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3" r:id="rId2"/>
    <p:sldMasterId id="2147483681" r:id="rId3"/>
    <p:sldMasterId id="2147483689" r:id="rId4"/>
    <p:sldMasterId id="2147483697" r:id="rId5"/>
    <p:sldMasterId id="2147483705" r:id="rId6"/>
    <p:sldMasterId id="2147483713" r:id="rId7"/>
    <p:sldMasterId id="2147483735" r:id="rId8"/>
  </p:sldMasterIdLst>
  <p:notesMasterIdLst>
    <p:notesMasterId r:id="rId55"/>
  </p:notesMasterIdLst>
  <p:sldIdLst>
    <p:sldId id="265" r:id="rId9"/>
    <p:sldId id="313" r:id="rId10"/>
    <p:sldId id="298" r:id="rId11"/>
    <p:sldId id="314" r:id="rId12"/>
    <p:sldId id="297" r:id="rId13"/>
    <p:sldId id="316" r:id="rId14"/>
    <p:sldId id="330" r:id="rId15"/>
    <p:sldId id="331" r:id="rId16"/>
    <p:sldId id="376" r:id="rId17"/>
    <p:sldId id="312" r:id="rId18"/>
    <p:sldId id="299" r:id="rId19"/>
    <p:sldId id="300" r:id="rId20"/>
    <p:sldId id="302" r:id="rId21"/>
    <p:sldId id="399" r:id="rId22"/>
    <p:sldId id="400" r:id="rId23"/>
    <p:sldId id="401" r:id="rId24"/>
    <p:sldId id="333" r:id="rId25"/>
    <p:sldId id="334" r:id="rId26"/>
    <p:sldId id="335" r:id="rId27"/>
    <p:sldId id="308" r:id="rId28"/>
    <p:sldId id="310" r:id="rId29"/>
    <p:sldId id="347" r:id="rId30"/>
    <p:sldId id="281" r:id="rId31"/>
    <p:sldId id="307" r:id="rId32"/>
    <p:sldId id="381" r:id="rId33"/>
    <p:sldId id="382" r:id="rId34"/>
    <p:sldId id="384" r:id="rId35"/>
    <p:sldId id="383" r:id="rId36"/>
    <p:sldId id="393" r:id="rId37"/>
    <p:sldId id="394" r:id="rId38"/>
    <p:sldId id="395" r:id="rId39"/>
    <p:sldId id="396" r:id="rId40"/>
    <p:sldId id="397" r:id="rId41"/>
    <p:sldId id="398" r:id="rId42"/>
    <p:sldId id="378" r:id="rId43"/>
    <p:sldId id="373" r:id="rId44"/>
    <p:sldId id="375" r:id="rId45"/>
    <p:sldId id="374" r:id="rId46"/>
    <p:sldId id="371" r:id="rId47"/>
    <p:sldId id="283" r:id="rId48"/>
    <p:sldId id="392" r:id="rId49"/>
    <p:sldId id="286" r:id="rId50"/>
    <p:sldId id="404" r:id="rId51"/>
    <p:sldId id="402" r:id="rId52"/>
    <p:sldId id="403" r:id="rId53"/>
    <p:sldId id="285" r:id="rId54"/>
  </p:sldIdLst>
  <p:sldSz cx="9144000" cy="6858000" type="screen4x3"/>
  <p:notesSz cx="6858000" cy="9144000"/>
  <p:custDataLst>
    <p:tags r:id="rId5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87" autoAdjust="0"/>
    <p:restoredTop sz="96086" autoAdjust="0"/>
  </p:normalViewPr>
  <p:slideViewPr>
    <p:cSldViewPr snapToGrid="0" snapToObjects="1">
      <p:cViewPr varScale="1">
        <p:scale>
          <a:sx n="122" d="100"/>
          <a:sy n="122" d="100"/>
        </p:scale>
        <p:origin x="90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01" d="100"/>
          <a:sy n="101" d="100"/>
        </p:scale>
        <p:origin x="-35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slide" Target="slides/slide4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tags" Target="tags/tag1.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thilina\Dropbox\papers\collective_communication\twister4azure_7_30_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thilina\Dropbox\papers\collective_communication\twister4azure_7_30_2.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D:\harpdoc\WDAMDS%20sync%20overhead%20analysis.xlsx"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oleObject" Target="file:///D:\harpdoc\harp-kmeans-test.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59707008674169E-2"/>
          <c:y val="4.9594642027959886E-2"/>
          <c:w val="0.70290137992146573"/>
          <c:h val="0.78384841568550845"/>
        </c:manualLayout>
      </c:layout>
      <c:barChart>
        <c:barDir val="col"/>
        <c:grouping val="clustered"/>
        <c:varyColors val="0"/>
        <c:ser>
          <c:idx val="3"/>
          <c:order val="0"/>
          <c:tx>
            <c:strRef>
              <c:f>HDInsight!$E$17</c:f>
              <c:strCache>
                <c:ptCount val="1"/>
                <c:pt idx="0">
                  <c:v>Hadoop AllReduce</c:v>
                </c:pt>
              </c:strCache>
            </c:strRef>
          </c:tx>
          <c:invertIfNegative val="0"/>
          <c:cat>
            <c:strRef>
              <c:f>HDInsight!$A$18:$A$21</c:f>
              <c:strCache>
                <c:ptCount val="4"/>
                <c:pt idx="0">
                  <c:v>32 x 32 M</c:v>
                </c:pt>
                <c:pt idx="1">
                  <c:v>64 x 64 M</c:v>
                </c:pt>
                <c:pt idx="2">
                  <c:v>128 x 128 M</c:v>
                </c:pt>
                <c:pt idx="3">
                  <c:v>256 x 256 M</c:v>
                </c:pt>
              </c:strCache>
            </c:strRef>
          </c:cat>
          <c:val>
            <c:numRef>
              <c:f>HDInsight!$E$18:$E$21</c:f>
              <c:numCache>
                <c:formatCode>General</c:formatCode>
                <c:ptCount val="4"/>
                <c:pt idx="0">
                  <c:v>275.00700000000001</c:v>
                </c:pt>
                <c:pt idx="1">
                  <c:v>277.452</c:v>
                </c:pt>
                <c:pt idx="2">
                  <c:v>286.96699999999998</c:v>
                </c:pt>
                <c:pt idx="3">
                  <c:v>349.101</c:v>
                </c:pt>
              </c:numCache>
            </c:numRef>
          </c:val>
        </c:ser>
        <c:ser>
          <c:idx val="4"/>
          <c:order val="1"/>
          <c:tx>
            <c:strRef>
              <c:f>HDInsight!$F$17</c:f>
              <c:strCache>
                <c:ptCount val="1"/>
                <c:pt idx="0">
                  <c:v>Hadoop MapReduce</c:v>
                </c:pt>
              </c:strCache>
            </c:strRef>
          </c:tx>
          <c:invertIfNegative val="0"/>
          <c:cat>
            <c:strRef>
              <c:f>HDInsight!$A$18:$A$21</c:f>
              <c:strCache>
                <c:ptCount val="4"/>
                <c:pt idx="0">
                  <c:v>32 x 32 M</c:v>
                </c:pt>
                <c:pt idx="1">
                  <c:v>64 x 64 M</c:v>
                </c:pt>
                <c:pt idx="2">
                  <c:v>128 x 128 M</c:v>
                </c:pt>
                <c:pt idx="3">
                  <c:v>256 x 256 M</c:v>
                </c:pt>
              </c:strCache>
            </c:strRef>
          </c:cat>
          <c:val>
            <c:numRef>
              <c:f>HDInsight!$F$18:$F$21</c:f>
              <c:numCache>
                <c:formatCode>General</c:formatCode>
                <c:ptCount val="4"/>
                <c:pt idx="0">
                  <c:v>405.79700000000003</c:v>
                </c:pt>
                <c:pt idx="1">
                  <c:v>407.84300000000002</c:v>
                </c:pt>
                <c:pt idx="2">
                  <c:v>437.78300000000002</c:v>
                </c:pt>
                <c:pt idx="3">
                  <c:v>524.55700000000002</c:v>
                </c:pt>
              </c:numCache>
            </c:numRef>
          </c:val>
        </c:ser>
        <c:ser>
          <c:idx val="2"/>
          <c:order val="2"/>
          <c:tx>
            <c:strRef>
              <c:f>HDInsight!$D$17</c:f>
              <c:strCache>
                <c:ptCount val="1"/>
                <c:pt idx="0">
                  <c:v>Twister4Azure AllReduce</c:v>
                </c:pt>
              </c:strCache>
            </c:strRef>
          </c:tx>
          <c:invertIfNegative val="0"/>
          <c:cat>
            <c:strRef>
              <c:f>HDInsight!$A$18:$A$21</c:f>
              <c:strCache>
                <c:ptCount val="4"/>
                <c:pt idx="0">
                  <c:v>32 x 32 M</c:v>
                </c:pt>
                <c:pt idx="1">
                  <c:v>64 x 64 M</c:v>
                </c:pt>
                <c:pt idx="2">
                  <c:v>128 x 128 M</c:v>
                </c:pt>
                <c:pt idx="3">
                  <c:v>256 x 256 M</c:v>
                </c:pt>
              </c:strCache>
            </c:strRef>
          </c:cat>
          <c:val>
            <c:numRef>
              <c:f>HDInsight!$D$18:$D$21</c:f>
              <c:numCache>
                <c:formatCode>General</c:formatCode>
                <c:ptCount val="4"/>
                <c:pt idx="0">
                  <c:v>491</c:v>
                </c:pt>
                <c:pt idx="1">
                  <c:v>491</c:v>
                </c:pt>
                <c:pt idx="2">
                  <c:v>505</c:v>
                </c:pt>
                <c:pt idx="3">
                  <c:v>520</c:v>
                </c:pt>
              </c:numCache>
            </c:numRef>
          </c:val>
        </c:ser>
        <c:ser>
          <c:idx val="1"/>
          <c:order val="3"/>
          <c:tx>
            <c:strRef>
              <c:f>HDInsight!$C$17</c:f>
              <c:strCache>
                <c:ptCount val="1"/>
                <c:pt idx="0">
                  <c:v>Twister4Azure Broadcast</c:v>
                </c:pt>
              </c:strCache>
            </c:strRef>
          </c:tx>
          <c:invertIfNegative val="0"/>
          <c:cat>
            <c:strRef>
              <c:f>HDInsight!$A$18:$A$21</c:f>
              <c:strCache>
                <c:ptCount val="4"/>
                <c:pt idx="0">
                  <c:v>32 x 32 M</c:v>
                </c:pt>
                <c:pt idx="1">
                  <c:v>64 x 64 M</c:v>
                </c:pt>
                <c:pt idx="2">
                  <c:v>128 x 128 M</c:v>
                </c:pt>
                <c:pt idx="3">
                  <c:v>256 x 256 M</c:v>
                </c:pt>
              </c:strCache>
            </c:strRef>
          </c:cat>
          <c:val>
            <c:numRef>
              <c:f>HDInsight!$C$18:$C$21</c:f>
              <c:numCache>
                <c:formatCode>General</c:formatCode>
                <c:ptCount val="4"/>
                <c:pt idx="0">
                  <c:v>505.15300000000002</c:v>
                </c:pt>
                <c:pt idx="1">
                  <c:v>515.01099999999997</c:v>
                </c:pt>
                <c:pt idx="2">
                  <c:v>534.91999999999996</c:v>
                </c:pt>
                <c:pt idx="3">
                  <c:v>566.78300000000002</c:v>
                </c:pt>
              </c:numCache>
            </c:numRef>
          </c:val>
        </c:ser>
        <c:ser>
          <c:idx val="0"/>
          <c:order val="4"/>
          <c:tx>
            <c:strRef>
              <c:f>HDInsight!$B$17</c:f>
              <c:strCache>
                <c:ptCount val="1"/>
                <c:pt idx="0">
                  <c:v>Twister4Azure</c:v>
                </c:pt>
              </c:strCache>
            </c:strRef>
          </c:tx>
          <c:invertIfNegative val="0"/>
          <c:cat>
            <c:strRef>
              <c:f>HDInsight!$A$18:$A$21</c:f>
              <c:strCache>
                <c:ptCount val="4"/>
                <c:pt idx="0">
                  <c:v>32 x 32 M</c:v>
                </c:pt>
                <c:pt idx="1">
                  <c:v>64 x 64 M</c:v>
                </c:pt>
                <c:pt idx="2">
                  <c:v>128 x 128 M</c:v>
                </c:pt>
                <c:pt idx="3">
                  <c:v>256 x 256 M</c:v>
                </c:pt>
              </c:strCache>
            </c:strRef>
          </c:cat>
          <c:val>
            <c:numRef>
              <c:f>HDInsight!$B$18:$B$21</c:f>
              <c:numCache>
                <c:formatCode>General</c:formatCode>
                <c:ptCount val="4"/>
                <c:pt idx="0">
                  <c:v>509.572</c:v>
                </c:pt>
                <c:pt idx="1">
                  <c:v>535.85199999999998</c:v>
                </c:pt>
                <c:pt idx="2">
                  <c:v>567.92600000000004</c:v>
                </c:pt>
                <c:pt idx="3">
                  <c:v>709.20799999999997</c:v>
                </c:pt>
              </c:numCache>
            </c:numRef>
          </c:val>
        </c:ser>
        <c:ser>
          <c:idx val="5"/>
          <c:order val="5"/>
          <c:tx>
            <c:strRef>
              <c:f>HDInsight!$G$17</c:f>
              <c:strCache>
                <c:ptCount val="1"/>
                <c:pt idx="0">
                  <c:v>HDInsight (AzureHadoop)</c:v>
                </c:pt>
              </c:strCache>
            </c:strRef>
          </c:tx>
          <c:invertIfNegative val="0"/>
          <c:cat>
            <c:strRef>
              <c:f>HDInsight!$A$18:$A$21</c:f>
              <c:strCache>
                <c:ptCount val="4"/>
                <c:pt idx="0">
                  <c:v>32 x 32 M</c:v>
                </c:pt>
                <c:pt idx="1">
                  <c:v>64 x 64 M</c:v>
                </c:pt>
                <c:pt idx="2">
                  <c:v>128 x 128 M</c:v>
                </c:pt>
                <c:pt idx="3">
                  <c:v>256 x 256 M</c:v>
                </c:pt>
              </c:strCache>
            </c:strRef>
          </c:cat>
          <c:val>
            <c:numRef>
              <c:f>HDInsight!$G$18:$G$21</c:f>
              <c:numCache>
                <c:formatCode>General</c:formatCode>
                <c:ptCount val="4"/>
                <c:pt idx="0">
                  <c:v>1190.0980295666666</c:v>
                </c:pt>
                <c:pt idx="1">
                  <c:v>1185.5202744000001</c:v>
                </c:pt>
                <c:pt idx="2">
                  <c:v>1283.5894976500001</c:v>
                </c:pt>
              </c:numCache>
            </c:numRef>
          </c:val>
        </c:ser>
        <c:dLbls>
          <c:showLegendKey val="0"/>
          <c:showVal val="0"/>
          <c:showCatName val="0"/>
          <c:showSerName val="0"/>
          <c:showPercent val="0"/>
          <c:showBubbleSize val="0"/>
        </c:dLbls>
        <c:gapWidth val="150"/>
        <c:axId val="342773640"/>
        <c:axId val="342772072"/>
      </c:barChart>
      <c:catAx>
        <c:axId val="342773640"/>
        <c:scaling>
          <c:orientation val="minMax"/>
        </c:scaling>
        <c:delete val="0"/>
        <c:axPos val="b"/>
        <c:title>
          <c:tx>
            <c:rich>
              <a:bodyPr/>
              <a:lstStyle/>
              <a:p>
                <a:pPr>
                  <a:defRPr/>
                </a:pPr>
                <a:r>
                  <a:rPr lang="en-US"/>
                  <a:t>Num. Cores X Num. Data Points</a:t>
                </a:r>
              </a:p>
            </c:rich>
          </c:tx>
          <c:layout/>
          <c:overlay val="0"/>
        </c:title>
        <c:numFmt formatCode="General" sourceLinked="0"/>
        <c:majorTickMark val="out"/>
        <c:minorTickMark val="none"/>
        <c:tickLblPos val="nextTo"/>
        <c:crossAx val="342772072"/>
        <c:crosses val="autoZero"/>
        <c:auto val="1"/>
        <c:lblAlgn val="ctr"/>
        <c:lblOffset val="100"/>
        <c:noMultiLvlLbl val="0"/>
      </c:catAx>
      <c:valAx>
        <c:axId val="342772072"/>
        <c:scaling>
          <c:orientation val="minMax"/>
        </c:scaling>
        <c:delete val="0"/>
        <c:axPos val="l"/>
        <c:majorGridlines/>
        <c:title>
          <c:tx>
            <c:rich>
              <a:bodyPr rot="-5400000" vert="horz"/>
              <a:lstStyle/>
              <a:p>
                <a:pPr>
                  <a:defRPr/>
                </a:pPr>
                <a:r>
                  <a:rPr lang="en-US"/>
                  <a:t>Time (s)</a:t>
                </a:r>
              </a:p>
            </c:rich>
          </c:tx>
          <c:layout/>
          <c:overlay val="0"/>
        </c:title>
        <c:numFmt formatCode="General" sourceLinked="1"/>
        <c:majorTickMark val="out"/>
        <c:minorTickMark val="none"/>
        <c:tickLblPos val="nextTo"/>
        <c:crossAx val="342773640"/>
        <c:crosses val="autoZero"/>
        <c:crossBetween val="between"/>
      </c:valAx>
    </c:plotArea>
    <c:legend>
      <c:legendPos val="r"/>
      <c:layout>
        <c:manualLayout>
          <c:xMode val="edge"/>
          <c:yMode val="edge"/>
          <c:x val="0.80155872112666904"/>
          <c:y val="9.2730993371591261E-4"/>
          <c:w val="0.19844122740247871"/>
          <c:h val="0.84149321603324867"/>
        </c:manualLayout>
      </c:layout>
      <c:overlay val="0"/>
      <c:txPr>
        <a:bodyPr/>
        <a:lstStyle/>
        <a:p>
          <a:pPr>
            <a:defRPr sz="1200" b="1"/>
          </a:pPr>
          <a:endParaRPr lang="en-US"/>
        </a:p>
      </c:txPr>
    </c:legend>
    <c:plotVisOnly val="1"/>
    <c:dispBlanksAs val="gap"/>
    <c:showDLblsOverMax val="0"/>
  </c:chart>
  <c:txPr>
    <a:bodyPr/>
    <a:lstStyle/>
    <a:p>
      <a:pPr>
        <a:defRPr sz="11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1594611220472444"/>
          <c:y val="5.1625151129259299E-2"/>
          <c:w val="0.84759555446194224"/>
          <c:h val="0.78657888713705704"/>
        </c:manualLayout>
      </c:layout>
      <c:barChart>
        <c:barDir val="col"/>
        <c:grouping val="clustered"/>
        <c:varyColors val="0"/>
        <c:ser>
          <c:idx val="3"/>
          <c:order val="0"/>
          <c:tx>
            <c:strRef>
              <c:f>HDInsight!$E$24</c:f>
              <c:strCache>
                <c:ptCount val="1"/>
                <c:pt idx="0">
                  <c:v>Hadoop AllReduce</c:v>
                </c:pt>
              </c:strCache>
            </c:strRef>
          </c:tx>
          <c:spPr>
            <a:pattFill prst="pct80">
              <a:fgClr>
                <a:schemeClr val="accent4">
                  <a:lumMod val="50000"/>
                </a:schemeClr>
              </a:fgClr>
              <a:bgClr>
                <a:schemeClr val="accent4"/>
              </a:bgClr>
            </a:pattFill>
          </c:spPr>
          <c:invertIfNegative val="0"/>
          <c:cat>
            <c:strRef>
              <c:f>HDInsight!$A$25:$A$28</c:f>
              <c:strCache>
                <c:ptCount val="4"/>
                <c:pt idx="0">
                  <c:v>32 x 32 M</c:v>
                </c:pt>
                <c:pt idx="1">
                  <c:v>64 x 64 M</c:v>
                </c:pt>
                <c:pt idx="2">
                  <c:v>128 x 128 M</c:v>
                </c:pt>
                <c:pt idx="3">
                  <c:v>256 x 256 M</c:v>
                </c:pt>
              </c:strCache>
            </c:strRef>
          </c:cat>
          <c:val>
            <c:numRef>
              <c:f>HDInsight!$E$25:$E$28</c:f>
              <c:numCache>
                <c:formatCode>General</c:formatCode>
                <c:ptCount val="4"/>
                <c:pt idx="0">
                  <c:v>150</c:v>
                </c:pt>
                <c:pt idx="1">
                  <c:v>150</c:v>
                </c:pt>
                <c:pt idx="2">
                  <c:v>150</c:v>
                </c:pt>
                <c:pt idx="3">
                  <c:v>150</c:v>
                </c:pt>
              </c:numCache>
            </c:numRef>
          </c:val>
        </c:ser>
        <c:ser>
          <c:idx val="4"/>
          <c:order val="1"/>
          <c:tx>
            <c:strRef>
              <c:f>HDInsight!$F$24</c:f>
              <c:strCache>
                <c:ptCount val="1"/>
                <c:pt idx="0">
                  <c:v>Hadoop MapReduce</c:v>
                </c:pt>
              </c:strCache>
            </c:strRef>
          </c:tx>
          <c:spPr>
            <a:pattFill prst="pct80">
              <a:fgClr>
                <a:schemeClr val="accent1">
                  <a:lumMod val="50000"/>
                </a:schemeClr>
              </a:fgClr>
              <a:bgClr>
                <a:srgbClr val="00B0F0"/>
              </a:bgClr>
            </a:pattFill>
          </c:spPr>
          <c:invertIfNegative val="0"/>
          <c:cat>
            <c:strRef>
              <c:f>HDInsight!$A$25:$A$28</c:f>
              <c:strCache>
                <c:ptCount val="4"/>
                <c:pt idx="0">
                  <c:v>32 x 32 M</c:v>
                </c:pt>
                <c:pt idx="1">
                  <c:v>64 x 64 M</c:v>
                </c:pt>
                <c:pt idx="2">
                  <c:v>128 x 128 M</c:v>
                </c:pt>
                <c:pt idx="3">
                  <c:v>256 x 256 M</c:v>
                </c:pt>
              </c:strCache>
            </c:strRef>
          </c:cat>
          <c:val>
            <c:numRef>
              <c:f>HDInsight!$F$25:$F$28</c:f>
              <c:numCache>
                <c:formatCode>General</c:formatCode>
                <c:ptCount val="4"/>
                <c:pt idx="0">
                  <c:v>150</c:v>
                </c:pt>
                <c:pt idx="1">
                  <c:v>150</c:v>
                </c:pt>
                <c:pt idx="2">
                  <c:v>150</c:v>
                </c:pt>
                <c:pt idx="3">
                  <c:v>150</c:v>
                </c:pt>
              </c:numCache>
            </c:numRef>
          </c:val>
        </c:ser>
        <c:ser>
          <c:idx val="2"/>
          <c:order val="2"/>
          <c:tx>
            <c:strRef>
              <c:f>HDInsight!$D$24</c:f>
              <c:strCache>
                <c:ptCount val="1"/>
                <c:pt idx="0">
                  <c:v>T4A AllRed</c:v>
                </c:pt>
              </c:strCache>
            </c:strRef>
          </c:tx>
          <c:spPr>
            <a:pattFill prst="pct80">
              <a:fgClr>
                <a:schemeClr val="accent3">
                  <a:lumMod val="50000"/>
                </a:schemeClr>
              </a:fgClr>
              <a:bgClr>
                <a:srgbClr val="92D050"/>
              </a:bgClr>
            </a:pattFill>
          </c:spPr>
          <c:invertIfNegative val="0"/>
          <c:cat>
            <c:strRef>
              <c:f>HDInsight!$A$25:$A$28</c:f>
              <c:strCache>
                <c:ptCount val="4"/>
                <c:pt idx="0">
                  <c:v>32 x 32 M</c:v>
                </c:pt>
                <c:pt idx="1">
                  <c:v>64 x 64 M</c:v>
                </c:pt>
                <c:pt idx="2">
                  <c:v>128 x 128 M</c:v>
                </c:pt>
                <c:pt idx="3">
                  <c:v>256 x 256 M</c:v>
                </c:pt>
              </c:strCache>
            </c:strRef>
          </c:cat>
          <c:val>
            <c:numRef>
              <c:f>HDInsight!$D$25:$D$28</c:f>
              <c:numCache>
                <c:formatCode>General</c:formatCode>
                <c:ptCount val="4"/>
                <c:pt idx="0">
                  <c:v>435</c:v>
                </c:pt>
                <c:pt idx="1">
                  <c:v>435</c:v>
                </c:pt>
                <c:pt idx="2">
                  <c:v>435</c:v>
                </c:pt>
                <c:pt idx="3">
                  <c:v>435</c:v>
                </c:pt>
              </c:numCache>
            </c:numRef>
          </c:val>
        </c:ser>
        <c:ser>
          <c:idx val="1"/>
          <c:order val="3"/>
          <c:tx>
            <c:strRef>
              <c:f>HDInsight!$C$24</c:f>
              <c:strCache>
                <c:ptCount val="1"/>
                <c:pt idx="0">
                  <c:v>T4A optimized broadcast</c:v>
                </c:pt>
              </c:strCache>
            </c:strRef>
          </c:tx>
          <c:spPr>
            <a:pattFill prst="pct80">
              <a:fgClr>
                <a:schemeClr val="accent2">
                  <a:lumMod val="50000"/>
                </a:schemeClr>
              </a:fgClr>
              <a:bgClr>
                <a:srgbClr val="C00000"/>
              </a:bgClr>
            </a:pattFill>
          </c:spPr>
          <c:invertIfNegative val="0"/>
          <c:cat>
            <c:strRef>
              <c:f>HDInsight!$A$25:$A$28</c:f>
              <c:strCache>
                <c:ptCount val="4"/>
                <c:pt idx="0">
                  <c:v>32 x 32 M</c:v>
                </c:pt>
                <c:pt idx="1">
                  <c:v>64 x 64 M</c:v>
                </c:pt>
                <c:pt idx="2">
                  <c:v>128 x 128 M</c:v>
                </c:pt>
                <c:pt idx="3">
                  <c:v>256 x 256 M</c:v>
                </c:pt>
              </c:strCache>
            </c:strRef>
          </c:cat>
          <c:val>
            <c:numRef>
              <c:f>HDInsight!$C$25:$C$28</c:f>
              <c:numCache>
                <c:formatCode>General</c:formatCode>
                <c:ptCount val="4"/>
                <c:pt idx="0">
                  <c:v>435</c:v>
                </c:pt>
                <c:pt idx="1">
                  <c:v>435</c:v>
                </c:pt>
                <c:pt idx="2">
                  <c:v>435</c:v>
                </c:pt>
                <c:pt idx="3">
                  <c:v>435</c:v>
                </c:pt>
              </c:numCache>
            </c:numRef>
          </c:val>
        </c:ser>
        <c:ser>
          <c:idx val="0"/>
          <c:order val="4"/>
          <c:tx>
            <c:strRef>
              <c:f>HDInsight!$B$24</c:f>
              <c:strCache>
                <c:ptCount val="1"/>
                <c:pt idx="0">
                  <c:v>Twister4Azure</c:v>
                </c:pt>
              </c:strCache>
            </c:strRef>
          </c:tx>
          <c:spPr>
            <a:pattFill prst="pct80">
              <a:fgClr>
                <a:schemeClr val="accent1">
                  <a:lumMod val="50000"/>
                </a:schemeClr>
              </a:fgClr>
              <a:bgClr>
                <a:schemeClr val="accent1"/>
              </a:bgClr>
            </a:pattFill>
          </c:spPr>
          <c:invertIfNegative val="0"/>
          <c:cat>
            <c:strRef>
              <c:f>HDInsight!$A$25:$A$28</c:f>
              <c:strCache>
                <c:ptCount val="4"/>
                <c:pt idx="0">
                  <c:v>32 x 32 M</c:v>
                </c:pt>
                <c:pt idx="1">
                  <c:v>64 x 64 M</c:v>
                </c:pt>
                <c:pt idx="2">
                  <c:v>128 x 128 M</c:v>
                </c:pt>
                <c:pt idx="3">
                  <c:v>256 x 256 M</c:v>
                </c:pt>
              </c:strCache>
            </c:strRef>
          </c:cat>
          <c:val>
            <c:numRef>
              <c:f>HDInsight!$B$25:$B$28</c:f>
              <c:numCache>
                <c:formatCode>General</c:formatCode>
                <c:ptCount val="4"/>
                <c:pt idx="0">
                  <c:v>435</c:v>
                </c:pt>
                <c:pt idx="1">
                  <c:v>435</c:v>
                </c:pt>
                <c:pt idx="2">
                  <c:v>435</c:v>
                </c:pt>
                <c:pt idx="3">
                  <c:v>435</c:v>
                </c:pt>
              </c:numCache>
            </c:numRef>
          </c:val>
        </c:ser>
        <c:ser>
          <c:idx val="5"/>
          <c:order val="5"/>
          <c:tx>
            <c:strRef>
              <c:f>HDInsight!$G$24</c:f>
              <c:strCache>
                <c:ptCount val="1"/>
                <c:pt idx="0">
                  <c:v>HDInsight</c:v>
                </c:pt>
              </c:strCache>
            </c:strRef>
          </c:tx>
          <c:spPr>
            <a:pattFill prst="pct80">
              <a:fgClr>
                <a:schemeClr val="accent6">
                  <a:lumMod val="50000"/>
                </a:schemeClr>
              </a:fgClr>
              <a:bgClr>
                <a:schemeClr val="accent6"/>
              </a:bgClr>
            </a:pattFill>
          </c:spPr>
          <c:invertIfNegative val="0"/>
          <c:cat>
            <c:strRef>
              <c:f>HDInsight!$A$25:$A$28</c:f>
              <c:strCache>
                <c:ptCount val="4"/>
                <c:pt idx="0">
                  <c:v>32 x 32 M</c:v>
                </c:pt>
                <c:pt idx="1">
                  <c:v>64 x 64 M</c:v>
                </c:pt>
                <c:pt idx="2">
                  <c:v>128 x 128 M</c:v>
                </c:pt>
                <c:pt idx="3">
                  <c:v>256 x 256 M</c:v>
                </c:pt>
              </c:strCache>
            </c:strRef>
          </c:cat>
          <c:val>
            <c:numRef>
              <c:f>HDInsight!$G$25:$G$28</c:f>
              <c:numCache>
                <c:formatCode>General</c:formatCode>
                <c:ptCount val="4"/>
                <c:pt idx="0">
                  <c:v>255</c:v>
                </c:pt>
                <c:pt idx="1">
                  <c:v>255</c:v>
                </c:pt>
                <c:pt idx="2">
                  <c:v>255</c:v>
                </c:pt>
              </c:numCache>
            </c:numRef>
          </c:val>
        </c:ser>
        <c:dLbls>
          <c:showLegendKey val="0"/>
          <c:showVal val="0"/>
          <c:showCatName val="0"/>
          <c:showSerName val="0"/>
          <c:showPercent val="0"/>
          <c:showBubbleSize val="0"/>
        </c:dLbls>
        <c:gapWidth val="150"/>
        <c:axId val="342770504"/>
        <c:axId val="342768152"/>
      </c:barChart>
      <c:catAx>
        <c:axId val="342770504"/>
        <c:scaling>
          <c:orientation val="minMax"/>
        </c:scaling>
        <c:delete val="1"/>
        <c:axPos val="b"/>
        <c:numFmt formatCode="General" sourceLinked="0"/>
        <c:majorTickMark val="out"/>
        <c:minorTickMark val="none"/>
        <c:tickLblPos val="nextTo"/>
        <c:crossAx val="342768152"/>
        <c:crosses val="autoZero"/>
        <c:auto val="1"/>
        <c:lblAlgn val="ctr"/>
        <c:lblOffset val="100"/>
        <c:noMultiLvlLbl val="0"/>
      </c:catAx>
      <c:valAx>
        <c:axId val="342768152"/>
        <c:scaling>
          <c:orientation val="minMax"/>
          <c:max val="1400"/>
        </c:scaling>
        <c:delete val="1"/>
        <c:axPos val="l"/>
        <c:majorGridlines>
          <c:spPr>
            <a:ln>
              <a:noFill/>
            </a:ln>
          </c:spPr>
        </c:majorGridlines>
        <c:numFmt formatCode="General" sourceLinked="1"/>
        <c:majorTickMark val="out"/>
        <c:minorTickMark val="none"/>
        <c:tickLblPos val="nextTo"/>
        <c:crossAx val="342770504"/>
        <c:crosses val="autoZero"/>
        <c:crossBetween val="between"/>
      </c:valAx>
      <c:spPr>
        <a:noFill/>
      </c:spPr>
    </c:plotArea>
    <c:plotVisOnly val="1"/>
    <c:dispBlanksAs val="gap"/>
    <c:showDLblsOverMax val="0"/>
  </c:chart>
  <c:spPr>
    <a:noFill/>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85000"/>
                    <a:lumOff val="15000"/>
                  </a:schemeClr>
                </a:solidFill>
                <a:latin typeface="+mn-lt"/>
                <a:ea typeface="+mn-ea"/>
                <a:cs typeface="+mn-cs"/>
              </a:defRPr>
            </a:pPr>
            <a:r>
              <a:rPr lang="en-US" dirty="0" smtClean="0">
                <a:solidFill>
                  <a:schemeClr val="tx1">
                    <a:lumMod val="85000"/>
                    <a:lumOff val="15000"/>
                  </a:schemeClr>
                </a:solidFill>
              </a:rPr>
              <a:t>(</a:t>
            </a:r>
            <a:r>
              <a:rPr lang="en-US" dirty="0">
                <a:solidFill>
                  <a:schemeClr val="tx1">
                    <a:lumMod val="85000"/>
                    <a:lumOff val="15000"/>
                  </a:schemeClr>
                </a:solidFill>
              </a:rPr>
              <a:t>Nodes: 8, 16, 32, 64, 128, JVM settings: -Xmx54000M -Xms54000M -</a:t>
            </a:r>
            <a:r>
              <a:rPr lang="en-US" dirty="0" err="1" smtClean="0">
                <a:solidFill>
                  <a:schemeClr val="tx1">
                    <a:lumMod val="85000"/>
                    <a:lumOff val="15000"/>
                  </a:schemeClr>
                </a:solidFill>
              </a:rPr>
              <a:t>XX:NewRatio</a:t>
            </a:r>
            <a:r>
              <a:rPr lang="en-US" dirty="0" smtClean="0">
                <a:solidFill>
                  <a:schemeClr val="tx1">
                    <a:lumMod val="85000"/>
                    <a:lumOff val="15000"/>
                  </a:schemeClr>
                </a:solidFill>
              </a:rPr>
              <a:t>=1 -</a:t>
            </a:r>
            <a:r>
              <a:rPr lang="en-US" dirty="0" err="1" smtClean="0">
                <a:solidFill>
                  <a:schemeClr val="tx1">
                    <a:lumMod val="85000"/>
                    <a:lumOff val="15000"/>
                  </a:schemeClr>
                </a:solidFill>
              </a:rPr>
              <a:t>XX:SurvivorRatio</a:t>
            </a:r>
            <a:r>
              <a:rPr lang="en-US" dirty="0" smtClean="0">
                <a:solidFill>
                  <a:schemeClr val="tx1">
                    <a:lumMod val="85000"/>
                    <a:lumOff val="15000"/>
                  </a:schemeClr>
                </a:solidFill>
              </a:rPr>
              <a:t>=18</a:t>
            </a:r>
            <a:r>
              <a:rPr lang="en-US" dirty="0">
                <a:solidFill>
                  <a:schemeClr val="tx1">
                    <a:lumMod val="85000"/>
                    <a:lumOff val="15000"/>
                  </a:schemeClr>
                </a:solidFill>
              </a:rPr>
              <a:t>)</a:t>
            </a:r>
          </a:p>
        </c:rich>
      </c:tx>
      <c:layout>
        <c:manualLayout>
          <c:xMode val="edge"/>
          <c:yMode val="edge"/>
          <c:x val="7.7888888888888883E-2"/>
          <c:y val="3.373702651942801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85000"/>
                  <a:lumOff val="15000"/>
                </a:schemeClr>
              </a:solidFill>
              <a:latin typeface="+mn-lt"/>
              <a:ea typeface="+mn-ea"/>
              <a:cs typeface="+mn-cs"/>
            </a:defRPr>
          </a:pPr>
          <a:endParaRPr lang="en-US"/>
        </a:p>
      </c:txPr>
    </c:title>
    <c:autoTitleDeleted val="0"/>
    <c:plotArea>
      <c:layout/>
      <c:scatterChart>
        <c:scatterStyle val="lineMarker"/>
        <c:varyColors val="0"/>
        <c:ser>
          <c:idx val="0"/>
          <c:order val="0"/>
          <c:tx>
            <c:strRef>
              <c:f>Sheet8!$A$17</c:f>
              <c:strCache>
                <c:ptCount val="1"/>
                <c:pt idx="0">
                  <c:v>100k</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Sheet8!$C$17:$C$21</c:f>
              <c:numCache>
                <c:formatCode>General</c:formatCode>
                <c:ptCount val="5"/>
                <c:pt idx="0">
                  <c:v>8</c:v>
                </c:pt>
                <c:pt idx="1">
                  <c:v>16</c:v>
                </c:pt>
                <c:pt idx="2">
                  <c:v>32</c:v>
                </c:pt>
                <c:pt idx="3">
                  <c:v>64</c:v>
                </c:pt>
                <c:pt idx="4">
                  <c:v>128</c:v>
                </c:pt>
              </c:numCache>
            </c:numRef>
          </c:xVal>
          <c:yVal>
            <c:numRef>
              <c:f>Sheet8!$P$17:$P$21</c:f>
              <c:numCache>
                <c:formatCode>0.00</c:formatCode>
                <c:ptCount val="5"/>
                <c:pt idx="0">
                  <c:v>1</c:v>
                </c:pt>
                <c:pt idx="1">
                  <c:v>0.93295588076764935</c:v>
                </c:pt>
                <c:pt idx="2">
                  <c:v>0.8943739284940726</c:v>
                </c:pt>
                <c:pt idx="3">
                  <c:v>0.76556867231965076</c:v>
                </c:pt>
                <c:pt idx="4">
                  <c:v>0.51198712975074046</c:v>
                </c:pt>
              </c:numCache>
            </c:numRef>
          </c:yVal>
          <c:smooth val="0"/>
        </c:ser>
        <c:ser>
          <c:idx val="1"/>
          <c:order val="1"/>
          <c:tx>
            <c:strRef>
              <c:f>Sheet8!$A$22</c:f>
              <c:strCache>
                <c:ptCount val="1"/>
                <c:pt idx="0">
                  <c:v>200k</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Sheet8!$C$22:$C$24</c:f>
              <c:numCache>
                <c:formatCode>General</c:formatCode>
                <c:ptCount val="3"/>
                <c:pt idx="0">
                  <c:v>32</c:v>
                </c:pt>
                <c:pt idx="1">
                  <c:v>64</c:v>
                </c:pt>
                <c:pt idx="2">
                  <c:v>128</c:v>
                </c:pt>
              </c:numCache>
            </c:numRef>
          </c:xVal>
          <c:yVal>
            <c:numRef>
              <c:f>Sheet8!$P$22:$P$24</c:f>
              <c:numCache>
                <c:formatCode>0.00</c:formatCode>
                <c:ptCount val="3"/>
                <c:pt idx="0">
                  <c:v>1</c:v>
                </c:pt>
                <c:pt idx="1">
                  <c:v>0.89978029500379453</c:v>
                </c:pt>
                <c:pt idx="2">
                  <c:v>0.88393102015657121</c:v>
                </c:pt>
              </c:numCache>
            </c:numRef>
          </c:yVal>
          <c:smooth val="0"/>
        </c:ser>
        <c:ser>
          <c:idx val="2"/>
          <c:order val="2"/>
          <c:tx>
            <c:strRef>
              <c:f>Sheet8!$A$25</c:f>
              <c:strCache>
                <c:ptCount val="1"/>
                <c:pt idx="0">
                  <c:v>300k</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Sheet8!$C$25:$C$26</c:f>
              <c:numCache>
                <c:formatCode>General</c:formatCode>
                <c:ptCount val="2"/>
                <c:pt idx="0">
                  <c:v>64</c:v>
                </c:pt>
                <c:pt idx="1">
                  <c:v>128</c:v>
                </c:pt>
              </c:numCache>
            </c:numRef>
          </c:xVal>
          <c:yVal>
            <c:numRef>
              <c:f>Sheet8!$P$25:$P$26</c:f>
              <c:numCache>
                <c:formatCode>0.00</c:formatCode>
                <c:ptCount val="2"/>
                <c:pt idx="0">
                  <c:v>1</c:v>
                </c:pt>
                <c:pt idx="1">
                  <c:v>1.0538691652647361</c:v>
                </c:pt>
              </c:numCache>
            </c:numRef>
          </c:yVal>
          <c:smooth val="0"/>
        </c:ser>
        <c:ser>
          <c:idx val="3"/>
          <c:order val="3"/>
          <c:tx>
            <c:strRef>
              <c:f>Sheet8!$A$27</c:f>
              <c:strCache>
                <c:ptCount val="1"/>
                <c:pt idx="0">
                  <c:v>400k</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Sheet8!$C$27</c:f>
              <c:numCache>
                <c:formatCode>General</c:formatCode>
                <c:ptCount val="1"/>
                <c:pt idx="0">
                  <c:v>128</c:v>
                </c:pt>
              </c:numCache>
            </c:numRef>
          </c:xVal>
          <c:yVal>
            <c:numRef>
              <c:f>Sheet8!$P$27</c:f>
              <c:numCache>
                <c:formatCode>0.00</c:formatCode>
                <c:ptCount val="1"/>
                <c:pt idx="0">
                  <c:v>1</c:v>
                </c:pt>
              </c:numCache>
            </c:numRef>
          </c:yVal>
          <c:smooth val="0"/>
        </c:ser>
        <c:dLbls>
          <c:showLegendKey val="0"/>
          <c:showVal val="0"/>
          <c:showCatName val="0"/>
          <c:showSerName val="0"/>
          <c:showPercent val="0"/>
          <c:showBubbleSize val="0"/>
        </c:dLbls>
        <c:axId val="342767760"/>
        <c:axId val="342774424"/>
      </c:scatterChart>
      <c:valAx>
        <c:axId val="34276776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Number of Nodes</a:t>
                </a:r>
              </a:p>
            </c:rich>
          </c:tx>
          <c:layout>
            <c:manualLayout>
              <c:xMode val="edge"/>
              <c:yMode val="edge"/>
              <c:x val="0.37341382327209099"/>
              <c:y val="0.81510842927923721"/>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42774424"/>
        <c:crosses val="autoZero"/>
        <c:crossBetween val="midCat"/>
      </c:valAx>
      <c:valAx>
        <c:axId val="34277442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42767760"/>
        <c:crosses val="autoZero"/>
        <c:crossBetween val="midCat"/>
      </c:valAx>
      <c:spPr>
        <a:noFill/>
        <a:ln>
          <a:noFill/>
        </a:ln>
        <a:effectLst/>
      </c:spPr>
    </c:plotArea>
    <c:legend>
      <c:legendPos val="b"/>
      <c:layout>
        <c:manualLayout>
          <c:xMode val="edge"/>
          <c:yMode val="edge"/>
          <c:x val="0.16464982502187225"/>
          <c:y val="0.49463734147356492"/>
          <c:w val="0.37070024059492562"/>
          <c:h val="0.15226525598348065"/>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85000"/>
                    <a:lumOff val="15000"/>
                  </a:schemeClr>
                </a:solidFill>
                <a:latin typeface="+mn-lt"/>
                <a:ea typeface="+mn-ea"/>
                <a:cs typeface="+mn-cs"/>
              </a:defRPr>
            </a:pPr>
            <a:r>
              <a:rPr lang="en-US" sz="2000" b="1" dirty="0">
                <a:solidFill>
                  <a:schemeClr val="tx1">
                    <a:lumMod val="85000"/>
                    <a:lumOff val="15000"/>
                  </a:schemeClr>
                </a:solidFill>
              </a:rPr>
              <a:t>K-Means</a:t>
            </a:r>
            <a:r>
              <a:rPr lang="en-US" sz="2000" b="1" baseline="0" dirty="0">
                <a:solidFill>
                  <a:schemeClr val="tx1">
                    <a:lumMod val="85000"/>
                    <a:lumOff val="15000"/>
                  </a:schemeClr>
                </a:solidFill>
              </a:rPr>
              <a:t> Clustering </a:t>
            </a:r>
            <a:r>
              <a:rPr lang="en-US" sz="2000" b="1" dirty="0">
                <a:solidFill>
                  <a:schemeClr val="tx1">
                    <a:lumMod val="85000"/>
                    <a:lumOff val="15000"/>
                  </a:schemeClr>
                </a:solidFill>
              </a:rPr>
              <a:t>Harp</a:t>
            </a:r>
            <a:r>
              <a:rPr lang="en-US" sz="2000" b="1" baseline="0" dirty="0">
                <a:solidFill>
                  <a:schemeClr val="tx1">
                    <a:lumMod val="85000"/>
                    <a:lumOff val="15000"/>
                  </a:schemeClr>
                </a:solidFill>
              </a:rPr>
              <a:t> </a:t>
            </a:r>
            <a:r>
              <a:rPr lang="en-US" sz="2000" b="1" baseline="0" dirty="0" smtClean="0">
                <a:solidFill>
                  <a:schemeClr val="tx1">
                    <a:lumMod val="85000"/>
                    <a:lumOff val="15000"/>
                  </a:schemeClr>
                </a:solidFill>
              </a:rPr>
              <a:t>vs</a:t>
            </a:r>
            <a:r>
              <a:rPr lang="en-US" sz="2000" b="1" baseline="0" dirty="0">
                <a:solidFill>
                  <a:schemeClr val="tx1">
                    <a:lumMod val="85000"/>
                    <a:lumOff val="15000"/>
                  </a:schemeClr>
                </a:solidFill>
              </a:rPr>
              <a:t>. </a:t>
            </a:r>
            <a:r>
              <a:rPr lang="en-US" sz="2000" b="1" baseline="0" dirty="0" err="1">
                <a:solidFill>
                  <a:schemeClr val="tx1">
                    <a:lumMod val="85000"/>
                    <a:lumOff val="15000"/>
                  </a:schemeClr>
                </a:solidFill>
              </a:rPr>
              <a:t>Hadoop</a:t>
            </a:r>
            <a:r>
              <a:rPr lang="en-US" sz="2000" b="1" baseline="0" dirty="0">
                <a:solidFill>
                  <a:schemeClr val="tx1">
                    <a:lumMod val="85000"/>
                    <a:lumOff val="15000"/>
                  </a:schemeClr>
                </a:solidFill>
              </a:rPr>
              <a:t> on Madrid</a:t>
            </a:r>
            <a:endParaRPr lang="en-US" sz="2000" b="1" dirty="0">
              <a:solidFill>
                <a:schemeClr val="tx1">
                  <a:lumMod val="85000"/>
                  <a:lumOff val="15000"/>
                </a:schemeClr>
              </a:solidFill>
            </a:endParaRP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85000"/>
                  <a:lumOff val="15000"/>
                </a:schemeClr>
              </a:solidFill>
              <a:latin typeface="+mn-lt"/>
              <a:ea typeface="+mn-ea"/>
              <a:cs typeface="+mn-cs"/>
            </a:defRPr>
          </a:pPr>
          <a:endParaRPr lang="en-US"/>
        </a:p>
      </c:txPr>
    </c:title>
    <c:autoTitleDeleted val="0"/>
    <c:plotArea>
      <c:layout/>
      <c:barChart>
        <c:barDir val="col"/>
        <c:grouping val="clustered"/>
        <c:varyColors val="0"/>
        <c:ser>
          <c:idx val="3"/>
          <c:order val="0"/>
          <c:tx>
            <c:v>Hadoop 24 cores</c:v>
          </c:tx>
          <c:spPr>
            <a:solidFill>
              <a:schemeClr val="accent6">
                <a:lumMod val="20000"/>
                <a:lumOff val="80000"/>
              </a:schemeClr>
            </a:solidFill>
            <a:ln>
              <a:noFill/>
            </a:ln>
            <a:effectLst/>
          </c:spPr>
          <c:invertIfNegative val="0"/>
          <c:cat>
            <c:strRef>
              <c:f>Madrid!$B$176:$D$176</c:f>
              <c:strCache>
                <c:ptCount val="3"/>
                <c:pt idx="0">
                  <c:v>100m 500</c:v>
                </c:pt>
                <c:pt idx="1">
                  <c:v>10m 5k</c:v>
                </c:pt>
                <c:pt idx="2">
                  <c:v>1m 50k</c:v>
                </c:pt>
              </c:strCache>
            </c:strRef>
          </c:cat>
          <c:val>
            <c:numRef>
              <c:f>Madrid!$B$181:$D$181</c:f>
              <c:numCache>
                <c:formatCode>General</c:formatCode>
                <c:ptCount val="3"/>
                <c:pt idx="0">
                  <c:v>797.69600000000003</c:v>
                </c:pt>
                <c:pt idx="1">
                  <c:v>543.14800000000002</c:v>
                </c:pt>
                <c:pt idx="2">
                  <c:v>1499.7149999999999</c:v>
                </c:pt>
              </c:numCache>
            </c:numRef>
          </c:val>
        </c:ser>
        <c:ser>
          <c:idx val="0"/>
          <c:order val="1"/>
          <c:tx>
            <c:v>Harp 24 cores</c:v>
          </c:tx>
          <c:spPr>
            <a:solidFill>
              <a:schemeClr val="accent4">
                <a:lumMod val="50000"/>
              </a:schemeClr>
            </a:solidFill>
            <a:ln>
              <a:noFill/>
            </a:ln>
            <a:effectLst/>
          </c:spPr>
          <c:invertIfNegative val="0"/>
          <c:cat>
            <c:strRef>
              <c:f>Madrid!$B$176:$D$176</c:f>
              <c:strCache>
                <c:ptCount val="3"/>
                <c:pt idx="0">
                  <c:v>100m 500</c:v>
                </c:pt>
                <c:pt idx="1">
                  <c:v>10m 5k</c:v>
                </c:pt>
                <c:pt idx="2">
                  <c:v>1m 50k</c:v>
                </c:pt>
              </c:strCache>
            </c:strRef>
          </c:cat>
          <c:val>
            <c:numRef>
              <c:f>Madrid!$B$177:$D$177</c:f>
              <c:numCache>
                <c:formatCode>General</c:formatCode>
                <c:ptCount val="3"/>
                <c:pt idx="0">
                  <c:v>382.37200000000001</c:v>
                </c:pt>
                <c:pt idx="1">
                  <c:v>323.60300000000001</c:v>
                </c:pt>
                <c:pt idx="2">
                  <c:v>311.19400000000002</c:v>
                </c:pt>
              </c:numCache>
            </c:numRef>
          </c:val>
        </c:ser>
        <c:ser>
          <c:idx val="4"/>
          <c:order val="2"/>
          <c:tx>
            <c:v>Hadoop 48 cores</c:v>
          </c:tx>
          <c:spPr>
            <a:solidFill>
              <a:schemeClr val="accent6">
                <a:lumMod val="60000"/>
                <a:lumOff val="40000"/>
              </a:schemeClr>
            </a:solidFill>
            <a:ln>
              <a:noFill/>
            </a:ln>
            <a:effectLst/>
          </c:spPr>
          <c:invertIfNegative val="0"/>
          <c:cat>
            <c:strRef>
              <c:f>Madrid!$B$176:$D$176</c:f>
              <c:strCache>
                <c:ptCount val="3"/>
                <c:pt idx="0">
                  <c:v>100m 500</c:v>
                </c:pt>
                <c:pt idx="1">
                  <c:v>10m 5k</c:v>
                </c:pt>
                <c:pt idx="2">
                  <c:v>1m 50k</c:v>
                </c:pt>
              </c:strCache>
            </c:strRef>
          </c:cat>
          <c:val>
            <c:numRef>
              <c:f>Madrid!$B$182:$D$182</c:f>
              <c:numCache>
                <c:formatCode>General</c:formatCode>
                <c:ptCount val="3"/>
                <c:pt idx="0">
                  <c:v>458.512</c:v>
                </c:pt>
                <c:pt idx="1">
                  <c:v>407.40199999999999</c:v>
                </c:pt>
                <c:pt idx="2">
                  <c:v>916.95699999999999</c:v>
                </c:pt>
              </c:numCache>
            </c:numRef>
          </c:val>
        </c:ser>
        <c:ser>
          <c:idx val="1"/>
          <c:order val="3"/>
          <c:tx>
            <c:v>Harp 48 cores</c:v>
          </c:tx>
          <c:spPr>
            <a:solidFill>
              <a:schemeClr val="accent4">
                <a:lumMod val="60000"/>
                <a:lumOff val="40000"/>
              </a:schemeClr>
            </a:solidFill>
            <a:ln>
              <a:noFill/>
            </a:ln>
            <a:effectLst/>
          </c:spPr>
          <c:invertIfNegative val="0"/>
          <c:cat>
            <c:strRef>
              <c:f>Madrid!$B$176:$D$176</c:f>
              <c:strCache>
                <c:ptCount val="3"/>
                <c:pt idx="0">
                  <c:v>100m 500</c:v>
                </c:pt>
                <c:pt idx="1">
                  <c:v>10m 5k</c:v>
                </c:pt>
                <c:pt idx="2">
                  <c:v>1m 50k</c:v>
                </c:pt>
              </c:strCache>
            </c:strRef>
          </c:cat>
          <c:val>
            <c:numRef>
              <c:f>Madrid!$B$178:$D$178</c:f>
              <c:numCache>
                <c:formatCode>General</c:formatCode>
                <c:ptCount val="3"/>
                <c:pt idx="0">
                  <c:v>188.99100000000001</c:v>
                </c:pt>
                <c:pt idx="1">
                  <c:v>169.215</c:v>
                </c:pt>
                <c:pt idx="2">
                  <c:v>168.91300000000001</c:v>
                </c:pt>
              </c:numCache>
            </c:numRef>
          </c:val>
        </c:ser>
        <c:ser>
          <c:idx val="5"/>
          <c:order val="4"/>
          <c:tx>
            <c:v>Hadoop 96 cores</c:v>
          </c:tx>
          <c:spPr>
            <a:solidFill>
              <a:schemeClr val="accent6">
                <a:lumMod val="50000"/>
              </a:schemeClr>
            </a:solidFill>
            <a:ln>
              <a:noFill/>
            </a:ln>
            <a:effectLst/>
          </c:spPr>
          <c:invertIfNegative val="0"/>
          <c:cat>
            <c:strRef>
              <c:f>Madrid!$B$176:$D$176</c:f>
              <c:strCache>
                <c:ptCount val="3"/>
                <c:pt idx="0">
                  <c:v>100m 500</c:v>
                </c:pt>
                <c:pt idx="1">
                  <c:v>10m 5k</c:v>
                </c:pt>
                <c:pt idx="2">
                  <c:v>1m 50k</c:v>
                </c:pt>
              </c:strCache>
            </c:strRef>
          </c:cat>
          <c:val>
            <c:numRef>
              <c:f>Madrid!$B$183:$D$183</c:f>
              <c:numCache>
                <c:formatCode>General</c:formatCode>
                <c:ptCount val="3"/>
                <c:pt idx="0">
                  <c:v>371.04899999999998</c:v>
                </c:pt>
                <c:pt idx="1">
                  <c:v>347.39800000000002</c:v>
                </c:pt>
                <c:pt idx="2">
                  <c:v>605.03200000000004</c:v>
                </c:pt>
              </c:numCache>
            </c:numRef>
          </c:val>
        </c:ser>
        <c:ser>
          <c:idx val="2"/>
          <c:order val="5"/>
          <c:tx>
            <c:v>Harp 96 cores</c:v>
          </c:tx>
          <c:spPr>
            <a:solidFill>
              <a:schemeClr val="accent4">
                <a:lumMod val="20000"/>
                <a:lumOff val="80000"/>
              </a:schemeClr>
            </a:solidFill>
            <a:ln>
              <a:noFill/>
            </a:ln>
            <a:effectLst/>
          </c:spPr>
          <c:invertIfNegative val="0"/>
          <c:cat>
            <c:strRef>
              <c:f>Madrid!$B$176:$D$176</c:f>
              <c:strCache>
                <c:ptCount val="3"/>
                <c:pt idx="0">
                  <c:v>100m 500</c:v>
                </c:pt>
                <c:pt idx="1">
                  <c:v>10m 5k</c:v>
                </c:pt>
                <c:pt idx="2">
                  <c:v>1m 50k</c:v>
                </c:pt>
              </c:strCache>
            </c:strRef>
          </c:cat>
          <c:val>
            <c:numRef>
              <c:f>Madrid!$B$179:$D$179</c:f>
              <c:numCache>
                <c:formatCode>General</c:formatCode>
                <c:ptCount val="3"/>
                <c:pt idx="0">
                  <c:v>113.946</c:v>
                </c:pt>
                <c:pt idx="1">
                  <c:v>96.465000000000003</c:v>
                </c:pt>
                <c:pt idx="2">
                  <c:v>94.721999999999994</c:v>
                </c:pt>
              </c:numCache>
            </c:numRef>
          </c:val>
        </c:ser>
        <c:dLbls>
          <c:showLegendKey val="0"/>
          <c:showVal val="0"/>
          <c:showCatName val="0"/>
          <c:showSerName val="0"/>
          <c:showPercent val="0"/>
          <c:showBubbleSize val="0"/>
        </c:dLbls>
        <c:gapWidth val="219"/>
        <c:axId val="342770112"/>
        <c:axId val="343687352"/>
      </c:barChart>
      <c:catAx>
        <c:axId val="34277011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Problem Size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3687352"/>
        <c:crosses val="autoZero"/>
        <c:auto val="1"/>
        <c:lblAlgn val="ctr"/>
        <c:lblOffset val="100"/>
        <c:noMultiLvlLbl val="0"/>
      </c:catAx>
      <c:valAx>
        <c:axId val="3436873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Execution Time (s)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2770112"/>
        <c:crosses val="autoZero"/>
        <c:crossBetween val="between"/>
      </c:valAx>
      <c:spPr>
        <a:noFill/>
        <a:ln>
          <a:noFill/>
        </a:ln>
        <a:effectLst/>
      </c:spPr>
    </c:plotArea>
    <c:legend>
      <c:legendPos val="b"/>
      <c:layout>
        <c:manualLayout>
          <c:xMode val="edge"/>
          <c:yMode val="edge"/>
          <c:x val="6.4297413437794562E-2"/>
          <c:y val="0.85483781320503816"/>
          <c:w val="0.88733598787179369"/>
          <c:h val="0.12239178831298839"/>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AC38FE-F884-4E17-A83D-543C466F79A5}" type="datetimeFigureOut">
              <a:rPr lang="en-US" smtClean="0"/>
              <a:t>4/30/2014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9C080E-B00D-4181-91FC-08D9D4473EED}" type="slidenum">
              <a:rPr lang="en-US" smtClean="0"/>
              <a:t>‹#›</a:t>
            </a:fld>
            <a:endParaRPr lang="en-US"/>
          </a:p>
        </p:txBody>
      </p:sp>
    </p:spTree>
    <p:extLst>
      <p:ext uri="{BB962C8B-B14F-4D97-AF65-F5344CB8AC3E}">
        <p14:creationId xmlns:p14="http://schemas.microsoft.com/office/powerpoint/2010/main" val="1398348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984112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5</a:t>
            </a:fld>
            <a:endParaRPr lang="en-US"/>
          </a:p>
        </p:txBody>
      </p:sp>
    </p:spTree>
    <p:extLst>
      <p:ext uri="{BB962C8B-B14F-4D97-AF65-F5344CB8AC3E}">
        <p14:creationId xmlns:p14="http://schemas.microsoft.com/office/powerpoint/2010/main" val="4274863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9B4EB4-5598-40D3-88E5-16B91A0484D5}" type="slidenum">
              <a:rPr lang="en-US" smtClean="0"/>
              <a:pPr/>
              <a:t>6</a:t>
            </a:fld>
            <a:endParaRPr lang="en-US"/>
          </a:p>
        </p:txBody>
      </p:sp>
    </p:spTree>
    <p:extLst>
      <p:ext uri="{BB962C8B-B14F-4D97-AF65-F5344CB8AC3E}">
        <p14:creationId xmlns:p14="http://schemas.microsoft.com/office/powerpoint/2010/main" val="377778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9B4EB4-5598-40D3-88E5-16B91A0484D5}" type="slidenum">
              <a:rPr lang="en-US" smtClean="0"/>
              <a:pPr/>
              <a:t>16</a:t>
            </a:fld>
            <a:endParaRPr lang="en-US"/>
          </a:p>
        </p:txBody>
      </p:sp>
    </p:spTree>
    <p:extLst>
      <p:ext uri="{BB962C8B-B14F-4D97-AF65-F5344CB8AC3E}">
        <p14:creationId xmlns:p14="http://schemas.microsoft.com/office/powerpoint/2010/main" val="784766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9B4EB4-5598-40D3-88E5-16B91A0484D5}"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057125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Big</a:t>
            </a:r>
            <a:r>
              <a:rPr lang="en-US" baseline="0" dirty="0" smtClean="0"/>
              <a:t> dwarfs are Ogres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Implement Ogres  in ABDS+</a:t>
            </a:r>
          </a:p>
          <a:p>
            <a:endParaRPr lang="en-US" dirty="0"/>
          </a:p>
        </p:txBody>
      </p:sp>
      <p:sp>
        <p:nvSpPr>
          <p:cNvPr id="4" name="Slide Number Placeholder 3"/>
          <p:cNvSpPr>
            <a:spLocks noGrp="1"/>
          </p:cNvSpPr>
          <p:nvPr>
            <p:ph type="sldNum" sz="quarter" idx="10"/>
          </p:nvPr>
        </p:nvSpPr>
        <p:spPr/>
        <p:txBody>
          <a:bodyPr/>
          <a:lstStyle/>
          <a:p>
            <a:fld id="{359C080E-B00D-4181-91FC-08D9D4473EED}" type="slidenum">
              <a:rPr lang="en-US" smtClean="0"/>
              <a:t>21</a:t>
            </a:fld>
            <a:endParaRPr lang="en-US"/>
          </a:p>
        </p:txBody>
      </p:sp>
    </p:spTree>
    <p:extLst>
      <p:ext uri="{BB962C8B-B14F-4D97-AF65-F5344CB8AC3E}">
        <p14:creationId xmlns:p14="http://schemas.microsoft.com/office/powerpoint/2010/main" val="1156298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F26A48-FAFA-44C5-849D-076216A06894}" type="slidenum">
              <a:rPr lang="en-US" smtClean="0"/>
              <a:t>23</a:t>
            </a:fld>
            <a:endParaRPr lang="en-US"/>
          </a:p>
        </p:txBody>
      </p:sp>
    </p:spTree>
    <p:extLst>
      <p:ext uri="{BB962C8B-B14F-4D97-AF65-F5344CB8AC3E}">
        <p14:creationId xmlns:p14="http://schemas.microsoft.com/office/powerpoint/2010/main" val="3278336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Big</a:t>
            </a:r>
            <a:r>
              <a:rPr lang="en-US" baseline="0" dirty="0" smtClean="0"/>
              <a:t> dwarfs are Ogres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Implement Ogres  in ABDS+</a:t>
            </a:r>
          </a:p>
          <a:p>
            <a:endParaRPr lang="en-US" dirty="0"/>
          </a:p>
        </p:txBody>
      </p:sp>
      <p:sp>
        <p:nvSpPr>
          <p:cNvPr id="4" name="Slide Number Placeholder 3"/>
          <p:cNvSpPr>
            <a:spLocks noGrp="1"/>
          </p:cNvSpPr>
          <p:nvPr>
            <p:ph type="sldNum" sz="quarter" idx="10"/>
          </p:nvPr>
        </p:nvSpPr>
        <p:spPr/>
        <p:txBody>
          <a:bodyPr/>
          <a:lstStyle/>
          <a:p>
            <a:fld id="{359C080E-B00D-4181-91FC-08D9D4473EED}" type="slidenum">
              <a:rPr lang="en-US" smtClean="0"/>
              <a:t>45</a:t>
            </a:fld>
            <a:endParaRPr lang="en-US"/>
          </a:p>
        </p:txBody>
      </p:sp>
    </p:spTree>
    <p:extLst>
      <p:ext uri="{BB962C8B-B14F-4D97-AF65-F5344CB8AC3E}">
        <p14:creationId xmlns:p14="http://schemas.microsoft.com/office/powerpoint/2010/main" val="4258937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4/30/2014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1354368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4/30/2014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79260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4/30/2014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376151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Tree>
    <p:extLst>
      <p:ext uri="{BB962C8B-B14F-4D97-AF65-F5344CB8AC3E}">
        <p14:creationId xmlns:p14="http://schemas.microsoft.com/office/powerpoint/2010/main" val="47553115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28382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806593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16520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0737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70813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4/30/2014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72909278"/>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4/30/2014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53147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4/30/2014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24620931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5654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609090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4264434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13779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84852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4/30/2014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542874683"/>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4/30/2014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177786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00211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638324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64193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08E24-CD6D-F245-BA50-44436EA38975}" type="datetimeFigureOut">
              <a:rPr lang="en-US" smtClean="0"/>
              <a:t>4/30/2014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9938977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968872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47613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4/30/2014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92628117"/>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4/30/2014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7261420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81206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7464459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7498087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23361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395073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4/30/2014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90735270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408E24-CD6D-F245-BA50-44436EA38975}" type="datetimeFigureOut">
              <a:rPr lang="en-US" smtClean="0"/>
              <a:t>4/30/2014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907864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4/30/2014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616981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89636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110069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2089076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8836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57634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4/30/2014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31687101"/>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4/30/2014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292671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09049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3430873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408E24-CD6D-F245-BA50-44436EA38975}" type="datetimeFigureOut">
              <a:rPr lang="en-US" smtClean="0"/>
              <a:t>4/30/2014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6534014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5086275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346715541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31472247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18508968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426714397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83113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243229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32703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976986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07209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408E24-CD6D-F245-BA50-44436EA38975}" type="datetimeFigureOut">
              <a:rPr lang="en-US" smtClean="0"/>
              <a:t>4/30/2014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008716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1822921393"/>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260531606"/>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93379670"/>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388064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10448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408E24-CD6D-F245-BA50-44436EA38975}" type="datetimeFigureOut">
              <a:rPr lang="en-US" smtClean="0"/>
              <a:t>4/30/2014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082278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4/30/2014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68130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4/30/2014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385358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image" Target="../media/image2.png"/><Relationship Id="rId5" Type="http://schemas.openxmlformats.org/officeDocument/2006/relationships/slideLayout" Target="../slideLayouts/slideLayout52.xml"/><Relationship Id="rId10" Type="http://schemas.openxmlformats.org/officeDocument/2006/relationships/theme" Target="../theme/theme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10" Type="http://schemas.openxmlformats.org/officeDocument/2006/relationships/image" Target="../media/image2.png"/><Relationship Id="rId4" Type="http://schemas.openxmlformats.org/officeDocument/2006/relationships/slideLayout" Target="../slideLayouts/slideLayout60.xml"/><Relationship Id="rId9"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408E24-CD6D-F245-BA50-44436EA38975}" type="datetimeFigureOut">
              <a:rPr lang="en-US" smtClean="0"/>
              <a:t>4/30/2014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CB78FB-1415-9B4D-996E-11F146E2B0ED}" type="slidenum">
              <a:rPr lang="en-US" smtClean="0"/>
              <a:t>‹#›</a:t>
            </a:fld>
            <a:endParaRPr lang="en-US"/>
          </a:p>
        </p:txBody>
      </p:sp>
    </p:spTree>
    <p:extLst>
      <p:ext uri="{BB962C8B-B14F-4D97-AF65-F5344CB8AC3E}">
        <p14:creationId xmlns:p14="http://schemas.microsoft.com/office/powerpoint/2010/main" val="2323935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06615623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420133487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93185027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168338876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47759701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1"/>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65773701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0"/>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1866670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2" r:id="rId6"/>
    <p:sldLayoutId id="2147483743" r:id="rId7"/>
    <p:sldLayoutId id="2147483744" r:id="rId8"/>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2" Type="http://schemas.openxmlformats.org/officeDocument/2006/relationships/hyperlink" Target="https://bigdatacoursespring2014.appspot.com/preview"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bigdatawg.nist.gov/usecases.ph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bigdatacoursespring2014.appspot.com/cours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443" y="762000"/>
            <a:ext cx="9144000" cy="1470025"/>
          </a:xfrm>
        </p:spPr>
        <p:txBody>
          <a:bodyPr>
            <a:noAutofit/>
          </a:bodyPr>
          <a:lstStyle/>
          <a:p>
            <a:r>
              <a:rPr lang="en-US" b="1" dirty="0"/>
              <a:t>Comparing Big Data and Simulation Applications and </a:t>
            </a:r>
            <a:r>
              <a:rPr lang="en-US" b="1" dirty="0" smtClean="0"/>
              <a:t>Implications </a:t>
            </a:r>
            <a:r>
              <a:rPr lang="en-US" b="1" dirty="0"/>
              <a:t>for </a:t>
            </a:r>
            <a:r>
              <a:rPr lang="en-US" b="1" dirty="0" smtClean="0"/>
              <a:t>Software Environments</a:t>
            </a:r>
            <a:r>
              <a:rPr lang="en-US" b="1" dirty="0"/>
              <a:t> </a:t>
            </a:r>
          </a:p>
        </p:txBody>
      </p:sp>
      <p:sp>
        <p:nvSpPr>
          <p:cNvPr id="3" name="Subtitle 2"/>
          <p:cNvSpPr>
            <a:spLocks noGrp="1"/>
          </p:cNvSpPr>
          <p:nvPr>
            <p:ph type="subTitle" idx="1"/>
          </p:nvPr>
        </p:nvSpPr>
        <p:spPr>
          <a:xfrm>
            <a:off x="0" y="2572725"/>
            <a:ext cx="9144000" cy="1316523"/>
          </a:xfrm>
        </p:spPr>
        <p:txBody>
          <a:bodyPr>
            <a:noAutofit/>
          </a:bodyPr>
          <a:lstStyle/>
          <a:p>
            <a:r>
              <a:rPr lang="en-US" sz="2400" b="1" dirty="0" err="1">
                <a:solidFill>
                  <a:schemeClr val="tx1">
                    <a:lumMod val="75000"/>
                    <a:lumOff val="25000"/>
                  </a:schemeClr>
                </a:solidFill>
              </a:rPr>
              <a:t>eScience</a:t>
            </a:r>
            <a:r>
              <a:rPr lang="en-US" sz="2400" b="1" dirty="0">
                <a:solidFill>
                  <a:schemeClr val="tx1">
                    <a:lumMod val="75000"/>
                    <a:lumOff val="25000"/>
                  </a:schemeClr>
                </a:solidFill>
              </a:rPr>
              <a:t> in the Cloud </a:t>
            </a:r>
            <a:r>
              <a:rPr lang="en-US" sz="2400" b="1" dirty="0" smtClean="0">
                <a:solidFill>
                  <a:schemeClr val="tx1">
                    <a:lumMod val="75000"/>
                    <a:lumOff val="25000"/>
                  </a:schemeClr>
                </a:solidFill>
              </a:rPr>
              <a:t>2014</a:t>
            </a:r>
          </a:p>
          <a:p>
            <a:r>
              <a:rPr lang="en-US" sz="2400" b="1" dirty="0" smtClean="0">
                <a:solidFill>
                  <a:schemeClr val="tx1">
                    <a:lumMod val="75000"/>
                    <a:lumOff val="25000"/>
                  </a:schemeClr>
                </a:solidFill>
              </a:rPr>
              <a:t>Redmond WA</a:t>
            </a:r>
          </a:p>
          <a:p>
            <a:r>
              <a:rPr lang="en-US" sz="2400" b="1" dirty="0" smtClean="0">
                <a:solidFill>
                  <a:schemeClr val="tx1">
                    <a:lumMod val="75000"/>
                    <a:lumOff val="25000"/>
                  </a:schemeClr>
                </a:solidFill>
              </a:rPr>
              <a:t>April 30 2014</a:t>
            </a:r>
            <a:endParaRPr lang="it-IT" sz="2400" b="1" dirty="0">
              <a:solidFill>
                <a:schemeClr val="tx1">
                  <a:lumMod val="75000"/>
                  <a:lumOff val="25000"/>
                </a:schemeClr>
              </a:solidFill>
            </a:endParaRPr>
          </a:p>
        </p:txBody>
      </p:sp>
      <p:sp>
        <p:nvSpPr>
          <p:cNvPr id="5" name="Subtitle 2"/>
          <p:cNvSpPr txBox="1">
            <a:spLocks/>
          </p:cNvSpPr>
          <p:nvPr/>
        </p:nvSpPr>
        <p:spPr>
          <a:xfrm>
            <a:off x="0" y="4025584"/>
            <a:ext cx="9144000" cy="2832415"/>
          </a:xfrm>
          <a:prstGeom prst="rect">
            <a:avLst/>
          </a:prstGeom>
        </p:spPr>
        <p:txBody>
          <a:bodyPr vert="horz" lIns="91440" tIns="45720" rIns="91440" bIns="45720" rtlCol="0">
            <a:normAutofit/>
          </a:bodyPr>
          <a:lstStyle/>
          <a:p>
            <a:pPr algn="ctr">
              <a:spcBef>
                <a:spcPct val="20000"/>
              </a:spcBef>
              <a:defRPr/>
            </a:pPr>
            <a:r>
              <a:rPr lang="en-US" sz="2400" b="1" dirty="0" smtClean="0">
                <a:solidFill>
                  <a:prstClr val="black"/>
                </a:solidFill>
                <a:cs typeface="Times New Roman" pitchFamily="18" charset="0"/>
              </a:rPr>
              <a:t>Geoffrey </a:t>
            </a:r>
            <a:r>
              <a:rPr lang="en-US" sz="2400" b="1" dirty="0">
                <a:solidFill>
                  <a:prstClr val="black"/>
                </a:solidFill>
                <a:cs typeface="Times New Roman" pitchFamily="18" charset="0"/>
              </a:rPr>
              <a:t>Fox </a:t>
            </a:r>
            <a:endParaRPr lang="en-US" sz="2400" b="1" dirty="0" smtClean="0">
              <a:solidFill>
                <a:prstClr val="black"/>
              </a:solidFill>
              <a:cs typeface="Times New Roman" pitchFamily="18" charset="0"/>
            </a:endParaRPr>
          </a:p>
          <a:p>
            <a:pPr algn="ctr">
              <a:spcBef>
                <a:spcPct val="20000"/>
              </a:spcBef>
              <a:buFont typeface="Arial" pitchFamily="34" charset="0"/>
              <a:buNone/>
              <a:defRPr/>
            </a:pPr>
            <a:r>
              <a:rPr lang="en-US" sz="2400" dirty="0" smtClean="0">
                <a:solidFill>
                  <a:prstClr val="black"/>
                </a:solidFill>
                <a:hlinkClick r:id="rId3"/>
              </a:rPr>
              <a:t>gcf@indiana.edu</a:t>
            </a:r>
            <a:r>
              <a:rPr lang="en-US" sz="2400" dirty="0" smtClean="0">
                <a:solidFill>
                  <a:prstClr val="black"/>
                </a:solidFill>
              </a:rPr>
              <a:t>            </a:t>
            </a:r>
          </a:p>
          <a:p>
            <a:pPr algn="ctr">
              <a:spcBef>
                <a:spcPct val="20000"/>
              </a:spcBef>
              <a:defRPr/>
            </a:pPr>
            <a:r>
              <a:rPr lang="en-US" sz="2400" dirty="0" smtClean="0">
                <a:solidFill>
                  <a:prstClr val="black"/>
                </a:solidFill>
              </a:rPr>
              <a:t> </a:t>
            </a:r>
            <a:r>
              <a:rPr lang="en-US" sz="2400" dirty="0" smtClean="0">
                <a:solidFill>
                  <a:prstClr val="black"/>
                </a:solidFill>
                <a:hlinkClick r:id="rId4"/>
              </a:rPr>
              <a:t>http://www.infomall.org</a:t>
            </a:r>
            <a:endParaRPr lang="en-US" sz="2000" dirty="0">
              <a:solidFill>
                <a:prstClr val="black"/>
              </a:solidFill>
            </a:endParaRPr>
          </a:p>
          <a:p>
            <a:pPr algn="ctr">
              <a:spcBef>
                <a:spcPct val="20000"/>
              </a:spcBef>
            </a:pPr>
            <a:r>
              <a:rPr lang="en-US" sz="2000" dirty="0" smtClean="0">
                <a:solidFill>
                  <a:prstClr val="black"/>
                </a:solidFill>
                <a:cs typeface="Times New Roman" pitchFamily="18" charset="0"/>
              </a:rPr>
              <a:t>School of Informatics and Computing</a:t>
            </a:r>
          </a:p>
          <a:p>
            <a:pPr algn="ctr">
              <a:spcBef>
                <a:spcPct val="20000"/>
              </a:spcBef>
            </a:pPr>
            <a:r>
              <a:rPr lang="en-US" sz="2000" dirty="0" smtClean="0">
                <a:solidFill>
                  <a:prstClr val="black"/>
                </a:solidFill>
                <a:cs typeface="Times New Roman" pitchFamily="18" charset="0"/>
              </a:rPr>
              <a:t>Digital Science Center</a:t>
            </a:r>
          </a:p>
          <a:p>
            <a:pPr algn="ctr">
              <a:spcBef>
                <a:spcPct val="20000"/>
              </a:spcBef>
            </a:pPr>
            <a:r>
              <a:rPr lang="en-US" sz="2000" dirty="0" smtClean="0">
                <a:solidFill>
                  <a:prstClr val="black"/>
                </a:solidFill>
                <a:cs typeface="Times New Roman" pitchFamily="18" charset="0"/>
              </a:rPr>
              <a:t>Indiana University Bloomington</a:t>
            </a:r>
            <a:endParaRPr lang="en-US" sz="2000" dirty="0" smtClean="0">
              <a:solidFill>
                <a:prstClr val="black"/>
              </a:solidFill>
            </a:endParaRPr>
          </a:p>
        </p:txBody>
      </p:sp>
    </p:spTree>
    <p:extLst>
      <p:ext uri="{BB962C8B-B14F-4D97-AF65-F5344CB8AC3E}">
        <p14:creationId xmlns:p14="http://schemas.microsoft.com/office/powerpoint/2010/main" val="37069022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84200" y="911225"/>
            <a:ext cx="7772400" cy="1470025"/>
          </a:xfrm>
        </p:spPr>
        <p:txBody>
          <a:bodyPr/>
          <a:lstStyle/>
          <a:p>
            <a:r>
              <a:rPr lang="en-US" dirty="0" smtClean="0"/>
              <a:t>Would like to capture “essence of these use cases”</a:t>
            </a:r>
            <a:endParaRPr lang="en-US" dirty="0"/>
          </a:p>
        </p:txBody>
      </p:sp>
      <p:sp>
        <p:nvSpPr>
          <p:cNvPr id="5" name="Subtitle 4"/>
          <p:cNvSpPr>
            <a:spLocks noGrp="1"/>
          </p:cNvSpPr>
          <p:nvPr>
            <p:ph type="subTitle" idx="1"/>
          </p:nvPr>
        </p:nvSpPr>
        <p:spPr>
          <a:xfrm>
            <a:off x="292100" y="2775437"/>
            <a:ext cx="8521700" cy="3676163"/>
          </a:xfrm>
        </p:spPr>
        <p:txBody>
          <a:bodyPr>
            <a:normAutofit fontScale="85000" lnSpcReduction="20000"/>
          </a:bodyPr>
          <a:lstStyle/>
          <a:p>
            <a:r>
              <a:rPr lang="en-US" dirty="0" smtClean="0">
                <a:solidFill>
                  <a:schemeClr val="tx1">
                    <a:lumMod val="75000"/>
                    <a:lumOff val="25000"/>
                  </a:schemeClr>
                </a:solidFill>
              </a:rPr>
              <a:t>“small” kernels, mini-apps</a:t>
            </a:r>
          </a:p>
          <a:p>
            <a:r>
              <a:rPr lang="en-US" dirty="0" smtClean="0">
                <a:solidFill>
                  <a:schemeClr val="tx1">
                    <a:lumMod val="75000"/>
                    <a:lumOff val="25000"/>
                  </a:schemeClr>
                </a:solidFill>
              </a:rPr>
              <a:t>Or Classify applications into patterns</a:t>
            </a:r>
            <a:br>
              <a:rPr lang="en-US" dirty="0" smtClean="0">
                <a:solidFill>
                  <a:schemeClr val="tx1">
                    <a:lumMod val="75000"/>
                    <a:lumOff val="25000"/>
                  </a:schemeClr>
                </a:solidFill>
              </a:rPr>
            </a:br>
            <a:endParaRPr lang="en-US" dirty="0" smtClean="0">
              <a:solidFill>
                <a:schemeClr val="tx1">
                  <a:lumMod val="75000"/>
                  <a:lumOff val="25000"/>
                </a:schemeClr>
              </a:solidFill>
            </a:endParaRPr>
          </a:p>
          <a:p>
            <a:r>
              <a:rPr lang="en-US" dirty="0" smtClean="0">
                <a:solidFill>
                  <a:schemeClr val="tx1">
                    <a:lumMod val="75000"/>
                    <a:lumOff val="25000"/>
                  </a:schemeClr>
                </a:solidFill>
              </a:rPr>
              <a:t>Do it from HPC background </a:t>
            </a:r>
            <a:r>
              <a:rPr lang="en-US" b="1" dirty="0" smtClean="0">
                <a:solidFill>
                  <a:schemeClr val="tx1">
                    <a:lumMod val="75000"/>
                    <a:lumOff val="25000"/>
                  </a:schemeClr>
                </a:solidFill>
              </a:rPr>
              <a:t>not database </a:t>
            </a:r>
            <a:r>
              <a:rPr lang="en-US" dirty="0" smtClean="0">
                <a:solidFill>
                  <a:schemeClr val="tx1">
                    <a:lumMod val="75000"/>
                    <a:lumOff val="25000"/>
                  </a:schemeClr>
                </a:solidFill>
              </a:rPr>
              <a:t>viewpoint</a:t>
            </a:r>
          </a:p>
          <a:p>
            <a:r>
              <a:rPr lang="en-US" dirty="0" smtClean="0">
                <a:solidFill>
                  <a:schemeClr val="tx1">
                    <a:lumMod val="75000"/>
                    <a:lumOff val="25000"/>
                  </a:schemeClr>
                </a:solidFill>
              </a:rPr>
              <a:t>e.g. focus on cases with detailed analytics</a:t>
            </a:r>
          </a:p>
          <a:p>
            <a:endParaRPr lang="en-US" dirty="0" smtClean="0">
              <a:solidFill>
                <a:schemeClr val="tx1">
                  <a:lumMod val="75000"/>
                  <a:lumOff val="25000"/>
                </a:schemeClr>
              </a:solidFill>
            </a:endParaRPr>
          </a:p>
          <a:p>
            <a:r>
              <a:rPr lang="en-US" dirty="0">
                <a:solidFill>
                  <a:schemeClr val="tx1">
                    <a:lumMod val="75000"/>
                    <a:lumOff val="25000"/>
                  </a:schemeClr>
                </a:solidFill>
              </a:rPr>
              <a:t>Section 5 of my class </a:t>
            </a:r>
            <a:r>
              <a:rPr lang="en-US" sz="2800" dirty="0">
                <a:solidFill>
                  <a:schemeClr val="tx1">
                    <a:lumMod val="75000"/>
                    <a:lumOff val="25000"/>
                  </a:schemeClr>
                </a:solidFill>
                <a:hlinkClick r:id="rId2"/>
              </a:rPr>
              <a:t>https://bigdatacoursespring2014.appspot.com/preview</a:t>
            </a:r>
            <a:r>
              <a:rPr lang="en-US" sz="2800" dirty="0">
                <a:solidFill>
                  <a:schemeClr val="tx1">
                    <a:lumMod val="75000"/>
                    <a:lumOff val="25000"/>
                  </a:schemeClr>
                </a:solidFill>
              </a:rPr>
              <a:t> </a:t>
            </a:r>
            <a:r>
              <a:rPr lang="en-US" dirty="0">
                <a:solidFill>
                  <a:schemeClr val="tx1">
                    <a:lumMod val="75000"/>
                    <a:lumOff val="25000"/>
                  </a:schemeClr>
                </a:solidFill>
              </a:rPr>
              <a:t>classifies 51 use cases with </a:t>
            </a:r>
            <a:r>
              <a:rPr lang="en-US" dirty="0" smtClean="0">
                <a:solidFill>
                  <a:schemeClr val="tx1">
                    <a:lumMod val="75000"/>
                    <a:lumOff val="25000"/>
                  </a:schemeClr>
                </a:solidFill>
              </a:rPr>
              <a:t>ogre facets</a:t>
            </a:r>
            <a:endParaRPr lang="en-US" dirty="0">
              <a:solidFill>
                <a:schemeClr val="tx1">
                  <a:lumMod val="75000"/>
                  <a:lumOff val="25000"/>
                </a:schemeClr>
              </a:solidFill>
            </a:endParaRPr>
          </a:p>
          <a:p>
            <a:endParaRPr lang="en-US" dirty="0">
              <a:solidFill>
                <a:schemeClr val="tx1">
                  <a:lumMod val="75000"/>
                  <a:lumOff val="25000"/>
                </a:schemeClr>
              </a:solidFill>
            </a:endParaRPr>
          </a:p>
        </p:txBody>
      </p:sp>
    </p:spTree>
    <p:extLst>
      <p:ext uri="{BB962C8B-B14F-4D97-AF65-F5344CB8AC3E}">
        <p14:creationId xmlns:p14="http://schemas.microsoft.com/office/powerpoint/2010/main" val="31107989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453"/>
            <a:ext cx="8229600" cy="915254"/>
          </a:xfrm>
        </p:spPr>
        <p:txBody>
          <a:bodyPr>
            <a:normAutofit/>
          </a:bodyPr>
          <a:lstStyle/>
          <a:p>
            <a:r>
              <a:rPr lang="en-US" b="1" dirty="0" smtClean="0"/>
              <a:t>What are “mini-Applications”</a:t>
            </a:r>
            <a:endParaRPr lang="en-US" b="1" dirty="0"/>
          </a:p>
        </p:txBody>
      </p:sp>
      <p:sp>
        <p:nvSpPr>
          <p:cNvPr id="3" name="Content Placeholder 2"/>
          <p:cNvSpPr>
            <a:spLocks noGrp="1"/>
          </p:cNvSpPr>
          <p:nvPr>
            <p:ph idx="1"/>
          </p:nvPr>
        </p:nvSpPr>
        <p:spPr>
          <a:xfrm>
            <a:off x="82062" y="943706"/>
            <a:ext cx="9061938" cy="5914293"/>
          </a:xfrm>
        </p:spPr>
        <p:txBody>
          <a:bodyPr>
            <a:normAutofit fontScale="85000" lnSpcReduction="20000"/>
          </a:bodyPr>
          <a:lstStyle/>
          <a:p>
            <a:r>
              <a:rPr lang="en-US" dirty="0" smtClean="0"/>
              <a:t>Use for benchmarks of computers and software (is my parallel compiler any good?)</a:t>
            </a:r>
          </a:p>
          <a:p>
            <a:r>
              <a:rPr lang="en-US" dirty="0" smtClean="0"/>
              <a:t>In parallel computing, this is well established</a:t>
            </a:r>
          </a:p>
          <a:p>
            <a:pPr lvl="1"/>
            <a:r>
              <a:rPr lang="en-US" b="1" dirty="0" err="1" smtClean="0"/>
              <a:t>Linpack</a:t>
            </a:r>
            <a:r>
              <a:rPr lang="en-US" dirty="0" smtClean="0"/>
              <a:t> for measuring performance to rank machines in Top500 (changing?)</a:t>
            </a:r>
          </a:p>
          <a:p>
            <a:pPr lvl="1"/>
            <a:r>
              <a:rPr lang="en-US" b="1" dirty="0" smtClean="0"/>
              <a:t>NAS Parallel Benchmarks </a:t>
            </a:r>
            <a:r>
              <a:rPr lang="en-US" dirty="0" smtClean="0"/>
              <a:t>(originally a pencil and paper specification to allow optimal implementations; then MPI library)</a:t>
            </a:r>
          </a:p>
          <a:p>
            <a:pPr lvl="1"/>
            <a:r>
              <a:rPr lang="en-US" dirty="0" smtClean="0"/>
              <a:t>Other </a:t>
            </a:r>
            <a:r>
              <a:rPr lang="en-US" b="1" dirty="0" smtClean="0"/>
              <a:t>specialized Benchmark sets </a:t>
            </a:r>
            <a:r>
              <a:rPr lang="en-US" dirty="0" smtClean="0"/>
              <a:t>keep changing and used to guide procurements</a:t>
            </a:r>
          </a:p>
          <a:p>
            <a:pPr lvl="2"/>
            <a:r>
              <a:rPr lang="en-US" sz="2800" dirty="0" smtClean="0"/>
              <a:t>Last 2 NSF hardware solicitations had NO preset benchmarks – perhaps as no agreement on key applications for clouds and data intensive applications</a:t>
            </a:r>
          </a:p>
          <a:p>
            <a:pPr lvl="1"/>
            <a:r>
              <a:rPr lang="en-US" b="1" dirty="0" smtClean="0"/>
              <a:t>Berkeley dwarfs </a:t>
            </a:r>
            <a:r>
              <a:rPr lang="en-US" dirty="0" smtClean="0"/>
              <a:t>capture different structures that any approach to parallel computing must address</a:t>
            </a:r>
          </a:p>
          <a:p>
            <a:pPr lvl="1"/>
            <a:r>
              <a:rPr lang="en-US" b="1" dirty="0" smtClean="0"/>
              <a:t>Templates </a:t>
            </a:r>
            <a:r>
              <a:rPr lang="en-US" dirty="0" smtClean="0"/>
              <a:t>used to capture parallel computing patterns</a:t>
            </a:r>
          </a:p>
          <a:p>
            <a:r>
              <a:rPr lang="en-US" dirty="0" smtClean="0"/>
              <a:t>Also database benchmarks like TPC</a:t>
            </a:r>
            <a:endParaRPr lang="en-US" dirty="0"/>
          </a:p>
        </p:txBody>
      </p:sp>
    </p:spTree>
    <p:extLst>
      <p:ext uri="{BB962C8B-B14F-4D97-AF65-F5344CB8AC3E}">
        <p14:creationId xmlns:p14="http://schemas.microsoft.com/office/powerpoint/2010/main" val="40031217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453"/>
            <a:ext cx="8229600" cy="827332"/>
          </a:xfrm>
        </p:spPr>
        <p:txBody>
          <a:bodyPr/>
          <a:lstStyle/>
          <a:p>
            <a:r>
              <a:rPr lang="en-US" b="1" dirty="0" smtClean="0"/>
              <a:t>HPC Benchmark Classics</a:t>
            </a:r>
            <a:endParaRPr lang="en-US" b="1" dirty="0"/>
          </a:p>
        </p:txBody>
      </p:sp>
      <p:sp>
        <p:nvSpPr>
          <p:cNvPr id="3" name="Content Placeholder 2"/>
          <p:cNvSpPr>
            <a:spLocks noGrp="1"/>
          </p:cNvSpPr>
          <p:nvPr>
            <p:ph idx="1"/>
          </p:nvPr>
        </p:nvSpPr>
        <p:spPr>
          <a:xfrm>
            <a:off x="0" y="873370"/>
            <a:ext cx="9061938" cy="4525963"/>
          </a:xfrm>
        </p:spPr>
        <p:txBody>
          <a:bodyPr>
            <a:noAutofit/>
          </a:bodyPr>
          <a:lstStyle/>
          <a:p>
            <a:r>
              <a:rPr lang="en-US" sz="2800" b="1" dirty="0" err="1" smtClean="0"/>
              <a:t>Linpack</a:t>
            </a:r>
            <a:r>
              <a:rPr lang="en-US" sz="2800" b="1" dirty="0" smtClean="0"/>
              <a:t> </a:t>
            </a:r>
            <a:r>
              <a:rPr lang="en-US" sz="2800" dirty="0" smtClean="0"/>
              <a:t>or HPL: Parallel LU factorization for solution of linear equations</a:t>
            </a:r>
          </a:p>
          <a:p>
            <a:r>
              <a:rPr lang="en-US" sz="2800" b="1" dirty="0" smtClean="0"/>
              <a:t>NPB</a:t>
            </a:r>
            <a:r>
              <a:rPr lang="en-US" sz="2800" dirty="0" smtClean="0"/>
              <a:t> version 1: Mainly classic HPC solver kernels</a:t>
            </a:r>
          </a:p>
          <a:p>
            <a:pPr lvl="1"/>
            <a:r>
              <a:rPr lang="en-US" dirty="0" smtClean="0"/>
              <a:t>MG: </a:t>
            </a:r>
            <a:r>
              <a:rPr lang="en-US" dirty="0" err="1" smtClean="0"/>
              <a:t>Multigrid</a:t>
            </a:r>
            <a:endParaRPr lang="en-US" dirty="0" smtClean="0"/>
          </a:p>
          <a:p>
            <a:pPr lvl="1"/>
            <a:r>
              <a:rPr lang="en-US" dirty="0" smtClean="0"/>
              <a:t>CG: Conjugate Gradient</a:t>
            </a:r>
          </a:p>
          <a:p>
            <a:pPr lvl="1"/>
            <a:r>
              <a:rPr lang="en-US" dirty="0" smtClean="0"/>
              <a:t>FT: Fast Fourier Transform</a:t>
            </a:r>
          </a:p>
          <a:p>
            <a:pPr lvl="1"/>
            <a:r>
              <a:rPr lang="en-US" dirty="0" smtClean="0"/>
              <a:t>IS: Integer sort</a:t>
            </a:r>
          </a:p>
          <a:p>
            <a:pPr lvl="1"/>
            <a:r>
              <a:rPr lang="en-US" dirty="0" smtClean="0"/>
              <a:t>EP: Embarrassingly Parallel</a:t>
            </a:r>
          </a:p>
          <a:p>
            <a:pPr lvl="1"/>
            <a:r>
              <a:rPr lang="en-US" dirty="0" smtClean="0"/>
              <a:t>BT: Block </a:t>
            </a:r>
            <a:r>
              <a:rPr lang="en-US" dirty="0" err="1" smtClean="0"/>
              <a:t>Tridiagonal</a:t>
            </a:r>
            <a:endParaRPr lang="en-US" dirty="0" smtClean="0"/>
          </a:p>
          <a:p>
            <a:pPr lvl="1"/>
            <a:r>
              <a:rPr lang="en-US" dirty="0" smtClean="0"/>
              <a:t>SP: Scalar </a:t>
            </a:r>
            <a:r>
              <a:rPr lang="en-US" dirty="0" err="1" smtClean="0"/>
              <a:t>Pentadiagonal</a:t>
            </a:r>
            <a:endParaRPr lang="en-US" dirty="0" smtClean="0"/>
          </a:p>
          <a:p>
            <a:pPr lvl="1"/>
            <a:r>
              <a:rPr lang="en-US" dirty="0" smtClean="0"/>
              <a:t> LU: Lower-Upper symmetric Gauss Seidel</a:t>
            </a:r>
          </a:p>
          <a:p>
            <a:pPr marL="457200" lvl="1" indent="0">
              <a:buNone/>
            </a:pPr>
            <a:endParaRPr lang="en-US" dirty="0"/>
          </a:p>
        </p:txBody>
      </p:sp>
    </p:spTree>
    <p:extLst>
      <p:ext uri="{BB962C8B-B14F-4D97-AF65-F5344CB8AC3E}">
        <p14:creationId xmlns:p14="http://schemas.microsoft.com/office/powerpoint/2010/main" val="29951791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523" y="0"/>
            <a:ext cx="8229600" cy="867508"/>
          </a:xfrm>
        </p:spPr>
        <p:txBody>
          <a:bodyPr/>
          <a:lstStyle/>
          <a:p>
            <a:r>
              <a:rPr lang="en-US" b="1" dirty="0" smtClean="0"/>
              <a:t>13 Berkeley Dwarfs</a:t>
            </a:r>
            <a:endParaRPr lang="en-US" b="1" dirty="0"/>
          </a:p>
        </p:txBody>
      </p:sp>
      <p:sp>
        <p:nvSpPr>
          <p:cNvPr id="3" name="Content Placeholder 2"/>
          <p:cNvSpPr>
            <a:spLocks noGrp="1"/>
          </p:cNvSpPr>
          <p:nvPr>
            <p:ph idx="1"/>
          </p:nvPr>
        </p:nvSpPr>
        <p:spPr>
          <a:xfrm>
            <a:off x="0" y="685800"/>
            <a:ext cx="9144000" cy="6066692"/>
          </a:xfrm>
        </p:spPr>
        <p:txBody>
          <a:bodyPr>
            <a:normAutofit fontScale="92500" lnSpcReduction="20000"/>
          </a:bodyPr>
          <a:lstStyle/>
          <a:p>
            <a:r>
              <a:rPr lang="en-US" dirty="0" smtClean="0">
                <a:solidFill>
                  <a:srgbClr val="0070C0"/>
                </a:solidFill>
              </a:rPr>
              <a:t>Dense </a:t>
            </a:r>
            <a:r>
              <a:rPr lang="en-US" dirty="0">
                <a:solidFill>
                  <a:srgbClr val="0070C0"/>
                </a:solidFill>
              </a:rPr>
              <a:t>Linear </a:t>
            </a:r>
            <a:r>
              <a:rPr lang="en-US" dirty="0" smtClean="0">
                <a:solidFill>
                  <a:srgbClr val="0070C0"/>
                </a:solidFill>
              </a:rPr>
              <a:t>Algebra </a:t>
            </a:r>
            <a:endParaRPr lang="en-US" dirty="0">
              <a:solidFill>
                <a:srgbClr val="0070C0"/>
              </a:solidFill>
            </a:endParaRPr>
          </a:p>
          <a:p>
            <a:r>
              <a:rPr lang="en-US" dirty="0">
                <a:solidFill>
                  <a:srgbClr val="0070C0"/>
                </a:solidFill>
              </a:rPr>
              <a:t>Sparse Linear Algebra</a:t>
            </a:r>
          </a:p>
          <a:p>
            <a:r>
              <a:rPr lang="en-US" dirty="0">
                <a:solidFill>
                  <a:srgbClr val="0070C0"/>
                </a:solidFill>
              </a:rPr>
              <a:t>Spectral Methods</a:t>
            </a:r>
          </a:p>
          <a:p>
            <a:r>
              <a:rPr lang="en-US" dirty="0">
                <a:solidFill>
                  <a:srgbClr val="0070C0"/>
                </a:solidFill>
              </a:rPr>
              <a:t>N-Body Methods</a:t>
            </a:r>
          </a:p>
          <a:p>
            <a:r>
              <a:rPr lang="en-US" dirty="0">
                <a:solidFill>
                  <a:srgbClr val="0070C0"/>
                </a:solidFill>
              </a:rPr>
              <a:t>Structured Grids</a:t>
            </a:r>
          </a:p>
          <a:p>
            <a:r>
              <a:rPr lang="en-US" dirty="0">
                <a:solidFill>
                  <a:srgbClr val="0070C0"/>
                </a:solidFill>
              </a:rPr>
              <a:t>Unstructured Grids</a:t>
            </a:r>
          </a:p>
          <a:p>
            <a:r>
              <a:rPr lang="en-US" dirty="0"/>
              <a:t>MapReduce</a:t>
            </a:r>
          </a:p>
          <a:p>
            <a:r>
              <a:rPr lang="en-US" dirty="0"/>
              <a:t>Combinational Logic</a:t>
            </a:r>
          </a:p>
          <a:p>
            <a:r>
              <a:rPr lang="en-US" dirty="0"/>
              <a:t>Graph Traversal</a:t>
            </a:r>
          </a:p>
          <a:p>
            <a:r>
              <a:rPr lang="en-US" dirty="0"/>
              <a:t>Dynamic Programming</a:t>
            </a:r>
          </a:p>
          <a:p>
            <a:r>
              <a:rPr lang="en-US" dirty="0"/>
              <a:t>Backtrack and Branch-and-Bound</a:t>
            </a:r>
          </a:p>
          <a:p>
            <a:r>
              <a:rPr lang="en-US" dirty="0"/>
              <a:t>Graphical Models</a:t>
            </a:r>
          </a:p>
          <a:p>
            <a:r>
              <a:rPr lang="en-US" dirty="0"/>
              <a:t>Finite State Machines</a:t>
            </a:r>
          </a:p>
        </p:txBody>
      </p:sp>
      <p:sp>
        <p:nvSpPr>
          <p:cNvPr id="4" name="TextBox 3"/>
          <p:cNvSpPr txBox="1"/>
          <p:nvPr/>
        </p:nvSpPr>
        <p:spPr>
          <a:xfrm>
            <a:off x="4185138" y="844062"/>
            <a:ext cx="4712677" cy="4154984"/>
          </a:xfrm>
          <a:prstGeom prst="rect">
            <a:avLst/>
          </a:prstGeom>
          <a:noFill/>
        </p:spPr>
        <p:txBody>
          <a:bodyPr wrap="square" rtlCol="0">
            <a:spAutoFit/>
          </a:bodyPr>
          <a:lstStyle/>
          <a:p>
            <a:r>
              <a:rPr lang="en-US" sz="2400" dirty="0" smtClean="0"/>
              <a:t>First 6 of these correspond to </a:t>
            </a:r>
            <a:r>
              <a:rPr lang="en-US" sz="2400" dirty="0" err="1" smtClean="0"/>
              <a:t>Colella’s</a:t>
            </a:r>
            <a:r>
              <a:rPr lang="en-US" sz="2400" dirty="0" smtClean="0"/>
              <a:t> original. </a:t>
            </a:r>
          </a:p>
          <a:p>
            <a:r>
              <a:rPr lang="en-US" sz="2400" dirty="0" smtClean="0"/>
              <a:t>Monte Carlo dropped.</a:t>
            </a:r>
            <a:endParaRPr lang="en-US" sz="2400" dirty="0"/>
          </a:p>
          <a:p>
            <a:r>
              <a:rPr lang="en-US" sz="2400" dirty="0" smtClean="0"/>
              <a:t>N-body methods are a subset of Particle in </a:t>
            </a:r>
            <a:r>
              <a:rPr lang="en-US" sz="2400" dirty="0" err="1" smtClean="0"/>
              <a:t>Colella</a:t>
            </a:r>
            <a:r>
              <a:rPr lang="en-US" sz="2400" dirty="0" smtClean="0"/>
              <a:t>.</a:t>
            </a:r>
            <a:br>
              <a:rPr lang="en-US" sz="2400" dirty="0" smtClean="0"/>
            </a:br>
            <a:endParaRPr lang="en-US" sz="2400" dirty="0" smtClean="0"/>
          </a:p>
          <a:p>
            <a:r>
              <a:rPr lang="en-US" sz="2400" dirty="0" smtClean="0"/>
              <a:t>Note a little inconsistent in that MapReduce is a programming model and spectral method is a numerical method.</a:t>
            </a:r>
          </a:p>
          <a:p>
            <a:r>
              <a:rPr lang="en-US" sz="2400" dirty="0" smtClean="0"/>
              <a:t>Need multiple facets!</a:t>
            </a:r>
            <a:endParaRPr lang="en-US" sz="2400" dirty="0"/>
          </a:p>
        </p:txBody>
      </p:sp>
    </p:spTree>
    <p:extLst>
      <p:ext uri="{BB962C8B-B14F-4D97-AF65-F5344CB8AC3E}">
        <p14:creationId xmlns:p14="http://schemas.microsoft.com/office/powerpoint/2010/main" val="21955804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00"/>
            <a:ext cx="9144000" cy="788254"/>
          </a:xfrm>
        </p:spPr>
        <p:txBody>
          <a:bodyPr>
            <a:normAutofit fontScale="90000"/>
          </a:bodyPr>
          <a:lstStyle/>
          <a:p>
            <a:r>
              <a:rPr lang="en-US" b="1" dirty="0"/>
              <a:t>51 Use Cases: What </a:t>
            </a:r>
            <a:r>
              <a:rPr lang="en-US" b="1" dirty="0" smtClean="0"/>
              <a:t>is Parallelism Over?</a:t>
            </a:r>
            <a:endParaRPr lang="en-US" b="1" dirty="0"/>
          </a:p>
        </p:txBody>
      </p:sp>
      <p:sp>
        <p:nvSpPr>
          <p:cNvPr id="3" name="Content Placeholder 2"/>
          <p:cNvSpPr>
            <a:spLocks noGrp="1"/>
          </p:cNvSpPr>
          <p:nvPr>
            <p:ph idx="1"/>
          </p:nvPr>
        </p:nvSpPr>
        <p:spPr>
          <a:xfrm>
            <a:off x="0" y="700493"/>
            <a:ext cx="9144000" cy="6098891"/>
          </a:xfrm>
        </p:spPr>
        <p:txBody>
          <a:bodyPr>
            <a:normAutofit/>
          </a:bodyPr>
          <a:lstStyle/>
          <a:p>
            <a:r>
              <a:rPr lang="en-US" sz="2000" b="1" dirty="0">
                <a:solidFill>
                  <a:srgbClr val="006BB5"/>
                </a:solidFill>
              </a:rPr>
              <a:t>People</a:t>
            </a:r>
            <a:r>
              <a:rPr lang="en-US" sz="2000" dirty="0">
                <a:solidFill>
                  <a:srgbClr val="006BB5"/>
                </a:solidFill>
              </a:rPr>
              <a:t>: </a:t>
            </a:r>
            <a:r>
              <a:rPr lang="en-US" sz="2000" dirty="0"/>
              <a:t>either the users (but see below) or subjects of </a:t>
            </a:r>
            <a:r>
              <a:rPr lang="en-US" sz="2000" dirty="0" smtClean="0"/>
              <a:t>application and often both</a:t>
            </a:r>
            <a:endParaRPr lang="en-US" sz="2000" dirty="0"/>
          </a:p>
          <a:p>
            <a:r>
              <a:rPr lang="en-US" sz="2000" b="1" dirty="0">
                <a:solidFill>
                  <a:srgbClr val="006BB5"/>
                </a:solidFill>
              </a:rPr>
              <a:t>Decision makers </a:t>
            </a:r>
            <a:r>
              <a:rPr lang="en-US" sz="2000" dirty="0"/>
              <a:t>like researchers or doctors (users of application)</a:t>
            </a:r>
          </a:p>
          <a:p>
            <a:r>
              <a:rPr lang="en-US" sz="2000" b="1" dirty="0" smtClean="0">
                <a:solidFill>
                  <a:srgbClr val="006BB5"/>
                </a:solidFill>
              </a:rPr>
              <a:t>Items</a:t>
            </a:r>
            <a:r>
              <a:rPr lang="en-US" sz="2000" dirty="0" smtClean="0"/>
              <a:t> </a:t>
            </a:r>
            <a:r>
              <a:rPr lang="en-US" sz="2000" dirty="0"/>
              <a:t>such as Images, EMR, Sequences below; observations or contents of online store</a:t>
            </a:r>
          </a:p>
          <a:p>
            <a:pPr lvl="1"/>
            <a:r>
              <a:rPr lang="en-US" sz="1800" b="1" dirty="0">
                <a:solidFill>
                  <a:srgbClr val="006BB5"/>
                </a:solidFill>
              </a:rPr>
              <a:t>Images </a:t>
            </a:r>
            <a:r>
              <a:rPr lang="en-US" sz="1800" dirty="0"/>
              <a:t>or “Electronic Information nuggets”</a:t>
            </a:r>
          </a:p>
          <a:p>
            <a:pPr lvl="1"/>
            <a:r>
              <a:rPr lang="en-US" sz="1800" b="1" dirty="0">
                <a:solidFill>
                  <a:srgbClr val="006BB5"/>
                </a:solidFill>
              </a:rPr>
              <a:t>EMR</a:t>
            </a:r>
            <a:r>
              <a:rPr lang="en-US" sz="1800" dirty="0"/>
              <a:t>: Electronic Medical Records (often similar to people parallelism)</a:t>
            </a:r>
          </a:p>
          <a:p>
            <a:pPr lvl="1"/>
            <a:r>
              <a:rPr lang="en-US" sz="1800" dirty="0"/>
              <a:t>Protein or Gene </a:t>
            </a:r>
            <a:r>
              <a:rPr lang="en-US" sz="1800" b="1" dirty="0">
                <a:solidFill>
                  <a:srgbClr val="006BB5"/>
                </a:solidFill>
              </a:rPr>
              <a:t>Sequences</a:t>
            </a:r>
            <a:r>
              <a:rPr lang="en-US" sz="1800" dirty="0"/>
              <a:t>;</a:t>
            </a:r>
          </a:p>
          <a:p>
            <a:pPr lvl="1"/>
            <a:r>
              <a:rPr lang="en-US" sz="1800" b="1" dirty="0">
                <a:solidFill>
                  <a:srgbClr val="006BB5"/>
                </a:solidFill>
              </a:rPr>
              <a:t>Material</a:t>
            </a:r>
            <a:r>
              <a:rPr lang="en-US" sz="1800" dirty="0"/>
              <a:t> properties, </a:t>
            </a:r>
            <a:r>
              <a:rPr lang="en-US" sz="1800" b="1" dirty="0">
                <a:solidFill>
                  <a:srgbClr val="006BB5"/>
                </a:solidFill>
              </a:rPr>
              <a:t>Manufactured Object </a:t>
            </a:r>
            <a:r>
              <a:rPr lang="en-US" sz="1800" dirty="0" smtClean="0"/>
              <a:t>specifications, </a:t>
            </a:r>
            <a:r>
              <a:rPr lang="en-US" sz="1800" dirty="0"/>
              <a:t>etc</a:t>
            </a:r>
            <a:r>
              <a:rPr lang="en-US" sz="1800" dirty="0" smtClean="0"/>
              <a:t>., </a:t>
            </a:r>
            <a:r>
              <a:rPr lang="en-US" sz="1800" dirty="0"/>
              <a:t>in custom dataset</a:t>
            </a:r>
          </a:p>
          <a:p>
            <a:pPr lvl="1"/>
            <a:r>
              <a:rPr lang="en-US" sz="1800" b="1" dirty="0">
                <a:solidFill>
                  <a:srgbClr val="006BB5"/>
                </a:solidFill>
              </a:rPr>
              <a:t>Modelled</a:t>
            </a:r>
            <a:r>
              <a:rPr lang="en-US" sz="1800" b="1" dirty="0"/>
              <a:t> </a:t>
            </a:r>
            <a:r>
              <a:rPr lang="en-US" sz="1800" b="1" dirty="0">
                <a:solidFill>
                  <a:srgbClr val="006BB5"/>
                </a:solidFill>
              </a:rPr>
              <a:t>entities</a:t>
            </a:r>
            <a:r>
              <a:rPr lang="en-US" sz="1800" b="1" dirty="0"/>
              <a:t> </a:t>
            </a:r>
            <a:r>
              <a:rPr lang="en-US" sz="1800" dirty="0"/>
              <a:t>like vehicles and people</a:t>
            </a:r>
          </a:p>
          <a:p>
            <a:r>
              <a:rPr lang="en-US" sz="2000" b="1" dirty="0" smtClean="0">
                <a:solidFill>
                  <a:srgbClr val="006BB5"/>
                </a:solidFill>
              </a:rPr>
              <a:t>Sensors</a:t>
            </a:r>
            <a:r>
              <a:rPr lang="en-US" sz="2000" dirty="0" smtClean="0"/>
              <a:t> – Internet of Things</a:t>
            </a:r>
          </a:p>
          <a:p>
            <a:r>
              <a:rPr lang="en-US" sz="2000" b="1" dirty="0" smtClean="0">
                <a:solidFill>
                  <a:srgbClr val="006BB5"/>
                </a:solidFill>
              </a:rPr>
              <a:t>Events</a:t>
            </a:r>
            <a:r>
              <a:rPr lang="en-US" sz="2000" dirty="0" smtClean="0"/>
              <a:t> such as detected anomalies in telescope or credit card data or atmosphere</a:t>
            </a:r>
          </a:p>
          <a:p>
            <a:r>
              <a:rPr lang="en-US" sz="2000" b="1" dirty="0" smtClean="0">
                <a:solidFill>
                  <a:srgbClr val="0070C0"/>
                </a:solidFill>
              </a:rPr>
              <a:t>(Complex) </a:t>
            </a:r>
            <a:r>
              <a:rPr lang="en-US" sz="2000" b="1" dirty="0" smtClean="0">
                <a:solidFill>
                  <a:srgbClr val="006BB5"/>
                </a:solidFill>
              </a:rPr>
              <a:t>Nodes</a:t>
            </a:r>
            <a:r>
              <a:rPr lang="en-US" sz="2000" b="1" dirty="0" smtClean="0"/>
              <a:t> </a:t>
            </a:r>
            <a:r>
              <a:rPr lang="en-US" sz="2000" dirty="0" smtClean="0"/>
              <a:t>in RDF Graph</a:t>
            </a:r>
          </a:p>
          <a:p>
            <a:r>
              <a:rPr lang="en-US" sz="2000" b="1" dirty="0" smtClean="0">
                <a:solidFill>
                  <a:srgbClr val="006BB5"/>
                </a:solidFill>
              </a:rPr>
              <a:t>Simple nodes </a:t>
            </a:r>
            <a:r>
              <a:rPr lang="en-US" sz="2000" dirty="0" smtClean="0"/>
              <a:t>as in a learning network</a:t>
            </a:r>
          </a:p>
          <a:p>
            <a:r>
              <a:rPr lang="en-US" sz="2000" b="1" dirty="0" smtClean="0">
                <a:solidFill>
                  <a:srgbClr val="006BB5"/>
                </a:solidFill>
              </a:rPr>
              <a:t>Tweets</a:t>
            </a:r>
            <a:r>
              <a:rPr lang="en-US" sz="2000" dirty="0" smtClean="0"/>
              <a:t>, </a:t>
            </a:r>
            <a:r>
              <a:rPr lang="en-US" sz="2000" b="1" dirty="0" smtClean="0">
                <a:solidFill>
                  <a:srgbClr val="006BB5"/>
                </a:solidFill>
              </a:rPr>
              <a:t>Blogs</a:t>
            </a:r>
            <a:r>
              <a:rPr lang="en-US" sz="2000" dirty="0" smtClean="0"/>
              <a:t>, </a:t>
            </a:r>
            <a:r>
              <a:rPr lang="en-US" sz="2000" b="1" dirty="0" smtClean="0">
                <a:solidFill>
                  <a:srgbClr val="006BB5"/>
                </a:solidFill>
              </a:rPr>
              <a:t>Documents</a:t>
            </a:r>
            <a:r>
              <a:rPr lang="en-US" sz="2000" dirty="0" smtClean="0"/>
              <a:t>, </a:t>
            </a:r>
            <a:r>
              <a:rPr lang="en-US" sz="2000" b="1" dirty="0" smtClean="0">
                <a:solidFill>
                  <a:srgbClr val="006BB5"/>
                </a:solidFill>
              </a:rPr>
              <a:t>Web Pages, </a:t>
            </a:r>
            <a:r>
              <a:rPr lang="en-US" sz="2000" dirty="0" smtClean="0"/>
              <a:t>etc.</a:t>
            </a:r>
          </a:p>
          <a:p>
            <a:pPr lvl="1"/>
            <a:r>
              <a:rPr lang="en-US" sz="2000" dirty="0" smtClean="0"/>
              <a:t>And characters/words in them</a:t>
            </a:r>
          </a:p>
          <a:p>
            <a:r>
              <a:rPr lang="en-US" sz="2000" b="1" dirty="0" smtClean="0">
                <a:solidFill>
                  <a:srgbClr val="006BB5"/>
                </a:solidFill>
              </a:rPr>
              <a:t>Files</a:t>
            </a:r>
            <a:r>
              <a:rPr lang="en-US" sz="2000" dirty="0" smtClean="0"/>
              <a:t> or data to be backed up, moved or assigned metadata</a:t>
            </a:r>
          </a:p>
          <a:p>
            <a:r>
              <a:rPr lang="en-US" sz="2000" b="1" dirty="0">
                <a:solidFill>
                  <a:srgbClr val="006BB5"/>
                </a:solidFill>
              </a:rPr>
              <a:t>Particles</a:t>
            </a:r>
            <a:r>
              <a:rPr lang="en-US" sz="2000" b="1" dirty="0"/>
              <a:t>/</a:t>
            </a:r>
            <a:r>
              <a:rPr lang="en-US" sz="2000" b="1" dirty="0">
                <a:solidFill>
                  <a:srgbClr val="006BB5"/>
                </a:solidFill>
              </a:rPr>
              <a:t>cells</a:t>
            </a:r>
            <a:r>
              <a:rPr lang="en-US" sz="2000" b="1" dirty="0"/>
              <a:t>/</a:t>
            </a:r>
            <a:r>
              <a:rPr lang="en-US" sz="2000" b="1" dirty="0">
                <a:solidFill>
                  <a:srgbClr val="006BB5"/>
                </a:solidFill>
              </a:rPr>
              <a:t>mesh</a:t>
            </a:r>
            <a:r>
              <a:rPr lang="en-US" sz="2000" b="1" dirty="0"/>
              <a:t> </a:t>
            </a:r>
            <a:r>
              <a:rPr lang="en-US" sz="2000" b="1" dirty="0">
                <a:solidFill>
                  <a:srgbClr val="006BB5"/>
                </a:solidFill>
              </a:rPr>
              <a:t>points</a:t>
            </a:r>
            <a:r>
              <a:rPr lang="en-US" sz="2000" b="1" dirty="0"/>
              <a:t> </a:t>
            </a:r>
            <a:r>
              <a:rPr lang="en-US" sz="2000" dirty="0"/>
              <a:t>as in parallel </a:t>
            </a:r>
            <a:r>
              <a:rPr lang="en-US" sz="2000" dirty="0" smtClean="0"/>
              <a:t>simulations</a:t>
            </a:r>
          </a:p>
          <a:p>
            <a:endParaRPr lang="en-US" sz="2000" dirty="0"/>
          </a:p>
        </p:txBody>
      </p:sp>
      <p:sp>
        <p:nvSpPr>
          <p:cNvPr id="4" name="Slide Number Placeholder 3"/>
          <p:cNvSpPr>
            <a:spLocks noGrp="1"/>
          </p:cNvSpPr>
          <p:nvPr>
            <p:ph type="sldNum" sz="quarter" idx="12"/>
          </p:nvPr>
        </p:nvSpPr>
        <p:spPr/>
        <p:txBody>
          <a:bodyPr/>
          <a:lstStyle/>
          <a:p>
            <a:fld id="{C4B85148-DB98-4269-ACE6-2DF49F9918C9}" type="slidenum">
              <a:rPr lang="en-US" smtClean="0"/>
              <a:pPr/>
              <a:t>14</a:t>
            </a:fld>
            <a:endParaRPr lang="en-US" dirty="0"/>
          </a:p>
        </p:txBody>
      </p:sp>
    </p:spTree>
    <p:extLst>
      <p:ext uri="{BB962C8B-B14F-4D97-AF65-F5344CB8AC3E}">
        <p14:creationId xmlns:p14="http://schemas.microsoft.com/office/powerpoint/2010/main" val="36266249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029" y="139823"/>
            <a:ext cx="8229600" cy="1143000"/>
          </a:xfrm>
        </p:spPr>
        <p:txBody>
          <a:bodyPr>
            <a:normAutofit fontScale="90000"/>
          </a:bodyPr>
          <a:lstStyle/>
          <a:p>
            <a:r>
              <a:rPr lang="en-US" b="1" dirty="0" smtClean="0"/>
              <a:t>51 Use Cases: Low-Level (Run-time) Computational Types</a:t>
            </a:r>
            <a:endParaRPr lang="en-US" b="1" dirty="0"/>
          </a:p>
        </p:txBody>
      </p:sp>
      <p:sp>
        <p:nvSpPr>
          <p:cNvPr id="3" name="Content Placeholder 2"/>
          <p:cNvSpPr>
            <a:spLocks noGrp="1"/>
          </p:cNvSpPr>
          <p:nvPr>
            <p:ph idx="1"/>
          </p:nvPr>
        </p:nvSpPr>
        <p:spPr>
          <a:xfrm>
            <a:off x="0" y="1252025"/>
            <a:ext cx="9049658" cy="5605975"/>
          </a:xfrm>
        </p:spPr>
        <p:txBody>
          <a:bodyPr>
            <a:normAutofit/>
          </a:bodyPr>
          <a:lstStyle/>
          <a:p>
            <a:r>
              <a:rPr lang="en-US" sz="2800" b="1" dirty="0" smtClean="0">
                <a:solidFill>
                  <a:srgbClr val="0070C0"/>
                </a:solidFill>
              </a:rPr>
              <a:t>PP(26): </a:t>
            </a:r>
            <a:r>
              <a:rPr lang="en-US" sz="2800" dirty="0" smtClean="0"/>
              <a:t>Pleasingly Parallel or Map Only</a:t>
            </a:r>
          </a:p>
          <a:p>
            <a:r>
              <a:rPr lang="en-US" sz="2800" b="1" dirty="0" smtClean="0">
                <a:solidFill>
                  <a:srgbClr val="0070C0"/>
                </a:solidFill>
              </a:rPr>
              <a:t>MR(18 +7 </a:t>
            </a:r>
            <a:r>
              <a:rPr lang="en-US" sz="2800" b="1" dirty="0" err="1" smtClean="0">
                <a:solidFill>
                  <a:srgbClr val="0070C0"/>
                </a:solidFill>
              </a:rPr>
              <a:t>MRStat</a:t>
            </a:r>
            <a:r>
              <a:rPr lang="en-US" sz="2800" b="1" dirty="0" smtClean="0">
                <a:solidFill>
                  <a:srgbClr val="0070C0"/>
                </a:solidFill>
              </a:rPr>
              <a:t>): </a:t>
            </a:r>
            <a:r>
              <a:rPr lang="en-US" sz="2800" dirty="0" smtClean="0"/>
              <a:t>Classic MapReduce</a:t>
            </a:r>
          </a:p>
          <a:p>
            <a:r>
              <a:rPr lang="en-US" sz="2800" b="1" dirty="0" err="1" smtClean="0">
                <a:solidFill>
                  <a:srgbClr val="0070C0"/>
                </a:solidFill>
              </a:rPr>
              <a:t>MRStat</a:t>
            </a:r>
            <a:r>
              <a:rPr lang="en-US" sz="2800" b="1" dirty="0" smtClean="0">
                <a:solidFill>
                  <a:srgbClr val="0070C0"/>
                </a:solidFill>
              </a:rPr>
              <a:t>(7): </a:t>
            </a:r>
            <a:r>
              <a:rPr lang="en-US" sz="2800" dirty="0" smtClean="0"/>
              <a:t>Simple version of MR where key computations are simple reduction as coming in statistical averages</a:t>
            </a:r>
          </a:p>
          <a:p>
            <a:r>
              <a:rPr lang="en-US" sz="2800" b="1" dirty="0" err="1" smtClean="0">
                <a:solidFill>
                  <a:srgbClr val="0070C0"/>
                </a:solidFill>
              </a:rPr>
              <a:t>MRIter</a:t>
            </a:r>
            <a:r>
              <a:rPr lang="en-US" sz="2800" b="1" dirty="0" smtClean="0">
                <a:solidFill>
                  <a:srgbClr val="0070C0"/>
                </a:solidFill>
              </a:rPr>
              <a:t>(23): </a:t>
            </a:r>
            <a:r>
              <a:rPr lang="en-US" sz="2800" dirty="0" smtClean="0"/>
              <a:t>Iterative MapReduce</a:t>
            </a:r>
          </a:p>
          <a:p>
            <a:r>
              <a:rPr lang="en-US" sz="2800" b="1" dirty="0" smtClean="0">
                <a:solidFill>
                  <a:srgbClr val="0070C0"/>
                </a:solidFill>
              </a:rPr>
              <a:t>Graph(9): </a:t>
            </a:r>
            <a:r>
              <a:rPr lang="en-US" sz="2800" dirty="0" smtClean="0"/>
              <a:t>complex graph data structure needed in analysis </a:t>
            </a:r>
          </a:p>
          <a:p>
            <a:r>
              <a:rPr lang="en-US" sz="2800" b="1" dirty="0" smtClean="0">
                <a:solidFill>
                  <a:srgbClr val="0070C0"/>
                </a:solidFill>
              </a:rPr>
              <a:t>Fusion(11): </a:t>
            </a:r>
            <a:r>
              <a:rPr lang="en-US" sz="2800" dirty="0"/>
              <a:t>Integrate diverse data to aid discovery/decision </a:t>
            </a:r>
            <a:r>
              <a:rPr lang="en-US" sz="2800" dirty="0" smtClean="0"/>
              <a:t>making; could involve sophisticated algorithms or could just be a portal</a:t>
            </a:r>
            <a:endParaRPr lang="en-US" sz="2800" dirty="0"/>
          </a:p>
          <a:p>
            <a:r>
              <a:rPr lang="en-US" sz="2800" b="1" dirty="0" smtClean="0">
                <a:solidFill>
                  <a:srgbClr val="0070C0"/>
                </a:solidFill>
              </a:rPr>
              <a:t>Streaming(41): </a:t>
            </a:r>
            <a:r>
              <a:rPr lang="en-US" sz="2800" dirty="0" smtClean="0"/>
              <a:t>some data comes in incrementally and is processed this way</a:t>
            </a:r>
          </a:p>
          <a:p>
            <a:endParaRPr lang="en-US" sz="2800" dirty="0" smtClean="0"/>
          </a:p>
        </p:txBody>
      </p:sp>
      <p:sp>
        <p:nvSpPr>
          <p:cNvPr id="4" name="Slide Number Placeholder 3"/>
          <p:cNvSpPr>
            <a:spLocks noGrp="1"/>
          </p:cNvSpPr>
          <p:nvPr>
            <p:ph type="sldNum" sz="quarter" idx="12"/>
          </p:nvPr>
        </p:nvSpPr>
        <p:spPr/>
        <p:txBody>
          <a:bodyPr/>
          <a:lstStyle/>
          <a:p>
            <a:fld id="{C4B85148-DB98-4269-ACE6-2DF49F9918C9}" type="slidenum">
              <a:rPr lang="en-US" smtClean="0"/>
              <a:pPr/>
              <a:t>15</a:t>
            </a:fld>
            <a:endParaRPr lang="en-US" dirty="0"/>
          </a:p>
        </p:txBody>
      </p:sp>
      <p:sp>
        <p:nvSpPr>
          <p:cNvPr id="5" name="TextBox 4"/>
          <p:cNvSpPr txBox="1"/>
          <p:nvPr/>
        </p:nvSpPr>
        <p:spPr>
          <a:xfrm>
            <a:off x="4987636" y="6174696"/>
            <a:ext cx="1795171" cy="369332"/>
          </a:xfrm>
          <a:prstGeom prst="rect">
            <a:avLst/>
          </a:prstGeom>
          <a:noFill/>
        </p:spPr>
        <p:txBody>
          <a:bodyPr wrap="none" rtlCol="0">
            <a:spAutoFit/>
          </a:bodyPr>
          <a:lstStyle/>
          <a:p>
            <a:r>
              <a:rPr lang="en-US" dirty="0" smtClean="0"/>
              <a:t>(Count) out of 51</a:t>
            </a:r>
            <a:endParaRPr lang="en-US" dirty="0"/>
          </a:p>
        </p:txBody>
      </p:sp>
    </p:spTree>
    <p:extLst>
      <p:ext uri="{BB962C8B-B14F-4D97-AF65-F5344CB8AC3E}">
        <p14:creationId xmlns:p14="http://schemas.microsoft.com/office/powerpoint/2010/main" val="4079173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51 Use Cases: </a:t>
            </a:r>
            <a:r>
              <a:rPr lang="en-US" b="1" dirty="0" smtClean="0"/>
              <a:t>Higher-Level Computational Types or Features</a:t>
            </a:r>
            <a:endParaRPr lang="en-US" b="1" dirty="0"/>
          </a:p>
        </p:txBody>
      </p:sp>
      <p:sp>
        <p:nvSpPr>
          <p:cNvPr id="3" name="Content Placeholder 2"/>
          <p:cNvSpPr>
            <a:spLocks noGrp="1"/>
          </p:cNvSpPr>
          <p:nvPr>
            <p:ph idx="1"/>
          </p:nvPr>
        </p:nvSpPr>
        <p:spPr>
          <a:xfrm>
            <a:off x="94342" y="1476528"/>
            <a:ext cx="9049658" cy="5276076"/>
          </a:xfrm>
        </p:spPr>
        <p:txBody>
          <a:bodyPr>
            <a:normAutofit lnSpcReduction="10000"/>
          </a:bodyPr>
          <a:lstStyle/>
          <a:p>
            <a:r>
              <a:rPr lang="en-US" sz="2400" b="1" dirty="0" smtClean="0">
                <a:solidFill>
                  <a:srgbClr val="0070C0"/>
                </a:solidFill>
              </a:rPr>
              <a:t>Classification(30): </a:t>
            </a:r>
            <a:r>
              <a:rPr lang="en-US" sz="2400" dirty="0" smtClean="0"/>
              <a:t>divide data into categories</a:t>
            </a:r>
            <a:endParaRPr lang="en-US" sz="2400" dirty="0"/>
          </a:p>
          <a:p>
            <a:r>
              <a:rPr lang="en-US" sz="2400" b="1" dirty="0" smtClean="0">
                <a:solidFill>
                  <a:srgbClr val="0070C0"/>
                </a:solidFill>
              </a:rPr>
              <a:t>S/Q/Index(12): </a:t>
            </a:r>
            <a:r>
              <a:rPr lang="en-US" sz="2400" dirty="0"/>
              <a:t>Search and </a:t>
            </a:r>
            <a:r>
              <a:rPr lang="en-US" sz="2400" dirty="0" smtClean="0"/>
              <a:t>Query</a:t>
            </a:r>
          </a:p>
          <a:p>
            <a:r>
              <a:rPr lang="en-US" sz="2400" b="1" dirty="0" smtClean="0">
                <a:solidFill>
                  <a:srgbClr val="0070C0"/>
                </a:solidFill>
              </a:rPr>
              <a:t>CF(4): </a:t>
            </a:r>
            <a:r>
              <a:rPr lang="en-US" sz="2400" dirty="0"/>
              <a:t>Collaborative Filtering</a:t>
            </a:r>
          </a:p>
          <a:p>
            <a:r>
              <a:rPr lang="en-US" sz="2400" b="1" dirty="0" smtClean="0">
                <a:solidFill>
                  <a:srgbClr val="0070C0"/>
                </a:solidFill>
              </a:rPr>
              <a:t>Local ML(36): </a:t>
            </a:r>
            <a:r>
              <a:rPr lang="en-US" sz="2400" dirty="0" smtClean="0"/>
              <a:t>Local</a:t>
            </a:r>
            <a:r>
              <a:rPr lang="en-US" sz="2400" b="1" dirty="0" smtClean="0">
                <a:solidFill>
                  <a:srgbClr val="002060"/>
                </a:solidFill>
              </a:rPr>
              <a:t> </a:t>
            </a:r>
            <a:r>
              <a:rPr lang="en-US" sz="2400" dirty="0" smtClean="0"/>
              <a:t>Machine </a:t>
            </a:r>
            <a:r>
              <a:rPr lang="en-US" sz="2400" dirty="0"/>
              <a:t>Learning </a:t>
            </a:r>
            <a:endParaRPr lang="en-US" sz="2400" dirty="0" smtClean="0"/>
          </a:p>
          <a:p>
            <a:r>
              <a:rPr lang="en-US" sz="2400" b="1" dirty="0" smtClean="0">
                <a:solidFill>
                  <a:srgbClr val="0070C0"/>
                </a:solidFill>
              </a:rPr>
              <a:t>Global ML(23): </a:t>
            </a:r>
            <a:r>
              <a:rPr lang="en-US" sz="2400" dirty="0" smtClean="0"/>
              <a:t>Deep Learning, Clustering, LDA, PLSI, </a:t>
            </a:r>
            <a:r>
              <a:rPr lang="en-US" sz="2400" dirty="0"/>
              <a:t>MDS, Large Scale Optimizations </a:t>
            </a:r>
            <a:r>
              <a:rPr lang="en-US" sz="2400" dirty="0" smtClean="0"/>
              <a:t>as </a:t>
            </a:r>
            <a:r>
              <a:rPr lang="en-US" sz="2400" dirty="0"/>
              <a:t>in Variational Bayes, Lifted Belief Propagation, Stochastic Gradient Descent, L-BFGS, </a:t>
            </a:r>
            <a:r>
              <a:rPr lang="en-US" sz="2400" dirty="0" err="1" smtClean="0"/>
              <a:t>Levenberg</a:t>
            </a:r>
            <a:r>
              <a:rPr lang="en-US" sz="2400" dirty="0" smtClean="0"/>
              <a:t>-Marquardt</a:t>
            </a:r>
            <a:endParaRPr lang="en-US" sz="2400" dirty="0"/>
          </a:p>
          <a:p>
            <a:r>
              <a:rPr lang="en-US" sz="2400" b="1" dirty="0" smtClean="0">
                <a:solidFill>
                  <a:srgbClr val="0070C0"/>
                </a:solidFill>
              </a:rPr>
              <a:t>GIS(16): </a:t>
            </a:r>
            <a:r>
              <a:rPr lang="en-US" sz="2400" dirty="0"/>
              <a:t>Geotagged </a:t>
            </a:r>
            <a:r>
              <a:rPr lang="en-US" sz="2400" dirty="0" smtClean="0"/>
              <a:t>data and often displayed in ESRI, Microsoft Virtual Earth, Google Earth, </a:t>
            </a:r>
            <a:r>
              <a:rPr lang="en-US" sz="2400" dirty="0" err="1" smtClean="0"/>
              <a:t>GeoServer</a:t>
            </a:r>
            <a:r>
              <a:rPr lang="en-US" sz="2400" dirty="0" smtClean="0"/>
              <a:t> etc.</a:t>
            </a:r>
          </a:p>
          <a:p>
            <a:r>
              <a:rPr lang="en-US" sz="2400" b="1" dirty="0" smtClean="0">
                <a:solidFill>
                  <a:srgbClr val="0070C0"/>
                </a:solidFill>
              </a:rPr>
              <a:t>HPC(5): </a:t>
            </a:r>
            <a:r>
              <a:rPr lang="en-US" sz="2400" dirty="0"/>
              <a:t>Classic </a:t>
            </a:r>
            <a:r>
              <a:rPr lang="en-US" sz="2400" dirty="0" smtClean="0"/>
              <a:t>large-scale </a:t>
            </a:r>
            <a:r>
              <a:rPr lang="en-US" sz="2400" dirty="0"/>
              <a:t>simulation of cosmos, </a:t>
            </a:r>
            <a:r>
              <a:rPr lang="en-US" sz="2400" dirty="0" smtClean="0"/>
              <a:t>materials, </a:t>
            </a:r>
            <a:r>
              <a:rPr lang="en-US" sz="2400" dirty="0"/>
              <a:t>etc</a:t>
            </a:r>
            <a:r>
              <a:rPr lang="en-US" sz="2400" dirty="0" smtClean="0"/>
              <a:t>. generates big data</a:t>
            </a:r>
          </a:p>
          <a:p>
            <a:r>
              <a:rPr lang="en-US" sz="2400" b="1" dirty="0" smtClean="0">
                <a:solidFill>
                  <a:srgbClr val="0070C0"/>
                </a:solidFill>
              </a:rPr>
              <a:t>Agent(2): </a:t>
            </a:r>
            <a:r>
              <a:rPr lang="en-US" sz="2400" dirty="0" smtClean="0"/>
              <a:t>Simulations of models of data-defined macroscopic entities represented as agents</a:t>
            </a:r>
            <a:endParaRPr lang="en-US" sz="2400" dirty="0"/>
          </a:p>
          <a:p>
            <a:endParaRPr lang="en-US" sz="2400" dirty="0"/>
          </a:p>
          <a:p>
            <a:endParaRPr lang="en-US" sz="2400" dirty="0"/>
          </a:p>
          <a:p>
            <a:endParaRPr lang="en-US" sz="2400" dirty="0" smtClean="0"/>
          </a:p>
        </p:txBody>
      </p:sp>
      <p:sp>
        <p:nvSpPr>
          <p:cNvPr id="4" name="Slide Number Placeholder 3"/>
          <p:cNvSpPr>
            <a:spLocks noGrp="1"/>
          </p:cNvSpPr>
          <p:nvPr>
            <p:ph type="sldNum" sz="quarter" idx="12"/>
          </p:nvPr>
        </p:nvSpPr>
        <p:spPr/>
        <p:txBody>
          <a:bodyPr/>
          <a:lstStyle/>
          <a:p>
            <a:fld id="{C4B85148-DB98-4269-ACE6-2DF49F9918C9}" type="slidenum">
              <a:rPr lang="en-US" smtClean="0"/>
              <a:pPr/>
              <a:t>16</a:t>
            </a:fld>
            <a:endParaRPr lang="en-US" dirty="0"/>
          </a:p>
        </p:txBody>
      </p:sp>
    </p:spTree>
    <p:extLst>
      <p:ext uri="{BB962C8B-B14F-4D97-AF65-F5344CB8AC3E}">
        <p14:creationId xmlns:p14="http://schemas.microsoft.com/office/powerpoint/2010/main" val="31025817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7521" y="60127"/>
            <a:ext cx="5366480" cy="810846"/>
          </a:xfrm>
        </p:spPr>
        <p:txBody>
          <a:bodyPr>
            <a:noAutofit/>
          </a:bodyPr>
          <a:lstStyle/>
          <a:p>
            <a:r>
              <a:rPr lang="en-US" sz="3200" b="1" dirty="0" smtClean="0"/>
              <a:t>18: </a:t>
            </a:r>
            <a:r>
              <a:rPr lang="en-US" sz="3200" b="1" dirty="0"/>
              <a:t>Computational </a:t>
            </a:r>
            <a:r>
              <a:rPr lang="en-US" sz="3200" b="1" dirty="0" err="1"/>
              <a:t>Bioimaging</a:t>
            </a:r>
            <a:endParaRPr lang="en-US" sz="3200" b="1" dirty="0"/>
          </a:p>
        </p:txBody>
      </p:sp>
      <p:sp>
        <p:nvSpPr>
          <p:cNvPr id="3" name="Content Placeholder 2"/>
          <p:cNvSpPr>
            <a:spLocks noGrp="1"/>
          </p:cNvSpPr>
          <p:nvPr>
            <p:ph idx="1"/>
          </p:nvPr>
        </p:nvSpPr>
        <p:spPr>
          <a:xfrm>
            <a:off x="95250" y="1036081"/>
            <a:ext cx="9048750" cy="5168472"/>
          </a:xfrm>
        </p:spPr>
        <p:txBody>
          <a:bodyPr/>
          <a:lstStyle/>
          <a:p>
            <a:r>
              <a:rPr lang="en-US" sz="2000" b="1" dirty="0">
                <a:solidFill>
                  <a:srgbClr val="0070C0"/>
                </a:solidFill>
              </a:rPr>
              <a:t>Application:</a:t>
            </a:r>
            <a:r>
              <a:rPr lang="en-US" sz="2000" dirty="0">
                <a:solidFill>
                  <a:srgbClr val="0070C0"/>
                </a:solidFill>
              </a:rPr>
              <a:t> </a:t>
            </a:r>
            <a:r>
              <a:rPr lang="en-US" sz="2000" dirty="0"/>
              <a:t>Data delivered from </a:t>
            </a:r>
            <a:r>
              <a:rPr lang="en-US" sz="2000" dirty="0" err="1"/>
              <a:t>bioimaging</a:t>
            </a:r>
            <a:r>
              <a:rPr lang="en-US" sz="2000" dirty="0"/>
              <a:t> is increasingly automated, higher resolution, and multi-modal. This has created a data analysis bottleneck that, if resolved, can advance the biosciences discovery through Big Data techniques. </a:t>
            </a:r>
            <a:endParaRPr lang="en-US" sz="2000" dirty="0" smtClean="0"/>
          </a:p>
          <a:p>
            <a:r>
              <a:rPr lang="en-US" sz="2000" b="1" dirty="0" smtClean="0">
                <a:solidFill>
                  <a:srgbClr val="0070C0"/>
                </a:solidFill>
              </a:rPr>
              <a:t>Current </a:t>
            </a:r>
            <a:r>
              <a:rPr lang="en-US" sz="2000" b="1" dirty="0">
                <a:solidFill>
                  <a:srgbClr val="0070C0"/>
                </a:solidFill>
              </a:rPr>
              <a:t>Approach:</a:t>
            </a:r>
            <a:r>
              <a:rPr lang="en-US" sz="2000" dirty="0">
                <a:solidFill>
                  <a:srgbClr val="0070C0"/>
                </a:solidFill>
              </a:rPr>
              <a:t> </a:t>
            </a:r>
            <a:r>
              <a:rPr lang="en-US" sz="2000" dirty="0"/>
              <a:t>The current piecemeal analysis approach does not scale to situation where a single scan on emerging machines is </a:t>
            </a:r>
            <a:r>
              <a:rPr lang="en-US" sz="2000" dirty="0" smtClean="0"/>
              <a:t>32 TB </a:t>
            </a:r>
            <a:r>
              <a:rPr lang="en-US" sz="2000" dirty="0"/>
              <a:t>and medical diagnostic imaging is annually around 70 PB </a:t>
            </a:r>
            <a:r>
              <a:rPr lang="en-US" sz="2000" dirty="0" smtClean="0"/>
              <a:t>even excluding </a:t>
            </a:r>
            <a:r>
              <a:rPr lang="en-US" sz="2000" dirty="0"/>
              <a:t>cardiology. One needs a web-based one-stop-shop for high performance, high throughput image processing for producers and consumers of models built on bio-imaging data.</a:t>
            </a:r>
            <a:endParaRPr lang="en-US" sz="2000" dirty="0" smtClean="0"/>
          </a:p>
          <a:p>
            <a:r>
              <a:rPr lang="en-US" sz="2000" b="1" dirty="0" smtClean="0">
                <a:solidFill>
                  <a:srgbClr val="0070C0"/>
                </a:solidFill>
              </a:rPr>
              <a:t>Futures:</a:t>
            </a:r>
            <a:r>
              <a:rPr lang="en-US" sz="2000" dirty="0" smtClean="0">
                <a:solidFill>
                  <a:srgbClr val="0070C0"/>
                </a:solidFill>
              </a:rPr>
              <a:t> </a:t>
            </a:r>
            <a:r>
              <a:rPr lang="en-US" sz="2000" dirty="0"/>
              <a:t>G</a:t>
            </a:r>
            <a:r>
              <a:rPr lang="en-US" sz="2000" dirty="0" smtClean="0"/>
              <a:t>oal </a:t>
            </a:r>
            <a:r>
              <a:rPr lang="en-US" sz="2000" dirty="0"/>
              <a:t>is to solve that bottleneck with extreme scale computing with community-focused science gateways to support the application of massive data analysis toward massive imaging data sets. Workflow components include data acquisition, storage, enhancement, minimizing noise, segmentation of regions of interest, crowd-based selection and extraction of features, and object classification, </a:t>
            </a:r>
            <a:r>
              <a:rPr lang="en-US" sz="2000" dirty="0" smtClean="0"/>
              <a:t>organization</a:t>
            </a:r>
            <a:r>
              <a:rPr lang="en-US" sz="2000" dirty="0"/>
              <a:t>, and search. Use </a:t>
            </a:r>
            <a:r>
              <a:rPr lang="en-US" sz="2000" dirty="0" err="1"/>
              <a:t>ImageJ</a:t>
            </a:r>
            <a:r>
              <a:rPr lang="en-US" sz="2000" dirty="0"/>
              <a:t>, OMERO, </a:t>
            </a:r>
            <a:r>
              <a:rPr lang="en-US" sz="2000" dirty="0" err="1"/>
              <a:t>VolRover</a:t>
            </a:r>
            <a:r>
              <a:rPr lang="en-US" sz="2000" dirty="0"/>
              <a:t>, advanced segmentation and feature detection software. </a:t>
            </a:r>
          </a:p>
        </p:txBody>
      </p:sp>
      <p:sp>
        <p:nvSpPr>
          <p:cNvPr id="5" name="Slide Number Placeholder 4"/>
          <p:cNvSpPr>
            <a:spLocks noGrp="1"/>
          </p:cNvSpPr>
          <p:nvPr>
            <p:ph type="sldNum" sz="quarter" idx="12"/>
          </p:nvPr>
        </p:nvSpPr>
        <p:spPr/>
        <p:txBody>
          <a:bodyPr/>
          <a:lstStyle/>
          <a:p>
            <a:fld id="{C4B85148-DB98-4269-ACE6-2DF49F9918C9}" type="slidenum">
              <a:rPr lang="en-US" smtClean="0">
                <a:solidFill>
                  <a:prstClr val="black"/>
                </a:solidFill>
              </a:rPr>
              <a:pPr/>
              <a:t>17</a:t>
            </a:fld>
            <a:endParaRPr lang="en-US" dirty="0">
              <a:solidFill>
                <a:prstClr val="black"/>
              </a:solidFill>
            </a:endParaRPr>
          </a:p>
        </p:txBody>
      </p:sp>
      <p:sp>
        <p:nvSpPr>
          <p:cNvPr id="7" name="Rounded Rectangle 6"/>
          <p:cNvSpPr/>
          <p:nvPr/>
        </p:nvSpPr>
        <p:spPr>
          <a:xfrm>
            <a:off x="2128603" y="68494"/>
            <a:ext cx="1648917" cy="7150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defTabSz="914400"/>
            <a:r>
              <a:rPr lang="en-US" b="1" dirty="0" smtClean="0">
                <a:solidFill>
                  <a:prstClr val="black"/>
                </a:solidFill>
              </a:rPr>
              <a:t>Healthcare</a:t>
            </a:r>
          </a:p>
          <a:p>
            <a:pPr algn="ctr" defTabSz="914400"/>
            <a:r>
              <a:rPr lang="en-US" b="1" dirty="0" smtClean="0">
                <a:solidFill>
                  <a:prstClr val="black"/>
                </a:solidFill>
              </a:rPr>
              <a:t>Life Sciences</a:t>
            </a:r>
            <a:endParaRPr lang="en-US" b="1" dirty="0">
              <a:solidFill>
                <a:prstClr val="black"/>
              </a:solidFill>
            </a:endParaRPr>
          </a:p>
        </p:txBody>
      </p:sp>
      <p:sp>
        <p:nvSpPr>
          <p:cNvPr id="6" name="Rectangle 5"/>
          <p:cNvSpPr/>
          <p:nvPr/>
        </p:nvSpPr>
        <p:spPr>
          <a:xfrm>
            <a:off x="539643" y="5810061"/>
            <a:ext cx="5452583" cy="369332"/>
          </a:xfrm>
          <a:prstGeom prst="rect">
            <a:avLst/>
          </a:prstGeom>
          <a:solidFill>
            <a:schemeClr val="bg2">
              <a:lumMod val="60000"/>
              <a:lumOff val="40000"/>
            </a:schemeClr>
          </a:solidFill>
        </p:spPr>
        <p:txBody>
          <a:bodyPr wrap="none">
            <a:spAutoFit/>
          </a:bodyPr>
          <a:lstStyle/>
          <a:p>
            <a:pPr defTabSz="914400"/>
            <a:r>
              <a:rPr lang="en-US" b="1" dirty="0" smtClean="0">
                <a:solidFill>
                  <a:srgbClr val="006BB5"/>
                </a:solidFill>
              </a:rPr>
              <a:t>Largely Local Machine Learning and Pleasingly Parallel</a:t>
            </a:r>
            <a:endParaRPr lang="en-US" b="1" dirty="0">
              <a:solidFill>
                <a:srgbClr val="006BB5"/>
              </a:solidFill>
            </a:endParaRPr>
          </a:p>
        </p:txBody>
      </p:sp>
    </p:spTree>
    <p:extLst>
      <p:ext uri="{BB962C8B-B14F-4D97-AF65-F5344CB8AC3E}">
        <p14:creationId xmlns:p14="http://schemas.microsoft.com/office/powerpoint/2010/main" val="14701786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25" y="85493"/>
            <a:ext cx="9048749" cy="1143000"/>
          </a:xfrm>
        </p:spPr>
        <p:txBody>
          <a:bodyPr>
            <a:noAutofit/>
          </a:bodyPr>
          <a:lstStyle/>
          <a:p>
            <a:r>
              <a:rPr lang="en-US" sz="3200" b="1" dirty="0" smtClean="0"/>
              <a:t>27: </a:t>
            </a:r>
            <a:r>
              <a:rPr lang="en-US" sz="3200" b="1" dirty="0"/>
              <a:t>Organizing large-scale, unstructured collections of consumer </a:t>
            </a:r>
            <a:r>
              <a:rPr lang="en-US" sz="3200" b="1" dirty="0" smtClean="0"/>
              <a:t>photos I</a:t>
            </a:r>
            <a:endParaRPr lang="en-US" sz="3200" b="1" dirty="0"/>
          </a:p>
        </p:txBody>
      </p:sp>
      <p:sp>
        <p:nvSpPr>
          <p:cNvPr id="3" name="Content Placeholder 2"/>
          <p:cNvSpPr>
            <a:spLocks noGrp="1"/>
          </p:cNvSpPr>
          <p:nvPr>
            <p:ph idx="1"/>
          </p:nvPr>
        </p:nvSpPr>
        <p:spPr>
          <a:xfrm>
            <a:off x="18096" y="1277471"/>
            <a:ext cx="9048750" cy="4424081"/>
          </a:xfrm>
        </p:spPr>
        <p:txBody>
          <a:bodyPr>
            <a:normAutofit fontScale="92500" lnSpcReduction="10000"/>
          </a:bodyPr>
          <a:lstStyle/>
          <a:p>
            <a:r>
              <a:rPr lang="en-US" sz="2400" b="1" dirty="0">
                <a:solidFill>
                  <a:srgbClr val="0070C0"/>
                </a:solidFill>
              </a:rPr>
              <a:t>Application:</a:t>
            </a:r>
            <a:r>
              <a:rPr lang="en-US" sz="2400" dirty="0">
                <a:solidFill>
                  <a:srgbClr val="0070C0"/>
                </a:solidFill>
              </a:rPr>
              <a:t> </a:t>
            </a:r>
            <a:r>
              <a:rPr lang="en-US" sz="2400" dirty="0"/>
              <a:t>Produce 3D reconstructions of scenes using collections of millions to billions of consumer images, where neither the scene structure nor the camera positions are known a priori. Use resulting </a:t>
            </a:r>
            <a:r>
              <a:rPr lang="en-US" sz="2400" dirty="0" smtClean="0"/>
              <a:t>3D </a:t>
            </a:r>
            <a:r>
              <a:rPr lang="en-US" sz="2400" dirty="0"/>
              <a:t>models to allow efficient </a:t>
            </a:r>
            <a:r>
              <a:rPr lang="en-US" sz="2400" dirty="0" smtClean="0"/>
              <a:t>browsing </a:t>
            </a:r>
            <a:r>
              <a:rPr lang="en-US" sz="2400" dirty="0"/>
              <a:t>of large-scale photo collections by geographic position. </a:t>
            </a:r>
            <a:r>
              <a:rPr lang="en-US" sz="2400" dirty="0" err="1"/>
              <a:t>Geolocate</a:t>
            </a:r>
            <a:r>
              <a:rPr lang="en-US" sz="2400" dirty="0"/>
              <a:t> new images by matching to </a:t>
            </a:r>
            <a:r>
              <a:rPr lang="en-US" sz="2400" dirty="0" smtClean="0"/>
              <a:t>3D </a:t>
            </a:r>
            <a:r>
              <a:rPr lang="en-US" sz="2400" dirty="0"/>
              <a:t>models. Perform object recognition on each image. </a:t>
            </a:r>
            <a:r>
              <a:rPr lang="en-US" sz="2400" dirty="0" smtClean="0"/>
              <a:t>3D </a:t>
            </a:r>
            <a:r>
              <a:rPr lang="en-US" sz="2400" dirty="0"/>
              <a:t>reconstruction </a:t>
            </a:r>
            <a:r>
              <a:rPr lang="en-US" sz="2400" dirty="0" smtClean="0"/>
              <a:t>posed </a:t>
            </a:r>
            <a:r>
              <a:rPr lang="en-US" sz="2400" dirty="0"/>
              <a:t>as a robust non-linear least squares optimization problem </a:t>
            </a:r>
            <a:r>
              <a:rPr lang="en-US" sz="2400" dirty="0" smtClean="0"/>
              <a:t>where observed relations </a:t>
            </a:r>
            <a:r>
              <a:rPr lang="en-US" sz="2400" dirty="0"/>
              <a:t>between images are constraints and unknowns are </a:t>
            </a:r>
            <a:r>
              <a:rPr lang="en-US" sz="2400" dirty="0" smtClean="0"/>
              <a:t>6-D </a:t>
            </a:r>
            <a:r>
              <a:rPr lang="en-US" sz="2400" dirty="0"/>
              <a:t>camera pose of each image and </a:t>
            </a:r>
            <a:r>
              <a:rPr lang="en-US" sz="2400" dirty="0" smtClean="0"/>
              <a:t>3D </a:t>
            </a:r>
            <a:r>
              <a:rPr lang="en-US" sz="2400" dirty="0"/>
              <a:t>position of each point in the scene</a:t>
            </a:r>
            <a:r>
              <a:rPr lang="en-US" sz="2400" dirty="0" smtClean="0"/>
              <a:t>.</a:t>
            </a:r>
          </a:p>
          <a:p>
            <a:pPr marL="0" indent="0">
              <a:buNone/>
            </a:pPr>
            <a:endParaRPr lang="en-US" sz="2400" dirty="0" smtClean="0"/>
          </a:p>
          <a:p>
            <a:r>
              <a:rPr lang="en-US" sz="2400" b="1" dirty="0" smtClean="0">
                <a:solidFill>
                  <a:srgbClr val="0070C0"/>
                </a:solidFill>
              </a:rPr>
              <a:t>Current </a:t>
            </a:r>
            <a:r>
              <a:rPr lang="en-US" sz="2400" b="1" dirty="0">
                <a:solidFill>
                  <a:srgbClr val="0070C0"/>
                </a:solidFill>
              </a:rPr>
              <a:t>Approach:</a:t>
            </a:r>
            <a:r>
              <a:rPr lang="en-US" sz="2400" dirty="0">
                <a:solidFill>
                  <a:srgbClr val="0070C0"/>
                </a:solidFill>
              </a:rPr>
              <a:t> </a:t>
            </a:r>
            <a:r>
              <a:rPr lang="en-US" sz="2400" dirty="0"/>
              <a:t>Hadoop cluster with 480 cores processing data of initial applications. Note over 500 billion images on Facebook and over 5 billion on Flickr with over 500 million images added to social media sites each day</a:t>
            </a:r>
            <a:r>
              <a:rPr lang="en-US" sz="2400" dirty="0" smtClean="0"/>
              <a:t>.</a:t>
            </a:r>
          </a:p>
        </p:txBody>
      </p:sp>
      <p:sp>
        <p:nvSpPr>
          <p:cNvPr id="5" name="Slide Number Placeholder 4"/>
          <p:cNvSpPr>
            <a:spLocks noGrp="1"/>
          </p:cNvSpPr>
          <p:nvPr>
            <p:ph type="sldNum" sz="quarter" idx="12"/>
          </p:nvPr>
        </p:nvSpPr>
        <p:spPr/>
        <p:txBody>
          <a:bodyPr/>
          <a:lstStyle/>
          <a:p>
            <a:fld id="{C4B85148-DB98-4269-ACE6-2DF49F9918C9}" type="slidenum">
              <a:rPr lang="en-US" smtClean="0">
                <a:solidFill>
                  <a:prstClr val="black"/>
                </a:solidFill>
              </a:rPr>
              <a:pPr/>
              <a:t>18</a:t>
            </a:fld>
            <a:endParaRPr lang="en-US" dirty="0">
              <a:solidFill>
                <a:prstClr val="black"/>
              </a:solidFill>
            </a:endParaRPr>
          </a:p>
        </p:txBody>
      </p:sp>
      <p:sp>
        <p:nvSpPr>
          <p:cNvPr id="6" name="Rounded Rectangle 5"/>
          <p:cNvSpPr/>
          <p:nvPr/>
        </p:nvSpPr>
        <p:spPr>
          <a:xfrm>
            <a:off x="5970494" y="5957408"/>
            <a:ext cx="2038662" cy="7150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defTabSz="914400"/>
            <a:r>
              <a:rPr lang="en-US" b="1" dirty="0" smtClean="0">
                <a:solidFill>
                  <a:prstClr val="black"/>
                </a:solidFill>
              </a:rPr>
              <a:t>Deep Learning</a:t>
            </a:r>
          </a:p>
          <a:p>
            <a:pPr algn="ctr" defTabSz="914400"/>
            <a:r>
              <a:rPr lang="en-US" b="1" dirty="0" smtClean="0">
                <a:solidFill>
                  <a:prstClr val="black"/>
                </a:solidFill>
              </a:rPr>
              <a:t>Social Networking</a:t>
            </a:r>
            <a:endParaRPr lang="en-US" b="1" dirty="0">
              <a:solidFill>
                <a:prstClr val="black"/>
              </a:solidFill>
            </a:endParaRPr>
          </a:p>
        </p:txBody>
      </p:sp>
      <p:sp>
        <p:nvSpPr>
          <p:cNvPr id="7" name="Rectangle 6"/>
          <p:cNvSpPr/>
          <p:nvPr/>
        </p:nvSpPr>
        <p:spPr>
          <a:xfrm>
            <a:off x="910056" y="6291943"/>
            <a:ext cx="4873514" cy="369332"/>
          </a:xfrm>
          <a:prstGeom prst="rect">
            <a:avLst/>
          </a:prstGeom>
          <a:solidFill>
            <a:schemeClr val="bg2">
              <a:lumMod val="60000"/>
              <a:lumOff val="40000"/>
            </a:schemeClr>
          </a:solidFill>
        </p:spPr>
        <p:txBody>
          <a:bodyPr wrap="none">
            <a:spAutoFit/>
          </a:bodyPr>
          <a:lstStyle/>
          <a:p>
            <a:pPr defTabSz="914400"/>
            <a:r>
              <a:rPr lang="en-US" b="1" dirty="0" smtClean="0">
                <a:solidFill>
                  <a:srgbClr val="006BB5"/>
                </a:solidFill>
              </a:rPr>
              <a:t>Global Machine Learning after Initial Local steps</a:t>
            </a:r>
            <a:endParaRPr lang="en-US" b="1" dirty="0">
              <a:solidFill>
                <a:srgbClr val="006BB5"/>
              </a:solidFill>
            </a:endParaRPr>
          </a:p>
        </p:txBody>
      </p:sp>
    </p:spTree>
    <p:extLst>
      <p:ext uri="{BB962C8B-B14F-4D97-AF65-F5344CB8AC3E}">
        <p14:creationId xmlns:p14="http://schemas.microsoft.com/office/powerpoint/2010/main" val="40966009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898"/>
            <a:ext cx="9144000" cy="1143000"/>
          </a:xfrm>
        </p:spPr>
        <p:txBody>
          <a:bodyPr>
            <a:noAutofit/>
          </a:bodyPr>
          <a:lstStyle/>
          <a:p>
            <a:r>
              <a:rPr lang="en-US" sz="3200" b="1" dirty="0" smtClean="0"/>
              <a:t>27: </a:t>
            </a:r>
            <a:r>
              <a:rPr lang="en-US" sz="3200" b="1" dirty="0"/>
              <a:t>Organizing large-scale, unstructured collections of consumer </a:t>
            </a:r>
            <a:r>
              <a:rPr lang="en-US" sz="3200" b="1" dirty="0" smtClean="0"/>
              <a:t>photos II</a:t>
            </a:r>
            <a:endParaRPr lang="en-US" sz="3200" b="1" dirty="0"/>
          </a:p>
        </p:txBody>
      </p:sp>
      <p:sp>
        <p:nvSpPr>
          <p:cNvPr id="3" name="Content Placeholder 2"/>
          <p:cNvSpPr>
            <a:spLocks noGrp="1"/>
          </p:cNvSpPr>
          <p:nvPr>
            <p:ph idx="1"/>
          </p:nvPr>
        </p:nvSpPr>
        <p:spPr>
          <a:xfrm>
            <a:off x="0" y="4256399"/>
            <a:ext cx="9048750" cy="2035544"/>
          </a:xfrm>
        </p:spPr>
        <p:txBody>
          <a:bodyPr>
            <a:normAutofit fontScale="70000" lnSpcReduction="20000"/>
          </a:bodyPr>
          <a:lstStyle/>
          <a:p>
            <a:r>
              <a:rPr lang="en-US" b="1" dirty="0" smtClean="0">
                <a:solidFill>
                  <a:srgbClr val="0070C0"/>
                </a:solidFill>
              </a:rPr>
              <a:t>Futures:</a:t>
            </a:r>
            <a:r>
              <a:rPr lang="en-US" dirty="0" smtClean="0">
                <a:solidFill>
                  <a:srgbClr val="0070C0"/>
                </a:solidFill>
              </a:rPr>
              <a:t> </a:t>
            </a:r>
            <a:r>
              <a:rPr lang="en-US" dirty="0"/>
              <a:t>Need </a:t>
            </a:r>
            <a:r>
              <a:rPr lang="en-US" dirty="0" smtClean="0"/>
              <a:t>many analytics, </a:t>
            </a:r>
            <a:r>
              <a:rPr lang="en-US" dirty="0"/>
              <a:t>including feature extraction, feature matching, and large-scale probabilistic inference, which appear in many or most computer vision and image processing problems, including recognition, stereo resolution, and image denoising. Need to visualize large-scale </a:t>
            </a:r>
            <a:r>
              <a:rPr lang="en-US" dirty="0" smtClean="0"/>
              <a:t>3D </a:t>
            </a:r>
            <a:r>
              <a:rPr lang="en-US" dirty="0"/>
              <a:t>reconstructions, and navigate large-scale collections of images that have been aligned to maps.</a:t>
            </a:r>
          </a:p>
        </p:txBody>
      </p:sp>
      <p:sp>
        <p:nvSpPr>
          <p:cNvPr id="5" name="Slide Number Placeholder 4"/>
          <p:cNvSpPr>
            <a:spLocks noGrp="1"/>
          </p:cNvSpPr>
          <p:nvPr>
            <p:ph type="sldNum" sz="quarter" idx="12"/>
          </p:nvPr>
        </p:nvSpPr>
        <p:spPr/>
        <p:txBody>
          <a:bodyPr/>
          <a:lstStyle/>
          <a:p>
            <a:fld id="{C4B85148-DB98-4269-ACE6-2DF49F9918C9}" type="slidenum">
              <a:rPr lang="en-US" smtClean="0">
                <a:solidFill>
                  <a:prstClr val="black"/>
                </a:solidFill>
              </a:rPr>
              <a:pPr/>
              <a:t>19</a:t>
            </a:fld>
            <a:endParaRPr lang="en-US" dirty="0">
              <a:solidFill>
                <a:prstClr val="black"/>
              </a:solidFill>
            </a:endParaRPr>
          </a:p>
        </p:txBody>
      </p:sp>
      <p:sp>
        <p:nvSpPr>
          <p:cNvPr id="6" name="Rounded Rectangle 5"/>
          <p:cNvSpPr/>
          <p:nvPr/>
        </p:nvSpPr>
        <p:spPr>
          <a:xfrm>
            <a:off x="7105338" y="5739746"/>
            <a:ext cx="2038662" cy="7150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defTabSz="914400"/>
            <a:r>
              <a:rPr lang="en-US" b="1" dirty="0" smtClean="0">
                <a:solidFill>
                  <a:prstClr val="black"/>
                </a:solidFill>
              </a:rPr>
              <a:t>Deep Learning</a:t>
            </a:r>
          </a:p>
          <a:p>
            <a:pPr algn="ctr" defTabSz="914400"/>
            <a:r>
              <a:rPr lang="en-US" b="1" dirty="0" smtClean="0">
                <a:solidFill>
                  <a:prstClr val="black"/>
                </a:solidFill>
              </a:rPr>
              <a:t>Social Networking</a:t>
            </a:r>
            <a:endParaRPr lang="en-US" b="1" dirty="0">
              <a:solidFill>
                <a:prstClr val="black"/>
              </a:solidFill>
            </a:endParaRPr>
          </a:p>
        </p:txBody>
      </p:sp>
      <p:pic>
        <p:nvPicPr>
          <p:cNvPr id="7" name="Picture 2" descr="colosseum_teaser"/>
          <p:cNvPicPr>
            <a:picLocks noChangeAspect="1" noChangeArrowheads="1"/>
          </p:cNvPicPr>
          <p:nvPr/>
        </p:nvPicPr>
        <p:blipFill>
          <a:blip r:embed="rId2"/>
          <a:srcRect/>
          <a:stretch>
            <a:fillRect/>
          </a:stretch>
        </p:blipFill>
        <p:spPr bwMode="auto">
          <a:xfrm>
            <a:off x="0" y="1035621"/>
            <a:ext cx="9144000" cy="3190688"/>
          </a:xfrm>
          <a:prstGeom prst="rect">
            <a:avLst/>
          </a:prstGeom>
          <a:noFill/>
          <a:ln w="9525">
            <a:noFill/>
            <a:miter lim="800000"/>
            <a:headEnd/>
            <a:tailEnd/>
          </a:ln>
        </p:spPr>
      </p:pic>
      <p:sp>
        <p:nvSpPr>
          <p:cNvPr id="8" name="Rectangle 7"/>
          <p:cNvSpPr/>
          <p:nvPr/>
        </p:nvSpPr>
        <p:spPr>
          <a:xfrm>
            <a:off x="75524" y="6265049"/>
            <a:ext cx="6983065" cy="369332"/>
          </a:xfrm>
          <a:prstGeom prst="rect">
            <a:avLst/>
          </a:prstGeom>
          <a:solidFill>
            <a:schemeClr val="bg2">
              <a:lumMod val="60000"/>
              <a:lumOff val="40000"/>
            </a:schemeClr>
          </a:solidFill>
        </p:spPr>
        <p:txBody>
          <a:bodyPr wrap="none">
            <a:spAutoFit/>
          </a:bodyPr>
          <a:lstStyle/>
          <a:p>
            <a:pPr defTabSz="914400"/>
            <a:r>
              <a:rPr lang="en-US" b="1" dirty="0" smtClean="0">
                <a:solidFill>
                  <a:srgbClr val="006BB5"/>
                </a:solidFill>
              </a:rPr>
              <a:t>Global Machine Learning after Initial Local ML pleasingly parallel steps</a:t>
            </a:r>
            <a:endParaRPr lang="en-US" b="1" dirty="0">
              <a:solidFill>
                <a:srgbClr val="006BB5"/>
              </a:solidFill>
            </a:endParaRPr>
          </a:p>
        </p:txBody>
      </p:sp>
    </p:spTree>
    <p:extLst>
      <p:ext uri="{BB962C8B-B14F-4D97-AF65-F5344CB8AC3E}">
        <p14:creationId xmlns:p14="http://schemas.microsoft.com/office/powerpoint/2010/main" val="23302728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167"/>
            <a:ext cx="8229600" cy="685800"/>
          </a:xfrm>
        </p:spPr>
        <p:txBody>
          <a:bodyPr>
            <a:normAutofit fontScale="90000"/>
          </a:bodyPr>
          <a:lstStyle/>
          <a:p>
            <a:r>
              <a:rPr lang="en-US" b="1" dirty="0" smtClean="0"/>
              <a:t>Abstract</a:t>
            </a:r>
            <a:endParaRPr lang="en-US" b="1" dirty="0"/>
          </a:p>
        </p:txBody>
      </p:sp>
      <p:sp>
        <p:nvSpPr>
          <p:cNvPr id="3" name="Content Placeholder 2"/>
          <p:cNvSpPr>
            <a:spLocks noGrp="1"/>
          </p:cNvSpPr>
          <p:nvPr>
            <p:ph idx="1"/>
          </p:nvPr>
        </p:nvSpPr>
        <p:spPr>
          <a:xfrm>
            <a:off x="0" y="688295"/>
            <a:ext cx="9144000" cy="5694032"/>
          </a:xfrm>
        </p:spPr>
        <p:txBody>
          <a:bodyPr>
            <a:noAutofit/>
          </a:bodyPr>
          <a:lstStyle/>
          <a:p>
            <a:pPr>
              <a:spcBef>
                <a:spcPts val="0"/>
              </a:spcBef>
            </a:pPr>
            <a:r>
              <a:rPr lang="en-US" sz="2200" dirty="0"/>
              <a:t>There is perhaps a broad consensus as to important issues in practical parallel computing as applied to large scale simulations; this is reflected in supercomputer architectures, algorithms, libraries, languages, compilers and best practice for application development. </a:t>
            </a:r>
            <a:endParaRPr lang="en-US" sz="2200" dirty="0" smtClean="0"/>
          </a:p>
          <a:p>
            <a:pPr>
              <a:spcBef>
                <a:spcPts val="0"/>
              </a:spcBef>
            </a:pPr>
            <a:r>
              <a:rPr lang="en-US" sz="2200" dirty="0" smtClean="0"/>
              <a:t>However </a:t>
            </a:r>
            <a:r>
              <a:rPr lang="en-US" sz="2200" dirty="0"/>
              <a:t>the same is not so true for data </a:t>
            </a:r>
            <a:r>
              <a:rPr lang="en-US" sz="2200" dirty="0" smtClean="0"/>
              <a:t>intensive, </a:t>
            </a:r>
            <a:r>
              <a:rPr lang="en-US" sz="2200" dirty="0"/>
              <a:t>even though commercially clouds devote </a:t>
            </a:r>
            <a:r>
              <a:rPr lang="en-US" sz="2200" dirty="0" smtClean="0"/>
              <a:t>much more </a:t>
            </a:r>
            <a:r>
              <a:rPr lang="en-US" sz="2200" dirty="0"/>
              <a:t>resources to data analytics than supercomputers devote to </a:t>
            </a:r>
            <a:r>
              <a:rPr lang="en-US" sz="2200" dirty="0" smtClean="0"/>
              <a:t>simulations.</a:t>
            </a:r>
          </a:p>
          <a:p>
            <a:pPr>
              <a:spcBef>
                <a:spcPts val="0"/>
              </a:spcBef>
            </a:pPr>
            <a:r>
              <a:rPr lang="en-US" sz="2200" dirty="0" smtClean="0"/>
              <a:t>We look at a sample of over 50 </a:t>
            </a:r>
            <a:r>
              <a:rPr lang="en-US" sz="2200" dirty="0"/>
              <a:t>big data applications to identify characteristics of data intensive applications and to deduce needed runtime and architectures. </a:t>
            </a:r>
            <a:endParaRPr lang="en-US" sz="2200" dirty="0" smtClean="0"/>
          </a:p>
          <a:p>
            <a:pPr>
              <a:spcBef>
                <a:spcPts val="0"/>
              </a:spcBef>
            </a:pPr>
            <a:r>
              <a:rPr lang="en-US" sz="2200" dirty="0" smtClean="0"/>
              <a:t>We suggest </a:t>
            </a:r>
            <a:r>
              <a:rPr lang="en-US" sz="2200" dirty="0"/>
              <a:t>a big data version of the famous Berkeley dwarfs and NAS parallel benchmarks. </a:t>
            </a:r>
            <a:endParaRPr lang="en-US" sz="2200" dirty="0" smtClean="0"/>
          </a:p>
          <a:p>
            <a:pPr>
              <a:spcBef>
                <a:spcPts val="0"/>
              </a:spcBef>
            </a:pPr>
            <a:r>
              <a:rPr lang="en-US" sz="2200" dirty="0" smtClean="0"/>
              <a:t>Our </a:t>
            </a:r>
            <a:r>
              <a:rPr lang="en-US" sz="2200" dirty="0"/>
              <a:t>analysis builds on </a:t>
            </a:r>
            <a:r>
              <a:rPr lang="en-US" sz="2200" dirty="0" smtClean="0"/>
              <a:t>combining HPC and the </a:t>
            </a:r>
            <a:r>
              <a:rPr lang="en-US" sz="2200" dirty="0"/>
              <a:t>Apache software stack that is well used in modern cloud computing. </a:t>
            </a:r>
            <a:endParaRPr lang="en-US" sz="2200" dirty="0" smtClean="0"/>
          </a:p>
          <a:p>
            <a:pPr>
              <a:spcBef>
                <a:spcPts val="0"/>
              </a:spcBef>
            </a:pPr>
            <a:r>
              <a:rPr lang="en-US" sz="2200" dirty="0" smtClean="0"/>
              <a:t>Initial results on Azure and HPC Clusters are presented</a:t>
            </a:r>
          </a:p>
          <a:p>
            <a:pPr>
              <a:spcBef>
                <a:spcPts val="0"/>
              </a:spcBef>
            </a:pPr>
            <a:r>
              <a:rPr lang="en-US" sz="2200" dirty="0" smtClean="0"/>
              <a:t>One </a:t>
            </a:r>
            <a:r>
              <a:rPr lang="en-US" sz="2200" dirty="0"/>
              <a:t>suggestion from this work is value of a high performance Java (Grande) runtime that supports simulations and big data</a:t>
            </a:r>
          </a:p>
        </p:txBody>
      </p:sp>
    </p:spTree>
    <p:extLst>
      <p:ext uri="{BB962C8B-B14F-4D97-AF65-F5344CB8AC3E}">
        <p14:creationId xmlns:p14="http://schemas.microsoft.com/office/powerpoint/2010/main" val="32655749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113"/>
            <a:ext cx="9144000" cy="590529"/>
          </a:xfrm>
        </p:spPr>
        <p:txBody>
          <a:bodyPr>
            <a:noAutofit/>
          </a:bodyPr>
          <a:lstStyle/>
          <a:p>
            <a:r>
              <a:rPr lang="en-US" sz="3200" b="1" dirty="0" smtClean="0">
                <a:solidFill>
                  <a:srgbClr val="0070C0"/>
                </a:solidFill>
              </a:rPr>
              <a:t>One Facet </a:t>
            </a:r>
            <a:r>
              <a:rPr lang="en-US" sz="3200" b="1" dirty="0" smtClean="0"/>
              <a:t>of Ogres has </a:t>
            </a:r>
            <a:r>
              <a:rPr lang="en-US" sz="3200" b="1" dirty="0" smtClean="0">
                <a:solidFill>
                  <a:srgbClr val="0070C0"/>
                </a:solidFill>
              </a:rPr>
              <a:t>Computational Features</a:t>
            </a:r>
            <a:endParaRPr lang="en-US" sz="3200" b="1" dirty="0">
              <a:solidFill>
                <a:srgbClr val="0070C0"/>
              </a:solidFill>
            </a:endParaRPr>
          </a:p>
        </p:txBody>
      </p:sp>
      <p:sp>
        <p:nvSpPr>
          <p:cNvPr id="3" name="Content Placeholder 2"/>
          <p:cNvSpPr>
            <a:spLocks noGrp="1"/>
          </p:cNvSpPr>
          <p:nvPr>
            <p:ph idx="1"/>
          </p:nvPr>
        </p:nvSpPr>
        <p:spPr>
          <a:xfrm>
            <a:off x="0" y="493288"/>
            <a:ext cx="9144000" cy="6136112"/>
          </a:xfrm>
        </p:spPr>
        <p:txBody>
          <a:bodyPr>
            <a:noAutofit/>
          </a:bodyPr>
          <a:lstStyle/>
          <a:p>
            <a:pPr marL="514350" indent="-514350">
              <a:buFont typeface="+mj-lt"/>
              <a:buAutoNum type="alphaLcParenR"/>
            </a:pPr>
            <a:r>
              <a:rPr lang="en-US" sz="2800" dirty="0" smtClean="0"/>
              <a:t>Flops </a:t>
            </a:r>
            <a:r>
              <a:rPr lang="en-US" sz="2800" dirty="0"/>
              <a:t>per </a:t>
            </a:r>
            <a:r>
              <a:rPr lang="en-US" sz="2800" dirty="0" smtClean="0"/>
              <a:t>byte; </a:t>
            </a:r>
          </a:p>
          <a:p>
            <a:pPr marL="514350" indent="-514350">
              <a:buFont typeface="+mj-lt"/>
              <a:buAutoNum type="alphaLcParenR"/>
            </a:pPr>
            <a:r>
              <a:rPr lang="en-US" sz="2800" dirty="0" smtClean="0"/>
              <a:t>Communication </a:t>
            </a:r>
            <a:r>
              <a:rPr lang="en-US" sz="2800" dirty="0"/>
              <a:t>Interconnect </a:t>
            </a:r>
            <a:r>
              <a:rPr lang="en-US" sz="2800" dirty="0" smtClean="0"/>
              <a:t>requirements; </a:t>
            </a:r>
          </a:p>
          <a:p>
            <a:pPr marL="514350" indent="-514350">
              <a:buFont typeface="+mj-lt"/>
              <a:buAutoNum type="alphaLcParenR"/>
            </a:pPr>
            <a:r>
              <a:rPr lang="en-US" sz="2800" dirty="0" smtClean="0"/>
              <a:t>Is application (graph) </a:t>
            </a:r>
            <a:r>
              <a:rPr lang="en-US" sz="2800" b="1" dirty="0" smtClean="0"/>
              <a:t>constant </a:t>
            </a:r>
            <a:r>
              <a:rPr lang="en-US" sz="2800" dirty="0" smtClean="0"/>
              <a:t>or </a:t>
            </a:r>
            <a:r>
              <a:rPr lang="en-US" sz="2800" b="1" dirty="0" smtClean="0"/>
              <a:t>dynamic?</a:t>
            </a:r>
          </a:p>
          <a:p>
            <a:pPr marL="514350" indent="-514350">
              <a:buFont typeface="+mj-lt"/>
              <a:buAutoNum type="alphaLcParenR"/>
            </a:pPr>
            <a:r>
              <a:rPr lang="en-US" sz="2800" dirty="0" smtClean="0"/>
              <a:t>Most applications consist of a set of interconnected entities; is this </a:t>
            </a:r>
            <a:r>
              <a:rPr lang="en-US" sz="2800" b="1" dirty="0" smtClean="0"/>
              <a:t>regular </a:t>
            </a:r>
            <a:r>
              <a:rPr lang="en-US" sz="2800" dirty="0" smtClean="0"/>
              <a:t>as a set of pixels or is it a complicated </a:t>
            </a:r>
            <a:r>
              <a:rPr lang="en-US" sz="2800" b="1" dirty="0" smtClean="0"/>
              <a:t>irregular graph?</a:t>
            </a:r>
          </a:p>
          <a:p>
            <a:pPr marL="514350" indent="-514350">
              <a:buFont typeface="+mj-lt"/>
              <a:buAutoNum type="alphaLcParenR"/>
            </a:pPr>
            <a:r>
              <a:rPr lang="en-US" sz="2800" dirty="0" smtClean="0"/>
              <a:t>Is communication </a:t>
            </a:r>
            <a:r>
              <a:rPr lang="en-US" sz="2800" b="1" dirty="0" smtClean="0"/>
              <a:t>BSP</a:t>
            </a:r>
            <a:r>
              <a:rPr lang="en-US" sz="2800" dirty="0" smtClean="0"/>
              <a:t> or </a:t>
            </a:r>
            <a:r>
              <a:rPr lang="en-US" sz="2800" b="1" dirty="0" smtClean="0"/>
              <a:t>Asynchronous? </a:t>
            </a:r>
            <a:r>
              <a:rPr lang="en-US" sz="2800" dirty="0"/>
              <a:t>I</a:t>
            </a:r>
            <a:r>
              <a:rPr lang="en-US" sz="2800" dirty="0" smtClean="0"/>
              <a:t>n latter case </a:t>
            </a:r>
            <a:r>
              <a:rPr lang="en-US" sz="2800" b="1" dirty="0" smtClean="0"/>
              <a:t>shared memory </a:t>
            </a:r>
            <a:r>
              <a:rPr lang="en-US" sz="2800" dirty="0" smtClean="0"/>
              <a:t>may be attractive;</a:t>
            </a:r>
          </a:p>
          <a:p>
            <a:pPr marL="514350" indent="-514350">
              <a:buFont typeface="+mj-lt"/>
              <a:buAutoNum type="alphaLcParenR"/>
            </a:pPr>
            <a:r>
              <a:rPr lang="en-US" sz="2800" dirty="0" smtClean="0"/>
              <a:t>Are algorithms </a:t>
            </a:r>
            <a:r>
              <a:rPr lang="en-US" sz="2800" b="1" dirty="0" smtClean="0"/>
              <a:t>Iterative </a:t>
            </a:r>
            <a:r>
              <a:rPr lang="en-US" sz="2800" dirty="0" smtClean="0"/>
              <a:t>or</a:t>
            </a:r>
            <a:r>
              <a:rPr lang="en-US" sz="2800" b="1" dirty="0" smtClean="0"/>
              <a:t> not?</a:t>
            </a:r>
          </a:p>
          <a:p>
            <a:pPr marL="514350" indent="-514350">
              <a:buFont typeface="+mj-lt"/>
              <a:buAutoNum type="alphaLcParenR"/>
            </a:pPr>
            <a:r>
              <a:rPr lang="en-US" sz="2800" b="1" dirty="0" smtClean="0"/>
              <a:t>Data Abstraction: </a:t>
            </a:r>
            <a:r>
              <a:rPr lang="en-US" sz="2800" dirty="0" smtClean="0"/>
              <a:t>key-value, pixel, graph</a:t>
            </a:r>
          </a:p>
          <a:p>
            <a:pPr marL="514350" indent="-514350">
              <a:buFont typeface="+mj-lt"/>
              <a:buAutoNum type="alphaLcParenR"/>
            </a:pPr>
            <a:r>
              <a:rPr lang="en-US" sz="2800" b="1" dirty="0" smtClean="0"/>
              <a:t>Core libraries needed: </a:t>
            </a:r>
            <a:r>
              <a:rPr lang="en-US" sz="2800" dirty="0" smtClean="0"/>
              <a:t>matrix-matrix/vector algebra, conjugate gradient, reduction, broadcast</a:t>
            </a:r>
          </a:p>
          <a:p>
            <a:endParaRPr lang="en-US" sz="2800" dirty="0"/>
          </a:p>
          <a:p>
            <a:endParaRPr lang="en-US" sz="2800" dirty="0"/>
          </a:p>
        </p:txBody>
      </p:sp>
    </p:spTree>
    <p:extLst>
      <p:ext uri="{BB962C8B-B14F-4D97-AF65-F5344CB8AC3E}">
        <p14:creationId xmlns:p14="http://schemas.microsoft.com/office/powerpoint/2010/main" val="10875150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10101"/>
          </a:xfrm>
        </p:spPr>
        <p:txBody>
          <a:bodyPr>
            <a:normAutofit/>
          </a:bodyPr>
          <a:lstStyle/>
          <a:p>
            <a:r>
              <a:rPr lang="en-US" sz="3600" b="1" dirty="0" smtClean="0">
                <a:solidFill>
                  <a:srgbClr val="0070C0"/>
                </a:solidFill>
              </a:rPr>
              <a:t>Data Source and Style Facet </a:t>
            </a:r>
            <a:r>
              <a:rPr lang="en-US" sz="3600" b="1" dirty="0" smtClean="0"/>
              <a:t>of Ogres</a:t>
            </a:r>
            <a:endParaRPr lang="en-US" sz="3600" b="1" dirty="0"/>
          </a:p>
        </p:txBody>
      </p:sp>
      <p:sp>
        <p:nvSpPr>
          <p:cNvPr id="3" name="Content Placeholder 2"/>
          <p:cNvSpPr>
            <a:spLocks noGrp="1"/>
          </p:cNvSpPr>
          <p:nvPr>
            <p:ph idx="1"/>
          </p:nvPr>
        </p:nvSpPr>
        <p:spPr>
          <a:xfrm>
            <a:off x="0" y="644734"/>
            <a:ext cx="9144000" cy="6242539"/>
          </a:xfrm>
        </p:spPr>
        <p:txBody>
          <a:bodyPr>
            <a:noAutofit/>
          </a:bodyPr>
          <a:lstStyle/>
          <a:p>
            <a:pPr>
              <a:spcBef>
                <a:spcPts val="200"/>
              </a:spcBef>
            </a:pPr>
            <a:r>
              <a:rPr lang="en-US" sz="2200" dirty="0" smtClean="0"/>
              <a:t>(</a:t>
            </a:r>
            <a:r>
              <a:rPr lang="en-US" sz="2200" dirty="0" err="1" smtClean="0"/>
              <a:t>i</a:t>
            </a:r>
            <a:r>
              <a:rPr lang="en-US" sz="2200" dirty="0"/>
              <a:t>) </a:t>
            </a:r>
            <a:r>
              <a:rPr lang="en-US" sz="2200" b="1" dirty="0" smtClean="0"/>
              <a:t>SQL</a:t>
            </a:r>
            <a:endParaRPr lang="en-US" sz="2200" dirty="0" smtClean="0"/>
          </a:p>
          <a:p>
            <a:pPr>
              <a:spcBef>
                <a:spcPts val="200"/>
              </a:spcBef>
            </a:pPr>
            <a:r>
              <a:rPr lang="en-US" sz="2200" dirty="0" smtClean="0"/>
              <a:t>(</a:t>
            </a:r>
            <a:r>
              <a:rPr lang="en-US" sz="2200" dirty="0"/>
              <a:t>ii) </a:t>
            </a:r>
            <a:r>
              <a:rPr lang="en-US" sz="2200" b="1" dirty="0"/>
              <a:t>NOSQL </a:t>
            </a:r>
            <a:r>
              <a:rPr lang="en-US" sz="2200" dirty="0" smtClean="0"/>
              <a:t>based</a:t>
            </a:r>
          </a:p>
          <a:p>
            <a:pPr>
              <a:spcBef>
                <a:spcPts val="200"/>
              </a:spcBef>
            </a:pPr>
            <a:r>
              <a:rPr lang="en-US" sz="2200" dirty="0" smtClean="0"/>
              <a:t>(</a:t>
            </a:r>
            <a:r>
              <a:rPr lang="en-US" sz="2200" dirty="0"/>
              <a:t>iii) </a:t>
            </a:r>
            <a:r>
              <a:rPr lang="en-US" sz="2200" dirty="0" smtClean="0"/>
              <a:t>Other Enterprise data systems (10 examples from Bob Marcus) </a:t>
            </a:r>
          </a:p>
          <a:p>
            <a:pPr>
              <a:spcBef>
                <a:spcPts val="200"/>
              </a:spcBef>
            </a:pPr>
            <a:r>
              <a:rPr lang="en-US" sz="2200" dirty="0" smtClean="0"/>
              <a:t>(iv) </a:t>
            </a:r>
            <a:r>
              <a:rPr lang="en-US" sz="2200" b="1" dirty="0" smtClean="0"/>
              <a:t>Set </a:t>
            </a:r>
            <a:r>
              <a:rPr lang="en-US" sz="2200" b="1" dirty="0"/>
              <a:t>of Files </a:t>
            </a:r>
            <a:r>
              <a:rPr lang="en-US" sz="2200" dirty="0"/>
              <a:t>(as managed in </a:t>
            </a:r>
            <a:r>
              <a:rPr lang="en-US" sz="2200" dirty="0" err="1"/>
              <a:t>iRODS</a:t>
            </a:r>
            <a:r>
              <a:rPr lang="en-US" sz="2200" dirty="0" smtClean="0"/>
              <a:t>)</a:t>
            </a:r>
          </a:p>
          <a:p>
            <a:pPr>
              <a:spcBef>
                <a:spcPts val="200"/>
              </a:spcBef>
            </a:pPr>
            <a:r>
              <a:rPr lang="en-US" sz="2200" dirty="0" smtClean="0"/>
              <a:t>(v</a:t>
            </a:r>
            <a:r>
              <a:rPr lang="en-US" sz="2200" dirty="0"/>
              <a:t>) </a:t>
            </a:r>
            <a:r>
              <a:rPr lang="en-US" sz="2200" b="1" dirty="0"/>
              <a:t>Internet of </a:t>
            </a:r>
            <a:r>
              <a:rPr lang="en-US" sz="2200" b="1" dirty="0" smtClean="0"/>
              <a:t>Things</a:t>
            </a:r>
            <a:endParaRPr lang="en-US" sz="2200" dirty="0" smtClean="0"/>
          </a:p>
          <a:p>
            <a:pPr>
              <a:spcBef>
                <a:spcPts val="200"/>
              </a:spcBef>
            </a:pPr>
            <a:r>
              <a:rPr lang="en-US" sz="2200" dirty="0" smtClean="0"/>
              <a:t>(vi) </a:t>
            </a:r>
            <a:r>
              <a:rPr lang="en-US" sz="2200" b="1" dirty="0"/>
              <a:t>Streaming</a:t>
            </a:r>
            <a:r>
              <a:rPr lang="en-US" sz="2200" dirty="0"/>
              <a:t> and </a:t>
            </a:r>
            <a:endParaRPr lang="en-US" sz="2200" dirty="0" smtClean="0"/>
          </a:p>
          <a:p>
            <a:pPr>
              <a:spcBef>
                <a:spcPts val="200"/>
              </a:spcBef>
            </a:pPr>
            <a:r>
              <a:rPr lang="en-US" sz="2200" dirty="0" smtClean="0"/>
              <a:t>(vii) </a:t>
            </a:r>
            <a:r>
              <a:rPr lang="en-US" sz="2200" b="1" dirty="0"/>
              <a:t>HPC </a:t>
            </a:r>
            <a:r>
              <a:rPr lang="en-US" sz="2200" b="1" dirty="0" smtClean="0"/>
              <a:t>simulations</a:t>
            </a:r>
            <a:endParaRPr lang="en-US" sz="2200" dirty="0" smtClean="0"/>
          </a:p>
          <a:p>
            <a:pPr>
              <a:spcBef>
                <a:spcPts val="200"/>
              </a:spcBef>
            </a:pPr>
            <a:r>
              <a:rPr lang="en-US" sz="2200" dirty="0" smtClean="0"/>
              <a:t>(viii) Involve </a:t>
            </a:r>
            <a:r>
              <a:rPr lang="en-US" sz="2200" b="1" dirty="0"/>
              <a:t>GIS</a:t>
            </a:r>
            <a:r>
              <a:rPr lang="en-US" sz="2200" dirty="0"/>
              <a:t> (Geographical Information </a:t>
            </a:r>
            <a:r>
              <a:rPr lang="en-US" sz="2200" dirty="0" smtClean="0"/>
              <a:t>Systems</a:t>
            </a:r>
            <a:r>
              <a:rPr lang="en-US" sz="2200" dirty="0"/>
              <a:t>)</a:t>
            </a:r>
            <a:endParaRPr lang="en-US" sz="2200" dirty="0" smtClean="0"/>
          </a:p>
          <a:p>
            <a:pPr>
              <a:spcBef>
                <a:spcPts val="200"/>
              </a:spcBef>
            </a:pPr>
            <a:r>
              <a:rPr lang="en-US" sz="2200" dirty="0" smtClean="0"/>
              <a:t>Before data gets to compute system, there is often an </a:t>
            </a:r>
            <a:r>
              <a:rPr lang="en-US" sz="2200" b="1" dirty="0" smtClean="0"/>
              <a:t>initial data gathering phase</a:t>
            </a:r>
            <a:r>
              <a:rPr lang="en-US" sz="2200" dirty="0" smtClean="0"/>
              <a:t> which is characterized by a </a:t>
            </a:r>
            <a:r>
              <a:rPr lang="en-US" sz="2200" b="1" dirty="0" smtClean="0"/>
              <a:t>block size and timing</a:t>
            </a:r>
            <a:r>
              <a:rPr lang="en-US" sz="2200" dirty="0" smtClean="0"/>
              <a:t>. Block size varies from month (Remote Sensing, Seismic) to day (genomic) to seconds or lower (Real time control, streaming)</a:t>
            </a:r>
          </a:p>
          <a:p>
            <a:pPr>
              <a:spcBef>
                <a:spcPts val="200"/>
              </a:spcBef>
            </a:pPr>
            <a:r>
              <a:rPr lang="en-US" sz="2200" dirty="0" smtClean="0"/>
              <a:t>There are </a:t>
            </a:r>
            <a:r>
              <a:rPr lang="en-US" sz="2200" b="1" dirty="0" smtClean="0"/>
              <a:t>storage/compute system styles: </a:t>
            </a:r>
            <a:r>
              <a:rPr lang="en-US" sz="2200" dirty="0" smtClean="0"/>
              <a:t>Shared, Dedicated, Permanent, Transient</a:t>
            </a:r>
          </a:p>
          <a:p>
            <a:pPr>
              <a:spcBef>
                <a:spcPts val="200"/>
              </a:spcBef>
            </a:pPr>
            <a:r>
              <a:rPr lang="en-US" sz="2200" dirty="0" smtClean="0"/>
              <a:t>Other characteristics are needed for permanent </a:t>
            </a:r>
            <a:r>
              <a:rPr lang="en-US" sz="2200" b="1" dirty="0" smtClean="0"/>
              <a:t>auxiliary/comparison datasets</a:t>
            </a:r>
            <a:r>
              <a:rPr lang="en-US" sz="2200" b="1" dirty="0"/>
              <a:t> </a:t>
            </a:r>
            <a:r>
              <a:rPr lang="en-US" sz="2200" b="1" dirty="0" smtClean="0"/>
              <a:t>a</a:t>
            </a:r>
            <a:r>
              <a:rPr lang="en-US" sz="2200" dirty="0" smtClean="0"/>
              <a:t>nd these could be interdisciplinary, implying nontrivial data movement/replication</a:t>
            </a:r>
          </a:p>
        </p:txBody>
      </p:sp>
    </p:spTree>
    <p:extLst>
      <p:ext uri="{BB962C8B-B14F-4D97-AF65-F5344CB8AC3E}">
        <p14:creationId xmlns:p14="http://schemas.microsoft.com/office/powerpoint/2010/main" val="39950396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162"/>
            <a:ext cx="9144000" cy="931862"/>
          </a:xfrm>
        </p:spPr>
        <p:txBody>
          <a:bodyPr>
            <a:normAutofit fontScale="90000"/>
          </a:bodyPr>
          <a:lstStyle/>
          <a:p>
            <a:r>
              <a:rPr lang="en-US" b="1" dirty="0" smtClean="0"/>
              <a:t>Major Analytics Architectures in Use Cases</a:t>
            </a:r>
            <a:endParaRPr lang="en-US" b="1" dirty="0"/>
          </a:p>
        </p:txBody>
      </p:sp>
      <p:sp>
        <p:nvSpPr>
          <p:cNvPr id="3" name="Content Placeholder 2"/>
          <p:cNvSpPr>
            <a:spLocks noGrp="1"/>
          </p:cNvSpPr>
          <p:nvPr>
            <p:ph idx="1"/>
          </p:nvPr>
        </p:nvSpPr>
        <p:spPr>
          <a:xfrm>
            <a:off x="0" y="889000"/>
            <a:ext cx="9144000" cy="5969000"/>
          </a:xfrm>
        </p:spPr>
        <p:txBody>
          <a:bodyPr>
            <a:normAutofit fontScale="92500" lnSpcReduction="10000"/>
          </a:bodyPr>
          <a:lstStyle/>
          <a:p>
            <a:r>
              <a:rPr lang="en-US" sz="2800" b="1" dirty="0" smtClean="0">
                <a:solidFill>
                  <a:srgbClr val="0070C0"/>
                </a:solidFill>
              </a:rPr>
              <a:t>Pleasingly Parallel: </a:t>
            </a:r>
            <a:r>
              <a:rPr lang="en-US" sz="2800" dirty="0" smtClean="0"/>
              <a:t>including </a:t>
            </a:r>
            <a:r>
              <a:rPr lang="en-US" sz="2800" b="1" dirty="0" smtClean="0"/>
              <a:t>local machine learning </a:t>
            </a:r>
            <a:r>
              <a:rPr lang="en-US" sz="2800" dirty="0" smtClean="0"/>
              <a:t>as in parallel over images and apply image processing to each image</a:t>
            </a:r>
          </a:p>
          <a:p>
            <a:pPr marL="0" indent="0">
              <a:buNone/>
            </a:pPr>
            <a:r>
              <a:rPr lang="en-US" sz="2800" dirty="0"/>
              <a:t>	</a:t>
            </a:r>
            <a:r>
              <a:rPr lang="en-US" sz="2800" dirty="0" smtClean="0"/>
              <a:t>- Hadoop could be used but many other HTC, Many task tools</a:t>
            </a:r>
          </a:p>
          <a:p>
            <a:r>
              <a:rPr lang="en-US" sz="2800" b="1" dirty="0" smtClean="0">
                <a:solidFill>
                  <a:srgbClr val="0070C0"/>
                </a:solidFill>
              </a:rPr>
              <a:t>Search:</a:t>
            </a:r>
            <a:r>
              <a:rPr lang="en-US" sz="2800" b="1" dirty="0" smtClean="0">
                <a:solidFill>
                  <a:srgbClr val="FF0000"/>
                </a:solidFill>
              </a:rPr>
              <a:t> </a:t>
            </a:r>
            <a:r>
              <a:rPr lang="en-US" sz="2800" dirty="0" smtClean="0"/>
              <a:t>including collaborative filtering and motif finding implemented using </a:t>
            </a:r>
            <a:r>
              <a:rPr lang="en-US" sz="2800" b="1" dirty="0" smtClean="0"/>
              <a:t>classic MapReduce </a:t>
            </a:r>
            <a:r>
              <a:rPr lang="en-US" sz="2800" dirty="0" smtClean="0"/>
              <a:t>(Hadoop) </a:t>
            </a:r>
          </a:p>
          <a:p>
            <a:r>
              <a:rPr lang="en-US" sz="2800" b="1" dirty="0" smtClean="0">
                <a:solidFill>
                  <a:srgbClr val="0070C0"/>
                </a:solidFill>
              </a:rPr>
              <a:t>Map-Collective</a:t>
            </a:r>
            <a:r>
              <a:rPr lang="en-US" sz="2800" b="1" dirty="0" smtClean="0">
                <a:solidFill>
                  <a:srgbClr val="FF0000"/>
                </a:solidFill>
              </a:rPr>
              <a:t> </a:t>
            </a:r>
            <a:r>
              <a:rPr lang="en-US" sz="2800" b="1" dirty="0" smtClean="0"/>
              <a:t>or Iterative </a:t>
            </a:r>
            <a:r>
              <a:rPr lang="en-US" sz="2800" b="1" dirty="0" err="1" smtClean="0"/>
              <a:t>MapReduce</a:t>
            </a:r>
            <a:r>
              <a:rPr lang="en-US" sz="2800" b="1" dirty="0" smtClean="0"/>
              <a:t> </a:t>
            </a:r>
            <a:r>
              <a:rPr lang="en-US" sz="2800" dirty="0" smtClean="0"/>
              <a:t>using Collective Communication (clustering) – Hadoop with Harp, Spark …..</a:t>
            </a:r>
          </a:p>
          <a:p>
            <a:r>
              <a:rPr lang="en-US" sz="2800" b="1" dirty="0" smtClean="0">
                <a:solidFill>
                  <a:srgbClr val="0070C0"/>
                </a:solidFill>
              </a:rPr>
              <a:t>Map-Communication</a:t>
            </a:r>
            <a:r>
              <a:rPr lang="en-US" sz="2800" b="1" dirty="0" smtClean="0"/>
              <a:t> or Iterative </a:t>
            </a:r>
            <a:r>
              <a:rPr lang="en-US" sz="2800" b="1" dirty="0" err="1" smtClean="0"/>
              <a:t>Giraph</a:t>
            </a:r>
            <a:r>
              <a:rPr lang="en-US" sz="2800" b="1" dirty="0" smtClean="0"/>
              <a:t>: </a:t>
            </a:r>
            <a:r>
              <a:rPr lang="en-US" sz="2800" dirty="0" smtClean="0"/>
              <a:t>(MapReduce) with point-to-point communication (most graph algorithms such as maximum clique, connected component, finding diameter, community detection)</a:t>
            </a:r>
          </a:p>
          <a:p>
            <a:pPr lvl="1"/>
            <a:r>
              <a:rPr lang="en-US" sz="2400" dirty="0" smtClean="0"/>
              <a:t>Vary in difficulty of finding partitioning (classic parallel load balancing)</a:t>
            </a:r>
          </a:p>
          <a:p>
            <a:r>
              <a:rPr lang="en-US" sz="2800" b="1" dirty="0" smtClean="0">
                <a:solidFill>
                  <a:srgbClr val="0070C0"/>
                </a:solidFill>
              </a:rPr>
              <a:t>Shared memory: </a:t>
            </a:r>
            <a:r>
              <a:rPr lang="en-US" sz="2800" b="1" dirty="0" smtClean="0"/>
              <a:t>thread-based </a:t>
            </a:r>
            <a:r>
              <a:rPr lang="en-US" sz="2800" dirty="0"/>
              <a:t>(event driven) graph algorithms (shortest path, </a:t>
            </a:r>
            <a:r>
              <a:rPr lang="en-US" sz="2800" dirty="0" err="1"/>
              <a:t>Betweenness</a:t>
            </a:r>
            <a:r>
              <a:rPr lang="en-US" sz="2800" dirty="0"/>
              <a:t> centrality)</a:t>
            </a:r>
          </a:p>
          <a:p>
            <a:pPr lvl="1"/>
            <a:endParaRPr lang="en-US" sz="2400" dirty="0"/>
          </a:p>
        </p:txBody>
      </p:sp>
    </p:spTree>
    <p:extLst>
      <p:ext uri="{BB962C8B-B14F-4D97-AF65-F5344CB8AC3E}">
        <p14:creationId xmlns:p14="http://schemas.microsoft.com/office/powerpoint/2010/main" val="7283810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99153" cy="1143000"/>
          </a:xfrm>
        </p:spPr>
        <p:txBody>
          <a:bodyPr>
            <a:normAutofit/>
          </a:bodyPr>
          <a:lstStyle/>
          <a:p>
            <a:r>
              <a:rPr lang="en-US" sz="3600" b="1" dirty="0" smtClean="0"/>
              <a:t>4 Forms of MapReduce (Users and Abusers)</a:t>
            </a:r>
            <a:endParaRPr lang="en-US" sz="3600" b="1"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23</a:t>
            </a:fld>
            <a:endParaRPr lang="en-US"/>
          </a:p>
        </p:txBody>
      </p:sp>
      <p:grpSp>
        <p:nvGrpSpPr>
          <p:cNvPr id="5" name="Canvas 17"/>
          <p:cNvGrpSpPr/>
          <p:nvPr/>
        </p:nvGrpSpPr>
        <p:grpSpPr>
          <a:xfrm>
            <a:off x="0" y="877755"/>
            <a:ext cx="9159814" cy="5105867"/>
            <a:chOff x="0" y="0"/>
            <a:chExt cx="6191250" cy="2872050"/>
          </a:xfrm>
          <a:effectLst>
            <a:outerShdw blurRad="50800" dist="38100" dir="2700000" algn="tl" rotWithShape="0">
              <a:prstClr val="black">
                <a:alpha val="40000"/>
              </a:prstClr>
            </a:outerShdw>
          </a:effectLst>
        </p:grpSpPr>
        <p:sp>
          <p:nvSpPr>
            <p:cNvPr id="6" name="Rectangle 5"/>
            <p:cNvSpPr/>
            <p:nvPr/>
          </p:nvSpPr>
          <p:spPr>
            <a:xfrm>
              <a:off x="4607862" y="543201"/>
              <a:ext cx="1383363" cy="13599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sp>
          <p:nvSpPr>
            <p:cNvPr id="7" name="Rectangle 6"/>
            <p:cNvSpPr/>
            <p:nvPr/>
          </p:nvSpPr>
          <p:spPr>
            <a:xfrm>
              <a:off x="0" y="0"/>
              <a:ext cx="6191250" cy="2872050"/>
            </a:xfrm>
            <a:prstGeom prst="rect">
              <a:avLst/>
            </a:prstGeom>
          </p:spPr>
          <p:style>
            <a:lnRef idx="1">
              <a:schemeClr val="dk1"/>
            </a:lnRef>
            <a:fillRef idx="2">
              <a:schemeClr val="dk1"/>
            </a:fillRef>
            <a:effectRef idx="1">
              <a:schemeClr val="dk1"/>
            </a:effectRef>
            <a:fontRef idx="minor">
              <a:schemeClr val="dk1"/>
            </a:fontRef>
          </p:style>
        </p:sp>
        <p:sp>
          <p:nvSpPr>
            <p:cNvPr id="8" name="Rectangle 7"/>
            <p:cNvSpPr/>
            <p:nvPr/>
          </p:nvSpPr>
          <p:spPr>
            <a:xfrm>
              <a:off x="90090" y="57151"/>
              <a:ext cx="1356156" cy="48775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37160" rIns="91440" bIns="45720" numCol="1" spcCol="0" rtlCol="0" fromWordArt="0" anchor="ctr" anchorCtr="0" forceAA="0" compatLnSpc="1">
              <a:noAutofit/>
            </a:bodyPr>
            <a:lstStyle/>
            <a:p>
              <a:pPr marL="0" marR="0" algn="ctr">
                <a:lnSpc>
                  <a:spcPct val="115000"/>
                </a:lnSpc>
                <a:spcBef>
                  <a:spcPts val="0"/>
                </a:spcBef>
                <a:spcAft>
                  <a:spcPts val="1000"/>
                </a:spcAft>
              </a:pPr>
              <a:r>
                <a:rPr lang="en-US" b="1" dirty="0">
                  <a:solidFill>
                    <a:srgbClr val="000000"/>
                  </a:solidFill>
                  <a:effectLst/>
                  <a:latin typeface="Arial"/>
                  <a:ea typeface="Times New Roman"/>
                  <a:cs typeface="Times New Roman"/>
                </a:rPr>
                <a:t>(a) Map Only</a:t>
              </a:r>
              <a:endParaRPr lang="en-US" sz="2400" b="1" dirty="0">
                <a:effectLst/>
                <a:ea typeface="Times New Roman"/>
                <a:cs typeface="Times New Roman"/>
              </a:endParaRPr>
            </a:p>
          </p:txBody>
        </p:sp>
        <p:sp>
          <p:nvSpPr>
            <p:cNvPr id="9" name="Rectangle 8"/>
            <p:cNvSpPr/>
            <p:nvPr/>
          </p:nvSpPr>
          <p:spPr>
            <a:xfrm>
              <a:off x="4607862" y="57151"/>
              <a:ext cx="1383363" cy="48775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27432" rIns="91440" bIns="45720" numCol="1" spcCol="0" rtlCol="0" fromWordArt="0" anchor="ctr" anchorCtr="0" forceAA="0" compatLnSpc="1">
              <a:noAutofit/>
            </a:bodyPr>
            <a:lstStyle/>
            <a:p>
              <a:pPr marL="0" marR="0" algn="ctr">
                <a:lnSpc>
                  <a:spcPct val="115000"/>
                </a:lnSpc>
                <a:spcBef>
                  <a:spcPts val="0"/>
                </a:spcBef>
                <a:spcAft>
                  <a:spcPts val="1000"/>
                </a:spcAft>
              </a:pPr>
              <a:r>
                <a:rPr lang="en-US" b="1" dirty="0">
                  <a:solidFill>
                    <a:srgbClr val="000000"/>
                  </a:solidFill>
                  <a:effectLst/>
                  <a:latin typeface="Arial"/>
                  <a:ea typeface="Times New Roman"/>
                  <a:cs typeface="Times New Roman"/>
                </a:rPr>
                <a:t>(d) </a:t>
              </a:r>
              <a:r>
                <a:rPr lang="en-US" b="1" dirty="0" smtClean="0">
                  <a:solidFill>
                    <a:srgbClr val="000000"/>
                  </a:solidFill>
                  <a:effectLst/>
                  <a:latin typeface="Arial"/>
                  <a:ea typeface="Times New Roman"/>
                  <a:cs typeface="Times New Roman"/>
                </a:rPr>
                <a:t>Point to Point</a:t>
              </a:r>
              <a:endParaRPr lang="en-US" sz="2800" b="1" dirty="0">
                <a:effectLst/>
                <a:latin typeface="Times New Roman"/>
                <a:ea typeface="Times New Roman"/>
              </a:endParaRPr>
            </a:p>
          </p:txBody>
        </p:sp>
        <p:sp>
          <p:nvSpPr>
            <p:cNvPr id="10" name="Rectangle 9"/>
            <p:cNvSpPr/>
            <p:nvPr/>
          </p:nvSpPr>
          <p:spPr>
            <a:xfrm>
              <a:off x="2979435" y="57151"/>
              <a:ext cx="1628427" cy="48775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0" tIns="137160" rIns="0" bIns="45720" numCol="1" spcCol="0" rtlCol="0" fromWordArt="0" anchor="ctr" anchorCtr="0" forceAA="0" compatLnSpc="1">
              <a:noAutofit/>
            </a:bodyPr>
            <a:lstStyle/>
            <a:p>
              <a:pPr marL="0" marR="0" algn="ctr">
                <a:lnSpc>
                  <a:spcPct val="115000"/>
                </a:lnSpc>
                <a:spcBef>
                  <a:spcPts val="0"/>
                </a:spcBef>
                <a:spcAft>
                  <a:spcPts val="1000"/>
                </a:spcAft>
              </a:pPr>
              <a:r>
                <a:rPr lang="en-US" sz="1600" b="1" dirty="0">
                  <a:solidFill>
                    <a:srgbClr val="000000"/>
                  </a:solidFill>
                  <a:effectLst/>
                  <a:latin typeface="Arial"/>
                  <a:ea typeface="Times New Roman"/>
                  <a:cs typeface="Times New Roman"/>
                </a:rPr>
                <a:t>(c) Iterative </a:t>
              </a:r>
              <a:r>
                <a:rPr lang="en-US" sz="1600" b="1" dirty="0" smtClean="0">
                  <a:solidFill>
                    <a:srgbClr val="000000"/>
                  </a:solidFill>
                  <a:effectLst/>
                  <a:latin typeface="Arial"/>
                  <a:ea typeface="Times New Roman"/>
                  <a:cs typeface="Times New Roman"/>
                </a:rPr>
                <a:t>Map Reduce or Map-Collective</a:t>
              </a:r>
              <a:endParaRPr lang="en-US" sz="2400" b="1" dirty="0">
                <a:effectLst/>
                <a:latin typeface="Times New Roman"/>
                <a:ea typeface="Times New Roman"/>
              </a:endParaRPr>
            </a:p>
          </p:txBody>
        </p:sp>
        <p:sp>
          <p:nvSpPr>
            <p:cNvPr id="11" name="Rectangle 10"/>
            <p:cNvSpPr/>
            <p:nvPr/>
          </p:nvSpPr>
          <p:spPr>
            <a:xfrm>
              <a:off x="1446245" y="57150"/>
              <a:ext cx="1533193" cy="487752"/>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37160" rIns="91440" bIns="45720" numCol="1" spcCol="0" rtlCol="0" fromWordArt="0" anchor="ctr" anchorCtr="0" forceAA="0" compatLnSpc="1">
              <a:noAutofit/>
            </a:bodyPr>
            <a:lstStyle/>
            <a:p>
              <a:pPr marL="0" marR="0" algn="ctr">
                <a:lnSpc>
                  <a:spcPct val="115000"/>
                </a:lnSpc>
                <a:spcBef>
                  <a:spcPts val="0"/>
                </a:spcBef>
                <a:spcAft>
                  <a:spcPts val="1000"/>
                </a:spcAft>
              </a:pPr>
              <a:r>
                <a:rPr lang="en-US" b="1">
                  <a:solidFill>
                    <a:srgbClr val="000000"/>
                  </a:solidFill>
                  <a:effectLst/>
                  <a:latin typeface="Arial"/>
                  <a:ea typeface="Times New Roman"/>
                  <a:cs typeface="Times New Roman"/>
                </a:rPr>
                <a:t>(b) Classic MapReduce</a:t>
              </a:r>
              <a:endParaRPr lang="en-US" sz="2800" b="1">
                <a:effectLst/>
                <a:latin typeface="Times New Roman"/>
                <a:ea typeface="Times New Roman"/>
              </a:endParaRPr>
            </a:p>
          </p:txBody>
        </p:sp>
        <p:sp>
          <p:nvSpPr>
            <p:cNvPr id="12" name="Rectangle 11"/>
            <p:cNvSpPr/>
            <p:nvPr/>
          </p:nvSpPr>
          <p:spPr>
            <a:xfrm>
              <a:off x="90090" y="544901"/>
              <a:ext cx="1356155" cy="1359905"/>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sp>
          <p:nvSpPr>
            <p:cNvPr id="13" name="Rectangle 12"/>
            <p:cNvSpPr/>
            <p:nvPr/>
          </p:nvSpPr>
          <p:spPr>
            <a:xfrm>
              <a:off x="1452542" y="546757"/>
              <a:ext cx="1533192" cy="13599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grpSp>
          <p:nvGrpSpPr>
            <p:cNvPr id="14" name="Group 13"/>
            <p:cNvGrpSpPr/>
            <p:nvPr/>
          </p:nvGrpSpPr>
          <p:grpSpPr>
            <a:xfrm>
              <a:off x="1488648" y="592084"/>
              <a:ext cx="1621694" cy="1252943"/>
              <a:chOff x="4697170" y="1719596"/>
              <a:chExt cx="1622044" cy="1316378"/>
            </a:xfrm>
          </p:grpSpPr>
          <p:sp>
            <p:nvSpPr>
              <p:cNvPr id="78" name="TextBox 36"/>
              <p:cNvSpPr txBox="1"/>
              <p:nvPr/>
            </p:nvSpPr>
            <p:spPr>
              <a:xfrm>
                <a:off x="5197273" y="1719596"/>
                <a:ext cx="526359"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Input</a:t>
                </a:r>
                <a:endParaRPr lang="en-US" sz="2000">
                  <a:effectLst/>
                  <a:latin typeface="Times New Roman"/>
                  <a:ea typeface="Times New Roman"/>
                </a:endParaRPr>
              </a:p>
            </p:txBody>
          </p:sp>
          <p:sp>
            <p:nvSpPr>
              <p:cNvPr id="79" name="Oval 78"/>
              <p:cNvSpPr/>
              <p:nvPr/>
            </p:nvSpPr>
            <p:spPr>
              <a:xfrm>
                <a:off x="5672629" y="2120780"/>
                <a:ext cx="228501"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80" name="Straight Arrow Connector 79"/>
              <p:cNvCxnSpPr/>
              <p:nvPr/>
            </p:nvCxnSpPr>
            <p:spPr>
              <a:xfrm>
                <a:off x="5786879" y="1893768"/>
                <a:ext cx="0" cy="2270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nvGrpSpPr>
              <p:cNvPr id="81" name="Group 80"/>
              <p:cNvGrpSpPr/>
              <p:nvPr/>
            </p:nvGrpSpPr>
            <p:grpSpPr>
              <a:xfrm>
                <a:off x="5358435" y="2227111"/>
                <a:ext cx="170613" cy="18288"/>
                <a:chOff x="661555" y="648462"/>
                <a:chExt cx="170688" cy="18288"/>
              </a:xfrm>
            </p:grpSpPr>
            <p:sp>
              <p:nvSpPr>
                <p:cNvPr id="101" name="Oval 100"/>
                <p:cNvSpPr/>
                <p:nvPr/>
              </p:nvSpPr>
              <p:spPr>
                <a:xfrm>
                  <a:off x="661555" y="648462"/>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102" name="Oval 101"/>
                <p:cNvSpPr/>
                <p:nvPr/>
              </p:nvSpPr>
              <p:spPr>
                <a:xfrm>
                  <a:off x="813955" y="648462"/>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sp>
            <p:nvSpPr>
              <p:cNvPr id="82" name="TextBox 48"/>
              <p:cNvSpPr txBox="1"/>
              <p:nvPr/>
            </p:nvSpPr>
            <p:spPr>
              <a:xfrm>
                <a:off x="5834738" y="2005819"/>
                <a:ext cx="453839"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map</a:t>
                </a:r>
                <a:endParaRPr lang="en-US" sz="2000" dirty="0">
                  <a:effectLst/>
                  <a:latin typeface="Times New Roman"/>
                  <a:ea typeface="Times New Roman"/>
                </a:endParaRPr>
              </a:p>
            </p:txBody>
          </p:sp>
          <p:cxnSp>
            <p:nvCxnSpPr>
              <p:cNvPr id="83" name="Straight Arrow Connector 82"/>
              <p:cNvCxnSpPr>
                <a:stCxn id="79" idx="4"/>
                <a:endCxn id="91" idx="7"/>
              </p:cNvCxnSpPr>
              <p:nvPr/>
            </p:nvCxnSpPr>
            <p:spPr>
              <a:xfrm flipH="1">
                <a:off x="5723633" y="2349380"/>
                <a:ext cx="63247" cy="2627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84" name="Oval 83"/>
              <p:cNvSpPr/>
              <p:nvPr/>
            </p:nvSpPr>
            <p:spPr>
              <a:xfrm>
                <a:off x="4697170" y="2120780"/>
                <a:ext cx="228501"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85" name="Straight Arrow Connector 84"/>
              <p:cNvCxnSpPr/>
              <p:nvPr/>
            </p:nvCxnSpPr>
            <p:spPr>
              <a:xfrm>
                <a:off x="4811421" y="1894085"/>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86" name="Straight Arrow Connector 85"/>
              <p:cNvCxnSpPr>
                <a:stCxn id="84" idx="4"/>
                <a:endCxn id="90" idx="1"/>
              </p:cNvCxnSpPr>
              <p:nvPr/>
            </p:nvCxnSpPr>
            <p:spPr>
              <a:xfrm>
                <a:off x="4811421" y="2349380"/>
                <a:ext cx="186638" cy="27126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87" name="Oval 86"/>
              <p:cNvSpPr/>
              <p:nvPr/>
            </p:nvSpPr>
            <p:spPr>
              <a:xfrm>
                <a:off x="4966474" y="2120780"/>
                <a:ext cx="228501"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88" name="Straight Arrow Connector 87"/>
              <p:cNvCxnSpPr/>
              <p:nvPr/>
            </p:nvCxnSpPr>
            <p:spPr>
              <a:xfrm>
                <a:off x="5080724" y="1894085"/>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89" name="Straight Arrow Connector 88"/>
              <p:cNvCxnSpPr>
                <a:stCxn id="87" idx="4"/>
                <a:endCxn id="90" idx="0"/>
              </p:cNvCxnSpPr>
              <p:nvPr/>
            </p:nvCxnSpPr>
            <p:spPr>
              <a:xfrm flipH="1">
                <a:off x="5078657" y="2349380"/>
                <a:ext cx="2068" cy="237784"/>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90" name="Oval 89"/>
              <p:cNvSpPr/>
              <p:nvPr/>
            </p:nvSpPr>
            <p:spPr>
              <a:xfrm>
                <a:off x="4964674" y="2587164"/>
                <a:ext cx="227965" cy="22860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91" name="Oval 90"/>
              <p:cNvSpPr/>
              <p:nvPr/>
            </p:nvSpPr>
            <p:spPr>
              <a:xfrm>
                <a:off x="5529053" y="2578614"/>
                <a:ext cx="227965" cy="22860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nvGrpSpPr>
              <p:cNvPr id="92" name="Group 91"/>
              <p:cNvGrpSpPr/>
              <p:nvPr/>
            </p:nvGrpSpPr>
            <p:grpSpPr>
              <a:xfrm>
                <a:off x="5291814" y="2739565"/>
                <a:ext cx="170184" cy="17780"/>
                <a:chOff x="0" y="0"/>
                <a:chExt cx="170688" cy="18288"/>
              </a:xfrm>
            </p:grpSpPr>
            <p:sp>
              <p:nvSpPr>
                <p:cNvPr id="99" name="Oval 98"/>
                <p:cNvSpPr/>
                <p:nvPr/>
              </p:nvSpPr>
              <p:spPr>
                <a:xfrm>
                  <a:off x="0" y="0"/>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100" name="Oval 99"/>
                <p:cNvSpPr/>
                <p:nvPr/>
              </p:nvSpPr>
              <p:spPr>
                <a:xfrm>
                  <a:off x="152400" y="0"/>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cxnSp>
            <p:nvCxnSpPr>
              <p:cNvPr id="93" name="Straight Arrow Connector 92"/>
              <p:cNvCxnSpPr>
                <a:stCxn id="84" idx="4"/>
                <a:endCxn id="91" idx="1"/>
              </p:cNvCxnSpPr>
              <p:nvPr/>
            </p:nvCxnSpPr>
            <p:spPr>
              <a:xfrm>
                <a:off x="4811421" y="2349380"/>
                <a:ext cx="751017" cy="2627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94" name="Straight Arrow Connector 93"/>
              <p:cNvCxnSpPr>
                <a:stCxn id="87" idx="4"/>
                <a:endCxn id="91" idx="0"/>
              </p:cNvCxnSpPr>
              <p:nvPr/>
            </p:nvCxnSpPr>
            <p:spPr>
              <a:xfrm>
                <a:off x="5080725" y="2349380"/>
                <a:ext cx="562311" cy="229234"/>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95" name="Straight Arrow Connector 94"/>
              <p:cNvCxnSpPr>
                <a:stCxn id="79" idx="4"/>
                <a:endCxn id="90" idx="7"/>
              </p:cNvCxnSpPr>
              <p:nvPr/>
            </p:nvCxnSpPr>
            <p:spPr>
              <a:xfrm flipH="1">
                <a:off x="5159254" y="2349380"/>
                <a:ext cx="627626" cy="27126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96" name="TextBox 48"/>
              <p:cNvSpPr txBox="1"/>
              <p:nvPr/>
            </p:nvSpPr>
            <p:spPr>
              <a:xfrm>
                <a:off x="5732474" y="2578274"/>
                <a:ext cx="586740"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reduce</a:t>
                </a:r>
                <a:endParaRPr lang="en-US" sz="2000" dirty="0">
                  <a:effectLst/>
                  <a:latin typeface="Times New Roman"/>
                  <a:ea typeface="Times New Roman"/>
                </a:endParaRPr>
              </a:p>
            </p:txBody>
          </p:sp>
          <p:cxnSp>
            <p:nvCxnSpPr>
              <p:cNvPr id="97" name="Straight Arrow Connector 96"/>
              <p:cNvCxnSpPr>
                <a:stCxn id="90" idx="4"/>
              </p:cNvCxnSpPr>
              <p:nvPr/>
            </p:nvCxnSpPr>
            <p:spPr>
              <a:xfrm>
                <a:off x="5078657" y="2815764"/>
                <a:ext cx="2068" cy="22021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98" name="Straight Arrow Connector 97"/>
              <p:cNvCxnSpPr>
                <a:stCxn id="91" idx="4"/>
              </p:cNvCxnSpPr>
              <p:nvPr/>
            </p:nvCxnSpPr>
            <p:spPr>
              <a:xfrm flipH="1">
                <a:off x="5641120" y="2807214"/>
                <a:ext cx="1916" cy="22876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sp>
          <p:nvSpPr>
            <p:cNvPr id="15" name="Rectangle 14"/>
            <p:cNvSpPr/>
            <p:nvPr/>
          </p:nvSpPr>
          <p:spPr>
            <a:xfrm>
              <a:off x="2979316" y="543201"/>
              <a:ext cx="1628546" cy="13599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grpSp>
          <p:nvGrpSpPr>
            <p:cNvPr id="16" name="Group 15"/>
            <p:cNvGrpSpPr/>
            <p:nvPr/>
          </p:nvGrpSpPr>
          <p:grpSpPr>
            <a:xfrm>
              <a:off x="2967247" y="539684"/>
              <a:ext cx="1564537" cy="1366075"/>
              <a:chOff x="4658943" y="1765169"/>
              <a:chExt cx="1564875" cy="1435231"/>
            </a:xfrm>
          </p:grpSpPr>
          <p:sp>
            <p:nvSpPr>
              <p:cNvPr id="51" name="Arc 50"/>
              <p:cNvSpPr/>
              <p:nvPr/>
            </p:nvSpPr>
            <p:spPr>
              <a:xfrm rot="1016732">
                <a:off x="5498175" y="1860873"/>
                <a:ext cx="725643" cy="1339527"/>
              </a:xfrm>
              <a:prstGeom prst="arc">
                <a:avLst>
                  <a:gd name="adj1" fmla="val 13599321"/>
                  <a:gd name="adj2" fmla="val 6208161"/>
                </a:avLst>
              </a:prstGeom>
              <a:noFill/>
              <a:ln>
                <a:headEnd type="triangle" w="med" len="med"/>
                <a:tailEnd type="none" w="med" len="med"/>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noAutofit/>
              </a:bodyPr>
              <a:lstStyle/>
              <a:p>
                <a:endParaRPr lang="en-US"/>
              </a:p>
            </p:txBody>
          </p:sp>
          <p:sp>
            <p:nvSpPr>
              <p:cNvPr id="52" name="TextBox 36"/>
              <p:cNvSpPr txBox="1"/>
              <p:nvPr/>
            </p:nvSpPr>
            <p:spPr>
              <a:xfrm>
                <a:off x="4843706" y="1765169"/>
                <a:ext cx="526326" cy="237461"/>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Input</a:t>
                </a:r>
                <a:endParaRPr lang="en-US" sz="2000">
                  <a:effectLst/>
                  <a:latin typeface="Times New Roman"/>
                  <a:ea typeface="Times New Roman"/>
                </a:endParaRPr>
              </a:p>
            </p:txBody>
          </p:sp>
          <p:sp>
            <p:nvSpPr>
              <p:cNvPr id="53" name="Oval 52"/>
              <p:cNvSpPr/>
              <p:nvPr/>
            </p:nvSpPr>
            <p:spPr>
              <a:xfrm>
                <a:off x="5785757" y="2213929"/>
                <a:ext cx="228487" cy="22857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54" name="Straight Arrow Connector 53"/>
              <p:cNvCxnSpPr/>
              <p:nvPr/>
            </p:nvCxnSpPr>
            <p:spPr>
              <a:xfrm>
                <a:off x="5900000" y="1986945"/>
                <a:ext cx="0" cy="226984"/>
              </a:xfrm>
              <a:prstGeom prst="straightConnector1">
                <a:avLst/>
              </a:prstGeom>
              <a:ln>
                <a:tailEnd type="triangle" w="lg" len="med"/>
              </a:ln>
            </p:spPr>
            <p:style>
              <a:lnRef idx="1">
                <a:schemeClr val="dk1"/>
              </a:lnRef>
              <a:fillRef idx="2">
                <a:schemeClr val="dk1"/>
              </a:fillRef>
              <a:effectRef idx="1">
                <a:schemeClr val="dk1"/>
              </a:effectRef>
              <a:fontRef idx="minor">
                <a:schemeClr val="dk1"/>
              </a:fontRef>
            </p:style>
          </p:cxnSp>
          <p:grpSp>
            <p:nvGrpSpPr>
              <p:cNvPr id="55" name="Group 54"/>
              <p:cNvGrpSpPr/>
              <p:nvPr/>
            </p:nvGrpSpPr>
            <p:grpSpPr>
              <a:xfrm>
                <a:off x="5471591" y="2320247"/>
                <a:ext cx="170604" cy="18286"/>
                <a:chOff x="661269" y="507515"/>
                <a:chExt cx="170688" cy="18288"/>
              </a:xfrm>
            </p:grpSpPr>
            <p:sp>
              <p:nvSpPr>
                <p:cNvPr id="76" name="Oval 75"/>
                <p:cNvSpPr/>
                <p:nvPr/>
              </p:nvSpPr>
              <p:spPr>
                <a:xfrm>
                  <a:off x="661269" y="507515"/>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77" name="Oval 76"/>
                <p:cNvSpPr/>
                <p:nvPr/>
              </p:nvSpPr>
              <p:spPr>
                <a:xfrm>
                  <a:off x="813669" y="507515"/>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sp>
            <p:nvSpPr>
              <p:cNvPr id="56" name="TextBox 48"/>
              <p:cNvSpPr txBox="1"/>
              <p:nvPr/>
            </p:nvSpPr>
            <p:spPr>
              <a:xfrm>
                <a:off x="5202023" y="2002630"/>
                <a:ext cx="473549" cy="303986"/>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map</a:t>
                </a:r>
                <a:endParaRPr lang="en-US" sz="2000">
                  <a:effectLst/>
                  <a:latin typeface="Times New Roman"/>
                  <a:ea typeface="Times New Roman"/>
                </a:endParaRPr>
              </a:p>
            </p:txBody>
          </p:sp>
          <p:cxnSp>
            <p:nvCxnSpPr>
              <p:cNvPr id="57" name="Straight Arrow Connector 56"/>
              <p:cNvCxnSpPr/>
              <p:nvPr/>
            </p:nvCxnSpPr>
            <p:spPr>
              <a:xfrm flipH="1">
                <a:off x="5836758" y="2442501"/>
                <a:ext cx="63243" cy="26268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58" name="Oval 57"/>
              <p:cNvSpPr/>
              <p:nvPr/>
            </p:nvSpPr>
            <p:spPr>
              <a:xfrm>
                <a:off x="4810359" y="2213929"/>
                <a:ext cx="228487" cy="22857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59" name="Straight Arrow Connector 58"/>
              <p:cNvCxnSpPr/>
              <p:nvPr/>
            </p:nvCxnSpPr>
            <p:spPr>
              <a:xfrm>
                <a:off x="4924603" y="1987262"/>
                <a:ext cx="0" cy="226667"/>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0" name="Straight Arrow Connector 59"/>
              <p:cNvCxnSpPr/>
              <p:nvPr/>
            </p:nvCxnSpPr>
            <p:spPr>
              <a:xfrm>
                <a:off x="4924603" y="2442501"/>
                <a:ext cx="186626" cy="271229"/>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61" name="Oval 60"/>
              <p:cNvSpPr/>
              <p:nvPr/>
            </p:nvSpPr>
            <p:spPr>
              <a:xfrm>
                <a:off x="5079646" y="2213929"/>
                <a:ext cx="228487" cy="22857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62" name="Straight Arrow Connector 61"/>
              <p:cNvCxnSpPr/>
              <p:nvPr/>
            </p:nvCxnSpPr>
            <p:spPr>
              <a:xfrm>
                <a:off x="5193889" y="1987262"/>
                <a:ext cx="0" cy="226667"/>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3" name="Straight Arrow Connector 62"/>
              <p:cNvCxnSpPr/>
              <p:nvPr/>
            </p:nvCxnSpPr>
            <p:spPr>
              <a:xfrm flipH="1">
                <a:off x="5191822" y="2442501"/>
                <a:ext cx="2068" cy="23775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64" name="Oval 63"/>
              <p:cNvSpPr/>
              <p:nvPr/>
            </p:nvSpPr>
            <p:spPr>
              <a:xfrm>
                <a:off x="5077846" y="2680256"/>
                <a:ext cx="227951" cy="228572"/>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65" name="Oval 64"/>
              <p:cNvSpPr/>
              <p:nvPr/>
            </p:nvSpPr>
            <p:spPr>
              <a:xfrm>
                <a:off x="5642190" y="2671707"/>
                <a:ext cx="227951" cy="228572"/>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nvGrpSpPr>
              <p:cNvPr id="66" name="Group 65"/>
              <p:cNvGrpSpPr/>
              <p:nvPr/>
            </p:nvGrpSpPr>
            <p:grpSpPr>
              <a:xfrm>
                <a:off x="5404973" y="2832638"/>
                <a:ext cx="170175" cy="17778"/>
                <a:chOff x="594644" y="1019969"/>
                <a:chExt cx="170688" cy="18288"/>
              </a:xfrm>
            </p:grpSpPr>
            <p:sp>
              <p:nvSpPr>
                <p:cNvPr id="74" name="Oval 73"/>
                <p:cNvSpPr/>
                <p:nvPr/>
              </p:nvSpPr>
              <p:spPr>
                <a:xfrm>
                  <a:off x="594644" y="1019969"/>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75" name="Oval 74"/>
                <p:cNvSpPr/>
                <p:nvPr/>
              </p:nvSpPr>
              <p:spPr>
                <a:xfrm>
                  <a:off x="747044" y="1019969"/>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cxnSp>
            <p:nvCxnSpPr>
              <p:cNvPr id="67" name="Straight Arrow Connector 66"/>
              <p:cNvCxnSpPr/>
              <p:nvPr/>
            </p:nvCxnSpPr>
            <p:spPr>
              <a:xfrm>
                <a:off x="4924603" y="2442501"/>
                <a:ext cx="750970" cy="26268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8" name="Straight Arrow Connector 67"/>
              <p:cNvCxnSpPr/>
              <p:nvPr/>
            </p:nvCxnSpPr>
            <p:spPr>
              <a:xfrm>
                <a:off x="5193890" y="2442501"/>
                <a:ext cx="562276" cy="229206"/>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9" name="Straight Arrow Connector 68"/>
              <p:cNvCxnSpPr/>
              <p:nvPr/>
            </p:nvCxnSpPr>
            <p:spPr>
              <a:xfrm flipH="1">
                <a:off x="5272414" y="2442501"/>
                <a:ext cx="627587" cy="271229"/>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70" name="TextBox 48"/>
              <p:cNvSpPr txBox="1"/>
              <p:nvPr/>
            </p:nvSpPr>
            <p:spPr>
              <a:xfrm>
                <a:off x="4658943" y="2789025"/>
                <a:ext cx="586704" cy="237461"/>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reduce</a:t>
                </a:r>
                <a:endParaRPr lang="en-US" sz="2000" dirty="0">
                  <a:effectLst/>
                  <a:latin typeface="Times New Roman"/>
                  <a:ea typeface="Times New Roman"/>
                </a:endParaRPr>
              </a:p>
            </p:txBody>
          </p:sp>
          <p:cxnSp>
            <p:nvCxnSpPr>
              <p:cNvPr id="71" name="Straight Arrow Connector 70"/>
              <p:cNvCxnSpPr/>
              <p:nvPr/>
            </p:nvCxnSpPr>
            <p:spPr>
              <a:xfrm>
                <a:off x="5191822" y="2908828"/>
                <a:ext cx="2068" cy="220183"/>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72" name="Straight Arrow Connector 71"/>
              <p:cNvCxnSpPr/>
              <p:nvPr/>
            </p:nvCxnSpPr>
            <p:spPr>
              <a:xfrm flipH="1">
                <a:off x="5754250" y="2900279"/>
                <a:ext cx="1916" cy="22873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73" name="TextBox 36"/>
              <p:cNvSpPr txBox="1"/>
              <p:nvPr/>
            </p:nvSpPr>
            <p:spPr>
              <a:xfrm>
                <a:off x="5318971" y="1778126"/>
                <a:ext cx="714375"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Iterations</a:t>
                </a:r>
                <a:endParaRPr lang="en-US" sz="2000" dirty="0">
                  <a:effectLst/>
                  <a:latin typeface="Times New Roman"/>
                  <a:ea typeface="Times New Roman"/>
                </a:endParaRPr>
              </a:p>
            </p:txBody>
          </p:sp>
        </p:grpSp>
        <p:grpSp>
          <p:nvGrpSpPr>
            <p:cNvPr id="17" name="Group 16"/>
            <p:cNvGrpSpPr/>
            <p:nvPr/>
          </p:nvGrpSpPr>
          <p:grpSpPr>
            <a:xfrm>
              <a:off x="187860" y="632890"/>
              <a:ext cx="1204219" cy="1250507"/>
              <a:chOff x="5025142" y="1886585"/>
              <a:chExt cx="1204480" cy="1313815"/>
            </a:xfrm>
          </p:grpSpPr>
          <p:sp>
            <p:nvSpPr>
              <p:cNvPr id="36" name="TextBox 36"/>
              <p:cNvSpPr txBox="1"/>
              <p:nvPr/>
            </p:nvSpPr>
            <p:spPr>
              <a:xfrm>
                <a:off x="5372372" y="1886585"/>
                <a:ext cx="485013"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Input</a:t>
                </a:r>
                <a:endParaRPr lang="en-US" sz="2000" dirty="0">
                  <a:effectLst/>
                  <a:latin typeface="Times New Roman"/>
                  <a:ea typeface="Times New Roman"/>
                </a:endParaRPr>
              </a:p>
            </p:txBody>
          </p:sp>
          <p:sp>
            <p:nvSpPr>
              <p:cNvPr id="37" name="Oval 36"/>
              <p:cNvSpPr/>
              <p:nvPr/>
            </p:nvSpPr>
            <p:spPr>
              <a:xfrm>
                <a:off x="6001022" y="2428716"/>
                <a:ext cx="228600"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cxnSp>
            <p:nvCxnSpPr>
              <p:cNvPr id="38" name="Straight Arrow Connector 37"/>
              <p:cNvCxnSpPr>
                <a:endCxn id="37" idx="0"/>
              </p:cNvCxnSpPr>
              <p:nvPr/>
            </p:nvCxnSpPr>
            <p:spPr>
              <a:xfrm>
                <a:off x="6115322" y="2201704"/>
                <a:ext cx="0" cy="2270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39" name="TextBox 45"/>
              <p:cNvSpPr txBox="1"/>
              <p:nvPr/>
            </p:nvSpPr>
            <p:spPr>
              <a:xfrm>
                <a:off x="5368042" y="2962910"/>
                <a:ext cx="564515"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Output</a:t>
                </a:r>
                <a:endParaRPr lang="en-US" sz="2000">
                  <a:effectLst/>
                  <a:latin typeface="Times New Roman"/>
                  <a:ea typeface="Times New Roman"/>
                </a:endParaRPr>
              </a:p>
            </p:txBody>
          </p:sp>
          <p:grpSp>
            <p:nvGrpSpPr>
              <p:cNvPr id="40" name="Group 39"/>
              <p:cNvGrpSpPr/>
              <p:nvPr/>
            </p:nvGrpSpPr>
            <p:grpSpPr>
              <a:xfrm>
                <a:off x="5686697" y="2535047"/>
                <a:ext cx="170688" cy="18288"/>
                <a:chOff x="2753360" y="2094366"/>
                <a:chExt cx="170688" cy="18288"/>
              </a:xfrm>
            </p:grpSpPr>
            <p:sp>
              <p:nvSpPr>
                <p:cNvPr id="49" name="Oval 48"/>
                <p:cNvSpPr/>
                <p:nvPr/>
              </p:nvSpPr>
              <p:spPr>
                <a:xfrm>
                  <a:off x="2753360" y="2094366"/>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sp>
              <p:nvSpPr>
                <p:cNvPr id="50" name="Oval 49"/>
                <p:cNvSpPr/>
                <p:nvPr/>
              </p:nvSpPr>
              <p:spPr>
                <a:xfrm>
                  <a:off x="2905760" y="2094366"/>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grpSp>
          <p:sp>
            <p:nvSpPr>
              <p:cNvPr id="41" name="TextBox 48"/>
              <p:cNvSpPr txBox="1"/>
              <p:nvPr/>
            </p:nvSpPr>
            <p:spPr>
              <a:xfrm>
                <a:off x="5572397" y="2200910"/>
                <a:ext cx="430530"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map</a:t>
                </a:r>
                <a:endParaRPr lang="en-US" sz="2000" dirty="0">
                  <a:effectLst/>
                  <a:latin typeface="Times New Roman"/>
                  <a:ea typeface="Times New Roman"/>
                </a:endParaRPr>
              </a:p>
            </p:txBody>
          </p:sp>
          <p:cxnSp>
            <p:nvCxnSpPr>
              <p:cNvPr id="42" name="Straight Arrow Connector 41"/>
              <p:cNvCxnSpPr>
                <a:stCxn id="37" idx="4"/>
              </p:cNvCxnSpPr>
              <p:nvPr/>
            </p:nvCxnSpPr>
            <p:spPr>
              <a:xfrm>
                <a:off x="6115322" y="2657316"/>
                <a:ext cx="0" cy="240053"/>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43" name="Oval 42"/>
              <p:cNvSpPr/>
              <p:nvPr/>
            </p:nvSpPr>
            <p:spPr>
              <a:xfrm>
                <a:off x="5025142" y="2428716"/>
                <a:ext cx="228600"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44" name="Straight Arrow Connector 43"/>
              <p:cNvCxnSpPr/>
              <p:nvPr/>
            </p:nvCxnSpPr>
            <p:spPr>
              <a:xfrm>
                <a:off x="5139442" y="2202021"/>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45" name="Straight Arrow Connector 44"/>
              <p:cNvCxnSpPr/>
              <p:nvPr/>
            </p:nvCxnSpPr>
            <p:spPr>
              <a:xfrm>
                <a:off x="5139442" y="2657316"/>
                <a:ext cx="0" cy="24003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46" name="Oval 45"/>
              <p:cNvSpPr/>
              <p:nvPr/>
            </p:nvSpPr>
            <p:spPr>
              <a:xfrm>
                <a:off x="5294562" y="2428716"/>
                <a:ext cx="228600"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dirty="0">
                    <a:effectLst/>
                    <a:latin typeface="Times New Roman"/>
                    <a:ea typeface="Times New Roman"/>
                  </a:rPr>
                  <a:t> </a:t>
                </a:r>
                <a:endParaRPr lang="en-US" sz="1200" dirty="0">
                  <a:effectLst/>
                  <a:latin typeface="Times New Roman"/>
                  <a:ea typeface="Times New Roman"/>
                </a:endParaRPr>
              </a:p>
            </p:txBody>
          </p:sp>
          <p:cxnSp>
            <p:nvCxnSpPr>
              <p:cNvPr id="47" name="Straight Arrow Connector 46"/>
              <p:cNvCxnSpPr/>
              <p:nvPr/>
            </p:nvCxnSpPr>
            <p:spPr>
              <a:xfrm>
                <a:off x="5408862" y="2202021"/>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48" name="Straight Arrow Connector 47"/>
              <p:cNvCxnSpPr/>
              <p:nvPr/>
            </p:nvCxnSpPr>
            <p:spPr>
              <a:xfrm>
                <a:off x="5408862" y="2657316"/>
                <a:ext cx="0" cy="24003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sp>
          <p:nvSpPr>
            <p:cNvPr id="18" name="Rectangle 17"/>
            <p:cNvSpPr/>
            <p:nvPr/>
          </p:nvSpPr>
          <p:spPr>
            <a:xfrm>
              <a:off x="4820094" y="696000"/>
              <a:ext cx="989087" cy="975762"/>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sp>
          <p:nvSpPr>
            <p:cNvPr id="19" name="Arc 18"/>
            <p:cNvSpPr/>
            <p:nvPr/>
          </p:nvSpPr>
          <p:spPr>
            <a:xfrm flipV="1">
              <a:off x="4772025" y="1094688"/>
              <a:ext cx="1123950" cy="435169"/>
            </a:xfrm>
            <a:prstGeom prst="arc">
              <a:avLst>
                <a:gd name="adj1" fmla="val 10327336"/>
                <a:gd name="adj2" fmla="val 598130"/>
              </a:avLst>
            </a:prstGeom>
            <a:noFill/>
            <a:ln>
              <a:headEnd type="none" w="med" len="med"/>
              <a:tailEnd type="triangle" w="med" len="med"/>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sp>
          <p:nvSpPr>
            <p:cNvPr id="20" name="Arc 19"/>
            <p:cNvSpPr/>
            <p:nvPr/>
          </p:nvSpPr>
          <p:spPr>
            <a:xfrm rot="16200000" flipV="1">
              <a:off x="4893613" y="958004"/>
              <a:ext cx="1107331" cy="457101"/>
            </a:xfrm>
            <a:prstGeom prst="arc">
              <a:avLst>
                <a:gd name="adj1" fmla="val 10327336"/>
                <a:gd name="adj2" fmla="val 598130"/>
              </a:avLst>
            </a:prstGeom>
            <a:noFill/>
            <a:ln>
              <a:headEnd type="triangle" w="med" len="med"/>
              <a:tailEnd type="none" w="med" len="med"/>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cxnSp>
          <p:nvCxnSpPr>
            <p:cNvPr id="21" name="Straight Connector 20"/>
            <p:cNvCxnSpPr/>
            <p:nvPr/>
          </p:nvCxnSpPr>
          <p:spPr>
            <a:xfrm>
              <a:off x="5199713" y="709945"/>
              <a:ext cx="0" cy="969137"/>
            </a:xfrm>
            <a:prstGeom prst="line">
              <a:avLst/>
            </a:prstGeom>
            <a:ln/>
          </p:spPr>
          <p:style>
            <a:lnRef idx="1">
              <a:schemeClr val="dk1"/>
            </a:lnRef>
            <a:fillRef idx="2">
              <a:schemeClr val="dk1"/>
            </a:fillRef>
            <a:effectRef idx="1">
              <a:schemeClr val="dk1"/>
            </a:effectRef>
            <a:fontRef idx="minor">
              <a:schemeClr val="dk1"/>
            </a:fontRef>
          </p:style>
        </p:cxnSp>
        <p:cxnSp>
          <p:nvCxnSpPr>
            <p:cNvPr id="22" name="Straight Connector 21"/>
            <p:cNvCxnSpPr/>
            <p:nvPr/>
          </p:nvCxnSpPr>
          <p:spPr>
            <a:xfrm>
              <a:off x="4820094" y="1055038"/>
              <a:ext cx="989087" cy="0"/>
            </a:xfrm>
            <a:prstGeom prst="line">
              <a:avLst/>
            </a:prstGeom>
            <a:ln/>
          </p:spPr>
          <p:style>
            <a:lnRef idx="1">
              <a:schemeClr val="dk1"/>
            </a:lnRef>
            <a:fillRef idx="2">
              <a:schemeClr val="dk1"/>
            </a:fillRef>
            <a:effectRef idx="1">
              <a:schemeClr val="dk1"/>
            </a:effectRef>
            <a:fontRef idx="minor">
              <a:schemeClr val="dk1"/>
            </a:fontRef>
          </p:style>
        </p:cxnSp>
        <p:cxnSp>
          <p:nvCxnSpPr>
            <p:cNvPr id="23" name="Straight Connector 22"/>
            <p:cNvCxnSpPr/>
            <p:nvPr/>
          </p:nvCxnSpPr>
          <p:spPr>
            <a:xfrm>
              <a:off x="4820094" y="1343640"/>
              <a:ext cx="989087" cy="0"/>
            </a:xfrm>
            <a:prstGeom prst="line">
              <a:avLst/>
            </a:prstGeom>
            <a:ln/>
          </p:spPr>
          <p:style>
            <a:lnRef idx="1">
              <a:schemeClr val="dk1"/>
            </a:lnRef>
            <a:fillRef idx="2">
              <a:schemeClr val="dk1"/>
            </a:fillRef>
            <a:effectRef idx="1">
              <a:schemeClr val="dk1"/>
            </a:effectRef>
            <a:fontRef idx="minor">
              <a:schemeClr val="dk1"/>
            </a:fontRef>
          </p:style>
        </p:cxnSp>
        <p:sp>
          <p:nvSpPr>
            <p:cNvPr id="24" name="TextBox 144"/>
            <p:cNvSpPr txBox="1"/>
            <p:nvPr/>
          </p:nvSpPr>
          <p:spPr>
            <a:xfrm>
              <a:off x="5196424" y="1002620"/>
              <a:ext cx="369490" cy="406763"/>
            </a:xfrm>
            <a:prstGeom prst="rect">
              <a:avLst/>
            </a:prstGeom>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800" kern="1200">
                  <a:solidFill>
                    <a:srgbClr val="000000"/>
                  </a:solidFill>
                  <a:effectLst/>
                  <a:latin typeface="Calibri"/>
                  <a:ea typeface="Times New Roman"/>
                  <a:cs typeface="Times New Roman"/>
                </a:rPr>
                <a:t>P</a:t>
              </a:r>
              <a:r>
                <a:rPr lang="en-US" sz="1800" kern="1200" baseline="-25000">
                  <a:solidFill>
                    <a:srgbClr val="000000"/>
                  </a:solidFill>
                  <a:effectLst/>
                  <a:latin typeface="Calibri"/>
                  <a:ea typeface="Times New Roman"/>
                  <a:cs typeface="Times New Roman"/>
                </a:rPr>
                <a:t>ij</a:t>
              </a:r>
              <a:endParaRPr lang="en-US" sz="1200">
                <a:effectLst/>
                <a:latin typeface="Times New Roman"/>
                <a:ea typeface="Times New Roman"/>
              </a:endParaRPr>
            </a:p>
          </p:txBody>
        </p:sp>
        <p:cxnSp>
          <p:nvCxnSpPr>
            <p:cNvPr id="25" name="Straight Arrow Connector 24"/>
            <p:cNvCxnSpPr/>
            <p:nvPr/>
          </p:nvCxnSpPr>
          <p:spPr>
            <a:xfrm rot="5400000" flipH="1" flipV="1">
              <a:off x="5273170" y="862346"/>
              <a:ext cx="217585" cy="1588"/>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26" name="Straight Arrow Connector 25"/>
            <p:cNvCxnSpPr/>
            <p:nvPr/>
          </p:nvCxnSpPr>
          <p:spPr>
            <a:xfrm rot="10800000">
              <a:off x="4918111" y="1198583"/>
              <a:ext cx="228551" cy="1511"/>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27" name="Straight Connector 26"/>
            <p:cNvCxnSpPr/>
            <p:nvPr/>
          </p:nvCxnSpPr>
          <p:spPr>
            <a:xfrm>
              <a:off x="5503294" y="709017"/>
              <a:ext cx="0" cy="968856"/>
            </a:xfrm>
            <a:prstGeom prst="line">
              <a:avLst/>
            </a:prstGeom>
            <a:ln/>
          </p:spPr>
          <p:style>
            <a:lnRef idx="1">
              <a:schemeClr val="dk1"/>
            </a:lnRef>
            <a:fillRef idx="2">
              <a:schemeClr val="dk1"/>
            </a:fillRef>
            <a:effectRef idx="1">
              <a:schemeClr val="dk1"/>
            </a:effectRef>
            <a:fontRef idx="minor">
              <a:schemeClr val="dk1"/>
            </a:fontRef>
          </p:style>
        </p:cxnSp>
        <p:sp>
          <p:nvSpPr>
            <p:cNvPr id="28" name="Rectangle 27"/>
            <p:cNvSpPr/>
            <p:nvPr/>
          </p:nvSpPr>
          <p:spPr>
            <a:xfrm>
              <a:off x="90090" y="1904806"/>
              <a:ext cx="1360465" cy="586966"/>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18288" tIns="45720" rIns="0" bIns="45720" numCol="1" spcCol="0" rtlCol="0" fromWordArt="0" anchor="t" anchorCtr="0" forceAA="0" compatLnSpc="1">
              <a:noAutofit/>
            </a:bodyPr>
            <a:lstStyle/>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BLAST Analysis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Local Machine Learning</a:t>
              </a:r>
            </a:p>
            <a:p>
              <a:pPr marL="0" marR="0">
                <a:lnSpc>
                  <a:spcPct val="150000"/>
                </a:lnSpc>
                <a:spcBef>
                  <a:spcPts val="0"/>
                </a:spcBef>
                <a:spcAft>
                  <a:spcPts val="0"/>
                </a:spcAft>
              </a:pPr>
              <a:r>
                <a:rPr lang="en-US" sz="1400" dirty="0" smtClean="0">
                  <a:solidFill>
                    <a:srgbClr val="000000"/>
                  </a:solidFill>
                  <a:latin typeface="Arial" pitchFamily="34" charset="0"/>
                  <a:ea typeface="Times New Roman"/>
                  <a:cs typeface="Arial" pitchFamily="34" charset="0"/>
                </a:rPr>
                <a:t>Pleasingly Parallel</a:t>
              </a:r>
              <a:endParaRPr lang="en-US" sz="1400" dirty="0">
                <a:effectLst/>
                <a:latin typeface="Arial" pitchFamily="34" charset="0"/>
                <a:ea typeface="Times New Roman"/>
                <a:cs typeface="Arial" pitchFamily="34" charset="0"/>
              </a:endParaRPr>
            </a:p>
          </p:txBody>
        </p:sp>
        <p:sp>
          <p:nvSpPr>
            <p:cNvPr id="29" name="Rectangle 28"/>
            <p:cNvSpPr/>
            <p:nvPr/>
          </p:nvSpPr>
          <p:spPr>
            <a:xfrm>
              <a:off x="1446245" y="1906661"/>
              <a:ext cx="1533071" cy="58511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t" anchorCtr="0" forceAA="0" compatLnSpc="1">
              <a:noAutofit/>
            </a:bodyPr>
            <a:lstStyle/>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High Energy Physics (HEP) Histograms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Distributed search</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effectLst/>
                  <a:latin typeface="Arial" pitchFamily="34" charset="0"/>
                  <a:ea typeface="Times New Roman"/>
                  <a:cs typeface="Arial" pitchFamily="34" charset="0"/>
                </a:rPr>
                <a:t> </a:t>
              </a:r>
            </a:p>
          </p:txBody>
        </p:sp>
        <p:sp>
          <p:nvSpPr>
            <p:cNvPr id="30" name="Rectangle 29"/>
            <p:cNvSpPr/>
            <p:nvPr/>
          </p:nvSpPr>
          <p:spPr>
            <a:xfrm>
              <a:off x="4607862" y="1900603"/>
              <a:ext cx="1383363" cy="594199"/>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t" anchorCtr="0" forceAA="0" compatLnSpc="1">
              <a:noAutofit/>
            </a:bodyPr>
            <a:lstStyle/>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Classic MPI</a:t>
              </a:r>
            </a:p>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PDE Solvers and </a:t>
              </a:r>
              <a:r>
                <a:rPr lang="en-US" sz="1400" dirty="0">
                  <a:solidFill>
                    <a:srgbClr val="000000"/>
                  </a:solidFill>
                  <a:effectLst/>
                  <a:latin typeface="Arial" pitchFamily="34" charset="0"/>
                  <a:ea typeface="Times New Roman"/>
                  <a:cs typeface="Arial" pitchFamily="34" charset="0"/>
                </a:rPr>
                <a:t>particle dynamics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effectLst/>
                  <a:latin typeface="Arial" pitchFamily="34" charset="0"/>
                  <a:ea typeface="Times New Roman"/>
                  <a:cs typeface="Arial" pitchFamily="34" charset="0"/>
                </a:rPr>
                <a:t> </a:t>
              </a:r>
            </a:p>
          </p:txBody>
        </p:sp>
        <p:sp>
          <p:nvSpPr>
            <p:cNvPr id="31" name="Rectangle 30"/>
            <p:cNvSpPr/>
            <p:nvPr/>
          </p:nvSpPr>
          <p:spPr>
            <a:xfrm>
              <a:off x="90090" y="2508846"/>
              <a:ext cx="4517773" cy="3632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ctr" anchorCtr="0" forceAA="0" compatLnSpc="1">
              <a:noAutofit/>
            </a:bodyPr>
            <a:lstStyle/>
            <a:p>
              <a:pPr marL="0" marR="0" algn="ctr">
                <a:lnSpc>
                  <a:spcPct val="150000"/>
                </a:lnSpc>
                <a:spcBef>
                  <a:spcPts val="0"/>
                </a:spcBef>
                <a:spcAft>
                  <a:spcPts val="0"/>
                </a:spcAft>
              </a:pPr>
              <a:r>
                <a:rPr lang="en-US" b="1" dirty="0">
                  <a:solidFill>
                    <a:srgbClr val="000000"/>
                  </a:solidFill>
                  <a:effectLst/>
                  <a:latin typeface="Arial"/>
                  <a:ea typeface="Times New Roman"/>
                </a:rPr>
                <a:t>Domain of MapReduce and Iterative </a:t>
              </a:r>
              <a:r>
                <a:rPr lang="en-US" b="1" dirty="0" smtClean="0">
                  <a:solidFill>
                    <a:srgbClr val="000000"/>
                  </a:solidFill>
                  <a:effectLst/>
                  <a:latin typeface="Arial"/>
                  <a:ea typeface="Times New Roman"/>
                </a:rPr>
                <a:t>Extensions</a:t>
              </a:r>
            </a:p>
          </p:txBody>
        </p:sp>
        <p:sp>
          <p:nvSpPr>
            <p:cNvPr id="32" name="Rectangle 31"/>
            <p:cNvSpPr/>
            <p:nvPr/>
          </p:nvSpPr>
          <p:spPr>
            <a:xfrm>
              <a:off x="4607862" y="2507092"/>
              <a:ext cx="1383363" cy="364957"/>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ctr" anchorCtr="0" forceAA="0" compatLnSpc="1">
              <a:noAutofit/>
            </a:bodyPr>
            <a:lstStyle/>
            <a:p>
              <a:pPr marL="0" marR="0" algn="ctr">
                <a:lnSpc>
                  <a:spcPct val="150000"/>
                </a:lnSpc>
                <a:spcBef>
                  <a:spcPts val="0"/>
                </a:spcBef>
                <a:spcAft>
                  <a:spcPts val="0"/>
                </a:spcAft>
              </a:pPr>
              <a:r>
                <a:rPr lang="en-US" sz="1400" b="1" dirty="0" smtClean="0">
                  <a:solidFill>
                    <a:srgbClr val="000000"/>
                  </a:solidFill>
                  <a:effectLst/>
                  <a:latin typeface="Arial"/>
                  <a:ea typeface="Times New Roman"/>
                </a:rPr>
                <a:t>MPI</a:t>
              </a:r>
            </a:p>
            <a:p>
              <a:pPr marL="0" marR="0" algn="ctr">
                <a:lnSpc>
                  <a:spcPct val="150000"/>
                </a:lnSpc>
                <a:spcBef>
                  <a:spcPts val="0"/>
                </a:spcBef>
                <a:spcAft>
                  <a:spcPts val="0"/>
                </a:spcAft>
              </a:pPr>
              <a:r>
                <a:rPr lang="en-US" sz="1600" b="1" dirty="0" err="1" smtClean="0">
                  <a:solidFill>
                    <a:srgbClr val="000000"/>
                  </a:solidFill>
                  <a:latin typeface="Arial"/>
                  <a:ea typeface="Times New Roman"/>
                </a:rPr>
                <a:t>Giraph</a:t>
              </a:r>
              <a:endParaRPr lang="en-US" sz="1600" b="1" dirty="0" smtClean="0">
                <a:solidFill>
                  <a:srgbClr val="000000"/>
                </a:solidFill>
                <a:effectLst/>
                <a:latin typeface="Arial"/>
                <a:ea typeface="Times New Roman"/>
              </a:endParaRPr>
            </a:p>
          </p:txBody>
        </p:sp>
        <p:cxnSp>
          <p:nvCxnSpPr>
            <p:cNvPr id="33" name="Straight Arrow Connector 32"/>
            <p:cNvCxnSpPr/>
            <p:nvPr/>
          </p:nvCxnSpPr>
          <p:spPr>
            <a:xfrm>
              <a:off x="4208035" y="2692336"/>
              <a:ext cx="295075" cy="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34" name="Straight Arrow Connector 33"/>
            <p:cNvCxnSpPr/>
            <p:nvPr/>
          </p:nvCxnSpPr>
          <p:spPr>
            <a:xfrm flipH="1">
              <a:off x="175816" y="2683268"/>
              <a:ext cx="281405" cy="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35" name="Rectangle 34"/>
            <p:cNvSpPr/>
            <p:nvPr/>
          </p:nvSpPr>
          <p:spPr>
            <a:xfrm>
              <a:off x="2979437" y="1906662"/>
              <a:ext cx="1628425" cy="588140"/>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t" anchorCtr="0" forceAA="0" compatLnSpc="1">
              <a:noAutofit/>
            </a:bodyPr>
            <a:lstStyle/>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Expectation maximization </a:t>
              </a:r>
              <a:r>
                <a:rPr lang="en-US" sz="1400" dirty="0" smtClean="0">
                  <a:solidFill>
                    <a:srgbClr val="000000"/>
                  </a:solidFill>
                  <a:effectLst/>
                  <a:latin typeface="Arial" pitchFamily="34" charset="0"/>
                  <a:ea typeface="Times New Roman"/>
                  <a:cs typeface="Arial" pitchFamily="34" charset="0"/>
                </a:rPr>
                <a:t>Clustering </a:t>
              </a:r>
              <a:r>
                <a:rPr lang="en-US" sz="1400" dirty="0">
                  <a:solidFill>
                    <a:srgbClr val="000000"/>
                  </a:solidFill>
                  <a:effectLst/>
                  <a:latin typeface="Arial" pitchFamily="34" charset="0"/>
                  <a:ea typeface="Times New Roman"/>
                  <a:cs typeface="Arial" pitchFamily="34" charset="0"/>
                </a:rPr>
                <a:t>e.g. </a:t>
              </a:r>
              <a:r>
                <a:rPr lang="en-US" sz="1400" dirty="0" smtClean="0">
                  <a:solidFill>
                    <a:srgbClr val="000000"/>
                  </a:solidFill>
                  <a:effectLst/>
                  <a:latin typeface="Arial" pitchFamily="34" charset="0"/>
                  <a:ea typeface="Times New Roman"/>
                  <a:cs typeface="Arial" pitchFamily="34" charset="0"/>
                </a:rPr>
                <a:t>K-means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Linear </a:t>
              </a:r>
              <a:r>
                <a:rPr lang="en-US" sz="1400" dirty="0" smtClean="0">
                  <a:solidFill>
                    <a:srgbClr val="000000"/>
                  </a:solidFill>
                  <a:effectLst/>
                  <a:latin typeface="Arial" pitchFamily="34" charset="0"/>
                  <a:ea typeface="Times New Roman"/>
                  <a:cs typeface="Arial" pitchFamily="34" charset="0"/>
                </a:rPr>
                <a:t>Algebra</a:t>
              </a:r>
              <a:r>
                <a:rPr lang="en-US" sz="1400" dirty="0" smtClean="0">
                  <a:latin typeface="Arial" pitchFamily="34" charset="0"/>
                  <a:ea typeface="Times New Roman"/>
                  <a:cs typeface="Arial" pitchFamily="34" charset="0"/>
                </a:rPr>
                <a:t>, </a:t>
              </a:r>
              <a:r>
                <a:rPr lang="en-US" sz="1400" dirty="0" smtClean="0">
                  <a:solidFill>
                    <a:srgbClr val="000000"/>
                  </a:solidFill>
                  <a:effectLst/>
                  <a:latin typeface="Arial" pitchFamily="34" charset="0"/>
                  <a:ea typeface="Times New Roman"/>
                  <a:cs typeface="Arial" pitchFamily="34" charset="0"/>
                </a:rPr>
                <a:t>PageRank</a:t>
              </a:r>
              <a:endParaRPr lang="en-US" sz="1400" dirty="0">
                <a:effectLst/>
                <a:latin typeface="Arial" pitchFamily="34" charset="0"/>
                <a:ea typeface="Times New Roman"/>
                <a:cs typeface="Arial" pitchFamily="34" charset="0"/>
              </a:endParaRPr>
            </a:p>
            <a:p>
              <a:pPr marL="0" marR="0">
                <a:lnSpc>
                  <a:spcPct val="115000"/>
                </a:lnSpc>
                <a:spcBef>
                  <a:spcPts val="0"/>
                </a:spcBef>
                <a:spcAft>
                  <a:spcPts val="0"/>
                </a:spcAft>
              </a:pPr>
              <a:r>
                <a:rPr lang="en-US" sz="1400" dirty="0">
                  <a:solidFill>
                    <a:srgbClr val="000000"/>
                  </a:solidFill>
                  <a:effectLst/>
                  <a:latin typeface="Arial" pitchFamily="34" charset="0"/>
                  <a:ea typeface="Times New Roman"/>
                  <a:cs typeface="Arial" pitchFamily="34" charset="0"/>
                </a:rPr>
                <a:t> </a:t>
              </a:r>
              <a:endParaRPr lang="en-US" sz="1400" dirty="0">
                <a:effectLst/>
                <a:latin typeface="Arial" pitchFamily="34" charset="0"/>
                <a:ea typeface="Times New Roman"/>
                <a:cs typeface="Arial" pitchFamily="34" charset="0"/>
              </a:endParaRPr>
            </a:p>
          </p:txBody>
        </p:sp>
      </p:grpSp>
      <p:sp>
        <p:nvSpPr>
          <p:cNvPr id="103" name="TextBox 102"/>
          <p:cNvSpPr txBox="1"/>
          <p:nvPr/>
        </p:nvSpPr>
        <p:spPr>
          <a:xfrm>
            <a:off x="60661" y="6054110"/>
            <a:ext cx="9038492" cy="461665"/>
          </a:xfrm>
          <a:prstGeom prst="rect">
            <a:avLst/>
          </a:prstGeom>
          <a:solidFill>
            <a:schemeClr val="bg1"/>
          </a:solidFill>
        </p:spPr>
        <p:txBody>
          <a:bodyPr wrap="square" rtlCol="0">
            <a:spAutoFit/>
          </a:bodyPr>
          <a:lstStyle/>
          <a:p>
            <a:pPr algn="ctr"/>
            <a:r>
              <a:rPr lang="en-US" sz="2400" b="1" dirty="0" smtClean="0"/>
              <a:t>All of them are Map-Communication?</a:t>
            </a:r>
            <a:endParaRPr lang="en-US" sz="2400" b="1" dirty="0"/>
          </a:p>
        </p:txBody>
      </p:sp>
    </p:spTree>
    <p:extLst>
      <p:ext uri="{BB962C8B-B14F-4D97-AF65-F5344CB8AC3E}">
        <p14:creationId xmlns:p14="http://schemas.microsoft.com/office/powerpoint/2010/main" val="20365854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3224"/>
            <a:ext cx="9144000" cy="702824"/>
          </a:xfrm>
        </p:spPr>
        <p:txBody>
          <a:bodyPr>
            <a:normAutofit/>
          </a:bodyPr>
          <a:lstStyle/>
          <a:p>
            <a:r>
              <a:rPr lang="en-US" sz="3600" b="1" dirty="0">
                <a:solidFill>
                  <a:srgbClr val="0070C0"/>
                </a:solidFill>
              </a:rPr>
              <a:t>Core Analytics </a:t>
            </a:r>
            <a:r>
              <a:rPr lang="en-US" sz="3600" b="1" dirty="0" smtClean="0">
                <a:solidFill>
                  <a:srgbClr val="0070C0"/>
                </a:solidFill>
              </a:rPr>
              <a:t>Facet </a:t>
            </a:r>
            <a:r>
              <a:rPr lang="en-US" sz="3600" b="1" dirty="0" smtClean="0"/>
              <a:t>of</a:t>
            </a:r>
            <a:r>
              <a:rPr lang="en-US" sz="3600" b="1" dirty="0" smtClean="0">
                <a:solidFill>
                  <a:srgbClr val="FF0000"/>
                </a:solidFill>
              </a:rPr>
              <a:t> </a:t>
            </a:r>
            <a:r>
              <a:rPr lang="en-US" sz="3600" b="1" dirty="0" smtClean="0"/>
              <a:t>Ogres (</a:t>
            </a:r>
            <a:r>
              <a:rPr lang="en-US" sz="3600" b="1" dirty="0" err="1" smtClean="0"/>
              <a:t>microPattern</a:t>
            </a:r>
            <a:r>
              <a:rPr lang="en-US" sz="3600" b="1" dirty="0" smtClean="0"/>
              <a:t>) I</a:t>
            </a:r>
            <a:endParaRPr lang="en-US" sz="3600" b="1" dirty="0"/>
          </a:p>
        </p:txBody>
      </p:sp>
      <p:sp>
        <p:nvSpPr>
          <p:cNvPr id="3" name="Content Placeholder 2"/>
          <p:cNvSpPr>
            <a:spLocks noGrp="1"/>
          </p:cNvSpPr>
          <p:nvPr>
            <p:ph idx="1"/>
          </p:nvPr>
        </p:nvSpPr>
        <p:spPr>
          <a:xfrm>
            <a:off x="0" y="497305"/>
            <a:ext cx="9144000" cy="6360695"/>
          </a:xfrm>
        </p:spPr>
        <p:txBody>
          <a:bodyPr>
            <a:noAutofit/>
          </a:bodyPr>
          <a:lstStyle/>
          <a:p>
            <a:pPr marL="0" indent="0">
              <a:buNone/>
            </a:pPr>
            <a:r>
              <a:rPr lang="en-US" sz="2500" dirty="0" smtClean="0"/>
              <a:t>Choose from Examples given here</a:t>
            </a:r>
          </a:p>
          <a:p>
            <a:pPr>
              <a:buFont typeface="Arial" panose="020B0604020202020204" pitchFamily="34" charset="0"/>
              <a:buChar char="•"/>
            </a:pPr>
            <a:r>
              <a:rPr lang="en-US" sz="2500" b="1" dirty="0" smtClean="0">
                <a:solidFill>
                  <a:srgbClr val="0070C0"/>
                </a:solidFill>
              </a:rPr>
              <a:t>Map-Only</a:t>
            </a:r>
          </a:p>
          <a:p>
            <a:pPr>
              <a:buFont typeface="Arial" panose="020B0604020202020204" pitchFamily="34" charset="0"/>
              <a:buChar char="•"/>
            </a:pPr>
            <a:r>
              <a:rPr lang="en-US" sz="2500" dirty="0" smtClean="0"/>
              <a:t>Pleasingly parallel - </a:t>
            </a:r>
            <a:r>
              <a:rPr lang="en-US" sz="2500" b="1" dirty="0" smtClean="0"/>
              <a:t>Local </a:t>
            </a:r>
            <a:r>
              <a:rPr lang="en-US" sz="2500" b="1" dirty="0"/>
              <a:t>Machine Learning </a:t>
            </a:r>
            <a:r>
              <a:rPr lang="en-US" sz="2500" dirty="0"/>
              <a:t/>
            </a:r>
            <a:br>
              <a:rPr lang="en-US" sz="2500" dirty="0"/>
            </a:br>
            <a:endParaRPr lang="en-US" sz="2500" dirty="0" smtClean="0"/>
          </a:p>
          <a:p>
            <a:pPr>
              <a:buFont typeface="Arial" panose="020B0604020202020204" pitchFamily="34" charset="0"/>
              <a:buChar char="•"/>
            </a:pPr>
            <a:r>
              <a:rPr lang="en-US" sz="2500" b="1" dirty="0" err="1" smtClean="0">
                <a:solidFill>
                  <a:srgbClr val="0070C0"/>
                </a:solidFill>
              </a:rPr>
              <a:t>MapReduce</a:t>
            </a:r>
            <a:endParaRPr lang="en-US" sz="2500" b="1" dirty="0" smtClean="0">
              <a:solidFill>
                <a:srgbClr val="0070C0"/>
              </a:solidFill>
            </a:endParaRPr>
          </a:p>
          <a:p>
            <a:pPr>
              <a:buFont typeface="Arial" panose="020B0604020202020204" pitchFamily="34" charset="0"/>
              <a:buChar char="•"/>
            </a:pPr>
            <a:r>
              <a:rPr lang="en-US" sz="2500" b="1" dirty="0" smtClean="0"/>
              <a:t>Search/Query</a:t>
            </a:r>
          </a:p>
          <a:p>
            <a:pPr>
              <a:buFont typeface="Arial" panose="020B0604020202020204" pitchFamily="34" charset="0"/>
              <a:buChar char="•"/>
            </a:pPr>
            <a:r>
              <a:rPr lang="en-US" sz="2500" dirty="0" smtClean="0"/>
              <a:t>Summarizing </a:t>
            </a:r>
            <a:r>
              <a:rPr lang="en-US" sz="2500" b="1" dirty="0" smtClean="0"/>
              <a:t>statistics </a:t>
            </a:r>
            <a:r>
              <a:rPr lang="en-US" sz="2500" dirty="0" smtClean="0"/>
              <a:t>as in LHC Data analysis (histograms)</a:t>
            </a:r>
          </a:p>
          <a:p>
            <a:pPr>
              <a:buFont typeface="Arial" panose="020B0604020202020204" pitchFamily="34" charset="0"/>
              <a:buChar char="•"/>
            </a:pPr>
            <a:r>
              <a:rPr lang="en-US" sz="2500" dirty="0" smtClean="0"/>
              <a:t>Recommender </a:t>
            </a:r>
            <a:r>
              <a:rPr lang="en-US" sz="2500" dirty="0"/>
              <a:t>Systems (</a:t>
            </a:r>
            <a:r>
              <a:rPr lang="en-US" sz="2500" b="1" dirty="0"/>
              <a:t>Collaborative </a:t>
            </a:r>
            <a:r>
              <a:rPr lang="en-US" sz="2500" b="1" dirty="0" smtClean="0"/>
              <a:t>Filtering</a:t>
            </a:r>
            <a:r>
              <a:rPr lang="en-US" sz="2500" dirty="0" smtClean="0"/>
              <a:t>) </a:t>
            </a:r>
          </a:p>
          <a:p>
            <a:pPr>
              <a:buFont typeface="Arial" panose="020B0604020202020204" pitchFamily="34" charset="0"/>
              <a:buChar char="•"/>
            </a:pPr>
            <a:r>
              <a:rPr lang="en-US" sz="2500" dirty="0"/>
              <a:t>Linear Classifiers (</a:t>
            </a:r>
            <a:r>
              <a:rPr lang="en-US" sz="2500" b="1" dirty="0"/>
              <a:t>Bayes, Random </a:t>
            </a:r>
            <a:r>
              <a:rPr lang="en-US" sz="2500" b="1" dirty="0" smtClean="0"/>
              <a:t>Forests</a:t>
            </a:r>
            <a:r>
              <a:rPr lang="en-US" sz="2500" dirty="0" smtClean="0"/>
              <a:t>)</a:t>
            </a:r>
          </a:p>
          <a:p>
            <a:pPr>
              <a:buFont typeface="Arial" panose="020B0604020202020204" pitchFamily="34" charset="0"/>
              <a:buChar char="•"/>
            </a:pPr>
            <a:endParaRPr lang="en-US" sz="2500" dirty="0" smtClean="0"/>
          </a:p>
          <a:p>
            <a:pPr>
              <a:buFont typeface="Arial" panose="020B0604020202020204" pitchFamily="34" charset="0"/>
              <a:buChar char="•"/>
            </a:pPr>
            <a:r>
              <a:rPr lang="en-US" sz="2500" b="1" dirty="0" smtClean="0">
                <a:solidFill>
                  <a:srgbClr val="0070C0"/>
                </a:solidFill>
              </a:rPr>
              <a:t>Map-Collective I (need to improve/extend Mahout, </a:t>
            </a:r>
            <a:r>
              <a:rPr lang="en-US" sz="2500" b="1" dirty="0" err="1" smtClean="0">
                <a:solidFill>
                  <a:srgbClr val="0070C0"/>
                </a:solidFill>
              </a:rPr>
              <a:t>MLlib</a:t>
            </a:r>
            <a:r>
              <a:rPr lang="en-US" sz="2500" b="1" dirty="0" smtClean="0">
                <a:solidFill>
                  <a:srgbClr val="0070C0"/>
                </a:solidFill>
              </a:rPr>
              <a:t>)</a:t>
            </a:r>
          </a:p>
          <a:p>
            <a:pPr>
              <a:buFont typeface="Arial" panose="020B0604020202020204" pitchFamily="34" charset="0"/>
              <a:buChar char="•"/>
            </a:pPr>
            <a:r>
              <a:rPr lang="en-US" sz="2500" b="1" dirty="0" smtClean="0"/>
              <a:t>Outlier Detection</a:t>
            </a:r>
            <a:r>
              <a:rPr lang="en-US" sz="2500" dirty="0" smtClean="0"/>
              <a:t>, </a:t>
            </a:r>
            <a:r>
              <a:rPr lang="en-US" sz="2500" b="1" dirty="0" smtClean="0"/>
              <a:t>Clustering</a:t>
            </a:r>
            <a:r>
              <a:rPr lang="en-US" sz="2500" dirty="0" smtClean="0"/>
              <a:t> </a:t>
            </a:r>
            <a:r>
              <a:rPr lang="en-US" sz="2500" dirty="0"/>
              <a:t>(many methods), </a:t>
            </a:r>
            <a:endParaRPr lang="en-US" sz="2500" dirty="0" smtClean="0"/>
          </a:p>
          <a:p>
            <a:pPr>
              <a:buFont typeface="Arial" panose="020B0604020202020204" pitchFamily="34" charset="0"/>
              <a:buChar char="•"/>
            </a:pPr>
            <a:r>
              <a:rPr lang="en-US" sz="2500" b="1" dirty="0"/>
              <a:t>LDA </a:t>
            </a:r>
            <a:r>
              <a:rPr lang="en-US" sz="2500" dirty="0"/>
              <a:t>(Latent </a:t>
            </a:r>
            <a:r>
              <a:rPr lang="en-US" sz="2500" dirty="0" err="1"/>
              <a:t>Dirichlet</a:t>
            </a:r>
            <a:r>
              <a:rPr lang="en-US" sz="2500" dirty="0"/>
              <a:t> </a:t>
            </a:r>
            <a:r>
              <a:rPr lang="en-US" sz="2500" dirty="0" smtClean="0"/>
              <a:t>Allocation), </a:t>
            </a:r>
            <a:r>
              <a:rPr lang="en-US" sz="2500" b="1" dirty="0" smtClean="0"/>
              <a:t>PLSI </a:t>
            </a:r>
            <a:r>
              <a:rPr lang="en-US" sz="2500" dirty="0"/>
              <a:t>(Probabilistic Latent Semantic Indexing</a:t>
            </a:r>
            <a:r>
              <a:rPr lang="en-US" sz="2500" dirty="0" smtClean="0"/>
              <a:t>)</a:t>
            </a:r>
            <a:endParaRPr lang="en-US" sz="2500" dirty="0"/>
          </a:p>
        </p:txBody>
      </p:sp>
    </p:spTree>
    <p:extLst>
      <p:ext uri="{BB962C8B-B14F-4D97-AF65-F5344CB8AC3E}">
        <p14:creationId xmlns:p14="http://schemas.microsoft.com/office/powerpoint/2010/main" val="10477906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3224"/>
            <a:ext cx="9144000" cy="702824"/>
          </a:xfrm>
        </p:spPr>
        <p:txBody>
          <a:bodyPr>
            <a:normAutofit/>
          </a:bodyPr>
          <a:lstStyle/>
          <a:p>
            <a:r>
              <a:rPr lang="en-US" sz="3600" b="1" dirty="0">
                <a:solidFill>
                  <a:srgbClr val="0070C0"/>
                </a:solidFill>
              </a:rPr>
              <a:t>Core Analytics </a:t>
            </a:r>
            <a:r>
              <a:rPr lang="en-US" sz="3600" b="1" dirty="0" smtClean="0">
                <a:solidFill>
                  <a:srgbClr val="0070C0"/>
                </a:solidFill>
              </a:rPr>
              <a:t>Facet </a:t>
            </a:r>
            <a:r>
              <a:rPr lang="en-US" sz="3600" b="1" dirty="0" smtClean="0"/>
              <a:t>of</a:t>
            </a:r>
            <a:r>
              <a:rPr lang="en-US" sz="3600" b="1" dirty="0" smtClean="0">
                <a:solidFill>
                  <a:srgbClr val="FF0000"/>
                </a:solidFill>
              </a:rPr>
              <a:t> </a:t>
            </a:r>
            <a:r>
              <a:rPr lang="en-US" sz="3600" b="1" dirty="0" smtClean="0"/>
              <a:t>Ogres (</a:t>
            </a:r>
            <a:r>
              <a:rPr lang="en-US" sz="3600" b="1" dirty="0" err="1" smtClean="0"/>
              <a:t>microPattern</a:t>
            </a:r>
            <a:r>
              <a:rPr lang="en-US" sz="3600" b="1" dirty="0" smtClean="0"/>
              <a:t>) II</a:t>
            </a:r>
            <a:endParaRPr lang="en-US" sz="3600" b="1" dirty="0"/>
          </a:p>
        </p:txBody>
      </p:sp>
      <p:sp>
        <p:nvSpPr>
          <p:cNvPr id="3" name="Content Placeholder 2"/>
          <p:cNvSpPr>
            <a:spLocks noGrp="1"/>
          </p:cNvSpPr>
          <p:nvPr>
            <p:ph idx="1"/>
          </p:nvPr>
        </p:nvSpPr>
        <p:spPr>
          <a:xfrm>
            <a:off x="0" y="611114"/>
            <a:ext cx="9144000" cy="6007768"/>
          </a:xfrm>
        </p:spPr>
        <p:txBody>
          <a:bodyPr>
            <a:noAutofit/>
          </a:bodyPr>
          <a:lstStyle/>
          <a:p>
            <a:pPr>
              <a:spcBef>
                <a:spcPts val="200"/>
              </a:spcBef>
              <a:buFont typeface="Arial" panose="020B0604020202020204" pitchFamily="34" charset="0"/>
              <a:buChar char="•"/>
            </a:pPr>
            <a:r>
              <a:rPr lang="en-US" sz="2400" b="1" dirty="0" smtClean="0">
                <a:solidFill>
                  <a:srgbClr val="0070C0"/>
                </a:solidFill>
              </a:rPr>
              <a:t>Map-Collective II</a:t>
            </a:r>
          </a:p>
          <a:p>
            <a:pPr>
              <a:spcBef>
                <a:spcPts val="200"/>
              </a:spcBef>
              <a:buFont typeface="Arial" panose="020B0604020202020204" pitchFamily="34" charset="0"/>
              <a:buChar char="•"/>
            </a:pPr>
            <a:r>
              <a:rPr lang="en-US" sz="2400" b="1" dirty="0" smtClean="0">
                <a:solidFill>
                  <a:srgbClr val="0070C0"/>
                </a:solidFill>
              </a:rPr>
              <a:t>Use matrix-matrix,-vector operations, solvers (conjugate gradient)</a:t>
            </a:r>
          </a:p>
          <a:p>
            <a:pPr>
              <a:spcBef>
                <a:spcPts val="200"/>
              </a:spcBef>
              <a:buFont typeface="Arial" panose="020B0604020202020204" pitchFamily="34" charset="0"/>
              <a:buChar char="•"/>
            </a:pPr>
            <a:r>
              <a:rPr lang="en-US" sz="2400" b="1" dirty="0"/>
              <a:t>SVM </a:t>
            </a:r>
            <a:r>
              <a:rPr lang="en-US" sz="2400" dirty="0"/>
              <a:t>and </a:t>
            </a:r>
            <a:r>
              <a:rPr lang="en-US" sz="2400" b="1" dirty="0"/>
              <a:t>Logistic Regression</a:t>
            </a:r>
          </a:p>
          <a:p>
            <a:pPr>
              <a:spcBef>
                <a:spcPts val="200"/>
              </a:spcBef>
              <a:buFont typeface="Arial" panose="020B0604020202020204" pitchFamily="34" charset="0"/>
              <a:buChar char="•"/>
            </a:pPr>
            <a:r>
              <a:rPr lang="en-US" sz="2400" b="1" dirty="0"/>
              <a:t>PageRank</a:t>
            </a:r>
            <a:r>
              <a:rPr lang="en-US" sz="2400" dirty="0"/>
              <a:t>, </a:t>
            </a:r>
            <a:r>
              <a:rPr lang="en-US" sz="2400" dirty="0" smtClean="0"/>
              <a:t>(find </a:t>
            </a:r>
            <a:r>
              <a:rPr lang="en-US" sz="2400" dirty="0"/>
              <a:t>leading eigenvector of sparse matrix)</a:t>
            </a:r>
          </a:p>
          <a:p>
            <a:pPr>
              <a:spcBef>
                <a:spcPts val="200"/>
              </a:spcBef>
              <a:buFont typeface="Arial" panose="020B0604020202020204" pitchFamily="34" charset="0"/>
              <a:buChar char="•"/>
            </a:pPr>
            <a:r>
              <a:rPr lang="en-US" sz="2400" b="1" dirty="0"/>
              <a:t>SVD</a:t>
            </a:r>
            <a:r>
              <a:rPr lang="en-US" sz="2400" dirty="0"/>
              <a:t> (Singular Value Decomposition</a:t>
            </a:r>
            <a:r>
              <a:rPr lang="en-US" sz="2400" dirty="0" smtClean="0"/>
              <a:t>)</a:t>
            </a:r>
          </a:p>
          <a:p>
            <a:pPr>
              <a:spcBef>
                <a:spcPts val="200"/>
              </a:spcBef>
              <a:buFont typeface="Arial" panose="020B0604020202020204" pitchFamily="34" charset="0"/>
              <a:buChar char="•"/>
            </a:pPr>
            <a:r>
              <a:rPr lang="en-US" sz="2400" b="1" dirty="0"/>
              <a:t>MDS</a:t>
            </a:r>
            <a:r>
              <a:rPr lang="en-US" sz="2400" dirty="0"/>
              <a:t> (Multidimensional Scaling</a:t>
            </a:r>
            <a:r>
              <a:rPr lang="en-US" sz="2400" dirty="0" smtClean="0"/>
              <a:t>)</a:t>
            </a:r>
          </a:p>
          <a:p>
            <a:pPr>
              <a:spcBef>
                <a:spcPts val="200"/>
              </a:spcBef>
              <a:buFont typeface="Arial" panose="020B0604020202020204" pitchFamily="34" charset="0"/>
              <a:buChar char="•"/>
            </a:pPr>
            <a:r>
              <a:rPr lang="en-US" sz="2400" b="1" dirty="0" smtClean="0"/>
              <a:t>Hidden Markov Models</a:t>
            </a:r>
            <a:endParaRPr lang="en-US" sz="2400" b="1" dirty="0"/>
          </a:p>
          <a:p>
            <a:pPr>
              <a:spcBef>
                <a:spcPts val="200"/>
              </a:spcBef>
              <a:buFont typeface="Arial" panose="020B0604020202020204" pitchFamily="34" charset="0"/>
              <a:buChar char="•"/>
            </a:pPr>
            <a:r>
              <a:rPr lang="en-US" sz="2400" dirty="0"/>
              <a:t>Learning Neural Networks (</a:t>
            </a:r>
            <a:r>
              <a:rPr lang="en-US" sz="2400" b="1" dirty="0"/>
              <a:t>Deep Learning</a:t>
            </a:r>
            <a:r>
              <a:rPr lang="en-US" sz="2400" dirty="0" smtClean="0"/>
              <a:t>)</a:t>
            </a:r>
            <a:endParaRPr lang="en-US" sz="2400" dirty="0"/>
          </a:p>
          <a:p>
            <a:pPr>
              <a:spcBef>
                <a:spcPts val="200"/>
              </a:spcBef>
              <a:buFont typeface="Arial" panose="020B0604020202020204" pitchFamily="34" charset="0"/>
              <a:buChar char="•"/>
            </a:pPr>
            <a:endParaRPr lang="en-US" sz="2400" b="1" dirty="0" smtClean="0"/>
          </a:p>
          <a:p>
            <a:pPr>
              <a:spcBef>
                <a:spcPts val="200"/>
              </a:spcBef>
              <a:buFont typeface="Arial" panose="020B0604020202020204" pitchFamily="34" charset="0"/>
              <a:buChar char="•"/>
            </a:pPr>
            <a:r>
              <a:rPr lang="en-US" sz="2400" b="1" dirty="0" smtClean="0">
                <a:solidFill>
                  <a:srgbClr val="0070C0"/>
                </a:solidFill>
              </a:rPr>
              <a:t>Map-Communication</a:t>
            </a:r>
          </a:p>
          <a:p>
            <a:pPr>
              <a:spcBef>
                <a:spcPts val="200"/>
              </a:spcBef>
              <a:buFont typeface="Arial" panose="020B0604020202020204" pitchFamily="34" charset="0"/>
              <a:buChar char="•"/>
            </a:pPr>
            <a:r>
              <a:rPr lang="en-US" sz="2400" b="1" dirty="0" smtClean="0"/>
              <a:t>Graph Structure (Communities, </a:t>
            </a:r>
            <a:r>
              <a:rPr lang="en-US" sz="2400" b="1" dirty="0" err="1" smtClean="0"/>
              <a:t>subgraphs</a:t>
            </a:r>
            <a:r>
              <a:rPr lang="en-US" sz="2400" b="1" dirty="0" smtClean="0"/>
              <a:t>/motifs, diameter, maximal cliques, connected components)</a:t>
            </a:r>
            <a:endParaRPr lang="en-US" sz="2400" b="1" dirty="0"/>
          </a:p>
          <a:p>
            <a:pPr>
              <a:spcBef>
                <a:spcPts val="200"/>
              </a:spcBef>
              <a:buFont typeface="Arial" panose="020B0604020202020204" pitchFamily="34" charset="0"/>
              <a:buChar char="•"/>
            </a:pPr>
            <a:r>
              <a:rPr lang="en-US" sz="2400" b="1" dirty="0"/>
              <a:t>Network Dynamics - Graph simulation Algorithms </a:t>
            </a:r>
            <a:r>
              <a:rPr lang="en-US" sz="2400" dirty="0"/>
              <a:t>(epidemiology</a:t>
            </a:r>
            <a:r>
              <a:rPr lang="en-US" sz="2400" dirty="0" smtClean="0"/>
              <a:t>)</a:t>
            </a:r>
            <a:endParaRPr lang="en-US" sz="2400" b="1" dirty="0" smtClean="0"/>
          </a:p>
          <a:p>
            <a:pPr>
              <a:spcBef>
                <a:spcPts val="200"/>
              </a:spcBef>
              <a:buFont typeface="Arial" panose="020B0604020202020204" pitchFamily="34" charset="0"/>
              <a:buChar char="•"/>
            </a:pPr>
            <a:r>
              <a:rPr lang="en-US" sz="2400" b="1" dirty="0" smtClean="0">
                <a:solidFill>
                  <a:srgbClr val="0070C0"/>
                </a:solidFill>
              </a:rPr>
              <a:t>Asynchronous Shared Memory</a:t>
            </a:r>
          </a:p>
          <a:p>
            <a:pPr>
              <a:spcBef>
                <a:spcPts val="200"/>
              </a:spcBef>
              <a:buFont typeface="Arial" panose="020B0604020202020204" pitchFamily="34" charset="0"/>
              <a:buChar char="•"/>
            </a:pPr>
            <a:r>
              <a:rPr lang="en-US" sz="2400" b="1" dirty="0"/>
              <a:t>Graph Structure </a:t>
            </a:r>
            <a:r>
              <a:rPr lang="en-US" sz="2400" b="1" dirty="0" smtClean="0"/>
              <a:t>(</a:t>
            </a:r>
            <a:r>
              <a:rPr lang="en-US" sz="2400" b="1" dirty="0" err="1" smtClean="0"/>
              <a:t>Betweenness</a:t>
            </a:r>
            <a:r>
              <a:rPr lang="en-US" sz="2400" b="1" dirty="0" smtClean="0"/>
              <a:t> centrality, shortest path)</a:t>
            </a:r>
          </a:p>
        </p:txBody>
      </p:sp>
    </p:spTree>
    <p:extLst>
      <p:ext uri="{BB962C8B-B14F-4D97-AF65-F5344CB8AC3E}">
        <p14:creationId xmlns:p14="http://schemas.microsoft.com/office/powerpoint/2010/main" val="1946456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8546"/>
            <a:ext cx="8686800" cy="721895"/>
          </a:xfrm>
        </p:spPr>
        <p:txBody>
          <a:bodyPr>
            <a:normAutofit fontScale="90000"/>
          </a:bodyPr>
          <a:lstStyle/>
          <a:p>
            <a:r>
              <a:rPr lang="en-US" b="1" dirty="0" smtClean="0"/>
              <a:t>Comparison of Data Analytics with Simulation I</a:t>
            </a:r>
            <a:endParaRPr lang="en-US" b="1" dirty="0"/>
          </a:p>
        </p:txBody>
      </p:sp>
      <p:sp>
        <p:nvSpPr>
          <p:cNvPr id="3" name="Content Placeholder 2"/>
          <p:cNvSpPr>
            <a:spLocks noGrp="1"/>
          </p:cNvSpPr>
          <p:nvPr>
            <p:ph idx="1"/>
          </p:nvPr>
        </p:nvSpPr>
        <p:spPr>
          <a:xfrm>
            <a:off x="0" y="1122947"/>
            <a:ext cx="9144000" cy="5735053"/>
          </a:xfrm>
        </p:spPr>
        <p:txBody>
          <a:bodyPr>
            <a:normAutofit lnSpcReduction="10000"/>
          </a:bodyPr>
          <a:lstStyle/>
          <a:p>
            <a:r>
              <a:rPr lang="en-US" sz="2800" b="1" dirty="0" smtClean="0"/>
              <a:t>Pleasingly parallel </a:t>
            </a:r>
            <a:r>
              <a:rPr lang="en-US" sz="2800" dirty="0" smtClean="0"/>
              <a:t>often important in both</a:t>
            </a:r>
          </a:p>
          <a:p>
            <a:r>
              <a:rPr lang="en-US" sz="2800" dirty="0"/>
              <a:t>Both are often </a:t>
            </a:r>
            <a:r>
              <a:rPr lang="en-US" sz="2800" b="1" dirty="0"/>
              <a:t>SPMD</a:t>
            </a:r>
            <a:r>
              <a:rPr lang="en-US" sz="2800" dirty="0"/>
              <a:t> and </a:t>
            </a:r>
            <a:r>
              <a:rPr lang="en-US" sz="2800" b="1" dirty="0"/>
              <a:t>BSP</a:t>
            </a:r>
          </a:p>
          <a:p>
            <a:pPr marL="342900" lvl="1" indent="-342900">
              <a:buFont typeface="Arial"/>
              <a:buChar char="•"/>
            </a:pPr>
            <a:r>
              <a:rPr lang="en-US" sz="2800" b="1" dirty="0" smtClean="0"/>
              <a:t>Non-iterative MapReduce </a:t>
            </a:r>
            <a:r>
              <a:rPr lang="en-US" sz="2800" dirty="0" smtClean="0"/>
              <a:t>is </a:t>
            </a:r>
            <a:r>
              <a:rPr lang="en-US" dirty="0"/>
              <a:t>major big data paradigm</a:t>
            </a:r>
          </a:p>
          <a:p>
            <a:pPr lvl="1"/>
            <a:r>
              <a:rPr lang="en-US" sz="2400" dirty="0" smtClean="0"/>
              <a:t>not a common simulation paradigm except where “Reduce” summarizes pleasingly parallel execution</a:t>
            </a:r>
          </a:p>
          <a:p>
            <a:r>
              <a:rPr lang="en-US" sz="2800" dirty="0" smtClean="0"/>
              <a:t>Big Data often has </a:t>
            </a:r>
            <a:r>
              <a:rPr lang="en-US" sz="2800" b="1" dirty="0" smtClean="0"/>
              <a:t>large collective communication</a:t>
            </a:r>
          </a:p>
          <a:p>
            <a:pPr lvl="1"/>
            <a:r>
              <a:rPr lang="en-US" dirty="0" smtClean="0"/>
              <a:t>Classic simulation has a lot of smallish point-to-point messages</a:t>
            </a:r>
          </a:p>
          <a:p>
            <a:r>
              <a:rPr lang="en-US" sz="2800" dirty="0" smtClean="0"/>
              <a:t>Simulation dominantly </a:t>
            </a:r>
            <a:r>
              <a:rPr lang="en-US" sz="2800" b="1" dirty="0" smtClean="0"/>
              <a:t>sparse</a:t>
            </a:r>
            <a:r>
              <a:rPr lang="en-US" sz="2800" dirty="0" smtClean="0"/>
              <a:t> (nearest neighbor) data structures</a:t>
            </a:r>
          </a:p>
          <a:p>
            <a:pPr lvl="1"/>
            <a:r>
              <a:rPr lang="en-US" dirty="0" smtClean="0"/>
              <a:t>“Bag of words (users, rankings, images..)” algorithms are sparse, as is PageRank </a:t>
            </a:r>
          </a:p>
          <a:p>
            <a:pPr lvl="1"/>
            <a:r>
              <a:rPr lang="en-US" dirty="0" smtClean="0"/>
              <a:t>Important data analytics involves full matrix algorithms</a:t>
            </a:r>
          </a:p>
          <a:p>
            <a:pPr marL="457200" lvl="1" indent="0">
              <a:buNone/>
            </a:pPr>
            <a:endParaRPr lang="en-US" dirty="0"/>
          </a:p>
        </p:txBody>
      </p:sp>
    </p:spTree>
    <p:extLst>
      <p:ext uri="{BB962C8B-B14F-4D97-AF65-F5344CB8AC3E}">
        <p14:creationId xmlns:p14="http://schemas.microsoft.com/office/powerpoint/2010/main" val="24998234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9144000" cy="6858000"/>
            <a:chOff x="0" y="0"/>
            <a:chExt cx="9144000" cy="6858000"/>
          </a:xfrm>
        </p:grpSpPr>
        <p:pic>
          <p:nvPicPr>
            <p:cNvPr id="1026" name="Picture 2" descr="http://bioengineering.skku.ac.kr/kosmos/tutorial_img/connection_rule.png"/>
            <p:cNvPicPr>
              <a:picLocks noChangeAspect="1" noChangeArrowheads="1"/>
            </p:cNvPicPr>
            <p:nvPr/>
          </p:nvPicPr>
          <p:blipFill rotWithShape="1">
            <a:blip r:embed="rId2">
              <a:extLst>
                <a:ext uri="{28A0092B-C50C-407E-A947-70E740481C1C}">
                  <a14:useLocalDpi xmlns:a14="http://schemas.microsoft.com/office/drawing/2010/main" val="0"/>
                </a:ext>
              </a:extLst>
            </a:blip>
            <a:srcRect l="51223"/>
            <a:stretch/>
          </p:blipFill>
          <p:spPr bwMode="auto">
            <a:xfrm>
              <a:off x="0" y="0"/>
              <a:ext cx="477879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files.ianrenton.com/sites/blog/2012/12/Screenshot-1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4880" y="1203242"/>
              <a:ext cx="4389120" cy="564999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7471508" y="1039446"/>
              <a:ext cx="0" cy="625231"/>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a:off x="3305908" y="966940"/>
              <a:ext cx="746369" cy="47706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
        <p:nvSpPr>
          <p:cNvPr id="3" name="Content Placeholder 2"/>
          <p:cNvSpPr>
            <a:spLocks noGrp="1"/>
          </p:cNvSpPr>
          <p:nvPr>
            <p:ph idx="1"/>
          </p:nvPr>
        </p:nvSpPr>
        <p:spPr>
          <a:xfrm>
            <a:off x="4052277" y="0"/>
            <a:ext cx="5100113" cy="1191487"/>
          </a:xfrm>
          <a:solidFill>
            <a:schemeClr val="bg1">
              <a:lumMod val="65000"/>
            </a:schemeClr>
          </a:solidFill>
        </p:spPr>
        <p:txBody>
          <a:bodyPr>
            <a:normAutofit fontScale="92500"/>
          </a:bodyPr>
          <a:lstStyle/>
          <a:p>
            <a:pPr marL="0" indent="0">
              <a:buNone/>
            </a:pPr>
            <a:r>
              <a:rPr lang="en-US" dirty="0" smtClean="0"/>
              <a:t>“Force Diagrams” for macromolecules and Facebook</a:t>
            </a:r>
            <a:endParaRPr lang="en-US" dirty="0"/>
          </a:p>
        </p:txBody>
      </p:sp>
    </p:spTree>
    <p:extLst>
      <p:ext uri="{BB962C8B-B14F-4D97-AF65-F5344CB8AC3E}">
        <p14:creationId xmlns:p14="http://schemas.microsoft.com/office/powerpoint/2010/main" val="13984460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447"/>
            <a:ext cx="9144000" cy="1075765"/>
          </a:xfrm>
        </p:spPr>
        <p:txBody>
          <a:bodyPr>
            <a:normAutofit fontScale="90000"/>
          </a:bodyPr>
          <a:lstStyle/>
          <a:p>
            <a:r>
              <a:rPr lang="en-US" b="1" dirty="0" smtClean="0"/>
              <a:t>Comparison of Data Analytics with Simulation II</a:t>
            </a:r>
            <a:endParaRPr lang="en-US" b="1" dirty="0"/>
          </a:p>
        </p:txBody>
      </p:sp>
      <p:sp>
        <p:nvSpPr>
          <p:cNvPr id="3" name="Content Placeholder 2"/>
          <p:cNvSpPr>
            <a:spLocks noGrp="1"/>
          </p:cNvSpPr>
          <p:nvPr>
            <p:ph idx="1"/>
          </p:nvPr>
        </p:nvSpPr>
        <p:spPr>
          <a:xfrm>
            <a:off x="0" y="997676"/>
            <a:ext cx="9144000" cy="5927559"/>
          </a:xfrm>
        </p:spPr>
        <p:txBody>
          <a:bodyPr>
            <a:normAutofit lnSpcReduction="10000"/>
          </a:bodyPr>
          <a:lstStyle/>
          <a:p>
            <a:r>
              <a:rPr lang="en-US" sz="2400" dirty="0" smtClean="0"/>
              <a:t>There are similarities between some </a:t>
            </a:r>
            <a:r>
              <a:rPr lang="en-US" sz="2400" b="1" dirty="0" smtClean="0"/>
              <a:t>graph problems and particle simulations </a:t>
            </a:r>
            <a:r>
              <a:rPr lang="en-US" sz="2400" dirty="0" smtClean="0"/>
              <a:t>with a </a:t>
            </a:r>
            <a:r>
              <a:rPr lang="en-US" sz="2400" b="1" dirty="0" smtClean="0"/>
              <a:t>strange cutoff force.</a:t>
            </a:r>
          </a:p>
          <a:p>
            <a:pPr lvl="1"/>
            <a:r>
              <a:rPr lang="en-US" sz="2400" dirty="0" smtClean="0"/>
              <a:t>Both </a:t>
            </a:r>
            <a:r>
              <a:rPr lang="en-US" sz="2400" b="1" dirty="0" smtClean="0"/>
              <a:t>Map-Communication</a:t>
            </a:r>
          </a:p>
          <a:p>
            <a:r>
              <a:rPr lang="en-US" sz="2400" dirty="0" smtClean="0"/>
              <a:t>Note many big data problems are “</a:t>
            </a:r>
            <a:r>
              <a:rPr lang="en-US" sz="2400" b="1" dirty="0" smtClean="0"/>
              <a:t>long range force</a:t>
            </a:r>
            <a:r>
              <a:rPr lang="en-US" sz="2400" dirty="0" smtClean="0"/>
              <a:t>” as all points are linked.</a:t>
            </a:r>
          </a:p>
          <a:p>
            <a:pPr lvl="1"/>
            <a:r>
              <a:rPr lang="en-US" sz="2400" dirty="0" smtClean="0"/>
              <a:t>Easiest to parallelize</a:t>
            </a:r>
            <a:r>
              <a:rPr lang="en-US" sz="2400" dirty="0" smtClean="0"/>
              <a:t>. Often full matrix algorithms</a:t>
            </a:r>
            <a:endParaRPr lang="en-US" sz="2400" dirty="0" smtClean="0"/>
          </a:p>
          <a:p>
            <a:pPr lvl="1"/>
            <a:r>
              <a:rPr lang="en-US" sz="2400" dirty="0" smtClean="0"/>
              <a:t>e.g. in </a:t>
            </a:r>
            <a:r>
              <a:rPr lang="en-US" sz="2400" dirty="0"/>
              <a:t>DNA sequence studies, </a:t>
            </a:r>
            <a:r>
              <a:rPr lang="en-US" sz="2400" dirty="0" smtClean="0"/>
              <a:t>distance </a:t>
            </a:r>
            <a:r>
              <a:rPr lang="en-US" sz="2400" dirty="0">
                <a:sym typeface="Symbol"/>
              </a:rPr>
              <a:t></a:t>
            </a:r>
            <a:r>
              <a:rPr lang="en-US" sz="2400" dirty="0"/>
              <a:t>(</a:t>
            </a:r>
            <a:r>
              <a:rPr lang="en-US" sz="2400" i="1" dirty="0" err="1"/>
              <a:t>i</a:t>
            </a:r>
            <a:r>
              <a:rPr lang="en-US" sz="2400" dirty="0"/>
              <a:t>, </a:t>
            </a:r>
            <a:r>
              <a:rPr lang="en-US" sz="2400" i="1" dirty="0">
                <a:sym typeface="Symbol"/>
              </a:rPr>
              <a:t>j</a:t>
            </a:r>
            <a:r>
              <a:rPr lang="en-US" sz="2400" dirty="0"/>
              <a:t>) </a:t>
            </a:r>
            <a:r>
              <a:rPr lang="en-US" sz="2400" dirty="0" smtClean="0"/>
              <a:t>defined by BLAST, Smith-Waterman, etc., between all sequences </a:t>
            </a:r>
            <a:r>
              <a:rPr lang="en-US" sz="2400" i="1" dirty="0" err="1"/>
              <a:t>i</a:t>
            </a:r>
            <a:r>
              <a:rPr lang="en-US" sz="2400" dirty="0"/>
              <a:t>, </a:t>
            </a:r>
            <a:r>
              <a:rPr lang="en-US" sz="2400" i="1" dirty="0" smtClean="0">
                <a:sym typeface="Symbol"/>
              </a:rPr>
              <a:t>j</a:t>
            </a:r>
            <a:r>
              <a:rPr lang="en-US" sz="2400" i="1" dirty="0" smtClean="0">
                <a:sym typeface="Symbol"/>
              </a:rPr>
              <a:t>.</a:t>
            </a:r>
          </a:p>
          <a:p>
            <a:pPr lvl="1"/>
            <a:r>
              <a:rPr lang="en-US" sz="2400" dirty="0">
                <a:sym typeface="Symbol"/>
              </a:rPr>
              <a:t>Opportunity for “fast </a:t>
            </a:r>
            <a:r>
              <a:rPr lang="en-US" sz="2400" dirty="0" err="1">
                <a:sym typeface="Symbol"/>
              </a:rPr>
              <a:t>multipole</a:t>
            </a:r>
            <a:r>
              <a:rPr lang="en-US" sz="2400" dirty="0">
                <a:sym typeface="Symbol"/>
              </a:rPr>
              <a:t>” ideas in big data</a:t>
            </a:r>
            <a:r>
              <a:rPr lang="en-US" sz="2400" dirty="0" smtClean="0">
                <a:sym typeface="Symbol"/>
              </a:rPr>
              <a:t>.</a:t>
            </a:r>
            <a:endParaRPr lang="en-US" sz="2400" i="1" dirty="0" smtClean="0">
              <a:sym typeface="Symbol"/>
            </a:endParaRPr>
          </a:p>
          <a:p>
            <a:r>
              <a:rPr lang="en-US" sz="2400" dirty="0" smtClean="0">
                <a:sym typeface="Symbol"/>
              </a:rPr>
              <a:t>In image-based </a:t>
            </a:r>
            <a:r>
              <a:rPr lang="en-US" sz="2400" b="1" dirty="0" smtClean="0">
                <a:sym typeface="Symbol"/>
              </a:rPr>
              <a:t>deep learning</a:t>
            </a:r>
            <a:r>
              <a:rPr lang="en-US" sz="2400" dirty="0" smtClean="0">
                <a:sym typeface="Symbol"/>
              </a:rPr>
              <a:t>, neural network weights are block sparse (corresponding to links to pixel blocks) but can be formulated as full matrix operations on GPUs and MPI in blocks.</a:t>
            </a:r>
          </a:p>
          <a:p>
            <a:r>
              <a:rPr lang="en-US" sz="2400" dirty="0" smtClean="0"/>
              <a:t>In </a:t>
            </a:r>
            <a:r>
              <a:rPr lang="en-US" sz="2400" dirty="0" smtClean="0"/>
              <a:t>HPC benchmarking, </a:t>
            </a:r>
            <a:r>
              <a:rPr lang="en-US" sz="2400" dirty="0" err="1" smtClean="0"/>
              <a:t>Linpack</a:t>
            </a:r>
            <a:r>
              <a:rPr lang="en-US" sz="2400" dirty="0" smtClean="0"/>
              <a:t> being challenged by a new sparse conjugate gradient benchmark HPCG, while I am diligently using </a:t>
            </a:r>
            <a:r>
              <a:rPr lang="en-US" sz="2400" b="1" dirty="0" smtClean="0"/>
              <a:t>non- sparse conjugate gradient solvers </a:t>
            </a:r>
            <a:r>
              <a:rPr lang="en-US" sz="2400" dirty="0" smtClean="0"/>
              <a:t>in clustering and Multi-dimensional scaling.</a:t>
            </a:r>
          </a:p>
        </p:txBody>
      </p:sp>
    </p:spTree>
    <p:extLst>
      <p:ext uri="{BB962C8B-B14F-4D97-AF65-F5344CB8AC3E}">
        <p14:creationId xmlns:p14="http://schemas.microsoft.com/office/powerpoint/2010/main" val="29905865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22288" y="1835150"/>
            <a:ext cx="7772400" cy="1362075"/>
          </a:xfrm>
        </p:spPr>
        <p:txBody>
          <a:bodyPr/>
          <a:lstStyle/>
          <a:p>
            <a:pPr algn="ctr"/>
            <a:r>
              <a:rPr lang="en-US" dirty="0" smtClean="0"/>
              <a:t>HPC-ABDS</a:t>
            </a:r>
            <a:br>
              <a:rPr lang="en-US" dirty="0" smtClean="0"/>
            </a:br>
            <a:endParaRPr lang="en-US" dirty="0"/>
          </a:p>
        </p:txBody>
      </p:sp>
      <p:sp>
        <p:nvSpPr>
          <p:cNvPr id="8" name="Text Placeholder 7"/>
          <p:cNvSpPr>
            <a:spLocks noGrp="1"/>
          </p:cNvSpPr>
          <p:nvPr>
            <p:ph type="body" idx="1"/>
          </p:nvPr>
        </p:nvSpPr>
        <p:spPr>
          <a:xfrm>
            <a:off x="808038" y="2856706"/>
            <a:ext cx="7772400" cy="1500187"/>
          </a:xfrm>
        </p:spPr>
        <p:txBody>
          <a:bodyPr>
            <a:normAutofit fontScale="92500" lnSpcReduction="10000"/>
          </a:bodyPr>
          <a:lstStyle/>
          <a:p>
            <a:pPr algn="ctr"/>
            <a:r>
              <a:rPr lang="en-US" sz="3200" dirty="0" smtClean="0">
                <a:solidFill>
                  <a:schemeClr val="tx1">
                    <a:lumMod val="75000"/>
                    <a:lumOff val="25000"/>
                  </a:schemeClr>
                </a:solidFill>
              </a:rPr>
              <a:t>Integrating High Performance Computing with Apache Big Data Stack</a:t>
            </a:r>
          </a:p>
          <a:p>
            <a:pPr algn="ctr"/>
            <a:r>
              <a:rPr lang="en-US" sz="3200" dirty="0" err="1" smtClean="0">
                <a:solidFill>
                  <a:schemeClr val="tx1">
                    <a:lumMod val="75000"/>
                    <a:lumOff val="25000"/>
                  </a:schemeClr>
                </a:solidFill>
              </a:rPr>
              <a:t>Shantenu</a:t>
            </a:r>
            <a:r>
              <a:rPr lang="en-US" sz="3200" dirty="0" smtClean="0">
                <a:solidFill>
                  <a:schemeClr val="tx1">
                    <a:lumMod val="75000"/>
                    <a:lumOff val="25000"/>
                  </a:schemeClr>
                </a:solidFill>
              </a:rPr>
              <a:t> </a:t>
            </a:r>
            <a:r>
              <a:rPr lang="en-US" sz="3200" dirty="0" err="1" smtClean="0">
                <a:solidFill>
                  <a:schemeClr val="tx1">
                    <a:lumMod val="75000"/>
                    <a:lumOff val="25000"/>
                  </a:schemeClr>
                </a:solidFill>
              </a:rPr>
              <a:t>Jha</a:t>
            </a:r>
            <a:r>
              <a:rPr lang="en-US" sz="3200" dirty="0" smtClean="0">
                <a:solidFill>
                  <a:schemeClr val="tx1">
                    <a:lumMod val="75000"/>
                    <a:lumOff val="25000"/>
                  </a:schemeClr>
                </a:solidFill>
              </a:rPr>
              <a:t>, Judy Qiu, Andre </a:t>
            </a:r>
            <a:r>
              <a:rPr lang="en-US" sz="3200" dirty="0" err="1" smtClean="0">
                <a:solidFill>
                  <a:schemeClr val="tx1">
                    <a:lumMod val="75000"/>
                    <a:lumOff val="25000"/>
                  </a:schemeClr>
                </a:solidFill>
              </a:rPr>
              <a:t>Luckow</a:t>
            </a:r>
            <a:endParaRPr lang="en-US" sz="3200" dirty="0">
              <a:solidFill>
                <a:schemeClr val="tx1">
                  <a:lumMod val="75000"/>
                  <a:lumOff val="25000"/>
                </a:schemeClr>
              </a:solidFill>
            </a:endParaRPr>
          </a:p>
        </p:txBody>
      </p:sp>
    </p:spTree>
    <p:extLst>
      <p:ext uri="{BB962C8B-B14F-4D97-AF65-F5344CB8AC3E}">
        <p14:creationId xmlns:p14="http://schemas.microsoft.com/office/powerpoint/2010/main" val="34967822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NIST Big Data Use Cases</a:t>
            </a:r>
            <a:endParaRPr lang="en-US" b="1" dirty="0"/>
          </a:p>
        </p:txBody>
      </p:sp>
      <p:sp>
        <p:nvSpPr>
          <p:cNvPr id="2" name="Subtitle 1"/>
          <p:cNvSpPr>
            <a:spLocks noGrp="1"/>
          </p:cNvSpPr>
          <p:nvPr>
            <p:ph type="subTitle" idx="1"/>
          </p:nvPr>
        </p:nvSpPr>
        <p:spPr>
          <a:xfrm>
            <a:off x="1371600" y="3895344"/>
            <a:ext cx="6400800" cy="1752600"/>
          </a:xfrm>
        </p:spPr>
        <p:txBody>
          <a:bodyPr/>
          <a:lstStyle/>
          <a:p>
            <a:r>
              <a:rPr lang="en-US" dirty="0" err="1" smtClean="0">
                <a:solidFill>
                  <a:schemeClr val="tx1">
                    <a:lumMod val="65000"/>
                    <a:lumOff val="35000"/>
                  </a:schemeClr>
                </a:solidFill>
              </a:rPr>
              <a:t>Chaitin</a:t>
            </a:r>
            <a:r>
              <a:rPr lang="en-US" dirty="0" smtClean="0">
                <a:solidFill>
                  <a:schemeClr val="tx1">
                    <a:lumMod val="65000"/>
                    <a:lumOff val="35000"/>
                  </a:schemeClr>
                </a:solidFill>
              </a:rPr>
              <a:t> </a:t>
            </a:r>
            <a:r>
              <a:rPr lang="en-US" dirty="0" err="1" smtClean="0">
                <a:solidFill>
                  <a:schemeClr val="tx1">
                    <a:lumMod val="65000"/>
                    <a:lumOff val="35000"/>
                  </a:schemeClr>
                </a:solidFill>
              </a:rPr>
              <a:t>Baru</a:t>
            </a:r>
            <a:r>
              <a:rPr lang="en-US" dirty="0" smtClean="0">
                <a:solidFill>
                  <a:schemeClr val="tx1">
                    <a:lumMod val="65000"/>
                    <a:lumOff val="35000"/>
                  </a:schemeClr>
                </a:solidFill>
              </a:rPr>
              <a:t>, Bob Marcus, </a:t>
            </a:r>
            <a:r>
              <a:rPr lang="en-US" dirty="0" err="1" smtClean="0">
                <a:solidFill>
                  <a:schemeClr val="tx1">
                    <a:lumMod val="65000"/>
                    <a:lumOff val="35000"/>
                  </a:schemeClr>
                </a:solidFill>
              </a:rPr>
              <a:t>Wo</a:t>
            </a:r>
            <a:r>
              <a:rPr lang="en-US" dirty="0" smtClean="0">
                <a:solidFill>
                  <a:schemeClr val="tx1">
                    <a:lumMod val="65000"/>
                    <a:lumOff val="35000"/>
                  </a:schemeClr>
                </a:solidFill>
              </a:rPr>
              <a:t> Chang co-leaders</a:t>
            </a:r>
            <a:endParaRPr lang="en-US" dirty="0">
              <a:solidFill>
                <a:schemeClr val="tx1">
                  <a:lumMod val="65000"/>
                  <a:lumOff val="35000"/>
                </a:schemeClr>
              </a:solidFill>
            </a:endParaRPr>
          </a:p>
        </p:txBody>
      </p:sp>
    </p:spTree>
    <p:extLst>
      <p:ext uri="{BB962C8B-B14F-4D97-AF65-F5344CB8AC3E}">
        <p14:creationId xmlns:p14="http://schemas.microsoft.com/office/powerpoint/2010/main" val="2383504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977778" cy="6858000"/>
          </a:xfrm>
          <a:prstGeom prst="rect">
            <a:avLst/>
          </a:prstGeom>
          <a:noFill/>
        </p:spPr>
      </p:pic>
    </p:spTree>
    <p:extLst>
      <p:ext uri="{BB962C8B-B14F-4D97-AF65-F5344CB8AC3E}">
        <p14:creationId xmlns:p14="http://schemas.microsoft.com/office/powerpoint/2010/main" val="41893814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977778" cy="6858000"/>
          </a:xfrm>
          <a:prstGeom prst="rect">
            <a:avLst/>
          </a:prstGeom>
          <a:noFill/>
        </p:spPr>
      </p:pic>
      <p:sp>
        <p:nvSpPr>
          <p:cNvPr id="9" name="TextBox 8"/>
          <p:cNvSpPr txBox="1"/>
          <p:nvPr/>
        </p:nvSpPr>
        <p:spPr>
          <a:xfrm>
            <a:off x="0" y="3823927"/>
            <a:ext cx="9144000" cy="3046988"/>
          </a:xfrm>
          <a:prstGeom prst="rect">
            <a:avLst/>
          </a:prstGeom>
          <a:solidFill>
            <a:schemeClr val="bg1"/>
          </a:solidFill>
        </p:spPr>
        <p:txBody>
          <a:bodyPr wrap="square" rtlCol="0">
            <a:spAutoFit/>
          </a:bodyPr>
          <a:lstStyle/>
          <a:p>
            <a:pPr marL="342900" indent="-342900">
              <a:buFont typeface="Arial" panose="020B0604020202020204" pitchFamily="34" charset="0"/>
              <a:buChar char="•"/>
            </a:pPr>
            <a:r>
              <a:rPr lang="en-US" sz="2400" dirty="0" smtClean="0"/>
              <a:t>HPC-ABDS</a:t>
            </a:r>
          </a:p>
          <a:p>
            <a:pPr marL="342900" indent="-342900">
              <a:buFont typeface="Arial" panose="020B0604020202020204" pitchFamily="34" charset="0"/>
              <a:buChar char="•"/>
            </a:pPr>
            <a:r>
              <a:rPr lang="en-US" sz="2400" dirty="0" smtClean="0"/>
              <a:t>~120 Capabilities</a:t>
            </a:r>
          </a:p>
          <a:p>
            <a:pPr marL="342900" indent="-342900">
              <a:buFont typeface="Arial" panose="020B0604020202020204" pitchFamily="34" charset="0"/>
              <a:buChar char="•"/>
            </a:pPr>
            <a:r>
              <a:rPr lang="en-US" sz="2400" dirty="0" smtClean="0"/>
              <a:t>&gt;40 Apache</a:t>
            </a:r>
          </a:p>
          <a:p>
            <a:pPr marL="342900" indent="-342900">
              <a:buFont typeface="Arial" panose="020B0604020202020204" pitchFamily="34" charset="0"/>
              <a:buChar char="•"/>
            </a:pPr>
            <a:r>
              <a:rPr lang="en-US" sz="2400" b="1" dirty="0" smtClean="0">
                <a:solidFill>
                  <a:schemeClr val="accent3">
                    <a:lumMod val="75000"/>
                  </a:schemeClr>
                </a:solidFill>
              </a:rPr>
              <a:t>Green </a:t>
            </a:r>
            <a:r>
              <a:rPr lang="en-US" sz="2400" b="1" dirty="0">
                <a:solidFill>
                  <a:schemeClr val="accent3">
                    <a:lumMod val="75000"/>
                  </a:schemeClr>
                </a:solidFill>
              </a:rPr>
              <a:t>layers have strong HPC Integration </a:t>
            </a:r>
            <a:r>
              <a:rPr lang="en-US" sz="2400" b="1" dirty="0" smtClean="0">
                <a:solidFill>
                  <a:schemeClr val="accent3">
                    <a:lumMod val="75000"/>
                  </a:schemeClr>
                </a:solidFill>
              </a:rPr>
              <a:t>opportunities</a:t>
            </a:r>
            <a:br>
              <a:rPr lang="en-US" sz="2400" b="1" dirty="0" smtClean="0">
                <a:solidFill>
                  <a:schemeClr val="accent3">
                    <a:lumMod val="75000"/>
                  </a:schemeClr>
                </a:solidFill>
              </a:rPr>
            </a:br>
            <a:endParaRPr lang="en-US" sz="2400" b="1" dirty="0" smtClean="0">
              <a:solidFill>
                <a:schemeClr val="accent3">
                  <a:lumMod val="75000"/>
                </a:schemeClr>
              </a:solidFill>
            </a:endParaRPr>
          </a:p>
          <a:p>
            <a:pPr marL="342900" indent="-342900">
              <a:buFont typeface="Arial" panose="020B0604020202020204" pitchFamily="34" charset="0"/>
              <a:buChar char="•"/>
            </a:pPr>
            <a:r>
              <a:rPr lang="en-US" sz="2400" b="1" dirty="0" smtClean="0"/>
              <a:t>Goal</a:t>
            </a:r>
          </a:p>
          <a:p>
            <a:pPr marL="342900" indent="-342900">
              <a:buFont typeface="Arial" panose="020B0604020202020204" pitchFamily="34" charset="0"/>
              <a:buChar char="•"/>
            </a:pPr>
            <a:r>
              <a:rPr lang="en-US" sz="2400" b="1" dirty="0" smtClean="0"/>
              <a:t>Functionality </a:t>
            </a:r>
            <a:r>
              <a:rPr lang="en-US" sz="2400" b="1" dirty="0"/>
              <a:t>of </a:t>
            </a:r>
            <a:r>
              <a:rPr lang="en-US" sz="2400" b="1" dirty="0" smtClean="0"/>
              <a:t>ABDS</a:t>
            </a:r>
          </a:p>
          <a:p>
            <a:pPr marL="342900" indent="-342900">
              <a:buFont typeface="Arial" panose="020B0604020202020204" pitchFamily="34" charset="0"/>
              <a:buChar char="•"/>
            </a:pPr>
            <a:r>
              <a:rPr lang="en-US" sz="2400" b="1" dirty="0" smtClean="0"/>
              <a:t>Performance </a:t>
            </a:r>
            <a:r>
              <a:rPr lang="en-US" sz="2400" b="1" dirty="0"/>
              <a:t>of HPC</a:t>
            </a:r>
            <a:endParaRPr lang="en-US" sz="2400" dirty="0"/>
          </a:p>
        </p:txBody>
      </p:sp>
    </p:spTree>
    <p:extLst>
      <p:ext uri="{BB962C8B-B14F-4D97-AF65-F5344CB8AC3E}">
        <p14:creationId xmlns:p14="http://schemas.microsoft.com/office/powerpoint/2010/main" val="35004439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858"/>
            <a:ext cx="8229600" cy="909393"/>
          </a:xfrm>
        </p:spPr>
        <p:txBody>
          <a:bodyPr/>
          <a:lstStyle/>
          <a:p>
            <a:r>
              <a:rPr lang="en-US" b="1" dirty="0" smtClean="0"/>
              <a:t>Broad Layers in HPC-ABDS</a:t>
            </a:r>
            <a:endParaRPr lang="en-US" b="1" dirty="0"/>
          </a:p>
        </p:txBody>
      </p:sp>
      <p:sp>
        <p:nvSpPr>
          <p:cNvPr id="3" name="Content Placeholder 2"/>
          <p:cNvSpPr>
            <a:spLocks noGrp="1"/>
          </p:cNvSpPr>
          <p:nvPr>
            <p:ph idx="1"/>
          </p:nvPr>
        </p:nvSpPr>
        <p:spPr>
          <a:xfrm>
            <a:off x="0" y="703385"/>
            <a:ext cx="9144000" cy="6154615"/>
          </a:xfrm>
        </p:spPr>
        <p:txBody>
          <a:bodyPr>
            <a:normAutofit fontScale="62500" lnSpcReduction="20000"/>
          </a:bodyPr>
          <a:lstStyle/>
          <a:p>
            <a:r>
              <a:rPr lang="en-US" dirty="0" smtClean="0">
                <a:solidFill>
                  <a:schemeClr val="accent3">
                    <a:lumMod val="50000"/>
                  </a:schemeClr>
                </a:solidFill>
              </a:rPr>
              <a:t>Workflow-Orchestration</a:t>
            </a:r>
          </a:p>
          <a:p>
            <a:r>
              <a:rPr lang="en-US" b="1" dirty="0" smtClean="0">
                <a:solidFill>
                  <a:schemeClr val="accent3">
                    <a:lumMod val="50000"/>
                  </a:schemeClr>
                </a:solidFill>
              </a:rPr>
              <a:t>Application and Analytics: </a:t>
            </a:r>
            <a:r>
              <a:rPr lang="en-US" dirty="0" smtClean="0">
                <a:solidFill>
                  <a:schemeClr val="accent3">
                    <a:lumMod val="50000"/>
                  </a:schemeClr>
                </a:solidFill>
              </a:rPr>
              <a:t>Mahout, </a:t>
            </a:r>
            <a:r>
              <a:rPr lang="en-US" dirty="0" err="1" smtClean="0">
                <a:solidFill>
                  <a:schemeClr val="accent3">
                    <a:lumMod val="50000"/>
                  </a:schemeClr>
                </a:solidFill>
              </a:rPr>
              <a:t>MLlib</a:t>
            </a:r>
            <a:r>
              <a:rPr lang="en-US" dirty="0" smtClean="0">
                <a:solidFill>
                  <a:schemeClr val="accent3">
                    <a:lumMod val="50000"/>
                  </a:schemeClr>
                </a:solidFill>
              </a:rPr>
              <a:t>, R…</a:t>
            </a:r>
          </a:p>
          <a:p>
            <a:r>
              <a:rPr lang="en-US" dirty="0" smtClean="0"/>
              <a:t>High level Programming</a:t>
            </a:r>
          </a:p>
          <a:p>
            <a:r>
              <a:rPr lang="en-US" dirty="0" smtClean="0">
                <a:solidFill>
                  <a:schemeClr val="accent3">
                    <a:lumMod val="50000"/>
                  </a:schemeClr>
                </a:solidFill>
              </a:rPr>
              <a:t>Basic Programming model and runtime</a:t>
            </a:r>
          </a:p>
          <a:p>
            <a:pPr lvl="1"/>
            <a:r>
              <a:rPr lang="en-US" dirty="0" smtClean="0">
                <a:solidFill>
                  <a:schemeClr val="accent3">
                    <a:lumMod val="50000"/>
                  </a:schemeClr>
                </a:solidFill>
              </a:rPr>
              <a:t>SPMD, Streaming, MapReduce, MPI</a:t>
            </a:r>
          </a:p>
          <a:p>
            <a:r>
              <a:rPr lang="en-US" b="1" dirty="0" smtClean="0">
                <a:solidFill>
                  <a:schemeClr val="accent3">
                    <a:lumMod val="50000"/>
                  </a:schemeClr>
                </a:solidFill>
              </a:rPr>
              <a:t>Inter process communication</a:t>
            </a:r>
          </a:p>
          <a:p>
            <a:pPr lvl="1"/>
            <a:r>
              <a:rPr lang="en-US" dirty="0" smtClean="0">
                <a:solidFill>
                  <a:schemeClr val="accent3">
                    <a:lumMod val="50000"/>
                  </a:schemeClr>
                </a:solidFill>
              </a:rPr>
              <a:t>Collectives, point-to-point, publish-subscribe</a:t>
            </a:r>
          </a:p>
          <a:p>
            <a:r>
              <a:rPr lang="en-US" dirty="0" smtClean="0"/>
              <a:t>In-memory databases/caches</a:t>
            </a:r>
          </a:p>
          <a:p>
            <a:r>
              <a:rPr lang="en-US" dirty="0" smtClean="0"/>
              <a:t>Object-relational mapping</a:t>
            </a:r>
          </a:p>
          <a:p>
            <a:r>
              <a:rPr lang="en-US" dirty="0" smtClean="0"/>
              <a:t>SQL and </a:t>
            </a:r>
            <a:r>
              <a:rPr lang="en-US" dirty="0" err="1" smtClean="0"/>
              <a:t>NoSQL</a:t>
            </a:r>
            <a:r>
              <a:rPr lang="en-US" dirty="0" smtClean="0"/>
              <a:t>, File management</a:t>
            </a:r>
          </a:p>
          <a:p>
            <a:r>
              <a:rPr lang="en-US" dirty="0" smtClean="0"/>
              <a:t>Data Transport</a:t>
            </a:r>
          </a:p>
          <a:p>
            <a:r>
              <a:rPr lang="en-US" dirty="0" smtClean="0">
                <a:solidFill>
                  <a:schemeClr val="accent3">
                    <a:lumMod val="50000"/>
                  </a:schemeClr>
                </a:solidFill>
              </a:rPr>
              <a:t>Cluster Resource Management (Yarn, </a:t>
            </a:r>
            <a:r>
              <a:rPr lang="en-US" dirty="0" err="1" smtClean="0">
                <a:solidFill>
                  <a:schemeClr val="accent3">
                    <a:lumMod val="50000"/>
                  </a:schemeClr>
                </a:solidFill>
              </a:rPr>
              <a:t>Slurm</a:t>
            </a:r>
            <a:r>
              <a:rPr lang="en-US" dirty="0" smtClean="0">
                <a:solidFill>
                  <a:schemeClr val="accent3">
                    <a:lumMod val="50000"/>
                  </a:schemeClr>
                </a:solidFill>
              </a:rPr>
              <a:t>, SGE)</a:t>
            </a:r>
          </a:p>
          <a:p>
            <a:r>
              <a:rPr lang="en-US" dirty="0" smtClean="0">
                <a:solidFill>
                  <a:schemeClr val="accent3">
                    <a:lumMod val="50000"/>
                  </a:schemeClr>
                </a:solidFill>
              </a:rPr>
              <a:t>File systems(HDFS, </a:t>
            </a:r>
            <a:r>
              <a:rPr lang="en-US" dirty="0" err="1" smtClean="0">
                <a:solidFill>
                  <a:schemeClr val="accent3">
                    <a:lumMod val="50000"/>
                  </a:schemeClr>
                </a:solidFill>
              </a:rPr>
              <a:t>Lustre</a:t>
            </a:r>
            <a:r>
              <a:rPr lang="en-US" dirty="0" smtClean="0">
                <a:solidFill>
                  <a:schemeClr val="accent3">
                    <a:lumMod val="50000"/>
                  </a:schemeClr>
                </a:solidFill>
              </a:rPr>
              <a:t> …)</a:t>
            </a:r>
          </a:p>
          <a:p>
            <a:r>
              <a:rPr lang="en-US" dirty="0" smtClean="0"/>
              <a:t>DevOps (Puppet, Chef …)</a:t>
            </a:r>
          </a:p>
          <a:p>
            <a:r>
              <a:rPr lang="en-US" dirty="0" err="1" smtClean="0"/>
              <a:t>IaaS</a:t>
            </a:r>
            <a:r>
              <a:rPr lang="en-US" dirty="0" smtClean="0"/>
              <a:t> Management from HPC to hypervisors (</a:t>
            </a:r>
            <a:r>
              <a:rPr lang="en-US" dirty="0" err="1" smtClean="0"/>
              <a:t>OpenStack</a:t>
            </a:r>
            <a:r>
              <a:rPr lang="en-US" dirty="0" smtClean="0"/>
              <a:t>)</a:t>
            </a:r>
          </a:p>
          <a:p>
            <a:r>
              <a:rPr lang="en-US" dirty="0" smtClean="0"/>
              <a:t>Cross Cutting</a:t>
            </a:r>
          </a:p>
          <a:p>
            <a:pPr lvl="1"/>
            <a:r>
              <a:rPr lang="en-US" dirty="0" smtClean="0"/>
              <a:t>Message Protocols</a:t>
            </a:r>
          </a:p>
          <a:p>
            <a:pPr lvl="1"/>
            <a:r>
              <a:rPr lang="en-US" dirty="0" smtClean="0"/>
              <a:t>Distributed Coordination</a:t>
            </a:r>
          </a:p>
          <a:p>
            <a:pPr lvl="1"/>
            <a:r>
              <a:rPr lang="en-US" dirty="0" smtClean="0"/>
              <a:t>Security &amp; Privacy</a:t>
            </a:r>
          </a:p>
          <a:p>
            <a:pPr lvl="1"/>
            <a:r>
              <a:rPr lang="en-US" dirty="0" smtClean="0">
                <a:solidFill>
                  <a:schemeClr val="accent3">
                    <a:lumMod val="50000"/>
                  </a:schemeClr>
                </a:solidFill>
              </a:rPr>
              <a:t>Monitoring</a:t>
            </a:r>
          </a:p>
          <a:p>
            <a:endParaRPr lang="en-US" dirty="0"/>
          </a:p>
        </p:txBody>
      </p:sp>
    </p:spTree>
    <p:extLst>
      <p:ext uri="{BB962C8B-B14F-4D97-AF65-F5344CB8AC3E}">
        <p14:creationId xmlns:p14="http://schemas.microsoft.com/office/powerpoint/2010/main" val="18785628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417"/>
            <a:ext cx="9144000" cy="1143000"/>
          </a:xfrm>
        </p:spPr>
        <p:txBody>
          <a:bodyPr>
            <a:noAutofit/>
          </a:bodyPr>
          <a:lstStyle/>
          <a:p>
            <a:r>
              <a:rPr lang="en-US" sz="3600" b="1" dirty="0" smtClean="0"/>
              <a:t>Getting High Performance on Data Analytics (e.g. Mahout, R…)</a:t>
            </a:r>
            <a:endParaRPr lang="en-US" sz="3600" b="1" dirty="0"/>
          </a:p>
        </p:txBody>
      </p:sp>
      <p:sp>
        <p:nvSpPr>
          <p:cNvPr id="3" name="Content Placeholder 2"/>
          <p:cNvSpPr>
            <a:spLocks noGrp="1"/>
          </p:cNvSpPr>
          <p:nvPr>
            <p:ph idx="1"/>
          </p:nvPr>
        </p:nvSpPr>
        <p:spPr>
          <a:xfrm>
            <a:off x="0" y="992221"/>
            <a:ext cx="9144000" cy="5979685"/>
          </a:xfrm>
        </p:spPr>
        <p:txBody>
          <a:bodyPr>
            <a:noAutofit/>
          </a:bodyPr>
          <a:lstStyle/>
          <a:p>
            <a:pPr>
              <a:spcBef>
                <a:spcPts val="0"/>
              </a:spcBef>
            </a:pPr>
            <a:r>
              <a:rPr lang="en-US" sz="2000" dirty="0"/>
              <a:t>On the systems side, we have two </a:t>
            </a:r>
            <a:r>
              <a:rPr lang="en-US" sz="2000" dirty="0" smtClean="0"/>
              <a:t>principles:</a:t>
            </a:r>
            <a:endParaRPr lang="en-US" sz="2000" dirty="0"/>
          </a:p>
          <a:p>
            <a:pPr lvl="1">
              <a:spcBef>
                <a:spcPts val="0"/>
              </a:spcBef>
            </a:pPr>
            <a:r>
              <a:rPr lang="en-US" sz="2000" dirty="0" smtClean="0">
                <a:solidFill>
                  <a:srgbClr val="0070C0"/>
                </a:solidFill>
              </a:rPr>
              <a:t>The </a:t>
            </a:r>
            <a:r>
              <a:rPr lang="en-US" sz="2000" dirty="0">
                <a:solidFill>
                  <a:srgbClr val="0070C0"/>
                </a:solidFill>
              </a:rPr>
              <a:t>Apache Big Data Stack with ~120 projects has important broad functionality with a vital large support organization</a:t>
            </a:r>
          </a:p>
          <a:p>
            <a:pPr lvl="1">
              <a:spcBef>
                <a:spcPts val="0"/>
              </a:spcBef>
            </a:pPr>
            <a:r>
              <a:rPr lang="en-US" sz="2000" dirty="0" smtClean="0">
                <a:solidFill>
                  <a:srgbClr val="0070C0"/>
                </a:solidFill>
              </a:rPr>
              <a:t>HPC </a:t>
            </a:r>
            <a:r>
              <a:rPr lang="en-US" sz="2000" dirty="0">
                <a:solidFill>
                  <a:srgbClr val="0070C0"/>
                </a:solidFill>
              </a:rPr>
              <a:t>including MPI has striking success in delivering high performance, </a:t>
            </a:r>
            <a:endParaRPr lang="en-US" sz="2000" dirty="0" smtClean="0">
              <a:solidFill>
                <a:srgbClr val="0070C0"/>
              </a:solidFill>
            </a:endParaRPr>
          </a:p>
          <a:p>
            <a:pPr marL="457200" lvl="1" indent="0">
              <a:spcBef>
                <a:spcPts val="0"/>
              </a:spcBef>
              <a:buNone/>
            </a:pPr>
            <a:r>
              <a:rPr lang="en-US" sz="2000" dirty="0">
                <a:solidFill>
                  <a:srgbClr val="0070C0"/>
                </a:solidFill>
              </a:rPr>
              <a:t> </a:t>
            </a:r>
            <a:r>
              <a:rPr lang="en-US" sz="2000" dirty="0" smtClean="0">
                <a:solidFill>
                  <a:srgbClr val="0070C0"/>
                </a:solidFill>
              </a:rPr>
              <a:t>    however </a:t>
            </a:r>
            <a:r>
              <a:rPr lang="en-US" sz="2000" dirty="0">
                <a:solidFill>
                  <a:srgbClr val="0070C0"/>
                </a:solidFill>
              </a:rPr>
              <a:t>with </a:t>
            </a:r>
            <a:r>
              <a:rPr lang="en-US" sz="2000" dirty="0" smtClean="0">
                <a:solidFill>
                  <a:srgbClr val="0070C0"/>
                </a:solidFill>
              </a:rPr>
              <a:t>a </a:t>
            </a:r>
            <a:r>
              <a:rPr lang="en-US" sz="2000" dirty="0">
                <a:solidFill>
                  <a:srgbClr val="0070C0"/>
                </a:solidFill>
              </a:rPr>
              <a:t>fragile sustainability </a:t>
            </a:r>
            <a:r>
              <a:rPr lang="en-US" sz="2000" dirty="0" smtClean="0">
                <a:solidFill>
                  <a:srgbClr val="0070C0"/>
                </a:solidFill>
              </a:rPr>
              <a:t>model</a:t>
            </a:r>
            <a:endParaRPr lang="en-US" sz="2000" dirty="0">
              <a:solidFill>
                <a:srgbClr val="0070C0"/>
              </a:solidFill>
            </a:endParaRPr>
          </a:p>
          <a:p>
            <a:pPr>
              <a:spcBef>
                <a:spcPts val="0"/>
              </a:spcBef>
            </a:pPr>
            <a:r>
              <a:rPr lang="en-US" sz="2000" dirty="0" smtClean="0"/>
              <a:t>There are </a:t>
            </a:r>
            <a:r>
              <a:rPr lang="en-US" sz="2000" dirty="0" smtClean="0">
                <a:solidFill>
                  <a:srgbClr val="0070C0"/>
                </a:solidFill>
              </a:rPr>
              <a:t>key systems </a:t>
            </a:r>
            <a:r>
              <a:rPr lang="en-US" sz="2000" dirty="0">
                <a:solidFill>
                  <a:srgbClr val="0070C0"/>
                </a:solidFill>
              </a:rPr>
              <a:t>abstractions </a:t>
            </a:r>
            <a:r>
              <a:rPr lang="en-US" sz="2000" dirty="0"/>
              <a:t>which are levels in </a:t>
            </a:r>
            <a:r>
              <a:rPr lang="en-US" sz="2000" dirty="0" smtClean="0"/>
              <a:t>HPC-ABDS software </a:t>
            </a:r>
            <a:r>
              <a:rPr lang="en-US" sz="2000" dirty="0"/>
              <a:t>stack </a:t>
            </a:r>
            <a:r>
              <a:rPr lang="en-US" sz="2000" dirty="0" smtClean="0"/>
              <a:t>where </a:t>
            </a:r>
            <a:r>
              <a:rPr lang="en-US" sz="2000" dirty="0"/>
              <a:t>Apache approach needs careful integration with HPC</a:t>
            </a:r>
          </a:p>
          <a:p>
            <a:pPr lvl="1">
              <a:spcBef>
                <a:spcPts val="0"/>
              </a:spcBef>
            </a:pPr>
            <a:r>
              <a:rPr lang="en-US" sz="2000" dirty="0"/>
              <a:t>Resource management</a:t>
            </a:r>
          </a:p>
          <a:p>
            <a:pPr lvl="1">
              <a:spcBef>
                <a:spcPts val="0"/>
              </a:spcBef>
            </a:pPr>
            <a:r>
              <a:rPr lang="en-US" sz="2000" dirty="0"/>
              <a:t>Storage</a:t>
            </a:r>
          </a:p>
          <a:p>
            <a:pPr lvl="1">
              <a:spcBef>
                <a:spcPts val="0"/>
              </a:spcBef>
            </a:pPr>
            <a:r>
              <a:rPr lang="en-US" sz="2000" dirty="0"/>
              <a:t>Programming model -- horizontal scaling parallelism</a:t>
            </a:r>
          </a:p>
          <a:p>
            <a:pPr lvl="1">
              <a:spcBef>
                <a:spcPts val="0"/>
              </a:spcBef>
            </a:pPr>
            <a:r>
              <a:rPr lang="en-US" sz="2000" dirty="0"/>
              <a:t>Collective and </a:t>
            </a:r>
            <a:r>
              <a:rPr lang="en-US" sz="2000" dirty="0" smtClean="0"/>
              <a:t>Point-to-Point </a:t>
            </a:r>
            <a:r>
              <a:rPr lang="en-US" sz="2000" dirty="0"/>
              <a:t>communication</a:t>
            </a:r>
          </a:p>
          <a:p>
            <a:pPr lvl="1">
              <a:spcBef>
                <a:spcPts val="0"/>
              </a:spcBef>
            </a:pPr>
            <a:r>
              <a:rPr lang="en-US" sz="2000" dirty="0"/>
              <a:t>Support of iteration</a:t>
            </a:r>
          </a:p>
          <a:p>
            <a:pPr lvl="1">
              <a:spcBef>
                <a:spcPts val="0"/>
              </a:spcBef>
            </a:pPr>
            <a:r>
              <a:rPr lang="en-US" sz="2000" dirty="0"/>
              <a:t>Data interface (not just key-value</a:t>
            </a:r>
            <a:r>
              <a:rPr lang="en-US" sz="2000" dirty="0" smtClean="0"/>
              <a:t>)</a:t>
            </a:r>
            <a:endParaRPr lang="en-US" sz="2000" dirty="0"/>
          </a:p>
          <a:p>
            <a:pPr>
              <a:spcBef>
                <a:spcPts val="0"/>
              </a:spcBef>
            </a:pPr>
            <a:r>
              <a:rPr lang="en-US" sz="2000" dirty="0"/>
              <a:t>In application areas, we define </a:t>
            </a:r>
            <a:r>
              <a:rPr lang="en-US" sz="2000" dirty="0" smtClean="0">
                <a:solidFill>
                  <a:srgbClr val="0070C0"/>
                </a:solidFill>
              </a:rPr>
              <a:t>application abstractions </a:t>
            </a:r>
            <a:r>
              <a:rPr lang="en-US" sz="2000" dirty="0"/>
              <a:t>to </a:t>
            </a:r>
            <a:r>
              <a:rPr lang="en-US" sz="2000" dirty="0" smtClean="0"/>
              <a:t>support:</a:t>
            </a:r>
            <a:endParaRPr lang="en-US" sz="2000" dirty="0"/>
          </a:p>
          <a:p>
            <a:pPr lvl="1">
              <a:spcBef>
                <a:spcPts val="0"/>
              </a:spcBef>
            </a:pPr>
            <a:r>
              <a:rPr lang="en-US" sz="2000" dirty="0"/>
              <a:t>Graphs/network </a:t>
            </a:r>
          </a:p>
          <a:p>
            <a:pPr lvl="1">
              <a:spcBef>
                <a:spcPts val="0"/>
              </a:spcBef>
            </a:pPr>
            <a:r>
              <a:rPr lang="en-US" sz="2000" dirty="0" smtClean="0"/>
              <a:t>Geospatial</a:t>
            </a:r>
            <a:endParaRPr lang="en-US" sz="2000" dirty="0"/>
          </a:p>
          <a:p>
            <a:pPr lvl="1">
              <a:spcBef>
                <a:spcPts val="0"/>
              </a:spcBef>
            </a:pPr>
            <a:r>
              <a:rPr lang="en-US" sz="2000" dirty="0" smtClean="0"/>
              <a:t>Genes</a:t>
            </a:r>
          </a:p>
          <a:p>
            <a:pPr lvl="1">
              <a:spcBef>
                <a:spcPts val="0"/>
              </a:spcBef>
            </a:pPr>
            <a:r>
              <a:rPr lang="en-US" sz="2000" dirty="0" smtClean="0"/>
              <a:t>Images, etc.</a:t>
            </a:r>
            <a:endParaRPr lang="en-US" sz="2000" dirty="0"/>
          </a:p>
          <a:p>
            <a:pPr>
              <a:spcBef>
                <a:spcPts val="0"/>
              </a:spcBef>
            </a:pPr>
            <a:endParaRPr lang="en-US" sz="2400" dirty="0"/>
          </a:p>
        </p:txBody>
      </p:sp>
    </p:spTree>
    <p:extLst>
      <p:ext uri="{BB962C8B-B14F-4D97-AF65-F5344CB8AC3E}">
        <p14:creationId xmlns:p14="http://schemas.microsoft.com/office/powerpoint/2010/main" val="17118681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302125" y="66675"/>
            <a:ext cx="4841875" cy="741363"/>
          </a:xfrm>
        </p:spPr>
        <p:txBody>
          <a:bodyPr>
            <a:normAutofit fontScale="90000"/>
          </a:bodyPr>
          <a:lstStyle/>
          <a:p>
            <a:r>
              <a:rPr lang="en-US" b="1" dirty="0" smtClean="0"/>
              <a:t>HPC-ABDS Hourglass</a:t>
            </a:r>
            <a:endParaRPr lang="en-US" b="1" dirty="0"/>
          </a:p>
        </p:txBody>
      </p:sp>
      <p:grpSp>
        <p:nvGrpSpPr>
          <p:cNvPr id="4" name="Group 3"/>
          <p:cNvGrpSpPr/>
          <p:nvPr/>
        </p:nvGrpSpPr>
        <p:grpSpPr>
          <a:xfrm>
            <a:off x="325067" y="-11723"/>
            <a:ext cx="3846714" cy="6858000"/>
            <a:chOff x="495545" y="-11723"/>
            <a:chExt cx="3846714" cy="6858000"/>
          </a:xfrm>
        </p:grpSpPr>
        <p:pic>
          <p:nvPicPr>
            <p:cNvPr id="1026" name="Picture 2" descr="http://fc02.deviantart.net/fs70/i/2011/188/1/8/hourglass_cutie_mark_by_rildraw-d3lbp6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545" y="-11723"/>
              <a:ext cx="3846714"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67997" y="686025"/>
              <a:ext cx="3365280" cy="954107"/>
            </a:xfrm>
            <a:prstGeom prst="rect">
              <a:avLst/>
            </a:prstGeom>
            <a:noFill/>
          </p:spPr>
          <p:txBody>
            <a:bodyPr wrap="none" rtlCol="0">
              <a:spAutoFit/>
            </a:bodyPr>
            <a:lstStyle/>
            <a:p>
              <a:r>
                <a:rPr lang="en-US" sz="2800" b="1" dirty="0" smtClean="0">
                  <a:solidFill>
                    <a:srgbClr val="7030A0"/>
                  </a:solidFill>
                </a:rPr>
                <a:t>HPC ABDS</a:t>
              </a:r>
            </a:p>
            <a:p>
              <a:r>
                <a:rPr lang="en-US" sz="2800" b="1" dirty="0" smtClean="0">
                  <a:solidFill>
                    <a:srgbClr val="7030A0"/>
                  </a:solidFill>
                </a:rPr>
                <a:t>System (Middleware)</a:t>
              </a:r>
              <a:endParaRPr lang="en-US" sz="2800" b="1" dirty="0">
                <a:solidFill>
                  <a:srgbClr val="7030A0"/>
                </a:solidFill>
              </a:endParaRPr>
            </a:p>
          </p:txBody>
        </p:sp>
        <p:sp>
          <p:nvSpPr>
            <p:cNvPr id="5" name="TextBox 4"/>
            <p:cNvSpPr txBox="1"/>
            <p:nvPr/>
          </p:nvSpPr>
          <p:spPr>
            <a:xfrm>
              <a:off x="725865" y="5399056"/>
              <a:ext cx="2867452" cy="954107"/>
            </a:xfrm>
            <a:prstGeom prst="rect">
              <a:avLst/>
            </a:prstGeom>
            <a:noFill/>
          </p:spPr>
          <p:txBody>
            <a:bodyPr wrap="none" rtlCol="0">
              <a:spAutoFit/>
            </a:bodyPr>
            <a:lstStyle/>
            <a:p>
              <a:r>
                <a:rPr lang="en-US" sz="2800" b="1" dirty="0" smtClean="0">
                  <a:solidFill>
                    <a:srgbClr val="7030A0"/>
                  </a:solidFill>
                </a:rPr>
                <a:t>High performance</a:t>
              </a:r>
            </a:p>
            <a:p>
              <a:r>
                <a:rPr lang="en-US" sz="2800" b="1" dirty="0" smtClean="0">
                  <a:solidFill>
                    <a:srgbClr val="7030A0"/>
                  </a:solidFill>
                </a:rPr>
                <a:t>Applications</a:t>
              </a:r>
              <a:endParaRPr lang="en-US" sz="2800" b="1" dirty="0">
                <a:solidFill>
                  <a:srgbClr val="7030A0"/>
                </a:solidFill>
              </a:endParaRPr>
            </a:p>
          </p:txBody>
        </p:sp>
      </p:grpSp>
      <p:sp>
        <p:nvSpPr>
          <p:cNvPr id="6" name="TextBox 5"/>
          <p:cNvSpPr txBox="1"/>
          <p:nvPr/>
        </p:nvSpPr>
        <p:spPr>
          <a:xfrm>
            <a:off x="2183697" y="2935581"/>
            <a:ext cx="5861176" cy="1323439"/>
          </a:xfrm>
          <a:prstGeom prst="rect">
            <a:avLst/>
          </a:prstGeom>
          <a:noFill/>
        </p:spPr>
        <p:txBody>
          <a:bodyPr wrap="square" rtlCol="0">
            <a:spAutoFit/>
          </a:bodyPr>
          <a:lstStyle/>
          <a:p>
            <a:pPr marL="285750" indent="-285750">
              <a:buFont typeface="Arial" panose="020B0604020202020204" pitchFamily="34" charset="0"/>
              <a:buChar char="•"/>
            </a:pPr>
            <a:r>
              <a:rPr lang="en-US" sz="2000" b="1" dirty="0" smtClean="0"/>
              <a:t>HPC Yarn for Resource management</a:t>
            </a:r>
          </a:p>
          <a:p>
            <a:pPr marL="285750" indent="-285750">
              <a:buFont typeface="Arial" panose="020B0604020202020204" pitchFamily="34" charset="0"/>
              <a:buChar char="•"/>
            </a:pPr>
            <a:r>
              <a:rPr lang="en-US" sz="2000" b="1" dirty="0" smtClean="0"/>
              <a:t>Horizontally scalable parallel programming model</a:t>
            </a:r>
          </a:p>
          <a:p>
            <a:pPr marL="285750" indent="-285750">
              <a:buFont typeface="Arial" panose="020B0604020202020204" pitchFamily="34" charset="0"/>
              <a:buChar char="•"/>
            </a:pPr>
            <a:r>
              <a:rPr lang="en-US" sz="2000" b="1" dirty="0" smtClean="0"/>
              <a:t>Collective </a:t>
            </a:r>
            <a:r>
              <a:rPr lang="en-US" sz="2000" b="1" dirty="0"/>
              <a:t>and </a:t>
            </a:r>
            <a:r>
              <a:rPr lang="en-US" sz="2000" b="1" dirty="0" smtClean="0"/>
              <a:t>Point-to-Point </a:t>
            </a:r>
            <a:r>
              <a:rPr lang="en-US" sz="2000" b="1" dirty="0"/>
              <a:t>communication</a:t>
            </a:r>
          </a:p>
          <a:p>
            <a:pPr marL="285750" indent="-285750">
              <a:buFont typeface="Arial" panose="020B0604020202020204" pitchFamily="34" charset="0"/>
              <a:buChar char="•"/>
            </a:pPr>
            <a:r>
              <a:rPr lang="en-US" sz="2000" b="1" dirty="0"/>
              <a:t>Support of </a:t>
            </a:r>
            <a:r>
              <a:rPr lang="en-US" sz="2000" b="1" dirty="0" smtClean="0"/>
              <a:t>iteration (in memory databases)</a:t>
            </a:r>
            <a:endParaRPr lang="en-US" sz="2000" b="1" dirty="0"/>
          </a:p>
        </p:txBody>
      </p:sp>
      <p:sp>
        <p:nvSpPr>
          <p:cNvPr id="7" name="TextBox 6"/>
          <p:cNvSpPr txBox="1"/>
          <p:nvPr/>
        </p:nvSpPr>
        <p:spPr>
          <a:xfrm>
            <a:off x="3523254" y="1811098"/>
            <a:ext cx="3479222" cy="1015663"/>
          </a:xfrm>
          <a:prstGeom prst="rect">
            <a:avLst/>
          </a:prstGeom>
          <a:noFill/>
        </p:spPr>
        <p:txBody>
          <a:bodyPr wrap="none" rtlCol="0">
            <a:spAutoFit/>
          </a:bodyPr>
          <a:lstStyle/>
          <a:p>
            <a:r>
              <a:rPr lang="en-US" sz="2000" b="1" dirty="0" smtClean="0"/>
              <a:t>System Abstractions/standards</a:t>
            </a:r>
          </a:p>
          <a:p>
            <a:pPr marL="285750" indent="-285750">
              <a:buFont typeface="Arial" panose="020B0604020202020204" pitchFamily="34" charset="0"/>
              <a:buChar char="•"/>
            </a:pPr>
            <a:r>
              <a:rPr lang="en-US" sz="2000" dirty="0" smtClean="0"/>
              <a:t>Data format</a:t>
            </a:r>
          </a:p>
          <a:p>
            <a:pPr marL="285750" indent="-285750">
              <a:buFont typeface="Arial" panose="020B0604020202020204" pitchFamily="34" charset="0"/>
              <a:buChar char="•"/>
            </a:pPr>
            <a:r>
              <a:rPr lang="en-US" sz="2000" dirty="0" smtClean="0"/>
              <a:t>Storage</a:t>
            </a:r>
          </a:p>
        </p:txBody>
      </p:sp>
      <p:sp>
        <p:nvSpPr>
          <p:cNvPr id="8" name="TextBox 7"/>
          <p:cNvSpPr txBox="1"/>
          <p:nvPr/>
        </p:nvSpPr>
        <p:spPr>
          <a:xfrm>
            <a:off x="4509012" y="901469"/>
            <a:ext cx="3442545" cy="523220"/>
          </a:xfrm>
          <a:prstGeom prst="rect">
            <a:avLst/>
          </a:prstGeom>
          <a:noFill/>
          <a:ln w="38100">
            <a:solidFill>
              <a:srgbClr val="00B0F0"/>
            </a:solidFill>
          </a:ln>
        </p:spPr>
        <p:txBody>
          <a:bodyPr wrap="none" rtlCol="0">
            <a:spAutoFit/>
          </a:bodyPr>
          <a:lstStyle/>
          <a:p>
            <a:r>
              <a:rPr lang="en-US" sz="2800" b="1" dirty="0">
                <a:cs typeface="Times New Roman" pitchFamily="18" charset="0"/>
              </a:rPr>
              <a:t>120 Software Projects</a:t>
            </a:r>
          </a:p>
        </p:txBody>
      </p:sp>
      <p:sp>
        <p:nvSpPr>
          <p:cNvPr id="10" name="TextBox 9"/>
          <p:cNvSpPr txBox="1"/>
          <p:nvPr/>
        </p:nvSpPr>
        <p:spPr>
          <a:xfrm>
            <a:off x="3109473" y="4351984"/>
            <a:ext cx="4009624" cy="646331"/>
          </a:xfrm>
          <a:prstGeom prst="rect">
            <a:avLst/>
          </a:prstGeom>
          <a:noFill/>
        </p:spPr>
        <p:txBody>
          <a:bodyPr wrap="none" rtlCol="0">
            <a:spAutoFit/>
          </a:bodyPr>
          <a:lstStyle/>
          <a:p>
            <a:r>
              <a:rPr lang="en-US" b="1" dirty="0" smtClean="0"/>
              <a:t>Application Abstractions/standards</a:t>
            </a:r>
          </a:p>
          <a:p>
            <a:r>
              <a:rPr lang="en-US" dirty="0" smtClean="0"/>
              <a:t>Graphs, Networks, Images, Geospatial ….</a:t>
            </a:r>
          </a:p>
        </p:txBody>
      </p:sp>
      <p:sp>
        <p:nvSpPr>
          <p:cNvPr id="11" name="TextBox 10"/>
          <p:cNvSpPr txBox="1"/>
          <p:nvPr/>
        </p:nvSpPr>
        <p:spPr>
          <a:xfrm>
            <a:off x="3653159" y="5091280"/>
            <a:ext cx="4910336" cy="1569660"/>
          </a:xfrm>
          <a:prstGeom prst="rect">
            <a:avLst/>
          </a:prstGeom>
          <a:noFill/>
          <a:ln w="38100">
            <a:solidFill>
              <a:srgbClr val="00B0F0"/>
            </a:solidFill>
          </a:ln>
        </p:spPr>
        <p:txBody>
          <a:bodyPr wrap="square" rtlCol="0">
            <a:spAutoFit/>
          </a:bodyPr>
          <a:lstStyle/>
          <a:p>
            <a:r>
              <a:rPr lang="en-US" sz="2400" b="1" dirty="0">
                <a:cs typeface="Times New Roman" pitchFamily="18" charset="0"/>
              </a:rPr>
              <a:t>SPIDAL (Scalable Parallel Interoperable Data Analytics Library) </a:t>
            </a:r>
            <a:r>
              <a:rPr lang="en-US" sz="2400" b="1" dirty="0" smtClean="0"/>
              <a:t>or High performance Mahout, R, </a:t>
            </a:r>
            <a:r>
              <a:rPr lang="en-US" sz="2400" b="1" dirty="0" err="1" smtClean="0"/>
              <a:t>Matlab</a:t>
            </a:r>
            <a:r>
              <a:rPr lang="en-US" sz="2400" b="1" dirty="0" smtClean="0"/>
              <a:t>…</a:t>
            </a:r>
            <a:endParaRPr lang="en-US" sz="2400" b="1" dirty="0"/>
          </a:p>
        </p:txBody>
      </p:sp>
    </p:spTree>
    <p:extLst>
      <p:ext uri="{BB962C8B-B14F-4D97-AF65-F5344CB8AC3E}">
        <p14:creationId xmlns:p14="http://schemas.microsoft.com/office/powerpoint/2010/main" val="10376856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Iterative </a:t>
            </a:r>
            <a:r>
              <a:rPr lang="en-US" b="1" dirty="0"/>
              <a:t>MapReduce</a:t>
            </a:r>
            <a:br>
              <a:rPr lang="en-US" b="1" dirty="0"/>
            </a:br>
            <a:r>
              <a:rPr lang="en-US" b="1" dirty="0"/>
              <a:t>Implementing HPC-ABDS</a:t>
            </a:r>
          </a:p>
        </p:txBody>
      </p:sp>
      <p:sp>
        <p:nvSpPr>
          <p:cNvPr id="2" name="Subtitle 1"/>
          <p:cNvSpPr>
            <a:spLocks noGrp="1"/>
          </p:cNvSpPr>
          <p:nvPr>
            <p:ph type="subTitle" idx="1"/>
          </p:nvPr>
        </p:nvSpPr>
        <p:spPr/>
        <p:txBody>
          <a:bodyPr>
            <a:normAutofit/>
          </a:bodyPr>
          <a:lstStyle/>
          <a:p>
            <a:r>
              <a:rPr lang="en-US" dirty="0" smtClean="0">
                <a:solidFill>
                  <a:schemeClr val="tx1">
                    <a:lumMod val="75000"/>
                    <a:lumOff val="25000"/>
                  </a:schemeClr>
                </a:solidFill>
              </a:rPr>
              <a:t>Judy Qiu, Bingjing Zhang, Dennis Gannon, </a:t>
            </a:r>
            <a:r>
              <a:rPr lang="en-US" dirty="0" err="1" smtClean="0">
                <a:solidFill>
                  <a:schemeClr val="tx1">
                    <a:lumMod val="75000"/>
                    <a:lumOff val="25000"/>
                  </a:schemeClr>
                </a:solidFill>
              </a:rPr>
              <a:t>Thilina</a:t>
            </a:r>
            <a:r>
              <a:rPr lang="en-US" dirty="0" smtClean="0">
                <a:solidFill>
                  <a:schemeClr val="tx1">
                    <a:lumMod val="75000"/>
                    <a:lumOff val="25000"/>
                  </a:schemeClr>
                </a:solidFill>
              </a:rPr>
              <a:t> </a:t>
            </a:r>
            <a:r>
              <a:rPr lang="en-US" dirty="0" err="1" smtClean="0">
                <a:solidFill>
                  <a:schemeClr val="tx1">
                    <a:lumMod val="75000"/>
                    <a:lumOff val="25000"/>
                  </a:schemeClr>
                </a:solidFill>
              </a:rPr>
              <a:t>Gunarathne</a:t>
            </a:r>
            <a:endParaRPr lang="en-US" dirty="0">
              <a:solidFill>
                <a:schemeClr val="tx1">
                  <a:lumMod val="75000"/>
                  <a:lumOff val="25000"/>
                </a:schemeClr>
              </a:solidFill>
            </a:endParaRPr>
          </a:p>
        </p:txBody>
      </p:sp>
    </p:spTree>
    <p:extLst>
      <p:ext uri="{BB962C8B-B14F-4D97-AF65-F5344CB8AC3E}">
        <p14:creationId xmlns:p14="http://schemas.microsoft.com/office/powerpoint/2010/main" val="18325067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602"/>
            <a:ext cx="9144000" cy="894798"/>
          </a:xfrm>
        </p:spPr>
        <p:txBody>
          <a:bodyPr>
            <a:normAutofit/>
          </a:bodyPr>
          <a:lstStyle/>
          <a:p>
            <a:r>
              <a:rPr lang="en-US" b="1" dirty="0" smtClean="0"/>
              <a:t>Using Optimal “Collective” Operations</a:t>
            </a:r>
            <a:endParaRPr lang="en-US" b="1" dirty="0"/>
          </a:p>
        </p:txBody>
      </p:sp>
      <p:sp>
        <p:nvSpPr>
          <p:cNvPr id="5" name="Content Placeholder 4"/>
          <p:cNvSpPr>
            <a:spLocks noGrp="1"/>
          </p:cNvSpPr>
          <p:nvPr>
            <p:ph idx="1"/>
          </p:nvPr>
        </p:nvSpPr>
        <p:spPr>
          <a:xfrm>
            <a:off x="86008" y="914401"/>
            <a:ext cx="9057992" cy="1294646"/>
          </a:xfrm>
        </p:spPr>
        <p:txBody>
          <a:bodyPr>
            <a:normAutofit fontScale="77500" lnSpcReduction="20000"/>
          </a:bodyPr>
          <a:lstStyle/>
          <a:p>
            <a:r>
              <a:rPr lang="en-US" dirty="0" smtClean="0"/>
              <a:t>Twister4Azure Iterative MapReduce with enhanced collectives</a:t>
            </a:r>
          </a:p>
          <a:p>
            <a:pPr lvl="1"/>
            <a:r>
              <a:rPr lang="en-US" dirty="0"/>
              <a:t>Map-</a:t>
            </a:r>
            <a:r>
              <a:rPr lang="en-US" dirty="0" err="1"/>
              <a:t>AllReduce</a:t>
            </a:r>
            <a:r>
              <a:rPr lang="en-US" dirty="0"/>
              <a:t> primitive and </a:t>
            </a:r>
            <a:r>
              <a:rPr lang="en-US" dirty="0" err="1" smtClean="0"/>
              <a:t>MapReduce-MergeBroadcast</a:t>
            </a:r>
            <a:endParaRPr lang="en-US" dirty="0" smtClean="0"/>
          </a:p>
          <a:p>
            <a:r>
              <a:rPr lang="en-US" dirty="0" smtClean="0"/>
              <a:t>Strong Scaling on K-means for up to 256 cores on Azure</a:t>
            </a:r>
            <a:endParaRPr lang="en-US" dirty="0"/>
          </a:p>
        </p:txBody>
      </p:sp>
      <p:pic>
        <p:nvPicPr>
          <p:cNvPr id="4" name="Picture 3"/>
          <p:cNvPicPr>
            <a:picLocks noChangeAspect="1"/>
          </p:cNvPicPr>
          <p:nvPr/>
        </p:nvPicPr>
        <p:blipFill>
          <a:blip r:embed="rId2"/>
          <a:stretch>
            <a:fillRect/>
          </a:stretch>
        </p:blipFill>
        <p:spPr>
          <a:xfrm>
            <a:off x="951743" y="2209047"/>
            <a:ext cx="6650916" cy="4314570"/>
          </a:xfrm>
          <a:prstGeom prst="rect">
            <a:avLst/>
          </a:prstGeom>
        </p:spPr>
      </p:pic>
    </p:spTree>
    <p:extLst>
      <p:ext uri="{BB962C8B-B14F-4D97-AF65-F5344CB8AC3E}">
        <p14:creationId xmlns:p14="http://schemas.microsoft.com/office/powerpoint/2010/main" val="30696086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8965"/>
            <a:ext cx="7086600" cy="627530"/>
          </a:xfrm>
          <a:solidFill>
            <a:schemeClr val="bg1"/>
          </a:solidFill>
        </p:spPr>
        <p:txBody>
          <a:bodyPr>
            <a:normAutofit fontScale="90000"/>
          </a:bodyPr>
          <a:lstStyle/>
          <a:p>
            <a:r>
              <a:rPr lang="en-US" sz="3600" b="1" dirty="0" smtClean="0"/>
              <a:t>Kmeans and (Iterative) MapReduce</a:t>
            </a:r>
            <a:endParaRPr lang="en-US" sz="3600" b="1" dirty="0"/>
          </a:p>
        </p:txBody>
      </p:sp>
      <p:sp>
        <p:nvSpPr>
          <p:cNvPr id="9" name="Content Placeholder 8"/>
          <p:cNvSpPr>
            <a:spLocks noGrp="1"/>
          </p:cNvSpPr>
          <p:nvPr>
            <p:ph idx="1"/>
          </p:nvPr>
        </p:nvSpPr>
        <p:spPr>
          <a:xfrm>
            <a:off x="0" y="4784725"/>
            <a:ext cx="9144000" cy="2073275"/>
          </a:xfrm>
          <a:solidFill>
            <a:schemeClr val="bg1"/>
          </a:solidFill>
        </p:spPr>
        <p:txBody>
          <a:bodyPr/>
          <a:lstStyle/>
          <a:p>
            <a:r>
              <a:rPr lang="en-US" sz="2400" dirty="0" smtClean="0"/>
              <a:t>Shaded areas are computing only where Hadoop on HPC cluster is fastest</a:t>
            </a:r>
          </a:p>
          <a:p>
            <a:r>
              <a:rPr lang="en-US" sz="2400" dirty="0"/>
              <a:t>A</a:t>
            </a:r>
            <a:r>
              <a:rPr lang="en-US" sz="2400" dirty="0" smtClean="0"/>
              <a:t>reas above shading are overheads where T4A smallest and T4A with </a:t>
            </a:r>
            <a:r>
              <a:rPr lang="en-US" sz="2400" dirty="0" err="1" smtClean="0"/>
              <a:t>AllReduce</a:t>
            </a:r>
            <a:r>
              <a:rPr lang="en-US" sz="2400" dirty="0" smtClean="0"/>
              <a:t> collective have lowest overhead</a:t>
            </a:r>
          </a:p>
          <a:p>
            <a:r>
              <a:rPr lang="en-US" sz="2400" dirty="0" smtClean="0"/>
              <a:t>Note even on Azure Java (Orange) faster than T4A C# for compute</a:t>
            </a:r>
            <a:endParaRPr lang="en-US" sz="2400" dirty="0"/>
          </a:p>
        </p:txBody>
      </p:sp>
      <p:sp>
        <p:nvSpPr>
          <p:cNvPr id="4" name="Slide Number Placeholder 3"/>
          <p:cNvSpPr>
            <a:spLocks noGrp="1"/>
          </p:cNvSpPr>
          <p:nvPr>
            <p:ph type="sldNum" sz="quarter" idx="12"/>
          </p:nvPr>
        </p:nvSpPr>
        <p:spPr>
          <a:xfrm>
            <a:off x="8426513" y="6356350"/>
            <a:ext cx="520574" cy="365125"/>
          </a:xfrm>
        </p:spPr>
        <p:txBody>
          <a:bodyPr/>
          <a:lstStyle/>
          <a:p>
            <a:fld id="{94CC141A-9CC6-41A7-A7D0-011D836CC6E2}" type="slidenum">
              <a:rPr lang="en-US" smtClean="0"/>
              <a:pPr/>
              <a:t>37</a:t>
            </a:fld>
            <a:endParaRPr lang="en-US" dirty="0"/>
          </a:p>
        </p:txBody>
      </p:sp>
      <p:grpSp>
        <p:nvGrpSpPr>
          <p:cNvPr id="5" name="Group 4"/>
          <p:cNvGrpSpPr/>
          <p:nvPr/>
        </p:nvGrpSpPr>
        <p:grpSpPr>
          <a:xfrm>
            <a:off x="0" y="457200"/>
            <a:ext cx="8991602" cy="4495800"/>
            <a:chOff x="0" y="0"/>
            <a:chExt cx="5876925" cy="2998787"/>
          </a:xfrm>
        </p:grpSpPr>
        <p:graphicFrame>
          <p:nvGraphicFramePr>
            <p:cNvPr id="6" name="Chart 5"/>
            <p:cNvGraphicFramePr/>
            <p:nvPr>
              <p:extLst/>
            </p:nvPr>
          </p:nvGraphicFramePr>
          <p:xfrm>
            <a:off x="0" y="0"/>
            <a:ext cx="5876925" cy="29987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nvGraphicFramePr>
          <p:xfrm>
            <a:off x="0" y="4761"/>
            <a:ext cx="4876800" cy="2979738"/>
          </p:xfrm>
          <a:graphic>
            <a:graphicData uri="http://schemas.openxmlformats.org/drawingml/2006/chart">
              <c:chart xmlns:c="http://schemas.openxmlformats.org/drawingml/2006/chart" xmlns:r="http://schemas.openxmlformats.org/officeDocument/2006/relationships" r:id="rId3"/>
            </a:graphicData>
          </a:graphic>
        </p:graphicFrame>
      </p:grpSp>
    </p:spTree>
    <p:extLst>
      <p:ext uri="{BB962C8B-B14F-4D97-AF65-F5344CB8AC3E}">
        <p14:creationId xmlns:p14="http://schemas.microsoft.com/office/powerpoint/2010/main" val="22344793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b="1" dirty="0" smtClean="0"/>
              <a:t>Collectives improve traditional MapReduce</a:t>
            </a:r>
            <a:endParaRPr lang="en-US" b="1" dirty="0"/>
          </a:p>
        </p:txBody>
      </p:sp>
      <p:sp>
        <p:nvSpPr>
          <p:cNvPr id="3" name="Content Placeholder 2"/>
          <p:cNvSpPr>
            <a:spLocks noGrp="1"/>
          </p:cNvSpPr>
          <p:nvPr>
            <p:ph idx="1"/>
          </p:nvPr>
        </p:nvSpPr>
        <p:spPr>
          <a:xfrm>
            <a:off x="104114" y="1256169"/>
            <a:ext cx="9039885" cy="1749582"/>
          </a:xfrm>
        </p:spPr>
        <p:txBody>
          <a:bodyPr>
            <a:normAutofit fontScale="70000" lnSpcReduction="20000"/>
          </a:bodyPr>
          <a:lstStyle/>
          <a:p>
            <a:r>
              <a:rPr lang="en-US" dirty="0" smtClean="0"/>
              <a:t>Poly-algorithms choose the best collective implementation for machine and collective at hand</a:t>
            </a:r>
          </a:p>
          <a:p>
            <a:r>
              <a:rPr lang="en-US" dirty="0" smtClean="0"/>
              <a:t>This is K-means running within basic Hadoop but with optimal </a:t>
            </a:r>
            <a:r>
              <a:rPr lang="en-US" dirty="0" err="1" smtClean="0"/>
              <a:t>AllReduce</a:t>
            </a:r>
            <a:r>
              <a:rPr lang="en-US" dirty="0" smtClean="0"/>
              <a:t> collective operations</a:t>
            </a:r>
          </a:p>
          <a:p>
            <a:r>
              <a:rPr lang="en-US" dirty="0" smtClean="0"/>
              <a:t>Running on </a:t>
            </a:r>
            <a:r>
              <a:rPr lang="en-US" dirty="0" err="1" smtClean="0"/>
              <a:t>Infiniband</a:t>
            </a:r>
            <a:r>
              <a:rPr lang="en-US" dirty="0" smtClean="0"/>
              <a:t> Linux Cluster</a:t>
            </a:r>
            <a:endParaRPr lang="en-US" dirty="0"/>
          </a:p>
        </p:txBody>
      </p:sp>
      <p:pic>
        <p:nvPicPr>
          <p:cNvPr id="5" name="Picture 4"/>
          <p:cNvPicPr>
            <a:picLocks noChangeAspect="1"/>
          </p:cNvPicPr>
          <p:nvPr/>
        </p:nvPicPr>
        <p:blipFill>
          <a:blip r:embed="rId2"/>
          <a:stretch>
            <a:fillRect/>
          </a:stretch>
        </p:blipFill>
        <p:spPr>
          <a:xfrm>
            <a:off x="1174808" y="3118920"/>
            <a:ext cx="5727913" cy="3548958"/>
          </a:xfrm>
          <a:prstGeom prst="rect">
            <a:avLst/>
          </a:prstGeom>
        </p:spPr>
      </p:pic>
    </p:spTree>
    <p:extLst>
      <p:ext uri="{BB962C8B-B14F-4D97-AF65-F5344CB8AC3E}">
        <p14:creationId xmlns:p14="http://schemas.microsoft.com/office/powerpoint/2010/main" val="12726127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Harp Design</a:t>
            </a:r>
            <a:endParaRPr lang="en-US" dirty="0"/>
          </a:p>
        </p:txBody>
      </p:sp>
      <p:sp>
        <p:nvSpPr>
          <p:cNvPr id="18" name="Text Placeholder 17"/>
          <p:cNvSpPr>
            <a:spLocks noGrp="1"/>
          </p:cNvSpPr>
          <p:nvPr>
            <p:ph type="body" idx="1"/>
          </p:nvPr>
        </p:nvSpPr>
        <p:spPr/>
        <p:txBody>
          <a:bodyPr/>
          <a:lstStyle/>
          <a:p>
            <a:r>
              <a:rPr lang="en-US" dirty="0"/>
              <a:t>Parallelism Model</a:t>
            </a:r>
          </a:p>
        </p:txBody>
      </p:sp>
      <p:sp>
        <p:nvSpPr>
          <p:cNvPr id="20" name="Text Placeholder 19"/>
          <p:cNvSpPr>
            <a:spLocks noGrp="1"/>
          </p:cNvSpPr>
          <p:nvPr>
            <p:ph type="body" sz="quarter" idx="3"/>
          </p:nvPr>
        </p:nvSpPr>
        <p:spPr/>
        <p:txBody>
          <a:bodyPr/>
          <a:lstStyle/>
          <a:p>
            <a:r>
              <a:rPr lang="en-US" dirty="0" smtClean="0"/>
              <a:t>Architecture</a:t>
            </a:r>
            <a:endParaRPr lang="en-US" dirty="0"/>
          </a:p>
        </p:txBody>
      </p:sp>
      <p:grpSp>
        <p:nvGrpSpPr>
          <p:cNvPr id="22" name="Group 21"/>
          <p:cNvGrpSpPr/>
          <p:nvPr/>
        </p:nvGrpSpPr>
        <p:grpSpPr>
          <a:xfrm>
            <a:off x="464588" y="3184693"/>
            <a:ext cx="3905412" cy="1911298"/>
            <a:chOff x="619450" y="2618515"/>
            <a:chExt cx="5207216" cy="2548397"/>
          </a:xfrm>
        </p:grpSpPr>
        <p:sp>
          <p:nvSpPr>
            <p:cNvPr id="56" name="Rounded Rectangle 55"/>
            <p:cNvSpPr/>
            <p:nvPr/>
          </p:nvSpPr>
          <p:spPr>
            <a:xfrm>
              <a:off x="619450" y="3878661"/>
              <a:ext cx="2296904" cy="482803"/>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1200" dirty="0">
                  <a:solidFill>
                    <a:schemeClr val="bg1"/>
                  </a:solidFill>
                </a:rPr>
                <a:t>Shuffle</a:t>
              </a:r>
            </a:p>
          </p:txBody>
        </p:sp>
        <p:grpSp>
          <p:nvGrpSpPr>
            <p:cNvPr id="57" name="Group 56"/>
            <p:cNvGrpSpPr/>
            <p:nvPr/>
          </p:nvGrpSpPr>
          <p:grpSpPr>
            <a:xfrm>
              <a:off x="3325523" y="3184456"/>
              <a:ext cx="2501143" cy="1558993"/>
              <a:chOff x="7121236" y="2211758"/>
              <a:chExt cx="4525819" cy="2166276"/>
            </a:xfrm>
          </p:grpSpPr>
          <p:sp>
            <p:nvSpPr>
              <p:cNvPr id="68" name="Rounded Rectangle 67"/>
              <p:cNvSpPr/>
              <p:nvPr/>
            </p:nvSpPr>
            <p:spPr>
              <a:xfrm>
                <a:off x="7214931" y="2211758"/>
                <a:ext cx="493643" cy="21662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t>
                </a:r>
              </a:p>
            </p:txBody>
          </p:sp>
          <p:sp>
            <p:nvSpPr>
              <p:cNvPr id="69" name="Rounded Rectangle 68"/>
              <p:cNvSpPr/>
              <p:nvPr/>
            </p:nvSpPr>
            <p:spPr>
              <a:xfrm>
                <a:off x="8224318" y="2211759"/>
                <a:ext cx="493643" cy="21623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t>
                </a:r>
              </a:p>
            </p:txBody>
          </p:sp>
          <p:sp>
            <p:nvSpPr>
              <p:cNvPr id="70" name="Rounded Rectangle 69"/>
              <p:cNvSpPr/>
              <p:nvPr/>
            </p:nvSpPr>
            <p:spPr>
              <a:xfrm>
                <a:off x="9233706" y="2211758"/>
                <a:ext cx="493643" cy="21662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t>
                </a:r>
              </a:p>
            </p:txBody>
          </p:sp>
          <p:sp>
            <p:nvSpPr>
              <p:cNvPr id="71" name="Rounded Rectangle 70"/>
              <p:cNvSpPr/>
              <p:nvPr/>
            </p:nvSpPr>
            <p:spPr>
              <a:xfrm>
                <a:off x="11079339" y="2211758"/>
                <a:ext cx="493643" cy="21662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t>
                </a:r>
              </a:p>
            </p:txBody>
          </p:sp>
          <p:cxnSp>
            <p:nvCxnSpPr>
              <p:cNvPr id="72" name="Straight Connector 71"/>
              <p:cNvCxnSpPr/>
              <p:nvPr/>
            </p:nvCxnSpPr>
            <p:spPr>
              <a:xfrm>
                <a:off x="9992253" y="3313373"/>
                <a:ext cx="918295" cy="0"/>
              </a:xfrm>
              <a:prstGeom prst="line">
                <a:avLst/>
              </a:prstGeom>
              <a:ln w="50800" cap="rnd">
                <a:prstDash val="sysDot"/>
                <a:round/>
              </a:ln>
            </p:spPr>
            <p:style>
              <a:lnRef idx="1">
                <a:schemeClr val="accent1"/>
              </a:lnRef>
              <a:fillRef idx="0">
                <a:schemeClr val="accent1"/>
              </a:fillRef>
              <a:effectRef idx="0">
                <a:schemeClr val="accent1"/>
              </a:effectRef>
              <a:fontRef idx="minor">
                <a:schemeClr val="tx1"/>
              </a:fontRef>
            </p:style>
          </p:cxnSp>
          <p:sp>
            <p:nvSpPr>
              <p:cNvPr id="73" name="Rounded Rectangle 72"/>
              <p:cNvSpPr/>
              <p:nvPr/>
            </p:nvSpPr>
            <p:spPr>
              <a:xfrm>
                <a:off x="7121236" y="3477892"/>
                <a:ext cx="4525819" cy="457578"/>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dirty="0">
                    <a:solidFill>
                      <a:schemeClr val="bg1"/>
                    </a:solidFill>
                  </a:rPr>
                  <a:t>Collective Communication</a:t>
                </a:r>
              </a:p>
            </p:txBody>
          </p:sp>
        </p:grpSp>
        <p:sp>
          <p:nvSpPr>
            <p:cNvPr id="58" name="Rounded Rectangle 57"/>
            <p:cNvSpPr/>
            <p:nvPr/>
          </p:nvSpPr>
          <p:spPr>
            <a:xfrm>
              <a:off x="845356" y="3005999"/>
              <a:ext cx="209689" cy="9455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t>
              </a:r>
            </a:p>
          </p:txBody>
        </p:sp>
        <p:sp>
          <p:nvSpPr>
            <p:cNvPr id="59" name="Rounded Rectangle 58"/>
            <p:cNvSpPr/>
            <p:nvPr/>
          </p:nvSpPr>
          <p:spPr>
            <a:xfrm>
              <a:off x="1274123" y="3006000"/>
              <a:ext cx="209689" cy="9438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t>
              </a:r>
            </a:p>
          </p:txBody>
        </p:sp>
        <p:sp>
          <p:nvSpPr>
            <p:cNvPr id="60" name="Rounded Rectangle 59"/>
            <p:cNvSpPr/>
            <p:nvPr/>
          </p:nvSpPr>
          <p:spPr>
            <a:xfrm>
              <a:off x="1702889" y="3005999"/>
              <a:ext cx="209689" cy="9455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t>
              </a:r>
            </a:p>
          </p:txBody>
        </p:sp>
        <p:sp>
          <p:nvSpPr>
            <p:cNvPr id="61" name="Rounded Rectangle 60"/>
            <p:cNvSpPr/>
            <p:nvPr/>
          </p:nvSpPr>
          <p:spPr>
            <a:xfrm>
              <a:off x="2486875" y="3005999"/>
              <a:ext cx="209689" cy="9455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t>
              </a:r>
            </a:p>
          </p:txBody>
        </p:sp>
        <p:cxnSp>
          <p:nvCxnSpPr>
            <p:cNvPr id="62" name="Straight Connector 61"/>
            <p:cNvCxnSpPr/>
            <p:nvPr/>
          </p:nvCxnSpPr>
          <p:spPr>
            <a:xfrm>
              <a:off x="2025104" y="3486841"/>
              <a:ext cx="390072" cy="0"/>
            </a:xfrm>
            <a:prstGeom prst="line">
              <a:avLst/>
            </a:prstGeom>
            <a:ln w="50800" cap="rnd">
              <a:prstDash val="sysDot"/>
              <a:round/>
            </a:ln>
          </p:spPr>
          <p:style>
            <a:lnRef idx="1">
              <a:schemeClr val="accent1"/>
            </a:lnRef>
            <a:fillRef idx="0">
              <a:schemeClr val="accent1"/>
            </a:fillRef>
            <a:effectRef idx="0">
              <a:schemeClr val="accent1"/>
            </a:effectRef>
            <a:fontRef idx="minor">
              <a:schemeClr val="tx1"/>
            </a:fontRef>
          </p:style>
        </p:cxnSp>
        <p:sp>
          <p:nvSpPr>
            <p:cNvPr id="63" name="Rounded Rectangle 62"/>
            <p:cNvSpPr/>
            <p:nvPr/>
          </p:nvSpPr>
          <p:spPr>
            <a:xfrm>
              <a:off x="1361468" y="4221359"/>
              <a:ext cx="209689" cy="9455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R</a:t>
              </a:r>
            </a:p>
          </p:txBody>
        </p:sp>
        <p:sp>
          <p:nvSpPr>
            <p:cNvPr id="64" name="Rounded Rectangle 63"/>
            <p:cNvSpPr/>
            <p:nvPr/>
          </p:nvSpPr>
          <p:spPr>
            <a:xfrm>
              <a:off x="2063514" y="4221359"/>
              <a:ext cx="209689" cy="9455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R</a:t>
              </a:r>
            </a:p>
          </p:txBody>
        </p:sp>
        <p:sp>
          <p:nvSpPr>
            <p:cNvPr id="65" name="Right Arrow 64"/>
            <p:cNvSpPr/>
            <p:nvPr/>
          </p:nvSpPr>
          <p:spPr>
            <a:xfrm>
              <a:off x="2947163" y="3953854"/>
              <a:ext cx="368801" cy="271536"/>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66" name="TextBox 65"/>
            <p:cNvSpPr txBox="1"/>
            <p:nvPr/>
          </p:nvSpPr>
          <p:spPr>
            <a:xfrm>
              <a:off x="3279801" y="2618515"/>
              <a:ext cx="2428589" cy="369332"/>
            </a:xfrm>
            <a:prstGeom prst="rect">
              <a:avLst/>
            </a:prstGeom>
            <a:noFill/>
          </p:spPr>
          <p:txBody>
            <a:bodyPr wrap="square" rtlCol="0">
              <a:spAutoFit/>
            </a:bodyPr>
            <a:lstStyle/>
            <a:p>
              <a:pPr algn="ctr"/>
              <a:r>
                <a:rPr lang="en-US" sz="1200" dirty="0"/>
                <a:t>Map-Collective  Model</a:t>
              </a:r>
            </a:p>
          </p:txBody>
        </p:sp>
        <p:sp>
          <p:nvSpPr>
            <p:cNvPr id="67" name="TextBox 66"/>
            <p:cNvSpPr txBox="1"/>
            <p:nvPr/>
          </p:nvSpPr>
          <p:spPr>
            <a:xfrm>
              <a:off x="822607" y="2621650"/>
              <a:ext cx="1970251" cy="369332"/>
            </a:xfrm>
            <a:prstGeom prst="rect">
              <a:avLst/>
            </a:prstGeom>
            <a:noFill/>
          </p:spPr>
          <p:txBody>
            <a:bodyPr wrap="square" rtlCol="0">
              <a:spAutoFit/>
            </a:bodyPr>
            <a:lstStyle/>
            <a:p>
              <a:pPr algn="ctr"/>
              <a:r>
                <a:rPr lang="en-US" sz="1200" dirty="0" err="1"/>
                <a:t>MapReduce</a:t>
              </a:r>
              <a:r>
                <a:rPr lang="en-US" sz="1200" dirty="0"/>
                <a:t>  Model</a:t>
              </a:r>
            </a:p>
          </p:txBody>
        </p:sp>
      </p:grpSp>
      <p:grpSp>
        <p:nvGrpSpPr>
          <p:cNvPr id="74" name="Group 73"/>
          <p:cNvGrpSpPr/>
          <p:nvPr/>
        </p:nvGrpSpPr>
        <p:grpSpPr>
          <a:xfrm>
            <a:off x="4694450" y="3124146"/>
            <a:ext cx="3822092" cy="1996633"/>
            <a:chOff x="687754" y="1713376"/>
            <a:chExt cx="9667630" cy="4705184"/>
          </a:xfrm>
        </p:grpSpPr>
        <p:sp>
          <p:nvSpPr>
            <p:cNvPr id="75" name="Rectangle 74"/>
            <p:cNvSpPr/>
            <p:nvPr/>
          </p:nvSpPr>
          <p:spPr>
            <a:xfrm>
              <a:off x="3595076" y="5178057"/>
              <a:ext cx="6760308" cy="12405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YARN</a:t>
              </a:r>
            </a:p>
          </p:txBody>
        </p:sp>
        <p:sp>
          <p:nvSpPr>
            <p:cNvPr id="76" name="L-Shape 75"/>
            <p:cNvSpPr/>
            <p:nvPr/>
          </p:nvSpPr>
          <p:spPr>
            <a:xfrm>
              <a:off x="3595076" y="3454399"/>
              <a:ext cx="6760304" cy="1632281"/>
            </a:xfrm>
            <a:prstGeom prst="corner">
              <a:avLst>
                <a:gd name="adj1" fmla="val 38508"/>
                <a:gd name="adj2" fmla="val 18809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err="1"/>
                <a:t>MapReduce</a:t>
              </a:r>
              <a:r>
                <a:rPr lang="en-US" sz="1200" dirty="0"/>
                <a:t> V2</a:t>
              </a:r>
            </a:p>
          </p:txBody>
        </p:sp>
        <p:sp>
          <p:nvSpPr>
            <p:cNvPr id="77" name="Rectangle 76"/>
            <p:cNvSpPr/>
            <p:nvPr/>
          </p:nvSpPr>
          <p:spPr>
            <a:xfrm>
              <a:off x="7031345" y="3454399"/>
              <a:ext cx="3324039" cy="92221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a:t>Harp</a:t>
              </a:r>
            </a:p>
          </p:txBody>
        </p:sp>
        <p:sp>
          <p:nvSpPr>
            <p:cNvPr id="78" name="Rectangle 77"/>
            <p:cNvSpPr/>
            <p:nvPr/>
          </p:nvSpPr>
          <p:spPr>
            <a:xfrm>
              <a:off x="3595076" y="1747347"/>
              <a:ext cx="3324039" cy="161567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err="1"/>
                <a:t>MapReduce</a:t>
              </a:r>
              <a:r>
                <a:rPr lang="en-US" sz="1200" dirty="0"/>
                <a:t> Applications</a:t>
              </a:r>
            </a:p>
          </p:txBody>
        </p:sp>
        <p:sp>
          <p:nvSpPr>
            <p:cNvPr id="79" name="Rectangle 78"/>
            <p:cNvSpPr/>
            <p:nvPr/>
          </p:nvSpPr>
          <p:spPr>
            <a:xfrm>
              <a:off x="7031344" y="1751863"/>
              <a:ext cx="3324039" cy="1611161"/>
            </a:xfrm>
            <a:prstGeom prst="rect">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a:t>Map-Collective Applications</a:t>
              </a:r>
            </a:p>
          </p:txBody>
        </p:sp>
        <p:sp>
          <p:nvSpPr>
            <p:cNvPr id="80" name="TextBox 79"/>
            <p:cNvSpPr txBox="1"/>
            <p:nvPr/>
          </p:nvSpPr>
          <p:spPr>
            <a:xfrm>
              <a:off x="765910" y="2333333"/>
              <a:ext cx="2510197" cy="652765"/>
            </a:xfrm>
            <a:prstGeom prst="rect">
              <a:avLst/>
            </a:prstGeom>
            <a:noFill/>
          </p:spPr>
          <p:txBody>
            <a:bodyPr wrap="square" rtlCol="0">
              <a:spAutoFit/>
            </a:bodyPr>
            <a:lstStyle/>
            <a:p>
              <a:r>
                <a:rPr lang="en-US" sz="1200" dirty="0"/>
                <a:t>Application</a:t>
              </a:r>
            </a:p>
          </p:txBody>
        </p:sp>
        <p:sp>
          <p:nvSpPr>
            <p:cNvPr id="81" name="TextBox 80"/>
            <p:cNvSpPr txBox="1"/>
            <p:nvPr/>
          </p:nvSpPr>
          <p:spPr>
            <a:xfrm>
              <a:off x="765910" y="4079840"/>
              <a:ext cx="2571765" cy="652765"/>
            </a:xfrm>
            <a:prstGeom prst="rect">
              <a:avLst/>
            </a:prstGeom>
            <a:noFill/>
          </p:spPr>
          <p:txBody>
            <a:bodyPr wrap="square" rtlCol="0">
              <a:spAutoFit/>
            </a:bodyPr>
            <a:lstStyle/>
            <a:p>
              <a:r>
                <a:rPr lang="en-US" sz="1200" dirty="0"/>
                <a:t>Framework</a:t>
              </a:r>
            </a:p>
          </p:txBody>
        </p:sp>
        <p:sp>
          <p:nvSpPr>
            <p:cNvPr id="82" name="TextBox 81"/>
            <p:cNvSpPr txBox="1"/>
            <p:nvPr/>
          </p:nvSpPr>
          <p:spPr>
            <a:xfrm>
              <a:off x="828665" y="5326603"/>
              <a:ext cx="2571765" cy="1087941"/>
            </a:xfrm>
            <a:prstGeom prst="rect">
              <a:avLst/>
            </a:prstGeom>
            <a:noFill/>
          </p:spPr>
          <p:txBody>
            <a:bodyPr wrap="square" rtlCol="0">
              <a:spAutoFit/>
            </a:bodyPr>
            <a:lstStyle/>
            <a:p>
              <a:r>
                <a:rPr lang="en-US" sz="1200" dirty="0"/>
                <a:t>Resource Manager</a:t>
              </a:r>
            </a:p>
          </p:txBody>
        </p:sp>
        <p:cxnSp>
          <p:nvCxnSpPr>
            <p:cNvPr id="83" name="Straight Connector 82"/>
            <p:cNvCxnSpPr/>
            <p:nvPr/>
          </p:nvCxnSpPr>
          <p:spPr>
            <a:xfrm>
              <a:off x="765908" y="3377484"/>
              <a:ext cx="2235200" cy="781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765908" y="1713376"/>
              <a:ext cx="2235200" cy="781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687754" y="5104271"/>
              <a:ext cx="2235200" cy="7815"/>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cxnSp>
        <p:nvCxnSpPr>
          <p:cNvPr id="36" name="Straight Connector 35"/>
          <p:cNvCxnSpPr/>
          <p:nvPr/>
        </p:nvCxnSpPr>
        <p:spPr>
          <a:xfrm>
            <a:off x="4714967" y="5134561"/>
            <a:ext cx="883685" cy="331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6086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31639" t="12913" r="11218" b="1787"/>
          <a:stretch/>
        </p:blipFill>
        <p:spPr>
          <a:xfrm>
            <a:off x="0" y="0"/>
            <a:ext cx="5006186" cy="6858000"/>
          </a:xfrm>
          <a:prstGeom prst="rect">
            <a:avLst/>
          </a:prstGeom>
        </p:spPr>
      </p:pic>
      <p:sp>
        <p:nvSpPr>
          <p:cNvPr id="6" name="Title 5"/>
          <p:cNvSpPr>
            <a:spLocks noGrp="1"/>
          </p:cNvSpPr>
          <p:nvPr>
            <p:ph type="title"/>
          </p:nvPr>
        </p:nvSpPr>
        <p:spPr>
          <a:xfrm>
            <a:off x="5006186" y="242659"/>
            <a:ext cx="4137814" cy="847499"/>
          </a:xfrm>
        </p:spPr>
        <p:txBody>
          <a:bodyPr>
            <a:normAutofit/>
          </a:bodyPr>
          <a:lstStyle/>
          <a:p>
            <a:r>
              <a:rPr lang="en-US" sz="4000" b="1" dirty="0" smtClean="0">
                <a:latin typeface="+mn-lt"/>
              </a:rPr>
              <a:t>Use Case Template</a:t>
            </a:r>
            <a:endParaRPr lang="en-US" sz="4000" b="1" dirty="0">
              <a:latin typeface="+mn-lt"/>
            </a:endParaRPr>
          </a:p>
        </p:txBody>
      </p:sp>
      <p:sp>
        <p:nvSpPr>
          <p:cNvPr id="7" name="Content Placeholder 6"/>
          <p:cNvSpPr>
            <a:spLocks noGrp="1"/>
          </p:cNvSpPr>
          <p:nvPr>
            <p:ph idx="1"/>
          </p:nvPr>
        </p:nvSpPr>
        <p:spPr>
          <a:xfrm>
            <a:off x="5006186" y="1090158"/>
            <a:ext cx="3898328" cy="5615441"/>
          </a:xfrm>
        </p:spPr>
        <p:txBody>
          <a:bodyPr>
            <a:normAutofit fontScale="70000" lnSpcReduction="20000"/>
          </a:bodyPr>
          <a:lstStyle/>
          <a:p>
            <a:r>
              <a:rPr lang="en-US" dirty="0" smtClean="0"/>
              <a:t>26 fields completed for 51 areas</a:t>
            </a:r>
          </a:p>
          <a:p>
            <a:r>
              <a:rPr lang="en-US" b="1" dirty="0"/>
              <a:t>Government Operation</a:t>
            </a:r>
            <a:r>
              <a:rPr lang="en-US" b="1" dirty="0" smtClean="0"/>
              <a:t>: 4</a:t>
            </a:r>
            <a:endParaRPr lang="en-US" dirty="0"/>
          </a:p>
          <a:p>
            <a:r>
              <a:rPr lang="en-US" b="1" dirty="0"/>
              <a:t>Commercial: </a:t>
            </a:r>
            <a:r>
              <a:rPr lang="en-US" b="1" dirty="0" smtClean="0"/>
              <a:t>8</a:t>
            </a:r>
          </a:p>
          <a:p>
            <a:r>
              <a:rPr lang="en-US" b="1" dirty="0" smtClean="0"/>
              <a:t>Defense: 3</a:t>
            </a:r>
            <a:endParaRPr lang="en-US" dirty="0"/>
          </a:p>
          <a:p>
            <a:r>
              <a:rPr lang="en-US" b="1" dirty="0"/>
              <a:t>Healthcare and Life Sciences: </a:t>
            </a:r>
            <a:r>
              <a:rPr lang="en-US" b="1" dirty="0" smtClean="0"/>
              <a:t>10</a:t>
            </a:r>
          </a:p>
          <a:p>
            <a:r>
              <a:rPr lang="en-US" b="1" dirty="0" smtClean="0"/>
              <a:t>Deep </a:t>
            </a:r>
            <a:r>
              <a:rPr lang="en-US" b="1" dirty="0"/>
              <a:t>Learning and Social Media</a:t>
            </a:r>
            <a:r>
              <a:rPr lang="en-US" b="1" dirty="0" smtClean="0"/>
              <a:t>: 6</a:t>
            </a:r>
            <a:endParaRPr lang="en-US" dirty="0"/>
          </a:p>
          <a:p>
            <a:r>
              <a:rPr lang="en-US" b="1" dirty="0"/>
              <a:t>The Ecosystem for Research: </a:t>
            </a:r>
            <a:r>
              <a:rPr lang="en-US" b="1" dirty="0" smtClean="0"/>
              <a:t>4</a:t>
            </a:r>
          </a:p>
          <a:p>
            <a:r>
              <a:rPr lang="en-US" b="1" dirty="0" smtClean="0"/>
              <a:t>Astronomy </a:t>
            </a:r>
            <a:r>
              <a:rPr lang="en-US" b="1" dirty="0"/>
              <a:t>and Physics: </a:t>
            </a:r>
            <a:r>
              <a:rPr lang="en-US" b="1" dirty="0" smtClean="0"/>
              <a:t>5</a:t>
            </a:r>
          </a:p>
          <a:p>
            <a:r>
              <a:rPr lang="en-US" b="1" dirty="0" smtClean="0"/>
              <a:t>Earth</a:t>
            </a:r>
            <a:r>
              <a:rPr lang="en-US" b="1" dirty="0"/>
              <a:t>, Environmental and Polar Science: </a:t>
            </a:r>
            <a:r>
              <a:rPr lang="en-US" b="1" dirty="0" smtClean="0"/>
              <a:t>10</a:t>
            </a:r>
          </a:p>
          <a:p>
            <a:r>
              <a:rPr lang="en-US" b="1" dirty="0" smtClean="0"/>
              <a:t>Energy: 1</a:t>
            </a:r>
            <a:endParaRPr lang="en-US" dirty="0"/>
          </a:p>
        </p:txBody>
      </p:sp>
      <p:sp>
        <p:nvSpPr>
          <p:cNvPr id="3" name="Slide Number Placeholder 2"/>
          <p:cNvSpPr>
            <a:spLocks noGrp="1"/>
          </p:cNvSpPr>
          <p:nvPr>
            <p:ph type="sldNum" sz="quarter" idx="12"/>
          </p:nvPr>
        </p:nvSpPr>
        <p:spPr/>
        <p:txBody>
          <a:bodyPr/>
          <a:lstStyle/>
          <a:p>
            <a:fld id="{C4B85148-DB98-4269-ACE6-2DF49F9918C9}" type="slidenum">
              <a:rPr lang="en-US" smtClean="0"/>
              <a:pPr/>
              <a:t>4</a:t>
            </a:fld>
            <a:endParaRPr lang="en-US" dirty="0"/>
          </a:p>
        </p:txBody>
      </p:sp>
    </p:spTree>
    <p:extLst>
      <p:ext uri="{BB962C8B-B14F-4D97-AF65-F5344CB8AC3E}">
        <p14:creationId xmlns:p14="http://schemas.microsoft.com/office/powerpoint/2010/main" val="29427185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466" y="271274"/>
            <a:ext cx="7886700" cy="994172"/>
          </a:xfrm>
        </p:spPr>
        <p:txBody>
          <a:bodyPr/>
          <a:lstStyle/>
          <a:p>
            <a:r>
              <a:rPr lang="en-US" b="1" dirty="0" smtClean="0">
                <a:latin typeface="+mn-lt"/>
              </a:rPr>
              <a:t>Features of Harp </a:t>
            </a:r>
            <a:r>
              <a:rPr lang="en-US" b="1" dirty="0" err="1" smtClean="0">
                <a:latin typeface="+mn-lt"/>
              </a:rPr>
              <a:t>Hadoop</a:t>
            </a:r>
            <a:r>
              <a:rPr lang="en-US" b="1" dirty="0" smtClean="0">
                <a:latin typeface="+mn-lt"/>
              </a:rPr>
              <a:t> Plugin</a:t>
            </a:r>
            <a:endParaRPr lang="en-US" b="1" dirty="0">
              <a:latin typeface="+mn-lt"/>
            </a:endParaRPr>
          </a:p>
        </p:txBody>
      </p:sp>
      <p:sp>
        <p:nvSpPr>
          <p:cNvPr id="3" name="Content Placeholder 2"/>
          <p:cNvSpPr>
            <a:spLocks noGrp="1"/>
          </p:cNvSpPr>
          <p:nvPr>
            <p:ph idx="1"/>
          </p:nvPr>
        </p:nvSpPr>
        <p:spPr>
          <a:xfrm>
            <a:off x="230065" y="1157410"/>
            <a:ext cx="7886700" cy="5700590"/>
          </a:xfrm>
        </p:spPr>
        <p:txBody>
          <a:bodyPr>
            <a:noAutofit/>
          </a:bodyPr>
          <a:lstStyle/>
          <a:p>
            <a:r>
              <a:rPr lang="en-US" sz="2800" dirty="0" smtClean="0"/>
              <a:t>Hadoop Plugin (on Hadoop 1.2.1 and Hadoop 2.2.0)</a:t>
            </a:r>
          </a:p>
          <a:p>
            <a:r>
              <a:rPr lang="en-US" sz="2800" dirty="0" smtClean="0"/>
              <a:t>Hierarchical data abstraction on arrays, key-values and graphs for easy programming expressiveness.</a:t>
            </a:r>
          </a:p>
          <a:p>
            <a:r>
              <a:rPr lang="en-US" sz="2800" dirty="0" smtClean="0"/>
              <a:t>Collective communication model to support various communication operations on the data abstractions</a:t>
            </a:r>
          </a:p>
          <a:p>
            <a:r>
              <a:rPr lang="en-US" sz="2800" dirty="0" smtClean="0"/>
              <a:t>Caching with buffer management for memory allocation required from computation and communication </a:t>
            </a:r>
          </a:p>
          <a:p>
            <a:r>
              <a:rPr lang="en-US" sz="2800" dirty="0" smtClean="0"/>
              <a:t>BSP style parallelism</a:t>
            </a:r>
          </a:p>
          <a:p>
            <a:r>
              <a:rPr lang="en-US" sz="2800" dirty="0" smtClean="0"/>
              <a:t>Fault tolerance with </a:t>
            </a:r>
            <a:r>
              <a:rPr lang="en-US" sz="2800" dirty="0" err="1" smtClean="0"/>
              <a:t>checkpointing</a:t>
            </a:r>
            <a:endParaRPr lang="en-US" sz="2800" dirty="0"/>
          </a:p>
        </p:txBody>
      </p:sp>
    </p:spTree>
    <p:extLst>
      <p:ext uri="{BB962C8B-B14F-4D97-AF65-F5344CB8AC3E}">
        <p14:creationId xmlns:p14="http://schemas.microsoft.com/office/powerpoint/2010/main" val="24773684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31" y="595070"/>
            <a:ext cx="8847014" cy="1143000"/>
          </a:xfrm>
        </p:spPr>
        <p:txBody>
          <a:bodyPr>
            <a:normAutofit fontScale="90000"/>
          </a:bodyPr>
          <a:lstStyle/>
          <a:p>
            <a:r>
              <a:rPr lang="en-US" b="1" dirty="0"/>
              <a:t>WDA SMACOF MDS (Multidimensional Scaling) </a:t>
            </a:r>
            <a:r>
              <a:rPr lang="en-US" b="1" dirty="0" smtClean="0"/>
              <a:t>using </a:t>
            </a:r>
            <a:r>
              <a:rPr lang="en-US" b="1" dirty="0"/>
              <a:t>Harp </a:t>
            </a:r>
            <a:r>
              <a:rPr lang="en-US" b="1" dirty="0" smtClean="0"/>
              <a:t>on Big </a:t>
            </a:r>
            <a:r>
              <a:rPr lang="en-US" b="1" dirty="0"/>
              <a:t>Red 2 </a:t>
            </a:r>
            <a:r>
              <a:rPr lang="en-US" b="1" dirty="0" smtClean="0"/>
              <a:t/>
            </a:r>
            <a:br>
              <a:rPr lang="en-US" b="1" dirty="0" smtClean="0"/>
            </a:br>
            <a:r>
              <a:rPr lang="en-US" sz="4000" b="1" dirty="0" smtClean="0"/>
              <a:t>Parallel Efficiency: on 100-400K sequences</a:t>
            </a:r>
            <a:r>
              <a:rPr lang="en-US" b="1" dirty="0" smtClean="0"/>
              <a:t/>
            </a:r>
            <a:br>
              <a:rPr lang="en-US" b="1" dirty="0" smtClean="0"/>
            </a:br>
            <a:r>
              <a:rPr lang="en-US" b="1" dirty="0" smtClean="0"/>
              <a:t>next move to Azure</a:t>
            </a:r>
            <a:endParaRPr lang="en-US"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88597443"/>
              </p:ext>
            </p:extLst>
          </p:nvPr>
        </p:nvGraphicFramePr>
        <p:xfrm>
          <a:off x="0" y="2213811"/>
          <a:ext cx="9144000" cy="453189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586523" y="6304002"/>
            <a:ext cx="5369803" cy="369332"/>
          </a:xfrm>
          <a:prstGeom prst="rect">
            <a:avLst/>
          </a:prstGeom>
          <a:noFill/>
        </p:spPr>
        <p:txBody>
          <a:bodyPr wrap="none" rtlCol="0">
            <a:spAutoFit/>
          </a:bodyPr>
          <a:lstStyle/>
          <a:p>
            <a:r>
              <a:rPr lang="en-US" b="1" dirty="0" smtClean="0"/>
              <a:t>Conjugate Gradient (largest) and Matrix Multiplication</a:t>
            </a:r>
            <a:endParaRPr lang="en-US" b="1" dirty="0"/>
          </a:p>
        </p:txBody>
      </p:sp>
    </p:spTree>
    <p:extLst>
      <p:ext uri="{BB962C8B-B14F-4D97-AF65-F5344CB8AC3E}">
        <p14:creationId xmlns:p14="http://schemas.microsoft.com/office/powerpoint/2010/main" val="92009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253863" cy="2238375"/>
          </a:xfrm>
        </p:spPr>
        <p:txBody>
          <a:bodyPr>
            <a:noAutofit/>
          </a:bodyPr>
          <a:lstStyle/>
          <a:p>
            <a:pPr algn="l"/>
            <a:r>
              <a:rPr lang="en-US" sz="2400" b="1" dirty="0" smtClean="0"/>
              <a:t>Mahout and Hadoop MR </a:t>
            </a:r>
            <a:r>
              <a:rPr lang="en-US" sz="2400" dirty="0" smtClean="0"/>
              <a:t>– Slow due to MapReduce</a:t>
            </a:r>
            <a:br>
              <a:rPr lang="en-US" sz="2400" dirty="0" smtClean="0"/>
            </a:br>
            <a:r>
              <a:rPr lang="en-US" sz="2400" b="1" dirty="0" smtClean="0"/>
              <a:t>Python</a:t>
            </a:r>
            <a:r>
              <a:rPr lang="en-US" sz="2400" dirty="0" smtClean="0"/>
              <a:t> slow as Scripting</a:t>
            </a:r>
            <a:br>
              <a:rPr lang="en-US" sz="2400" dirty="0" smtClean="0"/>
            </a:br>
            <a:r>
              <a:rPr lang="en-US" sz="2400" b="1" dirty="0" smtClean="0"/>
              <a:t>Spark</a:t>
            </a:r>
            <a:r>
              <a:rPr lang="en-US" sz="2400" dirty="0" smtClean="0"/>
              <a:t> Iterative MapReduce, non-optimal communication</a:t>
            </a:r>
            <a:br>
              <a:rPr lang="en-US" sz="2400" dirty="0" smtClean="0"/>
            </a:br>
            <a:r>
              <a:rPr lang="en-US" sz="2400" b="1" dirty="0"/>
              <a:t>Harp</a:t>
            </a:r>
            <a:r>
              <a:rPr lang="en-US" sz="2400" dirty="0"/>
              <a:t> Hadoop plug in </a:t>
            </a:r>
            <a:r>
              <a:rPr lang="en-US" sz="2400" dirty="0" smtClean="0"/>
              <a:t>with ~MPI collectives </a:t>
            </a:r>
            <a:br>
              <a:rPr lang="en-US" sz="2400" dirty="0" smtClean="0"/>
            </a:br>
            <a:r>
              <a:rPr lang="en-US" sz="2400" b="1" dirty="0" smtClean="0"/>
              <a:t>MPI</a:t>
            </a:r>
            <a:r>
              <a:rPr lang="en-US" sz="2400" dirty="0" smtClean="0"/>
              <a:t> fast as C, not Java</a:t>
            </a:r>
            <a:br>
              <a:rPr lang="en-US" sz="2400" dirty="0" smtClean="0"/>
            </a:br>
            <a:r>
              <a:rPr lang="en-US" sz="2400" dirty="0" smtClean="0"/>
              <a:t/>
            </a:r>
            <a:br>
              <a:rPr lang="en-US" sz="2400" dirty="0" smtClean="0"/>
            </a:b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78000"/>
            <a:ext cx="9144000" cy="5080000"/>
          </a:xfrm>
          <a:prstGeom prst="rect">
            <a:avLst/>
          </a:prstGeom>
        </p:spPr>
      </p:pic>
      <p:cxnSp>
        <p:nvCxnSpPr>
          <p:cNvPr id="6" name="Straight Arrow Connector 5"/>
          <p:cNvCxnSpPr/>
          <p:nvPr/>
        </p:nvCxnSpPr>
        <p:spPr>
          <a:xfrm flipH="1">
            <a:off x="834013" y="2324100"/>
            <a:ext cx="7676940" cy="0"/>
          </a:xfrm>
          <a:prstGeom prst="straightConnector1">
            <a:avLst/>
          </a:prstGeom>
          <a:ln>
            <a:solidFill>
              <a:srgbClr val="CC00FF"/>
            </a:solidFill>
            <a:headEnd type="none" w="lg" len="lg"/>
            <a:tailEnd type="triangle" w="lg" len="lg"/>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834013" y="2324100"/>
            <a:ext cx="3533775" cy="369332"/>
          </a:xfrm>
          <a:prstGeom prst="rect">
            <a:avLst/>
          </a:prstGeom>
          <a:noFill/>
        </p:spPr>
        <p:txBody>
          <a:bodyPr wrap="square" rtlCol="0">
            <a:spAutoFit/>
          </a:bodyPr>
          <a:lstStyle/>
          <a:p>
            <a:r>
              <a:rPr lang="en-US" dirty="0" smtClean="0">
                <a:solidFill>
                  <a:srgbClr val="CC00FF"/>
                </a:solidFill>
              </a:rPr>
              <a:t>Increasing</a:t>
            </a:r>
            <a:r>
              <a:rPr lang="en-US" dirty="0">
                <a:solidFill>
                  <a:srgbClr val="CC00FF"/>
                </a:solidFill>
              </a:rPr>
              <a:t> </a:t>
            </a:r>
            <a:r>
              <a:rPr lang="en-US" dirty="0" smtClean="0">
                <a:solidFill>
                  <a:srgbClr val="CC00FF"/>
                </a:solidFill>
              </a:rPr>
              <a:t>Communication</a:t>
            </a:r>
            <a:endParaRPr lang="en-US" dirty="0">
              <a:solidFill>
                <a:srgbClr val="CC00FF"/>
              </a:solidFill>
            </a:endParaRPr>
          </a:p>
        </p:txBody>
      </p:sp>
      <p:sp>
        <p:nvSpPr>
          <p:cNvPr id="8" name="TextBox 7"/>
          <p:cNvSpPr txBox="1"/>
          <p:nvPr/>
        </p:nvSpPr>
        <p:spPr>
          <a:xfrm>
            <a:off x="6783789" y="2357438"/>
            <a:ext cx="2349639" cy="369332"/>
          </a:xfrm>
          <a:prstGeom prst="rect">
            <a:avLst/>
          </a:prstGeom>
          <a:noFill/>
        </p:spPr>
        <p:txBody>
          <a:bodyPr wrap="square" rtlCol="0">
            <a:spAutoFit/>
          </a:bodyPr>
          <a:lstStyle/>
          <a:p>
            <a:r>
              <a:rPr lang="en-US" dirty="0" smtClean="0">
                <a:solidFill>
                  <a:srgbClr val="CC00FF"/>
                </a:solidFill>
              </a:rPr>
              <a:t>Identical Computation</a:t>
            </a:r>
            <a:endParaRPr lang="en-US" dirty="0">
              <a:solidFill>
                <a:srgbClr val="CC00FF"/>
              </a:solidFill>
            </a:endParaRPr>
          </a:p>
        </p:txBody>
      </p:sp>
    </p:spTree>
    <p:extLst>
      <p:ext uri="{BB962C8B-B14F-4D97-AF65-F5344CB8AC3E}">
        <p14:creationId xmlns:p14="http://schemas.microsoft.com/office/powerpoint/2010/main" val="14324891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Spare Slides</a:t>
            </a:r>
            <a:endParaRPr lang="en-US" b="1" dirty="0"/>
          </a:p>
        </p:txBody>
      </p:sp>
    </p:spTree>
    <p:extLst>
      <p:ext uri="{BB962C8B-B14F-4D97-AF65-F5344CB8AC3E}">
        <p14:creationId xmlns:p14="http://schemas.microsoft.com/office/powerpoint/2010/main" val="10954170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224"/>
            <a:ext cx="8229600" cy="828948"/>
          </a:xfrm>
        </p:spPr>
        <p:txBody>
          <a:bodyPr/>
          <a:lstStyle/>
          <a:p>
            <a:r>
              <a:rPr lang="en-US" b="1" dirty="0">
                <a:solidFill>
                  <a:srgbClr val="0070C0"/>
                </a:solidFill>
              </a:rPr>
              <a:t>Application Class Facet </a:t>
            </a:r>
            <a:r>
              <a:rPr lang="en-US" b="1" dirty="0"/>
              <a:t>of Ogres</a:t>
            </a:r>
          </a:p>
        </p:txBody>
      </p:sp>
      <p:sp>
        <p:nvSpPr>
          <p:cNvPr id="3" name="Content Placeholder 2"/>
          <p:cNvSpPr>
            <a:spLocks noGrp="1"/>
          </p:cNvSpPr>
          <p:nvPr>
            <p:ph idx="1"/>
          </p:nvPr>
        </p:nvSpPr>
        <p:spPr>
          <a:xfrm>
            <a:off x="0" y="735724"/>
            <a:ext cx="9144000" cy="5981597"/>
          </a:xfrm>
        </p:spPr>
        <p:txBody>
          <a:bodyPr>
            <a:noAutofit/>
          </a:bodyPr>
          <a:lstStyle/>
          <a:p>
            <a:r>
              <a:rPr lang="en-US" sz="2400" b="1" dirty="0" smtClean="0">
                <a:solidFill>
                  <a:srgbClr val="0070C0"/>
                </a:solidFill>
              </a:rPr>
              <a:t>Source of Problem</a:t>
            </a:r>
          </a:p>
          <a:p>
            <a:r>
              <a:rPr lang="en-US" sz="2400" b="1" dirty="0" smtClean="0"/>
              <a:t>Search </a:t>
            </a:r>
            <a:r>
              <a:rPr lang="en-US" sz="2400" dirty="0" smtClean="0"/>
              <a:t>and query</a:t>
            </a:r>
          </a:p>
          <a:p>
            <a:r>
              <a:rPr lang="en-US" sz="2400" b="1" dirty="0" smtClean="0"/>
              <a:t>Maximum Likelihood</a:t>
            </a:r>
            <a:r>
              <a:rPr lang="en-US" sz="2400" dirty="0"/>
              <a:t> </a:t>
            </a:r>
            <a:r>
              <a:rPr lang="en-US" sz="2400" dirty="0" smtClean="0"/>
              <a:t>or </a:t>
            </a:r>
            <a:r>
              <a:rPr lang="en-US" sz="2400" b="1" dirty="0" smtClean="0">
                <a:sym typeface="Symbol" panose="05050102010706020507" pitchFamily="18" charset="2"/>
              </a:rPr>
              <a:t></a:t>
            </a:r>
            <a:r>
              <a:rPr lang="en-US" sz="2400" b="1" baseline="30000" dirty="0">
                <a:sym typeface="Symbol" panose="05050102010706020507" pitchFamily="18" charset="2"/>
              </a:rPr>
              <a:t>2</a:t>
            </a:r>
            <a:r>
              <a:rPr lang="en-US" sz="2400" b="1" dirty="0">
                <a:sym typeface="Symbol" panose="05050102010706020507" pitchFamily="18" charset="2"/>
              </a:rPr>
              <a:t> </a:t>
            </a:r>
            <a:r>
              <a:rPr lang="en-US" sz="2400" dirty="0" smtClean="0">
                <a:sym typeface="Symbol" panose="05050102010706020507" pitchFamily="18" charset="2"/>
              </a:rPr>
              <a:t>minimizations</a:t>
            </a:r>
            <a:endParaRPr lang="en-US" sz="2400" dirty="0">
              <a:sym typeface="Symbol" panose="05050102010706020507" pitchFamily="18" charset="2"/>
            </a:endParaRPr>
          </a:p>
          <a:p>
            <a:r>
              <a:rPr lang="en-US" sz="2400" b="1" dirty="0"/>
              <a:t>Expectation Maximization </a:t>
            </a:r>
            <a:r>
              <a:rPr lang="en-US" sz="2400" dirty="0"/>
              <a:t>(often Steepest descent) </a:t>
            </a:r>
          </a:p>
          <a:p>
            <a:r>
              <a:rPr lang="en-US" sz="2400" b="1" dirty="0"/>
              <a:t>Global Optimization </a:t>
            </a:r>
            <a:r>
              <a:rPr lang="en-US" sz="2400" dirty="0" smtClean="0"/>
              <a:t>(such as Learning Networks, </a:t>
            </a:r>
            <a:r>
              <a:rPr lang="en-US" sz="2400" dirty="0" err="1" smtClean="0"/>
              <a:t>Variational</a:t>
            </a:r>
            <a:r>
              <a:rPr lang="en-US" sz="2400" dirty="0" smtClean="0"/>
              <a:t> </a:t>
            </a:r>
            <a:r>
              <a:rPr lang="en-US" sz="2400" dirty="0"/>
              <a:t>Bayes and Gibbs Sampling</a:t>
            </a:r>
            <a:r>
              <a:rPr lang="en-US" sz="2400" dirty="0" smtClean="0"/>
              <a:t>)</a:t>
            </a:r>
          </a:p>
          <a:p>
            <a:r>
              <a:rPr lang="en-US" sz="2400" dirty="0"/>
              <a:t>Do they </a:t>
            </a:r>
            <a:r>
              <a:rPr lang="en-US" sz="2400" b="1" dirty="0"/>
              <a:t>Use Agents</a:t>
            </a:r>
            <a:r>
              <a:rPr lang="en-US" sz="2400" dirty="0"/>
              <a:t>, as in epidemiology (swarm approaches</a:t>
            </a:r>
            <a:r>
              <a:rPr lang="en-US" sz="2400" dirty="0" smtClean="0"/>
              <a:t>)?</a:t>
            </a:r>
          </a:p>
          <a:p>
            <a:r>
              <a:rPr lang="en-US" sz="2400" b="1" dirty="0" smtClean="0">
                <a:solidFill>
                  <a:srgbClr val="0070C0"/>
                </a:solidFill>
              </a:rPr>
              <a:t>Core Algorithmic Structure</a:t>
            </a:r>
          </a:p>
          <a:p>
            <a:r>
              <a:rPr lang="en-US" sz="2400" b="1" dirty="0" smtClean="0"/>
              <a:t>Basic Machine Learning </a:t>
            </a:r>
            <a:r>
              <a:rPr lang="en-US" sz="2400" dirty="0" smtClean="0"/>
              <a:t>(classification)</a:t>
            </a:r>
          </a:p>
          <a:p>
            <a:r>
              <a:rPr lang="en-US" sz="2400" b="1" dirty="0" smtClean="0"/>
              <a:t>Stochastic Gradient Descent </a:t>
            </a:r>
            <a:r>
              <a:rPr lang="en-US" sz="2400" dirty="0" smtClean="0"/>
              <a:t>SGD</a:t>
            </a:r>
          </a:p>
          <a:p>
            <a:r>
              <a:rPr lang="en-US" sz="2400" b="1" dirty="0" smtClean="0"/>
              <a:t>(L-)BFGS approximation to Newton’s Method</a:t>
            </a:r>
          </a:p>
          <a:p>
            <a:r>
              <a:rPr lang="en-US" sz="2400" b="1" dirty="0" err="1" smtClean="0"/>
              <a:t>Levenberg</a:t>
            </a:r>
            <a:r>
              <a:rPr lang="en-US" sz="2400" b="1" dirty="0" smtClean="0"/>
              <a:t>-Marquardt solvers</a:t>
            </a:r>
          </a:p>
          <a:p>
            <a:r>
              <a:rPr lang="en-US" sz="2400" dirty="0" smtClean="0"/>
              <a:t>Are </a:t>
            </a:r>
            <a:r>
              <a:rPr lang="en-US" sz="2400" dirty="0"/>
              <a:t>data points in </a:t>
            </a:r>
            <a:r>
              <a:rPr lang="en-US" sz="2400" b="1" dirty="0"/>
              <a:t>metric or non-metric </a:t>
            </a:r>
            <a:r>
              <a:rPr lang="en-US" sz="2400" b="1" dirty="0" smtClean="0"/>
              <a:t>spaces?</a:t>
            </a:r>
            <a:endParaRPr lang="en-US" sz="2400" dirty="0"/>
          </a:p>
          <a:p>
            <a:endParaRPr lang="en-US" sz="2400" dirty="0"/>
          </a:p>
        </p:txBody>
      </p:sp>
    </p:spTree>
    <p:extLst>
      <p:ext uri="{BB962C8B-B14F-4D97-AF65-F5344CB8AC3E}">
        <p14:creationId xmlns:p14="http://schemas.microsoft.com/office/powerpoint/2010/main" val="2593461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10101"/>
          </a:xfrm>
        </p:spPr>
        <p:txBody>
          <a:bodyPr>
            <a:normAutofit/>
          </a:bodyPr>
          <a:lstStyle/>
          <a:p>
            <a:r>
              <a:rPr lang="en-US" sz="2800" b="1" dirty="0" smtClean="0">
                <a:solidFill>
                  <a:srgbClr val="0070C0"/>
                </a:solidFill>
              </a:rPr>
              <a:t>Problem Architecture Facet </a:t>
            </a:r>
            <a:r>
              <a:rPr lang="en-US" sz="2800" b="1" dirty="0" smtClean="0"/>
              <a:t>of Ogres (Meta or </a:t>
            </a:r>
            <a:r>
              <a:rPr lang="en-US" sz="2800" b="1" dirty="0" err="1" smtClean="0"/>
              <a:t>MacroPattern</a:t>
            </a:r>
            <a:r>
              <a:rPr lang="en-US" sz="2800" b="1" dirty="0"/>
              <a:t>)</a:t>
            </a:r>
          </a:p>
        </p:txBody>
      </p:sp>
      <p:sp>
        <p:nvSpPr>
          <p:cNvPr id="3" name="Content Placeholder 2"/>
          <p:cNvSpPr>
            <a:spLocks noGrp="1"/>
          </p:cNvSpPr>
          <p:nvPr>
            <p:ph idx="1"/>
          </p:nvPr>
        </p:nvSpPr>
        <p:spPr>
          <a:xfrm>
            <a:off x="0" y="621323"/>
            <a:ext cx="9144000" cy="6242539"/>
          </a:xfrm>
        </p:spPr>
        <p:txBody>
          <a:bodyPr>
            <a:noAutofit/>
          </a:bodyPr>
          <a:lstStyle/>
          <a:p>
            <a:pPr marL="571500" indent="-514350">
              <a:buFont typeface="+mj-lt"/>
              <a:buAutoNum type="romanLcPeriod"/>
            </a:pPr>
            <a:r>
              <a:rPr lang="en-US" sz="2700" b="1" dirty="0" smtClean="0"/>
              <a:t>Pleasingly </a:t>
            </a:r>
            <a:r>
              <a:rPr lang="en-US" sz="2700" b="1" dirty="0"/>
              <a:t>Parallel </a:t>
            </a:r>
            <a:r>
              <a:rPr lang="en-US" sz="2700" dirty="0"/>
              <a:t>– as in </a:t>
            </a:r>
            <a:r>
              <a:rPr lang="en-US" sz="2700" dirty="0" smtClean="0"/>
              <a:t>BLAST, Protein docking, some (bio-)imagery  including </a:t>
            </a:r>
            <a:r>
              <a:rPr lang="en-US" sz="2700" b="1" dirty="0" smtClean="0"/>
              <a:t>Local Analytics or Machine </a:t>
            </a:r>
            <a:r>
              <a:rPr lang="en-US" sz="2700" b="1" dirty="0"/>
              <a:t>Learning </a:t>
            </a:r>
            <a:r>
              <a:rPr lang="en-US" sz="2700" dirty="0"/>
              <a:t>– ML or filtering pleasingly </a:t>
            </a:r>
            <a:r>
              <a:rPr lang="en-US" sz="2700" dirty="0" smtClean="0"/>
              <a:t>parallel, </a:t>
            </a:r>
            <a:r>
              <a:rPr lang="en-US" sz="2700" dirty="0"/>
              <a:t>as in bio-imagery, radar </a:t>
            </a:r>
            <a:r>
              <a:rPr lang="en-US" sz="2700" dirty="0" smtClean="0"/>
              <a:t>images (pleasingly parallel but sophisticated local analytics)</a:t>
            </a:r>
          </a:p>
          <a:p>
            <a:pPr marL="571500" indent="-514350">
              <a:buFont typeface="+mj-lt"/>
              <a:buAutoNum type="romanLcPeriod"/>
            </a:pPr>
            <a:r>
              <a:rPr lang="en-US" sz="2700" b="1" dirty="0" smtClean="0"/>
              <a:t>Classic MapReduce </a:t>
            </a:r>
            <a:r>
              <a:rPr lang="en-US" sz="2700" dirty="0" smtClean="0"/>
              <a:t>for Search and Query</a:t>
            </a:r>
          </a:p>
          <a:p>
            <a:pPr marL="571500" indent="-514350">
              <a:buFont typeface="+mj-lt"/>
              <a:buAutoNum type="romanLcPeriod"/>
            </a:pPr>
            <a:r>
              <a:rPr lang="en-US" sz="2700" b="1" dirty="0" smtClean="0"/>
              <a:t>Global Analytics or Machine </a:t>
            </a:r>
            <a:r>
              <a:rPr lang="en-US" sz="2700" b="1" dirty="0"/>
              <a:t>Learning </a:t>
            </a:r>
            <a:r>
              <a:rPr lang="en-US" sz="2700" dirty="0"/>
              <a:t>seen in LDA, </a:t>
            </a:r>
            <a:r>
              <a:rPr lang="en-US" sz="2700" dirty="0" smtClean="0"/>
              <a:t>Clustering, </a:t>
            </a:r>
            <a:r>
              <a:rPr lang="en-US" sz="2700" dirty="0"/>
              <a:t>etc</a:t>
            </a:r>
            <a:r>
              <a:rPr lang="en-US" sz="2700" dirty="0" smtClean="0"/>
              <a:t>., </a:t>
            </a:r>
            <a:r>
              <a:rPr lang="en-US" sz="2700" dirty="0"/>
              <a:t>with parallel ML over nodes of </a:t>
            </a:r>
            <a:r>
              <a:rPr lang="en-US" sz="2700" dirty="0" smtClean="0"/>
              <a:t>system</a:t>
            </a:r>
            <a:r>
              <a:rPr lang="en-US" sz="2700" dirty="0"/>
              <a:t> </a:t>
            </a:r>
            <a:endParaRPr lang="en-US" sz="2700" dirty="0" smtClean="0"/>
          </a:p>
          <a:p>
            <a:pPr marL="571500" indent="-514350">
              <a:buFont typeface="+mj-lt"/>
              <a:buAutoNum type="romanLcPeriod"/>
            </a:pPr>
            <a:r>
              <a:rPr lang="en-US" sz="2700" b="1" dirty="0" smtClean="0"/>
              <a:t>SPMD (Single Program Multiple Data)</a:t>
            </a:r>
          </a:p>
          <a:p>
            <a:pPr marL="571500" indent="-514350">
              <a:buFont typeface="+mj-lt"/>
              <a:buAutoNum type="romanLcPeriod"/>
            </a:pPr>
            <a:r>
              <a:rPr lang="en-US" sz="2700" b="1" dirty="0" smtClean="0"/>
              <a:t>Bulk Synchronous Processing: </a:t>
            </a:r>
            <a:r>
              <a:rPr lang="en-US" sz="2700" dirty="0" smtClean="0"/>
              <a:t>well-defined compute-communication phases</a:t>
            </a:r>
          </a:p>
          <a:p>
            <a:pPr marL="571500" indent="-514350">
              <a:buFont typeface="+mj-lt"/>
              <a:buAutoNum type="romanLcPeriod"/>
            </a:pPr>
            <a:r>
              <a:rPr lang="en-US" sz="2700" b="1" dirty="0" smtClean="0"/>
              <a:t>Fusion</a:t>
            </a:r>
            <a:r>
              <a:rPr lang="en-US" sz="2700" b="1" dirty="0"/>
              <a:t>: </a:t>
            </a:r>
            <a:r>
              <a:rPr lang="en-US" sz="2700" dirty="0"/>
              <a:t>Knowledge discovery often involves fusion of multiple </a:t>
            </a:r>
            <a:r>
              <a:rPr lang="en-US" sz="2700" dirty="0" smtClean="0"/>
              <a:t>methods</a:t>
            </a:r>
            <a:r>
              <a:rPr lang="en-US" sz="2700" dirty="0"/>
              <a:t>. </a:t>
            </a:r>
            <a:endParaRPr lang="en-US" sz="2700" dirty="0" smtClean="0"/>
          </a:p>
          <a:p>
            <a:pPr marL="571500" indent="-514350">
              <a:buFont typeface="+mj-lt"/>
              <a:buAutoNum type="romanLcPeriod"/>
            </a:pPr>
            <a:r>
              <a:rPr lang="en-US" sz="2700" b="1" dirty="0" smtClean="0"/>
              <a:t>Workflow </a:t>
            </a:r>
            <a:r>
              <a:rPr lang="en-US" sz="2700" dirty="0" smtClean="0"/>
              <a:t>(often used in fusion)</a:t>
            </a:r>
            <a:endParaRPr lang="en-US" sz="2700" dirty="0"/>
          </a:p>
        </p:txBody>
      </p:sp>
    </p:spTree>
    <p:extLst>
      <p:ext uri="{BB962C8B-B14F-4D97-AF65-F5344CB8AC3E}">
        <p14:creationId xmlns:p14="http://schemas.microsoft.com/office/powerpoint/2010/main" val="26995250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Performance on Madrid Cluster (8 nodes)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38932222"/>
              </p:ext>
            </p:extLst>
          </p:nvPr>
        </p:nvGraphicFramePr>
        <p:xfrm>
          <a:off x="70675" y="1969478"/>
          <a:ext cx="9065729" cy="375138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738554" y="5720862"/>
            <a:ext cx="7511928" cy="369332"/>
          </a:xfrm>
          <a:prstGeom prst="rect">
            <a:avLst/>
          </a:prstGeom>
          <a:noFill/>
        </p:spPr>
        <p:txBody>
          <a:bodyPr wrap="none" rtlCol="0">
            <a:spAutoFit/>
          </a:bodyPr>
          <a:lstStyle/>
          <a:p>
            <a:r>
              <a:rPr lang="en-US" dirty="0" smtClean="0"/>
              <a:t>Note compute same in each case as product of centers times points is identical</a:t>
            </a:r>
            <a:endParaRPr lang="en-US" dirty="0"/>
          </a:p>
        </p:txBody>
      </p:sp>
      <p:cxnSp>
        <p:nvCxnSpPr>
          <p:cNvPr id="5" name="Straight Arrow Connector 4"/>
          <p:cNvCxnSpPr/>
          <p:nvPr/>
        </p:nvCxnSpPr>
        <p:spPr>
          <a:xfrm flipH="1">
            <a:off x="1057530" y="2535534"/>
            <a:ext cx="7676940" cy="0"/>
          </a:xfrm>
          <a:prstGeom prst="straightConnector1">
            <a:avLst/>
          </a:prstGeom>
          <a:ln>
            <a:solidFill>
              <a:srgbClr val="CC00FF"/>
            </a:solidFill>
            <a:headEnd type="triangle" w="lg" len="lg"/>
            <a:tailEnd type="none" w="med" len="med"/>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220903" y="2108301"/>
            <a:ext cx="1668026" cy="923330"/>
          </a:xfrm>
          <a:prstGeom prst="rect">
            <a:avLst/>
          </a:prstGeom>
          <a:noFill/>
        </p:spPr>
        <p:txBody>
          <a:bodyPr wrap="square" rtlCol="0">
            <a:spAutoFit/>
          </a:bodyPr>
          <a:lstStyle/>
          <a:p>
            <a:r>
              <a:rPr lang="en-US" dirty="0" smtClean="0">
                <a:solidFill>
                  <a:srgbClr val="CC00FF"/>
                </a:solidFill>
              </a:rPr>
              <a:t>Increasing</a:t>
            </a:r>
            <a:br>
              <a:rPr lang="en-US" dirty="0" smtClean="0">
                <a:solidFill>
                  <a:srgbClr val="CC00FF"/>
                </a:solidFill>
              </a:rPr>
            </a:br>
            <a:r>
              <a:rPr lang="en-US" dirty="0" smtClean="0">
                <a:solidFill>
                  <a:srgbClr val="CC00FF"/>
                </a:solidFill>
              </a:rPr>
              <a:t/>
            </a:r>
            <a:br>
              <a:rPr lang="en-US" dirty="0" smtClean="0">
                <a:solidFill>
                  <a:srgbClr val="CC00FF"/>
                </a:solidFill>
              </a:rPr>
            </a:br>
            <a:r>
              <a:rPr lang="en-US" dirty="0" smtClean="0">
                <a:solidFill>
                  <a:srgbClr val="CC00FF"/>
                </a:solidFill>
              </a:rPr>
              <a:t>Communication</a:t>
            </a:r>
            <a:endParaRPr lang="en-US" dirty="0">
              <a:solidFill>
                <a:srgbClr val="CC00FF"/>
              </a:solidFill>
            </a:endParaRPr>
          </a:p>
        </p:txBody>
      </p:sp>
      <p:sp>
        <p:nvSpPr>
          <p:cNvPr id="7" name="TextBox 6"/>
          <p:cNvSpPr txBox="1"/>
          <p:nvPr/>
        </p:nvSpPr>
        <p:spPr>
          <a:xfrm>
            <a:off x="3902888" y="2640969"/>
            <a:ext cx="2349639" cy="369332"/>
          </a:xfrm>
          <a:prstGeom prst="rect">
            <a:avLst/>
          </a:prstGeom>
          <a:noFill/>
        </p:spPr>
        <p:txBody>
          <a:bodyPr wrap="square" rtlCol="0">
            <a:spAutoFit/>
          </a:bodyPr>
          <a:lstStyle/>
          <a:p>
            <a:r>
              <a:rPr lang="en-US" dirty="0" smtClean="0">
                <a:solidFill>
                  <a:srgbClr val="CC00FF"/>
                </a:solidFill>
              </a:rPr>
              <a:t>Identical Computation</a:t>
            </a:r>
            <a:endParaRPr lang="en-US" dirty="0">
              <a:solidFill>
                <a:srgbClr val="CC00FF"/>
              </a:solidFill>
            </a:endParaRPr>
          </a:p>
        </p:txBody>
      </p:sp>
    </p:spTree>
    <p:extLst>
      <p:ext uri="{BB962C8B-B14F-4D97-AF65-F5344CB8AC3E}">
        <p14:creationId xmlns:p14="http://schemas.microsoft.com/office/powerpoint/2010/main" val="33711777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661"/>
            <a:ext cx="9144000" cy="718039"/>
          </a:xfrm>
        </p:spPr>
        <p:txBody>
          <a:bodyPr>
            <a:normAutofit fontScale="90000"/>
          </a:bodyPr>
          <a:lstStyle/>
          <a:p>
            <a:pPr algn="ctr"/>
            <a:r>
              <a:rPr lang="en-US" sz="3600" b="1" dirty="0" smtClean="0">
                <a:latin typeface="+mn-lt"/>
              </a:rPr>
              <a:t>51 Detailed Use Cases: </a:t>
            </a:r>
            <a:r>
              <a:rPr lang="en-US" sz="3100" b="1" dirty="0" smtClean="0">
                <a:latin typeface="+mn-lt"/>
              </a:rPr>
              <a:t>Contributed July-September 2013</a:t>
            </a:r>
            <a:br>
              <a:rPr lang="en-US" sz="3100" b="1" dirty="0" smtClean="0">
                <a:latin typeface="+mn-lt"/>
              </a:rPr>
            </a:br>
            <a:r>
              <a:rPr lang="en-US" sz="3100" b="1" dirty="0" smtClean="0">
                <a:latin typeface="+mn-lt"/>
              </a:rPr>
              <a:t>Covers goals, data features such as 3 V’s, software, hardware</a:t>
            </a:r>
            <a:endParaRPr lang="en-US" sz="3100" b="1" dirty="0">
              <a:latin typeface="+mn-lt"/>
            </a:endParaRPr>
          </a:p>
        </p:txBody>
      </p:sp>
      <p:sp>
        <p:nvSpPr>
          <p:cNvPr id="3" name="Content Placeholder 2"/>
          <p:cNvSpPr>
            <a:spLocks noGrp="1"/>
          </p:cNvSpPr>
          <p:nvPr>
            <p:ph idx="1"/>
          </p:nvPr>
        </p:nvSpPr>
        <p:spPr>
          <a:xfrm>
            <a:off x="0" y="958233"/>
            <a:ext cx="9144000" cy="5898036"/>
          </a:xfrm>
        </p:spPr>
        <p:txBody>
          <a:bodyPr>
            <a:noAutofit/>
          </a:bodyPr>
          <a:lstStyle/>
          <a:p>
            <a:pPr lvl="0"/>
            <a:r>
              <a:rPr lang="en-US" sz="1800" u="sng" dirty="0">
                <a:solidFill>
                  <a:srgbClr val="0070C0"/>
                </a:solidFill>
                <a:hlinkClick r:id="rId3"/>
              </a:rPr>
              <a:t>http://bigdatawg.nist.gov/usecases.php</a:t>
            </a:r>
            <a:endParaRPr lang="en-US" sz="1800" u="sng" dirty="0">
              <a:solidFill>
                <a:srgbClr val="0070C0"/>
              </a:solidFill>
            </a:endParaRPr>
          </a:p>
          <a:p>
            <a:r>
              <a:rPr lang="en-US" sz="1800" dirty="0">
                <a:hlinkClick r:id="rId4"/>
              </a:rPr>
              <a:t>https://</a:t>
            </a:r>
            <a:r>
              <a:rPr lang="en-US" sz="1800" dirty="0" smtClean="0">
                <a:hlinkClick r:id="rId4"/>
              </a:rPr>
              <a:t>bigdatacoursespring2014.appspot.com/course</a:t>
            </a:r>
            <a:r>
              <a:rPr lang="en-US" sz="1800" dirty="0" smtClean="0"/>
              <a:t> (Section 5)</a:t>
            </a:r>
          </a:p>
          <a:p>
            <a:r>
              <a:rPr lang="en-US" sz="1800" b="1" dirty="0" smtClean="0"/>
              <a:t>Government Operation(4): </a:t>
            </a:r>
            <a:r>
              <a:rPr lang="en-US" sz="1800" dirty="0"/>
              <a:t>National Archives and Records </a:t>
            </a:r>
            <a:r>
              <a:rPr lang="en-US" sz="1800" dirty="0" smtClean="0"/>
              <a:t>Administration, Census Bureau</a:t>
            </a:r>
          </a:p>
          <a:p>
            <a:r>
              <a:rPr lang="en-US" sz="1800" b="1" dirty="0" smtClean="0"/>
              <a:t>Commercial(8): </a:t>
            </a:r>
            <a:r>
              <a:rPr lang="en-US" sz="1800" dirty="0" smtClean="0"/>
              <a:t>Finance in Cloud, Cloud Backup, </a:t>
            </a:r>
            <a:r>
              <a:rPr lang="en-US" sz="1800" dirty="0" err="1" smtClean="0"/>
              <a:t>Mendeley</a:t>
            </a:r>
            <a:r>
              <a:rPr lang="en-US" sz="1800" dirty="0" smtClean="0"/>
              <a:t> (Citations), Netflix, Web Search, Digital Materials, Cargo shipping (as in UPS)</a:t>
            </a:r>
          </a:p>
          <a:p>
            <a:r>
              <a:rPr lang="en-US" sz="1800" b="1" dirty="0" smtClean="0"/>
              <a:t>Defense(3): </a:t>
            </a:r>
            <a:r>
              <a:rPr lang="en-US" sz="1800" dirty="0" smtClean="0"/>
              <a:t>Sensors, Image surveillance, Situation Assessment</a:t>
            </a:r>
          </a:p>
          <a:p>
            <a:r>
              <a:rPr lang="en-US" sz="1800" b="1" dirty="0" smtClean="0"/>
              <a:t>Healthcare and Life Sciences(10): </a:t>
            </a:r>
            <a:r>
              <a:rPr lang="en-US" sz="1800" dirty="0" smtClean="0"/>
              <a:t>Medical records, Graph and Probabilistic analysis, Pathology, </a:t>
            </a:r>
            <a:r>
              <a:rPr lang="en-US" sz="1800" dirty="0" err="1" smtClean="0"/>
              <a:t>Bioimaging</a:t>
            </a:r>
            <a:r>
              <a:rPr lang="en-US" sz="1800" dirty="0" smtClean="0"/>
              <a:t>, Genomics, Epidemiology, People Activity models, Biodiversity</a:t>
            </a:r>
          </a:p>
          <a:p>
            <a:r>
              <a:rPr lang="en-US" sz="1800" b="1" dirty="0"/>
              <a:t>Deep Learning and Social </a:t>
            </a:r>
            <a:r>
              <a:rPr lang="en-US" sz="1800" b="1" dirty="0" smtClean="0"/>
              <a:t>Media(6): </a:t>
            </a:r>
            <a:r>
              <a:rPr lang="en-US" sz="1800" dirty="0" smtClean="0"/>
              <a:t>Driving Car, </a:t>
            </a:r>
            <a:r>
              <a:rPr lang="en-US" sz="1800" dirty="0" err="1" smtClean="0"/>
              <a:t>Geolocate</a:t>
            </a:r>
            <a:r>
              <a:rPr lang="en-US" sz="1800" dirty="0" smtClean="0"/>
              <a:t> images/cameras, Twitter, Crowd Sourcing, Network Science, NIST benchmark datasets</a:t>
            </a:r>
          </a:p>
          <a:p>
            <a:r>
              <a:rPr lang="en-US" sz="1800" b="1" dirty="0"/>
              <a:t>The Ecosystem for </a:t>
            </a:r>
            <a:r>
              <a:rPr lang="en-US" sz="1800" b="1" dirty="0" smtClean="0"/>
              <a:t>Research(4): </a:t>
            </a:r>
            <a:r>
              <a:rPr lang="en-US" sz="1800" dirty="0" smtClean="0"/>
              <a:t>Metadata, Collaboration, Language Translation, Light source experiments</a:t>
            </a:r>
          </a:p>
          <a:p>
            <a:r>
              <a:rPr lang="en-US" sz="1800" b="1" dirty="0"/>
              <a:t>Astronomy and </a:t>
            </a:r>
            <a:r>
              <a:rPr lang="en-US" sz="1800" b="1" dirty="0" smtClean="0"/>
              <a:t>Physics(5): </a:t>
            </a:r>
            <a:r>
              <a:rPr lang="en-US" sz="1800" dirty="0" smtClean="0"/>
              <a:t>Sky Surveys including comparison to simulation, Large Hadron Collider at CERN, Belle Accelerator II in Japan</a:t>
            </a:r>
          </a:p>
          <a:p>
            <a:r>
              <a:rPr lang="en-US" sz="1800" b="1" dirty="0" smtClean="0"/>
              <a:t>Earth</a:t>
            </a:r>
            <a:r>
              <a:rPr lang="en-US" sz="1800" b="1" dirty="0"/>
              <a:t>, Environmental and Polar </a:t>
            </a:r>
            <a:r>
              <a:rPr lang="en-US" sz="1800" b="1" dirty="0" smtClean="0"/>
              <a:t>Science(10): </a:t>
            </a:r>
            <a:r>
              <a:rPr lang="en-US" sz="1800" dirty="0" smtClean="0"/>
              <a:t>Radar Scattering in Atmosphere, Earthquake, Ocean, Earth Observation, Ice sheet Radar scattering, Earth radar mapping, Climate simulation datasets, Atmospheric </a:t>
            </a:r>
            <a:r>
              <a:rPr lang="en-US" sz="1800" dirty="0"/>
              <a:t>turbulence identification, Subsurface </a:t>
            </a:r>
            <a:r>
              <a:rPr lang="en-US" sz="1800" dirty="0" smtClean="0"/>
              <a:t>Biogeochemistry (microbes </a:t>
            </a:r>
            <a:r>
              <a:rPr lang="en-US" sz="1800" dirty="0"/>
              <a:t>to watersheds), AmeriFlux and FLUXNET </a:t>
            </a:r>
            <a:r>
              <a:rPr lang="en-US" sz="1800" dirty="0" smtClean="0"/>
              <a:t>gas sensors</a:t>
            </a:r>
          </a:p>
          <a:p>
            <a:r>
              <a:rPr lang="en-US" sz="1800" b="1" dirty="0" smtClean="0"/>
              <a:t>Energy(1): </a:t>
            </a:r>
            <a:r>
              <a:rPr lang="en-US" sz="1800" dirty="0" smtClean="0"/>
              <a:t>Smart grid</a:t>
            </a:r>
          </a:p>
          <a:p>
            <a:pPr marL="0" indent="0">
              <a:buNone/>
            </a:pPr>
            <a:endParaRPr lang="en-US" sz="1800" dirty="0"/>
          </a:p>
        </p:txBody>
      </p:sp>
      <p:sp>
        <p:nvSpPr>
          <p:cNvPr id="5" name="Slide Number Placeholder 4"/>
          <p:cNvSpPr>
            <a:spLocks noGrp="1"/>
          </p:cNvSpPr>
          <p:nvPr>
            <p:ph type="sldNum" sz="quarter" idx="12"/>
          </p:nvPr>
        </p:nvSpPr>
        <p:spPr/>
        <p:txBody>
          <a:bodyPr/>
          <a:lstStyle/>
          <a:p>
            <a:fld id="{C4B85148-DB98-4269-ACE6-2DF49F9918C9}" type="slidenum">
              <a:rPr lang="en-US" smtClean="0"/>
              <a:pPr/>
              <a:t>5</a:t>
            </a:fld>
            <a:endParaRPr lang="en-US" dirty="0"/>
          </a:p>
        </p:txBody>
      </p:sp>
      <p:sp>
        <p:nvSpPr>
          <p:cNvPr id="4" name="TextBox 3"/>
          <p:cNvSpPr txBox="1"/>
          <p:nvPr/>
        </p:nvSpPr>
        <p:spPr>
          <a:xfrm>
            <a:off x="4834079" y="829865"/>
            <a:ext cx="4048096" cy="830997"/>
          </a:xfrm>
          <a:prstGeom prst="rect">
            <a:avLst/>
          </a:prstGeom>
          <a:noFill/>
        </p:spPr>
        <p:txBody>
          <a:bodyPr wrap="none" rtlCol="0">
            <a:spAutoFit/>
          </a:bodyPr>
          <a:lstStyle/>
          <a:p>
            <a:r>
              <a:rPr lang="en-US" sz="2400" dirty="0" smtClean="0">
                <a:solidFill>
                  <a:srgbClr val="0070C0"/>
                </a:solidFill>
                <a:cs typeface="Times New Roman" panose="02020603050405020304" pitchFamily="18" charset="0"/>
              </a:rPr>
              <a:t>26 Features for each use case</a:t>
            </a:r>
          </a:p>
          <a:p>
            <a:r>
              <a:rPr lang="en-US" sz="2400" dirty="0" smtClean="0">
                <a:solidFill>
                  <a:srgbClr val="0070C0"/>
                </a:solidFill>
                <a:cs typeface="Times New Roman" panose="02020603050405020304" pitchFamily="18" charset="0"/>
              </a:rPr>
              <a:t>                         Biased to science</a:t>
            </a:r>
            <a:endParaRPr lang="en-US" sz="2400" dirty="0">
              <a:solidFill>
                <a:srgbClr val="0070C0"/>
              </a:solidFill>
              <a:cs typeface="Times New Roman" panose="02020603050405020304" pitchFamily="18" charset="0"/>
            </a:endParaRPr>
          </a:p>
        </p:txBody>
      </p:sp>
    </p:spTree>
    <p:extLst>
      <p:ext uri="{BB962C8B-B14F-4D97-AF65-F5344CB8AC3E}">
        <p14:creationId xmlns:p14="http://schemas.microsoft.com/office/powerpoint/2010/main" val="12386943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5" name="Slide Number Placeholder 4"/>
          <p:cNvSpPr>
            <a:spLocks noGrp="1"/>
          </p:cNvSpPr>
          <p:nvPr>
            <p:ph type="sldNum" sz="quarter" idx="12"/>
          </p:nvPr>
        </p:nvSpPr>
        <p:spPr/>
        <p:txBody>
          <a:bodyPr/>
          <a:lstStyle/>
          <a:p>
            <a:fld id="{C4B85148-DB98-4269-ACE6-2DF49F9918C9}" type="slidenum">
              <a:rPr lang="en-US" smtClean="0"/>
              <a:pPr/>
              <a:t>6</a:t>
            </a:fld>
            <a:endParaRPr lang="en-US" dirty="0"/>
          </a:p>
        </p:txBody>
      </p:sp>
      <p:pic>
        <p:nvPicPr>
          <p:cNvPr id="7" name="Picture 6"/>
          <p:cNvPicPr>
            <a:picLocks noChangeAspect="1"/>
          </p:cNvPicPr>
          <p:nvPr/>
        </p:nvPicPr>
        <p:blipFill rotWithShape="1">
          <a:blip r:embed="rId3"/>
          <a:srcRect l="9392" t="21131" r="9445" b="1397"/>
          <a:stretch/>
        </p:blipFill>
        <p:spPr>
          <a:xfrm>
            <a:off x="0" y="0"/>
            <a:ext cx="8778240" cy="6837421"/>
          </a:xfrm>
          <a:prstGeom prst="rect">
            <a:avLst/>
          </a:prstGeom>
        </p:spPr>
      </p:pic>
      <p:sp>
        <p:nvSpPr>
          <p:cNvPr id="8" name="TextBox 7"/>
          <p:cNvSpPr txBox="1"/>
          <p:nvPr/>
        </p:nvSpPr>
        <p:spPr>
          <a:xfrm>
            <a:off x="206828" y="6021178"/>
            <a:ext cx="4303422" cy="461665"/>
          </a:xfrm>
          <a:prstGeom prst="rect">
            <a:avLst/>
          </a:prstGeom>
          <a:solidFill>
            <a:schemeClr val="bg1"/>
          </a:solidFill>
        </p:spPr>
        <p:txBody>
          <a:bodyPr wrap="none" rtlCol="0">
            <a:spAutoFit/>
          </a:bodyPr>
          <a:lstStyle/>
          <a:p>
            <a:r>
              <a:rPr lang="en-US" sz="2400" b="1" dirty="0" smtClean="0"/>
              <a:t>Part of Property Summary Table</a:t>
            </a:r>
            <a:endParaRPr lang="en-US" sz="2400" b="1" dirty="0"/>
          </a:p>
        </p:txBody>
      </p:sp>
    </p:spTree>
    <p:extLst>
      <p:ext uri="{BB962C8B-B14F-4D97-AF65-F5344CB8AC3E}">
        <p14:creationId xmlns:p14="http://schemas.microsoft.com/office/powerpoint/2010/main" val="29188077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74700"/>
          </a:xfrm>
        </p:spPr>
        <p:txBody>
          <a:bodyPr/>
          <a:lstStyle/>
          <a:p>
            <a:r>
              <a:rPr lang="en-US" b="1" dirty="0" smtClean="0"/>
              <a:t>10 Suggested Generic Use Cases</a:t>
            </a:r>
            <a:endParaRPr lang="en-US" b="1" dirty="0"/>
          </a:p>
        </p:txBody>
      </p:sp>
      <p:sp>
        <p:nvSpPr>
          <p:cNvPr id="3" name="Content Placeholder 2"/>
          <p:cNvSpPr>
            <a:spLocks noGrp="1"/>
          </p:cNvSpPr>
          <p:nvPr>
            <p:ph idx="1"/>
          </p:nvPr>
        </p:nvSpPr>
        <p:spPr>
          <a:xfrm>
            <a:off x="0" y="774700"/>
            <a:ext cx="9144000" cy="6083300"/>
          </a:xfrm>
        </p:spPr>
        <p:txBody>
          <a:bodyPr>
            <a:normAutofit fontScale="70000" lnSpcReduction="20000"/>
          </a:bodyPr>
          <a:lstStyle/>
          <a:p>
            <a:pPr marL="514350" indent="-514350">
              <a:buFont typeface="+mj-lt"/>
              <a:buAutoNum type="arabicParenR"/>
            </a:pPr>
            <a:r>
              <a:rPr lang="en-US" dirty="0" smtClean="0"/>
              <a:t>Multiple </a:t>
            </a:r>
            <a:r>
              <a:rPr lang="en-US" dirty="0"/>
              <a:t>users performing interactive queries and updates on a database with basic availability and eventual consistency (BASE)</a:t>
            </a:r>
          </a:p>
          <a:p>
            <a:pPr marL="514350" indent="-514350">
              <a:buFont typeface="+mj-lt"/>
              <a:buAutoNum type="arabicParenR"/>
            </a:pPr>
            <a:r>
              <a:rPr lang="en-US" dirty="0" smtClean="0"/>
              <a:t>Perform </a:t>
            </a:r>
            <a:r>
              <a:rPr lang="en-US" dirty="0"/>
              <a:t>real time analytics on data source streams and notify users when specified events occur</a:t>
            </a:r>
          </a:p>
          <a:p>
            <a:pPr marL="514350" indent="-514350">
              <a:buFont typeface="+mj-lt"/>
              <a:buAutoNum type="arabicParenR"/>
            </a:pPr>
            <a:r>
              <a:rPr lang="en-US" dirty="0" smtClean="0"/>
              <a:t>Move </a:t>
            </a:r>
            <a:r>
              <a:rPr lang="en-US" dirty="0"/>
              <a:t>data from external data sources into a highly horizontally scalable data store, transform it using highly horizontally scalable processing (e.g. Map-Reduce), and return it to the horizontally scalable data store (ELT)</a:t>
            </a:r>
          </a:p>
          <a:p>
            <a:pPr marL="514350" indent="-514350">
              <a:buFont typeface="+mj-lt"/>
              <a:buAutoNum type="arabicParenR"/>
            </a:pPr>
            <a:r>
              <a:rPr lang="en-US" dirty="0" smtClean="0"/>
              <a:t>Perform </a:t>
            </a:r>
            <a:r>
              <a:rPr lang="en-US" dirty="0"/>
              <a:t>batch analytics on the data in a highly horizontally scalable data store using highly horizontally scalable processing (</a:t>
            </a:r>
            <a:r>
              <a:rPr lang="en-US" dirty="0" err="1"/>
              <a:t>e.g</a:t>
            </a:r>
            <a:r>
              <a:rPr lang="en-US" dirty="0"/>
              <a:t> </a:t>
            </a:r>
            <a:r>
              <a:rPr lang="en-US" dirty="0" smtClean="0"/>
              <a:t>MapReduce</a:t>
            </a:r>
            <a:r>
              <a:rPr lang="en-US" dirty="0"/>
              <a:t>) with a user-friendly interface (e.g. </a:t>
            </a:r>
            <a:r>
              <a:rPr lang="en-US" dirty="0" smtClean="0"/>
              <a:t>SQL-like</a:t>
            </a:r>
            <a:r>
              <a:rPr lang="en-US" dirty="0"/>
              <a:t>)</a:t>
            </a:r>
          </a:p>
          <a:p>
            <a:pPr marL="514350" indent="-514350">
              <a:buFont typeface="+mj-lt"/>
              <a:buAutoNum type="arabicParenR"/>
            </a:pPr>
            <a:r>
              <a:rPr lang="en-US" dirty="0" smtClean="0"/>
              <a:t>Perform </a:t>
            </a:r>
            <a:r>
              <a:rPr lang="en-US" dirty="0"/>
              <a:t>interactive analytics on data in analytics-optimized database</a:t>
            </a:r>
          </a:p>
          <a:p>
            <a:pPr marL="514350" indent="-514350">
              <a:buFont typeface="+mj-lt"/>
              <a:buAutoNum type="arabicParenR"/>
            </a:pPr>
            <a:r>
              <a:rPr lang="en-US" dirty="0" smtClean="0"/>
              <a:t>Visualize </a:t>
            </a:r>
            <a:r>
              <a:rPr lang="en-US" dirty="0"/>
              <a:t>data extracted from horizontally scalable Big Data score</a:t>
            </a:r>
          </a:p>
          <a:p>
            <a:pPr marL="514350" indent="-514350">
              <a:buFont typeface="+mj-lt"/>
              <a:buAutoNum type="arabicParenR"/>
            </a:pPr>
            <a:r>
              <a:rPr lang="en-US" dirty="0" smtClean="0"/>
              <a:t>Move </a:t>
            </a:r>
            <a:r>
              <a:rPr lang="en-US" dirty="0"/>
              <a:t>data from a highly horizontally scalable data store into a traditional Enterprise Data Warehouse</a:t>
            </a:r>
          </a:p>
          <a:p>
            <a:pPr marL="514350" indent="-514350">
              <a:buFont typeface="+mj-lt"/>
              <a:buAutoNum type="arabicParenR"/>
            </a:pPr>
            <a:r>
              <a:rPr lang="en-US" dirty="0" smtClean="0"/>
              <a:t>Extract</a:t>
            </a:r>
            <a:r>
              <a:rPr lang="en-US" dirty="0"/>
              <a:t>, process, and move data from data stores to archives</a:t>
            </a:r>
          </a:p>
          <a:p>
            <a:pPr marL="514350" indent="-514350">
              <a:buFont typeface="+mj-lt"/>
              <a:buAutoNum type="arabicParenR"/>
            </a:pPr>
            <a:r>
              <a:rPr lang="en-US" dirty="0" smtClean="0"/>
              <a:t>Combine </a:t>
            </a:r>
            <a:r>
              <a:rPr lang="en-US" dirty="0"/>
              <a:t>data from Cloud databases and on premise data stores for analytics, data mining, and/or machine learning</a:t>
            </a:r>
          </a:p>
          <a:p>
            <a:pPr marL="514350" indent="-514350">
              <a:buFont typeface="+mj-lt"/>
              <a:buAutoNum type="arabicParenR"/>
            </a:pPr>
            <a:r>
              <a:rPr lang="en-US" dirty="0" smtClean="0"/>
              <a:t>Orchestrate </a:t>
            </a:r>
            <a:r>
              <a:rPr lang="en-US" dirty="0"/>
              <a:t>multiple sequential and parallel data transformations and/or analytic processing using a workflow manager</a:t>
            </a:r>
          </a:p>
          <a:p>
            <a:pPr marL="514350" indent="-514350">
              <a:buFont typeface="+mj-lt"/>
              <a:buAutoNum type="arabicParenR"/>
            </a:pPr>
            <a:endParaRPr lang="en-US" dirty="0"/>
          </a:p>
        </p:txBody>
      </p:sp>
    </p:spTree>
    <p:extLst>
      <p:ext uri="{BB962C8B-B14F-4D97-AF65-F5344CB8AC3E}">
        <p14:creationId xmlns:p14="http://schemas.microsoft.com/office/powerpoint/2010/main" val="23733227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551491"/>
          </a:xfrm>
        </p:spPr>
        <p:txBody>
          <a:bodyPr>
            <a:normAutofit fontScale="90000"/>
          </a:bodyPr>
          <a:lstStyle/>
          <a:p>
            <a:r>
              <a:rPr lang="en-US" b="1" dirty="0" smtClean="0"/>
              <a:t>10 Security &amp; Privacy Use Cases</a:t>
            </a:r>
            <a:endParaRPr lang="en-US" b="1" dirty="0"/>
          </a:p>
        </p:txBody>
      </p:sp>
      <p:sp>
        <p:nvSpPr>
          <p:cNvPr id="3" name="Content Placeholder 2"/>
          <p:cNvSpPr>
            <a:spLocks noGrp="1"/>
          </p:cNvSpPr>
          <p:nvPr>
            <p:ph idx="1"/>
          </p:nvPr>
        </p:nvSpPr>
        <p:spPr>
          <a:xfrm>
            <a:off x="0" y="703907"/>
            <a:ext cx="9144000" cy="5257800"/>
          </a:xfrm>
        </p:spPr>
        <p:txBody>
          <a:bodyPr>
            <a:normAutofit fontScale="77500" lnSpcReduction="20000"/>
          </a:bodyPr>
          <a:lstStyle/>
          <a:p>
            <a:pPr lvl="0"/>
            <a:r>
              <a:rPr lang="en-US" dirty="0"/>
              <a:t>Consumer Digital Media Usage</a:t>
            </a:r>
          </a:p>
          <a:p>
            <a:pPr lvl="0"/>
            <a:r>
              <a:rPr lang="en-US" dirty="0"/>
              <a:t>Nielsen </a:t>
            </a:r>
            <a:r>
              <a:rPr lang="en-US" dirty="0" err="1"/>
              <a:t>Homescan</a:t>
            </a:r>
            <a:endParaRPr lang="en-US" dirty="0"/>
          </a:p>
          <a:p>
            <a:r>
              <a:rPr lang="en-US" dirty="0" smtClean="0"/>
              <a:t>Web </a:t>
            </a:r>
            <a:r>
              <a:rPr lang="en-US" dirty="0"/>
              <a:t>Traffic Analytics</a:t>
            </a:r>
          </a:p>
          <a:p>
            <a:pPr lvl="0"/>
            <a:r>
              <a:rPr lang="en-US" dirty="0" smtClean="0"/>
              <a:t>Health </a:t>
            </a:r>
            <a:r>
              <a:rPr lang="en-US" dirty="0"/>
              <a:t>Information </a:t>
            </a:r>
            <a:r>
              <a:rPr lang="en-US" dirty="0" smtClean="0"/>
              <a:t>Exchange</a:t>
            </a:r>
          </a:p>
          <a:p>
            <a:pPr lvl="0"/>
            <a:r>
              <a:rPr lang="en-US" dirty="0" smtClean="0"/>
              <a:t>Personal </a:t>
            </a:r>
            <a:r>
              <a:rPr lang="en-US" dirty="0"/>
              <a:t>Genetic Privacy</a:t>
            </a:r>
          </a:p>
          <a:p>
            <a:r>
              <a:rPr lang="en-US" dirty="0" err="1" smtClean="0"/>
              <a:t>Pharma</a:t>
            </a:r>
            <a:r>
              <a:rPr lang="en-US" dirty="0" smtClean="0"/>
              <a:t> </a:t>
            </a:r>
            <a:r>
              <a:rPr lang="en-US" dirty="0"/>
              <a:t>Clinic Trial Data Sharing </a:t>
            </a:r>
          </a:p>
          <a:p>
            <a:pPr lvl="0"/>
            <a:r>
              <a:rPr lang="en-US" dirty="0" smtClean="0"/>
              <a:t>Cyber-security</a:t>
            </a:r>
          </a:p>
          <a:p>
            <a:pPr lvl="0"/>
            <a:r>
              <a:rPr lang="en-US" dirty="0"/>
              <a:t>Aviation Industry</a:t>
            </a:r>
          </a:p>
          <a:p>
            <a:pPr lvl="0"/>
            <a:r>
              <a:rPr lang="en-US" dirty="0"/>
              <a:t>Military - Unmanned Vehicle sensor data</a:t>
            </a:r>
          </a:p>
          <a:p>
            <a:pPr lvl="0"/>
            <a:r>
              <a:rPr lang="en-US" dirty="0"/>
              <a:t>Education - “Common Core” Student Performance </a:t>
            </a:r>
            <a:r>
              <a:rPr lang="en-US" dirty="0" smtClean="0"/>
              <a:t>Reporting</a:t>
            </a:r>
          </a:p>
          <a:p>
            <a:pPr lvl="0"/>
            <a:endParaRPr lang="en-US" dirty="0"/>
          </a:p>
          <a:p>
            <a:pPr lvl="0"/>
            <a:r>
              <a:rPr lang="en-US" b="1" dirty="0" smtClean="0"/>
              <a:t>Need to integrate 10 “generic” and 10 “security &amp; privacy” with 51 “full use cases” </a:t>
            </a:r>
            <a:endParaRPr lang="en-US" b="1" dirty="0"/>
          </a:p>
          <a:p>
            <a:endParaRPr lang="en-US" dirty="0"/>
          </a:p>
        </p:txBody>
      </p:sp>
    </p:spTree>
    <p:extLst>
      <p:ext uri="{BB962C8B-B14F-4D97-AF65-F5344CB8AC3E}">
        <p14:creationId xmlns:p14="http://schemas.microsoft.com/office/powerpoint/2010/main" val="34000426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Big Data Patterns – the Ogres</a:t>
            </a:r>
            <a:endParaRPr lang="en-US" b="1" dirty="0"/>
          </a:p>
        </p:txBody>
      </p:sp>
    </p:spTree>
    <p:extLst>
      <p:ext uri="{BB962C8B-B14F-4D97-AF65-F5344CB8AC3E}">
        <p14:creationId xmlns:p14="http://schemas.microsoft.com/office/powerpoint/2010/main" val="94403577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45521&quot;&gt;&lt;property id=&quot;20148&quot; value=&quot;5&quot;/&gt;&lt;property id=&quot;20300&quot; value=&quot;Slide 1 - &amp;quot;Comparing Big Data and Simulation Applications and Implications for Software Environments &amp;quot;&quot;/&gt;&lt;property id=&quot;20307&quot; value=&quot;265&quot;/&gt;&lt;/object&gt;&lt;object type=&quot;3&quot; unique_id=&quot;152581&quot;&gt;&lt;property id=&quot;20148&quot; value=&quot;5&quot;/&gt;&lt;property id=&quot;20300&quot; value=&quot;Slide 23 - &amp;quot;4 Forms of MapReduce (Users and Abusers)&amp;quot;&quot;/&gt;&lt;property id=&quot;20307&quot; value=&quot;281&quot;/&gt;&lt;/object&gt;&lt;object type=&quot;3&quot; unique_id=&quot;152817&quot;&gt;&lt;property id=&quot;20148&quot; value=&quot;5&quot;/&gt;&lt;property id=&quot;20300&quot; value=&quot;Slide 40 - &amp;quot;Features of Harp Hadoop Plugin&amp;quot;&quot;/&gt;&lt;property id=&quot;20307&quot; value=&quot;283&quot;/&gt;&lt;/object&gt;&lt;object type=&quot;3&quot; unique_id=&quot;152819&quot;&gt;&lt;property id=&quot;20148&quot; value=&quot;5&quot;/&gt;&lt;property id=&quot;20300&quot; value=&quot;Slide 46 - &amp;quot;Performance on Madrid Cluster (8 nodes)&amp;quot;&quot;/&gt;&lt;property id=&quot;20307&quot; value=&quot;285&quot;/&gt;&lt;/object&gt;&lt;object type=&quot;3&quot; unique_id=&quot;152820&quot;&gt;&lt;property id=&quot;20148&quot; value=&quot;5&quot;/&gt;&lt;property id=&quot;20300&quot; value=&quot;Slide 42 - &amp;quot;Mahout and Hadoop MR – Slow due to MapReduce Python slow as Scripting Spark Iterative MapReduce, non-optimal commu&quot;/&gt;&lt;property id=&quot;20307&quot; value=&quot;286&quot;/&gt;&lt;/object&gt;&lt;object type=&quot;3&quot; unique_id=&quot;154282&quot;&gt;&lt;property id=&quot;20148&quot; value=&quot;5&quot;/&gt;&lt;property id=&quot;20300&quot; value=&quot;Slide 2 - &amp;quot;Abstract&amp;quot;&quot;/&gt;&lt;property id=&quot;20307&quot; value=&quot;313&quot;/&gt;&lt;/object&gt;&lt;object type=&quot;3&quot; unique_id=&quot;154283&quot;&gt;&lt;property id=&quot;20148&quot; value=&quot;5&quot;/&gt;&lt;property id=&quot;20300&quot; value=&quot;Slide 3 - &amp;quot;NIST Big Data Use Cases&amp;quot;&quot;/&gt;&lt;property id=&quot;20307&quot; value=&quot;298&quot;/&gt;&lt;/object&gt;&lt;object type=&quot;3&quot; unique_id=&quot;154284&quot;&gt;&lt;property id=&quot;20148&quot; value=&quot;5&quot;/&gt;&lt;property id=&quot;20300&quot; value=&quot;Slide 5 - &amp;quot;51 Detailed Use Cases: Contributed July-September 2013 Covers goals, data features such as 3 V’s, software, hardwar&quot;/&gt;&lt;property id=&quot;20307&quot; value=&quot;297&quot;/&gt;&lt;/object&gt;&lt;object type=&quot;3&quot; unique_id=&quot;154285&quot;&gt;&lt;property id=&quot;20148&quot; value=&quot;5&quot;/&gt;&lt;property id=&quot;20300&quot; value=&quot;Slide 10 - &amp;quot;Would like to capture “essence of these use cases”&amp;quot;&quot;/&gt;&lt;property id=&quot;20307&quot; value=&quot;312&quot;/&gt;&lt;/object&gt;&lt;object type=&quot;3&quot; unique_id=&quot;154286&quot;&gt;&lt;property id=&quot;20148&quot; value=&quot;5&quot;/&gt;&lt;property id=&quot;20300&quot; value=&quot;Slide 11 - &amp;quot;What are “mini-Applications”&amp;quot;&quot;/&gt;&lt;property id=&quot;20307&quot; value=&quot;299&quot;/&gt;&lt;/object&gt;&lt;object type=&quot;3&quot; unique_id=&quot;154287&quot;&gt;&lt;property id=&quot;20148&quot; value=&quot;5&quot;/&gt;&lt;property id=&quot;20300&quot; value=&quot;Slide 12 - &amp;quot;HPC Benchmark Classics&amp;quot;&quot;/&gt;&lt;property id=&quot;20307&quot; value=&quot;300&quot;/&gt;&lt;/object&gt;&lt;object type=&quot;3&quot; unique_id=&quot;154289&quot;&gt;&lt;property id=&quot;20148&quot; value=&quot;5&quot;/&gt;&lt;property id=&quot;20300&quot; value=&quot;Slide 13 - &amp;quot;13 Berkeley Dwarfs&amp;quot;&quot;/&gt;&lt;property id=&quot;20307&quot; value=&quot;302&quot;/&gt;&lt;/object&gt;&lt;object type=&quot;3&quot; unique_id=&quot;154294&quot;&gt;&lt;property id=&quot;20148&quot; value=&quot;5&quot;/&gt;&lt;property id=&quot;20300&quot; value=&quot;Slide 24 - &amp;quot;Core Analytics Facet of Ogres (microPattern) I&amp;quot;&quot;/&gt;&lt;property id=&quot;20307&quot; value=&quot;307&quot;/&gt;&lt;/object&gt;&lt;object type=&quot;3&quot; unique_id=&quot;154295&quot;&gt;&lt;property id=&quot;20148&quot; value=&quot;5&quot;/&gt;&lt;property id=&quot;20300&quot; value=&quot;Slide 20 - &amp;quot;One Facet of Ogres has Computational Features&amp;quot;&quot;/&gt;&lt;property id=&quot;20307&quot; value=&quot;308&quot;/&gt;&lt;/object&gt;&lt;object type=&quot;3&quot; unique_id=&quot;154297&quot;&gt;&lt;property id=&quot;20148&quot; value=&quot;5&quot;/&gt;&lt;property id=&quot;20300&quot; value=&quot;Slide 21 - &amp;quot;Data Source and Style Facet of Ogres&amp;quot;&quot;/&gt;&lt;property id=&quot;20307&quot; value=&quot;310&quot;/&gt;&lt;/object&gt;&lt;object type=&quot;3&quot; unique_id=&quot;154833&quot;&gt;&lt;property id=&quot;20148&quot; value=&quot;5&quot;/&gt;&lt;property id=&quot;20300&quot; value=&quot;Slide 4 - &amp;quot;Use Case Template&amp;quot;&quot;/&gt;&lt;property id=&quot;20307&quot; value=&quot;314&quot;/&gt;&lt;/object&gt;&lt;object type=&quot;3&quot; unique_id=&quot;154834&quot;&gt;&lt;property id=&quot;20148&quot; value=&quot;5&quot;/&gt;&lt;property id=&quot;20300&quot; value=&quot;Slide 6&quot;/&gt;&lt;property id=&quot;20307&quot; value=&quot;316&quot;/&gt;&lt;/object&gt;&lt;object type=&quot;3&quot; unique_id=&quot;155019&quot;&gt;&lt;property id=&quot;20148&quot; value=&quot;5&quot;/&gt;&lt;property id=&quot;20300&quot; value=&quot;Slide 7 - &amp;quot;10 Suggested Generic Use Cases&amp;quot;&quot;/&gt;&lt;property id=&quot;20307&quot; value=&quot;330&quot;/&gt;&lt;/object&gt;&lt;object type=&quot;3&quot; unique_id=&quot;155231&quot;&gt;&lt;property id=&quot;20148&quot; value=&quot;5&quot;/&gt;&lt;property id=&quot;20300&quot; value=&quot;Slide 8 - &amp;quot;10 Security &amp;amp; Privacy Use Cases&amp;quot;&quot;/&gt;&lt;property id=&quot;20307&quot; value=&quot;331&quot;/&gt;&lt;/object&gt;&lt;object type=&quot;3&quot; unique_id=&quot;156515&quot;&gt;&lt;property id=&quot;20148&quot; value=&quot;5&quot;/&gt;&lt;property id=&quot;20300&quot; value=&quot;Slide 17 - &amp;quot;18: Computational Bioimaging&amp;quot;&quot;/&gt;&lt;property id=&quot;20307&quot; value=&quot;333&quot;/&gt;&lt;/object&gt;&lt;object type=&quot;3&quot; unique_id=&quot;156516&quot;&gt;&lt;property id=&quot;20148&quot; value=&quot;5&quot;/&gt;&lt;property id=&quot;20300&quot; value=&quot;Slide 18 - &amp;quot;27: Organizing large-scale, unstructured collections of consumer photos I&amp;quot;&quot;/&gt;&lt;property id=&quot;20307&quot; value=&quot;334&quot;/&gt;&lt;/object&gt;&lt;object type=&quot;3&quot; unique_id=&quot;156517&quot;&gt;&lt;property id=&quot;20148&quot; value=&quot;5&quot;/&gt;&lt;property id=&quot;20300&quot; value=&quot;Slide 19 - &amp;quot;27: Organizing large-scale, unstructured collections of consumer photos II&amp;quot;&quot;/&gt;&lt;property id=&quot;20307&quot; value=&quot;335&quot;/&gt;&lt;/object&gt;&lt;object type=&quot;3&quot; unique_id=&quot;161164&quot;&gt;&lt;property id=&quot;20148&quot; value=&quot;5&quot;/&gt;&lt;property id=&quot;20300&quot; value=&quot;Slide 22 - &amp;quot;Major Analytics Architectures in Use Cases&amp;quot;&quot;/&gt;&lt;property id=&quot;20307&quot; value=&quot;347&quot;/&gt;&lt;/object&gt;&lt;object type=&quot;3&quot; unique_id=&quot;166642&quot;&gt;&lt;property id=&quot;20148&quot; value=&quot;5&quot;/&gt;&lt;property id=&quot;20300&quot; value=&quot;Slide 39 - &amp;quot;Harp Design&amp;quot;&quot;/&gt;&lt;property id=&quot;20307&quot; value=&quot;371&quot;/&gt;&lt;/object&gt;&lt;object type=&quot;3&quot; unique_id=&quot;167352&quot;&gt;&lt;property id=&quot;20148&quot; value=&quot;5&quot;/&gt;&lt;property id=&quot;20300&quot; value=&quot;Slide 36 - &amp;quot;Using Optimal “Collective” Operations&amp;quot;&quot;/&gt;&lt;property id=&quot;20307&quot; value=&quot;373&quot;/&gt;&lt;/object&gt;&lt;object type=&quot;3&quot; unique_id=&quot;167353&quot;&gt;&lt;property id=&quot;20148&quot; value=&quot;5&quot;/&gt;&lt;property id=&quot;20300&quot; value=&quot;Slide 38 - &amp;quot;Collectives improve traditional MapReduce&amp;quot;&quot;/&gt;&lt;property id=&quot;20307&quot; value=&quot;374&quot;/&gt;&lt;/object&gt;&lt;object type=&quot;3&quot; unique_id=&quot;167354&quot;&gt;&lt;property id=&quot;20148&quot; value=&quot;5&quot;/&gt;&lt;property id=&quot;20300&quot; value=&quot;Slide 37 - &amp;quot;Kmeans and (Iterative) MapReduce&amp;quot;&quot;/&gt;&lt;property id=&quot;20307&quot; value=&quot;375&quot;/&gt;&lt;/object&gt;&lt;object type=&quot;3&quot; unique_id=&quot;168000&quot;&gt;&lt;property id=&quot;20148&quot; value=&quot;5&quot;/&gt;&lt;property id=&quot;20300&quot; value=&quot;Slide 9 - &amp;quot;Big Data Patterns – the Ogres&amp;quot;&quot;/&gt;&lt;property id=&quot;20307&quot; value=&quot;376&quot;/&gt;&lt;/object&gt;&lt;object type=&quot;3&quot; unique_id=&quot;168001&quot;&gt;&lt;property id=&quot;20148&quot; value=&quot;5&quot;/&gt;&lt;property id=&quot;20300&quot; value=&quot;Slide 35 - &amp;quot;Iterative MapReduce Implementing HPC-ABDS&amp;quot;&quot;/&gt;&lt;property id=&quot;20307&quot; value=&quot;378&quot;/&gt;&lt;/object&gt;&lt;object type=&quot;3&quot; unique_id=&quot;169110&quot;&gt;&lt;property id=&quot;20148&quot; value=&quot;5&quot;/&gt;&lt;property id=&quot;20300&quot; value=&quot;Slide 25 - &amp;quot;Core Analytics Facet of Ogres (microPattern) II&amp;quot;&quot;/&gt;&lt;property id=&quot;20307&quot; value=&quot;381&quot;/&gt;&lt;/object&gt;&lt;object type=&quot;3&quot; unique_id=&quot;169780&quot;&gt;&lt;property id=&quot;20148&quot; value=&quot;5&quot;/&gt;&lt;property id=&quot;20300&quot; value=&quot;Slide 26 - &amp;quot;Comparison of Data Analytics with Simulation I&amp;quot;&quot;/&gt;&lt;property id=&quot;20307&quot; value=&quot;382&quot;/&gt;&lt;/object&gt;&lt;object type=&quot;3&quot; unique_id=&quot;169781&quot;&gt;&lt;property id=&quot;20148&quot; value=&quot;5&quot;/&gt;&lt;property id=&quot;20300&quot; value=&quot;Slide 28 - &amp;quot;Comparison of Data Analytics with Simulation II&amp;quot;&quot;/&gt;&lt;property id=&quot;20307&quot; value=&quot;383&quot;/&gt;&lt;/object&gt;&lt;object type=&quot;3&quot; unique_id=&quot;169782&quot;&gt;&lt;property id=&quot;20148&quot; value=&quot;5&quot;/&gt;&lt;property id=&quot;20300&quot; value=&quot;Slide 27&quot;/&gt;&lt;property id=&quot;20307&quot; value=&quot;384&quot;/&gt;&lt;/object&gt;&lt;object type=&quot;3&quot; unique_id=&quot;170873&quot;&gt;&lt;property id=&quot;20148&quot; value=&quot;5&quot;/&gt;&lt;property id=&quot;20300&quot; value=&quot;Slide 41 - &amp;quot;WDA SMACOF MDS (Multidimensional Scaling) using Harp on Big Red 2  Parallel Efficiency: on 100-400K sequences next&quot;/&gt;&lt;property id=&quot;20307&quot; value=&quot;392&quot;/&gt;&lt;/object&gt;&lt;object type=&quot;3&quot; unique_id=&quot;171542&quot;&gt;&lt;property id=&quot;20148&quot; value=&quot;5&quot;/&gt;&lt;property id=&quot;20300&quot; value=&quot;Slide 29 - &amp;quot;HPC-ABDS &amp;quot;&quot;/&gt;&lt;property id=&quot;20307&quot; value=&quot;393&quot;/&gt;&lt;/object&gt;&lt;object type=&quot;3&quot; unique_id=&quot;171543&quot;&gt;&lt;property id=&quot;20148&quot; value=&quot;5&quot;/&gt;&lt;property id=&quot;20300&quot; value=&quot;Slide 30&quot;/&gt;&lt;property id=&quot;20307&quot; value=&quot;394&quot;/&gt;&lt;/object&gt;&lt;object type=&quot;3&quot; unique_id=&quot;171544&quot;&gt;&lt;property id=&quot;20148&quot; value=&quot;5&quot;/&gt;&lt;property id=&quot;20300&quot; value=&quot;Slide 31&quot;/&gt;&lt;property id=&quot;20307&quot; value=&quot;395&quot;/&gt;&lt;/object&gt;&lt;object type=&quot;3&quot; unique_id=&quot;171545&quot;&gt;&lt;property id=&quot;20148&quot; value=&quot;5&quot;/&gt;&lt;property id=&quot;20300&quot; value=&quot;Slide 32 - &amp;quot;Broad Layers in HPC-ABDS&amp;quot;&quot;/&gt;&lt;property id=&quot;20307&quot; value=&quot;396&quot;/&gt;&lt;/object&gt;&lt;object type=&quot;3&quot; unique_id=&quot;171546&quot;&gt;&lt;property id=&quot;20148&quot; value=&quot;5&quot;/&gt;&lt;property id=&quot;20300&quot; value=&quot;Slide 33 - &amp;quot;Getting High Performance on Data Analytics (e.g. Mahout, R…)&amp;quot;&quot;/&gt;&lt;property id=&quot;20307&quot; value=&quot;397&quot;/&gt;&lt;/object&gt;&lt;object type=&quot;3&quot; unique_id=&quot;171547&quot;&gt;&lt;property id=&quot;20148&quot; value=&quot;5&quot;/&gt;&lt;property id=&quot;20300&quot; value=&quot;Slide 34 - &amp;quot;HPC-ABDS Hourglass&amp;quot;&quot;/&gt;&lt;property id=&quot;20307&quot; value=&quot;398&quot;/&gt;&lt;/object&gt;&lt;object type=&quot;3&quot; unique_id=&quot;172593&quot;&gt;&lt;property id=&quot;20148&quot; value=&quot;5&quot;/&gt;&lt;property id=&quot;20300&quot; value=&quot;Slide 14 - &amp;quot;51 Use Cases: What is Parallelism Over?&amp;quot;&quot;/&gt;&lt;property id=&quot;20307&quot; value=&quot;399&quot;/&gt;&lt;/object&gt;&lt;object type=&quot;3&quot; unique_id=&quot;172594&quot;&gt;&lt;property id=&quot;20148&quot; value=&quot;5&quot;/&gt;&lt;property id=&quot;20300&quot; value=&quot;Slide 15 - &amp;quot;51 Use Cases: Low-Level (Run-time) Computational Types&amp;quot;&quot;/&gt;&lt;property id=&quot;20307&quot; value=&quot;400&quot;/&gt;&lt;/object&gt;&lt;object type=&quot;3&quot; unique_id=&quot;172595&quot;&gt;&lt;property id=&quot;20148&quot; value=&quot;5&quot;/&gt;&lt;property id=&quot;20300&quot; value=&quot;Slide 16 - &amp;quot;51 Use Cases: Higher-Level Computational Types or Features&amp;quot;&quot;/&gt;&lt;property id=&quot;20307&quot; value=&quot;401&quot;/&gt;&lt;/object&gt;&lt;object type=&quot;3&quot; unique_id=&quot;172834&quot;&gt;&lt;property id=&quot;20148&quot; value=&quot;5&quot;/&gt;&lt;property id=&quot;20300&quot; value=&quot;Slide 43 - &amp;quot;Spare Slides&amp;quot;&quot;/&gt;&lt;property id=&quot;20307&quot; value=&quot;404&quot;/&gt;&lt;/object&gt;&lt;object type=&quot;3&quot; unique_id=&quot;172835&quot;&gt;&lt;property id=&quot;20148&quot; value=&quot;5&quot;/&gt;&lt;property id=&quot;20300&quot; value=&quot;Slide 44 - &amp;quot;Application Class Facet of Ogres&amp;quot;&quot;/&gt;&lt;property id=&quot;20307&quot; value=&quot;402&quot;/&gt;&lt;/object&gt;&lt;object type=&quot;3&quot; unique_id=&quot;172836&quot;&gt;&lt;property id=&quot;20148&quot; value=&quot;5&quot;/&gt;&lt;property id=&quot;20300&quot; value=&quot;Slide 45 - &amp;quot;Problem Architecture Facet of Ogres (Meta or MacroPattern)&amp;quot;&quot;/&gt;&lt;property id=&quot;20307&quot; value=&quot;403&quot;/&gt;&lt;/object&gt;&lt;/object&gt;&lt;object type=&quot;8&quot; unique_id=&quot;1001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12-0623-Sample-1img-full_V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11101</TotalTime>
  <Words>3238</Words>
  <Application>Microsoft Office PowerPoint</Application>
  <PresentationFormat>On-screen Show (4:3)</PresentationFormat>
  <Paragraphs>483</Paragraphs>
  <Slides>46</Slides>
  <Notes>8</Notes>
  <HiddenSlides>0</HiddenSlides>
  <MMClips>0</MMClips>
  <ScaleCrop>false</ScaleCrop>
  <HeadingPairs>
    <vt:vector size="6" baseType="variant">
      <vt:variant>
        <vt:lpstr>Fonts Used</vt:lpstr>
      </vt:variant>
      <vt:variant>
        <vt:i4>7</vt:i4>
      </vt:variant>
      <vt:variant>
        <vt:lpstr>Theme</vt:lpstr>
      </vt:variant>
      <vt:variant>
        <vt:i4>8</vt:i4>
      </vt:variant>
      <vt:variant>
        <vt:lpstr>Slide Titles</vt:lpstr>
      </vt:variant>
      <vt:variant>
        <vt:i4>46</vt:i4>
      </vt:variant>
    </vt:vector>
  </HeadingPairs>
  <TitlesOfParts>
    <vt:vector size="61" baseType="lpstr">
      <vt:lpstr>Arial</vt:lpstr>
      <vt:lpstr>Calibri</vt:lpstr>
      <vt:lpstr>Franklin Gothic Book</vt:lpstr>
      <vt:lpstr>Franklin Gothic Demi</vt:lpstr>
      <vt:lpstr>Franklin Gothic Medium</vt:lpstr>
      <vt:lpstr>Symbol</vt:lpstr>
      <vt:lpstr>Times New Roman</vt:lpstr>
      <vt:lpstr>Office Theme</vt:lpstr>
      <vt:lpstr>12-0623-Sample-1img-full_V5</vt:lpstr>
      <vt:lpstr>1_12-0623-Sample-1img-full_V5</vt:lpstr>
      <vt:lpstr>2_12-0623-Sample-1img-full_V5</vt:lpstr>
      <vt:lpstr>3_12-0623-Sample-1img-full_V5</vt:lpstr>
      <vt:lpstr>4_12-0623-Sample-1img-full_V5</vt:lpstr>
      <vt:lpstr>5_12-0623-Sample-1img-full_V5</vt:lpstr>
      <vt:lpstr>6_12-0623-Sample-1img-full_V5</vt:lpstr>
      <vt:lpstr>Comparing Big Data and Simulation Applications and Implications for Software Environments </vt:lpstr>
      <vt:lpstr>Abstract</vt:lpstr>
      <vt:lpstr>NIST Big Data Use Cases</vt:lpstr>
      <vt:lpstr>Use Case Template</vt:lpstr>
      <vt:lpstr>51 Detailed Use Cases: Contributed July-September 2013 Covers goals, data features such as 3 V’s, software, hardware</vt:lpstr>
      <vt:lpstr>PowerPoint Presentation</vt:lpstr>
      <vt:lpstr>10 Suggested Generic Use Cases</vt:lpstr>
      <vt:lpstr>10 Security &amp; Privacy Use Cases</vt:lpstr>
      <vt:lpstr>Big Data Patterns – the Ogres</vt:lpstr>
      <vt:lpstr>Would like to capture “essence of these use cases”</vt:lpstr>
      <vt:lpstr>What are “mini-Applications”</vt:lpstr>
      <vt:lpstr>HPC Benchmark Classics</vt:lpstr>
      <vt:lpstr>13 Berkeley Dwarfs</vt:lpstr>
      <vt:lpstr>51 Use Cases: What is Parallelism Over?</vt:lpstr>
      <vt:lpstr>51 Use Cases: Low-Level (Run-time) Computational Types</vt:lpstr>
      <vt:lpstr>51 Use Cases: Higher-Level Computational Types or Features</vt:lpstr>
      <vt:lpstr>18: Computational Bioimaging</vt:lpstr>
      <vt:lpstr>27: Organizing large-scale, unstructured collections of consumer photos I</vt:lpstr>
      <vt:lpstr>27: Organizing large-scale, unstructured collections of consumer photos II</vt:lpstr>
      <vt:lpstr>One Facet of Ogres has Computational Features</vt:lpstr>
      <vt:lpstr>Data Source and Style Facet of Ogres</vt:lpstr>
      <vt:lpstr>Major Analytics Architectures in Use Cases</vt:lpstr>
      <vt:lpstr>4 Forms of MapReduce (Users and Abusers)</vt:lpstr>
      <vt:lpstr>Core Analytics Facet of Ogres (microPattern) I</vt:lpstr>
      <vt:lpstr>Core Analytics Facet of Ogres (microPattern) II</vt:lpstr>
      <vt:lpstr>Comparison of Data Analytics with Simulation I</vt:lpstr>
      <vt:lpstr>PowerPoint Presentation</vt:lpstr>
      <vt:lpstr>Comparison of Data Analytics with Simulation II</vt:lpstr>
      <vt:lpstr>HPC-ABDS </vt:lpstr>
      <vt:lpstr>PowerPoint Presentation</vt:lpstr>
      <vt:lpstr>PowerPoint Presentation</vt:lpstr>
      <vt:lpstr>Broad Layers in HPC-ABDS</vt:lpstr>
      <vt:lpstr>Getting High Performance on Data Analytics (e.g. Mahout, R…)</vt:lpstr>
      <vt:lpstr>HPC-ABDS Hourglass</vt:lpstr>
      <vt:lpstr>Iterative MapReduce Implementing HPC-ABDS</vt:lpstr>
      <vt:lpstr>Using Optimal “Collective” Operations</vt:lpstr>
      <vt:lpstr>Kmeans and (Iterative) MapReduce</vt:lpstr>
      <vt:lpstr>Collectives improve traditional MapReduce</vt:lpstr>
      <vt:lpstr>Harp Design</vt:lpstr>
      <vt:lpstr>Features of Harp Hadoop Plugin</vt:lpstr>
      <vt:lpstr>WDA SMACOF MDS (Multidimensional Scaling) using Harp on Big Red 2  Parallel Efficiency: on 100-400K sequences next move to Azure</vt:lpstr>
      <vt:lpstr>Mahout and Hadoop MR – Slow due to MapReduce Python slow as Scripting Spark Iterative MapReduce, non-optimal communication Harp Hadoop plug in with ~MPI collectives  MPI fast as C, not Java  </vt:lpstr>
      <vt:lpstr>Spare Slides</vt:lpstr>
      <vt:lpstr>Application Class Facet of Ogres</vt:lpstr>
      <vt:lpstr>Problem Architecture Facet of Ogres (Meta or MacroPattern)</vt:lpstr>
      <vt:lpstr>Performance on Madrid Cluster (8 nodes)</vt:lpstr>
    </vt:vector>
  </TitlesOfParts>
  <Company>CCT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Shantenu Jha</dc:creator>
  <cp:lastModifiedBy>Geoffrey Fox</cp:lastModifiedBy>
  <cp:revision>217</cp:revision>
  <dcterms:created xsi:type="dcterms:W3CDTF">2014-02-25T01:32:12Z</dcterms:created>
  <dcterms:modified xsi:type="dcterms:W3CDTF">2014-04-30T21:45:30Z</dcterms:modified>
</cp:coreProperties>
</file>