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23" r:id="rId8"/>
    <p:sldMasterId id="2147483735" r:id="rId9"/>
    <p:sldMasterId id="2147483745" r:id="rId10"/>
  </p:sldMasterIdLst>
  <p:notesMasterIdLst>
    <p:notesMasterId r:id="rId75"/>
  </p:notesMasterIdLst>
  <p:sldIdLst>
    <p:sldId id="265" r:id="rId11"/>
    <p:sldId id="313" r:id="rId12"/>
    <p:sldId id="298" r:id="rId13"/>
    <p:sldId id="315" r:id="rId14"/>
    <p:sldId id="338" r:id="rId15"/>
    <p:sldId id="340" r:id="rId16"/>
    <p:sldId id="344" r:id="rId17"/>
    <p:sldId id="339" r:id="rId18"/>
    <p:sldId id="314" r:id="rId19"/>
    <p:sldId id="297" r:id="rId20"/>
    <p:sldId id="316" r:id="rId21"/>
    <p:sldId id="323" r:id="rId22"/>
    <p:sldId id="322" r:id="rId23"/>
    <p:sldId id="321" r:id="rId24"/>
    <p:sldId id="324" r:id="rId25"/>
    <p:sldId id="325" r:id="rId26"/>
    <p:sldId id="326" r:id="rId27"/>
    <p:sldId id="327" r:id="rId28"/>
    <p:sldId id="328" r:id="rId29"/>
    <p:sldId id="329" r:id="rId30"/>
    <p:sldId id="330" r:id="rId31"/>
    <p:sldId id="331" r:id="rId32"/>
    <p:sldId id="341" r:id="rId33"/>
    <p:sldId id="317" r:id="rId34"/>
    <p:sldId id="318" r:id="rId35"/>
    <p:sldId id="319" r:id="rId36"/>
    <p:sldId id="312" r:id="rId37"/>
    <p:sldId id="299" r:id="rId38"/>
    <p:sldId id="300" r:id="rId39"/>
    <p:sldId id="301" r:id="rId40"/>
    <p:sldId id="302" r:id="rId41"/>
    <p:sldId id="303" r:id="rId42"/>
    <p:sldId id="304" r:id="rId43"/>
    <p:sldId id="305" r:id="rId44"/>
    <p:sldId id="307" r:id="rId45"/>
    <p:sldId id="306" r:id="rId46"/>
    <p:sldId id="333" r:id="rId47"/>
    <p:sldId id="334" r:id="rId48"/>
    <p:sldId id="335" r:id="rId49"/>
    <p:sldId id="308" r:id="rId50"/>
    <p:sldId id="309" r:id="rId51"/>
    <p:sldId id="310" r:id="rId52"/>
    <p:sldId id="311" r:id="rId53"/>
    <p:sldId id="336" r:id="rId54"/>
    <p:sldId id="256" r:id="rId55"/>
    <p:sldId id="274" r:id="rId56"/>
    <p:sldId id="275" r:id="rId57"/>
    <p:sldId id="276" r:id="rId58"/>
    <p:sldId id="280" r:id="rId59"/>
    <p:sldId id="286" r:id="rId60"/>
    <p:sldId id="281" r:id="rId61"/>
    <p:sldId id="345" r:id="rId62"/>
    <p:sldId id="347" r:id="rId63"/>
    <p:sldId id="348" r:id="rId64"/>
    <p:sldId id="349" r:id="rId65"/>
    <p:sldId id="342" r:id="rId66"/>
    <p:sldId id="343" r:id="rId67"/>
    <p:sldId id="346" r:id="rId68"/>
    <p:sldId id="284" r:id="rId69"/>
    <p:sldId id="283" r:id="rId70"/>
    <p:sldId id="285" r:id="rId71"/>
    <p:sldId id="337" r:id="rId72"/>
    <p:sldId id="291" r:id="rId73"/>
    <p:sldId id="270" r:id="rId74"/>
  </p:sldIdLst>
  <p:sldSz cx="9144000" cy="6858000" type="screen4x3"/>
  <p:notesSz cx="6858000" cy="91440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autoAdjust="0"/>
    <p:restoredTop sz="96086" autoAdjust="0"/>
  </p:normalViewPr>
  <p:slideViewPr>
    <p:cSldViewPr snapToGrid="0" snapToObjects="1">
      <p:cViewPr varScale="1">
        <p:scale>
          <a:sx n="79" d="100"/>
          <a:sy n="79" d="100"/>
        </p:scale>
        <p:origin x="264" y="84"/>
      </p:cViewPr>
      <p:guideLst>
        <p:guide orient="horz" pos="2160"/>
        <p:guide pos="2880"/>
      </p:guideLst>
    </p:cSldViewPr>
  </p:slideViewPr>
  <p:outlineViewPr>
    <p:cViewPr>
      <p:scale>
        <a:sx n="33" d="100"/>
        <a:sy n="33" d="100"/>
      </p:scale>
      <p:origin x="0" y="-3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rpdoc\harp-kmeans-te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248561528"/>
        <c:axId val="248558784"/>
      </c:barChart>
      <c:catAx>
        <c:axId val="248561528"/>
        <c:scaling>
          <c:orientation val="minMax"/>
        </c:scaling>
        <c:delete val="0"/>
        <c:axPos val="b"/>
        <c:title>
          <c:tx>
            <c:rich>
              <a:bodyPr/>
              <a:lstStyle/>
              <a:p>
                <a:pPr>
                  <a:defRPr/>
                </a:pPr>
                <a:r>
                  <a:rPr lang="en-US"/>
                  <a:t>Num. Cores X Num. Data Points</a:t>
                </a:r>
              </a:p>
            </c:rich>
          </c:tx>
          <c:overlay val="0"/>
        </c:title>
        <c:numFmt formatCode="General" sourceLinked="0"/>
        <c:majorTickMark val="out"/>
        <c:minorTickMark val="none"/>
        <c:tickLblPos val="nextTo"/>
        <c:crossAx val="248558784"/>
        <c:crosses val="autoZero"/>
        <c:auto val="1"/>
        <c:lblAlgn val="ctr"/>
        <c:lblOffset val="100"/>
        <c:noMultiLvlLbl val="0"/>
      </c:catAx>
      <c:valAx>
        <c:axId val="248558784"/>
        <c:scaling>
          <c:orientation val="minMax"/>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crossAx val="248561528"/>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248559960"/>
        <c:axId val="248562704"/>
      </c:barChart>
      <c:catAx>
        <c:axId val="248559960"/>
        <c:scaling>
          <c:orientation val="minMax"/>
        </c:scaling>
        <c:delete val="1"/>
        <c:axPos val="b"/>
        <c:numFmt formatCode="General" sourceLinked="0"/>
        <c:majorTickMark val="out"/>
        <c:minorTickMark val="none"/>
        <c:tickLblPos val="nextTo"/>
        <c:crossAx val="248562704"/>
        <c:crosses val="autoZero"/>
        <c:auto val="1"/>
        <c:lblAlgn val="ctr"/>
        <c:lblOffset val="100"/>
        <c:noMultiLvlLbl val="0"/>
      </c:catAx>
      <c:valAx>
        <c:axId val="248562704"/>
        <c:scaling>
          <c:orientation val="minMax"/>
          <c:max val="1400"/>
        </c:scaling>
        <c:delete val="1"/>
        <c:axPos val="l"/>
        <c:majorGridlines>
          <c:spPr>
            <a:ln>
              <a:noFill/>
            </a:ln>
          </c:spPr>
        </c:majorGridlines>
        <c:numFmt formatCode="General" sourceLinked="1"/>
        <c:majorTickMark val="out"/>
        <c:minorTickMark val="none"/>
        <c:tickLblPos val="nextTo"/>
        <c:crossAx val="248559960"/>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K-Means</a:t>
            </a:r>
            <a:r>
              <a:rPr lang="en-US" sz="2000" b="1" baseline="0"/>
              <a:t> Clustering </a:t>
            </a:r>
            <a:r>
              <a:rPr lang="en-US" sz="2000" b="1"/>
              <a:t>Harp</a:t>
            </a:r>
            <a:r>
              <a:rPr lang="en-US" sz="2000" b="1" baseline="0"/>
              <a:t> v.s. Hadoop on Madrid</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v>Hadoop 24 cores</c:v>
          </c:tx>
          <c:spPr>
            <a:solidFill>
              <a:schemeClr val="accent6">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Madrid!$B$181:$D$181</c:f>
              <c:numCache>
                <c:formatCode>General</c:formatCode>
                <c:ptCount val="3"/>
                <c:pt idx="0">
                  <c:v>797.69600000000003</c:v>
                </c:pt>
                <c:pt idx="1">
                  <c:v>543.14800000000002</c:v>
                </c:pt>
                <c:pt idx="2">
                  <c:v>1499.7149999999999</c:v>
                </c:pt>
              </c:numCache>
            </c:numRef>
          </c:val>
        </c:ser>
        <c:ser>
          <c:idx val="0"/>
          <c:order val="1"/>
          <c:tx>
            <c:v>Harp 24 cores</c:v>
          </c:tx>
          <c:spPr>
            <a:solidFill>
              <a:schemeClr val="accent4">
                <a:lumMod val="50000"/>
              </a:schemeClr>
            </a:solidFill>
            <a:ln>
              <a:noFill/>
            </a:ln>
            <a:effectLst/>
          </c:spPr>
          <c:invertIfNegative val="0"/>
          <c:cat>
            <c:strRef>
              <c:f>Madrid!$B$176:$D$176</c:f>
              <c:strCache>
                <c:ptCount val="3"/>
                <c:pt idx="0">
                  <c:v>100m 500</c:v>
                </c:pt>
                <c:pt idx="1">
                  <c:v>10m 5k</c:v>
                </c:pt>
                <c:pt idx="2">
                  <c:v>1m 50k</c:v>
                </c:pt>
              </c:strCache>
            </c:strRef>
          </c:cat>
          <c:val>
            <c:numRef>
              <c:f>Madrid!$B$177:$D$177</c:f>
              <c:numCache>
                <c:formatCode>General</c:formatCode>
                <c:ptCount val="3"/>
                <c:pt idx="0">
                  <c:v>382.37200000000001</c:v>
                </c:pt>
                <c:pt idx="1">
                  <c:v>323.60300000000001</c:v>
                </c:pt>
                <c:pt idx="2">
                  <c:v>311.19400000000002</c:v>
                </c:pt>
              </c:numCache>
            </c:numRef>
          </c:val>
        </c:ser>
        <c:ser>
          <c:idx val="4"/>
          <c:order val="2"/>
          <c:tx>
            <c:v>Hadoop 48 cores</c:v>
          </c:tx>
          <c:spPr>
            <a:solidFill>
              <a:schemeClr val="accent6">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Madrid!$B$182:$D$182</c:f>
              <c:numCache>
                <c:formatCode>General</c:formatCode>
                <c:ptCount val="3"/>
                <c:pt idx="0">
                  <c:v>458.512</c:v>
                </c:pt>
                <c:pt idx="1">
                  <c:v>407.40199999999999</c:v>
                </c:pt>
                <c:pt idx="2">
                  <c:v>916.95699999999999</c:v>
                </c:pt>
              </c:numCache>
            </c:numRef>
          </c:val>
        </c:ser>
        <c:ser>
          <c:idx val="1"/>
          <c:order val="3"/>
          <c:tx>
            <c:v>Harp 48 cores</c:v>
          </c:tx>
          <c:spPr>
            <a:solidFill>
              <a:schemeClr val="accent4">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Madrid!$B$178:$D$178</c:f>
              <c:numCache>
                <c:formatCode>General</c:formatCode>
                <c:ptCount val="3"/>
                <c:pt idx="0">
                  <c:v>188.99100000000001</c:v>
                </c:pt>
                <c:pt idx="1">
                  <c:v>169.215</c:v>
                </c:pt>
                <c:pt idx="2">
                  <c:v>168.91300000000001</c:v>
                </c:pt>
              </c:numCache>
            </c:numRef>
          </c:val>
        </c:ser>
        <c:ser>
          <c:idx val="5"/>
          <c:order val="4"/>
          <c:tx>
            <c:v>Hadoop 96 cores</c:v>
          </c:tx>
          <c:spPr>
            <a:solidFill>
              <a:schemeClr val="accent6">
                <a:lumMod val="50000"/>
              </a:schemeClr>
            </a:solidFill>
            <a:ln>
              <a:noFill/>
            </a:ln>
            <a:effectLst/>
          </c:spPr>
          <c:invertIfNegative val="0"/>
          <c:cat>
            <c:strRef>
              <c:f>Madrid!$B$176:$D$176</c:f>
              <c:strCache>
                <c:ptCount val="3"/>
                <c:pt idx="0">
                  <c:v>100m 500</c:v>
                </c:pt>
                <c:pt idx="1">
                  <c:v>10m 5k</c:v>
                </c:pt>
                <c:pt idx="2">
                  <c:v>1m 50k</c:v>
                </c:pt>
              </c:strCache>
            </c:strRef>
          </c:cat>
          <c:val>
            <c:numRef>
              <c:f>Madrid!$B$183:$D$183</c:f>
              <c:numCache>
                <c:formatCode>General</c:formatCode>
                <c:ptCount val="3"/>
                <c:pt idx="0">
                  <c:v>371.04899999999998</c:v>
                </c:pt>
                <c:pt idx="1">
                  <c:v>347.39800000000002</c:v>
                </c:pt>
                <c:pt idx="2">
                  <c:v>605.03200000000004</c:v>
                </c:pt>
              </c:numCache>
            </c:numRef>
          </c:val>
        </c:ser>
        <c:ser>
          <c:idx val="2"/>
          <c:order val="5"/>
          <c:tx>
            <c:v>Harp 96 cores</c:v>
          </c:tx>
          <c:spPr>
            <a:solidFill>
              <a:schemeClr val="accent4">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Madrid!$B$179:$D$179</c:f>
              <c:numCache>
                <c:formatCode>General</c:formatCode>
                <c:ptCount val="3"/>
                <c:pt idx="0">
                  <c:v>113.946</c:v>
                </c:pt>
                <c:pt idx="1">
                  <c:v>96.465000000000003</c:v>
                </c:pt>
                <c:pt idx="2">
                  <c:v>94.721999999999994</c:v>
                </c:pt>
              </c:numCache>
            </c:numRef>
          </c:val>
        </c:ser>
        <c:dLbls>
          <c:showLegendKey val="0"/>
          <c:showVal val="0"/>
          <c:showCatName val="0"/>
          <c:showSerName val="0"/>
          <c:showPercent val="0"/>
          <c:showBubbleSize val="0"/>
        </c:dLbls>
        <c:gapWidth val="219"/>
        <c:axId val="248565056"/>
        <c:axId val="248560744"/>
      </c:barChart>
      <c:catAx>
        <c:axId val="24856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Problem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560744"/>
        <c:crosses val="autoZero"/>
        <c:auto val="1"/>
        <c:lblAlgn val="ctr"/>
        <c:lblOffset val="100"/>
        <c:noMultiLvlLbl val="0"/>
      </c:catAx>
      <c:valAx>
        <c:axId val="24856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8565056"/>
        <c:crosses val="autoZero"/>
        <c:crossBetween val="between"/>
      </c:valAx>
      <c:spPr>
        <a:noFill/>
        <a:ln>
          <a:noFill/>
        </a:ln>
        <a:effectLst/>
      </c:spPr>
    </c:plotArea>
    <c:legend>
      <c:legendPos val="b"/>
      <c:layout>
        <c:manualLayout>
          <c:xMode val="edge"/>
          <c:yMode val="edge"/>
          <c:x val="6.4297413437794562E-2"/>
          <c:y val="0.85483781320503816"/>
          <c:w val="0.88733598787179369"/>
          <c:h val="0.122391788312988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3/31/2014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42</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51</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74347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63</a:t>
            </a:fld>
            <a:endParaRPr lang="en-US"/>
          </a:p>
        </p:txBody>
      </p:sp>
    </p:spTree>
    <p:extLst>
      <p:ext uri="{BB962C8B-B14F-4D97-AF65-F5344CB8AC3E}">
        <p14:creationId xmlns:p14="http://schemas.microsoft.com/office/powerpoint/2010/main" val="234114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2930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11</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19</a:t>
            </a:fld>
            <a:endParaRPr lang="en-US"/>
          </a:p>
        </p:txBody>
      </p:sp>
    </p:spTree>
    <p:extLst>
      <p:ext uri="{BB962C8B-B14F-4D97-AF65-F5344CB8AC3E}">
        <p14:creationId xmlns:p14="http://schemas.microsoft.com/office/powerpoint/2010/main" val="349048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7597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34</a:t>
            </a:fld>
            <a:endParaRPr lang="en-US"/>
          </a:p>
        </p:txBody>
      </p:sp>
    </p:spTree>
    <p:extLst>
      <p:ext uri="{BB962C8B-B14F-4D97-AF65-F5344CB8AC3E}">
        <p14:creationId xmlns:p14="http://schemas.microsoft.com/office/powerpoint/2010/main" val="11719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36</a:t>
            </a:fld>
            <a:endParaRPr lang="en-US"/>
          </a:p>
        </p:txBody>
      </p:sp>
    </p:spTree>
    <p:extLst>
      <p:ext uri="{BB962C8B-B14F-4D97-AF65-F5344CB8AC3E}">
        <p14:creationId xmlns:p14="http://schemas.microsoft.com/office/powerpoint/2010/main" val="3171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5712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06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513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6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9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903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3668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815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193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9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21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3/31/2014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1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48387449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784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816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397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1606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8069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8456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22105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0678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9450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25977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654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1.png"/><Relationship Id="rId5" Type="http://schemas.openxmlformats.org/officeDocument/2006/relationships/slideLayout" Target="../slideLayouts/slideLayout72.xml"/><Relationship Id="rId10" Type="http://schemas.openxmlformats.org/officeDocument/2006/relationships/theme" Target="../theme/theme9.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CAE23-AE97-EE4C-8AB2-B9A0E5A22DC5}" type="datetimeFigureOut">
              <a:rPr lang="en-US" smtClean="0">
                <a:solidFill>
                  <a:prstClr val="white">
                    <a:tint val="75000"/>
                  </a:prstClr>
                </a:solidFill>
              </a:rPr>
              <a:pPr/>
              <a:t>3/31/2014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934241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894303" y="6283354"/>
            <a:ext cx="7335297" cy="26527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06838C-7D3E-48EC-8EAD-9950BFA7A789}" type="datetimeFigureOut">
              <a:rPr lang="en-US" smtClean="0">
                <a:solidFill>
                  <a:prstClr val="black">
                    <a:tint val="75000"/>
                  </a:prstClr>
                </a:solidFill>
              </a:rPr>
              <a:pPr defTabSz="914400"/>
              <a:t>3/31/2014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53E5A4E-2AA6-4E6B-A48C-D9C4F0CD3E9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016618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894303" y="6283354"/>
            <a:ext cx="7335297" cy="26527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Big Data Applications &amp; Analytics MOOC Use Case Analysis Fall 2013</a:t>
            </a:r>
            <a:endParaRPr lang="en-US" dirty="0">
              <a:solidFill>
                <a:prstClr val="white"/>
              </a:solidFill>
            </a:endParaRPr>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gdatawg.nist.gov/uc_reqs_summary.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 Id="rId6" Type="http://schemas.openxmlformats.org/officeDocument/2006/relationships/hyperlink" Target="http://bigdatawg.nist.gov/uc_reqs_gen_detail.php" TargetMode="External"/><Relationship Id="rId5" Type="http://schemas.openxmlformats.org/officeDocument/2006/relationships/hyperlink" Target="http://bigdatawg.nist.gov/uc_reqs_gen_ref.php" TargetMode="External"/><Relationship Id="rId4" Type="http://schemas.openxmlformats.org/officeDocument/2006/relationships/hyperlink" Target="http://bigdatawg.nist.gov/uc_reqs_gen.php"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hyperlink" Target="http://bigdatawg.nist.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sz="4000" b="1" dirty="0"/>
              <a:t>Multi-faceted Classification of Big Data Uses and Proposed Architecture Integrating High Performance Computing and the Apache Stack </a:t>
            </a:r>
          </a:p>
        </p:txBody>
      </p:sp>
      <p:sp>
        <p:nvSpPr>
          <p:cNvPr id="3" name="Subtitle 2"/>
          <p:cNvSpPr>
            <a:spLocks noGrp="1"/>
          </p:cNvSpPr>
          <p:nvPr>
            <p:ph type="subTitle" idx="1"/>
          </p:nvPr>
        </p:nvSpPr>
        <p:spPr>
          <a:xfrm>
            <a:off x="0" y="2705518"/>
            <a:ext cx="9144000" cy="846573"/>
          </a:xfrm>
        </p:spPr>
        <p:txBody>
          <a:bodyPr>
            <a:noAutofit/>
          </a:bodyPr>
          <a:lstStyle/>
          <a:p>
            <a:r>
              <a:rPr lang="en-US" sz="2400" dirty="0"/>
              <a:t>Sixth International Workshop on Cloud Data </a:t>
            </a:r>
            <a:r>
              <a:rPr lang="en-US" sz="2400" dirty="0" smtClean="0"/>
              <a:t>Management</a:t>
            </a:r>
          </a:p>
          <a:p>
            <a:r>
              <a:rPr lang="en-US" sz="2400" dirty="0" err="1" smtClean="0"/>
              <a:t>CloudDB</a:t>
            </a:r>
            <a:r>
              <a:rPr lang="en-US" sz="2400" dirty="0" smtClean="0"/>
              <a:t> 2014</a:t>
            </a:r>
          </a:p>
          <a:p>
            <a:r>
              <a:rPr lang="en-US" sz="2400" b="1" dirty="0" smtClean="0"/>
              <a:t>Chicago March 31 2014</a:t>
            </a:r>
            <a:endParaRPr lang="it-IT" sz="2400" b="1" dirty="0">
              <a:solidFill>
                <a:schemeClr val="tx1"/>
              </a:solidFill>
            </a:endParaRPr>
          </a:p>
        </p:txBody>
      </p:sp>
      <p:sp>
        <p:nvSpPr>
          <p:cNvPr id="5" name="Subtitle 2"/>
          <p:cNvSpPr txBox="1">
            <a:spLocks/>
          </p:cNvSpPr>
          <p:nvPr/>
        </p:nvSpPr>
        <p:spPr>
          <a:xfrm>
            <a:off x="0" y="4025584"/>
            <a:ext cx="9144000" cy="2832415"/>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hlinkClick r:id="rId3"/>
              </a:rPr>
              <a:t>http://bigdatawg.nist.gov/usecases.php</a:t>
            </a:r>
            <a:endParaRPr lang="en-US" sz="1800" u="sng" dirty="0"/>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10</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FF0000"/>
                </a:solidFill>
                <a:cs typeface="Times New Roman" panose="02020603050405020304" pitchFamily="18" charset="0"/>
              </a:rPr>
              <a:t>26 Features for each use case</a:t>
            </a:r>
          </a:p>
          <a:p>
            <a:r>
              <a:rPr lang="en-US" sz="2400" dirty="0" smtClean="0">
                <a:solidFill>
                  <a:srgbClr val="FF0000"/>
                </a:solidFill>
                <a:cs typeface="Times New Roman" panose="02020603050405020304" pitchFamily="18" charset="0"/>
              </a:rPr>
              <a:t>                         Biased to science</a:t>
            </a:r>
            <a:endParaRPr lang="en-US" sz="2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3: Census Bureau Statistical </a:t>
            </a:r>
            <a:r>
              <a:rPr lang="en-US" sz="2200" dirty="0"/>
              <a:t>Survey Response Improvement (Adaptive Design)</a:t>
            </a:r>
          </a:p>
        </p:txBody>
      </p:sp>
      <p:sp>
        <p:nvSpPr>
          <p:cNvPr id="3" name="Content Placeholder 2"/>
          <p:cNvSpPr>
            <a:spLocks noGrp="1"/>
          </p:cNvSpPr>
          <p:nvPr>
            <p:ph idx="1"/>
          </p:nvPr>
        </p:nvSpPr>
        <p:spPr>
          <a:xfrm>
            <a:off x="0" y="1073658"/>
            <a:ext cx="9048750" cy="5218285"/>
          </a:xfrm>
        </p:spPr>
        <p:txBody>
          <a:bodyPr/>
          <a:lstStyle/>
          <a:p>
            <a:r>
              <a:rPr lang="en-US" sz="1900" b="1" dirty="0">
                <a:solidFill>
                  <a:srgbClr val="FF0000"/>
                </a:solidFill>
              </a:rPr>
              <a:t>Application: </a:t>
            </a:r>
            <a:r>
              <a:rPr lang="en-US" sz="19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r>
              <a:rPr lang="en-US" sz="1900" dirty="0" smtClean="0"/>
              <a:t>.</a:t>
            </a:r>
            <a:endParaRPr lang="en-US" sz="1900" b="1" dirty="0" smtClean="0">
              <a:solidFill>
                <a:srgbClr val="FF0000"/>
              </a:solidFill>
            </a:endParaRPr>
          </a:p>
          <a:p>
            <a:r>
              <a:rPr lang="en-US" sz="1900" b="1" dirty="0" smtClean="0">
                <a:solidFill>
                  <a:srgbClr val="FF0000"/>
                </a:solidFill>
              </a:rPr>
              <a:t>Current </a:t>
            </a:r>
            <a:r>
              <a:rPr lang="en-US" sz="1900" b="1" dirty="0">
                <a:solidFill>
                  <a:srgbClr val="FF0000"/>
                </a:solidFill>
              </a:rPr>
              <a:t>Approach: </a:t>
            </a:r>
            <a:r>
              <a:rPr lang="en-US" sz="19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900" dirty="0" err="1"/>
              <a:t>Allegrograph</a:t>
            </a:r>
            <a:r>
              <a:rPr lang="en-US" sz="1900" dirty="0"/>
              <a:t>, MySQL, Oracle, Storm, </a:t>
            </a:r>
            <a:r>
              <a:rPr lang="en-US" sz="1900" dirty="0" err="1"/>
              <a:t>BigMemory</a:t>
            </a:r>
            <a:r>
              <a:rPr lang="en-US" sz="1900" dirty="0"/>
              <a:t>, Cassandra, Pig software.</a:t>
            </a:r>
            <a:endParaRPr lang="en-US" sz="1900" b="1" dirty="0" smtClean="0">
              <a:solidFill>
                <a:srgbClr val="FF0000"/>
              </a:solidFill>
            </a:endParaRPr>
          </a:p>
          <a:p>
            <a:r>
              <a:rPr lang="en-US" sz="1900" b="1" dirty="0" smtClean="0">
                <a:solidFill>
                  <a:srgbClr val="FF0000"/>
                </a:solidFill>
              </a:rPr>
              <a:t>Futures: </a:t>
            </a:r>
            <a:r>
              <a:rPr lang="en-US" sz="19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
        <p:nvSpPr>
          <p:cNvPr id="6" name="Rounded Rectangle 5"/>
          <p:cNvSpPr/>
          <p:nvPr/>
        </p:nvSpPr>
        <p:spPr>
          <a:xfrm>
            <a:off x="2187127" y="68494"/>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Government</a:t>
            </a:r>
            <a:endParaRPr lang="en-US" b="1" dirty="0">
              <a:solidFill>
                <a:prstClr val="black"/>
              </a:solidFill>
            </a:endParaRPr>
          </a:p>
        </p:txBody>
      </p:sp>
    </p:spTree>
    <p:extLst>
      <p:ext uri="{BB962C8B-B14F-4D97-AF65-F5344CB8AC3E}">
        <p14:creationId xmlns:p14="http://schemas.microsoft.com/office/powerpoint/2010/main" val="300035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 </a:t>
            </a:r>
            <a:r>
              <a:rPr lang="en-US" sz="3200" dirty="0"/>
              <a:t>Netflix Movie Service</a:t>
            </a:r>
          </a:p>
        </p:txBody>
      </p:sp>
      <p:sp>
        <p:nvSpPr>
          <p:cNvPr id="3" name="Content Placeholder 2"/>
          <p:cNvSpPr>
            <a:spLocks noGrp="1"/>
          </p:cNvSpPr>
          <p:nvPr>
            <p:ph idx="1"/>
          </p:nvPr>
        </p:nvSpPr>
        <p:spPr>
          <a:xfrm>
            <a:off x="95250" y="1036081"/>
            <a:ext cx="9048750" cy="4114800"/>
          </a:xfrm>
        </p:spPr>
        <p:txBody>
          <a:bodyPr/>
          <a:lstStyle/>
          <a:p>
            <a:r>
              <a:rPr lang="en-US" sz="1800" b="1" dirty="0">
                <a:solidFill>
                  <a:srgbClr val="FF0000"/>
                </a:solidFill>
              </a:rPr>
              <a:t>Application:</a:t>
            </a:r>
            <a:r>
              <a:rPr lang="en-US" sz="1800" dirty="0"/>
              <a:t> Allow streaming of user selected movies to satisfy multiple objectives (for different stakeholders) -- especially retaining subscribers. Find best possible ordering of a set of videos for a user (household) within a given context in real-time; maximize movie consumption. Digital movies stored in cloud with metadata; user profiles and rankings for small fraction of movies for each user. Use multiple criteria – content based recommender system; user-based recommender system; diversity. Refine algorithms continuously with A/B testing.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Recommender systems and streaming video delivery are core Netflix technologies. Recommender systems are always personalized and use logistic/linear regression, elastic nets, matrix factorization, clustering, latent Dirichlet allocation, association rules, gradient boosted decision trees </a:t>
            </a:r>
            <a:r>
              <a:rPr lang="en-US" sz="1800" dirty="0" smtClean="0"/>
              <a:t>etc. </a:t>
            </a:r>
            <a:r>
              <a:rPr lang="en-US" sz="1800" dirty="0"/>
              <a:t>Winner of Netflix competition (to improve ratings by 10%) combined over 100 different algorithms. Uses SQL, </a:t>
            </a:r>
            <a:r>
              <a:rPr lang="en-US" sz="1800" dirty="0" err="1"/>
              <a:t>NoSQL</a:t>
            </a:r>
            <a:r>
              <a:rPr lang="en-US" sz="1800" dirty="0"/>
              <a:t>, MapReduce on Amazon Web Services. Netflix recommender systems have features in common to e-commerce like Amazon. Streaming video has features in common with other content providing services like iTunes, Google Play, Pandora and Last.fm.</a:t>
            </a:r>
            <a:endParaRPr lang="en-US" sz="1800" dirty="0" smtClean="0"/>
          </a:p>
          <a:p>
            <a:r>
              <a:rPr lang="en-US" sz="1800" b="1" dirty="0" smtClean="0">
                <a:solidFill>
                  <a:srgbClr val="FF0000"/>
                </a:solidFill>
              </a:rPr>
              <a:t>Futures:</a:t>
            </a:r>
            <a:r>
              <a:rPr lang="en-US" sz="1800" dirty="0" smtClean="0"/>
              <a:t> </a:t>
            </a:r>
            <a:r>
              <a:rPr lang="en-US" sz="1800" dirty="0"/>
              <a:t>Very competitive business. Need to be aware of other companies and trends in both content (which Movies are hot) and technology. Need to investigate new business initiatives such as Netflix sponsored content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6" name="Rounded Rectangle 5"/>
          <p:cNvSpPr/>
          <p:nvPr/>
        </p:nvSpPr>
        <p:spPr>
          <a:xfrm>
            <a:off x="2187127" y="68494"/>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a:solidFill>
                  <a:prstClr val="black"/>
                </a:solidFill>
              </a:rPr>
              <a:t>Commercial</a:t>
            </a:r>
          </a:p>
        </p:txBody>
      </p:sp>
    </p:spTree>
    <p:extLst>
      <p:ext uri="{BB962C8B-B14F-4D97-AF65-F5344CB8AC3E}">
        <p14:creationId xmlns:p14="http://schemas.microsoft.com/office/powerpoint/2010/main" val="336729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15: </a:t>
            </a:r>
            <a:r>
              <a:rPr lang="en-US" sz="3200" dirty="0"/>
              <a:t>Intelligence Data Processing and Analysis</a:t>
            </a:r>
          </a:p>
        </p:txBody>
      </p:sp>
      <p:sp>
        <p:nvSpPr>
          <p:cNvPr id="3" name="Content Placeholder 2"/>
          <p:cNvSpPr>
            <a:spLocks noGrp="1"/>
          </p:cNvSpPr>
          <p:nvPr>
            <p:ph idx="1"/>
          </p:nvPr>
        </p:nvSpPr>
        <p:spPr>
          <a:xfrm>
            <a:off x="95250" y="1036081"/>
            <a:ext cx="9048750" cy="4114800"/>
          </a:xfrm>
        </p:spPr>
        <p:txBody>
          <a:bodyPr/>
          <a:lstStyle/>
          <a:p>
            <a:r>
              <a:rPr lang="en-US" sz="1800" b="1" dirty="0">
                <a:solidFill>
                  <a:srgbClr val="FF0000"/>
                </a:solidFill>
              </a:rPr>
              <a:t>Application:</a:t>
            </a:r>
            <a:r>
              <a:rPr lang="en-US" sz="1800" dirty="0"/>
              <a:t> Allow Intelligence Analysts to a) Identify relationships between entities (people, organizations, places, equipment) b) Spot trends in sentiment or intent for either general population or leadership group (state, non-state actors) c) Find location of and possibly timing of hostile actions (including implantation of IEDs) d) Track the location and actions of (potentially) hostile actors e) Ability to reason against and derive knowledge from diverse, disconnected, and frequently unstructured (e.g. text) data sources f) Ability to process data close to the point of collection and allow data to be shared easily to/from individual soldiers, forward deployed units, and senior leadership in garrison</a:t>
            </a:r>
            <a:r>
              <a:rPr lang="en-US" sz="1800" dirty="0" smtClean="0"/>
              <a:t>.</a:t>
            </a:r>
          </a:p>
          <a:p>
            <a:r>
              <a:rPr lang="en-US" sz="1800" b="1" dirty="0" smtClean="0">
                <a:solidFill>
                  <a:srgbClr val="FF0000"/>
                </a:solidFill>
              </a:rPr>
              <a:t>Current </a:t>
            </a:r>
            <a:r>
              <a:rPr lang="en-US" sz="1800" b="1" dirty="0">
                <a:solidFill>
                  <a:srgbClr val="FF0000"/>
                </a:solidFill>
              </a:rPr>
              <a:t>Approach:</a:t>
            </a:r>
            <a:r>
              <a:rPr lang="en-US" sz="1800" dirty="0"/>
              <a:t>  Software includes Hadoop, </a:t>
            </a:r>
            <a:r>
              <a:rPr lang="en-US" sz="1800" dirty="0" err="1"/>
              <a:t>Accumulo</a:t>
            </a:r>
            <a:r>
              <a:rPr lang="en-US" sz="1800" dirty="0"/>
              <a:t> (Big Table), </a:t>
            </a:r>
            <a:r>
              <a:rPr lang="en-US" sz="1800" dirty="0" err="1"/>
              <a:t>Solr</a:t>
            </a:r>
            <a:r>
              <a:rPr lang="en-US" sz="1800" dirty="0"/>
              <a:t>, Natural Language Processing, Puppet (for deployment and security) and Storm running on medium size clusters. Data size in 10s of Terabytes to 100s of Petabytes with Imagery intelligence device gathering petabyte in a few hours.  Dismounted warfighters would have at most 1-100s of Gigabytes (typically handheld data storage).</a:t>
            </a:r>
            <a:endParaRPr lang="en-US" sz="1800" dirty="0" smtClean="0"/>
          </a:p>
          <a:p>
            <a:r>
              <a:rPr lang="en-US" sz="1800" b="1" dirty="0" smtClean="0">
                <a:solidFill>
                  <a:srgbClr val="FF0000"/>
                </a:solidFill>
              </a:rPr>
              <a:t>Futures:</a:t>
            </a:r>
            <a:r>
              <a:rPr lang="en-US" sz="1800" dirty="0"/>
              <a:t> Data currently exists in disparate silos which must be accessible through a semantically integrated data space. Wide variety of data types, sources, structures, and quality which will span domains and requires integrated search and reasoning. Most critical data is either unstructured or imagery/video which requires significant processing to extract entities and information. Network quality, Provenance and security essential.</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
        <p:nvSpPr>
          <p:cNvPr id="6" name="Rounded Rectangle 5"/>
          <p:cNvSpPr/>
          <p:nvPr/>
        </p:nvSpPr>
        <p:spPr>
          <a:xfrm>
            <a:off x="2533337" y="68494"/>
            <a:ext cx="1049312"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Defense</a:t>
            </a:r>
            <a:endParaRPr lang="en-US" b="1" dirty="0">
              <a:solidFill>
                <a:prstClr val="black"/>
              </a:solidFill>
            </a:endParaRPr>
          </a:p>
        </p:txBody>
      </p:sp>
    </p:spTree>
    <p:extLst>
      <p:ext uri="{BB962C8B-B14F-4D97-AF65-F5344CB8AC3E}">
        <p14:creationId xmlns:p14="http://schemas.microsoft.com/office/powerpoint/2010/main" val="181708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26: Large-scale </a:t>
            </a:r>
            <a:r>
              <a:rPr lang="en-US" dirty="0"/>
              <a:t>Deep Learning</a:t>
            </a:r>
          </a:p>
        </p:txBody>
      </p:sp>
      <p:sp>
        <p:nvSpPr>
          <p:cNvPr id="3" name="Content Placeholder 2"/>
          <p:cNvSpPr>
            <a:spLocks noGrp="1"/>
          </p:cNvSpPr>
          <p:nvPr>
            <p:ph idx="1"/>
          </p:nvPr>
        </p:nvSpPr>
        <p:spPr>
          <a:xfrm>
            <a:off x="0" y="1086185"/>
            <a:ext cx="9048750" cy="2533838"/>
          </a:xfrm>
        </p:spPr>
        <p:txBody>
          <a:bodyPr/>
          <a:lstStyle/>
          <a:p>
            <a:r>
              <a:rPr lang="en-US" sz="1600" b="1" dirty="0">
                <a:solidFill>
                  <a:srgbClr val="FF0000"/>
                </a:solidFill>
              </a:rPr>
              <a:t>Application: </a:t>
            </a:r>
            <a:r>
              <a:rPr lang="en-US" sz="1600" dirty="0" smtClean="0"/>
              <a:t>Large </a:t>
            </a:r>
            <a:r>
              <a:rPr lang="en-US" sz="16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600" dirty="0" smtClean="0"/>
              <a:t>.</a:t>
            </a:r>
          </a:p>
          <a:p>
            <a:r>
              <a:rPr lang="en-US" sz="1600" b="1" dirty="0" smtClean="0">
                <a:solidFill>
                  <a:srgbClr val="FF0000"/>
                </a:solidFill>
              </a:rPr>
              <a:t>Current </a:t>
            </a:r>
            <a:r>
              <a:rPr lang="en-US" sz="1600" b="1" dirty="0">
                <a:solidFill>
                  <a:srgbClr val="FF0000"/>
                </a:solidFill>
              </a:rPr>
              <a:t>Approach: </a:t>
            </a:r>
            <a:r>
              <a:rPr lang="en-US" sz="1600" dirty="0"/>
              <a:t>The</a:t>
            </a:r>
            <a:r>
              <a:rPr lang="en-US" sz="1600" b="1" dirty="0"/>
              <a:t> </a:t>
            </a:r>
            <a:r>
              <a:rPr lang="en-US" sz="16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600" dirty="0" smtClean="0"/>
              <a:t>applications</a:t>
            </a:r>
            <a:endParaRPr lang="en-US" sz="16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
        <p:nvSpPr>
          <p:cNvPr id="7" name="Rounded Rectangle 6"/>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9" name="Content Placeholder 2"/>
          <p:cNvSpPr txBox="1">
            <a:spLocks/>
          </p:cNvSpPr>
          <p:nvPr/>
        </p:nvSpPr>
        <p:spPr>
          <a:xfrm>
            <a:off x="25052" y="3613603"/>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600" b="1" dirty="0">
                <a:solidFill>
                  <a:srgbClr val="FF0000"/>
                </a:solidFill>
              </a:rPr>
              <a:t>Futures: </a:t>
            </a:r>
            <a:r>
              <a:rPr sz="16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600" b="1" dirty="0" smtClean="0">
              <a:solidFill>
                <a:srgbClr val="FF0000"/>
              </a:solidFill>
            </a:endParaRPr>
          </a:p>
        </p:txBody>
      </p:sp>
      <p:grpSp>
        <p:nvGrpSpPr>
          <p:cNvPr id="12" name="Group 11"/>
          <p:cNvGrpSpPr/>
          <p:nvPr/>
        </p:nvGrpSpPr>
        <p:grpSpPr>
          <a:xfrm>
            <a:off x="5315073" y="3983277"/>
            <a:ext cx="3589270" cy="2164164"/>
            <a:chOff x="5315073" y="3983277"/>
            <a:chExt cx="3589270" cy="2164164"/>
          </a:xfrm>
        </p:grpSpPr>
        <p:pic>
          <p:nvPicPr>
            <p:cNvPr id="8" name="Picture 7"/>
            <p:cNvPicPr>
              <a:picLocks noChangeAspect="1"/>
            </p:cNvPicPr>
            <p:nvPr/>
          </p:nvPicPr>
          <p:blipFill>
            <a:blip r:embed="rId2"/>
            <a:stretch>
              <a:fillRect/>
            </a:stretch>
          </p:blipFill>
          <p:spPr>
            <a:xfrm>
              <a:off x="5315073" y="3983277"/>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122122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35: </a:t>
            </a:r>
            <a:r>
              <a:rPr lang="en-US" sz="3200" dirty="0"/>
              <a:t>Light source </a:t>
            </a:r>
            <a:r>
              <a:rPr lang="en-US" sz="3200" dirty="0" err="1"/>
              <a:t>beamlines</a:t>
            </a:r>
            <a:endParaRPr lang="en-US" sz="3200" dirty="0"/>
          </a:p>
        </p:txBody>
      </p:sp>
      <p:sp>
        <p:nvSpPr>
          <p:cNvPr id="3" name="Content Placeholder 2"/>
          <p:cNvSpPr>
            <a:spLocks noGrp="1"/>
          </p:cNvSpPr>
          <p:nvPr>
            <p:ph idx="1"/>
          </p:nvPr>
        </p:nvSpPr>
        <p:spPr>
          <a:xfrm>
            <a:off x="0" y="1036081"/>
            <a:ext cx="9048750" cy="4114800"/>
          </a:xfrm>
        </p:spPr>
        <p:txBody>
          <a:bodyPr/>
          <a:lstStyle/>
          <a:p>
            <a:r>
              <a:rPr lang="en-US" sz="2000" b="1" dirty="0">
                <a:solidFill>
                  <a:srgbClr val="FF0000"/>
                </a:solidFill>
              </a:rPr>
              <a:t>Application:</a:t>
            </a:r>
            <a:r>
              <a:rPr lang="en-US" sz="2000" dirty="0"/>
              <a:t> Samples are exposed to X-rays from light sources in a variety of configurations depending on the experiment.  Detectors (essentially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16</a:t>
            </a:fld>
            <a:endParaRPr lang="en-US" dirty="0"/>
          </a:p>
        </p:txBody>
      </p:sp>
      <p:sp>
        <p:nvSpPr>
          <p:cNvPr id="6" name="Rounded Rectangle 5"/>
          <p:cNvSpPr/>
          <p:nvPr/>
        </p:nvSpPr>
        <p:spPr>
          <a:xfrm>
            <a:off x="1394085" y="98474"/>
            <a:ext cx="2368447"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Research Ecosystem</a:t>
            </a:r>
            <a:endParaRPr lang="en-US" b="1" dirty="0">
              <a:solidFill>
                <a:schemeClr val="tx1"/>
              </a:solidFill>
            </a:endParaRPr>
          </a:p>
        </p:txBody>
      </p:sp>
    </p:spTree>
    <p:extLst>
      <p:ext uri="{BB962C8B-B14F-4D97-AF65-F5344CB8AC3E}">
        <p14:creationId xmlns:p14="http://schemas.microsoft.com/office/powerpoint/2010/main" val="200910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900" dirty="0" smtClean="0"/>
              <a:t>36: </a:t>
            </a:r>
            <a:r>
              <a:rPr lang="en-US" sz="1900" dirty="0"/>
              <a:t>Catalina Real-Time Transient Survey (CRTS): a digital, panoramic, synoptic sky </a:t>
            </a:r>
            <a:r>
              <a:rPr lang="en-US" sz="1900" dirty="0" smtClean="0"/>
              <a:t>survey I</a:t>
            </a:r>
            <a:endParaRPr lang="en-US" sz="1900" dirty="0"/>
          </a:p>
        </p:txBody>
      </p:sp>
      <p:sp>
        <p:nvSpPr>
          <p:cNvPr id="3" name="Content Placeholder 2"/>
          <p:cNvSpPr>
            <a:spLocks noGrp="1"/>
          </p:cNvSpPr>
          <p:nvPr>
            <p:ph idx="1"/>
          </p:nvPr>
        </p:nvSpPr>
        <p:spPr>
          <a:xfrm>
            <a:off x="95250" y="1036081"/>
            <a:ext cx="9048750" cy="5255862"/>
          </a:xfrm>
        </p:spPr>
        <p:txBody>
          <a:bodyPr/>
          <a:lstStyle/>
          <a:p>
            <a:r>
              <a:rPr lang="en-US" sz="1800" b="1" dirty="0">
                <a:solidFill>
                  <a:srgbClr val="FF0000"/>
                </a:solidFill>
              </a:rPr>
              <a:t>Application:</a:t>
            </a:r>
            <a:r>
              <a:rPr lang="en-US" sz="1800" dirty="0"/>
              <a:t> The survey explores the variable universe in the visible light regime, on time scales ranging from minutes to years, by searching for variable and transient sources.  It discovers a broad variety of astrophysical objects and phenomena, including various types of cosmic explosions (e.g., Supernovae), variable stars, phenomena associated with accretion to massive black holes (active galactic nuclei) and their relativistic jets, high proper motion stars, etc. The data are collected from 3 telescopes (2 in Arizona and 1 in Australia), with additional ones expected in the near future (in Chile).  </a:t>
            </a:r>
            <a:endParaRPr lang="en-US" sz="1800" dirty="0" smtClean="0"/>
          </a:p>
          <a:p>
            <a:r>
              <a:rPr lang="en-US" sz="1800" b="1" dirty="0" smtClean="0">
                <a:solidFill>
                  <a:srgbClr val="FF0000"/>
                </a:solidFill>
              </a:rPr>
              <a:t>Current </a:t>
            </a:r>
            <a:r>
              <a:rPr lang="en-US" sz="1800" b="1" dirty="0">
                <a:solidFill>
                  <a:srgbClr val="FF0000"/>
                </a:solidFill>
              </a:rPr>
              <a:t>Approach:</a:t>
            </a:r>
            <a:r>
              <a:rPr lang="en-US" sz="1800" dirty="0"/>
              <a:t> The survey generates up to ~ 0.1 TB on a clear night with a total of ~100 TB in current data holdings.  The data are preprocessed at the telescope, and transferred to Univ. of Arizona and Caltech, for further analysis, distribution, and archiving.  The data are processed in real time, and detected transient events are published electronically through a variety of dissemination mechanisms, with no proprietary withholding period (CRTS has a completely open data policy). Further data analysis includes classification of the detected transient events, additional observations using other telescopes, scientific interpretation, and publishing.  In this process, it makes a heavy use of the archival data (several PB’s) from a wide variety of geographically distributed resources connected through the Virtual Observatory (VO) framework</a:t>
            </a:r>
            <a:r>
              <a:rPr lang="en-US" sz="18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17</a:t>
            </a:fld>
            <a:endParaRPr lang="en-US" dirty="0"/>
          </a:p>
        </p:txBody>
      </p:sp>
      <p:sp>
        <p:nvSpPr>
          <p:cNvPr id="6" name="Rounded Rectangle 5"/>
          <p:cNvSpPr/>
          <p:nvPr/>
        </p:nvSpPr>
        <p:spPr>
          <a:xfrm>
            <a:off x="1514007" y="98474"/>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spTree>
    <p:extLst>
      <p:ext uri="{BB962C8B-B14F-4D97-AF65-F5344CB8AC3E}">
        <p14:creationId xmlns:p14="http://schemas.microsoft.com/office/powerpoint/2010/main" val="1535753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900" dirty="0" smtClean="0"/>
              <a:t>36: </a:t>
            </a:r>
            <a:r>
              <a:rPr lang="en-US" sz="1900" dirty="0"/>
              <a:t>Catalina Real-Time Transient Survey (CRTS): a digital, panoramic, synoptic sky </a:t>
            </a:r>
            <a:r>
              <a:rPr lang="en-US" sz="1900" dirty="0" smtClean="0"/>
              <a:t>survey II</a:t>
            </a:r>
            <a:endParaRPr lang="en-US" sz="1900" dirty="0"/>
          </a:p>
        </p:txBody>
      </p:sp>
      <p:sp>
        <p:nvSpPr>
          <p:cNvPr id="3" name="Content Placeholder 2"/>
          <p:cNvSpPr>
            <a:spLocks noGrp="1"/>
          </p:cNvSpPr>
          <p:nvPr>
            <p:ph idx="1"/>
          </p:nvPr>
        </p:nvSpPr>
        <p:spPr>
          <a:xfrm>
            <a:off x="0" y="1116706"/>
            <a:ext cx="9048750" cy="683812"/>
          </a:xfrm>
        </p:spPr>
        <p:txBody>
          <a:bodyPr/>
          <a:lstStyle/>
          <a:p>
            <a:r>
              <a:rPr lang="en-US" sz="1800" b="1" dirty="0" smtClean="0">
                <a:solidFill>
                  <a:srgbClr val="FF0000"/>
                </a:solidFill>
              </a:rPr>
              <a:t>Futures:</a:t>
            </a:r>
            <a:r>
              <a:rPr lang="en-US" sz="1800" dirty="0" smtClean="0"/>
              <a:t> CRTS </a:t>
            </a:r>
            <a:r>
              <a:rPr lang="en-US" sz="1800" dirty="0"/>
              <a:t>is a scientific and methodological testbed and precursor of larger surveys to come, notably the Large Synoptic Survey Telescope (LSST), expected to operate in 2020’s and selected as the highest-priority ground-based instrument in the 2010 Astronomy and Astrophysics Decadal Survey. LSST will gather about 30 TB per night. </a:t>
            </a:r>
          </a:p>
        </p:txBody>
      </p:sp>
      <p:sp>
        <p:nvSpPr>
          <p:cNvPr id="5" name="Slide Number Placeholder 4"/>
          <p:cNvSpPr>
            <a:spLocks noGrp="1"/>
          </p:cNvSpPr>
          <p:nvPr>
            <p:ph type="sldNum" sz="quarter" idx="12"/>
          </p:nvPr>
        </p:nvSpPr>
        <p:spPr/>
        <p:txBody>
          <a:bodyPr/>
          <a:lstStyle/>
          <a:p>
            <a:fld id="{C4B85148-DB98-4269-ACE6-2DF49F9918C9}" type="slidenum">
              <a:rPr lang="en-US" smtClean="0"/>
              <a:pPr/>
              <a:t>18</a:t>
            </a:fld>
            <a:endParaRPr lang="en-US" dirty="0"/>
          </a:p>
        </p:txBody>
      </p:sp>
      <p:sp>
        <p:nvSpPr>
          <p:cNvPr id="6" name="Rounded Rectangle 5"/>
          <p:cNvSpPr/>
          <p:nvPr/>
        </p:nvSpPr>
        <p:spPr>
          <a:xfrm>
            <a:off x="1514007" y="98474"/>
            <a:ext cx="2248525"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Astronomy &amp; Physics</a:t>
            </a:r>
            <a:endParaRPr lang="en-US" b="1" dirty="0">
              <a:solidFill>
                <a:schemeClr val="tx1"/>
              </a:solidFill>
            </a:endParaRPr>
          </a:p>
        </p:txBody>
      </p:sp>
      <p:pic>
        <p:nvPicPr>
          <p:cNvPr id="7" name="Picture 6" descr="C:\Users\Geoffrey Fox\Downloads\TimeDomainAstr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0128"/>
            <a:ext cx="9083921" cy="3773321"/>
          </a:xfrm>
          <a:prstGeom prst="rect">
            <a:avLst/>
          </a:prstGeom>
          <a:noFill/>
          <a:ln>
            <a:noFill/>
          </a:ln>
        </p:spPr>
      </p:pic>
    </p:spTree>
    <p:extLst>
      <p:ext uri="{BB962C8B-B14F-4D97-AF65-F5344CB8AC3E}">
        <p14:creationId xmlns:p14="http://schemas.microsoft.com/office/powerpoint/2010/main" val="1052029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47: </a:t>
            </a:r>
            <a:r>
              <a:rPr lang="en-US" dirty="0"/>
              <a:t>Atmospheric Turbulence - Event Discovery and Predictive Analytics</a:t>
            </a:r>
          </a:p>
        </p:txBody>
      </p:sp>
      <p:sp>
        <p:nvSpPr>
          <p:cNvPr id="3" name="Content Placeholder 2"/>
          <p:cNvSpPr>
            <a:spLocks noGrp="1"/>
          </p:cNvSpPr>
          <p:nvPr>
            <p:ph idx="1"/>
          </p:nvPr>
        </p:nvSpPr>
        <p:spPr>
          <a:xfrm>
            <a:off x="0" y="1036081"/>
            <a:ext cx="9144000" cy="2517672"/>
          </a:xfrm>
        </p:spPr>
        <p:txBody>
          <a:bodyPr/>
          <a:lstStyle/>
          <a:p>
            <a:r>
              <a:rPr lang="en-US" sz="1800" b="1" dirty="0">
                <a:solidFill>
                  <a:srgbClr val="FF0000"/>
                </a:solidFill>
              </a:rPr>
              <a:t>Application:</a:t>
            </a:r>
            <a:r>
              <a:rPr lang="en-US" sz="1800" dirty="0"/>
              <a:t> This builds datamining on top of reanalysis products including the North American Regional Reanalysis (NARR) and the Modern-Era Retrospective-Analysis for Research (MERRA) from NASA where latter described earlier. The analytics correlate aircraft reports of turbulence (either from pilot reports or from automated aircraft measurements of eddy dissipation rates) with recently completed atmospheric re-analyses. This is of value to aviation industry and to weather forecasters. There are no standards for re-analysis products complicating system where MapReduce is being investigated. The reanalysis data is hundreds of terabytes and slowly updated whereas turbulence is smaller in size and implemented as a streaming service. </a:t>
            </a:r>
            <a:endParaRPr lang="en-US" sz="1800" dirty="0" smtClean="0"/>
          </a:p>
        </p:txBody>
      </p:sp>
      <p:sp>
        <p:nvSpPr>
          <p:cNvPr id="5" name="Slide Number Placeholder 4"/>
          <p:cNvSpPr>
            <a:spLocks noGrp="1"/>
          </p:cNvSpPr>
          <p:nvPr>
            <p:ph type="sldNum" sz="quarter" idx="12"/>
          </p:nvPr>
        </p:nvSpPr>
        <p:spPr/>
        <p:txBody>
          <a:bodyPr/>
          <a:lstStyle/>
          <a:p>
            <a:fld id="{C4B85148-DB98-4269-ACE6-2DF49F9918C9}" type="slidenum">
              <a:rPr lang="en-US" smtClean="0"/>
              <a:pPr/>
              <a:t>19</a:t>
            </a:fld>
            <a:endParaRPr lang="en-US" dirty="0"/>
          </a:p>
        </p:txBody>
      </p:sp>
      <p:sp>
        <p:nvSpPr>
          <p:cNvPr id="6" name="Rounded Rectangle 5"/>
          <p:cNvSpPr/>
          <p:nvPr/>
        </p:nvSpPr>
        <p:spPr>
          <a:xfrm>
            <a:off x="1514007" y="-54759"/>
            <a:ext cx="2383436"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a:solidFill>
                  <a:schemeClr val="tx1"/>
                </a:solidFill>
              </a:rPr>
              <a:t>Earth, Environmental </a:t>
            </a:r>
            <a:r>
              <a:rPr lang="en-US" b="1">
                <a:solidFill>
                  <a:schemeClr val="tx1"/>
                </a:solidFill>
              </a:rPr>
              <a:t>and </a:t>
            </a:r>
            <a:r>
              <a:rPr lang="en-US" b="1" smtClean="0">
                <a:solidFill>
                  <a:schemeClr val="tx1"/>
                </a:solidFill>
              </a:rPr>
              <a:t>Polar Science</a:t>
            </a:r>
            <a:endParaRPr lang="en-US" b="1" dirty="0">
              <a:solidFill>
                <a:schemeClr val="tx1"/>
              </a:solidFill>
            </a:endParaRPr>
          </a:p>
        </p:txBody>
      </p:sp>
      <p:pic>
        <p:nvPicPr>
          <p:cNvPr id="7" name="Picture 6" descr="C:\Users\Geoffrey Fox\Downloads\365848main_waveclouds-516.jpg"/>
          <p:cNvPicPr/>
          <p:nvPr/>
        </p:nvPicPr>
        <p:blipFill>
          <a:blip r:embed="rId3">
            <a:extLst>
              <a:ext uri="{28A0092B-C50C-407E-A947-70E740481C1C}">
                <a14:useLocalDpi xmlns:a14="http://schemas.microsoft.com/office/drawing/2010/main" val="0"/>
              </a:ext>
            </a:extLst>
          </a:blip>
          <a:srcRect/>
          <a:stretch>
            <a:fillRect/>
          </a:stretch>
        </p:blipFill>
        <p:spPr bwMode="auto">
          <a:xfrm>
            <a:off x="5220726" y="3398520"/>
            <a:ext cx="3923274" cy="3459480"/>
          </a:xfrm>
          <a:prstGeom prst="rect">
            <a:avLst/>
          </a:prstGeom>
          <a:noFill/>
          <a:ln>
            <a:noFill/>
          </a:ln>
        </p:spPr>
      </p:pic>
      <p:sp>
        <p:nvSpPr>
          <p:cNvPr id="8" name="Content Placeholder 2"/>
          <p:cNvSpPr txBox="1">
            <a:spLocks/>
          </p:cNvSpPr>
          <p:nvPr/>
        </p:nvSpPr>
        <p:spPr>
          <a:xfrm>
            <a:off x="62630" y="3553753"/>
            <a:ext cx="4900915" cy="2369374"/>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solidFill>
                  <a:srgbClr val="FF0000"/>
                </a:solidFill>
              </a:rPr>
              <a:t>Current Approach:  </a:t>
            </a:r>
            <a:r>
              <a:rPr lang="en-US" sz="1800" dirty="0" smtClean="0"/>
              <a:t>Current 200TB dataset can be analyzed with MapReduce or the like using </a:t>
            </a:r>
            <a:r>
              <a:rPr lang="en-US" sz="1800" dirty="0" err="1" smtClean="0"/>
              <a:t>SciDB</a:t>
            </a:r>
            <a:r>
              <a:rPr lang="en-US" sz="1800" dirty="0" smtClean="0"/>
              <a:t> or other scientific database.</a:t>
            </a:r>
          </a:p>
          <a:p>
            <a:r>
              <a:rPr lang="en-US" sz="1800" b="1" dirty="0" smtClean="0">
                <a:solidFill>
                  <a:srgbClr val="FF0000"/>
                </a:solidFill>
              </a:rPr>
              <a:t>Futures:</a:t>
            </a:r>
            <a:r>
              <a:rPr lang="en-US" sz="1800" dirty="0" smtClean="0"/>
              <a:t> The dataset will reach 500TB in 5 years. The initial turbulence case can be extended to other ocean/atmosphere phenomena but the analytics would be different in each case.</a:t>
            </a:r>
            <a:endParaRPr lang="en-US" sz="1800" dirty="0"/>
          </a:p>
        </p:txBody>
      </p:sp>
      <p:sp>
        <p:nvSpPr>
          <p:cNvPr id="4" name="Rectangle 3"/>
          <p:cNvSpPr/>
          <p:nvPr/>
        </p:nvSpPr>
        <p:spPr>
          <a:xfrm>
            <a:off x="1256918" y="5865984"/>
            <a:ext cx="3835217" cy="410882"/>
          </a:xfrm>
          <a:prstGeom prst="rect">
            <a:avLst/>
          </a:prstGeom>
          <a:ln>
            <a:solidFill>
              <a:schemeClr val="tx1"/>
            </a:solidFill>
          </a:ln>
        </p:spPr>
        <p:txBody>
          <a:bodyPr wrap="none">
            <a:spAutoFit/>
          </a:bodyPr>
          <a:lstStyle/>
          <a:p>
            <a:pPr>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Typical NASA image of turbulent waves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30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a:t>We introduce the NIST collection of 51 use cases and describe their scope over industry, government and research areas. We look at their structure from several points of view or facets covering problem architecture, analytics kernels, micro-system usage such as flops/bytes, application class (GIS, expectation maximization) and very importantly data source. </a:t>
            </a:r>
            <a:endParaRPr lang="en-US" dirty="0" smtClean="0"/>
          </a:p>
          <a:p>
            <a:r>
              <a:rPr lang="en-US" dirty="0" smtClean="0"/>
              <a:t>We </a:t>
            </a:r>
            <a:r>
              <a:rPr lang="en-US" dirty="0"/>
              <a:t>then propose that in many cases it is wise to combine the well known commodity best practice (often Apache) Big Data Stack (with ~120 software subsystems) with high performance computing technologies. </a:t>
            </a:r>
            <a:endParaRPr lang="en-US" dirty="0" smtClean="0"/>
          </a:p>
          <a:p>
            <a:r>
              <a:rPr lang="en-US" dirty="0" smtClean="0"/>
              <a:t>We </a:t>
            </a:r>
            <a:r>
              <a:rPr lang="en-US" dirty="0"/>
              <a:t>describe this and give early results based on clustering running with different paradigms. </a:t>
            </a:r>
            <a:endParaRPr lang="en-US" dirty="0" smtClean="0"/>
          </a:p>
          <a:p>
            <a:r>
              <a:rPr lang="en-US" dirty="0" smtClean="0"/>
              <a:t>We </a:t>
            </a:r>
            <a:r>
              <a:rPr lang="en-US" dirty="0"/>
              <a:t>identify key layers where HPC Apache integration is particularly important: File systems,  Cluster resource management, File and object data management,  Inter process and thread communication, Analytics libraries, Workflow and Monitoring.</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226" y="87912"/>
            <a:ext cx="5185774" cy="810846"/>
          </a:xfrm>
        </p:spPr>
        <p:txBody>
          <a:bodyPr>
            <a:noAutofit/>
          </a:bodyPr>
          <a:lstStyle/>
          <a:p>
            <a:r>
              <a:rPr lang="en-US" dirty="0" smtClean="0"/>
              <a:t>51: Consumption </a:t>
            </a:r>
            <a:r>
              <a:rPr lang="en-US" dirty="0"/>
              <a:t>forecasting in Smart Grids</a:t>
            </a:r>
          </a:p>
        </p:txBody>
      </p:sp>
      <p:sp>
        <p:nvSpPr>
          <p:cNvPr id="3" name="Content Placeholder 2"/>
          <p:cNvSpPr>
            <a:spLocks noGrp="1"/>
          </p:cNvSpPr>
          <p:nvPr>
            <p:ph idx="1"/>
          </p:nvPr>
        </p:nvSpPr>
        <p:spPr>
          <a:xfrm>
            <a:off x="0" y="1209660"/>
            <a:ext cx="9048750" cy="4771381"/>
          </a:xfrm>
        </p:spPr>
        <p:txBody>
          <a:bodyPr/>
          <a:lstStyle/>
          <a:p>
            <a:r>
              <a:rPr lang="en-US" sz="2000" b="1" dirty="0">
                <a:solidFill>
                  <a:srgbClr val="FF0000"/>
                </a:solidFill>
              </a:rPr>
              <a:t>Application: </a:t>
            </a:r>
            <a:r>
              <a:rPr lang="en-US" sz="2000" dirty="0"/>
              <a:t>Predict energy consumption for customers, transformers, sub-stations and the electrical grid service area using smart meters providing measurements every 15-mins at the granularity of individual consumers within the service area of smart power utilities. Combine Head-end of smart meters (distributed), Utility databases (Customer Information, Network topology; centralized), US Census data (distributed), NOAA weather data (distributed), Micro-grid building information system (centralized), Micro-grid sensor network (distributed). This generalizes to real-time data-driven analytics  for time series from cyber physical systems</a:t>
            </a:r>
            <a:endParaRPr lang="en-US" sz="2000" dirty="0" smtClean="0"/>
          </a:p>
          <a:p>
            <a:r>
              <a:rPr lang="en-US" sz="2000" b="1" dirty="0" smtClean="0">
                <a:solidFill>
                  <a:srgbClr val="FF0000"/>
                </a:solidFill>
              </a:rPr>
              <a:t>Current </a:t>
            </a:r>
            <a:r>
              <a:rPr lang="en-US" sz="2000" b="1" dirty="0">
                <a:solidFill>
                  <a:srgbClr val="FF0000"/>
                </a:solidFill>
              </a:rPr>
              <a:t>Approach: </a:t>
            </a:r>
            <a:r>
              <a:rPr lang="en-US" sz="2000" dirty="0"/>
              <a:t>GIS based visualization. Data is around 4 TB a year for a city with 1.4M sensors in Los Angeles. Uses R/Matlab, </a:t>
            </a:r>
            <a:r>
              <a:rPr lang="en-US" sz="2000" dirty="0" err="1"/>
              <a:t>Weka</a:t>
            </a:r>
            <a:r>
              <a:rPr lang="en-US" sz="2000" dirty="0"/>
              <a:t>, Hadoop software. Significant privacy issues requiring anonymization by aggregation. Combine real time and historic data with machine learning for predicting consumption</a:t>
            </a:r>
            <a:r>
              <a:rPr lang="en-US" sz="2000" dirty="0" smtClean="0"/>
              <a:t>.</a:t>
            </a:r>
          </a:p>
          <a:p>
            <a:r>
              <a:rPr lang="en-US" sz="2000" b="1" dirty="0" smtClean="0">
                <a:solidFill>
                  <a:srgbClr val="FF0000"/>
                </a:solidFill>
              </a:rPr>
              <a:t>Futures: </a:t>
            </a:r>
            <a:r>
              <a:rPr lang="en-US" sz="2000" dirty="0"/>
              <a:t>Wide spread deployment of Smart Grids with new analytics integrating diverse data and supporting curtailment requests. Mobile applications for client interactions.</a:t>
            </a:r>
          </a:p>
        </p:txBody>
      </p:sp>
      <p:sp>
        <p:nvSpPr>
          <p:cNvPr id="5" name="Slide Number Placeholder 4"/>
          <p:cNvSpPr>
            <a:spLocks noGrp="1"/>
          </p:cNvSpPr>
          <p:nvPr>
            <p:ph type="sldNum" sz="quarter" idx="12"/>
          </p:nvPr>
        </p:nvSpPr>
        <p:spPr/>
        <p:txBody>
          <a:bodyPr/>
          <a:lstStyle/>
          <a:p>
            <a:fld id="{C4B85148-DB98-4269-ACE6-2DF49F9918C9}" type="slidenum">
              <a:rPr lang="en-US" smtClean="0"/>
              <a:pPr/>
              <a:t>20</a:t>
            </a:fld>
            <a:endParaRPr lang="en-US" dirty="0"/>
          </a:p>
        </p:txBody>
      </p:sp>
      <p:sp>
        <p:nvSpPr>
          <p:cNvPr id="6" name="Rounded Rectangle 5"/>
          <p:cNvSpPr/>
          <p:nvPr/>
        </p:nvSpPr>
        <p:spPr>
          <a:xfrm>
            <a:off x="2638269" y="98474"/>
            <a:ext cx="1019331"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Energy</a:t>
            </a:r>
            <a:endParaRPr lang="en-US" b="1" dirty="0">
              <a:solidFill>
                <a:schemeClr val="tx1"/>
              </a:solidFill>
            </a:endParaRPr>
          </a:p>
        </p:txBody>
      </p:sp>
    </p:spTree>
    <p:extLst>
      <p:ext uri="{BB962C8B-B14F-4D97-AF65-F5344CB8AC3E}">
        <p14:creationId xmlns:p14="http://schemas.microsoft.com/office/powerpoint/2010/main" val="1821253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b="1" dirty="0" smtClean="0"/>
              <a:t>10 Suggested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70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score</a:t>
            </a:r>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manager</a:t>
            </a:r>
          </a:p>
          <a:p>
            <a:pPr marL="514350" indent="-514350">
              <a:buFont typeface="+mj-lt"/>
              <a:buAutoNum type="arabicParenR"/>
            </a:pPr>
            <a:endParaRPr lang="en-US" dirty="0"/>
          </a:p>
        </p:txBody>
      </p:sp>
    </p:spTree>
    <p:extLst>
      <p:ext uri="{BB962C8B-B14F-4D97-AF65-F5344CB8AC3E}">
        <p14:creationId xmlns:p14="http://schemas.microsoft.com/office/powerpoint/2010/main" val="2373322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77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pPr lvl="0"/>
            <a:r>
              <a:rPr lang="en-US" b="1" dirty="0" smtClean="0"/>
              <a:t>Need to integrate 10 “generic” and 10 “security &amp; privacy” with 51 “full use cases” </a:t>
            </a:r>
            <a:endParaRPr lang="en-US" b="1" dirty="0"/>
          </a:p>
          <a:p>
            <a:endParaRPr lang="en-US" dirty="0"/>
          </a:p>
        </p:txBody>
      </p:sp>
    </p:spTree>
    <p:extLst>
      <p:ext uri="{BB962C8B-B14F-4D97-AF65-F5344CB8AC3E}">
        <p14:creationId xmlns:p14="http://schemas.microsoft.com/office/powerpoint/2010/main" val="340004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87" y="0"/>
            <a:ext cx="9100313" cy="629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2" name="Group 1"/>
          <p:cNvGrpSpPr/>
          <p:nvPr/>
        </p:nvGrpSpPr>
        <p:grpSpPr>
          <a:xfrm>
            <a:off x="224670" y="442989"/>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600" b="1" spc="300" dirty="0">
                  <a:solidFill>
                    <a:prstClr val="white"/>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pPr defTabSz="914400"/>
                <a:r>
                  <a:rPr lang="en-US" sz="1600" b="1" spc="300" dirty="0" smtClean="0">
                    <a:solidFill>
                      <a:prstClr val="white"/>
                    </a:solidFill>
                  </a:rPr>
                  <a:t>Management</a:t>
                </a:r>
                <a:endParaRPr lang="en-US" sz="1600" b="1" spc="300" dirty="0">
                  <a:solidFill>
                    <a:prstClr val="white"/>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600" b="1" spc="300" dirty="0">
                  <a:solidFill>
                    <a:prstClr val="white"/>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pPr defTabSz="914400"/>
                <a:r>
                  <a:rPr lang="en-US" sz="1600" b="1" spc="300" dirty="0" smtClean="0">
                    <a:solidFill>
                      <a:prstClr val="white"/>
                    </a:solidFill>
                  </a:rPr>
                  <a:t>Security &amp; Privacy</a:t>
                </a:r>
                <a:endParaRPr lang="en-US" sz="1600" b="1" spc="300" dirty="0">
                  <a:solidFill>
                    <a:prstClr val="white"/>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black"/>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TextBox 16"/>
            <p:cNvSpPr txBox="1"/>
            <p:nvPr/>
          </p:nvSpPr>
          <p:spPr>
            <a:xfrm>
              <a:off x="1518726" y="1607701"/>
              <a:ext cx="5525907" cy="307777"/>
            </a:xfrm>
            <a:prstGeom prst="rect">
              <a:avLst/>
            </a:prstGeom>
            <a:noFill/>
          </p:spPr>
          <p:txBody>
            <a:bodyPr wrap="square" rtlCol="0">
              <a:spAutoFit/>
            </a:bodyPr>
            <a:lstStyle/>
            <a:p>
              <a:pPr defTabSz="914400"/>
              <a:r>
                <a:rPr lang="en-US" sz="1400" b="1" dirty="0" smtClean="0">
                  <a:solidFill>
                    <a:prstClr val="black"/>
                  </a:solidFill>
                </a:rPr>
                <a:t>Big Data Application Provider</a:t>
              </a:r>
              <a:endParaRPr lang="en-US" sz="1400" b="1" dirty="0">
                <a:solidFill>
                  <a:prstClr val="black"/>
                </a:solidFill>
              </a:endParaRPr>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r>
                <a:rPr lang="en-US" sz="1400" b="1" dirty="0" smtClean="0">
                  <a:solidFill>
                    <a:prstClr val="black"/>
                  </a:solidFill>
                </a:rPr>
                <a:t>Visualization</a:t>
              </a:r>
              <a:endParaRPr lang="en-US" sz="1400" b="1" dirty="0">
                <a:solidFill>
                  <a:prstClr val="black"/>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r>
                <a:rPr lang="en-US" sz="1400" b="1" dirty="0" smtClean="0">
                  <a:solidFill>
                    <a:prstClr val="black"/>
                  </a:solidFill>
                </a:rPr>
                <a:t>Access</a:t>
              </a:r>
              <a:endParaRPr lang="en-US" sz="1400" b="1" dirty="0">
                <a:solidFill>
                  <a:prstClr val="black"/>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r>
                <a:rPr lang="en-US" sz="1400" b="1" dirty="0" smtClean="0">
                  <a:solidFill>
                    <a:prstClr val="black"/>
                  </a:solidFill>
                </a:rPr>
                <a:t>Analytics</a:t>
              </a:r>
              <a:endParaRPr lang="en-US" sz="1400" b="1" dirty="0">
                <a:solidFill>
                  <a:prstClr val="black"/>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r>
                <a:rPr lang="en-US" sz="1400" b="1" dirty="0" err="1" smtClean="0">
                  <a:solidFill>
                    <a:prstClr val="black"/>
                  </a:solidFill>
                </a:rPr>
                <a:t>Curation</a:t>
              </a:r>
              <a:r>
                <a:rPr lang="en-US" sz="1400" b="1" dirty="0" smtClean="0">
                  <a:solidFill>
                    <a:prstClr val="black"/>
                  </a:solidFill>
                </a:rPr>
                <a:t> </a:t>
              </a:r>
              <a:endParaRPr lang="en-US" sz="1400" b="1" dirty="0">
                <a:solidFill>
                  <a:prstClr val="black"/>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r>
                <a:rPr lang="en-US" sz="1400" b="1" dirty="0" smtClean="0">
                  <a:solidFill>
                    <a:prstClr val="black"/>
                  </a:solidFill>
                </a:rPr>
                <a:t>Collection</a:t>
              </a:r>
              <a:endParaRPr lang="en-US" sz="1400" b="1" dirty="0">
                <a:solidFill>
                  <a:prstClr val="black"/>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defTabSz="914400"/>
              <a:r>
                <a:rPr lang="en-US" sz="1400" b="1" dirty="0" smtClean="0">
                  <a:solidFill>
                    <a:prstClr val="black"/>
                  </a:solidFill>
                </a:rPr>
                <a:t>System Orchestrator</a:t>
              </a:r>
              <a:endParaRPr lang="en-US" sz="1400" b="1" dirty="0">
                <a:solidFill>
                  <a:prstClr val="black"/>
                </a:solidFill>
              </a:endParaRPr>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900" b="1" dirty="0" smtClean="0">
                  <a:solidFill>
                    <a:prstClr val="white"/>
                  </a:solidFill>
                </a:rPr>
                <a:t>DATA</a:t>
              </a:r>
              <a:endParaRPr lang="en-US" sz="900" b="1" dirty="0">
                <a:solidFill>
                  <a:prstClr val="white"/>
                </a:solidFill>
              </a:endParaRPr>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1100" b="1" dirty="0" smtClean="0">
                  <a:solidFill>
                    <a:prstClr val="white"/>
                  </a:solidFill>
                </a:rPr>
                <a:t>SW</a:t>
              </a:r>
              <a:endParaRPr lang="en-US" sz="1100" b="1" dirty="0">
                <a:solidFill>
                  <a:prstClr val="white"/>
                </a:solidFill>
              </a:endParaRPr>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900" b="1" dirty="0" smtClean="0">
                  <a:solidFill>
                    <a:prstClr val="white"/>
                  </a:solidFill>
                </a:rPr>
                <a:t>DATA</a:t>
              </a:r>
              <a:endParaRPr lang="en-US" sz="900" b="1" dirty="0">
                <a:solidFill>
                  <a:prstClr val="white"/>
                </a:solidFill>
              </a:endParaRPr>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1100" b="1" dirty="0" smtClean="0">
                  <a:solidFill>
                    <a:prstClr val="white"/>
                  </a:solidFill>
                </a:rPr>
                <a:t>SW</a:t>
              </a:r>
              <a:endParaRPr lang="en-US" sz="1100" b="1" dirty="0">
                <a:solidFill>
                  <a:prstClr val="white"/>
                </a:solidFill>
              </a:endParaRPr>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black"/>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pPr defTabSz="914400"/>
              <a:r>
                <a:rPr lang="en-US" b="1" spc="300" dirty="0" smtClean="0">
                  <a:solidFill>
                    <a:prstClr val="white"/>
                  </a:solidFill>
                  <a:effectLst>
                    <a:outerShdw blurRad="38100" dist="38100" dir="2700000" algn="tl">
                      <a:srgbClr val="000000">
                        <a:alpha val="43137"/>
                      </a:srgbClr>
                    </a:outerShdw>
                  </a:effectLst>
                </a:rPr>
                <a:t>INFORMATION VALUE CHAIN</a:t>
              </a:r>
              <a:endParaRPr lang="en-US" b="1" spc="300" dirty="0">
                <a:solidFill>
                  <a:prstClr val="white"/>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pPr defTabSz="914400"/>
              <a:r>
                <a:rPr lang="en-US" b="1" spc="300" dirty="0" smtClean="0">
                  <a:solidFill>
                    <a:prstClr val="white"/>
                  </a:solidFill>
                  <a:effectLst>
                    <a:outerShdw blurRad="38100" dist="38100" dir="2700000" algn="tl">
                      <a:srgbClr val="000000">
                        <a:alpha val="43137"/>
                      </a:srgbClr>
                    </a:outerShdw>
                  </a:effectLst>
                </a:rPr>
                <a:t>IT VALUE CHAIN</a:t>
              </a:r>
              <a:endParaRPr lang="en-US" b="1" spc="300" dirty="0">
                <a:solidFill>
                  <a:prstClr val="white"/>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endParaRPr lang="en-US" sz="1400" b="1" dirty="0">
                <a:solidFill>
                  <a:prstClr val="black"/>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endParaRPr lang="en-US" sz="1400" b="1" dirty="0">
                <a:solidFill>
                  <a:prstClr val="black"/>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defTabSz="914400"/>
              <a:endParaRPr lang="en-US" sz="1400" b="1" dirty="0">
                <a:solidFill>
                  <a:prstClr val="black"/>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b="1" dirty="0">
                <a:solidFill>
                  <a:prstClr val="black"/>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b="1" dirty="0">
                <a:solidFill>
                  <a:prstClr val="black"/>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smtClean="0">
                  <a:solidFill>
                    <a:prstClr val="black"/>
                  </a:solidFill>
                </a:rPr>
                <a:t>Data Consumer</a:t>
              </a:r>
              <a:endParaRPr lang="en-US" sz="1400" b="1" dirty="0">
                <a:solidFill>
                  <a:prstClr val="black"/>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b="1" dirty="0">
                <a:solidFill>
                  <a:prstClr val="black"/>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b="1" dirty="0">
                <a:solidFill>
                  <a:prstClr val="black"/>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smtClean="0">
                  <a:solidFill>
                    <a:prstClr val="black"/>
                  </a:solidFill>
                </a:rPr>
                <a:t>Data Provider</a:t>
              </a:r>
              <a:endParaRPr lang="en-US" sz="1400" b="1" dirty="0">
                <a:solidFill>
                  <a:prstClr val="black"/>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a:solidFill>
                  <a:prstClr val="white"/>
                </a:solidFill>
              </a:endParaRPr>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a:solidFill>
                  <a:prstClr val="white"/>
                </a:solidFill>
              </a:endParaRPr>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600">
                <a:solidFill>
                  <a:prstClr val="white"/>
                </a:solidFill>
              </a:endParaRPr>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prstClr val="black"/>
                  </a:solidFill>
                </a:rPr>
                <a:t>Horizontally </a:t>
              </a:r>
              <a:r>
                <a:rPr lang="en-US" sz="1200" b="1" dirty="0" smtClean="0">
                  <a:solidFill>
                    <a:prstClr val="black"/>
                  </a:solidFill>
                </a:rPr>
                <a:t>Scalable (VM clusters)</a:t>
              </a:r>
              <a:endParaRPr lang="en-US" sz="1200" b="1" dirty="0">
                <a:solidFill>
                  <a:prstClr val="black"/>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200" b="1" dirty="0">
                  <a:solidFill>
                    <a:prstClr val="black"/>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a:solidFill>
                    <a:prstClr val="black"/>
                  </a:solidFill>
                </a:rPr>
                <a:t>Horizontally Scalable</a:t>
              </a:r>
              <a:endParaRPr lang="en-US" sz="2000" b="1" dirty="0">
                <a:solidFill>
                  <a:prstClr val="black"/>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200" b="1" dirty="0">
                  <a:solidFill>
                    <a:prstClr val="black"/>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b="1" dirty="0" smtClean="0">
                  <a:solidFill>
                    <a:prstClr val="black"/>
                  </a:solidFill>
                </a:rPr>
                <a:t>Horizontally Scalable</a:t>
              </a:r>
              <a:endParaRPr lang="en-US" sz="2000" b="1" dirty="0">
                <a:solidFill>
                  <a:prstClr val="black"/>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prstClr val="white"/>
                </a:solidFill>
              </a:endParaRPr>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200" b="1" dirty="0" smtClean="0">
                  <a:solidFill>
                    <a:prstClr val="black"/>
                  </a:solidFill>
                </a:rPr>
                <a:t>Vertically Scalable</a:t>
              </a:r>
              <a:endParaRPr lang="en-US" sz="1200" b="1" dirty="0">
                <a:solidFill>
                  <a:prstClr val="black"/>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pPr defTabSz="914400"/>
              <a:r>
                <a:rPr lang="en-US" sz="1400" b="1" dirty="0" smtClean="0">
                  <a:solidFill>
                    <a:prstClr val="black"/>
                  </a:solidFill>
                </a:rPr>
                <a:t>Big Data Framework Provider</a:t>
              </a:r>
              <a:endParaRPr lang="en-US" sz="1400" b="1" dirty="0">
                <a:solidFill>
                  <a:prstClr val="black"/>
                </a:solidFill>
              </a:endParaRPr>
            </a:p>
          </p:txBody>
        </p:sp>
        <p:sp>
          <p:nvSpPr>
            <p:cNvPr id="66" name="TextBox 65"/>
            <p:cNvSpPr txBox="1"/>
            <p:nvPr/>
          </p:nvSpPr>
          <p:spPr>
            <a:xfrm>
              <a:off x="1634436" y="3550115"/>
              <a:ext cx="4914218" cy="276999"/>
            </a:xfrm>
            <a:prstGeom prst="rect">
              <a:avLst/>
            </a:prstGeom>
            <a:noFill/>
          </p:spPr>
          <p:txBody>
            <a:bodyPr wrap="square" rtlCol="0">
              <a:spAutoFit/>
            </a:bodyPr>
            <a:lstStyle/>
            <a:p>
              <a:pPr defTabSz="914400"/>
              <a:r>
                <a:rPr lang="en-US" sz="1200" b="1" dirty="0" smtClean="0">
                  <a:solidFill>
                    <a:prstClr val="black"/>
                  </a:solidFill>
                </a:rPr>
                <a:t>Processing Frameworks (analytic </a:t>
              </a:r>
              <a:r>
                <a:rPr lang="en-US" sz="1200" b="1" dirty="0">
                  <a:solidFill>
                    <a:prstClr val="black"/>
                  </a:solidFill>
                </a:rPr>
                <a:t>tools, etc.)</a:t>
              </a:r>
              <a:r>
                <a:rPr lang="en-US" sz="1200" b="1" dirty="0" smtClean="0">
                  <a:solidFill>
                    <a:prstClr val="black"/>
                  </a:solidFill>
                </a:rPr>
                <a:t> </a:t>
              </a:r>
              <a:endParaRPr lang="en-US" sz="1200" b="1" dirty="0">
                <a:solidFill>
                  <a:prstClr val="black"/>
                </a:solidFill>
              </a:endParaRPr>
            </a:p>
          </p:txBody>
        </p:sp>
        <p:sp>
          <p:nvSpPr>
            <p:cNvPr id="67" name="TextBox 66"/>
            <p:cNvSpPr txBox="1"/>
            <p:nvPr/>
          </p:nvSpPr>
          <p:spPr>
            <a:xfrm>
              <a:off x="1616764" y="4272888"/>
              <a:ext cx="4914218" cy="276999"/>
            </a:xfrm>
            <a:prstGeom prst="rect">
              <a:avLst/>
            </a:prstGeom>
            <a:noFill/>
          </p:spPr>
          <p:txBody>
            <a:bodyPr wrap="square" rtlCol="0">
              <a:spAutoFit/>
            </a:bodyPr>
            <a:lstStyle/>
            <a:p>
              <a:pPr defTabSz="914400"/>
              <a:r>
                <a:rPr lang="en-US" sz="1200" b="1" dirty="0" smtClean="0">
                  <a:solidFill>
                    <a:prstClr val="black"/>
                  </a:solidFill>
                </a:rPr>
                <a:t>Platforms (databases, </a:t>
              </a:r>
              <a:r>
                <a:rPr lang="en-US" sz="1200" b="1" dirty="0">
                  <a:solidFill>
                    <a:prstClr val="black"/>
                  </a:solidFill>
                </a:rPr>
                <a:t>etc.)</a:t>
              </a:r>
              <a:r>
                <a:rPr lang="en-US" sz="1200" b="1" dirty="0" smtClean="0">
                  <a:solidFill>
                    <a:prstClr val="black"/>
                  </a:solidFill>
                </a:rPr>
                <a:t> </a:t>
              </a:r>
              <a:endParaRPr lang="en-US" sz="1200" b="1" dirty="0">
                <a:solidFill>
                  <a:prstClr val="black"/>
                </a:solidFill>
              </a:endParaRPr>
            </a:p>
          </p:txBody>
        </p:sp>
        <p:sp>
          <p:nvSpPr>
            <p:cNvPr id="68" name="TextBox 67"/>
            <p:cNvSpPr txBox="1"/>
            <p:nvPr/>
          </p:nvSpPr>
          <p:spPr>
            <a:xfrm>
              <a:off x="1634436" y="4996154"/>
              <a:ext cx="4914218" cy="276999"/>
            </a:xfrm>
            <a:prstGeom prst="rect">
              <a:avLst/>
            </a:prstGeom>
            <a:noFill/>
          </p:spPr>
          <p:txBody>
            <a:bodyPr wrap="square" rtlCol="0">
              <a:spAutoFit/>
            </a:bodyPr>
            <a:lstStyle/>
            <a:p>
              <a:pPr defTabSz="914400"/>
              <a:r>
                <a:rPr lang="en-US" sz="1200" b="1" dirty="0" smtClean="0">
                  <a:solidFill>
                    <a:prstClr val="black"/>
                  </a:solidFill>
                </a:rPr>
                <a:t>Infrastructures</a:t>
              </a:r>
              <a:endParaRPr lang="en-US" sz="1200" b="1" dirty="0">
                <a:solidFill>
                  <a:prstClr val="black"/>
                </a:solidFill>
              </a:endParaRPr>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0" name="TextBox 69"/>
            <p:cNvSpPr txBox="1"/>
            <p:nvPr/>
          </p:nvSpPr>
          <p:spPr>
            <a:xfrm>
              <a:off x="1616764" y="5730588"/>
              <a:ext cx="4914218" cy="276999"/>
            </a:xfrm>
            <a:prstGeom prst="rect">
              <a:avLst/>
            </a:prstGeom>
            <a:noFill/>
          </p:spPr>
          <p:txBody>
            <a:bodyPr wrap="square" rtlCol="0">
              <a:spAutoFit/>
            </a:bodyPr>
            <a:lstStyle/>
            <a:p>
              <a:pPr defTabSz="914400"/>
              <a:r>
                <a:rPr lang="en-US" sz="1200" b="1" dirty="0" smtClean="0">
                  <a:solidFill>
                    <a:prstClr val="black"/>
                  </a:solidFill>
                </a:rPr>
                <a:t>Physical and Virtual Resources (networking, computing, etc.)</a:t>
              </a:r>
              <a:endParaRPr lang="en-US" sz="1200" b="1" dirty="0">
                <a:solidFill>
                  <a:prstClr val="black"/>
                </a:solidFill>
              </a:endParaRPr>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900" b="1" spc="50" dirty="0" smtClean="0">
                  <a:solidFill>
                    <a:prstClr val="white"/>
                  </a:solidFill>
                </a:rPr>
                <a:t>DATA</a:t>
              </a:r>
              <a:endParaRPr lang="en-US" sz="900" b="1" spc="50" dirty="0">
                <a:solidFill>
                  <a:prstClr val="white"/>
                </a:solidFill>
              </a:endParaRPr>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1050" b="1" dirty="0" smtClean="0">
                  <a:solidFill>
                    <a:prstClr val="white"/>
                  </a:solidFill>
                </a:rPr>
                <a:t>SW</a:t>
              </a:r>
              <a:endParaRPr lang="en-US" sz="1050" b="1" dirty="0">
                <a:solidFill>
                  <a:prstClr val="white"/>
                </a:solidFill>
              </a:endParaRPr>
            </a:p>
          </p:txBody>
        </p:sp>
      </p:grpSp>
      <p:sp>
        <p:nvSpPr>
          <p:cNvPr id="80" name="TextBox 79"/>
          <p:cNvSpPr txBox="1"/>
          <p:nvPr/>
        </p:nvSpPr>
        <p:spPr>
          <a:xfrm>
            <a:off x="43687" y="3487181"/>
            <a:ext cx="866930" cy="338554"/>
          </a:xfrm>
          <a:prstGeom prst="rect">
            <a:avLst/>
          </a:prstGeom>
          <a:noFill/>
        </p:spPr>
        <p:txBody>
          <a:bodyPr wrap="square" rtlCol="0">
            <a:spAutoFit/>
          </a:bodyPr>
          <a:lstStyle/>
          <a:p>
            <a:pPr defTabSz="914400"/>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444523"/>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3" name="Right Arrow 82"/>
          <p:cNvSpPr/>
          <p:nvPr/>
        </p:nvSpPr>
        <p:spPr>
          <a:xfrm>
            <a:off x="110830" y="5284068"/>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b="1" dirty="0" smtClean="0">
                <a:solidFill>
                  <a:prstClr val="white"/>
                </a:solidFill>
              </a:rPr>
              <a:t>SW</a:t>
            </a:r>
            <a:endParaRPr lang="en-US" sz="1400" b="1" dirty="0">
              <a:solidFill>
                <a:prstClr val="white"/>
              </a:solidFill>
            </a:endParaRPr>
          </a:p>
        </p:txBody>
      </p:sp>
      <p:cxnSp>
        <p:nvCxnSpPr>
          <p:cNvPr id="84" name="Straight Arrow Connector 83"/>
          <p:cNvCxnSpPr/>
          <p:nvPr/>
        </p:nvCxnSpPr>
        <p:spPr>
          <a:xfrm>
            <a:off x="129891" y="3953856"/>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4089256"/>
            <a:ext cx="1143834" cy="276999"/>
          </a:xfrm>
          <a:prstGeom prst="rect">
            <a:avLst/>
          </a:prstGeom>
          <a:noFill/>
        </p:spPr>
        <p:txBody>
          <a:bodyPr wrap="square" rtlCol="0">
            <a:spAutoFit/>
          </a:bodyPr>
          <a:lstStyle/>
          <a:p>
            <a:pPr defTabSz="914400"/>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224" y="4765471"/>
            <a:ext cx="1343704" cy="276999"/>
          </a:xfrm>
          <a:prstGeom prst="rect">
            <a:avLst/>
          </a:prstGeom>
          <a:noFill/>
        </p:spPr>
        <p:txBody>
          <a:bodyPr wrap="square" rtlCol="0">
            <a:spAutoFit/>
          </a:bodyPr>
          <a:lstStyle/>
          <a:p>
            <a:pPr defTabSz="914400"/>
            <a:r>
              <a:rPr lang="en-US" sz="1200" b="1" dirty="0" smtClean="0">
                <a:solidFill>
                  <a:srgbClr val="002060"/>
                </a:solidFill>
              </a:rPr>
              <a:t>Data Flow</a:t>
            </a:r>
            <a:endParaRPr lang="en-US" sz="1200" b="1" dirty="0">
              <a:solidFill>
                <a:srgbClr val="002060"/>
              </a:solidFill>
            </a:endParaRPr>
          </a:p>
        </p:txBody>
      </p:sp>
      <p:sp>
        <p:nvSpPr>
          <p:cNvPr id="87" name="TextBox 86"/>
          <p:cNvSpPr txBox="1"/>
          <p:nvPr/>
        </p:nvSpPr>
        <p:spPr>
          <a:xfrm>
            <a:off x="34596" y="5684478"/>
            <a:ext cx="1496104" cy="461665"/>
          </a:xfrm>
          <a:prstGeom prst="rect">
            <a:avLst/>
          </a:prstGeom>
          <a:noFill/>
        </p:spPr>
        <p:txBody>
          <a:bodyPr wrap="square" rtlCol="0">
            <a:spAutoFit/>
          </a:bodyPr>
          <a:lstStyle/>
          <a:p>
            <a:pPr defTabSz="914400"/>
            <a:r>
              <a:rPr lang="en-US" sz="1200" b="1" dirty="0" smtClean="0">
                <a:solidFill>
                  <a:srgbClr val="002060"/>
                </a:solidFill>
              </a:rPr>
              <a:t>Analytics Tools Transfer</a:t>
            </a:r>
            <a:endParaRPr lang="en-US" sz="1200" b="1" dirty="0">
              <a:solidFill>
                <a:srgbClr val="002060"/>
              </a:solidFill>
            </a:endParaRP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
        <p:nvSpPr>
          <p:cNvPr id="88" name="Up Arrow 87"/>
          <p:cNvSpPr/>
          <p:nvPr/>
        </p:nvSpPr>
        <p:spPr>
          <a:xfrm rot="5400000">
            <a:off x="342837" y="4262787"/>
            <a:ext cx="327797" cy="637426"/>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900" b="1" dirty="0" smtClean="0">
                <a:solidFill>
                  <a:prstClr val="white"/>
                </a:solidFill>
              </a:rPr>
              <a:t>DATA</a:t>
            </a:r>
            <a:endParaRPr lang="en-US" sz="900" b="1" dirty="0">
              <a:solidFill>
                <a:prstClr val="white"/>
              </a:solidFill>
            </a:endParaRPr>
          </a:p>
        </p:txBody>
      </p:sp>
      <p:sp>
        <p:nvSpPr>
          <p:cNvPr id="5" name="TextBox 4"/>
          <p:cNvSpPr txBox="1"/>
          <p:nvPr/>
        </p:nvSpPr>
        <p:spPr>
          <a:xfrm>
            <a:off x="1750419" y="-4362"/>
            <a:ext cx="5366182" cy="461665"/>
          </a:xfrm>
          <a:prstGeom prst="rect">
            <a:avLst/>
          </a:prstGeom>
          <a:noFill/>
        </p:spPr>
        <p:txBody>
          <a:bodyPr wrap="square" rtlCol="0">
            <a:spAutoFit/>
          </a:bodyPr>
          <a:lstStyle/>
          <a:p>
            <a:r>
              <a:rPr lang="en-US" sz="2400" b="1" dirty="0" smtClean="0"/>
              <a:t>NIST Big Data Reference Architecture</a:t>
            </a:r>
            <a:endParaRPr lang="en-US" sz="2400" b="1" dirty="0"/>
          </a:p>
        </p:txBody>
      </p:sp>
    </p:spTree>
    <p:extLst>
      <p:ext uri="{BB962C8B-B14F-4D97-AF65-F5344CB8AC3E}">
        <p14:creationId xmlns:p14="http://schemas.microsoft.com/office/powerpoint/2010/main" val="90996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06"/>
            <a:ext cx="8229600" cy="826406"/>
          </a:xfrm>
        </p:spPr>
        <p:txBody>
          <a:bodyPr>
            <a:normAutofit/>
          </a:bodyPr>
          <a:lstStyle/>
          <a:p>
            <a:r>
              <a:rPr lang="en-US" b="1" dirty="0"/>
              <a:t>Requirements Extraction Process</a:t>
            </a:r>
          </a:p>
        </p:txBody>
      </p:sp>
      <p:sp>
        <p:nvSpPr>
          <p:cNvPr id="3" name="Content Placeholder 2"/>
          <p:cNvSpPr>
            <a:spLocks noGrp="1"/>
          </p:cNvSpPr>
          <p:nvPr>
            <p:ph idx="1"/>
          </p:nvPr>
        </p:nvSpPr>
        <p:spPr>
          <a:xfrm>
            <a:off x="0" y="682172"/>
            <a:ext cx="9048750" cy="5794828"/>
          </a:xfrm>
        </p:spPr>
        <p:txBody>
          <a:bodyPr>
            <a:normAutofit/>
          </a:bodyPr>
          <a:lstStyle/>
          <a:p>
            <a:r>
              <a:rPr lang="en-US" sz="2400" dirty="0"/>
              <a:t>Two-step process </a:t>
            </a:r>
            <a:r>
              <a:rPr lang="en-US" sz="2400" dirty="0" smtClean="0"/>
              <a:t>is used for requirement extraction:</a:t>
            </a:r>
          </a:p>
          <a:p>
            <a:pPr marL="457200" indent="-457200">
              <a:buFont typeface="+mj-lt"/>
              <a:buAutoNum type="arabicParenR"/>
            </a:pPr>
            <a:r>
              <a:rPr lang="en-US" sz="2400" dirty="0" smtClean="0"/>
              <a:t>Extract </a:t>
            </a:r>
            <a:r>
              <a:rPr lang="en-US" sz="2400" dirty="0"/>
              <a:t>specific requirements </a:t>
            </a:r>
            <a:r>
              <a:rPr lang="en-US" sz="2400" dirty="0" smtClean="0"/>
              <a:t>and map to reference architecture based </a:t>
            </a:r>
            <a:r>
              <a:rPr lang="en-US" sz="2400" dirty="0"/>
              <a:t>on each application’s characteristics such </a:t>
            </a:r>
            <a:r>
              <a:rPr lang="en-US" sz="2400" dirty="0" smtClean="0"/>
              <a:t>as:</a:t>
            </a:r>
          </a:p>
          <a:p>
            <a:pPr marL="796925" lvl="1" indent="-457200">
              <a:buFont typeface="+mj-lt"/>
              <a:buAutoNum type="alphaLcParenR"/>
            </a:pPr>
            <a:r>
              <a:rPr lang="en-US" sz="2000" dirty="0" smtClean="0">
                <a:solidFill>
                  <a:srgbClr val="FF0000"/>
                </a:solidFill>
              </a:rPr>
              <a:t>data </a:t>
            </a:r>
            <a:r>
              <a:rPr lang="en-US" sz="2000" dirty="0">
                <a:solidFill>
                  <a:srgbClr val="FF0000"/>
                </a:solidFill>
              </a:rPr>
              <a:t>sources </a:t>
            </a:r>
            <a:r>
              <a:rPr lang="en-US" sz="2000" dirty="0"/>
              <a:t>(data size, file formats, rate of grow, at rest or in motion, etc</a:t>
            </a:r>
            <a:r>
              <a:rPr lang="en-US" sz="2000" dirty="0" smtClean="0"/>
              <a:t>.)</a:t>
            </a:r>
            <a:endParaRPr lang="en-US" sz="2000" dirty="0"/>
          </a:p>
          <a:p>
            <a:pPr marL="800100" lvl="1" indent="-457200">
              <a:buFont typeface="+mj-lt"/>
              <a:buAutoNum type="alphaLcParenR"/>
            </a:pPr>
            <a:r>
              <a:rPr lang="en-US" sz="2000" dirty="0" smtClean="0">
                <a:solidFill>
                  <a:srgbClr val="FF0000"/>
                </a:solidFill>
              </a:rPr>
              <a:t>data </a:t>
            </a:r>
            <a:r>
              <a:rPr lang="en-US" sz="2000" dirty="0">
                <a:solidFill>
                  <a:srgbClr val="FF0000"/>
                </a:solidFill>
              </a:rPr>
              <a:t>lifecycle management </a:t>
            </a:r>
            <a:r>
              <a:rPr lang="en-US" sz="2000" dirty="0"/>
              <a:t>(curation, conversion, quality check, pre-analytic processing, etc</a:t>
            </a:r>
            <a:r>
              <a:rPr lang="en-US" sz="2000" dirty="0" smtClean="0"/>
              <a:t>.)</a:t>
            </a:r>
            <a:endParaRPr lang="en-US" sz="2000" dirty="0"/>
          </a:p>
          <a:p>
            <a:pPr marL="800100" lvl="1" indent="-457200">
              <a:buFont typeface="+mj-lt"/>
              <a:buAutoNum type="alphaLcParenR"/>
            </a:pPr>
            <a:r>
              <a:rPr lang="en-US" sz="2000" dirty="0" smtClean="0">
                <a:solidFill>
                  <a:srgbClr val="FF0000"/>
                </a:solidFill>
              </a:rPr>
              <a:t>data </a:t>
            </a:r>
            <a:r>
              <a:rPr lang="en-US" sz="2000" dirty="0">
                <a:solidFill>
                  <a:srgbClr val="FF0000"/>
                </a:solidFill>
              </a:rPr>
              <a:t>transformation </a:t>
            </a:r>
            <a:r>
              <a:rPr lang="en-US" sz="2000" dirty="0"/>
              <a:t>(data </a:t>
            </a:r>
            <a:r>
              <a:rPr lang="en-US" sz="2000" dirty="0" smtClean="0"/>
              <a:t>fusion/mashup, </a:t>
            </a:r>
            <a:r>
              <a:rPr lang="en-US" sz="2000" dirty="0"/>
              <a:t>analytics</a:t>
            </a:r>
            <a:r>
              <a:rPr lang="en-US" sz="2000" dirty="0" smtClean="0"/>
              <a:t>),</a:t>
            </a:r>
            <a:endParaRPr lang="en-US" sz="2000" dirty="0"/>
          </a:p>
          <a:p>
            <a:pPr marL="800100" lvl="1" indent="-457200">
              <a:buFont typeface="+mj-lt"/>
              <a:buAutoNum type="alphaLcParenR"/>
            </a:pPr>
            <a:r>
              <a:rPr lang="en-US" sz="2000" dirty="0" smtClean="0">
                <a:solidFill>
                  <a:srgbClr val="FF0000"/>
                </a:solidFill>
              </a:rPr>
              <a:t>capability </a:t>
            </a:r>
            <a:r>
              <a:rPr lang="en-US" sz="2000" dirty="0">
                <a:solidFill>
                  <a:srgbClr val="FF0000"/>
                </a:solidFill>
              </a:rPr>
              <a:t>infrastructure </a:t>
            </a:r>
            <a:r>
              <a:rPr lang="en-US" sz="2000" dirty="0"/>
              <a:t>(software tools, platform tools, hardware resources such as storage and networking), </a:t>
            </a:r>
            <a:r>
              <a:rPr lang="en-US" sz="2000" dirty="0" smtClean="0"/>
              <a:t>and</a:t>
            </a:r>
            <a:endParaRPr lang="en-US" sz="2000" dirty="0"/>
          </a:p>
          <a:p>
            <a:pPr marL="800100" lvl="1" indent="-457200">
              <a:buFont typeface="+mj-lt"/>
              <a:buAutoNum type="alphaLcParenR"/>
            </a:pPr>
            <a:r>
              <a:rPr lang="en-US" sz="2000" dirty="0" smtClean="0">
                <a:solidFill>
                  <a:srgbClr val="FF0000"/>
                </a:solidFill>
              </a:rPr>
              <a:t>data </a:t>
            </a:r>
            <a:r>
              <a:rPr lang="en-US" sz="2000" dirty="0">
                <a:solidFill>
                  <a:srgbClr val="FF0000"/>
                </a:solidFill>
              </a:rPr>
              <a:t>usage </a:t>
            </a:r>
            <a:r>
              <a:rPr lang="en-US" sz="2000" dirty="0"/>
              <a:t>(processed results in text, table, visual, and other formats</a:t>
            </a:r>
            <a:r>
              <a:rPr lang="en-US" sz="2000" dirty="0" smtClean="0"/>
              <a:t>).</a:t>
            </a:r>
          </a:p>
          <a:p>
            <a:pPr marL="800100" lvl="1" indent="-457200">
              <a:buFont typeface="+mj-lt"/>
              <a:buAutoNum type="alphaLcParenR"/>
            </a:pPr>
            <a:r>
              <a:rPr lang="en-US" sz="2000" dirty="0" smtClean="0">
                <a:solidFill>
                  <a:srgbClr val="FF0000"/>
                </a:solidFill>
              </a:rPr>
              <a:t>all</a:t>
            </a:r>
            <a:r>
              <a:rPr lang="en-US" sz="2000" dirty="0" smtClean="0"/>
              <a:t> architecture </a:t>
            </a:r>
            <a:r>
              <a:rPr lang="en-US" sz="2000" dirty="0"/>
              <a:t>components informed by Goals and use case </a:t>
            </a:r>
            <a:r>
              <a:rPr lang="en-US" sz="2000" dirty="0" smtClean="0"/>
              <a:t>description</a:t>
            </a:r>
          </a:p>
          <a:p>
            <a:pPr marL="800100" lvl="1" indent="-457200">
              <a:buFont typeface="+mj-lt"/>
              <a:buAutoNum type="alphaLcParenR"/>
            </a:pPr>
            <a:r>
              <a:rPr lang="en-US" sz="2000" dirty="0" smtClean="0">
                <a:solidFill>
                  <a:srgbClr val="FF0000"/>
                </a:solidFill>
              </a:rPr>
              <a:t>Security &amp; Privacy</a:t>
            </a:r>
            <a:r>
              <a:rPr lang="en-US" sz="2000" dirty="0" smtClean="0"/>
              <a:t> has direct map</a:t>
            </a:r>
          </a:p>
          <a:p>
            <a:pPr marL="457200" indent="-457200">
              <a:buFont typeface="+mj-lt"/>
              <a:buAutoNum type="arabicParenR"/>
            </a:pPr>
            <a:r>
              <a:rPr lang="en-US" sz="2400" dirty="0" smtClean="0"/>
              <a:t>Aggregate </a:t>
            </a:r>
            <a:r>
              <a:rPr lang="en-US" sz="2400" dirty="0"/>
              <a:t>all specific requirements into high-level generalized requirements which are vendor-neutral and technology agnostic.</a:t>
            </a:r>
          </a:p>
        </p:txBody>
      </p:sp>
      <p:sp>
        <p:nvSpPr>
          <p:cNvPr id="4" name="Slide Number Placeholder 3"/>
          <p:cNvSpPr>
            <a:spLocks noGrp="1"/>
          </p:cNvSpPr>
          <p:nvPr>
            <p:ph type="sldNum" sz="quarter" idx="12"/>
          </p:nvPr>
        </p:nvSpPr>
        <p:spPr/>
        <p:txBody>
          <a:bodyPr/>
          <a:lstStyle/>
          <a:p>
            <a:fld id="{F5B7371F-B25E-42BE-91F9-DCD17E1CF49D}" type="slidenum">
              <a:rPr lang="en-US" smtClean="0"/>
              <a:pPr/>
              <a:t>24</a:t>
            </a:fld>
            <a:endParaRPr lang="en-US" dirty="0"/>
          </a:p>
        </p:txBody>
      </p:sp>
    </p:spTree>
    <p:extLst>
      <p:ext uri="{BB962C8B-B14F-4D97-AF65-F5344CB8AC3E}">
        <p14:creationId xmlns:p14="http://schemas.microsoft.com/office/powerpoint/2010/main" val="280929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766762"/>
          </a:xfrm>
        </p:spPr>
        <p:txBody>
          <a:bodyPr/>
          <a:lstStyle/>
          <a:p>
            <a:r>
              <a:rPr lang="en-US" b="1" dirty="0" smtClean="0"/>
              <a:t>Size of Process</a:t>
            </a:r>
            <a:endParaRPr lang="en-US" b="1" dirty="0"/>
          </a:p>
        </p:txBody>
      </p:sp>
      <p:sp>
        <p:nvSpPr>
          <p:cNvPr id="3" name="Content Placeholder 2"/>
          <p:cNvSpPr>
            <a:spLocks noGrp="1"/>
          </p:cNvSpPr>
          <p:nvPr>
            <p:ph idx="1"/>
          </p:nvPr>
        </p:nvSpPr>
        <p:spPr>
          <a:xfrm>
            <a:off x="0" y="736600"/>
            <a:ext cx="9144000" cy="4114800"/>
          </a:xfrm>
        </p:spPr>
        <p:txBody>
          <a:bodyPr>
            <a:noAutofit/>
          </a:bodyPr>
          <a:lstStyle/>
          <a:p>
            <a:r>
              <a:rPr lang="en-US" sz="2400" dirty="0" smtClean="0"/>
              <a:t>The draft use case and requirements report is 264 pages</a:t>
            </a:r>
          </a:p>
          <a:p>
            <a:pPr lvl="1"/>
            <a:r>
              <a:rPr lang="en-US" sz="2400" dirty="0" smtClean="0"/>
              <a:t>How much web and how much publication?</a:t>
            </a:r>
          </a:p>
          <a:p>
            <a:r>
              <a:rPr lang="en-US" sz="2400" dirty="0" smtClean="0"/>
              <a:t>35 General Requirements</a:t>
            </a:r>
          </a:p>
          <a:p>
            <a:r>
              <a:rPr lang="en-US" sz="2400" dirty="0" smtClean="0"/>
              <a:t>437 Specific Requirements </a:t>
            </a:r>
          </a:p>
          <a:p>
            <a:pPr lvl="1"/>
            <a:r>
              <a:rPr lang="en-US" sz="2400" dirty="0" smtClean="0"/>
              <a:t>8.6 per use case, 12.5 per general requirement</a:t>
            </a:r>
          </a:p>
          <a:p>
            <a:r>
              <a:rPr lang="en-US" sz="2400" dirty="0" smtClean="0">
                <a:solidFill>
                  <a:srgbClr val="FF0000"/>
                </a:solidFill>
              </a:rPr>
              <a:t>Data Sources: </a:t>
            </a:r>
            <a:r>
              <a:rPr lang="en-US" sz="2400" dirty="0" smtClean="0"/>
              <a:t>3 General 78 Specific</a:t>
            </a:r>
          </a:p>
          <a:p>
            <a:r>
              <a:rPr lang="en-US" sz="2400" dirty="0" smtClean="0">
                <a:solidFill>
                  <a:srgbClr val="FF0000"/>
                </a:solidFill>
              </a:rPr>
              <a:t>Transformation: </a:t>
            </a:r>
            <a:r>
              <a:rPr lang="en-US" sz="2400" dirty="0" smtClean="0"/>
              <a:t>4 General 60 Specific</a:t>
            </a:r>
          </a:p>
          <a:p>
            <a:r>
              <a:rPr lang="en-US" sz="2400" dirty="0" smtClean="0">
                <a:solidFill>
                  <a:srgbClr val="FF0000"/>
                </a:solidFill>
              </a:rPr>
              <a:t>Capability (Infrastructure): </a:t>
            </a:r>
            <a:r>
              <a:rPr lang="en-US" sz="2400" dirty="0" smtClean="0"/>
              <a:t>6 General 133 Specific</a:t>
            </a:r>
          </a:p>
          <a:p>
            <a:r>
              <a:rPr lang="en-US" sz="2400" dirty="0" smtClean="0">
                <a:solidFill>
                  <a:srgbClr val="FF0000"/>
                </a:solidFill>
              </a:rPr>
              <a:t>Data Consumer: </a:t>
            </a:r>
            <a:r>
              <a:rPr lang="en-US" sz="2400" dirty="0" smtClean="0"/>
              <a:t>6 General 55 Specific</a:t>
            </a:r>
          </a:p>
          <a:p>
            <a:r>
              <a:rPr lang="en-US" sz="2400" dirty="0" smtClean="0">
                <a:solidFill>
                  <a:srgbClr val="FF0000"/>
                </a:solidFill>
              </a:rPr>
              <a:t>Security &amp; Privacy: </a:t>
            </a:r>
            <a:r>
              <a:rPr lang="en-US" sz="2400" dirty="0" smtClean="0"/>
              <a:t>2 General 45 Specific</a:t>
            </a:r>
          </a:p>
          <a:p>
            <a:r>
              <a:rPr lang="en-US" sz="2400" dirty="0" smtClean="0">
                <a:solidFill>
                  <a:srgbClr val="FF0000"/>
                </a:solidFill>
              </a:rPr>
              <a:t>Lifecycle</a:t>
            </a:r>
            <a:r>
              <a:rPr lang="en-US" sz="2400" dirty="0" smtClean="0"/>
              <a:t>: 9 General 43 Specific</a:t>
            </a:r>
          </a:p>
          <a:p>
            <a:r>
              <a:rPr lang="en-US" sz="2400" dirty="0" smtClean="0">
                <a:solidFill>
                  <a:srgbClr val="FF0000"/>
                </a:solidFill>
              </a:rPr>
              <a:t>Other: </a:t>
            </a:r>
            <a:r>
              <a:rPr lang="en-US" sz="2400" dirty="0" smtClean="0"/>
              <a:t>5 General 23 Specific</a:t>
            </a:r>
          </a:p>
          <a:p>
            <a:endParaRPr lang="en-US" sz="2400" dirty="0"/>
          </a:p>
          <a:p>
            <a:r>
              <a:rPr lang="en-US" sz="2400" dirty="0" smtClean="0"/>
              <a:t>Not clearly useful – prefer to identify common “structure/kernels”</a:t>
            </a:r>
            <a:endParaRPr lang="en-US" sz="24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25</a:t>
            </a:fld>
            <a:endParaRPr lang="en-US" dirty="0"/>
          </a:p>
        </p:txBody>
      </p:sp>
    </p:spTree>
    <p:extLst>
      <p:ext uri="{BB962C8B-B14F-4D97-AF65-F5344CB8AC3E}">
        <p14:creationId xmlns:p14="http://schemas.microsoft.com/office/powerpoint/2010/main" val="2578000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7462"/>
            <a:ext cx="8229600" cy="677862"/>
          </a:xfrm>
        </p:spPr>
        <p:txBody>
          <a:bodyPr>
            <a:normAutofit fontScale="90000"/>
          </a:bodyPr>
          <a:lstStyle/>
          <a:p>
            <a:r>
              <a:rPr lang="en-US" b="1" dirty="0" smtClean="0"/>
              <a:t>Significant Web Resources</a:t>
            </a:r>
            <a:endParaRPr lang="en-US" b="1" dirty="0"/>
          </a:p>
        </p:txBody>
      </p:sp>
      <p:sp>
        <p:nvSpPr>
          <p:cNvPr id="3" name="Content Placeholder 2"/>
          <p:cNvSpPr>
            <a:spLocks noGrp="1"/>
          </p:cNvSpPr>
          <p:nvPr>
            <p:ph idx="1"/>
          </p:nvPr>
        </p:nvSpPr>
        <p:spPr>
          <a:xfrm>
            <a:off x="0" y="901700"/>
            <a:ext cx="9144000" cy="5031333"/>
          </a:xfrm>
        </p:spPr>
        <p:txBody>
          <a:bodyPr>
            <a:noAutofit/>
          </a:bodyPr>
          <a:lstStyle/>
          <a:p>
            <a:pPr lvl="0"/>
            <a:r>
              <a:rPr lang="en-US" sz="2500" dirty="0"/>
              <a:t>Index to all use cases </a:t>
            </a:r>
            <a:r>
              <a:rPr lang="en-US" sz="2500" u="sng" dirty="0">
                <a:hlinkClick r:id="rId2"/>
              </a:rPr>
              <a:t>http://</a:t>
            </a:r>
            <a:r>
              <a:rPr lang="en-US" sz="2500" u="sng" dirty="0" smtClean="0">
                <a:hlinkClick r:id="rId2"/>
              </a:rPr>
              <a:t>bigdatawg.nist.gov/usecases.php</a:t>
            </a:r>
            <a:endParaRPr lang="en-US" sz="2500" u="sng" dirty="0" smtClean="0"/>
          </a:p>
          <a:p>
            <a:pPr lvl="1"/>
            <a:r>
              <a:rPr lang="en-US" sz="2500" dirty="0" smtClean="0"/>
              <a:t>This links to individual submissions and other processed/collected information </a:t>
            </a:r>
            <a:endParaRPr lang="en-US" sz="2500" dirty="0"/>
          </a:p>
          <a:p>
            <a:pPr lvl="0"/>
            <a:r>
              <a:rPr lang="en-US" sz="2500" dirty="0"/>
              <a:t>List of specific requirements versus use case </a:t>
            </a:r>
            <a:r>
              <a:rPr lang="en-US" sz="2500" u="sng" dirty="0">
                <a:hlinkClick r:id="rId3"/>
              </a:rPr>
              <a:t>http://bigdatawg.nist.gov/uc_reqs_summary.php</a:t>
            </a:r>
            <a:r>
              <a:rPr lang="en-US" sz="2500" dirty="0"/>
              <a:t> </a:t>
            </a:r>
          </a:p>
          <a:p>
            <a:pPr lvl="0"/>
            <a:r>
              <a:rPr lang="en-US" sz="2500" dirty="0"/>
              <a:t>List of general requirements versus architecture component </a:t>
            </a:r>
            <a:r>
              <a:rPr lang="en-US" sz="2500" u="sng" dirty="0">
                <a:hlinkClick r:id="rId4"/>
              </a:rPr>
              <a:t>http://bigdatawg.nist.gov/uc_reqs_gen.php</a:t>
            </a:r>
            <a:r>
              <a:rPr lang="en-US" sz="2500" dirty="0"/>
              <a:t> </a:t>
            </a:r>
          </a:p>
          <a:p>
            <a:pPr lvl="0"/>
            <a:r>
              <a:rPr lang="en-US" sz="2500" dirty="0"/>
              <a:t>List of general requirements versus architecture component with record of use cases giving requirement </a:t>
            </a:r>
            <a:r>
              <a:rPr lang="en-US" sz="2500" u="sng" dirty="0">
                <a:hlinkClick r:id="rId5"/>
              </a:rPr>
              <a:t>http://bigdatawg.nist.gov/uc_reqs_gen_ref.php</a:t>
            </a:r>
            <a:r>
              <a:rPr lang="en-US" sz="2500" dirty="0"/>
              <a:t> </a:t>
            </a:r>
          </a:p>
          <a:p>
            <a:pPr lvl="0"/>
            <a:r>
              <a:rPr lang="en-US" sz="2500" dirty="0"/>
              <a:t>List of architecture component and specific requirements plus use case constraining this component </a:t>
            </a:r>
            <a:r>
              <a:rPr lang="en-US" sz="2500" u="sng" dirty="0">
                <a:hlinkClick r:id="rId6"/>
              </a:rPr>
              <a:t>http://bigdatawg.nist.gov/uc_reqs_gen_detail.php</a:t>
            </a:r>
            <a:r>
              <a:rPr lang="en-US" sz="2500" dirty="0"/>
              <a:t> </a:t>
            </a:r>
          </a:p>
          <a:p>
            <a:endParaRPr lang="en-US" sz="25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26</a:t>
            </a:fld>
            <a:endParaRPr lang="en-US" dirty="0"/>
          </a:p>
        </p:txBody>
      </p:sp>
    </p:spTree>
    <p:extLst>
      <p:ext uri="{BB962C8B-B14F-4D97-AF65-F5344CB8AC3E}">
        <p14:creationId xmlns:p14="http://schemas.microsoft.com/office/powerpoint/2010/main" val="1983192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t>“small” kernels, mini-apps</a:t>
            </a:r>
          </a:p>
          <a:p>
            <a:r>
              <a:rPr lang="en-US" dirty="0" smtClean="0"/>
              <a:t>Or Classify applications into patterns</a:t>
            </a:r>
            <a:br>
              <a:rPr lang="en-US" dirty="0" smtClean="0"/>
            </a:br>
            <a:endParaRPr lang="en-US" dirty="0" smtClean="0"/>
          </a:p>
          <a:p>
            <a:r>
              <a:rPr lang="en-US" dirty="0" smtClean="0"/>
              <a:t>Do it from HPC background not database view point</a:t>
            </a:r>
          </a:p>
          <a:p>
            <a:r>
              <a:rPr lang="en-US" dirty="0" smtClean="0"/>
              <a:t>e.g. focus on cases with detailed analytics</a:t>
            </a:r>
          </a:p>
          <a:p>
            <a:endParaRPr lang="en-US" dirty="0" smtClean="0"/>
          </a:p>
          <a:p>
            <a:r>
              <a:rPr lang="en-US" dirty="0"/>
              <a:t>Section 5 of my class </a:t>
            </a:r>
            <a:r>
              <a:rPr lang="en-US" sz="2800" dirty="0">
                <a:hlinkClick r:id="rId2"/>
              </a:rPr>
              <a:t>https://bigdatacoursespring2014.appspot.com/preview</a:t>
            </a:r>
            <a:r>
              <a:rPr lang="en-US" sz="2800" dirty="0"/>
              <a:t> </a:t>
            </a:r>
            <a:r>
              <a:rPr lang="en-US" dirty="0"/>
              <a:t>classifies 51 use cases with </a:t>
            </a:r>
            <a:r>
              <a:rPr lang="en-US" dirty="0" smtClean="0"/>
              <a:t>ogre facets</a:t>
            </a:r>
            <a:endParaRPr lang="en-US" dirty="0"/>
          </a:p>
          <a:p>
            <a:endParaRPr lang="en-US" dirty="0"/>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915254"/>
          </a:xfrm>
        </p:spPr>
        <p:txBody>
          <a:bodyPr>
            <a:normAutofit/>
          </a:bodyPr>
          <a:lstStyle/>
          <a:p>
            <a:r>
              <a:rPr lang="en-US" b="1" dirty="0" smtClean="0"/>
              <a:t>What are “mini-Applications”</a:t>
            </a:r>
            <a:endParaRPr lang="en-US" b="1" dirty="0"/>
          </a:p>
        </p:txBody>
      </p:sp>
      <p:sp>
        <p:nvSpPr>
          <p:cNvPr id="3" name="Content Placeholder 2"/>
          <p:cNvSpPr>
            <a:spLocks noGrp="1"/>
          </p:cNvSpPr>
          <p:nvPr>
            <p:ph idx="1"/>
          </p:nvPr>
        </p:nvSpPr>
        <p:spPr>
          <a:xfrm>
            <a:off x="82062" y="943706"/>
            <a:ext cx="9061938" cy="5914293"/>
          </a:xfrm>
        </p:spPr>
        <p:txBody>
          <a:bodyPr>
            <a:normAutofit fontScale="85000" lnSpcReduction="20000"/>
          </a:bodyPr>
          <a:lstStyle/>
          <a:p>
            <a:r>
              <a:rPr lang="en-US" dirty="0" smtClean="0"/>
              <a:t>Use for benchmarks of computers and software (is my parallel compiler any good?)</a:t>
            </a:r>
          </a:p>
          <a:p>
            <a:r>
              <a:rPr lang="en-US" dirty="0" smtClean="0"/>
              <a:t>In parallel computing, this is well established</a:t>
            </a:r>
          </a:p>
          <a:p>
            <a:pPr lvl="1"/>
            <a:r>
              <a:rPr lang="en-US" b="1" dirty="0" err="1" smtClean="0"/>
              <a:t>Linpack</a:t>
            </a:r>
            <a:r>
              <a:rPr lang="en-US" dirty="0" smtClean="0"/>
              <a:t> for measuring performance to rank machines in Top500 (changing?)</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sz="2800"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a:p>
            <a:r>
              <a:rPr lang="en-US" dirty="0" smtClean="0"/>
              <a:t>I’ll let experts comment on database benchmarks like TPC</a:t>
            </a:r>
            <a:endParaRPr lang="en-US" dirty="0"/>
          </a:p>
        </p:txBody>
      </p:sp>
    </p:spTree>
    <p:extLst>
      <p:ext uri="{BB962C8B-B14F-4D97-AF65-F5344CB8AC3E}">
        <p14:creationId xmlns:p14="http://schemas.microsoft.com/office/powerpoint/2010/main" val="4003121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normAutofit fontScale="90000"/>
          </a:bodyPr>
          <a:lstStyle/>
          <a:p>
            <a:r>
              <a:rPr lang="en-US" b="1" dirty="0" smtClean="0"/>
              <a:t>7 Original Berkeley Dwarfs (</a:t>
            </a:r>
            <a:r>
              <a:rPr lang="en-US" b="1" dirty="0" err="1" smtClean="0"/>
              <a:t>Colella</a:t>
            </a:r>
            <a:r>
              <a:rPr lang="en-US" b="1" dirty="0" smtClean="0"/>
              <a:t>)</a:t>
            </a:r>
            <a:endParaRPr lang="en-US"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Structured </a:t>
            </a:r>
            <a:r>
              <a:rPr lang="en-US" dirty="0"/>
              <a:t>Grids (including </a:t>
            </a:r>
            <a:r>
              <a:rPr lang="en-US" dirty="0" smtClean="0"/>
              <a:t>locally </a:t>
            </a:r>
            <a:r>
              <a:rPr lang="en-US" dirty="0"/>
              <a:t>structured grids, e.g. </a:t>
            </a:r>
            <a:r>
              <a:rPr lang="en-US" dirty="0" smtClean="0"/>
              <a:t>Adaptive </a:t>
            </a:r>
            <a:r>
              <a:rPr lang="en-US" dirty="0"/>
              <a:t>Mesh Refinement)</a:t>
            </a:r>
          </a:p>
          <a:p>
            <a:pPr marL="514350" indent="-514350">
              <a:buFont typeface="+mj-lt"/>
              <a:buAutoNum type="arabicPeriod"/>
            </a:pPr>
            <a:r>
              <a:rPr lang="en-US" dirty="0" smtClean="0"/>
              <a:t>Unstructured </a:t>
            </a:r>
            <a:r>
              <a:rPr lang="en-US" dirty="0"/>
              <a:t>Grids</a:t>
            </a:r>
          </a:p>
          <a:p>
            <a:pPr marL="514350" indent="-514350">
              <a:buFont typeface="+mj-lt"/>
              <a:buAutoNum type="arabicPeriod"/>
            </a:pPr>
            <a:r>
              <a:rPr lang="en-US" dirty="0" smtClean="0"/>
              <a:t>Fast </a:t>
            </a:r>
            <a:r>
              <a:rPr lang="en-US" dirty="0"/>
              <a:t>Fourier Transform</a:t>
            </a:r>
          </a:p>
          <a:p>
            <a:pPr marL="514350" indent="-514350">
              <a:buFont typeface="+mj-lt"/>
              <a:buAutoNum type="arabicPeriod"/>
            </a:pPr>
            <a:r>
              <a:rPr lang="en-US" dirty="0" smtClean="0"/>
              <a:t>Dense </a:t>
            </a:r>
            <a:r>
              <a:rPr lang="en-US" dirty="0"/>
              <a:t>Linear Algebra</a:t>
            </a:r>
          </a:p>
          <a:p>
            <a:pPr marL="514350" indent="-514350">
              <a:buFont typeface="+mj-lt"/>
              <a:buAutoNum type="arabicPeriod"/>
            </a:pPr>
            <a:r>
              <a:rPr lang="en-US" dirty="0" smtClean="0"/>
              <a:t>Sparse </a:t>
            </a:r>
            <a:r>
              <a:rPr lang="en-US" dirty="0"/>
              <a:t>Linear Algebra </a:t>
            </a:r>
          </a:p>
          <a:p>
            <a:pPr marL="514350" indent="-514350">
              <a:buFont typeface="+mj-lt"/>
              <a:buAutoNum type="arabicPeriod"/>
            </a:pPr>
            <a:r>
              <a:rPr lang="en-US" dirty="0" smtClean="0"/>
              <a:t>Particles</a:t>
            </a:r>
            <a:endParaRPr lang="en-US" dirty="0"/>
          </a:p>
          <a:p>
            <a:pPr marL="514350" indent="-514350">
              <a:buFont typeface="+mj-lt"/>
              <a:buAutoNum type="arabicPeriod"/>
            </a:pPr>
            <a:r>
              <a:rPr lang="en-US" dirty="0" smtClean="0"/>
              <a:t>Monte Carlo</a:t>
            </a:r>
          </a:p>
          <a:p>
            <a:pPr marL="514350" indent="-514350">
              <a:buFont typeface="+mj-lt"/>
              <a:buAutoNum type="arabicPeriod"/>
            </a:pPr>
            <a:endParaRPr lang="en-US" dirty="0"/>
          </a:p>
          <a:p>
            <a:pPr marL="514350" indent="-514350">
              <a:buFont typeface="+mj-lt"/>
              <a:buAutoNum type="arabicPeriod"/>
            </a:pPr>
            <a:r>
              <a:rPr lang="en-US" dirty="0" smtClean="0"/>
              <a:t>Note “vaguer” than NPB</a:t>
            </a:r>
            <a:endParaRPr lang="en-US" dirty="0"/>
          </a:p>
        </p:txBody>
      </p:sp>
    </p:spTree>
    <p:extLst>
      <p:ext uri="{BB962C8B-B14F-4D97-AF65-F5344CB8AC3E}">
        <p14:creationId xmlns:p14="http://schemas.microsoft.com/office/powerpoint/2010/main" val="868087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C00000"/>
                </a:solidFill>
              </a:rPr>
              <a:t>Dense </a:t>
            </a:r>
            <a:r>
              <a:rPr lang="en-US" dirty="0">
                <a:solidFill>
                  <a:srgbClr val="C00000"/>
                </a:solidFill>
              </a:rPr>
              <a:t>Linear </a:t>
            </a:r>
            <a:r>
              <a:rPr lang="en-US" dirty="0" smtClean="0">
                <a:solidFill>
                  <a:srgbClr val="C00000"/>
                </a:solidFill>
              </a:rPr>
              <a:t>Algebra </a:t>
            </a:r>
            <a:endParaRPr lang="en-US" dirty="0">
              <a:solidFill>
                <a:srgbClr val="C00000"/>
              </a:solidFill>
            </a:endParaRPr>
          </a:p>
          <a:p>
            <a:r>
              <a:rPr lang="en-US" dirty="0">
                <a:solidFill>
                  <a:srgbClr val="C00000"/>
                </a:solidFill>
              </a:rPr>
              <a:t>Sparse Linear Algebra</a:t>
            </a:r>
          </a:p>
          <a:p>
            <a:r>
              <a:rPr lang="en-US" dirty="0">
                <a:solidFill>
                  <a:srgbClr val="C00000"/>
                </a:solidFill>
              </a:rPr>
              <a:t>Spectral Methods</a:t>
            </a:r>
          </a:p>
          <a:p>
            <a:r>
              <a:rPr lang="en-US" dirty="0">
                <a:solidFill>
                  <a:srgbClr val="C00000"/>
                </a:solidFill>
              </a:rPr>
              <a:t>N-Body Methods</a:t>
            </a:r>
          </a:p>
          <a:p>
            <a:r>
              <a:rPr lang="en-US" dirty="0">
                <a:solidFill>
                  <a:srgbClr val="C00000"/>
                </a:solidFill>
              </a:rPr>
              <a:t>Structured Grids</a:t>
            </a:r>
          </a:p>
          <a:p>
            <a:r>
              <a:rPr lang="en-US" dirty="0">
                <a:solidFill>
                  <a:srgbClr val="C0000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a:t>
            </a:r>
            <a:br>
              <a:rPr lang="en-US" sz="2400" dirty="0" smtClean="0"/>
            </a:br>
            <a:endParaRPr lang="en-US" sz="2400" dirty="0" smtClean="0"/>
          </a:p>
          <a:p>
            <a:r>
              <a:rPr lang="en-US" sz="2400" dirty="0" smtClean="0"/>
              <a:t>Note a little inconsistent in that MapReduce is a programming model and spectral method is a numerical method </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5"/>
            <a:ext cx="8229600" cy="1143000"/>
          </a:xfrm>
        </p:spPr>
        <p:txBody>
          <a:bodyPr>
            <a:normAutofit fontScale="90000"/>
          </a:bodyPr>
          <a:lstStyle/>
          <a:p>
            <a:r>
              <a:rPr lang="en-US" b="1" dirty="0" smtClean="0"/>
              <a:t>Distributed Computing </a:t>
            </a:r>
            <a:r>
              <a:rPr lang="en-US" b="1" dirty="0" err="1" smtClean="0"/>
              <a:t>MetaPatterns</a:t>
            </a:r>
            <a:r>
              <a:rPr lang="en-US" b="1" dirty="0" smtClean="0"/>
              <a:t> I</a:t>
            </a:r>
            <a:br>
              <a:rPr lang="en-US" b="1" dirty="0" smtClean="0"/>
            </a:br>
            <a:r>
              <a:rPr lang="en-US" sz="3100" i="1" dirty="0" err="1" smtClean="0"/>
              <a:t>Jha</a:t>
            </a:r>
            <a:r>
              <a:rPr lang="en-US" sz="3100" i="1" dirty="0" smtClean="0"/>
              <a:t>, Cole, Katz, </a:t>
            </a:r>
            <a:r>
              <a:rPr lang="en-US" sz="3100" i="1" dirty="0" err="1" smtClean="0"/>
              <a:t>Parashar</a:t>
            </a:r>
            <a:r>
              <a:rPr lang="en-US" sz="3100" i="1" dirty="0" smtClean="0"/>
              <a:t>, </a:t>
            </a:r>
            <a:r>
              <a:rPr lang="en-US" sz="3100" i="1" dirty="0" err="1" smtClean="0"/>
              <a:t>Rana</a:t>
            </a:r>
            <a:r>
              <a:rPr lang="en-US" sz="3100" i="1" dirty="0" smtClean="0"/>
              <a:t>, </a:t>
            </a:r>
            <a:r>
              <a:rPr lang="en-US" sz="3100" i="1" dirty="0" err="1" smtClean="0"/>
              <a:t>Weissman</a:t>
            </a:r>
            <a:endParaRPr lang="en-US" sz="3100" i="1" dirty="0"/>
          </a:p>
        </p:txBody>
      </p:sp>
      <p:pic>
        <p:nvPicPr>
          <p:cNvPr id="4" name="Content Placeholder 3" descr="tabl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237" r="2984"/>
          <a:stretch/>
        </p:blipFill>
        <p:spPr>
          <a:xfrm>
            <a:off x="0" y="1243003"/>
            <a:ext cx="9144000" cy="5880805"/>
          </a:xfrm>
        </p:spPr>
      </p:pic>
    </p:spTree>
    <p:extLst>
      <p:ext uri="{BB962C8B-B14F-4D97-AF65-F5344CB8AC3E}">
        <p14:creationId xmlns:p14="http://schemas.microsoft.com/office/powerpoint/2010/main" val="1910813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1938" cy="1143000"/>
          </a:xfrm>
        </p:spPr>
        <p:txBody>
          <a:bodyPr>
            <a:normAutofit fontScale="90000"/>
          </a:bodyPr>
          <a:lstStyle/>
          <a:p>
            <a:r>
              <a:rPr lang="en-US" b="1" dirty="0"/>
              <a:t>Distributed Computing </a:t>
            </a:r>
            <a:r>
              <a:rPr lang="en-US" b="1" dirty="0" err="1"/>
              <a:t>MetaPatterns</a:t>
            </a:r>
            <a:r>
              <a:rPr lang="en-US" b="1" dirty="0"/>
              <a:t> </a:t>
            </a:r>
            <a:r>
              <a:rPr lang="en-US" b="1" dirty="0" smtClean="0"/>
              <a:t>II</a:t>
            </a:r>
            <a:r>
              <a:rPr lang="en-US" b="1" dirty="0"/>
              <a:t/>
            </a:r>
            <a:br>
              <a:rPr lang="en-US" b="1" dirty="0"/>
            </a:br>
            <a:r>
              <a:rPr lang="en-US" sz="3100" i="1" dirty="0" err="1"/>
              <a:t>Jha</a:t>
            </a:r>
            <a:r>
              <a:rPr lang="en-US" sz="3100" i="1" dirty="0"/>
              <a:t>, Cole, Katz, </a:t>
            </a:r>
            <a:r>
              <a:rPr lang="en-US" sz="3100" i="1" dirty="0" err="1"/>
              <a:t>Parashar</a:t>
            </a:r>
            <a:r>
              <a:rPr lang="en-US" sz="3100" i="1" dirty="0"/>
              <a:t>, </a:t>
            </a:r>
            <a:r>
              <a:rPr lang="en-US" sz="3100" i="1" dirty="0" err="1"/>
              <a:t>Rana</a:t>
            </a:r>
            <a:r>
              <a:rPr lang="en-US" sz="3100" i="1" dirty="0"/>
              <a:t>, </a:t>
            </a:r>
            <a:r>
              <a:rPr lang="en-US" sz="3100" i="1" dirty="0" err="1"/>
              <a:t>Weissman</a:t>
            </a:r>
            <a:endParaRPr lang="en-US" sz="3100" dirty="0"/>
          </a:p>
        </p:txBody>
      </p:sp>
      <p:pic>
        <p:nvPicPr>
          <p:cNvPr id="4" name="Content Placeholder 3" descr="table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063" t="-16323" r="2778" b="-16323"/>
          <a:stretch/>
        </p:blipFill>
        <p:spPr>
          <a:xfrm>
            <a:off x="0" y="1446946"/>
            <a:ext cx="9144000" cy="5340777"/>
          </a:xfrm>
        </p:spPr>
      </p:pic>
    </p:spTree>
    <p:extLst>
      <p:ext uri="{BB962C8B-B14F-4D97-AF65-F5344CB8AC3E}">
        <p14:creationId xmlns:p14="http://schemas.microsoft.com/office/powerpoint/2010/main" val="824899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Distributed Computing </a:t>
            </a:r>
            <a:r>
              <a:rPr lang="en-US" b="1" dirty="0" err="1"/>
              <a:t>MetaPatterns</a:t>
            </a:r>
            <a:r>
              <a:rPr lang="en-US" b="1" dirty="0"/>
              <a:t> </a:t>
            </a:r>
            <a:r>
              <a:rPr lang="en-US" b="1" dirty="0" smtClean="0"/>
              <a:t>III</a:t>
            </a:r>
            <a:r>
              <a:rPr lang="en-US" b="1" dirty="0"/>
              <a:t/>
            </a:r>
            <a:br>
              <a:rPr lang="en-US" b="1" dirty="0"/>
            </a:br>
            <a:r>
              <a:rPr lang="en-US" sz="3100" i="1" dirty="0" err="1"/>
              <a:t>Jha</a:t>
            </a:r>
            <a:r>
              <a:rPr lang="en-US" sz="3100" i="1" dirty="0"/>
              <a:t>, Cole, Katz, </a:t>
            </a:r>
            <a:r>
              <a:rPr lang="en-US" sz="3100" i="1" dirty="0" err="1"/>
              <a:t>Parashar</a:t>
            </a:r>
            <a:r>
              <a:rPr lang="en-US" sz="3100" i="1" dirty="0"/>
              <a:t>, </a:t>
            </a:r>
            <a:r>
              <a:rPr lang="en-US" sz="3100" i="1" dirty="0" err="1"/>
              <a:t>Rana</a:t>
            </a:r>
            <a:r>
              <a:rPr lang="en-US" sz="3100" i="1" dirty="0"/>
              <a:t>, </a:t>
            </a:r>
            <a:r>
              <a:rPr lang="en-US" sz="3100" i="1" dirty="0" err="1"/>
              <a:t>Weissman</a:t>
            </a:r>
            <a:endParaRPr lang="en-US" sz="3100" dirty="0"/>
          </a:p>
        </p:txBody>
      </p:sp>
      <p:pic>
        <p:nvPicPr>
          <p:cNvPr id="4" name="Content Placeholder 3" descr="table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022" r="8221" b="9570"/>
          <a:stretch/>
        </p:blipFill>
        <p:spPr>
          <a:xfrm>
            <a:off x="0" y="1417638"/>
            <a:ext cx="9144000" cy="5457092"/>
          </a:xfrm>
        </p:spPr>
      </p:pic>
    </p:spTree>
    <p:extLst>
      <p:ext uri="{BB962C8B-B14F-4D97-AF65-F5344CB8AC3E}">
        <p14:creationId xmlns:p14="http://schemas.microsoft.com/office/powerpoint/2010/main" val="592358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FF0000"/>
                </a:solidFill>
              </a:rPr>
              <a:t>Core Analytics </a:t>
            </a:r>
            <a:r>
              <a:rPr lang="en-US" sz="3600" b="1" dirty="0" smtClean="0">
                <a:solidFill>
                  <a:srgbClr val="FF000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a:t>
            </a:r>
            <a:endParaRPr lang="en-US" sz="3600" b="1" dirty="0"/>
          </a:p>
        </p:txBody>
      </p:sp>
      <p:sp>
        <p:nvSpPr>
          <p:cNvPr id="3" name="Content Placeholder 2"/>
          <p:cNvSpPr>
            <a:spLocks noGrp="1"/>
          </p:cNvSpPr>
          <p:nvPr>
            <p:ph idx="1"/>
          </p:nvPr>
        </p:nvSpPr>
        <p:spPr>
          <a:xfrm>
            <a:off x="0" y="398583"/>
            <a:ext cx="9144000" cy="6248401"/>
          </a:xfrm>
        </p:spPr>
        <p:txBody>
          <a:bodyPr>
            <a:noAutofit/>
          </a:bodyPr>
          <a:lstStyle/>
          <a:p>
            <a:pPr marL="514350" indent="-514350">
              <a:buFont typeface="+mj-lt"/>
              <a:buAutoNum type="romanLcPeriod"/>
            </a:pPr>
            <a:r>
              <a:rPr lang="en-US" sz="2400" b="1" dirty="0" smtClean="0"/>
              <a:t>Search/Query</a:t>
            </a:r>
          </a:p>
          <a:p>
            <a:pPr marL="514350" indent="-514350">
              <a:buFont typeface="+mj-lt"/>
              <a:buAutoNum type="romanLcPeriod"/>
            </a:pPr>
            <a:r>
              <a:rPr lang="en-US" sz="2400" b="1" dirty="0" smtClean="0"/>
              <a:t>Local Machine Learning </a:t>
            </a:r>
            <a:r>
              <a:rPr lang="en-US" sz="2400" dirty="0" smtClean="0"/>
              <a:t>– pleasingly parallel</a:t>
            </a:r>
          </a:p>
          <a:p>
            <a:pPr marL="514350" indent="-514350">
              <a:buFont typeface="+mj-lt"/>
              <a:buAutoNum type="romanLcPeriod"/>
            </a:pPr>
            <a:r>
              <a:rPr lang="en-US" sz="2400" dirty="0" smtClean="0"/>
              <a:t>Summarizing </a:t>
            </a:r>
            <a:r>
              <a:rPr lang="en-US" sz="2400" b="1" dirty="0" smtClean="0"/>
              <a:t>statistics</a:t>
            </a:r>
          </a:p>
          <a:p>
            <a:pPr marL="514350" indent="-514350">
              <a:buFont typeface="+mj-lt"/>
              <a:buAutoNum type="romanLcPeriod"/>
            </a:pPr>
            <a:r>
              <a:rPr lang="en-US" sz="2400" dirty="0" smtClean="0"/>
              <a:t>Recommender </a:t>
            </a:r>
            <a:r>
              <a:rPr lang="en-US" sz="2400" dirty="0"/>
              <a:t>Systems (</a:t>
            </a:r>
            <a:r>
              <a:rPr lang="en-US" sz="2400" b="1" dirty="0"/>
              <a:t>Collaborative Filtering</a:t>
            </a:r>
            <a:r>
              <a:rPr lang="en-US" sz="2400" dirty="0"/>
              <a:t>) </a:t>
            </a:r>
            <a:endParaRPr lang="en-US" sz="2400" dirty="0" smtClean="0"/>
          </a:p>
          <a:p>
            <a:pPr marL="514350" indent="-514350">
              <a:buFont typeface="+mj-lt"/>
              <a:buAutoNum type="romanLcPeriod"/>
            </a:pPr>
            <a:r>
              <a:rPr lang="en-US" sz="2400" b="1" dirty="0" smtClean="0"/>
              <a:t>Outlier </a:t>
            </a:r>
            <a:r>
              <a:rPr lang="en-US" sz="2400" b="1" dirty="0"/>
              <a:t>Detection </a:t>
            </a:r>
            <a:r>
              <a:rPr lang="en-US" sz="2400" dirty="0"/>
              <a:t>(</a:t>
            </a:r>
            <a:r>
              <a:rPr lang="en-US" sz="2400" dirty="0" err="1"/>
              <a:t>iORCA</a:t>
            </a:r>
            <a:r>
              <a:rPr lang="en-US" sz="2400" dirty="0"/>
              <a:t>) </a:t>
            </a:r>
            <a:endParaRPr lang="en-US" sz="2400" dirty="0" smtClean="0"/>
          </a:p>
          <a:p>
            <a:pPr marL="514350" indent="-514350">
              <a:buFont typeface="+mj-lt"/>
              <a:buAutoNum type="romanLcPeriod"/>
            </a:pPr>
            <a:r>
              <a:rPr lang="en-US" sz="2400" b="1" dirty="0" smtClean="0"/>
              <a:t>Clustering</a:t>
            </a:r>
            <a:r>
              <a:rPr lang="en-US" sz="2400" dirty="0" smtClean="0"/>
              <a:t> </a:t>
            </a:r>
            <a:r>
              <a:rPr lang="en-US" sz="2400" dirty="0"/>
              <a:t>(many methods), </a:t>
            </a:r>
            <a:endParaRPr lang="en-US" sz="2400" dirty="0" smtClean="0"/>
          </a:p>
          <a:p>
            <a:pPr marL="514350" indent="-514350">
              <a:buFont typeface="+mj-lt"/>
              <a:buAutoNum type="romanLcPeriod"/>
            </a:pPr>
            <a:r>
              <a:rPr lang="en-US" sz="2400" b="1" dirty="0"/>
              <a:t>LDA </a:t>
            </a:r>
            <a:r>
              <a:rPr lang="en-US" sz="2400" dirty="0"/>
              <a:t>(Latent </a:t>
            </a:r>
            <a:r>
              <a:rPr lang="en-US" sz="2400" dirty="0" err="1"/>
              <a:t>Dirichlet</a:t>
            </a:r>
            <a:r>
              <a:rPr lang="en-US" sz="2400" dirty="0"/>
              <a:t> Allocation) or variants like </a:t>
            </a:r>
            <a:r>
              <a:rPr lang="en-US" sz="2400" b="1" dirty="0"/>
              <a:t>PLSI </a:t>
            </a:r>
            <a:r>
              <a:rPr lang="en-US" sz="2400" dirty="0"/>
              <a:t>(Probabilistic Latent Semantic Indexing), </a:t>
            </a:r>
          </a:p>
          <a:p>
            <a:pPr marL="514350" indent="-514350">
              <a:buFont typeface="+mj-lt"/>
              <a:buAutoNum type="romanLcPeriod"/>
            </a:pPr>
            <a:r>
              <a:rPr lang="en-US" sz="2400" b="1" dirty="0"/>
              <a:t>SVM </a:t>
            </a:r>
            <a:r>
              <a:rPr lang="en-US" sz="2400" dirty="0"/>
              <a:t>and Linear Classifiers (Bayes, Random Forests), </a:t>
            </a:r>
          </a:p>
          <a:p>
            <a:pPr marL="514350" indent="-514350">
              <a:buFont typeface="+mj-lt"/>
              <a:buAutoNum type="romanLcPeriod"/>
            </a:pPr>
            <a:r>
              <a:rPr lang="en-US" sz="2400" b="1" dirty="0" smtClean="0"/>
              <a:t>PageRank</a:t>
            </a:r>
            <a:r>
              <a:rPr lang="en-US" sz="2400" dirty="0"/>
              <a:t>, </a:t>
            </a:r>
            <a:r>
              <a:rPr lang="en-US" sz="2400" dirty="0" smtClean="0"/>
              <a:t>(Find leading eigenvector of sparse matrix)</a:t>
            </a:r>
          </a:p>
          <a:p>
            <a:pPr marL="514350" indent="-514350">
              <a:buFont typeface="+mj-lt"/>
              <a:buAutoNum type="romanLcPeriod"/>
            </a:pPr>
            <a:r>
              <a:rPr lang="en-US" sz="2400" b="1" dirty="0" smtClean="0"/>
              <a:t>SVD</a:t>
            </a:r>
            <a:r>
              <a:rPr lang="en-US" sz="2400" dirty="0" smtClean="0"/>
              <a:t> </a:t>
            </a:r>
            <a:r>
              <a:rPr lang="en-US" sz="2400" dirty="0"/>
              <a:t>(Singular Value Decomposition), </a:t>
            </a:r>
            <a:endParaRPr lang="en-US" sz="2400" dirty="0" smtClean="0"/>
          </a:p>
          <a:p>
            <a:pPr marL="514350" indent="-514350">
              <a:buFont typeface="+mj-lt"/>
              <a:buAutoNum type="romanLcPeriod"/>
            </a:pPr>
            <a:r>
              <a:rPr lang="en-US" sz="2400" dirty="0"/>
              <a:t>Learning Neural Networks (</a:t>
            </a:r>
            <a:r>
              <a:rPr lang="en-US" sz="2400" b="1" dirty="0"/>
              <a:t>Deep Learning</a:t>
            </a:r>
            <a:r>
              <a:rPr lang="en-US" sz="2400" dirty="0"/>
              <a:t>), </a:t>
            </a:r>
            <a:endParaRPr lang="en-US" sz="2400" dirty="0" smtClean="0"/>
          </a:p>
          <a:p>
            <a:pPr marL="514350" indent="-514350">
              <a:buFont typeface="+mj-lt"/>
              <a:buAutoNum type="romanLcPeriod"/>
            </a:pPr>
            <a:r>
              <a:rPr lang="en-US" sz="2400" b="1" dirty="0" smtClean="0"/>
              <a:t>MDS</a:t>
            </a:r>
            <a:r>
              <a:rPr lang="en-US" sz="2400" dirty="0" smtClean="0"/>
              <a:t> </a:t>
            </a:r>
            <a:r>
              <a:rPr lang="en-US" sz="2400" dirty="0"/>
              <a:t>(Multidimensional Scaling), </a:t>
            </a:r>
            <a:endParaRPr lang="en-US" sz="2400" dirty="0" smtClean="0"/>
          </a:p>
          <a:p>
            <a:pPr marL="514350" indent="-514350">
              <a:buFont typeface="+mj-lt"/>
              <a:buAutoNum type="romanLcPeriod"/>
            </a:pPr>
            <a:r>
              <a:rPr lang="en-US" sz="2400" b="1" dirty="0" smtClean="0"/>
              <a:t>Graph Structure Algorithms </a:t>
            </a:r>
            <a:r>
              <a:rPr lang="en-US" sz="2400" dirty="0"/>
              <a:t>(seen in </a:t>
            </a:r>
            <a:r>
              <a:rPr lang="en-US" sz="2400" dirty="0" smtClean="0"/>
              <a:t>search </a:t>
            </a:r>
            <a:r>
              <a:rPr lang="en-US" sz="2400" dirty="0"/>
              <a:t>of RDF Triple stores), </a:t>
            </a:r>
            <a:endParaRPr lang="en-US" sz="2400" dirty="0" smtClean="0"/>
          </a:p>
          <a:p>
            <a:pPr marL="514350" indent="-514350">
              <a:buFont typeface="+mj-lt"/>
              <a:buAutoNum type="romanLcPeriod"/>
            </a:pPr>
            <a:r>
              <a:rPr lang="en-US" sz="2400" b="1" dirty="0" smtClean="0"/>
              <a:t>Network Dynamics - Graph </a:t>
            </a:r>
            <a:r>
              <a:rPr lang="en-US" sz="2400" b="1" dirty="0"/>
              <a:t>simulation Algorithms </a:t>
            </a:r>
            <a:r>
              <a:rPr lang="en-US" sz="2400" dirty="0" smtClean="0"/>
              <a:t>(epidemiology)</a:t>
            </a:r>
            <a:endParaRPr lang="en-US" sz="2400" dirty="0"/>
          </a:p>
          <a:p>
            <a:endParaRPr lang="en-US" sz="2400" dirty="0" smtClean="0"/>
          </a:p>
        </p:txBody>
      </p:sp>
      <p:cxnSp>
        <p:nvCxnSpPr>
          <p:cNvPr id="5" name="Straight Arrow Connector 4"/>
          <p:cNvCxnSpPr/>
          <p:nvPr/>
        </p:nvCxnSpPr>
        <p:spPr>
          <a:xfrm>
            <a:off x="7620000" y="4056185"/>
            <a:ext cx="11723" cy="1852246"/>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84123" y="4612976"/>
            <a:ext cx="1139223" cy="830997"/>
          </a:xfrm>
          <a:prstGeom prst="rect">
            <a:avLst/>
          </a:prstGeom>
          <a:noFill/>
        </p:spPr>
        <p:txBody>
          <a:bodyPr wrap="none" rtlCol="0">
            <a:spAutoFit/>
          </a:bodyPr>
          <a:lstStyle/>
          <a:p>
            <a:r>
              <a:rPr lang="en-US" sz="2400" dirty="0" smtClean="0"/>
              <a:t>Matrix </a:t>
            </a:r>
            <a:br>
              <a:rPr lang="en-US" sz="2400" dirty="0" smtClean="0"/>
            </a:br>
            <a:r>
              <a:rPr lang="en-US" sz="2400" dirty="0" smtClean="0"/>
              <a:t>Algebra</a:t>
            </a:r>
            <a:endParaRPr lang="en-US" sz="2400" dirty="0"/>
          </a:p>
        </p:txBody>
      </p:sp>
      <p:cxnSp>
        <p:nvCxnSpPr>
          <p:cNvPr id="7" name="Straight Arrow Connector 6"/>
          <p:cNvCxnSpPr/>
          <p:nvPr/>
        </p:nvCxnSpPr>
        <p:spPr>
          <a:xfrm>
            <a:off x="8923346" y="2777644"/>
            <a:ext cx="11723" cy="92612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73590" y="1963560"/>
            <a:ext cx="1795941" cy="830997"/>
          </a:xfrm>
          <a:prstGeom prst="rect">
            <a:avLst/>
          </a:prstGeom>
          <a:noFill/>
        </p:spPr>
        <p:txBody>
          <a:bodyPr wrap="none" rtlCol="0">
            <a:spAutoFit/>
          </a:bodyPr>
          <a:lstStyle/>
          <a:p>
            <a:r>
              <a:rPr lang="en-US" sz="2400" dirty="0" smtClean="0"/>
              <a:t>Global</a:t>
            </a:r>
          </a:p>
          <a:p>
            <a:r>
              <a:rPr lang="en-US" sz="2400" dirty="0" smtClean="0"/>
              <a:t>Optimization</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FF000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30114"/>
            <a:ext cx="9144000" cy="6242539"/>
          </a:xfrm>
        </p:spPr>
        <p:txBody>
          <a:bodyPr>
            <a:noAutofit/>
          </a:bodyPr>
          <a:lstStyle/>
          <a:p>
            <a:pPr marL="571500" indent="-514350">
              <a:buFont typeface="+mj-lt"/>
              <a:buAutoNum type="romanLcPeriod"/>
            </a:pPr>
            <a:r>
              <a:rPr lang="en-US" sz="2800" b="1" dirty="0" smtClean="0"/>
              <a:t>Pleasingly </a:t>
            </a:r>
            <a:r>
              <a:rPr lang="en-US" sz="2800" b="1" dirty="0"/>
              <a:t>Parallel </a:t>
            </a:r>
            <a:r>
              <a:rPr lang="en-US" sz="2800" dirty="0"/>
              <a:t>– as in </a:t>
            </a:r>
            <a:r>
              <a:rPr lang="en-US" sz="2800" dirty="0" smtClean="0"/>
              <a:t>Blast, Protein docking, some </a:t>
            </a:r>
            <a:r>
              <a:rPr lang="en-US" sz="2800" smtClean="0"/>
              <a:t>(bio-)imagery </a:t>
            </a:r>
            <a:endParaRPr lang="en-US" sz="2800" dirty="0" smtClean="0"/>
          </a:p>
          <a:p>
            <a:pPr marL="571500" indent="-514350">
              <a:buFont typeface="+mj-lt"/>
              <a:buAutoNum type="romanLcPeriod"/>
            </a:pPr>
            <a:r>
              <a:rPr lang="en-US" sz="2800" b="1" dirty="0" smtClean="0"/>
              <a:t>Local Analytics or Machine </a:t>
            </a:r>
            <a:r>
              <a:rPr lang="en-US" sz="2800" b="1" dirty="0"/>
              <a:t>Learning </a:t>
            </a:r>
            <a:r>
              <a:rPr lang="en-US" sz="2800" dirty="0"/>
              <a:t>– ML or filtering pleasingly parallel as in bio-imagery, radar </a:t>
            </a:r>
            <a:r>
              <a:rPr lang="en-US" sz="2800" dirty="0" smtClean="0"/>
              <a:t>images (really just pleasingly parallel but sophisticated local analytics)</a:t>
            </a:r>
          </a:p>
          <a:p>
            <a:pPr marL="571500" indent="-514350">
              <a:buFont typeface="+mj-lt"/>
              <a:buAutoNum type="romanLcPeriod"/>
            </a:pPr>
            <a:r>
              <a:rPr lang="en-US" sz="2800" b="1" dirty="0" smtClean="0"/>
              <a:t>Global Analytics or Machine </a:t>
            </a:r>
            <a:r>
              <a:rPr lang="en-US" sz="2800" b="1" dirty="0"/>
              <a:t>Learning </a:t>
            </a:r>
            <a:r>
              <a:rPr lang="en-US" sz="2800" dirty="0"/>
              <a:t>seen in LDA, Clustering etc. with parallel ML over nodes of </a:t>
            </a:r>
            <a:r>
              <a:rPr lang="en-US" sz="2800" dirty="0" smtClean="0"/>
              <a:t>system</a:t>
            </a:r>
            <a:r>
              <a:rPr lang="en-US" sz="2800" dirty="0"/>
              <a:t> </a:t>
            </a:r>
            <a:endParaRPr lang="en-US" sz="2800" dirty="0" smtClean="0"/>
          </a:p>
          <a:p>
            <a:pPr marL="571500" indent="-514350">
              <a:buFont typeface="+mj-lt"/>
              <a:buAutoNum type="romanLcPeriod"/>
            </a:pPr>
            <a:r>
              <a:rPr lang="en-US" sz="2800" b="1" dirty="0" smtClean="0"/>
              <a:t>SPMD (Single Program Multiple Data)</a:t>
            </a:r>
          </a:p>
          <a:p>
            <a:pPr marL="571500" indent="-514350">
              <a:buFont typeface="+mj-lt"/>
              <a:buAutoNum type="romanLcPeriod"/>
            </a:pPr>
            <a:r>
              <a:rPr lang="en-US" sz="2800" b="1" dirty="0" smtClean="0"/>
              <a:t>Bulk Synchronous Processing: </a:t>
            </a:r>
            <a:r>
              <a:rPr lang="en-US" sz="2800" dirty="0" smtClean="0"/>
              <a:t>well defined compute-communication phases</a:t>
            </a:r>
          </a:p>
          <a:p>
            <a:pPr marL="571500" indent="-514350">
              <a:buFont typeface="+mj-lt"/>
              <a:buAutoNum type="romanLcPeriod"/>
            </a:pPr>
            <a:r>
              <a:rPr lang="en-US" sz="2800" b="1" dirty="0" smtClean="0"/>
              <a:t>Fusion</a:t>
            </a:r>
            <a:r>
              <a:rPr lang="en-US" sz="2800" b="1" dirty="0"/>
              <a:t>: </a:t>
            </a:r>
            <a:r>
              <a:rPr lang="en-US" sz="2800" dirty="0"/>
              <a:t>Knowledge discovery often involves fusion of multiple </a:t>
            </a:r>
            <a:r>
              <a:rPr lang="en-US" sz="2800" dirty="0" smtClean="0"/>
              <a:t>methods</a:t>
            </a:r>
            <a:r>
              <a:rPr lang="en-US" sz="2800" dirty="0"/>
              <a:t>. </a:t>
            </a:r>
            <a:endParaRPr lang="en-US" sz="2800" dirty="0" smtClean="0"/>
          </a:p>
          <a:p>
            <a:pPr marL="571500" indent="-514350">
              <a:buFont typeface="+mj-lt"/>
              <a:buAutoNum type="romanLcPeriod"/>
            </a:pPr>
            <a:r>
              <a:rPr lang="en-US" sz="2800" b="1" dirty="0" smtClean="0"/>
              <a:t>Workflow </a:t>
            </a:r>
            <a:r>
              <a:rPr lang="en-US" sz="2800" dirty="0" smtClean="0"/>
              <a:t>(often used in fusion)</a:t>
            </a:r>
            <a:endParaRPr lang="en-US" sz="2800" dirty="0"/>
          </a:p>
        </p:txBody>
      </p:sp>
    </p:spTree>
    <p:extLst>
      <p:ext uri="{BB962C8B-B14F-4D97-AF65-F5344CB8AC3E}">
        <p14:creationId xmlns:p14="http://schemas.microsoft.com/office/powerpoint/2010/main" val="2161066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181" y="60127"/>
            <a:ext cx="5205819" cy="810846"/>
          </a:xfrm>
        </p:spPr>
        <p:txBody>
          <a:bodyPr>
            <a:noAutofit/>
          </a:bodyPr>
          <a:lstStyle/>
          <a:p>
            <a:r>
              <a:rPr lang="en-US" sz="3200" dirty="0" smtClean="0"/>
              <a:t>18: </a:t>
            </a:r>
            <a:r>
              <a:rPr lang="en-US" sz="3200" dirty="0"/>
              <a:t>Computational </a:t>
            </a:r>
            <a:r>
              <a:rPr lang="en-US" sz="3200" dirty="0" err="1"/>
              <a:t>Bioimaging</a:t>
            </a:r>
            <a:endParaRPr lang="en-US" sz="3200" dirty="0"/>
          </a:p>
        </p:txBody>
      </p:sp>
      <p:sp>
        <p:nvSpPr>
          <p:cNvPr id="3" name="Content Placeholder 2"/>
          <p:cNvSpPr>
            <a:spLocks noGrp="1"/>
          </p:cNvSpPr>
          <p:nvPr>
            <p:ph idx="1"/>
          </p:nvPr>
        </p:nvSpPr>
        <p:spPr>
          <a:xfrm>
            <a:off x="95250" y="1036081"/>
            <a:ext cx="9048750" cy="5168472"/>
          </a:xfrm>
        </p:spPr>
        <p:txBody>
          <a:bodyPr/>
          <a:lstStyle/>
          <a:p>
            <a:r>
              <a:rPr lang="en-US" sz="2000" b="1" dirty="0">
                <a:solidFill>
                  <a:srgbClr val="FF0000"/>
                </a:solidFill>
              </a:rPr>
              <a:t>Application:</a:t>
            </a:r>
            <a:r>
              <a:rPr lang="en-US" sz="2000" dirty="0"/>
              <a:t> Data delivered from </a:t>
            </a:r>
            <a:r>
              <a:rPr lang="en-US" sz="2000" dirty="0" err="1"/>
              <a:t>bioimaging</a:t>
            </a:r>
            <a:r>
              <a:rPr lang="en-US" sz="2000" dirty="0"/>
              <a:t> is increasingly automated, higher resolution, and multi-modal. This has created a data analysis bottleneck that, if resolved, can advance the biosciences discovery through Big Data techniques.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The current piecemeal analysis approach does not scale to situation where a single scan on emerging machines is 32TB and medical diagnostic imaging is annually around 70 PB </a:t>
            </a:r>
            <a:r>
              <a:rPr lang="en-US" sz="2000" dirty="0" smtClean="0"/>
              <a:t>even excluding </a:t>
            </a:r>
            <a:r>
              <a:rPr lang="en-US" sz="2000" dirty="0"/>
              <a:t>cardiology. One needs a web-based one-stop-shop for high performance, high throughput image processing for producers and consumers of models built on bio-imaging data.</a:t>
            </a:r>
            <a:endParaRPr lang="en-US" sz="2000" dirty="0" smtClean="0"/>
          </a:p>
          <a:p>
            <a:r>
              <a:rPr lang="en-US" sz="2000" b="1" dirty="0" smtClean="0">
                <a:solidFill>
                  <a:srgbClr val="FF0000"/>
                </a:solidFill>
              </a:rPr>
              <a:t>Futures:</a:t>
            </a:r>
            <a:r>
              <a:rPr lang="en-US" sz="2000" dirty="0" smtClean="0"/>
              <a:t> </a:t>
            </a:r>
            <a:r>
              <a:rPr lang="en-US" sz="2000" dirty="0"/>
              <a:t>G</a:t>
            </a:r>
            <a:r>
              <a:rPr lang="en-US" sz="2000" dirty="0" smtClean="0"/>
              <a:t>oal </a:t>
            </a:r>
            <a:r>
              <a:rPr lang="en-US" sz="2000" dirty="0"/>
              <a:t>is to solve that bottleneck with extreme scale computing with community-focused science gateways to support the application of massive data analysis toward massive imaging data sets. Workflow components include data acquisition, storage, enhancement, minimizing noise, segmentation of regions of interest, crowd-based selection and extraction of features, and object classification, and organization, and search. Use </a:t>
            </a:r>
            <a:r>
              <a:rPr lang="en-US" sz="2000" dirty="0" err="1"/>
              <a:t>ImageJ</a:t>
            </a:r>
            <a:r>
              <a:rPr lang="en-US" sz="2000" dirty="0"/>
              <a:t>, OMERO, </a:t>
            </a:r>
            <a:r>
              <a:rPr lang="en-US" sz="2000" dirty="0" err="1"/>
              <a:t>VolRover</a:t>
            </a:r>
            <a:r>
              <a:rPr lang="en-US" sz="2000" dirty="0"/>
              <a:t>, advanced segmentation and feature detection software. </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7" name="Rounded Rectangle 6"/>
          <p:cNvSpPr/>
          <p:nvPr/>
        </p:nvSpPr>
        <p:spPr>
          <a:xfrm>
            <a:off x="2128603" y="68494"/>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Healthcare</a:t>
            </a:r>
          </a:p>
          <a:p>
            <a:pPr algn="ctr" defTabSz="914400"/>
            <a:r>
              <a:rPr lang="en-US" b="1" dirty="0" smtClean="0">
                <a:solidFill>
                  <a:prstClr val="black"/>
                </a:solidFill>
              </a:rPr>
              <a:t>Life Sciences</a:t>
            </a:r>
            <a:endParaRPr lang="en-US" b="1" dirty="0">
              <a:solidFill>
                <a:prstClr val="black"/>
              </a:solidFill>
            </a:endParaRPr>
          </a:p>
        </p:txBody>
      </p:sp>
      <p:sp>
        <p:nvSpPr>
          <p:cNvPr id="6" name="Rectangle 5"/>
          <p:cNvSpPr/>
          <p:nvPr/>
        </p:nvSpPr>
        <p:spPr>
          <a:xfrm>
            <a:off x="539643" y="5810061"/>
            <a:ext cx="3256020"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Largely Local Machine Learning</a:t>
            </a:r>
            <a:endParaRPr lang="en-US" b="1" dirty="0">
              <a:solidFill>
                <a:srgbClr val="006BB5"/>
              </a:solidFill>
            </a:endParaRPr>
          </a:p>
        </p:txBody>
      </p:sp>
    </p:spTree>
    <p:extLst>
      <p:ext uri="{BB962C8B-B14F-4D97-AF65-F5344CB8AC3E}">
        <p14:creationId xmlns:p14="http://schemas.microsoft.com/office/powerpoint/2010/main" val="1470178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27: </a:t>
            </a:r>
            <a:r>
              <a:rPr lang="en-US" sz="2200" dirty="0"/>
              <a:t>Organizing large-scale, unstructured collections of consumer </a:t>
            </a:r>
            <a:r>
              <a:rPr lang="en-US" sz="2200" dirty="0" smtClean="0"/>
              <a:t>photos I</a:t>
            </a:r>
            <a:endParaRPr lang="en-US" sz="2200" dirty="0"/>
          </a:p>
        </p:txBody>
      </p:sp>
      <p:sp>
        <p:nvSpPr>
          <p:cNvPr id="3" name="Content Placeholder 2"/>
          <p:cNvSpPr>
            <a:spLocks noGrp="1"/>
          </p:cNvSpPr>
          <p:nvPr>
            <p:ph idx="1"/>
          </p:nvPr>
        </p:nvSpPr>
        <p:spPr>
          <a:xfrm>
            <a:off x="95250" y="1096042"/>
            <a:ext cx="9048750" cy="3475958"/>
          </a:xfrm>
        </p:spPr>
        <p:txBody>
          <a:bodyPr/>
          <a:lstStyle/>
          <a:p>
            <a:r>
              <a:rPr lang="en-US" sz="2400" b="1" dirty="0">
                <a:solidFill>
                  <a:srgbClr val="FF0000"/>
                </a:solidFill>
              </a:rPr>
              <a:t>Application:</a:t>
            </a:r>
            <a:r>
              <a:rPr lang="en-US" sz="2400" dirty="0"/>
              <a:t> Produce 3D reconstructions of scenes using collections of millions to billions of 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
        <p:nvSpPr>
          <p:cNvPr id="6" name="Rounded Rectangle 5"/>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7" name="Rectangle 6"/>
          <p:cNvSpPr/>
          <p:nvPr/>
        </p:nvSpPr>
        <p:spPr>
          <a:xfrm>
            <a:off x="882348" y="625423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4096600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27: </a:t>
            </a:r>
            <a:r>
              <a:rPr lang="en-US" sz="2200" dirty="0"/>
              <a:t>Organizing large-scale, unstructured collections of consumer </a:t>
            </a:r>
            <a:r>
              <a:rPr lang="en-US" sz="2200" dirty="0" smtClean="0"/>
              <a:t>photos II</a:t>
            </a:r>
            <a:endParaRPr lang="en-US" sz="2200" dirty="0"/>
          </a:p>
        </p:txBody>
      </p:sp>
      <p:sp>
        <p:nvSpPr>
          <p:cNvPr id="3" name="Content Placeholder 2"/>
          <p:cNvSpPr>
            <a:spLocks noGrp="1"/>
          </p:cNvSpPr>
          <p:nvPr>
            <p:ph idx="1"/>
          </p:nvPr>
        </p:nvSpPr>
        <p:spPr>
          <a:xfrm>
            <a:off x="0" y="4256399"/>
            <a:ext cx="9048750" cy="1560716"/>
          </a:xfrm>
        </p:spPr>
        <p:txBody>
          <a:bodyPr/>
          <a:lstStyle/>
          <a:p>
            <a:r>
              <a:rPr lang="en-US" b="1" dirty="0" smtClean="0">
                <a:solidFill>
                  <a:srgbClr val="FF0000"/>
                </a:solidFill>
              </a:rPr>
              <a:t>Futures:</a:t>
            </a:r>
            <a:r>
              <a:rPr lang="en-US" dirty="0" smtClean="0"/>
              <a:t> </a:t>
            </a:r>
            <a:r>
              <a:rPr lang="en-US"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
        <p:nvSpPr>
          <p:cNvPr id="6" name="Rounded Rectangle 5"/>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0" y="1035621"/>
            <a:ext cx="9144000" cy="3190688"/>
          </a:xfrm>
          <a:prstGeom prst="rect">
            <a:avLst/>
          </a:prstGeom>
          <a:noFill/>
          <a:ln w="9525">
            <a:noFill/>
            <a:miter lim="800000"/>
            <a:headEnd/>
            <a:tailEnd/>
          </a:ln>
        </p:spPr>
      </p:pic>
      <p:sp>
        <p:nvSpPr>
          <p:cNvPr id="8" name="Rectangle 7"/>
          <p:cNvSpPr/>
          <p:nvPr/>
        </p:nvSpPr>
        <p:spPr>
          <a:xfrm>
            <a:off x="882348" y="625423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233027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5" y="0"/>
            <a:ext cx="9144000" cy="660400"/>
          </a:xfrm>
        </p:spPr>
        <p:txBody>
          <a:bodyPr>
            <a:normAutofit/>
          </a:bodyPr>
          <a:lstStyle/>
          <a:p>
            <a:r>
              <a:rPr lang="en-US" sz="3600" b="1" dirty="0" smtClean="0"/>
              <a:t>NIST Requirements and Use Case Subgroup</a:t>
            </a:r>
            <a:endParaRPr lang="en-US" sz="3600" b="1" dirty="0"/>
          </a:p>
        </p:txBody>
      </p:sp>
      <p:sp>
        <p:nvSpPr>
          <p:cNvPr id="5" name="Content Placeholder 4"/>
          <p:cNvSpPr>
            <a:spLocks noGrp="1"/>
          </p:cNvSpPr>
          <p:nvPr>
            <p:ph idx="1"/>
          </p:nvPr>
        </p:nvSpPr>
        <p:spPr>
          <a:xfrm>
            <a:off x="0" y="660400"/>
            <a:ext cx="9104085" cy="6197600"/>
          </a:xfrm>
        </p:spPr>
        <p:txBody>
          <a:bodyPr>
            <a:normAutofit fontScale="92500" lnSpcReduction="20000"/>
          </a:bodyPr>
          <a:lstStyle/>
          <a:p>
            <a:r>
              <a:rPr lang="en-US" sz="2000" dirty="0" smtClean="0"/>
              <a:t>Part of </a:t>
            </a:r>
            <a:r>
              <a:rPr lang="en-US" sz="2000" dirty="0"/>
              <a:t>NIST Big Data Public Working Group (NBD-PWG) June-September 2013 </a:t>
            </a:r>
            <a:r>
              <a:rPr lang="en-US" sz="2000" dirty="0">
                <a:hlinkClick r:id="rId2"/>
              </a:rPr>
              <a:t>http://bigdatawg.nist.gov</a:t>
            </a:r>
            <a:r>
              <a:rPr lang="en-US" sz="2000" dirty="0" smtClean="0">
                <a:hlinkClick r:id="rId2"/>
              </a:rPr>
              <a:t>/</a:t>
            </a:r>
            <a:endParaRPr lang="en-US" sz="2000" dirty="0"/>
          </a:p>
          <a:p>
            <a:r>
              <a:rPr lang="en-US" sz="2000" b="1" dirty="0"/>
              <a:t>Leaders of activity</a:t>
            </a:r>
          </a:p>
          <a:p>
            <a:pPr lvl="1"/>
            <a:r>
              <a:rPr lang="en-US" sz="1900" dirty="0" err="1"/>
              <a:t>Wo</a:t>
            </a:r>
            <a:r>
              <a:rPr lang="en-US" sz="1900" dirty="0"/>
              <a:t> Chang, </a:t>
            </a:r>
            <a:r>
              <a:rPr lang="en-US" sz="1900" i="1" dirty="0"/>
              <a:t>NIST </a:t>
            </a:r>
            <a:r>
              <a:rPr lang="en-US" sz="1900" dirty="0"/>
              <a:t> </a:t>
            </a:r>
          </a:p>
          <a:p>
            <a:pPr lvl="1"/>
            <a:r>
              <a:rPr lang="en-US" sz="1900" dirty="0"/>
              <a:t>Robert Marcus, </a:t>
            </a:r>
            <a:r>
              <a:rPr lang="en-US" sz="1900" i="1" dirty="0"/>
              <a:t>ET-Strategies</a:t>
            </a:r>
          </a:p>
          <a:p>
            <a:pPr lvl="1"/>
            <a:r>
              <a:rPr lang="en-US" sz="1900" dirty="0" err="1"/>
              <a:t>Chaitanya</a:t>
            </a:r>
            <a:r>
              <a:rPr lang="en-US" sz="1900" dirty="0"/>
              <a:t> </a:t>
            </a:r>
            <a:r>
              <a:rPr lang="en-US" sz="1900" dirty="0" err="1"/>
              <a:t>Baru</a:t>
            </a:r>
            <a:r>
              <a:rPr lang="en-US" sz="1900" dirty="0"/>
              <a:t>, </a:t>
            </a:r>
            <a:r>
              <a:rPr lang="en-US" sz="1900" i="1" dirty="0"/>
              <a:t>UC San Diego</a:t>
            </a:r>
          </a:p>
          <a:p>
            <a:pPr marL="0" indent="0">
              <a:buNone/>
            </a:pPr>
            <a:endParaRPr lang="en-US" sz="2000" dirty="0" smtClean="0"/>
          </a:p>
          <a:p>
            <a:pPr marL="0" indent="0">
              <a:buNone/>
            </a:pPr>
            <a:r>
              <a:rPr lang="en-US" sz="2600" i="1" dirty="0" smtClean="0"/>
              <a:t>The </a:t>
            </a:r>
            <a:r>
              <a:rPr lang="en-US" sz="2600" i="1" dirty="0"/>
              <a:t>focus  is to form a community of interest from industry, academia, and government, with the goal of developing a consensus list of Big Data requirements across all stakeholders.  This includes gathering and understanding various use cases from diversified application domains.</a:t>
            </a:r>
          </a:p>
          <a:p>
            <a:pPr marL="0" lvl="0" indent="0">
              <a:buNone/>
            </a:pPr>
            <a:endParaRPr lang="en-US" sz="2000" dirty="0" smtClean="0"/>
          </a:p>
          <a:p>
            <a:pPr marL="0" lvl="0" indent="0">
              <a:buNone/>
            </a:pPr>
            <a:r>
              <a:rPr lang="en-US" sz="2000" b="1" dirty="0" smtClean="0"/>
              <a:t>Tasks</a:t>
            </a:r>
          </a:p>
          <a:p>
            <a:pPr lvl="0"/>
            <a:r>
              <a:rPr lang="en-US" sz="2200" dirty="0" smtClean="0"/>
              <a:t>Gather use case input </a:t>
            </a:r>
            <a:r>
              <a:rPr lang="en-US" sz="2200" dirty="0"/>
              <a:t>from all stakeholders </a:t>
            </a:r>
            <a:endParaRPr lang="en-US" sz="2200" dirty="0" smtClean="0"/>
          </a:p>
          <a:p>
            <a:pPr lvl="0"/>
            <a:r>
              <a:rPr lang="en-US" sz="2200" dirty="0" smtClean="0"/>
              <a:t>Derive Big </a:t>
            </a:r>
            <a:r>
              <a:rPr lang="en-US" sz="2200" dirty="0"/>
              <a:t>Data </a:t>
            </a:r>
            <a:r>
              <a:rPr lang="en-US" sz="2200" dirty="0" smtClean="0"/>
              <a:t>requirements from each use case. </a:t>
            </a:r>
            <a:endParaRPr lang="en-US" sz="2200" dirty="0"/>
          </a:p>
          <a:p>
            <a:pPr lvl="0"/>
            <a:r>
              <a:rPr lang="en-US" sz="2200" dirty="0"/>
              <a:t>Analyze/prioritize a list of challenging general requirements that may delay or prevent adoption of Big Data deployment </a:t>
            </a:r>
          </a:p>
          <a:p>
            <a:r>
              <a:rPr lang="en-US" sz="2200" dirty="0"/>
              <a:t>Develop a set of general patterns capturing the “essence” of use cases (to do)</a:t>
            </a:r>
          </a:p>
          <a:p>
            <a:pPr lvl="0"/>
            <a:r>
              <a:rPr lang="en-US" sz="2200" dirty="0" smtClean="0"/>
              <a:t>Work with Reference Architecture to validate requirements and reference architecture by explicitly implementing some patterns based on use cases</a:t>
            </a:r>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471287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smtClean="0">
                <a:solidFill>
                  <a:srgbClr val="FF0000"/>
                </a:solidFill>
              </a:rPr>
              <a:t>This Facet </a:t>
            </a:r>
            <a:r>
              <a:rPr lang="en-US" b="1" dirty="0" smtClean="0"/>
              <a:t>of Ogres has </a:t>
            </a:r>
            <a:r>
              <a:rPr lang="en-US" b="1" dirty="0" smtClean="0">
                <a:solidFill>
                  <a:srgbClr val="FF0000"/>
                </a:solidFill>
              </a:rPr>
              <a:t>Features</a:t>
            </a:r>
            <a:endParaRPr lang="en-US" b="1" dirty="0">
              <a:solidFill>
                <a:srgbClr val="FF0000"/>
              </a:solidFill>
            </a:endParaRPr>
          </a:p>
        </p:txBody>
      </p:sp>
      <p:sp>
        <p:nvSpPr>
          <p:cNvPr id="3" name="Content Placeholder 2"/>
          <p:cNvSpPr>
            <a:spLocks noGrp="1"/>
          </p:cNvSpPr>
          <p:nvPr>
            <p:ph idx="1"/>
          </p:nvPr>
        </p:nvSpPr>
        <p:spPr>
          <a:xfrm>
            <a:off x="0" y="735724"/>
            <a:ext cx="9144000" cy="5981597"/>
          </a:xfrm>
        </p:spPr>
        <p:txBody>
          <a:bodyPr>
            <a:noAutofit/>
          </a:bodyPr>
          <a:lstStyle/>
          <a:p>
            <a:r>
              <a:rPr lang="en-US" sz="2800" dirty="0" smtClean="0"/>
              <a:t>These core analytics/kernels can be classified by features like </a:t>
            </a:r>
          </a:p>
          <a:p>
            <a:r>
              <a:rPr lang="en-US" sz="2800" dirty="0" smtClean="0"/>
              <a:t>(a) Flops </a:t>
            </a:r>
            <a:r>
              <a:rPr lang="en-US" sz="2800" dirty="0"/>
              <a:t>per </a:t>
            </a:r>
            <a:r>
              <a:rPr lang="en-US" sz="2800" dirty="0" smtClean="0"/>
              <a:t>byte; </a:t>
            </a:r>
          </a:p>
          <a:p>
            <a:r>
              <a:rPr lang="en-US" sz="2800" dirty="0" smtClean="0"/>
              <a:t>(b) Communication </a:t>
            </a:r>
            <a:r>
              <a:rPr lang="en-US" sz="2800" dirty="0"/>
              <a:t>Interconnect </a:t>
            </a:r>
            <a:r>
              <a:rPr lang="en-US" sz="2800" dirty="0" smtClean="0"/>
              <a:t>requirements; </a:t>
            </a:r>
          </a:p>
          <a:p>
            <a:r>
              <a:rPr lang="en-US" sz="2800" dirty="0" smtClean="0"/>
              <a:t>(c) Is application (graph) </a:t>
            </a:r>
            <a:r>
              <a:rPr lang="en-US" sz="2800" b="1" dirty="0" smtClean="0"/>
              <a:t>constant </a:t>
            </a:r>
            <a:r>
              <a:rPr lang="en-US" sz="2800" dirty="0" smtClean="0"/>
              <a:t>or </a:t>
            </a:r>
            <a:r>
              <a:rPr lang="en-US" sz="2800" b="1" dirty="0" smtClean="0"/>
              <a:t>dynamic</a:t>
            </a:r>
          </a:p>
          <a:p>
            <a:r>
              <a:rPr lang="en-US" sz="2800" dirty="0" smtClean="0"/>
              <a:t>(d) 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r>
              <a:rPr lang="en-US" sz="2800" dirty="0" smtClean="0"/>
              <a:t>(d) Is communication </a:t>
            </a:r>
            <a:r>
              <a:rPr lang="en-US" sz="2800" b="1" dirty="0" smtClean="0"/>
              <a:t>BSP</a:t>
            </a:r>
            <a:r>
              <a:rPr lang="en-US" sz="2800" dirty="0" smtClean="0"/>
              <a:t> or </a:t>
            </a:r>
            <a:r>
              <a:rPr lang="en-US" sz="2800" b="1" dirty="0" smtClean="0"/>
              <a:t>Asynchronous; </a:t>
            </a:r>
            <a:r>
              <a:rPr lang="en-US" sz="2800" dirty="0" smtClean="0"/>
              <a:t>in latter case </a:t>
            </a:r>
            <a:r>
              <a:rPr lang="en-US" sz="2800" b="1" dirty="0" smtClean="0"/>
              <a:t>shared memory </a:t>
            </a:r>
            <a:r>
              <a:rPr lang="en-US" sz="2800" dirty="0" smtClean="0"/>
              <a:t>may be attractive</a:t>
            </a:r>
          </a:p>
          <a:p>
            <a:r>
              <a:rPr lang="en-US" sz="2800" dirty="0" smtClean="0"/>
              <a:t>(e) Are algorithms </a:t>
            </a:r>
            <a:r>
              <a:rPr lang="en-US" sz="2800" b="1" dirty="0" smtClean="0"/>
              <a:t>Iterative </a:t>
            </a:r>
            <a:r>
              <a:rPr lang="en-US" sz="2800" dirty="0" smtClean="0"/>
              <a:t>or</a:t>
            </a:r>
            <a:r>
              <a:rPr lang="en-US" sz="2800" b="1" dirty="0" smtClean="0"/>
              <a:t> not?</a:t>
            </a:r>
          </a:p>
          <a:p>
            <a:r>
              <a:rPr lang="en-US" sz="2800" dirty="0" smtClean="0"/>
              <a:t>(f) Are </a:t>
            </a:r>
            <a:r>
              <a:rPr lang="en-US" sz="2800" dirty="0"/>
              <a:t>data points in </a:t>
            </a:r>
            <a:r>
              <a:rPr lang="en-US" sz="2800" b="1" dirty="0"/>
              <a:t>metric or non-metric spaces </a:t>
            </a:r>
            <a:endParaRPr lang="en-US" sz="2800" b="1" dirty="0" smtClean="0"/>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FF000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800" dirty="0" smtClean="0"/>
              <a:t>(a)</a:t>
            </a:r>
            <a:r>
              <a:rPr lang="en-US" sz="2800" b="1" dirty="0" smtClean="0"/>
              <a:t> Search </a:t>
            </a:r>
            <a:r>
              <a:rPr lang="en-US" sz="2800" dirty="0" smtClean="0"/>
              <a:t>and query</a:t>
            </a:r>
          </a:p>
          <a:p>
            <a:r>
              <a:rPr lang="en-US" sz="2800" dirty="0" smtClean="0"/>
              <a:t>(b) </a:t>
            </a:r>
            <a:r>
              <a:rPr lang="en-US" sz="2800" b="1" dirty="0" smtClean="0"/>
              <a:t>Maximum </a:t>
            </a:r>
            <a:r>
              <a:rPr lang="en-US" sz="2800" b="1" dirty="0"/>
              <a:t>Likelihood</a:t>
            </a:r>
            <a:r>
              <a:rPr lang="en-US" sz="2800" dirty="0"/>
              <a:t>, </a:t>
            </a:r>
            <a:endParaRPr lang="en-US" sz="2800" dirty="0" smtClean="0"/>
          </a:p>
          <a:p>
            <a:r>
              <a:rPr lang="en-US" sz="2800" dirty="0" smtClean="0"/>
              <a:t>(c) </a:t>
            </a:r>
            <a:r>
              <a:rPr lang="en-US" sz="2800" b="1" dirty="0">
                <a:sym typeface="Symbol" panose="05050102010706020507" pitchFamily="18" charset="2"/>
              </a:rPr>
              <a:t></a:t>
            </a:r>
            <a:r>
              <a:rPr lang="en-US" sz="2800" b="1" baseline="30000" dirty="0">
                <a:sym typeface="Symbol" panose="05050102010706020507" pitchFamily="18" charset="2"/>
              </a:rPr>
              <a:t>2</a:t>
            </a:r>
            <a:r>
              <a:rPr lang="en-US" sz="2800" b="1" dirty="0">
                <a:sym typeface="Symbol" panose="05050102010706020507" pitchFamily="18" charset="2"/>
              </a:rPr>
              <a:t> </a:t>
            </a:r>
            <a:r>
              <a:rPr lang="en-US" sz="2800" dirty="0">
                <a:sym typeface="Symbol" panose="05050102010706020507" pitchFamily="18" charset="2"/>
              </a:rPr>
              <a:t>minimizations</a:t>
            </a:r>
            <a:r>
              <a:rPr lang="en-US" sz="2800" dirty="0"/>
              <a:t>, </a:t>
            </a:r>
            <a:endParaRPr lang="en-US" sz="2800" dirty="0" smtClean="0"/>
          </a:p>
          <a:p>
            <a:r>
              <a:rPr lang="en-US" sz="2800" dirty="0" smtClean="0"/>
              <a:t>(d) </a:t>
            </a:r>
            <a:r>
              <a:rPr lang="en-US" sz="2800" b="1" dirty="0"/>
              <a:t>Expectation Maximization </a:t>
            </a:r>
            <a:r>
              <a:rPr lang="en-US" sz="2800" dirty="0"/>
              <a:t>(often Steepest descent) </a:t>
            </a:r>
            <a:endParaRPr lang="en-US" sz="2800" dirty="0" smtClean="0"/>
          </a:p>
          <a:p>
            <a:r>
              <a:rPr lang="en-US" sz="2800" dirty="0" smtClean="0"/>
              <a:t>(e) </a:t>
            </a:r>
            <a:r>
              <a:rPr lang="en-US" sz="2800" b="1" dirty="0"/>
              <a:t>Global Optimization </a:t>
            </a:r>
            <a:r>
              <a:rPr lang="en-US" sz="2800" dirty="0"/>
              <a:t>(</a:t>
            </a:r>
            <a:r>
              <a:rPr lang="en-US" sz="2800" dirty="0" err="1"/>
              <a:t>Variational</a:t>
            </a:r>
            <a:r>
              <a:rPr lang="en-US" sz="2800" dirty="0"/>
              <a:t> Bayes</a:t>
            </a:r>
            <a:r>
              <a:rPr lang="en-US" sz="2800" dirty="0" smtClean="0"/>
              <a:t>)</a:t>
            </a:r>
          </a:p>
          <a:p>
            <a:r>
              <a:rPr lang="en-US" sz="2800" dirty="0" smtClean="0"/>
              <a:t>(f) </a:t>
            </a:r>
            <a:r>
              <a:rPr lang="en-US" sz="2800" b="1" dirty="0"/>
              <a:t>Agents</a:t>
            </a:r>
            <a:r>
              <a:rPr lang="en-US" sz="2800" dirty="0"/>
              <a:t>, as in epidemiology (swarm approaches) </a:t>
            </a:r>
            <a:endParaRPr lang="en-US" sz="2800" dirty="0" smtClean="0"/>
          </a:p>
          <a:p>
            <a:r>
              <a:rPr lang="en-US" sz="2800" dirty="0" smtClean="0"/>
              <a:t>(g) </a:t>
            </a:r>
            <a:r>
              <a:rPr lang="en-US" sz="2800" b="1" dirty="0"/>
              <a:t>GIS</a:t>
            </a:r>
            <a:r>
              <a:rPr lang="en-US" sz="2800" dirty="0"/>
              <a:t> (Geographical Information Systems</a:t>
            </a:r>
            <a:r>
              <a:rPr lang="en-US" sz="2800" dirty="0" smtClean="0"/>
              <a:t>).</a:t>
            </a:r>
          </a:p>
          <a:p>
            <a:endParaRPr lang="en-US" sz="2800" dirty="0"/>
          </a:p>
          <a:p>
            <a:r>
              <a:rPr lang="en-US" sz="2800" dirty="0" smtClean="0"/>
              <a:t>Not as essential</a:t>
            </a:r>
            <a:endParaRPr lang="en-US" sz="2800" dirty="0"/>
          </a:p>
          <a:p>
            <a:endParaRPr lang="en-US" sz="2800" dirty="0"/>
          </a:p>
          <a:p>
            <a:endParaRPr lang="en-US" sz="2800" dirty="0"/>
          </a:p>
        </p:txBody>
      </p:sp>
    </p:spTree>
    <p:extLst>
      <p:ext uri="{BB962C8B-B14F-4D97-AF65-F5344CB8AC3E}">
        <p14:creationId xmlns:p14="http://schemas.microsoft.com/office/powerpoint/2010/main" val="34361058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FF0000"/>
                </a:solidFill>
              </a:rPr>
              <a:t>Data Source Facet </a:t>
            </a:r>
            <a:r>
              <a:rPr lang="en-US" sz="3600" b="1" dirty="0" smtClean="0"/>
              <a:t>of Ogres</a:t>
            </a:r>
            <a:endParaRPr lang="en-US" sz="3600" b="1" dirty="0"/>
          </a:p>
        </p:txBody>
      </p:sp>
      <p:sp>
        <p:nvSpPr>
          <p:cNvPr id="3" name="Content Placeholder 2"/>
          <p:cNvSpPr>
            <a:spLocks noGrp="1"/>
          </p:cNvSpPr>
          <p:nvPr>
            <p:ph idx="1"/>
          </p:nvPr>
        </p:nvSpPr>
        <p:spPr>
          <a:xfrm>
            <a:off x="0" y="558662"/>
            <a:ext cx="9144000" cy="6242539"/>
          </a:xfrm>
        </p:spPr>
        <p:txBody>
          <a:bodyPr>
            <a:noAutofit/>
          </a:bodyPr>
          <a:lstStyle/>
          <a:p>
            <a:r>
              <a:rPr lang="en-US" sz="2300" dirty="0" smtClean="0"/>
              <a:t>(</a:t>
            </a:r>
            <a:r>
              <a:rPr lang="en-US" sz="2300" dirty="0" err="1" smtClean="0"/>
              <a:t>i</a:t>
            </a:r>
            <a:r>
              <a:rPr lang="en-US" sz="2300" dirty="0"/>
              <a:t>) </a:t>
            </a:r>
            <a:r>
              <a:rPr lang="en-US" sz="2300" b="1" dirty="0" smtClean="0"/>
              <a:t>SQL</a:t>
            </a:r>
            <a:r>
              <a:rPr lang="en-US" sz="2300" dirty="0" smtClean="0"/>
              <a:t>, </a:t>
            </a:r>
          </a:p>
          <a:p>
            <a:r>
              <a:rPr lang="en-US" sz="2300" dirty="0" smtClean="0"/>
              <a:t>(</a:t>
            </a:r>
            <a:r>
              <a:rPr lang="en-US" sz="2300" dirty="0"/>
              <a:t>ii) </a:t>
            </a:r>
            <a:r>
              <a:rPr lang="en-US" sz="2300" b="1" dirty="0"/>
              <a:t>NOSQL </a:t>
            </a:r>
            <a:r>
              <a:rPr lang="en-US" sz="2300" dirty="0"/>
              <a:t>based, </a:t>
            </a:r>
            <a:endParaRPr lang="en-US" sz="2300" dirty="0" smtClean="0"/>
          </a:p>
          <a:p>
            <a:r>
              <a:rPr lang="en-US" sz="2300" dirty="0" smtClean="0"/>
              <a:t>(</a:t>
            </a:r>
            <a:r>
              <a:rPr lang="en-US" sz="2300" dirty="0"/>
              <a:t>iii) </a:t>
            </a:r>
            <a:r>
              <a:rPr lang="en-US" sz="2300" dirty="0" smtClean="0"/>
              <a:t>Other Enterprise data systems (10 examples from Bob Marcus) </a:t>
            </a:r>
          </a:p>
          <a:p>
            <a:r>
              <a:rPr lang="en-US" sz="2300" dirty="0" smtClean="0"/>
              <a:t>(iv) </a:t>
            </a:r>
            <a:r>
              <a:rPr lang="en-US" sz="2300" b="1" dirty="0" smtClean="0"/>
              <a:t>Set </a:t>
            </a:r>
            <a:r>
              <a:rPr lang="en-US" sz="2300" b="1" dirty="0"/>
              <a:t>of Files </a:t>
            </a:r>
            <a:r>
              <a:rPr lang="en-US" sz="2300" dirty="0"/>
              <a:t>(as managed in </a:t>
            </a:r>
            <a:r>
              <a:rPr lang="en-US" sz="2300" dirty="0" err="1"/>
              <a:t>iRODS</a:t>
            </a:r>
            <a:r>
              <a:rPr lang="en-US" sz="2300" dirty="0"/>
              <a:t>), </a:t>
            </a:r>
            <a:endParaRPr lang="en-US" sz="2300" dirty="0" smtClean="0"/>
          </a:p>
          <a:p>
            <a:r>
              <a:rPr lang="en-US" sz="2300" dirty="0" smtClean="0"/>
              <a:t>(v</a:t>
            </a:r>
            <a:r>
              <a:rPr lang="en-US" sz="2300" dirty="0"/>
              <a:t>) </a:t>
            </a:r>
            <a:r>
              <a:rPr lang="en-US" sz="2300" b="1" dirty="0"/>
              <a:t>Internet of Things</a:t>
            </a:r>
            <a:r>
              <a:rPr lang="en-US" sz="2300" dirty="0"/>
              <a:t>, </a:t>
            </a:r>
            <a:endParaRPr lang="en-US" sz="2300" dirty="0" smtClean="0"/>
          </a:p>
          <a:p>
            <a:r>
              <a:rPr lang="en-US" sz="2300" dirty="0" smtClean="0"/>
              <a:t>(vi) </a:t>
            </a:r>
            <a:r>
              <a:rPr lang="en-US" sz="2300" b="1" dirty="0"/>
              <a:t>Streaming</a:t>
            </a:r>
            <a:r>
              <a:rPr lang="en-US" sz="2300" dirty="0"/>
              <a:t> and </a:t>
            </a:r>
            <a:endParaRPr lang="en-US" sz="2300" dirty="0" smtClean="0"/>
          </a:p>
          <a:p>
            <a:r>
              <a:rPr lang="en-US" sz="2300" dirty="0" smtClean="0"/>
              <a:t>(vii) </a:t>
            </a:r>
            <a:r>
              <a:rPr lang="en-US" sz="2300" b="1" dirty="0"/>
              <a:t>HPC simulations</a:t>
            </a:r>
            <a:r>
              <a:rPr lang="en-US" sz="2300" dirty="0" smtClean="0"/>
              <a:t>. </a:t>
            </a:r>
          </a:p>
          <a:p>
            <a:r>
              <a:rPr lang="en-US" sz="2300" dirty="0" smtClean="0"/>
              <a:t>Before data gets to compute system, there is often an </a:t>
            </a:r>
            <a:r>
              <a:rPr lang="en-US" sz="2300" b="1" dirty="0" smtClean="0"/>
              <a:t>initial data gathering phase</a:t>
            </a:r>
            <a:r>
              <a:rPr lang="en-US" sz="2300" dirty="0" smtClean="0"/>
              <a:t> which is characterized by a </a:t>
            </a:r>
            <a:r>
              <a:rPr lang="en-US" sz="2300" b="1" dirty="0" smtClean="0"/>
              <a:t>block size and timing</a:t>
            </a:r>
            <a:r>
              <a:rPr lang="en-US" sz="2300" dirty="0" smtClean="0"/>
              <a:t>. Block size varies from month (Remote Sensing, Seismic) to day (genomic) to seconds or lower (Real time control, streaming)</a:t>
            </a:r>
          </a:p>
          <a:p>
            <a:r>
              <a:rPr lang="en-US" sz="2300" dirty="0" smtClean="0"/>
              <a:t>There are </a:t>
            </a:r>
            <a:r>
              <a:rPr lang="en-US" sz="2300" b="1" dirty="0" smtClean="0"/>
              <a:t>storage/compute system styles: </a:t>
            </a:r>
            <a:r>
              <a:rPr lang="en-US" sz="2300" dirty="0" smtClean="0"/>
              <a:t>Shared, Dedicated, Permanent, Transient</a:t>
            </a:r>
          </a:p>
          <a:p>
            <a:r>
              <a:rPr lang="en-US" sz="2300" dirty="0" smtClean="0"/>
              <a:t>Other characteristics are need for permanent </a:t>
            </a:r>
            <a:r>
              <a:rPr lang="en-US" sz="2300" b="1" dirty="0" smtClean="0"/>
              <a:t>auxiliary/comparison datasets</a:t>
            </a:r>
            <a:r>
              <a:rPr lang="en-US" sz="2300" b="1" dirty="0"/>
              <a:t> </a:t>
            </a:r>
            <a:r>
              <a:rPr lang="en-US" sz="2300" b="1" dirty="0" smtClean="0"/>
              <a:t>a</a:t>
            </a:r>
            <a:r>
              <a:rPr lang="en-US" sz="23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b="1" dirty="0" smtClean="0"/>
              <a:t>Ogres</a:t>
            </a:r>
            <a:r>
              <a:rPr lang="en-US" dirty="0" smtClean="0"/>
              <a:t> classify Big Data applications by </a:t>
            </a:r>
            <a:r>
              <a:rPr lang="en-US" b="1" dirty="0" smtClean="0"/>
              <a:t>multiple facets </a:t>
            </a:r>
            <a:r>
              <a:rPr lang="en-US" dirty="0" smtClean="0"/>
              <a:t>– each with several exemplars and features</a:t>
            </a:r>
          </a:p>
          <a:p>
            <a:pPr lvl="1"/>
            <a:r>
              <a:rPr lang="en-US" dirty="0" smtClean="0"/>
              <a:t>Guide to breadth and depth of Big Data</a:t>
            </a:r>
          </a:p>
          <a:p>
            <a:pPr lvl="1"/>
            <a:r>
              <a:rPr lang="en-US" dirty="0" smtClean="0"/>
              <a:t>Does your architecture/software support all the ogres?</a:t>
            </a:r>
          </a:p>
          <a:p>
            <a:r>
              <a:rPr lang="en-US" dirty="0" smtClean="0"/>
              <a:t>Add database exemplars</a:t>
            </a:r>
          </a:p>
          <a:p>
            <a:r>
              <a:rPr lang="en-US" dirty="0" smtClean="0"/>
              <a:t>In parallel computing, the simple analytic kernels dominate mindshare even though agreed limited</a:t>
            </a:r>
          </a:p>
        </p:txBody>
      </p:sp>
    </p:spTree>
    <p:extLst>
      <p:ext uri="{BB962C8B-B14F-4D97-AF65-F5344CB8AC3E}">
        <p14:creationId xmlns:p14="http://schemas.microsoft.com/office/powerpoint/2010/main" val="2544674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a:bodyPr>
          <a:lstStyle/>
          <a:p>
            <a:pPr algn="ctr"/>
            <a:r>
              <a:rPr lang="en-US" sz="3200" dirty="0" smtClean="0"/>
              <a:t>Integrating High Performance Computing with Apache Big Data Stack</a:t>
            </a:r>
            <a:endParaRPr lang="en-US" sz="3200" dirty="0"/>
          </a:p>
        </p:txBody>
      </p:sp>
    </p:spTree>
    <p:extLst>
      <p:ext uri="{BB962C8B-B14F-4D97-AF65-F5344CB8AC3E}">
        <p14:creationId xmlns:p14="http://schemas.microsoft.com/office/powerpoint/2010/main" val="1820572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53069" y="0"/>
            <a:ext cx="4390930" cy="2733152"/>
          </a:xfrm>
        </p:spPr>
        <p:txBody>
          <a:bodyPr>
            <a:normAutofit/>
          </a:bodyPr>
          <a:lstStyle/>
          <a:p>
            <a:r>
              <a:rPr lang="en-US" sz="4000" dirty="0" smtClean="0"/>
              <a:t>Enhanced</a:t>
            </a:r>
            <a:br>
              <a:rPr lang="en-US" sz="4000" dirty="0" smtClean="0"/>
            </a:br>
            <a:r>
              <a:rPr lang="en-US" sz="4000" b="1" dirty="0" smtClean="0"/>
              <a:t>Apache Big Data Stack</a:t>
            </a:r>
            <a:r>
              <a:rPr lang="en-US" sz="4000" dirty="0" smtClean="0"/>
              <a:t/>
            </a:r>
            <a:br>
              <a:rPr lang="en-US" sz="4000" dirty="0" smtClean="0"/>
            </a:br>
            <a:r>
              <a:rPr lang="en-US" sz="4000" dirty="0" smtClean="0"/>
              <a:t>ABDS</a:t>
            </a:r>
            <a:endParaRPr lang="en-US" sz="4000" b="1" dirty="0">
              <a:solidFill>
                <a:schemeClr val="accent3">
                  <a:lumMod val="75000"/>
                </a:schemeClr>
              </a:solidFill>
            </a:endParaRPr>
          </a:p>
        </p:txBody>
      </p:sp>
      <p:sp>
        <p:nvSpPr>
          <p:cNvPr id="2" name="TextBox 1"/>
          <p:cNvSpPr txBox="1"/>
          <p:nvPr/>
        </p:nvSpPr>
        <p:spPr>
          <a:xfrm>
            <a:off x="4861711" y="2713055"/>
            <a:ext cx="4282287"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0586" cy="6858000"/>
          </a:xfrm>
          <a:prstGeom prst="rect">
            <a:avLst/>
          </a:prstGeom>
          <a:noFill/>
        </p:spPr>
      </p:pic>
    </p:spTree>
    <p:extLst>
      <p:ext uri="{BB962C8B-B14F-4D97-AF65-F5344CB8AC3E}">
        <p14:creationId xmlns:p14="http://schemas.microsoft.com/office/powerpoint/2010/main" val="1259618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909393"/>
          </a:xfrm>
        </p:spPr>
        <p:txBody>
          <a:bodyPr/>
          <a:lstStyle/>
          <a:p>
            <a:r>
              <a:rPr lang="en-US" b="1" dirty="0" smtClean="0"/>
              <a:t>Broad Layers in HPC-ABDS</a:t>
            </a:r>
            <a:endParaRPr lang="en-US" b="1" dirty="0"/>
          </a:p>
        </p:txBody>
      </p:sp>
      <p:sp>
        <p:nvSpPr>
          <p:cNvPr id="3" name="Content Placeholder 2"/>
          <p:cNvSpPr>
            <a:spLocks noGrp="1"/>
          </p:cNvSpPr>
          <p:nvPr>
            <p:ph idx="1"/>
          </p:nvPr>
        </p:nvSpPr>
        <p:spPr>
          <a:xfrm>
            <a:off x="0" y="703385"/>
            <a:ext cx="9144000" cy="6154615"/>
          </a:xfrm>
        </p:spPr>
        <p:txBody>
          <a:bodyPr>
            <a:normAutofit fontScale="62500" lnSpcReduction="20000"/>
          </a:bodyPr>
          <a:lstStyle/>
          <a:p>
            <a:r>
              <a:rPr lang="en-US" dirty="0" smtClean="0">
                <a:solidFill>
                  <a:schemeClr val="accent3">
                    <a:lumMod val="50000"/>
                  </a:schemeClr>
                </a:solidFill>
              </a:rPr>
              <a:t>Workflow-Orchestration</a:t>
            </a:r>
          </a:p>
          <a:p>
            <a:r>
              <a:rPr lang="en-US" dirty="0" smtClean="0">
                <a:solidFill>
                  <a:schemeClr val="accent3">
                    <a:lumMod val="50000"/>
                  </a:schemeClr>
                </a:solidFill>
              </a:rPr>
              <a:t>Application and Analytics</a:t>
            </a:r>
          </a:p>
          <a:p>
            <a:r>
              <a:rPr lang="en-US" dirty="0" smtClean="0"/>
              <a:t>High level Programming</a:t>
            </a:r>
          </a:p>
          <a:p>
            <a:r>
              <a:rPr lang="en-US" dirty="0" smtClean="0">
                <a:solidFill>
                  <a:schemeClr val="accent3">
                    <a:lumMod val="50000"/>
                  </a:schemeClr>
                </a:solidFill>
              </a:rPr>
              <a:t>Basic Programming model and runtime</a:t>
            </a:r>
          </a:p>
          <a:p>
            <a:pPr lvl="1"/>
            <a:r>
              <a:rPr lang="en-US" dirty="0" smtClean="0">
                <a:solidFill>
                  <a:schemeClr val="accent3">
                    <a:lumMod val="50000"/>
                  </a:schemeClr>
                </a:solidFill>
              </a:rPr>
              <a:t>SPMD, Streaming, MapReduce, MPI</a:t>
            </a:r>
          </a:p>
          <a:p>
            <a:r>
              <a:rPr lang="en-US" dirty="0" smtClean="0">
                <a:solidFill>
                  <a:schemeClr val="accent3">
                    <a:lumMod val="50000"/>
                  </a:schemeClr>
                </a:solidFill>
              </a:rPr>
              <a:t>Inter process communication</a:t>
            </a:r>
          </a:p>
          <a:p>
            <a:pPr lvl="1"/>
            <a:r>
              <a:rPr lang="en-US" dirty="0" smtClean="0">
                <a:solidFill>
                  <a:schemeClr val="accent3">
                    <a:lumMod val="50000"/>
                  </a:schemeClr>
                </a:solidFill>
              </a:rPr>
              <a:t>Collectives, point to point, publish-subscribe</a:t>
            </a:r>
          </a:p>
          <a:p>
            <a:r>
              <a:rPr lang="en-US" dirty="0" smtClean="0"/>
              <a:t>In memory databases/caches</a:t>
            </a:r>
          </a:p>
          <a:p>
            <a:r>
              <a:rPr lang="en-US" dirty="0" smtClean="0"/>
              <a:t>Object-relational mapping</a:t>
            </a:r>
          </a:p>
          <a:p>
            <a:r>
              <a:rPr lang="en-US" dirty="0" smtClean="0"/>
              <a:t>SQL and </a:t>
            </a:r>
            <a:r>
              <a:rPr lang="en-US" dirty="0" err="1" smtClean="0"/>
              <a:t>NoSQL</a:t>
            </a:r>
            <a:r>
              <a:rPr lang="en-US" dirty="0" smtClean="0"/>
              <a:t>, File management</a:t>
            </a:r>
          </a:p>
          <a:p>
            <a:r>
              <a:rPr lang="en-US" dirty="0" smtClean="0"/>
              <a:t>Data Transport</a:t>
            </a:r>
          </a:p>
          <a:p>
            <a:r>
              <a:rPr lang="en-US" dirty="0" smtClean="0">
                <a:solidFill>
                  <a:schemeClr val="accent3">
                    <a:lumMod val="50000"/>
                  </a:schemeClr>
                </a:solidFill>
              </a:rPr>
              <a:t>Cluster Resource Management (Yarn, </a:t>
            </a:r>
            <a:r>
              <a:rPr lang="en-US" dirty="0" err="1" smtClean="0">
                <a:solidFill>
                  <a:schemeClr val="accent3">
                    <a:lumMod val="50000"/>
                  </a:schemeClr>
                </a:solidFill>
              </a:rPr>
              <a:t>Slurm</a:t>
            </a:r>
            <a:r>
              <a:rPr lang="en-US" dirty="0" smtClean="0">
                <a:solidFill>
                  <a:schemeClr val="accent3">
                    <a:lumMod val="50000"/>
                  </a:schemeClr>
                </a:solidFill>
              </a:rPr>
              <a:t>, SGE)</a:t>
            </a:r>
          </a:p>
          <a:p>
            <a:r>
              <a:rPr lang="en-US" dirty="0" smtClean="0">
                <a:solidFill>
                  <a:schemeClr val="accent3">
                    <a:lumMod val="50000"/>
                  </a:schemeClr>
                </a:solidFill>
              </a:rPr>
              <a:t>File systems(HDFS, </a:t>
            </a:r>
            <a:r>
              <a:rPr lang="en-US" dirty="0" err="1" smtClean="0">
                <a:solidFill>
                  <a:schemeClr val="accent3">
                    <a:lumMod val="50000"/>
                  </a:schemeClr>
                </a:solidFill>
              </a:rPr>
              <a:t>Lustre</a:t>
            </a:r>
            <a:r>
              <a:rPr lang="en-US" dirty="0" smtClean="0">
                <a:solidFill>
                  <a:schemeClr val="accent3">
                    <a:lumMod val="50000"/>
                  </a:schemeClr>
                </a:solidFill>
              </a:rPr>
              <a:t> …)</a:t>
            </a:r>
          </a:p>
          <a:p>
            <a:r>
              <a:rPr lang="en-US" dirty="0" smtClean="0"/>
              <a:t>DevOps (Puppet, Chef …)</a:t>
            </a:r>
          </a:p>
          <a:p>
            <a:r>
              <a:rPr lang="en-US" dirty="0" err="1" smtClean="0"/>
              <a:t>IaaS</a:t>
            </a:r>
            <a:r>
              <a:rPr lang="en-US" dirty="0" smtClean="0"/>
              <a:t> Management from HPC to hypervisors (</a:t>
            </a:r>
            <a:r>
              <a:rPr lang="en-US" dirty="0" err="1" smtClean="0"/>
              <a:t>OpenStack</a:t>
            </a:r>
            <a:r>
              <a:rPr lang="en-US" dirty="0" smtClean="0"/>
              <a:t>)</a:t>
            </a:r>
          </a:p>
          <a:p>
            <a:r>
              <a:rPr lang="en-US" dirty="0" smtClean="0"/>
              <a:t>Cross Cutting</a:t>
            </a:r>
          </a:p>
          <a:p>
            <a:pPr lvl="1"/>
            <a:r>
              <a:rPr lang="en-US" dirty="0" smtClean="0"/>
              <a:t>Message Protocols</a:t>
            </a:r>
          </a:p>
          <a:p>
            <a:pPr lvl="1"/>
            <a:r>
              <a:rPr lang="en-US" dirty="0" smtClean="0"/>
              <a:t>Distributed Coordination</a:t>
            </a:r>
          </a:p>
          <a:p>
            <a:pPr lvl="1"/>
            <a:r>
              <a:rPr lang="en-US" dirty="0" smtClean="0"/>
              <a:t>Security &amp; Privacy</a:t>
            </a:r>
          </a:p>
          <a:p>
            <a:pPr lvl="1"/>
            <a:r>
              <a:rPr lang="en-US" dirty="0" smtClean="0">
                <a:solidFill>
                  <a:schemeClr val="accent3">
                    <a:lumMod val="50000"/>
                  </a:schemeClr>
                </a:solidFill>
              </a:rPr>
              <a:t>Monitoring</a:t>
            </a:r>
          </a:p>
          <a:p>
            <a:endParaRPr lang="en-US" dirty="0"/>
          </a:p>
        </p:txBody>
      </p:sp>
    </p:spTree>
    <p:extLst>
      <p:ext uri="{BB962C8B-B14F-4D97-AF65-F5344CB8AC3E}">
        <p14:creationId xmlns:p14="http://schemas.microsoft.com/office/powerpoint/2010/main" val="2963596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5273"/>
          <a:stretch/>
        </p:blipFill>
        <p:spPr bwMode="auto">
          <a:xfrm>
            <a:off x="181071" y="0"/>
            <a:ext cx="8790067" cy="6858000"/>
          </a:xfrm>
          <a:prstGeom prst="rect">
            <a:avLst/>
          </a:prstGeom>
          <a:noFill/>
        </p:spPr>
      </p:pic>
    </p:spTree>
    <p:extLst>
      <p:ext uri="{BB962C8B-B14F-4D97-AF65-F5344CB8AC3E}">
        <p14:creationId xmlns:p14="http://schemas.microsoft.com/office/powerpoint/2010/main" val="1550637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6602"/>
          <a:stretch/>
        </p:blipFill>
        <p:spPr bwMode="auto">
          <a:xfrm>
            <a:off x="0" y="-102860"/>
            <a:ext cx="9144000" cy="6960860"/>
          </a:xfrm>
          <a:prstGeom prst="rect">
            <a:avLst/>
          </a:prstGeom>
          <a:noFill/>
        </p:spPr>
      </p:pic>
    </p:spTree>
    <p:extLst>
      <p:ext uri="{BB962C8B-B14F-4D97-AF65-F5344CB8AC3E}">
        <p14:creationId xmlns:p14="http://schemas.microsoft.com/office/powerpoint/2010/main" val="825264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76"/>
            <a:ext cx="9144000" cy="1143000"/>
          </a:xfrm>
        </p:spPr>
        <p:txBody>
          <a:bodyPr>
            <a:normAutofit fontScale="90000"/>
          </a:bodyPr>
          <a:lstStyle/>
          <a:p>
            <a:r>
              <a:rPr lang="en-US" b="1" dirty="0" smtClean="0"/>
              <a:t>Getting High Performance on Data Analytics (e.g. Mahout, R …)</a:t>
            </a:r>
            <a:endParaRPr lang="en-US" b="1" dirty="0"/>
          </a:p>
        </p:txBody>
      </p:sp>
      <p:sp>
        <p:nvSpPr>
          <p:cNvPr id="3" name="Content Placeholder 2"/>
          <p:cNvSpPr>
            <a:spLocks noGrp="1"/>
          </p:cNvSpPr>
          <p:nvPr>
            <p:ph idx="1"/>
          </p:nvPr>
        </p:nvSpPr>
        <p:spPr>
          <a:xfrm>
            <a:off x="0" y="1183176"/>
            <a:ext cx="9144000" cy="5674824"/>
          </a:xfrm>
        </p:spPr>
        <p:txBody>
          <a:bodyPr>
            <a:normAutofit fontScale="70000" lnSpcReduction="20000"/>
          </a:bodyPr>
          <a:lstStyle/>
          <a:p>
            <a:r>
              <a:rPr lang="en-US" sz="3100" dirty="0"/>
              <a:t>On the systems side, we have two principles</a:t>
            </a:r>
          </a:p>
          <a:p>
            <a:pPr lvl="1"/>
            <a:r>
              <a:rPr lang="en-US" sz="3100" dirty="0" smtClean="0">
                <a:solidFill>
                  <a:srgbClr val="FF0000"/>
                </a:solidFill>
              </a:rPr>
              <a:t>The </a:t>
            </a:r>
            <a:r>
              <a:rPr lang="en-US" sz="3100" dirty="0">
                <a:solidFill>
                  <a:srgbClr val="FF0000"/>
                </a:solidFill>
              </a:rPr>
              <a:t>Apache Big Data Stack with ~120 projects has important broad functionality with a vital large support organization</a:t>
            </a:r>
          </a:p>
          <a:p>
            <a:pPr lvl="1"/>
            <a:r>
              <a:rPr lang="en-US" sz="3100" dirty="0" smtClean="0">
                <a:solidFill>
                  <a:srgbClr val="FF0000"/>
                </a:solidFill>
              </a:rPr>
              <a:t>HPC </a:t>
            </a:r>
            <a:r>
              <a:rPr lang="en-US" sz="3100" dirty="0">
                <a:solidFill>
                  <a:srgbClr val="FF0000"/>
                </a:solidFill>
              </a:rPr>
              <a:t>including MPI has striking success in delivering high performance with </a:t>
            </a:r>
            <a:r>
              <a:rPr lang="en-US" sz="3100" dirty="0" smtClean="0">
                <a:solidFill>
                  <a:srgbClr val="FF0000"/>
                </a:solidFill>
              </a:rPr>
              <a:t>however </a:t>
            </a:r>
            <a:r>
              <a:rPr lang="en-US" sz="3100" dirty="0">
                <a:solidFill>
                  <a:srgbClr val="FF0000"/>
                </a:solidFill>
              </a:rPr>
              <a:t>a fragile sustainability </a:t>
            </a:r>
            <a:r>
              <a:rPr lang="en-US" sz="3100" dirty="0" smtClean="0">
                <a:solidFill>
                  <a:srgbClr val="FF0000"/>
                </a:solidFill>
              </a:rPr>
              <a:t>model</a:t>
            </a:r>
            <a:endParaRPr lang="en-US" sz="3100" dirty="0">
              <a:solidFill>
                <a:srgbClr val="FF0000"/>
              </a:solidFill>
            </a:endParaRPr>
          </a:p>
          <a:p>
            <a:r>
              <a:rPr lang="en-US" sz="3100" dirty="0" smtClean="0"/>
              <a:t>There are </a:t>
            </a:r>
            <a:r>
              <a:rPr lang="en-US" sz="3100" dirty="0" smtClean="0">
                <a:solidFill>
                  <a:srgbClr val="FF0000"/>
                </a:solidFill>
              </a:rPr>
              <a:t>key systems </a:t>
            </a:r>
            <a:r>
              <a:rPr lang="en-US" sz="3100" dirty="0">
                <a:solidFill>
                  <a:srgbClr val="FF0000"/>
                </a:solidFill>
              </a:rPr>
              <a:t>abstractions </a:t>
            </a:r>
            <a:r>
              <a:rPr lang="en-US" sz="3100" dirty="0"/>
              <a:t>which are levels in </a:t>
            </a:r>
            <a:r>
              <a:rPr lang="en-US" sz="3100" dirty="0" smtClean="0"/>
              <a:t>HPC-ABDS software </a:t>
            </a:r>
            <a:r>
              <a:rPr lang="en-US" sz="3100" dirty="0"/>
              <a:t>stack </a:t>
            </a:r>
            <a:r>
              <a:rPr lang="en-US" sz="3100" dirty="0" smtClean="0"/>
              <a:t>where </a:t>
            </a:r>
            <a:r>
              <a:rPr lang="en-US" sz="3100" dirty="0"/>
              <a:t>Apache approach needs careful integration with HPC</a:t>
            </a:r>
          </a:p>
          <a:p>
            <a:pPr lvl="1"/>
            <a:r>
              <a:rPr lang="en-US" sz="3100" dirty="0"/>
              <a:t>Resource management</a:t>
            </a:r>
          </a:p>
          <a:p>
            <a:pPr lvl="1"/>
            <a:r>
              <a:rPr lang="en-US" sz="3100" dirty="0"/>
              <a:t>Storage</a:t>
            </a:r>
          </a:p>
          <a:p>
            <a:pPr lvl="1"/>
            <a:r>
              <a:rPr lang="en-US" sz="3100" dirty="0"/>
              <a:t>Programming model -- horizontal scaling parallelism</a:t>
            </a:r>
          </a:p>
          <a:p>
            <a:pPr lvl="1"/>
            <a:r>
              <a:rPr lang="en-US" sz="3100" dirty="0"/>
              <a:t>Collective and Point to Point communication</a:t>
            </a:r>
          </a:p>
          <a:p>
            <a:pPr lvl="1"/>
            <a:r>
              <a:rPr lang="en-US" sz="3100" dirty="0"/>
              <a:t>Support of iteration</a:t>
            </a:r>
          </a:p>
          <a:p>
            <a:pPr lvl="1"/>
            <a:r>
              <a:rPr lang="en-US" sz="3100" dirty="0"/>
              <a:t>Data interface (not just key-value</a:t>
            </a:r>
            <a:r>
              <a:rPr lang="en-US" sz="3100" dirty="0" smtClean="0"/>
              <a:t>)</a:t>
            </a:r>
            <a:endParaRPr lang="en-US" sz="3100" dirty="0"/>
          </a:p>
          <a:p>
            <a:r>
              <a:rPr lang="en-US" sz="3100" dirty="0"/>
              <a:t>In application areas, we define </a:t>
            </a:r>
            <a:r>
              <a:rPr lang="en-US" sz="3100" dirty="0" smtClean="0">
                <a:solidFill>
                  <a:srgbClr val="FF0000"/>
                </a:solidFill>
              </a:rPr>
              <a:t>application abstractions </a:t>
            </a:r>
            <a:r>
              <a:rPr lang="en-US" sz="3100" dirty="0"/>
              <a:t>to support</a:t>
            </a:r>
          </a:p>
          <a:p>
            <a:pPr lvl="1"/>
            <a:r>
              <a:rPr lang="en-US" sz="3100" dirty="0"/>
              <a:t>Graphs/network </a:t>
            </a:r>
          </a:p>
          <a:p>
            <a:pPr lvl="1"/>
            <a:r>
              <a:rPr lang="en-US" sz="3100" dirty="0" smtClean="0"/>
              <a:t>Geospatial</a:t>
            </a:r>
            <a:endParaRPr lang="en-US" sz="3100" dirty="0"/>
          </a:p>
          <a:p>
            <a:pPr lvl="1"/>
            <a:r>
              <a:rPr lang="en-US" sz="3100" dirty="0" smtClean="0"/>
              <a:t>Images etc.</a:t>
            </a:r>
            <a:endParaRPr lang="en-US" sz="3100" dirty="0"/>
          </a:p>
          <a:p>
            <a:endParaRPr lang="en-US" dirty="0"/>
          </a:p>
        </p:txBody>
      </p:sp>
    </p:spTree>
    <p:extLst>
      <p:ext uri="{BB962C8B-B14F-4D97-AF65-F5344CB8AC3E}">
        <p14:creationId xmlns:p14="http://schemas.microsoft.com/office/powerpoint/2010/main" val="260120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Big Data Definition</a:t>
            </a:r>
            <a:endParaRPr lang="en-US" sz="3600" dirty="0"/>
          </a:p>
        </p:txBody>
      </p:sp>
      <p:sp>
        <p:nvSpPr>
          <p:cNvPr id="3" name="Content Placeholder 2"/>
          <p:cNvSpPr>
            <a:spLocks noGrp="1"/>
          </p:cNvSpPr>
          <p:nvPr>
            <p:ph idx="1"/>
          </p:nvPr>
        </p:nvSpPr>
        <p:spPr>
          <a:xfrm>
            <a:off x="94341" y="1012377"/>
            <a:ext cx="8875487" cy="4114800"/>
          </a:xfrm>
        </p:spPr>
        <p:txBody>
          <a:bodyPr/>
          <a:lstStyle/>
          <a:p>
            <a:r>
              <a:rPr lang="en-US" sz="2400" dirty="0" smtClean="0"/>
              <a:t>More consensus on Data Science definition than that of Big Data</a:t>
            </a:r>
          </a:p>
          <a:p>
            <a:r>
              <a:rPr lang="en-US" sz="2400" dirty="0" smtClean="0">
                <a:solidFill>
                  <a:srgbClr val="782F40"/>
                </a:solidFill>
              </a:rPr>
              <a:t>Big </a:t>
            </a:r>
            <a:r>
              <a:rPr lang="en-US" sz="2400" dirty="0">
                <a:solidFill>
                  <a:srgbClr val="782F40"/>
                </a:solidFill>
              </a:rPr>
              <a:t>Data </a:t>
            </a:r>
            <a:r>
              <a:rPr lang="en-US" sz="2400" dirty="0"/>
              <a:t>refers to digital data </a:t>
            </a:r>
            <a:r>
              <a:rPr lang="en-US" sz="2400" dirty="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95519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kmeans-harp-mpi-spark-speedup-efficiency.png"/>
          <p:cNvPicPr>
            <a:picLocks noGrp="1" noChangeAspect="1"/>
          </p:cNvPicPr>
          <p:nvPr>
            <p:ph idx="1"/>
          </p:nvPr>
        </p:nvPicPr>
        <p:blipFill>
          <a:blip r:embed="rId2">
            <a:extLst>
              <a:ext uri="{28A0092B-C50C-407E-A947-70E740481C1C}">
                <a14:useLocalDpi xmlns:a14="http://schemas.microsoft.com/office/drawing/2010/main" val="0"/>
              </a:ext>
            </a:extLst>
          </a:blip>
          <a:srcRect l="-509" r="-509"/>
          <a:stretch>
            <a:fillRect/>
          </a:stretch>
        </p:blipFill>
        <p:spPr>
          <a:xfrm>
            <a:off x="417006" y="2250273"/>
            <a:ext cx="8229600" cy="4525963"/>
          </a:xfrm>
        </p:spPr>
      </p:pic>
      <p:sp>
        <p:nvSpPr>
          <p:cNvPr id="2" name="Title 1"/>
          <p:cNvSpPr>
            <a:spLocks noGrp="1"/>
          </p:cNvSpPr>
          <p:nvPr>
            <p:ph type="title"/>
          </p:nvPr>
        </p:nvSpPr>
        <p:spPr>
          <a:xfrm>
            <a:off x="0" y="916041"/>
            <a:ext cx="9063613" cy="1143000"/>
          </a:xfrm>
        </p:spPr>
        <p:txBody>
          <a:bodyPr>
            <a:noAutofit/>
          </a:bodyPr>
          <a:lstStyle/>
          <a:p>
            <a:r>
              <a:rPr lang="en-US" sz="2800" b="1" dirty="0" smtClean="0"/>
              <a:t>Mahout and Hadoop MR </a:t>
            </a:r>
            <a:r>
              <a:rPr lang="en-US" sz="2800" dirty="0" smtClean="0"/>
              <a:t>– Slow due to MapReduce</a:t>
            </a:r>
            <a:br>
              <a:rPr lang="en-US" sz="2800" dirty="0" smtClean="0"/>
            </a:br>
            <a:r>
              <a:rPr lang="en-US" sz="2800" b="1" dirty="0" smtClean="0"/>
              <a:t>Python</a:t>
            </a:r>
            <a:r>
              <a:rPr lang="en-US" sz="2800" dirty="0" smtClean="0"/>
              <a:t> slow as Scripting</a:t>
            </a:r>
            <a:br>
              <a:rPr lang="en-US" sz="2800" dirty="0" smtClean="0"/>
            </a:br>
            <a:r>
              <a:rPr lang="en-US" sz="2800" b="1" dirty="0" smtClean="0"/>
              <a:t>Spark</a:t>
            </a:r>
            <a:r>
              <a:rPr lang="en-US" sz="2800" dirty="0" smtClean="0"/>
              <a:t> Iterative MapReduce, non optimal communication</a:t>
            </a:r>
            <a:br>
              <a:rPr lang="en-US" sz="2800" dirty="0" smtClean="0"/>
            </a:br>
            <a:r>
              <a:rPr lang="en-US" sz="2800" b="1" dirty="0"/>
              <a:t>Harp</a:t>
            </a:r>
            <a:r>
              <a:rPr lang="en-US" sz="2800" dirty="0"/>
              <a:t> Hadoop plug in </a:t>
            </a:r>
            <a:r>
              <a:rPr lang="en-US" sz="2800" dirty="0" smtClean="0"/>
              <a:t>with ~MPI collectives </a:t>
            </a:r>
            <a:br>
              <a:rPr lang="en-US" sz="2800" dirty="0" smtClean="0"/>
            </a:br>
            <a:r>
              <a:rPr lang="en-US" sz="2800" b="1" dirty="0" smtClean="0"/>
              <a:t>MPI</a:t>
            </a:r>
            <a:r>
              <a:rPr lang="en-US" sz="2800" dirty="0" smtClean="0"/>
              <a:t> fastest as C not Java</a:t>
            </a:r>
            <a:br>
              <a:rPr lang="en-US" sz="2800" dirty="0" smtClean="0"/>
            </a:br>
            <a:r>
              <a:rPr lang="en-US" sz="2800" dirty="0" smtClean="0"/>
              <a:t/>
            </a:r>
            <a:br>
              <a:rPr lang="en-US" sz="2800" dirty="0" smtClean="0"/>
            </a:br>
            <a:endParaRPr lang="en-US" sz="2800" dirty="0"/>
          </a:p>
        </p:txBody>
      </p:sp>
      <p:cxnSp>
        <p:nvCxnSpPr>
          <p:cNvPr id="5" name="Straight Arrow Connector 4"/>
          <p:cNvCxnSpPr/>
          <p:nvPr/>
        </p:nvCxnSpPr>
        <p:spPr>
          <a:xfrm flipH="1">
            <a:off x="834013" y="2230734"/>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756345"/>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563248" y="1841864"/>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1432489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b="1" dirty="0" smtClean="0"/>
              <a:t>4 Forms of MapReduce</a:t>
            </a:r>
            <a:endParaRPr lang="en-US"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830997"/>
          </a:xfrm>
          <a:prstGeom prst="rect">
            <a:avLst/>
          </a:prstGeom>
          <a:solidFill>
            <a:schemeClr val="bg1"/>
          </a:solidFill>
        </p:spPr>
        <p:txBody>
          <a:bodyPr wrap="square" rtlCol="0">
            <a:spAutoFit/>
          </a:bodyPr>
          <a:lstStyle/>
          <a:p>
            <a:r>
              <a:rPr lang="en-US" sz="2400" b="1" dirty="0" smtClean="0"/>
              <a:t>MPI is Map followed by Point to Point or Collective Communication </a:t>
            </a:r>
          </a:p>
          <a:p>
            <a:r>
              <a:rPr lang="en-US" sz="2400" b="1" dirty="0" smtClean="0"/>
              <a:t>– as in style c) plus d)</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56" y="122478"/>
            <a:ext cx="8229600" cy="974558"/>
          </a:xfrm>
        </p:spPr>
        <p:txBody>
          <a:bodyPr/>
          <a:lstStyle/>
          <a:p>
            <a:r>
              <a:rPr lang="en-US" b="1" dirty="0" smtClean="0"/>
              <a:t>Map Collective Model (Judy Qiu)</a:t>
            </a:r>
            <a:endParaRPr lang="en-US" b="1" dirty="0"/>
          </a:p>
        </p:txBody>
      </p:sp>
      <p:sp>
        <p:nvSpPr>
          <p:cNvPr id="3" name="Content Placeholder 2"/>
          <p:cNvSpPr>
            <a:spLocks noGrp="1"/>
          </p:cNvSpPr>
          <p:nvPr>
            <p:ph idx="1"/>
          </p:nvPr>
        </p:nvSpPr>
        <p:spPr>
          <a:xfrm>
            <a:off x="271824" y="1124631"/>
            <a:ext cx="8229600" cy="1362970"/>
          </a:xfrm>
        </p:spPr>
        <p:txBody>
          <a:bodyPr>
            <a:normAutofit fontScale="70000" lnSpcReduction="20000"/>
          </a:bodyPr>
          <a:lstStyle/>
          <a:p>
            <a:r>
              <a:rPr lang="en-US" dirty="0" smtClean="0"/>
              <a:t>Generalizes Iterative MapReduce</a:t>
            </a:r>
          </a:p>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52</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2797415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fontScale="90000"/>
          </a:bodyPr>
          <a:lstStyle/>
          <a:p>
            <a:r>
              <a:rPr lang="en-US" b="1" dirty="0" smtClean="0"/>
              <a:t>Major Analytics Architectures in Use Cases</a:t>
            </a:r>
            <a:endParaRPr lang="en-US" b="1" dirty="0"/>
          </a:p>
        </p:txBody>
      </p:sp>
      <p:sp>
        <p:nvSpPr>
          <p:cNvPr id="3" name="Content Placeholder 2"/>
          <p:cNvSpPr>
            <a:spLocks noGrp="1"/>
          </p:cNvSpPr>
          <p:nvPr>
            <p:ph idx="1"/>
          </p:nvPr>
        </p:nvSpPr>
        <p:spPr>
          <a:xfrm>
            <a:off x="0" y="889000"/>
            <a:ext cx="9144000" cy="5880100"/>
          </a:xfrm>
        </p:spPr>
        <p:txBody>
          <a:bodyPr>
            <a:normAutofit fontScale="92500" lnSpcReduction="10000"/>
          </a:bodyPr>
          <a:lstStyle/>
          <a:p>
            <a:r>
              <a:rPr lang="en-US" sz="2800" b="1" dirty="0" smtClean="0"/>
              <a:t>Pleasingly Parallel </a:t>
            </a:r>
            <a:r>
              <a:rPr lang="en-US" sz="2800" dirty="0" smtClean="0"/>
              <a:t>including local machine learning as in parallel over images and apply image processing to each image -- Hadoop</a:t>
            </a:r>
          </a:p>
          <a:p>
            <a:r>
              <a:rPr lang="en-US" sz="2800" b="1" dirty="0" smtClean="0"/>
              <a:t>Search </a:t>
            </a:r>
            <a:r>
              <a:rPr lang="en-US" sz="2800" dirty="0" smtClean="0"/>
              <a:t>including collaborative filtering and motif finding implemented using classic MapReduce (Hadoop) or non iterative </a:t>
            </a:r>
            <a:r>
              <a:rPr lang="en-US" sz="2800" dirty="0" err="1" smtClean="0"/>
              <a:t>Giraph</a:t>
            </a:r>
            <a:r>
              <a:rPr lang="en-US" sz="2800" dirty="0" smtClean="0"/>
              <a:t> </a:t>
            </a:r>
          </a:p>
          <a:p>
            <a:r>
              <a:rPr lang="en-US" sz="2800" b="1" dirty="0" smtClean="0"/>
              <a:t>Iterative MapReduce </a:t>
            </a:r>
            <a:r>
              <a:rPr lang="en-US" sz="2800" dirty="0" smtClean="0"/>
              <a:t>using Collective Communication (clustering) – Hadoop with Harp, Spark …..</a:t>
            </a:r>
          </a:p>
          <a:p>
            <a:r>
              <a:rPr lang="en-US" sz="2800" b="1" dirty="0" smtClean="0"/>
              <a:t>Iterative </a:t>
            </a:r>
            <a:r>
              <a:rPr lang="en-US" sz="2800" b="1" dirty="0" err="1" smtClean="0"/>
              <a:t>Giraph</a:t>
            </a:r>
            <a:r>
              <a:rPr lang="en-US" sz="2800" b="1" dirty="0" smtClean="0"/>
              <a:t> </a:t>
            </a:r>
            <a:r>
              <a:rPr lang="en-US" sz="2800" dirty="0" smtClean="0"/>
              <a:t>(MapReduce) with point to 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t>Shared </a:t>
            </a:r>
            <a:r>
              <a:rPr lang="en-US" sz="2800" b="1" dirty="0"/>
              <a:t>memory </a:t>
            </a:r>
            <a:r>
              <a:rPr lang="en-US" sz="2800" dirty="0"/>
              <a:t>thread based (event driven) graph algorithms (shortest path, </a:t>
            </a:r>
            <a:r>
              <a:rPr lang="en-US" sz="2800" dirty="0" err="1"/>
              <a:t>Betweenness</a:t>
            </a:r>
            <a:r>
              <a:rPr lang="en-US" sz="2800" dirty="0"/>
              <a:t> centrality)</a:t>
            </a:r>
          </a:p>
          <a:p>
            <a:pPr lvl="1"/>
            <a:endParaRPr lang="en-US" sz="2400" dirty="0"/>
          </a:p>
        </p:txBody>
      </p:sp>
    </p:spTree>
    <p:extLst>
      <p:ext uri="{BB962C8B-B14F-4D97-AF65-F5344CB8AC3E}">
        <p14:creationId xmlns:p14="http://schemas.microsoft.com/office/powerpoint/2010/main" val="7283810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20421" y="99912"/>
            <a:ext cx="3527425" cy="1143000"/>
          </a:xfrm>
        </p:spPr>
        <p:txBody>
          <a:bodyPr>
            <a:normAutofit fontScale="90000"/>
          </a:bodyPr>
          <a:lstStyle/>
          <a:p>
            <a:r>
              <a:rPr lang="en-US" b="1" dirty="0" smtClean="0"/>
              <a:t>HPC-ABDS</a:t>
            </a:r>
            <a:br>
              <a:rPr lang="en-US" b="1" dirty="0" smtClean="0"/>
            </a:br>
            <a:r>
              <a:rPr lang="en-US" b="1" dirty="0" smtClean="0"/>
              <a:t>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6262" y="1141832"/>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832776" y="4923693"/>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563948" y="3044330"/>
            <a:ext cx="514871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white"/>
                </a:solidFill>
              </a:rPr>
              <a:t>HPC Yarn for Resource management</a:t>
            </a:r>
          </a:p>
          <a:p>
            <a:pPr marL="285750" indent="-285750">
              <a:buFont typeface="Arial" panose="020B0604020202020204" pitchFamily="34" charset="0"/>
              <a:buChar char="•"/>
            </a:pPr>
            <a:r>
              <a:rPr lang="en-US" dirty="0" smtClean="0">
                <a:solidFill>
                  <a:prstClr val="white"/>
                </a:solidFill>
              </a:rPr>
              <a:t>Horizontally scalable parallel programming model</a:t>
            </a:r>
          </a:p>
          <a:p>
            <a:pPr marL="285750" indent="-285750">
              <a:buFont typeface="Arial" panose="020B0604020202020204" pitchFamily="34" charset="0"/>
              <a:buChar char="•"/>
            </a:pPr>
            <a:r>
              <a:rPr lang="en-US" dirty="0" smtClean="0">
                <a:solidFill>
                  <a:prstClr val="white"/>
                </a:solidFill>
              </a:rPr>
              <a:t>Collective </a:t>
            </a:r>
            <a:r>
              <a:rPr lang="en-US" dirty="0">
                <a:solidFill>
                  <a:prstClr val="white"/>
                </a:solidFill>
              </a:rPr>
              <a:t>and Point to Point communication</a:t>
            </a:r>
          </a:p>
          <a:p>
            <a:pPr marL="285750" indent="-285750">
              <a:buFont typeface="Arial" panose="020B0604020202020204" pitchFamily="34" charset="0"/>
              <a:buChar char="•"/>
            </a:pPr>
            <a:r>
              <a:rPr lang="en-US" dirty="0">
                <a:solidFill>
                  <a:prstClr val="white"/>
                </a:solidFill>
              </a:rPr>
              <a:t>Support of </a:t>
            </a:r>
            <a:r>
              <a:rPr lang="en-US" dirty="0" smtClean="0">
                <a:solidFill>
                  <a:prstClr val="white"/>
                </a:solidFill>
              </a:rPr>
              <a:t>iteration</a:t>
            </a:r>
            <a:endParaRPr lang="en-US" dirty="0">
              <a:solidFill>
                <a:prstClr val="white"/>
              </a:solidFill>
            </a:endParaRPr>
          </a:p>
        </p:txBody>
      </p:sp>
      <p:sp>
        <p:nvSpPr>
          <p:cNvPr id="7" name="TextBox 6"/>
          <p:cNvSpPr txBox="1"/>
          <p:nvPr/>
        </p:nvSpPr>
        <p:spPr>
          <a:xfrm>
            <a:off x="4414183" y="2095939"/>
            <a:ext cx="3139899" cy="923330"/>
          </a:xfrm>
          <a:prstGeom prst="rect">
            <a:avLst/>
          </a:prstGeom>
          <a:noFill/>
        </p:spPr>
        <p:txBody>
          <a:bodyPr wrap="none" rtlCol="0">
            <a:spAutoFit/>
          </a:bodyPr>
          <a:lstStyle/>
          <a:p>
            <a:r>
              <a:rPr lang="en-US" b="1" dirty="0" smtClean="0">
                <a:solidFill>
                  <a:prstClr val="white"/>
                </a:solidFill>
              </a:rPr>
              <a:t>System Abstractions/standards</a:t>
            </a:r>
          </a:p>
          <a:p>
            <a:pPr marL="285750" indent="-285750">
              <a:buFont typeface="Arial" panose="020B0604020202020204" pitchFamily="34" charset="0"/>
              <a:buChar char="•"/>
            </a:pPr>
            <a:r>
              <a:rPr lang="en-US" dirty="0" smtClean="0">
                <a:solidFill>
                  <a:prstClr val="white"/>
                </a:solidFill>
              </a:rPr>
              <a:t>Data format</a:t>
            </a:r>
          </a:p>
          <a:p>
            <a:pPr marL="285750" indent="-285750">
              <a:buFont typeface="Arial" panose="020B0604020202020204" pitchFamily="34" charset="0"/>
              <a:buChar char="•"/>
            </a:pPr>
            <a:r>
              <a:rPr lang="en-US" dirty="0" smtClean="0">
                <a:solidFill>
                  <a:prstClr val="white"/>
                </a:solidFill>
              </a:rPr>
              <a:t>Storage</a:t>
            </a:r>
          </a:p>
        </p:txBody>
      </p:sp>
      <p:sp>
        <p:nvSpPr>
          <p:cNvPr id="8" name="TextBox 7"/>
          <p:cNvSpPr txBox="1"/>
          <p:nvPr/>
        </p:nvSpPr>
        <p:spPr>
          <a:xfrm>
            <a:off x="4509012" y="1432499"/>
            <a:ext cx="3442545" cy="523220"/>
          </a:xfrm>
          <a:prstGeom prst="rect">
            <a:avLst/>
          </a:prstGeom>
          <a:noFill/>
          <a:ln w="38100">
            <a:solidFill>
              <a:srgbClr val="00B0F0"/>
            </a:solidFill>
          </a:ln>
        </p:spPr>
        <p:txBody>
          <a:bodyPr wrap="none" rtlCol="0">
            <a:spAutoFit/>
          </a:bodyPr>
          <a:lstStyle/>
          <a:p>
            <a:r>
              <a:rPr lang="en-US" sz="2800" b="1" dirty="0">
                <a:solidFill>
                  <a:srgbClr val="0DCBFF"/>
                </a:solidFill>
                <a:cs typeface="Times New Roman" pitchFamily="18" charset="0"/>
              </a:rPr>
              <a:t>120 Software Projects</a:t>
            </a:r>
          </a:p>
        </p:txBody>
      </p:sp>
      <p:sp>
        <p:nvSpPr>
          <p:cNvPr id="10" name="TextBox 9"/>
          <p:cNvSpPr txBox="1"/>
          <p:nvPr/>
        </p:nvSpPr>
        <p:spPr>
          <a:xfrm>
            <a:off x="4509012" y="4350247"/>
            <a:ext cx="4009624" cy="646331"/>
          </a:xfrm>
          <a:prstGeom prst="rect">
            <a:avLst/>
          </a:prstGeom>
          <a:noFill/>
        </p:spPr>
        <p:txBody>
          <a:bodyPr wrap="none" rtlCol="0">
            <a:spAutoFit/>
          </a:bodyPr>
          <a:lstStyle/>
          <a:p>
            <a:r>
              <a:rPr lang="en-US" b="1" dirty="0" smtClean="0">
                <a:solidFill>
                  <a:prstClr val="white"/>
                </a:solidFill>
              </a:rPr>
              <a:t>Application Abstractions/standards</a:t>
            </a:r>
          </a:p>
          <a:p>
            <a:r>
              <a:rPr lang="en-US" dirty="0" smtClean="0">
                <a:solidFill>
                  <a:prstClr val="white"/>
                </a:solidFill>
              </a:rPr>
              <a:t>Graphs, Networks, Images, Geospatial ….</a:t>
            </a:r>
          </a:p>
        </p:txBody>
      </p:sp>
      <p:sp>
        <p:nvSpPr>
          <p:cNvPr id="11" name="TextBox 10"/>
          <p:cNvSpPr txBox="1"/>
          <p:nvPr/>
        </p:nvSpPr>
        <p:spPr>
          <a:xfrm>
            <a:off x="4167408" y="5138750"/>
            <a:ext cx="4910336" cy="1569660"/>
          </a:xfrm>
          <a:prstGeom prst="rect">
            <a:avLst/>
          </a:prstGeom>
          <a:noFill/>
          <a:ln w="38100">
            <a:solidFill>
              <a:srgbClr val="00B0F0"/>
            </a:solidFill>
          </a:ln>
        </p:spPr>
        <p:txBody>
          <a:bodyPr wrap="square" rtlCol="0">
            <a:spAutoFit/>
          </a:bodyPr>
          <a:lstStyle/>
          <a:p>
            <a:r>
              <a:rPr lang="en-US" sz="2400" b="1" dirty="0">
                <a:solidFill>
                  <a:srgbClr val="0DCBFF"/>
                </a:solidFill>
                <a:cs typeface="Times New Roman" pitchFamily="18" charset="0"/>
              </a:rPr>
              <a:t>SPIDAL (Scalable Parallel Interoperable Data Analytics Library) </a:t>
            </a:r>
            <a:r>
              <a:rPr lang="en-US" sz="2400" b="1" dirty="0" smtClean="0">
                <a:solidFill>
                  <a:prstClr val="white"/>
                </a:solidFill>
              </a:rPr>
              <a:t>or High performance Mahout, R, </a:t>
            </a:r>
            <a:r>
              <a:rPr lang="en-US" sz="2400" b="1" dirty="0" err="1" smtClean="0">
                <a:solidFill>
                  <a:prstClr val="white"/>
                </a:solidFill>
              </a:rPr>
              <a:t>Matlab</a:t>
            </a:r>
            <a:r>
              <a:rPr lang="en-US" sz="2400" b="1" dirty="0" smtClean="0">
                <a:solidFill>
                  <a:prstClr val="white"/>
                </a:solidFill>
              </a:rPr>
              <a:t> …..</a:t>
            </a:r>
            <a:endParaRPr lang="en-US" sz="2400" b="1" dirty="0">
              <a:solidFill>
                <a:prstClr val="white"/>
              </a:solidFill>
            </a:endParaRPr>
          </a:p>
        </p:txBody>
      </p:sp>
    </p:spTree>
    <p:extLst>
      <p:ext uri="{BB962C8B-B14F-4D97-AF65-F5344CB8AC3E}">
        <p14:creationId xmlns:p14="http://schemas.microsoft.com/office/powerpoint/2010/main" val="3208700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Integrating Yarn with HPC</a:t>
            </a:r>
            <a:endParaRPr lang="en-US" sz="4800" b="1" dirty="0"/>
          </a:p>
        </p:txBody>
      </p:sp>
      <p:pic>
        <p:nvPicPr>
          <p:cNvPr id="4" name="Content Placeholder 3" descr="hadoop-on-hpc-viceverse.pdf"/>
          <p:cNvPicPr>
            <a:picLocks noGrp="1" noChangeAspect="1"/>
          </p:cNvPicPr>
          <p:nvPr>
            <p:ph idx="1"/>
          </p:nvPr>
        </p:nvPicPr>
        <p:blipFill>
          <a:blip r:embed="rId2">
            <a:extLst>
              <a:ext uri="{28A0092B-C50C-407E-A947-70E740481C1C}">
                <a14:useLocalDpi xmlns:a14="http://schemas.microsoft.com/office/drawing/2010/main" val="0"/>
              </a:ext>
            </a:extLst>
          </a:blip>
          <a:srcRect t="-26637" b="-26637"/>
          <a:stretch>
            <a:fillRect/>
          </a:stretch>
        </p:blipFill>
        <p:spPr>
          <a:xfrm>
            <a:off x="0" y="1594338"/>
            <a:ext cx="9144000" cy="5028843"/>
          </a:xfrm>
        </p:spPr>
      </p:pic>
    </p:spTree>
    <p:extLst>
      <p:ext uri="{BB962C8B-B14F-4D97-AF65-F5344CB8AC3E}">
        <p14:creationId xmlns:p14="http://schemas.microsoft.com/office/powerpoint/2010/main" val="1636401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MapReduce-</a:t>
            </a:r>
            <a:r>
              <a:rPr lang="en-US" dirty="0" err="1"/>
              <a:t>MergeBroadcast</a:t>
            </a:r>
            <a:r>
              <a:rPr lang="en-US" dirty="0" smtClean="0"/>
              <a:t>.</a:t>
            </a:r>
          </a:p>
          <a:p>
            <a:r>
              <a:rPr lang="en-US" dirty="0" smtClean="0"/>
              <a:t>Strong Scaling on </a:t>
            </a:r>
            <a:r>
              <a:rPr lang="en-US" dirty="0" err="1" smtClean="0"/>
              <a:t>Kmeans</a:t>
            </a:r>
            <a:r>
              <a:rPr lang="en-US" dirty="0" smtClean="0"/>
              <a:t>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325514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a:bodyPr>
          <a:lstStyle/>
          <a:p>
            <a:r>
              <a:rPr lang="en-US" dirty="0" smtClean="0"/>
              <a:t>This is </a:t>
            </a:r>
            <a:r>
              <a:rPr lang="en-US" dirty="0" err="1" smtClean="0"/>
              <a:t>Kmeans</a:t>
            </a:r>
            <a:r>
              <a:rPr lang="en-US" dirty="0" smtClean="0"/>
              <a:t>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23702723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has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58</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Title 7"/>
          <p:cNvSpPr>
            <a:spLocks noGrp="1"/>
          </p:cNvSpPr>
          <p:nvPr>
            <p:ph type="title"/>
          </p:nvPr>
        </p:nvSpPr>
        <p:spPr>
          <a:xfrm>
            <a:off x="76200" y="152400"/>
            <a:ext cx="7086600" cy="762000"/>
          </a:xfrm>
          <a:solidFill>
            <a:schemeClr val="bg1"/>
          </a:solidFill>
        </p:spPr>
        <p:txBody>
          <a:bodyPr/>
          <a:lstStyle/>
          <a:p>
            <a:r>
              <a:rPr lang="en-US" sz="3600" b="1" dirty="0" smtClean="0"/>
              <a:t>Kmeans and (Iterative) MapReduce</a:t>
            </a:r>
            <a:endParaRPr lang="en-US" sz="3600" b="1" dirty="0"/>
          </a:p>
        </p:txBody>
      </p:sp>
    </p:spTree>
    <p:extLst>
      <p:ext uri="{BB962C8B-B14F-4D97-AF65-F5344CB8AC3E}">
        <p14:creationId xmlns:p14="http://schemas.microsoft.com/office/powerpoint/2010/main" val="4185037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Harp Architecture</a:t>
            </a:r>
            <a:endParaRPr lang="en-US" dirty="0"/>
          </a:p>
        </p:txBody>
      </p:sp>
      <p:grpSp>
        <p:nvGrpSpPr>
          <p:cNvPr id="18" name="Group 17"/>
          <p:cNvGrpSpPr/>
          <p:nvPr/>
        </p:nvGrpSpPr>
        <p:grpSpPr>
          <a:xfrm>
            <a:off x="293077" y="2226469"/>
            <a:ext cx="8569570" cy="3520898"/>
            <a:chOff x="687754" y="1713376"/>
            <a:chExt cx="9667630" cy="4705184"/>
          </a:xfrm>
        </p:grpSpPr>
        <p:sp>
          <p:nvSpPr>
            <p:cNvPr id="20" name="Rectangle 19"/>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rPr>
                <a:t>YARN</a:t>
              </a:r>
            </a:p>
          </p:txBody>
        </p:sp>
        <p:sp>
          <p:nvSpPr>
            <p:cNvPr id="21" name="L-Shape 20"/>
            <p:cNvSpPr/>
            <p:nvPr/>
          </p:nvSpPr>
          <p:spPr>
            <a:xfrm>
              <a:off x="3595077" y="3454400"/>
              <a:ext cx="6760305" cy="1632281"/>
            </a:xfrm>
            <a:prstGeom prst="corner">
              <a:avLst>
                <a:gd name="adj1" fmla="val 38508"/>
                <a:gd name="adj2" fmla="val 2417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r>
                <a:rPr lang="en-US" sz="1350" dirty="0" err="1">
                  <a:solidFill>
                    <a:prstClr val="white"/>
                  </a:solidFill>
                </a:rPr>
                <a:t>MapReduce</a:t>
              </a:r>
              <a:r>
                <a:rPr lang="en-US" sz="1350" dirty="0">
                  <a:solidFill>
                    <a:prstClr val="white"/>
                  </a:solidFill>
                </a:rPr>
                <a:t> V2</a:t>
              </a:r>
            </a:p>
          </p:txBody>
        </p:sp>
        <p:sp>
          <p:nvSpPr>
            <p:cNvPr id="23" name="Rectangle 22"/>
            <p:cNvSpPr/>
            <p:nvPr/>
          </p:nvSpPr>
          <p:spPr>
            <a:xfrm>
              <a:off x="7031345" y="3454400"/>
              <a:ext cx="3324039" cy="9222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1350" dirty="0">
                  <a:solidFill>
                    <a:prstClr val="white"/>
                  </a:solidFill>
                </a:rPr>
                <a:t>Harp</a:t>
              </a:r>
            </a:p>
          </p:txBody>
        </p:sp>
        <p:sp>
          <p:nvSpPr>
            <p:cNvPr id="24" name="Rectangle 23"/>
            <p:cNvSpPr/>
            <p:nvPr/>
          </p:nvSpPr>
          <p:spPr>
            <a:xfrm>
              <a:off x="3595076" y="1747347"/>
              <a:ext cx="3324039" cy="1615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350" dirty="0" err="1">
                  <a:solidFill>
                    <a:prstClr val="white"/>
                  </a:solidFill>
                </a:rPr>
                <a:t>MapReduce</a:t>
              </a:r>
              <a:r>
                <a:rPr lang="en-US" sz="1350" dirty="0">
                  <a:solidFill>
                    <a:prstClr val="white"/>
                  </a:solidFill>
                </a:rPr>
                <a:t> Applications</a:t>
              </a:r>
            </a:p>
          </p:txBody>
        </p:sp>
        <p:sp>
          <p:nvSpPr>
            <p:cNvPr id="25" name="Rectangle 24"/>
            <p:cNvSpPr/>
            <p:nvPr/>
          </p:nvSpPr>
          <p:spPr>
            <a:xfrm>
              <a:off x="7031344" y="1751863"/>
              <a:ext cx="3324039" cy="161116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1350" dirty="0">
                  <a:solidFill>
                    <a:prstClr val="white"/>
                  </a:solidFill>
                </a:rPr>
                <a:t>Map-Collective Applications</a:t>
              </a:r>
            </a:p>
          </p:txBody>
        </p:sp>
        <p:sp>
          <p:nvSpPr>
            <p:cNvPr id="26" name="TextBox 25"/>
            <p:cNvSpPr txBox="1"/>
            <p:nvPr/>
          </p:nvSpPr>
          <p:spPr>
            <a:xfrm>
              <a:off x="765908" y="2333332"/>
              <a:ext cx="1617784" cy="401017"/>
            </a:xfrm>
            <a:prstGeom prst="rect">
              <a:avLst/>
            </a:prstGeom>
            <a:noFill/>
          </p:spPr>
          <p:txBody>
            <a:bodyPr wrap="square" rtlCol="0">
              <a:spAutoFit/>
            </a:bodyPr>
            <a:lstStyle/>
            <a:p>
              <a:pPr defTabSz="685800"/>
              <a:r>
                <a:rPr lang="en-US" sz="1350" dirty="0">
                  <a:solidFill>
                    <a:prstClr val="black"/>
                  </a:solidFill>
                </a:rPr>
                <a:t>Application</a:t>
              </a:r>
            </a:p>
          </p:txBody>
        </p:sp>
        <p:sp>
          <p:nvSpPr>
            <p:cNvPr id="27" name="TextBox 26"/>
            <p:cNvSpPr txBox="1"/>
            <p:nvPr/>
          </p:nvSpPr>
          <p:spPr>
            <a:xfrm>
              <a:off x="765908" y="4079839"/>
              <a:ext cx="1617784" cy="401017"/>
            </a:xfrm>
            <a:prstGeom prst="rect">
              <a:avLst/>
            </a:prstGeom>
            <a:noFill/>
          </p:spPr>
          <p:txBody>
            <a:bodyPr wrap="square" rtlCol="0">
              <a:spAutoFit/>
            </a:bodyPr>
            <a:lstStyle/>
            <a:p>
              <a:pPr defTabSz="685800"/>
              <a:r>
                <a:rPr lang="en-US" sz="1350" dirty="0">
                  <a:solidFill>
                    <a:prstClr val="black"/>
                  </a:solidFill>
                </a:rPr>
                <a:t>Framework</a:t>
              </a:r>
            </a:p>
          </p:txBody>
        </p:sp>
        <p:sp>
          <p:nvSpPr>
            <p:cNvPr id="28" name="TextBox 27"/>
            <p:cNvSpPr txBox="1"/>
            <p:nvPr/>
          </p:nvSpPr>
          <p:spPr>
            <a:xfrm>
              <a:off x="765908" y="5582519"/>
              <a:ext cx="2008554" cy="401017"/>
            </a:xfrm>
            <a:prstGeom prst="rect">
              <a:avLst/>
            </a:prstGeom>
            <a:noFill/>
          </p:spPr>
          <p:txBody>
            <a:bodyPr wrap="square" rtlCol="0">
              <a:spAutoFit/>
            </a:bodyPr>
            <a:lstStyle/>
            <a:p>
              <a:pPr defTabSz="685800"/>
              <a:r>
                <a:rPr lang="en-US" sz="1350" dirty="0">
                  <a:solidFill>
                    <a:prstClr val="black"/>
                  </a:solidFill>
                </a:rPr>
                <a:t>Resource Manager</a:t>
              </a:r>
            </a:p>
          </p:txBody>
        </p:sp>
        <p:cxnSp>
          <p:nvCxnSpPr>
            <p:cNvPr id="29" name="Straight Connector 28"/>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447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865632"/>
            <a:ext cx="9144000" cy="5992367"/>
          </a:xfrm>
        </p:spPr>
        <p:txBody>
          <a:bodyPr>
            <a:normAutofit fontScale="92500"/>
          </a:bodyPr>
          <a:lstStyle/>
          <a:p>
            <a:r>
              <a:rPr lang="en-US" dirty="0" smtClean="0"/>
              <a:t>I was impressed by number of NIST working group members who were 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3207050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Hadoop Plug in</a:t>
            </a:r>
            <a:endParaRPr lang="en-US" b="1" dirty="0">
              <a:latin typeface="+mn-lt"/>
            </a:endParaRPr>
          </a:p>
        </p:txBody>
      </p:sp>
      <p:sp>
        <p:nvSpPr>
          <p:cNvPr id="3" name="Content Placeholder 2"/>
          <p:cNvSpPr>
            <a:spLocks noGrp="1"/>
          </p:cNvSpPr>
          <p:nvPr>
            <p:ph idx="1"/>
          </p:nvPr>
        </p:nvSpPr>
        <p:spPr>
          <a:xfrm>
            <a:off x="230065" y="1157410"/>
            <a:ext cx="7886700" cy="4351338"/>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check-pointing</a:t>
            </a:r>
            <a:endParaRPr lang="en-US" sz="2800" dirty="0"/>
          </a:p>
        </p:txBody>
      </p:sp>
    </p:spTree>
    <p:extLst>
      <p:ext uri="{BB962C8B-B14F-4D97-AF65-F5344CB8AC3E}">
        <p14:creationId xmlns:p14="http://schemas.microsoft.com/office/powerpoint/2010/main" val="2477368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on Madrid Cluster (8 nodes)</a:t>
            </a:r>
            <a:endParaRPr lang="en-US" dirty="0"/>
          </a:p>
        </p:txBody>
      </p:sp>
      <p:graphicFrame>
        <p:nvGraphicFramePr>
          <p:cNvPr id="4" name="Content Placeholder 3"/>
          <p:cNvGraphicFramePr>
            <a:graphicFrameLocks noGrp="1"/>
          </p:cNvGraphicFramePr>
          <p:nvPr>
            <p:ph idx="1"/>
            <p:extLst/>
          </p:nvPr>
        </p:nvGraphicFramePr>
        <p:xfrm>
          <a:off x="70675" y="1969478"/>
          <a:ext cx="9065729" cy="3751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8554" y="5720862"/>
            <a:ext cx="7316362" cy="369332"/>
          </a:xfrm>
          <a:prstGeom prst="rect">
            <a:avLst/>
          </a:prstGeom>
          <a:noFill/>
        </p:spPr>
        <p:txBody>
          <a:bodyPr wrap="none" rtlCol="0">
            <a:spAutoFit/>
          </a:bodyPr>
          <a:lstStyle/>
          <a:p>
            <a:r>
              <a:rPr lang="en-US" dirty="0" smtClean="0"/>
              <a:t>Note compute same in each case as product of centers times points identical</a:t>
            </a:r>
            <a:endParaRPr lang="en-US" dirty="0"/>
          </a:p>
        </p:txBody>
      </p:sp>
      <p:cxnSp>
        <p:nvCxnSpPr>
          <p:cNvPr id="5" name="Straight Arrow Connector 4"/>
          <p:cNvCxnSpPr/>
          <p:nvPr/>
        </p:nvCxnSpPr>
        <p:spPr>
          <a:xfrm flipH="1">
            <a:off x="1057530" y="2535534"/>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220903" y="2108301"/>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7" name="TextBox 6"/>
          <p:cNvSpPr txBox="1"/>
          <p:nvPr/>
        </p:nvSpPr>
        <p:spPr>
          <a:xfrm>
            <a:off x="3902888" y="2640969"/>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3371177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kmeans-harp-mpi-spark-speedup-efficiency.png"/>
          <p:cNvPicPr>
            <a:picLocks noGrp="1" noChangeAspect="1"/>
          </p:cNvPicPr>
          <p:nvPr>
            <p:ph idx="1"/>
          </p:nvPr>
        </p:nvPicPr>
        <p:blipFill>
          <a:blip r:embed="rId2">
            <a:extLst>
              <a:ext uri="{28A0092B-C50C-407E-A947-70E740481C1C}">
                <a14:useLocalDpi xmlns:a14="http://schemas.microsoft.com/office/drawing/2010/main" val="0"/>
              </a:ext>
            </a:extLst>
          </a:blip>
          <a:srcRect l="-509" r="-509"/>
          <a:stretch>
            <a:fillRect/>
          </a:stretch>
        </p:blipFill>
        <p:spPr>
          <a:xfrm>
            <a:off x="417006" y="2250273"/>
            <a:ext cx="8229600" cy="4525963"/>
          </a:xfrm>
        </p:spPr>
      </p:pic>
      <p:sp>
        <p:nvSpPr>
          <p:cNvPr id="2" name="Title 1"/>
          <p:cNvSpPr>
            <a:spLocks noGrp="1"/>
          </p:cNvSpPr>
          <p:nvPr>
            <p:ph type="title"/>
          </p:nvPr>
        </p:nvSpPr>
        <p:spPr>
          <a:xfrm>
            <a:off x="0" y="916041"/>
            <a:ext cx="9063613" cy="1143000"/>
          </a:xfrm>
        </p:spPr>
        <p:txBody>
          <a:bodyPr>
            <a:noAutofit/>
          </a:bodyPr>
          <a:lstStyle/>
          <a:p>
            <a:r>
              <a:rPr lang="en-US" sz="2800" b="1" dirty="0" smtClean="0"/>
              <a:t>Mahout and Hadoop MR </a:t>
            </a:r>
            <a:r>
              <a:rPr lang="en-US" sz="2800" dirty="0" smtClean="0"/>
              <a:t>– Slow due to MapReduce</a:t>
            </a:r>
            <a:br>
              <a:rPr lang="en-US" sz="2800" dirty="0" smtClean="0"/>
            </a:br>
            <a:r>
              <a:rPr lang="en-US" sz="2800" b="1" dirty="0" smtClean="0"/>
              <a:t>Python</a:t>
            </a:r>
            <a:r>
              <a:rPr lang="en-US" sz="2800" dirty="0" smtClean="0"/>
              <a:t> slow as Scripting</a:t>
            </a:r>
            <a:br>
              <a:rPr lang="en-US" sz="2800" dirty="0" smtClean="0"/>
            </a:br>
            <a:r>
              <a:rPr lang="en-US" sz="2800" b="1" dirty="0" smtClean="0"/>
              <a:t>Spark</a:t>
            </a:r>
            <a:r>
              <a:rPr lang="en-US" sz="2800" dirty="0" smtClean="0"/>
              <a:t> Iterative MapReduce, non optimal communication</a:t>
            </a:r>
            <a:br>
              <a:rPr lang="en-US" sz="2800" dirty="0" smtClean="0"/>
            </a:br>
            <a:r>
              <a:rPr lang="en-US" sz="2800" b="1" dirty="0"/>
              <a:t>Harp</a:t>
            </a:r>
            <a:r>
              <a:rPr lang="en-US" sz="2800" dirty="0"/>
              <a:t> Hadoop plug in </a:t>
            </a:r>
            <a:r>
              <a:rPr lang="en-US" sz="2800" dirty="0" smtClean="0"/>
              <a:t>with ~MPI collectives </a:t>
            </a:r>
            <a:br>
              <a:rPr lang="en-US" sz="2800" dirty="0" smtClean="0"/>
            </a:br>
            <a:r>
              <a:rPr lang="en-US" sz="2800" b="1" dirty="0" smtClean="0"/>
              <a:t>MPI</a:t>
            </a:r>
            <a:r>
              <a:rPr lang="en-US" sz="2800" dirty="0" smtClean="0"/>
              <a:t> fastest as C not Java</a:t>
            </a:r>
            <a:br>
              <a:rPr lang="en-US" sz="2800" dirty="0" smtClean="0"/>
            </a:br>
            <a:r>
              <a:rPr lang="en-US" sz="2800" dirty="0" smtClean="0"/>
              <a:t/>
            </a:r>
            <a:br>
              <a:rPr lang="en-US" sz="2800" dirty="0" smtClean="0"/>
            </a:br>
            <a:endParaRPr lang="en-US" sz="2800" dirty="0"/>
          </a:p>
        </p:txBody>
      </p:sp>
      <p:cxnSp>
        <p:nvCxnSpPr>
          <p:cNvPr id="5" name="Straight Arrow Connector 4"/>
          <p:cNvCxnSpPr/>
          <p:nvPr/>
        </p:nvCxnSpPr>
        <p:spPr>
          <a:xfrm flipH="1">
            <a:off x="834013" y="2230734"/>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0" y="1756345"/>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563248" y="1841864"/>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391478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r>
              <a:rPr lang="en-US" dirty="0" smtClean="0"/>
              <a:t>Pure Java as in </a:t>
            </a:r>
            <a:r>
              <a:rPr lang="en-US" dirty="0" err="1" smtClean="0"/>
              <a:t>FastMPJ</a:t>
            </a:r>
            <a:r>
              <a:rPr lang="en-US" dirty="0" smtClean="0"/>
              <a:t> slower than Java interfacing to C version of MPI</a:t>
            </a:r>
            <a:endParaRPr lang="en-US" dirty="0"/>
          </a:p>
        </p:txBody>
      </p:sp>
    </p:spTree>
    <p:extLst>
      <p:ext uri="{BB962C8B-B14F-4D97-AF65-F5344CB8AC3E}">
        <p14:creationId xmlns:p14="http://schemas.microsoft.com/office/powerpoint/2010/main" val="2595289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92500" lnSpcReduction="20000"/>
          </a:bodyPr>
          <a:lstStyle/>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pPr lvl="1"/>
            <a:r>
              <a:rPr lang="en-US" dirty="0" smtClean="0"/>
              <a:t>Enhanced Apache Big Data Stack </a:t>
            </a:r>
            <a:r>
              <a:rPr lang="en-US" b="1" dirty="0" smtClean="0"/>
              <a:t>HPC-ABDS has 120 members </a:t>
            </a:r>
            <a:r>
              <a:rPr lang="en-US" dirty="0" smtClean="0"/>
              <a:t>– please improve list!</a:t>
            </a:r>
          </a:p>
          <a:p>
            <a:r>
              <a:rPr lang="en-US" b="1" dirty="0" smtClean="0"/>
              <a:t>HPC-ABDS+ Integration areas </a:t>
            </a:r>
            <a:r>
              <a:rPr lang="en-US" dirty="0" smtClean="0"/>
              <a:t>include </a:t>
            </a:r>
          </a:p>
          <a:p>
            <a:pPr lvl="1"/>
            <a:r>
              <a:rPr lang="en-US" b="1" dirty="0" smtClean="0">
                <a:solidFill>
                  <a:schemeClr val="accent3">
                    <a:lumMod val="75000"/>
                  </a:schemeClr>
                </a:solidFill>
              </a:rPr>
              <a:t>file </a:t>
            </a:r>
            <a:r>
              <a:rPr lang="en-US" b="1" dirty="0">
                <a:solidFill>
                  <a:schemeClr val="accent3">
                    <a:lumMod val="75000"/>
                  </a:schemeClr>
                </a:solidFill>
              </a:rPr>
              <a:t>systems, </a:t>
            </a:r>
            <a:endParaRPr lang="en-US" b="1" dirty="0" smtClean="0">
              <a:solidFill>
                <a:schemeClr val="accent3">
                  <a:lumMod val="75000"/>
                </a:schemeClr>
              </a:solidFill>
            </a:endParaRPr>
          </a:p>
          <a:p>
            <a:pPr lvl="1"/>
            <a:r>
              <a:rPr lang="en-US" b="1" dirty="0" smtClean="0">
                <a:solidFill>
                  <a:schemeClr val="accent3">
                    <a:lumMod val="75000"/>
                  </a:schemeClr>
                </a:solidFill>
              </a:rPr>
              <a:t>cluster </a:t>
            </a:r>
            <a:r>
              <a:rPr lang="en-US" b="1" dirty="0">
                <a:solidFill>
                  <a:schemeClr val="accent3">
                    <a:lumMod val="75000"/>
                  </a:schemeClr>
                </a:solidFill>
              </a:rPr>
              <a:t>resource management, </a:t>
            </a:r>
            <a:endParaRPr lang="en-US" b="1" dirty="0" smtClean="0">
              <a:solidFill>
                <a:schemeClr val="accent3">
                  <a:lumMod val="75000"/>
                </a:schemeClr>
              </a:solidFill>
            </a:endParaRPr>
          </a:p>
          <a:p>
            <a:pPr lvl="1"/>
            <a:r>
              <a:rPr lang="en-US" b="1" dirty="0" smtClean="0">
                <a:solidFill>
                  <a:schemeClr val="accent3">
                    <a:lumMod val="75000"/>
                  </a:schemeClr>
                </a:solidFill>
              </a:rPr>
              <a:t>file </a:t>
            </a:r>
            <a:r>
              <a:rPr lang="en-US" b="1" dirty="0">
                <a:solidFill>
                  <a:schemeClr val="accent3">
                    <a:lumMod val="75000"/>
                  </a:schemeClr>
                </a:solidFill>
              </a:rPr>
              <a:t>and object data management, </a:t>
            </a:r>
            <a:endParaRPr lang="en-US" b="1" dirty="0" smtClean="0">
              <a:solidFill>
                <a:schemeClr val="accent3">
                  <a:lumMod val="75000"/>
                </a:schemeClr>
              </a:solidFill>
            </a:endParaRPr>
          </a:p>
          <a:p>
            <a:pPr lvl="1"/>
            <a:r>
              <a:rPr lang="en-US" b="1" dirty="0" smtClean="0">
                <a:solidFill>
                  <a:schemeClr val="accent3">
                    <a:lumMod val="75000"/>
                  </a:schemeClr>
                </a:solidFill>
              </a:rPr>
              <a:t>inter </a:t>
            </a:r>
            <a:r>
              <a:rPr lang="en-US" b="1" dirty="0">
                <a:solidFill>
                  <a:schemeClr val="accent3">
                    <a:lumMod val="75000"/>
                  </a:schemeClr>
                </a:solidFill>
              </a:rPr>
              <a:t>process and thread communication, </a:t>
            </a:r>
            <a:endParaRPr lang="en-US" b="1" dirty="0" smtClean="0">
              <a:solidFill>
                <a:schemeClr val="accent3">
                  <a:lumMod val="75000"/>
                </a:schemeClr>
              </a:solidFill>
            </a:endParaRPr>
          </a:p>
          <a:p>
            <a:pPr lvl="1"/>
            <a:r>
              <a:rPr lang="en-US" b="1" dirty="0" smtClean="0">
                <a:solidFill>
                  <a:schemeClr val="accent3">
                    <a:lumMod val="75000"/>
                  </a:schemeClr>
                </a:solidFill>
              </a:rPr>
              <a:t>analytics libraries</a:t>
            </a:r>
            <a:r>
              <a:rPr lang="en-US" b="1" dirty="0">
                <a:solidFill>
                  <a:schemeClr val="accent3">
                    <a:lumMod val="75000"/>
                  </a:schemeClr>
                </a:solidFill>
              </a:rPr>
              <a:t>, </a:t>
            </a:r>
            <a:endParaRPr lang="en-US" b="1" dirty="0" smtClean="0">
              <a:solidFill>
                <a:schemeClr val="accent3">
                  <a:lumMod val="75000"/>
                </a:schemeClr>
              </a:solidFill>
            </a:endParaRPr>
          </a:p>
          <a:p>
            <a:pPr lvl="1"/>
            <a:r>
              <a:rPr lang="en-US" b="1" dirty="0" smtClean="0">
                <a:solidFill>
                  <a:schemeClr val="accent3">
                    <a:lumMod val="75000"/>
                  </a:schemeClr>
                </a:solidFill>
              </a:rPr>
              <a:t>Workflow</a:t>
            </a:r>
          </a:p>
          <a:p>
            <a:pPr lvl="1"/>
            <a:r>
              <a:rPr lang="en-US" b="1" dirty="0" smtClean="0">
                <a:solidFill>
                  <a:schemeClr val="accent3">
                    <a:lumMod val="75000"/>
                  </a:schemeClr>
                </a:solidFill>
              </a:rPr>
              <a:t>monitoring</a:t>
            </a:r>
          </a:p>
        </p:txBody>
      </p:sp>
    </p:spTree>
    <p:extLst>
      <p:ext uri="{BB962C8B-B14F-4D97-AF65-F5344CB8AC3E}">
        <p14:creationId xmlns:p14="http://schemas.microsoft.com/office/powerpoint/2010/main" val="2407220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1990875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181" y="30916"/>
            <a:ext cx="5205819" cy="810846"/>
          </a:xfrm>
        </p:spPr>
        <p:txBody>
          <a:bodyPr>
            <a:normAutofit/>
          </a:bodyPr>
          <a:lstStyle/>
          <a:p>
            <a:r>
              <a:rPr lang="en-US" sz="3600" dirty="0" smtClean="0"/>
              <a:t>Data Science Definition</a:t>
            </a:r>
            <a:endParaRPr lang="en-US" sz="3200" dirty="0"/>
          </a:p>
        </p:txBody>
      </p:sp>
      <p:sp>
        <p:nvSpPr>
          <p:cNvPr id="3" name="Content Placeholder 2"/>
          <p:cNvSpPr>
            <a:spLocks noGrp="1"/>
          </p:cNvSpPr>
          <p:nvPr>
            <p:ph idx="1"/>
          </p:nvPr>
        </p:nvSpPr>
        <p:spPr>
          <a:xfrm>
            <a:off x="0" y="1066032"/>
            <a:ext cx="9048750" cy="1163602"/>
          </a:xfrm>
        </p:spPr>
        <p:txBody>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8" name="Content Placeholder 2"/>
          <p:cNvSpPr txBox="1">
            <a:spLocks/>
          </p:cNvSpPr>
          <p:nvPr/>
        </p:nvSpPr>
        <p:spPr>
          <a:xfrm>
            <a:off x="109368" y="2051415"/>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dirty="0" smtClean="0">
                <a:solidFill>
                  <a:prstClr val="black"/>
                </a:solidFill>
              </a:rPr>
              <a:t>A </a:t>
            </a:r>
            <a:r>
              <a:rPr b="1" dirty="0" smtClean="0">
                <a:solidFill>
                  <a:srgbClr val="782F40"/>
                </a:solidFill>
              </a:rPr>
              <a:t>Data Scientist </a:t>
            </a:r>
            <a:r>
              <a:rPr dirty="0" smtClean="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1904010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45 - &amp;quot;Enhanced Apache Big Data Stack ABDS&amp;quot;&quot;/&gt;&lt;property id=&quot;20307&quot; value=&quot;256&quot;/&gt;&lt;/object&gt;&lt;object type=&quot;3&quot; unique_id=&quot;145521&quot;&gt;&lt;property id=&quot;20148&quot; value=&quot;5&quot;/&gt;&lt;property id=&quot;20300&quot; value=&quot;Slide 1 - &amp;quot;Multi-faceted Classification of Big Data Uses and Proposed Architecture Integrating High Performance Computing and &quot;/&gt;&lt;property id=&quot;20307&quot; value=&quot;265&quot;/&gt;&lt;/object&gt;&lt;object type=&quot;3&quot; unique_id=&quot;145693&quot;&gt;&lt;property id=&quot;20148&quot; value=&quot;5&quot;/&gt;&lt;property id=&quot;20300&quot; value=&quot;Slide 64 - &amp;quot;Lessons / Insights&amp;quot;&quot;/&gt;&lt;property id=&quot;20307&quot; value=&quot;270&quot;/&gt;&lt;/object&gt;&lt;object type=&quot;3&quot; unique_id=&quot;151690&quot;&gt;&lt;property id=&quot;20148&quot; value=&quot;5&quot;/&gt;&lt;property id=&quot;20300&quot; value=&quot;Slide 46 - &amp;quot;Broad Layers in HPC-ABDS&amp;quot;&quot;/&gt;&lt;property id=&quot;20307&quot; value=&quot;274&quot;/&gt;&lt;/object&gt;&lt;object type=&quot;3&quot; unique_id=&quot;151752&quot;&gt;&lt;property id=&quot;20148&quot; value=&quot;5&quot;/&gt;&lt;property id=&quot;20300&quot; value=&quot;Slide 47&quot;/&gt;&lt;property id=&quot;20307&quot; value=&quot;275&quot;/&gt;&lt;/object&gt;&lt;object type=&quot;3&quot; unique_id=&quot;151753&quot;&gt;&lt;property id=&quot;20148&quot; value=&quot;5&quot;/&gt;&lt;property id=&quot;20300&quot; value=&quot;Slide 48&quot;/&gt;&lt;property id=&quot;20307&quot; value=&quot;276&quot;/&gt;&lt;/object&gt;&lt;object type=&quot;3&quot; unique_id=&quot;152581&quot;&gt;&lt;property id=&quot;20148&quot; value=&quot;5&quot;/&gt;&lt;property id=&quot;20300&quot; value=&quot;Slide 51 - &amp;quot;4 Forms of MapReduce&amp;quot;&quot;/&gt;&lt;property id=&quot;20307&quot; value=&quot;281&quot;/&gt;&lt;/object&gt;&lt;object type=&quot;3&quot; unique_id=&quot;152582&quot;&gt;&lt;property id=&quot;20148&quot; value=&quot;5&quot;/&gt;&lt;property id=&quot;20300&quot; value=&quot;Slide 49 - &amp;quot;Getting High Performance on Data Analytics (e.g. Mahout, R …)&amp;quot;&quot;/&gt;&lt;property id=&quot;20307&quot; value=&quot;280&quot;/&gt;&lt;/object&gt;&lt;object type=&quot;3&quot; unique_id=&quot;152817&quot;&gt;&lt;property id=&quot;20148&quot; value=&quot;5&quot;/&gt;&lt;property id=&quot;20300&quot; value=&quot;Slide 60 - &amp;quot;Features of Harp Hadoop Plug in&amp;quot;&quot;/&gt;&lt;property id=&quot;20307&quot; value=&quot;283&quot;/&gt;&lt;/object&gt;&lt;object type=&quot;3&quot; unique_id=&quot;152818&quot;&gt;&lt;property id=&quot;20148&quot; value=&quot;5&quot;/&gt;&lt;property id=&quot;20300&quot; value=&quot;Slide 59 - &amp;quot;Harp Architecture&amp;quot;&quot;/&gt;&lt;property id=&quot;20307&quot; value=&quot;284&quot;/&gt;&lt;/object&gt;&lt;object type=&quot;3&quot; unique_id=&quot;152819&quot;&gt;&lt;property id=&quot;20148&quot; value=&quot;5&quot;/&gt;&lt;property id=&quot;20300&quot; value=&quot;Slide 61 - &amp;quot;Performance on Madrid Cluster (8 nodes)&amp;quot;&quot;/&gt;&lt;property id=&quot;20307&quot; value=&quot;285&quot;/&gt;&lt;/object&gt;&lt;object type=&quot;3&quot; unique_id=&quot;152820&quot;&gt;&lt;property id=&quot;20148&quot; value=&quot;5&quot;/&gt;&lt;property id=&quot;20300&quot; value=&quot;Slide 50 - &amp;quot;Mahout and Hadoop MR – Slow due to MapReduce Python slow as Scripting Spark Iterative MapReduce, non optimal commu&quot;/&gt;&lt;property id=&quot;20307&quot; value=&quot;286&quot;/&gt;&lt;/object&gt;&lt;object type=&quot;3&quot; unique_id=&quot;153301&quot;&gt;&lt;property id=&quot;20148&quot; value=&quot;5&quot;/&gt;&lt;property id=&quot;20300&quot; value=&quot;Slide 63 - &amp;quot;Performance of MPI Kernel Operations&amp;quot;&quot;/&gt;&lt;property id=&quot;20307&quot; value=&quot;291&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3 - &amp;quot;NIST Big Data Use Cases&amp;quot;&quot;/&gt;&lt;property id=&quot;20307&quot; value=&quot;298&quot;/&gt;&lt;/object&gt;&lt;object type=&quot;3&quot; unique_id=&quot;154284&quot;&gt;&lt;property id=&quot;20148&quot; value=&quot;5&quot;/&gt;&lt;property id=&quot;20300&quot; value=&quot;Slide 10 - &amp;quot;51 Detailed Use Cases: Contributed July-September 2013 Covers goals, data features such as 3 V’s, software, hardwa&quot;/&gt;&lt;property id=&quot;20307&quot; value=&quot;297&quot;/&gt;&lt;/object&gt;&lt;object type=&quot;3&quot; unique_id=&quot;154285&quot;&gt;&lt;property id=&quot;20148&quot; value=&quot;5&quot;/&gt;&lt;property id=&quot;20300&quot; value=&quot;Slide 27 - &amp;quot;Would like to capture “essence of these use cases”&amp;quot;&quot;/&gt;&lt;property id=&quot;20307&quot; value=&quot;312&quot;/&gt;&lt;/object&gt;&lt;object type=&quot;3&quot; unique_id=&quot;154286&quot;&gt;&lt;property id=&quot;20148&quot; value=&quot;5&quot;/&gt;&lt;property id=&quot;20300&quot; value=&quot;Slide 28 - &amp;quot;What are “mini-Applications”&amp;quot;&quot;/&gt;&lt;property id=&quot;20307&quot; value=&quot;299&quot;/&gt;&lt;/object&gt;&lt;object type=&quot;3&quot; unique_id=&quot;154287&quot;&gt;&lt;property id=&quot;20148&quot; value=&quot;5&quot;/&gt;&lt;property id=&quot;20300&quot; value=&quot;Slide 29 - &amp;quot;HPC Benchmark Classics&amp;quot;&quot;/&gt;&lt;property id=&quot;20307&quot; value=&quot;300&quot;/&gt;&lt;/object&gt;&lt;object type=&quot;3&quot; unique_id=&quot;154288&quot;&gt;&lt;property id=&quot;20148&quot; value=&quot;5&quot;/&gt;&lt;property id=&quot;20300&quot; value=&quot;Slide 30 - &amp;quot;7 Original Berkeley Dwarfs (Colella)&amp;quot;&quot;/&gt;&lt;property id=&quot;20307&quot; value=&quot;301&quot;/&gt;&lt;/object&gt;&lt;object type=&quot;3&quot; unique_id=&quot;154289&quot;&gt;&lt;property id=&quot;20148&quot; value=&quot;5&quot;/&gt;&lt;property id=&quot;20300&quot; value=&quot;Slide 31 - &amp;quot;13 Berkeley Dwarfs&amp;quot;&quot;/&gt;&lt;property id=&quot;20307&quot; value=&quot;302&quot;/&gt;&lt;/object&gt;&lt;object type=&quot;3&quot; unique_id=&quot;154290&quot;&gt;&lt;property id=&quot;20148&quot; value=&quot;5&quot;/&gt;&lt;property id=&quot;20300&quot; value=&quot;Slide 32 - &amp;quot;Distributed Computing MetaPatterns I Jha, Cole, Katz, Parashar, Rana, Weissman&amp;quot;&quot;/&gt;&lt;property id=&quot;20307&quot; value=&quot;303&quot;/&gt;&lt;/object&gt;&lt;object type=&quot;3&quot; unique_id=&quot;154291&quot;&gt;&lt;property id=&quot;20148&quot; value=&quot;5&quot;/&gt;&lt;property id=&quot;20300&quot; value=&quot;Slide 33 - &amp;quot;Distributed Computing MetaPatterns II Jha, Cole, Katz, Parashar, Rana, Weissman&amp;quot;&quot;/&gt;&lt;property id=&quot;20307&quot; value=&quot;304&quot;/&gt;&lt;/object&gt;&lt;object type=&quot;3&quot; unique_id=&quot;154292&quot;&gt;&lt;property id=&quot;20148&quot; value=&quot;5&quot;/&gt;&lt;property id=&quot;20300&quot; value=&quot;Slide 34 - &amp;quot;Distributed Computing MetaPatterns III Jha, Cole, Katz, Parashar, Rana, Weissman&amp;quot;&quot;/&gt;&lt;property id=&quot;20307&quot; value=&quot;305&quot;/&gt;&lt;/object&gt;&lt;object type=&quot;3&quot; unique_id=&quot;154293&quot;&gt;&lt;property id=&quot;20148&quot; value=&quot;5&quot;/&gt;&lt;property id=&quot;20300&quot; value=&quot;Slide 36 - &amp;quot;Problem Architecture Facet of Ogres (Meta or MacroPattern)&amp;quot;&quot;/&gt;&lt;property id=&quot;20307&quot; value=&quot;306&quot;/&gt;&lt;/object&gt;&lt;object type=&quot;3&quot; unique_id=&quot;154294&quot;&gt;&lt;property id=&quot;20148&quot; value=&quot;5&quot;/&gt;&lt;property id=&quot;20300&quot; value=&quot;Slide 35 - &amp;quot;Core Analytics Facet of Ogres (microPattern)&amp;quot;&quot;/&gt;&lt;property id=&quot;20307&quot; value=&quot;307&quot;/&gt;&lt;/object&gt;&lt;object type=&quot;3&quot; unique_id=&quot;154295&quot;&gt;&lt;property id=&quot;20148&quot; value=&quot;5&quot;/&gt;&lt;property id=&quot;20300&quot; value=&quot;Slide 40 - &amp;quot;This Facet of Ogres has Features&amp;quot;&quot;/&gt;&lt;property id=&quot;20307&quot; value=&quot;308&quot;/&gt;&lt;/object&gt;&lt;object type=&quot;3&quot; unique_id=&quot;154296&quot;&gt;&lt;property id=&quot;20148&quot; value=&quot;5&quot;/&gt;&lt;property id=&quot;20300&quot; value=&quot;Slide 41 - &amp;quot;Application Class Facet of Ogres&amp;quot;&quot;/&gt;&lt;property id=&quot;20307&quot; value=&quot;309&quot;/&gt;&lt;/object&gt;&lt;object type=&quot;3&quot; unique_id=&quot;154297&quot;&gt;&lt;property id=&quot;20148&quot; value=&quot;5&quot;/&gt;&lt;property id=&quot;20300&quot; value=&quot;Slide 42 - &amp;quot;Data Source Facet of Ogres&amp;quot;&quot;/&gt;&lt;property id=&quot;20307&quot; value=&quot;310&quot;/&gt;&lt;/object&gt;&lt;object type=&quot;3&quot; unique_id=&quot;154298&quot;&gt;&lt;property id=&quot;20148&quot; value=&quot;5&quot;/&gt;&lt;property id=&quot;20300&quot; value=&quot;Slide 43 - &amp;quot;Lessons / Insights&amp;quot;&quot;/&gt;&lt;property id=&quot;20307&quot; value=&quot;311&quot;/&gt;&lt;/object&gt;&lt;object type=&quot;3&quot; unique_id=&quot;154832&quot;&gt;&lt;property id=&quot;20148&quot; value=&quot;5&quot;/&gt;&lt;property id=&quot;20300&quot; value=&quot;Slide 4 - &amp;quot;NIST Requirements and Use Case Subgroup&amp;quot;&quot;/&gt;&lt;property id=&quot;20307&quot; value=&quot;315&quot;/&gt;&lt;/object&gt;&lt;object type=&quot;3&quot; unique_id=&quot;154833&quot;&gt;&lt;property id=&quot;20148&quot; value=&quot;5&quot;/&gt;&lt;property id=&quot;20300&quot; value=&quot;Slide 9 - &amp;quot;Use Case Template&amp;quot;&quot;/&gt;&lt;property id=&quot;20307&quot; value=&quot;314&quot;/&gt;&lt;/object&gt;&lt;object type=&quot;3&quot; unique_id=&quot;154834&quot;&gt;&lt;property id=&quot;20148&quot; value=&quot;5&quot;/&gt;&lt;property id=&quot;20300&quot; value=&quot;Slide 11&quot;/&gt;&lt;property id=&quot;20307&quot; value=&quot;316&quot;/&gt;&lt;/object&gt;&lt;object type=&quot;3&quot; unique_id=&quot;154836&quot;&gt;&lt;property id=&quot;20148&quot; value=&quot;5&quot;/&gt;&lt;property id=&quot;20300&quot; value=&quot;Slide 12 - &amp;quot;3: Census Bureau Statistical Survey Response Improvement (Adaptive Design)&amp;quot;&quot;/&gt;&lt;property id=&quot;20307&quot; value=&quot;323&quot;/&gt;&lt;/object&gt;&lt;object type=&quot;3&quot; unique_id=&quot;154837&quot;&gt;&lt;property id=&quot;20148&quot; value=&quot;5&quot;/&gt;&lt;property id=&quot;20300&quot; value=&quot;Slide 13 - &amp;quot;7: Netflix Movie Service&amp;quot;&quot;/&gt;&lt;property id=&quot;20307&quot; value=&quot;322&quot;/&gt;&lt;/object&gt;&lt;object type=&quot;3&quot; unique_id=&quot;154838&quot;&gt;&lt;property id=&quot;20148&quot; value=&quot;5&quot;/&gt;&lt;property id=&quot;20300&quot; value=&quot;Slide 14 - &amp;quot;15: Intelligence Data Processing and Analysis&amp;quot;&quot;/&gt;&lt;property id=&quot;20307&quot; value=&quot;321&quot;/&gt;&lt;/object&gt;&lt;object type=&quot;3&quot; unique_id=&quot;154839&quot;&gt;&lt;property id=&quot;20148&quot; value=&quot;5&quot;/&gt;&lt;property id=&quot;20300&quot; value=&quot;Slide 15 - &amp;quot;26: Large-scale Deep Learning&amp;quot;&quot;/&gt;&lt;property id=&quot;20307&quot; value=&quot;324&quot;/&gt;&lt;/object&gt;&lt;object type=&quot;3&quot; unique_id=&quot;154840&quot;&gt;&lt;property id=&quot;20148&quot; value=&quot;5&quot;/&gt;&lt;property id=&quot;20300&quot; value=&quot;Slide 16 - &amp;quot;35: Light source beamlines&amp;quot;&quot;/&gt;&lt;property id=&quot;20307&quot; value=&quot;325&quot;/&gt;&lt;/object&gt;&lt;object type=&quot;3&quot; unique_id=&quot;154841&quot;&gt;&lt;property id=&quot;20148&quot; value=&quot;5&quot;/&gt;&lt;property id=&quot;20300&quot; value=&quot;Slide 17 - &amp;quot;36: Catalina Real-Time Transient Survey (CRTS): a digital, panoramic, synoptic sky survey I&amp;quot;&quot;/&gt;&lt;property id=&quot;20307&quot; value=&quot;326&quot;/&gt;&lt;/object&gt;&lt;object type=&quot;3&quot; unique_id=&quot;154842&quot;&gt;&lt;property id=&quot;20148&quot; value=&quot;5&quot;/&gt;&lt;property id=&quot;20300&quot; value=&quot;Slide 18 - &amp;quot;36: Catalina Real-Time Transient Survey (CRTS): a digital, panoramic, synoptic sky survey II&amp;quot;&quot;/&gt;&lt;property id=&quot;20307&quot; value=&quot;327&quot;/&gt;&lt;/object&gt;&lt;object type=&quot;3&quot; unique_id=&quot;154843&quot;&gt;&lt;property id=&quot;20148&quot; value=&quot;5&quot;/&gt;&lt;property id=&quot;20300&quot; value=&quot;Slide 19 - &amp;quot;47: Atmospheric Turbulence - Event Discovery and Predictive Analytics&amp;quot;&quot;/&gt;&lt;property id=&quot;20307&quot; value=&quot;328&quot;/&gt;&lt;/object&gt;&lt;object type=&quot;3&quot; unique_id=&quot;154844&quot;&gt;&lt;property id=&quot;20148&quot; value=&quot;5&quot;/&gt;&lt;property id=&quot;20300&quot; value=&quot;Slide 20 - &amp;quot;51: Consumption forecasting in Smart Grids&amp;quot;&quot;/&gt;&lt;property id=&quot;20307&quot; value=&quot;329&quot;/&gt;&lt;/object&gt;&lt;object type=&quot;3&quot; unique_id=&quot;154845&quot;&gt;&lt;property id=&quot;20148&quot; value=&quot;5&quot;/&gt;&lt;property id=&quot;20300&quot; value=&quot;Slide 24 - &amp;quot;Requirements Extraction Process&amp;quot;&quot;/&gt;&lt;property id=&quot;20307&quot; value=&quot;317&quot;/&gt;&lt;/object&gt;&lt;object type=&quot;3&quot; unique_id=&quot;154846&quot;&gt;&lt;property id=&quot;20148&quot; value=&quot;5&quot;/&gt;&lt;property id=&quot;20300&quot; value=&quot;Slide 25 - &amp;quot;Size of Process&amp;quot;&quot;/&gt;&lt;property id=&quot;20307&quot; value=&quot;318&quot;/&gt;&lt;/object&gt;&lt;object type=&quot;3&quot; unique_id=&quot;154847&quot;&gt;&lt;property id=&quot;20148&quot; value=&quot;5&quot;/&gt;&lt;property id=&quot;20300&quot; value=&quot;Slide 26 - &amp;quot;Significant Web Resources&amp;quot;&quot;/&gt;&lt;property id=&quot;20307&quot; value=&quot;319&quot;/&gt;&lt;/object&gt;&lt;object type=&quot;3&quot; unique_id=&quot;155019&quot;&gt;&lt;property id=&quot;20148&quot; value=&quot;5&quot;/&gt;&lt;property id=&quot;20300&quot; value=&quot;Slide 21 - &amp;quot;10 Suggested Generic Use Cases&amp;quot;&quot;/&gt;&lt;property id=&quot;20307&quot; value=&quot;330&quot;/&gt;&lt;/object&gt;&lt;object type=&quot;3&quot; unique_id=&quot;155231&quot;&gt;&lt;property id=&quot;20148&quot; value=&quot;5&quot;/&gt;&lt;property id=&quot;20300&quot; value=&quot;Slide 22 - &amp;quot;10 Security &amp;amp; Privacy Use Cases&amp;quot;&quot;/&gt;&lt;property id=&quot;20307&quot; value=&quot;331&quot;/&gt;&lt;/object&gt;&lt;object type=&quot;3&quot; unique_id=&quot;156515&quot;&gt;&lt;property id=&quot;20148&quot; value=&quot;5&quot;/&gt;&lt;property id=&quot;20300&quot; value=&quot;Slide 37 - &amp;quot;18: Computational Bioimaging&amp;quot;&quot;/&gt;&lt;property id=&quot;20307&quot; value=&quot;333&quot;/&gt;&lt;/object&gt;&lt;object type=&quot;3&quot; unique_id=&quot;156516&quot;&gt;&lt;property id=&quot;20148&quot; value=&quot;5&quot;/&gt;&lt;property id=&quot;20300&quot; value=&quot;Slide 38 - &amp;quot;27: Organizing large-scale, unstructured collections of consumer photos I&amp;quot;&quot;/&gt;&lt;property id=&quot;20307&quot; value=&quot;334&quot;/&gt;&lt;/object&gt;&lt;object type=&quot;3&quot; unique_id=&quot;156517&quot;&gt;&lt;property id=&quot;20148&quot; value=&quot;5&quot;/&gt;&lt;property id=&quot;20300&quot; value=&quot;Slide 39 - &amp;quot;27: Organizing large-scale, unstructured collections of consumer photos II&amp;quot;&quot;/&gt;&lt;property id=&quot;20307&quot; value=&quot;335&quot;/&gt;&lt;/object&gt;&lt;object type=&quot;3&quot; unique_id=&quot;157264&quot;&gt;&lt;property id=&quot;20148&quot; value=&quot;5&quot;/&gt;&lt;property id=&quot;20300&quot; value=&quot;Slide 5 - &amp;quot;Big Data Definition&amp;quot;&quot;/&gt;&lt;property id=&quot;20307&quot; value=&quot;338&quot;/&gt;&lt;/object&gt;&lt;object type=&quot;3&quot; unique_id=&quot;157265&quot;&gt;&lt;property id=&quot;20148&quot; value=&quot;5&quot;/&gt;&lt;property id=&quot;20300&quot; value=&quot;Slide 6 - &amp;quot;What is Data Science?&amp;quot;&quot;/&gt;&lt;property id=&quot;20307&quot; value=&quot;340&quot;/&gt;&lt;/object&gt;&lt;object type=&quot;3&quot; unique_id=&quot;157266&quot;&gt;&lt;property id=&quot;20148&quot; value=&quot;5&quot;/&gt;&lt;property id=&quot;20300&quot; value=&quot;Slide 8 - &amp;quot;Data Science Definition&amp;quot;&quot;/&gt;&lt;property id=&quot;20307&quot; value=&quot;339&quot;/&gt;&lt;/object&gt;&lt;object type=&quot;3&quot; unique_id=&quot;157267&quot;&gt;&lt;property id=&quot;20148&quot; value=&quot;5&quot;/&gt;&lt;property id=&quot;20300&quot; value=&quot;Slide 44 - &amp;quot;HPC-ABDS &amp;quot;&quot;/&gt;&lt;property id=&quot;20307&quot; value=&quot;336&quot;/&gt;&lt;/object&gt;&lt;object type=&quot;3&quot; unique_id=&quot;157268&quot;&gt;&lt;property id=&quot;20148&quot; value=&quot;5&quot;/&gt;&lt;property id=&quot;20300&quot; value=&quot;Slide 62 - &amp;quot;Mahout and Hadoop MR – Slow due to MapReduce Python slow as Scripting Spark Iterative MapReduce, non optimal commu&quot;/&gt;&lt;property id=&quot;20307&quot; value=&quot;337&quot;/&gt;&lt;/object&gt;&lt;object type=&quot;3&quot; unique_id=&quot;157891&quot;&gt;&lt;property id=&quot;20148&quot; value=&quot;5&quot;/&gt;&lt;property id=&quot;20300&quot; value=&quot;Slide 23&quot;/&gt;&lt;property id=&quot;20307&quot; value=&quot;341&quot;/&gt;&lt;/object&gt;&lt;object type=&quot;3&quot; unique_id=&quot;158076&quot;&gt;&lt;property id=&quot;20148&quot; value=&quot;5&quot;/&gt;&lt;property id=&quot;20300&quot; value=&quot;Slide 56 - &amp;quot;Using Optimal “Collective” Operations&amp;quot;&quot;/&gt;&lt;property id=&quot;20307&quot; value=&quot;342&quot;/&gt;&lt;/object&gt;&lt;object type=&quot;3&quot; unique_id=&quot;158263&quot;&gt;&lt;property id=&quot;20148&quot; value=&quot;5&quot;/&gt;&lt;property id=&quot;20300&quot; value=&quot;Slide 57 - &amp;quot;Collectives improve traditional MapReduce&amp;quot;&quot;/&gt;&lt;property id=&quot;20307&quot; value=&quot;343&quot;/&gt;&lt;/object&gt;&lt;object type=&quot;3&quot; unique_id=&quot;160435&quot;&gt;&lt;property id=&quot;20148&quot; value=&quot;5&quot;/&gt;&lt;property id=&quot;20300&quot; value=&quot;Slide 7&quot;/&gt;&lt;property id=&quot;20307&quot; value=&quot;344&quot;/&gt;&lt;/object&gt;&lt;object type=&quot;3&quot; unique_id=&quot;160436&quot;&gt;&lt;property id=&quot;20148&quot; value=&quot;5&quot;/&gt;&lt;property id=&quot;20300&quot; value=&quot;Slide 52 - &amp;quot;Map Collective Model (Judy Qiu)&amp;quot;&quot;/&gt;&lt;property id=&quot;20307&quot; value=&quot;345&quot;/&gt;&lt;/object&gt;&lt;object type=&quot;3&quot; unique_id=&quot;160437&quot;&gt;&lt;property id=&quot;20148&quot; value=&quot;5&quot;/&gt;&lt;property id=&quot;20300&quot; value=&quot;Slide 58 - &amp;quot;Kmeans and (Iterative) MapReduce&amp;quot;&quot;/&gt;&lt;property id=&quot;20307&quot; value=&quot;346&quot;/&gt;&lt;/object&gt;&lt;object type=&quot;3&quot; unique_id=&quot;161164&quot;&gt;&lt;property id=&quot;20148&quot; value=&quot;5&quot;/&gt;&lt;property id=&quot;20300&quot; value=&quot;Slide 53 - &amp;quot;Major Analytics Architectures in Use Cases&amp;quot;&quot;/&gt;&lt;property id=&quot;20307&quot; value=&quot;347&quot;/&gt;&lt;/object&gt;&lt;object type=&quot;3&quot; unique_id=&quot;161165&quot;&gt;&lt;property id=&quot;20148&quot; value=&quot;5&quot;/&gt;&lt;property id=&quot;20300&quot; value=&quot;Slide 54 - &amp;quot;HPC-ABDS Hourglass&amp;quot;&quot;/&gt;&lt;property id=&quot;20307&quot; value=&quot;348&quot;/&gt;&lt;/object&gt;&lt;object type=&quot;3&quot; unique_id=&quot;161166&quot;&gt;&lt;property id=&quot;20148&quot; value=&quot;5&quot;/&gt;&lt;property id=&quot;20300&quot; value=&quot;Slide 55 - &amp;quot;Integrating Yarn with HPC&amp;quot;&quot;/&gt;&lt;property id=&quot;20307&quot; value=&quot;349&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5062</TotalTime>
  <Words>5862</Words>
  <Application>Microsoft Office PowerPoint</Application>
  <PresentationFormat>On-screen Show (4:3)</PresentationFormat>
  <Paragraphs>602</Paragraphs>
  <Slides>64</Slides>
  <Notes>13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64</vt:i4>
      </vt:variant>
    </vt:vector>
  </HeadingPairs>
  <TitlesOfParts>
    <vt:vector size="82" baseType="lpstr">
      <vt:lpstr>Arial</vt:lpstr>
      <vt:lpstr>Calibri</vt:lpstr>
      <vt:lpstr>Calibri Light</vt:lpstr>
      <vt:lpstr>Franklin Gothic Book</vt:lpstr>
      <vt:lpstr>Franklin Gothic Demi</vt:lpstr>
      <vt:lpstr>Franklin Gothic Medium</vt:lpstr>
      <vt:lpstr>Symbol</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1_Office Theme</vt:lpstr>
      <vt:lpstr>6_12-0623-Sample-1img-full_V5</vt:lpstr>
      <vt:lpstr>2_Office Theme</vt:lpstr>
      <vt:lpstr>Multi-faceted Classification of Big Data Uses and Proposed Architecture Integrating High Performance Computing and the Apache Stack </vt:lpstr>
      <vt:lpstr>Abstract</vt:lpstr>
      <vt:lpstr>NIST Big Data Use Cases</vt:lpstr>
      <vt:lpstr>NIST Requirements and Use Case Subgroup</vt:lpstr>
      <vt:lpstr>Big Data Definition</vt:lpstr>
      <vt:lpstr>What is Data Science?</vt:lpstr>
      <vt:lpstr>PowerPoint Presentation</vt:lpstr>
      <vt:lpstr>Data Science Definition</vt:lpstr>
      <vt:lpstr>Use Case Template</vt:lpstr>
      <vt:lpstr>51 Detailed Use Cases: Contributed July-September 2013 Covers goals, data features such as 3 V’s, software, hardware</vt:lpstr>
      <vt:lpstr>PowerPoint Presentation</vt:lpstr>
      <vt:lpstr>3: Census Bureau Statistical Survey Response Improvement (Adaptive Design)</vt:lpstr>
      <vt:lpstr>7: Netflix Movie Service</vt:lpstr>
      <vt:lpstr>15: Intelligence Data Processing and Analysis</vt:lpstr>
      <vt:lpstr>26: Large-scale Deep Learning</vt:lpstr>
      <vt:lpstr>35: Light source beamlines</vt:lpstr>
      <vt:lpstr>36: Catalina Real-Time Transient Survey (CRTS): a digital, panoramic, synoptic sky survey I</vt:lpstr>
      <vt:lpstr>36: Catalina Real-Time Transient Survey (CRTS): a digital, panoramic, synoptic sky survey II</vt:lpstr>
      <vt:lpstr>47: Atmospheric Turbulence - Event Discovery and Predictive Analytics</vt:lpstr>
      <vt:lpstr>51: Consumption forecasting in Smart Grids</vt:lpstr>
      <vt:lpstr>10 Suggested Generic Use Cases</vt:lpstr>
      <vt:lpstr>10 Security &amp; Privacy Use Cases</vt:lpstr>
      <vt:lpstr>PowerPoint Presentation</vt:lpstr>
      <vt:lpstr>Requirements Extraction Process</vt:lpstr>
      <vt:lpstr>Size of Process</vt:lpstr>
      <vt:lpstr>Significant Web Resources</vt:lpstr>
      <vt:lpstr>Would like to capture “essence of these use cases”</vt:lpstr>
      <vt:lpstr>What are “mini-Applications”</vt:lpstr>
      <vt:lpstr>HPC Benchmark Classics</vt:lpstr>
      <vt:lpstr>7 Original Berkeley Dwarfs (Colella)</vt:lpstr>
      <vt:lpstr>13 Berkeley Dwarfs</vt:lpstr>
      <vt:lpstr>Distributed Computing MetaPatterns I Jha, Cole, Katz, Parashar, Rana, Weissman</vt:lpstr>
      <vt:lpstr>Distributed Computing MetaPatterns II Jha, Cole, Katz, Parashar, Rana, Weissman</vt:lpstr>
      <vt:lpstr>Distributed Computing MetaPatterns III Jha, Cole, Katz, Parashar, Rana, Weissman</vt:lpstr>
      <vt:lpstr>Core Analytics Facet of Ogres (microPattern)</vt:lpstr>
      <vt:lpstr>Problem Architecture Facet of Ogres (Meta or MacroPattern)</vt:lpstr>
      <vt:lpstr>18: Computational Bioimaging</vt:lpstr>
      <vt:lpstr>27: Organizing large-scale, unstructured collections of consumer photos I</vt:lpstr>
      <vt:lpstr>27: Organizing large-scale, unstructured collections of consumer photos II</vt:lpstr>
      <vt:lpstr>This Facet of Ogres has Features</vt:lpstr>
      <vt:lpstr>Application Class Facet of Ogres</vt:lpstr>
      <vt:lpstr>Data Source Facet of Ogres</vt:lpstr>
      <vt:lpstr>Lessons / Insights</vt:lpstr>
      <vt:lpstr>HPC-ABDS </vt:lpstr>
      <vt:lpstr>Enhanced Apache Big Data Stack ABDS</vt:lpstr>
      <vt:lpstr>Broad Layers in HPC-ABDS</vt:lpstr>
      <vt:lpstr>PowerPoint Presentation</vt:lpstr>
      <vt:lpstr>PowerPoint Presentation</vt:lpstr>
      <vt:lpstr>Getting High Performance on Data Analytics (e.g. Mahout, R …)</vt:lpstr>
      <vt:lpstr>Mahout and Hadoop MR – Slow due to MapReduce Python slow as Scripting Spark Iterative MapReduce, non optimal communication Harp Hadoop plug in with ~MPI collectives  MPI fastest as C not Java  </vt:lpstr>
      <vt:lpstr>4 Forms of MapReduce</vt:lpstr>
      <vt:lpstr>Map Collective Model (Judy Qiu)</vt:lpstr>
      <vt:lpstr>Major Analytics Architectures in Use Cases</vt:lpstr>
      <vt:lpstr>HPC-ABDS Hourglass</vt:lpstr>
      <vt:lpstr>Integrating Yarn with HPC</vt:lpstr>
      <vt:lpstr>Using Optimal “Collective” Operations</vt:lpstr>
      <vt:lpstr>Collectives improve traditional MapReduce</vt:lpstr>
      <vt:lpstr>Kmeans and (Iterative) MapReduce</vt:lpstr>
      <vt:lpstr>Harp Architecture</vt:lpstr>
      <vt:lpstr>Features of Harp Hadoop Plug in</vt:lpstr>
      <vt:lpstr>Performance on Madrid Cluster (8 nodes)</vt:lpstr>
      <vt:lpstr>Mahout and Hadoop MR – Slow due to MapReduce Python slow as Scripting Spark Iterative MapReduce, non optimal communication Harp Hadoop plug in with ~MPI collectives  MPI fastest as C not Java  </vt:lpstr>
      <vt:lpstr>Performance of MPI Kernel Operations</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103</cp:revision>
  <dcterms:created xsi:type="dcterms:W3CDTF">2014-02-25T01:32:12Z</dcterms:created>
  <dcterms:modified xsi:type="dcterms:W3CDTF">2014-03-31T21:03:48Z</dcterms:modified>
</cp:coreProperties>
</file>