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95" d="100"/>
          <a:sy n="95" d="100"/>
        </p:scale>
        <p:origin x="7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F0551-DE54-4346-804D-4F59EADB17A4}" type="datetimeFigureOut">
              <a:rPr lang="en-US" smtClean="0"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CAF9-3732-462C-94D9-125213C93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475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F0551-DE54-4346-804D-4F59EADB17A4}" type="datetimeFigureOut">
              <a:rPr lang="en-US" smtClean="0"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CAF9-3732-462C-94D9-125213C93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888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F0551-DE54-4346-804D-4F59EADB17A4}" type="datetimeFigureOut">
              <a:rPr lang="en-US" smtClean="0"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CAF9-3732-462C-94D9-125213C93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191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F0551-DE54-4346-804D-4F59EADB17A4}" type="datetimeFigureOut">
              <a:rPr lang="en-US" smtClean="0"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CAF9-3732-462C-94D9-125213C93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299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F0551-DE54-4346-804D-4F59EADB17A4}" type="datetimeFigureOut">
              <a:rPr lang="en-US" smtClean="0"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CAF9-3732-462C-94D9-125213C93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109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F0551-DE54-4346-804D-4F59EADB17A4}" type="datetimeFigureOut">
              <a:rPr lang="en-US" smtClean="0"/>
              <a:t>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CAF9-3732-462C-94D9-125213C93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63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F0551-DE54-4346-804D-4F59EADB17A4}" type="datetimeFigureOut">
              <a:rPr lang="en-US" smtClean="0"/>
              <a:t>1/11/2014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CAF9-3732-462C-94D9-125213C93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693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F0551-DE54-4346-804D-4F59EADB17A4}" type="datetimeFigureOut">
              <a:rPr lang="en-US" smtClean="0"/>
              <a:t>1/11/2014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CAF9-3732-462C-94D9-125213C93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07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F0551-DE54-4346-804D-4F59EADB17A4}" type="datetimeFigureOut">
              <a:rPr lang="en-US" smtClean="0"/>
              <a:t>1/11/2014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CAF9-3732-462C-94D9-125213C93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992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F0551-DE54-4346-804D-4F59EADB17A4}" type="datetimeFigureOut">
              <a:rPr lang="en-US" smtClean="0"/>
              <a:t>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CAF9-3732-462C-94D9-125213C93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388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F0551-DE54-4346-804D-4F59EADB17A4}" type="datetimeFigureOut">
              <a:rPr lang="en-US" smtClean="0"/>
              <a:t>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CAF9-3732-462C-94D9-125213C93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900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F0551-DE54-4346-804D-4F59EADB17A4}" type="datetimeFigureOut">
              <a:rPr lang="en-US" smtClean="0"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FCAF9-3732-462C-94D9-125213C93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836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71500" y="686435"/>
            <a:ext cx="6792595" cy="6017895"/>
            <a:chOff x="0" y="0"/>
            <a:chExt cx="6792595" cy="6017895"/>
          </a:xfrm>
        </p:grpSpPr>
        <p:grpSp>
          <p:nvGrpSpPr>
            <p:cNvPr id="6" name="Group 5"/>
            <p:cNvGrpSpPr/>
            <p:nvPr/>
          </p:nvGrpSpPr>
          <p:grpSpPr>
            <a:xfrm>
              <a:off x="1247775" y="2857500"/>
              <a:ext cx="5544820" cy="703580"/>
              <a:chOff x="0" y="0"/>
              <a:chExt cx="5545258" cy="703616"/>
            </a:xfrm>
          </p:grpSpPr>
          <p:sp>
            <p:nvSpPr>
              <p:cNvPr id="84" name="Rectangle 83"/>
              <p:cNvSpPr/>
              <p:nvPr/>
            </p:nvSpPr>
            <p:spPr>
              <a:xfrm>
                <a:off x="104775" y="276225"/>
                <a:ext cx="5440483" cy="427391"/>
              </a:xfrm>
              <a:prstGeom prst="rect">
                <a:avLst/>
              </a:prstGeom>
              <a:gradFill>
                <a:gsLst>
                  <a:gs pos="0">
                    <a:schemeClr val="accent3">
                      <a:lumMod val="20000"/>
                      <a:lumOff val="80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lin ang="0" scaled="0"/>
              </a:gradFill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b="1">
                    <a:effectLst/>
                    <a:latin typeface="Times New Roman" panose="02020603050405020304" pitchFamily="18" charset="0"/>
                    <a:ea typeface="MS Mincho" panose="02020609040205080304" pitchFamily="49" charset="-128"/>
                    <a:cs typeface="Times New Roman" panose="02020603050405020304" pitchFamily="18" charset="0"/>
                  </a:rPr>
                  <a:t>Hadoop Reductions, Harp Collectives (NA)              MPI, Harp Collectives                                        </a:t>
                </a:r>
                <a:endParaRPr lang="en-US" sz="1200">
                  <a:effectLst/>
                  <a:ea typeface="MS Mincho" panose="02020609040205080304" pitchFamily="49" charset="-128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85" name="Group 84"/>
              <p:cNvGrpSpPr/>
              <p:nvPr/>
            </p:nvGrpSpPr>
            <p:grpSpPr>
              <a:xfrm>
                <a:off x="0" y="0"/>
                <a:ext cx="5542641" cy="702997"/>
                <a:chOff x="0" y="0"/>
                <a:chExt cx="5542641" cy="702997"/>
              </a:xfrm>
            </p:grpSpPr>
            <p:sp>
              <p:nvSpPr>
                <p:cNvPr id="86" name="Rectangle 85"/>
                <p:cNvSpPr/>
                <p:nvPr/>
              </p:nvSpPr>
              <p:spPr>
                <a:xfrm>
                  <a:off x="0" y="19050"/>
                  <a:ext cx="5542641" cy="683947"/>
                </a:xfrm>
                <a:prstGeom prst="rect">
                  <a:avLst/>
                </a:prstGeom>
                <a:noFill/>
                <a:extLst>
                  <a:ext uri="{FAA26D3D-D897-4be2-8F04-BA451C77F1D7}">
                    <ma14:placeholder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lc="http://schemas.openxmlformats.org/drawingml/2006/lockedCanvas"/>
                  </a:ext>
                  <a:ext uri="{C572A759-6A51-4108-AA02-DFA0A04FC94B}">
      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lc="http://schemas.openxmlformats.org/drawingml/2006/lockedCanvas"/>
                  </a:ext>
                </a:extLst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Text Box 92"/>
                <p:cNvSpPr txBox="1"/>
                <p:nvPr/>
              </p:nvSpPr>
              <p:spPr>
                <a:xfrm>
                  <a:off x="66434" y="0"/>
                  <a:ext cx="2579574" cy="34164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C572A759-6A51-4108-AA02-DFA0A04FC94B}">
      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lc="http://schemas.openxmlformats.org/drawingml/2006/lockedCanvas"/>
                  </a:ext>
                </a:extLst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non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 b="1">
                      <a:effectLst/>
                      <a:latin typeface="Times New Roman" panose="02020603050405020304" pitchFamily="18" charset="0"/>
                      <a:ea typeface="MS Mincho" panose="02020609040205080304" pitchFamily="49" charset="-128"/>
                      <a:cs typeface="Times New Roman" panose="02020603050405020304" pitchFamily="18" charset="0"/>
                    </a:rPr>
                    <a:t>ABDS Inter-process Communication</a:t>
                  </a:r>
                  <a:endParaRPr lang="en-US" sz="1200">
                    <a:effectLst/>
                    <a:ea typeface="MS Mincho" panose="02020609040205080304" pitchFamily="49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8" name="Text Box 93"/>
                <p:cNvSpPr txBox="1"/>
                <p:nvPr/>
              </p:nvSpPr>
              <p:spPr>
                <a:xfrm>
                  <a:off x="3039189" y="17"/>
                  <a:ext cx="2494477" cy="34164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C572A759-6A51-4108-AA02-DFA0A04FC94B}">
      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lc="http://schemas.openxmlformats.org/drawingml/2006/lockedCanvas"/>
                  </a:ext>
                </a:extLst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non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 b="1">
                      <a:effectLst/>
                      <a:latin typeface="Times New Roman" panose="02020603050405020304" pitchFamily="18" charset="0"/>
                      <a:ea typeface="MS Mincho" panose="02020609040205080304" pitchFamily="49" charset="-128"/>
                      <a:cs typeface="Times New Roman" panose="02020603050405020304" pitchFamily="18" charset="0"/>
                    </a:rPr>
                    <a:t>HPC Inter-process Communication</a:t>
                  </a:r>
                  <a:endParaRPr lang="en-US" sz="1200">
                    <a:effectLst/>
                    <a:ea typeface="MS Mincho" panose="02020609040205080304" pitchFamily="49" charset="-128"/>
                    <a:cs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7" name="Group 6"/>
            <p:cNvGrpSpPr/>
            <p:nvPr/>
          </p:nvGrpSpPr>
          <p:grpSpPr>
            <a:xfrm>
              <a:off x="0" y="0"/>
              <a:ext cx="6792595" cy="6017895"/>
              <a:chOff x="0" y="0"/>
              <a:chExt cx="6793033" cy="6017947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0" y="0"/>
                <a:ext cx="6793033" cy="6017947"/>
                <a:chOff x="0" y="0"/>
                <a:chExt cx="6793033" cy="6017947"/>
              </a:xfrm>
            </p:grpSpPr>
            <p:grpSp>
              <p:nvGrpSpPr>
                <p:cNvPr id="27" name="Group 26"/>
                <p:cNvGrpSpPr/>
                <p:nvPr/>
              </p:nvGrpSpPr>
              <p:grpSpPr>
                <a:xfrm>
                  <a:off x="0" y="0"/>
                  <a:ext cx="6771640" cy="5724525"/>
                  <a:chOff x="0" y="0"/>
                  <a:chExt cx="6771869" cy="5724525"/>
                </a:xfrm>
              </p:grpSpPr>
              <p:sp>
                <p:nvSpPr>
                  <p:cNvPr id="33" name="Text Box 65"/>
                  <p:cNvSpPr txBox="1"/>
                  <p:nvPr/>
                </p:nvSpPr>
                <p:spPr>
                  <a:xfrm>
                    <a:off x="6038850" y="2552700"/>
                    <a:ext cx="615315" cy="30099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C572A759-6A51-4108-AA02-DFA0A04FC94B}">
        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lc="http://schemas.openxmlformats.org/drawingml/2006/lockedCanvas"/>
                    </a:ext>
                  </a:extLst>
                </p:spPr>
                <p:style>
                  <a:lnRef idx="0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non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200" b="1">
                        <a:effectLst/>
                        <a:ea typeface="MS Mincho" panose="02020609040205080304" pitchFamily="49" charset="-128"/>
                        <a:cs typeface="Times New Roman" panose="02020603050405020304" pitchFamily="18" charset="0"/>
                      </a:rPr>
                      <a:t>Graph</a:t>
                    </a:r>
                    <a:endParaRPr lang="en-US" sz="1200">
                      <a:effectLst/>
                      <a:ea typeface="MS Mincho" panose="02020609040205080304" pitchFamily="49" charset="-128"/>
                      <a:cs typeface="Times New Roman" panose="02020603050405020304" pitchFamily="18" charset="0"/>
                    </a:endParaRPr>
                  </a:p>
                </p:txBody>
              </p:sp>
              <p:grpSp>
                <p:nvGrpSpPr>
                  <p:cNvPr id="34" name="Group 33"/>
                  <p:cNvGrpSpPr/>
                  <p:nvPr/>
                </p:nvGrpSpPr>
                <p:grpSpPr>
                  <a:xfrm>
                    <a:off x="0" y="0"/>
                    <a:ext cx="6771869" cy="5724525"/>
                    <a:chOff x="0" y="0"/>
                    <a:chExt cx="6772388" cy="5039805"/>
                  </a:xfrm>
                </p:grpSpPr>
                <p:grpSp>
                  <p:nvGrpSpPr>
                    <p:cNvPr id="36" name="Group 35"/>
                    <p:cNvGrpSpPr/>
                    <p:nvPr/>
                  </p:nvGrpSpPr>
                  <p:grpSpPr>
                    <a:xfrm>
                      <a:off x="0" y="0"/>
                      <a:ext cx="6772388" cy="5039805"/>
                      <a:chOff x="0" y="0"/>
                      <a:chExt cx="6772388" cy="5039805"/>
                    </a:xfrm>
                  </p:grpSpPr>
                  <p:sp>
                    <p:nvSpPr>
                      <p:cNvPr id="38" name="Text Box 33"/>
                      <p:cNvSpPr txBox="1"/>
                      <p:nvPr/>
                    </p:nvSpPr>
                    <p:spPr>
                      <a:xfrm>
                        <a:off x="1303638" y="674936"/>
                        <a:ext cx="2841026" cy="2470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C572A759-6A51-4108-AA02-DFA0A04FC94B}">
            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lc="http://schemas.openxmlformats.org/drawingml/2006/lockedCanvas"/>
                        </a:ext>
                      </a:extLst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none" lIns="91440" tIns="45720" rIns="91440" bIns="45720" numCol="1" spcCol="0" rtlCol="0" fromWordArt="0" anchor="t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100" b="1">
                            <a:effectLst/>
                            <a:latin typeface="Times New Roman" panose="02020603050405020304" pitchFamily="18" charset="0"/>
                            <a:ea typeface="MS Mincho" panose="02020609040205080304" pitchFamily="49" charset="-128"/>
                            <a:cs typeface="Times New Roman" panose="02020603050405020304" pitchFamily="18" charset="0"/>
                          </a:rPr>
                          <a:t>High Level Abstractions for Data Processing</a:t>
                        </a:r>
                        <a:endParaRPr lang="en-US" sz="1200">
                          <a:effectLst/>
                          <a:ea typeface="MS Mincho" panose="02020609040205080304" pitchFamily="49" charset="-128"/>
                          <a:cs typeface="Times New Roman" panose="02020603050405020304" pitchFamily="18" charset="0"/>
                        </a:endParaRPr>
                      </a:p>
                    </p:txBody>
                  </p:sp>
                  <p:grpSp>
                    <p:nvGrpSpPr>
                      <p:cNvPr id="39" name="Group 38"/>
                      <p:cNvGrpSpPr/>
                      <p:nvPr/>
                    </p:nvGrpSpPr>
                    <p:grpSpPr>
                      <a:xfrm>
                        <a:off x="0" y="0"/>
                        <a:ext cx="6772388" cy="5039805"/>
                        <a:chOff x="0" y="0"/>
                        <a:chExt cx="6772388" cy="5039805"/>
                      </a:xfrm>
                    </p:grpSpPr>
                    <p:sp>
                      <p:nvSpPr>
                        <p:cNvPr id="40" name="Text Box 32"/>
                        <p:cNvSpPr txBox="1"/>
                        <p:nvPr/>
                      </p:nvSpPr>
                      <p:spPr>
                        <a:xfrm>
                          <a:off x="1272746" y="1612687"/>
                          <a:ext cx="1141730" cy="25019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C572A759-6A51-4108-AA02-DFA0A04FC94B}">
              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lc="http://schemas.openxmlformats.org/drawingml/2006/lockedCanvas"/>
                          </a:ext>
                        </a:extLst>
                      </p:spPr>
                      <p:style>
                        <a:lnRef idx="0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ot="0" spcFirstLastPara="0" vert="horz" wrap="none" lIns="91440" tIns="45720" rIns="91440" bIns="45720" numCol="1" spcCol="0" rtlCol="0" fromWordArt="0" anchor="t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MS Mincho" panose="02020609040205080304" pitchFamily="49" charset="-128"/>
                              <a:cs typeface="Times New Roman" panose="02020603050405020304" pitchFamily="18" charset="0"/>
                            </a:rPr>
                            <a:t>Data Processing </a:t>
                          </a:r>
                          <a:endParaRPr lang="en-US" sz="1200">
                            <a:effectLst/>
                            <a:ea typeface="MS Mincho" panose="02020609040205080304" pitchFamily="49" charset="-128"/>
                            <a:cs typeface="Times New Roman" panose="02020603050405020304" pitchFamily="18" charset="0"/>
                          </a:endParaRPr>
                        </a:p>
                      </p:txBody>
                    </p:sp>
                    <p:grpSp>
                      <p:nvGrpSpPr>
                        <p:cNvPr id="41" name="Group 40"/>
                        <p:cNvGrpSpPr/>
                        <p:nvPr/>
                      </p:nvGrpSpPr>
                      <p:grpSpPr>
                        <a:xfrm>
                          <a:off x="0" y="0"/>
                          <a:ext cx="6772388" cy="5039805"/>
                          <a:chOff x="0" y="0"/>
                          <a:chExt cx="6772388" cy="5039805"/>
                        </a:xfrm>
                      </p:grpSpPr>
                      <p:sp>
                        <p:nvSpPr>
                          <p:cNvPr id="42" name="Rectangle 41"/>
                          <p:cNvSpPr/>
                          <p:nvPr/>
                        </p:nvSpPr>
                        <p:spPr>
                          <a:xfrm>
                            <a:off x="5984158" y="1799230"/>
                            <a:ext cx="600620" cy="427998"/>
                          </a:xfrm>
                          <a:prstGeom prst="rect">
                            <a:avLst/>
                          </a:prstGeom>
                        </p:spPr>
                        <p:style>
                          <a:lnRef idx="2">
                            <a:schemeClr val="accent3"/>
                          </a:lnRef>
                          <a:fillRef idx="1">
                            <a:schemeClr val="lt1"/>
                          </a:fillRef>
                          <a:effectRef idx="0">
                            <a:schemeClr val="accent3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ot="0" spcFirstLastPara="0" vert="horz" wrap="square" lIns="18288" tIns="45720" rIns="18288" bIns="4572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pPr marL="0" marR="0" algn="ctr"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</a:pPr>
                            <a:r>
                              <a:rPr lang="en-US" sz="1000" b="1">
                                <a:effectLst/>
                                <a:latin typeface="Times New Roman" panose="02020603050405020304" pitchFamily="18" charset="0"/>
                                <a:ea typeface="MS Mincho" panose="02020609040205080304" pitchFamily="49" charset="-128"/>
                                <a:cs typeface="Times New Roman" panose="02020603050405020304" pitchFamily="18" charset="0"/>
                              </a:rPr>
                              <a:t>Giraph</a:t>
                            </a:r>
                            <a:endParaRPr lang="en-US" sz="1200">
                              <a:effectLst/>
                              <a:ea typeface="MS Mincho" panose="02020609040205080304" pitchFamily="49" charset="-128"/>
                              <a:cs typeface="Times New Roman" panose="02020603050405020304" pitchFamily="18" charset="0"/>
                            </a:endParaRPr>
                          </a:p>
                        </p:txBody>
                      </p:sp>
                      <p:sp>
                        <p:nvSpPr>
                          <p:cNvPr id="43" name="Rectangle 42"/>
                          <p:cNvSpPr/>
                          <p:nvPr/>
                        </p:nvSpPr>
                        <p:spPr>
                          <a:xfrm>
                            <a:off x="3251394" y="1787741"/>
                            <a:ext cx="515620" cy="427355"/>
                          </a:xfrm>
                          <a:prstGeom prst="rect">
                            <a:avLst/>
                          </a:prstGeom>
                        </p:spPr>
                        <p:style>
                          <a:lnRef idx="2">
                            <a:schemeClr val="accent2"/>
                          </a:lnRef>
                          <a:fillRef idx="1">
                            <a:schemeClr val="lt1"/>
                          </a:fillRef>
                          <a:effectRef idx="0">
                            <a:schemeClr val="accent2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ot="0" spcFirstLastPara="0" vert="horz" wrap="square" lIns="18288" tIns="45720" rIns="18288" bIns="4572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pPr marL="0" marR="0" algn="ctr"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</a:pPr>
                            <a:r>
                              <a:rPr lang="en-US" sz="1000" b="1">
                                <a:effectLst/>
                                <a:latin typeface="Times New Roman" panose="02020603050405020304" pitchFamily="18" charset="0"/>
                                <a:ea typeface="MS Mincho" panose="02020609040205080304" pitchFamily="49" charset="-128"/>
                                <a:cs typeface="Times New Roman" panose="02020603050405020304" pitchFamily="18" charset="0"/>
                              </a:rPr>
                              <a:t>Tez</a:t>
                            </a:r>
                            <a:endParaRPr lang="en-US" sz="1200">
                              <a:effectLst/>
                              <a:ea typeface="MS Mincho" panose="02020609040205080304" pitchFamily="49" charset="-128"/>
                              <a:cs typeface="Times New Roman" panose="02020603050405020304" pitchFamily="18" charset="0"/>
                            </a:endParaRPr>
                          </a:p>
                          <a:p>
                            <a:pPr marL="0" marR="0" algn="ctr"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</a:pPr>
                            <a:r>
                              <a:rPr lang="en-US" sz="1000" b="1">
                                <a:effectLst/>
                                <a:latin typeface="Times New Roman" panose="02020603050405020304" pitchFamily="18" charset="0"/>
                                <a:ea typeface="MS Mincho" panose="02020609040205080304" pitchFamily="49" charset="-128"/>
                                <a:cs typeface="Times New Roman" panose="02020603050405020304" pitchFamily="18" charset="0"/>
                              </a:rPr>
                              <a:t>(DAG)</a:t>
                            </a:r>
                            <a:endParaRPr lang="en-US" sz="1200">
                              <a:effectLst/>
                              <a:ea typeface="MS Mincho" panose="02020609040205080304" pitchFamily="49" charset="-128"/>
                              <a:cs typeface="Times New Roman" panose="02020603050405020304" pitchFamily="18" charset="0"/>
                            </a:endParaRPr>
                          </a:p>
                        </p:txBody>
                      </p:sp>
                      <p:sp>
                        <p:nvSpPr>
                          <p:cNvPr id="44" name="Rectangle 43"/>
                          <p:cNvSpPr/>
                          <p:nvPr/>
                        </p:nvSpPr>
                        <p:spPr>
                          <a:xfrm>
                            <a:off x="3690901" y="927368"/>
                            <a:ext cx="1019175" cy="553720"/>
                          </a:xfrm>
                          <a:prstGeom prst="rect">
                            <a:avLst/>
                          </a:prstGeom>
                        </p:spPr>
                        <p:style>
                          <a:lnRef idx="2">
                            <a:schemeClr val="accent6"/>
                          </a:lnRef>
                          <a:fillRef idx="1">
                            <a:schemeClr val="lt1"/>
                          </a:fillRef>
                          <a:effectRef idx="0">
                            <a:schemeClr val="accent6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ot="0" spcFirstLastPara="0" vert="horz" wrap="square" lIns="18288" tIns="18288" rIns="18288" bIns="18288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pPr marL="0" marR="0" algn="ctr"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</a:pPr>
                            <a:r>
                              <a:rPr lang="en-US" sz="1000" b="1">
                                <a:effectLst/>
                                <a:latin typeface="Times New Roman" panose="02020603050405020304" pitchFamily="18" charset="0"/>
                                <a:ea typeface="MS Mincho" panose="02020609040205080304" pitchFamily="49" charset="-128"/>
                                <a:cs typeface="Times New Roman" panose="02020603050405020304" pitchFamily="18" charset="0"/>
                              </a:rPr>
                              <a:t>MRQL</a:t>
                            </a:r>
                            <a:endParaRPr lang="en-US" sz="1200">
                              <a:effectLst/>
                              <a:ea typeface="MS Mincho" panose="02020609040205080304" pitchFamily="49" charset="-128"/>
                              <a:cs typeface="Times New Roman" panose="02020603050405020304" pitchFamily="18" charset="0"/>
                            </a:endParaRPr>
                          </a:p>
                          <a:p>
                            <a:pPr marL="0" marR="0" algn="ctr"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</a:pPr>
                            <a:r>
                              <a:rPr lang="en-US" sz="1000" b="1">
                                <a:effectLst/>
                                <a:latin typeface="Times New Roman" panose="02020603050405020304" pitchFamily="18" charset="0"/>
                                <a:ea typeface="MS Mincho" panose="02020609040205080304" pitchFamily="49" charset="-128"/>
                                <a:cs typeface="Times New Roman" panose="02020603050405020304" pitchFamily="18" charset="0"/>
                              </a:rPr>
                              <a:t>(SQL on Hadoop, Hama, Spark)</a:t>
                            </a:r>
                            <a:endParaRPr lang="en-US" sz="1200">
                              <a:effectLst/>
                              <a:ea typeface="MS Mincho" panose="02020609040205080304" pitchFamily="49" charset="-128"/>
                              <a:cs typeface="Times New Roman" panose="02020603050405020304" pitchFamily="18" charset="0"/>
                            </a:endParaRPr>
                          </a:p>
                        </p:txBody>
                      </p:sp>
                      <p:grpSp>
                        <p:nvGrpSpPr>
                          <p:cNvPr id="45" name="Group 44"/>
                          <p:cNvGrpSpPr/>
                          <p:nvPr/>
                        </p:nvGrpSpPr>
                        <p:grpSpPr>
                          <a:xfrm>
                            <a:off x="0" y="0"/>
                            <a:ext cx="6772388" cy="5039805"/>
                            <a:chOff x="0" y="-13304"/>
                            <a:chExt cx="6773055" cy="5040357"/>
                          </a:xfrm>
                        </p:grpSpPr>
                        <p:grpSp>
                          <p:nvGrpSpPr>
                            <p:cNvPr id="46" name="Group 45"/>
                            <p:cNvGrpSpPr/>
                            <p:nvPr/>
                          </p:nvGrpSpPr>
                          <p:grpSpPr>
                            <a:xfrm>
                              <a:off x="1236332" y="6675"/>
                              <a:ext cx="5536723" cy="2484394"/>
                              <a:chOff x="-3734" y="-222614"/>
                              <a:chExt cx="5540441" cy="2490637"/>
                            </a:xfrm>
                          </p:grpSpPr>
                          <p:grpSp>
                            <p:nvGrpSpPr>
                              <p:cNvPr id="66" name="Group 65"/>
                              <p:cNvGrpSpPr/>
                              <p:nvPr/>
                            </p:nvGrpSpPr>
                            <p:grpSpPr>
                              <a:xfrm>
                                <a:off x="-3734" y="29644"/>
                                <a:ext cx="5531611" cy="2238379"/>
                                <a:chOff x="20426" y="-853101"/>
                                <a:chExt cx="6001197" cy="2388030"/>
                              </a:xfrm>
                            </p:grpSpPr>
                            <p:sp>
                              <p:nvSpPr>
                                <p:cNvPr id="70" name="Rectangle 69"/>
                                <p:cNvSpPr/>
                                <p:nvPr/>
                              </p:nvSpPr>
                              <p:spPr>
                                <a:xfrm>
                                  <a:off x="24260" y="-461654"/>
                                  <a:ext cx="5997363" cy="937561"/>
                                </a:xfrm>
                                <a:prstGeom prst="rect">
                                  <a:avLst/>
                                </a:prstGeom>
                                <a:noFill/>
                                <a:extLst>
                                  <a:ext uri="{FAA26D3D-D897-4be2-8F04-BA451C77F1D7}">
                                    <ma14:placeholder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lc="http://schemas.openxmlformats.org/drawingml/2006/lockedCanvas"/>
                                  </a:ext>
                                  <a:ext uri="{C572A759-6A51-4108-AA02-DFA0A04FC94B}">
                      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lc="http://schemas.openxmlformats.org/drawingml/2006/lockedCanvas"/>
                                  </a:ext>
                                </a:extLst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2">
                                  <a:schemeClr val="accent1"/>
                                </a:fillRef>
                                <a:effectRef idx="1">
                                  <a:schemeClr val="accent1"/>
                                </a:effectRef>
                                <a:fontRef idx="minor">
                                  <a:schemeClr val="dk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  <p:sp>
                              <p:nvSpPr>
                                <p:cNvPr id="71" name="Rectangle 70"/>
                                <p:cNvSpPr/>
                                <p:nvPr/>
                              </p:nvSpPr>
                              <p:spPr>
                                <a:xfrm>
                                  <a:off x="20426" y="544090"/>
                                  <a:ext cx="6001197" cy="990839"/>
                                </a:xfrm>
                                <a:prstGeom prst="rect">
                                  <a:avLst/>
                                </a:prstGeom>
                                <a:noFill/>
                                <a:extLst>
                                  <a:ext uri="{FAA26D3D-D897-4be2-8F04-BA451C77F1D7}">
                                    <ma14:placeholder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lc="http://schemas.openxmlformats.org/drawingml/2006/lockedCanvas"/>
                                  </a:ext>
                                  <a:ext uri="{C572A759-6A51-4108-AA02-DFA0A04FC94B}">
                      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lc="http://schemas.openxmlformats.org/drawingml/2006/lockedCanvas"/>
                                  </a:ext>
                                </a:extLst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2">
                                  <a:schemeClr val="accent1"/>
                                </a:fillRef>
                                <a:effectRef idx="1">
                                  <a:schemeClr val="accent1"/>
                                </a:effectRef>
                                <a:fontRef idx="minor">
                                  <a:schemeClr val="dk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  <p:sp>
                              <p:nvSpPr>
                                <p:cNvPr id="72" name="Rectangle 71"/>
                                <p:cNvSpPr/>
                                <p:nvPr/>
                              </p:nvSpPr>
                              <p:spPr>
                                <a:xfrm>
                                  <a:off x="114299" y="-154129"/>
                                  <a:ext cx="866917" cy="594790"/>
                                </a:xfrm>
                                <a:prstGeom prst="rect">
                                  <a:avLst/>
                                </a:prstGeom>
                              </p:spPr>
                              <p:style>
                                <a:lnRef idx="2">
                                  <a:schemeClr val="accent6"/>
                                </a:lnRef>
                                <a:fillRef idx="1">
                                  <a:schemeClr val="lt1"/>
                                </a:fillRef>
                                <a:effectRef idx="0">
                                  <a:schemeClr val="accent6"/>
                                </a:effectRef>
                                <a:fontRef idx="minor">
                                  <a:schemeClr val="dk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marL="0" marR="0" algn="ctr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</a:pPr>
                                  <a:r>
                                    <a:rPr lang="en-US" sz="1000" b="1">
                                      <a:effectLst/>
                                      <a:latin typeface="Times New Roman" panose="02020603050405020304" pitchFamily="18" charset="0"/>
                                      <a:ea typeface="MS Mincho" panose="02020609040205080304" pitchFamily="49" charset="-128"/>
                                      <a:cs typeface="Times New Roman" panose="02020603050405020304" pitchFamily="18" charset="0"/>
                                    </a:rPr>
                                    <a:t>Hive </a:t>
                                  </a:r>
                                  <a:br>
                                    <a:rPr lang="en-US" sz="1000" b="1">
                                      <a:effectLst/>
                                      <a:latin typeface="Times New Roman" panose="02020603050405020304" pitchFamily="18" charset="0"/>
                                      <a:ea typeface="MS Mincho" panose="02020609040205080304" pitchFamily="49" charset="-128"/>
                                      <a:cs typeface="Times New Roman" panose="02020603050405020304" pitchFamily="18" charset="0"/>
                                    </a:rPr>
                                  </a:br>
                                  <a:r>
                                    <a:rPr lang="en-US" sz="1000" b="1">
                                      <a:effectLst/>
                                      <a:latin typeface="Times New Roman" panose="02020603050405020304" pitchFamily="18" charset="0"/>
                                      <a:ea typeface="MS Mincho" panose="02020609040205080304" pitchFamily="49" charset="-128"/>
                                      <a:cs typeface="Times New Roman" panose="02020603050405020304" pitchFamily="18" charset="0"/>
                                    </a:rPr>
                                    <a:t>(SQL on Hadoop)</a:t>
                                  </a:r>
                                  <a:endParaRPr lang="en-US" sz="1200">
                                    <a:effectLst/>
                                    <a:ea typeface="MS Mincho" panose="02020609040205080304" pitchFamily="49" charset="-128"/>
                                    <a:cs typeface="Times New Roman" panose="02020603050405020304" pitchFamily="18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73" name="Rectangle 72"/>
                                <p:cNvSpPr/>
                                <p:nvPr/>
                              </p:nvSpPr>
                              <p:spPr>
                                <a:xfrm>
                                  <a:off x="98173" y="-853101"/>
                                  <a:ext cx="5857779" cy="346365"/>
                                </a:xfrm>
                                <a:prstGeom prst="rect">
                                  <a:avLst/>
                                </a:prstGeom>
                                <a:ln>
                                  <a:solidFill>
                                    <a:srgbClr val="000090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/>
                                </a:lnRef>
                                <a:fillRef idx="1">
                                  <a:schemeClr val="l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dk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marL="0" marR="0" algn="ctr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</a:pPr>
                                  <a:r>
                                    <a:rPr lang="en-US" sz="1200" b="1">
                                      <a:effectLst/>
                                      <a:latin typeface="Times New Roman" panose="02020603050405020304" pitchFamily="18" charset="0"/>
                                      <a:ea typeface="MS Mincho" panose="02020609040205080304" pitchFamily="49" charset="-128"/>
                                      <a:cs typeface="Times New Roman" panose="02020603050405020304" pitchFamily="18" charset="0"/>
                                    </a:rPr>
                                    <a:t>Mahout / MLlib / MLbase</a:t>
                                  </a:r>
                                  <a:endParaRPr lang="en-US" sz="1200">
                                    <a:effectLst/>
                                    <a:ea typeface="MS Mincho" panose="02020609040205080304" pitchFamily="49" charset="-128"/>
                                    <a:cs typeface="Times New Roman" panose="02020603050405020304" pitchFamily="18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74" name="Rectangle 73"/>
                                <p:cNvSpPr/>
                                <p:nvPr/>
                              </p:nvSpPr>
                              <p:spPr>
                                <a:xfrm>
                                  <a:off x="99003" y="780963"/>
                                  <a:ext cx="1100634" cy="450849"/>
                                </a:xfrm>
                                <a:prstGeom prst="rect">
                                  <a:avLst/>
                                </a:prstGeom>
                              </p:spPr>
                              <p:style>
                                <a:lnRef idx="2">
                                  <a:schemeClr val="accent2"/>
                                </a:lnRef>
                                <a:fillRef idx="1">
                                  <a:schemeClr val="lt1"/>
                                </a:fillRef>
                                <a:effectRef idx="0">
                                  <a:schemeClr val="accent2"/>
                                </a:effectRef>
                                <a:fontRef idx="minor">
                                  <a:schemeClr val="dk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marL="0" marR="0" algn="ctr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</a:pPr>
                                  <a:r>
                                    <a:rPr lang="en-US" sz="1000" b="1">
                                      <a:effectLst/>
                                      <a:latin typeface="Times New Roman" panose="02020603050405020304" pitchFamily="18" charset="0"/>
                                      <a:ea typeface="MS Mincho" panose="02020609040205080304" pitchFamily="49" charset="-128"/>
                                      <a:cs typeface="Times New Roman" panose="02020603050405020304" pitchFamily="18" charset="0"/>
                                    </a:rPr>
                                    <a:t>MapReduce</a:t>
                                  </a:r>
                                  <a:endParaRPr lang="en-US" sz="1200">
                                    <a:effectLst/>
                                    <a:ea typeface="MS Mincho" panose="02020609040205080304" pitchFamily="49" charset="-128"/>
                                    <a:cs typeface="Times New Roman" panose="02020603050405020304" pitchFamily="18" charset="0"/>
                                  </a:endParaRPr>
                                </a:p>
                                <a:p>
                                  <a:pPr marL="0" marR="0" algn="ctr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</a:pPr>
                                  <a:r>
                                    <a:rPr lang="en-US" sz="1000" b="1">
                                      <a:effectLst/>
                                      <a:latin typeface="Times New Roman" panose="02020603050405020304" pitchFamily="18" charset="0"/>
                                      <a:ea typeface="MS Mincho" panose="02020609040205080304" pitchFamily="49" charset="-128"/>
                                      <a:cs typeface="Times New Roman" panose="02020603050405020304" pitchFamily="18" charset="0"/>
                                    </a:rPr>
                                    <a:t>(Hadoop)</a:t>
                                  </a:r>
                                  <a:endParaRPr lang="en-US" sz="1200">
                                    <a:effectLst/>
                                    <a:ea typeface="MS Mincho" panose="02020609040205080304" pitchFamily="49" charset="-128"/>
                                    <a:cs typeface="Times New Roman" panose="02020603050405020304" pitchFamily="18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75" name="Rectangle 74"/>
                                <p:cNvSpPr/>
                                <p:nvPr/>
                              </p:nvSpPr>
                              <p:spPr>
                                <a:xfrm>
                                  <a:off x="1246458" y="768674"/>
                                  <a:ext cx="935070" cy="457200"/>
                                </a:xfrm>
                                <a:prstGeom prst="rect">
                                  <a:avLst/>
                                </a:prstGeom>
                              </p:spPr>
                              <p:style>
                                <a:lnRef idx="2">
                                  <a:schemeClr val="accent2"/>
                                </a:lnRef>
                                <a:fillRef idx="1">
                                  <a:schemeClr val="lt1"/>
                                </a:fillRef>
                                <a:effectRef idx="0">
                                  <a:schemeClr val="accent2"/>
                                </a:effectRef>
                                <a:fontRef idx="minor">
                                  <a:schemeClr val="dk1"/>
                                </a:fontRef>
                              </p:style>
                              <p:txBody>
                                <a:bodyPr rot="0" spcFirstLastPara="0" vert="horz" wrap="square" lIns="18288" tIns="45720" rIns="18288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marL="0" marR="0" algn="ctr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</a:pPr>
                                  <a:r>
                                    <a:rPr lang="en-US" sz="1000" b="1">
                                      <a:effectLst/>
                                      <a:latin typeface="Times New Roman" panose="02020603050405020304" pitchFamily="18" charset="0"/>
                                      <a:ea typeface="MS Mincho" panose="02020609040205080304" pitchFamily="49" charset="-128"/>
                                      <a:cs typeface="Times New Roman" panose="02020603050405020304" pitchFamily="18" charset="0"/>
                                    </a:rPr>
                                    <a:t>Spark</a:t>
                                  </a:r>
                                  <a:br>
                                    <a:rPr lang="en-US" sz="1000" b="1">
                                      <a:effectLst/>
                                      <a:latin typeface="Times New Roman" panose="02020603050405020304" pitchFamily="18" charset="0"/>
                                      <a:ea typeface="MS Mincho" panose="02020609040205080304" pitchFamily="49" charset="-128"/>
                                      <a:cs typeface="Times New Roman" panose="02020603050405020304" pitchFamily="18" charset="0"/>
                                    </a:rPr>
                                  </a:br>
                                  <a:r>
                                    <a:rPr lang="en-US" sz="1000" b="1">
                                      <a:effectLst/>
                                      <a:latin typeface="Times New Roman" panose="02020603050405020304" pitchFamily="18" charset="0"/>
                                      <a:ea typeface="MS Mincho" panose="02020609040205080304" pitchFamily="49" charset="-128"/>
                                      <a:cs typeface="Times New Roman" panose="02020603050405020304" pitchFamily="18" charset="0"/>
                                    </a:rPr>
                                    <a:t>(Iterative MR)</a:t>
                                  </a:r>
                                  <a:endParaRPr lang="en-US" sz="1200">
                                    <a:effectLst/>
                                    <a:ea typeface="MS Mincho" panose="02020609040205080304" pitchFamily="49" charset="-128"/>
                                    <a:cs typeface="Times New Roman" panose="02020603050405020304" pitchFamily="18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76" name="Rectangle 75"/>
                                <p:cNvSpPr/>
                                <p:nvPr/>
                              </p:nvSpPr>
                              <p:spPr>
                                <a:xfrm>
                                  <a:off x="3478453" y="768596"/>
                                  <a:ext cx="602250" cy="457200"/>
                                </a:xfrm>
                                <a:prstGeom prst="rect">
                                  <a:avLst/>
                                </a:prstGeom>
                              </p:spPr>
                              <p:style>
                                <a:lnRef idx="2">
                                  <a:schemeClr val="accent4"/>
                                </a:lnRef>
                                <a:fillRef idx="1">
                                  <a:schemeClr val="lt1"/>
                                </a:fillRef>
                                <a:effectRef idx="0">
                                  <a:schemeClr val="accent4"/>
                                </a:effectRef>
                                <a:fontRef idx="minor">
                                  <a:schemeClr val="dk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marL="0" marR="0" algn="ctr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</a:pPr>
                                  <a:r>
                                    <a:rPr lang="en-US" sz="1000" b="1">
                                      <a:effectLst/>
                                      <a:latin typeface="Times New Roman" panose="02020603050405020304" pitchFamily="18" charset="0"/>
                                      <a:ea typeface="MS Mincho" panose="02020609040205080304" pitchFamily="49" charset="-128"/>
                                      <a:cs typeface="Times New Roman" panose="02020603050405020304" pitchFamily="18" charset="0"/>
                                    </a:rPr>
                                    <a:t>Storm</a:t>
                                  </a:r>
                                  <a:endParaRPr lang="en-US" sz="1200">
                                    <a:effectLst/>
                                    <a:ea typeface="MS Mincho" panose="02020609040205080304" pitchFamily="49" charset="-128"/>
                                    <a:cs typeface="Times New Roman" panose="02020603050405020304" pitchFamily="18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77" name="Rectangle 76"/>
                                <p:cNvSpPr/>
                                <p:nvPr/>
                              </p:nvSpPr>
                              <p:spPr>
                                <a:xfrm>
                                  <a:off x="4115877" y="768596"/>
                                  <a:ext cx="394012" cy="457200"/>
                                </a:xfrm>
                                <a:prstGeom prst="rect">
                                  <a:avLst/>
                                </a:prstGeom>
                              </p:spPr>
                              <p:style>
                                <a:lnRef idx="2">
                                  <a:schemeClr val="accent4"/>
                                </a:lnRef>
                                <a:fillRef idx="1">
                                  <a:schemeClr val="lt1"/>
                                </a:fillRef>
                                <a:effectRef idx="0">
                                  <a:schemeClr val="accent4"/>
                                </a:effectRef>
                                <a:fontRef idx="minor">
                                  <a:schemeClr val="dk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marL="0" marR="0" algn="ctr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</a:pPr>
                                  <a:r>
                                    <a:rPr lang="en-US" sz="1000" b="1">
                                      <a:effectLst/>
                                      <a:latin typeface="Times New Roman" panose="02020603050405020304" pitchFamily="18" charset="0"/>
                                      <a:ea typeface="MS Mincho" panose="02020609040205080304" pitchFamily="49" charset="-128"/>
                                      <a:cs typeface="Times New Roman" panose="02020603050405020304" pitchFamily="18" charset="0"/>
                                    </a:rPr>
                                    <a:t>S4</a:t>
                                  </a:r>
                                  <a:endParaRPr lang="en-US" sz="1200">
                                    <a:effectLst/>
                                    <a:ea typeface="MS Mincho" panose="02020609040205080304" pitchFamily="49" charset="-128"/>
                                    <a:cs typeface="Times New Roman" panose="02020603050405020304" pitchFamily="18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78" name="Rectangle 77"/>
                                <p:cNvSpPr/>
                                <p:nvPr/>
                              </p:nvSpPr>
                              <p:spPr>
                                <a:xfrm>
                                  <a:off x="4551595" y="776933"/>
                                  <a:ext cx="623805" cy="457200"/>
                                </a:xfrm>
                                <a:prstGeom prst="rect">
                                  <a:avLst/>
                                </a:prstGeom>
                              </p:spPr>
                              <p:style>
                                <a:lnRef idx="2">
                                  <a:schemeClr val="accent4"/>
                                </a:lnRef>
                                <a:fillRef idx="1">
                                  <a:schemeClr val="lt1"/>
                                </a:fillRef>
                                <a:effectRef idx="0">
                                  <a:schemeClr val="accent4"/>
                                </a:effectRef>
                                <a:fontRef idx="minor">
                                  <a:schemeClr val="dk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marL="0" marR="0" algn="ctr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</a:pPr>
                                  <a:r>
                                    <a:rPr lang="en-US" sz="1000" b="1">
                                      <a:effectLst/>
                                      <a:latin typeface="Times New Roman" panose="02020603050405020304" pitchFamily="18" charset="0"/>
                                      <a:ea typeface="MS Mincho" panose="02020609040205080304" pitchFamily="49" charset="-128"/>
                                      <a:cs typeface="Times New Roman" panose="02020603050405020304" pitchFamily="18" charset="0"/>
                                    </a:rPr>
                                    <a:t>Samza</a:t>
                                  </a:r>
                                  <a:endParaRPr lang="en-US" sz="1200">
                                    <a:effectLst/>
                                    <a:ea typeface="MS Mincho" panose="02020609040205080304" pitchFamily="49" charset="-128"/>
                                    <a:cs typeface="Times New Roman" panose="02020603050405020304" pitchFamily="18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79" name="Rectangle 78"/>
                                <p:cNvSpPr/>
                                <p:nvPr/>
                              </p:nvSpPr>
                              <p:spPr>
                                <a:xfrm>
                                  <a:off x="2811642" y="768596"/>
                                  <a:ext cx="603638" cy="457200"/>
                                </a:xfrm>
                                <a:prstGeom prst="rect">
                                  <a:avLst/>
                                </a:prstGeom>
                              </p:spPr>
                              <p:style>
                                <a:lnRef idx="2">
                                  <a:schemeClr val="accent2"/>
                                </a:lnRef>
                                <a:fillRef idx="1">
                                  <a:schemeClr val="lt1"/>
                                </a:fillRef>
                                <a:effectRef idx="0">
                                  <a:schemeClr val="accent2"/>
                                </a:effectRef>
                                <a:fontRef idx="minor">
                                  <a:schemeClr val="dk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marL="0" marR="0" algn="ctr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</a:pPr>
                                  <a:r>
                                    <a:rPr lang="en-US" sz="1000" b="1">
                                      <a:effectLst/>
                                      <a:latin typeface="Times New Roman" panose="02020603050405020304" pitchFamily="18" charset="0"/>
                                      <a:ea typeface="MS Mincho" panose="02020609040205080304" pitchFamily="49" charset="-128"/>
                                      <a:cs typeface="Times New Roman" panose="02020603050405020304" pitchFamily="18" charset="0"/>
                                    </a:rPr>
                                    <a:t>Hama</a:t>
                                  </a:r>
                                  <a:endParaRPr lang="en-US" sz="1200">
                                    <a:effectLst/>
                                    <a:ea typeface="MS Mincho" panose="02020609040205080304" pitchFamily="49" charset="-128"/>
                                    <a:cs typeface="Times New Roman" panose="02020603050405020304" pitchFamily="18" charset="0"/>
                                  </a:endParaRPr>
                                </a:p>
                                <a:p>
                                  <a:pPr marL="0" marR="0" algn="ctr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</a:pPr>
                                  <a:r>
                                    <a:rPr lang="en-US" sz="1000" b="1">
                                      <a:effectLst/>
                                      <a:latin typeface="Times New Roman" panose="02020603050405020304" pitchFamily="18" charset="0"/>
                                      <a:ea typeface="MS Mincho" panose="02020609040205080304" pitchFamily="49" charset="-128"/>
                                      <a:cs typeface="Times New Roman" panose="02020603050405020304" pitchFamily="18" charset="0"/>
                                    </a:rPr>
                                    <a:t>(BSP</a:t>
                                  </a:r>
                                  <a:r>
                                    <a:rPr lang="en-US" sz="800">
                                      <a:effectLst/>
                                      <a:ea typeface="MS Mincho" panose="02020609040205080304" pitchFamily="49" charset="-128"/>
                                      <a:cs typeface="Times New Roman" panose="02020603050405020304" pitchFamily="18" charset="0"/>
                                    </a:rPr>
                                    <a:t>)</a:t>
                                  </a:r>
                                  <a:endParaRPr lang="en-US" sz="1200">
                                    <a:effectLst/>
                                    <a:ea typeface="MS Mincho" panose="02020609040205080304" pitchFamily="49" charset="-128"/>
                                    <a:cs typeface="Times New Roman" panose="02020603050405020304" pitchFamily="18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80" name="Rectangle 79"/>
                                <p:cNvSpPr/>
                                <p:nvPr/>
                              </p:nvSpPr>
                              <p:spPr>
                                <a:xfrm>
                                  <a:off x="981217" y="-149539"/>
                                  <a:ext cx="789366" cy="595399"/>
                                </a:xfrm>
                                <a:prstGeom prst="rect">
                                  <a:avLst/>
                                </a:prstGeom>
                              </p:spPr>
                              <p:style>
                                <a:lnRef idx="2">
                                  <a:schemeClr val="accent6"/>
                                </a:lnRef>
                                <a:fillRef idx="1">
                                  <a:schemeClr val="lt1"/>
                                </a:fillRef>
                                <a:effectRef idx="0">
                                  <a:schemeClr val="accent6"/>
                                </a:effectRef>
                                <a:fontRef idx="minor">
                                  <a:schemeClr val="dk1"/>
                                </a:fontRef>
                              </p:style>
                              <p:txBody>
                                <a:bodyPr rot="0" spcFirstLastPara="0" vert="horz" wrap="square" lIns="18288" tIns="18288" rIns="18288" bIns="18288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marL="0" marR="0" algn="ctr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</a:pPr>
                                  <a:r>
                                    <a:rPr lang="en-US" sz="900" b="1">
                                      <a:effectLst/>
                                      <a:latin typeface="Times New Roman" panose="02020603050405020304" pitchFamily="18" charset="0"/>
                                      <a:ea typeface="MS Mincho" panose="02020609040205080304" pitchFamily="49" charset="-128"/>
                                      <a:cs typeface="Times New Roman" panose="02020603050405020304" pitchFamily="18" charset="0"/>
                                    </a:rPr>
                                    <a:t>Pig (Procedural Language)</a:t>
                                  </a:r>
                                  <a:endParaRPr lang="en-US" sz="1200">
                                    <a:effectLst/>
                                    <a:ea typeface="MS Mincho" panose="02020609040205080304" pitchFamily="49" charset="-128"/>
                                    <a:cs typeface="Times New Roman" panose="02020603050405020304" pitchFamily="18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81" name="Rectangle 80"/>
                                <p:cNvSpPr/>
                                <p:nvPr/>
                              </p:nvSpPr>
                              <p:spPr>
                                <a:xfrm>
                                  <a:off x="1770583" y="-146777"/>
                                  <a:ext cx="804380" cy="594789"/>
                                </a:xfrm>
                                <a:prstGeom prst="rect">
                                  <a:avLst/>
                                </a:prstGeom>
                              </p:spPr>
                              <p:style>
                                <a:lnRef idx="2">
                                  <a:schemeClr val="accent6"/>
                                </a:lnRef>
                                <a:fillRef idx="1">
                                  <a:schemeClr val="lt1"/>
                                </a:fillRef>
                                <a:effectRef idx="0">
                                  <a:schemeClr val="accent6"/>
                                </a:effectRef>
                                <a:fontRef idx="minor">
                                  <a:schemeClr val="dk1"/>
                                </a:fontRef>
                              </p:style>
                              <p:txBody>
                                <a:bodyPr rot="0" spcFirstLastPara="0" vert="horz" wrap="square" lIns="18288" tIns="18288" rIns="18288" bIns="18288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marL="0" marR="0" algn="ctr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</a:pPr>
                                  <a:r>
                                    <a:rPr lang="en-US" sz="1000" b="1">
                                      <a:effectLst/>
                                      <a:latin typeface="Times New Roman" panose="02020603050405020304" pitchFamily="18" charset="0"/>
                                      <a:ea typeface="MS Mincho" panose="02020609040205080304" pitchFamily="49" charset="-128"/>
                                      <a:cs typeface="Times New Roman" panose="02020603050405020304" pitchFamily="18" charset="0"/>
                                    </a:rPr>
                                    <a:t>Shark</a:t>
                                  </a:r>
                                  <a:endParaRPr lang="en-US" sz="1200">
                                    <a:effectLst/>
                                    <a:ea typeface="MS Mincho" panose="02020609040205080304" pitchFamily="49" charset="-128"/>
                                    <a:cs typeface="Times New Roman" panose="02020603050405020304" pitchFamily="18" charset="0"/>
                                  </a:endParaRPr>
                                </a:p>
                                <a:p>
                                  <a:pPr marL="0" marR="0" algn="ctr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</a:pPr>
                                  <a:r>
                                    <a:rPr lang="en-US" sz="1000" b="1">
                                      <a:effectLst/>
                                      <a:latin typeface="Times New Roman" panose="02020603050405020304" pitchFamily="18" charset="0"/>
                                      <a:ea typeface="MS Mincho" panose="02020609040205080304" pitchFamily="49" charset="-128"/>
                                      <a:cs typeface="Times New Roman" panose="02020603050405020304" pitchFamily="18" charset="0"/>
                                    </a:rPr>
                                    <a:t>(SQL on Spark, NA)</a:t>
                                  </a:r>
                                  <a:endParaRPr lang="en-US" sz="1200">
                                    <a:effectLst/>
                                    <a:ea typeface="MS Mincho" panose="02020609040205080304" pitchFamily="49" charset="-128"/>
                                    <a:cs typeface="Times New Roman" panose="02020603050405020304" pitchFamily="18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82" name="Rectangle 81"/>
                                <p:cNvSpPr/>
                                <p:nvPr/>
                              </p:nvSpPr>
                              <p:spPr>
                                <a:xfrm>
                                  <a:off x="3835873" y="-153619"/>
                                  <a:ext cx="867546" cy="588358"/>
                                </a:xfrm>
                                <a:prstGeom prst="rect">
                                  <a:avLst/>
                                </a:prstGeom>
                              </p:spPr>
                              <p:style>
                                <a:lnRef idx="2">
                                  <a:schemeClr val="accent6"/>
                                </a:lnRef>
                                <a:fillRef idx="1">
                                  <a:schemeClr val="lt1"/>
                                </a:fillRef>
                                <a:effectRef idx="0">
                                  <a:schemeClr val="accent6"/>
                                </a:effectRef>
                                <a:fontRef idx="minor">
                                  <a:schemeClr val="dk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marL="0" marR="0" algn="ctr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</a:pPr>
                                  <a:r>
                                    <a:rPr lang="en-US" sz="1000" b="1">
                                      <a:effectLst/>
                                      <a:latin typeface="Times New Roman" panose="02020603050405020304" pitchFamily="18" charset="0"/>
                                      <a:ea typeface="MS Mincho" panose="02020609040205080304" pitchFamily="49" charset="-128"/>
                                      <a:cs typeface="Times New Roman" panose="02020603050405020304" pitchFamily="18" charset="0"/>
                                    </a:rPr>
                                    <a:t>Phoenix</a:t>
                                  </a:r>
                                  <a:endParaRPr lang="en-US" sz="1200">
                                    <a:effectLst/>
                                    <a:ea typeface="MS Mincho" panose="02020609040205080304" pitchFamily="49" charset="-128"/>
                                    <a:cs typeface="Times New Roman" panose="02020603050405020304" pitchFamily="18" charset="0"/>
                                  </a:endParaRPr>
                                </a:p>
                                <a:p>
                                  <a:pPr marL="0" marR="0" algn="ctr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</a:pPr>
                                  <a:r>
                                    <a:rPr lang="en-US" sz="1000" b="1">
                                      <a:effectLst/>
                                      <a:latin typeface="Times New Roman" panose="02020603050405020304" pitchFamily="18" charset="0"/>
                                      <a:ea typeface="MS Mincho" panose="02020609040205080304" pitchFamily="49" charset="-128"/>
                                      <a:cs typeface="Times New Roman" panose="02020603050405020304" pitchFamily="18" charset="0"/>
                                    </a:rPr>
                                    <a:t>(SQL on HBase)</a:t>
                                  </a:r>
                                  <a:endParaRPr lang="en-US" sz="1200">
                                    <a:effectLst/>
                                    <a:ea typeface="MS Mincho" panose="02020609040205080304" pitchFamily="49" charset="-128"/>
                                    <a:cs typeface="Times New Roman" panose="02020603050405020304" pitchFamily="18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83" name="Rectangle 82"/>
                                <p:cNvSpPr/>
                                <p:nvPr/>
                              </p:nvSpPr>
                              <p:spPr>
                                <a:xfrm>
                                  <a:off x="4737239" y="-157424"/>
                                  <a:ext cx="1211998" cy="592539"/>
                                </a:xfrm>
                                <a:prstGeom prst="rect">
                                  <a:avLst/>
                                </a:prstGeom>
                              </p:spPr>
                              <p:style>
                                <a:lnRef idx="2">
                                  <a:schemeClr val="dk1"/>
                                </a:lnRef>
                                <a:fillRef idx="1">
                                  <a:schemeClr val="lt1"/>
                                </a:fillRef>
                                <a:effectRef idx="0">
                                  <a:schemeClr val="dk1"/>
                                </a:effectRef>
                                <a:fontRef idx="minor">
                                  <a:schemeClr val="dk1"/>
                                </a:fontRef>
                              </p:style>
                              <p:txBody>
                                <a:bodyPr rot="0" spcFirstLastPara="0" vert="horz" wrap="square" lIns="18288" tIns="0" rIns="18288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marL="0" marR="0" algn="ctr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</a:pPr>
                                  <a:r>
                                    <a:rPr lang="en-US" sz="1000" b="1">
                                      <a:effectLst/>
                                      <a:latin typeface="Times New Roman" panose="02020603050405020304" pitchFamily="18" charset="0"/>
                                      <a:ea typeface="MS Mincho" panose="02020609040205080304" pitchFamily="49" charset="-128"/>
                                      <a:cs typeface="Times New Roman" panose="02020603050405020304" pitchFamily="18" charset="0"/>
                                    </a:rPr>
                                    <a:t>GORA </a:t>
                                  </a:r>
                                  <a:endParaRPr lang="en-US" sz="1200">
                                    <a:effectLst/>
                                    <a:ea typeface="MS Mincho" panose="02020609040205080304" pitchFamily="49" charset="-128"/>
                                    <a:cs typeface="Times New Roman" panose="02020603050405020304" pitchFamily="18" charset="0"/>
                                  </a:endParaRPr>
                                </a:p>
                                <a:p>
                                  <a:pPr marL="0" marR="0" algn="ctr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</a:pPr>
                                  <a:r>
                                    <a:rPr lang="en-US" sz="1000" b="1">
                                      <a:effectLst/>
                                      <a:latin typeface="Times New Roman" panose="02020603050405020304" pitchFamily="18" charset="0"/>
                                      <a:ea typeface="MS Mincho" panose="02020609040205080304" pitchFamily="49" charset="-128"/>
                                      <a:cs typeface="Times New Roman" panose="02020603050405020304" pitchFamily="18" charset="0"/>
                                    </a:rPr>
                                    <a:t>(Object Mapping for NoSQL) </a:t>
                                  </a:r>
                                  <a:endParaRPr lang="en-US" sz="1200">
                                    <a:effectLst/>
                                    <a:ea typeface="MS Mincho" panose="02020609040205080304" pitchFamily="49" charset="-128"/>
                                    <a:cs typeface="Times New Roman" panose="02020603050405020304" pitchFamily="18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67" name="Group 66"/>
                              <p:cNvGrpSpPr/>
                              <p:nvPr/>
                            </p:nvGrpSpPr>
                            <p:grpSpPr>
                              <a:xfrm>
                                <a:off x="20462" y="-222614"/>
                                <a:ext cx="5516245" cy="618955"/>
                                <a:chOff x="-17638" y="-222614"/>
                                <a:chExt cx="5516245" cy="618955"/>
                              </a:xfrm>
                            </p:grpSpPr>
                            <p:sp>
                              <p:nvSpPr>
                                <p:cNvPr id="68" name="Rectangle 67"/>
                                <p:cNvSpPr/>
                                <p:nvPr/>
                              </p:nvSpPr>
                              <p:spPr>
                                <a:xfrm>
                                  <a:off x="-17638" y="-222614"/>
                                  <a:ext cx="5516245" cy="618955"/>
                                </a:xfrm>
                                <a:prstGeom prst="rect">
                                  <a:avLst/>
                                </a:prstGeom>
                                <a:noFill/>
                                <a:extLst>
                                  <a:ext uri="{FAA26D3D-D897-4be2-8F04-BA451C77F1D7}">
                                    <ma14:placeholder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lc="http://schemas.openxmlformats.org/drawingml/2006/lockedCanvas"/>
                                  </a:ext>
                                  <a:ext uri="{C572A759-6A51-4108-AA02-DFA0A04FC94B}">
                      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lc="http://schemas.openxmlformats.org/drawingml/2006/lockedCanvas"/>
                                  </a:ext>
                                </a:extLst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2">
                                  <a:schemeClr val="accent1"/>
                                </a:fillRef>
                                <a:effectRef idx="1">
                                  <a:schemeClr val="accent1"/>
                                </a:effectRef>
                                <a:fontRef idx="minor">
                                  <a:schemeClr val="dk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  <p:sp>
                              <p:nvSpPr>
                                <p:cNvPr id="69" name="Text Box 42"/>
                                <p:cNvSpPr txBox="1"/>
                                <p:nvPr/>
                              </p:nvSpPr>
                              <p:spPr>
                                <a:xfrm>
                                  <a:off x="29845" y="-196957"/>
                                  <a:ext cx="1145151" cy="248926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C572A759-6A51-4108-AA02-DFA0A04FC94B}">
                      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lc="http://schemas.openxmlformats.org/drawingml/2006/lockedCanvas"/>
                                  </a:ext>
                                </a:extLst>
                              </p:spPr>
                              <p:style>
                                <a:lnRef idx="0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dk1"/>
                                </a:fontRef>
                              </p:style>
                              <p:txBody>
                                <a:bodyPr rot="0" spcFirstLastPara="0" vert="horz" wrap="none" lIns="91440" tIns="45720" rIns="91440" bIns="45720" numCol="1" spcCol="0" rtlCol="0" fromWordArt="0" anchor="t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marL="0" marR="0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</a:pPr>
                                  <a:r>
                                    <a:rPr lang="en-US" sz="1200" b="1">
                                      <a:effectLst/>
                                      <a:latin typeface="Times New Roman" panose="02020603050405020304" pitchFamily="18" charset="0"/>
                                      <a:ea typeface="MS Mincho" panose="02020609040205080304" pitchFamily="49" charset="-128"/>
                                      <a:cs typeface="Times New Roman" panose="02020603050405020304" pitchFamily="18" charset="0"/>
                                    </a:rPr>
                                    <a:t>Data Analytics</a:t>
                                  </a:r>
                                  <a:endParaRPr lang="en-US" sz="1200">
                                    <a:effectLst/>
                                    <a:ea typeface="MS Mincho" panose="02020609040205080304" pitchFamily="49" charset="-128"/>
                                    <a:cs typeface="Times New Roman" panose="02020603050405020304" pitchFamily="18" charset="0"/>
                                  </a:endParaRPr>
                                </a:p>
                              </p:txBody>
                            </p:sp>
                          </p:grpSp>
                        </p:grpSp>
                        <p:grpSp>
                          <p:nvGrpSpPr>
                            <p:cNvPr id="47" name="Group 46"/>
                            <p:cNvGrpSpPr/>
                            <p:nvPr/>
                          </p:nvGrpSpPr>
                          <p:grpSpPr>
                            <a:xfrm>
                              <a:off x="0" y="-13304"/>
                              <a:ext cx="1199794" cy="4457669"/>
                              <a:chOff x="0" y="-13304"/>
                              <a:chExt cx="1199909" cy="4457669"/>
                            </a:xfrm>
                          </p:grpSpPr>
                          <p:sp>
                            <p:nvSpPr>
                              <p:cNvPr id="49" name="Rectangle 48"/>
                              <p:cNvSpPr/>
                              <p:nvPr/>
                            </p:nvSpPr>
                            <p:spPr>
                              <a:xfrm>
                                <a:off x="0" y="0"/>
                                <a:ext cx="1189948" cy="4444365"/>
                              </a:xfrm>
                              <a:prstGeom prst="rect">
                                <a:avLst/>
                              </a:prstGeom>
                              <a:ln w="9525" cmpd="sng"/>
                            </p:spPr>
                            <p:style>
                              <a:lnRef idx="2">
                                <a:schemeClr val="accent1"/>
                              </a:lnRef>
                              <a:fillRef idx="1">
                                <a:schemeClr val="l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dk1"/>
                              </a:fontRef>
                            </p:style>
                            <p:txBody>
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grpSp>
                            <p:nvGrpSpPr>
                              <p:cNvPr id="50" name="Group 49"/>
                              <p:cNvGrpSpPr/>
                              <p:nvPr/>
                            </p:nvGrpSpPr>
                            <p:grpSpPr>
                              <a:xfrm>
                                <a:off x="28575" y="227965"/>
                                <a:ext cx="1171334" cy="4107180"/>
                                <a:chOff x="15368" y="-226195"/>
                                <a:chExt cx="1172740" cy="4116990"/>
                              </a:xfrm>
                            </p:grpSpPr>
                            <p:grpSp>
                              <p:nvGrpSpPr>
                                <p:cNvPr id="52" name="Group 51"/>
                                <p:cNvGrpSpPr/>
                                <p:nvPr/>
                              </p:nvGrpSpPr>
                              <p:grpSpPr>
                                <a:xfrm>
                                  <a:off x="278318" y="-226195"/>
                                  <a:ext cx="909790" cy="4116125"/>
                                  <a:chOff x="14793" y="-226195"/>
                                  <a:chExt cx="909790" cy="4116125"/>
                                </a:xfrm>
                              </p:grpSpPr>
                              <p:grpSp>
                                <p:nvGrpSpPr>
                                  <p:cNvPr id="56" name="Group 55"/>
                                  <p:cNvGrpSpPr/>
                                  <p:nvPr/>
                                </p:nvGrpSpPr>
                                <p:grpSpPr>
                                  <a:xfrm>
                                    <a:off x="14793" y="-226195"/>
                                    <a:ext cx="909790" cy="4116125"/>
                                    <a:chOff x="823" y="-226195"/>
                                    <a:chExt cx="909790" cy="4116125"/>
                                  </a:xfrm>
                                </p:grpSpPr>
                                <p:sp>
                                  <p:nvSpPr>
                                    <p:cNvPr id="60" name="Rectangle 59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617855" y="-226195"/>
                                      <a:ext cx="228600" cy="4116125"/>
                                    </a:xfrm>
                                    <a:prstGeom prst="rect">
                                      <a:avLst/>
                                    </a:prstGeom>
                                    <a:solidFill>
                                      <a:schemeClr val="bg1">
                                        <a:lumMod val="85000"/>
                                      </a:schemeClr>
                                    </a:solidFill>
                                  </p:spPr>
                                  <p:style>
                                    <a:lnRef idx="1">
                                      <a:schemeClr val="dk1"/>
                                    </a:lnRef>
                                    <a:fillRef idx="2">
                                      <a:schemeClr val="dk1"/>
                                    </a:fillRef>
                                    <a:effectRef idx="1">
                                      <a:schemeClr val="dk1"/>
                                    </a:effectRef>
                                    <a:fontRef idx="minor">
                                      <a:schemeClr val="dk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endParaRPr lang="en-US"/>
                                    </a:p>
                                  </p:txBody>
                                </p:sp>
                                <p:sp>
                                  <p:nvSpPr>
                                    <p:cNvPr id="61" name="Text Box 35"/>
                                    <p:cNvSpPr txBox="1"/>
                                    <p:nvPr/>
                                  </p:nvSpPr>
                                  <p:spPr>
                                    <a:xfrm>
                                      <a:off x="589455" y="1148676"/>
                                      <a:ext cx="321158" cy="401838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  <a:ln>
                                      <a:noFill/>
                                    </a:ln>
                                    <a:effectLst/>
                                    <a:extLst>
                                      <a:ext uri="{C572A759-6A51-4108-AA02-DFA0A04FC94B}">
                          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lc="http://schemas.openxmlformats.org/drawingml/2006/lockedCanvas"/>
                                      </a:ext>
                                    </a:extLst>
                                  </p:spPr>
                                  <p:style>
                                    <a:lnRef idx="0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dk1"/>
                                    </a:fontRef>
                                  </p:style>
                                  <p:txBody>
                                    <a:bodyPr rot="0" spcFirstLastPara="0" vert="vert" wrap="none" lIns="91440" tIns="45720" rIns="91440" bIns="45720" numCol="1" spcCol="0" rtlCol="0" fromWordArt="0" anchor="t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marL="0" marR="0">
                                        <a:spcBef>
                                          <a:spcPts val="0"/>
                                        </a:spcBef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n-US" sz="1000">
                                          <a:effectLst/>
                                          <a:latin typeface="Times New Roman" panose="02020603050405020304" pitchFamily="18" charset="0"/>
                                          <a:ea typeface="MS Mincho" panose="02020609040205080304" pitchFamily="49" charset="-128"/>
                                          <a:cs typeface="Times New Roman" panose="02020603050405020304" pitchFamily="18" charset="0"/>
                                        </a:rPr>
                                        <a:t> </a:t>
                                      </a:r>
                                      <a:r>
                                        <a:rPr lang="en-US" sz="1000" b="1">
                                          <a:effectLst/>
                                          <a:latin typeface="Times New Roman" panose="02020603050405020304" pitchFamily="18" charset="0"/>
                                          <a:ea typeface="MS Mincho" panose="02020609040205080304" pitchFamily="49" charset="-128"/>
                                          <a:cs typeface="Times New Roman" panose="02020603050405020304" pitchFamily="18" charset="0"/>
                                        </a:rPr>
                                        <a:t>Thrift</a:t>
                                      </a:r>
                                      <a:endParaRPr lang="en-US" sz="1200">
                                        <a:effectLst/>
                                        <a:ea typeface="MS Mincho" panose="02020609040205080304" pitchFamily="49" charset="-128"/>
                                        <a:cs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62" name="Rectangle 61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321310" y="-219599"/>
                                      <a:ext cx="228600" cy="4109529"/>
                                    </a:xfrm>
                                    <a:prstGeom prst="rect">
                                      <a:avLst/>
                                    </a:prstGeom>
                                    <a:solidFill>
                                      <a:schemeClr val="bg1">
                                        <a:lumMod val="85000"/>
                                      </a:schemeClr>
                                    </a:solidFill>
                                  </p:spPr>
                                  <p:style>
                                    <a:lnRef idx="1">
                                      <a:schemeClr val="dk1"/>
                                    </a:lnRef>
                                    <a:fillRef idx="2">
                                      <a:schemeClr val="dk1"/>
                                    </a:fillRef>
                                    <a:effectRef idx="1">
                                      <a:schemeClr val="dk1"/>
                                    </a:effectRef>
                                    <a:fontRef idx="minor">
                                      <a:schemeClr val="dk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endParaRPr lang="en-US"/>
                                    </a:p>
                                  </p:txBody>
                                </p:sp>
                                <p:sp>
                                  <p:nvSpPr>
                                    <p:cNvPr id="63" name="Text Box 38"/>
                                    <p:cNvSpPr txBox="1"/>
                                    <p:nvPr/>
                                  </p:nvSpPr>
                                  <p:spPr>
                                    <a:xfrm>
                                      <a:off x="274935" y="1446600"/>
                                      <a:ext cx="320490" cy="1556351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  <a:ln>
                                      <a:noFill/>
                                    </a:ln>
                                    <a:effectLst/>
                                    <a:extLst>
                                      <a:ext uri="{C572A759-6A51-4108-AA02-DFA0A04FC94B}">
                          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lc="http://schemas.openxmlformats.org/drawingml/2006/lockedCanvas"/>
                                      </a:ext>
                                    </a:extLst>
                                  </p:spPr>
                                  <p:style>
                                    <a:lnRef idx="0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dk1"/>
                                    </a:fontRef>
                                  </p:style>
                                  <p:txBody>
                                    <a:bodyPr rot="0" spcFirstLastPara="0" vert="vert" wrap="none" lIns="91440" tIns="45720" rIns="91440" bIns="45720" numCol="1" spcCol="0" rtlCol="0" fromWordArt="0" anchor="t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marL="0" marR="0">
                                        <a:spcBef>
                                          <a:spcPts val="0"/>
                                        </a:spcBef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n-US" sz="1000" b="1">
                                          <a:effectLst/>
                                          <a:latin typeface="Times New Roman" panose="02020603050405020304" pitchFamily="18" charset="0"/>
                                          <a:ea typeface="MS Mincho" panose="02020609040205080304" pitchFamily="49" charset="-128"/>
                                          <a:cs typeface="Times New Roman" panose="02020603050405020304" pitchFamily="18" charset="0"/>
                                        </a:rPr>
                                        <a:t>ZooKeeper/JGroups/Hazelcast</a:t>
                                      </a:r>
                                      <a:endParaRPr lang="en-US" sz="1200">
                                        <a:effectLst/>
                                        <a:ea typeface="MS Mincho" panose="02020609040205080304" pitchFamily="49" charset="-128"/>
                                        <a:cs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64" name="Rectangle 63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6355" y="-213006"/>
                                      <a:ext cx="228600" cy="4102936"/>
                                    </a:xfrm>
                                    <a:prstGeom prst="rect">
                                      <a:avLst/>
                                    </a:prstGeom>
                                    <a:solidFill>
                                      <a:schemeClr val="bg1">
                                        <a:lumMod val="85000"/>
                                      </a:schemeClr>
                                    </a:solidFill>
                                  </p:spPr>
                                  <p:style>
                                    <a:lnRef idx="1">
                                      <a:schemeClr val="dk1"/>
                                    </a:lnRef>
                                    <a:fillRef idx="2">
                                      <a:schemeClr val="dk1"/>
                                    </a:fillRef>
                                    <a:effectRef idx="1">
                                      <a:schemeClr val="dk1"/>
                                    </a:effectRef>
                                    <a:fontRef idx="minor">
                                      <a:schemeClr val="dk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endParaRPr lang="en-US"/>
                                    </a:p>
                                  </p:txBody>
                                </p:sp>
                                <p:sp>
                                  <p:nvSpPr>
                                    <p:cNvPr id="65" name="Text Box 40"/>
                                    <p:cNvSpPr txBox="1"/>
                                    <p:nvPr/>
                                  </p:nvSpPr>
                                  <p:spPr>
                                    <a:xfrm>
                                      <a:off x="823" y="1011551"/>
                                      <a:ext cx="319854" cy="2409346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  <a:ln>
                                      <a:noFill/>
                                    </a:ln>
                                    <a:effectLst/>
                                    <a:extLst>
                                      <a:ext uri="{C572A759-6A51-4108-AA02-DFA0A04FC94B}">
                          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lc="http://schemas.openxmlformats.org/drawingml/2006/lockedCanvas"/>
                                      </a:ext>
                                    </a:extLst>
                                  </p:spPr>
                                  <p:style>
                                    <a:lnRef idx="0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dk1"/>
                                    </a:fontRef>
                                  </p:style>
                                  <p:txBody>
                                    <a:bodyPr rot="0" spcFirstLastPara="0" vert="vert" wrap="none" lIns="91440" tIns="45720" rIns="91440" bIns="45720" numCol="1" spcCol="0" rtlCol="0" fromWordArt="0" anchor="t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marL="0" marR="0">
                                        <a:spcBef>
                                          <a:spcPts val="0"/>
                                        </a:spcBef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n-US" sz="1000" b="1">
                                          <a:effectLst/>
                                          <a:latin typeface="Times New Roman" panose="02020603050405020304" pitchFamily="18" charset="0"/>
                                          <a:ea typeface="MS Mincho" panose="02020609040205080304" pitchFamily="49" charset="-128"/>
                                          <a:cs typeface="Times New Roman" panose="02020603050405020304" pitchFamily="18" charset="0"/>
                                        </a:rPr>
                                        <a:t>Netty(NA)/ZeroMQ(NA)/ActiveMQ/QPid/Kafka</a:t>
                                      </a:r>
                                      <a:endParaRPr lang="en-US" sz="1200">
                                        <a:effectLst/>
                                        <a:ea typeface="MS Mincho" panose="02020609040205080304" pitchFamily="49" charset="-128"/>
                                        <a:cs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</p:grpSp>
                              <p:sp>
                                <p:nvSpPr>
                                  <p:cNvPr id="57" name="Text Box 46"/>
                                  <p:cNvSpPr txBox="1"/>
                                  <p:nvPr/>
                                </p:nvSpPr>
                                <p:spPr>
                                  <a:xfrm>
                                    <a:off x="302733" y="-176768"/>
                                    <a:ext cx="321126" cy="1298547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>
                                    <a:noFill/>
                                  </a:ln>
                                  <a:effectLst/>
                                  <a:extLst>
                                    <a:ext uri="{C572A759-6A51-4108-AA02-DFA0A04FC94B}">
                        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lc="http://schemas.openxmlformats.org/drawingml/2006/lockedCanvas"/>
                                    </a:ext>
                                  </a:extLst>
                                </p:spPr>
                                <p:style>
                                  <a:lnRef idx="0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dk1"/>
                                  </a:fontRef>
                                </p:style>
                                <p:txBody>
                                  <a:bodyPr rot="0" spcFirstLastPara="0" vert="vert" wrap="none" lIns="91440" tIns="45720" rIns="91440" bIns="45720" numCol="1" spcCol="0" rtlCol="0" fromWordArt="0" anchor="t" anchorCtr="0" forceAA="0" compatLnSpc="1">
                                    <a:prstTxWarp prst="textNoShape">
                                      <a:avLst/>
                                    </a:prstTxWarp>
                                    <a:noAutofit/>
                                  </a:bodyPr>
                                  <a:lstStyle/>
                                  <a:p>
                                    <a:pPr marL="0" marR="0">
                                      <a:spcBef>
                                        <a:spcPts val="0"/>
                                      </a:spcBef>
                                      <a:spcAft>
                                        <a:spcPts val="0"/>
                                      </a:spcAft>
                                    </a:pPr>
                                    <a:r>
                                      <a:rPr lang="en-US" sz="1000" b="1">
                                        <a:effectLst/>
                                        <a:latin typeface="Times New Roman" panose="02020603050405020304" pitchFamily="18" charset="0"/>
                                        <a:ea typeface="MS Mincho" panose="02020609040205080304" pitchFamily="49" charset="-128"/>
                                        <a:cs typeface="Times New Roman" panose="02020603050405020304" pitchFamily="18" charset="0"/>
                                      </a:rPr>
                                      <a:t>Distributed Coordination</a:t>
                                    </a:r>
                                    <a:endParaRPr lang="en-US" sz="1200">
                                      <a:effectLst/>
                                      <a:ea typeface="MS Mincho" panose="02020609040205080304" pitchFamily="49" charset="-128"/>
                                      <a:cs typeface="Times New Roman" panose="02020603050405020304" pitchFamily="18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58" name="Text Box 47"/>
                                  <p:cNvSpPr txBox="1"/>
                                  <p:nvPr/>
                                </p:nvSpPr>
                                <p:spPr>
                                  <a:xfrm>
                                    <a:off x="563813" y="-187025"/>
                                    <a:ext cx="356100" cy="94939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>
                                    <a:noFill/>
                                  </a:ln>
                                  <a:effectLst/>
                                  <a:extLst>
                                    <a:ext uri="{C572A759-6A51-4108-AA02-DFA0A04FC94B}">
                        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lc="http://schemas.openxmlformats.org/drawingml/2006/lockedCanvas"/>
                                    </a:ext>
                                  </a:extLst>
                                </p:spPr>
                                <p:style>
                                  <a:lnRef idx="0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dk1"/>
                                  </a:fontRef>
                                </p:style>
                                <p:txBody>
                                  <a:bodyPr rot="0" spcFirstLastPara="0" vert="vert" wrap="none" lIns="91440" tIns="45720" rIns="91440" bIns="45720" numCol="1" spcCol="0" rtlCol="0" fromWordArt="0" anchor="t" anchorCtr="0" forceAA="0" compatLnSpc="1">
                                    <a:prstTxWarp prst="textNoShape">
                                      <a:avLst/>
                                    </a:prstTxWarp>
                                    <a:noAutofit/>
                                  </a:bodyPr>
                                  <a:lstStyle/>
                                  <a:p>
                                    <a:pPr marL="0" marR="0">
                                      <a:spcBef>
                                        <a:spcPts val="0"/>
                                      </a:spcBef>
                                      <a:spcAft>
                                        <a:spcPts val="0"/>
                                      </a:spcAft>
                                    </a:pPr>
                                    <a:r>
                                      <a:rPr lang="en-US" sz="1000">
                                        <a:effectLst/>
                                        <a:latin typeface="Times New Roman" panose="02020603050405020304" pitchFamily="18" charset="0"/>
                                        <a:ea typeface="MS Mincho" panose="02020609040205080304" pitchFamily="49" charset="-128"/>
                                        <a:cs typeface="Times New Roman" panose="02020603050405020304" pitchFamily="18" charset="0"/>
                                      </a:rPr>
                                      <a:t>Message </a:t>
                                    </a:r>
                                    <a:r>
                                      <a:rPr lang="en-US" sz="1000" b="1">
                                        <a:effectLst/>
                                        <a:latin typeface="Times New Roman" panose="02020603050405020304" pitchFamily="18" charset="0"/>
                                        <a:ea typeface="MS Mincho" panose="02020609040205080304" pitchFamily="49" charset="-128"/>
                                        <a:cs typeface="Times New Roman" panose="02020603050405020304" pitchFamily="18" charset="0"/>
                                      </a:rPr>
                                      <a:t>Protocols</a:t>
                                    </a:r>
                                    <a:endParaRPr lang="en-US" sz="1200">
                                      <a:effectLst/>
                                      <a:ea typeface="MS Mincho" panose="02020609040205080304" pitchFamily="49" charset="-128"/>
                                      <a:cs typeface="Times New Roman" panose="02020603050405020304" pitchFamily="18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59" name="Text Box 48"/>
                                  <p:cNvSpPr txBox="1"/>
                                  <p:nvPr/>
                                </p:nvSpPr>
                                <p:spPr>
                                  <a:xfrm>
                                    <a:off x="32877" y="-170175"/>
                                    <a:ext cx="320490" cy="852995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>
                                    <a:noFill/>
                                  </a:ln>
                                  <a:effectLst/>
                                  <a:extLst>
                                    <a:ext uri="{C572A759-6A51-4108-AA02-DFA0A04FC94B}">
                        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lc="http://schemas.openxmlformats.org/drawingml/2006/lockedCanvas"/>
                                    </a:ext>
                                  </a:extLst>
                                </p:spPr>
                                <p:style>
                                  <a:lnRef idx="0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dk1"/>
                                  </a:fontRef>
                                </p:style>
                                <p:txBody>
                                  <a:bodyPr rot="0" spcFirstLastPara="0" vert="vert" wrap="none" lIns="91440" tIns="45720" rIns="91440" bIns="45720" numCol="1" spcCol="0" rtlCol="0" fromWordArt="0" anchor="t" anchorCtr="0" forceAA="0" compatLnSpc="1">
                                    <a:prstTxWarp prst="textNoShape">
                                      <a:avLst/>
                                    </a:prstTxWarp>
                                    <a:noAutofit/>
                                  </a:bodyPr>
                                  <a:lstStyle/>
                                  <a:p>
                                    <a:pPr marL="0" marR="0">
                                      <a:spcBef>
                                        <a:spcPts val="0"/>
                                      </a:spcBef>
                                      <a:spcAft>
                                        <a:spcPts val="0"/>
                                      </a:spcAft>
                                    </a:pPr>
                                    <a:r>
                                      <a:rPr lang="en-US" sz="1000" b="1">
                                        <a:effectLst/>
                                        <a:latin typeface="Times New Roman" panose="02020603050405020304" pitchFamily="18" charset="0"/>
                                        <a:ea typeface="MS Mincho" panose="02020609040205080304" pitchFamily="49" charset="-128"/>
                                        <a:cs typeface="Times New Roman" panose="02020603050405020304" pitchFamily="18" charset="0"/>
                                      </a:rPr>
                                      <a:t>Communication</a:t>
                                    </a:r>
                                    <a:endParaRPr lang="en-US" sz="1200">
                                      <a:effectLst/>
                                      <a:ea typeface="MS Mincho" panose="02020609040205080304" pitchFamily="49" charset="-128"/>
                                      <a:cs typeface="Times New Roman" panose="02020603050405020304" pitchFamily="18" charset="0"/>
                                    </a:endParaRPr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53" name="Rectangle 52"/>
                                <p:cNvSpPr/>
                                <p:nvPr/>
                              </p:nvSpPr>
                              <p:spPr>
                                <a:xfrm>
                                  <a:off x="48257" y="-206411"/>
                                  <a:ext cx="228600" cy="4097206"/>
                                </a:xfrm>
                                <a:prstGeom prst="rect">
                                  <a:avLst/>
                                </a:prstGeom>
                                <a:gradFill>
                                  <a:gsLst>
                                    <a:gs pos="0">
                                      <a:schemeClr val="accent3">
                                        <a:lumMod val="75000"/>
                                      </a:schemeClr>
                                    </a:gs>
                                    <a:gs pos="46000">
                                      <a:schemeClr val="accent3">
                                        <a:lumMod val="60000"/>
                                        <a:lumOff val="40000"/>
                                      </a:schemeClr>
                                    </a:gs>
                                    <a:gs pos="100000">
                                      <a:schemeClr val="accent3">
                                        <a:lumMod val="20000"/>
                                        <a:lumOff val="80000"/>
                                      </a:schemeClr>
                                    </a:gs>
                                  </a:gsLst>
                                </a:gradFill>
                              </p:spPr>
                              <p:style>
                                <a:lnRef idx="1">
                                  <a:schemeClr val="dk1"/>
                                </a:lnRef>
                                <a:fillRef idx="2">
                                  <a:schemeClr val="dk1"/>
                                </a:fillRef>
                                <a:effectRef idx="1">
                                  <a:schemeClr val="dk1"/>
                                </a:effectRef>
                                <a:fontRef idx="minor">
                                  <a:schemeClr val="dk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  <p:sp>
                              <p:nvSpPr>
                                <p:cNvPr id="54" name="Text Box 50"/>
                                <p:cNvSpPr txBox="1"/>
                                <p:nvPr/>
                              </p:nvSpPr>
                              <p:spPr>
                                <a:xfrm>
                                  <a:off x="26304" y="-179100"/>
                                  <a:ext cx="321126" cy="1426328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C572A759-6A51-4108-AA02-DFA0A04FC94B}">
                      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lc="http://schemas.openxmlformats.org/drawingml/2006/lockedCanvas"/>
                                  </a:ext>
                                </a:extLst>
                              </p:spPr>
                              <p:style>
                                <a:lnRef idx="0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dk1"/>
                                </a:fontRef>
                              </p:style>
                              <p:txBody>
                                <a:bodyPr rot="0" spcFirstLastPara="0" vert="vert" wrap="none" lIns="91440" tIns="45720" rIns="91440" bIns="45720" numCol="1" spcCol="0" rtlCol="0" fromWordArt="0" anchor="t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marL="0" marR="0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</a:pPr>
                                  <a:r>
                                    <a:rPr lang="en-US" sz="1000" b="1">
                                      <a:effectLst/>
                                      <a:latin typeface="Times New Roman" panose="02020603050405020304" pitchFamily="18" charset="0"/>
                                      <a:ea typeface="MS Mincho" panose="02020609040205080304" pitchFamily="49" charset="-128"/>
                                      <a:cs typeface="Times New Roman" panose="02020603050405020304" pitchFamily="18" charset="0"/>
                                    </a:rPr>
                                    <a:t>DevOps: Cloud Deployment</a:t>
                                  </a:r>
                                  <a:endParaRPr lang="en-US" sz="1200">
                                    <a:effectLst/>
                                    <a:ea typeface="MS Mincho" panose="02020609040205080304" pitchFamily="49" charset="-128"/>
                                    <a:cs typeface="Times New Roman" panose="02020603050405020304" pitchFamily="18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55" name="Text Box 51"/>
                                <p:cNvSpPr txBox="1"/>
                                <p:nvPr/>
                              </p:nvSpPr>
                              <p:spPr>
                                <a:xfrm>
                                  <a:off x="15368" y="1501592"/>
                                  <a:ext cx="321158" cy="2213751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C572A759-6A51-4108-AA02-DFA0A04FC94B}">
                      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lc="http://schemas.openxmlformats.org/drawingml/2006/lockedCanvas"/>
                                  </a:ext>
                                </a:extLst>
                              </p:spPr>
                              <p:style>
                                <a:lnRef idx="0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dk1"/>
                                </a:fontRef>
                              </p:style>
                              <p:txBody>
                                <a:bodyPr rot="0" spcFirstLastPara="0" vert="vert" wrap="none" lIns="91440" tIns="45720" rIns="91440" bIns="45720" numCol="1" spcCol="0" rtlCol="0" fromWordArt="0" anchor="t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marL="0" marR="0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</a:pPr>
                                  <a:r>
                                    <a:rPr lang="en-US" sz="1000" b="1">
                                      <a:effectLst/>
                                      <a:latin typeface="Times New Roman" panose="02020603050405020304" pitchFamily="18" charset="0"/>
                                      <a:ea typeface="MS Mincho" panose="02020609040205080304" pitchFamily="49" charset="-128"/>
                                      <a:cs typeface="Times New Roman" panose="02020603050405020304" pitchFamily="18" charset="0"/>
                                    </a:rPr>
                                    <a:t>Whirr /JClouds          Puppet/Chef/Boto(NA)</a:t>
                                  </a:r>
                                  <a:endParaRPr lang="en-US" sz="1200">
                                    <a:effectLst/>
                                    <a:ea typeface="MS Mincho" panose="02020609040205080304" pitchFamily="49" charset="-128"/>
                                    <a:cs typeface="Times New Roman" panose="02020603050405020304" pitchFamily="18" charset="0"/>
                                  </a:endParaRPr>
                                </a:p>
                              </p:txBody>
                            </p:sp>
                          </p:grpSp>
                          <p:sp>
                            <p:nvSpPr>
                              <p:cNvPr id="51" name="Text Box 45"/>
                              <p:cNvSpPr txBox="1"/>
                              <p:nvPr/>
                            </p:nvSpPr>
                            <p:spPr>
                              <a:xfrm>
                                <a:off x="101062" y="-13304"/>
                                <a:ext cx="539220" cy="280346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C572A759-6A51-4108-AA02-DFA0A04FC94B}">
                    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lc="http://schemas.openxmlformats.org/drawingml/2006/lockedCanvas"/>
                                </a:ext>
                              </a:extLst>
                            </p:spPr>
                            <p:style>
                              <a:lnRef idx="0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dk1"/>
                              </a:fontRef>
                            </p:style>
                            <p:txBody>
                              <a:bodyPr rot="0" spcFirstLastPara="0" vert="horz" wrap="none" lIns="91440" tIns="45720" rIns="91440" bIns="45720" numCol="1" spcCol="0" rtlCol="0" fromWordArt="0" anchor="t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pPr marL="0" marR="0"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</a:pPr>
                                <a:r>
                                  <a:rPr lang="en-US" sz="1200" b="1">
                                    <a:effectLst/>
                                    <a:latin typeface="Times New Roman" panose="02020603050405020304" pitchFamily="18" charset="0"/>
                                    <a:ea typeface="MS Mincho" panose="02020609040205080304" pitchFamily="49" charset="-128"/>
                                    <a:cs typeface="Times New Roman" panose="02020603050405020304" pitchFamily="18" charset="0"/>
                                  </a:rPr>
                                  <a:t>Tools</a:t>
                                </a:r>
                                <a:endParaRPr lang="en-US" sz="1200">
                                  <a:effectLst/>
                                  <a:ea typeface="MS Mincho" panose="02020609040205080304" pitchFamily="49" charset="-128"/>
                                  <a:cs typeface="Times New Roman" panose="02020603050405020304" pitchFamily="18" charset="0"/>
                                </a:endParaRPr>
                              </a:p>
                            </p:txBody>
                          </p:sp>
                        </p:grpSp>
                        <p:sp>
                          <p:nvSpPr>
                            <p:cNvPr id="48" name="Text Box 72"/>
                            <p:cNvSpPr txBox="1"/>
                            <p:nvPr/>
                          </p:nvSpPr>
                          <p:spPr>
                            <a:xfrm>
                              <a:off x="0" y="4578598"/>
                              <a:ext cx="1139317" cy="448455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C572A759-6A51-4108-AA02-DFA0A04FC94B}">
                  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lc="http://schemas.openxmlformats.org/drawingml/2006/lockedCanvas"/>
                              </a:ext>
                            </a:extLst>
                          </p:spPr>
                          <p:style>
                            <a:lnRef idx="0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ot="0" spcFirstLastPara="0" vert="horz" wrap="none" lIns="91440" tIns="45720" rIns="91440" bIns="45720" numCol="1" spcCol="0" rtlCol="0" fromWordArt="0" anchor="t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pPr marL="0" marR="0"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</a:pPr>
                              <a:r>
                                <a:rPr lang="en-US" sz="1000" b="1">
                                  <a:effectLst/>
                                  <a:latin typeface="Times New Roman" panose="02020603050405020304" pitchFamily="18" charset="0"/>
                                  <a:ea typeface="MS Mincho" panose="02020609040205080304" pitchFamily="49" charset="-128"/>
                                  <a:cs typeface="Times New Roman" panose="02020603050405020304" pitchFamily="18" charset="0"/>
                                </a:rPr>
                                <a:t>NA - Non Apache </a:t>
                              </a:r>
                              <a:endParaRPr lang="en-US" sz="1200">
                                <a:effectLst/>
                                <a:ea typeface="MS Mincho" panose="02020609040205080304" pitchFamily="49" charset="-128"/>
                                <a:cs typeface="Times New Roman" panose="02020603050405020304" pitchFamily="18" charset="0"/>
                              </a:endParaRPr>
                            </a:p>
                            <a:p>
                              <a:pPr marL="0" marR="0"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</a:pPr>
                              <a:r>
                                <a:rPr lang="en-US" sz="1000" b="1">
                                  <a:effectLst/>
                                  <a:latin typeface="Times New Roman" panose="02020603050405020304" pitchFamily="18" charset="0"/>
                                  <a:ea typeface="MS Mincho" panose="02020609040205080304" pitchFamily="49" charset="-128"/>
                                  <a:cs typeface="Times New Roman" panose="02020603050405020304" pitchFamily="18" charset="0"/>
                                </a:rPr>
                                <a:t>projects</a:t>
                              </a:r>
                              <a:endParaRPr lang="en-US" sz="1200">
                                <a:effectLst/>
                                <a:ea typeface="MS Mincho" panose="02020609040205080304" pitchFamily="49" charset="-128"/>
                                <a:cs typeface="Times New Roman" panose="02020603050405020304" pitchFamily="18" charset="0"/>
                              </a:endParaRPr>
                            </a:p>
                          </p:txBody>
                        </p:sp>
                      </p:grpSp>
                    </p:grpSp>
                  </p:grpSp>
                </p:grpSp>
                <p:sp>
                  <p:nvSpPr>
                    <p:cNvPr id="37" name="Text Box 56"/>
                    <p:cNvSpPr txBox="1"/>
                    <p:nvPr/>
                  </p:nvSpPr>
                  <p:spPr>
                    <a:xfrm>
                      <a:off x="2452105" y="2227228"/>
                      <a:ext cx="582340" cy="21299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C572A759-6A51-4108-AA02-DFA0A04FC94B}">
          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lc="http://schemas.openxmlformats.org/drawingml/2006/lockedCanvas"/>
                      </a:ext>
                    </a:extLst>
                  </p:spPr>
                  <p:style>
                    <a:lnRef idx="0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none" lIns="91440" tIns="45720" rIns="91440" bIns="45720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Batch </a:t>
                      </a:r>
                      <a:endParaRPr lang="en-US" sz="1200">
                        <a:effectLst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35" name="Text Box 58"/>
                  <p:cNvSpPr txBox="1"/>
                  <p:nvPr/>
                </p:nvSpPr>
                <p:spPr>
                  <a:xfrm>
                    <a:off x="4914900" y="2543175"/>
                    <a:ext cx="685800" cy="30099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C572A759-6A51-4108-AA02-DFA0A04FC94B}">
        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lc="http://schemas.openxmlformats.org/drawingml/2006/lockedCanvas"/>
                    </a:ext>
                  </a:extLst>
                </p:spPr>
                <p:style>
                  <a:lnRef idx="0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non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200" b="1">
                        <a:effectLst/>
                        <a:ea typeface="MS Mincho" panose="02020609040205080304" pitchFamily="49" charset="-128"/>
                        <a:cs typeface="Times New Roman" panose="02020603050405020304" pitchFamily="18" charset="0"/>
                      </a:rPr>
                      <a:t>Stream </a:t>
                    </a:r>
                    <a:endParaRPr lang="en-US" sz="1200">
                      <a:effectLst/>
                      <a:ea typeface="MS Mincho" panose="02020609040205080304" pitchFamily="49" charset="-128"/>
                      <a:cs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28" name="Group 27"/>
                <p:cNvGrpSpPr/>
                <p:nvPr/>
              </p:nvGrpSpPr>
              <p:grpSpPr>
                <a:xfrm>
                  <a:off x="1219196" y="5295900"/>
                  <a:ext cx="5573837" cy="722047"/>
                  <a:chOff x="-66679" y="0"/>
                  <a:chExt cx="5573837" cy="722047"/>
                </a:xfrm>
              </p:grpSpPr>
              <p:sp>
                <p:nvSpPr>
                  <p:cNvPr id="29" name="Rectangle 28"/>
                  <p:cNvSpPr/>
                  <p:nvPr/>
                </p:nvSpPr>
                <p:spPr>
                  <a:xfrm>
                    <a:off x="-66679" y="38100"/>
                    <a:ext cx="5542641" cy="683947"/>
                  </a:xfrm>
                  <a:prstGeom prst="rect">
                    <a:avLst/>
                  </a:prstGeom>
                  <a:noFill/>
                  <a:extLst>
                    <a:ext uri="{FAA26D3D-D897-4be2-8F04-BA451C77F1D7}">
                      <ma14:placeholder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lc="http://schemas.openxmlformats.org/drawingml/2006/lockedCanvas"/>
                    </a:ext>
                    <a:ext uri="{C572A759-6A51-4108-AA02-DFA0A04FC94B}">
        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lc="http://schemas.openxmlformats.org/drawingml/2006/lockedCanvas"/>
                    </a:ext>
                  </a:extLst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0" name="Text Box 30"/>
                  <p:cNvSpPr txBox="1"/>
                  <p:nvPr/>
                </p:nvSpPr>
                <p:spPr>
                  <a:xfrm>
                    <a:off x="609560" y="0"/>
                    <a:ext cx="1436370" cy="34163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C572A759-6A51-4108-AA02-DFA0A04FC94B}">
        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lc="http://schemas.openxmlformats.org/drawingml/2006/lockedCanvas"/>
                    </a:ext>
                  </a:extLst>
                </p:spPr>
                <p:style>
                  <a:lnRef idx="0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non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2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rPr>
                      <a:t>ABDS File Systems</a:t>
                    </a:r>
                    <a:endParaRPr lang="en-US" sz="1200">
                      <a:effectLst/>
                      <a:ea typeface="MS Mincho" panose="02020609040205080304" pitchFamily="49" charset="-128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1" name="Rectangle 30"/>
                  <p:cNvSpPr/>
                  <p:nvPr/>
                </p:nvSpPr>
                <p:spPr>
                  <a:xfrm>
                    <a:off x="66675" y="257175"/>
                    <a:ext cx="5440483" cy="427391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3">
                          <a:lumMod val="20000"/>
                          <a:lumOff val="80000"/>
                        </a:schemeClr>
                      </a:gs>
                      <a:gs pos="100000">
                        <a:schemeClr val="accent3">
                          <a:lumMod val="50000"/>
                        </a:schemeClr>
                      </a:gs>
                    </a:gsLst>
                    <a:lin ang="0" scaled="0"/>
                  </a:gradFill>
                  <a:ln>
                    <a:solidFill>
                      <a:srgbClr val="3366FF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algn="ctr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2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rPr>
                      <a:t>HDFS, Object Stores                                        Lustre, GPFS ……..                      </a:t>
                    </a:r>
                    <a:endParaRPr lang="en-US" sz="1200">
                      <a:effectLst/>
                      <a:ea typeface="MS Mincho" panose="02020609040205080304" pitchFamily="49" charset="-128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2" name="Text Box 54"/>
                  <p:cNvSpPr txBox="1"/>
                  <p:nvPr/>
                </p:nvSpPr>
                <p:spPr>
                  <a:xfrm>
                    <a:off x="3514496" y="0"/>
                    <a:ext cx="1351280" cy="34163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C572A759-6A51-4108-AA02-DFA0A04FC94B}">
        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lc="http://schemas.openxmlformats.org/drawingml/2006/lockedCanvas"/>
                    </a:ext>
                  </a:extLst>
                </p:spPr>
                <p:style>
                  <a:lnRef idx="0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non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2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rPr>
                      <a:t>HPC File Systems</a:t>
                    </a:r>
                    <a:endParaRPr lang="en-US" sz="1200">
                      <a:effectLst/>
                      <a:ea typeface="MS Mincho" panose="02020609040205080304" pitchFamily="49" charset="-128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9" name="Group 8"/>
              <p:cNvGrpSpPr/>
              <p:nvPr/>
            </p:nvGrpSpPr>
            <p:grpSpPr>
              <a:xfrm>
                <a:off x="1247775" y="4571972"/>
                <a:ext cx="5544820" cy="703608"/>
                <a:chOff x="0" y="-28"/>
                <a:chExt cx="5545258" cy="703644"/>
              </a:xfrm>
            </p:grpSpPr>
            <p:sp>
              <p:nvSpPr>
                <p:cNvPr id="22" name="Rectangle 21"/>
                <p:cNvSpPr/>
                <p:nvPr/>
              </p:nvSpPr>
              <p:spPr>
                <a:xfrm>
                  <a:off x="104775" y="276225"/>
                  <a:ext cx="5440483" cy="427391"/>
                </a:xfrm>
                <a:prstGeom prst="rect">
                  <a:avLst/>
                </a:prstGeom>
                <a:gradFill>
                  <a:gsLst>
                    <a:gs pos="0">
                      <a:schemeClr val="accent3">
                        <a:lumMod val="20000"/>
                        <a:lumOff val="8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0" scaled="0"/>
                </a:gradFill>
                <a:ln>
                  <a:solidFill>
                    <a:srgbClr val="996633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 b="1">
                      <a:effectLst/>
                      <a:latin typeface="Times New Roman" panose="02020603050405020304" pitchFamily="18" charset="0"/>
                      <a:ea typeface="MS Mincho" panose="02020609040205080304" pitchFamily="49" charset="-128"/>
                      <a:cs typeface="Times New Roman" panose="02020603050405020304" pitchFamily="18" charset="0"/>
                    </a:rPr>
                    <a:t>Mesos, Yarn                                        Condor, Moab, Torque ……..                      </a:t>
                  </a:r>
                  <a:endParaRPr lang="en-US" sz="1200">
                    <a:effectLst/>
                    <a:ea typeface="MS Mincho" panose="02020609040205080304" pitchFamily="49" charset="-128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23" name="Group 22"/>
                <p:cNvGrpSpPr/>
                <p:nvPr/>
              </p:nvGrpSpPr>
              <p:grpSpPr>
                <a:xfrm>
                  <a:off x="0" y="-28"/>
                  <a:ext cx="5542641" cy="703025"/>
                  <a:chOff x="0" y="-28"/>
                  <a:chExt cx="5542641" cy="703025"/>
                </a:xfrm>
              </p:grpSpPr>
              <p:sp>
                <p:nvSpPr>
                  <p:cNvPr id="24" name="Rectangle 23"/>
                  <p:cNvSpPr/>
                  <p:nvPr/>
                </p:nvSpPr>
                <p:spPr>
                  <a:xfrm>
                    <a:off x="0" y="19050"/>
                    <a:ext cx="5542641" cy="683947"/>
                  </a:xfrm>
                  <a:prstGeom prst="rect">
                    <a:avLst/>
                  </a:prstGeom>
                  <a:noFill/>
                  <a:extLst>
                    <a:ext uri="{FAA26D3D-D897-4be2-8F04-BA451C77F1D7}">
                      <ma14:placeholder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lc="http://schemas.openxmlformats.org/drawingml/2006/lockedCanvas"/>
                    </a:ext>
                    <a:ext uri="{C572A759-6A51-4108-AA02-DFA0A04FC94B}">
        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lc="http://schemas.openxmlformats.org/drawingml/2006/lockedCanvas"/>
                    </a:ext>
                  </a:extLst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5" name="Text Box 63"/>
                  <p:cNvSpPr txBox="1"/>
                  <p:nvPr/>
                </p:nvSpPr>
                <p:spPr>
                  <a:xfrm>
                    <a:off x="66601" y="-28"/>
                    <a:ext cx="2642584" cy="341649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C572A759-6A51-4108-AA02-DFA0A04FC94B}">
        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lc="http://schemas.openxmlformats.org/drawingml/2006/lockedCanvas"/>
                    </a:ext>
                  </a:extLst>
                </p:spPr>
                <p:style>
                  <a:lnRef idx="0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non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2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rPr>
                      <a:t>ABDS Cluster Resource Management</a:t>
                    </a:r>
                    <a:endParaRPr lang="en-US" sz="1200">
                      <a:effectLst/>
                      <a:ea typeface="MS Mincho" panose="02020609040205080304" pitchFamily="49" charset="-128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6" name="Text Box 66"/>
                  <p:cNvSpPr txBox="1"/>
                  <p:nvPr/>
                </p:nvSpPr>
                <p:spPr>
                  <a:xfrm>
                    <a:off x="2952558" y="19049"/>
                    <a:ext cx="2558117" cy="341649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C572A759-6A51-4108-AA02-DFA0A04FC94B}">
        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lc="http://schemas.openxmlformats.org/drawingml/2006/lockedCanvas"/>
                    </a:ext>
                  </a:extLst>
                </p:spPr>
                <p:style>
                  <a:lnRef idx="0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non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2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rPr>
                      <a:t>HPC Cluster Resource Management</a:t>
                    </a:r>
                    <a:endParaRPr lang="en-US" sz="1200">
                      <a:effectLst/>
                      <a:ea typeface="MS Mincho" panose="02020609040205080304" pitchFamily="49" charset="-128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10" name="Group 9"/>
              <p:cNvGrpSpPr/>
              <p:nvPr/>
            </p:nvGrpSpPr>
            <p:grpSpPr>
              <a:xfrm>
                <a:off x="1247775" y="3676650"/>
                <a:ext cx="5541645" cy="866775"/>
                <a:chOff x="0" y="0"/>
                <a:chExt cx="5541645" cy="866775"/>
              </a:xfrm>
            </p:grpSpPr>
            <p:sp>
              <p:nvSpPr>
                <p:cNvPr id="11" name="Rectangle 10"/>
                <p:cNvSpPr/>
                <p:nvPr/>
              </p:nvSpPr>
              <p:spPr>
                <a:xfrm>
                  <a:off x="1019175" y="323850"/>
                  <a:ext cx="965074" cy="475859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18288" tIns="45720" rIns="18288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000" b="1">
                      <a:effectLst/>
                      <a:latin typeface="Times New Roman" panose="02020603050405020304" pitchFamily="18" charset="0"/>
                      <a:ea typeface="MS Mincho" panose="02020609040205080304" pitchFamily="49" charset="-128"/>
                      <a:cs typeface="Times New Roman" panose="02020603050405020304" pitchFamily="18" charset="0"/>
                    </a:rPr>
                    <a:t>Cassandra</a:t>
                  </a:r>
                  <a:endParaRPr lang="en-US" sz="1200">
                    <a:effectLst/>
                    <a:ea typeface="MS Mincho" panose="02020609040205080304" pitchFamily="49" charset="-128"/>
                    <a:cs typeface="Times New Roman" panose="02020603050405020304" pitchFamily="18" charset="0"/>
                  </a:endParaRPr>
                </a:p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000" b="1">
                      <a:effectLst/>
                      <a:latin typeface="Times New Roman" panose="02020603050405020304" pitchFamily="18" charset="0"/>
                      <a:ea typeface="MS Mincho" panose="02020609040205080304" pitchFamily="49" charset="-128"/>
                      <a:cs typeface="Times New Roman" panose="02020603050405020304" pitchFamily="18" charset="0"/>
                    </a:rPr>
                    <a:t>(DHT)</a:t>
                  </a:r>
                  <a:endParaRPr lang="en-US" sz="1200">
                    <a:effectLst/>
                    <a:ea typeface="MS Mincho" panose="02020609040205080304" pitchFamily="49" charset="-128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12" name="Group 11"/>
                <p:cNvGrpSpPr/>
                <p:nvPr/>
              </p:nvGrpSpPr>
              <p:grpSpPr>
                <a:xfrm>
                  <a:off x="0" y="0"/>
                  <a:ext cx="5541645" cy="866775"/>
                  <a:chOff x="0" y="0"/>
                  <a:chExt cx="5541645" cy="866775"/>
                </a:xfrm>
              </p:grpSpPr>
              <p:grpSp>
                <p:nvGrpSpPr>
                  <p:cNvPr id="13" name="Group 12"/>
                  <p:cNvGrpSpPr/>
                  <p:nvPr/>
                </p:nvGrpSpPr>
                <p:grpSpPr>
                  <a:xfrm>
                    <a:off x="0" y="0"/>
                    <a:ext cx="5541645" cy="866775"/>
                    <a:chOff x="0" y="0"/>
                    <a:chExt cx="5542641" cy="702997"/>
                  </a:xfrm>
                </p:grpSpPr>
                <p:sp>
                  <p:nvSpPr>
                    <p:cNvPr id="19" name="Rectangle 18"/>
                    <p:cNvSpPr/>
                    <p:nvPr/>
                  </p:nvSpPr>
                  <p:spPr>
                    <a:xfrm>
                      <a:off x="0" y="19050"/>
                      <a:ext cx="5542641" cy="683947"/>
                    </a:xfrm>
                    <a:prstGeom prst="rect">
                      <a:avLst/>
                    </a:prstGeom>
                    <a:noFill/>
                    <a:extLst>
                      <a:ext uri="{FAA26D3D-D897-4be2-8F04-BA451C77F1D7}">
                        <ma14:placeholder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lc="http://schemas.openxmlformats.org/drawingml/2006/lockedCanvas"/>
                      </a:ext>
                      <a:ext uri="{C572A759-6A51-4108-AA02-DFA0A04FC94B}">
          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lc="http://schemas.openxmlformats.org/drawingml/2006/lockedCanvas"/>
                      </a:ext>
                    </a:extLst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" name="Text Box 98"/>
                    <p:cNvSpPr txBox="1"/>
                    <p:nvPr/>
                  </p:nvSpPr>
                  <p:spPr>
                    <a:xfrm>
                      <a:off x="1076438" y="0"/>
                      <a:ext cx="674491" cy="34145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C572A759-6A51-4108-AA02-DFA0A04FC94B}">
          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lc="http://schemas.openxmlformats.org/drawingml/2006/lockedCanvas"/>
                      </a:ext>
                    </a:extLst>
                  </p:spPr>
                  <p:style>
                    <a:lnRef idx="0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none" lIns="91440" tIns="45720" rIns="91440" bIns="45720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NoSQL     </a:t>
                      </a:r>
                      <a:endParaRPr lang="en-US" sz="1200">
                        <a:effectLst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1" name="Text Box 99"/>
                    <p:cNvSpPr txBox="1"/>
                    <p:nvPr/>
                  </p:nvSpPr>
                  <p:spPr>
                    <a:xfrm>
                      <a:off x="4044862" y="19018"/>
                      <a:ext cx="488354" cy="34164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C572A759-6A51-4108-AA02-DFA0A04FC94B}">
          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lc="http://schemas.openxmlformats.org/drawingml/2006/lockedCanvas"/>
                      </a:ext>
                    </a:extLst>
                  </p:spPr>
                  <p:style>
                    <a:lnRef idx="0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none" lIns="91440" tIns="45720" rIns="91440" bIns="45720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SQL       </a:t>
                      </a:r>
                      <a:endParaRPr lang="en-US" sz="1200">
                        <a:effectLst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grpSp>
                <p:nvGrpSpPr>
                  <p:cNvPr id="14" name="Group 13"/>
                  <p:cNvGrpSpPr/>
                  <p:nvPr/>
                </p:nvGrpSpPr>
                <p:grpSpPr>
                  <a:xfrm>
                    <a:off x="57150" y="314325"/>
                    <a:ext cx="5337049" cy="494909"/>
                    <a:chOff x="0" y="0"/>
                    <a:chExt cx="5337049" cy="494909"/>
                  </a:xfrm>
                </p:grpSpPr>
                <p:sp>
                  <p:nvSpPr>
                    <p:cNvPr id="15" name="Rectangle 14"/>
                    <p:cNvSpPr/>
                    <p:nvPr/>
                  </p:nvSpPr>
                  <p:spPr>
                    <a:xfrm>
                      <a:off x="0" y="19050"/>
                      <a:ext cx="965074" cy="475859"/>
                    </a:xfrm>
                    <a:prstGeom prst="rect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18288" tIns="45720" rIns="18288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HBase</a:t>
                      </a:r>
                      <a:endParaRPr lang="en-US" sz="1200">
                        <a:effectLst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(Data on HDFS)</a:t>
                      </a:r>
                      <a:endParaRPr lang="en-US" sz="1200">
                        <a:effectLst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6" name="Rectangle 15"/>
                    <p:cNvSpPr/>
                    <p:nvPr/>
                  </p:nvSpPr>
                  <p:spPr>
                    <a:xfrm>
                      <a:off x="1962150" y="19050"/>
                      <a:ext cx="965074" cy="475859"/>
                    </a:xfrm>
                    <a:prstGeom prst="rect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18288" tIns="45720" rIns="18288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Accumulo</a:t>
                      </a:r>
                      <a:endParaRPr lang="en-US" sz="1200">
                        <a:effectLst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(Data on HDFS)</a:t>
                      </a:r>
                      <a:endParaRPr lang="en-US" sz="1200">
                        <a:effectLst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7" name="Rectangle 16"/>
                    <p:cNvSpPr/>
                    <p:nvPr/>
                  </p:nvSpPr>
                  <p:spPr>
                    <a:xfrm>
                      <a:off x="3400425" y="9525"/>
                      <a:ext cx="965074" cy="475859"/>
                    </a:xfrm>
                    <a:prstGeom prst="rect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18288" tIns="45720" rIns="18288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MySQL (NA)</a:t>
                      </a:r>
                      <a:endParaRPr lang="en-US" sz="1200">
                        <a:effectLst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8" name="Rectangle 17"/>
                    <p:cNvSpPr/>
                    <p:nvPr/>
                  </p:nvSpPr>
                  <p:spPr>
                    <a:xfrm>
                      <a:off x="4371975" y="0"/>
                      <a:ext cx="965074" cy="475859"/>
                    </a:xfrm>
                    <a:prstGeom prst="rect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18288" tIns="45720" rIns="18288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SciDB (NA)</a:t>
                      </a:r>
                      <a:endParaRPr lang="en-US" sz="1200">
                        <a:effectLst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p:txBody>
                </p:sp>
              </p:grpSp>
            </p:grpSp>
          </p:grpSp>
        </p:grpSp>
      </p:grpSp>
      <p:sp>
        <p:nvSpPr>
          <p:cNvPr id="89" name="Rectangle 13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`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209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176</Words>
  <Application>Microsoft Office PowerPoint</Application>
  <PresentationFormat>On-screen Show (4:3)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MS Mincho</vt:lpstr>
      <vt:lpstr>Arial</vt:lpstr>
      <vt:lpstr>Calibri</vt:lpstr>
      <vt:lpstr>Calibri Light</vt:lpstr>
      <vt:lpstr>Cambria</vt:lpstr>
      <vt:lpstr>Times New Roman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Geoffrey Fox</dc:creator>
  <cp:lastModifiedBy>Geoffrey Fox</cp:lastModifiedBy>
  <cp:revision>1</cp:revision>
  <dcterms:created xsi:type="dcterms:W3CDTF">2014-01-12T03:36:07Z</dcterms:created>
  <dcterms:modified xsi:type="dcterms:W3CDTF">2014-01-12T03:37:06Z</dcterms:modified>
</cp:coreProperties>
</file>