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pn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.jpg" ContentType="image/jpeg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6"/>
  </p:notesMasterIdLst>
  <p:handoutMasterIdLst>
    <p:handoutMasterId r:id="rId137"/>
  </p:handoutMasterIdLst>
  <p:sldIdLst>
    <p:sldId id="836" r:id="rId2"/>
    <p:sldId id="1060" r:id="rId3"/>
    <p:sldId id="714" r:id="rId4"/>
    <p:sldId id="1020" r:id="rId5"/>
    <p:sldId id="612" r:id="rId6"/>
    <p:sldId id="613" r:id="rId7"/>
    <p:sldId id="1115" r:id="rId8"/>
    <p:sldId id="862" r:id="rId9"/>
    <p:sldId id="864" r:id="rId10"/>
    <p:sldId id="837" r:id="rId11"/>
    <p:sldId id="838" r:id="rId12"/>
    <p:sldId id="1075" r:id="rId13"/>
    <p:sldId id="1028" r:id="rId14"/>
    <p:sldId id="615" r:id="rId15"/>
    <p:sldId id="930" r:id="rId16"/>
    <p:sldId id="887" r:id="rId17"/>
    <p:sldId id="1062" r:id="rId18"/>
    <p:sldId id="751" r:id="rId19"/>
    <p:sldId id="700" r:id="rId20"/>
    <p:sldId id="1009" r:id="rId21"/>
    <p:sldId id="1076" r:id="rId22"/>
    <p:sldId id="1041" r:id="rId23"/>
    <p:sldId id="811" r:id="rId24"/>
    <p:sldId id="846" r:id="rId25"/>
    <p:sldId id="1095" r:id="rId26"/>
    <p:sldId id="941" r:id="rId27"/>
    <p:sldId id="947" r:id="rId28"/>
    <p:sldId id="946" r:id="rId29"/>
    <p:sldId id="742" r:id="rId30"/>
    <p:sldId id="953" r:id="rId31"/>
    <p:sldId id="1098" r:id="rId32"/>
    <p:sldId id="1038" r:id="rId33"/>
    <p:sldId id="1018" r:id="rId34"/>
    <p:sldId id="981" r:id="rId35"/>
    <p:sldId id="978" r:id="rId36"/>
    <p:sldId id="980" r:id="rId37"/>
    <p:sldId id="965" r:id="rId38"/>
    <p:sldId id="1078" r:id="rId39"/>
    <p:sldId id="1079" r:id="rId40"/>
    <p:sldId id="841" r:id="rId41"/>
    <p:sldId id="1100" r:id="rId42"/>
    <p:sldId id="724" r:id="rId43"/>
    <p:sldId id="651" r:id="rId44"/>
    <p:sldId id="736" r:id="rId45"/>
    <p:sldId id="737" r:id="rId46"/>
    <p:sldId id="729" r:id="rId47"/>
    <p:sldId id="738" r:id="rId48"/>
    <p:sldId id="1053" r:id="rId49"/>
    <p:sldId id="1043" r:id="rId50"/>
    <p:sldId id="1090" r:id="rId51"/>
    <p:sldId id="1120" r:id="rId52"/>
    <p:sldId id="1044" r:id="rId53"/>
    <p:sldId id="843" r:id="rId54"/>
    <p:sldId id="1101" r:id="rId55"/>
    <p:sldId id="728" r:id="rId56"/>
    <p:sldId id="731" r:id="rId57"/>
    <p:sldId id="733" r:id="rId58"/>
    <p:sldId id="1081" r:id="rId59"/>
    <p:sldId id="1103" r:id="rId60"/>
    <p:sldId id="1068" r:id="rId61"/>
    <p:sldId id="1082" r:id="rId62"/>
    <p:sldId id="1067" r:id="rId63"/>
    <p:sldId id="1055" r:id="rId64"/>
    <p:sldId id="1102" r:id="rId65"/>
    <p:sldId id="852" r:id="rId66"/>
    <p:sldId id="861" r:id="rId67"/>
    <p:sldId id="1080" r:id="rId68"/>
    <p:sldId id="735" r:id="rId69"/>
    <p:sldId id="1091" r:id="rId70"/>
    <p:sldId id="982" r:id="rId71"/>
    <p:sldId id="743" r:id="rId72"/>
    <p:sldId id="1106" r:id="rId73"/>
    <p:sldId id="1104" r:id="rId74"/>
    <p:sldId id="1107" r:id="rId75"/>
    <p:sldId id="1105" r:id="rId76"/>
    <p:sldId id="1108" r:id="rId77"/>
    <p:sldId id="1110" r:id="rId78"/>
    <p:sldId id="1109" r:id="rId79"/>
    <p:sldId id="1111" r:id="rId80"/>
    <p:sldId id="1024" r:id="rId81"/>
    <p:sldId id="1026" r:id="rId82"/>
    <p:sldId id="991" r:id="rId83"/>
    <p:sldId id="1030" r:id="rId84"/>
    <p:sldId id="995" r:id="rId85"/>
    <p:sldId id="993" r:id="rId86"/>
    <p:sldId id="1092" r:id="rId87"/>
    <p:sldId id="1027" r:id="rId88"/>
    <p:sldId id="872" r:id="rId89"/>
    <p:sldId id="874" r:id="rId90"/>
    <p:sldId id="958" r:id="rId91"/>
    <p:sldId id="876" r:id="rId92"/>
    <p:sldId id="1071" r:id="rId93"/>
    <p:sldId id="1070" r:id="rId94"/>
    <p:sldId id="936" r:id="rId95"/>
    <p:sldId id="1114" r:id="rId96"/>
    <p:sldId id="1077" r:id="rId97"/>
    <p:sldId id="1099" r:id="rId98"/>
    <p:sldId id="1122" r:id="rId99"/>
    <p:sldId id="933" r:id="rId100"/>
    <p:sldId id="935" r:id="rId101"/>
    <p:sldId id="1096" r:id="rId102"/>
    <p:sldId id="1123" r:id="rId103"/>
    <p:sldId id="992" r:id="rId104"/>
    <p:sldId id="1097" r:id="rId105"/>
    <p:sldId id="1112" r:id="rId106"/>
    <p:sldId id="1033" r:id="rId107"/>
    <p:sldId id="1066" r:id="rId108"/>
    <p:sldId id="1035" r:id="rId109"/>
    <p:sldId id="1086" r:id="rId110"/>
    <p:sldId id="1034" r:id="rId111"/>
    <p:sldId id="1089" r:id="rId112"/>
    <p:sldId id="1025" r:id="rId113"/>
    <p:sldId id="1088" r:id="rId114"/>
    <p:sldId id="1014" r:id="rId115"/>
    <p:sldId id="1002" r:id="rId116"/>
    <p:sldId id="1056" r:id="rId117"/>
    <p:sldId id="1057" r:id="rId118"/>
    <p:sldId id="998" r:id="rId119"/>
    <p:sldId id="1005" r:id="rId120"/>
    <p:sldId id="1127" r:id="rId121"/>
    <p:sldId id="1118" r:id="rId122"/>
    <p:sldId id="1119" r:id="rId123"/>
    <p:sldId id="1125" r:id="rId124"/>
    <p:sldId id="1126" r:id="rId125"/>
    <p:sldId id="1113" r:id="rId126"/>
    <p:sldId id="984" r:id="rId127"/>
    <p:sldId id="758" r:id="rId128"/>
    <p:sldId id="1085" r:id="rId129"/>
    <p:sldId id="756" r:id="rId130"/>
    <p:sldId id="753" r:id="rId131"/>
    <p:sldId id="1048" r:id="rId132"/>
    <p:sldId id="1010" r:id="rId133"/>
    <p:sldId id="1074" r:id="rId134"/>
    <p:sldId id="1012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F08FF7-34C6-0E42-B330-DECA4DAF0FEA}">
          <p14:sldIdLst>
            <p14:sldId id="836"/>
            <p14:sldId id="1060"/>
            <p14:sldId id="714"/>
            <p14:sldId id="1020"/>
            <p14:sldId id="612"/>
            <p14:sldId id="613"/>
            <p14:sldId id="1115"/>
            <p14:sldId id="862"/>
            <p14:sldId id="864"/>
            <p14:sldId id="837"/>
            <p14:sldId id="838"/>
            <p14:sldId id="1075"/>
            <p14:sldId id="1028"/>
            <p14:sldId id="615"/>
            <p14:sldId id="930"/>
            <p14:sldId id="887"/>
            <p14:sldId id="1062"/>
            <p14:sldId id="751"/>
            <p14:sldId id="700"/>
            <p14:sldId id="1009"/>
            <p14:sldId id="1076"/>
            <p14:sldId id="1041"/>
            <p14:sldId id="811"/>
            <p14:sldId id="846"/>
            <p14:sldId id="1095"/>
            <p14:sldId id="941"/>
            <p14:sldId id="947"/>
            <p14:sldId id="946"/>
            <p14:sldId id="742"/>
            <p14:sldId id="953"/>
            <p14:sldId id="1098"/>
            <p14:sldId id="1038"/>
            <p14:sldId id="1018"/>
            <p14:sldId id="981"/>
            <p14:sldId id="978"/>
            <p14:sldId id="980"/>
            <p14:sldId id="965"/>
            <p14:sldId id="1078"/>
            <p14:sldId id="1079"/>
            <p14:sldId id="841"/>
            <p14:sldId id="1100"/>
            <p14:sldId id="724"/>
            <p14:sldId id="651"/>
            <p14:sldId id="736"/>
            <p14:sldId id="737"/>
            <p14:sldId id="729"/>
            <p14:sldId id="738"/>
            <p14:sldId id="1053"/>
            <p14:sldId id="1043"/>
            <p14:sldId id="1090"/>
            <p14:sldId id="1120"/>
            <p14:sldId id="1044"/>
            <p14:sldId id="843"/>
            <p14:sldId id="1101"/>
            <p14:sldId id="728"/>
            <p14:sldId id="731"/>
            <p14:sldId id="733"/>
            <p14:sldId id="1081"/>
            <p14:sldId id="1103"/>
            <p14:sldId id="1068"/>
            <p14:sldId id="1082"/>
            <p14:sldId id="1067"/>
            <p14:sldId id="1055"/>
            <p14:sldId id="1102"/>
            <p14:sldId id="852"/>
            <p14:sldId id="861"/>
            <p14:sldId id="1080"/>
            <p14:sldId id="735"/>
            <p14:sldId id="1091"/>
            <p14:sldId id="982"/>
            <p14:sldId id="743"/>
            <p14:sldId id="1106"/>
            <p14:sldId id="1104"/>
            <p14:sldId id="1107"/>
            <p14:sldId id="1105"/>
            <p14:sldId id="1108"/>
            <p14:sldId id="1110"/>
            <p14:sldId id="1109"/>
            <p14:sldId id="1111"/>
            <p14:sldId id="1024"/>
            <p14:sldId id="1026"/>
            <p14:sldId id="991"/>
            <p14:sldId id="1030"/>
            <p14:sldId id="995"/>
            <p14:sldId id="993"/>
            <p14:sldId id="1092"/>
            <p14:sldId id="1027"/>
            <p14:sldId id="872"/>
            <p14:sldId id="874"/>
            <p14:sldId id="958"/>
            <p14:sldId id="876"/>
            <p14:sldId id="1071"/>
            <p14:sldId id="1070"/>
            <p14:sldId id="936"/>
            <p14:sldId id="1114"/>
            <p14:sldId id="1077"/>
            <p14:sldId id="1099"/>
            <p14:sldId id="1122"/>
            <p14:sldId id="933"/>
            <p14:sldId id="935"/>
            <p14:sldId id="1096"/>
            <p14:sldId id="1123"/>
            <p14:sldId id="992"/>
            <p14:sldId id="1097"/>
            <p14:sldId id="1112"/>
            <p14:sldId id="1033"/>
            <p14:sldId id="1066"/>
            <p14:sldId id="1035"/>
            <p14:sldId id="1086"/>
            <p14:sldId id="1034"/>
            <p14:sldId id="1089"/>
            <p14:sldId id="1025"/>
            <p14:sldId id="1088"/>
            <p14:sldId id="1014"/>
            <p14:sldId id="1002"/>
            <p14:sldId id="1056"/>
            <p14:sldId id="1057"/>
            <p14:sldId id="998"/>
            <p14:sldId id="1005"/>
            <p14:sldId id="1127"/>
            <p14:sldId id="1118"/>
            <p14:sldId id="1119"/>
            <p14:sldId id="1125"/>
            <p14:sldId id="1126"/>
            <p14:sldId id="1113"/>
            <p14:sldId id="984"/>
            <p14:sldId id="758"/>
            <p14:sldId id="1085"/>
            <p14:sldId id="756"/>
            <p14:sldId id="753"/>
            <p14:sldId id="1048"/>
            <p14:sldId id="1010"/>
            <p14:sldId id="1074"/>
            <p14:sldId id="101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B01"/>
    <a:srgbClr val="FF6834"/>
    <a:srgbClr val="FFB078"/>
    <a:srgbClr val="0837B1"/>
    <a:srgbClr val="FF1E0F"/>
    <a:srgbClr val="FF470A"/>
    <a:srgbClr val="315965"/>
    <a:srgbClr val="2D4D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07" autoAdjust="0"/>
    <p:restoredTop sz="94444" autoAdjust="0"/>
  </p:normalViewPr>
  <p:slideViewPr>
    <p:cSldViewPr snapToGrid="0" snapToObjects="1">
      <p:cViewPr>
        <p:scale>
          <a:sx n="117" d="100"/>
          <a:sy n="117" d="100"/>
        </p:scale>
        <p:origin x="-888" y="-80"/>
      </p:cViewPr>
      <p:guideLst>
        <p:guide orient="horz" pos="492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12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notesMaster" Target="notesMasters/notesMaster1.xml"/><Relationship Id="rId137" Type="http://schemas.openxmlformats.org/officeDocument/2006/relationships/handoutMaster" Target="handoutMasters/handoutMaster1.xml"/><Relationship Id="rId138" Type="http://schemas.openxmlformats.org/officeDocument/2006/relationships/printerSettings" Target="printerSettings/printerSettings1.bin"/><Relationship Id="rId13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viewProps" Target="viewProps.xml"/><Relationship Id="rId141" Type="http://schemas.openxmlformats.org/officeDocument/2006/relationships/theme" Target="theme/theme1.xml"/><Relationship Id="rId1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uliehansen:Desktop:Deck%20BI%20Visits%20Mobile%20Deskto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80504813250739"/>
          <c:y val="0.0490566037735849"/>
          <c:w val="0.869114994706033"/>
          <c:h val="0.816131247301659"/>
        </c:manualLayout>
      </c:layout>
      <c:lineChart>
        <c:grouping val="standard"/>
        <c:varyColors val="0"/>
        <c:ser>
          <c:idx val="1"/>
          <c:order val="0"/>
          <c:tx>
            <c:strRef>
              <c:f>Dataset2!$C$1</c:f>
              <c:strCache>
                <c:ptCount val="1"/>
                <c:pt idx="0">
                  <c:v>Mobile Visits</c:v>
                </c:pt>
              </c:strCache>
            </c:strRef>
          </c:tx>
          <c:spPr>
            <a:ln w="38100" cmpd="sng">
              <a:solidFill>
                <a:schemeClr val="tx2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Dataset2!$A$2:$A$128</c:f>
              <c:numCache>
                <c:formatCode>m/d/yy</c:formatCode>
                <c:ptCount val="127"/>
                <c:pt idx="0">
                  <c:v>41153.0</c:v>
                </c:pt>
                <c:pt idx="1">
                  <c:v>41154.0</c:v>
                </c:pt>
                <c:pt idx="2">
                  <c:v>41155.0</c:v>
                </c:pt>
                <c:pt idx="3">
                  <c:v>41156.0</c:v>
                </c:pt>
                <c:pt idx="4">
                  <c:v>41157.0</c:v>
                </c:pt>
                <c:pt idx="5">
                  <c:v>41158.0</c:v>
                </c:pt>
                <c:pt idx="6">
                  <c:v>41159.0</c:v>
                </c:pt>
                <c:pt idx="7">
                  <c:v>41160.0</c:v>
                </c:pt>
                <c:pt idx="8">
                  <c:v>41161.0</c:v>
                </c:pt>
                <c:pt idx="9">
                  <c:v>41162.0</c:v>
                </c:pt>
                <c:pt idx="10">
                  <c:v>41163.0</c:v>
                </c:pt>
                <c:pt idx="11">
                  <c:v>41164.0</c:v>
                </c:pt>
                <c:pt idx="12">
                  <c:v>41165.0</c:v>
                </c:pt>
                <c:pt idx="13">
                  <c:v>41166.0</c:v>
                </c:pt>
                <c:pt idx="14">
                  <c:v>41167.0</c:v>
                </c:pt>
                <c:pt idx="15">
                  <c:v>41168.0</c:v>
                </c:pt>
                <c:pt idx="16">
                  <c:v>41169.0</c:v>
                </c:pt>
                <c:pt idx="17">
                  <c:v>41170.0</c:v>
                </c:pt>
                <c:pt idx="18">
                  <c:v>41171.0</c:v>
                </c:pt>
                <c:pt idx="19">
                  <c:v>41172.0</c:v>
                </c:pt>
                <c:pt idx="20">
                  <c:v>41173.0</c:v>
                </c:pt>
                <c:pt idx="21">
                  <c:v>41174.0</c:v>
                </c:pt>
                <c:pt idx="22">
                  <c:v>41175.0</c:v>
                </c:pt>
                <c:pt idx="23">
                  <c:v>41176.0</c:v>
                </c:pt>
                <c:pt idx="24">
                  <c:v>41177.0</c:v>
                </c:pt>
                <c:pt idx="25">
                  <c:v>41178.0</c:v>
                </c:pt>
                <c:pt idx="26">
                  <c:v>41179.0</c:v>
                </c:pt>
                <c:pt idx="27">
                  <c:v>41180.0</c:v>
                </c:pt>
                <c:pt idx="28">
                  <c:v>41181.0</c:v>
                </c:pt>
                <c:pt idx="29">
                  <c:v>41182.0</c:v>
                </c:pt>
                <c:pt idx="30">
                  <c:v>41183.0</c:v>
                </c:pt>
                <c:pt idx="31">
                  <c:v>41184.0</c:v>
                </c:pt>
                <c:pt idx="32">
                  <c:v>41185.0</c:v>
                </c:pt>
                <c:pt idx="33">
                  <c:v>41186.0</c:v>
                </c:pt>
                <c:pt idx="34">
                  <c:v>41187.0</c:v>
                </c:pt>
                <c:pt idx="35">
                  <c:v>41188.0</c:v>
                </c:pt>
                <c:pt idx="36">
                  <c:v>41189.0</c:v>
                </c:pt>
                <c:pt idx="37">
                  <c:v>41190.0</c:v>
                </c:pt>
                <c:pt idx="38">
                  <c:v>41191.0</c:v>
                </c:pt>
                <c:pt idx="39">
                  <c:v>41192.0</c:v>
                </c:pt>
                <c:pt idx="40">
                  <c:v>41193.0</c:v>
                </c:pt>
                <c:pt idx="41">
                  <c:v>41194.0</c:v>
                </c:pt>
                <c:pt idx="42">
                  <c:v>41195.0</c:v>
                </c:pt>
                <c:pt idx="43">
                  <c:v>41196.0</c:v>
                </c:pt>
                <c:pt idx="44">
                  <c:v>41197.0</c:v>
                </c:pt>
                <c:pt idx="45">
                  <c:v>41198.0</c:v>
                </c:pt>
                <c:pt idx="46">
                  <c:v>41199.0</c:v>
                </c:pt>
                <c:pt idx="47">
                  <c:v>41200.0</c:v>
                </c:pt>
                <c:pt idx="48">
                  <c:v>41201.0</c:v>
                </c:pt>
                <c:pt idx="49">
                  <c:v>41202.0</c:v>
                </c:pt>
                <c:pt idx="50">
                  <c:v>41203.0</c:v>
                </c:pt>
                <c:pt idx="51">
                  <c:v>41204.0</c:v>
                </c:pt>
                <c:pt idx="52">
                  <c:v>41205.0</c:v>
                </c:pt>
                <c:pt idx="53">
                  <c:v>41206.0</c:v>
                </c:pt>
                <c:pt idx="54">
                  <c:v>41207.0</c:v>
                </c:pt>
                <c:pt idx="55">
                  <c:v>41208.0</c:v>
                </c:pt>
                <c:pt idx="56">
                  <c:v>41209.0</c:v>
                </c:pt>
                <c:pt idx="57">
                  <c:v>41210.0</c:v>
                </c:pt>
                <c:pt idx="58">
                  <c:v>41211.0</c:v>
                </c:pt>
                <c:pt idx="59">
                  <c:v>41212.0</c:v>
                </c:pt>
                <c:pt idx="60">
                  <c:v>41213.0</c:v>
                </c:pt>
                <c:pt idx="61">
                  <c:v>41214.0</c:v>
                </c:pt>
                <c:pt idx="62">
                  <c:v>41215.0</c:v>
                </c:pt>
                <c:pt idx="63">
                  <c:v>41216.0</c:v>
                </c:pt>
                <c:pt idx="64">
                  <c:v>41217.0</c:v>
                </c:pt>
                <c:pt idx="65">
                  <c:v>41218.0</c:v>
                </c:pt>
                <c:pt idx="66">
                  <c:v>41219.0</c:v>
                </c:pt>
                <c:pt idx="67">
                  <c:v>41220.0</c:v>
                </c:pt>
                <c:pt idx="68">
                  <c:v>41221.0</c:v>
                </c:pt>
                <c:pt idx="69">
                  <c:v>41222.0</c:v>
                </c:pt>
                <c:pt idx="70">
                  <c:v>41223.0</c:v>
                </c:pt>
                <c:pt idx="71">
                  <c:v>41224.0</c:v>
                </c:pt>
                <c:pt idx="72">
                  <c:v>41225.0</c:v>
                </c:pt>
                <c:pt idx="73">
                  <c:v>41226.0</c:v>
                </c:pt>
                <c:pt idx="74">
                  <c:v>41227.0</c:v>
                </c:pt>
                <c:pt idx="75">
                  <c:v>41228.0</c:v>
                </c:pt>
                <c:pt idx="76">
                  <c:v>41229.0</c:v>
                </c:pt>
                <c:pt idx="77">
                  <c:v>41230.0</c:v>
                </c:pt>
                <c:pt idx="78">
                  <c:v>41231.0</c:v>
                </c:pt>
                <c:pt idx="79">
                  <c:v>41232.0</c:v>
                </c:pt>
                <c:pt idx="80">
                  <c:v>41233.0</c:v>
                </c:pt>
                <c:pt idx="81">
                  <c:v>41234.0</c:v>
                </c:pt>
                <c:pt idx="82">
                  <c:v>41235.0</c:v>
                </c:pt>
                <c:pt idx="83">
                  <c:v>41236.0</c:v>
                </c:pt>
                <c:pt idx="84">
                  <c:v>41237.0</c:v>
                </c:pt>
                <c:pt idx="85">
                  <c:v>41238.0</c:v>
                </c:pt>
                <c:pt idx="86">
                  <c:v>41239.0</c:v>
                </c:pt>
                <c:pt idx="87">
                  <c:v>41240.0</c:v>
                </c:pt>
                <c:pt idx="88">
                  <c:v>41241.0</c:v>
                </c:pt>
                <c:pt idx="89">
                  <c:v>41242.0</c:v>
                </c:pt>
                <c:pt idx="90">
                  <c:v>41243.0</c:v>
                </c:pt>
                <c:pt idx="91">
                  <c:v>41244.0</c:v>
                </c:pt>
                <c:pt idx="92">
                  <c:v>41245.0</c:v>
                </c:pt>
                <c:pt idx="93">
                  <c:v>41246.0</c:v>
                </c:pt>
                <c:pt idx="94">
                  <c:v>41247.0</c:v>
                </c:pt>
                <c:pt idx="95">
                  <c:v>41248.0</c:v>
                </c:pt>
                <c:pt idx="96">
                  <c:v>41249.0</c:v>
                </c:pt>
                <c:pt idx="97">
                  <c:v>41250.0</c:v>
                </c:pt>
                <c:pt idx="98">
                  <c:v>41251.0</c:v>
                </c:pt>
                <c:pt idx="99">
                  <c:v>41252.0</c:v>
                </c:pt>
                <c:pt idx="100">
                  <c:v>41253.0</c:v>
                </c:pt>
                <c:pt idx="101">
                  <c:v>41254.0</c:v>
                </c:pt>
                <c:pt idx="102">
                  <c:v>41255.0</c:v>
                </c:pt>
                <c:pt idx="103">
                  <c:v>41256.0</c:v>
                </c:pt>
                <c:pt idx="104">
                  <c:v>41257.0</c:v>
                </c:pt>
                <c:pt idx="105">
                  <c:v>41258.0</c:v>
                </c:pt>
                <c:pt idx="106">
                  <c:v>41259.0</c:v>
                </c:pt>
                <c:pt idx="107">
                  <c:v>41260.0</c:v>
                </c:pt>
                <c:pt idx="108">
                  <c:v>41261.0</c:v>
                </c:pt>
                <c:pt idx="109">
                  <c:v>41262.0</c:v>
                </c:pt>
                <c:pt idx="110">
                  <c:v>41263.0</c:v>
                </c:pt>
                <c:pt idx="111">
                  <c:v>41264.0</c:v>
                </c:pt>
                <c:pt idx="112">
                  <c:v>41265.0</c:v>
                </c:pt>
                <c:pt idx="113">
                  <c:v>41266.0</c:v>
                </c:pt>
                <c:pt idx="114">
                  <c:v>41267.0</c:v>
                </c:pt>
                <c:pt idx="115">
                  <c:v>41268.0</c:v>
                </c:pt>
                <c:pt idx="116">
                  <c:v>41269.0</c:v>
                </c:pt>
                <c:pt idx="117">
                  <c:v>41270.0</c:v>
                </c:pt>
                <c:pt idx="118">
                  <c:v>41271.0</c:v>
                </c:pt>
                <c:pt idx="119">
                  <c:v>41272.0</c:v>
                </c:pt>
                <c:pt idx="120">
                  <c:v>41273.0</c:v>
                </c:pt>
                <c:pt idx="121">
                  <c:v>41274.0</c:v>
                </c:pt>
                <c:pt idx="122">
                  <c:v>41275.0</c:v>
                </c:pt>
                <c:pt idx="123">
                  <c:v>41276.0</c:v>
                </c:pt>
                <c:pt idx="124">
                  <c:v>41277.0</c:v>
                </c:pt>
                <c:pt idx="125">
                  <c:v>41278.0</c:v>
                </c:pt>
                <c:pt idx="126">
                  <c:v>41279.0</c:v>
                </c:pt>
              </c:numCache>
            </c:numRef>
          </c:cat>
          <c:val>
            <c:numRef>
              <c:f>Dataset2!$C$2:$C$128</c:f>
              <c:numCache>
                <c:formatCode>General</c:formatCode>
                <c:ptCount val="127"/>
                <c:pt idx="0">
                  <c:v>227356.0</c:v>
                </c:pt>
                <c:pt idx="1">
                  <c:v>208198.0</c:v>
                </c:pt>
                <c:pt idx="2">
                  <c:v>235125.0</c:v>
                </c:pt>
                <c:pt idx="3">
                  <c:v>246216.0</c:v>
                </c:pt>
                <c:pt idx="4">
                  <c:v>254083.0</c:v>
                </c:pt>
                <c:pt idx="5">
                  <c:v>272861.0</c:v>
                </c:pt>
                <c:pt idx="6">
                  <c:v>250768.0</c:v>
                </c:pt>
                <c:pt idx="7">
                  <c:v>193860.0</c:v>
                </c:pt>
                <c:pt idx="8">
                  <c:v>219126.0</c:v>
                </c:pt>
                <c:pt idx="9">
                  <c:v>222117.0</c:v>
                </c:pt>
                <c:pt idx="10">
                  <c:v>282880.0</c:v>
                </c:pt>
                <c:pt idx="11">
                  <c:v>299226.0</c:v>
                </c:pt>
                <c:pt idx="12">
                  <c:v>270698.0</c:v>
                </c:pt>
                <c:pt idx="13">
                  <c:v>306275.0</c:v>
                </c:pt>
                <c:pt idx="14">
                  <c:v>259771.0</c:v>
                </c:pt>
                <c:pt idx="15">
                  <c:v>319334.0</c:v>
                </c:pt>
                <c:pt idx="16">
                  <c:v>270542.0</c:v>
                </c:pt>
                <c:pt idx="17">
                  <c:v>325852.0</c:v>
                </c:pt>
                <c:pt idx="18">
                  <c:v>304348.0</c:v>
                </c:pt>
                <c:pt idx="19">
                  <c:v>303993.0</c:v>
                </c:pt>
                <c:pt idx="20">
                  <c:v>264718.0</c:v>
                </c:pt>
                <c:pt idx="21">
                  <c:v>238135.0</c:v>
                </c:pt>
                <c:pt idx="22">
                  <c:v>234454.0</c:v>
                </c:pt>
                <c:pt idx="23">
                  <c:v>243853.0</c:v>
                </c:pt>
                <c:pt idx="24">
                  <c:v>258382.0</c:v>
                </c:pt>
                <c:pt idx="25">
                  <c:v>295575.0</c:v>
                </c:pt>
                <c:pt idx="26">
                  <c:v>272292.0</c:v>
                </c:pt>
                <c:pt idx="27">
                  <c:v>288771.0</c:v>
                </c:pt>
                <c:pt idx="28">
                  <c:v>224785.0</c:v>
                </c:pt>
                <c:pt idx="29">
                  <c:v>200187.0</c:v>
                </c:pt>
                <c:pt idx="30">
                  <c:v>269809.0</c:v>
                </c:pt>
                <c:pt idx="31">
                  <c:v>258284.0</c:v>
                </c:pt>
                <c:pt idx="32">
                  <c:v>252036.0</c:v>
                </c:pt>
                <c:pt idx="33">
                  <c:v>265729.0</c:v>
                </c:pt>
                <c:pt idx="34">
                  <c:v>340279.0</c:v>
                </c:pt>
                <c:pt idx="35">
                  <c:v>214061.0</c:v>
                </c:pt>
                <c:pt idx="36">
                  <c:v>233282.0</c:v>
                </c:pt>
                <c:pt idx="37">
                  <c:v>295595.0</c:v>
                </c:pt>
                <c:pt idx="38">
                  <c:v>272880.0</c:v>
                </c:pt>
                <c:pt idx="39">
                  <c:v>292348.0</c:v>
                </c:pt>
                <c:pt idx="40">
                  <c:v>359597.0</c:v>
                </c:pt>
                <c:pt idx="41">
                  <c:v>409591.0</c:v>
                </c:pt>
                <c:pt idx="42">
                  <c:v>223078.0</c:v>
                </c:pt>
                <c:pt idx="43">
                  <c:v>250085.0</c:v>
                </c:pt>
                <c:pt idx="44">
                  <c:v>278833.0</c:v>
                </c:pt>
                <c:pt idx="45">
                  <c:v>306557.0</c:v>
                </c:pt>
                <c:pt idx="46">
                  <c:v>278487.0</c:v>
                </c:pt>
                <c:pt idx="47">
                  <c:v>273839.0</c:v>
                </c:pt>
                <c:pt idx="48">
                  <c:v>279901.0</c:v>
                </c:pt>
                <c:pt idx="49">
                  <c:v>221538.0</c:v>
                </c:pt>
                <c:pt idx="50">
                  <c:v>241674.0</c:v>
                </c:pt>
                <c:pt idx="51">
                  <c:v>276486.0</c:v>
                </c:pt>
                <c:pt idx="52">
                  <c:v>270292.0</c:v>
                </c:pt>
                <c:pt idx="53">
                  <c:v>294706.0</c:v>
                </c:pt>
                <c:pt idx="54">
                  <c:v>276310.0</c:v>
                </c:pt>
                <c:pt idx="55">
                  <c:v>261031.0</c:v>
                </c:pt>
                <c:pt idx="56">
                  <c:v>254807.0</c:v>
                </c:pt>
                <c:pt idx="57">
                  <c:v>300161.0</c:v>
                </c:pt>
                <c:pt idx="58">
                  <c:v>528072.0</c:v>
                </c:pt>
                <c:pt idx="59">
                  <c:v>454413.0</c:v>
                </c:pt>
                <c:pt idx="60">
                  <c:v>299517.0</c:v>
                </c:pt>
                <c:pt idx="61">
                  <c:v>269226.0</c:v>
                </c:pt>
                <c:pt idx="62">
                  <c:v>293758.0</c:v>
                </c:pt>
                <c:pt idx="63">
                  <c:v>263944.0</c:v>
                </c:pt>
                <c:pt idx="64">
                  <c:v>302781.0</c:v>
                </c:pt>
                <c:pt idx="65">
                  <c:v>313008.0</c:v>
                </c:pt>
                <c:pt idx="66">
                  <c:v>418533.0</c:v>
                </c:pt>
                <c:pt idx="67">
                  <c:v>401741.0</c:v>
                </c:pt>
                <c:pt idx="68">
                  <c:v>366604.0</c:v>
                </c:pt>
                <c:pt idx="69">
                  <c:v>317197.0</c:v>
                </c:pt>
                <c:pt idx="70">
                  <c:v>310324.0</c:v>
                </c:pt>
                <c:pt idx="71">
                  <c:v>322514.0</c:v>
                </c:pt>
                <c:pt idx="72">
                  <c:v>354894.0</c:v>
                </c:pt>
                <c:pt idx="73">
                  <c:v>347154.0</c:v>
                </c:pt>
                <c:pt idx="74">
                  <c:v>294506.0</c:v>
                </c:pt>
                <c:pt idx="75">
                  <c:v>294420.0</c:v>
                </c:pt>
                <c:pt idx="76">
                  <c:v>279804.0</c:v>
                </c:pt>
                <c:pt idx="77">
                  <c:v>274163.0</c:v>
                </c:pt>
                <c:pt idx="78">
                  <c:v>269094.0</c:v>
                </c:pt>
                <c:pt idx="79">
                  <c:v>289706.0</c:v>
                </c:pt>
                <c:pt idx="80">
                  <c:v>289779.0</c:v>
                </c:pt>
                <c:pt idx="81">
                  <c:v>286819.0</c:v>
                </c:pt>
                <c:pt idx="82">
                  <c:v>268728.0</c:v>
                </c:pt>
                <c:pt idx="83">
                  <c:v>310134.0</c:v>
                </c:pt>
                <c:pt idx="84">
                  <c:v>287164.0</c:v>
                </c:pt>
                <c:pt idx="85">
                  <c:v>340700.0</c:v>
                </c:pt>
                <c:pt idx="86">
                  <c:v>332823.0</c:v>
                </c:pt>
                <c:pt idx="87">
                  <c:v>298293.0</c:v>
                </c:pt>
                <c:pt idx="88">
                  <c:v>326872.0</c:v>
                </c:pt>
                <c:pt idx="89">
                  <c:v>351459.0</c:v>
                </c:pt>
                <c:pt idx="90">
                  <c:v>289938.0</c:v>
                </c:pt>
                <c:pt idx="91">
                  <c:v>272656.0</c:v>
                </c:pt>
                <c:pt idx="92">
                  <c:v>273994.0</c:v>
                </c:pt>
                <c:pt idx="93">
                  <c:v>289198.0</c:v>
                </c:pt>
                <c:pt idx="94">
                  <c:v>412963.0</c:v>
                </c:pt>
                <c:pt idx="95">
                  <c:v>600036.0</c:v>
                </c:pt>
                <c:pt idx="96">
                  <c:v>405847.0</c:v>
                </c:pt>
                <c:pt idx="97">
                  <c:v>350826.0</c:v>
                </c:pt>
                <c:pt idx="98">
                  <c:v>302681.0</c:v>
                </c:pt>
                <c:pt idx="99">
                  <c:v>348863.0</c:v>
                </c:pt>
                <c:pt idx="100">
                  <c:v>331228.0</c:v>
                </c:pt>
                <c:pt idx="101">
                  <c:v>350800.0</c:v>
                </c:pt>
                <c:pt idx="102">
                  <c:v>293602.0</c:v>
                </c:pt>
                <c:pt idx="103">
                  <c:v>302372.0</c:v>
                </c:pt>
                <c:pt idx="104">
                  <c:v>402142.0</c:v>
                </c:pt>
                <c:pt idx="105">
                  <c:v>367249.0</c:v>
                </c:pt>
                <c:pt idx="106">
                  <c:v>363404.0</c:v>
                </c:pt>
                <c:pt idx="107">
                  <c:v>432272.0</c:v>
                </c:pt>
                <c:pt idx="108">
                  <c:v>358613.0</c:v>
                </c:pt>
                <c:pt idx="109">
                  <c:v>342701.0</c:v>
                </c:pt>
                <c:pt idx="110">
                  <c:v>331308.0</c:v>
                </c:pt>
                <c:pt idx="111">
                  <c:v>335730.0</c:v>
                </c:pt>
                <c:pt idx="112">
                  <c:v>304855.0</c:v>
                </c:pt>
                <c:pt idx="113">
                  <c:v>319895.0</c:v>
                </c:pt>
                <c:pt idx="114">
                  <c:v>318282.0</c:v>
                </c:pt>
                <c:pt idx="115">
                  <c:v>286614.0</c:v>
                </c:pt>
                <c:pt idx="116">
                  <c:v>373022.0</c:v>
                </c:pt>
                <c:pt idx="117">
                  <c:v>363513.0</c:v>
                </c:pt>
                <c:pt idx="118">
                  <c:v>334553.0</c:v>
                </c:pt>
                <c:pt idx="119">
                  <c:v>318650.0</c:v>
                </c:pt>
                <c:pt idx="120">
                  <c:v>341298.0</c:v>
                </c:pt>
                <c:pt idx="121">
                  <c:v>320210.0</c:v>
                </c:pt>
                <c:pt idx="122">
                  <c:v>487469.0</c:v>
                </c:pt>
                <c:pt idx="123">
                  <c:v>541998.0</c:v>
                </c:pt>
                <c:pt idx="124">
                  <c:v>387516.0</c:v>
                </c:pt>
                <c:pt idx="125">
                  <c:v>388202.0</c:v>
                </c:pt>
                <c:pt idx="126">
                  <c:v>363604.0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Dataset2!$D$1</c:f>
              <c:strCache>
                <c:ptCount val="1"/>
                <c:pt idx="0">
                  <c:v>Desktop Visits</c:v>
                </c:pt>
              </c:strCache>
            </c:strRef>
          </c:tx>
          <c:spPr>
            <a:ln w="38100" cmpd="sng">
              <a:solidFill>
                <a:schemeClr val="accent5"/>
              </a:solidFill>
            </a:ln>
          </c:spPr>
          <c:marker>
            <c:symbol val="none"/>
          </c:marker>
          <c:cat>
            <c:numRef>
              <c:f>Dataset2!$A$2:$A$128</c:f>
              <c:numCache>
                <c:formatCode>m/d/yy</c:formatCode>
                <c:ptCount val="127"/>
                <c:pt idx="0">
                  <c:v>41153.0</c:v>
                </c:pt>
                <c:pt idx="1">
                  <c:v>41154.0</c:v>
                </c:pt>
                <c:pt idx="2">
                  <c:v>41155.0</c:v>
                </c:pt>
                <c:pt idx="3">
                  <c:v>41156.0</c:v>
                </c:pt>
                <c:pt idx="4">
                  <c:v>41157.0</c:v>
                </c:pt>
                <c:pt idx="5">
                  <c:v>41158.0</c:v>
                </c:pt>
                <c:pt idx="6">
                  <c:v>41159.0</c:v>
                </c:pt>
                <c:pt idx="7">
                  <c:v>41160.0</c:v>
                </c:pt>
                <c:pt idx="8">
                  <c:v>41161.0</c:v>
                </c:pt>
                <c:pt idx="9">
                  <c:v>41162.0</c:v>
                </c:pt>
                <c:pt idx="10">
                  <c:v>41163.0</c:v>
                </c:pt>
                <c:pt idx="11">
                  <c:v>41164.0</c:v>
                </c:pt>
                <c:pt idx="12">
                  <c:v>41165.0</c:v>
                </c:pt>
                <c:pt idx="13">
                  <c:v>41166.0</c:v>
                </c:pt>
                <c:pt idx="14">
                  <c:v>41167.0</c:v>
                </c:pt>
                <c:pt idx="15">
                  <c:v>41168.0</c:v>
                </c:pt>
                <c:pt idx="16">
                  <c:v>41169.0</c:v>
                </c:pt>
                <c:pt idx="17">
                  <c:v>41170.0</c:v>
                </c:pt>
                <c:pt idx="18">
                  <c:v>41171.0</c:v>
                </c:pt>
                <c:pt idx="19">
                  <c:v>41172.0</c:v>
                </c:pt>
                <c:pt idx="20">
                  <c:v>41173.0</c:v>
                </c:pt>
                <c:pt idx="21">
                  <c:v>41174.0</c:v>
                </c:pt>
                <c:pt idx="22">
                  <c:v>41175.0</c:v>
                </c:pt>
                <c:pt idx="23">
                  <c:v>41176.0</c:v>
                </c:pt>
                <c:pt idx="24">
                  <c:v>41177.0</c:v>
                </c:pt>
                <c:pt idx="25">
                  <c:v>41178.0</c:v>
                </c:pt>
                <c:pt idx="26">
                  <c:v>41179.0</c:v>
                </c:pt>
                <c:pt idx="27">
                  <c:v>41180.0</c:v>
                </c:pt>
                <c:pt idx="28">
                  <c:v>41181.0</c:v>
                </c:pt>
                <c:pt idx="29">
                  <c:v>41182.0</c:v>
                </c:pt>
                <c:pt idx="30">
                  <c:v>41183.0</c:v>
                </c:pt>
                <c:pt idx="31">
                  <c:v>41184.0</c:v>
                </c:pt>
                <c:pt idx="32">
                  <c:v>41185.0</c:v>
                </c:pt>
                <c:pt idx="33">
                  <c:v>41186.0</c:v>
                </c:pt>
                <c:pt idx="34">
                  <c:v>41187.0</c:v>
                </c:pt>
                <c:pt idx="35">
                  <c:v>41188.0</c:v>
                </c:pt>
                <c:pt idx="36">
                  <c:v>41189.0</c:v>
                </c:pt>
                <c:pt idx="37">
                  <c:v>41190.0</c:v>
                </c:pt>
                <c:pt idx="38">
                  <c:v>41191.0</c:v>
                </c:pt>
                <c:pt idx="39">
                  <c:v>41192.0</c:v>
                </c:pt>
                <c:pt idx="40">
                  <c:v>41193.0</c:v>
                </c:pt>
                <c:pt idx="41">
                  <c:v>41194.0</c:v>
                </c:pt>
                <c:pt idx="42">
                  <c:v>41195.0</c:v>
                </c:pt>
                <c:pt idx="43">
                  <c:v>41196.0</c:v>
                </c:pt>
                <c:pt idx="44">
                  <c:v>41197.0</c:v>
                </c:pt>
                <c:pt idx="45">
                  <c:v>41198.0</c:v>
                </c:pt>
                <c:pt idx="46">
                  <c:v>41199.0</c:v>
                </c:pt>
                <c:pt idx="47">
                  <c:v>41200.0</c:v>
                </c:pt>
                <c:pt idx="48">
                  <c:v>41201.0</c:v>
                </c:pt>
                <c:pt idx="49">
                  <c:v>41202.0</c:v>
                </c:pt>
                <c:pt idx="50">
                  <c:v>41203.0</c:v>
                </c:pt>
                <c:pt idx="51">
                  <c:v>41204.0</c:v>
                </c:pt>
                <c:pt idx="52">
                  <c:v>41205.0</c:v>
                </c:pt>
                <c:pt idx="53">
                  <c:v>41206.0</c:v>
                </c:pt>
                <c:pt idx="54">
                  <c:v>41207.0</c:v>
                </c:pt>
                <c:pt idx="55">
                  <c:v>41208.0</c:v>
                </c:pt>
                <c:pt idx="56">
                  <c:v>41209.0</c:v>
                </c:pt>
                <c:pt idx="57">
                  <c:v>41210.0</c:v>
                </c:pt>
                <c:pt idx="58">
                  <c:v>41211.0</c:v>
                </c:pt>
                <c:pt idx="59">
                  <c:v>41212.0</c:v>
                </c:pt>
                <c:pt idx="60">
                  <c:v>41213.0</c:v>
                </c:pt>
                <c:pt idx="61">
                  <c:v>41214.0</c:v>
                </c:pt>
                <c:pt idx="62">
                  <c:v>41215.0</c:v>
                </c:pt>
                <c:pt idx="63">
                  <c:v>41216.0</c:v>
                </c:pt>
                <c:pt idx="64">
                  <c:v>41217.0</c:v>
                </c:pt>
                <c:pt idx="65">
                  <c:v>41218.0</c:v>
                </c:pt>
                <c:pt idx="66">
                  <c:v>41219.0</c:v>
                </c:pt>
                <c:pt idx="67">
                  <c:v>41220.0</c:v>
                </c:pt>
                <c:pt idx="68">
                  <c:v>41221.0</c:v>
                </c:pt>
                <c:pt idx="69">
                  <c:v>41222.0</c:v>
                </c:pt>
                <c:pt idx="70">
                  <c:v>41223.0</c:v>
                </c:pt>
                <c:pt idx="71">
                  <c:v>41224.0</c:v>
                </c:pt>
                <c:pt idx="72">
                  <c:v>41225.0</c:v>
                </c:pt>
                <c:pt idx="73">
                  <c:v>41226.0</c:v>
                </c:pt>
                <c:pt idx="74">
                  <c:v>41227.0</c:v>
                </c:pt>
                <c:pt idx="75">
                  <c:v>41228.0</c:v>
                </c:pt>
                <c:pt idx="76">
                  <c:v>41229.0</c:v>
                </c:pt>
                <c:pt idx="77">
                  <c:v>41230.0</c:v>
                </c:pt>
                <c:pt idx="78">
                  <c:v>41231.0</c:v>
                </c:pt>
                <c:pt idx="79">
                  <c:v>41232.0</c:v>
                </c:pt>
                <c:pt idx="80">
                  <c:v>41233.0</c:v>
                </c:pt>
                <c:pt idx="81">
                  <c:v>41234.0</c:v>
                </c:pt>
                <c:pt idx="82">
                  <c:v>41235.0</c:v>
                </c:pt>
                <c:pt idx="83">
                  <c:v>41236.0</c:v>
                </c:pt>
                <c:pt idx="84">
                  <c:v>41237.0</c:v>
                </c:pt>
                <c:pt idx="85">
                  <c:v>41238.0</c:v>
                </c:pt>
                <c:pt idx="86">
                  <c:v>41239.0</c:v>
                </c:pt>
                <c:pt idx="87">
                  <c:v>41240.0</c:v>
                </c:pt>
                <c:pt idx="88">
                  <c:v>41241.0</c:v>
                </c:pt>
                <c:pt idx="89">
                  <c:v>41242.0</c:v>
                </c:pt>
                <c:pt idx="90">
                  <c:v>41243.0</c:v>
                </c:pt>
                <c:pt idx="91">
                  <c:v>41244.0</c:v>
                </c:pt>
                <c:pt idx="92">
                  <c:v>41245.0</c:v>
                </c:pt>
                <c:pt idx="93">
                  <c:v>41246.0</c:v>
                </c:pt>
                <c:pt idx="94">
                  <c:v>41247.0</c:v>
                </c:pt>
                <c:pt idx="95">
                  <c:v>41248.0</c:v>
                </c:pt>
                <c:pt idx="96">
                  <c:v>41249.0</c:v>
                </c:pt>
                <c:pt idx="97">
                  <c:v>41250.0</c:v>
                </c:pt>
                <c:pt idx="98">
                  <c:v>41251.0</c:v>
                </c:pt>
                <c:pt idx="99">
                  <c:v>41252.0</c:v>
                </c:pt>
                <c:pt idx="100">
                  <c:v>41253.0</c:v>
                </c:pt>
                <c:pt idx="101">
                  <c:v>41254.0</c:v>
                </c:pt>
                <c:pt idx="102">
                  <c:v>41255.0</c:v>
                </c:pt>
                <c:pt idx="103">
                  <c:v>41256.0</c:v>
                </c:pt>
                <c:pt idx="104">
                  <c:v>41257.0</c:v>
                </c:pt>
                <c:pt idx="105">
                  <c:v>41258.0</c:v>
                </c:pt>
                <c:pt idx="106">
                  <c:v>41259.0</c:v>
                </c:pt>
                <c:pt idx="107">
                  <c:v>41260.0</c:v>
                </c:pt>
                <c:pt idx="108">
                  <c:v>41261.0</c:v>
                </c:pt>
                <c:pt idx="109">
                  <c:v>41262.0</c:v>
                </c:pt>
                <c:pt idx="110">
                  <c:v>41263.0</c:v>
                </c:pt>
                <c:pt idx="111">
                  <c:v>41264.0</c:v>
                </c:pt>
                <c:pt idx="112">
                  <c:v>41265.0</c:v>
                </c:pt>
                <c:pt idx="113">
                  <c:v>41266.0</c:v>
                </c:pt>
                <c:pt idx="114">
                  <c:v>41267.0</c:v>
                </c:pt>
                <c:pt idx="115">
                  <c:v>41268.0</c:v>
                </c:pt>
                <c:pt idx="116">
                  <c:v>41269.0</c:v>
                </c:pt>
                <c:pt idx="117">
                  <c:v>41270.0</c:v>
                </c:pt>
                <c:pt idx="118">
                  <c:v>41271.0</c:v>
                </c:pt>
                <c:pt idx="119">
                  <c:v>41272.0</c:v>
                </c:pt>
                <c:pt idx="120">
                  <c:v>41273.0</c:v>
                </c:pt>
                <c:pt idx="121">
                  <c:v>41274.0</c:v>
                </c:pt>
                <c:pt idx="122">
                  <c:v>41275.0</c:v>
                </c:pt>
                <c:pt idx="123">
                  <c:v>41276.0</c:v>
                </c:pt>
                <c:pt idx="124">
                  <c:v>41277.0</c:v>
                </c:pt>
                <c:pt idx="125">
                  <c:v>41278.0</c:v>
                </c:pt>
                <c:pt idx="126">
                  <c:v>41279.0</c:v>
                </c:pt>
              </c:numCache>
            </c:numRef>
          </c:cat>
          <c:val>
            <c:numRef>
              <c:f>Dataset2!$D$2:$D$128</c:f>
              <c:numCache>
                <c:formatCode>General</c:formatCode>
                <c:ptCount val="127"/>
                <c:pt idx="0">
                  <c:v>480620.0</c:v>
                </c:pt>
                <c:pt idx="1">
                  <c:v>400014.0</c:v>
                </c:pt>
                <c:pt idx="2">
                  <c:v>535919.0</c:v>
                </c:pt>
                <c:pt idx="3">
                  <c:v>822841.0</c:v>
                </c:pt>
                <c:pt idx="4">
                  <c:v>812461.0</c:v>
                </c:pt>
                <c:pt idx="5">
                  <c:v>822616.0</c:v>
                </c:pt>
                <c:pt idx="6">
                  <c:v>726195.0</c:v>
                </c:pt>
                <c:pt idx="7">
                  <c:v>373524.0</c:v>
                </c:pt>
                <c:pt idx="8">
                  <c:v>413915.0</c:v>
                </c:pt>
                <c:pt idx="9">
                  <c:v>769143.0</c:v>
                </c:pt>
                <c:pt idx="10">
                  <c:v>986060.0</c:v>
                </c:pt>
                <c:pt idx="11">
                  <c:v>903654.0</c:v>
                </c:pt>
                <c:pt idx="12">
                  <c:v>854963.0</c:v>
                </c:pt>
                <c:pt idx="13">
                  <c:v>870452.0</c:v>
                </c:pt>
                <c:pt idx="14">
                  <c:v>433006.0</c:v>
                </c:pt>
                <c:pt idx="15">
                  <c:v>493388.0</c:v>
                </c:pt>
                <c:pt idx="16">
                  <c:v>853230.0</c:v>
                </c:pt>
                <c:pt idx="17">
                  <c:v>1.088425E6</c:v>
                </c:pt>
                <c:pt idx="18">
                  <c:v>952463.0</c:v>
                </c:pt>
                <c:pt idx="19">
                  <c:v>907132.0</c:v>
                </c:pt>
                <c:pt idx="20">
                  <c:v>738371.0</c:v>
                </c:pt>
                <c:pt idx="21">
                  <c:v>417140.0</c:v>
                </c:pt>
                <c:pt idx="22">
                  <c:v>448361.0</c:v>
                </c:pt>
                <c:pt idx="23">
                  <c:v>880324.0</c:v>
                </c:pt>
                <c:pt idx="24">
                  <c:v>852276.0</c:v>
                </c:pt>
                <c:pt idx="25">
                  <c:v>881101.0</c:v>
                </c:pt>
                <c:pt idx="26">
                  <c:v>978753.0</c:v>
                </c:pt>
                <c:pt idx="27">
                  <c:v>880003.0</c:v>
                </c:pt>
                <c:pt idx="28">
                  <c:v>407372.0</c:v>
                </c:pt>
                <c:pt idx="29">
                  <c:v>398268.0</c:v>
                </c:pt>
                <c:pt idx="30">
                  <c:v>915321.0</c:v>
                </c:pt>
                <c:pt idx="31">
                  <c:v>836858.0</c:v>
                </c:pt>
                <c:pt idx="32">
                  <c:v>811661.0</c:v>
                </c:pt>
                <c:pt idx="33">
                  <c:v>826347.0</c:v>
                </c:pt>
                <c:pt idx="34">
                  <c:v>1.024027E6</c:v>
                </c:pt>
                <c:pt idx="35">
                  <c:v>399608.0</c:v>
                </c:pt>
                <c:pt idx="36">
                  <c:v>483416.0</c:v>
                </c:pt>
                <c:pt idx="37">
                  <c:v>912989.0</c:v>
                </c:pt>
                <c:pt idx="38">
                  <c:v>881892.0</c:v>
                </c:pt>
                <c:pt idx="39">
                  <c:v>843423.0</c:v>
                </c:pt>
                <c:pt idx="40">
                  <c:v>1.019903E6</c:v>
                </c:pt>
                <c:pt idx="41">
                  <c:v>1.072283E6</c:v>
                </c:pt>
                <c:pt idx="42">
                  <c:v>376529.0</c:v>
                </c:pt>
                <c:pt idx="43">
                  <c:v>480007.0</c:v>
                </c:pt>
                <c:pt idx="44">
                  <c:v>891954.0</c:v>
                </c:pt>
                <c:pt idx="45">
                  <c:v>904831.0</c:v>
                </c:pt>
                <c:pt idx="46">
                  <c:v>861785.0</c:v>
                </c:pt>
                <c:pt idx="47">
                  <c:v>842442.0</c:v>
                </c:pt>
                <c:pt idx="48">
                  <c:v>802105.0</c:v>
                </c:pt>
                <c:pt idx="49">
                  <c:v>401157.0</c:v>
                </c:pt>
                <c:pt idx="50">
                  <c:v>436720.0</c:v>
                </c:pt>
                <c:pt idx="51">
                  <c:v>798438.0</c:v>
                </c:pt>
                <c:pt idx="52">
                  <c:v>835511.0</c:v>
                </c:pt>
                <c:pt idx="53">
                  <c:v>862212.0</c:v>
                </c:pt>
                <c:pt idx="54">
                  <c:v>882935.0</c:v>
                </c:pt>
                <c:pt idx="55">
                  <c:v>789209.0</c:v>
                </c:pt>
                <c:pt idx="56">
                  <c:v>460110.0</c:v>
                </c:pt>
                <c:pt idx="57">
                  <c:v>583447.0</c:v>
                </c:pt>
                <c:pt idx="58">
                  <c:v>1.290607E6</c:v>
                </c:pt>
                <c:pt idx="59">
                  <c:v>1.144832E6</c:v>
                </c:pt>
                <c:pt idx="60">
                  <c:v>883252.0</c:v>
                </c:pt>
                <c:pt idx="61">
                  <c:v>800157.0</c:v>
                </c:pt>
                <c:pt idx="62">
                  <c:v>771585.0</c:v>
                </c:pt>
                <c:pt idx="63">
                  <c:v>473536.0</c:v>
                </c:pt>
                <c:pt idx="64">
                  <c:v>544421.0</c:v>
                </c:pt>
                <c:pt idx="65">
                  <c:v>952305.0</c:v>
                </c:pt>
                <c:pt idx="66">
                  <c:v>1.090013E6</c:v>
                </c:pt>
                <c:pt idx="67">
                  <c:v>1.079959E6</c:v>
                </c:pt>
                <c:pt idx="68">
                  <c:v>1.119019E6</c:v>
                </c:pt>
                <c:pt idx="69">
                  <c:v>857146.0</c:v>
                </c:pt>
                <c:pt idx="70">
                  <c:v>588948.0</c:v>
                </c:pt>
                <c:pt idx="71">
                  <c:v>595478.0</c:v>
                </c:pt>
                <c:pt idx="72">
                  <c:v>1.020774E6</c:v>
                </c:pt>
                <c:pt idx="73">
                  <c:v>1.110325E6</c:v>
                </c:pt>
                <c:pt idx="74">
                  <c:v>903292.0</c:v>
                </c:pt>
                <c:pt idx="75">
                  <c:v>896546.0</c:v>
                </c:pt>
                <c:pt idx="76">
                  <c:v>746517.0</c:v>
                </c:pt>
                <c:pt idx="77">
                  <c:v>487804.0</c:v>
                </c:pt>
                <c:pt idx="78">
                  <c:v>514924.0</c:v>
                </c:pt>
                <c:pt idx="79">
                  <c:v>847486.0</c:v>
                </c:pt>
                <c:pt idx="80">
                  <c:v>812647.0</c:v>
                </c:pt>
                <c:pt idx="81">
                  <c:v>788539.0</c:v>
                </c:pt>
                <c:pt idx="82">
                  <c:v>464528.0</c:v>
                </c:pt>
                <c:pt idx="83">
                  <c:v>585864.0</c:v>
                </c:pt>
                <c:pt idx="84">
                  <c:v>467923.0</c:v>
                </c:pt>
                <c:pt idx="85">
                  <c:v>619764.0</c:v>
                </c:pt>
                <c:pt idx="86">
                  <c:v>1.003862E6</c:v>
                </c:pt>
                <c:pt idx="87">
                  <c:v>946464.0</c:v>
                </c:pt>
                <c:pt idx="88">
                  <c:v>987771.0</c:v>
                </c:pt>
                <c:pt idx="89">
                  <c:v>992318.0</c:v>
                </c:pt>
                <c:pt idx="90">
                  <c:v>936439.0</c:v>
                </c:pt>
                <c:pt idx="91">
                  <c:v>496828.0</c:v>
                </c:pt>
                <c:pt idx="92">
                  <c:v>523660.0</c:v>
                </c:pt>
                <c:pt idx="93">
                  <c:v>924990.0</c:v>
                </c:pt>
                <c:pt idx="94">
                  <c:v>1.153253E6</c:v>
                </c:pt>
                <c:pt idx="95">
                  <c:v>1.446242E6</c:v>
                </c:pt>
                <c:pt idx="96">
                  <c:v>1.001479E6</c:v>
                </c:pt>
                <c:pt idx="97">
                  <c:v>885869.0</c:v>
                </c:pt>
                <c:pt idx="98">
                  <c:v>527098.0</c:v>
                </c:pt>
                <c:pt idx="99">
                  <c:v>548711.0</c:v>
                </c:pt>
                <c:pt idx="100">
                  <c:v>935475.0</c:v>
                </c:pt>
                <c:pt idx="101">
                  <c:v>988405.0</c:v>
                </c:pt>
                <c:pt idx="102">
                  <c:v>834783.0</c:v>
                </c:pt>
                <c:pt idx="103">
                  <c:v>843070.0</c:v>
                </c:pt>
                <c:pt idx="104">
                  <c:v>942972.0</c:v>
                </c:pt>
                <c:pt idx="105">
                  <c:v>559186.0</c:v>
                </c:pt>
                <c:pt idx="106">
                  <c:v>574645.0</c:v>
                </c:pt>
                <c:pt idx="107">
                  <c:v>1.228334E6</c:v>
                </c:pt>
                <c:pt idx="108">
                  <c:v>924559.0</c:v>
                </c:pt>
                <c:pt idx="109">
                  <c:v>908756.0</c:v>
                </c:pt>
                <c:pt idx="110">
                  <c:v>829065.0</c:v>
                </c:pt>
                <c:pt idx="111">
                  <c:v>776762.0</c:v>
                </c:pt>
                <c:pt idx="112">
                  <c:v>443837.0</c:v>
                </c:pt>
                <c:pt idx="113">
                  <c:v>452199.0</c:v>
                </c:pt>
                <c:pt idx="114">
                  <c:v>469121.0</c:v>
                </c:pt>
                <c:pt idx="115">
                  <c:v>360128.0</c:v>
                </c:pt>
                <c:pt idx="116">
                  <c:v>687084.0</c:v>
                </c:pt>
                <c:pt idx="117">
                  <c:v>744798.0</c:v>
                </c:pt>
                <c:pt idx="118">
                  <c:v>683452.0</c:v>
                </c:pt>
                <c:pt idx="119">
                  <c:v>483070.0</c:v>
                </c:pt>
                <c:pt idx="120">
                  <c:v>470056.0</c:v>
                </c:pt>
                <c:pt idx="121">
                  <c:v>588109.0</c:v>
                </c:pt>
                <c:pt idx="122">
                  <c:v>701814.0</c:v>
                </c:pt>
                <c:pt idx="123">
                  <c:v>1.202394E6</c:v>
                </c:pt>
                <c:pt idx="124">
                  <c:v>903298.0</c:v>
                </c:pt>
                <c:pt idx="125">
                  <c:v>944268.0</c:v>
                </c:pt>
                <c:pt idx="126">
                  <c:v>548237.0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358392"/>
        <c:axId val="-2131009032"/>
      </c:lineChart>
      <c:dateAx>
        <c:axId val="-2133358392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en-US"/>
          </a:p>
        </c:txPr>
        <c:crossAx val="-2131009032"/>
        <c:crosses val="autoZero"/>
        <c:auto val="1"/>
        <c:lblOffset val="100"/>
        <c:baseTimeUnit val="days"/>
      </c:dateAx>
      <c:valAx>
        <c:axId val="-2131009032"/>
        <c:scaling>
          <c:orientation val="minMax"/>
        </c:scaling>
        <c:delete val="0"/>
        <c:axPos val="l"/>
        <c:majorGridlines>
          <c:spPr>
            <a:ln w="6350" cmpd="sng">
              <a:noFill/>
            </a:ln>
          </c:spPr>
        </c:majorGridlines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FFFFFF"/>
                </a:solidFill>
              </a:defRPr>
            </a:pPr>
            <a:endParaRPr lang="en-US"/>
          </a:p>
        </c:txPr>
        <c:crossAx val="-2133358392"/>
        <c:crosses val="autoZero"/>
        <c:crossBetween val="between"/>
      </c:valAx>
      <c:spPr>
        <a:noFill/>
      </c:spPr>
    </c:plotArea>
    <c:legend>
      <c:legendPos val="r"/>
      <c:layout>
        <c:manualLayout>
          <c:xMode val="edge"/>
          <c:yMode val="edge"/>
          <c:x val="0.102997698364627"/>
          <c:y val="0.0621000801792726"/>
          <c:w val="0.546887070712252"/>
          <c:h val="0.0863235182418918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E9C2B-D1EF-4644-BEB2-B9169061390B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9E2B7-4CD4-1F40-92BF-FB04B885C9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1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269F3-EDDE-F04A-A42B-79ACE605B8C7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43792-2497-8044-82C0-EC4ADF1166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2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28" y="4343798"/>
            <a:ext cx="5485946" cy="411360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30" tIns="45715" rIns="91430" bIns="45715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8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1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2FE7D661-1836-44F7-8FAF-35E8F866ECD3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1FF71CE-B899-4B2B-848D-9F12F0C901B6}" type="datetimeFigureOut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5397606D-E5C4-4C2F-8241-EC2663EF1CD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6" y="1826712"/>
            <a:ext cx="1492499" cy="448445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12"/>
            <a:ext cx="5241476" cy="448445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02CF1CA-F464-4B29-B867-EAF8A9B936E3}" type="datetime1">
              <a:rPr lang="en-US" smtClean="0"/>
              <a:pPr/>
              <a:t>11/11/13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AE6B357-51B9-47D2-A71D-0D06CB03185D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1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058CB827-F132-4DF6-9FB9-4035A4C798EF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1A92A601-7D32-4ED7-AD1A-974B6DDBDCDC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5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63A17B41-4A0C-4639-A132-E5C8F99A4BE8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20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BE9967FD-6084-4075-993E-77EC8038773F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3B988B47-74BA-4873-ADAE-EB0120124E83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6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13"/>
            <a:ext cx="4207848" cy="4476615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7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93CF52C1-9A39-494C-9977-BBEFAB872C1F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07690" y="548799"/>
            <a:ext cx="1189132" cy="297919"/>
          </a:xfrm>
          <a:prstGeom prst="rect">
            <a:avLst/>
          </a:prstGeom>
        </p:spPr>
        <p:txBody>
          <a:bodyPr/>
          <a:lstStyle/>
          <a:p>
            <a:fld id="{CD1EACE2-EA00-4376-9A66-47ABB8B02CF5}" type="datetime1">
              <a:rPr lang="en-US" smtClean="0"/>
              <a:pPr/>
              <a:t>11/11/13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8691" y="855957"/>
            <a:ext cx="2246489" cy="30122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14421" y="548797"/>
            <a:ext cx="941203" cy="301752"/>
          </a:xfrm>
          <a:prstGeom prst="rect">
            <a:avLst/>
          </a:prstGeom>
        </p:spPr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/>
            </a:gs>
            <a:gs pos="86000">
              <a:srgbClr val="2D4D5A"/>
            </a:gs>
            <a:gs pos="93000">
              <a:srgbClr val="31596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418" y="390619"/>
            <a:ext cx="7315200" cy="950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51781"/>
            <a:ext cx="7315200" cy="465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55536" y="6437213"/>
            <a:ext cx="760014" cy="32330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e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emf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hyperlink" Target="http://opensignal.com/reports/fragmentation-2013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The Future Of Digital: 2013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BI Intelligence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63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19117" y="2403739"/>
            <a:ext cx="7315200" cy="9503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The most </a:t>
            </a:r>
            <a:r>
              <a:rPr lang="en-US" b="1" dirty="0" smtClean="0">
                <a:solidFill>
                  <a:srgbClr val="FFFFFF"/>
                </a:solidFill>
              </a:rPr>
              <a:t>important </a:t>
            </a:r>
            <a:r>
              <a:rPr lang="en-US" b="1" dirty="0" smtClean="0">
                <a:solidFill>
                  <a:srgbClr val="FFFFFF"/>
                </a:solidFill>
              </a:rPr>
              <a:t>trend…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7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38689"/>
            <a:ext cx="9144000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They do email, read, social-network, play games…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4" y="1062824"/>
            <a:ext cx="7352351" cy="52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8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064" y="2297399"/>
            <a:ext cx="5438366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So, eyeballs are leaving TV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6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5540" y="2395099"/>
            <a:ext cx="4841340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But, so far, TV </a:t>
            </a:r>
            <a:r>
              <a:rPr lang="en-US" b="1" dirty="0" smtClean="0">
                <a:solidFill>
                  <a:srgbClr val="FFFFFF"/>
                </a:solidFill>
              </a:rPr>
              <a:t>money is hanging in there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6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78" y="178209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TV still massive, digital video still a blip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06" y="860713"/>
            <a:ext cx="7256452" cy="544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5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035" y="2395099"/>
            <a:ext cx="5145280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(Bigger they come, harder they fall?)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7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123" y="2395099"/>
            <a:ext cx="6024537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E</a:t>
            </a:r>
            <a:r>
              <a:rPr lang="en-US" b="1" dirty="0" smtClean="0">
                <a:solidFill>
                  <a:srgbClr val="FFFFFF"/>
                </a:solidFill>
              </a:rPr>
              <a:t>yeballs and money are also moving </a:t>
            </a:r>
            <a:r>
              <a:rPr lang="en-US" b="1" i="1" dirty="0" smtClean="0">
                <a:solidFill>
                  <a:srgbClr val="FFFFFF"/>
                </a:solidFill>
              </a:rPr>
              <a:t>within</a:t>
            </a:r>
            <a:r>
              <a:rPr lang="en-US" b="1" dirty="0" smtClean="0">
                <a:solidFill>
                  <a:srgbClr val="FFFFFF"/>
                </a:solidFill>
              </a:rPr>
              <a:t> digital…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7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93" y="939325"/>
            <a:ext cx="7355803" cy="54131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316" y="197919"/>
            <a:ext cx="8320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People are spending less time on Internet portals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2400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011" y="259566"/>
            <a:ext cx="7783051" cy="46131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 more time on Google, Facebook, Twitter…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18" y="1173673"/>
            <a:ext cx="7315200" cy="54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23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 bwMode="auto">
          <a:xfrm>
            <a:off x="179388" y="203227"/>
            <a:ext cx="88265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New sites and services are eating portals’ lunch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53" y="1049658"/>
            <a:ext cx="7095368" cy="53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94212"/>
            <a:ext cx="9144000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Search, display, video, and social ads are all growing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93" y="1427238"/>
            <a:ext cx="6837156" cy="512634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6290858" y="4659048"/>
            <a:ext cx="213652" cy="106832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669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8456" y="2422325"/>
            <a:ext cx="7315200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Multiple devices and screens</a:t>
            </a:r>
            <a:r>
              <a:rPr lang="en-US" b="1" dirty="0" smtClean="0">
                <a:solidFill>
                  <a:srgbClr val="FFFFFF"/>
                </a:solidFill>
              </a:rPr>
              <a:t>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2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 bwMode="auto">
          <a:xfrm>
            <a:off x="0" y="177589"/>
            <a:ext cx="8973375" cy="8181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raditional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‘display’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ad growth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still</a:t>
            </a:r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respectable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10" y="994211"/>
            <a:ext cx="7095069" cy="527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8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94212"/>
            <a:ext cx="9144000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Video and social ad spending is booming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0611" y="3674458"/>
            <a:ext cx="942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 are here</a:t>
            </a:r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62381" y="3951457"/>
            <a:ext cx="142434" cy="1292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69" y="881387"/>
            <a:ext cx="7643986" cy="573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4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793" y="228436"/>
            <a:ext cx="880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And Google is now absurdly dominant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97" y="1063131"/>
            <a:ext cx="7049963" cy="52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8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37636"/>
            <a:ext cx="9144000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The big attention and money shift is to mobile…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15" y="1065931"/>
            <a:ext cx="7241535" cy="542953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966918" y="2880611"/>
            <a:ext cx="1584476" cy="0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44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19" y="1087973"/>
            <a:ext cx="6965182" cy="523474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346" y="246724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</a:t>
            </a:r>
            <a:r>
              <a:rPr lang="en-US" sz="2800" b="1" dirty="0" smtClean="0">
                <a:solidFill>
                  <a:schemeClr val="tx1"/>
                </a:solidFill>
              </a:rPr>
              <a:t>obile ad </a:t>
            </a:r>
            <a:r>
              <a:rPr lang="en-US" sz="2800" b="1" dirty="0" smtClean="0">
                <a:solidFill>
                  <a:schemeClr val="tx1"/>
                </a:solidFill>
              </a:rPr>
              <a:t>spending still lags time spent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6730295" y="4415040"/>
            <a:ext cx="1570055" cy="1797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300512" y="3585600"/>
            <a:ext cx="293749" cy="75168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3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7346" y="225012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US </a:t>
            </a:r>
            <a:r>
              <a:rPr lang="en-US" sz="2800" b="1" dirty="0" smtClean="0">
                <a:solidFill>
                  <a:schemeClr val="tx1"/>
                </a:solidFill>
              </a:rPr>
              <a:t>mobile ads per sub growing fast but still low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93" y="1326326"/>
            <a:ext cx="6851064" cy="514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6" y="216634"/>
            <a:ext cx="7932542" cy="950344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ad prices </a:t>
            </a:r>
            <a:r>
              <a:rPr lang="en-US" sz="2800" b="1" dirty="0" smtClean="0">
                <a:solidFill>
                  <a:schemeClr val="tx1"/>
                </a:solidFill>
              </a:rPr>
              <a:t>are still </a:t>
            </a:r>
            <a:r>
              <a:rPr lang="en-US" sz="2800" b="1" dirty="0" smtClean="0">
                <a:solidFill>
                  <a:schemeClr val="tx1"/>
                </a:solidFill>
              </a:rPr>
              <a:t>much </a:t>
            </a:r>
            <a:r>
              <a:rPr lang="en-US" sz="2800" b="1" dirty="0" smtClean="0">
                <a:solidFill>
                  <a:schemeClr val="tx1"/>
                </a:solidFill>
              </a:rPr>
              <a:t>lower than desktop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6" y="1232108"/>
            <a:ext cx="7805203" cy="513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85" y="-188200"/>
            <a:ext cx="8397492" cy="9503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But </a:t>
            </a:r>
            <a:r>
              <a:rPr lang="en-US" sz="2800" b="1" dirty="0" smtClean="0">
                <a:solidFill>
                  <a:schemeClr val="tx1"/>
                </a:solidFill>
              </a:rPr>
              <a:t>certain </a:t>
            </a:r>
            <a:r>
              <a:rPr lang="en-US" sz="2800" b="1" dirty="0" smtClean="0">
                <a:solidFill>
                  <a:schemeClr val="tx1"/>
                </a:solidFill>
              </a:rPr>
              <a:t>formats are improving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99" y="1314954"/>
            <a:ext cx="8125062" cy="508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30" y="895084"/>
            <a:ext cx="7815015" cy="55389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28948" y="181588"/>
            <a:ext cx="8492453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still dominated by paid search ads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772" y="187077"/>
            <a:ext cx="8270355" cy="4934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Google </a:t>
            </a:r>
            <a:r>
              <a:rPr lang="en-US" sz="2800" b="1" dirty="0" smtClean="0">
                <a:solidFill>
                  <a:schemeClr val="tx1"/>
                </a:solidFill>
              </a:rPr>
              <a:t>owns almost all of it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86" y="1007054"/>
            <a:ext cx="7196155" cy="53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6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175971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PCs are now small share of connected devices…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50" y="1096412"/>
            <a:ext cx="7271260" cy="5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8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4" y="2182669"/>
            <a:ext cx="8760615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/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 </a:t>
            </a:r>
            <a:br>
              <a:rPr lang="en-US" b="1" dirty="0" smtClean="0">
                <a:solidFill>
                  <a:srgbClr val="FFFFFF"/>
                </a:solidFill>
              </a:rPr>
            </a:br>
            <a:r>
              <a:rPr lang="en-US" b="1" dirty="0" smtClean="0">
                <a:solidFill>
                  <a:srgbClr val="FFFFFF"/>
                </a:solidFill>
              </a:rPr>
              <a:t>Have Google, Facebook, Twitter won?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4" y="2171813"/>
            <a:ext cx="876061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Not necessarily.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9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4" y="2215236"/>
            <a:ext cx="876061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</a:t>
            </a:r>
            <a:r>
              <a:rPr lang="en-US" b="1" dirty="0" smtClean="0">
                <a:solidFill>
                  <a:srgbClr val="FFFFFF"/>
                </a:solidFill>
              </a:rPr>
              <a:t>oney follows </a:t>
            </a:r>
            <a:r>
              <a:rPr lang="en-US" b="1" dirty="0" smtClean="0">
                <a:solidFill>
                  <a:srgbClr val="FFFFFF"/>
                </a:solidFill>
              </a:rPr>
              <a:t>eyeballs.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12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823" y="1504943"/>
            <a:ext cx="7348850" cy="15671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“I hate Facebook. It’s just so boring</a:t>
            </a:r>
            <a:r>
              <a:rPr lang="en-US" sz="3200" b="1" dirty="0" smtClean="0">
                <a:solidFill>
                  <a:srgbClr val="FFFFFF"/>
                </a:solidFill>
              </a:rPr>
              <a:t>.”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9522" y="4155420"/>
            <a:ext cx="413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— Teen panelist at Ignition 2013 (now an </a:t>
            </a:r>
            <a:r>
              <a:rPr lang="en-US" sz="2400" dirty="0" err="1" smtClean="0"/>
              <a:t>Instagram</a:t>
            </a:r>
            <a:r>
              <a:rPr lang="en-US" sz="2400" dirty="0" smtClean="0"/>
              <a:t> user)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641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532" y="1504943"/>
            <a:ext cx="7457401" cy="156718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“I used to scroll down Facebook and read every single status. Now I just love Vine</a:t>
            </a:r>
            <a:r>
              <a:rPr lang="en-US" sz="3200" b="1" dirty="0" smtClean="0">
                <a:solidFill>
                  <a:srgbClr val="FFFFFF"/>
                </a:solidFill>
              </a:rPr>
              <a:t>.”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9521" y="4155420"/>
            <a:ext cx="416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— Teen panelist at Ignition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689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513" y="209719"/>
            <a:ext cx="8225290" cy="53256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So massive growth for the new new things…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13" y="1085556"/>
            <a:ext cx="6972990" cy="52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5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54" y="2334647"/>
            <a:ext cx="876061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So, what’s next?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961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80" y="919370"/>
            <a:ext cx="7357059" cy="551615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!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5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Health devices are the most popular 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905" y="1451429"/>
            <a:ext cx="7202348" cy="54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7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41" y="1365604"/>
            <a:ext cx="7153638" cy="498022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Interest in glasses and headgear is only modest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2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4775" y="311163"/>
            <a:ext cx="7957127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Smartphone sales are still booming…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65" y="1044394"/>
            <a:ext cx="7265925" cy="543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1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89044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Watches and fitness bands will be most of market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95" y="1333906"/>
            <a:ext cx="6885810" cy="51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2464075"/>
            <a:ext cx="7315200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“Internet Of </a:t>
            </a:r>
            <a:r>
              <a:rPr lang="en-US" b="1" dirty="0" smtClean="0"/>
              <a:t>Things”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96113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55" y="-157130"/>
            <a:ext cx="8866909" cy="137390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/>
              <a:t>Networked houses and </a:t>
            </a:r>
            <a:r>
              <a:rPr lang="en-US" sz="3200" b="1" dirty="0" smtClean="0"/>
              <a:t>remote-control lives</a:t>
            </a:r>
            <a:r>
              <a:rPr lang="en-US" sz="3200" b="1" dirty="0" smtClean="0"/>
              <a:t>… </a:t>
            </a:r>
            <a:endParaRPr lang="en-US" sz="3200" b="1" dirty="0"/>
          </a:p>
        </p:txBody>
      </p:sp>
      <p:pic>
        <p:nvPicPr>
          <p:cNvPr id="4" name="Picture 3" descr="N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546" y="2072768"/>
            <a:ext cx="2694709" cy="2826666"/>
          </a:xfrm>
          <a:prstGeom prst="rect">
            <a:avLst/>
          </a:prstGeom>
        </p:spPr>
      </p:pic>
      <p:pic>
        <p:nvPicPr>
          <p:cNvPr id="5" name="Picture 4" descr="GoGoG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5" y="2496135"/>
            <a:ext cx="2317219" cy="1667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54" y="2496136"/>
            <a:ext cx="2222179" cy="16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52" y="915430"/>
            <a:ext cx="7519744" cy="5638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2738" y="2657634"/>
            <a:ext cx="2038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31% Average Annual Growth</a:t>
            </a:r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5450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75 Billion Connected Devices By 2020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8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2040859"/>
            <a:ext cx="7315200" cy="950344"/>
          </a:xfrm>
        </p:spPr>
        <p:txBody>
          <a:bodyPr/>
          <a:lstStyle/>
          <a:p>
            <a:pPr algn="ctr"/>
            <a:r>
              <a:rPr lang="en-US" b="1" dirty="0" smtClean="0"/>
              <a:t>Thank you!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851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272" y="164529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Tablets are cannibalizing PCs…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35" y="904565"/>
            <a:ext cx="7830772" cy="56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3052" y="295576"/>
            <a:ext cx="8599549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“</a:t>
            </a:r>
            <a:r>
              <a:rPr lang="en-US" sz="2800" b="1" dirty="0" err="1">
                <a:solidFill>
                  <a:schemeClr val="tx1"/>
                </a:solidFill>
              </a:rPr>
              <a:t>P</a:t>
            </a:r>
            <a:r>
              <a:rPr lang="en-US" sz="2800" b="1" dirty="0" err="1" smtClean="0">
                <a:solidFill>
                  <a:schemeClr val="tx1"/>
                </a:solidFill>
              </a:rPr>
              <a:t>hablets</a:t>
            </a:r>
            <a:r>
              <a:rPr lang="en-US" sz="2800" b="1" dirty="0" smtClean="0">
                <a:solidFill>
                  <a:schemeClr val="tx1"/>
                </a:solidFill>
              </a:rPr>
              <a:t>” </a:t>
            </a:r>
            <a:r>
              <a:rPr lang="en-US" sz="2800" b="1" dirty="0" smtClean="0">
                <a:solidFill>
                  <a:schemeClr val="tx1"/>
                </a:solidFill>
              </a:rPr>
              <a:t>are filling in the gap</a:t>
            </a:r>
            <a:r>
              <a:rPr lang="en-US" sz="2800" b="1" dirty="0" smtClean="0">
                <a:solidFill>
                  <a:schemeClr val="tx1"/>
                </a:solidFill>
              </a:rPr>
              <a:t>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06" y="1004001"/>
            <a:ext cx="7505811" cy="562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0795" y="219344"/>
            <a:ext cx="8052885" cy="1156736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</a:t>
            </a:r>
            <a:r>
              <a:rPr lang="en-US" sz="2800" b="1" dirty="0" smtClean="0">
                <a:solidFill>
                  <a:schemeClr val="tx1"/>
                </a:solidFill>
              </a:rPr>
              <a:t>onnected TVs on verge of going mainstream…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8" y="1054938"/>
            <a:ext cx="6831194" cy="51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3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7" y="977480"/>
            <a:ext cx="7635995" cy="5347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Wearables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are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beginning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to take off…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83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83" y="1020790"/>
            <a:ext cx="7443509" cy="537996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477838" y="293028"/>
            <a:ext cx="8229600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ars are increasingly connected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9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0102" y="157611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PC vendors, meanwhile, are getting smoked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99" y="1100838"/>
            <a:ext cx="7136360" cy="534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2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291393"/>
            <a:ext cx="317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77978" y="1167743"/>
            <a:ext cx="3321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 marL="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Henry </a:t>
            </a:r>
            <a:r>
              <a:rPr lang="en-US" sz="1600" b="1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Blodget</a:t>
            </a:r>
            <a: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/>
            </a:r>
            <a:br>
              <a:rPr lang="en-US" sz="16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</a:br>
            <a:r>
              <a:rPr lang="en-US" sz="1200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CEO </a:t>
            </a:r>
            <a:r>
              <a:rPr lang="en-US" sz="1200" dirty="0">
                <a:solidFill>
                  <a:srgbClr val="FFFFFF"/>
                </a:solidFill>
                <a:ea typeface="ＭＳ Ｐゴシック" charset="0"/>
                <a:cs typeface="ＭＳ Ｐゴシック" charset="0"/>
                <a:sym typeface="Optima" charset="0"/>
              </a:rPr>
              <a:t>&amp; Editor-in-Chief, Business Insider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10155" y="3061253"/>
            <a:ext cx="23659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Tony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Danova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1510155" y="2246866"/>
            <a:ext cx="2416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Marcelo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Ballvé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Editorial Director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74355" y="5618021"/>
            <a:ext cx="491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/>
              <a:t>BI Intelligence is a new subscription service from Business Insider  </a:t>
            </a:r>
          </a:p>
          <a:p>
            <a:r>
              <a:rPr lang="en-US" sz="1200" b="1" i="1" dirty="0" smtClean="0"/>
              <a:t>that provides in-depth insight, data, and analysis of the mobile industry.</a:t>
            </a:r>
          </a:p>
          <a:p>
            <a:endParaRPr lang="en-US" sz="1200" b="1" i="1" dirty="0"/>
          </a:p>
          <a:p>
            <a:r>
              <a:rPr lang="en-US" sz="1200" b="1" i="1" dirty="0" smtClean="0"/>
              <a:t>More info at  </a:t>
            </a:r>
            <a:r>
              <a:rPr lang="en-US" sz="1200" b="1" i="1" dirty="0" err="1" smtClean="0"/>
              <a:t>intelligence.businessinsider.com</a:t>
            </a:r>
            <a:endParaRPr lang="en-US" sz="1200" b="1" i="1" dirty="0"/>
          </a:p>
        </p:txBody>
      </p:sp>
      <p:pic>
        <p:nvPicPr>
          <p:cNvPr id="3" name="Picture 2" descr="tony-danov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55" y="2970383"/>
            <a:ext cx="726598" cy="726598"/>
          </a:xfrm>
          <a:prstGeom prst="rect">
            <a:avLst/>
          </a:prstGeom>
        </p:spPr>
      </p:pic>
      <p:pic>
        <p:nvPicPr>
          <p:cNvPr id="4" name="Picture 3" descr="cooper-smit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93" y="3779102"/>
            <a:ext cx="707020" cy="707020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510155" y="3779102"/>
            <a:ext cx="24085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Cooper Smith, Research Analyst</a:t>
            </a:r>
            <a:endParaRPr lang="en-US" sz="1200" dirty="0"/>
          </a:p>
        </p:txBody>
      </p:sp>
      <p:pic>
        <p:nvPicPr>
          <p:cNvPr id="6" name="Picture 5" descr="marcelo-ballv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4" y="2178615"/>
            <a:ext cx="715779" cy="715779"/>
          </a:xfrm>
          <a:prstGeom prst="rect">
            <a:avLst/>
          </a:prstGeom>
        </p:spPr>
      </p:pic>
      <p:pic>
        <p:nvPicPr>
          <p:cNvPr id="9" name="Picture 8" descr="henry-blodge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4" y="1245579"/>
            <a:ext cx="756972" cy="756972"/>
          </a:xfrm>
          <a:prstGeom prst="rect">
            <a:avLst/>
          </a:prstGeom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1510155" y="4593506"/>
            <a:ext cx="2674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John </a:t>
            </a:r>
            <a:r>
              <a:rPr lang="en-US" sz="1200" dirty="0" err="1" smtClean="0">
                <a:solidFill>
                  <a:srgbClr val="FFFFFF"/>
                </a:solidFill>
                <a:cs typeface="Arial" charset="0"/>
              </a:rPr>
              <a:t>Heggestuen</a:t>
            </a:r>
            <a:r>
              <a:rPr lang="en-US" sz="1200" dirty="0" smtClean="0">
                <a:solidFill>
                  <a:srgbClr val="FFFFFF"/>
                </a:solidFill>
                <a:cs typeface="Arial" charset="0"/>
              </a:rPr>
              <a:t>, Research Analyst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64" y="4587276"/>
            <a:ext cx="646249" cy="5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53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2535863"/>
            <a:ext cx="7315200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Screen fragmentation is creating big challenges and opportunities.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9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77" y="1014528"/>
            <a:ext cx="7359705" cy="547910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7955" y="99982"/>
            <a:ext cx="8627167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~60% of </a:t>
            </a:r>
            <a:r>
              <a:rPr lang="en-US" sz="2800" b="1" dirty="0" smtClean="0">
                <a:solidFill>
                  <a:srgbClr val="FFFFFF"/>
                </a:solidFill>
              </a:rPr>
              <a:t>online devices are now smartphones or tablets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2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739" y="236768"/>
            <a:ext cx="7662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People spend 1 hour a day on their smartphones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2" y="979598"/>
            <a:ext cx="7225849" cy="54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5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10" y="1017615"/>
            <a:ext cx="7568342" cy="528768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" y="242063"/>
            <a:ext cx="9143999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They spend ½ hour on tablet each time they use it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40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7581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the only media </a:t>
            </a:r>
            <a:r>
              <a:rPr lang="en-US" sz="2800" b="1" dirty="0" smtClean="0">
                <a:solidFill>
                  <a:schemeClr val="tx1"/>
                </a:solidFill>
              </a:rPr>
              <a:t>time </a:t>
            </a:r>
            <a:r>
              <a:rPr lang="en-US" sz="2800" b="1" dirty="0" smtClean="0">
                <a:solidFill>
                  <a:schemeClr val="tx1"/>
                </a:solidFill>
              </a:rPr>
              <a:t>that is growing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92616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418" y="1533217"/>
            <a:ext cx="7315200" cy="239383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Mobile is enabling new forms of entertainment, communication, media, and commerce.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13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56908" y="243395"/>
            <a:ext cx="8020659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11 billion </a:t>
            </a:r>
            <a:r>
              <a:rPr lang="en-US" sz="2800" b="1" dirty="0" err="1" smtClean="0">
                <a:solidFill>
                  <a:schemeClr val="tx1"/>
                </a:solidFill>
              </a:rPr>
              <a:t>WhatsApp</a:t>
            </a:r>
            <a:r>
              <a:rPr lang="en-US" sz="2800" b="1" dirty="0" smtClean="0">
                <a:solidFill>
                  <a:schemeClr val="tx1"/>
                </a:solidFill>
              </a:rPr>
              <a:t> messages sent each day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66" y="1127053"/>
            <a:ext cx="7395549" cy="52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8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55" y="284849"/>
            <a:ext cx="8547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758 </a:t>
            </a:r>
            <a:r>
              <a:rPr lang="en-US" altLang="ja-JP" sz="28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illion pictures shared each day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53" y="1121259"/>
            <a:ext cx="6835263" cy="51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6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47" y="1034800"/>
            <a:ext cx="7473306" cy="5341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235" y="261938"/>
            <a:ext cx="8924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350 million </a:t>
            </a:r>
            <a:r>
              <a:rPr lang="en-US" altLang="ja-JP" sz="2800" b="1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Snapchat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pictures sent a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006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45" y="1189538"/>
            <a:ext cx="7378270" cy="52010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574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1/5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</a:t>
            </a:r>
            <a:r>
              <a:rPr lang="en-US" sz="2800" b="1" dirty="0" smtClean="0">
                <a:latin typeface="+mj-lt"/>
              </a:rPr>
              <a:t>of</a:t>
            </a:r>
            <a:r>
              <a:rPr lang="en-US" sz="2800" b="1" dirty="0" smtClean="0"/>
              <a:t> Internet traffic </a:t>
            </a:r>
            <a:r>
              <a:rPr lang="en-US" sz="2800" b="1" dirty="0" smtClean="0"/>
              <a:t>is now from </a:t>
            </a:r>
            <a:r>
              <a:rPr lang="en-US" sz="2800" b="1" dirty="0" smtClean="0"/>
              <a:t>mobile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88121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2379638"/>
            <a:ext cx="7315200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</a:t>
            </a:r>
            <a:r>
              <a:rPr lang="en-US" b="1" dirty="0" smtClean="0">
                <a:solidFill>
                  <a:srgbClr val="FFFFFF"/>
                </a:solidFill>
              </a:rPr>
              <a:t>medium is </a:t>
            </a:r>
            <a:r>
              <a:rPr lang="en-US" b="1" dirty="0" smtClean="0">
                <a:solidFill>
                  <a:srgbClr val="FFFFFF"/>
                </a:solidFill>
              </a:rPr>
              <a:t>~25 years old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1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192" y="261159"/>
            <a:ext cx="8967966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video is booming…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41" y="962341"/>
            <a:ext cx="7222756" cy="542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98" y="1069602"/>
            <a:ext cx="7184811" cy="53822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57005" y="239689"/>
            <a:ext cx="8134356" cy="53256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Social and music are now mostly </a:t>
            </a:r>
            <a:r>
              <a:rPr lang="en-US" sz="2800" b="1" dirty="0" smtClean="0">
                <a:solidFill>
                  <a:srgbClr val="FFFFFF"/>
                </a:solidFill>
              </a:rPr>
              <a:t>mobile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70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782" y="268881"/>
            <a:ext cx="8830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~38 million US Facebook users visit </a:t>
            </a:r>
            <a:r>
              <a:rPr lang="en-US" sz="2800" b="1" i="1" dirty="0" smtClean="0"/>
              <a:t>only</a:t>
            </a:r>
            <a:r>
              <a:rPr lang="en-US" sz="2800" b="1" dirty="0" smtClean="0"/>
              <a:t> on mobile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06" y="1081726"/>
            <a:ext cx="7481945" cy="529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346" y="267070"/>
            <a:ext cx="8335657" cy="643751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driving all of Facebook’s revenue growth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63" y="863742"/>
            <a:ext cx="7592370" cy="569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2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68" y="324810"/>
            <a:ext cx="8803813" cy="45920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Mobile is now ~20% </a:t>
            </a:r>
            <a:r>
              <a:rPr lang="en-US" sz="2800" b="1" dirty="0" smtClean="0">
                <a:solidFill>
                  <a:schemeClr val="tx1"/>
                </a:solidFill>
              </a:rPr>
              <a:t>of </a:t>
            </a:r>
            <a:r>
              <a:rPr lang="en-US" sz="2800" b="1" dirty="0" smtClean="0">
                <a:solidFill>
                  <a:schemeClr val="tx1"/>
                </a:solidFill>
              </a:rPr>
              <a:t>e-commerce traffic…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41" y="1017293"/>
            <a:ext cx="7124446" cy="534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2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78" y="271635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…And 11% of e-commerce sales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43" y="907530"/>
            <a:ext cx="7439190" cy="55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1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14" y="951560"/>
            <a:ext cx="7322452" cy="549020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59665" y="281073"/>
            <a:ext cx="8631020" cy="5222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Retailers are seeing huge mobile audience gains …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6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 bwMode="auto">
          <a:xfrm>
            <a:off x="293748" y="293028"/>
            <a:ext cx="8553264" cy="4784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PayPal powers $20 billion in mobile transactions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27" y="890227"/>
            <a:ext cx="7338311" cy="55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80" y="-145324"/>
            <a:ext cx="8790443" cy="95034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Mobile has extended digital day to 18/7</a:t>
            </a:r>
            <a:endParaRPr lang="en-US" sz="2800" b="1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988661"/>
              </p:ext>
            </p:extLst>
          </p:nvPr>
        </p:nvGraphicFramePr>
        <p:xfrm>
          <a:off x="444500" y="1222274"/>
          <a:ext cx="8255000" cy="4864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44500" y="6434667"/>
            <a:ext cx="428625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>
                <a:latin typeface="Arial" charset="0"/>
              </a:rPr>
              <a:t>Source: </a:t>
            </a:r>
            <a:r>
              <a:rPr lang="en-US" sz="1000" dirty="0" smtClean="0">
                <a:latin typeface="Arial" charset="0"/>
              </a:rPr>
              <a:t>Google </a:t>
            </a:r>
            <a:r>
              <a:rPr lang="en-US" sz="1000" dirty="0" err="1" smtClean="0">
                <a:latin typeface="Arial" charset="0"/>
              </a:rPr>
              <a:t>Analytcs</a:t>
            </a:r>
            <a:r>
              <a:rPr lang="en-US" sz="1000" dirty="0" smtClean="0">
                <a:latin typeface="Arial" charset="0"/>
              </a:rPr>
              <a:t>, Business Insider</a:t>
            </a:r>
            <a:endParaRPr lang="en-US" sz="1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6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2" name="Text Box 4"/>
          <p:cNvSpPr txBox="1">
            <a:spLocks noChangeArrowheads="1"/>
          </p:cNvSpPr>
          <p:nvPr/>
        </p:nvSpPr>
        <p:spPr bwMode="auto">
          <a:xfrm>
            <a:off x="927370" y="5461719"/>
            <a:ext cx="4286250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defTabSz="7747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747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dirty="0">
                <a:latin typeface="Arial" charset="0"/>
              </a:rPr>
              <a:t>Source: </a:t>
            </a:r>
            <a:r>
              <a:rPr lang="en-US" sz="1000" dirty="0" err="1">
                <a:latin typeface="Arial" charset="0"/>
              </a:rPr>
              <a:t>comScore</a:t>
            </a:r>
            <a:r>
              <a:rPr lang="en-US" sz="1000" dirty="0">
                <a:latin typeface="Arial" charset="0"/>
              </a:rPr>
              <a:t>, </a:t>
            </a:r>
            <a:r>
              <a:rPr lang="en-US" sz="1000" dirty="0" err="1">
                <a:latin typeface="Arial" charset="0"/>
              </a:rPr>
              <a:t>Telefonica</a:t>
            </a:r>
            <a:r>
              <a:rPr lang="en-US" sz="1000" dirty="0">
                <a:latin typeface="Arial" charset="0"/>
              </a:rPr>
              <a:t>, Macquarie Capital (USA), December 2011</a:t>
            </a:r>
          </a:p>
        </p:txBody>
      </p:sp>
      <p:sp>
        <p:nvSpPr>
          <p:cNvPr id="339975" name="Rectangle 7"/>
          <p:cNvSpPr>
            <a:spLocks noGrp="1" noChangeArrowheads="1"/>
          </p:cNvSpPr>
          <p:nvPr>
            <p:ph type="title"/>
          </p:nvPr>
        </p:nvSpPr>
        <p:spPr>
          <a:xfrm>
            <a:off x="4" y="302659"/>
            <a:ext cx="9143999" cy="490537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Each device has a different “prime time”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399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89020" y="1370648"/>
            <a:ext cx="5010417" cy="581025"/>
          </a:xfrm>
          <a:noFill/>
          <a:ln/>
        </p:spPr>
        <p:txBody>
          <a:bodyPr anchor="t"/>
          <a:lstStyle/>
          <a:p>
            <a:pPr marL="0" indent="0" defTabSz="914400">
              <a:buNone/>
            </a:pPr>
            <a:r>
              <a:rPr lang="en-US" b="1" dirty="0"/>
              <a:t>Share </a:t>
            </a:r>
            <a:r>
              <a:rPr lang="en-US" b="1" dirty="0" smtClean="0"/>
              <a:t>Of </a:t>
            </a:r>
            <a:r>
              <a:rPr lang="en-US" b="1" dirty="0"/>
              <a:t>Device Page Traffic Over </a:t>
            </a:r>
            <a:r>
              <a:rPr lang="en-US" b="1" dirty="0" smtClean="0"/>
              <a:t>A </a:t>
            </a:r>
            <a:r>
              <a:rPr lang="en-US" b="1" dirty="0"/>
              <a:t>Day: </a:t>
            </a:r>
          </a:p>
        </p:txBody>
      </p:sp>
      <p:pic>
        <p:nvPicPr>
          <p:cNvPr id="3399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86" y="1951673"/>
            <a:ext cx="7377113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12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2379638"/>
            <a:ext cx="7315200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So how are we doing?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2529" y="2403739"/>
            <a:ext cx="5275542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Where are we in the </a:t>
            </a:r>
            <a:r>
              <a:rPr lang="en-US" b="1" dirty="0" smtClean="0">
                <a:solidFill>
                  <a:srgbClr val="FFFFFF"/>
                </a:solidFill>
              </a:rPr>
              <a:t>mobile device </a:t>
            </a:r>
            <a:r>
              <a:rPr lang="en-US" b="1" dirty="0" smtClean="0">
                <a:solidFill>
                  <a:srgbClr val="FFFFFF"/>
                </a:solidFill>
              </a:rPr>
              <a:t>cycle?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2529" y="2403739"/>
            <a:ext cx="5275542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Smartphones are about </a:t>
            </a:r>
            <a:r>
              <a:rPr lang="en-US" b="1" dirty="0" smtClean="0">
                <a:solidFill>
                  <a:srgbClr val="FFFFFF"/>
                </a:solidFill>
              </a:rPr>
              <a:t>halfway there.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0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1" y="1471990"/>
            <a:ext cx="7315199" cy="4867059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6766" y="321172"/>
            <a:ext cx="840178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Smartphone sales have overtaken </a:t>
            </a:r>
            <a:r>
              <a:rPr lang="en-US" sz="2800" b="1" dirty="0" smtClean="0">
                <a:solidFill>
                  <a:schemeClr val="tx1"/>
                </a:solidFill>
              </a:rPr>
              <a:t>“dumb phones”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5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72" y="1000784"/>
            <a:ext cx="7191332" cy="538710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9638" y="268297"/>
            <a:ext cx="7315200" cy="950344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Prices are dropping fast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28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80" y="202033"/>
            <a:ext cx="8941520" cy="61973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Developed markets are already in late innings.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98" y="1131136"/>
            <a:ext cx="7168384" cy="53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4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311" y="131490"/>
            <a:ext cx="7315200" cy="95034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US smartphone growth is slowing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57" y="1174628"/>
            <a:ext cx="7091433" cy="53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3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67" y="1003955"/>
            <a:ext cx="7315199" cy="541076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40417" y="144819"/>
            <a:ext cx="7315200" cy="950344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Fastest growth is now in emerging markets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6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China is already twice the size of the US market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85" y="908900"/>
            <a:ext cx="7321032" cy="54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84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51" y="956712"/>
            <a:ext cx="7637460" cy="54628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6454" y="3278909"/>
            <a:ext cx="695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Others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7395" y="297144"/>
            <a:ext cx="7314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Samsung and local manufacturers own China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2789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4618" y="286962"/>
            <a:ext cx="465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 iPhone sales growth slowing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38" y="810182"/>
            <a:ext cx="7720914" cy="57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4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2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Nearly 3 billion people online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96" y="1010819"/>
            <a:ext cx="7344883" cy="539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41" y="178486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Tablet </a:t>
            </a:r>
            <a:r>
              <a:rPr lang="en-US" sz="2800" b="1" dirty="0" smtClean="0">
                <a:solidFill>
                  <a:srgbClr val="FFFFFF"/>
                </a:solidFill>
              </a:rPr>
              <a:t>market a few years behind and still doubling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5" y="1188570"/>
            <a:ext cx="7428077" cy="557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4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41" y="189342"/>
            <a:ext cx="8054271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</a:t>
            </a:r>
            <a:r>
              <a:rPr lang="en-US" sz="2800" b="1" dirty="0" smtClean="0">
                <a:solidFill>
                  <a:srgbClr val="FFFFFF"/>
                </a:solidFill>
              </a:rPr>
              <a:t>250 </a:t>
            </a:r>
            <a:r>
              <a:rPr lang="en-US" sz="2800" b="1" dirty="0" smtClean="0">
                <a:solidFill>
                  <a:srgbClr val="FFFFFF"/>
                </a:solidFill>
              </a:rPr>
              <a:t>million tablets will be shipped </a:t>
            </a:r>
            <a:r>
              <a:rPr lang="en-US" sz="2800" b="1" dirty="0" smtClean="0">
                <a:solidFill>
                  <a:srgbClr val="FFFFFF"/>
                </a:solidFill>
              </a:rPr>
              <a:t>in </a:t>
            </a:r>
            <a:r>
              <a:rPr lang="en-US" sz="2800" b="1" dirty="0" smtClean="0">
                <a:solidFill>
                  <a:srgbClr val="FFFFFF"/>
                </a:solidFill>
              </a:rPr>
              <a:t>2013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0" y="913832"/>
            <a:ext cx="7578188" cy="5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9439" y="291264"/>
            <a:ext cx="530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iPad</a:t>
            </a:r>
            <a:r>
              <a:rPr lang="en-US" sz="2800" b="1" dirty="0" smtClean="0"/>
              <a:t> sales </a:t>
            </a:r>
            <a:r>
              <a:rPr lang="en-US" sz="2800" b="1" dirty="0" smtClean="0"/>
              <a:t>growth </a:t>
            </a:r>
            <a:r>
              <a:rPr lang="en-US" sz="2800" b="1" dirty="0" smtClean="0"/>
              <a:t>has</a:t>
            </a:r>
            <a:r>
              <a:rPr lang="en-US" sz="2800" b="1" dirty="0" smtClean="0"/>
              <a:t> nose</a:t>
            </a:r>
            <a:r>
              <a:rPr lang="en-US" sz="2800" b="1" dirty="0" smtClean="0"/>
              <a:t>-</a:t>
            </a:r>
            <a:r>
              <a:rPr lang="en-US" sz="2800" b="1" dirty="0" smtClean="0"/>
              <a:t>dived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21" y="814484"/>
            <a:ext cx="7739631" cy="579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5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3805" y="2403739"/>
            <a:ext cx="8466866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What about the platform war?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28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3805" y="2403739"/>
            <a:ext cx="8466866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We have a winner!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46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4" y="1185515"/>
            <a:ext cx="7335072" cy="528838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4775" y="269997"/>
            <a:ext cx="7957127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~80% of smartphones run </a:t>
            </a:r>
            <a:r>
              <a:rPr lang="en-US" sz="2800" b="1" dirty="0" smtClean="0">
                <a:solidFill>
                  <a:schemeClr val="tx1"/>
                </a:solidFill>
              </a:rPr>
              <a:t>Android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41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07" y="991147"/>
            <a:ext cx="7175170" cy="537499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6469" y="126133"/>
            <a:ext cx="8631019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~60% of tablets run 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1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40102" y="154376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~60% of </a:t>
            </a:r>
            <a:r>
              <a:rPr lang="en-US" sz="2800" b="1" i="1" dirty="0" smtClean="0">
                <a:solidFill>
                  <a:srgbClr val="FFFFFF"/>
                </a:solidFill>
              </a:rPr>
              <a:t>all</a:t>
            </a:r>
            <a:r>
              <a:rPr lang="en-US" sz="2800" b="1" dirty="0" smtClean="0">
                <a:solidFill>
                  <a:srgbClr val="FFFFFF"/>
                </a:solidFill>
              </a:rPr>
              <a:t> new computing devices run </a:t>
            </a:r>
            <a:r>
              <a:rPr lang="en-US" sz="2800" b="1" dirty="0" smtClean="0">
                <a:solidFill>
                  <a:srgbClr val="FFFFFF"/>
                </a:solidFill>
              </a:rPr>
              <a:t>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18" y="1167184"/>
            <a:ext cx="6998475" cy="53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9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4387" y="2306038"/>
            <a:ext cx="711004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Android used to lag Apple badly with app developers.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161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44387" y="2175771"/>
            <a:ext cx="7110040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Not anymore.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2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6955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About half left </a:t>
            </a:r>
            <a:r>
              <a:rPr lang="en-US" sz="2800" b="1" dirty="0" smtClean="0">
                <a:solidFill>
                  <a:schemeClr val="tx1"/>
                </a:solidFill>
              </a:rPr>
              <a:t>to go!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20" y="1097219"/>
            <a:ext cx="7450436" cy="524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2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603" y="1185333"/>
            <a:ext cx="7043323" cy="528249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32686"/>
            <a:ext cx="9144000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Android now as popular with global developers as </a:t>
            </a:r>
            <a:r>
              <a:rPr lang="en-US" sz="2800" b="1" dirty="0" err="1" smtClean="0">
                <a:solidFill>
                  <a:srgbClr val="FFFFFF"/>
                </a:solidFill>
              </a:rPr>
              <a:t>iOS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3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55636"/>
            <a:ext cx="9144000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Most new app projects are now 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42" y="1099839"/>
            <a:ext cx="7171587" cy="53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95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55" y="1342512"/>
            <a:ext cx="6765272" cy="507244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6506" y="253341"/>
            <a:ext cx="8257867" cy="648501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Android has nearly caught </a:t>
            </a:r>
            <a:r>
              <a:rPr lang="en-US" sz="2800" b="1" dirty="0" err="1" smtClean="0">
                <a:solidFill>
                  <a:srgbClr val="FFFFFF"/>
                </a:solidFill>
              </a:rPr>
              <a:t>iOS</a:t>
            </a:r>
            <a:r>
              <a:rPr lang="en-US" sz="2800" b="1" dirty="0" smtClean="0">
                <a:solidFill>
                  <a:srgbClr val="FFFFFF"/>
                </a:solidFill>
              </a:rPr>
              <a:t> in developer revenue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60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01" y="1078533"/>
            <a:ext cx="7597772" cy="5331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8492" y="377818"/>
            <a:ext cx="727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Android now neck-and-neck in app downloads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188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97994" y="2403739"/>
            <a:ext cx="6371899" cy="950344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Android </a:t>
            </a:r>
            <a:r>
              <a:rPr lang="en-US" b="1" dirty="0" smtClean="0"/>
              <a:t>is </a:t>
            </a:r>
            <a:r>
              <a:rPr lang="en-US" b="1" dirty="0" smtClean="0"/>
              <a:t>overcoming (some of) </a:t>
            </a:r>
            <a:r>
              <a:rPr lang="en-US" b="1" dirty="0" smtClean="0"/>
              <a:t>its weaknesses.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46380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478" y="322663"/>
            <a:ext cx="9204477" cy="54608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/>
              <a:t>Android “fragmentation” is big but improving</a:t>
            </a:r>
            <a:endParaRPr lang="en-US" sz="3200" b="1" dirty="0"/>
          </a:p>
        </p:txBody>
      </p:sp>
      <p:pic>
        <p:nvPicPr>
          <p:cNvPr id="4" name="Content Placeholder 3" descr="Screen Shot 2013-09-18 at 10.45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07"/>
          <a:stretch>
            <a:fillRect/>
          </a:stretch>
        </p:blipFill>
        <p:spPr>
          <a:xfrm>
            <a:off x="856557" y="1252942"/>
            <a:ext cx="7495756" cy="4772539"/>
          </a:xfrm>
        </p:spPr>
      </p:pic>
      <p:sp>
        <p:nvSpPr>
          <p:cNvPr id="3" name="TextBox 2"/>
          <p:cNvSpPr txBox="1"/>
          <p:nvPr/>
        </p:nvSpPr>
        <p:spPr>
          <a:xfrm>
            <a:off x="0" y="6448218"/>
            <a:ext cx="52038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Reprinted With Permission From </a:t>
            </a:r>
            <a:r>
              <a:rPr lang="en-US" sz="1200" i="1" dirty="0" err="1" smtClean="0"/>
              <a:t>OpenSignal</a:t>
            </a:r>
            <a:r>
              <a:rPr lang="en-US" sz="1200" i="1" dirty="0" smtClean="0"/>
              <a:t>, “</a:t>
            </a:r>
            <a:r>
              <a:rPr lang="en-US" sz="1200" i="1" dirty="0" smtClean="0">
                <a:hlinkClick r:id="rId3"/>
              </a:rPr>
              <a:t>Android Fragmentation Visualized</a:t>
            </a:r>
            <a:r>
              <a:rPr lang="en-US" sz="1200" i="1" dirty="0" smtClean="0"/>
              <a:t>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43291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053" y="1143563"/>
            <a:ext cx="6779465" cy="509481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84227"/>
            <a:ext cx="9144000" cy="536779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45% of users now on latest version of Android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8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69872"/>
            <a:ext cx="9144000" cy="536779"/>
          </a:xfrm>
        </p:spPr>
        <p:txBody>
          <a:bodyPr anchor="b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Up from only 10% early this year.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63" y="1096635"/>
            <a:ext cx="7309934" cy="547108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213429" y="1826381"/>
            <a:ext cx="858761" cy="217714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55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" y="262767"/>
            <a:ext cx="9143999" cy="681668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Apple is very strong in US — but </a:t>
            </a:r>
            <a:r>
              <a:rPr lang="en-US" sz="2800" b="1" dirty="0" smtClean="0">
                <a:solidFill>
                  <a:schemeClr val="tx1"/>
                </a:solidFill>
              </a:rPr>
              <a:t>weaker globally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67" y="1096287"/>
            <a:ext cx="6968925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0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2912" y="98208"/>
            <a:ext cx="8469016" cy="70976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In US, Apple </a:t>
            </a:r>
            <a:r>
              <a:rPr lang="en-US" sz="2800" b="1" dirty="0" smtClean="0">
                <a:solidFill>
                  <a:srgbClr val="FFFFFF"/>
                </a:solidFill>
              </a:rPr>
              <a:t>still has </a:t>
            </a:r>
            <a:r>
              <a:rPr lang="en-US" sz="2800" b="1" dirty="0" smtClean="0">
                <a:solidFill>
                  <a:srgbClr val="FFFFFF"/>
                </a:solidFill>
              </a:rPr>
              <a:t>an edge in ad revenue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59" y="1231343"/>
            <a:ext cx="7159907" cy="53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50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9257" y="283113"/>
            <a:ext cx="7967587" cy="53256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(But </a:t>
            </a:r>
            <a:r>
              <a:rPr lang="en-US" sz="3200" b="1" dirty="0" smtClean="0">
                <a:solidFill>
                  <a:srgbClr val="FFFFFF"/>
                </a:solidFill>
              </a:rPr>
              <a:t>most of the money is already </a:t>
            </a:r>
            <a:r>
              <a:rPr lang="en-US" sz="3200" b="1" dirty="0" smtClean="0">
                <a:solidFill>
                  <a:srgbClr val="FFFFFF"/>
                </a:solidFill>
              </a:rPr>
              <a:t>online)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98" y="1147570"/>
            <a:ext cx="6410264" cy="481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90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67" y="1124361"/>
            <a:ext cx="7594748" cy="525196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2230" y="281842"/>
            <a:ext cx="8631020" cy="522247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a big edge in </a:t>
            </a:r>
            <a:r>
              <a:rPr lang="en-US" sz="2800" b="1" dirty="0" err="1" smtClean="0">
                <a:solidFill>
                  <a:schemeClr val="tx1"/>
                </a:solidFill>
              </a:rPr>
              <a:t>eCommerce</a:t>
            </a:r>
            <a:r>
              <a:rPr lang="en-US" sz="2800" b="1" dirty="0" smtClean="0">
                <a:solidFill>
                  <a:schemeClr val="tx1"/>
                </a:solidFill>
              </a:rPr>
              <a:t> traffic…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7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Should </a:t>
            </a:r>
            <a:r>
              <a:rPr lang="en-US" b="1" dirty="0" smtClean="0">
                <a:solidFill>
                  <a:srgbClr val="FFFFFF"/>
                </a:solidFill>
              </a:rPr>
              <a:t>you be “mobile only?”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No!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2620" y="175971"/>
            <a:ext cx="8054271" cy="648501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The world is now “multi-screen”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4" y="1042471"/>
            <a:ext cx="7502465" cy="56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1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You should be “mobile, too.”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1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 NEW MEDIA BUSINESS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378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There’s only one thing you need to </a:t>
            </a:r>
            <a:r>
              <a:rPr lang="en-US" b="1" dirty="0" smtClean="0">
                <a:solidFill>
                  <a:srgbClr val="FFFFFF"/>
                </a:solidFill>
              </a:rPr>
              <a:t>remember about media…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97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“Attention is </a:t>
            </a:r>
            <a:r>
              <a:rPr lang="en-US" b="1" dirty="0" err="1" smtClean="0">
                <a:solidFill>
                  <a:srgbClr val="FFFFFF"/>
                </a:solidFill>
              </a:rPr>
              <a:t>monetizable</a:t>
            </a:r>
            <a:r>
              <a:rPr lang="en-US" b="1" dirty="0" smtClean="0">
                <a:solidFill>
                  <a:srgbClr val="FFFFFF"/>
                </a:solidFill>
              </a:rPr>
              <a:t>.”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6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604" y="2395099"/>
            <a:ext cx="6621564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Money follows eyeballs.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7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11" y="227581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Eyeballs are moving to digital, especially mobile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92616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3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3355"/>
            <a:ext cx="9144000" cy="52880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“</a:t>
            </a:r>
            <a:r>
              <a:rPr lang="en-US" sz="2800" b="1" dirty="0">
                <a:solidFill>
                  <a:srgbClr val="FFFFFF"/>
                </a:solidFill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</a:rPr>
              <a:t>ew </a:t>
            </a:r>
            <a:r>
              <a:rPr lang="en-US" sz="2800" b="1" dirty="0">
                <a:solidFill>
                  <a:srgbClr val="FFFFFF"/>
                </a:solidFill>
              </a:rPr>
              <a:t>m</a:t>
            </a:r>
            <a:r>
              <a:rPr lang="en-US" sz="2800" b="1" dirty="0" smtClean="0">
                <a:solidFill>
                  <a:srgbClr val="FFFFFF"/>
                </a:solidFill>
              </a:rPr>
              <a:t>edia” dwarfs “old media” </a:t>
            </a:r>
            <a:r>
              <a:rPr lang="en-US" sz="2800" b="1" dirty="0">
                <a:solidFill>
                  <a:srgbClr val="FFFFFF"/>
                </a:solidFill>
              </a:rPr>
              <a:t>i</a:t>
            </a:r>
            <a:r>
              <a:rPr lang="en-US" sz="2800" b="1" dirty="0" smtClean="0">
                <a:solidFill>
                  <a:srgbClr val="FFFFFF"/>
                </a:solidFill>
              </a:rPr>
              <a:t>n market value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343" y="1061255"/>
            <a:ext cx="6849385" cy="513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2604" y="6430015"/>
            <a:ext cx="1931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**Market cap the week of October 14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330676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724"/>
            <a:ext cx="9117168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And the money is following…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61" y="1177924"/>
            <a:ext cx="7951127" cy="52538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4276632" y="2030400"/>
            <a:ext cx="3740972" cy="272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51626" y="2280960"/>
            <a:ext cx="1779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20% </a:t>
            </a:r>
          </a:p>
          <a:p>
            <a:pPr algn="ctr"/>
            <a:r>
              <a:rPr lang="en-US" sz="1200" dirty="0" smtClean="0"/>
              <a:t>average annual growth 2002-2012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47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1" y="126653"/>
            <a:ext cx="7982618" cy="108243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Digital now accounts for ¼ of total ad spend</a:t>
            </a:r>
            <a:br>
              <a:rPr lang="en-US" sz="2800" b="1" dirty="0" smtClean="0">
                <a:solidFill>
                  <a:srgbClr val="FFFFFF"/>
                </a:solidFill>
              </a:rPr>
            </a:b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37" y="973355"/>
            <a:ext cx="7142460" cy="53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0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69117" y="269593"/>
            <a:ext cx="9011166" cy="8510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43% of ad revenue at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20 biggest companies is </a:t>
            </a:r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digital…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75" y="1196631"/>
            <a:ext cx="7875592" cy="51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454025" y="281288"/>
            <a:ext cx="8229600" cy="933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Digital is now bigger than TV</a:t>
            </a:r>
            <a:r>
              <a:rPr lang="en-US" altLang="ja-JP" sz="28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/>
            </a:r>
            <a:br>
              <a:rPr lang="en-US" altLang="ja-JP" sz="28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</a:b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1" y="1301253"/>
            <a:ext cx="7102846" cy="533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90623" y="274686"/>
            <a:ext cx="856910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altLang="ja-JP" sz="28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Print ads have fallen off cliff</a:t>
            </a:r>
            <a:endParaRPr lang="en-US" sz="28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89" y="1183256"/>
            <a:ext cx="6984324" cy="523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2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316" y="207986"/>
            <a:ext cx="8916129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Google now bigger than all newspapers, magazines</a:t>
            </a:r>
            <a:endParaRPr lang="en-US" sz="28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79" y="1421494"/>
            <a:ext cx="7239091" cy="500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5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35" y="2395099"/>
            <a:ext cx="9019805" cy="9503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TV may be next.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82" y="914005"/>
            <a:ext cx="7227224" cy="54188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3193" y="249135"/>
            <a:ext cx="714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Ratings are falling…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3981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690" y="213780"/>
            <a:ext cx="8052885" cy="1156736"/>
          </a:xfrm>
        </p:spPr>
        <p:txBody>
          <a:bodyPr anchor="t"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Pay TV subscriptions are dropping…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3681" y="6053984"/>
            <a:ext cx="4102100" cy="24754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solidFill>
                  <a:srgbClr val="FFFFFF"/>
                </a:solidFill>
              </a:rPr>
              <a:t>Source: Bernstein</a:t>
            </a:r>
            <a:r>
              <a:rPr lang="en-US" sz="1000" i="1" baseline="0" dirty="0">
                <a:solidFill>
                  <a:srgbClr val="FFFFFF"/>
                </a:solidFill>
              </a:rPr>
              <a:t> </a:t>
            </a:r>
            <a:r>
              <a:rPr lang="en-US" sz="1000" i="1" baseline="0" dirty="0" smtClean="0">
                <a:solidFill>
                  <a:srgbClr val="FFFFFF"/>
                </a:solidFill>
              </a:rPr>
              <a:t>Research</a:t>
            </a:r>
            <a:endParaRPr lang="en-US" sz="1000" i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690" y="1097280"/>
            <a:ext cx="7727096" cy="52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0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11027" y="209538"/>
            <a:ext cx="8601871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Paid streaming usage is climbing fast… 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42" y="915482"/>
            <a:ext cx="7386992" cy="55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5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638" y="200340"/>
            <a:ext cx="7315200" cy="56943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Value (and power) </a:t>
            </a:r>
            <a:r>
              <a:rPr lang="en-US" sz="2800" b="1" dirty="0" smtClean="0">
                <a:solidFill>
                  <a:srgbClr val="FFFFFF"/>
                </a:solidFill>
              </a:rPr>
              <a:t>are still </a:t>
            </a:r>
            <a:r>
              <a:rPr lang="en-US" sz="2800" b="1" dirty="0" smtClean="0">
                <a:solidFill>
                  <a:srgbClr val="FFFFFF"/>
                </a:solidFill>
              </a:rPr>
              <a:t>very concentrated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950" y="5704031"/>
            <a:ext cx="2488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/>
                <a:cs typeface="Calibri"/>
              </a:rPr>
              <a:t>$1081 Market Value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4371" y="1166400"/>
            <a:ext cx="6574781" cy="4691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767" y="1893813"/>
            <a:ext cx="4588198" cy="3437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27168"/>
            <a:ext cx="19311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 smtClean="0"/>
              <a:t>**Market cap the week of October 14</a:t>
            </a:r>
            <a:endParaRPr lang="en-US" sz="900" i="1" dirty="0"/>
          </a:p>
        </p:txBody>
      </p:sp>
    </p:spTree>
    <p:extLst>
      <p:ext uri="{BB962C8B-B14F-4D97-AF65-F5344CB8AC3E}">
        <p14:creationId xmlns:p14="http://schemas.microsoft.com/office/powerpoint/2010/main" val="140882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748" y="198727"/>
            <a:ext cx="8414853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People are paying directly for digital content 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019" y="1022862"/>
            <a:ext cx="7213413" cy="54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 txBox="1">
            <a:spLocks/>
          </p:cNvSpPr>
          <p:nvPr/>
        </p:nvSpPr>
        <p:spPr bwMode="auto">
          <a:xfrm>
            <a:off x="0" y="209556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688" indent="-39688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  <a:sym typeface="Optima" charset="0"/>
              </a:rPr>
              <a:t>“Over-the-top” video revenue is growing fast </a:t>
            </a:r>
            <a:endParaRPr lang="en-US" sz="2800" b="1" dirty="0">
              <a:solidFill>
                <a:srgbClr val="FFFFFF"/>
              </a:solidFill>
              <a:latin typeface="+mj-lt"/>
              <a:ea typeface="ＭＳ Ｐゴシック" charset="0"/>
              <a:cs typeface="ＭＳ Ｐゴシック" charset="0"/>
              <a:sym typeface="Opti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05" y="941761"/>
            <a:ext cx="7360989" cy="55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79" y="1333650"/>
            <a:ext cx="6453794" cy="5191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37505"/>
            <a:ext cx="8914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YouTube is now bigger </a:t>
            </a:r>
            <a:r>
              <a:rPr lang="en-US" sz="2800" b="1" dirty="0"/>
              <a:t>than </a:t>
            </a:r>
            <a:r>
              <a:rPr lang="en-US" sz="2800" b="1" dirty="0" smtClean="0"/>
              <a:t>AMC network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34570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120" y="1196332"/>
            <a:ext cx="7152000" cy="53339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7748" y="252781"/>
            <a:ext cx="8414853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iTunes And Netflix already dwarf AMC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2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9592" y="246097"/>
            <a:ext cx="9011165" cy="527326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Facebook reaches more young people than free TV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80" y="967339"/>
            <a:ext cx="7121928" cy="5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402" y="217977"/>
            <a:ext cx="8173328" cy="53256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FFFF"/>
                </a:solidFill>
              </a:rPr>
              <a:t>“Broadcast” networks now available on digital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11" y="862432"/>
            <a:ext cx="7664038" cy="55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59811" y="206463"/>
            <a:ext cx="8414853" cy="950344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Even live sports are now being streamed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888" y="1354667"/>
            <a:ext cx="6877994" cy="51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15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823" y="1635209"/>
            <a:ext cx="7348850" cy="15671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“I </a:t>
            </a:r>
            <a:r>
              <a:rPr lang="en-US" sz="3200" b="1" dirty="0" smtClean="0">
                <a:solidFill>
                  <a:srgbClr val="FFFFFF"/>
                </a:solidFill>
              </a:rPr>
              <a:t>think cable is a complete wast</a:t>
            </a:r>
            <a:r>
              <a:rPr lang="en-US" sz="3200" b="1" dirty="0" smtClean="0">
                <a:solidFill>
                  <a:srgbClr val="FFFFFF"/>
                </a:solidFill>
              </a:rPr>
              <a:t>e of money. I’m not ever watching TV shows. I’m just watching on demand. I don’t have time, and I hate commercials.”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79521" y="4155420"/>
            <a:ext cx="4164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— Teen panelist at Ignition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572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573" y="2395099"/>
            <a:ext cx="6458739" cy="95034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TV must also now share </a:t>
            </a:r>
            <a:r>
              <a:rPr lang="en-US" b="1" dirty="0" smtClean="0">
                <a:solidFill>
                  <a:srgbClr val="FFFFFF"/>
                </a:solidFill>
              </a:rPr>
              <a:t>eyeballs with digital…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2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67748" y="238689"/>
            <a:ext cx="8414853" cy="824135"/>
          </a:xfrm>
        </p:spPr>
        <p:txBody>
          <a:bodyPr anchor="t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People use phones </a:t>
            </a:r>
            <a:r>
              <a:rPr lang="en-US" sz="2800" b="1" i="1" dirty="0" smtClean="0">
                <a:solidFill>
                  <a:schemeClr val="tx1"/>
                </a:solidFill>
              </a:rPr>
              <a:t>while</a:t>
            </a:r>
            <a:r>
              <a:rPr lang="en-US" sz="2800" b="1" dirty="0" smtClean="0">
                <a:solidFill>
                  <a:schemeClr val="tx1"/>
                </a:solidFill>
              </a:rPr>
              <a:t> they watch TV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56" y="1062823"/>
            <a:ext cx="6998125" cy="52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4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Custom 3">
      <a:dk1>
        <a:sysClr val="windowText" lastClr="000000"/>
      </a:dk1>
      <a:lt1>
        <a:sysClr val="window" lastClr="FFFFFF"/>
      </a:lt1>
      <a:dk2>
        <a:srgbClr val="283138"/>
      </a:dk2>
      <a:lt2>
        <a:srgbClr val="F8FFF1"/>
      </a:lt2>
      <a:accent1>
        <a:srgbClr val="838D9B"/>
      </a:accent1>
      <a:accent2>
        <a:srgbClr val="FDFFFF"/>
      </a:accent2>
      <a:accent3>
        <a:srgbClr val="B36805"/>
      </a:accent3>
      <a:accent4>
        <a:srgbClr val="AB270E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46520</TotalTime>
  <Words>1215</Words>
  <Application>Microsoft Macintosh PowerPoint</Application>
  <PresentationFormat>On-screen Show (4:3)</PresentationFormat>
  <Paragraphs>159</Paragraphs>
  <Slides>134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5" baseType="lpstr">
      <vt:lpstr>Perspective</vt:lpstr>
      <vt:lpstr>The Future Of Digital: 2013</vt:lpstr>
      <vt:lpstr>PowerPoint Presentation</vt:lpstr>
      <vt:lpstr>The medium is ~25 years old</vt:lpstr>
      <vt:lpstr>So how are we doing?</vt:lpstr>
      <vt:lpstr>Nearly 3 billion people online</vt:lpstr>
      <vt:lpstr>About half left to go!</vt:lpstr>
      <vt:lpstr>(But most of the money is already online)</vt:lpstr>
      <vt:lpstr>“New media” dwarfs “old media” in market value</vt:lpstr>
      <vt:lpstr>Value (and power) are still very concentrated</vt:lpstr>
      <vt:lpstr>The most important trend…</vt:lpstr>
      <vt:lpstr>Multiple devices and screens.</vt:lpstr>
      <vt:lpstr>PCs are now small share of connected devices…</vt:lpstr>
      <vt:lpstr>Smartphone sales are still booming… </vt:lpstr>
      <vt:lpstr>Tablets are cannibalizing PCs… </vt:lpstr>
      <vt:lpstr>“Phablets” are filling in the gap…</vt:lpstr>
      <vt:lpstr>Connected TVs on verge of going mainstream… </vt:lpstr>
      <vt:lpstr>Wearables are beginning to take off…</vt:lpstr>
      <vt:lpstr>Cars are increasingly connected</vt:lpstr>
      <vt:lpstr>PC vendors, meanwhile, are getting smoked</vt:lpstr>
      <vt:lpstr>Screen fragmentation is creating big challenges and opportunities.</vt:lpstr>
      <vt:lpstr>~60% of online devices are now smartphones or tablets</vt:lpstr>
      <vt:lpstr>PowerPoint Presentation</vt:lpstr>
      <vt:lpstr>They spend ½ hour on tablet each time they use it</vt:lpstr>
      <vt:lpstr>Mobile is the only media time that is growing</vt:lpstr>
      <vt:lpstr>Mobile is enabling new forms of entertainment, communication, media, and commerce.</vt:lpstr>
      <vt:lpstr>11 billion WhatsApp messages sent each day</vt:lpstr>
      <vt:lpstr>PowerPoint Presentation</vt:lpstr>
      <vt:lpstr>PowerPoint Presentation</vt:lpstr>
      <vt:lpstr>PowerPoint Presentation</vt:lpstr>
      <vt:lpstr>Mobile video is booming…</vt:lpstr>
      <vt:lpstr>Social and music are now mostly mobile</vt:lpstr>
      <vt:lpstr>PowerPoint Presentation</vt:lpstr>
      <vt:lpstr>Mobile is driving all of Facebook’s revenue growth</vt:lpstr>
      <vt:lpstr>Mobile is now ~20% of e-commerce traffic…</vt:lpstr>
      <vt:lpstr>…And 11% of e-commerce sales</vt:lpstr>
      <vt:lpstr>Retailers are seeing huge mobile audience gains …</vt:lpstr>
      <vt:lpstr>PayPal powers $20 billion in mobile transactions</vt:lpstr>
      <vt:lpstr>Mobile has extended digital day to 18/7</vt:lpstr>
      <vt:lpstr>Each device has a different “prime time”</vt:lpstr>
      <vt:lpstr>Where are we in the mobile device cycle?</vt:lpstr>
      <vt:lpstr>Smartphones are about halfway there.</vt:lpstr>
      <vt:lpstr>Smartphone sales have overtaken “dumb phones”</vt:lpstr>
      <vt:lpstr>Prices are dropping fast</vt:lpstr>
      <vt:lpstr>Developed markets are already in late innings.</vt:lpstr>
      <vt:lpstr>US smartphone growth is slowing</vt:lpstr>
      <vt:lpstr>Fastest growth is now in emerging markets</vt:lpstr>
      <vt:lpstr>China is already twice the size of the US market</vt:lpstr>
      <vt:lpstr>PowerPoint Presentation</vt:lpstr>
      <vt:lpstr>PowerPoint Presentation</vt:lpstr>
      <vt:lpstr>Tablet market a few years behind and still doubling</vt:lpstr>
      <vt:lpstr>~250 million tablets will be shipped in 2013</vt:lpstr>
      <vt:lpstr>PowerPoint Presentation</vt:lpstr>
      <vt:lpstr>What about the platform war?</vt:lpstr>
      <vt:lpstr>We have a winner!</vt:lpstr>
      <vt:lpstr>~80% of smartphones run Android</vt:lpstr>
      <vt:lpstr>~60% of tablets run Android</vt:lpstr>
      <vt:lpstr>~60% of all new computing devices run Android</vt:lpstr>
      <vt:lpstr>Android used to lag Apple badly with app developers.</vt:lpstr>
      <vt:lpstr>Not anymore.</vt:lpstr>
      <vt:lpstr>Android now as popular with global developers as iOS</vt:lpstr>
      <vt:lpstr>Most new app projects are now Android</vt:lpstr>
      <vt:lpstr>Android has nearly caught iOS in developer revenue</vt:lpstr>
      <vt:lpstr>PowerPoint Presentation</vt:lpstr>
      <vt:lpstr>Android is overcoming (some of) its weaknesses.</vt:lpstr>
      <vt:lpstr>Android “fragmentation” is big but improving</vt:lpstr>
      <vt:lpstr>45% of users now on latest version of Android</vt:lpstr>
      <vt:lpstr>Up from only 10% early this year. </vt:lpstr>
      <vt:lpstr>Apple is very strong in US — but weaker globally</vt:lpstr>
      <vt:lpstr>In US, Apple still has an edge in ad revenue </vt:lpstr>
      <vt:lpstr>And a big edge in eCommerce traffic…</vt:lpstr>
      <vt:lpstr>Should you be “mobile only?”</vt:lpstr>
      <vt:lpstr>No!</vt:lpstr>
      <vt:lpstr>The world is now “multi-screen”</vt:lpstr>
      <vt:lpstr>You should be “mobile, too.”</vt:lpstr>
      <vt:lpstr>THE NEW MEDIA BUSINESS</vt:lpstr>
      <vt:lpstr>There’s only one thing you need to remember about media…</vt:lpstr>
      <vt:lpstr>“Attention is monetizable.”</vt:lpstr>
      <vt:lpstr>Money follows eyeballs.</vt:lpstr>
      <vt:lpstr>Eyeballs are moving to digital, especially mobile</vt:lpstr>
      <vt:lpstr>And the money is following…</vt:lpstr>
      <vt:lpstr>Digital now accounts for ¼ of total ad spend </vt:lpstr>
      <vt:lpstr>43% of ad revenue at 20 biggest companies is digital…</vt:lpstr>
      <vt:lpstr>Digital is now bigger than TV </vt:lpstr>
      <vt:lpstr>Print ads have fallen off cliff</vt:lpstr>
      <vt:lpstr>Google now bigger than all newspapers, magazines</vt:lpstr>
      <vt:lpstr>TV may be next.</vt:lpstr>
      <vt:lpstr>PowerPoint Presentation</vt:lpstr>
      <vt:lpstr>Pay TV subscriptions are dropping…</vt:lpstr>
      <vt:lpstr>Paid streaming usage is climbing fast… </vt:lpstr>
      <vt:lpstr>People are paying directly for digital content …</vt:lpstr>
      <vt:lpstr>PowerPoint Presentation</vt:lpstr>
      <vt:lpstr>PowerPoint Presentation</vt:lpstr>
      <vt:lpstr>iTunes And Netflix already dwarf AMC</vt:lpstr>
      <vt:lpstr>Facebook reaches more young people than free TV</vt:lpstr>
      <vt:lpstr> “Broadcast” networks now available on digital</vt:lpstr>
      <vt:lpstr>Even live sports are now being streamed</vt:lpstr>
      <vt:lpstr>“I think cable is a complete waste of money. I’m not ever watching TV shows. I’m just watching on demand. I don’t have time, and I hate commercials.”</vt:lpstr>
      <vt:lpstr>TV must also now share eyeballs with digital…</vt:lpstr>
      <vt:lpstr>People use phones while they watch TV</vt:lpstr>
      <vt:lpstr>They do email, read, social-network, play games…</vt:lpstr>
      <vt:lpstr>So, eyeballs are leaving TV</vt:lpstr>
      <vt:lpstr>But, so far, TV money is hanging in there</vt:lpstr>
      <vt:lpstr>TV still massive, digital video still a blip</vt:lpstr>
      <vt:lpstr>(Bigger they come, harder they fall?)</vt:lpstr>
      <vt:lpstr>Eyeballs and money are also moving within digital…</vt:lpstr>
      <vt:lpstr>PowerPoint Presentation</vt:lpstr>
      <vt:lpstr>And more time on Google, Facebook, Twitter…</vt:lpstr>
      <vt:lpstr>New sites and services are eating portals’ lunch</vt:lpstr>
      <vt:lpstr>Search, display, video, and social ads are all growing</vt:lpstr>
      <vt:lpstr>Traditional ‘display’ ad growth still respectable</vt:lpstr>
      <vt:lpstr>Video and social ad spending is booming</vt:lpstr>
      <vt:lpstr>PowerPoint Presentation</vt:lpstr>
      <vt:lpstr>The big attention and money shift is to mobile…</vt:lpstr>
      <vt:lpstr>Mobile ad spending still lags time spent</vt:lpstr>
      <vt:lpstr>US mobile ads per sub growing fast but still low </vt:lpstr>
      <vt:lpstr>Mobile ad prices are still much lower than desktop</vt:lpstr>
      <vt:lpstr>But certain formats are improving</vt:lpstr>
      <vt:lpstr>Mobile is still dominated by paid search ads</vt:lpstr>
      <vt:lpstr>And Google owns almost all of it</vt:lpstr>
      <vt:lpstr>   Have Google, Facebook, Twitter won?</vt:lpstr>
      <vt:lpstr>Not necessarily.</vt:lpstr>
      <vt:lpstr>Money follows eyeballs.</vt:lpstr>
      <vt:lpstr>“I hate Facebook. It’s just so boring.”</vt:lpstr>
      <vt:lpstr>“I used to scroll down Facebook and read every single status. Now I just love Vine.”</vt:lpstr>
      <vt:lpstr>So massive growth for the new new things… </vt:lpstr>
      <vt:lpstr>So, what’s next?</vt:lpstr>
      <vt:lpstr>Wearables!</vt:lpstr>
      <vt:lpstr>Health devices are the most popular </vt:lpstr>
      <vt:lpstr>Interest in glasses and headgear is only modest</vt:lpstr>
      <vt:lpstr>Watches and fitness bands will be most of market</vt:lpstr>
      <vt:lpstr>        “Internet Of Things”</vt:lpstr>
      <vt:lpstr>Networked houses and remote-control lives… </vt:lpstr>
      <vt:lpstr>75 Billion Connected Devices By 2020</vt:lpstr>
      <vt:lpstr>Thank you!</vt:lpstr>
    </vt:vector>
  </TitlesOfParts>
  <Company>Business Insider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Business Insider</dc:creator>
  <cp:lastModifiedBy>Business Insider</cp:lastModifiedBy>
  <cp:revision>1064</cp:revision>
  <dcterms:created xsi:type="dcterms:W3CDTF">2012-06-06T17:53:28Z</dcterms:created>
  <dcterms:modified xsi:type="dcterms:W3CDTF">2013-11-12T12:07:35Z</dcterms:modified>
</cp:coreProperties>
</file>