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ali\InCloud\IUBox\My%20Box%20Files\Sponge\DAVSPerformanceCop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ali\InCloud\IUBox\My%20Box%20Files\Sponge\DAVSPerformanceCop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E:\Sali\InCloud\IUBox\My%20Box%20Files\pwc\pwcperformance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E:\Sali\InCloud\IUBox\My%20Box%20Files\pwc\pwcperformance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ali\InCloud\IUBox\My%20Box%20Files\Sponge\Benchmarks\Omb\Benchmar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ali\InCloud\IUBox\My%20Box%20Files\Sponge\Benchmarks\Omb\Benchmar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E:\Sali\InCloud\IUBox\My%20Box%20Files\Sponge\DAVSPerformanceCopy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E:\Sali\InCloud\IUBox\My%20Box%20Files\Sponge\DAVSPerformanceCop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45696535669643"/>
          <c:y val="4.571813939924177E-2"/>
          <c:w val="0.80956862149237985"/>
          <c:h val="0.75762122071424476"/>
        </c:manualLayout>
      </c:layout>
      <c:barChart>
        <c:barDir val="col"/>
        <c:grouping val="clustered"/>
        <c:varyColors val="0"/>
        <c:ser>
          <c:idx val="1"/>
          <c:order val="0"/>
          <c:tx>
            <c:v>C# MPI.NET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val>
            <c:numRef>
              <c:f>Charge2Runs!$M$59:$M$66</c:f>
              <c:numCache>
                <c:formatCode>General</c:formatCode>
                <c:ptCount val="8"/>
                <c:pt idx="0">
                  <c:v>24.514980000000001</c:v>
                </c:pt>
                <c:pt idx="1">
                  <c:v>14.100680000000001</c:v>
                </c:pt>
                <c:pt idx="2">
                  <c:v>14.16569</c:v>
                </c:pt>
                <c:pt idx="3">
                  <c:v>8.6192100000000007</c:v>
                </c:pt>
                <c:pt idx="4">
                  <c:v>8.7170699999999997</c:v>
                </c:pt>
                <c:pt idx="5">
                  <c:v>5.0257899999999998</c:v>
                </c:pt>
                <c:pt idx="6">
                  <c:v>4.9356799999999996</c:v>
                </c:pt>
                <c:pt idx="7">
                  <c:v>5.0713600000000003</c:v>
                </c:pt>
              </c:numCache>
            </c:numRef>
          </c:val>
        </c:ser>
        <c:ser>
          <c:idx val="0"/>
          <c:order val="2"/>
          <c:tx>
            <c:v>Java OpenMPI</c:v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Charge2Runs!$B$41:$B$48</c:f>
              <c:strCache>
                <c:ptCount val="8"/>
                <c:pt idx="0">
                  <c:v>1x1x1</c:v>
                </c:pt>
                <c:pt idx="1">
                  <c:v>1x1x2</c:v>
                </c:pt>
                <c:pt idx="2">
                  <c:v>1x2x1</c:v>
                </c:pt>
                <c:pt idx="3">
                  <c:v>1x1x4</c:v>
                </c:pt>
                <c:pt idx="4">
                  <c:v>1x4x1</c:v>
                </c:pt>
                <c:pt idx="5">
                  <c:v>1x1x8</c:v>
                </c:pt>
                <c:pt idx="6">
                  <c:v>1x2x4</c:v>
                </c:pt>
                <c:pt idx="7">
                  <c:v>1x4x2</c:v>
                </c:pt>
              </c:strCache>
            </c:strRef>
          </c:cat>
          <c:val>
            <c:numRef>
              <c:f>Charge2Runs!$M$50:$M$57</c:f>
              <c:numCache>
                <c:formatCode>General</c:formatCode>
                <c:ptCount val="8"/>
                <c:pt idx="0">
                  <c:v>8.8213899999999992</c:v>
                </c:pt>
                <c:pt idx="1">
                  <c:v>5.54556</c:v>
                </c:pt>
                <c:pt idx="2">
                  <c:v>5.6463900000000002</c:v>
                </c:pt>
                <c:pt idx="3">
                  <c:v>3.1611099999999999</c:v>
                </c:pt>
                <c:pt idx="4">
                  <c:v>3.3305600000000002</c:v>
                </c:pt>
                <c:pt idx="5">
                  <c:v>2.3746100000000001</c:v>
                </c:pt>
                <c:pt idx="6">
                  <c:v>1.8435299999999999</c:v>
                </c:pt>
                <c:pt idx="7">
                  <c:v>2.0769199999999999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2138615216"/>
        <c:axId val="2138617392"/>
        <c:extLst>
          <c:ext xmlns:c15="http://schemas.microsoft.com/office/drawing/2012/chart" uri="{02D57815-91ED-43cb-92C2-25804820EDAC}">
            <c15:filteredBarSeries>
              <c15:ser>
                <c:idx val="2"/>
                <c:order val="1"/>
                <c:tx>
                  <c:v>OMPI-nightly</c:v>
                </c:tx>
                <c:spPr>
                  <a:pattFill prst="wdDnDiag">
                    <a:fgClr>
                      <a:schemeClr val="tx1"/>
                    </a:fgClr>
                    <a:bgClr>
                      <a:schemeClr val="bg1"/>
                    </a:bgClr>
                  </a:pattFill>
                  <a:ln>
                    <a:solidFill>
                      <a:schemeClr val="tx1"/>
                    </a:solidFill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Charge2Runs!$B$41:$B$48</c15:sqref>
                        </c15:formulaRef>
                      </c:ext>
                    </c:extLst>
                    <c:strCache>
                      <c:ptCount val="8"/>
                      <c:pt idx="0">
                        <c:v>1x1x1</c:v>
                      </c:pt>
                      <c:pt idx="1">
                        <c:v>1x1x2</c:v>
                      </c:pt>
                      <c:pt idx="2">
                        <c:v>1x2x1</c:v>
                      </c:pt>
                      <c:pt idx="3">
                        <c:v>1x1x4</c:v>
                      </c:pt>
                      <c:pt idx="4">
                        <c:v>1x4x1</c:v>
                      </c:pt>
                      <c:pt idx="5">
                        <c:v>1x1x8</c:v>
                      </c:pt>
                      <c:pt idx="6">
                        <c:v>1x2x4</c:v>
                      </c:pt>
                      <c:pt idx="7">
                        <c:v>1x4x2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Charge2Runs!$M$41:$M$48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9.9433299999999996</c:v>
                      </c:pt>
                      <c:pt idx="1">
                        <c:v>6.0563900000000004</c:v>
                      </c:pt>
                      <c:pt idx="2">
                        <c:v>6.1536099999999996</c:v>
                      </c:pt>
                      <c:pt idx="3">
                        <c:v>3.58</c:v>
                      </c:pt>
                      <c:pt idx="4">
                        <c:v>4.3738900000000003</c:v>
                      </c:pt>
                      <c:pt idx="5">
                        <c:v>2.6991399999999999</c:v>
                      </c:pt>
                      <c:pt idx="6">
                        <c:v>2.17639</c:v>
                      </c:pt>
                      <c:pt idx="7">
                        <c:v>2.1511100000000001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21386152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r>
                  <a:rPr lang="en-US"/>
                  <a:t>TxPxN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endParaRPr lang="en-US"/>
          </a:p>
        </c:txPr>
        <c:crossAx val="2138617392"/>
        <c:crosses val="autoZero"/>
        <c:auto val="1"/>
        <c:lblAlgn val="ctr"/>
        <c:lblOffset val="100"/>
        <c:noMultiLvlLbl val="0"/>
      </c:catAx>
      <c:valAx>
        <c:axId val="21386173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r>
                  <a:rPr lang="en-US" dirty="0" smtClean="0"/>
                  <a:t>Time</a:t>
                </a:r>
                <a:r>
                  <a:rPr lang="en-US" baseline="0" dirty="0" smtClean="0"/>
                  <a:t> (</a:t>
                </a:r>
                <a:r>
                  <a:rPr lang="en-US" dirty="0" smtClean="0"/>
                  <a:t>hours)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endParaRPr lang="en-US"/>
          </a:p>
        </c:txPr>
        <c:crossAx val="2138615216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5333105655768724"/>
          <c:y val="8.3333208002899645E-2"/>
          <c:w val="0.41335339667213294"/>
          <c:h val="0.243405346944697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 Light" panose="020F03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Calibri Light" panose="020F030202020403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71015419138524"/>
          <c:y val="2.5428331875182269E-2"/>
          <c:w val="0.79859119172603432"/>
          <c:h val="0.7507245987526413"/>
        </c:manualLayout>
      </c:layout>
      <c:lineChart>
        <c:grouping val="standard"/>
        <c:varyColors val="0"/>
        <c:ser>
          <c:idx val="1"/>
          <c:order val="0"/>
          <c:tx>
            <c:v>C# MPI.NET</c:v>
          </c:tx>
          <c:spPr>
            <a:ln w="9525" cap="rnd">
              <a:solidFill>
                <a:srgbClr val="FFC000"/>
              </a:solidFill>
              <a:round/>
            </a:ln>
            <a:effectLst/>
          </c:spPr>
          <c:marker>
            <c:symbol val="square"/>
            <c:size val="4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cat>
            <c:numRef>
              <c:f>(Charge2Runs!$G$41,Charge2Runs!$G$42,Charge2Runs!$G$44,Charge2Runs!$G$46)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(Charge2Runs!$W$59,Charge2Runs!$W$60,Charge2Runs!$W$62,Charge2Runs!$W$65)</c:f>
              <c:numCache>
                <c:formatCode>General</c:formatCode>
                <c:ptCount val="4"/>
                <c:pt idx="0">
                  <c:v>1</c:v>
                </c:pt>
                <c:pt idx="1">
                  <c:v>1.738567218034875</c:v>
                </c:pt>
                <c:pt idx="2">
                  <c:v>2.8442258629271127</c:v>
                </c:pt>
                <c:pt idx="3">
                  <c:v>4.9668900739107888</c:v>
                </c:pt>
              </c:numCache>
            </c:numRef>
          </c:val>
          <c:smooth val="0"/>
        </c:ser>
        <c:ser>
          <c:idx val="0"/>
          <c:order val="1"/>
          <c:tx>
            <c:v>Java OpenMPI</c:v>
          </c:tx>
          <c:spPr>
            <a:ln w="952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(Charge2Runs!$G$41,Charge2Runs!$G$42,Charge2Runs!$G$44,Charge2Runs!$G$46)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(Charge2Runs!$W$41,Charge2Runs!$W$42,Charge2Runs!$W$44,Charge2Runs!$W$48)</c:f>
              <c:numCache>
                <c:formatCode>General</c:formatCode>
                <c:ptCount val="4"/>
                <c:pt idx="0">
                  <c:v>1</c:v>
                </c:pt>
                <c:pt idx="1">
                  <c:v>1.6417915623003141</c:v>
                </c:pt>
                <c:pt idx="2">
                  <c:v>2.7774664804469271</c:v>
                </c:pt>
                <c:pt idx="3">
                  <c:v>4.6224181933978272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8516208"/>
        <c:axId val="2138516752"/>
      </c:lineChart>
      <c:catAx>
        <c:axId val="21385162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r>
                  <a:rPr lang="en-US"/>
                  <a:t>Parallelism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endParaRPr lang="en-US"/>
          </a:p>
        </c:txPr>
        <c:crossAx val="2138516752"/>
        <c:crosses val="autoZero"/>
        <c:auto val="1"/>
        <c:lblAlgn val="ctr"/>
        <c:lblOffset val="100"/>
        <c:noMultiLvlLbl val="0"/>
      </c:catAx>
      <c:valAx>
        <c:axId val="2138516752"/>
        <c:scaling>
          <c:orientation val="minMax"/>
          <c:min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r>
                  <a:rPr lang="en-US"/>
                  <a:t>Speedup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endParaRPr lang="en-US"/>
          </a:p>
        </c:txPr>
        <c:crossAx val="213851620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18679444112541607"/>
          <c:y val="6.2713867697512929E-2"/>
          <c:w val="0.47805703974503189"/>
          <c:h val="0.17263821589608991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 Light" panose="020F03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Calibri Light" panose="020F030202020403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248088554148124"/>
          <c:y val="2.08319966946061E-2"/>
          <c:w val="0.82874521119642652"/>
          <c:h val="0.8780868828656682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'r5(10)_2(4)_copy'!$K$3</c:f>
              <c:strCache>
                <c:ptCount val="1"/>
                <c:pt idx="0">
                  <c:v>OMPI-1.7.5rc5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numRef>
              <c:extLst>
                <c:ext xmlns:c15="http://schemas.microsoft.com/office/drawing/2012/chart" uri="{02D57815-91ED-43cb-92C2-25804820EDAC}">
                  <c15:fullRef>
                    <c15:sqref>'r5(10)_2(4)_copy'!$G$3:$G$63</c15:sqref>
                  </c15:fullRef>
                </c:ext>
              </c:extLst>
              <c:f>('r5(10)_2(4)_copy'!$G$3:$G$4,'r5(10)_2(4)_copy'!$G$7,'r5(10)_2(4)_copy'!$G$13,'r5(10)_2(4)_copy'!$G$23,'r5(10)_2(4)_copy'!$G$33,'r5(10)_2(4)_copy'!$G$43,'r5(10)_2(4)_copy'!$G$52,'r5(10)_2(4)_copy'!$G$59)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'r5(10)_2(4)_copy'!$M$3:$M$63</c15:sqref>
                  </c15:fullRef>
                </c:ext>
              </c:extLst>
              <c:f>('r5(10)_2(4)_copy'!$M$3:$M$4,'r5(10)_2(4)_copy'!$M$7,'r5(10)_2(4)_copy'!$M$13,'r5(10)_2(4)_copy'!$M$23,'r5(10)_2(4)_copy'!$M$33,'r5(10)_2(4)_copy'!$M$43,'r5(10)_2(4)_copy'!$M$52,'r5(10)_2(4)_copy'!$M$59)</c:f>
              <c:numCache>
                <c:formatCode>General</c:formatCode>
                <c:ptCount val="9"/>
                <c:pt idx="0">
                  <c:v>4.4151400000000001</c:v>
                </c:pt>
                <c:pt idx="1">
                  <c:v>2.24674</c:v>
                </c:pt>
                <c:pt idx="2">
                  <c:v>1.1178300000000001</c:v>
                </c:pt>
                <c:pt idx="3">
                  <c:v>0.65619000000000005</c:v>
                </c:pt>
                <c:pt idx="4">
                  <c:v>0.34198000000000001</c:v>
                </c:pt>
                <c:pt idx="5">
                  <c:v>0.17732000000000001</c:v>
                </c:pt>
                <c:pt idx="6">
                  <c:v>9.1759999999999994E-2</c:v>
                </c:pt>
                <c:pt idx="7">
                  <c:v>5.1589999999999997E-2</c:v>
                </c:pt>
                <c:pt idx="8">
                  <c:v>4.5100000000000001E-2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'r5(10)_2(4)_copy'!$M$7</c15:sqref>
                  <c15:invertIfNegative val="0"/>
                  <c15:bubble3D val="0"/>
                </c15:categoryFilterException>
                <c15:categoryFilterException>
                  <c15:sqref>'r5(10)_2(4)_copy'!$M$13</c15:sqref>
                  <c15:invertIfNegative val="0"/>
                  <c15:bubble3D val="0"/>
                </c15:categoryFilterException>
                <c15:categoryFilterException>
                  <c15:sqref>'r5(10)_2(4)_copy'!$M$33</c15:sqref>
                  <c15:invertIfNegative val="0"/>
                  <c15:bubble3D val="0"/>
                </c15:categoryFilterException>
                <c15:categoryFilterException>
                  <c15:sqref>'r5(10)_2(4)_copy'!$M$43</c15:sqref>
                  <c15:invertIfNegative val="0"/>
                  <c15:bubble3D val="0"/>
                </c15:categoryFilterException>
                <c15:categoryFilterException>
                  <c15:sqref>'r5(10)_2(4)_copy'!$M$52</c15:sqref>
                  <c15:invertIfNegative val="0"/>
                  <c15:bubble3D val="0"/>
                </c15:categoryFilterException>
                <c15:categoryFilterException>
                  <c15:sqref>'r5(10)_2(4)_copy'!$M$59</c15:sqref>
                  <c15:invertIfNegative val="0"/>
                  <c15:bubble3D val="0"/>
                </c15:categoryFilterException>
                <c15:categoryFilterException>
                  <c15:sqref>'r5(10)_2(4)_copy'!$M$12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'r5(10)_2(4)_copy'!$M$14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'r5(10)_2(4)_copy'!$M$15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'r5(10)_2(4)_copy'!$M$16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'r5(10)_2(4)_copy'!$M$17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'r5(10)_2(4)_copy'!$M$18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'r5(10)_2(4)_copy'!$M$19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'r5(10)_2(4)_copy'!$M$20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'r5(10)_2(4)_copy'!$M$21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'r5(10)_2(4)_copy'!$M$22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'r5(10)_2(4)_copy'!$M$24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'r5(10)_2(4)_copy'!$M$25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'r5(10)_2(4)_copy'!$M$26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'r5(10)_2(4)_copy'!$M$27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'r5(10)_2(4)_copy'!$M$28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'r5(10)_2(4)_copy'!$M$29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'r5(10)_2(4)_copy'!$M$30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'r5(10)_2(4)_copy'!$M$31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'r5(10)_2(4)_copy'!$M$32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'r5(10)_2(4)_copy'!$M$34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'r5(10)_2(4)_copy'!$M$35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'r5(10)_2(4)_copy'!$M$36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'r5(10)_2(4)_copy'!$M$37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'r5(10)_2(4)_copy'!$M$38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'r5(10)_2(4)_copy'!$M$39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'r5(10)_2(4)_copy'!$M$40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'r5(10)_2(4)_copy'!$M$41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'r5(10)_2(4)_copy'!$M$42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'r5(10)_2(4)_copy'!$M$44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'r5(10)_2(4)_copy'!$M$45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'r5(10)_2(4)_copy'!$M$46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'r5(10)_2(4)_copy'!$M$47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'r5(10)_2(4)_copy'!$M$48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'r5(10)_2(4)_copy'!$M$49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'r5(10)_2(4)_copy'!$M$50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'r5(10)_2(4)_copy'!$M$51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'r5(10)_2(4)_copy'!$M$53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'r5(10)_2(4)_copy'!$M$54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'r5(10)_2(4)_copy'!$M$55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'r5(10)_2(4)_copy'!$M$56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'r5(10)_2(4)_copy'!$M$57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'r5(10)_2(4)_copy'!$M$58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'r5(10)_2(4)_copy'!$M$60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'r5(10)_2(4)_copy'!$M$61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'r5(10)_2(4)_copy'!$M$62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  <c15:categoryFilterException>
                  <c15:sqref>'r5(10)_2(4)_copy'!$M$63</c15:sqref>
                  <c15:spPr xmlns:c15="http://schemas.microsoft.com/office/drawing/2012/chart">
                    <a:solidFill>
                      <a:srgbClr val="FF0000"/>
                    </a:solidFill>
                    <a:ln>
                      <a:noFill/>
                    </a:ln>
                    <a:effectLst/>
                  </c15:spPr>
                  <c15:invertIfNegative val="0"/>
                  <c15:bubble3D val="0"/>
                </c15:categoryFilterException>
              </c15:categoryFilterExceptions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138547216"/>
        <c:axId val="2138561904"/>
      </c:barChart>
      <c:catAx>
        <c:axId val="21385472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bg1"/>
                    </a:solidFill>
                  </a:rPr>
                  <a:t>Parallelism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" lastClr="FFFFFF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8561904"/>
        <c:crosses val="autoZero"/>
        <c:auto val="1"/>
        <c:lblAlgn val="ctr"/>
        <c:lblOffset val="100"/>
        <c:noMultiLvlLbl val="0"/>
      </c:catAx>
      <c:valAx>
        <c:axId val="2138561904"/>
        <c:scaling>
          <c:orientation val="minMax"/>
          <c:max val="4.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bg1"/>
                    </a:solidFill>
                  </a:rPr>
                  <a:t>Time (hours)</a:t>
                </a:r>
              </a:p>
            </c:rich>
          </c:tx>
          <c:layout>
            <c:manualLayout>
              <c:xMode val="edge"/>
              <c:yMode val="edge"/>
              <c:x val="1.0606935002689881E-2"/>
              <c:y val="0.23928395173688402"/>
            </c:manualLayout>
          </c:layout>
          <c:overlay val="0"/>
          <c:spPr>
            <a:solidFill>
              <a:srgbClr val="46464A">
                <a:lumMod val="75000"/>
              </a:srgbClr>
            </a:solidFill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in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8547216"/>
        <c:crosses val="autoZero"/>
        <c:crossBetween val="between"/>
      </c:valAx>
      <c:spPr>
        <a:noFill/>
        <a:ln>
          <a:solidFill>
            <a:sysClr val="window" lastClr="FFFFFF"/>
          </a:solidFill>
        </a:ln>
        <a:effectLst/>
      </c:spPr>
    </c:plotArea>
    <c:plotVisOnly val="1"/>
    <c:dispBlanksAs val="gap"/>
    <c:showDLblsOverMax val="0"/>
  </c:chart>
  <c:spPr>
    <a:solidFill>
      <a:srgbClr val="46464A">
        <a:lumMod val="75000"/>
      </a:srgbClr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9705028517177969"/>
          <c:y val="2.3090029618609603E-2"/>
          <c:w val="0.77690362061113438"/>
          <c:h val="0.8972293816934801"/>
        </c:manualLayout>
      </c:layout>
      <c:lineChart>
        <c:grouping val="standard"/>
        <c:varyColors val="0"/>
        <c:ser>
          <c:idx val="1"/>
          <c:order val="0"/>
          <c:tx>
            <c:v>Java OpenMPI</c:v>
          </c:tx>
          <c:spPr>
            <a:ln w="9525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('r5(10)_2(4)_copy'!$G$3,'r5(10)_2(4)_copy'!$G$4,'r5(10)_2(4)_copy'!$G$7,'r5(10)_2(4)_copy'!$G$13,'r5(10)_2(4)_copy'!$G$23,'r5(10)_2(4)_copy'!$G$33,'r5(10)_2(4)_copy'!$G$43,'r5(10)_2(4)_copy'!$G$52,'r5(10)_2(4)_copy'!$G$59)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</c:numCache>
            </c:numRef>
          </c:cat>
          <c:val>
            <c:numRef>
              <c:f>('r5(10)_2(4)_copy'!$N$3,'r5(10)_2(4)_copy'!$N$4,'r5(10)_2(4)_copy'!$N$7,'r5(10)_2(4)_copy'!$N$13,'r5(10)_2(4)_copy'!$N$23,'r5(10)_2(4)_copy'!$N$33,'r5(10)_2(4)_copy'!$N$43,'r5(10)_2(4)_copy'!$N$52,'r5(10)_2(4)_copy'!$N$59)</c:f>
              <c:numCache>
                <c:formatCode>General</c:formatCode>
                <c:ptCount val="9"/>
                <c:pt idx="0">
                  <c:v>1</c:v>
                </c:pt>
                <c:pt idx="1">
                  <c:v>1.965131701932578</c:v>
                </c:pt>
                <c:pt idx="2">
                  <c:v>3.9497419106662011</c:v>
                </c:pt>
                <c:pt idx="3">
                  <c:v>6.7284475533001107</c:v>
                </c:pt>
                <c:pt idx="4">
                  <c:v>12.910521083104275</c:v>
                </c:pt>
                <c:pt idx="5">
                  <c:v>24.899278141213625</c:v>
                </c:pt>
                <c:pt idx="6">
                  <c:v>48.116172624237144</c:v>
                </c:pt>
                <c:pt idx="7">
                  <c:v>85.58131420817989</c:v>
                </c:pt>
                <c:pt idx="8">
                  <c:v>97.896674057649662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8567888"/>
        <c:axId val="2138568432"/>
      </c:lineChart>
      <c:catAx>
        <c:axId val="21385678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bg1"/>
                    </a:solidFill>
                  </a:rPr>
                  <a:t>Parallelism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" lastClr="FFFFFF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8568432"/>
        <c:crosses val="autoZero"/>
        <c:auto val="1"/>
        <c:lblAlgn val="ctr"/>
        <c:lblOffset val="100"/>
        <c:noMultiLvlLbl val="0"/>
      </c:catAx>
      <c:valAx>
        <c:axId val="2138568432"/>
        <c:scaling>
          <c:orientation val="minMax"/>
          <c:max val="105"/>
          <c:min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bg1"/>
                    </a:solidFill>
                  </a:rPr>
                  <a:t>Speedup</a:t>
                </a:r>
              </a:p>
            </c:rich>
          </c:tx>
          <c:layout/>
          <c:overlay val="0"/>
          <c:spPr>
            <a:solidFill>
              <a:srgbClr val="46464A">
                <a:lumMod val="75000"/>
              </a:srgbClr>
            </a:solidFill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>
            <a:solidFill>
              <a:sysClr val="window" lastClr="FFFFFF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8567888"/>
        <c:crosses val="autoZero"/>
        <c:crossBetween val="between"/>
      </c:valAx>
      <c:spPr>
        <a:noFill/>
        <a:ln>
          <a:solidFill>
            <a:sysClr val="window" lastClr="FFFFFF"/>
          </a:solidFill>
        </a:ln>
        <a:effectLst/>
      </c:spPr>
    </c:plotArea>
    <c:legend>
      <c:legendPos val="r"/>
      <c:layout>
        <c:manualLayout>
          <c:xMode val="edge"/>
          <c:yMode val="edge"/>
          <c:x val="0.2263780388672216"/>
          <c:y val="3.8487583160095269E-2"/>
          <c:w val="0.6402891041510852"/>
          <c:h val="7.6716765277112312E-2"/>
        </c:manualLayout>
      </c:layout>
      <c:overlay val="0"/>
      <c:spPr>
        <a:noFill/>
        <a:ln>
          <a:solidFill>
            <a:sysClr val="window" lastClr="FFFFFF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1"/>
              </a:solidFill>
              <a:latin typeface="Calibri Light" panose="020F03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46464A">
        <a:lumMod val="75000"/>
      </a:srgbClr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805038913016439E-2"/>
          <c:y val="2.4046651379054009E-2"/>
          <c:w val="0.86920148275419507"/>
          <c:h val="0.76562682188180498"/>
        </c:manualLayout>
      </c:layout>
      <c:lineChart>
        <c:grouping val="standard"/>
        <c:varyColors val="0"/>
        <c:ser>
          <c:idx val="3"/>
          <c:order val="0"/>
          <c:tx>
            <c:v>C# MPI.NET</c:v>
          </c:tx>
          <c:spPr>
            <a:ln w="6350" cap="rnd">
              <a:solidFill>
                <a:srgbClr val="92D050"/>
              </a:solidFill>
              <a:round/>
            </a:ln>
            <a:effectLst/>
          </c:spPr>
          <c:marker>
            <c:symbol val="square"/>
            <c:size val="3"/>
            <c:spPr>
              <a:solidFill>
                <a:srgbClr val="92D050"/>
              </a:solidFill>
              <a:ln w="3175">
                <a:noFill/>
              </a:ln>
              <a:effectLst/>
            </c:spPr>
          </c:marker>
          <c:val>
            <c:numRef>
              <c:f>Allreduce!$F$4:$F$25</c:f>
              <c:numCache>
                <c:formatCode>0.00</c:formatCode>
                <c:ptCount val="22"/>
                <c:pt idx="0">
                  <c:v>285.11367135797633</c:v>
                </c:pt>
                <c:pt idx="1">
                  <c:v>274.13078227740101</c:v>
                </c:pt>
                <c:pt idx="2">
                  <c:v>276.45602857228369</c:v>
                </c:pt>
                <c:pt idx="3">
                  <c:v>275.93938783684303</c:v>
                </c:pt>
                <c:pt idx="4">
                  <c:v>279.64092150311131</c:v>
                </c:pt>
                <c:pt idx="5">
                  <c:v>279.45493102500501</c:v>
                </c:pt>
                <c:pt idx="6">
                  <c:v>288.50042913594098</c:v>
                </c:pt>
                <c:pt idx="7">
                  <c:v>295.61769886640832</c:v>
                </c:pt>
                <c:pt idx="8">
                  <c:v>306.41533470770798</c:v>
                </c:pt>
                <c:pt idx="9">
                  <c:v>422.68638606765302</c:v>
                </c:pt>
                <c:pt idx="10">
                  <c:v>606.10183127088624</c:v>
                </c:pt>
                <c:pt idx="11">
                  <c:v>728.68928095461649</c:v>
                </c:pt>
                <c:pt idx="12">
                  <c:v>934.74565572008305</c:v>
                </c:pt>
                <c:pt idx="13">
                  <c:v>1262.7888133623267</c:v>
                </c:pt>
                <c:pt idx="14">
                  <c:v>1810.6040869800702</c:v>
                </c:pt>
                <c:pt idx="15">
                  <c:v>2752.2483908008603</c:v>
                </c:pt>
                <c:pt idx="16">
                  <c:v>5096.4492711743032</c:v>
                </c:pt>
                <c:pt idx="17">
                  <c:v>9612.6339328960403</c:v>
                </c:pt>
                <c:pt idx="18">
                  <c:v>19109.252217555535</c:v>
                </c:pt>
                <c:pt idx="19">
                  <c:v>55482.88633241706</c:v>
                </c:pt>
                <c:pt idx="20">
                  <c:v>73215.087666370266</c:v>
                </c:pt>
                <c:pt idx="21">
                  <c:v>136230.97765681436</c:v>
                </c:pt>
              </c:numCache>
            </c:numRef>
          </c:val>
          <c:smooth val="0"/>
        </c:ser>
        <c:ser>
          <c:idx val="2"/>
          <c:order val="1"/>
          <c:tx>
            <c:v>Java FastMPJ</c:v>
          </c:tx>
          <c:spPr>
            <a:ln w="6350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x"/>
            <c:size val="3"/>
            <c:spPr>
              <a:noFill/>
              <a:ln w="6350">
                <a:solidFill>
                  <a:schemeClr val="accent2"/>
                </a:solidFill>
              </a:ln>
              <a:effectLst/>
            </c:spPr>
          </c:marker>
          <c:val>
            <c:numRef>
              <c:f>Allreduce!$E$4:$E$25</c:f>
              <c:numCache>
                <c:formatCode>0.00</c:formatCode>
                <c:ptCount val="22"/>
                <c:pt idx="0">
                  <c:v>62.410052037193736</c:v>
                </c:pt>
                <c:pt idx="1">
                  <c:v>47.499291570450872</c:v>
                </c:pt>
                <c:pt idx="2">
                  <c:v>41.68887498978313</c:v>
                </c:pt>
                <c:pt idx="3">
                  <c:v>37.887937497847169</c:v>
                </c:pt>
                <c:pt idx="4">
                  <c:v>48.771927057259433</c:v>
                </c:pt>
                <c:pt idx="5">
                  <c:v>32.054093738831035</c:v>
                </c:pt>
                <c:pt idx="6">
                  <c:v>35.527312515720602</c:v>
                </c:pt>
                <c:pt idx="7">
                  <c:v>45.34612493974533</c:v>
                </c:pt>
                <c:pt idx="8">
                  <c:v>48.215541662708937</c:v>
                </c:pt>
                <c:pt idx="9">
                  <c:v>58.757291676859438</c:v>
                </c:pt>
                <c:pt idx="10">
                  <c:v>82.133906192059911</c:v>
                </c:pt>
                <c:pt idx="11">
                  <c:v>133.56077084623976</c:v>
                </c:pt>
                <c:pt idx="12">
                  <c:v>200.98992706137594</c:v>
                </c:pt>
                <c:pt idx="13">
                  <c:v>268.17069788921771</c:v>
                </c:pt>
                <c:pt idx="14">
                  <c:v>508.07781255116362</c:v>
                </c:pt>
                <c:pt idx="15">
                  <c:v>1272.8947916912093</c:v>
                </c:pt>
                <c:pt idx="16">
                  <c:v>2180.1602084148367</c:v>
                </c:pt>
                <c:pt idx="17">
                  <c:v>4049.55156255255</c:v>
                </c:pt>
                <c:pt idx="18">
                  <c:v>7529.1357291825962</c:v>
                </c:pt>
                <c:pt idx="19">
                  <c:v>14535.624270803635</c:v>
                </c:pt>
                <c:pt idx="20">
                  <c:v>27580.794375068432</c:v>
                </c:pt>
                <c:pt idx="21">
                  <c:v>55421.655937548108</c:v>
                </c:pt>
              </c:numCache>
            </c:numRef>
          </c:val>
          <c:smooth val="0"/>
        </c:ser>
        <c:ser>
          <c:idx val="1"/>
          <c:order val="3"/>
          <c:tx>
            <c:v>Java OpenMPI</c:v>
          </c:tx>
          <c:spPr>
            <a:ln w="6350" cap="rnd">
              <a:solidFill>
                <a:srgbClr val="FF0000"/>
              </a:solidFill>
              <a:round/>
            </a:ln>
            <a:effectLst/>
          </c:spPr>
          <c:marker>
            <c:symbol val="triangle"/>
            <c:size val="8"/>
            <c:spPr>
              <a:noFill/>
              <a:ln w="6350">
                <a:solidFill>
                  <a:srgbClr val="FF0000"/>
                </a:solidFill>
              </a:ln>
              <a:effectLst/>
            </c:spPr>
          </c:marker>
          <c:val>
            <c:numRef>
              <c:f>Allreduce!$D$4:$D$25</c:f>
              <c:numCache>
                <c:formatCode>0.00</c:formatCode>
                <c:ptCount val="22"/>
                <c:pt idx="0">
                  <c:v>11.495088537534025</c:v>
                </c:pt>
                <c:pt idx="1">
                  <c:v>9.6750482916831793</c:v>
                </c:pt>
                <c:pt idx="2">
                  <c:v>9.7435613473256186</c:v>
                </c:pt>
                <c:pt idx="3">
                  <c:v>9.9143336216608464</c:v>
                </c:pt>
                <c:pt idx="4">
                  <c:v>13.842776417732201</c:v>
                </c:pt>
                <c:pt idx="5">
                  <c:v>13.869643211364698</c:v>
                </c:pt>
                <c:pt idx="6">
                  <c:v>14.658321936925233</c:v>
                </c:pt>
                <c:pt idx="7">
                  <c:v>16.000809768835698</c:v>
                </c:pt>
                <c:pt idx="8">
                  <c:v>19.102488954861901</c:v>
                </c:pt>
                <c:pt idx="9">
                  <c:v>25.359715024630166</c:v>
                </c:pt>
                <c:pt idx="10">
                  <c:v>34.625624616940769</c:v>
                </c:pt>
                <c:pt idx="11">
                  <c:v>52.548358837763395</c:v>
                </c:pt>
                <c:pt idx="12">
                  <c:v>104.15844122568753</c:v>
                </c:pt>
                <c:pt idx="13">
                  <c:v>127.771193782488</c:v>
                </c:pt>
                <c:pt idx="14">
                  <c:v>175.55333673953965</c:v>
                </c:pt>
                <c:pt idx="15">
                  <c:v>295.43166359265598</c:v>
                </c:pt>
                <c:pt idx="16">
                  <c:v>598.48586718241336</c:v>
                </c:pt>
                <c:pt idx="17">
                  <c:v>1300.62254766623</c:v>
                </c:pt>
                <c:pt idx="18">
                  <c:v>2239.47820564111</c:v>
                </c:pt>
                <c:pt idx="19">
                  <c:v>4446.0281481345473</c:v>
                </c:pt>
                <c:pt idx="20">
                  <c:v>8740.1696294546109</c:v>
                </c:pt>
                <c:pt idx="21">
                  <c:v>16972.952137390734</c:v>
                </c:pt>
              </c:numCache>
            </c:numRef>
          </c:val>
          <c:smooth val="0"/>
        </c:ser>
        <c:ser>
          <c:idx val="0"/>
          <c:order val="4"/>
          <c:tx>
            <c:v>C OpenMPI</c:v>
          </c:tx>
          <c:spPr>
            <a:ln w="63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square"/>
            <c:size val="3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strRef>
              <c:f>Allreduce!$A$4:$A$25</c:f>
              <c:strCache>
                <c:ptCount val="22"/>
                <c:pt idx="0">
                  <c:v>4B</c:v>
                </c:pt>
                <c:pt idx="1">
                  <c:v>8B</c:v>
                </c:pt>
                <c:pt idx="2">
                  <c:v>16B</c:v>
                </c:pt>
                <c:pt idx="3">
                  <c:v>32B</c:v>
                </c:pt>
                <c:pt idx="4">
                  <c:v>64B</c:v>
                </c:pt>
                <c:pt idx="5">
                  <c:v>128B</c:v>
                </c:pt>
                <c:pt idx="6">
                  <c:v>256B</c:v>
                </c:pt>
                <c:pt idx="7">
                  <c:v>512B</c:v>
                </c:pt>
                <c:pt idx="8">
                  <c:v>1KB</c:v>
                </c:pt>
                <c:pt idx="9">
                  <c:v>2KB</c:v>
                </c:pt>
                <c:pt idx="10">
                  <c:v>4KB</c:v>
                </c:pt>
                <c:pt idx="11">
                  <c:v>8KB</c:v>
                </c:pt>
                <c:pt idx="12">
                  <c:v>16KB</c:v>
                </c:pt>
                <c:pt idx="13">
                  <c:v>32KB</c:v>
                </c:pt>
                <c:pt idx="14">
                  <c:v>64KB</c:v>
                </c:pt>
                <c:pt idx="15">
                  <c:v>128KB</c:v>
                </c:pt>
                <c:pt idx="16">
                  <c:v>256KB</c:v>
                </c:pt>
                <c:pt idx="17">
                  <c:v>512KB</c:v>
                </c:pt>
                <c:pt idx="18">
                  <c:v>1MB</c:v>
                </c:pt>
                <c:pt idx="19">
                  <c:v>2MB</c:v>
                </c:pt>
                <c:pt idx="20">
                  <c:v>4MB</c:v>
                </c:pt>
                <c:pt idx="21">
                  <c:v>8MB</c:v>
                </c:pt>
              </c:strCache>
            </c:strRef>
          </c:cat>
          <c:val>
            <c:numRef>
              <c:f>Allreduce!$C$4:$C$25</c:f>
              <c:numCache>
                <c:formatCode>0.00</c:formatCode>
                <c:ptCount val="22"/>
                <c:pt idx="0">
                  <c:v>8.8966666666666683</c:v>
                </c:pt>
                <c:pt idx="1">
                  <c:v>8.94</c:v>
                </c:pt>
                <c:pt idx="2">
                  <c:v>9.0366666666666671</c:v>
                </c:pt>
                <c:pt idx="3">
                  <c:v>9.2100000000000009</c:v>
                </c:pt>
                <c:pt idx="4">
                  <c:v>9.663333333333334</c:v>
                </c:pt>
                <c:pt idx="5">
                  <c:v>13.186666666666667</c:v>
                </c:pt>
                <c:pt idx="6">
                  <c:v>14.019999999999998</c:v>
                </c:pt>
                <c:pt idx="7">
                  <c:v>15.413333333333334</c:v>
                </c:pt>
                <c:pt idx="8">
                  <c:v>18.516666666666666</c:v>
                </c:pt>
                <c:pt idx="9">
                  <c:v>24.656666666666666</c:v>
                </c:pt>
                <c:pt idx="10">
                  <c:v>33.869999999999997</c:v>
                </c:pt>
                <c:pt idx="11">
                  <c:v>51.660000000000004</c:v>
                </c:pt>
                <c:pt idx="12">
                  <c:v>102.7</c:v>
                </c:pt>
                <c:pt idx="13">
                  <c:v>126.32666666666667</c:v>
                </c:pt>
                <c:pt idx="14">
                  <c:v>173.54</c:v>
                </c:pt>
                <c:pt idx="15">
                  <c:v>288.4666666666667</c:v>
                </c:pt>
                <c:pt idx="16">
                  <c:v>572.65333333333331</c:v>
                </c:pt>
                <c:pt idx="17">
                  <c:v>1238.0266666666666</c:v>
                </c:pt>
                <c:pt idx="18">
                  <c:v>2176.0233333333331</c:v>
                </c:pt>
                <c:pt idx="19">
                  <c:v>4210.6333333333332</c:v>
                </c:pt>
                <c:pt idx="20">
                  <c:v>8432.2466666666678</c:v>
                </c:pt>
                <c:pt idx="21">
                  <c:v>16659.266666666666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8552656"/>
        <c:axId val="2138564080"/>
        <c:extLst>
          <c:ext xmlns:c15="http://schemas.microsoft.com/office/drawing/2012/chart" uri="{02D57815-91ED-43cb-92C2-25804820EDAC}">
            <c15:filteredLineSeries>
              <c15:ser>
                <c:idx val="5"/>
                <c:order val="2"/>
                <c:tx>
                  <c:v>OMPI-nightly Java FG</c:v>
                </c:tx>
                <c:spPr>
                  <a:ln w="6350" cap="rnd">
                    <a:solidFill>
                      <a:schemeClr val="tx1"/>
                    </a:solidFill>
                    <a:round/>
                  </a:ln>
                  <a:effectLst/>
                </c:spPr>
                <c:marker>
                  <c:symbol val="circle"/>
                  <c:size val="4"/>
                  <c:spPr>
                    <a:noFill/>
                    <a:ln w="6350">
                      <a:solidFill>
                        <a:schemeClr val="tx1"/>
                      </a:solidFill>
                    </a:ln>
                    <a:effectLst/>
                  </c:spPr>
                </c:marker>
                <c:val>
                  <c:numRef>
                    <c:extLst>
                      <c:ext uri="{02D57815-91ED-43cb-92C2-25804820EDAC}">
                        <c15:formulaRef>
                          <c15:sqref>Allreduce!$H$4:$H$25</c15:sqref>
                        </c15:formulaRef>
                      </c:ext>
                    </c:extLst>
                    <c:numCache>
                      <c:formatCode>0.00</c:formatCode>
                      <c:ptCount val="22"/>
                      <c:pt idx="0">
                        <c:v>20.190964142481434</c:v>
                      </c:pt>
                      <c:pt idx="1">
                        <c:v>16.925652821858666</c:v>
                      </c:pt>
                      <c:pt idx="2">
                        <c:v>15.781191488106998</c:v>
                      </c:pt>
                      <c:pt idx="3">
                        <c:v>15.968129038810702</c:v>
                      </c:pt>
                      <c:pt idx="4">
                        <c:v>17.388400932153033</c:v>
                      </c:pt>
                      <c:pt idx="5">
                        <c:v>19.736009339491467</c:v>
                      </c:pt>
                      <c:pt idx="6">
                        <c:v>20.643013219038604</c:v>
                      </c:pt>
                      <c:pt idx="7">
                        <c:v>22.172396381696</c:v>
                      </c:pt>
                      <c:pt idx="8">
                        <c:v>25.890693068504302</c:v>
                      </c:pt>
                      <c:pt idx="9">
                        <c:v>32.726402084032664</c:v>
                      </c:pt>
                      <c:pt idx="10">
                        <c:v>44.830285012721994</c:v>
                      </c:pt>
                      <c:pt idx="11">
                        <c:v>66.281795501708928</c:v>
                      </c:pt>
                      <c:pt idx="12">
                        <c:v>124.24062937498032</c:v>
                      </c:pt>
                      <c:pt idx="13">
                        <c:v>153.42195083697598</c:v>
                      </c:pt>
                      <c:pt idx="14">
                        <c:v>216.182246804237</c:v>
                      </c:pt>
                      <c:pt idx="15">
                        <c:v>429.48715388774832</c:v>
                      </c:pt>
                      <c:pt idx="16">
                        <c:v>807.96425541241899</c:v>
                      </c:pt>
                      <c:pt idx="17">
                        <c:v>1678.74604463577</c:v>
                      </c:pt>
                      <c:pt idx="18">
                        <c:v>3346.6311792532529</c:v>
                      </c:pt>
                      <c:pt idx="19">
                        <c:v>6703.3424476782429</c:v>
                      </c:pt>
                      <c:pt idx="20">
                        <c:v>13150.616933902033</c:v>
                      </c:pt>
                      <c:pt idx="21">
                        <c:v>25456.150149305602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4"/>
                <c:order val="5"/>
                <c:tx>
                  <c:v>OMPI-nightly C FG</c:v>
                </c:tx>
                <c:spPr>
                  <a:ln w="6350" cap="rnd">
                    <a:solidFill>
                      <a:schemeClr val="tx1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3"/>
                  <c:spPr>
                    <a:solidFill>
                      <a:schemeClr val="tx1"/>
                    </a:solidFill>
                    <a:ln w="6350">
                      <a:solidFill>
                        <a:schemeClr val="tx1"/>
                      </a:solidFill>
                    </a:ln>
                    <a:effectLst/>
                  </c:spPr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Allreduce!$G$4:$G$25</c15:sqref>
                        </c15:formulaRef>
                      </c:ext>
                    </c:extLst>
                    <c:numCache>
                      <c:formatCode>0.00</c:formatCode>
                      <c:ptCount val="22"/>
                      <c:pt idx="0">
                        <c:v>10.26</c:v>
                      </c:pt>
                      <c:pt idx="1">
                        <c:v>10.193333333333333</c:v>
                      </c:pt>
                      <c:pt idx="2">
                        <c:v>9.84</c:v>
                      </c:pt>
                      <c:pt idx="3">
                        <c:v>9.793333333333333</c:v>
                      </c:pt>
                      <c:pt idx="4">
                        <c:v>10.229999999999999</c:v>
                      </c:pt>
                      <c:pt idx="5">
                        <c:v>13.72</c:v>
                      </c:pt>
                      <c:pt idx="6">
                        <c:v>14.686666666666667</c:v>
                      </c:pt>
                      <c:pt idx="7">
                        <c:v>16.053333333333331</c:v>
                      </c:pt>
                      <c:pt idx="8">
                        <c:v>19.463333333333335</c:v>
                      </c:pt>
                      <c:pt idx="9">
                        <c:v>26.103333333333335</c:v>
                      </c:pt>
                      <c:pt idx="10">
                        <c:v>37.07</c:v>
                      </c:pt>
                      <c:pt idx="11">
                        <c:v>56.713333333333338</c:v>
                      </c:pt>
                      <c:pt idx="12">
                        <c:v>111.14999999999999</c:v>
                      </c:pt>
                      <c:pt idx="13">
                        <c:v>137.24666666666667</c:v>
                      </c:pt>
                      <c:pt idx="14">
                        <c:v>189.1</c:v>
                      </c:pt>
                      <c:pt idx="15">
                        <c:v>325.36333333333329</c:v>
                      </c:pt>
                      <c:pt idx="16">
                        <c:v>612.71999999999991</c:v>
                      </c:pt>
                      <c:pt idx="17">
                        <c:v>1254.4533333333334</c:v>
                      </c:pt>
                      <c:pt idx="18">
                        <c:v>2199.5966666666668</c:v>
                      </c:pt>
                      <c:pt idx="19">
                        <c:v>4067.4966666666664</c:v>
                      </c:pt>
                      <c:pt idx="20">
                        <c:v>8091.0233333333335</c:v>
                      </c:pt>
                      <c:pt idx="21">
                        <c:v>16168.81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21385526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r>
                  <a:rPr lang="en-US"/>
                  <a:t>Message size (bytes)</a:t>
                </a:r>
              </a:p>
            </c:rich>
          </c:tx>
          <c:layout>
            <c:manualLayout>
              <c:xMode val="edge"/>
              <c:yMode val="edge"/>
              <c:x val="0.32397473753280842"/>
              <c:y val="0.922941663542057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endParaRPr lang="en-US"/>
          </a:p>
        </c:txPr>
        <c:crossAx val="2138564080"/>
        <c:crosses val="autoZero"/>
        <c:auto val="1"/>
        <c:lblAlgn val="ctr"/>
        <c:lblOffset val="100"/>
        <c:noMultiLvlLbl val="0"/>
      </c:catAx>
      <c:valAx>
        <c:axId val="2138564080"/>
        <c:scaling>
          <c:logBase val="10"/>
          <c:orientation val="minMax"/>
          <c:max val="200000"/>
          <c:min val="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r>
                  <a:rPr lang="en-US"/>
                  <a:t>Time (us)</a:t>
                </a:r>
              </a:p>
            </c:rich>
          </c:tx>
          <c:layout>
            <c:manualLayout>
              <c:xMode val="edge"/>
              <c:yMode val="edge"/>
              <c:x val="9.8291561338187897E-3"/>
              <c:y val="0.477575303087114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endParaRPr lang="en-US"/>
          </a:p>
        </c:txPr>
        <c:crossAx val="2138552656"/>
        <c:crosses val="autoZero"/>
        <c:crossBetween val="between"/>
      </c:valAx>
      <c:spPr>
        <a:noFill/>
        <a:ln w="6350"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21760964924932549"/>
          <c:y val="4.7769412659445842E-2"/>
          <c:w val="0.47721378577677792"/>
          <c:h val="0.26244492875890513"/>
        </c:manualLayout>
      </c:layout>
      <c:overlay val="0"/>
      <c:spPr>
        <a:noFill/>
        <a:ln w="3175"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>
          <a:latin typeface="Calibri Light" panose="020F030202020403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805038913016439E-2"/>
          <c:y val="4.0577765003650242E-2"/>
          <c:w val="0.8667168291971078"/>
          <c:h val="0.76015302774653171"/>
        </c:manualLayout>
      </c:layout>
      <c:lineChart>
        <c:grouping val="standard"/>
        <c:varyColors val="0"/>
        <c:ser>
          <c:idx val="3"/>
          <c:order val="0"/>
          <c:tx>
            <c:v>C# MPI.NET</c:v>
          </c:tx>
          <c:spPr>
            <a:ln w="6350" cap="rnd">
              <a:solidFill>
                <a:srgbClr val="92D050"/>
              </a:solidFill>
              <a:round/>
            </a:ln>
            <a:effectLst/>
          </c:spPr>
          <c:marker>
            <c:symbol val="square"/>
            <c:size val="3"/>
            <c:spPr>
              <a:solidFill>
                <a:srgbClr val="92D050"/>
              </a:solidFill>
              <a:ln w="3175">
                <a:noFill/>
              </a:ln>
              <a:effectLst/>
            </c:spPr>
          </c:marker>
          <c:cat>
            <c:strRef>
              <c:f>Latency!$A$4:$A$25</c:f>
              <c:strCache>
                <c:ptCount val="22"/>
                <c:pt idx="0">
                  <c:v>0B</c:v>
                </c:pt>
                <c:pt idx="1">
                  <c:v>1B</c:v>
                </c:pt>
                <c:pt idx="2">
                  <c:v>2B</c:v>
                </c:pt>
                <c:pt idx="3">
                  <c:v>4B</c:v>
                </c:pt>
                <c:pt idx="4">
                  <c:v>8B</c:v>
                </c:pt>
                <c:pt idx="5">
                  <c:v>16B</c:v>
                </c:pt>
                <c:pt idx="6">
                  <c:v>32B</c:v>
                </c:pt>
                <c:pt idx="7">
                  <c:v>64B</c:v>
                </c:pt>
                <c:pt idx="8">
                  <c:v>128B</c:v>
                </c:pt>
                <c:pt idx="9">
                  <c:v>256B</c:v>
                </c:pt>
                <c:pt idx="10">
                  <c:v>512B</c:v>
                </c:pt>
                <c:pt idx="11">
                  <c:v>1KB</c:v>
                </c:pt>
                <c:pt idx="12">
                  <c:v>2KB</c:v>
                </c:pt>
                <c:pt idx="13">
                  <c:v>4KB</c:v>
                </c:pt>
                <c:pt idx="14">
                  <c:v>8KB</c:v>
                </c:pt>
                <c:pt idx="15">
                  <c:v>16KB</c:v>
                </c:pt>
                <c:pt idx="16">
                  <c:v>32KB</c:v>
                </c:pt>
                <c:pt idx="17">
                  <c:v>64KB</c:v>
                </c:pt>
                <c:pt idx="18">
                  <c:v>128KB</c:v>
                </c:pt>
                <c:pt idx="19">
                  <c:v>256KB</c:v>
                </c:pt>
                <c:pt idx="20">
                  <c:v>512KB</c:v>
                </c:pt>
                <c:pt idx="21">
                  <c:v>1MB</c:v>
                </c:pt>
              </c:strCache>
            </c:strRef>
          </c:cat>
          <c:val>
            <c:numRef>
              <c:f>Latency!$F$4:$F$25</c:f>
              <c:numCache>
                <c:formatCode>General</c:formatCode>
                <c:ptCount val="22"/>
                <c:pt idx="0">
                  <c:v>51.163099356926999</c:v>
                </c:pt>
                <c:pt idx="1">
                  <c:v>51.291092881001497</c:v>
                </c:pt>
                <c:pt idx="2">
                  <c:v>51.376635208725901</c:v>
                </c:pt>
                <c:pt idx="3">
                  <c:v>49.168745405040703</c:v>
                </c:pt>
                <c:pt idx="4">
                  <c:v>51.934900693595402</c:v>
                </c:pt>
                <c:pt idx="5">
                  <c:v>49.179411726072402</c:v>
                </c:pt>
                <c:pt idx="6">
                  <c:v>50.7270676316693</c:v>
                </c:pt>
                <c:pt idx="7">
                  <c:v>49.877403536811499</c:v>
                </c:pt>
                <c:pt idx="8">
                  <c:v>51.580785075202598</c:v>
                </c:pt>
                <c:pt idx="9">
                  <c:v>52.955649793147998</c:v>
                </c:pt>
                <c:pt idx="10">
                  <c:v>53.388694766908898</c:v>
                </c:pt>
                <c:pt idx="11">
                  <c:v>55.486083496361999</c:v>
                </c:pt>
                <c:pt idx="12">
                  <c:v>68.337068543769405</c:v>
                </c:pt>
                <c:pt idx="13">
                  <c:v>91.165369027294204</c:v>
                </c:pt>
                <c:pt idx="14">
                  <c:v>116.335099213757</c:v>
                </c:pt>
                <c:pt idx="15">
                  <c:v>144.25946515984799</c:v>
                </c:pt>
                <c:pt idx="16">
                  <c:v>226.41003131866501</c:v>
                </c:pt>
                <c:pt idx="17">
                  <c:v>357.53095173277001</c:v>
                </c:pt>
                <c:pt idx="18">
                  <c:v>719.82966619543697</c:v>
                </c:pt>
                <c:pt idx="19">
                  <c:v>1303.0624180100899</c:v>
                </c:pt>
                <c:pt idx="20">
                  <c:v>2573.0662199202902</c:v>
                </c:pt>
                <c:pt idx="21">
                  <c:v>4924.5498992968396</c:v>
                </c:pt>
              </c:numCache>
            </c:numRef>
          </c:val>
          <c:smooth val="0"/>
        </c:ser>
        <c:ser>
          <c:idx val="2"/>
          <c:order val="1"/>
          <c:tx>
            <c:v>Java FastMPJ</c:v>
          </c:tx>
          <c:spPr>
            <a:ln w="6350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x"/>
            <c:size val="3"/>
            <c:spPr>
              <a:noFill/>
              <a:ln w="6350">
                <a:solidFill>
                  <a:schemeClr val="accent2"/>
                </a:solidFill>
              </a:ln>
              <a:effectLst/>
            </c:spPr>
          </c:marker>
          <c:cat>
            <c:strRef>
              <c:f>Latency!$A$4:$A$25</c:f>
              <c:strCache>
                <c:ptCount val="22"/>
                <c:pt idx="0">
                  <c:v>0B</c:v>
                </c:pt>
                <c:pt idx="1">
                  <c:v>1B</c:v>
                </c:pt>
                <c:pt idx="2">
                  <c:v>2B</c:v>
                </c:pt>
                <c:pt idx="3">
                  <c:v>4B</c:v>
                </c:pt>
                <c:pt idx="4">
                  <c:v>8B</c:v>
                </c:pt>
                <c:pt idx="5">
                  <c:v>16B</c:v>
                </c:pt>
                <c:pt idx="6">
                  <c:v>32B</c:v>
                </c:pt>
                <c:pt idx="7">
                  <c:v>64B</c:v>
                </c:pt>
                <c:pt idx="8">
                  <c:v>128B</c:v>
                </c:pt>
                <c:pt idx="9">
                  <c:v>256B</c:v>
                </c:pt>
                <c:pt idx="10">
                  <c:v>512B</c:v>
                </c:pt>
                <c:pt idx="11">
                  <c:v>1KB</c:v>
                </c:pt>
                <c:pt idx="12">
                  <c:v>2KB</c:v>
                </c:pt>
                <c:pt idx="13">
                  <c:v>4KB</c:v>
                </c:pt>
                <c:pt idx="14">
                  <c:v>8KB</c:v>
                </c:pt>
                <c:pt idx="15">
                  <c:v>16KB</c:v>
                </c:pt>
                <c:pt idx="16">
                  <c:v>32KB</c:v>
                </c:pt>
                <c:pt idx="17">
                  <c:v>64KB</c:v>
                </c:pt>
                <c:pt idx="18">
                  <c:v>128KB</c:v>
                </c:pt>
                <c:pt idx="19">
                  <c:v>256KB</c:v>
                </c:pt>
                <c:pt idx="20">
                  <c:v>512KB</c:v>
                </c:pt>
                <c:pt idx="21">
                  <c:v>1MB</c:v>
                </c:pt>
              </c:strCache>
            </c:strRef>
          </c:cat>
          <c:val>
            <c:numRef>
              <c:f>Latency!$E$4:$E$25</c:f>
              <c:numCache>
                <c:formatCode>General</c:formatCode>
                <c:ptCount val="22"/>
                <c:pt idx="0">
                  <c:v>3.07</c:v>
                </c:pt>
                <c:pt idx="1">
                  <c:v>2.3199999999999998</c:v>
                </c:pt>
                <c:pt idx="2">
                  <c:v>2.4</c:v>
                </c:pt>
                <c:pt idx="3">
                  <c:v>2.4</c:v>
                </c:pt>
                <c:pt idx="4">
                  <c:v>2.39</c:v>
                </c:pt>
                <c:pt idx="5">
                  <c:v>2.3199999999999998</c:v>
                </c:pt>
                <c:pt idx="6">
                  <c:v>2.35</c:v>
                </c:pt>
                <c:pt idx="7">
                  <c:v>2.59</c:v>
                </c:pt>
                <c:pt idx="8">
                  <c:v>2.67</c:v>
                </c:pt>
                <c:pt idx="9">
                  <c:v>3.53</c:v>
                </c:pt>
                <c:pt idx="10">
                  <c:v>3.91</c:v>
                </c:pt>
                <c:pt idx="11">
                  <c:v>4.82</c:v>
                </c:pt>
                <c:pt idx="12">
                  <c:v>6.29</c:v>
                </c:pt>
                <c:pt idx="13">
                  <c:v>7.84</c:v>
                </c:pt>
                <c:pt idx="14">
                  <c:v>10.86</c:v>
                </c:pt>
                <c:pt idx="15">
                  <c:v>16.84</c:v>
                </c:pt>
                <c:pt idx="16">
                  <c:v>28.51</c:v>
                </c:pt>
                <c:pt idx="17">
                  <c:v>51.23</c:v>
                </c:pt>
                <c:pt idx="18">
                  <c:v>76.5</c:v>
                </c:pt>
                <c:pt idx="19">
                  <c:v>144.16999999999999</c:v>
                </c:pt>
                <c:pt idx="20">
                  <c:v>281.95999999999998</c:v>
                </c:pt>
                <c:pt idx="21">
                  <c:v>552.12</c:v>
                </c:pt>
              </c:numCache>
            </c:numRef>
          </c:val>
          <c:smooth val="0"/>
        </c:ser>
        <c:ser>
          <c:idx val="1"/>
          <c:order val="3"/>
          <c:tx>
            <c:v>Java OpenMPI</c:v>
          </c:tx>
          <c:spPr>
            <a:ln w="6350" cap="rnd">
              <a:solidFill>
                <a:srgbClr val="FF0000"/>
              </a:solidFill>
              <a:round/>
            </a:ln>
            <a:effectLst/>
          </c:spPr>
          <c:marker>
            <c:symbol val="triangle"/>
            <c:size val="8"/>
            <c:spPr>
              <a:noFill/>
              <a:ln w="6350">
                <a:solidFill>
                  <a:srgbClr val="FF0000"/>
                </a:solidFill>
              </a:ln>
              <a:effectLst/>
            </c:spPr>
          </c:marker>
          <c:cat>
            <c:strRef>
              <c:f>Latency!$A$4:$A$25</c:f>
              <c:strCache>
                <c:ptCount val="22"/>
                <c:pt idx="0">
                  <c:v>0B</c:v>
                </c:pt>
                <c:pt idx="1">
                  <c:v>1B</c:v>
                </c:pt>
                <c:pt idx="2">
                  <c:v>2B</c:v>
                </c:pt>
                <c:pt idx="3">
                  <c:v>4B</c:v>
                </c:pt>
                <c:pt idx="4">
                  <c:v>8B</c:v>
                </c:pt>
                <c:pt idx="5">
                  <c:v>16B</c:v>
                </c:pt>
                <c:pt idx="6">
                  <c:v>32B</c:v>
                </c:pt>
                <c:pt idx="7">
                  <c:v>64B</c:v>
                </c:pt>
                <c:pt idx="8">
                  <c:v>128B</c:v>
                </c:pt>
                <c:pt idx="9">
                  <c:v>256B</c:v>
                </c:pt>
                <c:pt idx="10">
                  <c:v>512B</c:v>
                </c:pt>
                <c:pt idx="11">
                  <c:v>1KB</c:v>
                </c:pt>
                <c:pt idx="12">
                  <c:v>2KB</c:v>
                </c:pt>
                <c:pt idx="13">
                  <c:v>4KB</c:v>
                </c:pt>
                <c:pt idx="14">
                  <c:v>8KB</c:v>
                </c:pt>
                <c:pt idx="15">
                  <c:v>16KB</c:v>
                </c:pt>
                <c:pt idx="16">
                  <c:v>32KB</c:v>
                </c:pt>
                <c:pt idx="17">
                  <c:v>64KB</c:v>
                </c:pt>
                <c:pt idx="18">
                  <c:v>128KB</c:v>
                </c:pt>
                <c:pt idx="19">
                  <c:v>256KB</c:v>
                </c:pt>
                <c:pt idx="20">
                  <c:v>512KB</c:v>
                </c:pt>
                <c:pt idx="21">
                  <c:v>1MB</c:v>
                </c:pt>
              </c:strCache>
            </c:strRef>
          </c:cat>
          <c:val>
            <c:numRef>
              <c:f>Latency!$D$4:$D$25</c:f>
              <c:numCache>
                <c:formatCode>General</c:formatCode>
                <c:ptCount val="22"/>
                <c:pt idx="0">
                  <c:v>2.5299999999999998</c:v>
                </c:pt>
                <c:pt idx="1">
                  <c:v>2.69</c:v>
                </c:pt>
                <c:pt idx="2">
                  <c:v>2.1800000000000002</c:v>
                </c:pt>
                <c:pt idx="3">
                  <c:v>2.33</c:v>
                </c:pt>
                <c:pt idx="4">
                  <c:v>2.19</c:v>
                </c:pt>
                <c:pt idx="5">
                  <c:v>2.23</c:v>
                </c:pt>
                <c:pt idx="6">
                  <c:v>2.25</c:v>
                </c:pt>
                <c:pt idx="7">
                  <c:v>2.56</c:v>
                </c:pt>
                <c:pt idx="8">
                  <c:v>3.55</c:v>
                </c:pt>
                <c:pt idx="9">
                  <c:v>3.79</c:v>
                </c:pt>
                <c:pt idx="10">
                  <c:v>4.1399999999999997</c:v>
                </c:pt>
                <c:pt idx="11">
                  <c:v>5.0199999999999996</c:v>
                </c:pt>
                <c:pt idx="12">
                  <c:v>6.31</c:v>
                </c:pt>
                <c:pt idx="13">
                  <c:v>7.87</c:v>
                </c:pt>
                <c:pt idx="14">
                  <c:v>10.88</c:v>
                </c:pt>
                <c:pt idx="15">
                  <c:v>22.13</c:v>
                </c:pt>
                <c:pt idx="16">
                  <c:v>34.32</c:v>
                </c:pt>
                <c:pt idx="17">
                  <c:v>60.67</c:v>
                </c:pt>
                <c:pt idx="18">
                  <c:v>99.44</c:v>
                </c:pt>
                <c:pt idx="19">
                  <c:v>169.85</c:v>
                </c:pt>
                <c:pt idx="20">
                  <c:v>310.75</c:v>
                </c:pt>
                <c:pt idx="21">
                  <c:v>595.29</c:v>
                </c:pt>
              </c:numCache>
            </c:numRef>
          </c:val>
          <c:smooth val="0"/>
        </c:ser>
        <c:ser>
          <c:idx val="0"/>
          <c:order val="4"/>
          <c:tx>
            <c:v>C OpenMPI</c:v>
          </c:tx>
          <c:spPr>
            <a:ln w="63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square"/>
            <c:size val="3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cat>
            <c:strRef>
              <c:f>Latency!$A$4:$A$25</c:f>
              <c:strCache>
                <c:ptCount val="22"/>
                <c:pt idx="0">
                  <c:v>0B</c:v>
                </c:pt>
                <c:pt idx="1">
                  <c:v>1B</c:v>
                </c:pt>
                <c:pt idx="2">
                  <c:v>2B</c:v>
                </c:pt>
                <c:pt idx="3">
                  <c:v>4B</c:v>
                </c:pt>
                <c:pt idx="4">
                  <c:v>8B</c:v>
                </c:pt>
                <c:pt idx="5">
                  <c:v>16B</c:v>
                </c:pt>
                <c:pt idx="6">
                  <c:v>32B</c:v>
                </c:pt>
                <c:pt idx="7">
                  <c:v>64B</c:v>
                </c:pt>
                <c:pt idx="8">
                  <c:v>128B</c:v>
                </c:pt>
                <c:pt idx="9">
                  <c:v>256B</c:v>
                </c:pt>
                <c:pt idx="10">
                  <c:v>512B</c:v>
                </c:pt>
                <c:pt idx="11">
                  <c:v>1KB</c:v>
                </c:pt>
                <c:pt idx="12">
                  <c:v>2KB</c:v>
                </c:pt>
                <c:pt idx="13">
                  <c:v>4KB</c:v>
                </c:pt>
                <c:pt idx="14">
                  <c:v>8KB</c:v>
                </c:pt>
                <c:pt idx="15">
                  <c:v>16KB</c:v>
                </c:pt>
                <c:pt idx="16">
                  <c:v>32KB</c:v>
                </c:pt>
                <c:pt idx="17">
                  <c:v>64KB</c:v>
                </c:pt>
                <c:pt idx="18">
                  <c:v>128KB</c:v>
                </c:pt>
                <c:pt idx="19">
                  <c:v>256KB</c:v>
                </c:pt>
                <c:pt idx="20">
                  <c:v>512KB</c:v>
                </c:pt>
                <c:pt idx="21">
                  <c:v>1MB</c:v>
                </c:pt>
              </c:strCache>
            </c:strRef>
          </c:cat>
          <c:val>
            <c:numRef>
              <c:f>Latency!$C$4:$C$25</c:f>
              <c:numCache>
                <c:formatCode>General</c:formatCode>
                <c:ptCount val="22"/>
                <c:pt idx="0">
                  <c:v>1.92</c:v>
                </c:pt>
                <c:pt idx="1">
                  <c:v>1.98</c:v>
                </c:pt>
                <c:pt idx="2">
                  <c:v>1.97</c:v>
                </c:pt>
                <c:pt idx="3">
                  <c:v>1.95</c:v>
                </c:pt>
                <c:pt idx="4">
                  <c:v>2</c:v>
                </c:pt>
                <c:pt idx="5">
                  <c:v>2.02</c:v>
                </c:pt>
                <c:pt idx="6">
                  <c:v>2.04</c:v>
                </c:pt>
                <c:pt idx="7">
                  <c:v>2.2400000000000002</c:v>
                </c:pt>
                <c:pt idx="8">
                  <c:v>3.35</c:v>
                </c:pt>
                <c:pt idx="9">
                  <c:v>3.59</c:v>
                </c:pt>
                <c:pt idx="10">
                  <c:v>3.91</c:v>
                </c:pt>
                <c:pt idx="11">
                  <c:v>4.66</c:v>
                </c:pt>
                <c:pt idx="12">
                  <c:v>6.13</c:v>
                </c:pt>
                <c:pt idx="13">
                  <c:v>7.67</c:v>
                </c:pt>
                <c:pt idx="14">
                  <c:v>10.64</c:v>
                </c:pt>
                <c:pt idx="15">
                  <c:v>16.37</c:v>
                </c:pt>
                <c:pt idx="16">
                  <c:v>26.7</c:v>
                </c:pt>
                <c:pt idx="17">
                  <c:v>40.76</c:v>
                </c:pt>
                <c:pt idx="18">
                  <c:v>80.150000000000006</c:v>
                </c:pt>
                <c:pt idx="19">
                  <c:v>149.41</c:v>
                </c:pt>
                <c:pt idx="20">
                  <c:v>282.08</c:v>
                </c:pt>
                <c:pt idx="21">
                  <c:v>565.99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8558096"/>
        <c:axId val="2138553744"/>
        <c:extLst>
          <c:ext xmlns:c15="http://schemas.microsoft.com/office/drawing/2012/chart" uri="{02D57815-91ED-43cb-92C2-25804820EDAC}">
            <c15:filteredLineSeries>
              <c15:ser>
                <c:idx val="5"/>
                <c:order val="2"/>
                <c:tx>
                  <c:v>OMPI-nightly Java FG</c:v>
                </c:tx>
                <c:spPr>
                  <a:ln w="6350" cap="rnd">
                    <a:solidFill>
                      <a:schemeClr val="tx1"/>
                    </a:solidFill>
                    <a:round/>
                  </a:ln>
                  <a:effectLst/>
                </c:spPr>
                <c:marker>
                  <c:symbol val="circle"/>
                  <c:size val="4"/>
                  <c:spPr>
                    <a:noFill/>
                    <a:ln w="6350">
                      <a:solidFill>
                        <a:schemeClr val="tx1"/>
                      </a:solidFill>
                    </a:ln>
                    <a:effectLst/>
                  </c:spPr>
                </c:marker>
                <c:cat>
                  <c:strRef>
                    <c:extLst>
                      <c:ext uri="{02D57815-91ED-43cb-92C2-25804820EDAC}">
                        <c15:formulaRef>
                          <c15:sqref>Latency!$A$4:$A$25</c15:sqref>
                        </c15:formulaRef>
                      </c:ext>
                    </c:extLst>
                    <c:strCache>
                      <c:ptCount val="22"/>
                      <c:pt idx="0">
                        <c:v>0B</c:v>
                      </c:pt>
                      <c:pt idx="1">
                        <c:v>1B</c:v>
                      </c:pt>
                      <c:pt idx="2">
                        <c:v>2B</c:v>
                      </c:pt>
                      <c:pt idx="3">
                        <c:v>4B</c:v>
                      </c:pt>
                      <c:pt idx="4">
                        <c:v>8B</c:v>
                      </c:pt>
                      <c:pt idx="5">
                        <c:v>16B</c:v>
                      </c:pt>
                      <c:pt idx="6">
                        <c:v>32B</c:v>
                      </c:pt>
                      <c:pt idx="7">
                        <c:v>64B</c:v>
                      </c:pt>
                      <c:pt idx="8">
                        <c:v>128B</c:v>
                      </c:pt>
                      <c:pt idx="9">
                        <c:v>256B</c:v>
                      </c:pt>
                      <c:pt idx="10">
                        <c:v>512B</c:v>
                      </c:pt>
                      <c:pt idx="11">
                        <c:v>1KB</c:v>
                      </c:pt>
                      <c:pt idx="12">
                        <c:v>2KB</c:v>
                      </c:pt>
                      <c:pt idx="13">
                        <c:v>4KB</c:v>
                      </c:pt>
                      <c:pt idx="14">
                        <c:v>8KB</c:v>
                      </c:pt>
                      <c:pt idx="15">
                        <c:v>16KB</c:v>
                      </c:pt>
                      <c:pt idx="16">
                        <c:v>32KB</c:v>
                      </c:pt>
                      <c:pt idx="17">
                        <c:v>64KB</c:v>
                      </c:pt>
                      <c:pt idx="18">
                        <c:v>128KB</c:v>
                      </c:pt>
                      <c:pt idx="19">
                        <c:v>256KB</c:v>
                      </c:pt>
                      <c:pt idx="20">
                        <c:v>512KB</c:v>
                      </c:pt>
                      <c:pt idx="21">
                        <c:v>1MB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Latency!$H$4:$H$25</c15:sqref>
                        </c15:formulaRef>
                      </c:ext>
                    </c:extLst>
                    <c:numCache>
                      <c:formatCode>0.00</c:formatCode>
                      <c:ptCount val="22"/>
                      <c:pt idx="0">
                        <c:v>8.61</c:v>
                      </c:pt>
                      <c:pt idx="1">
                        <c:v>5.54</c:v>
                      </c:pt>
                      <c:pt idx="2">
                        <c:v>5.17</c:v>
                      </c:pt>
                      <c:pt idx="3">
                        <c:v>5.92</c:v>
                      </c:pt>
                      <c:pt idx="4">
                        <c:v>5.15</c:v>
                      </c:pt>
                      <c:pt idx="5">
                        <c:v>6.23</c:v>
                      </c:pt>
                      <c:pt idx="6">
                        <c:v>5.31</c:v>
                      </c:pt>
                      <c:pt idx="7">
                        <c:v>5.49</c:v>
                      </c:pt>
                      <c:pt idx="8">
                        <c:v>6.65</c:v>
                      </c:pt>
                      <c:pt idx="9">
                        <c:v>8.51</c:v>
                      </c:pt>
                      <c:pt idx="10">
                        <c:v>7.16</c:v>
                      </c:pt>
                      <c:pt idx="11">
                        <c:v>7.96</c:v>
                      </c:pt>
                      <c:pt idx="12">
                        <c:v>10.75</c:v>
                      </c:pt>
                      <c:pt idx="13">
                        <c:v>11.17</c:v>
                      </c:pt>
                      <c:pt idx="14">
                        <c:v>14.51</c:v>
                      </c:pt>
                      <c:pt idx="15">
                        <c:v>27.88</c:v>
                      </c:pt>
                      <c:pt idx="16">
                        <c:v>43.47</c:v>
                      </c:pt>
                      <c:pt idx="17">
                        <c:v>72.2</c:v>
                      </c:pt>
                      <c:pt idx="18">
                        <c:v>118.2</c:v>
                      </c:pt>
                      <c:pt idx="19">
                        <c:v>229.06</c:v>
                      </c:pt>
                      <c:pt idx="20">
                        <c:v>476.01</c:v>
                      </c:pt>
                      <c:pt idx="21">
                        <c:v>1054.1300000000001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4"/>
                <c:order val="5"/>
                <c:tx>
                  <c:v>OMPI-nightly C FG</c:v>
                </c:tx>
                <c:spPr>
                  <a:ln w="6350" cap="rnd">
                    <a:solidFill>
                      <a:schemeClr val="tx1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3"/>
                  <c:spPr>
                    <a:solidFill>
                      <a:schemeClr val="tx1"/>
                    </a:solidFill>
                    <a:ln w="6350">
                      <a:solidFill>
                        <a:schemeClr val="tx1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Latency!$A$4:$A$25</c15:sqref>
                        </c15:formulaRef>
                      </c:ext>
                    </c:extLst>
                    <c:strCache>
                      <c:ptCount val="22"/>
                      <c:pt idx="0">
                        <c:v>0B</c:v>
                      </c:pt>
                      <c:pt idx="1">
                        <c:v>1B</c:v>
                      </c:pt>
                      <c:pt idx="2">
                        <c:v>2B</c:v>
                      </c:pt>
                      <c:pt idx="3">
                        <c:v>4B</c:v>
                      </c:pt>
                      <c:pt idx="4">
                        <c:v>8B</c:v>
                      </c:pt>
                      <c:pt idx="5">
                        <c:v>16B</c:v>
                      </c:pt>
                      <c:pt idx="6">
                        <c:v>32B</c:v>
                      </c:pt>
                      <c:pt idx="7">
                        <c:v>64B</c:v>
                      </c:pt>
                      <c:pt idx="8">
                        <c:v>128B</c:v>
                      </c:pt>
                      <c:pt idx="9">
                        <c:v>256B</c:v>
                      </c:pt>
                      <c:pt idx="10">
                        <c:v>512B</c:v>
                      </c:pt>
                      <c:pt idx="11">
                        <c:v>1KB</c:v>
                      </c:pt>
                      <c:pt idx="12">
                        <c:v>2KB</c:v>
                      </c:pt>
                      <c:pt idx="13">
                        <c:v>4KB</c:v>
                      </c:pt>
                      <c:pt idx="14">
                        <c:v>8KB</c:v>
                      </c:pt>
                      <c:pt idx="15">
                        <c:v>16KB</c:v>
                      </c:pt>
                      <c:pt idx="16">
                        <c:v>32KB</c:v>
                      </c:pt>
                      <c:pt idx="17">
                        <c:v>64KB</c:v>
                      </c:pt>
                      <c:pt idx="18">
                        <c:v>128KB</c:v>
                      </c:pt>
                      <c:pt idx="19">
                        <c:v>256KB</c:v>
                      </c:pt>
                      <c:pt idx="20">
                        <c:v>512KB</c:v>
                      </c:pt>
                      <c:pt idx="21">
                        <c:v>1MB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Latency!$G$4:$G$25</c15:sqref>
                        </c15:formulaRef>
                      </c:ext>
                    </c:extLst>
                    <c:numCache>
                      <c:formatCode>General</c:formatCode>
                      <c:ptCount val="22"/>
                      <c:pt idx="0">
                        <c:v>1.92</c:v>
                      </c:pt>
                      <c:pt idx="1">
                        <c:v>1.85</c:v>
                      </c:pt>
                      <c:pt idx="2">
                        <c:v>1.87</c:v>
                      </c:pt>
                      <c:pt idx="3">
                        <c:v>1.85</c:v>
                      </c:pt>
                      <c:pt idx="4">
                        <c:v>1.9</c:v>
                      </c:pt>
                      <c:pt idx="5">
                        <c:v>1.93</c:v>
                      </c:pt>
                      <c:pt idx="6">
                        <c:v>1.98</c:v>
                      </c:pt>
                      <c:pt idx="7">
                        <c:v>2.14</c:v>
                      </c:pt>
                      <c:pt idx="8">
                        <c:v>3.26</c:v>
                      </c:pt>
                      <c:pt idx="9">
                        <c:v>3.47</c:v>
                      </c:pt>
                      <c:pt idx="10">
                        <c:v>3.79</c:v>
                      </c:pt>
                      <c:pt idx="11">
                        <c:v>4.46</c:v>
                      </c:pt>
                      <c:pt idx="12">
                        <c:v>5.9</c:v>
                      </c:pt>
                      <c:pt idx="13">
                        <c:v>7.39</c:v>
                      </c:pt>
                      <c:pt idx="14">
                        <c:v>10.62</c:v>
                      </c:pt>
                      <c:pt idx="15">
                        <c:v>15.56</c:v>
                      </c:pt>
                      <c:pt idx="16">
                        <c:v>23.81</c:v>
                      </c:pt>
                      <c:pt idx="17">
                        <c:v>40.46</c:v>
                      </c:pt>
                      <c:pt idx="18">
                        <c:v>73.83</c:v>
                      </c:pt>
                      <c:pt idx="19">
                        <c:v>140.6</c:v>
                      </c:pt>
                      <c:pt idx="20">
                        <c:v>273.66000000000003</c:v>
                      </c:pt>
                      <c:pt idx="21">
                        <c:v>540.01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2138558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r>
                  <a:rPr lang="en-US"/>
                  <a:t>Message size (bytes)</a:t>
                </a:r>
              </a:p>
            </c:rich>
          </c:tx>
          <c:layout>
            <c:manualLayout>
              <c:xMode val="edge"/>
              <c:yMode val="edge"/>
              <c:x val="0.31279918135233098"/>
              <c:y val="0.922941663542057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endParaRPr lang="en-US"/>
          </a:p>
        </c:txPr>
        <c:crossAx val="2138553744"/>
        <c:crosses val="autoZero"/>
        <c:auto val="1"/>
        <c:lblAlgn val="ctr"/>
        <c:lblOffset val="100"/>
        <c:noMultiLvlLbl val="0"/>
      </c:catAx>
      <c:valAx>
        <c:axId val="2138553744"/>
        <c:scaling>
          <c:logBase val="10"/>
          <c:orientation val="minMax"/>
          <c:max val="10000"/>
          <c:min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r>
                  <a:rPr lang="en-US"/>
                  <a:t>Time (us)</a:t>
                </a:r>
              </a:p>
            </c:rich>
          </c:tx>
          <c:layout>
            <c:manualLayout>
              <c:xMode val="edge"/>
              <c:yMode val="edge"/>
              <c:x val="9.8291561338187897E-3"/>
              <c:y val="0.477575303087114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endParaRPr lang="en-US"/>
          </a:p>
        </c:txPr>
        <c:crossAx val="2138558096"/>
        <c:crosses val="autoZero"/>
        <c:crossBetween val="between"/>
      </c:valAx>
      <c:spPr>
        <a:noFill/>
        <a:ln w="6350"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21064124796900388"/>
          <c:y val="7.0003749531308584E-2"/>
          <c:w val="0.47480236845394325"/>
          <c:h val="0.27262060992375953"/>
        </c:manualLayout>
      </c:layout>
      <c:overlay val="0"/>
      <c:spPr>
        <a:noFill/>
        <a:ln w="3175"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>
          <a:latin typeface="Calibri Light" panose="020F030202020403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545696535669643"/>
          <c:y val="4.571813939924177E-2"/>
          <c:w val="0.80956862149237985"/>
          <c:h val="0.77059430071241108"/>
        </c:manualLayout>
      </c:layout>
      <c:barChart>
        <c:barDir val="col"/>
        <c:grouping val="clustered"/>
        <c:varyColors val="0"/>
        <c:ser>
          <c:idx val="1"/>
          <c:order val="0"/>
          <c:tx>
            <c:v>C# MPI.NET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Charge5Runs!$B$21:$B$29</c:f>
              <c:strCache>
                <c:ptCount val="9"/>
                <c:pt idx="0">
                  <c:v>1x1x1</c:v>
                </c:pt>
                <c:pt idx="1">
                  <c:v>1x1x2</c:v>
                </c:pt>
                <c:pt idx="2">
                  <c:v>1x2x1</c:v>
                </c:pt>
                <c:pt idx="3">
                  <c:v>1x1x4</c:v>
                </c:pt>
                <c:pt idx="4">
                  <c:v>1x4x1</c:v>
                </c:pt>
                <c:pt idx="5">
                  <c:v>1x1x8</c:v>
                </c:pt>
                <c:pt idx="6">
                  <c:v>1x2x4</c:v>
                </c:pt>
                <c:pt idx="7">
                  <c:v>1x4x2</c:v>
                </c:pt>
                <c:pt idx="8">
                  <c:v>1x8x1</c:v>
                </c:pt>
              </c:strCache>
            </c:strRef>
          </c:cat>
          <c:val>
            <c:numRef>
              <c:f>Charge5Runs!$M$30:$M$38</c:f>
              <c:numCache>
                <c:formatCode>General</c:formatCode>
                <c:ptCount val="9"/>
                <c:pt idx="0">
                  <c:v>1.10951</c:v>
                </c:pt>
                <c:pt idx="1">
                  <c:v>0.66852361110000003</c:v>
                </c:pt>
                <c:pt idx="2">
                  <c:v>0.62364777780000002</c:v>
                </c:pt>
                <c:pt idx="3">
                  <c:v>0.41501361110000001</c:v>
                </c:pt>
                <c:pt idx="4">
                  <c:v>0.34353027780000001</c:v>
                </c:pt>
                <c:pt idx="5">
                  <c:v>0.30472700000000003</c:v>
                </c:pt>
                <c:pt idx="6">
                  <c:v>0.26816027799999997</c:v>
                </c:pt>
                <c:pt idx="7">
                  <c:v>0.23778444400000001</c:v>
                </c:pt>
                <c:pt idx="8">
                  <c:v>0.19900611100000001</c:v>
                </c:pt>
              </c:numCache>
            </c:numRef>
          </c:val>
        </c:ser>
        <c:ser>
          <c:idx val="2"/>
          <c:order val="2"/>
          <c:tx>
            <c:v>Java OpenMPI</c:v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Charge5Runs!$B$21:$B$29</c:f>
              <c:strCache>
                <c:ptCount val="9"/>
                <c:pt idx="0">
                  <c:v>1x1x1</c:v>
                </c:pt>
                <c:pt idx="1">
                  <c:v>1x1x2</c:v>
                </c:pt>
                <c:pt idx="2">
                  <c:v>1x2x1</c:v>
                </c:pt>
                <c:pt idx="3">
                  <c:v>1x1x4</c:v>
                </c:pt>
                <c:pt idx="4">
                  <c:v>1x4x1</c:v>
                </c:pt>
                <c:pt idx="5">
                  <c:v>1x1x8</c:v>
                </c:pt>
                <c:pt idx="6">
                  <c:v>1x2x4</c:v>
                </c:pt>
                <c:pt idx="7">
                  <c:v>1x4x2</c:v>
                </c:pt>
                <c:pt idx="8">
                  <c:v>1x8x1</c:v>
                </c:pt>
              </c:strCache>
            </c:strRef>
          </c:cat>
          <c:val>
            <c:numRef>
              <c:f>Charge5Runs!$M$21:$M$29</c:f>
              <c:numCache>
                <c:formatCode>General</c:formatCode>
                <c:ptCount val="9"/>
                <c:pt idx="0">
                  <c:v>0.49225000000000002</c:v>
                </c:pt>
                <c:pt idx="1">
                  <c:v>0.27456000000000003</c:v>
                </c:pt>
                <c:pt idx="2">
                  <c:v>0.30528</c:v>
                </c:pt>
                <c:pt idx="3">
                  <c:v>0.14637</c:v>
                </c:pt>
                <c:pt idx="4">
                  <c:v>0.18235999999999999</c:v>
                </c:pt>
                <c:pt idx="5">
                  <c:v>0.10045999999999999</c:v>
                </c:pt>
                <c:pt idx="6">
                  <c:v>0.10178</c:v>
                </c:pt>
                <c:pt idx="7">
                  <c:v>0.11074000000000001</c:v>
                </c:pt>
                <c:pt idx="8">
                  <c:v>0.11044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2138555376"/>
        <c:axId val="2138555920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v>OMPI-nightly</c:v>
                </c:tx>
                <c:spPr>
                  <a:pattFill prst="ltDnDiag">
                    <a:fgClr>
                      <a:schemeClr val="tx1"/>
                    </a:fgClr>
                    <a:bgClr>
                      <a:schemeClr val="bg1"/>
                    </a:bgClr>
                  </a:pattFill>
                  <a:ln w="9525">
                    <a:solidFill>
                      <a:schemeClr val="tx1"/>
                    </a:solidFill>
                  </a:ln>
                  <a:effectLst/>
                </c:spPr>
                <c:invertIfNegative val="0"/>
                <c:val>
                  <c:numRef>
                    <c:extLst>
                      <c:ext uri="{02D57815-91ED-43cb-92C2-25804820EDAC}">
                        <c15:formulaRef>
                          <c15:sqref>Charge5Runs!$M$39:$M$47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0.56506000000000001</c:v>
                      </c:pt>
                      <c:pt idx="1">
                        <c:v>0.29677999999999999</c:v>
                      </c:pt>
                      <c:pt idx="2">
                        <c:v>0.30975000000000003</c:v>
                      </c:pt>
                      <c:pt idx="3">
                        <c:v>0.23039000000000001</c:v>
                      </c:pt>
                      <c:pt idx="4">
                        <c:v>0.18969</c:v>
                      </c:pt>
                      <c:pt idx="5">
                        <c:v>0.16023000000000001</c:v>
                      </c:pt>
                      <c:pt idx="6">
                        <c:v>0.15615999999999999</c:v>
                      </c:pt>
                      <c:pt idx="7">
                        <c:v>0.12778999999999999</c:v>
                      </c:pt>
                      <c:pt idx="8">
                        <c:v>0.19889999999999999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21385553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r>
                  <a:rPr lang="en-US" dirty="0" err="1" smtClean="0"/>
                  <a:t>TxPxN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endParaRPr lang="en-US"/>
          </a:p>
        </c:txPr>
        <c:crossAx val="2138555920"/>
        <c:crosses val="autoZero"/>
        <c:auto val="1"/>
        <c:lblAlgn val="ctr"/>
        <c:lblOffset val="100"/>
        <c:noMultiLvlLbl val="0"/>
      </c:catAx>
      <c:valAx>
        <c:axId val="21385559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r>
                  <a:rPr lang="en-US" dirty="0" smtClean="0"/>
                  <a:t>Time (hours)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endParaRPr lang="en-US"/>
          </a:p>
        </c:txPr>
        <c:crossAx val="2138555376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5333105655768724"/>
          <c:y val="8.3333208002899645E-2"/>
          <c:w val="0.41335339667213294"/>
          <c:h val="0.243405346944697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 Light" panose="020F03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Calibri Light" panose="020F0302020204030204" pitchFamily="34" charset="0"/>
        </a:defRPr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971015419138524"/>
          <c:y val="2.5428331875182269E-2"/>
          <c:w val="0.82339285325303868"/>
          <c:h val="0.7507245987526413"/>
        </c:manualLayout>
      </c:layout>
      <c:lineChart>
        <c:grouping val="standard"/>
        <c:varyColors val="0"/>
        <c:ser>
          <c:idx val="1"/>
          <c:order val="0"/>
          <c:tx>
            <c:v>C# MPI.NET</c:v>
          </c:tx>
          <c:spPr>
            <a:ln w="9525" cap="rnd">
              <a:solidFill>
                <a:srgbClr val="FFC000"/>
              </a:solidFill>
              <a:round/>
            </a:ln>
            <a:effectLst/>
          </c:spPr>
          <c:marker>
            <c:symbol val="square"/>
            <c:size val="4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cat>
            <c:numRef>
              <c:f>(Charge5Runs!$F$21,Charge5Runs!$F$23,Charge5Runs!$F$25,Charge5Runs!$F$29)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(Charge5Runs!$W$30,Charge5Runs!$W$32,Charge5Runs!$W$34,Charge5Runs!$W$38)</c:f>
              <c:numCache>
                <c:formatCode>General</c:formatCode>
                <c:ptCount val="4"/>
                <c:pt idx="0">
                  <c:v>1</c:v>
                </c:pt>
                <c:pt idx="1">
                  <c:v>1.7790651061308087</c:v>
                </c:pt>
                <c:pt idx="2">
                  <c:v>3.2297298715717453</c:v>
                </c:pt>
                <c:pt idx="3">
                  <c:v>5.5752559276935969</c:v>
                </c:pt>
              </c:numCache>
            </c:numRef>
          </c:val>
          <c:smooth val="0"/>
        </c:ser>
        <c:ser>
          <c:idx val="2"/>
          <c:order val="2"/>
          <c:tx>
            <c:v>Java OpenMPI</c:v>
          </c:tx>
          <c:spPr>
            <a:ln w="127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(Charge5Runs!$F$21,Charge5Runs!$F$23,Charge5Runs!$F$25,Charge5Runs!$F$29)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(Charge5Runs!$W$21,Charge5Runs!$W$22,Charge5Runs!$W$24,Charge5Runs!$W$26)</c:f>
              <c:numCache>
                <c:formatCode>General</c:formatCode>
                <c:ptCount val="4"/>
                <c:pt idx="0">
                  <c:v>1</c:v>
                </c:pt>
                <c:pt idx="1">
                  <c:v>1.7928685897435896</c:v>
                </c:pt>
                <c:pt idx="2">
                  <c:v>3.3630525380884064</c:v>
                </c:pt>
                <c:pt idx="3">
                  <c:v>4.8999601831574759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8553200"/>
        <c:axId val="2138560272"/>
        <c:extLst>
          <c:ext xmlns:c15="http://schemas.microsoft.com/office/drawing/2012/chart" uri="{02D57815-91ED-43cb-92C2-25804820EDAC}">
            <c15:filteredLineSeries>
              <c15:ser>
                <c:idx val="0"/>
                <c:order val="1"/>
                <c:tx>
                  <c:v>OMPI-nightly</c:v>
                </c:tx>
                <c:spPr>
                  <a:ln w="9525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noFill/>
                    <a:ln w="9525">
                      <a:solidFill>
                        <a:srgbClr val="FF0000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(Charge5Runs!$F$21,Charge5Runs!$F$23,Charge5Runs!$F$25,Charge5Runs!$F$29)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</c:v>
                      </c:pt>
                      <c:pt idx="1">
                        <c:v>2</c:v>
                      </c:pt>
                      <c:pt idx="2">
                        <c:v>4</c:v>
                      </c:pt>
                      <c:pt idx="3">
                        <c:v>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Charge5Runs!$W$39:$W$47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1</c:v>
                      </c:pt>
                      <c:pt idx="1">
                        <c:v>1.9039692701664535</c:v>
                      </c:pt>
                      <c:pt idx="2">
                        <c:v>1.8242453591606134</c:v>
                      </c:pt>
                      <c:pt idx="3">
                        <c:v>2.4526238117973871</c:v>
                      </c:pt>
                      <c:pt idx="4">
                        <c:v>2.9788602456639781</c:v>
                      </c:pt>
                      <c:pt idx="5">
                        <c:v>3.5265555763589838</c:v>
                      </c:pt>
                      <c:pt idx="6">
                        <c:v>3.6184682377049184</c:v>
                      </c:pt>
                      <c:pt idx="7">
                        <c:v>4.421785742233352</c:v>
                      </c:pt>
                      <c:pt idx="8">
                        <c:v>2.8409250879839116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21385532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r>
                  <a:rPr lang="en-US" dirty="0" smtClean="0"/>
                  <a:t>Parallelism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endParaRPr lang="en-US"/>
          </a:p>
        </c:txPr>
        <c:crossAx val="2138560272"/>
        <c:crosses val="autoZero"/>
        <c:auto val="1"/>
        <c:lblAlgn val="ctr"/>
        <c:lblOffset val="100"/>
        <c:noMultiLvlLbl val="0"/>
      </c:catAx>
      <c:valAx>
        <c:axId val="2138560272"/>
        <c:scaling>
          <c:orientation val="minMax"/>
          <c:min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r>
                  <a:rPr lang="en-US" dirty="0" smtClean="0"/>
                  <a:t>Speedup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endParaRPr lang="en-US"/>
          </a:p>
        </c:txPr>
        <c:crossAx val="213855320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18679444112541607"/>
          <c:y val="6.2713867697512929E-2"/>
          <c:w val="0.48797767466566677"/>
          <c:h val="0.18446678540182476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 Light" panose="020F03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Calibri Light" panose="020F0302020204030204" pitchFamily="34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7EDA316C-4E1C-4359-BF88-C53E3D56C8D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E74F2DA1-D66B-4A17-AE4A-1DF0104A9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533860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316C-4E1C-4359-BF88-C53E3D56C8D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2DA1-D66B-4A17-AE4A-1DF0104A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4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316C-4E1C-4359-BF88-C53E3D56C8D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2DA1-D66B-4A17-AE4A-1DF0104A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3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316C-4E1C-4359-BF88-C53E3D56C8D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2DA1-D66B-4A17-AE4A-1DF0104A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3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316C-4E1C-4359-BF88-C53E3D56C8D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2DA1-D66B-4A17-AE4A-1DF0104A9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703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316C-4E1C-4359-BF88-C53E3D56C8D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2DA1-D66B-4A17-AE4A-1DF0104A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28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316C-4E1C-4359-BF88-C53E3D56C8D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2DA1-D66B-4A17-AE4A-1DF0104A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1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316C-4E1C-4359-BF88-C53E3D56C8D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2DA1-D66B-4A17-AE4A-1DF0104A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2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316C-4E1C-4359-BF88-C53E3D56C8D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2DA1-D66B-4A17-AE4A-1DF0104A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7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316C-4E1C-4359-BF88-C53E3D56C8D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2DA1-D66B-4A17-AE4A-1DF0104A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4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316C-4E1C-4359-BF88-C53E3D56C8D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2DA1-D66B-4A17-AE4A-1DF0104A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4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7EDA316C-4E1C-4359-BF88-C53E3D56C8D6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74F2DA1-D66B-4A17-AE4A-1DF0104A9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2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48005" y="-191057"/>
            <a:ext cx="11667793" cy="1046162"/>
          </a:xfrm>
        </p:spPr>
        <p:txBody>
          <a:bodyPr>
            <a:noAutofit/>
          </a:bodyPr>
          <a:lstStyle/>
          <a:p>
            <a:r>
              <a:rPr lang="en-US" sz="6000" b="1" spc="90" dirty="0" smtClean="0">
                <a:solidFill>
                  <a:schemeClr val="bg2">
                    <a:lumMod val="75000"/>
                  </a:schemeClr>
                </a:solidFill>
              </a:rPr>
              <a:t>H</a:t>
            </a:r>
            <a:r>
              <a:rPr lang="en-US" sz="3600" spc="50" dirty="0" smtClean="0"/>
              <a:t>igh Performance </a:t>
            </a:r>
            <a:r>
              <a:rPr lang="en-US" sz="3600" spc="50" dirty="0" smtClean="0"/>
              <a:t>Machine Learning </a:t>
            </a:r>
            <a:r>
              <a:rPr lang="en-US" sz="3600" spc="50" dirty="0" smtClean="0"/>
              <a:t>Using Java</a:t>
            </a:r>
            <a:endParaRPr lang="en-US" sz="3600" spc="50" dirty="0"/>
          </a:p>
        </p:txBody>
      </p:sp>
      <p:sp>
        <p:nvSpPr>
          <p:cNvPr id="5" name="Rectangle 4"/>
          <p:cNvSpPr/>
          <p:nvPr/>
        </p:nvSpPr>
        <p:spPr>
          <a:xfrm>
            <a:off x="1333502" y="85725"/>
            <a:ext cx="10782296" cy="6400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198" y="855105"/>
            <a:ext cx="12039600" cy="12353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448005" y="-166282"/>
            <a:ext cx="9319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spc="90" dirty="0" smtClean="0"/>
              <a:t>H</a:t>
            </a:r>
            <a:endParaRPr lang="en-US" sz="6600" dirty="0"/>
          </a:p>
        </p:txBody>
      </p:sp>
      <p:graphicFrame>
        <p:nvGraphicFramePr>
          <p:cNvPr id="50" name="Chart 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9808147"/>
              </p:ext>
            </p:extLst>
          </p:nvPr>
        </p:nvGraphicFramePr>
        <p:xfrm>
          <a:off x="5710811" y="1148921"/>
          <a:ext cx="2560320" cy="256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448005" y="6267583"/>
            <a:ext cx="2943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anose="020F0502020204030204" pitchFamily="34" charset="0"/>
              </a:rPr>
              <a:t>MPI </a:t>
            </a:r>
            <a:r>
              <a:rPr lang="en-US" sz="1400" dirty="0" err="1" smtClean="0">
                <a:latin typeface="Calibri" panose="020F0502020204030204" pitchFamily="34" charset="0"/>
              </a:rPr>
              <a:t>Allreduce</a:t>
            </a:r>
            <a:r>
              <a:rPr lang="en-US" sz="1400" dirty="0" smtClean="0">
                <a:latin typeface="Calibri" panose="020F0502020204030204" pitchFamily="34" charset="0"/>
              </a:rPr>
              <a:t> (top) and Ping-Pong (bottom) Benchmarks with </a:t>
            </a:r>
            <a:r>
              <a:rPr lang="en-US" sz="1400" dirty="0" err="1" smtClean="0">
                <a:latin typeface="Calibri" panose="020F0502020204030204" pitchFamily="34" charset="0"/>
              </a:rPr>
              <a:t>Infiniband</a:t>
            </a:r>
            <a:endParaRPr lang="en-US" sz="1400" i="1" dirty="0">
              <a:latin typeface="Calibri" panose="020F0502020204030204" pitchFamily="34" charset="0"/>
            </a:endParaRPr>
          </a:p>
        </p:txBody>
      </p:sp>
      <p:graphicFrame>
        <p:nvGraphicFramePr>
          <p:cNvPr id="52" name="Chart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6991194"/>
              </p:ext>
            </p:extLst>
          </p:nvPr>
        </p:nvGraphicFramePr>
        <p:xfrm>
          <a:off x="5716903" y="3849096"/>
          <a:ext cx="2560320" cy="256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6" name="Chart 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5676979"/>
              </p:ext>
            </p:extLst>
          </p:nvPr>
        </p:nvGraphicFramePr>
        <p:xfrm>
          <a:off x="8324852" y="1131887"/>
          <a:ext cx="1828800" cy="5314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9598463"/>
              </p:ext>
            </p:extLst>
          </p:nvPr>
        </p:nvGraphicFramePr>
        <p:xfrm>
          <a:off x="10191752" y="1107112"/>
          <a:ext cx="2000248" cy="5150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8791577" y="1291574"/>
            <a:ext cx="1276350" cy="392438"/>
            <a:chOff x="7953375" y="1308711"/>
            <a:chExt cx="1276350" cy="392438"/>
          </a:xfrm>
        </p:grpSpPr>
        <p:sp>
          <p:nvSpPr>
            <p:cNvPr id="2" name="Rectangle 1"/>
            <p:cNvSpPr/>
            <p:nvPr/>
          </p:nvSpPr>
          <p:spPr>
            <a:xfrm>
              <a:off x="7953375" y="1308711"/>
              <a:ext cx="1276350" cy="3924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200" dirty="0" smtClean="0">
                  <a:latin typeface="Calibri Light" panose="020F0302020204030204" pitchFamily="34" charset="0"/>
                </a:rPr>
                <a:t>Java </a:t>
              </a:r>
              <a:r>
                <a:rPr lang="en-US" sz="1200" dirty="0" err="1" smtClean="0">
                  <a:latin typeface="Calibri Light" panose="020F0302020204030204" pitchFamily="34" charset="0"/>
                </a:rPr>
                <a:t>OpenMPI</a:t>
              </a:r>
              <a:endParaRPr lang="en-US" sz="1200" dirty="0" smtClean="0">
                <a:latin typeface="Calibri Light" panose="020F0302020204030204" pitchFamily="34" charset="0"/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8086725" y="1471102"/>
              <a:ext cx="109728" cy="1097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9210677" y="6267583"/>
            <a:ext cx="2609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anose="020F0502020204030204" pitchFamily="34" charset="0"/>
              </a:rPr>
              <a:t>Deterministic Annealing Pairwise Clustering Performance</a:t>
            </a:r>
            <a:endParaRPr lang="en-US" sz="1400" i="1" dirty="0">
              <a:latin typeface="Calibri" panose="020F0502020204030204" pitchFamily="34" charset="0"/>
            </a:endParaRP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267141"/>
              </p:ext>
            </p:extLst>
          </p:nvPr>
        </p:nvGraphicFramePr>
        <p:xfrm>
          <a:off x="514680" y="1131887"/>
          <a:ext cx="2560320" cy="256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3185749"/>
              </p:ext>
            </p:extLst>
          </p:nvPr>
        </p:nvGraphicFramePr>
        <p:xfrm>
          <a:off x="533730" y="3727160"/>
          <a:ext cx="2560320" cy="256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0431921"/>
              </p:ext>
            </p:extLst>
          </p:nvPr>
        </p:nvGraphicFramePr>
        <p:xfrm>
          <a:off x="3173728" y="1107112"/>
          <a:ext cx="2560320" cy="256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3564299"/>
              </p:ext>
            </p:extLst>
          </p:nvPr>
        </p:nvGraphicFramePr>
        <p:xfrm>
          <a:off x="3143982" y="3848523"/>
          <a:ext cx="2560320" cy="256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391632" y="6267583"/>
            <a:ext cx="4933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anose="020F0502020204030204" pitchFamily="34" charset="0"/>
              </a:rPr>
              <a:t>Deterministic Annealing Vector Sponge Charge5 (left) and Charge2 (right) Performance</a:t>
            </a:r>
            <a:endParaRPr lang="en-US" sz="14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45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View">
    <a:dk1>
      <a:srgbClr val="000000"/>
    </a:dk1>
    <a:lt1>
      <a:srgbClr val="FFFFFF"/>
    </a:lt1>
    <a:dk2>
      <a:srgbClr val="46464A"/>
    </a:dk2>
    <a:lt2>
      <a:srgbClr val="D6D3CC"/>
    </a:lt2>
    <a:accent1>
      <a:srgbClr val="6F6F74"/>
    </a:accent1>
    <a:accent2>
      <a:srgbClr val="92A9B9"/>
    </a:accent2>
    <a:accent3>
      <a:srgbClr val="A7B789"/>
    </a:accent3>
    <a:accent4>
      <a:srgbClr val="B9A489"/>
    </a:accent4>
    <a:accent5>
      <a:srgbClr val="8D6374"/>
    </a:accent5>
    <a:accent6>
      <a:srgbClr val="9B7362"/>
    </a:accent6>
    <a:hlink>
      <a:srgbClr val="67AABF"/>
    </a:hlink>
    <a:folHlink>
      <a:srgbClr val="ABAFA5"/>
    </a:folHlink>
  </a:clrScheme>
  <a:fontScheme name="View">
    <a:majorFont>
      <a:latin typeface="Century Schoolbook" panose="020406040505050203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Schoolbook" panose="020406040505050203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View">
    <a:fillStyleLst>
      <a:solidFill>
        <a:schemeClr val="phClr"/>
      </a:solidFill>
      <a:solidFill>
        <a:schemeClr val="phClr">
          <a:tint val="60000"/>
          <a:satMod val="120000"/>
        </a:schemeClr>
      </a:solidFill>
      <a:solidFill>
        <a:schemeClr val="phClr">
          <a:shade val="75000"/>
          <a:satMod val="160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3970" cap="flat" cmpd="sng" algn="ctr">
        <a:solidFill>
          <a:schemeClr val="phClr"/>
        </a:solidFill>
        <a:prstDash val="solid"/>
      </a:ln>
      <a:ln w="17145" cap="flat" cmpd="sng" algn="ctr">
        <a:solidFill>
          <a:schemeClr val="phClr">
            <a:shade val="95000"/>
            <a:alpha val="95000"/>
            <a:satMod val="150000"/>
          </a:schemeClr>
        </a:solidFill>
        <a:prstDash val="solid"/>
      </a:ln>
    </a:lnStyleLst>
    <a:effectStyleLst>
      <a:effectStyle>
        <a:effectLst/>
      </a:effectStyle>
      <a:effectStyle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phClr">
              <a:shade val="35000"/>
              <a:satMod val="130000"/>
            </a:schemeClr>
          </a:contourClr>
        </a:sp3d>
      </a:effectStyle>
      <a:effectStyle>
        <a:effectLst>
          <a:outerShdw blurRad="76200" dist="25400" dir="5400000" algn="tl" rotWithShape="0">
            <a:srgbClr val="000000">
              <a:alpha val="5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9050" prstMaterial="flat">
          <a:bevelT w="0" h="0" prst="coolSlant"/>
          <a:contourClr>
            <a:schemeClr val="phClr">
              <a:shade val="25000"/>
              <a:satMod val="140000"/>
            </a:schemeClr>
          </a:contourClr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4000"/>
              <a:shade val="98000"/>
              <a:satMod val="130000"/>
              <a:lumMod val="102000"/>
            </a:schemeClr>
          </a:gs>
          <a:gs pos="100000">
            <a:schemeClr val="phClr">
              <a:tint val="98000"/>
              <a:shade val="78000"/>
              <a:satMod val="140000"/>
            </a:schemeClr>
          </a:gs>
        </a:gsLst>
        <a:path path="circle">
          <a:fillToRect l="100000" t="100000" r="100000" b="10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View">
    <a:dk1>
      <a:srgbClr val="000000"/>
    </a:dk1>
    <a:lt1>
      <a:srgbClr val="FFFFFF"/>
    </a:lt1>
    <a:dk2>
      <a:srgbClr val="46464A"/>
    </a:dk2>
    <a:lt2>
      <a:srgbClr val="D6D3CC"/>
    </a:lt2>
    <a:accent1>
      <a:srgbClr val="6F6F74"/>
    </a:accent1>
    <a:accent2>
      <a:srgbClr val="92A9B9"/>
    </a:accent2>
    <a:accent3>
      <a:srgbClr val="A7B789"/>
    </a:accent3>
    <a:accent4>
      <a:srgbClr val="B9A489"/>
    </a:accent4>
    <a:accent5>
      <a:srgbClr val="8D6374"/>
    </a:accent5>
    <a:accent6>
      <a:srgbClr val="9B7362"/>
    </a:accent6>
    <a:hlink>
      <a:srgbClr val="67AABF"/>
    </a:hlink>
    <a:folHlink>
      <a:srgbClr val="ABAFA5"/>
    </a:folHlink>
  </a:clrScheme>
  <a:fontScheme name="View">
    <a:majorFont>
      <a:latin typeface="Century Schoolbook" panose="020406040505050203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Schoolbook" panose="020406040505050203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View">
    <a:fillStyleLst>
      <a:solidFill>
        <a:schemeClr val="phClr"/>
      </a:solidFill>
      <a:solidFill>
        <a:schemeClr val="phClr">
          <a:tint val="60000"/>
          <a:satMod val="120000"/>
        </a:schemeClr>
      </a:solidFill>
      <a:solidFill>
        <a:schemeClr val="phClr">
          <a:shade val="75000"/>
          <a:satMod val="160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3970" cap="flat" cmpd="sng" algn="ctr">
        <a:solidFill>
          <a:schemeClr val="phClr"/>
        </a:solidFill>
        <a:prstDash val="solid"/>
      </a:ln>
      <a:ln w="17145" cap="flat" cmpd="sng" algn="ctr">
        <a:solidFill>
          <a:schemeClr val="phClr">
            <a:shade val="95000"/>
            <a:alpha val="95000"/>
            <a:satMod val="150000"/>
          </a:schemeClr>
        </a:solidFill>
        <a:prstDash val="solid"/>
      </a:ln>
    </a:lnStyleLst>
    <a:effectStyleLst>
      <a:effectStyle>
        <a:effectLst/>
      </a:effectStyle>
      <a:effectStyle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phClr">
              <a:shade val="35000"/>
              <a:satMod val="130000"/>
            </a:schemeClr>
          </a:contourClr>
        </a:sp3d>
      </a:effectStyle>
      <a:effectStyle>
        <a:effectLst>
          <a:outerShdw blurRad="76200" dist="25400" dir="5400000" algn="tl" rotWithShape="0">
            <a:srgbClr val="000000">
              <a:alpha val="5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9050" prstMaterial="flat">
          <a:bevelT w="0" h="0" prst="coolSlant"/>
          <a:contourClr>
            <a:schemeClr val="phClr">
              <a:shade val="25000"/>
              <a:satMod val="140000"/>
            </a:schemeClr>
          </a:contourClr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4000"/>
              <a:shade val="98000"/>
              <a:satMod val="130000"/>
              <a:lumMod val="102000"/>
            </a:schemeClr>
          </a:gs>
          <a:gs pos="100000">
            <a:schemeClr val="phClr">
              <a:tint val="98000"/>
              <a:shade val="78000"/>
              <a:satMod val="140000"/>
            </a:schemeClr>
          </a:gs>
        </a:gsLst>
        <a:path path="circle">
          <a:fillToRect l="100000" t="100000" r="100000" b="10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TC103457515[[fn=View]]</Template>
  <TotalTime>363</TotalTime>
  <Words>80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Schoolbook</vt:lpstr>
      <vt:lpstr>Wingdings 2</vt:lpstr>
      <vt:lpstr>View</vt:lpstr>
      <vt:lpstr>High Performance Machine Learning Using Java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Performance Data Analytics Using Java</dc:title>
  <dc:creator>Saliya</dc:creator>
  <cp:lastModifiedBy>Saliya</cp:lastModifiedBy>
  <cp:revision>28</cp:revision>
  <dcterms:created xsi:type="dcterms:W3CDTF">2014-04-09T15:05:47Z</dcterms:created>
  <dcterms:modified xsi:type="dcterms:W3CDTF">2014-04-09T23:29:19Z</dcterms:modified>
</cp:coreProperties>
</file>