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28" r:id="rId2"/>
    <p:sldId id="630" r:id="rId3"/>
    <p:sldId id="631" r:id="rId4"/>
    <p:sldId id="635" r:id="rId5"/>
    <p:sldId id="608" r:id="rId6"/>
    <p:sldId id="662" r:id="rId7"/>
    <p:sldId id="686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92" r:id="rId20"/>
    <p:sldId id="674" r:id="rId21"/>
    <p:sldId id="675" r:id="rId22"/>
    <p:sldId id="677" r:id="rId23"/>
    <p:sldId id="678" r:id="rId24"/>
    <p:sldId id="679" r:id="rId25"/>
    <p:sldId id="680" r:id="rId26"/>
    <p:sldId id="681" r:id="rId27"/>
    <p:sldId id="682" r:id="rId28"/>
    <p:sldId id="687" r:id="rId29"/>
    <p:sldId id="688" r:id="rId30"/>
    <p:sldId id="689" r:id="rId31"/>
    <p:sldId id="656" r:id="rId32"/>
    <p:sldId id="684" r:id="rId33"/>
    <p:sldId id="685" r:id="rId34"/>
    <p:sldId id="641" r:id="rId35"/>
    <p:sldId id="643" r:id="rId36"/>
    <p:sldId id="660" r:id="rId37"/>
    <p:sldId id="659" r:id="rId38"/>
    <p:sldId id="658" r:id="rId39"/>
    <p:sldId id="632" r:id="rId40"/>
    <p:sldId id="642" r:id="rId41"/>
    <p:sldId id="650" r:id="rId42"/>
    <p:sldId id="645" r:id="rId43"/>
    <p:sldId id="651" r:id="rId44"/>
    <p:sldId id="654" r:id="rId45"/>
    <p:sldId id="652" r:id="rId46"/>
    <p:sldId id="646" r:id="rId47"/>
    <p:sldId id="694" r:id="rId48"/>
    <p:sldId id="661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9A99"/>
    <a:srgbClr val="C32A2E"/>
    <a:srgbClr val="8000FF"/>
    <a:srgbClr val="FF0080"/>
    <a:srgbClr val="FF00FF"/>
    <a:srgbClr val="6666FF"/>
    <a:srgbClr val="CC4B44"/>
    <a:srgbClr val="919191"/>
    <a:srgbClr val="B8B8B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4237" autoAdjust="0"/>
  </p:normalViewPr>
  <p:slideViewPr>
    <p:cSldViewPr snapToObjects="1">
      <p:cViewPr>
        <p:scale>
          <a:sx n="100" d="100"/>
          <a:sy n="100" d="100"/>
        </p:scale>
        <p:origin x="-1064" y="-80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94323072683"/>
          <c:y val="0.0656129326326144"/>
          <c:w val="0.587781641485502"/>
          <c:h val="0.703650669935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1.966666666666667</c:v>
                </c:pt>
                <c:pt idx="1">
                  <c:v>20.46666666666666</c:v>
                </c:pt>
                <c:pt idx="2">
                  <c:v>38.96666666666618</c:v>
                </c:pt>
                <c:pt idx="3">
                  <c:v>57.46666666666618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1.316666666666667</c:v>
                </c:pt>
                <c:pt idx="1">
                  <c:v>1.483333333333333</c:v>
                </c:pt>
                <c:pt idx="2">
                  <c:v>1.65</c:v>
                </c:pt>
                <c:pt idx="3">
                  <c:v>1.816666666666667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1938328"/>
        <c:axId val="-2034718824"/>
      </c:barChart>
      <c:catAx>
        <c:axId val="1761938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323599252742854"/>
              <c:y val="0.8793193327667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34718824"/>
        <c:crosses val="autoZero"/>
        <c:auto val="1"/>
        <c:lblAlgn val="ctr"/>
        <c:lblOffset val="100"/>
        <c:noMultiLvlLbl val="0"/>
      </c:catAx>
      <c:valAx>
        <c:axId val="-2034718824"/>
        <c:scaling>
          <c:orientation val="minMax"/>
          <c:max val="6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Running Time </a:t>
                </a:r>
                <a:r>
                  <a:rPr lang="en-US" dirty="0" smtClean="0"/>
                  <a:t>(min)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528650956644898"/>
              <c:y val="0.1586689640047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1938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90914067921"/>
          <c:y val="0.344625097963343"/>
          <c:w val="0.180050796000916"/>
          <c:h val="0.141493008510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1DE94-CC9C-7A40-A804-B0E144D381EF}" type="doc">
      <dgm:prSet loTypeId="urn:microsoft.com/office/officeart/2005/8/layout/cycle7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BD7D44-0A77-FD47-8470-EE7577323EBA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FDE82FAA-D354-CD42-84DA-74E8239A73A7}" type="parTrans" cxnId="{EE818C22-ED4B-634B-A596-48DD7847A881}">
      <dgm:prSet/>
      <dgm:spPr/>
      <dgm:t>
        <a:bodyPr/>
        <a:lstStyle/>
        <a:p>
          <a:endParaRPr lang="en-US"/>
        </a:p>
      </dgm:t>
    </dgm:pt>
    <dgm:pt modelId="{2FF5504B-4A55-6442-8E7E-26B57D76C734}" type="sibTrans" cxnId="{EE818C22-ED4B-634B-A596-48DD7847A881}">
      <dgm:prSet/>
      <dgm:spPr/>
      <dgm:t>
        <a:bodyPr/>
        <a:lstStyle/>
        <a:p>
          <a:endParaRPr lang="en-US"/>
        </a:p>
      </dgm:t>
    </dgm:pt>
    <dgm:pt modelId="{0C6F1F6F-E139-174D-8CCB-2B39CEFD5CF6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F5060687-D600-8F49-93C6-BE951499826D}" type="parTrans" cxnId="{323BFB35-4B6A-A54B-85A0-4C8C7FE09113}">
      <dgm:prSet/>
      <dgm:spPr/>
      <dgm:t>
        <a:bodyPr/>
        <a:lstStyle/>
        <a:p>
          <a:endParaRPr lang="en-US"/>
        </a:p>
      </dgm:t>
    </dgm:pt>
    <dgm:pt modelId="{D16A68CD-DF08-7F41-9DC5-7B78FE568CE5}" type="sibTrans" cxnId="{323BFB35-4B6A-A54B-85A0-4C8C7FE09113}">
      <dgm:prSet/>
      <dgm:spPr/>
      <dgm:t>
        <a:bodyPr/>
        <a:lstStyle/>
        <a:p>
          <a:endParaRPr lang="en-US"/>
        </a:p>
      </dgm:t>
    </dgm:pt>
    <dgm:pt modelId="{BF314373-8866-094C-AD32-CDFED70102A1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2D2316E7-6C6F-D445-B2D4-F1CFB87B967C}" type="parTrans" cxnId="{70246268-2C47-5C40-824D-05114ED65945}">
      <dgm:prSet/>
      <dgm:spPr/>
      <dgm:t>
        <a:bodyPr/>
        <a:lstStyle/>
        <a:p>
          <a:endParaRPr lang="en-US"/>
        </a:p>
      </dgm:t>
    </dgm:pt>
    <dgm:pt modelId="{AA7CDB3F-6102-F748-A4A6-69FA2C993F13}" type="sibTrans" cxnId="{70246268-2C47-5C40-824D-05114ED65945}">
      <dgm:prSet/>
      <dgm:spPr/>
      <dgm:t>
        <a:bodyPr/>
        <a:lstStyle/>
        <a:p>
          <a:endParaRPr lang="en-US"/>
        </a:p>
      </dgm:t>
    </dgm:pt>
    <dgm:pt modelId="{BCBC697C-B849-4840-9BDA-CF8A0B29B532}" type="pres">
      <dgm:prSet presAssocID="{83E1DE94-CC9C-7A40-A804-B0E144D381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F066A-947B-1A47-ACDC-49C6F590F455}" type="pres">
      <dgm:prSet presAssocID="{93BD7D44-0A77-FD47-8470-EE7577323E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E1017-8B85-F14D-8F1E-C89CCBE6C750}" type="pres">
      <dgm:prSet presAssocID="{2FF5504B-4A55-6442-8E7E-26B57D76C734}" presName="sibTrans" presStyleLbl="sibTrans2D1" presStyleIdx="0" presStyleCnt="3" custLinFactNeighborX="64581" custLinFactNeighborY="0"/>
      <dgm:spPr/>
      <dgm:t>
        <a:bodyPr/>
        <a:lstStyle/>
        <a:p>
          <a:endParaRPr lang="en-US"/>
        </a:p>
      </dgm:t>
    </dgm:pt>
    <dgm:pt modelId="{4A08206C-827C-5642-9541-980F203129C1}" type="pres">
      <dgm:prSet presAssocID="{2FF5504B-4A55-6442-8E7E-26B57D76C7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F576664-EDFB-BA49-83C9-0066C4FF72AD}" type="pres">
      <dgm:prSet presAssocID="{0C6F1F6F-E139-174D-8CCB-2B39CEFD5CF6}" presName="node" presStyleLbl="node1" presStyleIdx="1" presStyleCnt="3" custRadScaleRad="101829" custRadScaleInc="-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AB907-5EE8-2745-9813-727A0539C0C7}" type="pres">
      <dgm:prSet presAssocID="{D16A68CD-DF08-7F41-9DC5-7B78FE568CE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C2D6EC-D85D-6D45-82EB-68A77DFFA252}" type="pres">
      <dgm:prSet presAssocID="{D16A68CD-DF08-7F41-9DC5-7B78FE568CE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51CE52-95DF-734D-86A5-E19943434109}" type="pres">
      <dgm:prSet presAssocID="{BF314373-8866-094C-AD32-CDFED70102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4164-D0D6-B947-8C2C-2730E9A4AEAF}" type="pres">
      <dgm:prSet presAssocID="{AA7CDB3F-6102-F748-A4A6-69FA2C993F13}" presName="sibTrans" presStyleLbl="sibTrans2D1" presStyleIdx="2" presStyleCnt="3" custLinFactNeighborX="-55500"/>
      <dgm:spPr/>
      <dgm:t>
        <a:bodyPr/>
        <a:lstStyle/>
        <a:p>
          <a:endParaRPr lang="en-US"/>
        </a:p>
      </dgm:t>
    </dgm:pt>
    <dgm:pt modelId="{8AB1AC65-BA62-9941-A96C-E39DECCEE536}" type="pres">
      <dgm:prSet presAssocID="{AA7CDB3F-6102-F748-A4A6-69FA2C993F1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818C22-ED4B-634B-A596-48DD7847A881}" srcId="{83E1DE94-CC9C-7A40-A804-B0E144D381EF}" destId="{93BD7D44-0A77-FD47-8470-EE7577323EBA}" srcOrd="0" destOrd="0" parTransId="{FDE82FAA-D354-CD42-84DA-74E8239A73A7}" sibTransId="{2FF5504B-4A55-6442-8E7E-26B57D76C734}"/>
    <dgm:cxn modelId="{6B7F1587-E916-074F-A313-847F24CFE8FC}" type="presOf" srcId="{2FF5504B-4A55-6442-8E7E-26B57D76C734}" destId="{4A08206C-827C-5642-9541-980F203129C1}" srcOrd="1" destOrd="0" presId="urn:microsoft.com/office/officeart/2005/8/layout/cycle7"/>
    <dgm:cxn modelId="{65F01770-2B5F-F647-903E-BAA999AE921C}" type="presOf" srcId="{BF314373-8866-094C-AD32-CDFED70102A1}" destId="{3551CE52-95DF-734D-86A5-E19943434109}" srcOrd="0" destOrd="0" presId="urn:microsoft.com/office/officeart/2005/8/layout/cycle7"/>
    <dgm:cxn modelId="{693076F4-3BC5-2B4E-9082-DAC128DEE44E}" type="presOf" srcId="{AA7CDB3F-6102-F748-A4A6-69FA2C993F13}" destId="{8AB1AC65-BA62-9941-A96C-E39DECCEE536}" srcOrd="1" destOrd="0" presId="urn:microsoft.com/office/officeart/2005/8/layout/cycle7"/>
    <dgm:cxn modelId="{560C2DE1-25FC-2344-B2A9-E1B957052889}" type="presOf" srcId="{2FF5504B-4A55-6442-8E7E-26B57D76C734}" destId="{F5EE1017-8B85-F14D-8F1E-C89CCBE6C750}" srcOrd="0" destOrd="0" presId="urn:microsoft.com/office/officeart/2005/8/layout/cycle7"/>
    <dgm:cxn modelId="{70246268-2C47-5C40-824D-05114ED65945}" srcId="{83E1DE94-CC9C-7A40-A804-B0E144D381EF}" destId="{BF314373-8866-094C-AD32-CDFED70102A1}" srcOrd="2" destOrd="0" parTransId="{2D2316E7-6C6F-D445-B2D4-F1CFB87B967C}" sibTransId="{AA7CDB3F-6102-F748-A4A6-69FA2C993F13}"/>
    <dgm:cxn modelId="{50EBAF1D-703A-B241-A0BD-BC20CB883225}" type="presOf" srcId="{AA7CDB3F-6102-F748-A4A6-69FA2C993F13}" destId="{8D654164-D0D6-B947-8C2C-2730E9A4AEAF}" srcOrd="0" destOrd="0" presId="urn:microsoft.com/office/officeart/2005/8/layout/cycle7"/>
    <dgm:cxn modelId="{3C124D44-71FB-8840-A747-7F872038E74D}" type="presOf" srcId="{D16A68CD-DF08-7F41-9DC5-7B78FE568CE5}" destId="{50AAB907-5EE8-2745-9813-727A0539C0C7}" srcOrd="0" destOrd="0" presId="urn:microsoft.com/office/officeart/2005/8/layout/cycle7"/>
    <dgm:cxn modelId="{82E3857A-F3A9-004D-95A8-D014B0FA72E6}" type="presOf" srcId="{93BD7D44-0A77-FD47-8470-EE7577323EBA}" destId="{EF3F066A-947B-1A47-ACDC-49C6F590F455}" srcOrd="0" destOrd="0" presId="urn:microsoft.com/office/officeart/2005/8/layout/cycle7"/>
    <dgm:cxn modelId="{557B90A0-0D1B-2C46-A576-51B536BF4921}" type="presOf" srcId="{83E1DE94-CC9C-7A40-A804-B0E144D381EF}" destId="{BCBC697C-B849-4840-9BDA-CF8A0B29B532}" srcOrd="0" destOrd="0" presId="urn:microsoft.com/office/officeart/2005/8/layout/cycle7"/>
    <dgm:cxn modelId="{87EF26E8-289F-024E-9FC3-6B9E0979FD3B}" type="presOf" srcId="{0C6F1F6F-E139-174D-8CCB-2B39CEFD5CF6}" destId="{FF576664-EDFB-BA49-83C9-0066C4FF72AD}" srcOrd="0" destOrd="0" presId="urn:microsoft.com/office/officeart/2005/8/layout/cycle7"/>
    <dgm:cxn modelId="{323BFB35-4B6A-A54B-85A0-4C8C7FE09113}" srcId="{83E1DE94-CC9C-7A40-A804-B0E144D381EF}" destId="{0C6F1F6F-E139-174D-8CCB-2B39CEFD5CF6}" srcOrd="1" destOrd="0" parTransId="{F5060687-D600-8F49-93C6-BE951499826D}" sibTransId="{D16A68CD-DF08-7F41-9DC5-7B78FE568CE5}"/>
    <dgm:cxn modelId="{CB1E6773-1081-5C44-8154-434C821D86C0}" type="presOf" srcId="{D16A68CD-DF08-7F41-9DC5-7B78FE568CE5}" destId="{F4C2D6EC-D85D-6D45-82EB-68A77DFFA252}" srcOrd="1" destOrd="0" presId="urn:microsoft.com/office/officeart/2005/8/layout/cycle7"/>
    <dgm:cxn modelId="{B27FAE5D-E459-8642-8591-9FF6124F93E1}" type="presParOf" srcId="{BCBC697C-B849-4840-9BDA-CF8A0B29B532}" destId="{EF3F066A-947B-1A47-ACDC-49C6F590F455}" srcOrd="0" destOrd="0" presId="urn:microsoft.com/office/officeart/2005/8/layout/cycle7"/>
    <dgm:cxn modelId="{AA127B79-D381-B14B-AC3E-D551FE646AC9}" type="presParOf" srcId="{BCBC697C-B849-4840-9BDA-CF8A0B29B532}" destId="{F5EE1017-8B85-F14D-8F1E-C89CCBE6C750}" srcOrd="1" destOrd="0" presId="urn:microsoft.com/office/officeart/2005/8/layout/cycle7"/>
    <dgm:cxn modelId="{A37CBDC4-F44E-A642-B15A-E33FF363BE2B}" type="presParOf" srcId="{F5EE1017-8B85-F14D-8F1E-C89CCBE6C750}" destId="{4A08206C-827C-5642-9541-980F203129C1}" srcOrd="0" destOrd="0" presId="urn:microsoft.com/office/officeart/2005/8/layout/cycle7"/>
    <dgm:cxn modelId="{90D0304C-8B34-BA49-B475-F3C26725589C}" type="presParOf" srcId="{BCBC697C-B849-4840-9BDA-CF8A0B29B532}" destId="{FF576664-EDFB-BA49-83C9-0066C4FF72AD}" srcOrd="2" destOrd="0" presId="urn:microsoft.com/office/officeart/2005/8/layout/cycle7"/>
    <dgm:cxn modelId="{34EEEFFF-1D94-7744-9758-5E3A040E12FF}" type="presParOf" srcId="{BCBC697C-B849-4840-9BDA-CF8A0B29B532}" destId="{50AAB907-5EE8-2745-9813-727A0539C0C7}" srcOrd="3" destOrd="0" presId="urn:microsoft.com/office/officeart/2005/8/layout/cycle7"/>
    <dgm:cxn modelId="{6BACE761-157F-C940-BAA0-45BFC6A6CFBE}" type="presParOf" srcId="{50AAB907-5EE8-2745-9813-727A0539C0C7}" destId="{F4C2D6EC-D85D-6D45-82EB-68A77DFFA252}" srcOrd="0" destOrd="0" presId="urn:microsoft.com/office/officeart/2005/8/layout/cycle7"/>
    <dgm:cxn modelId="{FDF6A811-966B-A547-BA3A-891BD64E6C49}" type="presParOf" srcId="{BCBC697C-B849-4840-9BDA-CF8A0B29B532}" destId="{3551CE52-95DF-734D-86A5-E19943434109}" srcOrd="4" destOrd="0" presId="urn:microsoft.com/office/officeart/2005/8/layout/cycle7"/>
    <dgm:cxn modelId="{4FFDA070-F58D-0249-9818-0E13949CCE7F}" type="presParOf" srcId="{BCBC697C-B849-4840-9BDA-CF8A0B29B532}" destId="{8D654164-D0D6-B947-8C2C-2730E9A4AEAF}" srcOrd="5" destOrd="0" presId="urn:microsoft.com/office/officeart/2005/8/layout/cycle7"/>
    <dgm:cxn modelId="{1BE0F326-9183-D841-A09E-BE799A164D04}" type="presParOf" srcId="{8D654164-D0D6-B947-8C2C-2730E9A4AEAF}" destId="{8AB1AC65-BA62-9941-A96C-E39DECCEE5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10913-BBA3-C54D-8904-2DA442D9D3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96914-B868-AB4F-B135-4F19F62F536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Algorithms</a:t>
          </a:r>
          <a:endParaRPr lang="en-US" dirty="0">
            <a:solidFill>
              <a:srgbClr val="FFFF00"/>
            </a:solidFill>
          </a:endParaRPr>
        </a:p>
      </dgm:t>
    </dgm:pt>
    <dgm:pt modelId="{7BB0E5A2-AEC2-C84F-9363-C9A7D3AE25C7}" type="parTrans" cxnId="{2DA0DF87-2CB8-6B40-9746-115C6BD4D9B4}">
      <dgm:prSet/>
      <dgm:spPr/>
      <dgm:t>
        <a:bodyPr/>
        <a:lstStyle/>
        <a:p>
          <a:endParaRPr lang="en-US"/>
        </a:p>
      </dgm:t>
    </dgm:pt>
    <dgm:pt modelId="{CB48810B-651B-2A4C-8750-798B1E9D5B0E}" type="sibTrans" cxnId="{2DA0DF87-2CB8-6B40-9746-115C6BD4D9B4}">
      <dgm:prSet/>
      <dgm:spPr/>
      <dgm:t>
        <a:bodyPr/>
        <a:lstStyle/>
        <a:p>
          <a:endParaRPr lang="en-US"/>
        </a:p>
      </dgm:t>
    </dgm:pt>
    <dgm:pt modelId="{B742F2EF-AB9C-6246-8ECD-282FE992E8F3}">
      <dgm:prSet phldrT="[Text]"/>
      <dgm:spPr/>
      <dgm:t>
        <a:bodyPr/>
        <a:lstStyle/>
        <a:p>
          <a:r>
            <a:rPr lang="en-US" dirty="0" smtClean="0"/>
            <a:t>Machine Learning, Statistical Methods</a:t>
          </a:r>
          <a:endParaRPr lang="en-US" dirty="0"/>
        </a:p>
      </dgm:t>
    </dgm:pt>
    <dgm:pt modelId="{4BDB46C9-E4B0-6648-A642-7F184EABF502}" type="parTrans" cxnId="{35703376-CD65-AC49-BB90-BBEC10FAE3E5}">
      <dgm:prSet/>
      <dgm:spPr/>
      <dgm:t>
        <a:bodyPr/>
        <a:lstStyle/>
        <a:p>
          <a:endParaRPr lang="en-US"/>
        </a:p>
      </dgm:t>
    </dgm:pt>
    <dgm:pt modelId="{5AF31269-2755-5A4E-A2BB-639A1093AD90}" type="sibTrans" cxnId="{35703376-CD65-AC49-BB90-BBEC10FAE3E5}">
      <dgm:prSet/>
      <dgm:spPr/>
      <dgm:t>
        <a:bodyPr/>
        <a:lstStyle/>
        <a:p>
          <a:endParaRPr lang="en-US"/>
        </a:p>
      </dgm:t>
    </dgm:pt>
    <dgm:pt modelId="{60FF69F7-187B-DC4A-A980-A9B62D4573C6}">
      <dgm:prSet phldrT="[Text]"/>
      <dgm:spPr/>
      <dgm:t>
        <a:bodyPr/>
        <a:lstStyle/>
        <a:p>
          <a:r>
            <a:rPr lang="en-US" dirty="0" smtClean="0"/>
            <a:t>Prediction, Business Intelligence</a:t>
          </a:r>
          <a:endParaRPr lang="en-US" dirty="0"/>
        </a:p>
      </dgm:t>
    </dgm:pt>
    <dgm:pt modelId="{40B7569A-6B50-B941-A109-E1932F705465}" type="parTrans" cxnId="{CC600D47-9282-5E47-9F8C-EB1F9D972101}">
      <dgm:prSet/>
      <dgm:spPr/>
      <dgm:t>
        <a:bodyPr/>
        <a:lstStyle/>
        <a:p>
          <a:endParaRPr lang="en-US"/>
        </a:p>
      </dgm:t>
    </dgm:pt>
    <dgm:pt modelId="{42EE9CE7-6112-7042-B00B-3D24085965D1}" type="sibTrans" cxnId="{CC600D47-9282-5E47-9F8C-EB1F9D972101}">
      <dgm:prSet/>
      <dgm:spPr/>
      <dgm:t>
        <a:bodyPr/>
        <a:lstStyle/>
        <a:p>
          <a:endParaRPr lang="en-US"/>
        </a:p>
      </dgm:t>
    </dgm:pt>
    <dgm:pt modelId="{CC1F4EC0-08CB-664D-B5D2-A8A36FC88E3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Machines</a:t>
          </a:r>
          <a:endParaRPr lang="en-US" dirty="0">
            <a:solidFill>
              <a:srgbClr val="FFFF00"/>
            </a:solidFill>
          </a:endParaRPr>
        </a:p>
      </dgm:t>
    </dgm:pt>
    <dgm:pt modelId="{1DE1CE79-FD08-5647-B78E-6E4742898684}" type="parTrans" cxnId="{D26B119D-17E3-2646-8589-6AA3A5AC3D41}">
      <dgm:prSet/>
      <dgm:spPr/>
      <dgm:t>
        <a:bodyPr/>
        <a:lstStyle/>
        <a:p>
          <a:endParaRPr lang="en-US"/>
        </a:p>
      </dgm:t>
    </dgm:pt>
    <dgm:pt modelId="{5E8E9463-869B-9141-89E7-DDB2F09B2524}" type="sibTrans" cxnId="{D26B119D-17E3-2646-8589-6AA3A5AC3D41}">
      <dgm:prSet/>
      <dgm:spPr/>
      <dgm:t>
        <a:bodyPr/>
        <a:lstStyle/>
        <a:p>
          <a:endParaRPr lang="en-US"/>
        </a:p>
      </dgm:t>
    </dgm:pt>
    <dgm:pt modelId="{318D00C3-84AE-8F48-8307-62522A70D7D3}">
      <dgm:prSet phldrT="[Text]"/>
      <dgm:spPr/>
      <dgm:t>
        <a:bodyPr/>
        <a:lstStyle/>
        <a:p>
          <a:r>
            <a:rPr lang="en-US" dirty="0" smtClean="0"/>
            <a:t>Clusters and Clouds</a:t>
          </a:r>
          <a:endParaRPr lang="en-US" dirty="0"/>
        </a:p>
      </dgm:t>
    </dgm:pt>
    <dgm:pt modelId="{C0100D75-8ABD-8944-BE17-955DF8CD463E}" type="parTrans" cxnId="{0CE6A9B4-3233-AF4A-A7A9-28191D47AC83}">
      <dgm:prSet/>
      <dgm:spPr/>
      <dgm:t>
        <a:bodyPr/>
        <a:lstStyle/>
        <a:p>
          <a:endParaRPr lang="en-US"/>
        </a:p>
      </dgm:t>
    </dgm:pt>
    <dgm:pt modelId="{17B2362A-BA44-5441-939A-F260281ADA09}" type="sibTrans" cxnId="{0CE6A9B4-3233-AF4A-A7A9-28191D47AC83}">
      <dgm:prSet/>
      <dgm:spPr/>
      <dgm:t>
        <a:bodyPr/>
        <a:lstStyle/>
        <a:p>
          <a:endParaRPr lang="en-US"/>
        </a:p>
      </dgm:t>
    </dgm:pt>
    <dgm:pt modelId="{FA87C964-A262-5C43-82D9-02D47C1BD18D}">
      <dgm:prSet phldrT="[Text]"/>
      <dgm:spPr/>
      <dgm:t>
        <a:bodyPr/>
        <a:lstStyle/>
        <a:p>
          <a:r>
            <a:rPr lang="en-US" dirty="0" smtClean="0"/>
            <a:t>Warehouse Scale Computing</a:t>
          </a:r>
          <a:endParaRPr lang="en-US" dirty="0"/>
        </a:p>
      </dgm:t>
    </dgm:pt>
    <dgm:pt modelId="{172E1C9A-1C05-C44F-B242-5006E6E0C683}" type="parTrans" cxnId="{8A71E0B9-B1C6-6A46-8BBD-CF186108D360}">
      <dgm:prSet/>
      <dgm:spPr/>
      <dgm:t>
        <a:bodyPr/>
        <a:lstStyle/>
        <a:p>
          <a:endParaRPr lang="en-US"/>
        </a:p>
      </dgm:t>
    </dgm:pt>
    <dgm:pt modelId="{FBD2C19B-CC91-0A45-9169-C6729CB828A6}" type="sibTrans" cxnId="{8A71E0B9-B1C6-6A46-8BBD-CF186108D360}">
      <dgm:prSet/>
      <dgm:spPr/>
      <dgm:t>
        <a:bodyPr/>
        <a:lstStyle/>
        <a:p>
          <a:endParaRPr lang="en-US"/>
        </a:p>
      </dgm:t>
    </dgm:pt>
    <dgm:pt modelId="{D868C172-0EBE-E841-A1A6-ACC506FB47D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People</a:t>
          </a:r>
          <a:endParaRPr lang="en-US" dirty="0">
            <a:solidFill>
              <a:srgbClr val="FFFF00"/>
            </a:solidFill>
          </a:endParaRPr>
        </a:p>
      </dgm:t>
    </dgm:pt>
    <dgm:pt modelId="{AA39C51B-CC28-1B44-A54F-A86DD7879E02}" type="parTrans" cxnId="{64CDAF62-349A-D840-A435-87F06EBA9617}">
      <dgm:prSet/>
      <dgm:spPr/>
      <dgm:t>
        <a:bodyPr/>
        <a:lstStyle/>
        <a:p>
          <a:endParaRPr lang="en-US"/>
        </a:p>
      </dgm:t>
    </dgm:pt>
    <dgm:pt modelId="{2E2D4240-5763-5843-8808-05678171EA98}" type="sibTrans" cxnId="{64CDAF62-349A-D840-A435-87F06EBA9617}">
      <dgm:prSet/>
      <dgm:spPr/>
      <dgm:t>
        <a:bodyPr/>
        <a:lstStyle/>
        <a:p>
          <a:endParaRPr lang="en-US"/>
        </a:p>
      </dgm:t>
    </dgm:pt>
    <dgm:pt modelId="{363C2E24-25C4-614A-92FA-764462F0D00F}">
      <dgm:prSet phldrT="[Text]"/>
      <dgm:spPr/>
      <dgm:t>
        <a:bodyPr/>
        <a:lstStyle/>
        <a:p>
          <a:r>
            <a:rPr lang="en-US" dirty="0" smtClean="0"/>
            <a:t>Crowdsourcing, Human Computation</a:t>
          </a:r>
          <a:endParaRPr lang="en-US" dirty="0"/>
        </a:p>
      </dgm:t>
    </dgm:pt>
    <dgm:pt modelId="{7236545F-A2DF-6A46-B74D-74DD60467C0E}" type="parTrans" cxnId="{1F91FE39-85B7-484F-83EE-832BB411189A}">
      <dgm:prSet/>
      <dgm:spPr/>
      <dgm:t>
        <a:bodyPr/>
        <a:lstStyle/>
        <a:p>
          <a:endParaRPr lang="en-US"/>
        </a:p>
      </dgm:t>
    </dgm:pt>
    <dgm:pt modelId="{174ACFEB-3D80-6B4B-9BBF-8B8E90DD9124}" type="sibTrans" cxnId="{1F91FE39-85B7-484F-83EE-832BB411189A}">
      <dgm:prSet/>
      <dgm:spPr/>
      <dgm:t>
        <a:bodyPr/>
        <a:lstStyle/>
        <a:p>
          <a:endParaRPr lang="en-US"/>
        </a:p>
      </dgm:t>
    </dgm:pt>
    <dgm:pt modelId="{8E8604FF-59F6-CE48-83F6-B32BA6FCFB03}">
      <dgm:prSet phldrT="[Text]"/>
      <dgm:spPr/>
      <dgm:t>
        <a:bodyPr/>
        <a:lstStyle/>
        <a:p>
          <a:r>
            <a:rPr lang="en-US" dirty="0" smtClean="0"/>
            <a:t>Data Scientists, Analysts</a:t>
          </a:r>
          <a:endParaRPr lang="en-US" dirty="0"/>
        </a:p>
      </dgm:t>
    </dgm:pt>
    <dgm:pt modelId="{B057603B-5508-EF4D-86B3-C467F1207179}" type="parTrans" cxnId="{E7C77E01-F798-3648-BB2F-6B885734360E}">
      <dgm:prSet/>
      <dgm:spPr/>
      <dgm:t>
        <a:bodyPr/>
        <a:lstStyle/>
        <a:p>
          <a:endParaRPr lang="en-US"/>
        </a:p>
      </dgm:t>
    </dgm:pt>
    <dgm:pt modelId="{A02EE6DF-B559-8140-A1F2-25D6F4650E56}" type="sibTrans" cxnId="{E7C77E01-F798-3648-BB2F-6B885734360E}">
      <dgm:prSet/>
      <dgm:spPr/>
      <dgm:t>
        <a:bodyPr/>
        <a:lstStyle/>
        <a:p>
          <a:endParaRPr lang="en-US"/>
        </a:p>
      </dgm:t>
    </dgm:pt>
    <dgm:pt modelId="{C6371739-C21C-E742-812F-A5B345637C89}" type="pres">
      <dgm:prSet presAssocID="{1CE10913-BBA3-C54D-8904-2DA442D9D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F5F99-902E-F54B-B002-B05661C58D49}" type="pres">
      <dgm:prSet presAssocID="{11696914-B868-AB4F-B135-4F19F62F5361}" presName="composite" presStyleCnt="0"/>
      <dgm:spPr/>
    </dgm:pt>
    <dgm:pt modelId="{75BF7F9C-6E6D-9D4C-9578-17C0527B4F2C}" type="pres">
      <dgm:prSet presAssocID="{11696914-B868-AB4F-B135-4F19F62F53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E117-49C9-A04D-96FA-6D71D574829B}" type="pres">
      <dgm:prSet presAssocID="{11696914-B868-AB4F-B135-4F19F62F53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13B4-CE23-5842-A768-5794EC161001}" type="pres">
      <dgm:prSet presAssocID="{CB48810B-651B-2A4C-8750-798B1E9D5B0E}" presName="sp" presStyleCnt="0"/>
      <dgm:spPr/>
    </dgm:pt>
    <dgm:pt modelId="{08CEF8E6-4CA8-FD4A-B1E6-48B8B0816A03}" type="pres">
      <dgm:prSet presAssocID="{CC1F4EC0-08CB-664D-B5D2-A8A36FC88E39}" presName="composite" presStyleCnt="0"/>
      <dgm:spPr/>
    </dgm:pt>
    <dgm:pt modelId="{9AD9AF47-EA02-7849-9A76-BE37905F87F0}" type="pres">
      <dgm:prSet presAssocID="{CC1F4EC0-08CB-664D-B5D2-A8A36FC88E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5E2-C6FF-2441-8763-6E8133B06172}" type="pres">
      <dgm:prSet presAssocID="{CC1F4EC0-08CB-664D-B5D2-A8A36FC88E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53B3-3BA8-634A-9D2D-0D0831D7B829}" type="pres">
      <dgm:prSet presAssocID="{5E8E9463-869B-9141-89E7-DDB2F09B2524}" presName="sp" presStyleCnt="0"/>
      <dgm:spPr/>
    </dgm:pt>
    <dgm:pt modelId="{E8B18C26-5CA2-2545-8A5C-DFED06C15C94}" type="pres">
      <dgm:prSet presAssocID="{D868C172-0EBE-E841-A1A6-ACC506FB47D3}" presName="composite" presStyleCnt="0"/>
      <dgm:spPr/>
    </dgm:pt>
    <dgm:pt modelId="{510F1842-9AF3-2545-B545-E4F314A63974}" type="pres">
      <dgm:prSet presAssocID="{D868C172-0EBE-E841-A1A6-ACC506FB47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EC009-2146-DD45-B685-BA0095A63F71}" type="pres">
      <dgm:prSet presAssocID="{D868C172-0EBE-E841-A1A6-ACC506FB47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00D47-9282-5E47-9F8C-EB1F9D972101}" srcId="{11696914-B868-AB4F-B135-4F19F62F5361}" destId="{60FF69F7-187B-DC4A-A980-A9B62D4573C6}" srcOrd="1" destOrd="0" parTransId="{40B7569A-6B50-B941-A109-E1932F705465}" sibTransId="{42EE9CE7-6112-7042-B00B-3D24085965D1}"/>
    <dgm:cxn modelId="{DD562804-9B67-5F4F-82A0-80A6C923D1CD}" type="presOf" srcId="{8E8604FF-59F6-CE48-83F6-B32BA6FCFB03}" destId="{8DDEC009-2146-DD45-B685-BA0095A63F71}" srcOrd="0" destOrd="1" presId="urn:microsoft.com/office/officeart/2005/8/layout/chevron2"/>
    <dgm:cxn modelId="{1F91FE39-85B7-484F-83EE-832BB411189A}" srcId="{D868C172-0EBE-E841-A1A6-ACC506FB47D3}" destId="{363C2E24-25C4-614A-92FA-764462F0D00F}" srcOrd="0" destOrd="0" parTransId="{7236545F-A2DF-6A46-B74D-74DD60467C0E}" sibTransId="{174ACFEB-3D80-6B4B-9BBF-8B8E90DD9124}"/>
    <dgm:cxn modelId="{2DA0DF87-2CB8-6B40-9746-115C6BD4D9B4}" srcId="{1CE10913-BBA3-C54D-8904-2DA442D9D33D}" destId="{11696914-B868-AB4F-B135-4F19F62F5361}" srcOrd="0" destOrd="0" parTransId="{7BB0E5A2-AEC2-C84F-9363-C9A7D3AE25C7}" sibTransId="{CB48810B-651B-2A4C-8750-798B1E9D5B0E}"/>
    <dgm:cxn modelId="{E54B5881-B726-D44C-A9D7-3142ACD4F14F}" type="presOf" srcId="{363C2E24-25C4-614A-92FA-764462F0D00F}" destId="{8DDEC009-2146-DD45-B685-BA0095A63F71}" srcOrd="0" destOrd="0" presId="urn:microsoft.com/office/officeart/2005/8/layout/chevron2"/>
    <dgm:cxn modelId="{B219CFF9-413A-3248-B6C1-B7CFBD85B40B}" type="presOf" srcId="{318D00C3-84AE-8F48-8307-62522A70D7D3}" destId="{D3A665E2-C6FF-2441-8763-6E8133B06172}" srcOrd="0" destOrd="0" presId="urn:microsoft.com/office/officeart/2005/8/layout/chevron2"/>
    <dgm:cxn modelId="{A4583304-0005-504A-A07B-ECDFFCE521EC}" type="presOf" srcId="{FA87C964-A262-5C43-82D9-02D47C1BD18D}" destId="{D3A665E2-C6FF-2441-8763-6E8133B06172}" srcOrd="0" destOrd="1" presId="urn:microsoft.com/office/officeart/2005/8/layout/chevron2"/>
    <dgm:cxn modelId="{EA9AC3C9-0101-DC4B-B289-87823383ABB9}" type="presOf" srcId="{B742F2EF-AB9C-6246-8ECD-282FE992E8F3}" destId="{ABB9E117-49C9-A04D-96FA-6D71D574829B}" srcOrd="0" destOrd="0" presId="urn:microsoft.com/office/officeart/2005/8/layout/chevron2"/>
    <dgm:cxn modelId="{41587271-A464-A245-9006-34551009688E}" type="presOf" srcId="{1CE10913-BBA3-C54D-8904-2DA442D9D33D}" destId="{C6371739-C21C-E742-812F-A5B345637C89}" srcOrd="0" destOrd="0" presId="urn:microsoft.com/office/officeart/2005/8/layout/chevron2"/>
    <dgm:cxn modelId="{0CE6A9B4-3233-AF4A-A7A9-28191D47AC83}" srcId="{CC1F4EC0-08CB-664D-B5D2-A8A36FC88E39}" destId="{318D00C3-84AE-8F48-8307-62522A70D7D3}" srcOrd="0" destOrd="0" parTransId="{C0100D75-8ABD-8944-BE17-955DF8CD463E}" sibTransId="{17B2362A-BA44-5441-939A-F260281ADA09}"/>
    <dgm:cxn modelId="{16B2FE7E-FC11-ED40-81C5-BBE67A6646E8}" type="presOf" srcId="{D868C172-0EBE-E841-A1A6-ACC506FB47D3}" destId="{510F1842-9AF3-2545-B545-E4F314A63974}" srcOrd="0" destOrd="0" presId="urn:microsoft.com/office/officeart/2005/8/layout/chevron2"/>
    <dgm:cxn modelId="{64CDAF62-349A-D840-A435-87F06EBA9617}" srcId="{1CE10913-BBA3-C54D-8904-2DA442D9D33D}" destId="{D868C172-0EBE-E841-A1A6-ACC506FB47D3}" srcOrd="2" destOrd="0" parTransId="{AA39C51B-CC28-1B44-A54F-A86DD7879E02}" sibTransId="{2E2D4240-5763-5843-8808-05678171EA98}"/>
    <dgm:cxn modelId="{735CC13F-5A1A-7845-A91F-8F40BBD71C6B}" type="presOf" srcId="{CC1F4EC0-08CB-664D-B5D2-A8A36FC88E39}" destId="{9AD9AF47-EA02-7849-9A76-BE37905F87F0}" srcOrd="0" destOrd="0" presId="urn:microsoft.com/office/officeart/2005/8/layout/chevron2"/>
    <dgm:cxn modelId="{E7C77E01-F798-3648-BB2F-6B885734360E}" srcId="{D868C172-0EBE-E841-A1A6-ACC506FB47D3}" destId="{8E8604FF-59F6-CE48-83F6-B32BA6FCFB03}" srcOrd="1" destOrd="0" parTransId="{B057603B-5508-EF4D-86B3-C467F1207179}" sibTransId="{A02EE6DF-B559-8140-A1F2-25D6F4650E56}"/>
    <dgm:cxn modelId="{8A71E0B9-B1C6-6A46-8BBD-CF186108D360}" srcId="{CC1F4EC0-08CB-664D-B5D2-A8A36FC88E39}" destId="{FA87C964-A262-5C43-82D9-02D47C1BD18D}" srcOrd="1" destOrd="0" parTransId="{172E1C9A-1C05-C44F-B242-5006E6E0C683}" sibTransId="{FBD2C19B-CC91-0A45-9169-C6729CB828A6}"/>
    <dgm:cxn modelId="{D26B119D-17E3-2646-8589-6AA3A5AC3D41}" srcId="{1CE10913-BBA3-C54D-8904-2DA442D9D33D}" destId="{CC1F4EC0-08CB-664D-B5D2-A8A36FC88E39}" srcOrd="1" destOrd="0" parTransId="{1DE1CE79-FD08-5647-B78E-6E4742898684}" sibTransId="{5E8E9463-869B-9141-89E7-DDB2F09B2524}"/>
    <dgm:cxn modelId="{E368DFA0-E4C5-4B47-8EF5-4B5667E9132C}" type="presOf" srcId="{11696914-B868-AB4F-B135-4F19F62F5361}" destId="{75BF7F9C-6E6D-9D4C-9578-17C0527B4F2C}" srcOrd="0" destOrd="0" presId="urn:microsoft.com/office/officeart/2005/8/layout/chevron2"/>
    <dgm:cxn modelId="{CE6A6D0F-16B8-2B45-9A6F-B0E3349D6F02}" type="presOf" srcId="{60FF69F7-187B-DC4A-A980-A9B62D4573C6}" destId="{ABB9E117-49C9-A04D-96FA-6D71D574829B}" srcOrd="0" destOrd="1" presId="urn:microsoft.com/office/officeart/2005/8/layout/chevron2"/>
    <dgm:cxn modelId="{35703376-CD65-AC49-BB90-BBEC10FAE3E5}" srcId="{11696914-B868-AB4F-B135-4F19F62F5361}" destId="{B742F2EF-AB9C-6246-8ECD-282FE992E8F3}" srcOrd="0" destOrd="0" parTransId="{4BDB46C9-E4B0-6648-A642-7F184EABF502}" sibTransId="{5AF31269-2755-5A4E-A2BB-639A1093AD90}"/>
    <dgm:cxn modelId="{C6E8F0A1-EC41-C741-B882-C074B0D46196}" type="presParOf" srcId="{C6371739-C21C-E742-812F-A5B345637C89}" destId="{BCBF5F99-902E-F54B-B002-B05661C58D49}" srcOrd="0" destOrd="0" presId="urn:microsoft.com/office/officeart/2005/8/layout/chevron2"/>
    <dgm:cxn modelId="{BB1D7068-F683-9D46-98C1-A6A829CC0EAD}" type="presParOf" srcId="{BCBF5F99-902E-F54B-B002-B05661C58D49}" destId="{75BF7F9C-6E6D-9D4C-9578-17C0527B4F2C}" srcOrd="0" destOrd="0" presId="urn:microsoft.com/office/officeart/2005/8/layout/chevron2"/>
    <dgm:cxn modelId="{7446E756-726F-B14A-A9B1-088257C4B9F0}" type="presParOf" srcId="{BCBF5F99-902E-F54B-B002-B05661C58D49}" destId="{ABB9E117-49C9-A04D-96FA-6D71D574829B}" srcOrd="1" destOrd="0" presId="urn:microsoft.com/office/officeart/2005/8/layout/chevron2"/>
    <dgm:cxn modelId="{C02B828C-684C-824E-9133-6697EEE1BDEC}" type="presParOf" srcId="{C6371739-C21C-E742-812F-A5B345637C89}" destId="{94A513B4-CE23-5842-A768-5794EC161001}" srcOrd="1" destOrd="0" presId="urn:microsoft.com/office/officeart/2005/8/layout/chevron2"/>
    <dgm:cxn modelId="{BC976FB1-BC10-934A-8BF8-4135ECB0383A}" type="presParOf" srcId="{C6371739-C21C-E742-812F-A5B345637C89}" destId="{08CEF8E6-4CA8-FD4A-B1E6-48B8B0816A03}" srcOrd="2" destOrd="0" presId="urn:microsoft.com/office/officeart/2005/8/layout/chevron2"/>
    <dgm:cxn modelId="{C9891857-1EF7-4047-8B0C-B32DEB881861}" type="presParOf" srcId="{08CEF8E6-4CA8-FD4A-B1E6-48B8B0816A03}" destId="{9AD9AF47-EA02-7849-9A76-BE37905F87F0}" srcOrd="0" destOrd="0" presId="urn:microsoft.com/office/officeart/2005/8/layout/chevron2"/>
    <dgm:cxn modelId="{0737759B-3736-744B-AD1C-E119F1B0090A}" type="presParOf" srcId="{08CEF8E6-4CA8-FD4A-B1E6-48B8B0816A03}" destId="{D3A665E2-C6FF-2441-8763-6E8133B06172}" srcOrd="1" destOrd="0" presId="urn:microsoft.com/office/officeart/2005/8/layout/chevron2"/>
    <dgm:cxn modelId="{FCFEB495-FB49-6946-B325-A4CACFC34FE2}" type="presParOf" srcId="{C6371739-C21C-E742-812F-A5B345637C89}" destId="{F52D53B3-3BA8-634A-9D2D-0D0831D7B829}" srcOrd="3" destOrd="0" presId="urn:microsoft.com/office/officeart/2005/8/layout/chevron2"/>
    <dgm:cxn modelId="{4E154A00-D712-5D40-941D-61AC1F3AE14C}" type="presParOf" srcId="{C6371739-C21C-E742-812F-A5B345637C89}" destId="{E8B18C26-5CA2-2545-8A5C-DFED06C15C94}" srcOrd="4" destOrd="0" presId="urn:microsoft.com/office/officeart/2005/8/layout/chevron2"/>
    <dgm:cxn modelId="{57386E6F-DA43-8F41-826E-0B6D690310F2}" type="presParOf" srcId="{E8B18C26-5CA2-2545-8A5C-DFED06C15C94}" destId="{510F1842-9AF3-2545-B545-E4F314A63974}" srcOrd="0" destOrd="0" presId="urn:microsoft.com/office/officeart/2005/8/layout/chevron2"/>
    <dgm:cxn modelId="{C172D7C3-5A7B-0D43-BC48-3E5EC98B4C10}" type="presParOf" srcId="{E8B18C26-5CA2-2545-8A5C-DFED06C15C94}" destId="{8DDEC009-2146-DD45-B685-BA0095A63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10913-BBA3-C54D-8904-2DA442D9D3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96914-B868-AB4F-B135-4F19F62F536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Algorithms</a:t>
          </a:r>
          <a:endParaRPr lang="en-US" dirty="0">
            <a:solidFill>
              <a:srgbClr val="FFFF00"/>
            </a:solidFill>
          </a:endParaRPr>
        </a:p>
      </dgm:t>
    </dgm:pt>
    <dgm:pt modelId="{7BB0E5A2-AEC2-C84F-9363-C9A7D3AE25C7}" type="parTrans" cxnId="{2DA0DF87-2CB8-6B40-9746-115C6BD4D9B4}">
      <dgm:prSet/>
      <dgm:spPr/>
      <dgm:t>
        <a:bodyPr/>
        <a:lstStyle/>
        <a:p>
          <a:endParaRPr lang="en-US"/>
        </a:p>
      </dgm:t>
    </dgm:pt>
    <dgm:pt modelId="{CB48810B-651B-2A4C-8750-798B1E9D5B0E}" type="sibTrans" cxnId="{2DA0DF87-2CB8-6B40-9746-115C6BD4D9B4}">
      <dgm:prSet/>
      <dgm:spPr/>
      <dgm:t>
        <a:bodyPr/>
        <a:lstStyle/>
        <a:p>
          <a:endParaRPr lang="en-US"/>
        </a:p>
      </dgm:t>
    </dgm:pt>
    <dgm:pt modelId="{B742F2EF-AB9C-6246-8ECD-282FE992E8F3}">
      <dgm:prSet phldrT="[Text]"/>
      <dgm:spPr/>
      <dgm:t>
        <a:bodyPr/>
        <a:lstStyle/>
        <a:p>
          <a:r>
            <a:rPr lang="en-US" dirty="0" smtClean="0"/>
            <a:t>Approximate Answers</a:t>
          </a:r>
          <a:endParaRPr lang="en-US" dirty="0"/>
        </a:p>
      </dgm:t>
    </dgm:pt>
    <dgm:pt modelId="{4BDB46C9-E4B0-6648-A642-7F184EABF502}" type="parTrans" cxnId="{35703376-CD65-AC49-BB90-BBEC10FAE3E5}">
      <dgm:prSet/>
      <dgm:spPr/>
      <dgm:t>
        <a:bodyPr/>
        <a:lstStyle/>
        <a:p>
          <a:endParaRPr lang="en-US"/>
        </a:p>
      </dgm:t>
    </dgm:pt>
    <dgm:pt modelId="{5AF31269-2755-5A4E-A2BB-639A1093AD90}" type="sibTrans" cxnId="{35703376-CD65-AC49-BB90-BBEC10FAE3E5}">
      <dgm:prSet/>
      <dgm:spPr/>
      <dgm:t>
        <a:bodyPr/>
        <a:lstStyle/>
        <a:p>
          <a:endParaRPr lang="en-US"/>
        </a:p>
      </dgm:t>
    </dgm:pt>
    <dgm:pt modelId="{CC1F4EC0-08CB-664D-B5D2-A8A36FC88E3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Machines</a:t>
          </a:r>
          <a:endParaRPr lang="en-US" dirty="0">
            <a:solidFill>
              <a:srgbClr val="FFFF00"/>
            </a:solidFill>
          </a:endParaRPr>
        </a:p>
      </dgm:t>
    </dgm:pt>
    <dgm:pt modelId="{1DE1CE79-FD08-5647-B78E-6E4742898684}" type="parTrans" cxnId="{D26B119D-17E3-2646-8589-6AA3A5AC3D41}">
      <dgm:prSet/>
      <dgm:spPr/>
      <dgm:t>
        <a:bodyPr/>
        <a:lstStyle/>
        <a:p>
          <a:endParaRPr lang="en-US"/>
        </a:p>
      </dgm:t>
    </dgm:pt>
    <dgm:pt modelId="{5E8E9463-869B-9141-89E7-DDB2F09B2524}" type="sibTrans" cxnId="{D26B119D-17E3-2646-8589-6AA3A5AC3D41}">
      <dgm:prSet/>
      <dgm:spPr/>
      <dgm:t>
        <a:bodyPr/>
        <a:lstStyle/>
        <a:p>
          <a:endParaRPr lang="en-US"/>
        </a:p>
      </dgm:t>
    </dgm:pt>
    <dgm:pt modelId="{318D00C3-84AE-8F48-8307-62522A70D7D3}">
      <dgm:prSet phldrT="[Text]"/>
      <dgm:spPr/>
      <dgm:t>
        <a:bodyPr/>
        <a:lstStyle/>
        <a:p>
          <a:r>
            <a:rPr lang="en-US" dirty="0" smtClean="0"/>
            <a:t>Cloud Computing – esp. Spot Instances</a:t>
          </a:r>
          <a:endParaRPr lang="en-US" dirty="0"/>
        </a:p>
      </dgm:t>
    </dgm:pt>
    <dgm:pt modelId="{C0100D75-8ABD-8944-BE17-955DF8CD463E}" type="parTrans" cxnId="{0CE6A9B4-3233-AF4A-A7A9-28191D47AC83}">
      <dgm:prSet/>
      <dgm:spPr/>
      <dgm:t>
        <a:bodyPr/>
        <a:lstStyle/>
        <a:p>
          <a:endParaRPr lang="en-US"/>
        </a:p>
      </dgm:t>
    </dgm:pt>
    <dgm:pt modelId="{17B2362A-BA44-5441-939A-F260281ADA09}" type="sibTrans" cxnId="{0CE6A9B4-3233-AF4A-A7A9-28191D47AC83}">
      <dgm:prSet/>
      <dgm:spPr/>
      <dgm:t>
        <a:bodyPr/>
        <a:lstStyle/>
        <a:p>
          <a:endParaRPr lang="en-US"/>
        </a:p>
      </dgm:t>
    </dgm:pt>
    <dgm:pt modelId="{FA87C964-A262-5C43-82D9-02D47C1BD18D}">
      <dgm:prSet phldrT="[Text]"/>
      <dgm:spPr/>
      <dgm:t>
        <a:bodyPr/>
        <a:lstStyle/>
        <a:p>
          <a:r>
            <a:rPr lang="en-US" dirty="0" smtClean="0"/>
            <a:t>Multi-tenancy	</a:t>
          </a:r>
          <a:endParaRPr lang="en-US" dirty="0"/>
        </a:p>
      </dgm:t>
    </dgm:pt>
    <dgm:pt modelId="{172E1C9A-1C05-C44F-B242-5006E6E0C683}" type="parTrans" cxnId="{8A71E0B9-B1C6-6A46-8BBD-CF186108D360}">
      <dgm:prSet/>
      <dgm:spPr/>
      <dgm:t>
        <a:bodyPr/>
        <a:lstStyle/>
        <a:p>
          <a:endParaRPr lang="en-US"/>
        </a:p>
      </dgm:t>
    </dgm:pt>
    <dgm:pt modelId="{FBD2C19B-CC91-0A45-9169-C6729CB828A6}" type="sibTrans" cxnId="{8A71E0B9-B1C6-6A46-8BBD-CF186108D360}">
      <dgm:prSet/>
      <dgm:spPr/>
      <dgm:t>
        <a:bodyPr/>
        <a:lstStyle/>
        <a:p>
          <a:endParaRPr lang="en-US"/>
        </a:p>
      </dgm:t>
    </dgm:pt>
    <dgm:pt modelId="{D868C172-0EBE-E841-A1A6-ACC506FB47D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People</a:t>
          </a:r>
          <a:endParaRPr lang="en-US" dirty="0">
            <a:solidFill>
              <a:srgbClr val="FFFF00"/>
            </a:solidFill>
          </a:endParaRPr>
        </a:p>
      </dgm:t>
    </dgm:pt>
    <dgm:pt modelId="{AA39C51B-CC28-1B44-A54F-A86DD7879E02}" type="parTrans" cxnId="{64CDAF62-349A-D840-A435-87F06EBA9617}">
      <dgm:prSet/>
      <dgm:spPr/>
      <dgm:t>
        <a:bodyPr/>
        <a:lstStyle/>
        <a:p>
          <a:endParaRPr lang="en-US"/>
        </a:p>
      </dgm:t>
    </dgm:pt>
    <dgm:pt modelId="{2E2D4240-5763-5843-8808-05678171EA98}" type="sibTrans" cxnId="{64CDAF62-349A-D840-A435-87F06EBA9617}">
      <dgm:prSet/>
      <dgm:spPr/>
      <dgm:t>
        <a:bodyPr/>
        <a:lstStyle/>
        <a:p>
          <a:endParaRPr lang="en-US"/>
        </a:p>
      </dgm:t>
    </dgm:pt>
    <dgm:pt modelId="{363C2E24-25C4-614A-92FA-764462F0D00F}">
      <dgm:prSet phldrT="[Text]"/>
      <dgm:spPr/>
      <dgm:t>
        <a:bodyPr/>
        <a:lstStyle/>
        <a:p>
          <a:r>
            <a:rPr lang="en-US" dirty="0" smtClean="0"/>
            <a:t>Dynamic Task and </a:t>
          </a:r>
          <a:r>
            <a:rPr lang="en-US" dirty="0" err="1" smtClean="0"/>
            <a:t>Microtask</a:t>
          </a:r>
          <a:r>
            <a:rPr lang="en-US" dirty="0" smtClean="0"/>
            <a:t> Marketplaces</a:t>
          </a:r>
          <a:endParaRPr lang="en-US" dirty="0"/>
        </a:p>
      </dgm:t>
    </dgm:pt>
    <dgm:pt modelId="{7236545F-A2DF-6A46-B74D-74DD60467C0E}" type="parTrans" cxnId="{1F91FE39-85B7-484F-83EE-832BB411189A}">
      <dgm:prSet/>
      <dgm:spPr/>
      <dgm:t>
        <a:bodyPr/>
        <a:lstStyle/>
        <a:p>
          <a:endParaRPr lang="en-US"/>
        </a:p>
      </dgm:t>
    </dgm:pt>
    <dgm:pt modelId="{174ACFEB-3D80-6B4B-9BBF-8B8E90DD9124}" type="sibTrans" cxnId="{1F91FE39-85B7-484F-83EE-832BB411189A}">
      <dgm:prSet/>
      <dgm:spPr/>
      <dgm:t>
        <a:bodyPr/>
        <a:lstStyle/>
        <a:p>
          <a:endParaRPr lang="en-US"/>
        </a:p>
      </dgm:t>
    </dgm:pt>
    <dgm:pt modelId="{8E8604FF-59F6-CE48-83F6-B32BA6FCFB03}">
      <dgm:prSet phldrT="[Text]"/>
      <dgm:spPr/>
      <dgm:t>
        <a:bodyPr/>
        <a:lstStyle/>
        <a:p>
          <a:r>
            <a:rPr lang="en-US" dirty="0" smtClean="0"/>
            <a:t>Visual analytics</a:t>
          </a:r>
          <a:endParaRPr lang="en-US" dirty="0"/>
        </a:p>
      </dgm:t>
    </dgm:pt>
    <dgm:pt modelId="{B057603B-5508-EF4D-86B3-C467F1207179}" type="parTrans" cxnId="{E7C77E01-F798-3648-BB2F-6B885734360E}">
      <dgm:prSet/>
      <dgm:spPr/>
      <dgm:t>
        <a:bodyPr/>
        <a:lstStyle/>
        <a:p>
          <a:endParaRPr lang="en-US"/>
        </a:p>
      </dgm:t>
    </dgm:pt>
    <dgm:pt modelId="{A02EE6DF-B559-8140-A1F2-25D6F4650E56}" type="sibTrans" cxnId="{E7C77E01-F798-3648-BB2F-6B885734360E}">
      <dgm:prSet/>
      <dgm:spPr/>
      <dgm:t>
        <a:bodyPr/>
        <a:lstStyle/>
        <a:p>
          <a:endParaRPr lang="en-US"/>
        </a:p>
      </dgm:t>
    </dgm:pt>
    <dgm:pt modelId="{677B6F81-63EC-2349-91E8-FA3AB7E3D8E4}">
      <dgm:prSet phldrT="[Text]"/>
      <dgm:spPr/>
      <dgm:t>
        <a:bodyPr/>
        <a:lstStyle/>
        <a:p>
          <a:r>
            <a:rPr lang="en-US" dirty="0" smtClean="0"/>
            <a:t>ML Libraries and Ensemble Methods</a:t>
          </a:r>
          <a:endParaRPr lang="en-US" dirty="0"/>
        </a:p>
      </dgm:t>
    </dgm:pt>
    <dgm:pt modelId="{54B57013-2F43-6143-85C0-BAE89C9BBCD2}" type="parTrans" cxnId="{EC24CFC8-2759-FE4E-B10A-22A21338D8DE}">
      <dgm:prSet/>
      <dgm:spPr/>
      <dgm:t>
        <a:bodyPr/>
        <a:lstStyle/>
        <a:p>
          <a:endParaRPr lang="en-US"/>
        </a:p>
      </dgm:t>
    </dgm:pt>
    <dgm:pt modelId="{7378C0D5-59C8-464F-A3E3-0AABBE252296}" type="sibTrans" cxnId="{EC24CFC8-2759-FE4E-B10A-22A21338D8DE}">
      <dgm:prSet/>
      <dgm:spPr/>
      <dgm:t>
        <a:bodyPr/>
        <a:lstStyle/>
        <a:p>
          <a:endParaRPr lang="en-US"/>
        </a:p>
      </dgm:t>
    </dgm:pt>
    <dgm:pt modelId="{FA31EEC4-B71C-B948-A593-3E858D063093}">
      <dgm:prSet phldrT="[Text]"/>
      <dgm:spPr/>
      <dgm:t>
        <a:bodyPr/>
        <a:lstStyle/>
        <a:p>
          <a:r>
            <a:rPr lang="en-US" dirty="0" smtClean="0"/>
            <a:t>Relaxed (eventual) consistency/ Multi-version methods</a:t>
          </a:r>
          <a:endParaRPr lang="en-US" dirty="0"/>
        </a:p>
      </dgm:t>
    </dgm:pt>
    <dgm:pt modelId="{36501AA2-F555-314F-9EFB-096859A5D56C}" type="parTrans" cxnId="{13539A8A-7848-1A41-AC98-A6F2C988B5DA}">
      <dgm:prSet/>
      <dgm:spPr/>
      <dgm:t>
        <a:bodyPr/>
        <a:lstStyle/>
        <a:p>
          <a:endParaRPr lang="en-US"/>
        </a:p>
      </dgm:t>
    </dgm:pt>
    <dgm:pt modelId="{D215D0EC-CF58-5348-B035-414A187D19E4}" type="sibTrans" cxnId="{13539A8A-7848-1A41-AC98-A6F2C988B5DA}">
      <dgm:prSet/>
      <dgm:spPr/>
      <dgm:t>
        <a:bodyPr/>
        <a:lstStyle/>
        <a:p>
          <a:endParaRPr lang="en-US"/>
        </a:p>
      </dgm:t>
    </dgm:pt>
    <dgm:pt modelId="{EC0D07C8-107C-9E40-AC4C-D8EF86A1FED9}">
      <dgm:prSet phldrT="[Text]"/>
      <dgm:spPr/>
      <dgm:t>
        <a:bodyPr/>
        <a:lstStyle/>
        <a:p>
          <a:r>
            <a:rPr lang="en-US" dirty="0" smtClean="0"/>
            <a:t>Active Learning </a:t>
          </a:r>
          <a:endParaRPr lang="en-US" dirty="0"/>
        </a:p>
      </dgm:t>
    </dgm:pt>
    <dgm:pt modelId="{516BAB37-2C40-0145-9D61-5CD5F03D4DA6}" type="parTrans" cxnId="{0586416C-689F-AD46-8C9E-523D3D408269}">
      <dgm:prSet/>
      <dgm:spPr/>
      <dgm:t>
        <a:bodyPr/>
        <a:lstStyle/>
        <a:p>
          <a:endParaRPr lang="en-US"/>
        </a:p>
      </dgm:t>
    </dgm:pt>
    <dgm:pt modelId="{BA869279-430E-BA4A-9640-E96D51CBE178}" type="sibTrans" cxnId="{0586416C-689F-AD46-8C9E-523D3D408269}">
      <dgm:prSet/>
      <dgm:spPr/>
      <dgm:t>
        <a:bodyPr/>
        <a:lstStyle/>
        <a:p>
          <a:endParaRPr lang="en-US"/>
        </a:p>
      </dgm:t>
    </dgm:pt>
    <dgm:pt modelId="{543350AB-B283-604C-8053-9DD0FC46CD5A}">
      <dgm:prSet phldrT="[Text]"/>
      <dgm:spPr/>
      <dgm:t>
        <a:bodyPr/>
        <a:lstStyle/>
        <a:p>
          <a:r>
            <a:rPr lang="en-US" dirty="0" smtClean="0"/>
            <a:t>Manipulative interfaces and mixed mode operation</a:t>
          </a:r>
          <a:endParaRPr lang="en-US" dirty="0"/>
        </a:p>
      </dgm:t>
    </dgm:pt>
    <dgm:pt modelId="{D5A33D80-63D5-2A4C-B3E5-4F7C9947952E}" type="parTrans" cxnId="{86535BE4-9677-844D-B0E4-C6678CFDE865}">
      <dgm:prSet/>
      <dgm:spPr/>
      <dgm:t>
        <a:bodyPr/>
        <a:lstStyle/>
        <a:p>
          <a:endParaRPr lang="en-US"/>
        </a:p>
      </dgm:t>
    </dgm:pt>
    <dgm:pt modelId="{11FECB5E-9B2C-584F-9164-44845D961610}" type="sibTrans" cxnId="{86535BE4-9677-844D-B0E4-C6678CFDE865}">
      <dgm:prSet/>
      <dgm:spPr/>
      <dgm:t>
        <a:bodyPr/>
        <a:lstStyle/>
        <a:p>
          <a:endParaRPr lang="en-US"/>
        </a:p>
      </dgm:t>
    </dgm:pt>
    <dgm:pt modelId="{C6371739-C21C-E742-812F-A5B345637C89}" type="pres">
      <dgm:prSet presAssocID="{1CE10913-BBA3-C54D-8904-2DA442D9D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F5F99-902E-F54B-B002-B05661C58D49}" type="pres">
      <dgm:prSet presAssocID="{11696914-B868-AB4F-B135-4F19F62F5361}" presName="composite" presStyleCnt="0"/>
      <dgm:spPr/>
    </dgm:pt>
    <dgm:pt modelId="{75BF7F9C-6E6D-9D4C-9578-17C0527B4F2C}" type="pres">
      <dgm:prSet presAssocID="{11696914-B868-AB4F-B135-4F19F62F53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E117-49C9-A04D-96FA-6D71D574829B}" type="pres">
      <dgm:prSet presAssocID="{11696914-B868-AB4F-B135-4F19F62F53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13B4-CE23-5842-A768-5794EC161001}" type="pres">
      <dgm:prSet presAssocID="{CB48810B-651B-2A4C-8750-798B1E9D5B0E}" presName="sp" presStyleCnt="0"/>
      <dgm:spPr/>
    </dgm:pt>
    <dgm:pt modelId="{08CEF8E6-4CA8-FD4A-B1E6-48B8B0816A03}" type="pres">
      <dgm:prSet presAssocID="{CC1F4EC0-08CB-664D-B5D2-A8A36FC88E39}" presName="composite" presStyleCnt="0"/>
      <dgm:spPr/>
    </dgm:pt>
    <dgm:pt modelId="{9AD9AF47-EA02-7849-9A76-BE37905F87F0}" type="pres">
      <dgm:prSet presAssocID="{CC1F4EC0-08CB-664D-B5D2-A8A36FC88E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5E2-C6FF-2441-8763-6E8133B06172}" type="pres">
      <dgm:prSet presAssocID="{CC1F4EC0-08CB-664D-B5D2-A8A36FC88E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53B3-3BA8-634A-9D2D-0D0831D7B829}" type="pres">
      <dgm:prSet presAssocID="{5E8E9463-869B-9141-89E7-DDB2F09B2524}" presName="sp" presStyleCnt="0"/>
      <dgm:spPr/>
    </dgm:pt>
    <dgm:pt modelId="{E8B18C26-5CA2-2545-8A5C-DFED06C15C94}" type="pres">
      <dgm:prSet presAssocID="{D868C172-0EBE-E841-A1A6-ACC506FB47D3}" presName="composite" presStyleCnt="0"/>
      <dgm:spPr/>
    </dgm:pt>
    <dgm:pt modelId="{510F1842-9AF3-2545-B545-E4F314A63974}" type="pres">
      <dgm:prSet presAssocID="{D868C172-0EBE-E841-A1A6-ACC506FB47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EC009-2146-DD45-B685-BA0095A63F71}" type="pres">
      <dgm:prSet presAssocID="{D868C172-0EBE-E841-A1A6-ACC506FB47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461F7-AC61-8643-9206-C2F2BF17A087}" type="presOf" srcId="{D868C172-0EBE-E841-A1A6-ACC506FB47D3}" destId="{510F1842-9AF3-2545-B545-E4F314A63974}" srcOrd="0" destOrd="0" presId="urn:microsoft.com/office/officeart/2005/8/layout/chevron2"/>
    <dgm:cxn modelId="{0586416C-689F-AD46-8C9E-523D3D408269}" srcId="{11696914-B868-AB4F-B135-4F19F62F5361}" destId="{EC0D07C8-107C-9E40-AC4C-D8EF86A1FED9}" srcOrd="2" destOrd="0" parTransId="{516BAB37-2C40-0145-9D61-5CD5F03D4DA6}" sibTransId="{BA869279-430E-BA4A-9640-E96D51CBE178}"/>
    <dgm:cxn modelId="{703067E1-EE3B-F644-A10E-A19597FF3299}" type="presOf" srcId="{EC0D07C8-107C-9E40-AC4C-D8EF86A1FED9}" destId="{ABB9E117-49C9-A04D-96FA-6D71D574829B}" srcOrd="0" destOrd="2" presId="urn:microsoft.com/office/officeart/2005/8/layout/chevron2"/>
    <dgm:cxn modelId="{EAF3DAB6-28ED-034F-9D62-BFFF228F5694}" type="presOf" srcId="{CC1F4EC0-08CB-664D-B5D2-A8A36FC88E39}" destId="{9AD9AF47-EA02-7849-9A76-BE37905F87F0}" srcOrd="0" destOrd="0" presId="urn:microsoft.com/office/officeart/2005/8/layout/chevron2"/>
    <dgm:cxn modelId="{1F91FE39-85B7-484F-83EE-832BB411189A}" srcId="{D868C172-0EBE-E841-A1A6-ACC506FB47D3}" destId="{363C2E24-25C4-614A-92FA-764462F0D00F}" srcOrd="0" destOrd="0" parTransId="{7236545F-A2DF-6A46-B74D-74DD60467C0E}" sibTransId="{174ACFEB-3D80-6B4B-9BBF-8B8E90DD9124}"/>
    <dgm:cxn modelId="{13539A8A-7848-1A41-AC98-A6F2C988B5DA}" srcId="{CC1F4EC0-08CB-664D-B5D2-A8A36FC88E39}" destId="{FA31EEC4-B71C-B948-A593-3E858D063093}" srcOrd="2" destOrd="0" parTransId="{36501AA2-F555-314F-9EFB-096859A5D56C}" sibTransId="{D215D0EC-CF58-5348-B035-414A187D19E4}"/>
    <dgm:cxn modelId="{CF4ABAED-E5A2-0742-AD5C-C03DB06E86C9}" type="presOf" srcId="{B742F2EF-AB9C-6246-8ECD-282FE992E8F3}" destId="{ABB9E117-49C9-A04D-96FA-6D71D574829B}" srcOrd="0" destOrd="0" presId="urn:microsoft.com/office/officeart/2005/8/layout/chevron2"/>
    <dgm:cxn modelId="{6E279E3E-5975-7246-ACEC-97D559D7266E}" type="presOf" srcId="{363C2E24-25C4-614A-92FA-764462F0D00F}" destId="{8DDEC009-2146-DD45-B685-BA0095A63F71}" srcOrd="0" destOrd="0" presId="urn:microsoft.com/office/officeart/2005/8/layout/chevron2"/>
    <dgm:cxn modelId="{2DA0DF87-2CB8-6B40-9746-115C6BD4D9B4}" srcId="{1CE10913-BBA3-C54D-8904-2DA442D9D33D}" destId="{11696914-B868-AB4F-B135-4F19F62F5361}" srcOrd="0" destOrd="0" parTransId="{7BB0E5A2-AEC2-C84F-9363-C9A7D3AE25C7}" sibTransId="{CB48810B-651B-2A4C-8750-798B1E9D5B0E}"/>
    <dgm:cxn modelId="{51E42985-A264-114C-BB44-0371D8F530F8}" type="presOf" srcId="{318D00C3-84AE-8F48-8307-62522A70D7D3}" destId="{D3A665E2-C6FF-2441-8763-6E8133B06172}" srcOrd="0" destOrd="0" presId="urn:microsoft.com/office/officeart/2005/8/layout/chevron2"/>
    <dgm:cxn modelId="{EC24CFC8-2759-FE4E-B10A-22A21338D8DE}" srcId="{11696914-B868-AB4F-B135-4F19F62F5361}" destId="{677B6F81-63EC-2349-91E8-FA3AB7E3D8E4}" srcOrd="1" destOrd="0" parTransId="{54B57013-2F43-6143-85C0-BAE89C9BBCD2}" sibTransId="{7378C0D5-59C8-464F-A3E3-0AABBE252296}"/>
    <dgm:cxn modelId="{F94111EE-A07E-364D-9EE5-BC0E0A7DA4ED}" type="presOf" srcId="{8E8604FF-59F6-CE48-83F6-B32BA6FCFB03}" destId="{8DDEC009-2146-DD45-B685-BA0095A63F71}" srcOrd="0" destOrd="1" presId="urn:microsoft.com/office/officeart/2005/8/layout/chevron2"/>
    <dgm:cxn modelId="{0CE6A9B4-3233-AF4A-A7A9-28191D47AC83}" srcId="{CC1F4EC0-08CB-664D-B5D2-A8A36FC88E39}" destId="{318D00C3-84AE-8F48-8307-62522A70D7D3}" srcOrd="0" destOrd="0" parTransId="{C0100D75-8ABD-8944-BE17-955DF8CD463E}" sibTransId="{17B2362A-BA44-5441-939A-F260281ADA09}"/>
    <dgm:cxn modelId="{64CDAF62-349A-D840-A435-87F06EBA9617}" srcId="{1CE10913-BBA3-C54D-8904-2DA442D9D33D}" destId="{D868C172-0EBE-E841-A1A6-ACC506FB47D3}" srcOrd="2" destOrd="0" parTransId="{AA39C51B-CC28-1B44-A54F-A86DD7879E02}" sibTransId="{2E2D4240-5763-5843-8808-05678171EA98}"/>
    <dgm:cxn modelId="{5C0BCE39-CF71-9342-B4F6-D8EAA34FFF84}" type="presOf" srcId="{1CE10913-BBA3-C54D-8904-2DA442D9D33D}" destId="{C6371739-C21C-E742-812F-A5B345637C89}" srcOrd="0" destOrd="0" presId="urn:microsoft.com/office/officeart/2005/8/layout/chevron2"/>
    <dgm:cxn modelId="{E7C77E01-F798-3648-BB2F-6B885734360E}" srcId="{D868C172-0EBE-E841-A1A6-ACC506FB47D3}" destId="{8E8604FF-59F6-CE48-83F6-B32BA6FCFB03}" srcOrd="1" destOrd="0" parTransId="{B057603B-5508-EF4D-86B3-C467F1207179}" sibTransId="{A02EE6DF-B559-8140-A1F2-25D6F4650E56}"/>
    <dgm:cxn modelId="{8A71E0B9-B1C6-6A46-8BBD-CF186108D360}" srcId="{CC1F4EC0-08CB-664D-B5D2-A8A36FC88E39}" destId="{FA87C964-A262-5C43-82D9-02D47C1BD18D}" srcOrd="1" destOrd="0" parTransId="{172E1C9A-1C05-C44F-B242-5006E6E0C683}" sibTransId="{FBD2C19B-CC91-0A45-9169-C6729CB828A6}"/>
    <dgm:cxn modelId="{9CF6B083-C669-7D4A-A5B2-4CD978297D28}" type="presOf" srcId="{543350AB-B283-604C-8053-9DD0FC46CD5A}" destId="{8DDEC009-2146-DD45-B685-BA0095A63F71}" srcOrd="0" destOrd="2" presId="urn:microsoft.com/office/officeart/2005/8/layout/chevron2"/>
    <dgm:cxn modelId="{D26B119D-17E3-2646-8589-6AA3A5AC3D41}" srcId="{1CE10913-BBA3-C54D-8904-2DA442D9D33D}" destId="{CC1F4EC0-08CB-664D-B5D2-A8A36FC88E39}" srcOrd="1" destOrd="0" parTransId="{1DE1CE79-FD08-5647-B78E-6E4742898684}" sibTransId="{5E8E9463-869B-9141-89E7-DDB2F09B2524}"/>
    <dgm:cxn modelId="{D1CEF149-AA4B-C845-8AEB-BBD25B057434}" type="presOf" srcId="{11696914-B868-AB4F-B135-4F19F62F5361}" destId="{75BF7F9C-6E6D-9D4C-9578-17C0527B4F2C}" srcOrd="0" destOrd="0" presId="urn:microsoft.com/office/officeart/2005/8/layout/chevron2"/>
    <dgm:cxn modelId="{254E4298-170F-9144-B2FB-D2E68760154C}" type="presOf" srcId="{677B6F81-63EC-2349-91E8-FA3AB7E3D8E4}" destId="{ABB9E117-49C9-A04D-96FA-6D71D574829B}" srcOrd="0" destOrd="1" presId="urn:microsoft.com/office/officeart/2005/8/layout/chevron2"/>
    <dgm:cxn modelId="{73059F32-2C65-494B-A0F1-114A2DB69A39}" type="presOf" srcId="{FA31EEC4-B71C-B948-A593-3E858D063093}" destId="{D3A665E2-C6FF-2441-8763-6E8133B06172}" srcOrd="0" destOrd="2" presId="urn:microsoft.com/office/officeart/2005/8/layout/chevron2"/>
    <dgm:cxn modelId="{86535BE4-9677-844D-B0E4-C6678CFDE865}" srcId="{D868C172-0EBE-E841-A1A6-ACC506FB47D3}" destId="{543350AB-B283-604C-8053-9DD0FC46CD5A}" srcOrd="2" destOrd="0" parTransId="{D5A33D80-63D5-2A4C-B3E5-4F7C9947952E}" sibTransId="{11FECB5E-9B2C-584F-9164-44845D961610}"/>
    <dgm:cxn modelId="{35703376-CD65-AC49-BB90-BBEC10FAE3E5}" srcId="{11696914-B868-AB4F-B135-4F19F62F5361}" destId="{B742F2EF-AB9C-6246-8ECD-282FE992E8F3}" srcOrd="0" destOrd="0" parTransId="{4BDB46C9-E4B0-6648-A642-7F184EABF502}" sibTransId="{5AF31269-2755-5A4E-A2BB-639A1093AD90}"/>
    <dgm:cxn modelId="{624442AA-0B10-824F-9ED0-69C7209B7419}" type="presOf" srcId="{FA87C964-A262-5C43-82D9-02D47C1BD18D}" destId="{D3A665E2-C6FF-2441-8763-6E8133B06172}" srcOrd="0" destOrd="1" presId="urn:microsoft.com/office/officeart/2005/8/layout/chevron2"/>
    <dgm:cxn modelId="{503E957D-2BE2-E141-932F-BDBECBB023D3}" type="presParOf" srcId="{C6371739-C21C-E742-812F-A5B345637C89}" destId="{BCBF5F99-902E-F54B-B002-B05661C58D49}" srcOrd="0" destOrd="0" presId="urn:microsoft.com/office/officeart/2005/8/layout/chevron2"/>
    <dgm:cxn modelId="{B6C5F947-E066-DB4E-A627-F8C044DF1B56}" type="presParOf" srcId="{BCBF5F99-902E-F54B-B002-B05661C58D49}" destId="{75BF7F9C-6E6D-9D4C-9578-17C0527B4F2C}" srcOrd="0" destOrd="0" presId="urn:microsoft.com/office/officeart/2005/8/layout/chevron2"/>
    <dgm:cxn modelId="{7EEB2A6C-6F3D-7F40-9553-21AA01D5D731}" type="presParOf" srcId="{BCBF5F99-902E-F54B-B002-B05661C58D49}" destId="{ABB9E117-49C9-A04D-96FA-6D71D574829B}" srcOrd="1" destOrd="0" presId="urn:microsoft.com/office/officeart/2005/8/layout/chevron2"/>
    <dgm:cxn modelId="{86400F4A-0F15-FE42-AF60-7AEAF14C6B53}" type="presParOf" srcId="{C6371739-C21C-E742-812F-A5B345637C89}" destId="{94A513B4-CE23-5842-A768-5794EC161001}" srcOrd="1" destOrd="0" presId="urn:microsoft.com/office/officeart/2005/8/layout/chevron2"/>
    <dgm:cxn modelId="{56610740-501B-FF49-A377-838616E43323}" type="presParOf" srcId="{C6371739-C21C-E742-812F-A5B345637C89}" destId="{08CEF8E6-4CA8-FD4A-B1E6-48B8B0816A03}" srcOrd="2" destOrd="0" presId="urn:microsoft.com/office/officeart/2005/8/layout/chevron2"/>
    <dgm:cxn modelId="{C7237B69-D22F-2443-9974-40A22E6C8699}" type="presParOf" srcId="{08CEF8E6-4CA8-FD4A-B1E6-48B8B0816A03}" destId="{9AD9AF47-EA02-7849-9A76-BE37905F87F0}" srcOrd="0" destOrd="0" presId="urn:microsoft.com/office/officeart/2005/8/layout/chevron2"/>
    <dgm:cxn modelId="{9FD4F1CF-C3B2-7346-8F40-7EC50CA8CCBC}" type="presParOf" srcId="{08CEF8E6-4CA8-FD4A-B1E6-48B8B0816A03}" destId="{D3A665E2-C6FF-2441-8763-6E8133B06172}" srcOrd="1" destOrd="0" presId="urn:microsoft.com/office/officeart/2005/8/layout/chevron2"/>
    <dgm:cxn modelId="{DFC0ED55-E37A-164B-B3B3-773F4CF6188E}" type="presParOf" srcId="{C6371739-C21C-E742-812F-A5B345637C89}" destId="{F52D53B3-3BA8-634A-9D2D-0D0831D7B829}" srcOrd="3" destOrd="0" presId="urn:microsoft.com/office/officeart/2005/8/layout/chevron2"/>
    <dgm:cxn modelId="{91676AB7-BAB3-8748-BF8B-E49525E73B83}" type="presParOf" srcId="{C6371739-C21C-E742-812F-A5B345637C89}" destId="{E8B18C26-5CA2-2545-8A5C-DFED06C15C94}" srcOrd="4" destOrd="0" presId="urn:microsoft.com/office/officeart/2005/8/layout/chevron2"/>
    <dgm:cxn modelId="{BA8F730F-D50E-8043-87E9-2224820A24E2}" type="presParOf" srcId="{E8B18C26-5CA2-2545-8A5C-DFED06C15C94}" destId="{510F1842-9AF3-2545-B545-E4F314A63974}" srcOrd="0" destOrd="0" presId="urn:microsoft.com/office/officeart/2005/8/layout/chevron2"/>
    <dgm:cxn modelId="{475D5912-7917-494A-B71A-1077BDE2735D}" type="presParOf" srcId="{E8B18C26-5CA2-2545-8A5C-DFED06C15C94}" destId="{8DDEC009-2146-DD45-B685-BA0095A63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* 30 = 720 </a:t>
            </a:r>
            <a:r>
              <a:rPr lang="en-US" dirty="0" err="1" smtClean="0"/>
              <a:t>hrs</a:t>
            </a:r>
            <a:r>
              <a:rPr lang="en-US" dirty="0" smtClean="0"/>
              <a:t>/month  * 46K = 33M server/hours month</a:t>
            </a:r>
          </a:p>
          <a:p>
            <a:endParaRPr lang="en-US" dirty="0" smtClean="0"/>
          </a:p>
          <a:p>
            <a:r>
              <a:rPr lang="en-US" dirty="0" smtClean="0"/>
              <a:t>For on-demand instances – that’s 10x the cost</a:t>
            </a:r>
          </a:p>
          <a:p>
            <a:endParaRPr lang="en-US" dirty="0" smtClean="0"/>
          </a:p>
          <a:p>
            <a:r>
              <a:rPr lang="en-US" dirty="0" smtClean="0"/>
              <a:t>For spot</a:t>
            </a:r>
            <a:r>
              <a:rPr lang="en-US" baseline="0" dirty="0" smtClean="0"/>
              <a:t> (if you could get that many) it’s price competitive (maybe cheaper) and no capital outlay…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4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355248-639E-EA40-96B7-5B77A4656480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AMPLab Overview - franklin@cs.berkeley.edu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4D02C-FD10-984D-B3FC-F904D9D4AA1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Turn ML into an engineering discipline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Mlbase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 is a system which consists of a library of distributed machine learning algorithms, programming abstractions to support the development of these, and a suite of tools to make building and deploying models in a distributed setting easy for end users.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ED75-D9AD-BE44-A923-67502964FC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21E382-D0F1-5E49-A964-B856B1E56374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AMPLab Overview - franklin@cs.berkeley.edu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Note that dataset is reused on each gradient computation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76D692-9537-2146-850C-795FF5B1173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12695-0717-744A-A738-2CC9BB29FA2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for a 29 GB dataset on 20 EC2 m1.xlarge machines (4 cores each)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hyperlink" Target="http://www.nsf.gov/start.htm" TargetMode="External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9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7" Type="http://schemas.openxmlformats.org/officeDocument/2006/relationships/image" Target="../media/image20.jpe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37" Type="http://schemas.openxmlformats.org/officeDocument/2006/relationships/image" Target="../media/image3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838200" y="337837"/>
            <a:ext cx="7969479" cy="288032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br>
              <a:rPr lang="en-US" sz="4800" dirty="0" smtClean="0"/>
            </a:br>
            <a:r>
              <a:rPr lang="en-US" sz="4800" dirty="0" smtClean="0"/>
              <a:t>Berkeley Data Analytics Stack: </a:t>
            </a:r>
            <a:br>
              <a:rPr lang="en-US" sz="4800" dirty="0" smtClean="0"/>
            </a:br>
            <a:r>
              <a:rPr lang="en-US" sz="4800" dirty="0" smtClean="0"/>
              <a:t>Present and Future</a:t>
            </a:r>
            <a:endParaRPr lang="en-US" sz="48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71800" y="5410200"/>
            <a:ext cx="3255417" cy="1092200"/>
            <a:chOff x="5105400" y="5181601"/>
            <a:chExt cx="3848288" cy="1291110"/>
          </a:xfrm>
        </p:grpSpPr>
        <p:pic>
          <p:nvPicPr>
            <p:cNvPr id="8" name="Picture 7" descr="amplab_hire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698500" y="787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4723" y="3341373"/>
            <a:ext cx="3313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Michael Franklin</a:t>
            </a:r>
          </a:p>
          <a:p>
            <a:pPr algn="ctr"/>
            <a:endParaRPr lang="en-US" dirty="0">
              <a:latin typeface="Gill Sans Light"/>
              <a:cs typeface="Gill Sans Light"/>
            </a:endParaRP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IEEE Big Data Conference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October 7, 2013</a:t>
            </a:r>
          </a:p>
        </p:txBody>
      </p:sp>
    </p:spTree>
    <p:extLst>
      <p:ext uri="{BB962C8B-B14F-4D97-AF65-F5344CB8AC3E}">
        <p14:creationId xmlns:p14="http://schemas.microsoft.com/office/powerpoint/2010/main" val="18788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8"/>
    </mc:Choice>
    <mc:Fallback xmlns:mv="urn:schemas-microsoft-com:mac:vml" xmlns="">
      <p:transition spd="slow" advTm="24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1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 smtClean="0"/>
              <a:t>In-Memory Data Sharing</a:t>
            </a:r>
            <a:endParaRPr lang="en-US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46416" y="4439347"/>
            <a:ext cx="7487984" cy="1732853"/>
            <a:chOff x="1066800" y="1447800"/>
            <a:chExt cx="7487984" cy="1732853"/>
          </a:xfrm>
        </p:grpSpPr>
        <p:sp>
          <p:nvSpPr>
            <p:cNvPr id="74" name="Can 73"/>
            <p:cNvSpPr/>
            <p:nvPr/>
          </p:nvSpPr>
          <p:spPr>
            <a:xfrm>
              <a:off x="1066800" y="1828800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75" name="Straight Arrow Connector 74"/>
            <p:cNvCxnSpPr>
              <a:stCxn id="74" idx="4"/>
              <a:endCxn id="76" idx="1"/>
            </p:cNvCxnSpPr>
            <p:nvPr/>
          </p:nvCxnSpPr>
          <p:spPr>
            <a:xfrm>
              <a:off x="1849184" y="2240839"/>
              <a:ext cx="5377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386979" y="2016989"/>
              <a:ext cx="910005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iter</a:t>
              </a:r>
              <a:r>
                <a:rPr lang="en-US" sz="2200" dirty="0" smtClean="0"/>
                <a:t>. 1</a:t>
              </a:r>
              <a:endParaRPr lang="en-US" sz="2200" dirty="0"/>
            </a:p>
          </p:txBody>
        </p:sp>
        <p:cxnSp>
          <p:nvCxnSpPr>
            <p:cNvPr id="77" name="Straight Arrow Connector 76"/>
            <p:cNvCxnSpPr>
              <a:stCxn id="76" idx="3"/>
            </p:cNvCxnSpPr>
            <p:nvPr/>
          </p:nvCxnSpPr>
          <p:spPr>
            <a:xfrm flipV="1">
              <a:off x="3296984" y="2240838"/>
              <a:ext cx="32215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79" idx="1"/>
            </p:cNvCxnSpPr>
            <p:nvPr/>
          </p:nvCxnSpPr>
          <p:spPr>
            <a:xfrm>
              <a:off x="4495800" y="2240838"/>
              <a:ext cx="621286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5117086" y="2016989"/>
              <a:ext cx="910005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iter</a:t>
              </a:r>
              <a:r>
                <a:rPr lang="en-US" sz="2200" dirty="0" smtClean="0"/>
                <a:t>. 2</a:t>
              </a:r>
              <a:endParaRPr lang="en-US" sz="2200" dirty="0"/>
            </a:p>
          </p:txBody>
        </p:sp>
        <p:cxnSp>
          <p:nvCxnSpPr>
            <p:cNvPr id="80" name="Straight Arrow Connector 79"/>
            <p:cNvCxnSpPr>
              <a:stCxn id="79" idx="3"/>
            </p:cNvCxnSpPr>
            <p:nvPr/>
          </p:nvCxnSpPr>
          <p:spPr>
            <a:xfrm flipV="1">
              <a:off x="6027091" y="2240838"/>
              <a:ext cx="33832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239000" y="2251214"/>
              <a:ext cx="5916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828107" y="2027364"/>
              <a:ext cx="7266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Corbel"/>
                  <a:cs typeface="Corbel"/>
                </a:rPr>
                <a:t>.  .  .</a:t>
              </a:r>
              <a:endParaRPr lang="en-US" sz="2200" b="1" dirty="0">
                <a:latin typeface="Corbel"/>
                <a:cs typeface="Corbel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66800" y="2667125"/>
              <a:ext cx="800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Input</a:t>
              </a:r>
              <a:endParaRPr lang="en-US" sz="2200" dirty="0">
                <a:latin typeface="Corbel"/>
                <a:cs typeface="Corbel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573767" y="1447800"/>
              <a:ext cx="1312636" cy="1724328"/>
              <a:chOff x="2784930" y="2345019"/>
              <a:chExt cx="1312636" cy="1724328"/>
            </a:xfrm>
          </p:grpSpPr>
          <p:pic>
            <p:nvPicPr>
              <p:cNvPr id="116" name="Picture 115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18" name="Picture 117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19" name="Picture 118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6307364" y="1456325"/>
              <a:ext cx="1312636" cy="1724328"/>
              <a:chOff x="2784930" y="2345019"/>
              <a:chExt cx="1312636" cy="1724328"/>
            </a:xfrm>
          </p:grpSpPr>
          <p:pic>
            <p:nvPicPr>
              <p:cNvPr id="121" name="Picture 120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22" name="Picture 121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23" name="Picture 122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3714737" y="1295400"/>
            <a:ext cx="3600463" cy="2716887"/>
            <a:chOff x="3714737" y="1295400"/>
            <a:chExt cx="3600463" cy="2716887"/>
          </a:xfrm>
        </p:grpSpPr>
        <p:cxnSp>
          <p:nvCxnSpPr>
            <p:cNvPr id="49" name="Straight Arrow Connector 48"/>
            <p:cNvCxnSpPr>
              <a:stCxn id="91" idx="3"/>
              <a:endCxn id="84" idx="1"/>
            </p:cNvCxnSpPr>
            <p:nvPr/>
          </p:nvCxnSpPr>
          <p:spPr>
            <a:xfrm flipV="1">
              <a:off x="3714737" y="1584854"/>
              <a:ext cx="1158154" cy="12142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91" idx="3"/>
              <a:endCxn id="87" idx="1"/>
            </p:cNvCxnSpPr>
            <p:nvPr/>
          </p:nvCxnSpPr>
          <p:spPr>
            <a:xfrm flipV="1">
              <a:off x="3714737" y="2410716"/>
              <a:ext cx="1158154" cy="388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91" idx="3"/>
              <a:endCxn id="88" idx="1"/>
            </p:cNvCxnSpPr>
            <p:nvPr/>
          </p:nvCxnSpPr>
          <p:spPr>
            <a:xfrm>
              <a:off x="3714737" y="2799060"/>
              <a:ext cx="1158154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254102" y="1600200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69" idx="1"/>
            </p:cNvCxnSpPr>
            <p:nvPr/>
          </p:nvCxnSpPr>
          <p:spPr>
            <a:xfrm>
              <a:off x="6254102" y="2410716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83" idx="1"/>
            </p:cNvCxnSpPr>
            <p:nvPr/>
          </p:nvCxnSpPr>
          <p:spPr>
            <a:xfrm>
              <a:off x="6254102" y="3224502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olded Corner 67"/>
            <p:cNvSpPr/>
            <p:nvPr/>
          </p:nvSpPr>
          <p:spPr>
            <a:xfrm>
              <a:off x="6822300" y="1295400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9" name="Folded Corner 68"/>
            <p:cNvSpPr/>
            <p:nvPr/>
          </p:nvSpPr>
          <p:spPr>
            <a:xfrm>
              <a:off x="6822300" y="2121262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6822300" y="2935048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72891" y="1361004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query 1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72891" y="2186866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query </a:t>
              </a:r>
              <a:r>
                <a:rPr lang="en-US" sz="2200" dirty="0" smtClean="0"/>
                <a:t>2</a:t>
              </a:r>
              <a:endParaRPr lang="en-US" sz="22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872891" y="2998685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query 3</a:t>
              </a:r>
            </a:p>
          </p:txBody>
        </p:sp>
        <p:cxnSp>
          <p:nvCxnSpPr>
            <p:cNvPr id="89" name="Straight Arrow Connector 88"/>
            <p:cNvCxnSpPr>
              <a:stCxn id="91" idx="3"/>
              <a:endCxn id="90" idx="1"/>
            </p:cNvCxnSpPr>
            <p:nvPr/>
          </p:nvCxnSpPr>
          <p:spPr>
            <a:xfrm>
              <a:off x="3714737" y="2799060"/>
              <a:ext cx="1158682" cy="99778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873419" y="3581400"/>
              <a:ext cx="1488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Corbel"/>
                  <a:cs typeface="Corbel"/>
                </a:rPr>
                <a:t>.  .  .</a:t>
              </a:r>
              <a:endParaRPr lang="en-US" sz="2200" b="1" dirty="0">
                <a:latin typeface="Corbel"/>
                <a:cs typeface="Corbe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6800" y="1802884"/>
            <a:ext cx="3094105" cy="2250461"/>
            <a:chOff x="1066800" y="1802884"/>
            <a:chExt cx="3094105" cy="2250461"/>
          </a:xfrm>
        </p:grpSpPr>
        <p:sp>
          <p:nvSpPr>
            <p:cNvPr id="47" name="TextBox 46"/>
            <p:cNvSpPr txBox="1"/>
            <p:nvPr/>
          </p:nvSpPr>
          <p:spPr>
            <a:xfrm>
              <a:off x="2662991" y="3283904"/>
              <a:ext cx="14979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Corbel"/>
                  <a:cs typeface="Corbel"/>
                </a:rPr>
                <a:t>Distributed</a:t>
              </a:r>
              <a:br>
                <a:rPr lang="en-US" sz="2200" dirty="0" smtClean="0">
                  <a:latin typeface="Corbel"/>
                  <a:cs typeface="Corbel"/>
                </a:rPr>
              </a:br>
              <a:r>
                <a:rPr lang="en-US" sz="2200" dirty="0" smtClean="0">
                  <a:latin typeface="Corbel"/>
                  <a:cs typeface="Corbel"/>
                </a:rPr>
                <a:t>memory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6800" y="3233968"/>
              <a:ext cx="800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Input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91" name="Diamond 90"/>
            <p:cNvSpPr/>
            <p:nvPr/>
          </p:nvSpPr>
          <p:spPr>
            <a:xfrm>
              <a:off x="3425091" y="2713739"/>
              <a:ext cx="289646" cy="170641"/>
            </a:xfrm>
            <a:prstGeom prst="diamond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92" name="Can 91"/>
            <p:cNvSpPr/>
            <p:nvPr/>
          </p:nvSpPr>
          <p:spPr>
            <a:xfrm>
              <a:off x="1066800" y="2389144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94" name="Straight Arrow Connector 93"/>
            <p:cNvCxnSpPr>
              <a:stCxn id="92" idx="4"/>
            </p:cNvCxnSpPr>
            <p:nvPr/>
          </p:nvCxnSpPr>
          <p:spPr>
            <a:xfrm flipV="1">
              <a:off x="1849184" y="2799060"/>
              <a:ext cx="999947" cy="212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781742" y="1802884"/>
              <a:ext cx="126494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 smtClean="0">
                  <a:latin typeface="Corbel"/>
                  <a:cs typeface="Corbel"/>
                </a:rPr>
                <a:t>one-time</a:t>
              </a:r>
              <a:br>
                <a:rPr lang="en-US" sz="1900" dirty="0" smtClean="0">
                  <a:latin typeface="Corbel"/>
                  <a:cs typeface="Corbel"/>
                </a:rPr>
              </a:br>
              <a:r>
                <a:rPr lang="en-US" sz="1900" dirty="0" smtClean="0">
                  <a:latin typeface="Corbel"/>
                  <a:cs typeface="Corbel"/>
                </a:rPr>
                <a:t>processing</a:t>
              </a:r>
              <a:endParaRPr lang="en-US" sz="1900" dirty="0">
                <a:latin typeface="Corbel"/>
                <a:cs typeface="Corbel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784930" y="1887819"/>
              <a:ext cx="1312636" cy="1724328"/>
              <a:chOff x="2784930" y="2345019"/>
              <a:chExt cx="1312636" cy="1724328"/>
            </a:xfrm>
          </p:grpSpPr>
          <p:pic>
            <p:nvPicPr>
              <p:cNvPr id="100" name="Picture 99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4930" y="2790207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01" name="Picture 100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436" y="2554275"/>
                <a:ext cx="1295624" cy="1279140"/>
              </a:xfrm>
              <a:prstGeom prst="rect">
                <a:avLst/>
              </a:prstGeom>
            </p:spPr>
          </p:pic>
          <p:pic>
            <p:nvPicPr>
              <p:cNvPr id="102" name="Picture 101" descr="to_ddr333memory_350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286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1942" y="2345019"/>
                <a:ext cx="1295624" cy="12791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45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83388" cy="4221162"/>
          </a:xfrm>
        </p:spPr>
        <p:txBody>
          <a:bodyPr/>
          <a:lstStyle/>
          <a:p>
            <a:r>
              <a:rPr lang="en-US" dirty="0" smtClean="0"/>
              <a:t>How to design a distributed memory abstraction that is both </a:t>
            </a:r>
            <a:r>
              <a:rPr lang="en-US" b="1" dirty="0" smtClean="0"/>
              <a:t>fault-tolerant</a:t>
            </a:r>
            <a:r>
              <a:rPr lang="en-US" dirty="0" smtClean="0"/>
              <a:t> and </a:t>
            </a:r>
            <a:r>
              <a:rPr lang="en-US" b="1" dirty="0" smtClean="0"/>
              <a:t>efficient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Traditional in-memory storage systems replicate data or update logs across nodes -&gt; slow!</a:t>
            </a:r>
          </a:p>
          <a:p>
            <a:pPr lvl="1"/>
            <a:r>
              <a:rPr lang="en-US" dirty="0" smtClean="0"/>
              <a:t>Network write is 10-100</a:t>
            </a:r>
            <a:r>
              <a:rPr lang="en-US" dirty="0"/>
              <a:t>×</a:t>
            </a:r>
            <a:r>
              <a:rPr lang="en-US" dirty="0" smtClean="0"/>
              <a:t> slower than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700" dirty="0" smtClean="0"/>
              <a:t>Resilient</a:t>
            </a:r>
            <a:r>
              <a:rPr lang="en-US" sz="4700" dirty="0"/>
              <a:t> </a:t>
            </a:r>
            <a:r>
              <a:rPr lang="en-US" sz="4700" dirty="0" smtClean="0"/>
              <a:t>Distributed Datasets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RDD</a:t>
            </a:r>
            <a:r>
              <a:rPr lang="en-US" dirty="0" smtClean="0"/>
              <a:t>s provide an interface for </a:t>
            </a:r>
            <a:r>
              <a:rPr lang="en-US" dirty="0" smtClean="0">
                <a:solidFill>
                  <a:srgbClr val="FF0000"/>
                </a:solidFill>
              </a:rPr>
              <a:t>coarse-grained</a:t>
            </a:r>
            <a:r>
              <a:rPr lang="en-US" dirty="0" smtClean="0"/>
              <a:t> </a:t>
            </a:r>
            <a:r>
              <a:rPr lang="en-US" i="1" dirty="0" smtClean="0"/>
              <a:t>transformations</a:t>
            </a:r>
            <a:r>
              <a:rPr lang="en-US" dirty="0" smtClean="0"/>
              <a:t> (map, group-by, join, …) on immutable collections</a:t>
            </a:r>
            <a:endParaRPr lang="en-US" dirty="0"/>
          </a:p>
          <a:p>
            <a:r>
              <a:rPr lang="en-US" dirty="0" smtClean="0"/>
              <a:t>Efficient fault recovery using </a:t>
            </a:r>
            <a:r>
              <a:rPr lang="en-US" i="1" dirty="0" smtClean="0"/>
              <a:t>lineage</a:t>
            </a:r>
          </a:p>
          <a:p>
            <a:pPr lvl="1"/>
            <a:r>
              <a:rPr lang="en-US" dirty="0" smtClean="0"/>
              <a:t>Log one operation to apply to many elements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lost partitions of RDD on failure</a:t>
            </a:r>
            <a:endParaRPr lang="en-US" dirty="0"/>
          </a:p>
          <a:p>
            <a:pPr lvl="1"/>
            <a:r>
              <a:rPr lang="en-US" dirty="0" smtClean="0"/>
              <a:t>No cost if nothing fails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Rich enough to capture many models:</a:t>
            </a:r>
          </a:p>
          <a:p>
            <a:pPr lvl="1"/>
            <a:r>
              <a:rPr lang="en-US" b="1" dirty="0" smtClean="0"/>
              <a:t>Data </a:t>
            </a:r>
            <a:r>
              <a:rPr lang="en-US" b="1" dirty="0"/>
              <a:t>flow models</a:t>
            </a:r>
            <a:r>
              <a:rPr lang="en-US" dirty="0"/>
              <a:t>: </a:t>
            </a:r>
            <a:r>
              <a:rPr lang="en-US" dirty="0" err="1"/>
              <a:t>MapReduce</a:t>
            </a:r>
            <a:r>
              <a:rPr lang="en-US" dirty="0"/>
              <a:t>, Dryad, SQL, …</a:t>
            </a:r>
          </a:p>
          <a:p>
            <a:pPr lvl="1"/>
            <a:r>
              <a:rPr lang="en-US" b="1" dirty="0"/>
              <a:t>Specialized </a:t>
            </a:r>
            <a:r>
              <a:rPr lang="en-US" b="1" dirty="0" smtClean="0"/>
              <a:t>models</a:t>
            </a:r>
            <a:r>
              <a:rPr lang="en-US" dirty="0" smtClean="0"/>
              <a:t>: </a:t>
            </a:r>
            <a:r>
              <a:rPr lang="en-US" dirty="0" err="1"/>
              <a:t>Pregel</a:t>
            </a:r>
            <a:r>
              <a:rPr lang="en-US" dirty="0"/>
              <a:t>, Hama, …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0446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Zaharia</a:t>
            </a:r>
            <a:r>
              <a:rPr lang="en-US" sz="1600" dirty="0" smtClean="0"/>
              <a:t>, et al, </a:t>
            </a:r>
            <a:r>
              <a:rPr lang="en-US" sz="1600" dirty="0"/>
              <a:t>Resilient </a:t>
            </a:r>
            <a:r>
              <a:rPr lang="en-US" sz="1600" dirty="0" smtClean="0"/>
              <a:t>Distributed Datasets</a:t>
            </a:r>
            <a:r>
              <a:rPr lang="en-US" sz="1600" dirty="0"/>
              <a:t>: A fault-tolerant abstraction for in-memory cluster </a:t>
            </a:r>
            <a:r>
              <a:rPr lang="en-US" sz="1600" dirty="0" smtClean="0"/>
              <a:t>computing, NSDI 2012. </a:t>
            </a:r>
            <a:r>
              <a:rPr lang="en-US" sz="1600" b="1" dirty="0" smtClean="0"/>
              <a:t> </a:t>
            </a:r>
            <a:r>
              <a:rPr lang="en-US" sz="1600" dirty="0" smtClean="0"/>
              <a:t>Best Paper Award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23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Example: Log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8691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en-US" sz="3000" dirty="0" smtClean="0"/>
              <a:t>Load error messages from a log into memory, then interactively search for various patterns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2667000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lines = </a:t>
            </a:r>
            <a:r>
              <a:rPr lang="en-US" sz="1600" dirty="0" err="1" smtClean="0">
                <a:latin typeface="Lucida Console"/>
                <a:cs typeface="Lucida Console"/>
              </a:rPr>
              <a:t>spark.textFile(“hdfs</a:t>
            </a:r>
            <a:r>
              <a:rPr lang="en-US" sz="1600" dirty="0" smtClean="0">
                <a:latin typeface="Lucida Console"/>
                <a:cs typeface="Lucida Console"/>
              </a:rPr>
              <a:t>://...”)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errors = </a:t>
            </a:r>
            <a:r>
              <a:rPr lang="en-US" sz="1600" dirty="0" err="1" smtClean="0">
                <a:latin typeface="Lucida Console"/>
                <a:cs typeface="Lucida Console"/>
              </a:rPr>
              <a:t>lines.</a:t>
            </a:r>
            <a:r>
              <a:rPr lang="en-US" sz="1600" dirty="0" err="1">
                <a:solidFill>
                  <a:schemeClr val="tx2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solidFill>
                  <a:schemeClr val="accent4"/>
                </a:solidFill>
                <a:latin typeface="Lucida Console"/>
                <a:cs typeface="Lucida Console"/>
              </a:rPr>
              <a:t>_.startsWith(“ERROR</a:t>
            </a:r>
            <a:r>
              <a:rPr lang="en-US" sz="1600" dirty="0" smtClean="0">
                <a:solidFill>
                  <a:schemeClr val="accent4"/>
                </a:solidFill>
                <a:latin typeface="Lucida Console"/>
                <a:cs typeface="Lucida Console"/>
              </a:rPr>
              <a:t>”)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Lucida Console"/>
                <a:cs typeface="Lucida Console"/>
              </a:rPr>
              <a:t>messages = errors.</a:t>
            </a:r>
            <a:r>
              <a:rPr lang="en-US" sz="1600" dirty="0" smtClean="0">
                <a:solidFill>
                  <a:srgbClr val="1F497D"/>
                </a:solidFill>
                <a:latin typeface="Lucida Console"/>
                <a:cs typeface="Lucida Console"/>
              </a:rPr>
              <a:t>map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smtClean="0">
                <a:solidFill>
                  <a:srgbClr val="FF833B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</a:t>
            </a:r>
            <a:r>
              <a:rPr lang="en-US" sz="1600" dirty="0" smtClean="0">
                <a:latin typeface="Lucida Console"/>
                <a:cs typeface="Lucida Console"/>
              </a:rPr>
              <a:t> = </a:t>
            </a:r>
            <a:r>
              <a:rPr lang="en-US" sz="1600" dirty="0" err="1" smtClean="0">
                <a:latin typeface="Lucida Console"/>
                <a:cs typeface="Lucida Console"/>
              </a:rPr>
              <a:t>messages.</a:t>
            </a:r>
            <a:r>
              <a:rPr lang="en-US" sz="1600" dirty="0" err="1" smtClean="0">
                <a:solidFill>
                  <a:srgbClr val="1F497D"/>
                </a:solidFill>
                <a:latin typeface="Lucida Console"/>
                <a:cs typeface="Lucida Console"/>
              </a:rPr>
              <a:t>cache</a:t>
            </a:r>
            <a:r>
              <a:rPr lang="en-US" sz="16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615710" y="2743323"/>
            <a:ext cx="3071090" cy="385144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644050" y="3345025"/>
            <a:ext cx="791061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1</a:t>
            </a:r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7526287" y="5395008"/>
            <a:ext cx="819727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2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5680366" y="6056686"/>
            <a:ext cx="806782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3</a:t>
            </a:r>
            <a:endParaRPr lang="en-US" sz="15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19802" y="3042352"/>
            <a:ext cx="1577109" cy="2375746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38801" y="2707533"/>
            <a:ext cx="2860965" cy="307534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1" y="424801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cachedMsgs.</a:t>
            </a:r>
            <a:r>
              <a:rPr lang="en-US" sz="1600" dirty="0" err="1" smtClean="0">
                <a:solidFill>
                  <a:srgbClr val="1F497D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 smtClean="0">
                <a:latin typeface="Lucida Console"/>
                <a:cs typeface="Lucida Console"/>
              </a:rPr>
              <a:t>(</a:t>
            </a:r>
            <a:r>
              <a:rPr lang="en-US" sz="1600" dirty="0" err="1" smtClean="0">
                <a:solidFill>
                  <a:srgbClr val="FF833B"/>
                </a:solidFill>
                <a:latin typeface="Lucida Console"/>
                <a:cs typeface="Lucida Console"/>
              </a:rPr>
              <a:t>_.contains(“foo”)</a:t>
            </a:r>
            <a:r>
              <a:rPr lang="en-US" sz="1600" dirty="0" err="1" smtClean="0">
                <a:latin typeface="Lucida Console"/>
                <a:cs typeface="Lucida Console"/>
              </a:rPr>
              <a:t>).</a:t>
            </a:r>
            <a:r>
              <a:rPr lang="en-US" sz="1600" dirty="0" err="1" smtClean="0">
                <a:solidFill>
                  <a:srgbClr val="1F497D"/>
                </a:solidFill>
                <a:latin typeface="Lucida Console"/>
                <a:cs typeface="Lucida Console"/>
              </a:rPr>
              <a:t>count</a:t>
            </a:r>
            <a:endParaRPr lang="en-US" sz="1600" dirty="0" smtClean="0">
              <a:solidFill>
                <a:srgbClr val="1F497D"/>
              </a:solidFill>
              <a:latin typeface="Lucida Console"/>
              <a:cs typeface="Lucida Console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306291" y="4456546"/>
            <a:ext cx="1570182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742551" y="3840020"/>
            <a:ext cx="958269" cy="905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664037" y="2941779"/>
            <a:ext cx="909784" cy="49414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1" y="4572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 smtClean="0">
                <a:latin typeface="Lucida Console"/>
                <a:cs typeface="Lucida Console"/>
              </a:rPr>
              <a:t>cachedMsgs.</a:t>
            </a:r>
            <a:r>
              <a:rPr lang="en-US" sz="1600" dirty="0" err="1" smtClean="0">
                <a:solidFill>
                  <a:srgbClr val="1F497D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  <a:r>
              <a:rPr lang="en-US" sz="1600" dirty="0" smtClean="0">
                <a:solidFill>
                  <a:srgbClr val="FF833B"/>
                </a:solidFill>
                <a:latin typeface="Lucida Console"/>
                <a:cs typeface="Lucida Console"/>
              </a:rPr>
              <a:t>_.contains(“bar”)</a:t>
            </a:r>
            <a:r>
              <a:rPr lang="en-US" sz="1600" dirty="0" smtClean="0">
                <a:latin typeface="Lucida Console"/>
                <a:cs typeface="Lucida Console"/>
              </a:rPr>
              <a:t>).</a:t>
            </a:r>
            <a:r>
              <a:rPr lang="en-US" sz="1600" dirty="0" smtClean="0">
                <a:solidFill>
                  <a:srgbClr val="1F497D"/>
                </a:solidFill>
                <a:latin typeface="Lucida Console"/>
                <a:cs typeface="Lucida Console"/>
              </a:rPr>
              <a:t>count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24280" y="3278128"/>
            <a:ext cx="663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Corbel"/>
              </a:rPr>
              <a:t>tasks</a:t>
            </a:r>
            <a:endParaRPr lang="en-US" sz="1600" dirty="0">
              <a:cs typeface="Corbe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7000" y="2873391"/>
            <a:ext cx="788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Corbel"/>
              </a:rPr>
              <a:t>results</a:t>
            </a:r>
            <a:endParaRPr lang="en-US" sz="1600" dirty="0"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1836" y="2449945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8047181" y="4523264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6195291" y="5161729"/>
            <a:ext cx="727364" cy="32059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70" name="Rectangular Callout 69"/>
          <p:cNvSpPr/>
          <p:nvPr/>
        </p:nvSpPr>
        <p:spPr>
          <a:xfrm>
            <a:off x="4038600" y="2209800"/>
            <a:ext cx="1154547" cy="311727"/>
          </a:xfrm>
          <a:prstGeom prst="wedgeRectCallout">
            <a:avLst>
              <a:gd name="adj1" fmla="val -87679"/>
              <a:gd name="adj2" fmla="val 89539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Base RDD</a:t>
            </a:r>
            <a:endParaRPr lang="en-US" sz="1700" dirty="0"/>
          </a:p>
        </p:txBody>
      </p:sp>
      <p:sp>
        <p:nvSpPr>
          <p:cNvPr id="71" name="Rectangular Callout 70"/>
          <p:cNvSpPr/>
          <p:nvPr/>
        </p:nvSpPr>
        <p:spPr>
          <a:xfrm>
            <a:off x="5486400" y="2514600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Transformed RDD</a:t>
            </a:r>
            <a:endParaRPr lang="en-US" sz="1700" dirty="0"/>
          </a:p>
        </p:txBody>
      </p:sp>
      <p:sp>
        <p:nvSpPr>
          <p:cNvPr id="73" name="Rectangular Callout 72"/>
          <p:cNvSpPr/>
          <p:nvPr/>
        </p:nvSpPr>
        <p:spPr>
          <a:xfrm>
            <a:off x="4648200" y="3733800"/>
            <a:ext cx="1058965" cy="311727"/>
          </a:xfrm>
          <a:prstGeom prst="wedgeRectCallout">
            <a:avLst>
              <a:gd name="adj1" fmla="val -19990"/>
              <a:gd name="adj2" fmla="val 162132"/>
            </a:avLst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Action</a:t>
            </a:r>
            <a:endParaRPr lang="en-US" sz="1700" dirty="0"/>
          </a:p>
        </p:txBody>
      </p:sp>
      <p:sp>
        <p:nvSpPr>
          <p:cNvPr id="38" name="Rounded Rectangle 37"/>
          <p:cNvSpPr/>
          <p:nvPr/>
        </p:nvSpPr>
        <p:spPr>
          <a:xfrm>
            <a:off x="316042" y="5360789"/>
            <a:ext cx="4892177" cy="990599"/>
          </a:xfrm>
          <a:prstGeom prst="roundRect">
            <a:avLst>
              <a:gd name="adj" fmla="val 10339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Result:</a:t>
            </a:r>
            <a:r>
              <a:rPr lang="en-US" sz="2400" dirty="0" smtClean="0"/>
              <a:t> full-text search of Wikipedia in &lt;1 sec (</a:t>
            </a:r>
            <a:r>
              <a:rPr lang="en-US" sz="2400" dirty="0" err="1" smtClean="0"/>
              <a:t>vs</a:t>
            </a:r>
            <a:r>
              <a:rPr lang="en-US" sz="2400" dirty="0" smtClean="0"/>
              <a:t> 20 sec for on-disk data)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316042" y="5360788"/>
            <a:ext cx="4892177" cy="990598"/>
          </a:xfrm>
          <a:prstGeom prst="roundRect">
            <a:avLst>
              <a:gd name="adj" fmla="val 10339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Result:</a:t>
            </a:r>
            <a:r>
              <a:rPr lang="en-US" sz="2400" dirty="0" smtClean="0"/>
              <a:t> scaled to 1 TB data in 5-7 sec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vs</a:t>
            </a:r>
            <a:r>
              <a:rPr lang="en-US" sz="2400" dirty="0" smtClean="0"/>
              <a:t> 170 sec for on-disk data)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7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22" grpId="0" animBg="1"/>
      <p:bldP spid="23" grpId="0" animBg="1"/>
      <p:bldP spid="43" grpId="0" build="allAtOnce"/>
      <p:bldP spid="61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905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Fault Tolerance with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the series of transformations used to build them (their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Enables per-node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recomputation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of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51434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onsole"/>
                <a:cs typeface="Lucida Console"/>
              </a:rPr>
              <a:t>messages = </a:t>
            </a:r>
            <a:r>
              <a:rPr lang="en-US" sz="2000" dirty="0" err="1" smtClean="0">
                <a:latin typeface="Lucida Console"/>
                <a:cs typeface="Lucida Console"/>
              </a:rPr>
              <a:t>textFile</a:t>
            </a:r>
            <a:r>
              <a:rPr lang="en-US" sz="2000" dirty="0" smtClean="0">
                <a:latin typeface="Lucida Console"/>
                <a:cs typeface="Lucida Console"/>
              </a:rPr>
              <a:t>(...).</a:t>
            </a:r>
            <a:r>
              <a:rPr lang="en-US" sz="2000" dirty="0">
                <a:solidFill>
                  <a:srgbClr val="1F497D"/>
                </a:solidFill>
                <a:latin typeface="Lucida Console"/>
                <a:cs typeface="Lucida Console"/>
              </a:rPr>
              <a:t>filter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solidFill>
                  <a:schemeClr val="accent4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                      </a:t>
            </a:r>
            <a:r>
              <a:rPr lang="en-US" sz="2000" dirty="0" smtClean="0">
                <a:latin typeface="Lucida Console"/>
                <a:cs typeface="Lucida Console"/>
              </a:rPr>
              <a:t>.</a:t>
            </a:r>
            <a:r>
              <a:rPr lang="en-US" sz="2000" dirty="0" smtClean="0">
                <a:solidFill>
                  <a:srgbClr val="1F497D"/>
                </a:solidFill>
                <a:latin typeface="Lucida Console"/>
                <a:cs typeface="Lucida Console"/>
              </a:rPr>
              <a:t>map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solidFill>
                  <a:srgbClr val="FF833B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2958" y="4729908"/>
            <a:ext cx="7085298" cy="1073969"/>
            <a:chOff x="1039465" y="4756967"/>
            <a:chExt cx="5107436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39465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HadoopRDD</a:t>
              </a:r>
              <a:endParaRPr lang="en-US" sz="2200" dirty="0" smtClean="0"/>
            </a:p>
            <a:p>
              <a:pPr algn="ctr"/>
              <a:r>
                <a:rPr lang="en-US" sz="1600" dirty="0" smtClean="0"/>
                <a:t>path = </a:t>
              </a:r>
              <a:r>
                <a:rPr lang="en-US" sz="1600" dirty="0" err="1" smtClean="0"/>
                <a:t>hdfs</a:t>
              </a:r>
              <a:r>
                <a:rPr lang="en-US" sz="1600" dirty="0" smtClean="0"/>
                <a:t>://…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FilteredRDD</a:t>
              </a:r>
              <a:endParaRPr lang="en-US" sz="2200" dirty="0" smtClean="0"/>
            </a:p>
            <a:p>
              <a:pPr algn="ctr"/>
              <a:r>
                <a:rPr lang="en-US" sz="1600" dirty="0" err="1" smtClean="0"/>
                <a:t>func</a:t>
              </a:r>
              <a:r>
                <a:rPr lang="en-US" sz="1600" dirty="0" smtClean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47661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MappedRDD</a:t>
              </a:r>
              <a:endParaRPr lang="en-US" sz="2200" dirty="0" smtClean="0"/>
            </a:p>
            <a:p>
              <a:pPr algn="ctr"/>
              <a:r>
                <a:rPr lang="en-US" sz="1600" dirty="0" err="1" smtClean="0"/>
                <a:t>func</a:t>
              </a:r>
              <a:r>
                <a:rPr lang="en-US" sz="1600" dirty="0" smtClean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rot="10800000">
              <a:off x="2438705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rot="10800000">
              <a:off x="4292803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3631841" y="3891683"/>
            <a:ext cx="1772623" cy="6146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518371"/>
            <a:ext cx="8229600" cy="45140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Goal: find best line separating two sets of points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 rot="21003">
            <a:off x="4631572" y="3489671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 rot="21003">
            <a:off x="3566690" y="4756353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 rot="21003">
            <a:off x="4524316" y="3895423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 rot="21003">
            <a:off x="5379393" y="3717287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 rot="21003">
            <a:off x="4981536" y="3893453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 rot="21003">
            <a:off x="4909527" y="3207200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 rot="21003">
            <a:off x="5267698" y="4256137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 rot="21003">
            <a:off x="4222808" y="3355407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 rot="21003">
            <a:off x="4558506" y="2976452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 rot="21003">
            <a:off x="5265247" y="3188736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90" name="TextBox 16"/>
          <p:cNvSpPr txBox="1">
            <a:spLocks noChangeArrowheads="1"/>
          </p:cNvSpPr>
          <p:nvPr/>
        </p:nvSpPr>
        <p:spPr bwMode="auto">
          <a:xfrm rot="21003">
            <a:off x="3331692" y="4309008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1" name="TextBox 17"/>
          <p:cNvSpPr txBox="1">
            <a:spLocks noChangeArrowheads="1"/>
          </p:cNvSpPr>
          <p:nvPr/>
        </p:nvSpPr>
        <p:spPr bwMode="auto">
          <a:xfrm rot="21003">
            <a:off x="3919061" y="4247312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 rot="21003">
            <a:off x="3697163" y="3981602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3" name="TextBox 19"/>
          <p:cNvSpPr txBox="1">
            <a:spLocks noChangeArrowheads="1"/>
          </p:cNvSpPr>
          <p:nvPr/>
        </p:nvSpPr>
        <p:spPr bwMode="auto">
          <a:xfrm rot="21003">
            <a:off x="3032031" y="4961052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4" name="TextBox 20"/>
          <p:cNvSpPr txBox="1">
            <a:spLocks noChangeArrowheads="1"/>
          </p:cNvSpPr>
          <p:nvPr/>
        </p:nvSpPr>
        <p:spPr bwMode="auto">
          <a:xfrm rot="21003">
            <a:off x="3164703" y="3825945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 rot="21003">
            <a:off x="4091214" y="4593192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6" name="TextBox 23"/>
          <p:cNvSpPr txBox="1">
            <a:spLocks noChangeArrowheads="1"/>
          </p:cNvSpPr>
          <p:nvPr/>
        </p:nvSpPr>
        <p:spPr bwMode="auto">
          <a:xfrm rot="21003">
            <a:off x="3623092" y="5137946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7" name="TextBox 26"/>
          <p:cNvSpPr txBox="1">
            <a:spLocks noChangeArrowheads="1"/>
          </p:cNvSpPr>
          <p:nvPr/>
        </p:nvSpPr>
        <p:spPr bwMode="auto">
          <a:xfrm rot="21003">
            <a:off x="4130692" y="4905858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359374" y="2680631"/>
            <a:ext cx="2218081" cy="339344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599" name="TextBox 32"/>
          <p:cNvSpPr txBox="1">
            <a:spLocks noChangeArrowheads="1"/>
          </p:cNvSpPr>
          <p:nvPr/>
        </p:nvSpPr>
        <p:spPr bwMode="auto">
          <a:xfrm rot="21003">
            <a:off x="4826346" y="4349713"/>
            <a:ext cx="409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59832" y="5394141"/>
            <a:ext cx="979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orbel" charset="0"/>
                <a:cs typeface="Corbel" charset="0"/>
              </a:rPr>
              <a:t>target</a:t>
            </a:r>
          </a:p>
        </p:txBody>
      </p:sp>
      <p:sp>
        <p:nvSpPr>
          <p:cNvPr id="24601" name="TextBox 43"/>
          <p:cNvSpPr txBox="1">
            <a:spLocks noChangeArrowheads="1"/>
          </p:cNvSpPr>
          <p:nvPr/>
        </p:nvSpPr>
        <p:spPr bwMode="auto">
          <a:xfrm rot="21003">
            <a:off x="2927422" y="4414293"/>
            <a:ext cx="4026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21003" flipV="1">
            <a:off x="2570039" y="3203138"/>
            <a:ext cx="3759200" cy="2438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21003" flipV="1">
            <a:off x="2239815" y="3744320"/>
            <a:ext cx="4368800" cy="136366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21003" flipV="1">
            <a:off x="2151003" y="4269707"/>
            <a:ext cx="4521200" cy="28416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21003">
            <a:off x="2290717" y="3787377"/>
            <a:ext cx="4330700" cy="12446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204890" y="2702842"/>
            <a:ext cx="2579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orbel" charset="0"/>
                <a:cs typeface="Corbel" charset="0"/>
              </a:rPr>
              <a:t>random initial line</a:t>
            </a:r>
          </a:p>
        </p:txBody>
      </p:sp>
      <p:grpSp>
        <p:nvGrpSpPr>
          <p:cNvPr id="2" name="Group 126"/>
          <p:cNvGrpSpPr/>
          <p:nvPr/>
        </p:nvGrpSpPr>
        <p:grpSpPr>
          <a:xfrm>
            <a:off x="3188519" y="3276252"/>
            <a:ext cx="2342051" cy="2215436"/>
            <a:chOff x="3241449" y="3429776"/>
            <a:chExt cx="2309983" cy="2280738"/>
          </a:xfrm>
        </p:grpSpPr>
        <p:cxnSp>
          <p:nvCxnSpPr>
            <p:cNvPr id="109" name="Straight Connector 108"/>
            <p:cNvCxnSpPr/>
            <p:nvPr/>
          </p:nvCxnSpPr>
          <p:spPr>
            <a:xfrm rot="3444250" flipH="1" flipV="1">
              <a:off x="3682592" y="5197449"/>
              <a:ext cx="160354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25"/>
            <p:cNvGrpSpPr/>
            <p:nvPr/>
          </p:nvGrpSpPr>
          <p:grpSpPr>
            <a:xfrm>
              <a:off x="3241449" y="3429776"/>
              <a:ext cx="2309983" cy="2280738"/>
              <a:chOff x="3241449" y="3429776"/>
              <a:chExt cx="2309983" cy="228073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3444250">
                <a:off x="5033149" y="3903762"/>
                <a:ext cx="403624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3444250">
                <a:off x="4774550" y="4151154"/>
                <a:ext cx="313625" cy="1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3444250">
                <a:off x="4587284" y="3816335"/>
                <a:ext cx="779209" cy="6091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3444250">
                <a:off x="5468598" y="3812828"/>
                <a:ext cx="164046" cy="1622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3444250">
                <a:off x="4274614" y="4142492"/>
                <a:ext cx="662144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3444250" flipH="1" flipV="1">
                <a:off x="5434881" y="4064161"/>
                <a:ext cx="174407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3444250" flipH="1" flipV="1">
                <a:off x="5070566" y="4292720"/>
                <a:ext cx="174408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3444250" flipH="1" flipV="1">
                <a:off x="5026818" y="4423221"/>
                <a:ext cx="626068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3444250" flipH="1" flipV="1">
                <a:off x="4697804" y="4595901"/>
                <a:ext cx="472125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3444250">
                <a:off x="3178650" y="4706181"/>
                <a:ext cx="801267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3444250">
                <a:off x="3795896" y="4689539"/>
                <a:ext cx="380630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3444250">
                <a:off x="3029508" y="5155714"/>
                <a:ext cx="425470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3444250" flipH="1" flipV="1">
                <a:off x="4098885" y="4959058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3444250">
                <a:off x="3465462" y="5414390"/>
                <a:ext cx="590659" cy="1589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3444250" flipH="1" flipV="1">
                <a:off x="3934289" y="5152621"/>
                <a:ext cx="615413" cy="1589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3444250" flipH="1" flipV="1">
                <a:off x="3227408" y="5442376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3444250" flipH="1" flipV="1">
                <a:off x="4076523" y="4819985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3444250" flipH="1" flipV="1">
                <a:off x="3477749" y="4975497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Straight Connector 128"/>
          <p:cNvCxnSpPr/>
          <p:nvPr/>
        </p:nvCxnSpPr>
        <p:spPr>
          <a:xfrm>
            <a:off x="2641601" y="3112557"/>
            <a:ext cx="3649133" cy="255693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65" grpId="0"/>
      <p:bldP spid="6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385883"/>
            <a:ext cx="8229600" cy="332911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data =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spark.textFile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(...).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map(</a:t>
            </a:r>
            <a:r>
              <a:rPr lang="en-US" sz="2000" dirty="0" err="1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readPoint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2000" dirty="0" err="1" smtClean="0">
                <a:solidFill>
                  <a:schemeClr val="accent1"/>
                </a:solidFill>
                <a:latin typeface="Lucida Console"/>
                <a:ea typeface="Consolas" charset="0"/>
                <a:cs typeface="Lucida Console"/>
              </a:rPr>
              <a:t>cache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Vector.random(D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gradient =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data.</a:t>
            </a:r>
            <a:r>
              <a:rPr lang="en-US" sz="2000" dirty="0" err="1" smtClean="0">
                <a:solidFill>
                  <a:srgbClr val="4F81BD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20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p 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   (1 / (1 + </a:t>
            </a:r>
            <a:r>
              <a:rPr lang="en-US" sz="1900" dirty="0" err="1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exp</a:t>
            </a:r>
            <a:r>
              <a:rPr lang="en-US" sz="19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(-p.y*(w dot </a:t>
            </a:r>
            <a:r>
              <a:rPr lang="en-US" sz="1900" dirty="0" err="1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r>
              <a:rPr lang="en-US" sz="19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))) - 1) * </a:t>
            </a:r>
            <a:r>
              <a:rPr lang="en-US" sz="1900" dirty="0" err="1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p.y</a:t>
            </a:r>
            <a:r>
              <a:rPr lang="en-US" sz="19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 * </a:t>
            </a:r>
            <a:r>
              <a:rPr lang="en-US" sz="1900" dirty="0" err="1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endParaRPr lang="en-US" sz="1900" dirty="0" smtClean="0">
              <a:solidFill>
                <a:srgbClr val="FF833B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smtClean="0">
                <a:solidFill>
                  <a:srgbClr val="4F81BD"/>
                </a:solidFill>
                <a:latin typeface="Lucida Console"/>
                <a:ea typeface="Consolas" charset="0"/>
                <a:cs typeface="Lucida Console"/>
              </a:rPr>
              <a:t>reduce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833B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-= gradient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println("Final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: " + </a:t>
            </a:r>
            <a:r>
              <a:rPr lang="en-US" sz="20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20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800600" y="2987347"/>
            <a:ext cx="2586485" cy="381394"/>
          </a:xfrm>
          <a:prstGeom prst="wedgeRectCallout">
            <a:avLst>
              <a:gd name="adj1" fmla="val -70977"/>
              <a:gd name="adj2" fmla="val -25871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Initial parameter vector</a:t>
            </a:r>
            <a:endParaRPr lang="en-US" sz="1900" dirty="0"/>
          </a:p>
        </p:txBody>
      </p:sp>
      <p:sp>
        <p:nvSpPr>
          <p:cNvPr id="5" name="Rectangular Callout 4"/>
          <p:cNvSpPr/>
          <p:nvPr/>
        </p:nvSpPr>
        <p:spPr>
          <a:xfrm>
            <a:off x="3657600" y="4397244"/>
            <a:ext cx="3132840" cy="641780"/>
          </a:xfrm>
          <a:prstGeom prst="wedgeRectCallout">
            <a:avLst>
              <a:gd name="adj1" fmla="val -68983"/>
              <a:gd name="adj2" fmla="val -48815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Repeated </a:t>
            </a:r>
            <a:r>
              <a:rPr lang="en-US" sz="1900" dirty="0" err="1" smtClean="0"/>
              <a:t>MapReduce</a:t>
            </a:r>
            <a:r>
              <a:rPr lang="en-US" sz="1900" dirty="0" smtClean="0"/>
              <a:t> steps</a:t>
            </a:r>
            <a:br>
              <a:rPr lang="en-US" sz="1900" dirty="0" smtClean="0"/>
            </a:br>
            <a:r>
              <a:rPr lang="en-US" sz="1900" dirty="0" smtClean="0"/>
              <a:t>to do gradient descent</a:t>
            </a:r>
            <a:endParaRPr lang="en-US" sz="1900" dirty="0"/>
          </a:p>
        </p:txBody>
      </p:sp>
      <p:sp>
        <p:nvSpPr>
          <p:cNvPr id="6" name="Rectangular Callout 5"/>
          <p:cNvSpPr/>
          <p:nvPr/>
        </p:nvSpPr>
        <p:spPr>
          <a:xfrm>
            <a:off x="5410200" y="1904606"/>
            <a:ext cx="2907613" cy="381394"/>
          </a:xfrm>
          <a:prstGeom prst="wedgeRectCallout">
            <a:avLst>
              <a:gd name="adj1" fmla="val 26695"/>
              <a:gd name="adj2" fmla="val 92094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Load data in memory once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202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888694"/>
              </p:ext>
            </p:extLst>
          </p:nvPr>
        </p:nvGraphicFramePr>
        <p:xfrm>
          <a:off x="228659" y="1252523"/>
          <a:ext cx="8650681" cy="540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Logistic Regression Performance</a:t>
            </a:r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028848" y="2057427"/>
            <a:ext cx="2006022" cy="965833"/>
            <a:chOff x="7021694" y="2615568"/>
            <a:chExt cx="2005823" cy="965833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6972455" y="3238508"/>
              <a:ext cx="533400" cy="152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021694" y="2615568"/>
              <a:ext cx="2005823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 smtClean="0">
                  <a:ea typeface="Calibri" charset="0"/>
                  <a:cs typeface="Corbel"/>
                </a:rPr>
                <a:t>110 s / </a:t>
              </a:r>
              <a:r>
                <a:rPr lang="en-US" sz="2100" dirty="0">
                  <a:ea typeface="Calibri" charset="0"/>
                  <a:cs typeface="Corbel"/>
                </a:rPr>
                <a:t>iteration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477001" y="3967303"/>
            <a:ext cx="2667001" cy="1195717"/>
            <a:chOff x="6447887" y="4635502"/>
            <a:chExt cx="2666877" cy="1196105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V="1">
              <a:off x="6966897" y="4784813"/>
              <a:ext cx="501813" cy="203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6447887" y="5092703"/>
              <a:ext cx="2666877" cy="73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100" dirty="0">
                  <a:ea typeface="Calibri" charset="0"/>
                  <a:cs typeface="Corbel"/>
                </a:rPr>
                <a:t>first iteration</a:t>
              </a:r>
              <a:r>
                <a:rPr lang="en-US" sz="2100" dirty="0" smtClean="0">
                  <a:ea typeface="Calibri" charset="0"/>
                  <a:cs typeface="Corbel"/>
                </a:rPr>
                <a:t> 80 s</a:t>
              </a:r>
            </a:p>
            <a:p>
              <a:pPr algn="ctr"/>
              <a:r>
                <a:rPr lang="en-US" sz="2100" dirty="0">
                  <a:ea typeface="Calibri" charset="0"/>
                  <a:cs typeface="Corbel"/>
                </a:rPr>
                <a:t>further iterations</a:t>
              </a:r>
              <a:r>
                <a:rPr lang="en-US" sz="2100" dirty="0" smtClean="0">
                  <a:ea typeface="Calibri" charset="0"/>
                  <a:cs typeface="Corbel"/>
                </a:rPr>
                <a:t> 1 s</a:t>
              </a:r>
              <a:endParaRPr lang="en-US" sz="2100" dirty="0">
                <a:ea typeface="Calibri" charset="0"/>
                <a:cs typeface="Corbe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6412468"/>
            <a:ext cx="648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29 GB dataset on 20 EC2 m1.xlarge machines (4 cores each)</a:t>
            </a:r>
          </a:p>
        </p:txBody>
      </p:sp>
    </p:spTree>
    <p:extLst>
      <p:ext uri="{BB962C8B-B14F-4D97-AF65-F5344CB8AC3E}">
        <p14:creationId xmlns:p14="http://schemas.microsoft.com/office/powerpoint/2010/main" val="7839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Spark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968"/>
              </a:spcBef>
            </a:pPr>
            <a:r>
              <a:rPr lang="en-US" dirty="0" smtClean="0"/>
              <a:t>Current release (0.8) includes Java and Python APIs</a:t>
            </a:r>
          </a:p>
          <a:p>
            <a:pPr lvl="1">
              <a:spcBef>
                <a:spcPts val="1968"/>
              </a:spcBef>
            </a:pPr>
            <a:r>
              <a:rPr lang="en-US" dirty="0" smtClean="0"/>
              <a:t>Now in Apache Incubator</a:t>
            </a:r>
          </a:p>
          <a:p>
            <a:pPr lvl="1">
              <a:spcBef>
                <a:spcPts val="1968"/>
              </a:spcBef>
            </a:pPr>
            <a:r>
              <a:rPr lang="en-US" dirty="0" smtClean="0"/>
              <a:t>Includes: mini-batch streaming option, </a:t>
            </a:r>
            <a:r>
              <a:rPr lang="en-US" dirty="0" err="1" smtClean="0"/>
              <a:t>MLlib</a:t>
            </a:r>
            <a:r>
              <a:rPr lang="en-US" dirty="0" smtClean="0"/>
              <a:t>, YARN integration, EC2</a:t>
            </a:r>
          </a:p>
          <a:p>
            <a:pPr lvl="1">
              <a:spcBef>
                <a:spcPts val="1968"/>
              </a:spcBef>
            </a:pPr>
            <a:r>
              <a:rPr lang="en-US" dirty="0" smtClean="0"/>
              <a:t>20 Companies contributed code in latest release</a:t>
            </a:r>
          </a:p>
          <a:p>
            <a:pPr lvl="1">
              <a:spcBef>
                <a:spcPts val="1968"/>
              </a:spcBef>
            </a:pPr>
            <a:r>
              <a:rPr lang="en-US" dirty="0" smtClean="0"/>
              <a:t>Spark Bay Area </a:t>
            </a:r>
            <a:r>
              <a:rPr lang="en-US" dirty="0" err="1" smtClean="0"/>
              <a:t>Meetup</a:t>
            </a:r>
            <a:r>
              <a:rPr lang="en-US" dirty="0" smtClean="0"/>
              <a:t> Group (1250 members) – new groups forming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Sample Use cases:</a:t>
            </a:r>
          </a:p>
          <a:p>
            <a:pPr lvl="1">
              <a:lnSpc>
                <a:spcPct val="70000"/>
              </a:lnSpc>
              <a:spcBef>
                <a:spcPts val="1968"/>
              </a:spcBef>
            </a:pPr>
            <a:r>
              <a:rPr lang="en-US" dirty="0" smtClean="0"/>
              <a:t>In</a:t>
            </a:r>
            <a:r>
              <a:rPr lang="en-US" dirty="0"/>
              <a:t>-memory </a:t>
            </a:r>
            <a:r>
              <a:rPr lang="en-US" dirty="0" smtClean="0"/>
              <a:t>analytics on Hive data </a:t>
            </a:r>
            <a:r>
              <a:rPr lang="en-US" dirty="0"/>
              <a:t>(</a:t>
            </a:r>
            <a:r>
              <a:rPr lang="en-US" dirty="0" err="1"/>
              <a:t>Conviva</a:t>
            </a:r>
            <a:r>
              <a:rPr lang="en-US" dirty="0" smtClean="0"/>
              <a:t>)</a:t>
            </a:r>
          </a:p>
          <a:p>
            <a:pPr lvl="1">
              <a:lnSpc>
                <a:spcPct val="70000"/>
              </a:lnSpc>
              <a:spcBef>
                <a:spcPts val="1968"/>
              </a:spcBef>
            </a:pPr>
            <a:r>
              <a:rPr lang="en-US" dirty="0" smtClean="0"/>
              <a:t>Interactive queries on data streams (</a:t>
            </a:r>
            <a:r>
              <a:rPr lang="en-US" dirty="0" err="1" smtClean="0"/>
              <a:t>Quantifind</a:t>
            </a:r>
            <a:r>
              <a:rPr lang="en-US" dirty="0" smtClean="0"/>
              <a:t>)</a:t>
            </a:r>
          </a:p>
          <a:p>
            <a:pPr lvl="1">
              <a:lnSpc>
                <a:spcPct val="70000"/>
              </a:lnSpc>
              <a:spcBef>
                <a:spcPts val="1968"/>
              </a:spcBef>
            </a:pPr>
            <a:r>
              <a:rPr lang="en-US" dirty="0" smtClean="0"/>
              <a:t>Business intelligence (Yahoo!)</a:t>
            </a:r>
          </a:p>
          <a:p>
            <a:pPr lvl="1">
              <a:lnSpc>
                <a:spcPct val="70000"/>
              </a:lnSpc>
              <a:spcBef>
                <a:spcPts val="1968"/>
              </a:spcBef>
            </a:pPr>
            <a:r>
              <a:rPr lang="en-US" dirty="0" smtClean="0"/>
              <a:t>Traffic estimation w/ GPS data (Mobile Millennium)</a:t>
            </a:r>
          </a:p>
          <a:p>
            <a:pPr lvl="1">
              <a:lnSpc>
                <a:spcPct val="70000"/>
              </a:lnSpc>
              <a:spcBef>
                <a:spcPts val="1968"/>
              </a:spcBef>
            </a:pPr>
            <a:r>
              <a:rPr lang="en-US" dirty="0" smtClean="0"/>
              <a:t>DNA sequence analysis (SNAP)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76400"/>
            <a:ext cx="2324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Berkeley Data Analytics 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90" y="1371600"/>
            <a:ext cx="7881397" cy="168788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05606" y="4055395"/>
            <a:ext cx="4009193" cy="635935"/>
          </a:xfrm>
          <a:prstGeom prst="rect">
            <a:avLst/>
          </a:prstGeom>
          <a:solidFill>
            <a:srgbClr val="376092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Apache Mesos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4199" y="1471629"/>
            <a:ext cx="553652" cy="151719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2987" y="3984920"/>
            <a:ext cx="10608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Resource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Mgmt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2987" y="1857991"/>
            <a:ext cx="12172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Data 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2607" y="1471629"/>
            <a:ext cx="806819" cy="152116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Storm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725" y="2516437"/>
            <a:ext cx="4863660" cy="485089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Apache Spark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726" y="1471629"/>
            <a:ext cx="1642074" cy="1007493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Spark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Streaming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0998" y="1994033"/>
            <a:ext cx="1657170" cy="485089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Shark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0999" y="1480096"/>
            <a:ext cx="1657169" cy="519742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BlinkDB</a:t>
            </a: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607" y="3150784"/>
            <a:ext cx="7897380" cy="820920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                                                                           </a:t>
            </a:r>
            <a:r>
              <a:rPr lang="en-US" sz="1800" dirty="0" smtClean="0"/>
              <a:t>                                  HDFS Storage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2987" y="3207533"/>
            <a:ext cx="8106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Data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Mgmt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725" y="3188099"/>
            <a:ext cx="5341112" cy="485089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Tachyon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50385" y="2516437"/>
            <a:ext cx="1532222" cy="48508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 smtClean="0"/>
              <a:t>Hadoop</a:t>
            </a:r>
            <a:r>
              <a:rPr lang="en-US" sz="1800" dirty="0" smtClean="0"/>
              <a:t> MR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5866722" y="1471630"/>
            <a:ext cx="698951" cy="100749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/>
              <a:t>Pig</a:t>
            </a:r>
          </a:p>
          <a:p>
            <a:pPr algn="ctr">
              <a:defRPr/>
            </a:pPr>
            <a:r>
              <a:rPr lang="en-US" sz="1800" dirty="0" smtClean="0"/>
              <a:t>HIVE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05807" y="1473200"/>
            <a:ext cx="1155926" cy="1007493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Graph</a:t>
            </a:r>
          </a:p>
          <a:p>
            <a:pPr algn="ctr" eaLnBrk="1" hangingPunct="1">
              <a:defRPr/>
            </a:pPr>
            <a:r>
              <a:rPr lang="en-US" sz="2000" dirty="0">
                <a:latin typeface="Arial" charset="0"/>
              </a:rPr>
              <a:t>X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8669" y="1477434"/>
            <a:ext cx="1349465" cy="522404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MLbase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5104801"/>
            <a:ext cx="575275" cy="253219"/>
          </a:xfrm>
          <a:prstGeom prst="rect">
            <a:avLst/>
          </a:prstGeom>
          <a:solidFill>
            <a:srgbClr val="376092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911" y="5021530"/>
            <a:ext cx="1970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Released (BDAS)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4561" y="4992240"/>
            <a:ext cx="302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 development (AMP)</a:t>
            </a:r>
          </a:p>
          <a:p>
            <a:r>
              <a:rPr lang="en-US" sz="2000" dirty="0" smtClean="0">
                <a:latin typeface="+mn-lt"/>
              </a:rPr>
              <a:t>(Developer/Alpha releases)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1902" y="4985831"/>
            <a:ext cx="239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  <a:r>
              <a:rPr lang="en-US" sz="2000" baseline="30000" dirty="0" smtClean="0">
                <a:latin typeface="+mn-lt"/>
              </a:rPr>
              <a:t>rd</a:t>
            </a:r>
            <a:r>
              <a:rPr lang="en-US" sz="2000" dirty="0" smtClean="0">
                <a:latin typeface="+mn-lt"/>
              </a:rPr>
              <a:t> party open source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94000" y="5096729"/>
            <a:ext cx="575275" cy="251112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21767" y="5100131"/>
            <a:ext cx="575275" cy="221132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                                                                           </a:t>
            </a:r>
            <a:r>
              <a:rPr lang="en-US" sz="2000" dirty="0" smtClean="0"/>
              <a:t>                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866" y="5848290"/>
            <a:ext cx="8895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AMP BDAS Components being released under BSD or Apache Open Source License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83868" y="1981200"/>
            <a:ext cx="1349464" cy="495301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ML-Lib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4800" y="4055395"/>
            <a:ext cx="3886200" cy="635935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800" dirty="0"/>
              <a:t>YARN Resource </a:t>
            </a:r>
            <a:r>
              <a:rPr lang="en-US" sz="1800" dirty="0" err="1"/>
              <a:t>Mgr</a:t>
            </a:r>
            <a:endParaRPr lang="en-US" sz="1800" dirty="0"/>
          </a:p>
        </p:txBody>
      </p:sp>
      <p:sp>
        <p:nvSpPr>
          <p:cNvPr id="35" name="Oval 34"/>
          <p:cNvSpPr/>
          <p:nvPr/>
        </p:nvSpPr>
        <p:spPr>
          <a:xfrm>
            <a:off x="4146173" y="1857991"/>
            <a:ext cx="1875594" cy="691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Big Data Problem - </a:t>
            </a:r>
            <a:r>
              <a:rPr lang="en-US" sz="4000" dirty="0" err="1" smtClean="0"/>
              <a:t>Nutshelled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30418"/>
              </p:ext>
            </p:extLst>
          </p:nvPr>
        </p:nvGraphicFramePr>
        <p:xfrm>
          <a:off x="457200" y="14678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40BA-FDB7-4F4C-BCBC-1C0E4D8C0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57600" y="2895601"/>
            <a:ext cx="1987584" cy="169643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 Diverse and Growing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16797"/>
            <a:ext cx="28135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latin typeface="Gill Sans Light"/>
                <a:cs typeface="Gill Sans Light"/>
              </a:rPr>
              <a:t>Something’s</a:t>
            </a:r>
          </a:p>
          <a:p>
            <a:pPr algn="r"/>
            <a:r>
              <a:rPr lang="en-US" sz="4400" b="1" dirty="0" err="1" smtClean="0">
                <a:latin typeface="Gill Sans Light"/>
                <a:cs typeface="Gill Sans Light"/>
              </a:rPr>
              <a:t>gotta</a:t>
            </a:r>
            <a:r>
              <a:rPr lang="en-US" sz="4400" b="1" dirty="0" smtClean="0">
                <a:latin typeface="Gill Sans Light"/>
                <a:cs typeface="Gill Sans Light"/>
              </a:rPr>
              <a:t> </a:t>
            </a:r>
          </a:p>
          <a:p>
            <a:pPr algn="r"/>
            <a:r>
              <a:rPr lang="en-US" sz="4400" b="1" dirty="0" smtClean="0">
                <a:latin typeface="Gill Sans Light"/>
                <a:cs typeface="Gill Sans Light"/>
              </a:rPr>
              <a:t>give</a:t>
            </a:r>
            <a:r>
              <a:rPr lang="en-US" sz="2800" b="1" dirty="0" smtClean="0">
                <a:latin typeface="Gill Sans Light"/>
                <a:cs typeface="Gill Sans Ligh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92" y="1061411"/>
            <a:ext cx="1846062" cy="18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3F066A-947B-1A47-ACDC-49C6F590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654164-D0D6-B947-8C2C-2730E9A4A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51CE52-95DF-734D-86A5-E1994343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AAB907-5EE8-2745-9813-727A0539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576664-EDFB-BA49-83C9-0066C4FF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EE1017-8B85-F14D-8F1E-C89CCBE6C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NoSQL</a:t>
            </a:r>
            <a:r>
              <a:rPr lang="en-US" dirty="0" smtClean="0"/>
              <a:t>” Irony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Screen Shot 2013-03-22 at 11.2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7" y="1219199"/>
            <a:ext cx="6880363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good about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Scales out to thousands of nodes in a fault-tolerant manner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Great for analyzing semi-structured data and complex analytics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Elasticity (cloud computing)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Multi-tenancy resource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2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Makes MR-based systems slow?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Disk</a:t>
            </a:r>
            <a:r>
              <a:rPr lang="en-US" dirty="0"/>
              <a:t>-based intermediate outputs.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Inferior </a:t>
            </a:r>
            <a:r>
              <a:rPr lang="en-US" dirty="0"/>
              <a:t>data format and layout </a:t>
            </a:r>
            <a:r>
              <a:rPr lang="en-US" dirty="0" smtClean="0"/>
              <a:t>(e.g., no </a:t>
            </a:r>
            <a:r>
              <a:rPr lang="en-US" dirty="0"/>
              <a:t>control of data co-partitioning).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Execution </a:t>
            </a:r>
            <a:r>
              <a:rPr lang="en-US" dirty="0"/>
              <a:t>strategies (lack of optimization based on data statistics).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 </a:t>
            </a:r>
            <a:r>
              <a:rPr lang="en-US" dirty="0"/>
              <a:t>scheduling and launch overhead!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5029200"/>
            <a:ext cx="6705600" cy="1066800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ill Sans Light"/>
              </a:rPr>
              <a:t>None of these should be fundamental!</a:t>
            </a:r>
            <a:endParaRPr lang="en-US" sz="3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897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Shark = Spark + Hive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 smtClean="0"/>
              <a:t>Uses Spark’s in-memory RDD caching and language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Result reuse and low latency</a:t>
            </a:r>
          </a:p>
          <a:p>
            <a:pPr lvl="1">
              <a:lnSpc>
                <a:spcPct val="120000"/>
              </a:lnSpc>
            </a:pPr>
            <a:r>
              <a:rPr lang="en-US" sz="3600" dirty="0" smtClean="0"/>
              <a:t>Scalable</a:t>
            </a:r>
            <a:r>
              <a:rPr lang="en-US" sz="3600" dirty="0"/>
              <a:t>, fault-tolerant, </a:t>
            </a:r>
            <a:r>
              <a:rPr lang="en-US" sz="3600" dirty="0" smtClean="0"/>
              <a:t>fast</a:t>
            </a:r>
          </a:p>
          <a:p>
            <a:pPr lvl="1">
              <a:lnSpc>
                <a:spcPct val="120000"/>
              </a:lnSpc>
            </a:pPr>
            <a:endParaRPr lang="en-US" sz="36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Query Compatible</a:t>
            </a:r>
            <a:r>
              <a:rPr lang="en-US" sz="4000" dirty="0" smtClean="0"/>
              <a:t> </a:t>
            </a:r>
            <a:r>
              <a:rPr lang="en-US" sz="4000" dirty="0"/>
              <a:t>with Hive</a:t>
            </a:r>
          </a:p>
          <a:p>
            <a:pPr lvl="1"/>
            <a:r>
              <a:rPr lang="en-US" dirty="0"/>
              <a:t>Run </a:t>
            </a:r>
            <a:r>
              <a:rPr lang="en-US" dirty="0" err="1"/>
              <a:t>HiveQL</a:t>
            </a:r>
            <a:r>
              <a:rPr lang="en-US" dirty="0"/>
              <a:t> queries </a:t>
            </a:r>
            <a:r>
              <a:rPr lang="en-US" dirty="0" smtClean="0"/>
              <a:t>(w/ UDFs, UDAs…) </a:t>
            </a:r>
            <a:r>
              <a:rPr lang="en-US" b="1" dirty="0" smtClean="0"/>
              <a:t>without modifications</a:t>
            </a:r>
          </a:p>
          <a:p>
            <a:pPr lvl="1"/>
            <a:r>
              <a:rPr lang="en-US" dirty="0"/>
              <a:t>Convert logical query plan generated from Hive into Spark execution </a:t>
            </a:r>
            <a:r>
              <a:rPr lang="en-US" dirty="0" smtClean="0"/>
              <a:t>graph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Data Compatible</a:t>
            </a:r>
            <a:r>
              <a:rPr lang="en-US" sz="4000" dirty="0"/>
              <a:t> with </a:t>
            </a:r>
            <a:r>
              <a:rPr lang="en-US" sz="4000" dirty="0" smtClean="0"/>
              <a:t>Hive</a:t>
            </a:r>
          </a:p>
          <a:p>
            <a:pPr lvl="1"/>
            <a:r>
              <a:rPr lang="en-US" sz="2900" dirty="0" smtClean="0"/>
              <a:t>Use </a:t>
            </a:r>
            <a:r>
              <a:rPr lang="en-US" sz="2900" dirty="0"/>
              <a:t>existing HDFS data </a:t>
            </a:r>
            <a:r>
              <a:rPr lang="en-US" sz="2900" dirty="0" smtClean="0"/>
              <a:t>and </a:t>
            </a:r>
            <a:r>
              <a:rPr lang="en-US" sz="2900" dirty="0"/>
              <a:t>Hive metadata, </a:t>
            </a:r>
            <a:r>
              <a:rPr lang="en-US" sz="2900" b="1" dirty="0"/>
              <a:t>without modifications</a:t>
            </a:r>
          </a:p>
          <a:p>
            <a:pPr lvl="1"/>
            <a:endParaRPr lang="en-US" sz="3600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C. Engle, et al, </a:t>
            </a:r>
            <a:r>
              <a:rPr lang="en-US" sz="1400" dirty="0"/>
              <a:t>Shark: Fast Data Analysis Using Coarse-grained Distributed Memory, </a:t>
            </a:r>
            <a:r>
              <a:rPr lang="en-US" sz="1400" dirty="0" smtClean="0"/>
              <a:t>SIGMOD 2012</a:t>
            </a:r>
            <a:r>
              <a:rPr lang="en-US" sz="1400" dirty="0"/>
              <a:t> </a:t>
            </a:r>
            <a:r>
              <a:rPr lang="en-US" sz="1400" dirty="0" smtClean="0"/>
              <a:t>(system demonstration). Best Demo Award</a:t>
            </a:r>
          </a:p>
          <a:p>
            <a:endParaRPr lang="en-US" sz="1400" b="1" dirty="0" smtClean="0"/>
          </a:p>
          <a:p>
            <a:r>
              <a:rPr lang="en-US" sz="1400" dirty="0" smtClean="0"/>
              <a:t>R. </a:t>
            </a:r>
            <a:r>
              <a:rPr lang="en-US" sz="1400" dirty="0" err="1" smtClean="0"/>
              <a:t>Xin</a:t>
            </a:r>
            <a:r>
              <a:rPr lang="en-US" sz="1400" dirty="0" smtClean="0"/>
              <a:t> et al., Shark: SQL and Rich Analytics at Scale, SIGMOD 2013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980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Hive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499498"/>
            <a:ext cx="1545490" cy="397200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Meta store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62000" y="5644201"/>
            <a:ext cx="7565290" cy="60243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HDFS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764690" y="1499499"/>
            <a:ext cx="5562600" cy="319141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dirty="0"/>
          </a:p>
          <a:p>
            <a:r>
              <a:rPr lang="en-US" sz="2600" dirty="0" smtClean="0"/>
              <a:t>  Client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993290" y="2382424"/>
            <a:ext cx="51054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Driver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993290" y="3073207"/>
            <a:ext cx="1143000" cy="136722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SQL Parser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4136290" y="3073208"/>
            <a:ext cx="1752600" cy="136722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Query Optimizer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5888890" y="3073207"/>
            <a:ext cx="22098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Physical Plan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5888890" y="3752648"/>
            <a:ext cx="22098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Execution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4898290" y="1691640"/>
            <a:ext cx="16002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CLI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6498490" y="1691640"/>
            <a:ext cx="16002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JDBC</a:t>
            </a:r>
            <a:endParaRPr lang="en-US" sz="2600" dirty="0"/>
          </a:p>
        </p:txBody>
      </p:sp>
      <p:sp>
        <p:nvSpPr>
          <p:cNvPr id="17" name="Rectangle 16"/>
          <p:cNvSpPr/>
          <p:nvPr/>
        </p:nvSpPr>
        <p:spPr>
          <a:xfrm>
            <a:off x="2764690" y="4869068"/>
            <a:ext cx="5562600" cy="60243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MapReduce</a:t>
            </a:r>
            <a:endParaRPr lang="en-US" sz="2600" dirty="0"/>
          </a:p>
        </p:txBody>
      </p:sp>
      <p:sp>
        <p:nvSpPr>
          <p:cNvPr id="18" name="Left-Right Arrow 17"/>
          <p:cNvSpPr/>
          <p:nvPr/>
        </p:nvSpPr>
        <p:spPr>
          <a:xfrm>
            <a:off x="2190956" y="2881066"/>
            <a:ext cx="670317" cy="424501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16200000">
            <a:off x="6645335" y="4485448"/>
            <a:ext cx="647547" cy="374614"/>
          </a:xfrm>
          <a:prstGeom prst="leftRightArrow">
            <a:avLst/>
          </a:prstGeom>
          <a:solidFill>
            <a:srgbClr val="E4E4E4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6200000">
            <a:off x="6655271" y="5372373"/>
            <a:ext cx="627676" cy="374614"/>
          </a:xfrm>
          <a:prstGeom prst="leftRightArrow">
            <a:avLst/>
          </a:prstGeom>
          <a:solidFill>
            <a:srgbClr val="E4E4E4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16" b="3264"/>
          <a:stretch/>
        </p:blipFill>
        <p:spPr bwMode="auto">
          <a:xfrm>
            <a:off x="7459064" y="0"/>
            <a:ext cx="1659843" cy="14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Shark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499498"/>
            <a:ext cx="1545490" cy="397200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Meta store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762000" y="5644201"/>
            <a:ext cx="7565290" cy="60243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HDFS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764690" y="1499499"/>
            <a:ext cx="5562600" cy="319141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dirty="0"/>
          </a:p>
          <a:p>
            <a:r>
              <a:rPr lang="en-US" sz="2600" dirty="0" smtClean="0"/>
              <a:t>  Client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993290" y="2382424"/>
            <a:ext cx="51054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Driver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993290" y="3073207"/>
            <a:ext cx="1143000" cy="136722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SQL Parser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4136290" y="3073208"/>
            <a:ext cx="1752600" cy="1367227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5888890" y="3073207"/>
            <a:ext cx="2209800" cy="690784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  <a:headEnd type="none" w="med" len="med"/>
            <a:tailEnd type="none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Physical Plan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5888890" y="3752648"/>
            <a:ext cx="2209800" cy="690784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  <a:headEnd type="none" w="med" len="med"/>
            <a:tailEnd type="none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Execution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4898290" y="1691640"/>
            <a:ext cx="16002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CLI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6498490" y="1691640"/>
            <a:ext cx="1600200" cy="69078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JDBC</a:t>
            </a:r>
            <a:endParaRPr lang="en-US" sz="2600" dirty="0"/>
          </a:p>
        </p:txBody>
      </p:sp>
      <p:sp>
        <p:nvSpPr>
          <p:cNvPr id="17" name="Rectangle 16"/>
          <p:cNvSpPr/>
          <p:nvPr/>
        </p:nvSpPr>
        <p:spPr>
          <a:xfrm>
            <a:off x="2764690" y="4869068"/>
            <a:ext cx="5562600" cy="602437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Spark</a:t>
            </a:r>
            <a:endParaRPr lang="en-US" sz="2600" dirty="0"/>
          </a:p>
        </p:txBody>
      </p:sp>
      <p:sp>
        <p:nvSpPr>
          <p:cNvPr id="16" name="Rectangle 15"/>
          <p:cNvSpPr/>
          <p:nvPr/>
        </p:nvSpPr>
        <p:spPr>
          <a:xfrm>
            <a:off x="6324600" y="2382423"/>
            <a:ext cx="1774090" cy="690784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  <a:ln>
            <a:solidFill>
              <a:schemeClr val="accent4"/>
            </a:solidFill>
            <a:headEnd type="none" w="med" len="med"/>
            <a:tailEnd type="none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Cache Mgr.</a:t>
            </a:r>
            <a:endParaRPr lang="en-US" sz="2600" dirty="0"/>
          </a:p>
        </p:txBody>
      </p:sp>
      <p:sp>
        <p:nvSpPr>
          <p:cNvPr id="18" name="Left-Right Arrow 17"/>
          <p:cNvSpPr/>
          <p:nvPr/>
        </p:nvSpPr>
        <p:spPr>
          <a:xfrm>
            <a:off x="2190956" y="2881066"/>
            <a:ext cx="670317" cy="424501"/>
          </a:xfrm>
          <a:prstGeom prst="leftRightArrow">
            <a:avLst/>
          </a:prstGeom>
          <a:solidFill>
            <a:srgbClr val="E4E4E4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16200000">
            <a:off x="6645335" y="4485448"/>
            <a:ext cx="647547" cy="374614"/>
          </a:xfrm>
          <a:prstGeom prst="leftRightArrow">
            <a:avLst/>
          </a:prstGeom>
          <a:solidFill>
            <a:srgbClr val="E4E4E4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36290" y="3082926"/>
            <a:ext cx="1752600" cy="135255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Query Optimizer</a:t>
            </a:r>
            <a:endParaRPr lang="en-US" sz="2600" dirty="0"/>
          </a:p>
        </p:txBody>
      </p:sp>
      <p:sp>
        <p:nvSpPr>
          <p:cNvPr id="22" name="Left-Right Arrow 21"/>
          <p:cNvSpPr/>
          <p:nvPr/>
        </p:nvSpPr>
        <p:spPr>
          <a:xfrm rot="16200000">
            <a:off x="6655271" y="5372373"/>
            <a:ext cx="627676" cy="374614"/>
          </a:xfrm>
          <a:prstGeom prst="leftRightArrow">
            <a:avLst/>
          </a:prstGeom>
          <a:solidFill>
            <a:srgbClr val="E4E4E4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2522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Column-Oriented Storage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187"/>
            <a:ext cx="8229600" cy="20764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Caching Hive records as Java objects is inefficient</a:t>
            </a:r>
          </a:p>
          <a:p>
            <a:r>
              <a:rPr lang="en-US" dirty="0" smtClean="0"/>
              <a:t>Instead, use </a:t>
            </a:r>
            <a:r>
              <a:rPr lang="en-US" i="1" dirty="0" smtClean="0"/>
              <a:t>arrays of primitive types </a:t>
            </a:r>
            <a:r>
              <a:rPr lang="en-US" dirty="0" smtClean="0"/>
              <a:t>for columns</a:t>
            </a:r>
          </a:p>
          <a:p>
            <a:pPr lvl="1"/>
            <a:r>
              <a:rPr lang="en-US" dirty="0" smtClean="0"/>
              <a:t>Similar size to serialized form, but 5x faster to process</a:t>
            </a:r>
          </a:p>
          <a:p>
            <a:r>
              <a:rPr lang="en-US" i="1" dirty="0" smtClean="0"/>
              <a:t>Columnar compression </a:t>
            </a:r>
            <a:r>
              <a:rPr lang="en-US" dirty="0" smtClean="0"/>
              <a:t>can further reduce size by 5x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7312" y="4709316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6820" y="3871116"/>
            <a:ext cx="3695701" cy="990600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Column Storage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762720" y="4709316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448520" y="4709316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088294" y="5298134"/>
            <a:ext cx="712527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john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5790429" y="5298134"/>
            <a:ext cx="685800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mike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448520" y="5298134"/>
            <a:ext cx="685800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sally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5088295" y="5867675"/>
            <a:ext cx="702136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4.1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5780039" y="5867675"/>
            <a:ext cx="685800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3.5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6448520" y="5867675"/>
            <a:ext cx="685800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6.4</a:t>
            </a:r>
            <a:endParaRPr lang="en-US" sz="1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400" y="3871116"/>
            <a:ext cx="3695701" cy="990600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Row Storage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1727583" y="4709316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2413383" y="4709316"/>
            <a:ext cx="685800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john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3099183" y="4709316"/>
            <a:ext cx="685800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4.1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1727583" y="5298134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2413383" y="5298134"/>
            <a:ext cx="685800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mike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3099183" y="5298134"/>
            <a:ext cx="685800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3.5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727583" y="5867675"/>
            <a:ext cx="685800" cy="4572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2413383" y="5867675"/>
            <a:ext cx="685800" cy="45720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sally</a:t>
            </a:r>
            <a:endParaRPr lang="en-US" sz="1800" dirty="0"/>
          </a:p>
        </p:txBody>
      </p:sp>
      <p:sp>
        <p:nvSpPr>
          <p:cNvPr id="34" name="Rectangle 33"/>
          <p:cNvSpPr/>
          <p:nvPr/>
        </p:nvSpPr>
        <p:spPr>
          <a:xfrm>
            <a:off x="3099183" y="5867675"/>
            <a:ext cx="685800" cy="4572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6.4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12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4" y="-36945"/>
            <a:ext cx="8229600" cy="1143000"/>
          </a:xfrm>
        </p:spPr>
        <p:txBody>
          <a:bodyPr/>
          <a:lstStyle/>
          <a:p>
            <a:r>
              <a:rPr lang="en-US" dirty="0" smtClean="0"/>
              <a:t>Other Shark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066800"/>
            <a:ext cx="8363938" cy="4724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Fast task start-up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Dynamic (mid-query) join algorithm selection based on statistical properties of data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Runtime selection of # of reducers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Partition pruning using range statistics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Controllable table partitioning across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Benchmark: Grouped Aggregation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769-6E8E-0B43-B2B3-0339C1EF96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6172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amplab.cs.berkeley.edu</a:t>
            </a:r>
            <a:r>
              <a:rPr lang="en-US" dirty="0"/>
              <a:t>/benchmark/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SELECT SUBSTR(</a:t>
            </a:r>
            <a:r>
              <a:rPr lang="en-US" sz="2000" dirty="0" err="1"/>
              <a:t>sourceIP</a:t>
            </a:r>
            <a:r>
              <a:rPr lang="en-US" sz="2000" dirty="0"/>
              <a:t>, 1, X), SUM(</a:t>
            </a:r>
            <a:r>
              <a:rPr lang="en-US" sz="2000" dirty="0" err="1"/>
              <a:t>adRevenue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 smtClean="0"/>
              <a:t>FROM </a:t>
            </a:r>
            <a:r>
              <a:rPr lang="en-US" sz="2000" dirty="0" err="1"/>
              <a:t>uservisits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GROUP </a:t>
            </a:r>
            <a:r>
              <a:rPr lang="en-US" sz="2000" dirty="0"/>
              <a:t>BY SUBSTR(</a:t>
            </a:r>
            <a:r>
              <a:rPr lang="en-US" sz="2000" dirty="0" err="1"/>
              <a:t>sourceIP</a:t>
            </a:r>
            <a:r>
              <a:rPr lang="en-US" sz="2000" dirty="0"/>
              <a:t>, 1, X)</a:t>
            </a:r>
          </a:p>
        </p:txBody>
      </p:sp>
      <p:pic>
        <p:nvPicPr>
          <p:cNvPr id="6" name="Picture 5" descr="Screen Shot 2013-06-14 at 11.3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443"/>
            <a:ext cx="9142073" cy="37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Benchmark: Join + Order By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769-6E8E-0B43-B2B3-0339C1EF96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6324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amplab.cs.berkeley.edu</a:t>
            </a:r>
            <a:r>
              <a:rPr lang="en-US" dirty="0"/>
              <a:t>/benchmark/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880408"/>
            <a:ext cx="8915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SELECT </a:t>
            </a:r>
            <a:r>
              <a:rPr lang="en-US" sz="1800" dirty="0" err="1" smtClean="0"/>
              <a:t>srcIP</a:t>
            </a:r>
            <a:r>
              <a:rPr lang="en-US" sz="1800" dirty="0" smtClean="0"/>
              <a:t>,  AVG</a:t>
            </a:r>
            <a:r>
              <a:rPr lang="en-US" sz="1800" dirty="0"/>
              <a:t>(</a:t>
            </a:r>
            <a:r>
              <a:rPr lang="en-US" sz="1800" dirty="0" err="1"/>
              <a:t>pageRank</a:t>
            </a:r>
            <a:r>
              <a:rPr lang="en-US" sz="1800" dirty="0" smtClean="0"/>
              <a:t>), SUM</a:t>
            </a:r>
            <a:r>
              <a:rPr lang="en-US" sz="1800" dirty="0"/>
              <a:t>(</a:t>
            </a:r>
            <a:r>
              <a:rPr lang="en-US" sz="1800" dirty="0" err="1" smtClean="0"/>
              <a:t>adRevenue</a:t>
            </a:r>
            <a:r>
              <a:rPr lang="en-US" sz="1800" dirty="0" smtClean="0"/>
              <a:t>) </a:t>
            </a:r>
            <a:r>
              <a:rPr lang="en-US" sz="1800" dirty="0"/>
              <a:t>as </a:t>
            </a:r>
            <a:r>
              <a:rPr lang="en-US" sz="1800" dirty="0" err="1" smtClean="0"/>
              <a:t>totalRev</a:t>
            </a:r>
            <a:endParaRPr lang="en-US" sz="1800" dirty="0"/>
          </a:p>
          <a:p>
            <a:r>
              <a:rPr lang="en-US" sz="1800" dirty="0" smtClean="0"/>
              <a:t>FROM </a:t>
            </a:r>
            <a:r>
              <a:rPr lang="en-US" sz="1800" dirty="0"/>
              <a:t>Rankings AS R, </a:t>
            </a:r>
            <a:r>
              <a:rPr lang="en-US" sz="1800" dirty="0" err="1"/>
              <a:t>UserVisits</a:t>
            </a:r>
            <a:r>
              <a:rPr lang="en-US" sz="1800" dirty="0"/>
              <a:t> AS UV</a:t>
            </a:r>
          </a:p>
          <a:p>
            <a:r>
              <a:rPr lang="en-US" sz="1800" dirty="0" smtClean="0"/>
              <a:t>WHERE </a:t>
            </a:r>
            <a:r>
              <a:rPr lang="en-US" sz="1800" dirty="0" err="1"/>
              <a:t>R.pageURL</a:t>
            </a:r>
            <a:r>
              <a:rPr lang="en-US" sz="1800" dirty="0"/>
              <a:t> = </a:t>
            </a:r>
            <a:r>
              <a:rPr lang="en-US" sz="1800" dirty="0" err="1"/>
              <a:t>UV.destURL</a:t>
            </a:r>
            <a:endParaRPr lang="en-US" sz="1800" dirty="0"/>
          </a:p>
          <a:p>
            <a:r>
              <a:rPr lang="en-US" sz="1800" dirty="0"/>
              <a:t>       </a:t>
            </a:r>
            <a:r>
              <a:rPr lang="en-US" sz="1800" dirty="0" smtClean="0"/>
              <a:t>        AND </a:t>
            </a:r>
            <a:r>
              <a:rPr lang="en-US" sz="1800" dirty="0" err="1"/>
              <a:t>UV.visitDate</a:t>
            </a:r>
            <a:r>
              <a:rPr lang="en-US" sz="1800" dirty="0"/>
              <a:t> BETWEEN Date(`1980-01-01') </a:t>
            </a:r>
            <a:r>
              <a:rPr lang="en-US" sz="1800" dirty="0" smtClean="0"/>
              <a:t>AND </a:t>
            </a:r>
            <a:r>
              <a:rPr lang="en-US" sz="1800" dirty="0"/>
              <a:t>Date(`X')</a:t>
            </a:r>
          </a:p>
          <a:p>
            <a:r>
              <a:rPr lang="en-US" sz="1800" dirty="0" smtClean="0"/>
              <a:t>GROUP </a:t>
            </a:r>
            <a:r>
              <a:rPr lang="en-US" sz="1800" dirty="0"/>
              <a:t>BY </a:t>
            </a:r>
            <a:r>
              <a:rPr lang="en-US" sz="1800" dirty="0" err="1" smtClean="0"/>
              <a:t>UV.sourceIP</a:t>
            </a:r>
            <a:endParaRPr lang="en-US" sz="1800" dirty="0" smtClean="0"/>
          </a:p>
          <a:p>
            <a:r>
              <a:rPr lang="en-US" sz="1800" dirty="0" smtClean="0"/>
              <a:t>ORDER </a:t>
            </a:r>
            <a:r>
              <a:rPr lang="en-US" sz="1800" dirty="0"/>
              <a:t>BY </a:t>
            </a:r>
            <a:r>
              <a:rPr lang="en-US" sz="1800" dirty="0" err="1" smtClean="0"/>
              <a:t>totalRev</a:t>
            </a:r>
            <a:r>
              <a:rPr lang="en-US" sz="1800" dirty="0" smtClean="0"/>
              <a:t> DESC </a:t>
            </a:r>
            <a:r>
              <a:rPr lang="en-US" sz="1800" dirty="0"/>
              <a:t>LIMIT 1</a:t>
            </a:r>
          </a:p>
        </p:txBody>
      </p:sp>
      <p:pic>
        <p:nvPicPr>
          <p:cNvPr id="6" name="Picture 5" descr="Screen Shot 2013-06-14 at 11.4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0991"/>
            <a:ext cx="8915400" cy="36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AMPLab: Integrating Three Key Resources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11773"/>
              </p:ext>
            </p:extLst>
          </p:nvPr>
        </p:nvGraphicFramePr>
        <p:xfrm>
          <a:off x="457200" y="1951038"/>
          <a:ext cx="6449483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47" y="1743172"/>
            <a:ext cx="1747332" cy="1310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645" y="3217511"/>
            <a:ext cx="1862667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25" y="4953000"/>
            <a:ext cx="1850887" cy="15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F7F9C-6E6D-9D4C-9578-17C0527B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9E117-49C9-A04D-96FA-6D71D57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9AF47-EA02-7849-9A76-BE37905F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665E2-C6FF-2441-8763-6E8133B0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F1842-9AF3-2545-B545-E4F314A6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DEC009-2146-DD45-B685-BA0095A63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4" grpId="1" uiExpand="1">
        <p:bldSub>
          <a:bldDgm bld="lvlOne"/>
        </p:bldSub>
      </p:bldGraphic>
      <p:bldGraphic spid="4" grpId="2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Benchmark: User-Defined Function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769-6E8E-0B43-B2B3-0339C1EF96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6172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amplab.cs.berkeley.edu</a:t>
            </a:r>
            <a:r>
              <a:rPr lang="en-US" dirty="0"/>
              <a:t>/benchmark/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007577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CREATE TABLE </a:t>
            </a:r>
            <a:r>
              <a:rPr lang="en-US" sz="1800" dirty="0" err="1"/>
              <a:t>url_counts_partial</a:t>
            </a:r>
            <a:r>
              <a:rPr lang="en-US" sz="1800" dirty="0"/>
              <a:t> AS </a:t>
            </a:r>
          </a:p>
          <a:p>
            <a:r>
              <a:rPr lang="en-US" sz="1800" dirty="0"/>
              <a:t>  SELECT TRANSFORM (line)</a:t>
            </a:r>
          </a:p>
          <a:p>
            <a:r>
              <a:rPr lang="en-US" sz="1800" dirty="0"/>
              <a:t>    USING "python /root/</a:t>
            </a:r>
            <a:r>
              <a:rPr lang="en-US" sz="1800" dirty="0" err="1"/>
              <a:t>url_count.py</a:t>
            </a:r>
            <a:r>
              <a:rPr lang="en-US" sz="1800" dirty="0"/>
              <a:t>" as (</a:t>
            </a:r>
            <a:r>
              <a:rPr lang="en-US" sz="1800" dirty="0" err="1"/>
              <a:t>sourcePage</a:t>
            </a:r>
            <a:r>
              <a:rPr lang="en-US" sz="1800" dirty="0"/>
              <a:t>, </a:t>
            </a:r>
            <a:r>
              <a:rPr lang="en-US" sz="1800" dirty="0" err="1"/>
              <a:t>destPage</a:t>
            </a:r>
            <a:r>
              <a:rPr lang="en-US" sz="1800" dirty="0"/>
              <a:t>, </a:t>
            </a:r>
            <a:r>
              <a:rPr lang="en-US" sz="1800" dirty="0" err="1"/>
              <a:t>cnt</a:t>
            </a:r>
            <a:r>
              <a:rPr lang="en-US" sz="1800" dirty="0"/>
              <a:t>) </a:t>
            </a:r>
          </a:p>
          <a:p>
            <a:r>
              <a:rPr lang="en-US" sz="1800" dirty="0"/>
              <a:t>  FROM documents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sz="1800" dirty="0"/>
              <a:t>CREATE TABLE </a:t>
            </a:r>
            <a:r>
              <a:rPr lang="en-US" sz="1800" dirty="0" err="1"/>
              <a:t>url_counts_total</a:t>
            </a:r>
            <a:r>
              <a:rPr lang="en-US" sz="1800" dirty="0"/>
              <a:t> AS </a:t>
            </a:r>
          </a:p>
          <a:p>
            <a:r>
              <a:rPr lang="en-US" sz="1800" dirty="0"/>
              <a:t>  SELECT SUM(</a:t>
            </a:r>
            <a:r>
              <a:rPr lang="en-US" sz="1800" dirty="0" err="1"/>
              <a:t>cnt</a:t>
            </a:r>
            <a:r>
              <a:rPr lang="en-US" sz="1800" dirty="0"/>
              <a:t>) AS </a:t>
            </a:r>
            <a:r>
              <a:rPr lang="en-US" sz="1800" dirty="0" err="1"/>
              <a:t>totalCount</a:t>
            </a:r>
            <a:r>
              <a:rPr lang="en-US" sz="1800" dirty="0"/>
              <a:t>, </a:t>
            </a:r>
            <a:r>
              <a:rPr lang="en-US" sz="1800" dirty="0" err="1"/>
              <a:t>destPage</a:t>
            </a:r>
            <a:r>
              <a:rPr lang="en-US" sz="1800" dirty="0"/>
              <a:t> </a:t>
            </a:r>
          </a:p>
          <a:p>
            <a:r>
              <a:rPr lang="en-US" sz="1800" dirty="0"/>
              <a:t>  FROM </a:t>
            </a:r>
            <a:r>
              <a:rPr lang="en-US" sz="1800" dirty="0" err="1"/>
              <a:t>url_counts_partial</a:t>
            </a:r>
            <a:r>
              <a:rPr lang="en-US" sz="1800" dirty="0"/>
              <a:t> </a:t>
            </a:r>
          </a:p>
          <a:p>
            <a:r>
              <a:rPr lang="en-US" sz="1800" dirty="0"/>
              <a:t>  GROUP BY </a:t>
            </a:r>
            <a:r>
              <a:rPr lang="en-US" sz="1800" dirty="0" err="1"/>
              <a:t>destPage</a:t>
            </a:r>
            <a:r>
              <a:rPr lang="en-US" sz="1800" dirty="0"/>
              <a:t>;</a:t>
            </a:r>
          </a:p>
        </p:txBody>
      </p:sp>
      <p:pic>
        <p:nvPicPr>
          <p:cNvPr id="7" name="Picture 6" descr="Screen Shot 2013-06-14 at 11.4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581400"/>
            <a:ext cx="82804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r>
              <a:rPr lang="en-US" sz="4800" dirty="0" smtClean="0"/>
              <a:t>A Unified System for SQL, RT &amp; ML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124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</a:t>
            </a:r>
            <a:r>
              <a:rPr lang="en-US" sz="2400" dirty="0"/>
              <a:t>move seamlessly between SQL and Machine Learning worlds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05" y="1295400"/>
            <a:ext cx="5601910" cy="4495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24500" y="5232400"/>
            <a:ext cx="3352800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657600"/>
            <a:ext cx="502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3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BDAS Present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9"/>
            <a:ext cx="8229600" cy="3059545"/>
          </a:xfrm>
        </p:spPr>
        <p:txBody>
          <a:bodyPr/>
          <a:lstStyle/>
          <a:p>
            <a:r>
              <a:rPr lang="en-US" sz="2400" b="1" dirty="0" smtClean="0"/>
              <a:t>Spark Streaming</a:t>
            </a:r>
            <a:r>
              <a:rPr lang="en-US" sz="2400" dirty="0" smtClean="0"/>
              <a:t> – Real-time Processing</a:t>
            </a:r>
          </a:p>
          <a:p>
            <a:r>
              <a:rPr lang="en-US" sz="2400" b="1" dirty="0" smtClean="0"/>
              <a:t>Tachyon</a:t>
            </a:r>
            <a:r>
              <a:rPr lang="en-US" sz="2400" dirty="0" smtClean="0"/>
              <a:t> – Memory-based layer on top of HDFS</a:t>
            </a:r>
          </a:p>
          <a:p>
            <a:r>
              <a:rPr lang="en-US" sz="2400" b="1" dirty="0" smtClean="0"/>
              <a:t>BlinkDB</a:t>
            </a:r>
            <a:r>
              <a:rPr lang="en-US" sz="2400" dirty="0" smtClean="0"/>
              <a:t> – Approximate Query Processing</a:t>
            </a:r>
          </a:p>
          <a:p>
            <a:r>
              <a:rPr lang="en-US" sz="2400" b="1" dirty="0" err="1" smtClean="0"/>
              <a:t>MLlib</a:t>
            </a:r>
            <a:r>
              <a:rPr lang="en-US" sz="2400" dirty="0" smtClean="0"/>
              <a:t> – Scalable Distributed Machine Learning Library in Spark</a:t>
            </a:r>
            <a:endParaRPr lang="en-US" sz="2400" dirty="0"/>
          </a:p>
          <a:p>
            <a:r>
              <a:rPr lang="en-US" sz="2400" b="1" dirty="0" err="1" smtClean="0"/>
              <a:t>GraphX</a:t>
            </a:r>
            <a:r>
              <a:rPr lang="en-US" sz="2400" dirty="0" smtClean="0"/>
              <a:t> – Graph processing integrated with Spark and Shark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10754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http://amplab.cs.berkeley.edu/publications  for more information</a:t>
            </a:r>
            <a:endParaRPr lang="en-US" sz="2000" dirty="0"/>
          </a:p>
        </p:txBody>
      </p:sp>
      <p:pic>
        <p:nvPicPr>
          <p:cNvPr id="5" name="Picture 4" descr="Screen Shot 2013-10-06 at 11.1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399"/>
            <a:ext cx="553234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777" y="46059"/>
            <a:ext cx="5867400" cy="1143000"/>
          </a:xfrm>
        </p:spPr>
        <p:txBody>
          <a:bodyPr/>
          <a:lstStyle/>
          <a:p>
            <a:r>
              <a:rPr lang="en-US" dirty="0" smtClean="0"/>
              <a:t>BDAS –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59"/>
            <a:ext cx="6172200" cy="4221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developing/releasing </a:t>
            </a:r>
            <a:r>
              <a:rPr lang="en-US" b="1" dirty="0" smtClean="0"/>
              <a:t>advanced components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Machine Learning/Advanced Analytics Easier to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Enable People to participate         in all aspects of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Address the “</a:t>
            </a:r>
            <a:r>
              <a:rPr lang="en-US" b="1" dirty="0" smtClean="0"/>
              <a:t>3 E’s of Big Data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180753" y="3200400"/>
            <a:ext cx="3963247" cy="3528091"/>
            <a:chOff x="7727950" y="153988"/>
            <a:chExt cx="5283200" cy="464661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 rot="1560000">
              <a:off x="7727950" y="1062038"/>
              <a:ext cx="2633663" cy="1333500"/>
              <a:chOff x="0" y="0"/>
              <a:chExt cx="1659" cy="840"/>
            </a:xfrm>
          </p:grpSpPr>
          <p:sp>
            <p:nvSpPr>
              <p:cNvPr id="5" name="AutoShape 25"/>
              <p:cNvSpPr>
                <a:spLocks/>
              </p:cNvSpPr>
              <p:nvPr/>
            </p:nvSpPr>
            <p:spPr bwMode="auto">
              <a:xfrm>
                <a:off x="-1" y="-2"/>
                <a:ext cx="1658" cy="840"/>
              </a:xfrm>
              <a:prstGeom prst="leftArrow">
                <a:avLst>
                  <a:gd name="adj1" fmla="val 50000"/>
                  <a:gd name="adj2" fmla="val 35218"/>
                </a:avLst>
              </a:pr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" name="Rectangle 26"/>
              <p:cNvSpPr>
                <a:spLocks/>
              </p:cNvSpPr>
              <p:nvPr/>
            </p:nvSpPr>
            <p:spPr bwMode="auto">
              <a:xfrm>
                <a:off x="211" y="233"/>
                <a:ext cx="1448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8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  <a:sym typeface="Calibri" charset="0"/>
                  </a:rPr>
                  <a:t>Reliable</a:t>
                </a: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-3600000">
              <a:off x="9187656" y="789782"/>
              <a:ext cx="2732087" cy="1460500"/>
              <a:chOff x="0" y="0"/>
              <a:chExt cx="1720" cy="920"/>
            </a:xfrm>
          </p:grpSpPr>
          <p:sp>
            <p:nvSpPr>
              <p:cNvPr id="8" name="AutoShape 28"/>
              <p:cNvSpPr>
                <a:spLocks/>
              </p:cNvSpPr>
              <p:nvPr/>
            </p:nvSpPr>
            <p:spPr bwMode="auto">
              <a:xfrm>
                <a:off x="0" y="0"/>
                <a:ext cx="1720" cy="920"/>
              </a:xfrm>
              <a:prstGeom prst="rightArrow">
                <a:avLst>
                  <a:gd name="adj1" fmla="val 50000"/>
                  <a:gd name="adj2" fmla="val 35219"/>
                </a:avLst>
              </a:pr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9"/>
              <p:cNvSpPr>
                <a:spLocks/>
              </p:cNvSpPr>
              <p:nvPr/>
            </p:nvSpPr>
            <p:spPr bwMode="auto">
              <a:xfrm>
                <a:off x="0" y="251"/>
                <a:ext cx="1488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 algn="r"/>
                <a:r>
                  <a:rPr lang="en-US" sz="32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  <a:sym typeface="Calibri" charset="0"/>
                  </a:rPr>
                  <a:t>Fast</a:t>
                </a:r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0136188" y="2211388"/>
              <a:ext cx="184150" cy="2235200"/>
              <a:chOff x="0" y="0"/>
              <a:chExt cx="115" cy="1408"/>
            </a:xfrm>
          </p:grpSpPr>
          <p:sp>
            <p:nvSpPr>
              <p:cNvPr id="11" name="AutoShape 31"/>
              <p:cNvSpPr>
                <a:spLocks/>
              </p:cNvSpPr>
              <p:nvPr/>
            </p:nvSpPr>
            <p:spPr bwMode="auto">
              <a:xfrm>
                <a:off x="0" y="0"/>
                <a:ext cx="115" cy="140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21"/>
                    </a:moveTo>
                    <a:cubicBezTo>
                      <a:pt x="0" y="99"/>
                      <a:pt x="4835" y="0"/>
                      <a:pt x="10800" y="0"/>
                    </a:cubicBezTo>
                    <a:cubicBezTo>
                      <a:pt x="16765" y="0"/>
                      <a:pt x="21600" y="99"/>
                      <a:pt x="21600" y="221"/>
                    </a:cubicBezTo>
                    <a:lnTo>
                      <a:pt x="21600" y="21379"/>
                    </a:lnTo>
                    <a:cubicBezTo>
                      <a:pt x="21600" y="21501"/>
                      <a:pt x="16765" y="21600"/>
                      <a:pt x="10800" y="21600"/>
                    </a:cubicBezTo>
                    <a:cubicBezTo>
                      <a:pt x="4835" y="21600"/>
                      <a:pt x="0" y="21501"/>
                      <a:pt x="0" y="21379"/>
                    </a:cubicBezTo>
                    <a:close/>
                    <a:moveTo>
                      <a:pt x="0" y="221"/>
                    </a:moveTo>
                  </a:path>
                </a:pathLst>
              </a:custGeom>
              <a:gradFill rotWithShape="0">
                <a:gsLst>
                  <a:gs pos="0">
                    <a:srgbClr val="FFE2CA"/>
                  </a:gs>
                  <a:gs pos="100000">
                    <a:srgbClr val="FF953D"/>
                  </a:gs>
                </a:gsLst>
                <a:lin ang="5400000" scaled="1"/>
              </a:gradFill>
              <a:ln>
                <a:noFill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5924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utoShape 32"/>
              <p:cNvSpPr>
                <a:spLocks/>
              </p:cNvSpPr>
              <p:nvPr/>
            </p:nvSpPr>
            <p:spPr bwMode="auto">
              <a:xfrm>
                <a:off x="0" y="0"/>
                <a:ext cx="115" cy="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chemeClr val="accent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5924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" name="AutoShape 33"/>
              <p:cNvSpPr>
                <a:spLocks/>
              </p:cNvSpPr>
              <p:nvPr/>
            </p:nvSpPr>
            <p:spPr bwMode="auto">
              <a:xfrm>
                <a:off x="0" y="0"/>
                <a:ext cx="115" cy="1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221"/>
                    </a:moveTo>
                    <a:cubicBezTo>
                      <a:pt x="21600" y="343"/>
                      <a:pt x="16765" y="442"/>
                      <a:pt x="10800" y="442"/>
                    </a:cubicBezTo>
                    <a:cubicBezTo>
                      <a:pt x="4835" y="442"/>
                      <a:pt x="0" y="343"/>
                      <a:pt x="0" y="221"/>
                    </a:cubicBezTo>
                    <a:cubicBezTo>
                      <a:pt x="0" y="99"/>
                      <a:pt x="4835" y="0"/>
                      <a:pt x="10800" y="0"/>
                    </a:cubicBezTo>
                    <a:cubicBezTo>
                      <a:pt x="16765" y="0"/>
                      <a:pt x="21600" y="99"/>
                      <a:pt x="21600" y="221"/>
                    </a:cubicBezTo>
                    <a:lnTo>
                      <a:pt x="21600" y="21379"/>
                    </a:lnTo>
                    <a:cubicBezTo>
                      <a:pt x="21600" y="21501"/>
                      <a:pt x="16765" y="21600"/>
                      <a:pt x="10800" y="21600"/>
                    </a:cubicBezTo>
                    <a:cubicBezTo>
                      <a:pt x="4835" y="21600"/>
                      <a:pt x="0" y="21501"/>
                      <a:pt x="0" y="21379"/>
                    </a:cubicBezTo>
                    <a:lnTo>
                      <a:pt x="0" y="221"/>
                    </a:lnTo>
                  </a:path>
                </a:pathLst>
              </a:custGeom>
              <a:noFill/>
              <a:ln w="9525" cap="flat">
                <a:solidFill>
                  <a:srgbClr val="F5924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 rot="479999">
              <a:off x="9758363" y="1757363"/>
              <a:ext cx="3252787" cy="1460500"/>
              <a:chOff x="0" y="0"/>
              <a:chExt cx="2048" cy="920"/>
            </a:xfrm>
          </p:grpSpPr>
          <p:sp>
            <p:nvSpPr>
              <p:cNvPr id="15" name="AutoShape 35"/>
              <p:cNvSpPr>
                <a:spLocks/>
              </p:cNvSpPr>
              <p:nvPr/>
            </p:nvSpPr>
            <p:spPr bwMode="auto">
              <a:xfrm>
                <a:off x="0" y="0"/>
                <a:ext cx="2048" cy="920"/>
              </a:xfrm>
              <a:prstGeom prst="rightArrow">
                <a:avLst>
                  <a:gd name="adj1" fmla="val 50000"/>
                  <a:gd name="adj2" fmla="val 35226"/>
                </a:avLst>
              </a:pr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36"/>
              <p:cNvSpPr>
                <a:spLocks/>
              </p:cNvSpPr>
              <p:nvPr/>
            </p:nvSpPr>
            <p:spPr bwMode="auto">
              <a:xfrm>
                <a:off x="0" y="273"/>
                <a:ext cx="182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 algn="r"/>
                <a:r>
                  <a:rPr lang="en-US" sz="2800" dirty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  <a:sym typeface="Calibri" charset="0"/>
                  </a:rPr>
                  <a:t>Accurate</a:t>
                </a: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 rot="-3000000">
              <a:off x="8062119" y="2407444"/>
              <a:ext cx="2781300" cy="1582738"/>
              <a:chOff x="0" y="0"/>
              <a:chExt cx="1752" cy="997"/>
            </a:xfrm>
          </p:grpSpPr>
          <p:sp>
            <p:nvSpPr>
              <p:cNvPr id="18" name="AutoShape 38"/>
              <p:cNvSpPr>
                <a:spLocks/>
              </p:cNvSpPr>
              <p:nvPr/>
            </p:nvSpPr>
            <p:spPr bwMode="auto">
              <a:xfrm>
                <a:off x="9" y="-8"/>
                <a:ext cx="1749" cy="997"/>
              </a:xfrm>
              <a:prstGeom prst="leftArrow">
                <a:avLst>
                  <a:gd name="adj1" fmla="val 50000"/>
                  <a:gd name="adj2" fmla="val 35134"/>
                </a:avLst>
              </a:pr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9"/>
              <p:cNvSpPr>
                <a:spLocks/>
              </p:cNvSpPr>
              <p:nvPr/>
            </p:nvSpPr>
            <p:spPr bwMode="auto">
              <a:xfrm>
                <a:off x="248" y="289"/>
                <a:ext cx="150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  <a:sym typeface="Calibri" charset="0"/>
                  </a:rPr>
                  <a:t>Easy to Use</a:t>
                </a:r>
                <a:endParaRPr lang="en-US" sz="2800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endParaRPr>
              </a:p>
            </p:txBody>
          </p:sp>
        </p:grpSp>
        <p:pic>
          <p:nvPicPr>
            <p:cNvPr id="20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000" y="3200400"/>
              <a:ext cx="126206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20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E’s of Big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67000"/>
            <a:ext cx="8229600" cy="1401762"/>
          </a:xfrm>
        </p:spPr>
        <p:txBody>
          <a:bodyPr/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xtreme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lasticity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verywhere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123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 -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419600"/>
          </a:xfrm>
        </p:spPr>
        <p:txBody>
          <a:bodyPr/>
          <a:lstStyle/>
          <a:p>
            <a:r>
              <a:rPr lang="en-US" dirty="0" smtClean="0"/>
              <a:t>Option #1 – Build your own Cluster/WSC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3-09-27 at 10.31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9" r="16111"/>
          <a:stretch/>
        </p:blipFill>
        <p:spPr>
          <a:xfrm>
            <a:off x="431800" y="3886200"/>
            <a:ext cx="5871862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0" y="6172200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(US East – Saturday Sept 28 @1:30am)</a:t>
            </a:r>
          </a:p>
        </p:txBody>
      </p:sp>
      <p:pic>
        <p:nvPicPr>
          <p:cNvPr id="7" name="Picture 6" descr="Screen Shot 2013-09-27 at 10.51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118100" cy="1938216"/>
          </a:xfrm>
          <a:prstGeom prst="rect">
            <a:avLst/>
          </a:prstGeom>
        </p:spPr>
      </p:pic>
      <p:pic>
        <p:nvPicPr>
          <p:cNvPr id="8" name="Picture 7" descr="Screen Shot 2013-09-27 at 10.31.43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2"/>
          <a:stretch/>
        </p:blipFill>
        <p:spPr>
          <a:xfrm>
            <a:off x="1054100" y="5486400"/>
            <a:ext cx="5499100" cy="121318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3505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 #3 – Try your luck on the Spot Market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676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 #2 – Rent Machines from AWS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89700" y="42672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x #Servers needed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8600" y="580286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x #Servers needed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400" y="1828800"/>
            <a:ext cx="218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46K Servers</a:t>
            </a:r>
          </a:p>
          <a:p>
            <a:r>
              <a:rPr lang="en-US" sz="1800" dirty="0" smtClean="0">
                <a:latin typeface="Gill Sans Light"/>
                <a:cs typeface="Gill Sans Light"/>
              </a:rPr>
              <a:t>(2010 estimate from H&amp;P book)</a:t>
            </a:r>
          </a:p>
        </p:txBody>
      </p:sp>
    </p:spTree>
    <p:extLst>
      <p:ext uri="{BB962C8B-B14F-4D97-AF65-F5344CB8AC3E}">
        <p14:creationId xmlns:p14="http://schemas.microsoft.com/office/powerpoint/2010/main" val="326926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 - Algorithms</a:t>
            </a:r>
            <a:endParaRPr lang="en-US" dirty="0"/>
          </a:p>
        </p:txBody>
      </p:sp>
      <p:pic>
        <p:nvPicPr>
          <p:cNvPr id="4" name="Content Placeholder 3" descr="Screen Shot 2013-09-28 at 7.33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55" b="-20955"/>
          <a:stretch>
            <a:fillRect/>
          </a:stretch>
        </p:blipFill>
        <p:spPr>
          <a:xfrm>
            <a:off x="1295400" y="563989"/>
            <a:ext cx="6477000" cy="3322211"/>
          </a:xfrm>
        </p:spPr>
      </p:pic>
      <p:pic>
        <p:nvPicPr>
          <p:cNvPr id="5" name="Picture 4" descr="Screen Shot 2013-09-28 at 7.35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336067" cy="298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Agarwal</a:t>
            </a:r>
            <a:r>
              <a:rPr lang="en-US" sz="1800" dirty="0" smtClean="0"/>
              <a:t> et al., </a:t>
            </a:r>
            <a:r>
              <a:rPr lang="en-US" sz="1800" dirty="0"/>
              <a:t>BlinkDB: Queries with Bounded Errors and Bounded Response Times on Very Large Data. ACM </a:t>
            </a:r>
            <a:r>
              <a:rPr lang="en-US" sz="1800" dirty="0" err="1"/>
              <a:t>EuroSys</a:t>
            </a:r>
            <a:r>
              <a:rPr lang="en-US" sz="1800" dirty="0"/>
              <a:t> 2013</a:t>
            </a:r>
            <a:r>
              <a:rPr lang="en-US" sz="1800" dirty="0" smtClean="0"/>
              <a:t>, Best </a:t>
            </a:r>
            <a:r>
              <a:rPr lang="en-US" sz="1800" dirty="0"/>
              <a:t>Paper </a:t>
            </a:r>
            <a:r>
              <a:rPr lang="en-US" sz="1800" dirty="0" smtClean="0"/>
              <a:t>Award</a:t>
            </a:r>
            <a:r>
              <a:rPr lang="en-US" sz="1800" i="1" dirty="0" smtClean="0"/>
              <a:t>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354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CrowdDB – People-powered Query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0" y="2133600"/>
            <a:ext cx="3657600" cy="281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dirty="0" smtClean="0"/>
              <a:t>Other People-powered Database projects: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Qurk</a:t>
            </a:r>
            <a:r>
              <a:rPr lang="en-US" sz="3600" dirty="0" smtClean="0"/>
              <a:t> – MIT</a:t>
            </a:r>
          </a:p>
          <a:p>
            <a:pPr marL="0" indent="0">
              <a:buNone/>
            </a:pPr>
            <a:r>
              <a:rPr lang="en-US" sz="3600" dirty="0" smtClean="0"/>
              <a:t>	Deco </a:t>
            </a:r>
            <a:r>
              <a:rPr lang="en-US" sz="3600" dirty="0"/>
              <a:t>– </a:t>
            </a:r>
            <a:r>
              <a:rPr lang="en-US" sz="3600" dirty="0" smtClean="0"/>
              <a:t> Stanford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" name="Picture 5" descr="arch_simple_crowdd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948" y="1295400"/>
            <a:ext cx="4302951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57200" y="5810071"/>
            <a:ext cx="9685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	Franklin et al., CrowdDB: Answering Queries with Crowdsourcing, </a:t>
            </a:r>
            <a:r>
              <a:rPr lang="en-US" sz="1800" i="1" dirty="0" smtClean="0"/>
              <a:t>SIGMOD 2011</a:t>
            </a:r>
          </a:p>
          <a:p>
            <a:r>
              <a:rPr lang="en-US" sz="1800" i="1" dirty="0"/>
              <a:t>	</a:t>
            </a:r>
            <a:r>
              <a:rPr lang="en-US" sz="1800" dirty="0" err="1" smtClean="0"/>
              <a:t>Feng</a:t>
            </a:r>
            <a:r>
              <a:rPr lang="en-US" sz="1800" dirty="0" smtClean="0"/>
              <a:t> et al</a:t>
            </a:r>
            <a:r>
              <a:rPr lang="en-US" sz="1800" i="1" dirty="0" smtClean="0"/>
              <a:t>., </a:t>
            </a:r>
            <a:r>
              <a:rPr lang="en-US" sz="1800" dirty="0" smtClean="0"/>
              <a:t>Query Processing with the VLDB Crowd</a:t>
            </a:r>
            <a:r>
              <a:rPr lang="en-US" sz="1800" i="1" dirty="0" smtClean="0"/>
              <a:t>, VLDB 2011 Best Demo Award</a:t>
            </a:r>
          </a:p>
          <a:p>
            <a:r>
              <a:rPr lang="en-US" sz="1800" i="1" dirty="0"/>
              <a:t>	</a:t>
            </a:r>
            <a:r>
              <a:rPr lang="en-US" sz="1800" dirty="0" err="1" smtClean="0"/>
              <a:t>Trushkowsky</a:t>
            </a:r>
            <a:r>
              <a:rPr lang="en-US" sz="1800" dirty="0" smtClean="0"/>
              <a:t> et al., Crowdsourcing Enumeration Queries,</a:t>
            </a:r>
            <a:r>
              <a:rPr lang="en-US" sz="1800" i="1" dirty="0" smtClean="0"/>
              <a:t> ICDE 2013 Best Paper Award</a:t>
            </a:r>
          </a:p>
          <a:p>
            <a:r>
              <a:rPr lang="en-US" sz="1800" i="1" dirty="0"/>
              <a:t>	</a:t>
            </a:r>
            <a:r>
              <a:rPr lang="en-US" sz="1800" i="1" dirty="0" smtClean="0"/>
              <a:t>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2076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66"/>
    </mc:Choice>
    <mc:Fallback xmlns="">
      <p:transition xmlns:p14="http://schemas.microsoft.com/office/powerpoint/2010/main" spd="slow" advTm="1160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98780"/>
            <a:ext cx="4114800" cy="235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Extreme Elasticity 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2"/>
          <a:stretch/>
        </p:blipFill>
        <p:spPr>
          <a:xfrm>
            <a:off x="6934200" y="1447800"/>
            <a:ext cx="1584979" cy="45922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64735" y="3679018"/>
            <a:ext cx="4014529" cy="3178982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Constantly changing workforce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Adapting/Learning workers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Various Incentives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Fatigue, Fraud, &amp; other Failure Modes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Latency &amp; Prediction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Work Conditions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Interface &lt;-&gt; Answer Quality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Task Structuring &amp; Routing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3543" y="1532921"/>
            <a:ext cx="1324737" cy="1785735"/>
            <a:chOff x="2173561" y="1532921"/>
            <a:chExt cx="1324737" cy="1785735"/>
          </a:xfrm>
        </p:grpSpPr>
        <p:sp>
          <p:nvSpPr>
            <p:cNvPr id="8" name="Action Button: Help 7">
              <a:hlinkClick r:id="" action="ppaction://noaction" highlightClick="1"/>
            </p:cNvPr>
            <p:cNvSpPr/>
            <p:nvPr/>
          </p:nvSpPr>
          <p:spPr>
            <a:xfrm>
              <a:off x="2350330" y="1532921"/>
              <a:ext cx="1042416" cy="1042416"/>
            </a:xfrm>
            <a:prstGeom prst="actionButtonHel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Equal 9"/>
            <p:cNvSpPr/>
            <p:nvPr/>
          </p:nvSpPr>
          <p:spPr>
            <a:xfrm>
              <a:off x="2173561" y="2404256"/>
              <a:ext cx="1324737" cy="914400"/>
            </a:xfrm>
            <a:prstGeom prst="mathEqua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9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28271"/>
              </p:ext>
            </p:extLst>
          </p:nvPr>
        </p:nvGraphicFramePr>
        <p:xfrm>
          <a:off x="457200" y="1524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4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F7F9C-6E6D-9D4C-9578-17C0527B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B9E117-49C9-A04D-96FA-6D71D57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D9AF47-EA02-7849-9A76-BE37905F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3A665E2-C6FF-2441-8763-6E8133B0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0F1842-9AF3-2545-B545-E4F314A6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DDEC009-2146-DD45-B685-BA0095A63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  <p:bldGraphic spid="14" grpId="1">
        <p:bldSub>
          <a:bldDgm bld="lvlOne"/>
        </p:bldSub>
      </p:bldGraphic>
      <p:bldGraphic spid="14" grpId="2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-76200" y="320074"/>
            <a:ext cx="9220200" cy="1905000"/>
          </a:xfrm>
        </p:spPr>
        <p:txBody>
          <a:bodyPr>
            <a:normAutofit/>
          </a:bodyPr>
          <a:lstStyle/>
          <a:p>
            <a:r>
              <a:rPr lang="en-US" sz="4400" dirty="0"/>
              <a:t>The Berkeley </a:t>
            </a:r>
            <a:r>
              <a:rPr lang="en-US" sz="4400" dirty="0" smtClean="0"/>
              <a:t>AMPLab </a:t>
            </a:r>
            <a:br>
              <a:rPr lang="en-US" sz="4400" dirty="0" smtClean="0"/>
            </a:br>
            <a:r>
              <a:rPr lang="en-US" sz="4400" dirty="0" smtClean="0"/>
              <a:t>Collaborative </a:t>
            </a:r>
            <a:r>
              <a:rPr lang="en-US" sz="4400" dirty="0"/>
              <a:t>Big Data Research</a:t>
            </a:r>
            <a:endParaRPr lang="en-US" sz="4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98500" y="787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97243" y="4343400"/>
            <a:ext cx="4094357" cy="672729"/>
            <a:chOff x="1889306" y="4343400"/>
            <a:chExt cx="4758069" cy="734502"/>
          </a:xfrm>
        </p:grpSpPr>
        <p:grpSp>
          <p:nvGrpSpPr>
            <p:cNvPr id="24" name="Group 23"/>
            <p:cNvGrpSpPr/>
            <p:nvPr/>
          </p:nvGrpSpPr>
          <p:grpSpPr>
            <a:xfrm>
              <a:off x="3434868" y="4343400"/>
              <a:ext cx="3212507" cy="734502"/>
              <a:chOff x="2436934" y="4495800"/>
              <a:chExt cx="4256901" cy="1014730"/>
            </a:xfrm>
          </p:grpSpPr>
          <p:pic>
            <p:nvPicPr>
              <p:cNvPr id="26" name="Picture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6934" y="4597870"/>
                <a:ext cx="2438399" cy="870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6" descr="sap_logo.gi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6300" y="4495800"/>
                <a:ext cx="1867535" cy="1014730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306" y="4447098"/>
              <a:ext cx="1567747" cy="6096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600200" y="5080745"/>
            <a:ext cx="6361165" cy="1553924"/>
            <a:chOff x="1600200" y="5080745"/>
            <a:chExt cx="6361165" cy="155392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0497" y="6302545"/>
              <a:ext cx="1184361" cy="32799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0894" y="6385049"/>
              <a:ext cx="889000" cy="162983"/>
            </a:xfrm>
            <a:prstGeom prst="rect">
              <a:avLst/>
            </a:prstGeom>
          </p:spPr>
        </p:pic>
        <p:pic>
          <p:nvPicPr>
            <p:cNvPr id="50" name="Picture 49" descr="splunk_logo1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2724" y="6326359"/>
              <a:ext cx="953496" cy="28036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0200" y="6298412"/>
              <a:ext cx="950291" cy="33625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5611564"/>
              <a:ext cx="834077" cy="63425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5548" y="5600700"/>
              <a:ext cx="655346" cy="65598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4600" y="5742631"/>
              <a:ext cx="1012808" cy="37212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5660335"/>
              <a:ext cx="536192" cy="53671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2358" y="5217774"/>
              <a:ext cx="923442" cy="289490"/>
            </a:xfrm>
            <a:prstGeom prst="rect">
              <a:avLst/>
            </a:prstGeom>
          </p:spPr>
        </p:pic>
        <p:pic>
          <p:nvPicPr>
            <p:cNvPr id="49" name="Picture 48" descr="ericsson-logo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5080745"/>
              <a:ext cx="1072385" cy="56354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000" y="5778632"/>
              <a:ext cx="1103365" cy="300119"/>
            </a:xfrm>
            <a:prstGeom prst="rect">
              <a:avLst/>
            </a:prstGeom>
          </p:spPr>
        </p:pic>
        <p:pic>
          <p:nvPicPr>
            <p:cNvPr id="53" name="Picture 52" descr="gelogo.jpe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0986" y="5603319"/>
              <a:ext cx="1131962" cy="65074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00" y="5095819"/>
              <a:ext cx="877824" cy="5334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568388" y="5210119"/>
              <a:ext cx="860612" cy="3048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91200" y="5172019"/>
              <a:ext cx="997857" cy="3810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284862" y="5738191"/>
              <a:ext cx="800100" cy="3810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205433"/>
              <a:ext cx="1023364" cy="3141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3396" y="6397452"/>
              <a:ext cx="1295400" cy="13817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4221480"/>
            <a:ext cx="3758084" cy="814647"/>
            <a:chOff x="585364" y="4221480"/>
            <a:chExt cx="3858520" cy="883920"/>
          </a:xfrm>
        </p:grpSpPr>
        <p:pic>
          <p:nvPicPr>
            <p:cNvPr id="21" name="Picture 20" descr="Screen shot 2010-10-07 at 9.16.37 PM.pn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964" y="4343400"/>
              <a:ext cx="1480322" cy="685800"/>
            </a:xfrm>
            <a:prstGeom prst="rect">
              <a:avLst/>
            </a:prstGeom>
          </p:spPr>
        </p:pic>
        <p:pic>
          <p:nvPicPr>
            <p:cNvPr id="22" name="Picture 1" descr="NSF Home Page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64" y="4221480"/>
              <a:ext cx="914400" cy="88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106904" y="4251857"/>
              <a:ext cx="1336980" cy="82438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21906" y="1752600"/>
            <a:ext cx="8517294" cy="1351849"/>
            <a:chOff x="321906" y="2895600"/>
            <a:chExt cx="8517294" cy="135184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0165" y="2902956"/>
              <a:ext cx="851115" cy="12766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1212" y="2944647"/>
              <a:ext cx="893268" cy="125370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858" y="2944646"/>
              <a:ext cx="890164" cy="126106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0658" y="2955508"/>
              <a:ext cx="838200" cy="124284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100" y="2944604"/>
              <a:ext cx="927100" cy="12979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746" y="2895600"/>
              <a:ext cx="1050999" cy="13137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92" r="-9346"/>
            <a:stretch/>
          </p:blipFill>
          <p:spPr>
            <a:xfrm>
              <a:off x="7141071" y="2934471"/>
              <a:ext cx="886968" cy="13129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80" y="2902957"/>
              <a:ext cx="913190" cy="12784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6"/>
            <a:srcRect l="8333" r="16667"/>
            <a:stretch/>
          </p:blipFill>
          <p:spPr>
            <a:xfrm>
              <a:off x="4703984" y="2944647"/>
              <a:ext cx="822960" cy="12349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7"/>
            <a:srcRect l="4928" r="4928"/>
            <a:stretch/>
          </p:blipFill>
          <p:spPr>
            <a:xfrm>
              <a:off x="321906" y="2903757"/>
              <a:ext cx="813816" cy="126391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06456" y="3200400"/>
            <a:ext cx="553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Launched:  January 2011</a:t>
            </a:r>
          </a:p>
          <a:p>
            <a:r>
              <a:rPr lang="en-US" sz="1800" dirty="0" smtClean="0">
                <a:latin typeface="Gill Sans Light"/>
                <a:cs typeface="Gill Sans Light"/>
              </a:rPr>
              <a:t>Scheduled Conclusion:  December 2016</a:t>
            </a:r>
          </a:p>
          <a:p>
            <a:r>
              <a:rPr lang="en-US" sz="1800" dirty="0" smtClean="0">
                <a:latin typeface="Gill Sans Light"/>
                <a:cs typeface="Gill Sans Light"/>
              </a:rPr>
              <a:t>Personnel:  Approx. 60 Students, Postdocs, Faculty and Staff</a:t>
            </a:r>
          </a:p>
        </p:txBody>
      </p:sp>
    </p:spTree>
    <p:extLst>
      <p:ext uri="{BB962C8B-B14F-4D97-AF65-F5344CB8AC3E}">
        <p14:creationId xmlns:p14="http://schemas.microsoft.com/office/powerpoint/2010/main" val="2295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8"/>
    </mc:Choice>
    <mc:Fallback xmlns:mv="urn:schemas-microsoft-com:mac:vml" xmlns="">
      <p:transition spd="slow" advTm="248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04" y="2362200"/>
            <a:ext cx="1462596" cy="14531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508919"/>
            <a:ext cx="8229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Extreme Elasticity</a:t>
            </a:r>
          </a:p>
          <a:p>
            <a:r>
              <a:rPr lang="en-US" sz="5400" dirty="0" smtClean="0"/>
              <a:t>+         Tradeoffs       </a:t>
            </a:r>
          </a:p>
          <a:p>
            <a:r>
              <a:rPr lang="en-US" sz="5400" dirty="0" smtClean="0"/>
              <a:t>+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</a:t>
            </a:r>
            <a:r>
              <a:rPr lang="en-US" sz="5400" dirty="0" smtClean="0"/>
              <a:t> Integration</a:t>
            </a:r>
          </a:p>
          <a:p>
            <a:r>
              <a:rPr lang="en-US" sz="5400" dirty="0"/>
              <a:t>=</a:t>
            </a:r>
            <a:r>
              <a:rPr lang="en-US" sz="5400" dirty="0" smtClean="0"/>
              <a:t> Extreme Complexity</a:t>
            </a:r>
            <a:endParaRPr lang="en-US" sz="5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Needed: </a:t>
            </a:r>
            <a:r>
              <a:rPr lang="en-US" dirty="0"/>
              <a:t>A Declarative Approach</a:t>
            </a:r>
          </a:p>
        </p:txBody>
      </p:sp>
      <p:sp>
        <p:nvSpPr>
          <p:cNvPr id="72706" name="Rectangle 2"/>
          <p:cNvSpPr>
            <a:spLocks/>
          </p:cNvSpPr>
          <p:nvPr/>
        </p:nvSpPr>
        <p:spPr bwMode="auto">
          <a:xfrm>
            <a:off x="1836168" y="2882057"/>
            <a:ext cx="5575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SQL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2171031" y="4710410"/>
            <a:ext cx="1503536" cy="1266900"/>
            <a:chOff x="0" y="0"/>
            <a:chExt cx="1347" cy="1135"/>
          </a:xfrm>
        </p:grpSpPr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0" y="0"/>
              <a:ext cx="1347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2181077" y="3378771"/>
            <a:ext cx="396255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rot="10800000" flipH="1">
            <a:off x="3156645" y="3343053"/>
            <a:ext cx="431974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Rectangle 9"/>
          <p:cNvSpPr>
            <a:spLocks/>
          </p:cNvSpPr>
          <p:nvPr/>
        </p:nvSpPr>
        <p:spPr bwMode="auto">
          <a:xfrm>
            <a:off x="3069580" y="2882057"/>
            <a:ext cx="905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Result</a:t>
            </a:r>
          </a:p>
        </p:txBody>
      </p:sp>
      <p:sp>
        <p:nvSpPr>
          <p:cNvPr id="72714" name="Rectangle 10"/>
          <p:cNvSpPr>
            <a:spLocks/>
          </p:cNvSpPr>
          <p:nvPr/>
        </p:nvSpPr>
        <p:spPr bwMode="auto">
          <a:xfrm>
            <a:off x="4685854" y="2882057"/>
            <a:ext cx="6995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MQL</a:t>
            </a:r>
          </a:p>
        </p:txBody>
      </p:sp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5102200" y="4710410"/>
            <a:ext cx="1503536" cy="1266900"/>
            <a:chOff x="0" y="0"/>
            <a:chExt cx="1347" cy="1135"/>
          </a:xfrm>
        </p:grpSpPr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0" y="0"/>
              <a:ext cx="1347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7" name="AutoShape 13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5102201" y="3378771"/>
            <a:ext cx="416346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rot="10800000" flipH="1">
            <a:off x="6087814" y="3360912"/>
            <a:ext cx="517922" cy="1286991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1" name="Rectangle 17"/>
          <p:cNvSpPr>
            <a:spLocks/>
          </p:cNvSpPr>
          <p:nvPr/>
        </p:nvSpPr>
        <p:spPr bwMode="auto">
          <a:xfrm>
            <a:off x="6189390" y="2906613"/>
            <a:ext cx="946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Model</a:t>
            </a:r>
          </a:p>
        </p:txBody>
      </p:sp>
      <p:sp>
        <p:nvSpPr>
          <p:cNvPr id="72722" name="Rectangle 18"/>
          <p:cNvSpPr>
            <a:spLocks/>
          </p:cNvSpPr>
          <p:nvPr/>
        </p:nvSpPr>
        <p:spPr bwMode="auto">
          <a:xfrm>
            <a:off x="250031" y="1669852"/>
            <a:ext cx="85367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/>
          <a:lstStyle/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End Users tell the system what they want, not how to get it</a:t>
            </a:r>
          </a:p>
        </p:txBody>
      </p:sp>
    </p:spTree>
    <p:extLst>
      <p:ext uri="{BB962C8B-B14F-4D97-AF65-F5344CB8AC3E}">
        <p14:creationId xmlns:p14="http://schemas.microsoft.com/office/powerpoint/2010/main" val="62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utoUpdateAnimBg="0"/>
      <p:bldP spid="72719" grpId="0" animBg="1"/>
      <p:bldP spid="72720" grpId="0" animBg="1"/>
      <p:bldP spid="7272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1"/>
          <p:cNvSpPr>
            <a:spLocks/>
          </p:cNvSpPr>
          <p:nvPr/>
        </p:nvSpPr>
        <p:spPr bwMode="auto">
          <a:xfrm>
            <a:off x="264542" y="3760515"/>
            <a:ext cx="8679656" cy="1125141"/>
          </a:xfrm>
          <a:prstGeom prst="roundRect">
            <a:avLst>
              <a:gd name="adj" fmla="val 24444"/>
            </a:avLst>
          </a:prstGeom>
          <a:solidFill>
            <a:srgbClr val="C0504D"/>
          </a:solidFill>
          <a:ln w="25400">
            <a:solidFill>
              <a:srgbClr val="8C3A3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0" name="Rectangle 2"/>
          <p:cNvSpPr>
            <a:spLocks/>
          </p:cNvSpPr>
          <p:nvPr/>
        </p:nvSpPr>
        <p:spPr bwMode="auto">
          <a:xfrm>
            <a:off x="419100" y="4038600"/>
            <a:ext cx="8447484" cy="8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marL="334851" indent="-334851">
              <a:buFontTx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Easy scalable ML development (</a:t>
            </a:r>
            <a:r>
              <a:rPr lang="en-US" sz="2800" dirty="0">
                <a:solidFill>
                  <a:srgbClr val="FFFFFF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ML Developers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)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34851" indent="-334851">
              <a:buFontTx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Easy/user-friendly ML at scale (</a:t>
            </a:r>
            <a:r>
              <a:rPr lang="en-US" sz="2800" dirty="0">
                <a:solidFill>
                  <a:srgbClr val="FFFFFF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End Users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)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34851" indent="-334851"/>
            <a:endParaRPr lang="en-US" sz="28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Goals of MLbase</a:t>
            </a:r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191988" y="1607344"/>
            <a:ext cx="3283893" cy="1375172"/>
            <a:chOff x="0" y="0"/>
            <a:chExt cx="2942" cy="1232"/>
          </a:xfrm>
        </p:grpSpPr>
        <p:sp>
          <p:nvSpPr>
            <p:cNvPr id="94212" name="AutoShape 4"/>
            <p:cNvSpPr>
              <a:spLocks/>
            </p:cNvSpPr>
            <p:nvPr/>
          </p:nvSpPr>
          <p:spPr bwMode="auto">
            <a:xfrm>
              <a:off x="0" y="0"/>
              <a:ext cx="2942" cy="1232"/>
            </a:xfrm>
            <a:prstGeom prst="rightArrow">
              <a:avLst>
                <a:gd name="adj1" fmla="val 58519"/>
                <a:gd name="adj2" fmla="val 35068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3" name="Rectangle 5"/>
            <p:cNvSpPr>
              <a:spLocks/>
            </p:cNvSpPr>
            <p:nvPr/>
          </p:nvSpPr>
          <p:spPr bwMode="auto">
            <a:xfrm>
              <a:off x="0" y="374"/>
              <a:ext cx="25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31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ML Experts</a:t>
              </a:r>
            </a:p>
          </p:txBody>
        </p:sp>
      </p:grpSp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5707187" y="1607344"/>
            <a:ext cx="3295055" cy="1375172"/>
            <a:chOff x="0" y="0"/>
            <a:chExt cx="2952" cy="1232"/>
          </a:xfrm>
        </p:grpSpPr>
        <p:sp>
          <p:nvSpPr>
            <p:cNvPr id="94215" name="AutoShape 7"/>
            <p:cNvSpPr>
              <a:spLocks/>
            </p:cNvSpPr>
            <p:nvPr/>
          </p:nvSpPr>
          <p:spPr bwMode="auto">
            <a:xfrm>
              <a:off x="0" y="0"/>
              <a:ext cx="2949" cy="1232"/>
            </a:xfrm>
            <a:prstGeom prst="leftArrow">
              <a:avLst>
                <a:gd name="adj1" fmla="val 52065"/>
                <a:gd name="adj2" fmla="val 35063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1" name="Rectangle 8"/>
            <p:cNvSpPr>
              <a:spLocks/>
            </p:cNvSpPr>
            <p:nvPr/>
          </p:nvSpPr>
          <p:spPr bwMode="auto">
            <a:xfrm>
              <a:off x="320" y="374"/>
              <a:ext cx="26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31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Systems Experts</a:t>
              </a:r>
            </a:p>
          </p:txBody>
        </p:sp>
      </p:grpSp>
      <p:sp>
        <p:nvSpPr>
          <p:cNvPr id="94218" name="AutoShape 10"/>
          <p:cNvSpPr>
            <a:spLocks/>
          </p:cNvSpPr>
          <p:nvPr/>
        </p:nvSpPr>
        <p:spPr bwMode="auto">
          <a:xfrm>
            <a:off x="4179094" y="2845222"/>
            <a:ext cx="885156" cy="8192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gradFill rotWithShape="0">
            <a:gsLst>
              <a:gs pos="0">
                <a:srgbClr val="BDDBFE"/>
              </a:gs>
              <a:gs pos="100000">
                <a:srgbClr val="3E7FCD"/>
              </a:gs>
            </a:gsLst>
            <a:lin ang="5400000" scaled="1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97287" name="Group 13"/>
          <p:cNvGrpSpPr>
            <a:grpSpLocks/>
          </p:cNvGrpSpPr>
          <p:nvPr/>
        </p:nvGrpSpPr>
        <p:grpSpPr bwMode="auto">
          <a:xfrm>
            <a:off x="3603129" y="1890861"/>
            <a:ext cx="1976810" cy="803672"/>
            <a:chOff x="0" y="0"/>
            <a:chExt cx="1771" cy="720"/>
          </a:xfrm>
        </p:grpSpPr>
        <p:sp>
          <p:nvSpPr>
            <p:cNvPr id="94219" name="AutoShape 11"/>
            <p:cNvSpPr>
              <a:spLocks/>
            </p:cNvSpPr>
            <p:nvPr/>
          </p:nvSpPr>
          <p:spPr bwMode="auto">
            <a:xfrm>
              <a:off x="0" y="0"/>
              <a:ext cx="1771" cy="720"/>
            </a:xfrm>
            <a:prstGeom prst="roundRect">
              <a:avLst>
                <a:gd name="adj" fmla="val 11718"/>
              </a:avLst>
            </a:prstGeom>
            <a:solidFill>
              <a:srgbClr val="9BBB59">
                <a:alpha val="59999"/>
              </a:srgbClr>
            </a:solidFill>
            <a:ln w="9525" cap="flat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89" name="Rectangle 12"/>
            <p:cNvSpPr>
              <a:spLocks/>
            </p:cNvSpPr>
            <p:nvPr/>
          </p:nvSpPr>
          <p:spPr bwMode="auto">
            <a:xfrm>
              <a:off x="32" y="91"/>
              <a:ext cx="170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3500"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MLbase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150114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851" indent="-33485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T.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Kraska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, et al., “MLbase: A Distributed Machine-Learning System”, CIDR 2013</a:t>
            </a:r>
          </a:p>
          <a:p>
            <a:pPr marL="334851" indent="-334851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E. Sparks, A.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Talwalkar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et al., “MLI: An API for Distributed Machine Learning, ICDM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2013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1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9" grpId="0" animBg="1"/>
      <p:bldP spid="94210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1685478" y="3968130"/>
            <a:ext cx="5893594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X = load(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als_clinical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, 2 to 10)</a:t>
            </a:r>
            <a:endParaRPr lang="en-US" sz="170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y = load(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als_clinical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, 1)</a:t>
            </a:r>
            <a:endParaRPr lang="en-US" sz="170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(fn-model, summary) = doClassify(X, y)</a:t>
            </a:r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1740173" y="3411141"/>
            <a:ext cx="4873008" cy="46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sz="2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Example: Supervised Classification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rot="-1560000">
            <a:off x="2185541" y="4184675"/>
            <a:ext cx="3940225" cy="366117"/>
            <a:chOff x="0" y="0"/>
            <a:chExt cx="3529" cy="328"/>
          </a:xfrm>
        </p:grpSpPr>
        <p:sp>
          <p:nvSpPr>
            <p:cNvPr id="73731" name="AutoShape 3"/>
            <p:cNvSpPr>
              <a:spLocks/>
            </p:cNvSpPr>
            <p:nvPr/>
          </p:nvSpPr>
          <p:spPr bwMode="auto">
            <a:xfrm>
              <a:off x="0" y="1"/>
              <a:ext cx="3529" cy="320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FFBFBD"/>
                </a:gs>
                <a:gs pos="100000">
                  <a:srgbClr val="D13F3B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32" name="Rectangle 4"/>
            <p:cNvSpPr>
              <a:spLocks/>
            </p:cNvSpPr>
            <p:nvPr/>
          </p:nvSpPr>
          <p:spPr bwMode="auto">
            <a:xfrm>
              <a:off x="17" y="0"/>
              <a:ext cx="349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2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Algorithm Independent </a:t>
              </a:r>
            </a:p>
          </p:txBody>
        </p:sp>
      </p:grpSp>
      <p:sp>
        <p:nvSpPr>
          <p:cNvPr id="73734" name="Rectangle 6"/>
          <p:cNvSpPr>
            <a:spLocks/>
          </p:cNvSpPr>
          <p:nvPr/>
        </p:nvSpPr>
        <p:spPr bwMode="auto">
          <a:xfrm>
            <a:off x="250031" y="1669852"/>
            <a:ext cx="85367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/>
          <a:lstStyle/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End Users tell the system what they want, not how to get it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455414" y="274588"/>
            <a:ext cx="82331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</a:t>
            </a:r>
            <a:r>
              <a:rPr lang="en-US" sz="4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Declarative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17155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5"/>
            <a:ext cx="8229600" cy="1143000"/>
          </a:xfrm>
        </p:spPr>
        <p:txBody>
          <a:bodyPr/>
          <a:lstStyle/>
          <a:p>
            <a:r>
              <a:rPr lang="en-US" dirty="0" err="1" smtClean="0"/>
              <a:t>MLBase</a:t>
            </a:r>
            <a:r>
              <a:rPr lang="en-US" dirty="0" smtClean="0"/>
              <a:t> – Query Compilation</a:t>
            </a:r>
            <a:endParaRPr lang="en-US" dirty="0"/>
          </a:p>
        </p:txBody>
      </p:sp>
      <p:pic>
        <p:nvPicPr>
          <p:cNvPr id="5" name="Content Placeholder 4" descr="Screen Shot 2013-03-12 at 8.36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7" r="-14227"/>
          <a:stretch>
            <a:fillRect/>
          </a:stretch>
        </p:blipFill>
        <p:spPr>
          <a:xfrm>
            <a:off x="-457200" y="990599"/>
            <a:ext cx="10633441" cy="58479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0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595"/>
            <a:ext cx="9144000" cy="991195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 Query Optimizer: A Search Problem</a:t>
            </a:r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4124400" y="1939975"/>
            <a:ext cx="4856633" cy="3481462"/>
            <a:chOff x="0" y="0"/>
            <a:chExt cx="4351" cy="3119"/>
          </a:xfrm>
        </p:grpSpPr>
        <p:pic>
          <p:nvPicPr>
            <p:cNvPr id="7475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51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5" name="Line 3"/>
            <p:cNvSpPr>
              <a:spLocks noChangeShapeType="1"/>
            </p:cNvSpPr>
            <p:nvPr/>
          </p:nvSpPr>
          <p:spPr bwMode="auto">
            <a:xfrm>
              <a:off x="3174" y="370"/>
              <a:ext cx="1" cy="229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6" name="Rectangle 4"/>
            <p:cNvSpPr>
              <a:spLocks/>
            </p:cNvSpPr>
            <p:nvPr/>
          </p:nvSpPr>
          <p:spPr bwMode="auto">
            <a:xfrm>
              <a:off x="3172" y="576"/>
              <a:ext cx="71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 dirty="0">
                  <a:ea typeface="ＭＳ Ｐゴシック" charset="0"/>
                  <a:cs typeface="Gill Sans" charset="0"/>
                </a:rPr>
                <a:t>5min</a:t>
              </a:r>
            </a:p>
          </p:txBody>
        </p:sp>
        <p:sp>
          <p:nvSpPr>
            <p:cNvPr id="74757" name="Rectangle 5"/>
            <p:cNvSpPr>
              <a:spLocks/>
            </p:cNvSpPr>
            <p:nvPr/>
          </p:nvSpPr>
          <p:spPr bwMode="auto">
            <a:xfrm>
              <a:off x="526" y="1394"/>
              <a:ext cx="84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>
                  <a:solidFill>
                    <a:srgbClr val="B12C6F"/>
                  </a:solidFill>
                  <a:ea typeface="ＭＳ Ｐゴシック" charset="0"/>
                  <a:cs typeface="Gill Sans" charset="0"/>
                </a:rPr>
                <a:t>Boosting</a:t>
              </a:r>
            </a:p>
          </p:txBody>
        </p:sp>
        <p:sp>
          <p:nvSpPr>
            <p:cNvPr id="74758" name="Rectangle 6"/>
            <p:cNvSpPr>
              <a:spLocks/>
            </p:cNvSpPr>
            <p:nvPr/>
          </p:nvSpPr>
          <p:spPr bwMode="auto">
            <a:xfrm>
              <a:off x="1883" y="759"/>
              <a:ext cx="634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 dirty="0">
                  <a:solidFill>
                    <a:srgbClr val="6378FF"/>
                  </a:solidFill>
                  <a:ea typeface="ＭＳ Ｐゴシック" charset="0"/>
                  <a:cs typeface="Gill Sans" charset="0"/>
                </a:rPr>
                <a:t>SVM</a:t>
              </a:r>
            </a:p>
          </p:txBody>
        </p:sp>
      </p:grpSp>
      <p:sp>
        <p:nvSpPr>
          <p:cNvPr id="74760" name="Rectangle 8"/>
          <p:cNvSpPr>
            <a:spLocks/>
          </p:cNvSpPr>
          <p:nvPr/>
        </p:nvSpPr>
        <p:spPr bwMode="auto">
          <a:xfrm>
            <a:off x="107156" y="2250281"/>
            <a:ext cx="4027289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401822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System is responsible for searching through model space</a:t>
            </a:r>
            <a:b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endParaRPr lang="en-US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401822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Opportunities for physical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693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4953772" y="3268267"/>
            <a:ext cx="1510132" cy="819316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Query Planner / Optimizer</a:t>
            </a:r>
          </a:p>
        </p:txBody>
      </p:sp>
      <p:sp>
        <p:nvSpPr>
          <p:cNvPr id="15362" name="AutoShape 2"/>
          <p:cNvSpPr>
            <a:spLocks/>
          </p:cNvSpPr>
          <p:nvPr/>
        </p:nvSpPr>
        <p:spPr bwMode="auto">
          <a:xfrm>
            <a:off x="4962296" y="4681110"/>
            <a:ext cx="1510132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Runtime</a:t>
            </a:r>
          </a:p>
        </p:txBody>
      </p:sp>
      <p:grpSp>
        <p:nvGrpSpPr>
          <p:cNvPr id="99335" name="Group 8"/>
          <p:cNvGrpSpPr>
            <a:grpSpLocks/>
          </p:cNvGrpSpPr>
          <p:nvPr/>
        </p:nvGrpSpPr>
        <p:grpSpPr bwMode="auto">
          <a:xfrm>
            <a:off x="4245993" y="5975077"/>
            <a:ext cx="450949" cy="561454"/>
            <a:chOff x="0" y="0"/>
            <a:chExt cx="408" cy="513"/>
          </a:xfrm>
        </p:grpSpPr>
        <p:sp>
          <p:nvSpPr>
            <p:cNvPr id="98362" name="Oval 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3" name="Rectangle 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4" name="Oval 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37" name="Line 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38" name="Line 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6" name="Group 14"/>
          <p:cNvGrpSpPr>
            <a:grpSpLocks/>
          </p:cNvGrpSpPr>
          <p:nvPr/>
        </p:nvGrpSpPr>
        <p:grpSpPr bwMode="auto">
          <a:xfrm>
            <a:off x="4750520" y="5975077"/>
            <a:ext cx="450949" cy="561454"/>
            <a:chOff x="0" y="0"/>
            <a:chExt cx="408" cy="513"/>
          </a:xfrm>
        </p:grpSpPr>
        <p:sp>
          <p:nvSpPr>
            <p:cNvPr id="98357" name="Oval 9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Rectangle 10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Oval 11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26" name="Line 12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27" name="Line 13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7" name="Group 20"/>
          <p:cNvGrpSpPr>
            <a:grpSpLocks/>
          </p:cNvGrpSpPr>
          <p:nvPr/>
        </p:nvGrpSpPr>
        <p:grpSpPr bwMode="auto">
          <a:xfrm>
            <a:off x="5253932" y="5975077"/>
            <a:ext cx="449833" cy="561454"/>
            <a:chOff x="0" y="0"/>
            <a:chExt cx="408" cy="513"/>
          </a:xfrm>
        </p:grpSpPr>
        <p:sp>
          <p:nvSpPr>
            <p:cNvPr id="98352" name="Oval 15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3" name="Rectangle 16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4" name="Oval 17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15" name="Line 18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16" name="Line 19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8" name="Group 26"/>
          <p:cNvGrpSpPr>
            <a:grpSpLocks/>
          </p:cNvGrpSpPr>
          <p:nvPr/>
        </p:nvGrpSpPr>
        <p:grpSpPr bwMode="auto">
          <a:xfrm>
            <a:off x="5756226" y="5975077"/>
            <a:ext cx="450949" cy="561454"/>
            <a:chOff x="0" y="0"/>
            <a:chExt cx="408" cy="513"/>
          </a:xfrm>
        </p:grpSpPr>
        <p:sp>
          <p:nvSpPr>
            <p:cNvPr id="98347" name="Oval 21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8" name="Rectangle 22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9" name="Oval 23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04" name="Line 24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05" name="Line 25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9" name="Group 32"/>
          <p:cNvGrpSpPr>
            <a:grpSpLocks/>
          </p:cNvGrpSpPr>
          <p:nvPr/>
        </p:nvGrpSpPr>
        <p:grpSpPr bwMode="auto">
          <a:xfrm>
            <a:off x="6260754" y="5975077"/>
            <a:ext cx="449833" cy="561454"/>
            <a:chOff x="0" y="0"/>
            <a:chExt cx="408" cy="513"/>
          </a:xfrm>
        </p:grpSpPr>
        <p:sp>
          <p:nvSpPr>
            <p:cNvPr id="6" name="Oval 27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28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29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93" name="Line 30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94" name="Line 31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40" name="Group 38"/>
          <p:cNvGrpSpPr>
            <a:grpSpLocks/>
          </p:cNvGrpSpPr>
          <p:nvPr/>
        </p:nvGrpSpPr>
        <p:grpSpPr bwMode="auto">
          <a:xfrm>
            <a:off x="6764165" y="5975077"/>
            <a:ext cx="449833" cy="561454"/>
            <a:chOff x="0" y="0"/>
            <a:chExt cx="408" cy="513"/>
          </a:xfrm>
        </p:grpSpPr>
        <p:sp>
          <p:nvSpPr>
            <p:cNvPr id="9" name="Oval 3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82" name="Line 3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83" name="Line 3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9341" name="Line 39"/>
          <p:cNvSpPr>
            <a:spLocks noChangeShapeType="1"/>
          </p:cNvSpPr>
          <p:nvPr/>
        </p:nvSpPr>
        <p:spPr bwMode="auto">
          <a:xfrm flipH="1">
            <a:off x="4441330" y="5291957"/>
            <a:ext cx="1002357" cy="6273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2" name="Line 40"/>
          <p:cNvSpPr>
            <a:spLocks noChangeShapeType="1"/>
          </p:cNvSpPr>
          <p:nvPr/>
        </p:nvSpPr>
        <p:spPr bwMode="auto">
          <a:xfrm flipH="1">
            <a:off x="4949206" y="5314281"/>
            <a:ext cx="651867" cy="6105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3" name="Line 41"/>
          <p:cNvSpPr>
            <a:spLocks noChangeShapeType="1"/>
          </p:cNvSpPr>
          <p:nvPr/>
        </p:nvSpPr>
        <p:spPr bwMode="auto">
          <a:xfrm>
            <a:off x="5986166" y="5294189"/>
            <a:ext cx="1002357" cy="6284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4" name="Line 42"/>
          <p:cNvSpPr>
            <a:spLocks noChangeShapeType="1"/>
          </p:cNvSpPr>
          <p:nvPr/>
        </p:nvSpPr>
        <p:spPr bwMode="auto">
          <a:xfrm>
            <a:off x="5845523" y="5310932"/>
            <a:ext cx="652984" cy="6105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5" name="Line 43"/>
          <p:cNvSpPr>
            <a:spLocks noChangeShapeType="1"/>
          </p:cNvSpPr>
          <p:nvPr/>
        </p:nvSpPr>
        <p:spPr bwMode="auto">
          <a:xfrm flipH="1">
            <a:off x="5441455" y="531986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6" name="Line 44"/>
          <p:cNvSpPr>
            <a:spLocks noChangeShapeType="1"/>
          </p:cNvSpPr>
          <p:nvPr/>
        </p:nvSpPr>
        <p:spPr bwMode="auto">
          <a:xfrm>
            <a:off x="5748413" y="531093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7" name="Line 45"/>
          <p:cNvSpPr>
            <a:spLocks noChangeShapeType="1"/>
          </p:cNvSpPr>
          <p:nvPr/>
        </p:nvSpPr>
        <p:spPr bwMode="auto">
          <a:xfrm rot="10800000" flipH="1">
            <a:off x="5722740" y="4140027"/>
            <a:ext cx="0" cy="5067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6" name="AutoShape 46"/>
          <p:cNvSpPr>
            <a:spLocks/>
          </p:cNvSpPr>
          <p:nvPr/>
        </p:nvSpPr>
        <p:spPr bwMode="auto">
          <a:xfrm>
            <a:off x="1076867" y="4602403"/>
            <a:ext cx="1501609" cy="752233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Developer API</a:t>
            </a:r>
          </a:p>
        </p:txBody>
      </p:sp>
      <p:sp>
        <p:nvSpPr>
          <p:cNvPr id="15407" name="AutoShape 47"/>
          <p:cNvSpPr>
            <a:spLocks/>
          </p:cNvSpPr>
          <p:nvPr/>
        </p:nvSpPr>
        <p:spPr bwMode="auto">
          <a:xfrm>
            <a:off x="1076866" y="3439862"/>
            <a:ext cx="1510133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Library</a:t>
            </a:r>
          </a:p>
        </p:txBody>
      </p:sp>
      <p:pic>
        <p:nvPicPr>
          <p:cNvPr id="9935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2" y="1471167"/>
            <a:ext cx="1141884" cy="13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AutoShape 50"/>
          <p:cNvSpPr>
            <a:spLocks/>
          </p:cNvSpPr>
          <p:nvPr/>
        </p:nvSpPr>
        <p:spPr bwMode="auto">
          <a:xfrm>
            <a:off x="4953772" y="2198614"/>
            <a:ext cx="1510132" cy="523853"/>
          </a:xfrm>
          <a:prstGeom prst="roundRect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MQL Parser</a:t>
            </a:r>
          </a:p>
        </p:txBody>
      </p:sp>
      <p:sp>
        <p:nvSpPr>
          <p:cNvPr id="99358" name="Line 51"/>
          <p:cNvSpPr>
            <a:spLocks noChangeShapeType="1"/>
          </p:cNvSpPr>
          <p:nvPr/>
        </p:nvSpPr>
        <p:spPr bwMode="auto">
          <a:xfrm rot="10800000" flipH="1">
            <a:off x="5722740" y="1603996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9" name="Line 52"/>
          <p:cNvSpPr>
            <a:spLocks noChangeShapeType="1"/>
          </p:cNvSpPr>
          <p:nvPr/>
        </p:nvSpPr>
        <p:spPr bwMode="auto">
          <a:xfrm rot="10800000" flipH="1">
            <a:off x="1845023" y="2819549"/>
            <a:ext cx="0" cy="5056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0" name="Line 53"/>
          <p:cNvSpPr>
            <a:spLocks noChangeShapeType="1"/>
          </p:cNvSpPr>
          <p:nvPr/>
        </p:nvSpPr>
        <p:spPr bwMode="auto">
          <a:xfrm flipH="1">
            <a:off x="2687763" y="3741539"/>
            <a:ext cx="2165449" cy="334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1" name="Rectangle 54"/>
          <p:cNvSpPr>
            <a:spLocks/>
          </p:cNvSpPr>
          <p:nvPr/>
        </p:nvSpPr>
        <p:spPr bwMode="auto">
          <a:xfrm>
            <a:off x="3158803" y="3409817"/>
            <a:ext cx="1162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ea typeface="ＭＳ Ｐゴシック" charset="0"/>
                <a:cs typeface="ＭＳ Ｐゴシック" charset="0"/>
              </a:rPr>
              <a:t>(Contracts)</a:t>
            </a:r>
          </a:p>
        </p:txBody>
      </p:sp>
      <p:sp>
        <p:nvSpPr>
          <p:cNvPr id="99362" name="Line 55"/>
          <p:cNvSpPr>
            <a:spLocks noChangeShapeType="1"/>
          </p:cNvSpPr>
          <p:nvPr/>
        </p:nvSpPr>
        <p:spPr bwMode="auto">
          <a:xfrm rot="10800000" flipH="1">
            <a:off x="1837210" y="4044033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3" name="Line 56"/>
          <p:cNvSpPr>
            <a:spLocks noChangeShapeType="1"/>
          </p:cNvSpPr>
          <p:nvPr/>
        </p:nvSpPr>
        <p:spPr bwMode="auto">
          <a:xfrm rot="10800000">
            <a:off x="5713810" y="2786062"/>
            <a:ext cx="8930" cy="4420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4" name="Line 57"/>
          <p:cNvSpPr>
            <a:spLocks noChangeShapeType="1"/>
          </p:cNvSpPr>
          <p:nvPr/>
        </p:nvSpPr>
        <p:spPr bwMode="auto">
          <a:xfrm flipH="1">
            <a:off x="2683297" y="4970488"/>
            <a:ext cx="2164333" cy="33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5" name="Line 58"/>
          <p:cNvSpPr>
            <a:spLocks noChangeShapeType="1"/>
          </p:cNvSpPr>
          <p:nvPr/>
        </p:nvSpPr>
        <p:spPr bwMode="auto">
          <a:xfrm flipH="1">
            <a:off x="6988523" y="1017984"/>
            <a:ext cx="11162" cy="39513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6" name="Line 59"/>
          <p:cNvSpPr>
            <a:spLocks noChangeShapeType="1"/>
          </p:cNvSpPr>
          <p:nvPr/>
        </p:nvSpPr>
        <p:spPr bwMode="auto">
          <a:xfrm flipH="1">
            <a:off x="6506320" y="4957093"/>
            <a:ext cx="48443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7" name="Line 60"/>
          <p:cNvSpPr>
            <a:spLocks noChangeShapeType="1"/>
          </p:cNvSpPr>
          <p:nvPr/>
        </p:nvSpPr>
        <p:spPr bwMode="auto">
          <a:xfrm flipH="1">
            <a:off x="6198246" y="1017984"/>
            <a:ext cx="7925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936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5" y="321469"/>
            <a:ext cx="82599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9" name="Rounded Rectangle 14"/>
          <p:cNvSpPr>
            <a:spLocks noChangeArrowheads="1"/>
          </p:cNvSpPr>
          <p:nvPr/>
        </p:nvSpPr>
        <p:spPr bwMode="auto">
          <a:xfrm>
            <a:off x="3088482" y="2035969"/>
            <a:ext cx="3589734" cy="2196703"/>
          </a:xfrm>
          <a:prstGeom prst="roundRect">
            <a:avLst>
              <a:gd name="adj" fmla="val 16667"/>
            </a:avLst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9370" name="Rounded Rectangle 15"/>
          <p:cNvSpPr>
            <a:spLocks/>
          </p:cNvSpPr>
          <p:nvPr/>
        </p:nvSpPr>
        <p:spPr bwMode="auto">
          <a:xfrm>
            <a:off x="838200" y="3268266"/>
            <a:ext cx="5840016" cy="2196703"/>
          </a:xfrm>
          <a:custGeom>
            <a:avLst/>
            <a:gdLst>
              <a:gd name="T0" fmla="*/ 1080617 w 7162801"/>
              <a:gd name="T1" fmla="*/ 0 h 3733800"/>
              <a:gd name="T2" fmla="*/ 5402955 w 7162801"/>
              <a:gd name="T3" fmla="*/ 0 h 3733800"/>
              <a:gd name="T4" fmla="*/ 6483575 w 7162801"/>
              <a:gd name="T5" fmla="*/ 152548 h 3733800"/>
              <a:gd name="T6" fmla="*/ 6483575 w 7162801"/>
              <a:gd name="T7" fmla="*/ 706066 h 3733800"/>
              <a:gd name="T8" fmla="*/ 16733786 w 7162801"/>
              <a:gd name="T9" fmla="*/ 706066 h 3733800"/>
              <a:gd name="T10" fmla="*/ 17413032 w 7162801"/>
              <a:gd name="T11" fmla="*/ 801954 h 3733800"/>
              <a:gd name="T12" fmla="*/ 17413032 w 7162801"/>
              <a:gd name="T13" fmla="*/ 1185492 h 3733800"/>
              <a:gd name="T14" fmla="*/ 16733786 w 7162801"/>
              <a:gd name="T15" fmla="*/ 1281380 h 3733800"/>
              <a:gd name="T16" fmla="*/ 5402955 w 7162801"/>
              <a:gd name="T17" fmla="*/ 1281380 h 3733800"/>
              <a:gd name="T18" fmla="*/ 1080617 w 7162801"/>
              <a:gd name="T19" fmla="*/ 1281380 h 3733800"/>
              <a:gd name="T20" fmla="*/ 679248 w 7162801"/>
              <a:gd name="T21" fmla="*/ 1281380 h 3733800"/>
              <a:gd name="T22" fmla="*/ 1 w 7162801"/>
              <a:gd name="T23" fmla="*/ 1185492 h 3733800"/>
              <a:gd name="T24" fmla="*/ 1 w 7162801"/>
              <a:gd name="T25" fmla="*/ 1128835 h 3733800"/>
              <a:gd name="T26" fmla="*/ 0 w 7162801"/>
              <a:gd name="T27" fmla="*/ 1128831 h 3733800"/>
              <a:gd name="T28" fmla="*/ 0 w 7162801"/>
              <a:gd name="T29" fmla="*/ 152548 h 3733800"/>
              <a:gd name="T30" fmla="*/ 1080617 w 7162801"/>
              <a:gd name="T31" fmla="*/ 0 h 37338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62801" h="3733800">
                <a:moveTo>
                  <a:pt x="444509" y="0"/>
                </a:moveTo>
                <a:lnTo>
                  <a:pt x="2222491" y="0"/>
                </a:lnTo>
                <a:cubicBezTo>
                  <a:pt x="2467987" y="0"/>
                  <a:pt x="2667000" y="199013"/>
                  <a:pt x="2667000" y="444509"/>
                </a:cubicBezTo>
                <a:lnTo>
                  <a:pt x="2667000" y="2057400"/>
                </a:lnTo>
                <a:lnTo>
                  <a:pt x="6883395" y="2057400"/>
                </a:lnTo>
                <a:cubicBezTo>
                  <a:pt x="7037707" y="2057400"/>
                  <a:pt x="7162801" y="2182494"/>
                  <a:pt x="7162801" y="2336806"/>
                </a:cubicBezTo>
                <a:lnTo>
                  <a:pt x="7162801" y="3454394"/>
                </a:lnTo>
                <a:cubicBezTo>
                  <a:pt x="7162801" y="3608706"/>
                  <a:pt x="7037707" y="3733800"/>
                  <a:pt x="6883395" y="3733800"/>
                </a:cubicBezTo>
                <a:lnTo>
                  <a:pt x="2222491" y="3733800"/>
                </a:lnTo>
                <a:lnTo>
                  <a:pt x="444509" y="3733800"/>
                </a:lnTo>
                <a:lnTo>
                  <a:pt x="279407" y="3733800"/>
                </a:lnTo>
                <a:cubicBezTo>
                  <a:pt x="125095" y="3733800"/>
                  <a:pt x="1" y="3608706"/>
                  <a:pt x="1" y="3454394"/>
                </a:cubicBezTo>
                <a:lnTo>
                  <a:pt x="1" y="3289301"/>
                </a:lnTo>
                <a:lnTo>
                  <a:pt x="0" y="3289291"/>
                </a:lnTo>
                <a:lnTo>
                  <a:pt x="0" y="444509"/>
                </a:lnTo>
                <a:cubicBezTo>
                  <a:pt x="0" y="199013"/>
                  <a:pt x="199013" y="0"/>
                  <a:pt x="444509" y="0"/>
                </a:cubicBezTo>
                <a:close/>
              </a:path>
            </a:pathLst>
          </a:custGeom>
          <a:solidFill>
            <a:srgbClr val="008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3964" y="5464969"/>
            <a:ext cx="2204517" cy="13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Released</a:t>
            </a:r>
          </a:p>
          <a:p>
            <a:pPr eaLnBrk="1" hangingPunct="1"/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04075" y="687650"/>
            <a:ext cx="1779591" cy="26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initial</a:t>
            </a:r>
          </a:p>
          <a:p>
            <a:pPr eaLnBrk="1" hangingPunct="1"/>
            <a:r>
              <a:rPr lang="en-US" dirty="0" smtClean="0"/>
              <a:t>release:</a:t>
            </a:r>
          </a:p>
          <a:p>
            <a:pPr eaLnBrk="1" hangingPunct="1"/>
            <a:r>
              <a:rPr lang="en-US" dirty="0" smtClean="0"/>
              <a:t>Spring</a:t>
            </a:r>
          </a:p>
          <a:p>
            <a:pPr eaLnBrk="1" hangingPunct="1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6" name="Rectangle 1"/>
          <p:cNvSpPr>
            <a:spLocks noGrp="1" noChangeArrowheads="1"/>
          </p:cNvSpPr>
          <p:nvPr>
            <p:ph type="title"/>
          </p:nvPr>
        </p:nvSpPr>
        <p:spPr>
          <a:xfrm>
            <a:off x="-130670" y="-595"/>
            <a:ext cx="9144000" cy="991195"/>
          </a:xfrm>
          <a:ln/>
        </p:spPr>
        <p:txBody>
          <a:bodyPr>
            <a:normAutofit/>
          </a:bodyPr>
          <a:lstStyle/>
          <a:p>
            <a:pPr algn="l"/>
            <a:r>
              <a:rPr lang="en-US" sz="4400" dirty="0"/>
              <a:t> </a:t>
            </a:r>
            <a:r>
              <a:rPr lang="en-US" sz="4400" dirty="0" smtClean="0"/>
              <a:t>Declarative ML: Status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22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9" grpId="0" animBg="1"/>
      <p:bldP spid="99370" grpId="0" animBg="1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8991600" cy="21637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Berkeley AMPLab is integrating Algorithms, Machines and People to make sense of data at scale.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BDAS is our main delivery vehicle.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Open Source has been a great way to have real industry  impact with academic research.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Our direction: advanced analytics, extreme elasticity, and support for people in all phases of Big Data analytics.</a:t>
            </a:r>
          </a:p>
          <a:p>
            <a:endParaRPr lang="en-US" dirty="0"/>
          </a:p>
        </p:txBody>
      </p:sp>
      <p:pic>
        <p:nvPicPr>
          <p:cNvPr id="4" name="Picture 3" descr="Screen Shot 2013-10-06 at 11.1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9597"/>
            <a:ext cx="4922740" cy="19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170277"/>
            <a:ext cx="4419600" cy="792123"/>
          </a:xfrm>
        </p:spPr>
        <p:txBody>
          <a:bodyPr/>
          <a:lstStyle/>
          <a:p>
            <a:pPr algn="ctr"/>
            <a:r>
              <a:rPr lang="en-US" sz="3600" dirty="0" err="1" smtClean="0"/>
              <a:t>amplab.cs.berkeley.edu</a:t>
            </a:r>
            <a:endParaRPr lang="en-US" sz="3600" dirty="0" smtClean="0"/>
          </a:p>
          <a:p>
            <a:pPr algn="ctr"/>
            <a:r>
              <a:rPr lang="en-US" sz="3600" dirty="0" err="1" smtClean="0"/>
              <a:t>franklin@berkeley.edu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44292" y="1925677"/>
            <a:ext cx="3255417" cy="1092200"/>
            <a:chOff x="5105400" y="5181601"/>
            <a:chExt cx="3848288" cy="1291110"/>
          </a:xfrm>
        </p:grpSpPr>
        <p:pic>
          <p:nvPicPr>
            <p:cNvPr id="5" name="Picture 4" descr="amplab_hire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5410200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Thanks to NSF CISE Expeditions in Computing,  DARPA XData,  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Founding Sponsors:  Amazon Web Services, Google, and SAP,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and all our industrial sponsors and partners. </a:t>
            </a:r>
          </a:p>
        </p:txBody>
      </p:sp>
    </p:spTree>
    <p:extLst>
      <p:ext uri="{BB962C8B-B14F-4D97-AF65-F5344CB8AC3E}">
        <p14:creationId xmlns:p14="http://schemas.microsoft.com/office/powerpoint/2010/main" val="336637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Data Landscape – Our Corner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7100"/>
            <a:ext cx="8185336" cy="5930900"/>
          </a:xfrm>
          <a:prstGeom prst="rect">
            <a:avLst/>
          </a:prstGeom>
        </p:spPr>
      </p:pic>
      <p:pic>
        <p:nvPicPr>
          <p:cNvPr id="8" name="Picture 7" descr="Screen Shot 2013-01-13 at 11.1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90" y="1993900"/>
            <a:ext cx="2874309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77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4 -0.18889 L -8.33333E-6 1.11111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769-6E8E-0B43-B2B3-0339C1EF96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Screen Shot 2013-04-23 at 9.11.18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 b="6298"/>
          <a:stretch/>
        </p:blipFill>
        <p:spPr>
          <a:xfrm>
            <a:off x="76200" y="956379"/>
            <a:ext cx="4267201" cy="3310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0" y="57150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3-03-12 at 8.53.19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064" y="3048000"/>
            <a:ext cx="5202936" cy="165599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34200" y="6019800"/>
            <a:ext cx="2209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3-07-28 at 11.12.0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4328037"/>
            <a:ext cx="1638300" cy="39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BDAS in the News</a:t>
            </a:r>
            <a:endParaRPr lang="en-US" sz="3600" dirty="0"/>
          </a:p>
        </p:txBody>
      </p:sp>
      <p:pic>
        <p:nvPicPr>
          <p:cNvPr id="5" name="Picture 4" descr="Screen Shot 2013-07-28 at 11.11.51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11" b="209"/>
          <a:stretch/>
        </p:blipFill>
        <p:spPr>
          <a:xfrm>
            <a:off x="1676400" y="4724400"/>
            <a:ext cx="4417172" cy="8046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76200" y="4724400"/>
            <a:ext cx="4876800" cy="2057400"/>
            <a:chOff x="228600" y="3581400"/>
            <a:chExt cx="5486400" cy="2168939"/>
          </a:xfrm>
        </p:grpSpPr>
        <p:pic>
          <p:nvPicPr>
            <p:cNvPr id="13" name="Picture 12" descr="Screen Shot 2013-01-13 at 11.17.31 P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4495800"/>
              <a:ext cx="5486400" cy="1254539"/>
            </a:xfrm>
            <a:prstGeom prst="rect">
              <a:avLst/>
            </a:prstGeom>
          </p:spPr>
        </p:pic>
        <p:pic>
          <p:nvPicPr>
            <p:cNvPr id="14" name="Picture 13" descr="Screen Shot 2013-01-13 at 11.18.28 PM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581400"/>
              <a:ext cx="1669473" cy="990600"/>
            </a:xfrm>
            <a:prstGeom prst="rect">
              <a:avLst/>
            </a:prstGeom>
          </p:spPr>
        </p:pic>
      </p:grpSp>
      <p:pic>
        <p:nvPicPr>
          <p:cNvPr id="8" name="Picture 7" descr="Screen Shot 2013-01-13 at 11.14.31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838200"/>
            <a:ext cx="4157197" cy="220083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791200" y="5054600"/>
            <a:ext cx="3048000" cy="1651000"/>
            <a:chOff x="5570220" y="4849055"/>
            <a:chExt cx="3200400" cy="1727200"/>
          </a:xfrm>
        </p:grpSpPr>
        <p:pic>
          <p:nvPicPr>
            <p:cNvPr id="10" name="Picture 9" descr="Screen Shot 2013-01-13 at 11.15.59 PM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0220" y="4849055"/>
              <a:ext cx="3200400" cy="172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200" y="5486400"/>
              <a:ext cx="1371600" cy="568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90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Berkeley Data Analytics 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90" y="1371600"/>
            <a:ext cx="7881397" cy="168788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05606" y="4055395"/>
            <a:ext cx="4009193" cy="635935"/>
          </a:xfrm>
          <a:prstGeom prst="rect">
            <a:avLst/>
          </a:prstGeom>
          <a:solidFill>
            <a:srgbClr val="376092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Apache Mesos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4199" y="1471629"/>
            <a:ext cx="553652" cy="151719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MPI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2987" y="3984920"/>
            <a:ext cx="10608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Resource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Mgmt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2987" y="1857991"/>
            <a:ext cx="12172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Data 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2607" y="1471629"/>
            <a:ext cx="806819" cy="152116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Storm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725" y="2516437"/>
            <a:ext cx="4863660" cy="485089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Apache Spark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726" y="1471629"/>
            <a:ext cx="1642074" cy="1007493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Spark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Streaming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90998" y="1994033"/>
            <a:ext cx="1657170" cy="485089"/>
          </a:xfrm>
          <a:prstGeom prst="rect">
            <a:avLst/>
          </a:prstGeom>
          <a:solidFill>
            <a:srgbClr val="376092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Shark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0999" y="1480096"/>
            <a:ext cx="1657169" cy="519742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BlinkDB</a:t>
            </a: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607" y="3150784"/>
            <a:ext cx="7897380" cy="820920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                                                                           </a:t>
            </a:r>
            <a:r>
              <a:rPr lang="en-US" sz="1800" dirty="0" smtClean="0"/>
              <a:t>                                  HDFS Storage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2987" y="3207533"/>
            <a:ext cx="8106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Data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Mgmt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725" y="3188099"/>
            <a:ext cx="5341112" cy="485089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Tachyon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50385" y="2516437"/>
            <a:ext cx="1532222" cy="485089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 smtClean="0"/>
              <a:t>Hadoop</a:t>
            </a:r>
            <a:r>
              <a:rPr lang="en-US" sz="1800" dirty="0" smtClean="0"/>
              <a:t> MR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5866722" y="1471630"/>
            <a:ext cx="698951" cy="100749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/>
              <a:t>Pig</a:t>
            </a:r>
          </a:p>
          <a:p>
            <a:pPr algn="ctr">
              <a:defRPr/>
            </a:pPr>
            <a:r>
              <a:rPr lang="en-US" sz="1800" dirty="0" smtClean="0"/>
              <a:t>HIVE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05807" y="1473200"/>
            <a:ext cx="1155926" cy="1007493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Graph</a:t>
            </a:r>
          </a:p>
          <a:p>
            <a:pPr algn="ctr" eaLnBrk="1" hangingPunct="1">
              <a:defRPr/>
            </a:pPr>
            <a:r>
              <a:rPr lang="en-US" sz="2000" dirty="0">
                <a:latin typeface="Arial" charset="0"/>
              </a:rPr>
              <a:t>X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8669" y="1477434"/>
            <a:ext cx="1349465" cy="522404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MLbase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5104801"/>
            <a:ext cx="575275" cy="253219"/>
          </a:xfrm>
          <a:prstGeom prst="rect">
            <a:avLst/>
          </a:prstGeom>
          <a:solidFill>
            <a:srgbClr val="376092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911" y="5021530"/>
            <a:ext cx="1970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Released (BDAS)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4561" y="4992240"/>
            <a:ext cx="302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 development (AMP)</a:t>
            </a:r>
          </a:p>
          <a:p>
            <a:r>
              <a:rPr lang="en-US" sz="2000" dirty="0" smtClean="0">
                <a:latin typeface="+mn-lt"/>
              </a:rPr>
              <a:t>(Developer/Alpha releases)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1902" y="4985831"/>
            <a:ext cx="239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3</a:t>
            </a:r>
            <a:r>
              <a:rPr lang="en-US" sz="2000" baseline="30000" dirty="0" smtClean="0">
                <a:latin typeface="+mn-lt"/>
              </a:rPr>
              <a:t>rd</a:t>
            </a:r>
            <a:r>
              <a:rPr lang="en-US" sz="2000" dirty="0" smtClean="0">
                <a:latin typeface="+mn-lt"/>
              </a:rPr>
              <a:t> party open source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94000" y="5096729"/>
            <a:ext cx="575275" cy="251112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21767" y="5100131"/>
            <a:ext cx="575275" cy="221132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                                                                           </a:t>
            </a:r>
            <a:r>
              <a:rPr lang="en-US" sz="2000" dirty="0" smtClean="0"/>
              <a:t>                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866" y="5848290"/>
            <a:ext cx="8895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AMP BDAS Components being released under BSD or Apache Open Source License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83868" y="1981200"/>
            <a:ext cx="1349464" cy="495301"/>
          </a:xfrm>
          <a:prstGeom prst="rect">
            <a:avLst/>
          </a:prstGeom>
          <a:solidFill>
            <a:srgbClr val="B9CDE5"/>
          </a:solidFill>
          <a:ln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ML-Lib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4800" y="4055395"/>
            <a:ext cx="3886200" cy="635935"/>
          </a:xfrm>
          <a:prstGeom prst="rect">
            <a:avLst/>
          </a:prstGeom>
          <a:solidFill>
            <a:schemeClr val="bg1"/>
          </a:solidFill>
          <a:ln w="19050" cmpd="sng">
            <a:headEnd type="none" w="med" len="med"/>
            <a:tailEnd type="none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800" dirty="0"/>
              <a:t>YARN Resource </a:t>
            </a:r>
            <a:r>
              <a:rPr lang="en-US" sz="1800" dirty="0" err="1"/>
              <a:t>Mgr</a:t>
            </a:r>
            <a:endParaRPr lang="en-US" sz="1800" dirty="0"/>
          </a:p>
        </p:txBody>
      </p:sp>
      <p:sp>
        <p:nvSpPr>
          <p:cNvPr id="35" name="Oval 34"/>
          <p:cNvSpPr/>
          <p:nvPr/>
        </p:nvSpPr>
        <p:spPr>
          <a:xfrm>
            <a:off x="105606" y="2409653"/>
            <a:ext cx="5304594" cy="797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81000"/>
            <a:ext cx="5029200" cy="1143000"/>
          </a:xfrm>
        </p:spPr>
        <p:txBody>
          <a:bodyPr/>
          <a:lstStyle/>
          <a:p>
            <a:r>
              <a:rPr lang="en-US" dirty="0" smtClean="0"/>
              <a:t>Introducing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062"/>
            <a:ext cx="8969274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Fast, </a:t>
            </a:r>
            <a:r>
              <a:rPr lang="en-US" dirty="0" err="1" smtClean="0"/>
              <a:t>MapReduce</a:t>
            </a:r>
            <a:r>
              <a:rPr lang="en-US" dirty="0" smtClean="0"/>
              <a:t>-like engine</a:t>
            </a:r>
          </a:p>
          <a:p>
            <a:pPr lvl="1"/>
            <a:r>
              <a:rPr lang="en-US" dirty="0" smtClean="0"/>
              <a:t>In-memory storage abstraction for iterative/interactive queries</a:t>
            </a:r>
          </a:p>
          <a:p>
            <a:pPr lvl="1"/>
            <a:r>
              <a:rPr lang="en-US" dirty="0" smtClean="0"/>
              <a:t>General execution graphs</a:t>
            </a:r>
          </a:p>
          <a:p>
            <a:pPr lvl="1"/>
            <a:r>
              <a:rPr lang="en-US" dirty="0" smtClean="0"/>
              <a:t>Up to 100x faster than </a:t>
            </a:r>
            <a:r>
              <a:rPr lang="en-US" dirty="0" err="1" smtClean="0"/>
              <a:t>Hadoop</a:t>
            </a:r>
            <a:r>
              <a:rPr lang="en-US" dirty="0" smtClean="0"/>
              <a:t> MR (2-10x even for on-disk)</a:t>
            </a:r>
            <a:endParaRPr lang="en-US" sz="2000" dirty="0" smtClean="0"/>
          </a:p>
          <a:p>
            <a:r>
              <a:rPr lang="en-US" dirty="0" smtClean="0"/>
              <a:t>Compatible with </a:t>
            </a:r>
            <a:r>
              <a:rPr lang="en-US" dirty="0" err="1" smtClean="0"/>
              <a:t>Hadoop’s</a:t>
            </a:r>
            <a:r>
              <a:rPr lang="en-US" dirty="0" smtClean="0"/>
              <a:t> storage APIs</a:t>
            </a:r>
          </a:p>
          <a:p>
            <a:pPr lvl="1"/>
            <a:r>
              <a:rPr lang="en-US" dirty="0" smtClean="0"/>
              <a:t>Can access HDFS, </a:t>
            </a:r>
            <a:r>
              <a:rPr lang="en-US" dirty="0" err="1" smtClean="0"/>
              <a:t>HBase</a:t>
            </a:r>
            <a:r>
              <a:rPr lang="en-US" dirty="0" smtClean="0"/>
              <a:t>, S3, </a:t>
            </a:r>
            <a:r>
              <a:rPr lang="en-US" dirty="0" err="1" smtClean="0"/>
              <a:t>SequenceFiles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Great example of ML/Systems (and eventually DB) collaboration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029200" y="304800"/>
            <a:ext cx="4025900" cy="1921050"/>
            <a:chOff x="3405326" y="1404257"/>
            <a:chExt cx="4421080" cy="2177143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5043256" y="1404257"/>
              <a:ext cx="1258410" cy="4830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en-US" sz="2000" dirty="0"/>
                <a:t>Batch</a:t>
              </a:r>
            </a:p>
          </p:txBody>
        </p:sp>
        <p:sp>
          <p:nvSpPr>
            <p:cNvPr id="44" name="Rounded Rectangle 3"/>
            <p:cNvSpPr>
              <a:spLocks noChangeArrowheads="1"/>
            </p:cNvSpPr>
            <p:nvPr/>
          </p:nvSpPr>
          <p:spPr bwMode="auto">
            <a:xfrm>
              <a:off x="3405326" y="3058393"/>
              <a:ext cx="1597980" cy="523007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/>
                <a:t>Interactive</a:t>
              </a:r>
            </a:p>
          </p:txBody>
        </p:sp>
        <p:sp>
          <p:nvSpPr>
            <p:cNvPr id="42" name="Rounded Rectangle 4"/>
            <p:cNvSpPr>
              <a:spLocks noChangeArrowheads="1"/>
            </p:cNvSpPr>
            <p:nvPr/>
          </p:nvSpPr>
          <p:spPr bwMode="auto">
            <a:xfrm>
              <a:off x="6281691" y="3087678"/>
              <a:ext cx="1544715" cy="493722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/>
                <a:t>Streaming</a:t>
              </a:r>
            </a:p>
          </p:txBody>
        </p:sp>
        <p:sp>
          <p:nvSpPr>
            <p:cNvPr id="39" name="Left-Right Arrow 13"/>
            <p:cNvSpPr>
              <a:spLocks noChangeArrowheads="1"/>
            </p:cNvSpPr>
            <p:nvPr/>
          </p:nvSpPr>
          <p:spPr bwMode="auto">
            <a:xfrm>
              <a:off x="5056573" y="3146250"/>
              <a:ext cx="1162336" cy="326292"/>
            </a:xfrm>
            <a:prstGeom prst="leftRightArrow">
              <a:avLst>
                <a:gd name="adj1" fmla="val 50000"/>
                <a:gd name="adj2" fmla="val 49997"/>
              </a:avLst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0" name="Left-Right Arrow 15"/>
            <p:cNvSpPr>
              <a:spLocks noChangeArrowheads="1"/>
            </p:cNvSpPr>
            <p:nvPr/>
          </p:nvSpPr>
          <p:spPr bwMode="auto">
            <a:xfrm rot="18647166">
              <a:off x="4311740" y="2306231"/>
              <a:ext cx="1317878" cy="292608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1" name="Left-Right Arrow 16"/>
            <p:cNvSpPr>
              <a:spLocks noChangeArrowheads="1"/>
            </p:cNvSpPr>
            <p:nvPr/>
          </p:nvSpPr>
          <p:spPr bwMode="auto">
            <a:xfrm rot="2952834" flipH="1">
              <a:off x="5627256" y="2306231"/>
              <a:ext cx="1317878" cy="292608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051380" y="2362200"/>
              <a:ext cx="11208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200" dirty="0"/>
                <a:t>Spark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"/>
            <a:ext cx="2286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1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Queries and ML in </a:t>
            </a:r>
            <a:r>
              <a:rPr lang="en-US" sz="5500" dirty="0" err="1" smtClean="0"/>
              <a:t>Hadoop</a:t>
            </a:r>
            <a:endParaRPr lang="en-US" sz="5500" dirty="0"/>
          </a:p>
        </p:txBody>
      </p:sp>
      <p:grpSp>
        <p:nvGrpSpPr>
          <p:cNvPr id="9" name="Group 8"/>
          <p:cNvGrpSpPr/>
          <p:nvPr/>
        </p:nvGrpSpPr>
        <p:grpSpPr>
          <a:xfrm>
            <a:off x="7286924" y="5342263"/>
            <a:ext cx="1261884" cy="430887"/>
            <a:chOff x="7286924" y="5342263"/>
            <a:chExt cx="1261884" cy="430887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7286924" y="5566113"/>
              <a:ext cx="5377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822131" y="5342263"/>
              <a:ext cx="7266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Corbel"/>
                  <a:cs typeface="Corbel"/>
                </a:rPr>
                <a:t>.  .  .</a:t>
              </a:r>
              <a:endParaRPr lang="en-US" sz="2200" b="1" dirty="0">
                <a:latin typeface="Corbel"/>
                <a:cs typeface="Corbe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4724400"/>
            <a:ext cx="3579310" cy="1726287"/>
            <a:chOff x="990600" y="4724400"/>
            <a:chExt cx="3579310" cy="1726287"/>
          </a:xfrm>
        </p:grpSpPr>
        <p:grpSp>
          <p:nvGrpSpPr>
            <p:cNvPr id="7" name="Group 6"/>
            <p:cNvGrpSpPr/>
            <p:nvPr/>
          </p:nvGrpSpPr>
          <p:grpSpPr>
            <a:xfrm>
              <a:off x="990600" y="5148887"/>
              <a:ext cx="3579310" cy="1301800"/>
              <a:chOff x="990600" y="5148887"/>
              <a:chExt cx="3579310" cy="1301800"/>
            </a:xfrm>
          </p:grpSpPr>
          <p:sp>
            <p:nvSpPr>
              <p:cNvPr id="25" name="Can 24"/>
              <p:cNvSpPr/>
              <p:nvPr/>
            </p:nvSpPr>
            <p:spPr>
              <a:xfrm>
                <a:off x="1060824" y="5148887"/>
                <a:ext cx="782384" cy="824077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cxnSp>
            <p:nvCxnSpPr>
              <p:cNvPr id="26" name="Straight Arrow Connector 25"/>
              <p:cNvCxnSpPr>
                <a:stCxn id="25" idx="4"/>
                <a:endCxn id="29" idx="1"/>
              </p:cNvCxnSpPr>
              <p:nvPr/>
            </p:nvCxnSpPr>
            <p:spPr>
              <a:xfrm>
                <a:off x="1843208" y="5560926"/>
                <a:ext cx="5377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2381003" y="5337076"/>
                <a:ext cx="910005" cy="4476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err="1" smtClean="0"/>
                  <a:t>iter</a:t>
                </a:r>
                <a:r>
                  <a:rPr lang="en-US" sz="2200" dirty="0" smtClean="0"/>
                  <a:t>. 1</a:t>
                </a:r>
                <a:endParaRPr lang="en-US" sz="2200" dirty="0"/>
              </a:p>
            </p:txBody>
          </p:sp>
          <p:cxnSp>
            <p:nvCxnSpPr>
              <p:cNvPr id="32" name="Straight Arrow Connector 31"/>
              <p:cNvCxnSpPr>
                <a:stCxn id="29" idx="3"/>
                <a:endCxn id="30" idx="2"/>
              </p:cNvCxnSpPr>
              <p:nvPr/>
            </p:nvCxnSpPr>
            <p:spPr>
              <a:xfrm>
                <a:off x="3291008" y="5560926"/>
                <a:ext cx="4965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n 29"/>
              <p:cNvSpPr/>
              <p:nvPr/>
            </p:nvSpPr>
            <p:spPr>
              <a:xfrm>
                <a:off x="3787526" y="5148887"/>
                <a:ext cx="782384" cy="824077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90600" y="6019800"/>
                <a:ext cx="8002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orbel"/>
                    <a:cs typeface="Corbel"/>
                  </a:rPr>
                  <a:t>Input</a:t>
                </a:r>
                <a:endParaRPr lang="en-US" sz="2200" dirty="0">
                  <a:latin typeface="Corbel"/>
                  <a:cs typeface="Corbel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756632" y="4724400"/>
              <a:ext cx="737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rbel"/>
                  <a:cs typeface="Corbel"/>
                </a:rPr>
                <a:t>HDFS</a:t>
              </a:r>
              <a:br>
                <a:rPr lang="en-US" sz="1800" dirty="0" smtClean="0">
                  <a:latin typeface="Corbel"/>
                  <a:cs typeface="Corbel"/>
                </a:rPr>
              </a:br>
              <a:r>
                <a:rPr lang="en-US" sz="1800" dirty="0" smtClean="0">
                  <a:latin typeface="Corbel"/>
                  <a:cs typeface="Corbel"/>
                </a:rPr>
                <a:t>read</a:t>
              </a:r>
              <a:endParaRPr lang="en-US" sz="1800" dirty="0">
                <a:latin typeface="Corbel"/>
                <a:cs typeface="Corbe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35112" y="4724400"/>
              <a:ext cx="737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rbel"/>
                  <a:cs typeface="Corbel"/>
                </a:rPr>
                <a:t>HDFS</a:t>
              </a:r>
              <a:br>
                <a:rPr lang="en-US" sz="1800" dirty="0" smtClean="0">
                  <a:latin typeface="Corbel"/>
                  <a:cs typeface="Corbel"/>
                </a:rPr>
              </a:br>
              <a:r>
                <a:rPr lang="en-US" sz="1800" dirty="0" smtClean="0">
                  <a:latin typeface="Corbel"/>
                  <a:cs typeface="Corbel"/>
                </a:rPr>
                <a:t>write</a:t>
              </a:r>
              <a:endParaRPr lang="en-US" sz="1800" dirty="0">
                <a:latin typeface="Corbel"/>
                <a:cs typeface="Corbe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6579" y="4724400"/>
            <a:ext cx="2813438" cy="1248564"/>
            <a:chOff x="4486579" y="4724400"/>
            <a:chExt cx="2813438" cy="1248564"/>
          </a:xfrm>
        </p:grpSpPr>
        <p:cxnSp>
          <p:nvCxnSpPr>
            <p:cNvPr id="37" name="Straight Arrow Connector 36"/>
            <p:cNvCxnSpPr>
              <a:endCxn id="39" idx="1"/>
            </p:cNvCxnSpPr>
            <p:nvPr/>
          </p:nvCxnSpPr>
          <p:spPr>
            <a:xfrm flipV="1">
              <a:off x="4573315" y="5560926"/>
              <a:ext cx="537795" cy="51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111110" y="5337076"/>
              <a:ext cx="910005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iter</a:t>
              </a:r>
              <a:r>
                <a:rPr lang="en-US" sz="2200" dirty="0" smtClean="0"/>
                <a:t>. 2</a:t>
              </a:r>
              <a:endParaRPr lang="en-US" sz="2200" dirty="0"/>
            </a:p>
          </p:txBody>
        </p:sp>
        <p:cxnSp>
          <p:nvCxnSpPr>
            <p:cNvPr id="42" name="Straight Arrow Connector 41"/>
            <p:cNvCxnSpPr>
              <a:stCxn id="39" idx="3"/>
              <a:endCxn id="40" idx="2"/>
            </p:cNvCxnSpPr>
            <p:nvPr/>
          </p:nvCxnSpPr>
          <p:spPr>
            <a:xfrm>
              <a:off x="6021115" y="5560926"/>
              <a:ext cx="4965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>
              <a:off x="6517633" y="5148887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6579" y="4724400"/>
              <a:ext cx="737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rbel"/>
                  <a:cs typeface="Corbel"/>
                </a:rPr>
                <a:t>HDFS</a:t>
              </a:r>
              <a:br>
                <a:rPr lang="en-US" sz="1800" dirty="0" smtClean="0">
                  <a:latin typeface="Corbel"/>
                  <a:cs typeface="Corbel"/>
                </a:rPr>
              </a:br>
              <a:r>
                <a:rPr lang="en-US" sz="1800" dirty="0" smtClean="0">
                  <a:latin typeface="Corbel"/>
                  <a:cs typeface="Corbel"/>
                </a:rPr>
                <a:t>read</a:t>
              </a:r>
              <a:endParaRPr lang="en-US" sz="1800" dirty="0">
                <a:latin typeface="Corbel"/>
                <a:cs typeface="Corbe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5445" y="4724400"/>
              <a:ext cx="737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rbel"/>
                  <a:cs typeface="Corbel"/>
                </a:rPr>
                <a:t>HDFS</a:t>
              </a:r>
              <a:br>
                <a:rPr lang="en-US" sz="1800" dirty="0" smtClean="0">
                  <a:latin typeface="Corbel"/>
                  <a:cs typeface="Corbel"/>
                </a:rPr>
              </a:br>
              <a:r>
                <a:rPr lang="en-US" sz="1800" dirty="0" smtClean="0">
                  <a:latin typeface="Corbel"/>
                  <a:cs typeface="Corbel"/>
                </a:rPr>
                <a:t>write</a:t>
              </a:r>
              <a:endParaRPr lang="en-US" sz="1800" dirty="0">
                <a:latin typeface="Corbel"/>
                <a:cs typeface="Corbe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51957" y="2312313"/>
            <a:ext cx="5464419" cy="677798"/>
            <a:chOff x="1551957" y="4102462"/>
            <a:chExt cx="5464419" cy="677798"/>
          </a:xfrm>
        </p:grpSpPr>
        <p:cxnSp>
          <p:nvCxnSpPr>
            <p:cNvPr id="58" name="Straight Arrow Connector 57"/>
            <p:cNvCxnSpPr>
              <a:endCxn id="67" idx="1"/>
            </p:cNvCxnSpPr>
            <p:nvPr/>
          </p:nvCxnSpPr>
          <p:spPr>
            <a:xfrm flipV="1">
              <a:off x="1551957" y="4391916"/>
              <a:ext cx="1838610" cy="388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64" idx="1"/>
            </p:cNvCxnSpPr>
            <p:nvPr/>
          </p:nvCxnSpPr>
          <p:spPr>
            <a:xfrm>
              <a:off x="4879549" y="4391916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olded Corner 63"/>
            <p:cNvSpPr/>
            <p:nvPr/>
          </p:nvSpPr>
          <p:spPr>
            <a:xfrm>
              <a:off x="5447747" y="4102462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567" y="4168066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smtClean="0"/>
                <a:t>query 2</a:t>
              </a:r>
              <a:endParaRPr lang="en-US" sz="2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2789" y="4150078"/>
              <a:ext cx="1043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result 2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1957" y="2990111"/>
            <a:ext cx="5448164" cy="714896"/>
            <a:chOff x="1551957" y="4780260"/>
            <a:chExt cx="5448164" cy="714896"/>
          </a:xfrm>
        </p:grpSpPr>
        <p:cxnSp>
          <p:nvCxnSpPr>
            <p:cNvPr id="59" name="Straight Arrow Connector 58"/>
            <p:cNvCxnSpPr>
              <a:endCxn id="68" idx="1"/>
            </p:cNvCxnSpPr>
            <p:nvPr/>
          </p:nvCxnSpPr>
          <p:spPr>
            <a:xfrm>
              <a:off x="1551957" y="4780260"/>
              <a:ext cx="1838610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5" idx="1"/>
            </p:cNvCxnSpPr>
            <p:nvPr/>
          </p:nvCxnSpPr>
          <p:spPr>
            <a:xfrm>
              <a:off x="4879549" y="5205702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olded Corner 64"/>
            <p:cNvSpPr/>
            <p:nvPr/>
          </p:nvSpPr>
          <p:spPr>
            <a:xfrm>
              <a:off x="5447747" y="4916248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90567" y="4979885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query 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72789" y="4981852"/>
              <a:ext cx="10273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result 3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51957" y="2990111"/>
            <a:ext cx="3327591" cy="1353289"/>
            <a:chOff x="1551957" y="4780260"/>
            <a:chExt cx="3327591" cy="1353289"/>
          </a:xfrm>
        </p:grpSpPr>
        <p:cxnSp>
          <p:nvCxnSpPr>
            <p:cNvPr id="72" name="Straight Arrow Connector 71"/>
            <p:cNvCxnSpPr>
              <a:endCxn id="73" idx="1"/>
            </p:cNvCxnSpPr>
            <p:nvPr/>
          </p:nvCxnSpPr>
          <p:spPr>
            <a:xfrm>
              <a:off x="1551957" y="4780260"/>
              <a:ext cx="1839138" cy="11378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391095" y="5702662"/>
              <a:ext cx="1488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Corbel"/>
                  <a:cs typeface="Corbel"/>
                </a:rPr>
                <a:t>.  .  .</a:t>
              </a:r>
              <a:endParaRPr lang="en-US" sz="2200" b="1" dirty="0">
                <a:latin typeface="Corbel"/>
                <a:cs typeface="Corbe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600" y="1486451"/>
            <a:ext cx="6013240" cy="2369455"/>
            <a:chOff x="990600" y="1486451"/>
            <a:chExt cx="6013240" cy="2369455"/>
          </a:xfrm>
        </p:grpSpPr>
        <p:sp>
          <p:nvSpPr>
            <p:cNvPr id="56" name="TextBox 55"/>
            <p:cNvSpPr txBox="1"/>
            <p:nvPr/>
          </p:nvSpPr>
          <p:spPr>
            <a:xfrm>
              <a:off x="990600" y="3425019"/>
              <a:ext cx="800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Input</a:t>
              </a:r>
              <a:endParaRPr lang="en-US" sz="2200" dirty="0">
                <a:latin typeface="Corbel"/>
                <a:cs typeface="Corbe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90600" y="1486451"/>
              <a:ext cx="6013240" cy="1917821"/>
              <a:chOff x="990600" y="3276600"/>
              <a:chExt cx="6013240" cy="1917821"/>
            </a:xfrm>
          </p:grpSpPr>
          <p:cxnSp>
            <p:nvCxnSpPr>
              <p:cNvPr id="57" name="Straight Arrow Connector 56"/>
              <p:cNvCxnSpPr>
                <a:endCxn id="66" idx="1"/>
              </p:cNvCxnSpPr>
              <p:nvPr/>
            </p:nvCxnSpPr>
            <p:spPr>
              <a:xfrm flipV="1">
                <a:off x="1551957" y="3566054"/>
                <a:ext cx="1838610" cy="1252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63" idx="1"/>
              </p:cNvCxnSpPr>
              <p:nvPr/>
            </p:nvCxnSpPr>
            <p:spPr>
              <a:xfrm>
                <a:off x="4879549" y="3566054"/>
                <a:ext cx="56819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Folded Corner 62"/>
              <p:cNvSpPr/>
              <p:nvPr/>
            </p:nvSpPr>
            <p:spPr>
              <a:xfrm>
                <a:off x="5447747" y="3276600"/>
                <a:ext cx="492900" cy="578908"/>
              </a:xfrm>
              <a:prstGeom prst="foldedCorner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90567" y="3342204"/>
                <a:ext cx="1488982" cy="447699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query 1</a:t>
                </a:r>
                <a:endParaRPr lang="en-US" sz="2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972789" y="3331109"/>
                <a:ext cx="10310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orbel"/>
                    <a:cs typeface="Corbel"/>
                  </a:rPr>
                  <a:t>result 1</a:t>
                </a:r>
                <a:endParaRPr lang="en-US" sz="2200" dirty="0">
                  <a:latin typeface="Corbel"/>
                  <a:cs typeface="Corbel"/>
                </a:endParaRPr>
              </a:p>
            </p:txBody>
          </p:sp>
          <p:sp>
            <p:nvSpPr>
              <p:cNvPr id="75" name="Can 74"/>
              <p:cNvSpPr/>
              <p:nvPr/>
            </p:nvSpPr>
            <p:spPr>
              <a:xfrm>
                <a:off x="990600" y="4370344"/>
                <a:ext cx="782384" cy="824077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28667" y="3466450"/>
                <a:ext cx="76810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Corbel"/>
                    <a:cs typeface="Corbel"/>
                  </a:rPr>
                  <a:t>HDFS</a:t>
                </a:r>
                <a:br>
                  <a:rPr lang="en-US" sz="1900" dirty="0" smtClean="0">
                    <a:latin typeface="Corbel"/>
                    <a:cs typeface="Corbel"/>
                  </a:rPr>
                </a:br>
                <a:r>
                  <a:rPr lang="en-US" sz="1900" dirty="0" smtClean="0">
                    <a:latin typeface="Corbel"/>
                    <a:cs typeface="Corbel"/>
                  </a:rPr>
                  <a:t>read</a:t>
                </a:r>
                <a:endParaRPr lang="en-US" sz="1900" dirty="0">
                  <a:latin typeface="Corbel"/>
                  <a:cs typeface="Corbe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05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105610</TotalTime>
  <Words>2408</Words>
  <Application>Microsoft Macintosh PowerPoint</Application>
  <PresentationFormat>On-screen Show (4:3)</PresentationFormat>
  <Paragraphs>519</Paragraphs>
  <Slides>48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 Berkeley Data Analytics Stack:  Present and Future</vt:lpstr>
      <vt:lpstr>The Big Data Problem - Nutshelled</vt:lpstr>
      <vt:lpstr>AMPLab: Integrating Three Key Resources </vt:lpstr>
      <vt:lpstr>The Berkeley AMPLab  Collaborative Big Data Research</vt:lpstr>
      <vt:lpstr>Big Data Landscape – Our Corner</vt:lpstr>
      <vt:lpstr>BDAS in the News</vt:lpstr>
      <vt:lpstr>Berkeley Data Analytics Stack</vt:lpstr>
      <vt:lpstr>Introducing</vt:lpstr>
      <vt:lpstr>Queries and ML in Hadoop</vt:lpstr>
      <vt:lpstr>In-Memory Data Sharing</vt:lpstr>
      <vt:lpstr>Challenge</vt:lpstr>
      <vt:lpstr>Resilient Distributed Datasets</vt:lpstr>
      <vt:lpstr>Example: Log Mining</vt:lpstr>
      <vt:lpstr>Fault Tolerance with RDDs</vt:lpstr>
      <vt:lpstr>Example: Logistic Regression</vt:lpstr>
      <vt:lpstr>Example: Logistic Regression</vt:lpstr>
      <vt:lpstr>Logistic Regression Performance</vt:lpstr>
      <vt:lpstr>Spark Status</vt:lpstr>
      <vt:lpstr>Berkeley Data Analytics Stack</vt:lpstr>
      <vt:lpstr>“NoSQL” Irony</vt:lpstr>
      <vt:lpstr>What’s good about MapReduce?</vt:lpstr>
      <vt:lpstr>What Makes MR-based systems slow?</vt:lpstr>
      <vt:lpstr>Shark = Spark + Hive</vt:lpstr>
      <vt:lpstr>Hive Architecture</vt:lpstr>
      <vt:lpstr>Shark Architecture</vt:lpstr>
      <vt:lpstr>Column-Oriented Storage</vt:lpstr>
      <vt:lpstr>Other Shark Optimizations</vt:lpstr>
      <vt:lpstr>Benchmark: Grouped Aggregation</vt:lpstr>
      <vt:lpstr>Benchmark: Join + Order By</vt:lpstr>
      <vt:lpstr>Benchmark: User-Defined Function</vt:lpstr>
      <vt:lpstr>A Unified System for SQL, RT &amp; ML</vt:lpstr>
      <vt:lpstr>BDAS Present - Summary</vt:lpstr>
      <vt:lpstr>BDAS – What’s Next?</vt:lpstr>
      <vt:lpstr>The 3 E’s of Big Data:</vt:lpstr>
      <vt:lpstr>Extreme Elasticity - Machines</vt:lpstr>
      <vt:lpstr>Extreme Elasticity - Algorithms</vt:lpstr>
      <vt:lpstr>CrowdDB – People-powered Query Processing</vt:lpstr>
      <vt:lpstr>Extreme Elasticity - People</vt:lpstr>
      <vt:lpstr>Extreme Elasticity</vt:lpstr>
      <vt:lpstr>The Challenge</vt:lpstr>
      <vt:lpstr>Needed: A Declarative Approach</vt:lpstr>
      <vt:lpstr>Goals of MLbase</vt:lpstr>
      <vt:lpstr>PowerPoint Presentation</vt:lpstr>
      <vt:lpstr>MLBase – Query Compilation</vt:lpstr>
      <vt:lpstr> Query Optimizer: A Search Problem</vt:lpstr>
      <vt:lpstr> Declarative ML: Status</vt:lpstr>
      <vt:lpstr>Summary</vt:lpstr>
      <vt:lpstr>For More Information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Michael Franklin</cp:lastModifiedBy>
  <cp:revision>5554</cp:revision>
  <cp:lastPrinted>2013-02-11T05:20:40Z</cp:lastPrinted>
  <dcterms:created xsi:type="dcterms:W3CDTF">2010-06-28T20:28:41Z</dcterms:created>
  <dcterms:modified xsi:type="dcterms:W3CDTF">2013-10-09T04:55:53Z</dcterms:modified>
</cp:coreProperties>
</file>