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2"/>
  </p:notesMasterIdLst>
  <p:handoutMasterIdLst>
    <p:handoutMasterId r:id="rId73"/>
  </p:handoutMasterIdLst>
  <p:sldIdLst>
    <p:sldId id="836" r:id="rId3"/>
    <p:sldId id="1258" r:id="rId4"/>
    <p:sldId id="1259" r:id="rId5"/>
    <p:sldId id="1261" r:id="rId6"/>
    <p:sldId id="1332" r:id="rId7"/>
    <p:sldId id="1404" r:id="rId8"/>
    <p:sldId id="1282" r:id="rId9"/>
    <p:sldId id="1398" r:id="rId10"/>
    <p:sldId id="1407" r:id="rId11"/>
    <p:sldId id="1396" r:id="rId12"/>
    <p:sldId id="1335" r:id="rId13"/>
    <p:sldId id="1300" r:id="rId14"/>
    <p:sldId id="1302" r:id="rId15"/>
    <p:sldId id="1341" r:id="rId16"/>
    <p:sldId id="1397" r:id="rId17"/>
    <p:sldId id="1382" r:id="rId18"/>
    <p:sldId id="1386" r:id="rId19"/>
    <p:sldId id="1392" r:id="rId20"/>
    <p:sldId id="1347" r:id="rId21"/>
    <p:sldId id="1401" r:id="rId22"/>
    <p:sldId id="1365" r:id="rId23"/>
    <p:sldId id="1343" r:id="rId24"/>
    <p:sldId id="1345" r:id="rId25"/>
    <p:sldId id="1349" r:id="rId26"/>
    <p:sldId id="1350" r:id="rId27"/>
    <p:sldId id="1352" r:id="rId28"/>
    <p:sldId id="1344" r:id="rId29"/>
    <p:sldId id="1348" r:id="rId30"/>
    <p:sldId id="1346" r:id="rId31"/>
    <p:sldId id="1399" r:id="rId32"/>
    <p:sldId id="1400" r:id="rId33"/>
    <p:sldId id="1353" r:id="rId34"/>
    <p:sldId id="1364" r:id="rId35"/>
    <p:sldId id="1354" r:id="rId36"/>
    <p:sldId id="1363" r:id="rId37"/>
    <p:sldId id="1362" r:id="rId38"/>
    <p:sldId id="1361" r:id="rId39"/>
    <p:sldId id="1360" r:id="rId40"/>
    <p:sldId id="1351" r:id="rId41"/>
    <p:sldId id="1359" r:id="rId42"/>
    <p:sldId id="1355" r:id="rId43"/>
    <p:sldId id="1358" r:id="rId44"/>
    <p:sldId id="1357" r:id="rId45"/>
    <p:sldId id="1390" r:id="rId46"/>
    <p:sldId id="1402" r:id="rId47"/>
    <p:sldId id="1384" r:id="rId48"/>
    <p:sldId id="1389" r:id="rId49"/>
    <p:sldId id="1387" r:id="rId50"/>
    <p:sldId id="1388" r:id="rId51"/>
    <p:sldId id="1403" r:id="rId52"/>
    <p:sldId id="1383" r:id="rId53"/>
    <p:sldId id="1385" r:id="rId54"/>
    <p:sldId id="1356" r:id="rId55"/>
    <p:sldId id="1373" r:id="rId56"/>
    <p:sldId id="1369" r:id="rId57"/>
    <p:sldId id="1370" r:id="rId58"/>
    <p:sldId id="1381" r:id="rId59"/>
    <p:sldId id="1406" r:id="rId60"/>
    <p:sldId id="1391" r:id="rId61"/>
    <p:sldId id="1380" r:id="rId62"/>
    <p:sldId id="1372" r:id="rId63"/>
    <p:sldId id="1376" r:id="rId64"/>
    <p:sldId id="1371" r:id="rId65"/>
    <p:sldId id="1405" r:id="rId66"/>
    <p:sldId id="1379" r:id="rId67"/>
    <p:sldId id="1378" r:id="rId68"/>
    <p:sldId id="1377" r:id="rId69"/>
    <p:sldId id="1394" r:id="rId70"/>
    <p:sldId id="139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F08FF7-34C6-0E42-B330-DECA4DAF0FEA}">
          <p14:sldIdLst>
            <p14:sldId id="836"/>
            <p14:sldId id="1258"/>
            <p14:sldId id="1259"/>
            <p14:sldId id="1261"/>
            <p14:sldId id="1332"/>
            <p14:sldId id="1404"/>
            <p14:sldId id="1282"/>
            <p14:sldId id="1398"/>
            <p14:sldId id="1407"/>
            <p14:sldId id="1396"/>
            <p14:sldId id="1335"/>
            <p14:sldId id="1300"/>
            <p14:sldId id="1302"/>
            <p14:sldId id="1341"/>
            <p14:sldId id="1397"/>
            <p14:sldId id="1382"/>
            <p14:sldId id="1386"/>
            <p14:sldId id="1392"/>
            <p14:sldId id="1347"/>
            <p14:sldId id="1401"/>
            <p14:sldId id="1365"/>
            <p14:sldId id="1343"/>
            <p14:sldId id="1345"/>
            <p14:sldId id="1349"/>
            <p14:sldId id="1350"/>
            <p14:sldId id="1352"/>
            <p14:sldId id="1344"/>
            <p14:sldId id="1348"/>
            <p14:sldId id="1346"/>
            <p14:sldId id="1399"/>
            <p14:sldId id="1400"/>
            <p14:sldId id="1353"/>
            <p14:sldId id="1364"/>
            <p14:sldId id="1354"/>
            <p14:sldId id="1363"/>
            <p14:sldId id="1362"/>
            <p14:sldId id="1361"/>
            <p14:sldId id="1360"/>
            <p14:sldId id="1351"/>
            <p14:sldId id="1359"/>
            <p14:sldId id="1355"/>
            <p14:sldId id="1358"/>
            <p14:sldId id="1357"/>
            <p14:sldId id="1390"/>
            <p14:sldId id="1402"/>
            <p14:sldId id="1384"/>
            <p14:sldId id="1389"/>
            <p14:sldId id="1387"/>
            <p14:sldId id="1388"/>
            <p14:sldId id="1403"/>
            <p14:sldId id="1383"/>
            <p14:sldId id="1385"/>
            <p14:sldId id="1356"/>
            <p14:sldId id="1373"/>
            <p14:sldId id="1369"/>
            <p14:sldId id="1370"/>
            <p14:sldId id="1381"/>
            <p14:sldId id="1406"/>
            <p14:sldId id="1391"/>
            <p14:sldId id="1380"/>
            <p14:sldId id="1372"/>
            <p14:sldId id="1376"/>
            <p14:sldId id="1371"/>
            <p14:sldId id="1405"/>
            <p14:sldId id="1379"/>
            <p14:sldId id="1378"/>
            <p14:sldId id="1377"/>
            <p14:sldId id="1394"/>
            <p14:sldId id="13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6B1"/>
    <a:srgbClr val="CC553F"/>
    <a:srgbClr val="FF5B01"/>
    <a:srgbClr val="FF6834"/>
    <a:srgbClr val="FFB078"/>
    <a:srgbClr val="0837B1"/>
    <a:srgbClr val="FF1E0F"/>
    <a:srgbClr val="FF470A"/>
    <a:srgbClr val="315965"/>
    <a:srgbClr val="2D4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444" autoAdjust="0"/>
  </p:normalViewPr>
  <p:slideViewPr>
    <p:cSldViewPr snapToGrid="0" snapToObjects="1">
      <p:cViewPr>
        <p:scale>
          <a:sx n="100" d="100"/>
          <a:sy n="100" d="100"/>
        </p:scale>
        <p:origin x="-1368" y="-560"/>
      </p:cViewPr>
      <p:guideLst>
        <p:guide orient="horz" pos="49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2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E9C2B-D1EF-4644-BEB2-B9169061390B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9E2B7-4CD4-1F40-92BF-FB04B885C9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269F3-EDDE-F04A-A42B-79ACE605B8C7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43792-2497-8044-82C0-EC4ADF11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2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8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1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2FE7D661-1836-44F7-8FAF-35E8F866ECD3}" type="datetime1">
              <a:rPr lang="en-US" smtClean="0"/>
              <a:pPr/>
              <a:t>3/26/14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B1FF71CE-B899-4B2B-848D-9F12F0C901B6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5397606D-E5C4-4C2F-8241-EC2663EF1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6" y="1826712"/>
            <a:ext cx="1492499" cy="44844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12"/>
            <a:ext cx="5241476" cy="44844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102CF1CA-F464-4B29-B867-EAF8A9B936E3}" type="datetime1">
              <a:rPr lang="en-US" smtClean="0"/>
              <a:pPr/>
              <a:t>3/26/14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8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1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2FE7D661-1836-44F7-8FAF-35E8F866ECD3}" type="datetime1">
              <a:rPr lang="en-US" smtClean="0">
                <a:solidFill>
                  <a:prstClr val="white"/>
                </a:solidFill>
                <a:latin typeface="Corbel"/>
              </a:rPr>
              <a:pPr/>
              <a:t>3/26/14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3873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CAE6B357-51B9-47D2-A71D-0D06CB03185D}" type="datetime1">
              <a:rPr lang="en-US" smtClean="0">
                <a:solidFill>
                  <a:prstClr val="white"/>
                </a:solidFill>
                <a:latin typeface="Corbel"/>
              </a:rPr>
              <a:pPr/>
              <a:t>3/26/14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7267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101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058CB827-F132-4DF6-9FB9-4035A4C798EF}" type="datetime1">
              <a:rPr lang="en-US" smtClean="0">
                <a:solidFill>
                  <a:prstClr val="white"/>
                </a:solidFill>
                <a:latin typeface="Corbel"/>
              </a:rPr>
              <a:pPr/>
              <a:t>3/26/14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2198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1A92A601-7D32-4ED7-AD1A-974B6DDBDCDC}" type="datetime1">
              <a:rPr lang="en-US" smtClean="0">
                <a:solidFill>
                  <a:prstClr val="white"/>
                </a:solidFill>
                <a:latin typeface="Corbel"/>
              </a:rPr>
              <a:pPr/>
              <a:t>3/26/14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20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5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2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63A17B41-4A0C-4639-A132-E5C8F99A4BE8}" type="datetime1">
              <a:rPr lang="en-US" smtClean="0">
                <a:solidFill>
                  <a:prstClr val="white"/>
                </a:solidFill>
                <a:latin typeface="Corbel"/>
              </a:rPr>
              <a:pPr/>
              <a:t>3/26/14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20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03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BE9967FD-6084-4075-993E-77EC8038773F}" type="datetime1">
              <a:rPr lang="en-US" smtClean="0">
                <a:solidFill>
                  <a:prstClr val="white"/>
                </a:solidFill>
                <a:latin typeface="Corbel"/>
              </a:rPr>
              <a:pPr/>
              <a:t>3/26/14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26230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3B988B47-74BA-4873-ADAE-EB0120124E83}" type="datetime1">
              <a:rPr lang="en-US" smtClean="0">
                <a:solidFill>
                  <a:prstClr val="white"/>
                </a:solidFill>
                <a:latin typeface="Corbel"/>
              </a:rPr>
              <a:pPr/>
              <a:t>3/26/14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1296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6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13"/>
            <a:ext cx="4207848" cy="4476615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7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93CF52C1-9A39-494C-9977-BBEFAB872C1F}" type="datetime1">
              <a:rPr lang="en-US" smtClean="0">
                <a:solidFill>
                  <a:prstClr val="white"/>
                </a:solidFill>
                <a:latin typeface="Corbel"/>
              </a:rPr>
              <a:pPr/>
              <a:t>3/26/14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5193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CAE6B357-51B9-47D2-A71D-0D06CB03185D}" type="datetime1">
              <a:rPr lang="en-US" smtClean="0"/>
              <a:pPr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CD1EACE2-EA00-4376-9A66-47ABB8B02CF5}" type="datetime1">
              <a:rPr lang="en-US" smtClean="0">
                <a:solidFill>
                  <a:prstClr val="white"/>
                </a:solidFill>
                <a:latin typeface="Corbel"/>
              </a:rPr>
              <a:pPr/>
              <a:t>3/26/14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92501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B1FF71CE-B899-4B2B-848D-9F12F0C901B6}" type="datetimeFigureOut">
              <a:rPr lang="en-US" smtClean="0">
                <a:solidFill>
                  <a:prstClr val="white"/>
                </a:solidFill>
                <a:latin typeface="Corbel"/>
              </a:rPr>
              <a:pPr/>
              <a:t>3/26/14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5397606D-E5C4-4C2F-8241-EC2663EF1CD4}" type="slidenum">
              <a:rPr lang="en-US" smtClean="0">
                <a:solidFill>
                  <a:prstClr val="white"/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91067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6" y="1826712"/>
            <a:ext cx="1492499" cy="44844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12"/>
            <a:ext cx="5241476" cy="44844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102CF1CA-F464-4B29-B867-EAF8A9B936E3}" type="datetime1">
              <a:rPr lang="en-US" smtClean="0">
                <a:solidFill>
                  <a:prstClr val="white"/>
                </a:solidFill>
                <a:latin typeface="Corbel"/>
              </a:rPr>
              <a:pPr/>
              <a:t>3/26/14</a:t>
            </a:fld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8652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101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058CB827-F132-4DF6-9FB9-4035A4C798EF}" type="datetime1">
              <a:rPr lang="en-US" smtClean="0"/>
              <a:pPr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1A92A601-7D32-4ED7-AD1A-974B6DDBDCDC}" type="datetime1">
              <a:rPr lang="en-US" smtClean="0"/>
              <a:pPr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20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5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63A17B41-4A0C-4639-A132-E5C8F99A4BE8}" type="datetime1">
              <a:rPr lang="en-US" smtClean="0"/>
              <a:pPr/>
              <a:t>3/26/14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20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BE9967FD-6084-4075-993E-77EC8038773F}" type="datetime1">
              <a:rPr lang="en-US" smtClean="0"/>
              <a:pPr/>
              <a:t>3/26/14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3B988B47-74BA-4873-ADAE-EB0120124E83}" type="datetime1">
              <a:rPr lang="en-US" smtClean="0"/>
              <a:pPr/>
              <a:t>3/26/14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6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13"/>
            <a:ext cx="4207848" cy="4476615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7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93CF52C1-9A39-494C-9977-BBEFAB872C1F}" type="datetime1">
              <a:rPr lang="en-US" smtClean="0"/>
              <a:pPr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9"/>
            <a:ext cx="1189132" cy="297919"/>
          </a:xfrm>
          <a:prstGeom prst="rect">
            <a:avLst/>
          </a:prstGeom>
        </p:spPr>
        <p:txBody>
          <a:bodyPr/>
          <a:lstStyle/>
          <a:p>
            <a:fld id="{CD1EACE2-EA00-4376-9A66-47ABB8B02CF5}" type="datetime1">
              <a:rPr lang="en-US" smtClean="0"/>
              <a:pPr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91" y="855957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21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86000">
              <a:srgbClr val="2D4D5A"/>
            </a:gs>
            <a:gs pos="93000">
              <a:srgbClr val="31596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18" y="390619"/>
            <a:ext cx="7315200" cy="9503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51781"/>
            <a:ext cx="7315200" cy="4657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536" y="6437213"/>
            <a:ext cx="760014" cy="32330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86000">
              <a:srgbClr val="2D4D5A"/>
            </a:gs>
            <a:gs pos="93000">
              <a:srgbClr val="31596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18" y="390619"/>
            <a:ext cx="7315200" cy="9503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51781"/>
            <a:ext cx="7315200" cy="4657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536" y="6437213"/>
            <a:ext cx="760014" cy="3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76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g"/><Relationship Id="rId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5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emf"/><Relationship Id="rId3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jp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jpe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jpeg"/><Relationship Id="rId13" Type="http://schemas.openxmlformats.org/officeDocument/2006/relationships/image" Target="../media/image25.jpeg"/><Relationship Id="rId14" Type="http://schemas.openxmlformats.org/officeDocument/2006/relationships/image" Target="../media/image26.jpeg"/><Relationship Id="rId15" Type="http://schemas.openxmlformats.org/officeDocument/2006/relationships/image" Target="../media/image27.png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gif"/><Relationship Id="rId6" Type="http://schemas.openxmlformats.org/officeDocument/2006/relationships/image" Target="../media/image18.jp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0260" y="2158394"/>
            <a:ext cx="8781714" cy="2595025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THE FUTURE OF RETAIL: 2014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4917284"/>
            <a:ext cx="7315200" cy="1144632"/>
          </a:xfrm>
        </p:spPr>
        <p:txBody>
          <a:bodyPr/>
          <a:lstStyle/>
          <a:p>
            <a:r>
              <a:rPr lang="en-US" b="1" dirty="0" smtClean="0"/>
              <a:t>BI</a:t>
            </a:r>
            <a:r>
              <a:rPr lang="en-US" dirty="0" smtClean="0"/>
              <a:t> </a:t>
            </a:r>
            <a:r>
              <a:rPr lang="en-US" b="1" dirty="0" smtClean="0"/>
              <a:t>Intelligence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266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7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Online!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6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75" y="1021127"/>
            <a:ext cx="7667985" cy="561598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227573" y="3231964"/>
            <a:ext cx="317510" cy="362887"/>
          </a:xfrm>
          <a:prstGeom prst="straightConnector1">
            <a:avLst/>
          </a:prstGeom>
          <a:ln>
            <a:solidFill>
              <a:srgbClr val="FD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65760" y="2721654"/>
            <a:ext cx="137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0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823" y="1504943"/>
            <a:ext cx="7348850" cy="156718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</a:rPr>
              <a:t>“We’re in the midst of a profound structural shift from physical to digital retail ... it’s happening faster than I could have imagined. ”</a:t>
            </a:r>
            <a:endParaRPr lang="en-US" sz="3200" b="1" i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4577" y="4155420"/>
            <a:ext cx="41360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orbel"/>
              </a:rPr>
              <a:t>— Jeff Jordan, partner at Andreessen Horowitz, January 2014</a:t>
            </a: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1154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4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E-Commerce Is Driving Nearly All Retail Growth In US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82" y="964280"/>
            <a:ext cx="7809232" cy="56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7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219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1 In 20 Retail Dollars Are Already Online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38" y="796298"/>
            <a:ext cx="79202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6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7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Mobile Is Also Gaining Fast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4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05" y="892325"/>
            <a:ext cx="8108993" cy="55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9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373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‘New Retail’ Is Nearly Equal To Old Guard In Market Value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6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85" y="1146636"/>
            <a:ext cx="7319524" cy="5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3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k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88878"/>
            <a:ext cx="8094990" cy="6080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7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Venture Capital Is Cashing In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525181" y="1534242"/>
            <a:ext cx="328850" cy="249485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9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7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Amazon Continues Growing Very Quickly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4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18" y="777240"/>
            <a:ext cx="8103063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But Other Retailers  Are Also Growing Online Sales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64" y="688878"/>
            <a:ext cx="814647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3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74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Amazon Got Started With Media Sales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2800" b="1" dirty="0" smtClean="0">
                <a:solidFill>
                  <a:srgbClr val="FFFFFF"/>
                </a:solidFill>
              </a:rPr>
              <a:t>Amazon Is Now ~14% Of </a:t>
            </a:r>
            <a:r>
              <a:rPr lang="en-US" sz="2800" b="1" i="1" dirty="0" smtClean="0">
                <a:solidFill>
                  <a:srgbClr val="FFFFFF"/>
                </a:solidFill>
              </a:rPr>
              <a:t>All</a:t>
            </a:r>
            <a:r>
              <a:rPr lang="en-US" sz="2800" b="1" dirty="0" smtClean="0">
                <a:solidFill>
                  <a:srgbClr val="FFFFFF"/>
                </a:solidFill>
              </a:rPr>
              <a:t> E-Commerce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2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72" y="1297616"/>
            <a:ext cx="8019464" cy="52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" y="7105"/>
            <a:ext cx="9117168" cy="950344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Is This How People Really Like To Shop?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32" y="6550223"/>
            <a:ext cx="130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Reuters</a:t>
            </a:r>
            <a:endParaRPr lang="en-US" sz="1400" i="1" dirty="0"/>
          </a:p>
        </p:txBody>
      </p:sp>
      <p:pic>
        <p:nvPicPr>
          <p:cNvPr id="3" name="Picture 2" descr="walmart aisle reute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" y="1225293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4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2973" y="1565942"/>
            <a:ext cx="5621747" cy="10959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/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The Signs Are Clear —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E-Commerce Is Booming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  <a:r>
              <a:rPr lang="en-US" sz="3200" b="1" dirty="0">
                <a:solidFill>
                  <a:srgbClr val="FFFFFF"/>
                </a:solidFill>
              </a:rPr>
              <a:t/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/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2200" b="1" dirty="0" smtClean="0">
                <a:solidFill>
                  <a:srgbClr val="FFFFFF"/>
                </a:solidFill>
              </a:rPr>
              <a:t>Shippers Were Overwhelmed By </a:t>
            </a:r>
            <a:br>
              <a:rPr lang="en-US" sz="2200" b="1" dirty="0" smtClean="0">
                <a:solidFill>
                  <a:srgbClr val="FFFFFF"/>
                </a:solidFill>
              </a:rPr>
            </a:br>
            <a:r>
              <a:rPr lang="en-US" sz="2200" b="1" dirty="0" smtClean="0">
                <a:solidFill>
                  <a:srgbClr val="FFFFFF"/>
                </a:solidFill>
              </a:rPr>
              <a:t>The Massive Volume Of </a:t>
            </a:r>
            <a:br>
              <a:rPr lang="en-US" sz="2200" b="1" dirty="0" smtClean="0">
                <a:solidFill>
                  <a:srgbClr val="FFFFFF"/>
                </a:solidFill>
              </a:rPr>
            </a:br>
            <a:r>
              <a:rPr lang="en-US" sz="2200" b="1" dirty="0" smtClean="0">
                <a:solidFill>
                  <a:srgbClr val="FFFFFF"/>
                </a:solidFill>
              </a:rPr>
              <a:t>E-Commerce Orders Over Christmas 2013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17" name="Picture 16" descr="RTX16UK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215" y="1680206"/>
            <a:ext cx="3099973" cy="2186810"/>
          </a:xfrm>
          <a:prstGeom prst="rect">
            <a:avLst/>
          </a:prstGeom>
        </p:spPr>
      </p:pic>
      <p:pic>
        <p:nvPicPr>
          <p:cNvPr id="18" name="Picture 17" descr="RTX16MN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845" y="4118023"/>
            <a:ext cx="1569122" cy="2193261"/>
          </a:xfrm>
          <a:prstGeom prst="rect">
            <a:avLst/>
          </a:prstGeom>
        </p:spPr>
      </p:pic>
      <p:pic>
        <p:nvPicPr>
          <p:cNvPr id="19" name="Picture 18" descr="U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19" y="3238555"/>
            <a:ext cx="4857521" cy="283276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70069" y="4686032"/>
            <a:ext cx="4444651" cy="748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6550223"/>
            <a:ext cx="1851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Images, Right: Reuters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6282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The Top Categories — Electronics, Media, Clothing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71" y="755083"/>
            <a:ext cx="7697944" cy="561874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661160" y="1605280"/>
            <a:ext cx="213360" cy="314960"/>
          </a:xfrm>
          <a:prstGeom prst="straightConnector1">
            <a:avLst/>
          </a:prstGeom>
          <a:ln>
            <a:solidFill>
              <a:srgbClr val="BAFF7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28240" y="1737360"/>
            <a:ext cx="193040" cy="31496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08960" y="2052320"/>
            <a:ext cx="193040" cy="274320"/>
          </a:xfrm>
          <a:prstGeom prst="straightConnector1">
            <a:avLst/>
          </a:prstGeom>
          <a:ln>
            <a:solidFill>
              <a:srgbClr val="BAFF7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1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823" y="1342109"/>
            <a:ext cx="7348850" cy="15671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Let’s Look At Some Of  The Retail Categories Individually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7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4476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ELECTRONICS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RTX3Z8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0" y="1320187"/>
            <a:ext cx="6801405" cy="4534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941" y="6550223"/>
            <a:ext cx="130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Reuters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9430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117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Best Buy Is Vulnerable. 85% Of Sales From Electronics.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1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44" y="846244"/>
            <a:ext cx="7738875" cy="5652800"/>
          </a:xfrm>
          <a:prstGeom prst="rect">
            <a:avLst/>
          </a:prstGeom>
        </p:spPr>
      </p:pic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440" y="5070085"/>
            <a:ext cx="544485" cy="5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5829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Best Buy Offline Sales Plummeted 15% Last Year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1800" i="1" dirty="0" smtClean="0">
                <a:solidFill>
                  <a:srgbClr val="FFFFFF"/>
                </a:solidFill>
              </a:rPr>
              <a:t>BI Intelligence Estimate</a:t>
            </a:r>
            <a:endParaRPr lang="en-US" sz="1800" i="1" dirty="0">
              <a:solidFill>
                <a:srgbClr val="FFFFFF"/>
              </a:solidFill>
            </a:endParaRPr>
          </a:p>
        </p:txBody>
      </p:sp>
      <p:pic>
        <p:nvPicPr>
          <p:cNvPr id="4" name="Picture 3" descr="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90" y="1140758"/>
            <a:ext cx="7361148" cy="55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9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182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All Of Best Buy’s Growth Is Online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1800" i="1" dirty="0">
                <a:solidFill>
                  <a:srgbClr val="FFFFFF"/>
                </a:solidFill>
              </a:rPr>
              <a:t>BI Intelligence Estimate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81" y="905792"/>
            <a:ext cx="7833119" cy="571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9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7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Amazon Was Once Smaller Than Best Buy. Not Anymore.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4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66" y="990134"/>
            <a:ext cx="7598642" cy="5544781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7856548" y="2604372"/>
            <a:ext cx="64575" cy="11407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04084" y="2908361"/>
            <a:ext cx="92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Amazon Already 1.7X Best Buy</a:t>
            </a:r>
            <a:endParaRPr lang="en-US" sz="1200" dirty="0"/>
          </a:p>
        </p:txBody>
      </p:sp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123" y="3847208"/>
            <a:ext cx="446562" cy="446562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66" y="2090917"/>
            <a:ext cx="1136683" cy="226431"/>
          </a:xfrm>
          <a:prstGeom prst="rect">
            <a:avLst/>
          </a:prstGeom>
        </p:spPr>
      </p:pic>
      <p:pic>
        <p:nvPicPr>
          <p:cNvPr id="8" name="Picture 7" descr="ur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167" y="4856480"/>
            <a:ext cx="379730" cy="379730"/>
          </a:xfrm>
          <a:prstGeom prst="rect">
            <a:avLst/>
          </a:prstGeom>
        </p:spPr>
      </p:pic>
      <p:pic>
        <p:nvPicPr>
          <p:cNvPr id="9" name="Picture 8" descr="ur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379" y="5354320"/>
            <a:ext cx="35941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1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4476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MEDIA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8026675254_02f942dca4_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487" y="1300365"/>
            <a:ext cx="6593312" cy="4944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" y="6502400"/>
            <a:ext cx="130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Reuters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8168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Media Is Still The Top E-Commerce Category  ~$25 Billion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6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1" y="535940"/>
            <a:ext cx="8330925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588"/>
            <a:ext cx="9117168" cy="950344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Or This?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sad-shopp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333" y="3041668"/>
            <a:ext cx="4001129" cy="3000847"/>
          </a:xfrm>
          <a:prstGeom prst="rect">
            <a:avLst/>
          </a:prstGeom>
        </p:spPr>
      </p:pic>
      <p:pic>
        <p:nvPicPr>
          <p:cNvPr id="5" name="Picture 4" descr="img_5934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08" y="1157224"/>
            <a:ext cx="4269020" cy="3201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32" y="6550223"/>
            <a:ext cx="2903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Images: Kim </a:t>
            </a:r>
            <a:r>
              <a:rPr lang="en-US" sz="1400" i="1" dirty="0" err="1" smtClean="0"/>
              <a:t>Bhasin</a:t>
            </a:r>
            <a:r>
              <a:rPr lang="en-US" sz="1400" i="1" dirty="0" smtClean="0"/>
              <a:t> / Business Insider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3063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7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Media Sales Are Going Digital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6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48" y="929898"/>
            <a:ext cx="7350050" cy="5363381"/>
          </a:xfrm>
          <a:prstGeom prst="rect">
            <a:avLst/>
          </a:prstGeom>
        </p:spPr>
      </p:pic>
      <p:pic>
        <p:nvPicPr>
          <p:cNvPr id="6" name="Picture 5" descr="AmazonCa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040" y="4277360"/>
            <a:ext cx="463769" cy="458469"/>
          </a:xfrm>
          <a:prstGeom prst="rect">
            <a:avLst/>
          </a:prstGeom>
        </p:spPr>
      </p:pic>
      <p:pic>
        <p:nvPicPr>
          <p:cNvPr id="7" name="Picture 6" descr="iTun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618" y="2218690"/>
            <a:ext cx="466422" cy="4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0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7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Benefiting Apple And Amazon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iTun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018" y="1744980"/>
            <a:ext cx="466422" cy="473710"/>
          </a:xfrm>
          <a:prstGeom prst="rect">
            <a:avLst/>
          </a:prstGeom>
        </p:spPr>
      </p:pic>
      <p:pic>
        <p:nvPicPr>
          <p:cNvPr id="7" name="Picture 6" descr="AmazonCa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480" y="4267200"/>
            <a:ext cx="463769" cy="458469"/>
          </a:xfrm>
          <a:prstGeom prst="rect">
            <a:avLst/>
          </a:prstGeom>
        </p:spPr>
      </p:pic>
      <p:pic>
        <p:nvPicPr>
          <p:cNvPr id="4" name="Picture 3" descr="deck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88878"/>
            <a:ext cx="8329614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1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09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CLOTHING AND ACCESSORIES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RTXB21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495" y="1211563"/>
            <a:ext cx="6057169" cy="4449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040" y="6502400"/>
            <a:ext cx="130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Reuters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9403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More Than 13% Of All Clothing Sales Now Occur Online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35" y="688878"/>
            <a:ext cx="814172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8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049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FFFF"/>
                </a:solidFill>
              </a:rPr>
              <a:t>JCPenney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Is Vulnerable. 83% Of Its Business Is Clothing And Accessories.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5" y="968852"/>
            <a:ext cx="7579430" cy="5587895"/>
          </a:xfrm>
          <a:prstGeom prst="rect">
            <a:avLst/>
          </a:prstGeom>
        </p:spPr>
      </p:pic>
      <p:pic>
        <p:nvPicPr>
          <p:cNvPr id="5" name="Picture 4" descr="JC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599" y="3730343"/>
            <a:ext cx="600961" cy="564903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8046720" y="1889760"/>
            <a:ext cx="45719" cy="1686560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975600" y="4165600"/>
            <a:ext cx="116839" cy="1879600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rot="5400000" flipH="1" flipV="1">
            <a:off x="8148320" y="4511040"/>
            <a:ext cx="711200" cy="528320"/>
          </a:xfrm>
          <a:prstGeom prst="curvedConnector3">
            <a:avLst/>
          </a:prstGeom>
          <a:ln>
            <a:solidFill>
              <a:srgbClr val="AB27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H="1">
            <a:off x="8229600" y="2926080"/>
            <a:ext cx="548640" cy="528320"/>
          </a:xfrm>
          <a:prstGeom prst="curvedConnector3">
            <a:avLst/>
          </a:prstGeom>
          <a:ln>
            <a:solidFill>
              <a:srgbClr val="AB27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74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23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In-Store Sales At J.C. Penney Declined 10% Last Year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1800" i="1" dirty="0">
                <a:solidFill>
                  <a:srgbClr val="FFFFFF"/>
                </a:solidFill>
              </a:rPr>
              <a:t>BI Intelligence Estimate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59" y="1011482"/>
            <a:ext cx="7699815" cy="562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Online Is Growing, But Overall J.C. Penney Still In The Red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1800" i="1" dirty="0">
                <a:solidFill>
                  <a:srgbClr val="FFFFFF"/>
                </a:solidFill>
              </a:rPr>
              <a:t>BI Intelligence Estimate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" y="983542"/>
            <a:ext cx="7543242" cy="55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8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142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Gap Has Done Better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1800" i="1" dirty="0">
                <a:solidFill>
                  <a:srgbClr val="FFFFFF"/>
                </a:solidFill>
              </a:rPr>
              <a:t>BI Intelligence Estimates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" y="858004"/>
            <a:ext cx="7418598" cy="5412548"/>
          </a:xfrm>
          <a:prstGeom prst="rect">
            <a:avLst/>
          </a:prstGeom>
        </p:spPr>
      </p:pic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80" y="1581150"/>
            <a:ext cx="684530" cy="6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6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68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16% Of The Gap’s Total Retail Sales Are Now Online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1800" i="1" dirty="0">
                <a:solidFill>
                  <a:srgbClr val="FFFFFF"/>
                </a:solidFill>
              </a:rPr>
              <a:t>BI Intelligence Estimates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7" y="955039"/>
            <a:ext cx="7557304" cy="55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2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4476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HOME AND FURNITURE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RTRNY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51" y="1334471"/>
            <a:ext cx="6727227" cy="4401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040" y="6502400"/>
            <a:ext cx="130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Reuters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5045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230" y="18118"/>
            <a:ext cx="7967587" cy="5325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Let’s Face It — The Old Retail Model Is Dying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2" y="6550223"/>
            <a:ext cx="3298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Brian </a:t>
            </a:r>
            <a:r>
              <a:rPr lang="en-US" sz="1400" i="1" dirty="0" err="1" smtClean="0"/>
              <a:t>Sozzi</a:t>
            </a:r>
            <a:r>
              <a:rPr lang="en-US" sz="1400" i="1" dirty="0" smtClean="0"/>
              <a:t> / </a:t>
            </a:r>
            <a:r>
              <a:rPr lang="en-US" sz="1400" i="1" dirty="0" err="1" smtClean="0"/>
              <a:t>Belus</a:t>
            </a:r>
            <a:r>
              <a:rPr lang="en-US" sz="1400" i="1" dirty="0" smtClean="0"/>
              <a:t> Capital Advisors</a:t>
            </a:r>
            <a:endParaRPr lang="en-US" sz="1400" i="1" dirty="0"/>
          </a:p>
        </p:txBody>
      </p:sp>
      <p:pic>
        <p:nvPicPr>
          <p:cNvPr id="2" name="Picture 1" descr="thank-you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818" y="923635"/>
            <a:ext cx="6696364" cy="502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4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52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15% Of All Furniture Sales Now Occur Online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2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22" y="677425"/>
            <a:ext cx="814301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6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Helping Fuel The Rise Of Home Goods Online Retailers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2" y="894579"/>
            <a:ext cx="7720457" cy="5630389"/>
          </a:xfrm>
          <a:prstGeom prst="rect">
            <a:avLst/>
          </a:prstGeom>
        </p:spPr>
      </p:pic>
      <p:pic>
        <p:nvPicPr>
          <p:cNvPr id="5" name="Picture 4" descr="Wayfair_tagline_300x1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720" y="3830409"/>
            <a:ext cx="609600" cy="304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207760" y="4003040"/>
            <a:ext cx="223520" cy="132169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2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09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FOOD AND BEVERAGE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129200290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18" y="1336851"/>
            <a:ext cx="7400491" cy="4921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040" y="6502400"/>
            <a:ext cx="130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Reuters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9162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143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For Groceries, Online Sales Are Still A Blip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2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43" y="907218"/>
            <a:ext cx="7633967" cy="55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1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55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Despite The Early Efforts Of Amazon And Others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32" y="6550223"/>
            <a:ext cx="134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 Reuters</a:t>
            </a:r>
            <a:endParaRPr lang="en-US" sz="1400" i="1" dirty="0"/>
          </a:p>
        </p:txBody>
      </p:sp>
      <p:pic>
        <p:nvPicPr>
          <p:cNvPr id="4" name="Picture 3" descr="RTX10PM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66" y="1171762"/>
            <a:ext cx="7386356" cy="49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0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8877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What About The 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‘Everything Retailer,’ Wal-Mart?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32" y="6550223"/>
            <a:ext cx="130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Reuters</a:t>
            </a:r>
            <a:endParaRPr lang="en-US" sz="1400" i="1" dirty="0"/>
          </a:p>
        </p:txBody>
      </p:sp>
      <p:pic>
        <p:nvPicPr>
          <p:cNvPr id="3" name="Picture 2" descr="RTX15UB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1577152"/>
            <a:ext cx="7040880" cy="46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4476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Some Perspective. Wal-Mart Is Still Much Bigger 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2800" b="1" dirty="0" smtClean="0">
                <a:solidFill>
                  <a:srgbClr val="FFFFFF"/>
                </a:solidFill>
              </a:rPr>
              <a:t>Than Amazon.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37" y="1097279"/>
            <a:ext cx="7613829" cy="5552627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886" y="5767381"/>
            <a:ext cx="1136683" cy="226431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409" y="3210095"/>
            <a:ext cx="955040" cy="2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8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771135"/>
            <a:ext cx="8520520" cy="89587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Wal-Mart’s Advantage Is Still In Physical Retail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886" y="2200002"/>
            <a:ext cx="7892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libri"/>
                <a:ea typeface="Calibri"/>
                <a:cs typeface="Calibri"/>
              </a:rPr>
              <a:t>Wal-Mart still has 4,100 stores within five miles of two-thirds of the U.S. population</a:t>
            </a:r>
            <a:r>
              <a:rPr lang="en-US" sz="3200" i="1" dirty="0">
                <a:latin typeface="Calibri"/>
                <a:ea typeface="Calibri"/>
                <a:cs typeface="Calibri"/>
              </a:rPr>
              <a:t> </a:t>
            </a:r>
            <a:r>
              <a:rPr lang="en-US" sz="3200" i="1" dirty="0" smtClean="0">
                <a:latin typeface="Calibri"/>
                <a:ea typeface="Calibri"/>
                <a:cs typeface="Calibri"/>
              </a:rPr>
              <a:t>— The Wall Street Journal, October 2013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92751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454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Online Is Still Just 2% Of  </a:t>
            </a:r>
            <a:r>
              <a:rPr lang="en-US" sz="2800" b="1" dirty="0" err="1" smtClean="0">
                <a:solidFill>
                  <a:srgbClr val="FFFFFF"/>
                </a:solidFill>
              </a:rPr>
              <a:t>Wal</a:t>
            </a:r>
            <a:r>
              <a:rPr lang="en-US" sz="2800" b="1" dirty="0" err="1">
                <a:solidFill>
                  <a:srgbClr val="FFFFFF"/>
                </a:solidFill>
              </a:rPr>
              <a:t>m</a:t>
            </a:r>
            <a:r>
              <a:rPr lang="en-US" sz="2800" b="1" dirty="0" err="1" smtClean="0">
                <a:solidFill>
                  <a:srgbClr val="FFFFFF"/>
                </a:solidFill>
              </a:rPr>
              <a:t>art’s</a:t>
            </a:r>
            <a:r>
              <a:rPr lang="en-US" sz="2800" b="1" dirty="0" smtClean="0">
                <a:solidFill>
                  <a:srgbClr val="FFFFFF"/>
                </a:solidFill>
              </a:rPr>
              <a:t> Total Sales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1400" b="1" i="1" dirty="0" smtClean="0">
                <a:solidFill>
                  <a:srgbClr val="FFFFFF"/>
                </a:solidFill>
              </a:rPr>
              <a:t>BI Intelligence Estimates </a:t>
            </a:r>
            <a:endParaRPr lang="en-US" sz="1400" b="1" i="1" dirty="0">
              <a:solidFill>
                <a:srgbClr val="FFFFFF"/>
              </a:solidFill>
            </a:endParaRPr>
          </a:p>
        </p:txBody>
      </p:sp>
      <p:pic>
        <p:nvPicPr>
          <p:cNvPr id="3" name="Picture 2" descr="2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" y="888943"/>
            <a:ext cx="7759711" cy="56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98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But Sales Growth Is Coming From Online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1600" b="1" i="1" dirty="0" smtClean="0">
                <a:solidFill>
                  <a:srgbClr val="FFFFFF"/>
                </a:solidFill>
              </a:rPr>
              <a:t>BI Intelligence Estimates</a:t>
            </a:r>
            <a:endParaRPr lang="en-US" sz="1600" b="1" i="1" dirty="0">
              <a:solidFill>
                <a:srgbClr val="FFFFFF"/>
              </a:solidFill>
            </a:endParaRPr>
          </a:p>
        </p:txBody>
      </p:sp>
      <p:pic>
        <p:nvPicPr>
          <p:cNvPr id="4" name="Picture 3" descr="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62" y="1011545"/>
            <a:ext cx="7651287" cy="558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2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230" y="18118"/>
            <a:ext cx="7967587" cy="5325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Fast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2" y="6550223"/>
            <a:ext cx="1972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Nicholas Eckhart</a:t>
            </a:r>
            <a:endParaRPr lang="en-US" sz="1400" i="1" dirty="0"/>
          </a:p>
        </p:txBody>
      </p:sp>
      <p:pic>
        <p:nvPicPr>
          <p:cNvPr id="7" name="Picture 6" descr="it-has-been-six-years-since-this-second-story-wing-was-clos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727" y="723860"/>
            <a:ext cx="6608285" cy="563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7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74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And </a:t>
            </a:r>
            <a:r>
              <a:rPr lang="en-US" sz="2800" b="1" dirty="0" smtClean="0">
                <a:solidFill>
                  <a:srgbClr val="FFFFFF"/>
                </a:solidFill>
              </a:rPr>
              <a:t>Wal-Mart </a:t>
            </a:r>
            <a:r>
              <a:rPr lang="en-US" sz="2800" b="1" dirty="0" smtClean="0">
                <a:solidFill>
                  <a:srgbClr val="FFFFFF"/>
                </a:solidFill>
              </a:rPr>
              <a:t>Is Investing In Social And Mobile Tech R&amp;D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walmart-mobi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0" y="2390286"/>
            <a:ext cx="2120900" cy="2772263"/>
          </a:xfrm>
          <a:prstGeom prst="rect">
            <a:avLst/>
          </a:prstGeom>
        </p:spPr>
      </p:pic>
      <p:pic>
        <p:nvPicPr>
          <p:cNvPr id="4" name="Picture 3" descr="WalMar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0" y="857289"/>
            <a:ext cx="5669280" cy="2800311"/>
          </a:xfrm>
          <a:prstGeom prst="rect">
            <a:avLst/>
          </a:prstGeom>
        </p:spPr>
      </p:pic>
      <p:pic>
        <p:nvPicPr>
          <p:cNvPr id="5" name="Picture 4" descr="ScanAnd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040" y="3931977"/>
            <a:ext cx="3840480" cy="2644023"/>
          </a:xfrm>
          <a:prstGeom prst="rect">
            <a:avLst/>
          </a:prstGeom>
        </p:spPr>
      </p:pic>
      <p:pic>
        <p:nvPicPr>
          <p:cNvPr id="6" name="Picture 5" descr="WalLab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760" y="1216057"/>
            <a:ext cx="1450340" cy="3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9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2" y="1455546"/>
            <a:ext cx="8866909" cy="13739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Retail Is About Offering People The Services And Products They Want — </a:t>
            </a:r>
            <a:r>
              <a:rPr lang="en-US" b="1" i="1" dirty="0" smtClean="0"/>
              <a:t>On The Devices And Media They Use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832" y="6550223"/>
            <a:ext cx="135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Amazon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6581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7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The Web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4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66" y="952566"/>
            <a:ext cx="8304061" cy="5467053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4521200" y="2275840"/>
            <a:ext cx="111760" cy="1767840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7760" y="1442720"/>
            <a:ext cx="1229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52% of all retail sales are Web-influenced</a:t>
            </a:r>
            <a:endParaRPr lang="en-US" sz="1200" dirty="0"/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4255086" y="2466926"/>
            <a:ext cx="1060549" cy="304800"/>
          </a:xfrm>
          <a:prstGeom prst="curvedConnector3">
            <a:avLst/>
          </a:prstGeom>
          <a:ln>
            <a:solidFill>
              <a:srgbClr val="AB27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93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Smartphones And Tablets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4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69" y="993678"/>
            <a:ext cx="7898732" cy="54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230" y="302859"/>
            <a:ext cx="8631020" cy="52224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Especially iPhones And </a:t>
            </a:r>
            <a:r>
              <a:rPr lang="en-US" sz="2800" b="1" dirty="0" err="1" smtClean="0">
                <a:solidFill>
                  <a:schemeClr val="tx1"/>
                </a:solidFill>
              </a:rPr>
              <a:t>iPads</a:t>
            </a:r>
            <a:r>
              <a:rPr lang="en-US" sz="2800" b="1" dirty="0" smtClean="0">
                <a:solidFill>
                  <a:schemeClr val="tx1"/>
                </a:solidFill>
              </a:rPr>
              <a:t>. ~75% Of Traffic.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deck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" y="662940"/>
            <a:ext cx="8315447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2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68" y="324810"/>
            <a:ext cx="8803813" cy="45920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Mobile Is Now ¼ Of All E-Commerce Traffic 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3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1155712"/>
            <a:ext cx="7410792" cy="555644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665" y="281073"/>
            <a:ext cx="8631020" cy="52224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Retailers Are Finding Huge Audiences On Mobile …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2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7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… And On Social Networks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4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42" y="943421"/>
            <a:ext cx="7801411" cy="56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7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2" y="1455546"/>
            <a:ext cx="8866909" cy="137390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What Do Today’s Customers Want?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832" y="6550223"/>
            <a:ext cx="135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Amazon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7102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They Want Price </a:t>
            </a:r>
            <a:r>
              <a:rPr lang="en-US" sz="2800" b="1" i="1" dirty="0" smtClean="0">
                <a:solidFill>
                  <a:srgbClr val="FFFFFF"/>
                </a:solidFill>
              </a:rPr>
              <a:t>And</a:t>
            </a:r>
            <a:r>
              <a:rPr lang="en-US" sz="2800" b="1" dirty="0" smtClean="0">
                <a:solidFill>
                  <a:srgbClr val="FFFFFF"/>
                </a:solidFill>
              </a:rPr>
              <a:t> Convenience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32" y="746574"/>
            <a:ext cx="7446753" cy="5527089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7859257" y="5369595"/>
            <a:ext cx="277108" cy="1722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8003806" y="2506189"/>
            <a:ext cx="45719" cy="23020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36364" y="3373747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Convenience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136365" y="5264911"/>
            <a:ext cx="526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Price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8490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0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Hundreds Of Retail Stores Are Closing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6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" y="566077"/>
            <a:ext cx="7975600" cy="58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2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249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And They Want Individualized Services And Offers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5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95" y="1088660"/>
            <a:ext cx="7592346" cy="55393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0780" y="4263924"/>
            <a:ext cx="1406115" cy="759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293748" y="168286"/>
            <a:ext cx="8553264" cy="4784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They Want To Buy Things On Mobile! PayPal Does </a:t>
            </a:r>
            <a:br>
              <a:rPr lang="en-US" altLang="ja-JP" sz="2800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US" altLang="ja-JP" sz="2800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~$30 Billion In Mobile Transactions</a:t>
            </a:r>
            <a:endParaRPr lang="en-US" sz="28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69" y="1299993"/>
            <a:ext cx="7231381" cy="5421925"/>
          </a:xfrm>
          <a:prstGeom prst="rect">
            <a:avLst/>
          </a:prstGeom>
        </p:spPr>
      </p:pic>
      <p:pic>
        <p:nvPicPr>
          <p:cNvPr id="2" name="Picture 1" descr="PayP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180" y="4409239"/>
            <a:ext cx="293295" cy="304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268513" y="4314323"/>
            <a:ext cx="396888" cy="399016"/>
          </a:xfrm>
          <a:prstGeom prst="line">
            <a:avLst/>
          </a:prstGeom>
          <a:ln w="28575" cmpd="sng">
            <a:solidFill>
              <a:srgbClr val="4D66B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30575" y="3061860"/>
            <a:ext cx="490284" cy="397692"/>
          </a:xfrm>
          <a:prstGeom prst="line">
            <a:avLst/>
          </a:prstGeom>
          <a:ln w="28575" cmpd="sng">
            <a:solidFill>
              <a:srgbClr val="4D66B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8149" y="6588670"/>
            <a:ext cx="20826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PayPal purchased Braintree in late 2013.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948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5" y="-421289"/>
            <a:ext cx="8866909" cy="9902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Starbucks Payments App Does It All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84240" y="5960943"/>
            <a:ext cx="239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Images: Starbucks And Square</a:t>
            </a:r>
            <a:endParaRPr lang="en-US" sz="1400" i="1" dirty="0"/>
          </a:p>
        </p:txBody>
      </p:sp>
      <p:pic>
        <p:nvPicPr>
          <p:cNvPr id="3" name="Picture 2" descr="e4684756569b454eac936b0d0e5fc73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064" y="1143496"/>
            <a:ext cx="1252136" cy="2450167"/>
          </a:xfrm>
          <a:prstGeom prst="rect">
            <a:avLst/>
          </a:prstGeom>
        </p:spPr>
      </p:pic>
      <p:pic>
        <p:nvPicPr>
          <p:cNvPr id="5" name="Picture 4" descr="4bdedfe548504b77a8067c55e6e8164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52" y="3942144"/>
            <a:ext cx="4795520" cy="26995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840480" y="2733040"/>
            <a:ext cx="741680" cy="0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84240" y="4561840"/>
            <a:ext cx="538480" cy="426720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mobile-is-the-future-of-payments--heres-how-much-runway-there-is-for-grow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105" y="2077542"/>
            <a:ext cx="1751330" cy="13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5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238810" y="184472"/>
            <a:ext cx="8716752" cy="4784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Which Is Why It Is So Successful: $1 Billion In Annual Volume!</a:t>
            </a:r>
            <a:endParaRPr lang="en-US" sz="28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tarbuck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022" y="2099960"/>
            <a:ext cx="575451" cy="54837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270819" y="2732994"/>
            <a:ext cx="102057" cy="90722"/>
          </a:xfrm>
          <a:prstGeom prst="line">
            <a:avLst/>
          </a:prstGeom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ck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3" y="777240"/>
            <a:ext cx="8577519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2" y="202395"/>
            <a:ext cx="8866909" cy="137390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 Shift To Online Retail Is Global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832" y="6550223"/>
            <a:ext cx="130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Image: Reuters</a:t>
            </a:r>
            <a:endParaRPr lang="en-US" sz="1400" i="1" dirty="0"/>
          </a:p>
        </p:txBody>
      </p:sp>
      <p:pic>
        <p:nvPicPr>
          <p:cNvPr id="3" name="Picture 2" descr="RTX12YR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168" y="2101138"/>
            <a:ext cx="6633792" cy="33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0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80" y="630747"/>
            <a:ext cx="8107680" cy="6080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FFFF"/>
                </a:solidFill>
              </a:rPr>
              <a:t>Alibaba</a:t>
            </a:r>
            <a:r>
              <a:rPr lang="en-US" sz="2800" b="1" dirty="0" smtClean="0">
                <a:solidFill>
                  <a:srgbClr val="FFFFFF"/>
                </a:solidFill>
              </a:rPr>
              <a:t> Drives $157 Billion In Gross Merchandise Value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alibaba_group2-featu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590" y="3901511"/>
            <a:ext cx="709846" cy="5325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635209" y="4434027"/>
            <a:ext cx="142864" cy="11340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8036560" y="3525520"/>
            <a:ext cx="447040" cy="203200"/>
          </a:xfrm>
          <a:prstGeom prst="bentConnector3">
            <a:avLst/>
          </a:prstGeom>
          <a:ln>
            <a:solidFill>
              <a:srgbClr val="4D66B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7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7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China’s </a:t>
            </a:r>
            <a:r>
              <a:rPr lang="en-US" sz="2800" b="1" dirty="0" err="1" smtClean="0">
                <a:solidFill>
                  <a:srgbClr val="FFFFFF"/>
                </a:solidFill>
              </a:rPr>
              <a:t>JD.Com</a:t>
            </a:r>
            <a:r>
              <a:rPr lang="en-US" sz="2800" b="1" dirty="0" smtClean="0">
                <a:solidFill>
                  <a:srgbClr val="FFFFFF"/>
                </a:solidFill>
              </a:rPr>
              <a:t> Saw Sales Boom Last Year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4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88" y="804245"/>
            <a:ext cx="7959456" cy="5807154"/>
          </a:xfrm>
          <a:prstGeom prst="rect">
            <a:avLst/>
          </a:prstGeom>
        </p:spPr>
      </p:pic>
      <p:pic>
        <p:nvPicPr>
          <p:cNvPr id="4" name="Picture 3" descr="jd2.co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688" y="3857487"/>
            <a:ext cx="856400" cy="9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7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Mobile Will Account </a:t>
            </a:r>
            <a:r>
              <a:rPr lang="en-US" sz="2800" b="1" dirty="0" smtClean="0">
                <a:solidFill>
                  <a:srgbClr val="FFFFFF"/>
                </a:solidFill>
              </a:rPr>
              <a:t>For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15% Of Chinese E-Commerce Sales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deck1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8878"/>
            <a:ext cx="810191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4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75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E-Commerce Is Taking Off In India, Too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59" y="1162755"/>
            <a:ext cx="7620001" cy="55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291393"/>
            <a:ext cx="317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77978" y="1167743"/>
            <a:ext cx="3321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39688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Optima" charset="0"/>
              </a:rPr>
              <a:t>Henry </a:t>
            </a:r>
            <a:r>
              <a:rPr lang="en-US" sz="16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Optima" charset="0"/>
              </a:rPr>
              <a:t>Blodget</a:t>
            </a:r>
            <a:r>
              <a:rPr lang="en-US" sz="16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Optima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Optima" charset="0"/>
              </a:rPr>
            </a:br>
            <a:r>
              <a:rPr lang="en-US" sz="12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Optima" charset="0"/>
              </a:rPr>
              <a:t>CEO </a:t>
            </a:r>
            <a:r>
              <a:rPr lang="en-US" sz="1200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Optima" charset="0"/>
              </a:rPr>
              <a:t>&amp; Editor-in-</a:t>
            </a:r>
            <a:r>
              <a:rPr lang="en-US" sz="12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Optima" charset="0"/>
              </a:rPr>
              <a:t>Chief</a:t>
            </a:r>
            <a:endParaRPr lang="en-US" sz="1200" dirty="0">
              <a:solidFill>
                <a:srgbClr val="FFFFFF"/>
              </a:solidFill>
              <a:ea typeface="ＭＳ Ｐゴシック" charset="0"/>
              <a:cs typeface="ＭＳ Ｐゴシック" charset="0"/>
              <a:sym typeface="Optima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510155" y="3061253"/>
            <a:ext cx="23659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FFFF"/>
                </a:solidFill>
                <a:cs typeface="Arial" charset="0"/>
              </a:rPr>
              <a:t>Tony </a:t>
            </a:r>
            <a:r>
              <a:rPr lang="en-US" sz="1200" dirty="0" err="1" smtClean="0">
                <a:solidFill>
                  <a:srgbClr val="FFFFFF"/>
                </a:solidFill>
                <a:cs typeface="Arial" charset="0"/>
              </a:rPr>
              <a:t>Danova</a:t>
            </a:r>
            <a:r>
              <a:rPr lang="en-US" sz="1200" dirty="0" smtClean="0">
                <a:solidFill>
                  <a:srgbClr val="FFFFFF"/>
                </a:solidFill>
                <a:cs typeface="Arial" charset="0"/>
              </a:rPr>
              <a:t>, Research Analyst</a:t>
            </a:r>
            <a:endParaRPr lang="en-US" sz="1200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510155" y="2246866"/>
            <a:ext cx="2416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FFFF"/>
                </a:solidFill>
                <a:cs typeface="Arial" charset="0"/>
              </a:rPr>
              <a:t>Marcelo </a:t>
            </a:r>
            <a:r>
              <a:rPr lang="en-US" sz="1200" dirty="0" err="1" smtClean="0">
                <a:solidFill>
                  <a:srgbClr val="FFFFFF"/>
                </a:solidFill>
                <a:cs typeface="Arial" charset="0"/>
              </a:rPr>
              <a:t>Ballvé</a:t>
            </a:r>
            <a:r>
              <a:rPr lang="en-US" sz="1200" dirty="0" smtClean="0">
                <a:solidFill>
                  <a:srgbClr val="FFFFFF"/>
                </a:solidFill>
                <a:cs typeface="Arial" charset="0"/>
              </a:rPr>
              <a:t>, Editorial Director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74355" y="5618021"/>
            <a:ext cx="4787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BI Intelligence is a subscription service from Business Insider  </a:t>
            </a:r>
          </a:p>
          <a:p>
            <a:r>
              <a:rPr lang="en-US" sz="1200" b="1" i="1" dirty="0" smtClean="0"/>
              <a:t>that provides in-depth insight, data, and analysis of  digital industries.</a:t>
            </a:r>
          </a:p>
          <a:p>
            <a:endParaRPr lang="en-US" sz="1200" b="1" i="1" dirty="0"/>
          </a:p>
          <a:p>
            <a:r>
              <a:rPr lang="en-US" sz="1200" b="1" i="1" dirty="0" smtClean="0"/>
              <a:t>More info at  </a:t>
            </a:r>
            <a:r>
              <a:rPr lang="en-US" sz="1200" b="1" i="1" dirty="0" err="1" smtClean="0"/>
              <a:t>intelligence.businessinsider.com</a:t>
            </a:r>
            <a:endParaRPr lang="en-US" sz="1200" b="1" i="1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510155" y="3779102"/>
            <a:ext cx="24085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FFFF"/>
                </a:solidFill>
                <a:cs typeface="Arial" charset="0"/>
              </a:rPr>
              <a:t>Cooper Smith, Research Analyst</a:t>
            </a:r>
            <a:endParaRPr lang="en-US" sz="1200" dirty="0"/>
          </a:p>
        </p:txBody>
      </p:sp>
      <p:pic>
        <p:nvPicPr>
          <p:cNvPr id="6" name="Picture 5" descr="marcelo-ballv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74" y="2178615"/>
            <a:ext cx="715779" cy="715779"/>
          </a:xfrm>
          <a:prstGeom prst="rect">
            <a:avLst/>
          </a:prstGeom>
        </p:spPr>
      </p:pic>
      <p:pic>
        <p:nvPicPr>
          <p:cNvPr id="9" name="Picture 8" descr="henry-blodge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74" y="1245579"/>
            <a:ext cx="756972" cy="75697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510155" y="4593506"/>
            <a:ext cx="2674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FFFF"/>
                </a:solidFill>
                <a:cs typeface="Arial" charset="0"/>
              </a:rPr>
              <a:t>John </a:t>
            </a:r>
            <a:r>
              <a:rPr lang="en-US" sz="1200" dirty="0" err="1" smtClean="0">
                <a:solidFill>
                  <a:srgbClr val="FFFFFF"/>
                </a:solidFill>
                <a:cs typeface="Arial" charset="0"/>
              </a:rPr>
              <a:t>Heggestuen</a:t>
            </a:r>
            <a:r>
              <a:rPr lang="en-US" sz="1200" dirty="0" smtClean="0">
                <a:solidFill>
                  <a:srgbClr val="FFFFFF"/>
                </a:solidFill>
                <a:cs typeface="Arial" charset="0"/>
              </a:rPr>
              <a:t>, Research Analyst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64" y="4587276"/>
            <a:ext cx="646249" cy="562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319" y="2183743"/>
            <a:ext cx="741575" cy="741575"/>
          </a:xfrm>
          <a:prstGeom prst="rect">
            <a:avLst/>
          </a:prstGeom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926259" y="2273465"/>
            <a:ext cx="26223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FFFF"/>
                </a:solidFill>
                <a:cs typeface="Arial" charset="0"/>
              </a:rPr>
              <a:t>Emily Adler, Senior Research Editor</a:t>
            </a:r>
            <a:endParaRPr lang="en-US" sz="1200" dirty="0"/>
          </a:p>
        </p:txBody>
      </p:sp>
      <p:pic>
        <p:nvPicPr>
          <p:cNvPr id="12" name="Picture 11" descr="mark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158" y="2970384"/>
            <a:ext cx="639518" cy="639518"/>
          </a:xfrm>
          <a:prstGeom prst="rect">
            <a:avLst/>
          </a:prstGeom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926259" y="3061253"/>
            <a:ext cx="23656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FFFF"/>
                </a:solidFill>
                <a:cs typeface="Arial" charset="0"/>
              </a:rPr>
              <a:t>Mark </a:t>
            </a:r>
            <a:r>
              <a:rPr lang="en-US" sz="1200" dirty="0" err="1" smtClean="0">
                <a:solidFill>
                  <a:srgbClr val="FFFFFF"/>
                </a:solidFill>
                <a:cs typeface="Arial" charset="0"/>
              </a:rPr>
              <a:t>Hoelzel</a:t>
            </a:r>
            <a:r>
              <a:rPr lang="en-US" sz="1200" dirty="0" smtClean="0">
                <a:solidFill>
                  <a:srgbClr val="FFFFFF"/>
                </a:solidFill>
                <a:cs typeface="Arial" charset="0"/>
              </a:rPr>
              <a:t>, Research Analyst</a:t>
            </a:r>
            <a:endParaRPr lang="en-US" sz="1200" dirty="0"/>
          </a:p>
        </p:txBody>
      </p:sp>
      <p:pic>
        <p:nvPicPr>
          <p:cNvPr id="18" name="Picture 17" descr="tony-danova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96" y="2925318"/>
            <a:ext cx="798750" cy="798750"/>
          </a:xfrm>
          <a:prstGeom prst="rect">
            <a:avLst/>
          </a:prstGeom>
        </p:spPr>
      </p:pic>
      <p:pic>
        <p:nvPicPr>
          <p:cNvPr id="19" name="Picture 18" descr="cooper-smith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22" y="3772871"/>
            <a:ext cx="768023" cy="7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1110" y="167119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Because Store Sales Are Tanking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860589"/>
            <a:ext cx="7612582" cy="571024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795818" y="3625273"/>
            <a:ext cx="635000" cy="131618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94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900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Holiday Quarters Have Been Terrible For Physical Retai</a:t>
            </a:r>
            <a:r>
              <a:rPr lang="en-US" sz="2800" b="1" dirty="0">
                <a:solidFill>
                  <a:srgbClr val="FFFFFF"/>
                </a:solidFill>
              </a:rPr>
              <a:t>l</a:t>
            </a:r>
          </a:p>
        </p:txBody>
      </p:sp>
      <p:pic>
        <p:nvPicPr>
          <p:cNvPr id="5" name="Picture 4" descr="6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92" y="842449"/>
            <a:ext cx="7393445" cy="5394197"/>
          </a:xfrm>
          <a:prstGeom prst="rect">
            <a:avLst/>
          </a:prstGeom>
        </p:spPr>
      </p:pic>
      <p:pic>
        <p:nvPicPr>
          <p:cNvPr id="3" name="Picture 2" descr="BestBu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593" y="3509453"/>
            <a:ext cx="636455" cy="596290"/>
          </a:xfrm>
          <a:prstGeom prst="rect">
            <a:avLst/>
          </a:prstGeom>
        </p:spPr>
      </p:pic>
      <p:pic>
        <p:nvPicPr>
          <p:cNvPr id="4" name="Picture 3" descr="JC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739" y="3540840"/>
            <a:ext cx="600961" cy="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2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818"/>
            <a:ext cx="9144000" cy="52880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Where Are Shoppers Going?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139" y="3346368"/>
            <a:ext cx="2940080" cy="585673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927" y="1014420"/>
            <a:ext cx="1705764" cy="710735"/>
          </a:xfrm>
          <a:prstGeom prst="rect">
            <a:avLst/>
          </a:prstGeom>
        </p:spPr>
      </p:pic>
      <p:pic>
        <p:nvPicPr>
          <p:cNvPr id="5" name="Picture 4" descr="Wayfair_tagline_300x15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30" y="1014420"/>
            <a:ext cx="1694993" cy="847497"/>
          </a:xfrm>
          <a:prstGeom prst="rect">
            <a:avLst/>
          </a:prstGeom>
        </p:spPr>
      </p:pic>
      <p:pic>
        <p:nvPicPr>
          <p:cNvPr id="6" name="Picture 5" descr="Zulily-Logo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97" y="2327494"/>
            <a:ext cx="1353786" cy="877739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197" y="5863745"/>
            <a:ext cx="1183976" cy="591988"/>
          </a:xfrm>
          <a:prstGeom prst="rect">
            <a:avLst/>
          </a:prstGeom>
        </p:spPr>
      </p:pic>
      <p:pic>
        <p:nvPicPr>
          <p:cNvPr id="9" name="Picture 8" descr="Color-Logo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00" y="2802689"/>
            <a:ext cx="1973803" cy="596330"/>
          </a:xfrm>
          <a:prstGeom prst="rect">
            <a:avLst/>
          </a:prstGeom>
        </p:spPr>
      </p:pic>
      <p:pic>
        <p:nvPicPr>
          <p:cNvPr id="10" name="Picture 9" descr="bcb-0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782" y="4628181"/>
            <a:ext cx="1443787" cy="720869"/>
          </a:xfrm>
          <a:prstGeom prst="rect">
            <a:avLst/>
          </a:prstGeom>
        </p:spPr>
      </p:pic>
      <p:pic>
        <p:nvPicPr>
          <p:cNvPr id="11" name="Picture 10" descr="gilt-logo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343" y="1416403"/>
            <a:ext cx="1423789" cy="800882"/>
          </a:xfrm>
          <a:prstGeom prst="rect">
            <a:avLst/>
          </a:prstGeom>
        </p:spPr>
      </p:pic>
      <p:pic>
        <p:nvPicPr>
          <p:cNvPr id="12" name="Picture 11" descr="rakuten-logo-global_copy_large_verge_medium_landscape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293" y="2118301"/>
            <a:ext cx="1167809" cy="908702"/>
          </a:xfrm>
          <a:prstGeom prst="rect">
            <a:avLst/>
          </a:prstGeom>
        </p:spPr>
      </p:pic>
      <p:pic>
        <p:nvPicPr>
          <p:cNvPr id="13" name="Picture 12" descr="alibaba_group2-feature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139" y="4266201"/>
            <a:ext cx="1468280" cy="1101482"/>
          </a:xfrm>
          <a:prstGeom prst="rect">
            <a:avLst/>
          </a:prstGeom>
        </p:spPr>
      </p:pic>
      <p:pic>
        <p:nvPicPr>
          <p:cNvPr id="14" name="Picture 13" descr="jd2.com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82" y="5503867"/>
            <a:ext cx="1070532" cy="1177585"/>
          </a:xfrm>
          <a:prstGeom prst="rect">
            <a:avLst/>
          </a:prstGeom>
        </p:spPr>
      </p:pic>
      <p:pic>
        <p:nvPicPr>
          <p:cNvPr id="15" name="Picture 14" descr="snapdeal_logo_new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897" y="5014510"/>
            <a:ext cx="2342891" cy="706345"/>
          </a:xfrm>
          <a:prstGeom prst="rect">
            <a:avLst/>
          </a:prstGeom>
        </p:spPr>
      </p:pic>
      <p:pic>
        <p:nvPicPr>
          <p:cNvPr id="16" name="Picture 15" descr="overstock-logo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95" y="3733953"/>
            <a:ext cx="2279888" cy="759963"/>
          </a:xfrm>
          <a:prstGeom prst="rect">
            <a:avLst/>
          </a:prstGeom>
        </p:spPr>
      </p:pic>
      <p:pic>
        <p:nvPicPr>
          <p:cNvPr id="17" name="Picture 16" descr="94505v2-max-250x250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11" y="5349050"/>
            <a:ext cx="1264643" cy="743610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02" y="3932041"/>
            <a:ext cx="1437045" cy="8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7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Custom 3">
      <a:dk1>
        <a:sysClr val="windowText" lastClr="000000"/>
      </a:dk1>
      <a:lt1>
        <a:sysClr val="window" lastClr="FFFFFF"/>
      </a:lt1>
      <a:dk2>
        <a:srgbClr val="283138"/>
      </a:dk2>
      <a:lt2>
        <a:srgbClr val="F8FFF1"/>
      </a:lt2>
      <a:accent1>
        <a:srgbClr val="838D9B"/>
      </a:accent1>
      <a:accent2>
        <a:srgbClr val="FDFFFF"/>
      </a:accent2>
      <a:accent3>
        <a:srgbClr val="B36805"/>
      </a:accent3>
      <a:accent4>
        <a:srgbClr val="AB270E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pective">
  <a:themeElements>
    <a:clrScheme name="Custom 3">
      <a:dk1>
        <a:sysClr val="windowText" lastClr="000000"/>
      </a:dk1>
      <a:lt1>
        <a:sysClr val="window" lastClr="FFFFFF"/>
      </a:lt1>
      <a:dk2>
        <a:srgbClr val="283138"/>
      </a:dk2>
      <a:lt2>
        <a:srgbClr val="F8FFF1"/>
      </a:lt2>
      <a:accent1>
        <a:srgbClr val="838D9B"/>
      </a:accent1>
      <a:accent2>
        <a:srgbClr val="FDFFFF"/>
      </a:accent2>
      <a:accent3>
        <a:srgbClr val="B36805"/>
      </a:accent3>
      <a:accent4>
        <a:srgbClr val="AB270E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58437</TotalTime>
  <Words>701</Words>
  <Application>Microsoft Macintosh PowerPoint</Application>
  <PresentationFormat>On-screen Show (4:3)</PresentationFormat>
  <Paragraphs>104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Perspective</vt:lpstr>
      <vt:lpstr>1_Perspective</vt:lpstr>
      <vt:lpstr>THE FUTURE OF RETAIL: 2014</vt:lpstr>
      <vt:lpstr>Is This How People Really Like To Shop? </vt:lpstr>
      <vt:lpstr>Or This?</vt:lpstr>
      <vt:lpstr>Let’s Face It — The Old Retail Model Is Dying</vt:lpstr>
      <vt:lpstr>Fast</vt:lpstr>
      <vt:lpstr>Hundreds Of Retail Stores Are Closing</vt:lpstr>
      <vt:lpstr>Because Store Sales Are Tanking</vt:lpstr>
      <vt:lpstr>Holiday Quarters Have Been Terrible For Physical Retail</vt:lpstr>
      <vt:lpstr>Where Are Shoppers Going?</vt:lpstr>
      <vt:lpstr>Online!</vt:lpstr>
      <vt:lpstr>“We’re in the midst of a profound structural shift from physical to digital retail ... it’s happening faster than I could have imagined. ”</vt:lpstr>
      <vt:lpstr>E-Commerce Is Driving Nearly All Retail Growth In US</vt:lpstr>
      <vt:lpstr>1 In 20 Retail Dollars Are Already Online</vt:lpstr>
      <vt:lpstr>Mobile Is Also Gaining Fast</vt:lpstr>
      <vt:lpstr>‘New Retail’ Is Nearly Equal To Old Guard In Market Value</vt:lpstr>
      <vt:lpstr>Venture Capital Is Cashing In</vt:lpstr>
      <vt:lpstr>Amazon Continues Growing Very Quickly</vt:lpstr>
      <vt:lpstr>But Other Retailers  Are Also Growing Online Sales</vt:lpstr>
      <vt:lpstr>Amazon Got Started With Media Sales Amazon Is Now ~14% Of All E-Commerce</vt:lpstr>
      <vt:lpstr> The Signs Are Clear — E-Commerce Is Booming.  Shippers Were Overwhelmed By  The Massive Volume Of  E-Commerce Orders Over Christmas 2013</vt:lpstr>
      <vt:lpstr>The Top Categories — Electronics, Media, Clothing</vt:lpstr>
      <vt:lpstr>Let’s Look At Some Of  The Retail Categories Individually</vt:lpstr>
      <vt:lpstr>ELECTRONICS</vt:lpstr>
      <vt:lpstr>Best Buy Is Vulnerable. 85% Of Sales From Electronics.</vt:lpstr>
      <vt:lpstr>Best Buy Offline Sales Plummeted 15% Last Year BI Intelligence Estimate</vt:lpstr>
      <vt:lpstr>All Of Best Buy’s Growth Is Online BI Intelligence Estimate</vt:lpstr>
      <vt:lpstr>Amazon Was Once Smaller Than Best Buy. Not Anymore.</vt:lpstr>
      <vt:lpstr>MEDIA</vt:lpstr>
      <vt:lpstr>Media Is Still The Top E-Commerce Category  ~$25 Billion</vt:lpstr>
      <vt:lpstr>Media Sales Are Going Digital</vt:lpstr>
      <vt:lpstr>Benefiting Apple And Amazon</vt:lpstr>
      <vt:lpstr>CLOTHING AND ACCESSORIES</vt:lpstr>
      <vt:lpstr>More Than 13% Of All Clothing Sales Now Occur Online</vt:lpstr>
      <vt:lpstr>JCPenney Is Vulnerable. 83% Of Its Business Is Clothing And Accessories.</vt:lpstr>
      <vt:lpstr>In-Store Sales At J.C. Penney Declined 10% Last Year BI Intelligence Estimate</vt:lpstr>
      <vt:lpstr>Online Is Growing, But Overall J.C. Penney Still In The Red BI Intelligence Estimate</vt:lpstr>
      <vt:lpstr>Gap Has Done Better BI Intelligence Estimates</vt:lpstr>
      <vt:lpstr>16% Of The Gap’s Total Retail Sales Are Now Online BI Intelligence Estimates</vt:lpstr>
      <vt:lpstr>HOME AND FURNITURE</vt:lpstr>
      <vt:lpstr>15% Of All Furniture Sales Now Occur Online</vt:lpstr>
      <vt:lpstr>Helping Fuel The Rise Of Home Goods Online Retailers</vt:lpstr>
      <vt:lpstr>FOOD AND BEVERAGE</vt:lpstr>
      <vt:lpstr>For Groceries, Online Sales Are Still A Blip</vt:lpstr>
      <vt:lpstr>Despite The Early Efforts Of Amazon And Others</vt:lpstr>
      <vt:lpstr>What About The  ‘Everything Retailer,’ Wal-Mart?</vt:lpstr>
      <vt:lpstr>Some Perspective. Wal-Mart Is Still Much Bigger  Than Amazon.</vt:lpstr>
      <vt:lpstr>Wal-Mart’s Advantage Is Still In Physical Retail</vt:lpstr>
      <vt:lpstr>Online Is Still Just 2% Of  Walmart’s Total Sales BI Intelligence Estimates </vt:lpstr>
      <vt:lpstr>But Sales Growth Is Coming From Online BI Intelligence Estimates</vt:lpstr>
      <vt:lpstr>And Wal-Mart Is Investing In Social And Mobile Tech R&amp;D</vt:lpstr>
      <vt:lpstr> Retail Is About Offering People The Services And Products They Want — On The Devices And Media They Use</vt:lpstr>
      <vt:lpstr>The Web</vt:lpstr>
      <vt:lpstr>Smartphones And Tablets</vt:lpstr>
      <vt:lpstr>Especially iPhones And iPads. ~75% Of Traffic.</vt:lpstr>
      <vt:lpstr>Mobile Is Now ¼ Of All E-Commerce Traffic …</vt:lpstr>
      <vt:lpstr>Retailers Are Finding Huge Audiences On Mobile …</vt:lpstr>
      <vt:lpstr>… And On Social Networks</vt:lpstr>
      <vt:lpstr> What Do Today’s Customers Want?</vt:lpstr>
      <vt:lpstr>They Want Price And Convenience</vt:lpstr>
      <vt:lpstr>And They Want Individualized Services And Offers</vt:lpstr>
      <vt:lpstr>They Want To Buy Things On Mobile! PayPal Does  ~$30 Billion In Mobile Transactions</vt:lpstr>
      <vt:lpstr>Starbucks Payments App Does It All</vt:lpstr>
      <vt:lpstr>Which Is Why It Is So Successful: $1 Billion In Annual Volume!</vt:lpstr>
      <vt:lpstr>The Shift To Online Retail Is Global</vt:lpstr>
      <vt:lpstr>Alibaba Drives $157 Billion In Gross Merchandise Value</vt:lpstr>
      <vt:lpstr>China’s JD.Com Saw Sales Boom Last Year</vt:lpstr>
      <vt:lpstr>Mobile Will Account For 15% Of Chinese E-Commerce Sales</vt:lpstr>
      <vt:lpstr>E-Commerce Is Taking Off In India, Too</vt:lpstr>
      <vt:lpstr>PowerPoint Presentation</vt:lpstr>
    </vt:vector>
  </TitlesOfParts>
  <Company>Business Insider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Business Insider</dc:creator>
  <cp:lastModifiedBy>Business Insider</cp:lastModifiedBy>
  <cp:revision>1570</cp:revision>
  <dcterms:created xsi:type="dcterms:W3CDTF">2012-06-06T17:53:28Z</dcterms:created>
  <dcterms:modified xsi:type="dcterms:W3CDTF">2014-03-27T18:27:14Z</dcterms:modified>
</cp:coreProperties>
</file>