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pn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media/image8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9"/>
  </p:notesMasterIdLst>
  <p:handoutMasterIdLst>
    <p:handoutMasterId r:id="rId90"/>
  </p:handoutMasterIdLst>
  <p:sldIdLst>
    <p:sldId id="836" r:id="rId2"/>
    <p:sldId id="1075" r:id="rId3"/>
    <p:sldId id="1136" r:id="rId4"/>
    <p:sldId id="615" r:id="rId5"/>
    <p:sldId id="930" r:id="rId6"/>
    <p:sldId id="1062" r:id="rId7"/>
    <p:sldId id="751" r:id="rId8"/>
    <p:sldId id="700" r:id="rId9"/>
    <p:sldId id="1009" r:id="rId10"/>
    <p:sldId id="1041" r:id="rId11"/>
    <p:sldId id="1146" r:id="rId12"/>
    <p:sldId id="846" r:id="rId13"/>
    <p:sldId id="1095" r:id="rId14"/>
    <p:sldId id="1177" r:id="rId15"/>
    <p:sldId id="1162" r:id="rId16"/>
    <p:sldId id="1184" r:id="rId17"/>
    <p:sldId id="1159" r:id="rId18"/>
    <p:sldId id="947" r:id="rId19"/>
    <p:sldId id="946" r:id="rId20"/>
    <p:sldId id="742" r:id="rId21"/>
    <p:sldId id="953" r:id="rId22"/>
    <p:sldId id="1098" r:id="rId23"/>
    <p:sldId id="1147" r:id="rId24"/>
    <p:sldId id="1148" r:id="rId25"/>
    <p:sldId id="1149" r:id="rId26"/>
    <p:sldId id="1150" r:id="rId27"/>
    <p:sldId id="1151" r:id="rId28"/>
    <p:sldId id="1152" r:id="rId29"/>
    <p:sldId id="1153" r:id="rId30"/>
    <p:sldId id="1154" r:id="rId31"/>
    <p:sldId id="1078" r:id="rId32"/>
    <p:sldId id="1079" r:id="rId33"/>
    <p:sldId id="841" r:id="rId34"/>
    <p:sldId id="1100" r:id="rId35"/>
    <p:sldId id="724" r:id="rId36"/>
    <p:sldId id="1179" r:id="rId37"/>
    <p:sldId id="1142" r:id="rId38"/>
    <p:sldId id="1143" r:id="rId39"/>
    <p:sldId id="1144" r:id="rId40"/>
    <p:sldId id="1145" r:id="rId41"/>
    <p:sldId id="651" r:id="rId42"/>
    <p:sldId id="1043" r:id="rId43"/>
    <p:sldId id="1044" r:id="rId44"/>
    <p:sldId id="1180" r:id="rId45"/>
    <p:sldId id="1181" r:id="rId46"/>
    <p:sldId id="1178" r:id="rId47"/>
    <p:sldId id="1101" r:id="rId48"/>
    <p:sldId id="1137" r:id="rId49"/>
    <p:sldId id="1138" r:id="rId50"/>
    <p:sldId id="1139" r:id="rId51"/>
    <p:sldId id="1081" r:id="rId52"/>
    <p:sldId id="1103" r:id="rId53"/>
    <p:sldId id="1068" r:id="rId54"/>
    <p:sldId id="1140" r:id="rId55"/>
    <p:sldId id="1141" r:id="rId56"/>
    <p:sldId id="735" r:id="rId57"/>
    <p:sldId id="1091" r:id="rId58"/>
    <p:sldId id="982" r:id="rId59"/>
    <p:sldId id="743" r:id="rId60"/>
    <p:sldId id="1106" r:id="rId61"/>
    <p:sldId id="1104" r:id="rId62"/>
    <p:sldId id="1107" r:id="rId63"/>
    <p:sldId id="1105" r:id="rId64"/>
    <p:sldId id="1108" r:id="rId65"/>
    <p:sldId id="1109" r:id="rId66"/>
    <p:sldId id="1111" r:id="rId67"/>
    <p:sldId id="1014" r:id="rId68"/>
    <p:sldId id="1026" r:id="rId69"/>
    <p:sldId id="1088" r:id="rId70"/>
    <p:sldId id="1182" r:id="rId71"/>
    <p:sldId id="1183" r:id="rId72"/>
    <p:sldId id="998" r:id="rId73"/>
    <p:sldId id="1005" r:id="rId74"/>
    <p:sldId id="984" r:id="rId75"/>
    <p:sldId id="758" r:id="rId76"/>
    <p:sldId id="1085" r:id="rId77"/>
    <p:sldId id="1156" r:id="rId78"/>
    <p:sldId id="756" r:id="rId79"/>
    <p:sldId id="1155" r:id="rId80"/>
    <p:sldId id="1167" r:id="rId81"/>
    <p:sldId id="1169" r:id="rId82"/>
    <p:sldId id="1170" r:id="rId83"/>
    <p:sldId id="1171" r:id="rId84"/>
    <p:sldId id="1186" r:id="rId85"/>
    <p:sldId id="1185" r:id="rId86"/>
    <p:sldId id="1012" r:id="rId87"/>
    <p:sldId id="1060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F08FF7-34C6-0E42-B330-DECA4DAF0FEA}">
          <p14:sldIdLst>
            <p14:sldId id="836"/>
            <p14:sldId id="1075"/>
            <p14:sldId id="1136"/>
            <p14:sldId id="615"/>
            <p14:sldId id="930"/>
            <p14:sldId id="1062"/>
            <p14:sldId id="751"/>
            <p14:sldId id="700"/>
            <p14:sldId id="1009"/>
            <p14:sldId id="1041"/>
            <p14:sldId id="1146"/>
            <p14:sldId id="846"/>
            <p14:sldId id="1095"/>
            <p14:sldId id="1177"/>
            <p14:sldId id="1162"/>
            <p14:sldId id="1184"/>
            <p14:sldId id="1159"/>
            <p14:sldId id="947"/>
            <p14:sldId id="946"/>
            <p14:sldId id="742"/>
            <p14:sldId id="953"/>
            <p14:sldId id="1098"/>
            <p14:sldId id="1147"/>
            <p14:sldId id="1148"/>
            <p14:sldId id="1149"/>
            <p14:sldId id="1150"/>
            <p14:sldId id="1151"/>
            <p14:sldId id="1152"/>
            <p14:sldId id="1153"/>
            <p14:sldId id="1154"/>
            <p14:sldId id="1078"/>
            <p14:sldId id="1079"/>
            <p14:sldId id="841"/>
            <p14:sldId id="1100"/>
            <p14:sldId id="724"/>
            <p14:sldId id="1179"/>
            <p14:sldId id="1142"/>
            <p14:sldId id="1143"/>
            <p14:sldId id="1144"/>
            <p14:sldId id="1145"/>
            <p14:sldId id="651"/>
            <p14:sldId id="1043"/>
            <p14:sldId id="1044"/>
            <p14:sldId id="1180"/>
            <p14:sldId id="1181"/>
            <p14:sldId id="1178"/>
            <p14:sldId id="1101"/>
            <p14:sldId id="1137"/>
            <p14:sldId id="1138"/>
            <p14:sldId id="1139"/>
            <p14:sldId id="1081"/>
            <p14:sldId id="1103"/>
            <p14:sldId id="1068"/>
            <p14:sldId id="1140"/>
            <p14:sldId id="1141"/>
            <p14:sldId id="735"/>
            <p14:sldId id="1091"/>
            <p14:sldId id="982"/>
            <p14:sldId id="743"/>
            <p14:sldId id="1106"/>
            <p14:sldId id="1104"/>
            <p14:sldId id="1107"/>
            <p14:sldId id="1105"/>
            <p14:sldId id="1108"/>
            <p14:sldId id="1109"/>
            <p14:sldId id="1111"/>
            <p14:sldId id="1014"/>
            <p14:sldId id="1026"/>
            <p14:sldId id="1088"/>
            <p14:sldId id="1182"/>
            <p14:sldId id="1183"/>
            <p14:sldId id="998"/>
            <p14:sldId id="1005"/>
            <p14:sldId id="984"/>
            <p14:sldId id="758"/>
            <p14:sldId id="1085"/>
            <p14:sldId id="1156"/>
            <p14:sldId id="756"/>
            <p14:sldId id="1155"/>
            <p14:sldId id="1167"/>
            <p14:sldId id="1169"/>
            <p14:sldId id="1170"/>
            <p14:sldId id="1171"/>
            <p14:sldId id="1186"/>
            <p14:sldId id="1185"/>
            <p14:sldId id="1012"/>
            <p14:sldId id="106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B01"/>
    <a:srgbClr val="FF6834"/>
    <a:srgbClr val="FFB078"/>
    <a:srgbClr val="0837B1"/>
    <a:srgbClr val="FF1E0F"/>
    <a:srgbClr val="FF470A"/>
    <a:srgbClr val="315965"/>
    <a:srgbClr val="2D4D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07" autoAdjust="0"/>
    <p:restoredTop sz="94444" autoAdjust="0"/>
  </p:normalViewPr>
  <p:slideViewPr>
    <p:cSldViewPr snapToGrid="0" snapToObjects="1">
      <p:cViewPr>
        <p:scale>
          <a:sx n="117" d="100"/>
          <a:sy n="117" d="100"/>
        </p:scale>
        <p:origin x="-704" y="-128"/>
      </p:cViewPr>
      <p:guideLst>
        <p:guide orient="horz" pos="492"/>
        <p:guide pos="2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12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handoutMaster" Target="handoutMasters/handout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uliehansen:Desktop:Deck%20BI%20Visits%20Mobile%20Deskto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80504813250739"/>
          <c:y val="0.0490566037735849"/>
          <c:w val="0.869114994706033"/>
          <c:h val="0.816131247301659"/>
        </c:manualLayout>
      </c:layout>
      <c:lineChart>
        <c:grouping val="standard"/>
        <c:varyColors val="0"/>
        <c:ser>
          <c:idx val="1"/>
          <c:order val="0"/>
          <c:tx>
            <c:strRef>
              <c:f>Dataset2!$C$1</c:f>
              <c:strCache>
                <c:ptCount val="1"/>
                <c:pt idx="0">
                  <c:v>Mobile Visits</c:v>
                </c:pt>
              </c:strCache>
            </c:strRef>
          </c:tx>
          <c:spPr>
            <a:ln w="38100" cmpd="sng">
              <a:solidFill>
                <a:schemeClr val="tx2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Dataset2!$A$2:$A$128</c:f>
              <c:numCache>
                <c:formatCode>m/d/yy</c:formatCode>
                <c:ptCount val="127"/>
                <c:pt idx="0">
                  <c:v>41153.0</c:v>
                </c:pt>
                <c:pt idx="1">
                  <c:v>41154.0</c:v>
                </c:pt>
                <c:pt idx="2">
                  <c:v>41155.0</c:v>
                </c:pt>
                <c:pt idx="3">
                  <c:v>41156.0</c:v>
                </c:pt>
                <c:pt idx="4">
                  <c:v>41157.0</c:v>
                </c:pt>
                <c:pt idx="5">
                  <c:v>41158.0</c:v>
                </c:pt>
                <c:pt idx="6">
                  <c:v>41159.0</c:v>
                </c:pt>
                <c:pt idx="7">
                  <c:v>41160.0</c:v>
                </c:pt>
                <c:pt idx="8">
                  <c:v>41161.0</c:v>
                </c:pt>
                <c:pt idx="9">
                  <c:v>41162.0</c:v>
                </c:pt>
                <c:pt idx="10">
                  <c:v>41163.0</c:v>
                </c:pt>
                <c:pt idx="11">
                  <c:v>41164.0</c:v>
                </c:pt>
                <c:pt idx="12">
                  <c:v>41165.0</c:v>
                </c:pt>
                <c:pt idx="13">
                  <c:v>41166.0</c:v>
                </c:pt>
                <c:pt idx="14">
                  <c:v>41167.0</c:v>
                </c:pt>
                <c:pt idx="15">
                  <c:v>41168.0</c:v>
                </c:pt>
                <c:pt idx="16">
                  <c:v>41169.0</c:v>
                </c:pt>
                <c:pt idx="17">
                  <c:v>41170.0</c:v>
                </c:pt>
                <c:pt idx="18">
                  <c:v>41171.0</c:v>
                </c:pt>
                <c:pt idx="19">
                  <c:v>41172.0</c:v>
                </c:pt>
                <c:pt idx="20">
                  <c:v>41173.0</c:v>
                </c:pt>
                <c:pt idx="21">
                  <c:v>41174.0</c:v>
                </c:pt>
                <c:pt idx="22">
                  <c:v>41175.0</c:v>
                </c:pt>
                <c:pt idx="23">
                  <c:v>41176.0</c:v>
                </c:pt>
                <c:pt idx="24">
                  <c:v>41177.0</c:v>
                </c:pt>
                <c:pt idx="25">
                  <c:v>41178.0</c:v>
                </c:pt>
                <c:pt idx="26">
                  <c:v>41179.0</c:v>
                </c:pt>
                <c:pt idx="27">
                  <c:v>41180.0</c:v>
                </c:pt>
                <c:pt idx="28">
                  <c:v>41181.0</c:v>
                </c:pt>
                <c:pt idx="29">
                  <c:v>41182.0</c:v>
                </c:pt>
                <c:pt idx="30">
                  <c:v>41183.0</c:v>
                </c:pt>
                <c:pt idx="31">
                  <c:v>41184.0</c:v>
                </c:pt>
                <c:pt idx="32">
                  <c:v>41185.0</c:v>
                </c:pt>
                <c:pt idx="33">
                  <c:v>41186.0</c:v>
                </c:pt>
                <c:pt idx="34">
                  <c:v>41187.0</c:v>
                </c:pt>
                <c:pt idx="35">
                  <c:v>41188.0</c:v>
                </c:pt>
                <c:pt idx="36">
                  <c:v>41189.0</c:v>
                </c:pt>
                <c:pt idx="37">
                  <c:v>41190.0</c:v>
                </c:pt>
                <c:pt idx="38">
                  <c:v>41191.0</c:v>
                </c:pt>
                <c:pt idx="39">
                  <c:v>41192.0</c:v>
                </c:pt>
                <c:pt idx="40">
                  <c:v>41193.0</c:v>
                </c:pt>
                <c:pt idx="41">
                  <c:v>41194.0</c:v>
                </c:pt>
                <c:pt idx="42">
                  <c:v>41195.0</c:v>
                </c:pt>
                <c:pt idx="43">
                  <c:v>41196.0</c:v>
                </c:pt>
                <c:pt idx="44">
                  <c:v>41197.0</c:v>
                </c:pt>
                <c:pt idx="45">
                  <c:v>41198.0</c:v>
                </c:pt>
                <c:pt idx="46">
                  <c:v>41199.0</c:v>
                </c:pt>
                <c:pt idx="47">
                  <c:v>41200.0</c:v>
                </c:pt>
                <c:pt idx="48">
                  <c:v>41201.0</c:v>
                </c:pt>
                <c:pt idx="49">
                  <c:v>41202.0</c:v>
                </c:pt>
                <c:pt idx="50">
                  <c:v>41203.0</c:v>
                </c:pt>
                <c:pt idx="51">
                  <c:v>41204.0</c:v>
                </c:pt>
                <c:pt idx="52">
                  <c:v>41205.0</c:v>
                </c:pt>
                <c:pt idx="53">
                  <c:v>41206.0</c:v>
                </c:pt>
                <c:pt idx="54">
                  <c:v>41207.0</c:v>
                </c:pt>
                <c:pt idx="55">
                  <c:v>41208.0</c:v>
                </c:pt>
                <c:pt idx="56">
                  <c:v>41209.0</c:v>
                </c:pt>
                <c:pt idx="57">
                  <c:v>41210.0</c:v>
                </c:pt>
                <c:pt idx="58">
                  <c:v>41211.0</c:v>
                </c:pt>
                <c:pt idx="59">
                  <c:v>41212.0</c:v>
                </c:pt>
                <c:pt idx="60">
                  <c:v>41213.0</c:v>
                </c:pt>
                <c:pt idx="61">
                  <c:v>41214.0</c:v>
                </c:pt>
                <c:pt idx="62">
                  <c:v>41215.0</c:v>
                </c:pt>
                <c:pt idx="63">
                  <c:v>41216.0</c:v>
                </c:pt>
                <c:pt idx="64">
                  <c:v>41217.0</c:v>
                </c:pt>
                <c:pt idx="65">
                  <c:v>41218.0</c:v>
                </c:pt>
                <c:pt idx="66">
                  <c:v>41219.0</c:v>
                </c:pt>
                <c:pt idx="67">
                  <c:v>41220.0</c:v>
                </c:pt>
                <c:pt idx="68">
                  <c:v>41221.0</c:v>
                </c:pt>
                <c:pt idx="69">
                  <c:v>41222.0</c:v>
                </c:pt>
                <c:pt idx="70">
                  <c:v>41223.0</c:v>
                </c:pt>
                <c:pt idx="71">
                  <c:v>41224.0</c:v>
                </c:pt>
                <c:pt idx="72">
                  <c:v>41225.0</c:v>
                </c:pt>
                <c:pt idx="73">
                  <c:v>41226.0</c:v>
                </c:pt>
                <c:pt idx="74">
                  <c:v>41227.0</c:v>
                </c:pt>
                <c:pt idx="75">
                  <c:v>41228.0</c:v>
                </c:pt>
                <c:pt idx="76">
                  <c:v>41229.0</c:v>
                </c:pt>
                <c:pt idx="77">
                  <c:v>41230.0</c:v>
                </c:pt>
                <c:pt idx="78">
                  <c:v>41231.0</c:v>
                </c:pt>
                <c:pt idx="79">
                  <c:v>41232.0</c:v>
                </c:pt>
                <c:pt idx="80">
                  <c:v>41233.0</c:v>
                </c:pt>
                <c:pt idx="81">
                  <c:v>41234.0</c:v>
                </c:pt>
                <c:pt idx="82">
                  <c:v>41235.0</c:v>
                </c:pt>
                <c:pt idx="83">
                  <c:v>41236.0</c:v>
                </c:pt>
                <c:pt idx="84">
                  <c:v>41237.0</c:v>
                </c:pt>
                <c:pt idx="85">
                  <c:v>41238.0</c:v>
                </c:pt>
                <c:pt idx="86">
                  <c:v>41239.0</c:v>
                </c:pt>
                <c:pt idx="87">
                  <c:v>41240.0</c:v>
                </c:pt>
                <c:pt idx="88">
                  <c:v>41241.0</c:v>
                </c:pt>
                <c:pt idx="89">
                  <c:v>41242.0</c:v>
                </c:pt>
                <c:pt idx="90">
                  <c:v>41243.0</c:v>
                </c:pt>
                <c:pt idx="91">
                  <c:v>41244.0</c:v>
                </c:pt>
                <c:pt idx="92">
                  <c:v>41245.0</c:v>
                </c:pt>
                <c:pt idx="93">
                  <c:v>41246.0</c:v>
                </c:pt>
                <c:pt idx="94">
                  <c:v>41247.0</c:v>
                </c:pt>
                <c:pt idx="95">
                  <c:v>41248.0</c:v>
                </c:pt>
                <c:pt idx="96">
                  <c:v>41249.0</c:v>
                </c:pt>
                <c:pt idx="97">
                  <c:v>41250.0</c:v>
                </c:pt>
                <c:pt idx="98">
                  <c:v>41251.0</c:v>
                </c:pt>
                <c:pt idx="99">
                  <c:v>41252.0</c:v>
                </c:pt>
                <c:pt idx="100">
                  <c:v>41253.0</c:v>
                </c:pt>
                <c:pt idx="101">
                  <c:v>41254.0</c:v>
                </c:pt>
                <c:pt idx="102">
                  <c:v>41255.0</c:v>
                </c:pt>
                <c:pt idx="103">
                  <c:v>41256.0</c:v>
                </c:pt>
                <c:pt idx="104">
                  <c:v>41257.0</c:v>
                </c:pt>
                <c:pt idx="105">
                  <c:v>41258.0</c:v>
                </c:pt>
                <c:pt idx="106">
                  <c:v>41259.0</c:v>
                </c:pt>
                <c:pt idx="107">
                  <c:v>41260.0</c:v>
                </c:pt>
                <c:pt idx="108">
                  <c:v>41261.0</c:v>
                </c:pt>
                <c:pt idx="109">
                  <c:v>41262.0</c:v>
                </c:pt>
                <c:pt idx="110">
                  <c:v>41263.0</c:v>
                </c:pt>
                <c:pt idx="111">
                  <c:v>41264.0</c:v>
                </c:pt>
                <c:pt idx="112">
                  <c:v>41265.0</c:v>
                </c:pt>
                <c:pt idx="113">
                  <c:v>41266.0</c:v>
                </c:pt>
                <c:pt idx="114">
                  <c:v>41267.0</c:v>
                </c:pt>
                <c:pt idx="115">
                  <c:v>41268.0</c:v>
                </c:pt>
                <c:pt idx="116">
                  <c:v>41269.0</c:v>
                </c:pt>
                <c:pt idx="117">
                  <c:v>41270.0</c:v>
                </c:pt>
                <c:pt idx="118">
                  <c:v>41271.0</c:v>
                </c:pt>
                <c:pt idx="119">
                  <c:v>41272.0</c:v>
                </c:pt>
                <c:pt idx="120">
                  <c:v>41273.0</c:v>
                </c:pt>
                <c:pt idx="121">
                  <c:v>41274.0</c:v>
                </c:pt>
                <c:pt idx="122">
                  <c:v>41275.0</c:v>
                </c:pt>
                <c:pt idx="123">
                  <c:v>41276.0</c:v>
                </c:pt>
                <c:pt idx="124">
                  <c:v>41277.0</c:v>
                </c:pt>
                <c:pt idx="125">
                  <c:v>41278.0</c:v>
                </c:pt>
                <c:pt idx="126">
                  <c:v>41279.0</c:v>
                </c:pt>
              </c:numCache>
            </c:numRef>
          </c:cat>
          <c:val>
            <c:numRef>
              <c:f>Dataset2!$C$2:$C$128</c:f>
              <c:numCache>
                <c:formatCode>General</c:formatCode>
                <c:ptCount val="127"/>
                <c:pt idx="0">
                  <c:v>227356.0</c:v>
                </c:pt>
                <c:pt idx="1">
                  <c:v>208198.0</c:v>
                </c:pt>
                <c:pt idx="2">
                  <c:v>235125.0</c:v>
                </c:pt>
                <c:pt idx="3">
                  <c:v>246216.0</c:v>
                </c:pt>
                <c:pt idx="4">
                  <c:v>254083.0</c:v>
                </c:pt>
                <c:pt idx="5">
                  <c:v>272861.0</c:v>
                </c:pt>
                <c:pt idx="6">
                  <c:v>250768.0</c:v>
                </c:pt>
                <c:pt idx="7">
                  <c:v>193860.0</c:v>
                </c:pt>
                <c:pt idx="8">
                  <c:v>219126.0</c:v>
                </c:pt>
                <c:pt idx="9">
                  <c:v>222117.0</c:v>
                </c:pt>
                <c:pt idx="10">
                  <c:v>282880.0</c:v>
                </c:pt>
                <c:pt idx="11">
                  <c:v>299226.0</c:v>
                </c:pt>
                <c:pt idx="12">
                  <c:v>270698.0</c:v>
                </c:pt>
                <c:pt idx="13">
                  <c:v>306275.0</c:v>
                </c:pt>
                <c:pt idx="14">
                  <c:v>259771.0</c:v>
                </c:pt>
                <c:pt idx="15">
                  <c:v>319334.0</c:v>
                </c:pt>
                <c:pt idx="16">
                  <c:v>270542.0</c:v>
                </c:pt>
                <c:pt idx="17">
                  <c:v>325852.0</c:v>
                </c:pt>
                <c:pt idx="18">
                  <c:v>304348.0</c:v>
                </c:pt>
                <c:pt idx="19">
                  <c:v>303993.0</c:v>
                </c:pt>
                <c:pt idx="20">
                  <c:v>264718.0</c:v>
                </c:pt>
                <c:pt idx="21">
                  <c:v>238135.0</c:v>
                </c:pt>
                <c:pt idx="22">
                  <c:v>234454.0</c:v>
                </c:pt>
                <c:pt idx="23">
                  <c:v>243853.0</c:v>
                </c:pt>
                <c:pt idx="24">
                  <c:v>258382.0</c:v>
                </c:pt>
                <c:pt idx="25">
                  <c:v>295575.0</c:v>
                </c:pt>
                <c:pt idx="26">
                  <c:v>272292.0</c:v>
                </c:pt>
                <c:pt idx="27">
                  <c:v>288771.0</c:v>
                </c:pt>
                <c:pt idx="28">
                  <c:v>224785.0</c:v>
                </c:pt>
                <c:pt idx="29">
                  <c:v>200187.0</c:v>
                </c:pt>
                <c:pt idx="30">
                  <c:v>269809.0</c:v>
                </c:pt>
                <c:pt idx="31">
                  <c:v>258284.0</c:v>
                </c:pt>
                <c:pt idx="32">
                  <c:v>252036.0</c:v>
                </c:pt>
                <c:pt idx="33">
                  <c:v>265729.0</c:v>
                </c:pt>
                <c:pt idx="34">
                  <c:v>340279.0</c:v>
                </c:pt>
                <c:pt idx="35">
                  <c:v>214061.0</c:v>
                </c:pt>
                <c:pt idx="36">
                  <c:v>233282.0</c:v>
                </c:pt>
                <c:pt idx="37">
                  <c:v>295595.0</c:v>
                </c:pt>
                <c:pt idx="38">
                  <c:v>272880.0</c:v>
                </c:pt>
                <c:pt idx="39">
                  <c:v>292348.0</c:v>
                </c:pt>
                <c:pt idx="40">
                  <c:v>359597.0</c:v>
                </c:pt>
                <c:pt idx="41">
                  <c:v>409591.0</c:v>
                </c:pt>
                <c:pt idx="42">
                  <c:v>223078.0</c:v>
                </c:pt>
                <c:pt idx="43">
                  <c:v>250085.0</c:v>
                </c:pt>
                <c:pt idx="44">
                  <c:v>278833.0</c:v>
                </c:pt>
                <c:pt idx="45">
                  <c:v>306557.0</c:v>
                </c:pt>
                <c:pt idx="46">
                  <c:v>278487.0</c:v>
                </c:pt>
                <c:pt idx="47">
                  <c:v>273839.0</c:v>
                </c:pt>
                <c:pt idx="48">
                  <c:v>279901.0</c:v>
                </c:pt>
                <c:pt idx="49">
                  <c:v>221538.0</c:v>
                </c:pt>
                <c:pt idx="50">
                  <c:v>241674.0</c:v>
                </c:pt>
                <c:pt idx="51">
                  <c:v>276486.0</c:v>
                </c:pt>
                <c:pt idx="52">
                  <c:v>270292.0</c:v>
                </c:pt>
                <c:pt idx="53">
                  <c:v>294706.0</c:v>
                </c:pt>
                <c:pt idx="54">
                  <c:v>276310.0</c:v>
                </c:pt>
                <c:pt idx="55">
                  <c:v>261031.0</c:v>
                </c:pt>
                <c:pt idx="56">
                  <c:v>254807.0</c:v>
                </c:pt>
                <c:pt idx="57">
                  <c:v>300161.0</c:v>
                </c:pt>
                <c:pt idx="58">
                  <c:v>528072.0</c:v>
                </c:pt>
                <c:pt idx="59">
                  <c:v>454413.0</c:v>
                </c:pt>
                <c:pt idx="60">
                  <c:v>299517.0</c:v>
                </c:pt>
                <c:pt idx="61">
                  <c:v>269226.0</c:v>
                </c:pt>
                <c:pt idx="62">
                  <c:v>293758.0</c:v>
                </c:pt>
                <c:pt idx="63">
                  <c:v>263944.0</c:v>
                </c:pt>
                <c:pt idx="64">
                  <c:v>302781.0</c:v>
                </c:pt>
                <c:pt idx="65">
                  <c:v>313008.0</c:v>
                </c:pt>
                <c:pt idx="66">
                  <c:v>418533.0</c:v>
                </c:pt>
                <c:pt idx="67">
                  <c:v>401741.0</c:v>
                </c:pt>
                <c:pt idx="68">
                  <c:v>366604.0</c:v>
                </c:pt>
                <c:pt idx="69">
                  <c:v>317197.0</c:v>
                </c:pt>
                <c:pt idx="70">
                  <c:v>310324.0</c:v>
                </c:pt>
                <c:pt idx="71">
                  <c:v>322514.0</c:v>
                </c:pt>
                <c:pt idx="72">
                  <c:v>354894.0</c:v>
                </c:pt>
                <c:pt idx="73">
                  <c:v>347154.0</c:v>
                </c:pt>
                <c:pt idx="74">
                  <c:v>294506.0</c:v>
                </c:pt>
                <c:pt idx="75">
                  <c:v>294420.0</c:v>
                </c:pt>
                <c:pt idx="76">
                  <c:v>279804.0</c:v>
                </c:pt>
                <c:pt idx="77">
                  <c:v>274163.0</c:v>
                </c:pt>
                <c:pt idx="78">
                  <c:v>269094.0</c:v>
                </c:pt>
                <c:pt idx="79">
                  <c:v>289706.0</c:v>
                </c:pt>
                <c:pt idx="80">
                  <c:v>289779.0</c:v>
                </c:pt>
                <c:pt idx="81">
                  <c:v>286819.0</c:v>
                </c:pt>
                <c:pt idx="82">
                  <c:v>268728.0</c:v>
                </c:pt>
                <c:pt idx="83">
                  <c:v>310134.0</c:v>
                </c:pt>
                <c:pt idx="84">
                  <c:v>287164.0</c:v>
                </c:pt>
                <c:pt idx="85">
                  <c:v>340700.0</c:v>
                </c:pt>
                <c:pt idx="86">
                  <c:v>332823.0</c:v>
                </c:pt>
                <c:pt idx="87">
                  <c:v>298293.0</c:v>
                </c:pt>
                <c:pt idx="88">
                  <c:v>326872.0</c:v>
                </c:pt>
                <c:pt idx="89">
                  <c:v>351459.0</c:v>
                </c:pt>
                <c:pt idx="90">
                  <c:v>289938.0</c:v>
                </c:pt>
                <c:pt idx="91">
                  <c:v>272656.0</c:v>
                </c:pt>
                <c:pt idx="92">
                  <c:v>273994.0</c:v>
                </c:pt>
                <c:pt idx="93">
                  <c:v>289198.0</c:v>
                </c:pt>
                <c:pt idx="94">
                  <c:v>412963.0</c:v>
                </c:pt>
                <c:pt idx="95">
                  <c:v>600036.0</c:v>
                </c:pt>
                <c:pt idx="96">
                  <c:v>405847.0</c:v>
                </c:pt>
                <c:pt idx="97">
                  <c:v>350826.0</c:v>
                </c:pt>
                <c:pt idx="98">
                  <c:v>302681.0</c:v>
                </c:pt>
                <c:pt idx="99">
                  <c:v>348863.0</c:v>
                </c:pt>
                <c:pt idx="100">
                  <c:v>331228.0</c:v>
                </c:pt>
                <c:pt idx="101">
                  <c:v>350800.0</c:v>
                </c:pt>
                <c:pt idx="102">
                  <c:v>293602.0</c:v>
                </c:pt>
                <c:pt idx="103">
                  <c:v>302372.0</c:v>
                </c:pt>
                <c:pt idx="104">
                  <c:v>402142.0</c:v>
                </c:pt>
                <c:pt idx="105">
                  <c:v>367249.0</c:v>
                </c:pt>
                <c:pt idx="106">
                  <c:v>363404.0</c:v>
                </c:pt>
                <c:pt idx="107">
                  <c:v>432272.0</c:v>
                </c:pt>
                <c:pt idx="108">
                  <c:v>358613.0</c:v>
                </c:pt>
                <c:pt idx="109">
                  <c:v>342701.0</c:v>
                </c:pt>
                <c:pt idx="110">
                  <c:v>331308.0</c:v>
                </c:pt>
                <c:pt idx="111">
                  <c:v>335730.0</c:v>
                </c:pt>
                <c:pt idx="112">
                  <c:v>304855.0</c:v>
                </c:pt>
                <c:pt idx="113">
                  <c:v>319895.0</c:v>
                </c:pt>
                <c:pt idx="114">
                  <c:v>318282.0</c:v>
                </c:pt>
                <c:pt idx="115">
                  <c:v>286614.0</c:v>
                </c:pt>
                <c:pt idx="116">
                  <c:v>373022.0</c:v>
                </c:pt>
                <c:pt idx="117">
                  <c:v>363513.0</c:v>
                </c:pt>
                <c:pt idx="118">
                  <c:v>334553.0</c:v>
                </c:pt>
                <c:pt idx="119">
                  <c:v>318650.0</c:v>
                </c:pt>
                <c:pt idx="120">
                  <c:v>341298.0</c:v>
                </c:pt>
                <c:pt idx="121">
                  <c:v>320210.0</c:v>
                </c:pt>
                <c:pt idx="122">
                  <c:v>487469.0</c:v>
                </c:pt>
                <c:pt idx="123">
                  <c:v>541998.0</c:v>
                </c:pt>
                <c:pt idx="124">
                  <c:v>387516.0</c:v>
                </c:pt>
                <c:pt idx="125">
                  <c:v>388202.0</c:v>
                </c:pt>
                <c:pt idx="126">
                  <c:v>363604.0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Dataset2!$D$1</c:f>
              <c:strCache>
                <c:ptCount val="1"/>
                <c:pt idx="0">
                  <c:v>Desktop Visits</c:v>
                </c:pt>
              </c:strCache>
            </c:strRef>
          </c:tx>
          <c:spPr>
            <a:ln w="38100" cmpd="sng">
              <a:solidFill>
                <a:schemeClr val="accent5"/>
              </a:solidFill>
            </a:ln>
          </c:spPr>
          <c:marker>
            <c:symbol val="none"/>
          </c:marker>
          <c:cat>
            <c:numRef>
              <c:f>Dataset2!$A$2:$A$128</c:f>
              <c:numCache>
                <c:formatCode>m/d/yy</c:formatCode>
                <c:ptCount val="127"/>
                <c:pt idx="0">
                  <c:v>41153.0</c:v>
                </c:pt>
                <c:pt idx="1">
                  <c:v>41154.0</c:v>
                </c:pt>
                <c:pt idx="2">
                  <c:v>41155.0</c:v>
                </c:pt>
                <c:pt idx="3">
                  <c:v>41156.0</c:v>
                </c:pt>
                <c:pt idx="4">
                  <c:v>41157.0</c:v>
                </c:pt>
                <c:pt idx="5">
                  <c:v>41158.0</c:v>
                </c:pt>
                <c:pt idx="6">
                  <c:v>41159.0</c:v>
                </c:pt>
                <c:pt idx="7">
                  <c:v>41160.0</c:v>
                </c:pt>
                <c:pt idx="8">
                  <c:v>41161.0</c:v>
                </c:pt>
                <c:pt idx="9">
                  <c:v>41162.0</c:v>
                </c:pt>
                <c:pt idx="10">
                  <c:v>41163.0</c:v>
                </c:pt>
                <c:pt idx="11">
                  <c:v>41164.0</c:v>
                </c:pt>
                <c:pt idx="12">
                  <c:v>41165.0</c:v>
                </c:pt>
                <c:pt idx="13">
                  <c:v>41166.0</c:v>
                </c:pt>
                <c:pt idx="14">
                  <c:v>41167.0</c:v>
                </c:pt>
                <c:pt idx="15">
                  <c:v>41168.0</c:v>
                </c:pt>
                <c:pt idx="16">
                  <c:v>41169.0</c:v>
                </c:pt>
                <c:pt idx="17">
                  <c:v>41170.0</c:v>
                </c:pt>
                <c:pt idx="18">
                  <c:v>41171.0</c:v>
                </c:pt>
                <c:pt idx="19">
                  <c:v>41172.0</c:v>
                </c:pt>
                <c:pt idx="20">
                  <c:v>41173.0</c:v>
                </c:pt>
                <c:pt idx="21">
                  <c:v>41174.0</c:v>
                </c:pt>
                <c:pt idx="22">
                  <c:v>41175.0</c:v>
                </c:pt>
                <c:pt idx="23">
                  <c:v>41176.0</c:v>
                </c:pt>
                <c:pt idx="24">
                  <c:v>41177.0</c:v>
                </c:pt>
                <c:pt idx="25">
                  <c:v>41178.0</c:v>
                </c:pt>
                <c:pt idx="26">
                  <c:v>41179.0</c:v>
                </c:pt>
                <c:pt idx="27">
                  <c:v>41180.0</c:v>
                </c:pt>
                <c:pt idx="28">
                  <c:v>41181.0</c:v>
                </c:pt>
                <c:pt idx="29">
                  <c:v>41182.0</c:v>
                </c:pt>
                <c:pt idx="30">
                  <c:v>41183.0</c:v>
                </c:pt>
                <c:pt idx="31">
                  <c:v>41184.0</c:v>
                </c:pt>
                <c:pt idx="32">
                  <c:v>41185.0</c:v>
                </c:pt>
                <c:pt idx="33">
                  <c:v>41186.0</c:v>
                </c:pt>
                <c:pt idx="34">
                  <c:v>41187.0</c:v>
                </c:pt>
                <c:pt idx="35">
                  <c:v>41188.0</c:v>
                </c:pt>
                <c:pt idx="36">
                  <c:v>41189.0</c:v>
                </c:pt>
                <c:pt idx="37">
                  <c:v>41190.0</c:v>
                </c:pt>
                <c:pt idx="38">
                  <c:v>41191.0</c:v>
                </c:pt>
                <c:pt idx="39">
                  <c:v>41192.0</c:v>
                </c:pt>
                <c:pt idx="40">
                  <c:v>41193.0</c:v>
                </c:pt>
                <c:pt idx="41">
                  <c:v>41194.0</c:v>
                </c:pt>
                <c:pt idx="42">
                  <c:v>41195.0</c:v>
                </c:pt>
                <c:pt idx="43">
                  <c:v>41196.0</c:v>
                </c:pt>
                <c:pt idx="44">
                  <c:v>41197.0</c:v>
                </c:pt>
                <c:pt idx="45">
                  <c:v>41198.0</c:v>
                </c:pt>
                <c:pt idx="46">
                  <c:v>41199.0</c:v>
                </c:pt>
                <c:pt idx="47">
                  <c:v>41200.0</c:v>
                </c:pt>
                <c:pt idx="48">
                  <c:v>41201.0</c:v>
                </c:pt>
                <c:pt idx="49">
                  <c:v>41202.0</c:v>
                </c:pt>
                <c:pt idx="50">
                  <c:v>41203.0</c:v>
                </c:pt>
                <c:pt idx="51">
                  <c:v>41204.0</c:v>
                </c:pt>
                <c:pt idx="52">
                  <c:v>41205.0</c:v>
                </c:pt>
                <c:pt idx="53">
                  <c:v>41206.0</c:v>
                </c:pt>
                <c:pt idx="54">
                  <c:v>41207.0</c:v>
                </c:pt>
                <c:pt idx="55">
                  <c:v>41208.0</c:v>
                </c:pt>
                <c:pt idx="56">
                  <c:v>41209.0</c:v>
                </c:pt>
                <c:pt idx="57">
                  <c:v>41210.0</c:v>
                </c:pt>
                <c:pt idx="58">
                  <c:v>41211.0</c:v>
                </c:pt>
                <c:pt idx="59">
                  <c:v>41212.0</c:v>
                </c:pt>
                <c:pt idx="60">
                  <c:v>41213.0</c:v>
                </c:pt>
                <c:pt idx="61">
                  <c:v>41214.0</c:v>
                </c:pt>
                <c:pt idx="62">
                  <c:v>41215.0</c:v>
                </c:pt>
                <c:pt idx="63">
                  <c:v>41216.0</c:v>
                </c:pt>
                <c:pt idx="64">
                  <c:v>41217.0</c:v>
                </c:pt>
                <c:pt idx="65">
                  <c:v>41218.0</c:v>
                </c:pt>
                <c:pt idx="66">
                  <c:v>41219.0</c:v>
                </c:pt>
                <c:pt idx="67">
                  <c:v>41220.0</c:v>
                </c:pt>
                <c:pt idx="68">
                  <c:v>41221.0</c:v>
                </c:pt>
                <c:pt idx="69">
                  <c:v>41222.0</c:v>
                </c:pt>
                <c:pt idx="70">
                  <c:v>41223.0</c:v>
                </c:pt>
                <c:pt idx="71">
                  <c:v>41224.0</c:v>
                </c:pt>
                <c:pt idx="72">
                  <c:v>41225.0</c:v>
                </c:pt>
                <c:pt idx="73">
                  <c:v>41226.0</c:v>
                </c:pt>
                <c:pt idx="74">
                  <c:v>41227.0</c:v>
                </c:pt>
                <c:pt idx="75">
                  <c:v>41228.0</c:v>
                </c:pt>
                <c:pt idx="76">
                  <c:v>41229.0</c:v>
                </c:pt>
                <c:pt idx="77">
                  <c:v>41230.0</c:v>
                </c:pt>
                <c:pt idx="78">
                  <c:v>41231.0</c:v>
                </c:pt>
                <c:pt idx="79">
                  <c:v>41232.0</c:v>
                </c:pt>
                <c:pt idx="80">
                  <c:v>41233.0</c:v>
                </c:pt>
                <c:pt idx="81">
                  <c:v>41234.0</c:v>
                </c:pt>
                <c:pt idx="82">
                  <c:v>41235.0</c:v>
                </c:pt>
                <c:pt idx="83">
                  <c:v>41236.0</c:v>
                </c:pt>
                <c:pt idx="84">
                  <c:v>41237.0</c:v>
                </c:pt>
                <c:pt idx="85">
                  <c:v>41238.0</c:v>
                </c:pt>
                <c:pt idx="86">
                  <c:v>41239.0</c:v>
                </c:pt>
                <c:pt idx="87">
                  <c:v>41240.0</c:v>
                </c:pt>
                <c:pt idx="88">
                  <c:v>41241.0</c:v>
                </c:pt>
                <c:pt idx="89">
                  <c:v>41242.0</c:v>
                </c:pt>
                <c:pt idx="90">
                  <c:v>41243.0</c:v>
                </c:pt>
                <c:pt idx="91">
                  <c:v>41244.0</c:v>
                </c:pt>
                <c:pt idx="92">
                  <c:v>41245.0</c:v>
                </c:pt>
                <c:pt idx="93">
                  <c:v>41246.0</c:v>
                </c:pt>
                <c:pt idx="94">
                  <c:v>41247.0</c:v>
                </c:pt>
                <c:pt idx="95">
                  <c:v>41248.0</c:v>
                </c:pt>
                <c:pt idx="96">
                  <c:v>41249.0</c:v>
                </c:pt>
                <c:pt idx="97">
                  <c:v>41250.0</c:v>
                </c:pt>
                <c:pt idx="98">
                  <c:v>41251.0</c:v>
                </c:pt>
                <c:pt idx="99">
                  <c:v>41252.0</c:v>
                </c:pt>
                <c:pt idx="100">
                  <c:v>41253.0</c:v>
                </c:pt>
                <c:pt idx="101">
                  <c:v>41254.0</c:v>
                </c:pt>
                <c:pt idx="102">
                  <c:v>41255.0</c:v>
                </c:pt>
                <c:pt idx="103">
                  <c:v>41256.0</c:v>
                </c:pt>
                <c:pt idx="104">
                  <c:v>41257.0</c:v>
                </c:pt>
                <c:pt idx="105">
                  <c:v>41258.0</c:v>
                </c:pt>
                <c:pt idx="106">
                  <c:v>41259.0</c:v>
                </c:pt>
                <c:pt idx="107">
                  <c:v>41260.0</c:v>
                </c:pt>
                <c:pt idx="108">
                  <c:v>41261.0</c:v>
                </c:pt>
                <c:pt idx="109">
                  <c:v>41262.0</c:v>
                </c:pt>
                <c:pt idx="110">
                  <c:v>41263.0</c:v>
                </c:pt>
                <c:pt idx="111">
                  <c:v>41264.0</c:v>
                </c:pt>
                <c:pt idx="112">
                  <c:v>41265.0</c:v>
                </c:pt>
                <c:pt idx="113">
                  <c:v>41266.0</c:v>
                </c:pt>
                <c:pt idx="114">
                  <c:v>41267.0</c:v>
                </c:pt>
                <c:pt idx="115">
                  <c:v>41268.0</c:v>
                </c:pt>
                <c:pt idx="116">
                  <c:v>41269.0</c:v>
                </c:pt>
                <c:pt idx="117">
                  <c:v>41270.0</c:v>
                </c:pt>
                <c:pt idx="118">
                  <c:v>41271.0</c:v>
                </c:pt>
                <c:pt idx="119">
                  <c:v>41272.0</c:v>
                </c:pt>
                <c:pt idx="120">
                  <c:v>41273.0</c:v>
                </c:pt>
                <c:pt idx="121">
                  <c:v>41274.0</c:v>
                </c:pt>
                <c:pt idx="122">
                  <c:v>41275.0</c:v>
                </c:pt>
                <c:pt idx="123">
                  <c:v>41276.0</c:v>
                </c:pt>
                <c:pt idx="124">
                  <c:v>41277.0</c:v>
                </c:pt>
                <c:pt idx="125">
                  <c:v>41278.0</c:v>
                </c:pt>
                <c:pt idx="126">
                  <c:v>41279.0</c:v>
                </c:pt>
              </c:numCache>
            </c:numRef>
          </c:cat>
          <c:val>
            <c:numRef>
              <c:f>Dataset2!$D$2:$D$128</c:f>
              <c:numCache>
                <c:formatCode>General</c:formatCode>
                <c:ptCount val="127"/>
                <c:pt idx="0">
                  <c:v>480620.0</c:v>
                </c:pt>
                <c:pt idx="1">
                  <c:v>400014.0</c:v>
                </c:pt>
                <c:pt idx="2">
                  <c:v>535919.0</c:v>
                </c:pt>
                <c:pt idx="3">
                  <c:v>822841.0</c:v>
                </c:pt>
                <c:pt idx="4">
                  <c:v>812461.0</c:v>
                </c:pt>
                <c:pt idx="5">
                  <c:v>822616.0</c:v>
                </c:pt>
                <c:pt idx="6">
                  <c:v>726195.0</c:v>
                </c:pt>
                <c:pt idx="7">
                  <c:v>373524.0</c:v>
                </c:pt>
                <c:pt idx="8">
                  <c:v>413915.0</c:v>
                </c:pt>
                <c:pt idx="9">
                  <c:v>769143.0</c:v>
                </c:pt>
                <c:pt idx="10">
                  <c:v>986060.0</c:v>
                </c:pt>
                <c:pt idx="11">
                  <c:v>903654.0</c:v>
                </c:pt>
                <c:pt idx="12">
                  <c:v>854963.0</c:v>
                </c:pt>
                <c:pt idx="13">
                  <c:v>870452.0</c:v>
                </c:pt>
                <c:pt idx="14">
                  <c:v>433006.0</c:v>
                </c:pt>
                <c:pt idx="15">
                  <c:v>493388.0</c:v>
                </c:pt>
                <c:pt idx="16">
                  <c:v>853230.0</c:v>
                </c:pt>
                <c:pt idx="17">
                  <c:v>1.088425E6</c:v>
                </c:pt>
                <c:pt idx="18">
                  <c:v>952463.0</c:v>
                </c:pt>
                <c:pt idx="19">
                  <c:v>907132.0</c:v>
                </c:pt>
                <c:pt idx="20">
                  <c:v>738371.0</c:v>
                </c:pt>
                <c:pt idx="21">
                  <c:v>417140.0</c:v>
                </c:pt>
                <c:pt idx="22">
                  <c:v>448361.0</c:v>
                </c:pt>
                <c:pt idx="23">
                  <c:v>880324.0</c:v>
                </c:pt>
                <c:pt idx="24">
                  <c:v>852276.0</c:v>
                </c:pt>
                <c:pt idx="25">
                  <c:v>881101.0</c:v>
                </c:pt>
                <c:pt idx="26">
                  <c:v>978753.0</c:v>
                </c:pt>
                <c:pt idx="27">
                  <c:v>880003.0</c:v>
                </c:pt>
                <c:pt idx="28">
                  <c:v>407372.0</c:v>
                </c:pt>
                <c:pt idx="29">
                  <c:v>398268.0</c:v>
                </c:pt>
                <c:pt idx="30">
                  <c:v>915321.0</c:v>
                </c:pt>
                <c:pt idx="31">
                  <c:v>836858.0</c:v>
                </c:pt>
                <c:pt idx="32">
                  <c:v>811661.0</c:v>
                </c:pt>
                <c:pt idx="33">
                  <c:v>826347.0</c:v>
                </c:pt>
                <c:pt idx="34">
                  <c:v>1.024027E6</c:v>
                </c:pt>
                <c:pt idx="35">
                  <c:v>399608.0</c:v>
                </c:pt>
                <c:pt idx="36">
                  <c:v>483416.0</c:v>
                </c:pt>
                <c:pt idx="37">
                  <c:v>912989.0</c:v>
                </c:pt>
                <c:pt idx="38">
                  <c:v>881892.0</c:v>
                </c:pt>
                <c:pt idx="39">
                  <c:v>843423.0</c:v>
                </c:pt>
                <c:pt idx="40">
                  <c:v>1.019903E6</c:v>
                </c:pt>
                <c:pt idx="41">
                  <c:v>1.072283E6</c:v>
                </c:pt>
                <c:pt idx="42">
                  <c:v>376529.0</c:v>
                </c:pt>
                <c:pt idx="43">
                  <c:v>480007.0</c:v>
                </c:pt>
                <c:pt idx="44">
                  <c:v>891954.0</c:v>
                </c:pt>
                <c:pt idx="45">
                  <c:v>904831.0</c:v>
                </c:pt>
                <c:pt idx="46">
                  <c:v>861785.0</c:v>
                </c:pt>
                <c:pt idx="47">
                  <c:v>842442.0</c:v>
                </c:pt>
                <c:pt idx="48">
                  <c:v>802105.0</c:v>
                </c:pt>
                <c:pt idx="49">
                  <c:v>401157.0</c:v>
                </c:pt>
                <c:pt idx="50">
                  <c:v>436720.0</c:v>
                </c:pt>
                <c:pt idx="51">
                  <c:v>798438.0</c:v>
                </c:pt>
                <c:pt idx="52">
                  <c:v>835511.0</c:v>
                </c:pt>
                <c:pt idx="53">
                  <c:v>862212.0</c:v>
                </c:pt>
                <c:pt idx="54">
                  <c:v>882935.0</c:v>
                </c:pt>
                <c:pt idx="55">
                  <c:v>789209.0</c:v>
                </c:pt>
                <c:pt idx="56">
                  <c:v>460110.0</c:v>
                </c:pt>
                <c:pt idx="57">
                  <c:v>583447.0</c:v>
                </c:pt>
                <c:pt idx="58">
                  <c:v>1.290607E6</c:v>
                </c:pt>
                <c:pt idx="59">
                  <c:v>1.144832E6</c:v>
                </c:pt>
                <c:pt idx="60">
                  <c:v>883252.0</c:v>
                </c:pt>
                <c:pt idx="61">
                  <c:v>800157.0</c:v>
                </c:pt>
                <c:pt idx="62">
                  <c:v>771585.0</c:v>
                </c:pt>
                <c:pt idx="63">
                  <c:v>473536.0</c:v>
                </c:pt>
                <c:pt idx="64">
                  <c:v>544421.0</c:v>
                </c:pt>
                <c:pt idx="65">
                  <c:v>952305.0</c:v>
                </c:pt>
                <c:pt idx="66">
                  <c:v>1.090013E6</c:v>
                </c:pt>
                <c:pt idx="67">
                  <c:v>1.079959E6</c:v>
                </c:pt>
                <c:pt idx="68">
                  <c:v>1.119019E6</c:v>
                </c:pt>
                <c:pt idx="69">
                  <c:v>857146.0</c:v>
                </c:pt>
                <c:pt idx="70">
                  <c:v>588948.0</c:v>
                </c:pt>
                <c:pt idx="71">
                  <c:v>595478.0</c:v>
                </c:pt>
                <c:pt idx="72">
                  <c:v>1.020774E6</c:v>
                </c:pt>
                <c:pt idx="73">
                  <c:v>1.110325E6</c:v>
                </c:pt>
                <c:pt idx="74">
                  <c:v>903292.0</c:v>
                </c:pt>
                <c:pt idx="75">
                  <c:v>896546.0</c:v>
                </c:pt>
                <c:pt idx="76">
                  <c:v>746517.0</c:v>
                </c:pt>
                <c:pt idx="77">
                  <c:v>487804.0</c:v>
                </c:pt>
                <c:pt idx="78">
                  <c:v>514924.0</c:v>
                </c:pt>
                <c:pt idx="79">
                  <c:v>847486.0</c:v>
                </c:pt>
                <c:pt idx="80">
                  <c:v>812647.0</c:v>
                </c:pt>
                <c:pt idx="81">
                  <c:v>788539.0</c:v>
                </c:pt>
                <c:pt idx="82">
                  <c:v>464528.0</c:v>
                </c:pt>
                <c:pt idx="83">
                  <c:v>585864.0</c:v>
                </c:pt>
                <c:pt idx="84">
                  <c:v>467923.0</c:v>
                </c:pt>
                <c:pt idx="85">
                  <c:v>619764.0</c:v>
                </c:pt>
                <c:pt idx="86">
                  <c:v>1.003862E6</c:v>
                </c:pt>
                <c:pt idx="87">
                  <c:v>946464.0</c:v>
                </c:pt>
                <c:pt idx="88">
                  <c:v>987771.0</c:v>
                </c:pt>
                <c:pt idx="89">
                  <c:v>992318.0</c:v>
                </c:pt>
                <c:pt idx="90">
                  <c:v>936439.0</c:v>
                </c:pt>
                <c:pt idx="91">
                  <c:v>496828.0</c:v>
                </c:pt>
                <c:pt idx="92">
                  <c:v>523660.0</c:v>
                </c:pt>
                <c:pt idx="93">
                  <c:v>924990.0</c:v>
                </c:pt>
                <c:pt idx="94">
                  <c:v>1.153253E6</c:v>
                </c:pt>
                <c:pt idx="95">
                  <c:v>1.446242E6</c:v>
                </c:pt>
                <c:pt idx="96">
                  <c:v>1.001479E6</c:v>
                </c:pt>
                <c:pt idx="97">
                  <c:v>885869.0</c:v>
                </c:pt>
                <c:pt idx="98">
                  <c:v>527098.0</c:v>
                </c:pt>
                <c:pt idx="99">
                  <c:v>548711.0</c:v>
                </c:pt>
                <c:pt idx="100">
                  <c:v>935475.0</c:v>
                </c:pt>
                <c:pt idx="101">
                  <c:v>988405.0</c:v>
                </c:pt>
                <c:pt idx="102">
                  <c:v>834783.0</c:v>
                </c:pt>
                <c:pt idx="103">
                  <c:v>843070.0</c:v>
                </c:pt>
                <c:pt idx="104">
                  <c:v>942972.0</c:v>
                </c:pt>
                <c:pt idx="105">
                  <c:v>559186.0</c:v>
                </c:pt>
                <c:pt idx="106">
                  <c:v>574645.0</c:v>
                </c:pt>
                <c:pt idx="107">
                  <c:v>1.228334E6</c:v>
                </c:pt>
                <c:pt idx="108">
                  <c:v>924559.0</c:v>
                </c:pt>
                <c:pt idx="109">
                  <c:v>908756.0</c:v>
                </c:pt>
                <c:pt idx="110">
                  <c:v>829065.0</c:v>
                </c:pt>
                <c:pt idx="111">
                  <c:v>776762.0</c:v>
                </c:pt>
                <c:pt idx="112">
                  <c:v>443837.0</c:v>
                </c:pt>
                <c:pt idx="113">
                  <c:v>452199.0</c:v>
                </c:pt>
                <c:pt idx="114">
                  <c:v>469121.0</c:v>
                </c:pt>
                <c:pt idx="115">
                  <c:v>360128.0</c:v>
                </c:pt>
                <c:pt idx="116">
                  <c:v>687084.0</c:v>
                </c:pt>
                <c:pt idx="117">
                  <c:v>744798.0</c:v>
                </c:pt>
                <c:pt idx="118">
                  <c:v>683452.0</c:v>
                </c:pt>
                <c:pt idx="119">
                  <c:v>483070.0</c:v>
                </c:pt>
                <c:pt idx="120">
                  <c:v>470056.0</c:v>
                </c:pt>
                <c:pt idx="121">
                  <c:v>588109.0</c:v>
                </c:pt>
                <c:pt idx="122">
                  <c:v>701814.0</c:v>
                </c:pt>
                <c:pt idx="123">
                  <c:v>1.202394E6</c:v>
                </c:pt>
                <c:pt idx="124">
                  <c:v>903298.0</c:v>
                </c:pt>
                <c:pt idx="125">
                  <c:v>944268.0</c:v>
                </c:pt>
                <c:pt idx="126">
                  <c:v>548237.0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7200024"/>
        <c:axId val="1807203192"/>
      </c:lineChart>
      <c:dateAx>
        <c:axId val="1807200024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FFFFFF"/>
                </a:solidFill>
              </a:defRPr>
            </a:pPr>
            <a:endParaRPr lang="en-US"/>
          </a:p>
        </c:txPr>
        <c:crossAx val="1807203192"/>
        <c:crosses val="autoZero"/>
        <c:auto val="1"/>
        <c:lblOffset val="100"/>
        <c:baseTimeUnit val="days"/>
      </c:dateAx>
      <c:valAx>
        <c:axId val="1807203192"/>
        <c:scaling>
          <c:orientation val="minMax"/>
        </c:scaling>
        <c:delete val="0"/>
        <c:axPos val="l"/>
        <c:majorGridlines>
          <c:spPr>
            <a:ln w="6350" cmpd="sng"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FFFFFF"/>
                </a:solidFill>
              </a:defRPr>
            </a:pPr>
            <a:endParaRPr lang="en-US"/>
          </a:p>
        </c:txPr>
        <c:crossAx val="1807200024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102997698364627"/>
          <c:y val="0.0621000801792726"/>
          <c:w val="0.546887070712252"/>
          <c:h val="0.0863235182418918"/>
        </c:manualLayout>
      </c:layout>
      <c:overlay val="0"/>
      <c:txPr>
        <a:bodyPr/>
        <a:lstStyle/>
        <a:p>
          <a:pPr>
            <a:defRPr sz="12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E9C2B-D1EF-4644-BEB2-B9169061390B}" type="datetimeFigureOut">
              <a:rPr lang="en-US" smtClean="0"/>
              <a:pPr/>
              <a:t>3/18/14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9E2B7-4CD4-1F40-92BF-FB04B885C9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1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269F3-EDDE-F04A-A42B-79ACE605B8C7}" type="datetimeFigureOut">
              <a:rPr lang="en-US" smtClean="0"/>
              <a:pPr/>
              <a:t>3/18/14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43792-2497-8044-82C0-EC4ADF116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28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28" y="4343798"/>
            <a:ext cx="5485946" cy="411360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8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1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2FE7D661-1836-44F7-8FAF-35E8F866ECD3}" type="datetime1">
              <a:rPr lang="en-US" smtClean="0"/>
              <a:pPr/>
              <a:t>3/18/14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B1FF71CE-B899-4B2B-848D-9F12F0C901B6}" type="datetimeFigureOut">
              <a:rPr lang="en-US" smtClean="0"/>
              <a:pPr/>
              <a:t>3/18/14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5397606D-E5C4-4C2F-8241-EC2663EF1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6" y="1826712"/>
            <a:ext cx="1492499" cy="448445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12"/>
            <a:ext cx="5241476" cy="448445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102CF1CA-F464-4B29-B867-EAF8A9B936E3}" type="datetime1">
              <a:rPr lang="en-US" smtClean="0"/>
              <a:pPr/>
              <a:t>3/18/14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CAE6B357-51B9-47D2-A71D-0D06CB03185D}" type="datetime1">
              <a:rPr lang="en-US" smtClean="0"/>
              <a:pPr/>
              <a:t>3/18/14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101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058CB827-F132-4DF6-9FB9-4035A4C798EF}" type="datetime1">
              <a:rPr lang="en-US" smtClean="0"/>
              <a:pPr/>
              <a:t>3/18/14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1A92A601-7D32-4ED7-AD1A-974B6DDBDCDC}" type="datetime1">
              <a:rPr lang="en-US" smtClean="0"/>
              <a:pPr/>
              <a:t>3/18/14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20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5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63A17B41-4A0C-4639-A132-E5C8F99A4BE8}" type="datetime1">
              <a:rPr lang="en-US" smtClean="0"/>
              <a:pPr/>
              <a:t>3/18/14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20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BE9967FD-6084-4075-993E-77EC8038773F}" type="datetime1">
              <a:rPr lang="en-US" smtClean="0"/>
              <a:pPr/>
              <a:t>3/18/14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3B988B47-74BA-4873-ADAE-EB0120124E83}" type="datetime1">
              <a:rPr lang="en-US" smtClean="0"/>
              <a:pPr/>
              <a:t>3/18/14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6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13"/>
            <a:ext cx="4207848" cy="4476615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7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93CF52C1-9A39-494C-9977-BBEFAB872C1F}" type="datetime1">
              <a:rPr lang="en-US" smtClean="0"/>
              <a:pPr/>
              <a:t>3/18/14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CD1EACE2-EA00-4376-9A66-47ABB8B02CF5}" type="datetime1">
              <a:rPr lang="en-US" smtClean="0"/>
              <a:pPr/>
              <a:t>3/18/14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bg1"/>
            </a:gs>
            <a:gs pos="86000">
              <a:srgbClr val="2D4D5A"/>
            </a:gs>
            <a:gs pos="93000">
              <a:srgbClr val="31596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0418" y="390619"/>
            <a:ext cx="7315200" cy="9503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51781"/>
            <a:ext cx="7315200" cy="4657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55536" y="6437213"/>
            <a:ext cx="760014" cy="323303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hyperlink" Target="http://opensignal.com/reports/fragmentation-2013/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Relationship Id="rId3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Relationship Id="rId3" Type="http://schemas.openxmlformats.org/officeDocument/2006/relationships/image" Target="../media/image7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4" Type="http://schemas.openxmlformats.org/officeDocument/2006/relationships/image" Target="../media/image78.jpg"/><Relationship Id="rId5" Type="http://schemas.openxmlformats.org/officeDocument/2006/relationships/image" Target="../media/image79.jpg"/><Relationship Id="rId6" Type="http://schemas.openxmlformats.org/officeDocument/2006/relationships/image" Target="../media/image80.jp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</a:rPr>
              <a:t>The Future </a:t>
            </a:r>
            <a:r>
              <a:rPr lang="en-US" b="1" dirty="0" smtClean="0">
                <a:solidFill>
                  <a:srgbClr val="FFFFFF"/>
                </a:solidFill>
              </a:rPr>
              <a:t>Of </a:t>
            </a:r>
            <a:r>
              <a:rPr lang="en-US" b="1" dirty="0" smtClean="0">
                <a:solidFill>
                  <a:srgbClr val="FFFFFF"/>
                </a:solidFill>
              </a:rPr>
              <a:t>Mobile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Henry </a:t>
            </a:r>
            <a:r>
              <a:rPr lang="en-US" dirty="0" err="1" smtClean="0"/>
              <a:t>Blodget</a:t>
            </a:r>
            <a:endParaRPr lang="en-US" dirty="0" smtClean="0"/>
          </a:p>
          <a:p>
            <a:r>
              <a:rPr lang="en-US" dirty="0" smtClean="0"/>
              <a:t>BI </a:t>
            </a:r>
            <a:r>
              <a:rPr lang="en-US" dirty="0" smtClean="0"/>
              <a:t>Intelligence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663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3334" y="236768"/>
            <a:ext cx="6815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We </a:t>
            </a:r>
            <a:r>
              <a:rPr lang="en-US" sz="2800" b="1" dirty="0" smtClean="0"/>
              <a:t>spend 1 hour a day on </a:t>
            </a:r>
            <a:r>
              <a:rPr lang="en-US" sz="2800" b="1" dirty="0" smtClean="0"/>
              <a:t>our </a:t>
            </a:r>
            <a:r>
              <a:rPr lang="en-US" sz="2800" b="1" dirty="0" smtClean="0"/>
              <a:t>smartphones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092" y="979598"/>
            <a:ext cx="7225849" cy="541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50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10" y="1017615"/>
            <a:ext cx="7568342" cy="528768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" y="242063"/>
            <a:ext cx="9143999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We </a:t>
            </a:r>
            <a:r>
              <a:rPr lang="en-US" sz="2800" b="1" dirty="0" smtClean="0">
                <a:solidFill>
                  <a:schemeClr val="tx1"/>
                </a:solidFill>
              </a:rPr>
              <a:t>spend ½ hour on tablet each time </a:t>
            </a:r>
            <a:r>
              <a:rPr lang="en-US" sz="2800" b="1" dirty="0" smtClean="0">
                <a:solidFill>
                  <a:schemeClr val="tx1"/>
                </a:solidFill>
              </a:rPr>
              <a:t>we </a:t>
            </a:r>
            <a:r>
              <a:rPr lang="en-US" sz="2800" b="1" dirty="0" smtClean="0">
                <a:solidFill>
                  <a:schemeClr val="tx1"/>
                </a:solidFill>
              </a:rPr>
              <a:t>use it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8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811" y="227581"/>
            <a:ext cx="8414853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Mobile is the only media time that is growing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926160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5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418" y="1533217"/>
            <a:ext cx="7315200" cy="2393836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Mobile is enabling new forms of entertainment, communication, media, and commerce.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413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877" y="209719"/>
            <a:ext cx="8225290" cy="53256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Staggering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</a:rPr>
              <a:t>growth for </a:t>
            </a:r>
            <a:r>
              <a:rPr lang="en-US" sz="2800" b="1" dirty="0" smtClean="0">
                <a:solidFill>
                  <a:srgbClr val="FFFFFF"/>
                </a:solidFill>
              </a:rPr>
              <a:t>new communication apps… 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13" y="1085556"/>
            <a:ext cx="6972990" cy="52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97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25651" y="243395"/>
            <a:ext cx="8488627" cy="643751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450 million </a:t>
            </a:r>
            <a:r>
              <a:rPr lang="en-US" sz="2800" b="1" dirty="0" err="1" smtClean="0">
                <a:solidFill>
                  <a:schemeClr val="tx1"/>
                </a:solidFill>
              </a:rPr>
              <a:t>WhatsApp</a:t>
            </a:r>
            <a:r>
              <a:rPr lang="en-US" sz="2800" b="1" dirty="0" smtClean="0">
                <a:solidFill>
                  <a:schemeClr val="tx1"/>
                </a:solidFill>
              </a:rPr>
              <a:t> users, +1 million a day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46" y="887146"/>
            <a:ext cx="7522532" cy="564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75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355" y="284849"/>
            <a:ext cx="8547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Similar growth for </a:t>
            </a:r>
            <a:r>
              <a:rPr lang="en-US" sz="2800" b="1" dirty="0" err="1" smtClean="0"/>
              <a:t>WeChat</a:t>
            </a:r>
            <a:r>
              <a:rPr lang="en-US" sz="2800" b="1" dirty="0" smtClean="0"/>
              <a:t> and Line…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11" y="1175574"/>
            <a:ext cx="7306799" cy="5484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746" y="4048460"/>
            <a:ext cx="568650" cy="536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377" y="2744334"/>
            <a:ext cx="576738" cy="561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0332" y="3396686"/>
            <a:ext cx="510284" cy="5102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780" y="5182482"/>
            <a:ext cx="552836" cy="55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87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355" y="187149"/>
            <a:ext cx="8547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Usage of these 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apps 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has blown past “texting”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922" y="1426532"/>
            <a:ext cx="6441099" cy="482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2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355" y="284849"/>
            <a:ext cx="8547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~1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b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illion 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pictures shared each day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47" y="1066189"/>
            <a:ext cx="7426986" cy="55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64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235" y="261938"/>
            <a:ext cx="8924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~5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00 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million </a:t>
            </a:r>
            <a:r>
              <a:rPr lang="en-US" altLang="ja-JP" sz="2800" b="1" dirty="0" err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Snapchat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pictures 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 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day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34" y="966146"/>
            <a:ext cx="7421584" cy="556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68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2620" y="175971"/>
            <a:ext cx="8054271" cy="648501"/>
          </a:xfrm>
        </p:spPr>
        <p:txBody>
          <a:bodyPr anchor="b"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PCs are now small share of connected devices…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550" y="1096412"/>
            <a:ext cx="7271260" cy="545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85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742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Over 1/5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</a:t>
            </a:r>
            <a:r>
              <a:rPr lang="en-US" sz="2800" b="1" dirty="0" smtClean="0">
                <a:latin typeface="+mj-lt"/>
              </a:rPr>
              <a:t>of</a:t>
            </a:r>
            <a:r>
              <a:rPr lang="en-US" sz="2800" b="1" dirty="0" smtClean="0"/>
              <a:t> Internet traffic is now from mobile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01" y="965716"/>
            <a:ext cx="7494037" cy="561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2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1192" y="261159"/>
            <a:ext cx="8967966" cy="824135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Mobile video is booming…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41" y="962341"/>
            <a:ext cx="7222756" cy="54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70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98" y="1069602"/>
            <a:ext cx="7184811" cy="538221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57005" y="239689"/>
            <a:ext cx="8134356" cy="53256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Social and music are now mostly mobile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70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7346" y="267070"/>
            <a:ext cx="8335657" cy="643751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Mobile is driving all of Facebook’s revenue growth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51" y="910821"/>
            <a:ext cx="7627017" cy="572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4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68" y="324810"/>
            <a:ext cx="8803813" cy="45920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Mobile is now ~25% of e-commerce traffic…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48" y="784012"/>
            <a:ext cx="7568975" cy="567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3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878" y="271635"/>
            <a:ext cx="8414853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(But only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13% of e-commerce </a:t>
            </a:r>
            <a:r>
              <a:rPr lang="en-US" sz="2800" b="1" dirty="0" smtClean="0">
                <a:solidFill>
                  <a:schemeClr val="tx1"/>
                </a:solidFill>
              </a:rPr>
              <a:t>sales)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503" y="901011"/>
            <a:ext cx="7188343" cy="539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76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19" y="951560"/>
            <a:ext cx="7322452" cy="549020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59665" y="281073"/>
            <a:ext cx="8631020" cy="522247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Retailers are seeing huge mobile audience gains …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40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 bwMode="auto">
          <a:xfrm>
            <a:off x="293748" y="293028"/>
            <a:ext cx="8553264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PayPal powers $30 billion in mobile transactions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31" y="943970"/>
            <a:ext cx="7363776" cy="552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5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 bwMode="auto">
          <a:xfrm>
            <a:off x="238810" y="184472"/>
            <a:ext cx="8716752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Starbucks did $1 billion in mobile 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transactions 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last 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year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03" y="1153462"/>
            <a:ext cx="7396340" cy="53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9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 bwMode="auto">
          <a:xfrm>
            <a:off x="293748" y="184472"/>
            <a:ext cx="8553264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New mobile car</a:t>
            </a:r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services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like </a:t>
            </a:r>
            <a:r>
              <a:rPr lang="en-US" sz="2800" b="1" dirty="0" err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Uber</a:t>
            </a:r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are thriving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517" y="945046"/>
            <a:ext cx="7070690" cy="530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6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4775" y="311163"/>
            <a:ext cx="7957127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Almost 1 billion smartphones shipped in </a:t>
            </a:r>
            <a:r>
              <a:rPr lang="en-US" sz="2800" b="1" dirty="0" smtClean="0">
                <a:solidFill>
                  <a:schemeClr val="tx1"/>
                </a:solidFill>
              </a:rPr>
              <a:t>2013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01" y="1063108"/>
            <a:ext cx="7385487" cy="549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23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 bwMode="auto">
          <a:xfrm>
            <a:off x="293748" y="217038"/>
            <a:ext cx="8553264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Apple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did $10 billion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in app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revenue last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year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36" y="884669"/>
            <a:ext cx="7559167" cy="566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8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80" y="-145324"/>
            <a:ext cx="8790443" cy="95034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Mobile has extended digital day to 18/7</a:t>
            </a:r>
            <a:endParaRPr lang="en-US" sz="2800" b="1" dirty="0">
              <a:solidFill>
                <a:srgbClr val="FFFFFF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2988661"/>
              </p:ext>
            </p:extLst>
          </p:nvPr>
        </p:nvGraphicFramePr>
        <p:xfrm>
          <a:off x="444500" y="1222274"/>
          <a:ext cx="8255000" cy="486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44500" y="6434667"/>
            <a:ext cx="428625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747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747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747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747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747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74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74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74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74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dirty="0">
                <a:latin typeface="Arial" charset="0"/>
              </a:rPr>
              <a:t>Source: </a:t>
            </a:r>
            <a:r>
              <a:rPr lang="en-US" sz="1000" dirty="0" smtClean="0">
                <a:latin typeface="Arial" charset="0"/>
              </a:rPr>
              <a:t>Google </a:t>
            </a:r>
            <a:r>
              <a:rPr lang="en-US" sz="1000" dirty="0" err="1" smtClean="0">
                <a:latin typeface="Arial" charset="0"/>
              </a:rPr>
              <a:t>Analytcs</a:t>
            </a:r>
            <a:r>
              <a:rPr lang="en-US" sz="1000" dirty="0" smtClean="0">
                <a:latin typeface="Arial" charset="0"/>
              </a:rPr>
              <a:t>, Business Insider</a:t>
            </a:r>
            <a:endParaRPr lang="en-US" sz="1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267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2" name="Text Box 4"/>
          <p:cNvSpPr txBox="1">
            <a:spLocks noChangeArrowheads="1"/>
          </p:cNvSpPr>
          <p:nvPr/>
        </p:nvSpPr>
        <p:spPr bwMode="auto">
          <a:xfrm>
            <a:off x="927370" y="5461719"/>
            <a:ext cx="428625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747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747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747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747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747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74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74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74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74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dirty="0">
                <a:latin typeface="Arial" charset="0"/>
              </a:rPr>
              <a:t>Source: </a:t>
            </a:r>
            <a:r>
              <a:rPr lang="en-US" sz="1000" dirty="0" err="1">
                <a:latin typeface="Arial" charset="0"/>
              </a:rPr>
              <a:t>comScore</a:t>
            </a:r>
            <a:r>
              <a:rPr lang="en-US" sz="1000" dirty="0">
                <a:latin typeface="Arial" charset="0"/>
              </a:rPr>
              <a:t>, </a:t>
            </a:r>
            <a:r>
              <a:rPr lang="en-US" sz="1000" dirty="0" err="1">
                <a:latin typeface="Arial" charset="0"/>
              </a:rPr>
              <a:t>Telefonica</a:t>
            </a:r>
            <a:r>
              <a:rPr lang="en-US" sz="1000" dirty="0">
                <a:latin typeface="Arial" charset="0"/>
              </a:rPr>
              <a:t>, Macquarie Capital (USA), December 2011</a:t>
            </a:r>
          </a:p>
        </p:txBody>
      </p:sp>
      <p:sp>
        <p:nvSpPr>
          <p:cNvPr id="339975" name="Rectangle 7"/>
          <p:cNvSpPr>
            <a:spLocks noGrp="1" noChangeArrowheads="1"/>
          </p:cNvSpPr>
          <p:nvPr>
            <p:ph type="title"/>
          </p:nvPr>
        </p:nvSpPr>
        <p:spPr>
          <a:xfrm>
            <a:off x="4" y="302659"/>
            <a:ext cx="9143999" cy="490537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Each device has a different “prime time”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3997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089020" y="1370648"/>
            <a:ext cx="5010417" cy="581025"/>
          </a:xfrm>
          <a:noFill/>
          <a:ln/>
        </p:spPr>
        <p:txBody>
          <a:bodyPr anchor="t"/>
          <a:lstStyle/>
          <a:p>
            <a:pPr marL="0" indent="0" defTabSz="914400">
              <a:buNone/>
            </a:pPr>
            <a:r>
              <a:rPr lang="en-US" b="1" dirty="0"/>
              <a:t>Share </a:t>
            </a:r>
            <a:r>
              <a:rPr lang="en-US" b="1" dirty="0" smtClean="0"/>
              <a:t>Of </a:t>
            </a:r>
            <a:r>
              <a:rPr lang="en-US" b="1" dirty="0"/>
              <a:t>Device Page Traffic Over </a:t>
            </a:r>
            <a:r>
              <a:rPr lang="en-US" b="1" dirty="0" smtClean="0"/>
              <a:t>A </a:t>
            </a:r>
            <a:r>
              <a:rPr lang="en-US" b="1" dirty="0"/>
              <a:t>Day: </a:t>
            </a:r>
          </a:p>
        </p:txBody>
      </p:sp>
      <p:pic>
        <p:nvPicPr>
          <p:cNvPr id="3399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86" y="1951673"/>
            <a:ext cx="7377113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129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72342" y="2403739"/>
            <a:ext cx="6784390" cy="950344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Where are we in the </a:t>
            </a:r>
            <a:r>
              <a:rPr lang="en-US" b="1" dirty="0" smtClean="0">
                <a:solidFill>
                  <a:srgbClr val="FFFFFF"/>
                </a:solidFill>
              </a:rPr>
              <a:t>smartphone adoption </a:t>
            </a:r>
            <a:r>
              <a:rPr lang="en-US" b="1" dirty="0" smtClean="0">
                <a:solidFill>
                  <a:srgbClr val="FFFFFF"/>
                </a:solidFill>
              </a:rPr>
              <a:t>cycle?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7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24313" y="2403739"/>
            <a:ext cx="6176510" cy="950344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Entering t</a:t>
            </a:r>
            <a:r>
              <a:rPr lang="en-US" b="1" dirty="0" smtClean="0">
                <a:solidFill>
                  <a:srgbClr val="FFFFFF"/>
                </a:solidFill>
              </a:rPr>
              <a:t>he late innings...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80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6766" y="321172"/>
            <a:ext cx="8401788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Smartphone sales have overtaken “dumb phones”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47" y="1113325"/>
            <a:ext cx="6993224" cy="524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58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80" y="202033"/>
            <a:ext cx="8941520" cy="61973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Developed markets are </a:t>
            </a:r>
            <a:r>
              <a:rPr lang="en-US" sz="2800" b="1" dirty="0" smtClean="0">
                <a:solidFill>
                  <a:srgbClr val="FFFFFF"/>
                </a:solidFill>
              </a:rPr>
              <a:t>nearing maturity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79" y="1021552"/>
            <a:ext cx="7228704" cy="55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00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311" y="131490"/>
            <a:ext cx="7315200" cy="950344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US smartphone growth is slowing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67" y="890156"/>
            <a:ext cx="7507944" cy="562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29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51301" y="144819"/>
            <a:ext cx="8038517" cy="950344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Biggest opportunities now China and India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17" y="966144"/>
            <a:ext cx="7450029" cy="558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5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6955"/>
            <a:ext cx="9117168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China is already twice the size of the US </a:t>
            </a:r>
            <a:r>
              <a:rPr lang="en-US" sz="2800" b="1" dirty="0" smtClean="0">
                <a:solidFill>
                  <a:schemeClr val="tx1"/>
                </a:solidFill>
              </a:rPr>
              <a:t>market…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12" y="857149"/>
            <a:ext cx="7450616" cy="558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32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272" y="164529"/>
            <a:ext cx="8054271" cy="648501"/>
          </a:xfrm>
        </p:spPr>
        <p:txBody>
          <a:bodyPr anchor="b"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Tablets </a:t>
            </a:r>
            <a:r>
              <a:rPr lang="en-US" sz="2800" b="1" dirty="0" smtClean="0">
                <a:solidFill>
                  <a:srgbClr val="FFFFFF"/>
                </a:solidFill>
              </a:rPr>
              <a:t>cannibalizing PCs… 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65" y="971773"/>
            <a:ext cx="7732847" cy="558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11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6681" y="353045"/>
            <a:ext cx="8090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…And the No. 2 market </a:t>
            </a:r>
            <a:r>
              <a:rPr lang="en-US" sz="2800" b="1" dirty="0" smtClean="0"/>
              <a:t>for </a:t>
            </a:r>
            <a:r>
              <a:rPr lang="en-US" sz="2800" b="1" dirty="0" smtClean="0"/>
              <a:t>apps 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205" y="1554275"/>
            <a:ext cx="670759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2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72" y="1000784"/>
            <a:ext cx="7191332" cy="538710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09638" y="268297"/>
            <a:ext cx="7315200" cy="950344"/>
          </a:xfrm>
        </p:spPr>
        <p:txBody>
          <a:bodyPr anchor="t"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Prices are dropping fast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2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7477" y="286962"/>
            <a:ext cx="5371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 iPhone sales growth </a:t>
            </a:r>
            <a:r>
              <a:rPr lang="en-US" sz="2800" b="1" dirty="0" smtClean="0"/>
              <a:t>has cratered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57" y="901010"/>
            <a:ext cx="7412930" cy="555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41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9222" y="291264"/>
            <a:ext cx="6004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/>
              <a:t>iPad</a:t>
            </a:r>
            <a:r>
              <a:rPr lang="en-US" sz="2800" b="1" dirty="0" smtClean="0"/>
              <a:t> sales growth has also nose-dived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52" y="814484"/>
            <a:ext cx="7620226" cy="570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35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41" y="102497"/>
            <a:ext cx="8054271" cy="648501"/>
          </a:xfrm>
        </p:spPr>
        <p:txBody>
          <a:bodyPr anchor="b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~</a:t>
            </a:r>
            <a:r>
              <a:rPr lang="en-US" sz="2800" b="1" dirty="0" smtClean="0">
                <a:solidFill>
                  <a:srgbClr val="FFFFFF"/>
                </a:solidFill>
              </a:rPr>
              <a:t>225 million tablets were shipped in 2013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43" y="837843"/>
            <a:ext cx="7535469" cy="564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69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41" y="9594"/>
            <a:ext cx="8054271" cy="648501"/>
          </a:xfrm>
        </p:spPr>
        <p:txBody>
          <a:bodyPr anchor="b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But growth is slowing rapidly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11" y="826987"/>
            <a:ext cx="7637301" cy="573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88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3805" y="2403739"/>
            <a:ext cx="8466866" cy="950344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What about the platform war?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69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3805" y="2403739"/>
            <a:ext cx="8466866" cy="950344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We have a winner!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46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4775" y="269997"/>
            <a:ext cx="7957127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~80% of smartphones run Android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09" y="825022"/>
            <a:ext cx="7638249" cy="572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0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6469" y="126133"/>
            <a:ext cx="8631019" cy="648501"/>
          </a:xfrm>
        </p:spPr>
        <p:txBody>
          <a:bodyPr anchor="b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~60% of tablets run Android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372" y="1024712"/>
            <a:ext cx="7287791" cy="54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1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3052" y="295576"/>
            <a:ext cx="8599549" cy="824135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“</a:t>
            </a:r>
            <a:r>
              <a:rPr lang="en-US" sz="2800" b="1" dirty="0" err="1">
                <a:solidFill>
                  <a:schemeClr val="tx1"/>
                </a:solidFill>
              </a:rPr>
              <a:t>P</a:t>
            </a:r>
            <a:r>
              <a:rPr lang="en-US" sz="2800" b="1" dirty="0" err="1" smtClean="0">
                <a:solidFill>
                  <a:schemeClr val="tx1"/>
                </a:solidFill>
              </a:rPr>
              <a:t>hablets</a:t>
            </a:r>
            <a:r>
              <a:rPr lang="en-US" sz="2800" b="1" dirty="0" smtClean="0">
                <a:solidFill>
                  <a:schemeClr val="tx1"/>
                </a:solidFill>
              </a:rPr>
              <a:t>” </a:t>
            </a:r>
            <a:r>
              <a:rPr lang="en-US" sz="2800" b="1" dirty="0" smtClean="0">
                <a:solidFill>
                  <a:schemeClr val="tx1"/>
                </a:solidFill>
              </a:rPr>
              <a:t>filling in the gap…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06" y="1004001"/>
            <a:ext cx="7505811" cy="562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0102" y="154376"/>
            <a:ext cx="8054271" cy="648501"/>
          </a:xfrm>
        </p:spPr>
        <p:txBody>
          <a:bodyPr anchor="b"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~60% of </a:t>
            </a:r>
            <a:r>
              <a:rPr lang="en-US" sz="2800" b="1" i="1" dirty="0" smtClean="0">
                <a:solidFill>
                  <a:srgbClr val="FFFFFF"/>
                </a:solidFill>
              </a:rPr>
              <a:t>all</a:t>
            </a:r>
            <a:r>
              <a:rPr lang="en-US" sz="2800" b="1" dirty="0" smtClean="0">
                <a:solidFill>
                  <a:srgbClr val="FFFFFF"/>
                </a:solidFill>
              </a:rPr>
              <a:t> new computing devices run Android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46" y="1021348"/>
            <a:ext cx="7215576" cy="556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9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44387" y="2306038"/>
            <a:ext cx="7110040" cy="950344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Android used to lag Apple badly with app developers.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1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44387" y="2175771"/>
            <a:ext cx="7110040" cy="950344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Not anymore.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2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603" y="1185333"/>
            <a:ext cx="7043323" cy="5282492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32686"/>
            <a:ext cx="9144000" cy="648501"/>
          </a:xfrm>
        </p:spPr>
        <p:txBody>
          <a:bodyPr anchor="b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Android now as popular with global developers as </a:t>
            </a:r>
            <a:r>
              <a:rPr lang="en-US" sz="2800" b="1" dirty="0" err="1" smtClean="0">
                <a:solidFill>
                  <a:srgbClr val="FFFFFF"/>
                </a:solidFill>
              </a:rPr>
              <a:t>iOS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36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478" y="322663"/>
            <a:ext cx="9204477" cy="54608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Android “fragmentation” </a:t>
            </a:r>
            <a:r>
              <a:rPr lang="en-US" sz="3200" b="1" dirty="0" smtClean="0"/>
              <a:t>improving</a:t>
            </a:r>
            <a:endParaRPr lang="en-US" sz="3200" b="1" dirty="0"/>
          </a:p>
        </p:txBody>
      </p:sp>
      <p:pic>
        <p:nvPicPr>
          <p:cNvPr id="4" name="Content Placeholder 3" descr="Screen Shot 2013-09-18 at 10.45.4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r="3807"/>
          <a:stretch>
            <a:fillRect/>
          </a:stretch>
        </p:blipFill>
        <p:spPr>
          <a:xfrm>
            <a:off x="856557" y="1252942"/>
            <a:ext cx="7495756" cy="4772539"/>
          </a:xfrm>
        </p:spPr>
      </p:pic>
      <p:sp>
        <p:nvSpPr>
          <p:cNvPr id="3" name="TextBox 2"/>
          <p:cNvSpPr txBox="1"/>
          <p:nvPr/>
        </p:nvSpPr>
        <p:spPr>
          <a:xfrm>
            <a:off x="0" y="6448218"/>
            <a:ext cx="520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Reprinted With Permission From </a:t>
            </a:r>
            <a:r>
              <a:rPr lang="en-US" sz="1200" i="1" dirty="0" err="1" smtClean="0"/>
              <a:t>OpenSignal</a:t>
            </a:r>
            <a:r>
              <a:rPr lang="en-US" sz="1200" i="1" dirty="0" smtClean="0"/>
              <a:t>, “</a:t>
            </a:r>
            <a:r>
              <a:rPr lang="en-US" sz="1200" i="1" dirty="0" smtClean="0">
                <a:hlinkClick r:id="rId3"/>
              </a:rPr>
              <a:t>Android Fragmentation Visualized</a:t>
            </a:r>
            <a:r>
              <a:rPr lang="en-US" sz="1200" i="1" dirty="0" smtClean="0"/>
              <a:t>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01924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11238"/>
            <a:ext cx="9144000" cy="536779"/>
          </a:xfrm>
        </p:spPr>
        <p:txBody>
          <a:bodyPr anchor="b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 majority </a:t>
            </a:r>
            <a:r>
              <a:rPr lang="en-US" sz="2800" b="1" dirty="0" smtClean="0">
                <a:solidFill>
                  <a:srgbClr val="FFFFFF"/>
                </a:solidFill>
              </a:rPr>
              <a:t>of </a:t>
            </a:r>
            <a:r>
              <a:rPr lang="en-US" sz="2800" b="1" dirty="0" smtClean="0">
                <a:solidFill>
                  <a:srgbClr val="FFFFFF"/>
                </a:solidFill>
              </a:rPr>
              <a:t>users now on </a:t>
            </a:r>
            <a:r>
              <a:rPr lang="en-US" sz="2800" b="1" dirty="0" smtClean="0">
                <a:solidFill>
                  <a:srgbClr val="FFFFFF"/>
                </a:solidFill>
              </a:rPr>
              <a:t>“Jelly Bean”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892" y="1018257"/>
            <a:ext cx="6837361" cy="531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08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" y="262767"/>
            <a:ext cx="9143999" cy="681668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Apple </a:t>
            </a:r>
            <a:r>
              <a:rPr lang="en-US" sz="2800" b="1" dirty="0" smtClean="0">
                <a:solidFill>
                  <a:schemeClr val="tx1"/>
                </a:solidFill>
              </a:rPr>
              <a:t>still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very strong in US — but weaker globally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067" y="1096287"/>
            <a:ext cx="6968925" cy="52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0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2912" y="98208"/>
            <a:ext cx="8469016" cy="70976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In US, Apple </a:t>
            </a:r>
            <a:r>
              <a:rPr lang="en-US" sz="2800" b="1" dirty="0" smtClean="0">
                <a:solidFill>
                  <a:srgbClr val="FFFFFF"/>
                </a:solidFill>
              </a:rPr>
              <a:t>also still has </a:t>
            </a:r>
            <a:r>
              <a:rPr lang="en-US" sz="2800" b="1" dirty="0" smtClean="0">
                <a:solidFill>
                  <a:srgbClr val="FFFFFF"/>
                </a:solidFill>
              </a:rPr>
              <a:t>edge in ad revenue 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159" y="1242199"/>
            <a:ext cx="7159907" cy="536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50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92230" y="281842"/>
            <a:ext cx="8631020" cy="522247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And a big edge in </a:t>
            </a:r>
            <a:r>
              <a:rPr lang="en-US" sz="2800" b="1" dirty="0" err="1" smtClean="0">
                <a:solidFill>
                  <a:schemeClr val="tx1"/>
                </a:solidFill>
              </a:rPr>
              <a:t>eCommerce</a:t>
            </a:r>
            <a:r>
              <a:rPr lang="en-US" sz="2800" b="1" dirty="0" smtClean="0">
                <a:solidFill>
                  <a:schemeClr val="tx1"/>
                </a:solidFill>
              </a:rPr>
              <a:t> traffic…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32" y="1019961"/>
            <a:ext cx="7363776" cy="552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7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35" y="2395099"/>
            <a:ext cx="9019805" cy="9503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Should you be “mobile only?”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77" y="977480"/>
            <a:ext cx="7635995" cy="5347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9302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b="1" dirty="0" err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Wearables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beginning to take off…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58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35" y="2395099"/>
            <a:ext cx="9019805" cy="9503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No!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2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2620" y="175971"/>
            <a:ext cx="8054271" cy="648501"/>
          </a:xfrm>
        </p:spPr>
        <p:txBody>
          <a:bodyPr anchor="b"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The world is now “multi-screen”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24" y="1042471"/>
            <a:ext cx="7502465" cy="562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13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35" y="2395099"/>
            <a:ext cx="9019805" cy="9503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You should be “mobile, too.”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1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35" y="2395099"/>
            <a:ext cx="9019805" cy="9503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What </a:t>
            </a:r>
            <a:r>
              <a:rPr lang="en-US" b="1" dirty="0" smtClean="0">
                <a:solidFill>
                  <a:srgbClr val="FFFFFF"/>
                </a:solidFill>
              </a:rPr>
              <a:t>about ad spending?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378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604" y="2395099"/>
            <a:ext cx="6621564" cy="95034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One thing we can learn from the history of media…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97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604" y="2395099"/>
            <a:ext cx="6621564" cy="9503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Money follows eyeballs.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976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811" y="227581"/>
            <a:ext cx="8414853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Eyeballs are moving to </a:t>
            </a:r>
            <a:r>
              <a:rPr lang="en-US" sz="2800" b="1" dirty="0" smtClean="0">
                <a:solidFill>
                  <a:schemeClr val="tx1"/>
                </a:solidFill>
              </a:rPr>
              <a:t>mobile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926160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30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19" y="1087973"/>
            <a:ext cx="6965182" cy="523474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7346" y="246724"/>
            <a:ext cx="8335657" cy="643751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M</a:t>
            </a:r>
            <a:r>
              <a:rPr lang="en-US" sz="2800" b="1" dirty="0" smtClean="0">
                <a:solidFill>
                  <a:schemeClr val="tx1"/>
                </a:solidFill>
              </a:rPr>
              <a:t>obile ad spending still lags time spent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6730295" y="4415040"/>
            <a:ext cx="1570055" cy="1797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7300512" y="3585600"/>
            <a:ext cx="293749" cy="75168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30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1" y="126653"/>
            <a:ext cx="7982618" cy="108243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So the money will follow…</a:t>
            </a:r>
            <a:r>
              <a:rPr lang="en-US" sz="2800" b="1" dirty="0" smtClean="0">
                <a:solidFill>
                  <a:srgbClr val="FFFFFF"/>
                </a:solidFill>
              </a:rPr>
              <a:t/>
            </a:r>
            <a:br>
              <a:rPr lang="en-US" sz="2800" b="1" dirty="0" smtClean="0">
                <a:solidFill>
                  <a:srgbClr val="FFFFFF"/>
                </a:solidFill>
              </a:rPr>
            </a:b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516" y="1058416"/>
            <a:ext cx="7028910" cy="526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0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37636"/>
            <a:ext cx="9144000" cy="643751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Spending is moving to mobile…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15" y="1065931"/>
            <a:ext cx="7241535" cy="542953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966918" y="2880611"/>
            <a:ext cx="1584476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448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83" y="1020790"/>
            <a:ext cx="7443509" cy="5379962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9302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Cars 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increasingly connected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89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6" y="216634"/>
            <a:ext cx="7932542" cy="950344"/>
          </a:xfrm>
        </p:spPr>
        <p:txBody>
          <a:bodyPr anchor="t"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Mobile ad prices are </a:t>
            </a:r>
            <a:r>
              <a:rPr lang="en-US" sz="2800" b="1" dirty="0" smtClean="0">
                <a:solidFill>
                  <a:schemeClr val="tx1"/>
                </a:solidFill>
              </a:rPr>
              <a:t>lower but rising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36" y="1232108"/>
            <a:ext cx="7805203" cy="513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58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7346" y="225012"/>
            <a:ext cx="8335657" cy="643751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US mobile </a:t>
            </a:r>
            <a:r>
              <a:rPr lang="en-US" sz="2800" b="1" dirty="0" smtClean="0">
                <a:solidFill>
                  <a:schemeClr val="tx1"/>
                </a:solidFill>
              </a:rPr>
              <a:t>ad spending </a:t>
            </a:r>
            <a:r>
              <a:rPr lang="en-US" sz="2800" b="1" dirty="0" smtClean="0">
                <a:solidFill>
                  <a:schemeClr val="tx1"/>
                </a:solidFill>
              </a:rPr>
              <a:t>per sub growing </a:t>
            </a:r>
            <a:r>
              <a:rPr lang="en-US" sz="2800" b="1" dirty="0" smtClean="0">
                <a:solidFill>
                  <a:schemeClr val="tx1"/>
                </a:solidFill>
              </a:rPr>
              <a:t>fast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793" y="1326326"/>
            <a:ext cx="6851064" cy="514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09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30" y="895084"/>
            <a:ext cx="7815015" cy="553892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28948" y="181588"/>
            <a:ext cx="8492453" cy="643751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Mobile is still dominated by paid search ads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72" y="187077"/>
            <a:ext cx="8270355" cy="49340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And Google owns almost all of it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43" y="901011"/>
            <a:ext cx="7450029" cy="558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86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54" y="2334647"/>
            <a:ext cx="8760615" cy="9503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So, what’s next?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961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180" y="919370"/>
            <a:ext cx="7357059" cy="551615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9302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b="1" dirty="0" err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Wearables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!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953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9302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Health devices are the most popular 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05" y="1451429"/>
            <a:ext cx="7202348" cy="540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57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8498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Not much interest in smart watches so far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778" y="1405580"/>
            <a:ext cx="6574078" cy="49349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508" y="3075150"/>
            <a:ext cx="528317" cy="505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3856" y="4116568"/>
            <a:ext cx="685229" cy="51326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193554" y="3413407"/>
            <a:ext cx="385548" cy="26082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265940" y="4853615"/>
            <a:ext cx="895832" cy="9144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658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841" y="1365604"/>
            <a:ext cx="7153638" cy="498022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9302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Interest in glasses and headgear is only modest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021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177751" y="293028"/>
            <a:ext cx="8966249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They cost a lot, and there’s the creepiness thing</a:t>
            </a:r>
            <a:endParaRPr lang="en-US" sz="32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6394"/>
            <a:ext cx="6741630" cy="5054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914" y="3401807"/>
            <a:ext cx="2419594" cy="1814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63572"/>
            <a:ext cx="4388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Image: Google+/Robert </a:t>
            </a:r>
            <a:r>
              <a:rPr lang="en-US" sz="1200" dirty="0" err="1" smtClean="0"/>
              <a:t>Scoble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69325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0102" y="157611"/>
            <a:ext cx="8054271" cy="648501"/>
          </a:xfrm>
        </p:spPr>
        <p:txBody>
          <a:bodyPr anchor="b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PC vendors, meanwhile, are getting smoked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47" y="950163"/>
            <a:ext cx="7513038" cy="563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2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55" y="303956"/>
            <a:ext cx="8866909" cy="72827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Connected Cars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572" y="1860310"/>
            <a:ext cx="6268531" cy="41826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32" y="6550223"/>
            <a:ext cx="101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Image: GM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989183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9302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We spend 1.2 hours a day in cars... 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002" y="1184513"/>
            <a:ext cx="7080186" cy="5308563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6326287" y="2574231"/>
            <a:ext cx="1135194" cy="18144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99779" y="5057740"/>
            <a:ext cx="929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Calibri"/>
                <a:cs typeface="Calibri"/>
              </a:rPr>
              <a:t>Working</a:t>
            </a:r>
          </a:p>
          <a:p>
            <a:pPr algn="ctr"/>
            <a:r>
              <a:rPr lang="en-US" sz="1000" dirty="0" smtClean="0">
                <a:latin typeface="Calibri"/>
                <a:cs typeface="Calibri"/>
              </a:rPr>
              <a:t>8.8 hours</a:t>
            </a:r>
            <a:endParaRPr lang="en-US" sz="1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4093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347578" y="302804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So connectivity will soon come standard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58" y="971191"/>
            <a:ext cx="7506839" cy="563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8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811" y="226044"/>
            <a:ext cx="8595583" cy="66478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Music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smtClean="0">
                <a:solidFill>
                  <a:schemeClr val="tx1"/>
                </a:solidFill>
              </a:rPr>
              <a:t>maps, </a:t>
            </a:r>
            <a:r>
              <a:rPr lang="en-US" sz="2800" b="1" dirty="0" smtClean="0">
                <a:solidFill>
                  <a:schemeClr val="tx1"/>
                </a:solidFill>
              </a:rPr>
              <a:t>weather, </a:t>
            </a:r>
            <a:r>
              <a:rPr lang="en-US" sz="2800" b="1" dirty="0" smtClean="0">
                <a:solidFill>
                  <a:schemeClr val="tx1"/>
                </a:solidFill>
              </a:rPr>
              <a:t>traffic, news are the killer apps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54" y="890828"/>
            <a:ext cx="7511092" cy="5631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340" y="3810315"/>
            <a:ext cx="453571" cy="45357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785327" y="4127841"/>
            <a:ext cx="1133964" cy="120206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75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811" y="226044"/>
            <a:ext cx="8595583" cy="66478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And soon you won’t even have to drive…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Screen Shot 2014-03-20 at 8.31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6" y="1249758"/>
            <a:ext cx="8058498" cy="503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57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2620" y="175971"/>
            <a:ext cx="8054271" cy="648501"/>
          </a:xfrm>
        </p:spPr>
        <p:txBody>
          <a:bodyPr anchor="b"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Enjoy the mobile future!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9" y="1096412"/>
            <a:ext cx="7271260" cy="545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37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418" y="2040859"/>
            <a:ext cx="7315200" cy="950344"/>
          </a:xfrm>
        </p:spPr>
        <p:txBody>
          <a:bodyPr/>
          <a:lstStyle/>
          <a:p>
            <a:pPr algn="ctr"/>
            <a:r>
              <a:rPr lang="en-US" b="1" dirty="0" smtClean="0"/>
              <a:t>Thank </a:t>
            </a:r>
            <a:r>
              <a:rPr lang="en-US" b="1" dirty="0" smtClean="0"/>
              <a:t>you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8514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291393"/>
            <a:ext cx="317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77978" y="1167743"/>
            <a:ext cx="3321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32080"/>
          <a:lstStyle>
            <a:lvl1pPr marL="39688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  <a:sym typeface="Optima" charset="0"/>
              </a:rPr>
              <a:t>Henry </a:t>
            </a:r>
            <a:r>
              <a:rPr lang="en-US" sz="1600" b="1" dirty="0" err="1">
                <a:solidFill>
                  <a:srgbClr val="FFFFFF"/>
                </a:solidFill>
                <a:ea typeface="ＭＳ Ｐゴシック" charset="0"/>
                <a:cs typeface="ＭＳ Ｐゴシック" charset="0"/>
                <a:sym typeface="Optima" charset="0"/>
              </a:rPr>
              <a:t>Blodget</a:t>
            </a:r>
            <a:r>
              <a:rPr lang="en-US" sz="16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  <a:sym typeface="Optima" charset="0"/>
              </a:rPr>
              <a:t/>
            </a:r>
            <a:br>
              <a:rPr lang="en-US" sz="16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  <a:sym typeface="Optima" charset="0"/>
              </a:rPr>
            </a:br>
            <a:r>
              <a:rPr lang="en-US" sz="12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  <a:sym typeface="Optima" charset="0"/>
              </a:rPr>
              <a:t>CEO </a:t>
            </a:r>
            <a:r>
              <a:rPr lang="en-US" sz="1200" dirty="0">
                <a:solidFill>
                  <a:srgbClr val="FFFFFF"/>
                </a:solidFill>
                <a:ea typeface="ＭＳ Ｐゴシック" charset="0"/>
                <a:cs typeface="ＭＳ Ｐゴシック" charset="0"/>
                <a:sym typeface="Optima" charset="0"/>
              </a:rPr>
              <a:t>&amp; Editor-in-Chief, Business Insider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510155" y="3061253"/>
            <a:ext cx="23659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Tony </a:t>
            </a:r>
            <a:r>
              <a:rPr lang="en-US" sz="1200" dirty="0" err="1" smtClean="0">
                <a:solidFill>
                  <a:srgbClr val="FFFFFF"/>
                </a:solidFill>
                <a:cs typeface="Arial" charset="0"/>
              </a:rPr>
              <a:t>Danova</a:t>
            </a:r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, Research Analyst</a:t>
            </a:r>
            <a:endParaRPr lang="en-US" sz="1200" dirty="0"/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1510155" y="2246866"/>
            <a:ext cx="24167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Marcelo </a:t>
            </a:r>
            <a:r>
              <a:rPr lang="en-US" sz="1200" dirty="0" err="1" smtClean="0">
                <a:solidFill>
                  <a:srgbClr val="FFFFFF"/>
                </a:solidFill>
                <a:cs typeface="Arial" charset="0"/>
              </a:rPr>
              <a:t>Ballvé</a:t>
            </a:r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, Editorial Director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674355" y="5618021"/>
            <a:ext cx="4915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BI Intelligence is a new subscription service from Business Insider  </a:t>
            </a:r>
          </a:p>
          <a:p>
            <a:r>
              <a:rPr lang="en-US" sz="1200" b="1" i="1" dirty="0" smtClean="0"/>
              <a:t>that provides in-depth insight, data, and analysis of the mobile industry.</a:t>
            </a:r>
          </a:p>
          <a:p>
            <a:endParaRPr lang="en-US" sz="1200" b="1" i="1" dirty="0"/>
          </a:p>
          <a:p>
            <a:r>
              <a:rPr lang="en-US" sz="1200" b="1" i="1" dirty="0" smtClean="0"/>
              <a:t>More info at  </a:t>
            </a:r>
            <a:r>
              <a:rPr lang="en-US" sz="1200" b="1" i="1" dirty="0" err="1" smtClean="0"/>
              <a:t>intelligence.businessinsider.com</a:t>
            </a:r>
            <a:endParaRPr lang="en-US" sz="1200" b="1" i="1" dirty="0"/>
          </a:p>
        </p:txBody>
      </p:sp>
      <p:pic>
        <p:nvPicPr>
          <p:cNvPr id="3" name="Picture 2" descr="tony-danov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55" y="2970383"/>
            <a:ext cx="726598" cy="726598"/>
          </a:xfrm>
          <a:prstGeom prst="rect">
            <a:avLst/>
          </a:prstGeom>
        </p:spPr>
      </p:pic>
      <p:pic>
        <p:nvPicPr>
          <p:cNvPr id="4" name="Picture 3" descr="cooper-smit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3" y="3779102"/>
            <a:ext cx="707020" cy="707020"/>
          </a:xfrm>
          <a:prstGeom prst="rect">
            <a:avLst/>
          </a:prstGeom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1510155" y="3779102"/>
            <a:ext cx="24085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Cooper Smith, Research Analyst</a:t>
            </a:r>
            <a:endParaRPr lang="en-US" sz="1200" dirty="0"/>
          </a:p>
        </p:txBody>
      </p:sp>
      <p:pic>
        <p:nvPicPr>
          <p:cNvPr id="6" name="Picture 5" descr="marcelo-ballv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74" y="2178615"/>
            <a:ext cx="715779" cy="715779"/>
          </a:xfrm>
          <a:prstGeom prst="rect">
            <a:avLst/>
          </a:prstGeom>
        </p:spPr>
      </p:pic>
      <p:pic>
        <p:nvPicPr>
          <p:cNvPr id="9" name="Picture 8" descr="henry-blodge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74" y="1245579"/>
            <a:ext cx="756972" cy="756972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510155" y="4593506"/>
            <a:ext cx="2674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John </a:t>
            </a:r>
            <a:r>
              <a:rPr lang="en-US" sz="1200" dirty="0" err="1" smtClean="0">
                <a:solidFill>
                  <a:srgbClr val="FFFFFF"/>
                </a:solidFill>
                <a:cs typeface="Arial" charset="0"/>
              </a:rPr>
              <a:t>Heggestuen</a:t>
            </a:r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, Research Analyst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364" y="4587276"/>
            <a:ext cx="646249" cy="56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53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268" y="2535863"/>
            <a:ext cx="6502159" cy="95034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Mobile is </a:t>
            </a:r>
            <a:r>
              <a:rPr lang="en-US" b="1" dirty="0" smtClean="0">
                <a:solidFill>
                  <a:srgbClr val="FFFFFF"/>
                </a:solidFill>
              </a:rPr>
              <a:t>creating big challenges and opportunities.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92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Custom 3">
      <a:dk1>
        <a:sysClr val="windowText" lastClr="000000"/>
      </a:dk1>
      <a:lt1>
        <a:sysClr val="window" lastClr="FFFFFF"/>
      </a:lt1>
      <a:dk2>
        <a:srgbClr val="283138"/>
      </a:dk2>
      <a:lt2>
        <a:srgbClr val="F8FFF1"/>
      </a:lt2>
      <a:accent1>
        <a:srgbClr val="838D9B"/>
      </a:accent1>
      <a:accent2>
        <a:srgbClr val="FDFFFF"/>
      </a:accent2>
      <a:accent3>
        <a:srgbClr val="B36805"/>
      </a:accent3>
      <a:accent4>
        <a:srgbClr val="AB270E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50404</TotalTime>
  <Words>756</Words>
  <Application>Microsoft Macintosh PowerPoint</Application>
  <PresentationFormat>On-screen Show (4:3)</PresentationFormat>
  <Paragraphs>105</Paragraphs>
  <Slides>87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Perspective</vt:lpstr>
      <vt:lpstr>The Future Of Mobile</vt:lpstr>
      <vt:lpstr>PCs are now small share of connected devices…</vt:lpstr>
      <vt:lpstr>Almost 1 billion smartphones shipped in 2013</vt:lpstr>
      <vt:lpstr>Tablets cannibalizing PCs… </vt:lpstr>
      <vt:lpstr>“Phablets” filling in the gap…</vt:lpstr>
      <vt:lpstr>Wearables beginning to take off…</vt:lpstr>
      <vt:lpstr>Cars increasingly connected</vt:lpstr>
      <vt:lpstr>PC vendors, meanwhile, are getting smoked</vt:lpstr>
      <vt:lpstr>Mobile is creating big challenges and opportunities.</vt:lpstr>
      <vt:lpstr>PowerPoint Presentation</vt:lpstr>
      <vt:lpstr>We spend ½ hour on tablet each time we use it</vt:lpstr>
      <vt:lpstr>Mobile is the only media time that is growing</vt:lpstr>
      <vt:lpstr>Mobile is enabling new forms of entertainment, communication, media, and commerce.</vt:lpstr>
      <vt:lpstr>Staggering growth for new communication apps… </vt:lpstr>
      <vt:lpstr>450 million WhatsApp users, +1 million a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Mobile video is booming…</vt:lpstr>
      <vt:lpstr>Social and music are now mostly mobile</vt:lpstr>
      <vt:lpstr>Mobile is driving all of Facebook’s revenue growth</vt:lpstr>
      <vt:lpstr>Mobile is now ~25% of e-commerce traffic…</vt:lpstr>
      <vt:lpstr>(But only 13% of e-commerce sales)</vt:lpstr>
      <vt:lpstr>Retailers are seeing huge mobile audience gains …</vt:lpstr>
      <vt:lpstr>PayPal powers $30 billion in mobile transactions</vt:lpstr>
      <vt:lpstr>Starbucks did $1 billion in mobile transactions last year</vt:lpstr>
      <vt:lpstr>New mobile car services like Uber are thriving</vt:lpstr>
      <vt:lpstr>Apple did $10 billion in app revenue last year</vt:lpstr>
      <vt:lpstr>Mobile has extended digital day to 18/7</vt:lpstr>
      <vt:lpstr>Each device has a different “prime time”</vt:lpstr>
      <vt:lpstr>Where are we in the smartphone adoption cycle?</vt:lpstr>
      <vt:lpstr>Entering the late innings...</vt:lpstr>
      <vt:lpstr>Smartphone sales have overtaken “dumb phones”</vt:lpstr>
      <vt:lpstr>Developed markets are nearing maturity</vt:lpstr>
      <vt:lpstr>US smartphone growth is slowing</vt:lpstr>
      <vt:lpstr>Biggest opportunities now China and India</vt:lpstr>
      <vt:lpstr>China is already twice the size of the US market…</vt:lpstr>
      <vt:lpstr>PowerPoint Presentation</vt:lpstr>
      <vt:lpstr>Prices are dropping fast</vt:lpstr>
      <vt:lpstr>PowerPoint Presentation</vt:lpstr>
      <vt:lpstr>PowerPoint Presentation</vt:lpstr>
      <vt:lpstr>~225 million tablets were shipped in 2013</vt:lpstr>
      <vt:lpstr>But growth is slowing rapidly</vt:lpstr>
      <vt:lpstr>What about the platform war?</vt:lpstr>
      <vt:lpstr>We have a winner!</vt:lpstr>
      <vt:lpstr>~80% of smartphones run Android</vt:lpstr>
      <vt:lpstr>~60% of tablets run Android</vt:lpstr>
      <vt:lpstr>~60% of all new computing devices run Android</vt:lpstr>
      <vt:lpstr>Android used to lag Apple badly with app developers.</vt:lpstr>
      <vt:lpstr>Not anymore.</vt:lpstr>
      <vt:lpstr>Android now as popular with global developers as iOS</vt:lpstr>
      <vt:lpstr>Android “fragmentation” improving</vt:lpstr>
      <vt:lpstr>A majority of users now on “Jelly Bean”</vt:lpstr>
      <vt:lpstr>Apple still very strong in US — but weaker globally</vt:lpstr>
      <vt:lpstr>In US, Apple also still has edge in ad revenue </vt:lpstr>
      <vt:lpstr>And a big edge in eCommerce traffic…</vt:lpstr>
      <vt:lpstr>Should you be “mobile only?”</vt:lpstr>
      <vt:lpstr>No!</vt:lpstr>
      <vt:lpstr>The world is now “multi-screen”</vt:lpstr>
      <vt:lpstr>You should be “mobile, too.”</vt:lpstr>
      <vt:lpstr>What about ad spending?</vt:lpstr>
      <vt:lpstr>One thing we can learn from the history of media…</vt:lpstr>
      <vt:lpstr>Money follows eyeballs.</vt:lpstr>
      <vt:lpstr>Eyeballs are moving to mobile</vt:lpstr>
      <vt:lpstr>Mobile ad spending still lags time spent</vt:lpstr>
      <vt:lpstr>So the money will follow… </vt:lpstr>
      <vt:lpstr>Spending is moving to mobile…</vt:lpstr>
      <vt:lpstr>Mobile ad prices are lower but rising</vt:lpstr>
      <vt:lpstr>US mobile ad spending per sub growing fast</vt:lpstr>
      <vt:lpstr>Mobile is still dominated by paid search ads</vt:lpstr>
      <vt:lpstr>And Google owns almost all of it</vt:lpstr>
      <vt:lpstr>So, what’s next?</vt:lpstr>
      <vt:lpstr>Wearables!</vt:lpstr>
      <vt:lpstr>Health devices are the most popular </vt:lpstr>
      <vt:lpstr>Not much interest in smart watches so far</vt:lpstr>
      <vt:lpstr>Interest in glasses and headgear is only modest</vt:lpstr>
      <vt:lpstr>They cost a lot, and there’s the creepiness thing</vt:lpstr>
      <vt:lpstr>Connected Cars</vt:lpstr>
      <vt:lpstr>We spend 1.2 hours a day in cars... </vt:lpstr>
      <vt:lpstr>So connectivity will soon come standard</vt:lpstr>
      <vt:lpstr>Music, maps, weather, traffic, news are the killer apps</vt:lpstr>
      <vt:lpstr>And soon you won’t even have to drive…</vt:lpstr>
      <vt:lpstr>Enjoy the mobile future!</vt:lpstr>
      <vt:lpstr>Thank you</vt:lpstr>
      <vt:lpstr>PowerPoint Presentation</vt:lpstr>
    </vt:vector>
  </TitlesOfParts>
  <Company>Business Insider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Business Insider</dc:creator>
  <cp:lastModifiedBy>Business Insider</cp:lastModifiedBy>
  <cp:revision>1139</cp:revision>
  <dcterms:created xsi:type="dcterms:W3CDTF">2012-06-06T17:53:28Z</dcterms:created>
  <dcterms:modified xsi:type="dcterms:W3CDTF">2014-03-20T12:45:09Z</dcterms:modified>
</cp:coreProperties>
</file>