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16.jpg" ContentType="image/png"/>
  <Override PartName="/ppt/media/image117.jpg" ContentType="image/png"/>
  <Override PartName="/ppt/media/image1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836" r:id="rId2"/>
    <p:sldId id="1258" r:id="rId3"/>
    <p:sldId id="1259" r:id="rId4"/>
    <p:sldId id="1260" r:id="rId5"/>
    <p:sldId id="1261" r:id="rId6"/>
    <p:sldId id="1281" r:id="rId7"/>
    <p:sldId id="1282" r:id="rId8"/>
    <p:sldId id="1297" r:id="rId9"/>
    <p:sldId id="1278" r:id="rId10"/>
    <p:sldId id="1267" r:id="rId11"/>
    <p:sldId id="1137" r:id="rId12"/>
    <p:sldId id="1138" r:id="rId13"/>
    <p:sldId id="1265" r:id="rId14"/>
    <p:sldId id="1286" r:id="rId15"/>
    <p:sldId id="1284" r:id="rId16"/>
    <p:sldId id="1153" r:id="rId17"/>
    <p:sldId id="1266" r:id="rId18"/>
    <p:sldId id="1226" r:id="rId19"/>
    <p:sldId id="1227" r:id="rId20"/>
    <p:sldId id="1275" r:id="rId21"/>
    <p:sldId id="1228" r:id="rId22"/>
    <p:sldId id="1268" r:id="rId23"/>
    <p:sldId id="1283" r:id="rId24"/>
    <p:sldId id="1149" r:id="rId25"/>
    <p:sldId id="1235" r:id="rId26"/>
    <p:sldId id="1238" r:id="rId27"/>
    <p:sldId id="1237" r:id="rId28"/>
    <p:sldId id="1148" r:id="rId29"/>
    <p:sldId id="1239" r:id="rId30"/>
    <p:sldId id="1269" r:id="rId31"/>
    <p:sldId id="1249" r:id="rId32"/>
    <p:sldId id="1295" r:id="rId33"/>
    <p:sldId id="1250" r:id="rId34"/>
    <p:sldId id="1279" r:id="rId35"/>
    <p:sldId id="1251" r:id="rId36"/>
    <p:sldId id="1271" r:id="rId37"/>
    <p:sldId id="1293" r:id="rId38"/>
    <p:sldId id="1219" r:id="rId39"/>
    <p:sldId id="1145" r:id="rId40"/>
    <p:sldId id="1294" r:id="rId41"/>
    <p:sldId id="751" r:id="rId42"/>
    <p:sldId id="1241" r:id="rId43"/>
    <p:sldId id="1256" r:id="rId44"/>
    <p:sldId id="1218" r:id="rId45"/>
    <p:sldId id="1140" r:id="rId46"/>
    <p:sldId id="1229" r:id="rId47"/>
    <p:sldId id="1142" r:id="rId48"/>
    <p:sldId id="1234" r:id="rId49"/>
    <p:sldId id="1230" r:id="rId50"/>
    <p:sldId id="1292" r:id="rId51"/>
    <p:sldId id="1141" r:id="rId52"/>
    <p:sldId id="1143" r:id="rId53"/>
    <p:sldId id="1232" r:id="rId54"/>
    <p:sldId id="1231" r:id="rId55"/>
    <p:sldId id="1287" r:id="rId56"/>
    <p:sldId id="1296" r:id="rId57"/>
    <p:sldId id="1289" r:id="rId58"/>
    <p:sldId id="1290" r:id="rId59"/>
    <p:sldId id="1274" r:id="rId60"/>
    <p:sldId id="1272" r:id="rId61"/>
    <p:sldId id="1273" r:id="rId62"/>
    <p:sldId id="1159" r:id="rId63"/>
    <p:sldId id="106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F08FF7-34C6-0E42-B330-DECA4DAF0FEA}">
          <p14:sldIdLst>
            <p14:sldId id="836"/>
            <p14:sldId id="1258"/>
            <p14:sldId id="1259"/>
            <p14:sldId id="1260"/>
            <p14:sldId id="1261"/>
            <p14:sldId id="1281"/>
            <p14:sldId id="1282"/>
            <p14:sldId id="1297"/>
            <p14:sldId id="1278"/>
            <p14:sldId id="1267"/>
            <p14:sldId id="1137"/>
            <p14:sldId id="1138"/>
            <p14:sldId id="1265"/>
            <p14:sldId id="1286"/>
            <p14:sldId id="1284"/>
            <p14:sldId id="1153"/>
            <p14:sldId id="1266"/>
            <p14:sldId id="1226"/>
            <p14:sldId id="1227"/>
            <p14:sldId id="1275"/>
            <p14:sldId id="1228"/>
            <p14:sldId id="1268"/>
            <p14:sldId id="1283"/>
            <p14:sldId id="1149"/>
            <p14:sldId id="1235"/>
            <p14:sldId id="1238"/>
            <p14:sldId id="1237"/>
            <p14:sldId id="1148"/>
            <p14:sldId id="1239"/>
            <p14:sldId id="1269"/>
            <p14:sldId id="1249"/>
            <p14:sldId id="1295"/>
            <p14:sldId id="1250"/>
            <p14:sldId id="1279"/>
            <p14:sldId id="1251"/>
            <p14:sldId id="1271"/>
            <p14:sldId id="1293"/>
            <p14:sldId id="1219"/>
            <p14:sldId id="1145"/>
            <p14:sldId id="1294"/>
            <p14:sldId id="751"/>
            <p14:sldId id="1241"/>
            <p14:sldId id="1256"/>
            <p14:sldId id="1218"/>
            <p14:sldId id="1140"/>
            <p14:sldId id="1229"/>
            <p14:sldId id="1142"/>
            <p14:sldId id="1234"/>
            <p14:sldId id="1230"/>
            <p14:sldId id="1292"/>
            <p14:sldId id="1141"/>
            <p14:sldId id="1143"/>
            <p14:sldId id="1232"/>
            <p14:sldId id="1231"/>
            <p14:sldId id="1287"/>
            <p14:sldId id="1296"/>
            <p14:sldId id="1289"/>
            <p14:sldId id="1290"/>
            <p14:sldId id="1274"/>
            <p14:sldId id="1272"/>
            <p14:sldId id="1273"/>
            <p14:sldId id="1159"/>
            <p14:sldId id="10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553F"/>
    <a:srgbClr val="FF5B01"/>
    <a:srgbClr val="FF6834"/>
    <a:srgbClr val="FFB078"/>
    <a:srgbClr val="0837B1"/>
    <a:srgbClr val="FF1E0F"/>
    <a:srgbClr val="FF470A"/>
    <a:srgbClr val="315965"/>
    <a:srgbClr val="2D4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68" autoAdjust="0"/>
    <p:restoredTop sz="94444" autoAdjust="0"/>
  </p:normalViewPr>
  <p:slideViewPr>
    <p:cSldViewPr snapToGrid="0" snapToObjects="1">
      <p:cViewPr varScale="1">
        <p:scale>
          <a:sx n="147" d="100"/>
          <a:sy n="147" d="100"/>
        </p:scale>
        <p:origin x="-1360" y="-112"/>
      </p:cViewPr>
      <p:guideLst>
        <p:guide orient="horz" pos="492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E9C2B-D1EF-4644-BEB2-B9169061390B}" type="datetimeFigureOut">
              <a:rPr lang="en-US" smtClean="0"/>
              <a:pPr/>
              <a:t>2/27/14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9E2B7-4CD4-1F40-92BF-FB04B885C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269F3-EDDE-F04A-A42B-79ACE605B8C7}" type="datetimeFigureOut">
              <a:rPr lang="en-US" smtClean="0"/>
              <a:pPr/>
              <a:t>2/27/14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43792-2497-8044-82C0-EC4ADF116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2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8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1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2FE7D661-1836-44F7-8FAF-35E8F866ECD3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B1FF71CE-B899-4B2B-848D-9F12F0C901B6}" type="datetimeFigureOut">
              <a:rPr lang="en-US" smtClean="0"/>
              <a:pPr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5397606D-E5C4-4C2F-8241-EC2663EF1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6" y="1826712"/>
            <a:ext cx="1492499" cy="44844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12"/>
            <a:ext cx="5241476" cy="44844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102CF1CA-F464-4B29-B867-EAF8A9B936E3}" type="datetime1">
              <a:rPr lang="en-US" smtClean="0"/>
              <a:pPr/>
              <a:t>2/27/14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CAE6B357-51B9-47D2-A71D-0D06CB03185D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1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058CB827-F132-4DF6-9FB9-4035A4C798EF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1A92A601-7D32-4ED7-AD1A-974B6DDBDCDC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5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63A17B41-4A0C-4639-A132-E5C8F99A4BE8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BE9967FD-6084-4075-993E-77EC8038773F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3B988B47-74BA-4873-ADAE-EB0120124E83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6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13"/>
            <a:ext cx="4207848" cy="4476615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7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93CF52C1-9A39-494C-9977-BBEFAB872C1F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CD1EACE2-EA00-4376-9A66-47ABB8B02CF5}" type="datetime1">
              <a:rPr lang="en-US" smtClean="0"/>
              <a:pPr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86000">
              <a:srgbClr val="2D4D5A"/>
            </a:gs>
            <a:gs pos="93000">
              <a:srgbClr val="31596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418" y="390619"/>
            <a:ext cx="7315200" cy="950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51781"/>
            <a:ext cx="7315200" cy="465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536" y="6437213"/>
            <a:ext cx="760014" cy="32330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3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Relationship Id="rId3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5" Type="http://schemas.openxmlformats.org/officeDocument/2006/relationships/image" Target="../media/image118.jpg"/><Relationship Id="rId6" Type="http://schemas.openxmlformats.org/officeDocument/2006/relationships/image" Target="../media/image119.jp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0260" y="2158394"/>
            <a:ext cx="8781714" cy="2595025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The Internet Of Everything: 2014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4753419"/>
            <a:ext cx="7315200" cy="1144632"/>
          </a:xfrm>
        </p:spPr>
        <p:txBody>
          <a:bodyPr/>
          <a:lstStyle/>
          <a:p>
            <a:r>
              <a:rPr lang="en-US" b="1" dirty="0" smtClean="0"/>
              <a:t>BI</a:t>
            </a:r>
            <a:r>
              <a:rPr lang="en-US" dirty="0" smtClean="0"/>
              <a:t> </a:t>
            </a:r>
            <a:r>
              <a:rPr lang="en-US" b="1" dirty="0" smtClean="0"/>
              <a:t>Intelligence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266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297672"/>
            <a:ext cx="8054271" cy="487949"/>
          </a:xfrm>
        </p:spPr>
        <p:txBody>
          <a:bodyPr anchor="b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A New World Of ‘Connected’ Gadgets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7793906" y="1552345"/>
            <a:ext cx="325274" cy="29309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18511" y="1558142"/>
            <a:ext cx="2052474" cy="375493"/>
          </a:xfrm>
          <a:prstGeom prst="ellipse">
            <a:avLst/>
          </a:prstGeom>
          <a:noFill/>
          <a:ln>
            <a:solidFill>
              <a:srgbClr val="FF1E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27" y="997940"/>
            <a:ext cx="7398577" cy="555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8184" y="3175001"/>
            <a:ext cx="140064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What are the most important technology drivers of the Internet of Everything?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88720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341086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‘Internet of Things’ Alone Will Surpass The PC, Tablet, And Phone Market Combined By 2017!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22" y="1204968"/>
            <a:ext cx="6949324" cy="52166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14066" y="2880417"/>
            <a:ext cx="328851" cy="2835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05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382227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</a:t>
            </a:r>
            <a:r>
              <a:rPr lang="en-US" sz="2800" b="1" dirty="0" err="1" smtClean="0">
                <a:solidFill>
                  <a:srgbClr val="FFFFFF"/>
                </a:solidFill>
              </a:rPr>
              <a:t>Wearables</a:t>
            </a:r>
            <a:r>
              <a:rPr lang="en-US" sz="2800" b="1" dirty="0" smtClean="0">
                <a:solidFill>
                  <a:srgbClr val="FFFFFF"/>
                </a:solidFill>
              </a:rPr>
              <a:t>, Connected Car, And TV Markets Will Equal The Tablet Market By 2018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10" y="1165241"/>
            <a:ext cx="7010013" cy="52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54172" y="2165983"/>
            <a:ext cx="328851" cy="2835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64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Venture Capital Is Piling Into ‘The Internet Of Things’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2" y="1144096"/>
            <a:ext cx="7410262" cy="5562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991" y="3563304"/>
            <a:ext cx="732048" cy="366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620" y="3684399"/>
            <a:ext cx="744235" cy="244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268" y="3551802"/>
            <a:ext cx="607882" cy="377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906" y="3563304"/>
            <a:ext cx="650709" cy="366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620" y="3684399"/>
            <a:ext cx="827137" cy="244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626" y="3666539"/>
            <a:ext cx="845129" cy="2627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59" y="3388283"/>
            <a:ext cx="556512" cy="5565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4228" y="3578771"/>
            <a:ext cx="908524" cy="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823" y="1342109"/>
            <a:ext cx="7348850" cy="15671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Let’s Look At Some Of  The New Internet Markets Individually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0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57" y="59982"/>
            <a:ext cx="8948489" cy="110156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Internet Of Things</a:t>
            </a:r>
            <a:endParaRPr lang="en-US" b="1" dirty="0"/>
          </a:p>
        </p:txBody>
      </p:sp>
      <p:pic>
        <p:nvPicPr>
          <p:cNvPr id="3" name="Picture 2" descr="Gemal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62" y="4450779"/>
            <a:ext cx="3599273" cy="1782415"/>
          </a:xfrm>
          <a:prstGeom prst="rect">
            <a:avLst/>
          </a:prstGeom>
        </p:spPr>
      </p:pic>
      <p:pic>
        <p:nvPicPr>
          <p:cNvPr id="4" name="Picture 3" descr="halewood-land-range-rover-evoque-factory-assembly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22" y="1689072"/>
            <a:ext cx="3082980" cy="2312235"/>
          </a:xfrm>
          <a:prstGeom prst="rect">
            <a:avLst/>
          </a:prstGeom>
        </p:spPr>
      </p:pic>
      <p:pic>
        <p:nvPicPr>
          <p:cNvPr id="6" name="Picture 5" descr="microsoft house of future 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340" y="1673822"/>
            <a:ext cx="3499978" cy="2327485"/>
          </a:xfrm>
          <a:prstGeom prst="rect">
            <a:avLst/>
          </a:prstGeom>
        </p:spPr>
      </p:pic>
      <p:pic>
        <p:nvPicPr>
          <p:cNvPr id="8" name="Picture 7" descr="microsoft house of future 3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340" y="4450779"/>
            <a:ext cx="2772101" cy="1843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32" y="6550223"/>
            <a:ext cx="6954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Bottom left image: </a:t>
            </a:r>
            <a:r>
              <a:rPr lang="en-US" sz="1400" i="1" dirty="0" err="1" smtClean="0"/>
              <a:t>Gemalto</a:t>
            </a:r>
            <a:r>
              <a:rPr lang="en-US" sz="1400" i="1" dirty="0"/>
              <a:t>;</a:t>
            </a:r>
            <a:r>
              <a:rPr lang="en-US" sz="1400" i="1" dirty="0" smtClean="0"/>
              <a:t> Top left: Jaguar Land Rover; Right images: </a:t>
            </a:r>
            <a:r>
              <a:rPr lang="en-US" sz="1400" i="1" dirty="0" err="1" smtClean="0"/>
              <a:t>Filmateria</a:t>
            </a:r>
            <a:r>
              <a:rPr lang="en-US" sz="1400" i="1" dirty="0" smtClean="0"/>
              <a:t> Digital LLC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4905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477838" y="195328"/>
            <a:ext cx="8229600" cy="5450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 The ‘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IoT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’ Is Going To Be Huge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75" y="740380"/>
            <a:ext cx="7613149" cy="570816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331741" y="4354646"/>
            <a:ext cx="430907" cy="385567"/>
          </a:xfrm>
          <a:prstGeom prst="straightConnector1">
            <a:avLst/>
          </a:prstGeom>
          <a:ln>
            <a:solidFill>
              <a:srgbClr val="F8FFF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14287" y="4045237"/>
            <a:ext cx="13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222815"/>
            <a:ext cx="8668373" cy="487949"/>
          </a:xfrm>
        </p:spPr>
        <p:txBody>
          <a:bodyPr anchor="b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Smart Appliances Already Going Mass Market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2-06-11 at 4.0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686" y="2417693"/>
            <a:ext cx="651918" cy="538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64" y="1048827"/>
            <a:ext cx="7379347" cy="55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6301" y="121693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Large Companies Are Rushing Into The </a:t>
            </a:r>
            <a:r>
              <a:rPr lang="en-US" sz="3200" b="1" dirty="0" err="1" smtClean="0">
                <a:solidFill>
                  <a:srgbClr val="FFFFFF"/>
                </a:solidFill>
              </a:rPr>
              <a:t>IoT</a:t>
            </a:r>
            <a:r>
              <a:rPr lang="en-US" sz="3200" b="1" dirty="0" smtClean="0">
                <a:solidFill>
                  <a:srgbClr val="FFFFFF"/>
                </a:solidFill>
              </a:rPr>
              <a:t> …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44" y="1041583"/>
            <a:ext cx="7232854" cy="542303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7477074" y="2052580"/>
            <a:ext cx="850472" cy="24948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8169" y="2444633"/>
            <a:ext cx="89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82% Of Businesses Connected By 2017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5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2231" y="447359"/>
            <a:ext cx="8508007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… Because It Will Make Them More Efficient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3" y="1192758"/>
            <a:ext cx="7031724" cy="5272227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7649687" y="1723714"/>
            <a:ext cx="469494" cy="181444"/>
          </a:xfrm>
          <a:prstGeom prst="lef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26738" y="1621652"/>
            <a:ext cx="1372096" cy="38556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1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The Old Internet Ran On Personal Computers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RTR26TX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53" y="1454645"/>
            <a:ext cx="6529068" cy="4505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32" y="655022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2004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2231" y="154259"/>
            <a:ext cx="8508007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Government Services Will Also Benefit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48" y="993600"/>
            <a:ext cx="7161972" cy="53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0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9127" y="78270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‘Internet Of Things’ Is Already Global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72" y="1049036"/>
            <a:ext cx="7293931" cy="5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3736" y="382225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Disadvantages? The Big One Is Cyber Security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22" y="1120406"/>
            <a:ext cx="7153460" cy="5369872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7649686" y="1825777"/>
            <a:ext cx="957099" cy="181444"/>
          </a:xfrm>
          <a:prstGeom prst="lef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53530" y="1701033"/>
            <a:ext cx="2154531" cy="51031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1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303956"/>
            <a:ext cx="8866909" cy="72827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Connected TVs</a:t>
            </a:r>
            <a:endParaRPr lang="en-US" b="1" dirty="0"/>
          </a:p>
        </p:txBody>
      </p:sp>
      <p:pic>
        <p:nvPicPr>
          <p:cNvPr id="3" name="Picture 2" descr="rtr3c7x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76" y="1470195"/>
            <a:ext cx="7200951" cy="4764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32" y="655022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8304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97556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Connected TVs Are Already Here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81" y="748453"/>
            <a:ext cx="7880386" cy="5908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067" y="3740724"/>
            <a:ext cx="13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here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2214" y="4105161"/>
            <a:ext cx="272152" cy="272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17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73545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And They’re Overtaking Traditional TVs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87" y="1020422"/>
            <a:ext cx="7425895" cy="55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73545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One-Third Of US Homes Already Have Connected TV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24" y="1032300"/>
            <a:ext cx="7337939" cy="55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3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73545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Half Are Smart TVs, And Half Rely On Add-On Streaming Devices </a:t>
            </a:r>
            <a:b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1" y="998421"/>
            <a:ext cx="7571167" cy="5685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27" y="3415441"/>
            <a:ext cx="1465508" cy="1081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312" y="3062216"/>
            <a:ext cx="1552126" cy="15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5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19339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 Streaming  Device Market Is Fiercely Competitive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44" y="1075411"/>
            <a:ext cx="7276936" cy="5457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23" y="2279384"/>
            <a:ext cx="771466" cy="771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230" y="2835057"/>
            <a:ext cx="1322550" cy="771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64" y="3730935"/>
            <a:ext cx="1157200" cy="771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78" y="4502401"/>
            <a:ext cx="1028621" cy="7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2956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Samsung And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Vizio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Control The US Smart TV Market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02" y="1254323"/>
            <a:ext cx="7001491" cy="52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4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2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For Consumers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shot 2012-08-06 at 6.2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700" y="2057322"/>
            <a:ext cx="4762374" cy="37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3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73617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 Smart TV Market Will Definitely Grow — People Love Them!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02" y="1103016"/>
            <a:ext cx="7138540" cy="53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1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11027" y="209538"/>
            <a:ext cx="8601871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Why? Because Smart TVs Are The Best Way To Watch TV And Movies Online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88" y="1383695"/>
            <a:ext cx="6774220" cy="50791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71" y="3422211"/>
            <a:ext cx="1648704" cy="923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731" y="3685696"/>
            <a:ext cx="1172162" cy="1172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65" y="3247031"/>
            <a:ext cx="1024746" cy="10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6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21711"/>
            <a:ext cx="8866909" cy="7282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Connected TVs Bring </a:t>
            </a:r>
            <a:r>
              <a:rPr lang="en-US" sz="3200" b="1" dirty="0"/>
              <a:t>A</a:t>
            </a:r>
            <a:r>
              <a:rPr lang="en-US" sz="3200" b="1" dirty="0" smtClean="0"/>
              <a:t>n </a:t>
            </a:r>
            <a:r>
              <a:rPr lang="en-US" sz="3200" b="1" dirty="0"/>
              <a:t>E</a:t>
            </a:r>
            <a:r>
              <a:rPr lang="en-US" sz="3200" b="1" dirty="0" smtClean="0"/>
              <a:t>xplosion </a:t>
            </a:r>
            <a:r>
              <a:rPr lang="en-US" sz="3200" b="1" dirty="0"/>
              <a:t>O</a:t>
            </a:r>
            <a:r>
              <a:rPr lang="en-US" sz="3200" b="1" dirty="0" smtClean="0"/>
              <a:t>f Content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45" y="1045506"/>
            <a:ext cx="6894499" cy="4766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32" y="6550223"/>
            <a:ext cx="117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Apple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3285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 txBox="1">
            <a:spLocks/>
          </p:cNvSpPr>
          <p:nvPr/>
        </p:nvSpPr>
        <p:spPr bwMode="auto">
          <a:xfrm>
            <a:off x="0" y="209556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688" indent="-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  <a:sym typeface="Optima" charset="0"/>
              </a:rPr>
              <a:t>Smart TVs Are Helping Online Video Grow Revenue</a:t>
            </a:r>
            <a:endParaRPr lang="en-US" sz="2800" b="1" dirty="0">
              <a:solidFill>
                <a:srgbClr val="FFFFFF"/>
              </a:solidFill>
              <a:latin typeface="+mj-lt"/>
              <a:ea typeface="ＭＳ Ｐゴシック" charset="0"/>
              <a:cs typeface="ＭＳ Ｐゴシック" charset="0"/>
              <a:sym typeface="Opti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46" y="938313"/>
            <a:ext cx="7526602" cy="554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643" y="3815923"/>
            <a:ext cx="945646" cy="529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667" y="3295005"/>
            <a:ext cx="838765" cy="52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432" y="2744333"/>
            <a:ext cx="691180" cy="45994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941970" y="3278664"/>
            <a:ext cx="204114" cy="2104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06950" y="3901037"/>
            <a:ext cx="464925" cy="44444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01836" y="4456708"/>
            <a:ext cx="589661" cy="6463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2040846"/>
            <a:ext cx="8866909" cy="7282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There’s A Big Advertising Opportunity Here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8598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78" y="178209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Smart TVs Could Help Online Video Carve Out A Greater Share Of TV Spend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2" y="1416218"/>
            <a:ext cx="6783699" cy="50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6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41050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Smart TV Ads Are Less Annoying Than Online (Or Mobile) Ads … The Screens Are Bigger!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06" y="1234480"/>
            <a:ext cx="6860375" cy="5149863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7644643" y="1910827"/>
            <a:ext cx="407075" cy="170104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82435" y="1791755"/>
            <a:ext cx="2891607" cy="419589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2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41050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And There’s A Ton Of Different Ad Formats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07" y="1190439"/>
            <a:ext cx="4590980" cy="2869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95" y="1190439"/>
            <a:ext cx="3730180" cy="2710598"/>
          </a:xfrm>
          <a:prstGeom prst="rect">
            <a:avLst/>
          </a:prstGeom>
        </p:spPr>
      </p:pic>
      <p:pic>
        <p:nvPicPr>
          <p:cNvPr id="5" name="Picture 4" descr="bg_tvad_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07" y="4365553"/>
            <a:ext cx="8707268" cy="1503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32" y="6550223"/>
            <a:ext cx="1788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Images: LG, Samsung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1758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303956"/>
            <a:ext cx="8866909" cy="7282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Connected Cars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72" y="1860310"/>
            <a:ext cx="6268531" cy="4182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32" y="6550223"/>
            <a:ext cx="101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GM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8758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Connected Cars Will Be The Next Big Tech Market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49" y="964520"/>
            <a:ext cx="7678945" cy="5658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7104" y="3371392"/>
            <a:ext cx="13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here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93609" y="3832996"/>
            <a:ext cx="272152" cy="272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7005" y="3099227"/>
            <a:ext cx="461665" cy="9054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z="1200" dirty="0" smtClean="0"/>
              <a:t>Millions)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552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2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And Businesses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RTR1PIF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003" y="1048476"/>
            <a:ext cx="4666867" cy="5440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32" y="655022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4884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It’s A Big Opportunity Because We Spend So Much ‘Dead’ Time In Cars 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02" y="1184513"/>
            <a:ext cx="7080186" cy="530856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6326287" y="2574231"/>
            <a:ext cx="1135194" cy="18144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99779" y="5057740"/>
            <a:ext cx="92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alibri"/>
                <a:cs typeface="Calibri"/>
              </a:rPr>
              <a:t>Working</a:t>
            </a:r>
          </a:p>
          <a:p>
            <a:pPr algn="ctr"/>
            <a:r>
              <a:rPr lang="en-US" sz="1000" dirty="0" smtClean="0">
                <a:latin typeface="Calibri"/>
                <a:cs typeface="Calibri"/>
              </a:rPr>
              <a:t>8.8 hours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12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347578" y="302804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Internet Will Become Common In ‘Fully Loaded’ Cars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8" y="971191"/>
            <a:ext cx="7506839" cy="56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9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6044"/>
            <a:ext cx="8414853" cy="66478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Killer Car Apps? Music, Navigation, Weather, Traffic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54" y="890828"/>
            <a:ext cx="7511092" cy="5631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340" y="3810315"/>
            <a:ext cx="453571" cy="4535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785327" y="4127841"/>
            <a:ext cx="1133964" cy="12020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55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40378"/>
            <a:ext cx="8414853" cy="66478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Traffic App </a:t>
            </a:r>
            <a:r>
              <a:rPr lang="en-US" sz="2800" b="1" dirty="0" err="1" smtClean="0">
                <a:solidFill>
                  <a:schemeClr val="tx1"/>
                </a:solidFill>
              </a:rPr>
              <a:t>Waze</a:t>
            </a:r>
            <a:r>
              <a:rPr lang="en-US" sz="2800" b="1" dirty="0" smtClean="0">
                <a:solidFill>
                  <a:schemeClr val="tx1"/>
                </a:solidFill>
              </a:rPr>
              <a:t> Has Seen Explosive Growth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59" y="905162"/>
            <a:ext cx="7450636" cy="5594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851" y="3016498"/>
            <a:ext cx="376213" cy="37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8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-157130"/>
            <a:ext cx="8866909" cy="1373909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Wearables</a:t>
            </a:r>
            <a:endParaRPr lang="en-US" b="1" dirty="0"/>
          </a:p>
        </p:txBody>
      </p:sp>
      <p:pic>
        <p:nvPicPr>
          <p:cNvPr id="4" name="Picture 3" descr="RTX137D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17" y="1793903"/>
            <a:ext cx="6658200" cy="4693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5454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4649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80" y="1049637"/>
            <a:ext cx="7357059" cy="551615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Tech Execs Think It’s The Next Big Thing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7940689" y="1632992"/>
            <a:ext cx="957099" cy="18144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0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5754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But </a:t>
            </a:r>
            <a:r>
              <a:rPr lang="en-US" altLang="ja-JP" sz="32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altLang="ja-JP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sz="32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altLang="ja-JP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t? Consumers Are Skeptical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71" y="1060185"/>
            <a:ext cx="7337996" cy="550349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879817" y="5329905"/>
            <a:ext cx="957099" cy="181444"/>
          </a:xfrm>
          <a:prstGeom prst="lef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0" y="1437715"/>
            <a:ext cx="7153638" cy="498022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Especially When It Comes To Smart Eyeglasses</a:t>
            </a:r>
          </a:p>
        </p:txBody>
      </p:sp>
    </p:spTree>
    <p:extLst>
      <p:ext uri="{BB962C8B-B14F-4D97-AF65-F5344CB8AC3E}">
        <p14:creationId xmlns:p14="http://schemas.microsoft.com/office/powerpoint/2010/main" val="198159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There’s A Lot Of Stigma Attached To </a:t>
            </a:r>
            <a:b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Smart Eyewear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394"/>
            <a:ext cx="6741630" cy="5054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914" y="3401807"/>
            <a:ext cx="2419594" cy="1814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3572"/>
            <a:ext cx="438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Google+/Robert </a:t>
            </a:r>
            <a:r>
              <a:rPr lang="en-US" sz="1200" dirty="0" err="1" smtClean="0"/>
              <a:t>Scoble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815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130261" y="206184"/>
            <a:ext cx="8577178" cy="5754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Analysts Have Wildly Different  Views On </a:t>
            </a:r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Wearables’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Potential. We Are Mildly Bullish.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91" y="1332300"/>
            <a:ext cx="6990635" cy="52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6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6170" y="376573"/>
            <a:ext cx="7967587" cy="53256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But Habits And Technology Have Changed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RTR2EGL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74" y="1288128"/>
            <a:ext cx="6705600" cy="4696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32" y="655022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6864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8498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There Will Be Some Missteps As Companies </a:t>
            </a:r>
            <a:b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Experiment With </a:t>
            </a:r>
            <a:r>
              <a:rPr lang="en-US" sz="32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</a:t>
            </a:r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en-US" sz="32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Smart Teeth — Really?</a:t>
            </a:r>
            <a:endParaRPr lang="en-US" sz="3200" b="1" i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RTX134F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325" y="2662689"/>
            <a:ext cx="5067894" cy="3423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32" y="655022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5086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Fitness Bands And Watches Have Been The Category Leaders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05" y="1422078"/>
            <a:ext cx="6749768" cy="50668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345" y="4275263"/>
            <a:ext cx="718887" cy="42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75" y="4496966"/>
            <a:ext cx="564148" cy="42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723" y="4800988"/>
            <a:ext cx="666815" cy="522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162" y="4800988"/>
            <a:ext cx="498203" cy="373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901" y="4702642"/>
            <a:ext cx="448328" cy="329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106" y="4800987"/>
            <a:ext cx="609367" cy="4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4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18048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And Will Continue To Lead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45" y="1038742"/>
            <a:ext cx="7279853" cy="54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8498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Smart Watches Have Had Respectable Launches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78" y="1405580"/>
            <a:ext cx="6574078" cy="4934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508" y="3075150"/>
            <a:ext cx="528317" cy="50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856" y="4116568"/>
            <a:ext cx="685229" cy="5132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193554" y="3413407"/>
            <a:ext cx="385548" cy="2608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65940" y="4853615"/>
            <a:ext cx="895832" cy="914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82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7" y="133010"/>
            <a:ext cx="8401571" cy="4825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But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Will Remain Mostly A US-Based Phenomenon For Some Time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75" y="1335232"/>
            <a:ext cx="7025885" cy="52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5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-157130"/>
            <a:ext cx="8866909" cy="137390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More Opportunities</a:t>
            </a:r>
            <a:endParaRPr lang="en-US" b="1" dirty="0"/>
          </a:p>
        </p:txBody>
      </p:sp>
      <p:pic>
        <p:nvPicPr>
          <p:cNvPr id="3" name="Picture 2" descr="RTX175R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053" y="1454806"/>
            <a:ext cx="7048980" cy="4237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32" y="6550223"/>
            <a:ext cx="130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Reuters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2830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225117"/>
            <a:ext cx="8866909" cy="66110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Beacons</a:t>
            </a:r>
            <a:endParaRPr lang="en-US" b="1" dirty="0"/>
          </a:p>
        </p:txBody>
      </p:sp>
      <p:pic>
        <p:nvPicPr>
          <p:cNvPr id="6" name="Picture 5" descr="beacons-the-technology-that-could-transform-how-people-use-their-phones-in-stores-events-and-their-ho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477" y="1412180"/>
            <a:ext cx="5126887" cy="1743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5" y="3685573"/>
            <a:ext cx="4477013" cy="3010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802" y="3685573"/>
            <a:ext cx="4092562" cy="230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12" y="1086246"/>
            <a:ext cx="3238960" cy="2386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819" y="6542475"/>
            <a:ext cx="255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Images: </a:t>
            </a:r>
            <a:r>
              <a:rPr lang="en-US" sz="1400" i="1" dirty="0" err="1" smtClean="0"/>
              <a:t>Estimote</a:t>
            </a:r>
            <a:r>
              <a:rPr lang="en-US" sz="1400" i="1" dirty="0" smtClean="0"/>
              <a:t>, PayPal, </a:t>
            </a:r>
            <a:r>
              <a:rPr lang="en-US" sz="1400" i="1" dirty="0" err="1" smtClean="0"/>
              <a:t>Insoft</a:t>
            </a:r>
            <a:r>
              <a:rPr lang="en-US" sz="1400" i="1" dirty="0" smtClean="0"/>
              <a:t>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6539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39116"/>
            <a:ext cx="8866909" cy="113402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Beacons Help Retailers Communicate With Shoppers In-Store. Apple’s </a:t>
            </a:r>
            <a:r>
              <a:rPr lang="en-US" sz="3200" b="1" dirty="0" err="1" smtClean="0"/>
              <a:t>iBeacon</a:t>
            </a:r>
            <a:r>
              <a:rPr lang="en-US" sz="3200" b="1" dirty="0" smtClean="0"/>
              <a:t> Leads.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15" y="1485569"/>
            <a:ext cx="6624657" cy="49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-157130"/>
            <a:ext cx="8866909" cy="137390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Drones</a:t>
            </a:r>
            <a:endParaRPr lang="en-US" b="1" dirty="0"/>
          </a:p>
        </p:txBody>
      </p:sp>
      <p:pic>
        <p:nvPicPr>
          <p:cNvPr id="3" name="Picture 2" descr="image-gallery-01._v367570019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40" y="1726553"/>
            <a:ext cx="7200951" cy="3715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32" y="6550223"/>
            <a:ext cx="135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Amazon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6173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82100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US Regulators Are Slowly Allowing More Aerial Drones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82" y="1414630"/>
            <a:ext cx="6810170" cy="51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7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70" y="0"/>
            <a:ext cx="8599484" cy="8901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What’s Next? </a:t>
            </a:r>
            <a:endParaRPr lang="en-US" sz="3200" b="1" dirty="0"/>
          </a:p>
        </p:txBody>
      </p:sp>
      <p:pic>
        <p:nvPicPr>
          <p:cNvPr id="4" name="Picture 3" descr="N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137" y="1754423"/>
            <a:ext cx="2057027" cy="2157757"/>
          </a:xfrm>
          <a:prstGeom prst="rect">
            <a:avLst/>
          </a:prstGeom>
        </p:spPr>
      </p:pic>
      <p:pic>
        <p:nvPicPr>
          <p:cNvPr id="5" name="Picture 4" descr="GoGoGa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5" y="3246848"/>
            <a:ext cx="1848773" cy="1330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948" y="1270101"/>
            <a:ext cx="1731208" cy="1299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506" y="3137258"/>
            <a:ext cx="2459087" cy="16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55" y="4939280"/>
            <a:ext cx="2985682" cy="1679446"/>
          </a:xfrm>
          <a:prstGeom prst="rect">
            <a:avLst/>
          </a:prstGeom>
        </p:spPr>
      </p:pic>
      <p:pic>
        <p:nvPicPr>
          <p:cNvPr id="3" name="Picture 2" descr="beacons-the-technology-that-could-transform-how-people-use-their-phones-in-stores-events-and-their-hom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431" y="5199814"/>
            <a:ext cx="3371909" cy="1146449"/>
          </a:xfrm>
          <a:prstGeom prst="rect">
            <a:avLst/>
          </a:prstGeom>
        </p:spPr>
      </p:pic>
      <p:pic>
        <p:nvPicPr>
          <p:cNvPr id="10" name="Picture 9" descr="video-insider-brightcove-comes-to-chromecast--foxconn-to-build-tvs-in-the-us--gopros-media-empir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5" y="1270101"/>
            <a:ext cx="2081559" cy="1564143"/>
          </a:xfrm>
          <a:prstGeom prst="rect">
            <a:avLst/>
          </a:prstGeom>
        </p:spPr>
      </p:pic>
      <p:pic>
        <p:nvPicPr>
          <p:cNvPr id="12" name="Picture 11" descr="parrot-ar-drone-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381" y="4577512"/>
            <a:ext cx="1580783" cy="11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6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380143" y="151906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Drones Will Become A Big Market Globally As They’re Phased In For Civilian Uses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47" y="1291733"/>
            <a:ext cx="7016415" cy="52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8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Investors Are Beginning To Show Interest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61" y="1401081"/>
            <a:ext cx="6903185" cy="51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4" y="2395099"/>
            <a:ext cx="6621564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END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9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291393"/>
            <a:ext cx="317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77978" y="1167743"/>
            <a:ext cx="3321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 marL="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Henry </a:t>
            </a:r>
            <a:r>
              <a:rPr lang="en-US" sz="1600" b="1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Blodget</a:t>
            </a:r>
            <a: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/>
            </a:r>
            <a:b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</a:br>
            <a:r>
              <a:rPr lang="en-US" sz="12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CEO </a:t>
            </a:r>
            <a:r>
              <a:rPr lang="en-US" sz="1200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&amp; Editor-in-</a:t>
            </a:r>
            <a:r>
              <a:rPr lang="en-US" sz="12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Chief</a:t>
            </a:r>
            <a:endParaRPr lang="en-US" sz="1200" dirty="0">
              <a:solidFill>
                <a:srgbClr val="FFFFFF"/>
              </a:solidFill>
              <a:ea typeface="ＭＳ Ｐゴシック" charset="0"/>
              <a:cs typeface="ＭＳ Ｐゴシック" charset="0"/>
              <a:sym typeface="Optima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10155" y="3061253"/>
            <a:ext cx="2365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Tony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Danova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510155" y="2246866"/>
            <a:ext cx="2416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Marcelo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Ballvé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Editorial Director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74355" y="5618021"/>
            <a:ext cx="491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BI Intelligence is a new subscription service from Business Insider  </a:t>
            </a:r>
          </a:p>
          <a:p>
            <a:r>
              <a:rPr lang="en-US" sz="1200" b="1" i="1" dirty="0" smtClean="0"/>
              <a:t>that provides in-depth insight, data, and analysis of the mobile industry.</a:t>
            </a:r>
          </a:p>
          <a:p>
            <a:endParaRPr lang="en-US" sz="1200" b="1" i="1" dirty="0"/>
          </a:p>
          <a:p>
            <a:r>
              <a:rPr lang="en-US" sz="1200" b="1" i="1" dirty="0" smtClean="0"/>
              <a:t>More info at  </a:t>
            </a:r>
            <a:r>
              <a:rPr lang="en-US" sz="1200" b="1" i="1" dirty="0" err="1" smtClean="0"/>
              <a:t>intelligence.businessinsider.com</a:t>
            </a:r>
            <a:endParaRPr lang="en-US" sz="1200" b="1" i="1" dirty="0"/>
          </a:p>
        </p:txBody>
      </p:sp>
      <p:pic>
        <p:nvPicPr>
          <p:cNvPr id="3" name="Picture 2" descr="tony-da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55" y="2970383"/>
            <a:ext cx="726598" cy="726598"/>
          </a:xfrm>
          <a:prstGeom prst="rect">
            <a:avLst/>
          </a:prstGeom>
        </p:spPr>
      </p:pic>
      <p:pic>
        <p:nvPicPr>
          <p:cNvPr id="4" name="Picture 3" descr="cooper-smit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55" y="3779102"/>
            <a:ext cx="714258" cy="714258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510155" y="3779102"/>
            <a:ext cx="24085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Cooper Smith, Research Analyst</a:t>
            </a:r>
            <a:endParaRPr lang="en-US" sz="1200" dirty="0"/>
          </a:p>
        </p:txBody>
      </p:sp>
      <p:pic>
        <p:nvPicPr>
          <p:cNvPr id="6" name="Picture 5" descr="marcelo-ballv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74" y="2178615"/>
            <a:ext cx="715779" cy="715779"/>
          </a:xfrm>
          <a:prstGeom prst="rect">
            <a:avLst/>
          </a:prstGeom>
        </p:spPr>
      </p:pic>
      <p:pic>
        <p:nvPicPr>
          <p:cNvPr id="9" name="Picture 8" descr="henry-blodge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74" y="1245579"/>
            <a:ext cx="756972" cy="756972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510155" y="4593506"/>
            <a:ext cx="2674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John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Heggestuen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64" y="4587276"/>
            <a:ext cx="646249" cy="562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4319" y="2183743"/>
            <a:ext cx="741575" cy="741575"/>
          </a:xfrm>
          <a:prstGeom prst="rect">
            <a:avLst/>
          </a:prstGeom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926259" y="2273465"/>
            <a:ext cx="26223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Emily Adler, Senior Research Editor</a:t>
            </a:r>
            <a:endParaRPr lang="en-US" sz="1200" dirty="0"/>
          </a:p>
        </p:txBody>
      </p:sp>
      <p:pic>
        <p:nvPicPr>
          <p:cNvPr id="12" name="Picture 11" descr="mark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158" y="2970384"/>
            <a:ext cx="639518" cy="639518"/>
          </a:xfrm>
          <a:prstGeom prst="rect">
            <a:avLst/>
          </a:prstGeom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5926259" y="3061253"/>
            <a:ext cx="2365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Mark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Hoelzel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14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75"/>
            <a:ext cx="9144000" cy="52880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Everything</a:t>
            </a:r>
            <a:r>
              <a:rPr lang="en-US" sz="2800" b="1" dirty="0" smtClean="0">
                <a:solidFill>
                  <a:srgbClr val="FFFFFF"/>
                </a:solidFill>
              </a:rPr>
              <a:t>!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63" y="688878"/>
            <a:ext cx="7982121" cy="5942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5876" y="3700685"/>
            <a:ext cx="966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We are here</a:t>
            </a:r>
            <a:endParaRPr lang="en-US" sz="1200" dirty="0">
              <a:solidFill>
                <a:schemeClr val="accent4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49196" y="3977684"/>
            <a:ext cx="328850" cy="320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4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3739" y="281690"/>
            <a:ext cx="5574684" cy="3763789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</a:rPr>
              <a:t>Where We Are…Devices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PCs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Tablets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Smartphones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Connected TVs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Connected Cars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FFFF"/>
                </a:solidFill>
              </a:rPr>
              <a:t>Wearables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55995" y="3601450"/>
            <a:ext cx="5892408" cy="2744341"/>
            <a:chOff x="2955995" y="3576792"/>
            <a:chExt cx="5892408" cy="27443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TextBox 4"/>
            <p:cNvSpPr txBox="1"/>
            <p:nvPr/>
          </p:nvSpPr>
          <p:spPr>
            <a:xfrm>
              <a:off x="2955995" y="3576792"/>
              <a:ext cx="5892408" cy="2744341"/>
            </a:xfrm>
            <a:prstGeom prst="rect">
              <a:avLst/>
            </a:prstGeom>
            <a:solidFill>
              <a:srgbClr val="CC553F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FFFFFF"/>
                  </a:solidFill>
                </a:rPr>
                <a:t>Where We’re Going…’Things’</a:t>
              </a:r>
            </a:p>
            <a:p>
              <a:pPr marL="1257300" lvl="2" indent="-342900">
                <a:lnSpc>
                  <a:spcPct val="150000"/>
                </a:lnSpc>
                <a:buFont typeface="Arial"/>
                <a:buChar char="•"/>
              </a:pPr>
              <a:r>
                <a:rPr lang="en-US" sz="2000" b="1" i="1" dirty="0" smtClean="0">
                  <a:solidFill>
                    <a:srgbClr val="FFFFFF"/>
                  </a:solidFill>
                </a:rPr>
                <a:t>Smart homes</a:t>
              </a:r>
            </a:p>
            <a:p>
              <a:pPr marL="1257300" lvl="2" indent="-342900">
                <a:lnSpc>
                  <a:spcPct val="150000"/>
                </a:lnSpc>
                <a:buFont typeface="Arial"/>
                <a:buChar char="•"/>
              </a:pPr>
              <a:r>
                <a:rPr lang="en-US" sz="2000" b="1" i="1" dirty="0" smtClean="0">
                  <a:solidFill>
                    <a:srgbClr val="FFFFFF"/>
                  </a:solidFill>
                </a:rPr>
                <a:t>Smart cities</a:t>
              </a:r>
            </a:p>
            <a:p>
              <a:pPr marL="1257300" lvl="2" indent="-342900">
                <a:lnSpc>
                  <a:spcPct val="150000"/>
                </a:lnSpc>
                <a:buFont typeface="Arial"/>
                <a:buChar char="•"/>
              </a:pPr>
              <a:r>
                <a:rPr lang="en-US" sz="2000" b="1" i="1" dirty="0" smtClean="0">
                  <a:solidFill>
                    <a:srgbClr val="FFFFFF"/>
                  </a:solidFill>
                </a:rPr>
                <a:t>Smart offices</a:t>
              </a:r>
            </a:p>
            <a:p>
              <a:pPr marL="1257300" lvl="2" indent="-342900">
                <a:lnSpc>
                  <a:spcPct val="150000"/>
                </a:lnSpc>
                <a:buFont typeface="Arial"/>
                <a:buChar char="•"/>
              </a:pPr>
              <a:r>
                <a:rPr lang="en-US" sz="2000" b="1" i="1" dirty="0" smtClean="0">
                  <a:solidFill>
                    <a:srgbClr val="FFFFFF"/>
                  </a:solidFill>
                </a:rPr>
                <a:t>Smart </a:t>
              </a:r>
              <a:r>
                <a:rPr lang="en-US" sz="2000" b="1" i="1" dirty="0">
                  <a:solidFill>
                    <a:srgbClr val="FFFFFF"/>
                  </a:solidFill>
                </a:rPr>
                <a:t>factories</a:t>
              </a:r>
              <a:r>
                <a:rPr lang="en-US" sz="2000" b="1" i="1" dirty="0"/>
                <a:t> </a:t>
              </a:r>
              <a:br>
                <a:rPr lang="en-US" sz="2000" b="1" i="1" dirty="0"/>
              </a:br>
              <a:endParaRPr lang="en-US" sz="2000" dirty="0"/>
            </a:p>
          </p:txBody>
        </p:sp>
        <p:pic>
          <p:nvPicPr>
            <p:cNvPr id="7" name="Picture 6" descr="GoGoGa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4773" y="4146344"/>
              <a:ext cx="999640" cy="748265"/>
            </a:xfrm>
            <a:prstGeom prst="rect">
              <a:avLst/>
            </a:prstGeom>
            <a:grpFill/>
            <a:effectLst>
              <a:outerShdw blurRad="50800" dist="38100" sx="104000" sy="104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halewood-land-range-rover-evoque-factory-assembly-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7415" y="5386138"/>
              <a:ext cx="1015026" cy="791708"/>
            </a:xfrm>
            <a:prstGeom prst="rect">
              <a:avLst/>
            </a:prstGeom>
            <a:grpFill/>
            <a:effectLst>
              <a:outerShdw blurRad="50800" dist="38100" sx="104000" sy="104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2755" y="4349980"/>
              <a:ext cx="1052015" cy="729384"/>
            </a:xfrm>
            <a:prstGeom prst="rect">
              <a:avLst/>
            </a:prstGeom>
            <a:grpFill/>
            <a:effectLst>
              <a:outerShdw blurRad="50800" dist="38100" sx="104000" sy="104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4773" y="5128680"/>
              <a:ext cx="999640" cy="790102"/>
            </a:xfrm>
            <a:prstGeom prst="rect">
              <a:avLst/>
            </a:prstGeom>
            <a:grpFill/>
            <a:effectLst>
              <a:outerShdw blurRad="50800" dist="38100" sx="104000" sy="1040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804" y="1931088"/>
            <a:ext cx="960407" cy="653717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870" y="2777456"/>
            <a:ext cx="921841" cy="691381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608" y="766656"/>
            <a:ext cx="868984" cy="631462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279" y="921941"/>
            <a:ext cx="851730" cy="772235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4330" y="1692416"/>
            <a:ext cx="937789" cy="606437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9320" y="2535321"/>
            <a:ext cx="908139" cy="605426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99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823" y="1504943"/>
            <a:ext cx="7348850" cy="156718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</a:rPr>
              <a:t>“Connecting products to the Web will be the 21</a:t>
            </a:r>
            <a:r>
              <a:rPr lang="en-US" sz="3200" b="1" i="1" baseline="30000" dirty="0" smtClean="0">
                <a:solidFill>
                  <a:srgbClr val="FFFFFF"/>
                </a:solidFill>
              </a:rPr>
              <a:t>st</a:t>
            </a:r>
            <a:r>
              <a:rPr lang="en-US" sz="3200" b="1" i="1" dirty="0" smtClean="0">
                <a:solidFill>
                  <a:srgbClr val="FFFFFF"/>
                </a:solidFill>
              </a:rPr>
              <a:t> century electrification.”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4577" y="4155420"/>
            <a:ext cx="41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— Matt Webb, CEO of BERG Cloud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868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3">
      <a:dk1>
        <a:sysClr val="windowText" lastClr="000000"/>
      </a:dk1>
      <a:lt1>
        <a:sysClr val="window" lastClr="FFFFFF"/>
      </a:lt1>
      <a:dk2>
        <a:srgbClr val="283138"/>
      </a:dk2>
      <a:lt2>
        <a:srgbClr val="F8FFF1"/>
      </a:lt2>
      <a:accent1>
        <a:srgbClr val="838D9B"/>
      </a:accent1>
      <a:accent2>
        <a:srgbClr val="FDFFFF"/>
      </a:accent2>
      <a:accent3>
        <a:srgbClr val="B36805"/>
      </a:accent3>
      <a:accent4>
        <a:srgbClr val="AB270E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50285</TotalTime>
  <Words>692</Words>
  <Application>Microsoft Macintosh PowerPoint</Application>
  <PresentationFormat>On-screen Show (4:3)</PresentationFormat>
  <Paragraphs>109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Perspective</vt:lpstr>
      <vt:lpstr>The Internet Of Everything: 2014</vt:lpstr>
      <vt:lpstr>The Old Internet Ran On Personal Computers</vt:lpstr>
      <vt:lpstr>For Consumers</vt:lpstr>
      <vt:lpstr>And Businesses</vt:lpstr>
      <vt:lpstr>But Habits And Technology Have Changed</vt:lpstr>
      <vt:lpstr>What’s Next? </vt:lpstr>
      <vt:lpstr>Everything! </vt:lpstr>
      <vt:lpstr>PowerPoint Presentation</vt:lpstr>
      <vt:lpstr>“Connecting products to the Web will be the 21st century electrification.”</vt:lpstr>
      <vt:lpstr>A New World Of ‘Connected’ Gadgets</vt:lpstr>
      <vt:lpstr>The ‘Internet of Things’ Alone Will Surpass The PC, Tablet, And Phone Market Combined By 2017!</vt:lpstr>
      <vt:lpstr>The Wearables, Connected Car, And TV Markets Will Equal The Tablet Market By 2018</vt:lpstr>
      <vt:lpstr>Venture Capital Is Piling Into ‘The Internet Of Things’</vt:lpstr>
      <vt:lpstr>Let’s Look At Some Of  The New Internet Markets Individually</vt:lpstr>
      <vt:lpstr>The Internet Of Things</vt:lpstr>
      <vt:lpstr> The ‘IoT’ Is Going To Be Huge</vt:lpstr>
      <vt:lpstr>Smart Appliances Already Going Mass Market</vt:lpstr>
      <vt:lpstr>Large Companies Are Rushing Into The IoT …</vt:lpstr>
      <vt:lpstr>… Because It Will Make Them More Efficient</vt:lpstr>
      <vt:lpstr>Government Services Will Also Benefit</vt:lpstr>
      <vt:lpstr>The ‘Internet Of Things’ Is Already Global</vt:lpstr>
      <vt:lpstr>The Disadvantages? The Big One Is Cyber Security</vt:lpstr>
      <vt:lpstr>Connected TVs</vt:lpstr>
      <vt:lpstr>Connected TVs Are Already Here</vt:lpstr>
      <vt:lpstr>And They’re Overtaking Traditional TVs</vt:lpstr>
      <vt:lpstr>One-Third Of US Homes Already Have Connected TV</vt:lpstr>
      <vt:lpstr>Half Are Smart TVs, And Half Rely On Add-On Streaming Devices   </vt:lpstr>
      <vt:lpstr>The Streaming  Device Market Is Fiercely Competitive</vt:lpstr>
      <vt:lpstr>Samsung And Vizio Control The US Smart TV Market</vt:lpstr>
      <vt:lpstr>The Smart TV Market Will Definitely Grow — People Love Them!</vt:lpstr>
      <vt:lpstr>Why? Because Smart TVs Are The Best Way To Watch TV And Movies Online</vt:lpstr>
      <vt:lpstr>Connected TVs Bring An Explosion Of Content</vt:lpstr>
      <vt:lpstr>PowerPoint Presentation</vt:lpstr>
      <vt:lpstr>There’s A Big Advertising Opportunity Here</vt:lpstr>
      <vt:lpstr>Smart TVs Could Help Online Video Carve Out A Greater Share Of TV Spend</vt:lpstr>
      <vt:lpstr>Smart TV Ads Are Less Annoying Than Online (Or Mobile) Ads … The Screens Are Bigger!</vt:lpstr>
      <vt:lpstr>And There’s A Ton Of Different Ad Formats</vt:lpstr>
      <vt:lpstr>Connected Cars</vt:lpstr>
      <vt:lpstr>Connected Cars Will Be The Next Big Tech Market</vt:lpstr>
      <vt:lpstr>It’s A Big Opportunity Because We Spend So Much ‘Dead’ Time In Cars </vt:lpstr>
      <vt:lpstr>Internet Will Become Common In ‘Fully Loaded’ Cars</vt:lpstr>
      <vt:lpstr>Killer Car Apps? Music, Navigation, Weather, Traffic</vt:lpstr>
      <vt:lpstr>Traffic App Waze Has Seen Explosive Growth</vt:lpstr>
      <vt:lpstr>Wearables</vt:lpstr>
      <vt:lpstr>Tech Execs Think It’s The Next Big Thing</vt:lpstr>
      <vt:lpstr>But Is It? Consumers Are Skeptical</vt:lpstr>
      <vt:lpstr>Especially When It Comes To Smart Eyeglasses</vt:lpstr>
      <vt:lpstr>There’s A Lot Of Stigma Attached To  Smart Eyewear</vt:lpstr>
      <vt:lpstr>Analysts Have Wildly Different  Views On Wearables’ Potential. We Are Mildly Bullish.</vt:lpstr>
      <vt:lpstr>There Will Be Some Missteps As Companies  Experiment With Wearables  Smart Teeth — Really?</vt:lpstr>
      <vt:lpstr>Fitness Bands And Watches Have Been The Category Leaders</vt:lpstr>
      <vt:lpstr>And Will Continue To Lead</vt:lpstr>
      <vt:lpstr>Smart Watches Have Had Respectable Launches</vt:lpstr>
      <vt:lpstr>But Wearables Will Remain Mostly A US-Based Phenomenon For Some Time</vt:lpstr>
      <vt:lpstr>More Opportunities</vt:lpstr>
      <vt:lpstr>Beacons</vt:lpstr>
      <vt:lpstr>Beacons Help Retailers Communicate With Shoppers In-Store. Apple’s iBeacon Leads.</vt:lpstr>
      <vt:lpstr>Drones</vt:lpstr>
      <vt:lpstr>US Regulators Are Slowly Allowing More Aerial Drones</vt:lpstr>
      <vt:lpstr>Drones Will Become A Big Market Globally As They’re Phased In For Civilian Uses</vt:lpstr>
      <vt:lpstr>Investors Are Beginning To Show Interest</vt:lpstr>
      <vt:lpstr>THE END</vt:lpstr>
      <vt:lpstr>PowerPoint Presentation</vt:lpstr>
    </vt:vector>
  </TitlesOfParts>
  <Company>Business Insider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Business Insider</dc:creator>
  <cp:lastModifiedBy>Tony Danova</cp:lastModifiedBy>
  <cp:revision>1310</cp:revision>
  <dcterms:created xsi:type="dcterms:W3CDTF">2012-06-06T17:53:28Z</dcterms:created>
  <dcterms:modified xsi:type="dcterms:W3CDTF">2014-02-27T18:07:19Z</dcterms:modified>
</cp:coreProperties>
</file>