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57" r:id="rId4"/>
    <p:sldId id="259" r:id="rId5"/>
    <p:sldId id="260" r:id="rId6"/>
    <p:sldId id="264" r:id="rId7"/>
    <p:sldId id="269" r:id="rId8"/>
    <p:sldId id="261" r:id="rId9"/>
    <p:sldId id="262" r:id="rId10"/>
    <p:sldId id="258" r:id="rId11"/>
    <p:sldId id="263" r:id="rId12"/>
    <p:sldId id="265" r:id="rId13"/>
    <p:sldId id="266" r:id="rId14"/>
    <p:sldId id="268" r:id="rId15"/>
    <p:sldId id="270" r:id="rId16"/>
    <p:sldId id="271" r:id="rId17"/>
    <p:sldId id="272" r:id="rId18"/>
  </p:sldIdLst>
  <p:sldSz cx="9144000" cy="6858000" type="screen4x3"/>
  <p:notesSz cx="6858000" cy="9144000"/>
  <p:custDataLst>
    <p:tags r:id="rId1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1" autoAdjust="0"/>
    <p:restoredTop sz="94660"/>
  </p:normalViewPr>
  <p:slideViewPr>
    <p:cSldViewPr snapToGrid="0">
      <p:cViewPr varScale="1">
        <p:scale>
          <a:sx n="79" d="100"/>
          <a:sy n="79" d="100"/>
        </p:scale>
        <p:origin x="23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339422B-8CB9-497F-8A17-AD62DB4747CD}" type="datetimeFigureOut">
              <a:rPr lang="en-US" smtClean="0"/>
              <a:t>4/25/2014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182413-B822-4EA9-A4AA-CA8A52293D3D}" type="slidenum">
              <a:rPr lang="en-US" smtClean="0"/>
              <a:t>‹#›</a:t>
            </a:fld>
            <a:endParaRPr lang="en-US"/>
          </a:p>
        </p:txBody>
      </p:sp>
    </p:spTree>
    <p:extLst>
      <p:ext uri="{BB962C8B-B14F-4D97-AF65-F5344CB8AC3E}">
        <p14:creationId xmlns:p14="http://schemas.microsoft.com/office/powerpoint/2010/main" val="2351351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339422B-8CB9-497F-8A17-AD62DB4747CD}" type="datetimeFigureOut">
              <a:rPr lang="en-US" smtClean="0"/>
              <a:t>4/25/2014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182413-B822-4EA9-A4AA-CA8A52293D3D}" type="slidenum">
              <a:rPr lang="en-US" smtClean="0"/>
              <a:t>‹#›</a:t>
            </a:fld>
            <a:endParaRPr lang="en-US"/>
          </a:p>
        </p:txBody>
      </p:sp>
    </p:spTree>
    <p:extLst>
      <p:ext uri="{BB962C8B-B14F-4D97-AF65-F5344CB8AC3E}">
        <p14:creationId xmlns:p14="http://schemas.microsoft.com/office/powerpoint/2010/main" val="2193772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339422B-8CB9-497F-8A17-AD62DB4747CD}" type="datetimeFigureOut">
              <a:rPr lang="en-US" smtClean="0"/>
              <a:t>4/25/2014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182413-B822-4EA9-A4AA-CA8A52293D3D}" type="slidenum">
              <a:rPr lang="en-US" smtClean="0"/>
              <a:t>‹#›</a:t>
            </a:fld>
            <a:endParaRPr lang="en-US"/>
          </a:p>
        </p:txBody>
      </p:sp>
    </p:spTree>
    <p:extLst>
      <p:ext uri="{BB962C8B-B14F-4D97-AF65-F5344CB8AC3E}">
        <p14:creationId xmlns:p14="http://schemas.microsoft.com/office/powerpoint/2010/main" val="2231013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339422B-8CB9-497F-8A17-AD62DB4747CD}" type="datetimeFigureOut">
              <a:rPr lang="en-US" smtClean="0"/>
              <a:t>4/25/2014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182413-B822-4EA9-A4AA-CA8A52293D3D}" type="slidenum">
              <a:rPr lang="en-US" smtClean="0"/>
              <a:t>‹#›</a:t>
            </a:fld>
            <a:endParaRPr lang="en-US"/>
          </a:p>
        </p:txBody>
      </p:sp>
    </p:spTree>
    <p:extLst>
      <p:ext uri="{BB962C8B-B14F-4D97-AF65-F5344CB8AC3E}">
        <p14:creationId xmlns:p14="http://schemas.microsoft.com/office/powerpoint/2010/main" val="4251149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39422B-8CB9-497F-8A17-AD62DB4747CD}" type="datetimeFigureOut">
              <a:rPr lang="en-US" smtClean="0"/>
              <a:t>4/25/2014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182413-B822-4EA9-A4AA-CA8A52293D3D}" type="slidenum">
              <a:rPr lang="en-US" smtClean="0"/>
              <a:t>‹#›</a:t>
            </a:fld>
            <a:endParaRPr lang="en-US"/>
          </a:p>
        </p:txBody>
      </p:sp>
    </p:spTree>
    <p:extLst>
      <p:ext uri="{BB962C8B-B14F-4D97-AF65-F5344CB8AC3E}">
        <p14:creationId xmlns:p14="http://schemas.microsoft.com/office/powerpoint/2010/main" val="3049495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339422B-8CB9-497F-8A17-AD62DB4747CD}" type="datetimeFigureOut">
              <a:rPr lang="en-US" smtClean="0"/>
              <a:t>4/25/2014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182413-B822-4EA9-A4AA-CA8A52293D3D}" type="slidenum">
              <a:rPr lang="en-US" smtClean="0"/>
              <a:t>‹#›</a:t>
            </a:fld>
            <a:endParaRPr lang="en-US"/>
          </a:p>
        </p:txBody>
      </p:sp>
    </p:spTree>
    <p:extLst>
      <p:ext uri="{BB962C8B-B14F-4D97-AF65-F5344CB8AC3E}">
        <p14:creationId xmlns:p14="http://schemas.microsoft.com/office/powerpoint/2010/main" val="1786869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339422B-8CB9-497F-8A17-AD62DB4747CD}" type="datetimeFigureOut">
              <a:rPr lang="en-US" smtClean="0"/>
              <a:t>4/25/2014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182413-B822-4EA9-A4AA-CA8A52293D3D}" type="slidenum">
              <a:rPr lang="en-US" smtClean="0"/>
              <a:t>‹#›</a:t>
            </a:fld>
            <a:endParaRPr lang="en-US"/>
          </a:p>
        </p:txBody>
      </p:sp>
    </p:spTree>
    <p:extLst>
      <p:ext uri="{BB962C8B-B14F-4D97-AF65-F5344CB8AC3E}">
        <p14:creationId xmlns:p14="http://schemas.microsoft.com/office/powerpoint/2010/main" val="2820424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339422B-8CB9-497F-8A17-AD62DB4747CD}" type="datetimeFigureOut">
              <a:rPr lang="en-US" smtClean="0"/>
              <a:t>4/25/2014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182413-B822-4EA9-A4AA-CA8A52293D3D}" type="slidenum">
              <a:rPr lang="en-US" smtClean="0"/>
              <a:t>‹#›</a:t>
            </a:fld>
            <a:endParaRPr lang="en-US"/>
          </a:p>
        </p:txBody>
      </p:sp>
    </p:spTree>
    <p:extLst>
      <p:ext uri="{BB962C8B-B14F-4D97-AF65-F5344CB8AC3E}">
        <p14:creationId xmlns:p14="http://schemas.microsoft.com/office/powerpoint/2010/main" val="1989684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39422B-8CB9-497F-8A17-AD62DB4747CD}" type="datetimeFigureOut">
              <a:rPr lang="en-US" smtClean="0"/>
              <a:t>4/25/2014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182413-B822-4EA9-A4AA-CA8A52293D3D}" type="slidenum">
              <a:rPr lang="en-US" smtClean="0"/>
              <a:t>‹#›</a:t>
            </a:fld>
            <a:endParaRPr lang="en-US"/>
          </a:p>
        </p:txBody>
      </p:sp>
    </p:spTree>
    <p:extLst>
      <p:ext uri="{BB962C8B-B14F-4D97-AF65-F5344CB8AC3E}">
        <p14:creationId xmlns:p14="http://schemas.microsoft.com/office/powerpoint/2010/main" val="1562971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39422B-8CB9-497F-8A17-AD62DB4747CD}" type="datetimeFigureOut">
              <a:rPr lang="en-US" smtClean="0"/>
              <a:t>4/25/2014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182413-B822-4EA9-A4AA-CA8A52293D3D}" type="slidenum">
              <a:rPr lang="en-US" smtClean="0"/>
              <a:t>‹#›</a:t>
            </a:fld>
            <a:endParaRPr lang="en-US"/>
          </a:p>
        </p:txBody>
      </p:sp>
    </p:spTree>
    <p:extLst>
      <p:ext uri="{BB962C8B-B14F-4D97-AF65-F5344CB8AC3E}">
        <p14:creationId xmlns:p14="http://schemas.microsoft.com/office/powerpoint/2010/main" val="366417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39422B-8CB9-497F-8A17-AD62DB4747CD}" type="datetimeFigureOut">
              <a:rPr lang="en-US" smtClean="0"/>
              <a:t>4/25/2014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182413-B822-4EA9-A4AA-CA8A52293D3D}" type="slidenum">
              <a:rPr lang="en-US" smtClean="0"/>
              <a:t>‹#›</a:t>
            </a:fld>
            <a:endParaRPr lang="en-US"/>
          </a:p>
        </p:txBody>
      </p:sp>
    </p:spTree>
    <p:extLst>
      <p:ext uri="{BB962C8B-B14F-4D97-AF65-F5344CB8AC3E}">
        <p14:creationId xmlns:p14="http://schemas.microsoft.com/office/powerpoint/2010/main" val="640895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39422B-8CB9-497F-8A17-AD62DB4747CD}" type="datetimeFigureOut">
              <a:rPr lang="en-US" smtClean="0"/>
              <a:t>4/25/2014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182413-B822-4EA9-A4AA-CA8A52293D3D}" type="slidenum">
              <a:rPr lang="en-US" smtClean="0"/>
              <a:t>‹#›</a:t>
            </a:fld>
            <a:endParaRPr lang="en-US"/>
          </a:p>
        </p:txBody>
      </p:sp>
    </p:spTree>
    <p:extLst>
      <p:ext uri="{BB962C8B-B14F-4D97-AF65-F5344CB8AC3E}">
        <p14:creationId xmlns:p14="http://schemas.microsoft.com/office/powerpoint/2010/main" val="32939448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hatshouldireadnext.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I400/590 No Way Big Data &amp; Recommender Systems</a:t>
            </a:r>
            <a:endParaRPr lang="en-US" b="1" dirty="0"/>
          </a:p>
        </p:txBody>
      </p:sp>
      <p:sp>
        <p:nvSpPr>
          <p:cNvPr id="3" name="Subtitle 2"/>
          <p:cNvSpPr>
            <a:spLocks noGrp="1"/>
          </p:cNvSpPr>
          <p:nvPr>
            <p:ph type="subTitle" idx="1"/>
          </p:nvPr>
        </p:nvSpPr>
        <p:spPr/>
        <p:txBody>
          <a:bodyPr/>
          <a:lstStyle/>
          <a:p>
            <a:r>
              <a:rPr lang="en-US" dirty="0" smtClean="0"/>
              <a:t>Geoffrey Fox</a:t>
            </a:r>
          </a:p>
          <a:p>
            <a:r>
              <a:rPr lang="en-US" smtClean="0"/>
              <a:t>March 3 2014</a:t>
            </a:r>
            <a:endParaRPr lang="en-US"/>
          </a:p>
        </p:txBody>
      </p:sp>
    </p:spTree>
    <p:extLst>
      <p:ext uri="{BB962C8B-B14F-4D97-AF65-F5344CB8AC3E}">
        <p14:creationId xmlns:p14="http://schemas.microsoft.com/office/powerpoint/2010/main" val="13577772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944217"/>
          </a:xfrm>
        </p:spPr>
        <p:txBody>
          <a:bodyPr/>
          <a:lstStyle/>
          <a:p>
            <a:r>
              <a:rPr lang="en-US" b="1" dirty="0" smtClean="0"/>
              <a:t>Use Recommender Engines I</a:t>
            </a:r>
            <a:endParaRPr lang="en-US" b="1" dirty="0"/>
          </a:p>
        </p:txBody>
      </p:sp>
      <p:sp>
        <p:nvSpPr>
          <p:cNvPr id="3" name="Content Placeholder 2"/>
          <p:cNvSpPr>
            <a:spLocks noGrp="1"/>
          </p:cNvSpPr>
          <p:nvPr>
            <p:ph idx="1"/>
          </p:nvPr>
        </p:nvSpPr>
        <p:spPr>
          <a:xfrm>
            <a:off x="120650" y="944216"/>
            <a:ext cx="9023350" cy="5761383"/>
          </a:xfrm>
        </p:spPr>
        <p:txBody>
          <a:bodyPr>
            <a:normAutofit/>
          </a:bodyPr>
          <a:lstStyle/>
          <a:p>
            <a:r>
              <a:rPr lang="en-US" dirty="0" smtClean="0"/>
              <a:t>LinkedIn people to people recommender engines</a:t>
            </a:r>
          </a:p>
          <a:p>
            <a:r>
              <a:rPr lang="en-US" dirty="0"/>
              <a:t>R</a:t>
            </a:r>
            <a:r>
              <a:rPr lang="en-US" dirty="0" smtClean="0"/>
              <a:t>ecommender </a:t>
            </a:r>
            <a:r>
              <a:rPr lang="en-US" dirty="0"/>
              <a:t>engine that was not talked about is being used by Steam, a multiplayer online gaming community for PC’s. This application recommends computer games through their online store. </a:t>
            </a:r>
            <a:endParaRPr lang="en-US" dirty="0" smtClean="0"/>
          </a:p>
          <a:p>
            <a:r>
              <a:rPr lang="en-US" dirty="0"/>
              <a:t>news story recommendation systems on actual news sites. </a:t>
            </a:r>
            <a:endParaRPr lang="en-US" dirty="0" smtClean="0"/>
          </a:p>
          <a:p>
            <a:r>
              <a:rPr lang="en-US" dirty="0"/>
              <a:t>navigation programs (specifically, mobile apps like </a:t>
            </a:r>
            <a:r>
              <a:rPr lang="en-US" dirty="0" err="1"/>
              <a:t>Waze</a:t>
            </a:r>
            <a:r>
              <a:rPr lang="en-US" dirty="0"/>
              <a:t>) which utilize both user generated, as well as crowd sourced, data to produce several recommendations for possible routes given selected user-preferences. </a:t>
            </a:r>
            <a:endParaRPr lang="en-US" dirty="0" smtClean="0"/>
          </a:p>
          <a:p>
            <a:r>
              <a:rPr lang="en-US" dirty="0"/>
              <a:t>providing many different services to registered voters including providing information on candidates for Americans who do not possess adequate time for research.﻿</a:t>
            </a:r>
          </a:p>
        </p:txBody>
      </p:sp>
    </p:spTree>
    <p:extLst>
      <p:ext uri="{BB962C8B-B14F-4D97-AF65-F5344CB8AC3E}">
        <p14:creationId xmlns:p14="http://schemas.microsoft.com/office/powerpoint/2010/main" val="1414631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944217"/>
          </a:xfrm>
        </p:spPr>
        <p:txBody>
          <a:bodyPr/>
          <a:lstStyle/>
          <a:p>
            <a:r>
              <a:rPr lang="en-US" b="1" dirty="0" smtClean="0"/>
              <a:t>Use Recommender Engines II</a:t>
            </a:r>
            <a:endParaRPr lang="en-US" b="1" dirty="0"/>
          </a:p>
        </p:txBody>
      </p:sp>
      <p:sp>
        <p:nvSpPr>
          <p:cNvPr id="3" name="Content Placeholder 2"/>
          <p:cNvSpPr>
            <a:spLocks noGrp="1"/>
          </p:cNvSpPr>
          <p:nvPr>
            <p:ph idx="1"/>
          </p:nvPr>
        </p:nvSpPr>
        <p:spPr>
          <a:xfrm>
            <a:off x="120650" y="944216"/>
            <a:ext cx="9023350" cy="5761383"/>
          </a:xfrm>
        </p:spPr>
        <p:txBody>
          <a:bodyPr>
            <a:normAutofit fontScale="85000" lnSpcReduction="20000"/>
          </a:bodyPr>
          <a:lstStyle/>
          <a:p>
            <a:r>
              <a:rPr lang="en-US" dirty="0"/>
              <a:t> </a:t>
            </a:r>
            <a:r>
              <a:rPr lang="en-US" dirty="0">
                <a:solidFill>
                  <a:srgbClr val="FF0000"/>
                </a:solidFill>
              </a:rPr>
              <a:t>The launch of Google Glass made a sterling breakthrough in the augmented reality paradigm that rendered a composite view of the world to the common man. If we could implement recommender systems on an augmented reality </a:t>
            </a:r>
            <a:r>
              <a:rPr lang="en-US" dirty="0" smtClean="0">
                <a:solidFill>
                  <a:srgbClr val="FF0000"/>
                </a:solidFill>
              </a:rPr>
              <a:t>device.</a:t>
            </a:r>
          </a:p>
          <a:p>
            <a:r>
              <a:rPr lang="en-US" dirty="0">
                <a:solidFill>
                  <a:srgbClr val="FF0000"/>
                </a:solidFill>
              </a:rPr>
              <a:t>The recommendation system can be used in an intelligent personal assistant and knowledge navigator systems like SIRI for Apple </a:t>
            </a:r>
            <a:r>
              <a:rPr lang="en-US" dirty="0" smtClean="0">
                <a:solidFill>
                  <a:srgbClr val="FF0000"/>
                </a:solidFill>
              </a:rPr>
              <a:t>Device</a:t>
            </a:r>
          </a:p>
          <a:p>
            <a:r>
              <a:rPr lang="en-US" dirty="0">
                <a:solidFill>
                  <a:srgbClr val="FF0000"/>
                </a:solidFill>
              </a:rPr>
              <a:t>Another example of recommendation systems is </a:t>
            </a:r>
            <a:r>
              <a:rPr lang="en-US" dirty="0" err="1">
                <a:solidFill>
                  <a:srgbClr val="FF0000"/>
                </a:solidFill>
              </a:rPr>
              <a:t>IMDb</a:t>
            </a:r>
            <a:r>
              <a:rPr lang="en-US" dirty="0">
                <a:solidFill>
                  <a:srgbClr val="FF0000"/>
                </a:solidFill>
              </a:rPr>
              <a:t> recommendation system. They take all of the movies and TV shows that a user has either rated or added to his </a:t>
            </a:r>
            <a:r>
              <a:rPr lang="en-US" dirty="0" err="1">
                <a:solidFill>
                  <a:srgbClr val="FF0000"/>
                </a:solidFill>
              </a:rPr>
              <a:t>Watchlist</a:t>
            </a:r>
            <a:r>
              <a:rPr lang="en-US" dirty="0">
                <a:solidFill>
                  <a:srgbClr val="FF0000"/>
                </a:solidFill>
              </a:rPr>
              <a:t>. Then, </a:t>
            </a:r>
            <a:r>
              <a:rPr lang="en-US" dirty="0" err="1">
                <a:solidFill>
                  <a:srgbClr val="FF0000"/>
                </a:solidFill>
              </a:rPr>
              <a:t>IMDb</a:t>
            </a:r>
            <a:r>
              <a:rPr lang="en-US" dirty="0">
                <a:solidFill>
                  <a:srgbClr val="FF0000"/>
                </a:solidFill>
              </a:rPr>
              <a:t> compares this data to ratings made by other users. </a:t>
            </a:r>
            <a:endParaRPr lang="en-US" dirty="0" smtClean="0">
              <a:solidFill>
                <a:srgbClr val="FF0000"/>
              </a:solidFill>
            </a:endParaRPr>
          </a:p>
          <a:p>
            <a:r>
              <a:rPr lang="en-US" dirty="0">
                <a:solidFill>
                  <a:srgbClr val="FF0000"/>
                </a:solidFill>
              </a:rPr>
              <a:t>A novel approach in the implementation of these </a:t>
            </a:r>
            <a:r>
              <a:rPr lang="en-US" dirty="0" smtClean="0">
                <a:solidFill>
                  <a:srgbClr val="FF0000"/>
                </a:solidFill>
              </a:rPr>
              <a:t>recommender </a:t>
            </a:r>
            <a:r>
              <a:rPr lang="en-US" dirty="0">
                <a:solidFill>
                  <a:srgbClr val="FF0000"/>
                </a:solidFill>
              </a:rPr>
              <a:t>systems is in google maps where the application </a:t>
            </a:r>
            <a:r>
              <a:rPr lang="en-US" dirty="0" smtClean="0">
                <a:solidFill>
                  <a:srgbClr val="FF0000"/>
                </a:solidFill>
              </a:rPr>
              <a:t>recommends </a:t>
            </a:r>
            <a:r>
              <a:rPr lang="en-US" dirty="0">
                <a:solidFill>
                  <a:srgbClr val="FF0000"/>
                </a:solidFill>
              </a:rPr>
              <a:t>the preferred route to take based on weather conditions, traffic and other such criteria</a:t>
            </a:r>
            <a:r>
              <a:rPr lang="en-US" dirty="0" smtClean="0">
                <a:solidFill>
                  <a:srgbClr val="FF0000"/>
                </a:solidFill>
              </a:rPr>
              <a:t>.</a:t>
            </a:r>
          </a:p>
          <a:p>
            <a:r>
              <a:rPr lang="en-US" dirty="0">
                <a:solidFill>
                  <a:srgbClr val="FF0000"/>
                </a:solidFill>
              </a:rPr>
              <a:t>Readers enter their favorite book and the system suggests books which the reader may like and read next. It will take into account the genre of the book entered by him or her and suggest books of same genre or same author. A website providing such recommendations </a:t>
            </a:r>
            <a:r>
              <a:rPr lang="en-US" dirty="0" smtClean="0">
                <a:solidFill>
                  <a:srgbClr val="FF0000"/>
                </a:solidFill>
              </a:rPr>
              <a:t>is </a:t>
            </a:r>
            <a:r>
              <a:rPr lang="en-US" dirty="0" smtClean="0">
                <a:solidFill>
                  <a:srgbClr val="FF0000"/>
                </a:solidFill>
                <a:hlinkClick r:id="rId2"/>
              </a:rPr>
              <a:t>whatshouldireadnext.com</a:t>
            </a:r>
            <a:r>
              <a:rPr lang="en-US" dirty="0" smtClean="0">
                <a:solidFill>
                  <a:srgbClr val="FF0000"/>
                </a:solidFill>
              </a:rPr>
              <a:t>.</a:t>
            </a:r>
          </a:p>
        </p:txBody>
      </p:sp>
    </p:spTree>
    <p:extLst>
      <p:ext uri="{BB962C8B-B14F-4D97-AF65-F5344CB8AC3E}">
        <p14:creationId xmlns:p14="http://schemas.microsoft.com/office/powerpoint/2010/main" val="10874243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944217"/>
          </a:xfrm>
        </p:spPr>
        <p:txBody>
          <a:bodyPr/>
          <a:lstStyle/>
          <a:p>
            <a:r>
              <a:rPr lang="en-US" b="1" dirty="0" smtClean="0"/>
              <a:t>Use Recommender Engines III</a:t>
            </a:r>
            <a:endParaRPr lang="en-US" b="1" dirty="0"/>
          </a:p>
        </p:txBody>
      </p:sp>
      <p:sp>
        <p:nvSpPr>
          <p:cNvPr id="3" name="Content Placeholder 2"/>
          <p:cNvSpPr>
            <a:spLocks noGrp="1"/>
          </p:cNvSpPr>
          <p:nvPr>
            <p:ph idx="1"/>
          </p:nvPr>
        </p:nvSpPr>
        <p:spPr>
          <a:xfrm>
            <a:off x="120650" y="944216"/>
            <a:ext cx="9023350" cy="5761383"/>
          </a:xfrm>
        </p:spPr>
        <p:txBody>
          <a:bodyPr>
            <a:normAutofit fontScale="85000" lnSpcReduction="20000"/>
          </a:bodyPr>
          <a:lstStyle/>
          <a:p>
            <a:r>
              <a:rPr lang="en-US" dirty="0" smtClean="0">
                <a:solidFill>
                  <a:srgbClr val="FF0000"/>
                </a:solidFill>
              </a:rPr>
              <a:t>One </a:t>
            </a:r>
            <a:r>
              <a:rPr lang="en-US" dirty="0">
                <a:solidFill>
                  <a:srgbClr val="FF0000"/>
                </a:solidFill>
              </a:rPr>
              <a:t>such novel approach not discussed in section 7 is prediction of market stocks. </a:t>
            </a:r>
            <a:endParaRPr lang="en-US" dirty="0" smtClean="0">
              <a:solidFill>
                <a:srgbClr val="FF0000"/>
              </a:solidFill>
            </a:endParaRPr>
          </a:p>
          <a:p>
            <a:r>
              <a:rPr lang="en-US" dirty="0">
                <a:solidFill>
                  <a:srgbClr val="FF0000"/>
                </a:solidFill>
              </a:rPr>
              <a:t>Walmart, </a:t>
            </a:r>
            <a:r>
              <a:rPr lang="en-US" dirty="0" smtClean="0">
                <a:solidFill>
                  <a:srgbClr val="FF0000"/>
                </a:solidFill>
              </a:rPr>
              <a:t>Kroger </a:t>
            </a:r>
            <a:r>
              <a:rPr lang="en-US" dirty="0">
                <a:solidFill>
                  <a:srgbClr val="FF0000"/>
                </a:solidFill>
              </a:rPr>
              <a:t>where the system suggests the user for the products they have not purchased based on the past history. The system will also prompt the user on any discounts, offers </a:t>
            </a:r>
            <a:r>
              <a:rPr lang="en-US" dirty="0" smtClean="0">
                <a:solidFill>
                  <a:srgbClr val="FF0000"/>
                </a:solidFill>
              </a:rPr>
              <a:t>on</a:t>
            </a:r>
          </a:p>
          <a:p>
            <a:r>
              <a:rPr lang="en-US" dirty="0">
                <a:solidFill>
                  <a:srgbClr val="FF0000"/>
                </a:solidFill>
              </a:rPr>
              <a:t>marriage bureau websites, where people when they search for a partner, get to choose from many people with similar characteristics or a range of people with their required priorities.</a:t>
            </a:r>
            <a:r>
              <a:rPr lang="en-US" dirty="0" smtClean="0">
                <a:solidFill>
                  <a:srgbClr val="FF0000"/>
                </a:solidFill>
              </a:rPr>
              <a:t> </a:t>
            </a:r>
            <a:r>
              <a:rPr lang="en-US" dirty="0">
                <a:solidFill>
                  <a:srgbClr val="FF0000"/>
                </a:solidFill>
              </a:rPr>
              <a:t>the items they regularly purchase</a:t>
            </a:r>
            <a:r>
              <a:rPr lang="en-US" dirty="0" smtClean="0">
                <a:solidFill>
                  <a:srgbClr val="FF0000"/>
                </a:solidFill>
              </a:rPr>
              <a:t>.</a:t>
            </a:r>
          </a:p>
          <a:p>
            <a:r>
              <a:rPr lang="en-US" dirty="0" smtClean="0">
                <a:solidFill>
                  <a:srgbClr val="FF0000"/>
                </a:solidFill>
              </a:rPr>
              <a:t>R</a:t>
            </a:r>
            <a:r>
              <a:rPr lang="en-US" dirty="0">
                <a:solidFill>
                  <a:srgbClr val="FF0000"/>
                </a:solidFill>
              </a:rPr>
              <a:t>ealm of recommendation in Twitter to categorize the existing works as well as to identify areas that need to be further studied</a:t>
            </a:r>
            <a:r>
              <a:rPr lang="en-US" dirty="0" smtClean="0">
                <a:solidFill>
                  <a:srgbClr val="FF0000"/>
                </a:solidFill>
              </a:rPr>
              <a:t>.</a:t>
            </a:r>
          </a:p>
          <a:p>
            <a:r>
              <a:rPr lang="en-US" dirty="0" smtClean="0">
                <a:solidFill>
                  <a:srgbClr val="FF0000"/>
                </a:solidFill>
              </a:rPr>
              <a:t>Software </a:t>
            </a:r>
            <a:r>
              <a:rPr lang="en-US" dirty="0">
                <a:solidFill>
                  <a:srgbClr val="FF0000"/>
                </a:solidFill>
              </a:rPr>
              <a:t>agents that recommend options to </a:t>
            </a:r>
            <a:r>
              <a:rPr lang="en-US" dirty="0" smtClean="0">
                <a:solidFill>
                  <a:srgbClr val="FF0000"/>
                </a:solidFill>
              </a:rPr>
              <a:t>users.  They </a:t>
            </a:r>
            <a:r>
              <a:rPr lang="en-US" dirty="0">
                <a:solidFill>
                  <a:srgbClr val="FF0000"/>
                </a:solidFill>
              </a:rPr>
              <a:t>are becoming very popular in e-commerce applications to recommend the online purchase of some products</a:t>
            </a:r>
            <a:r>
              <a:rPr lang="en-US" dirty="0" smtClean="0">
                <a:solidFill>
                  <a:srgbClr val="FF0000"/>
                </a:solidFill>
              </a:rPr>
              <a:t>.</a:t>
            </a:r>
          </a:p>
          <a:p>
            <a:r>
              <a:rPr lang="en-US" dirty="0" smtClean="0">
                <a:solidFill>
                  <a:srgbClr val="FF0000"/>
                </a:solidFill>
              </a:rPr>
              <a:t> </a:t>
            </a:r>
            <a:r>
              <a:rPr lang="en-US" dirty="0">
                <a:solidFill>
                  <a:srgbClr val="FF0000"/>
                </a:solidFill>
              </a:rPr>
              <a:t>Cyber security recommender </a:t>
            </a:r>
            <a:r>
              <a:rPr lang="en-US" dirty="0" smtClean="0">
                <a:solidFill>
                  <a:srgbClr val="FF0000"/>
                </a:solidFill>
              </a:rPr>
              <a:t>system can </a:t>
            </a:r>
            <a:r>
              <a:rPr lang="en-US" dirty="0">
                <a:solidFill>
                  <a:srgbClr val="FF0000"/>
                </a:solidFill>
              </a:rPr>
              <a:t>detect, identify and mitigate cases of fraudulent activities and cyber threats</a:t>
            </a:r>
            <a:r>
              <a:rPr lang="en-US" dirty="0" smtClean="0">
                <a:solidFill>
                  <a:srgbClr val="FF0000"/>
                </a:solidFill>
              </a:rPr>
              <a:t>.</a:t>
            </a:r>
          </a:p>
          <a:p>
            <a:r>
              <a:rPr lang="en-US" dirty="0">
                <a:solidFill>
                  <a:srgbClr val="FF0000"/>
                </a:solidFill>
              </a:rPr>
              <a:t> I could spot that the spell checker system on nearly all mobile devices and also the word suggestion systems are indeed recommendation systems</a:t>
            </a:r>
          </a:p>
        </p:txBody>
      </p:sp>
    </p:spTree>
    <p:extLst>
      <p:ext uri="{BB962C8B-B14F-4D97-AF65-F5344CB8AC3E}">
        <p14:creationId xmlns:p14="http://schemas.microsoft.com/office/powerpoint/2010/main" val="33550079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
            <a:ext cx="7886700" cy="829056"/>
          </a:xfrm>
        </p:spPr>
        <p:txBody>
          <a:bodyPr/>
          <a:lstStyle/>
          <a:p>
            <a:r>
              <a:rPr lang="en-US" b="1" dirty="0" smtClean="0"/>
              <a:t>Use Recommender Engines IV</a:t>
            </a:r>
            <a:endParaRPr lang="en-US" b="1" dirty="0"/>
          </a:p>
        </p:txBody>
      </p:sp>
      <p:sp>
        <p:nvSpPr>
          <p:cNvPr id="3" name="Content Placeholder 2"/>
          <p:cNvSpPr>
            <a:spLocks noGrp="1"/>
          </p:cNvSpPr>
          <p:nvPr>
            <p:ph idx="1"/>
          </p:nvPr>
        </p:nvSpPr>
        <p:spPr>
          <a:xfrm>
            <a:off x="0" y="829057"/>
            <a:ext cx="9023350" cy="6126480"/>
          </a:xfrm>
        </p:spPr>
        <p:txBody>
          <a:bodyPr>
            <a:noAutofit/>
          </a:bodyPr>
          <a:lstStyle/>
          <a:p>
            <a:r>
              <a:rPr lang="en-US" sz="2000" dirty="0">
                <a:solidFill>
                  <a:srgbClr val="FF0000"/>
                </a:solidFill>
              </a:rPr>
              <a:t>A recommender system is an information filter that presents only information that is relevant to the user. It filters the information based on:</a:t>
            </a:r>
            <a:br>
              <a:rPr lang="en-US" sz="2000" dirty="0">
                <a:solidFill>
                  <a:srgbClr val="FF0000"/>
                </a:solidFill>
              </a:rPr>
            </a:br>
            <a:r>
              <a:rPr lang="en-US" sz="2000" dirty="0">
                <a:solidFill>
                  <a:srgbClr val="FF0000"/>
                </a:solidFill>
              </a:rPr>
              <a:t>1. User's past </a:t>
            </a:r>
            <a:r>
              <a:rPr lang="en-US" sz="2000" dirty="0" err="1">
                <a:solidFill>
                  <a:srgbClr val="FF0000"/>
                </a:solidFill>
              </a:rPr>
              <a:t>behaviour</a:t>
            </a:r>
            <a:r>
              <a:rPr lang="en-US" sz="2000" dirty="0">
                <a:solidFill>
                  <a:srgbClr val="FF0000"/>
                </a:solidFill>
              </a:rPr>
              <a:t> (</a:t>
            </a:r>
            <a:r>
              <a:rPr lang="en-US" sz="2000" dirty="0" err="1">
                <a:solidFill>
                  <a:srgbClr val="FF0000"/>
                </a:solidFill>
              </a:rPr>
              <a:t>Personalised</a:t>
            </a:r>
            <a:r>
              <a:rPr lang="en-US" sz="2000" dirty="0">
                <a:solidFill>
                  <a:srgbClr val="FF0000"/>
                </a:solidFill>
              </a:rPr>
              <a:t> recommendation)</a:t>
            </a:r>
            <a:br>
              <a:rPr lang="en-US" sz="2000" dirty="0">
                <a:solidFill>
                  <a:srgbClr val="FF0000"/>
                </a:solidFill>
              </a:rPr>
            </a:br>
            <a:r>
              <a:rPr lang="en-US" sz="2000" dirty="0">
                <a:solidFill>
                  <a:srgbClr val="FF0000"/>
                </a:solidFill>
              </a:rPr>
              <a:t>2. Currently popular information among his cohorts (Social recommendation)</a:t>
            </a:r>
            <a:br>
              <a:rPr lang="en-US" sz="2000" dirty="0">
                <a:solidFill>
                  <a:srgbClr val="FF0000"/>
                </a:solidFill>
              </a:rPr>
            </a:br>
            <a:r>
              <a:rPr lang="en-US" sz="2000" dirty="0">
                <a:solidFill>
                  <a:srgbClr val="FF0000"/>
                </a:solidFill>
              </a:rPr>
              <a:t>3. Current search (Item recommendation</a:t>
            </a:r>
            <a:r>
              <a:rPr lang="en-US" sz="2000" dirty="0" smtClean="0">
                <a:solidFill>
                  <a:srgbClr val="FF0000"/>
                </a:solidFill>
              </a:rPr>
              <a:t>)</a:t>
            </a:r>
          </a:p>
          <a:p>
            <a:r>
              <a:rPr lang="en-US" sz="2000" dirty="0">
                <a:solidFill>
                  <a:srgbClr val="FF0000"/>
                </a:solidFill>
              </a:rPr>
              <a:t>At this time of the year, am positive that many students are actively applying for internships and full time and are maximum benefited by the recommendation systems in the job portal. An agent is created for every individual registered with the job portal and the agent keeps sending information about new jobs posted that matches the job seeker's preference. </a:t>
            </a:r>
            <a:endParaRPr lang="en-US" sz="2000" dirty="0" smtClean="0">
              <a:solidFill>
                <a:srgbClr val="FF0000"/>
              </a:solidFill>
            </a:endParaRPr>
          </a:p>
          <a:p>
            <a:r>
              <a:rPr lang="en-US" sz="2000" dirty="0">
                <a:solidFill>
                  <a:srgbClr val="FF0000"/>
                </a:solidFill>
              </a:rPr>
              <a:t>One application of a Recommender System is Coursera.org. It provides world-class education by giving access to multiple open online courses. The company uses a Recommender System. A user who is enrolled into one or more courses is recommended to take different </a:t>
            </a:r>
            <a:r>
              <a:rPr lang="en-US" sz="2000" dirty="0" smtClean="0">
                <a:solidFill>
                  <a:srgbClr val="FF0000"/>
                </a:solidFill>
              </a:rPr>
              <a:t>courses</a:t>
            </a:r>
          </a:p>
          <a:p>
            <a:r>
              <a:rPr lang="en-US" sz="2000" dirty="0">
                <a:solidFill>
                  <a:srgbClr val="FF0000"/>
                </a:solidFill>
              </a:rPr>
              <a:t>One of the example of such a recommender system is one that offers optimum routes to drivers in city. </a:t>
            </a:r>
            <a:r>
              <a:rPr lang="en-US" sz="2000" dirty="0" smtClean="0">
                <a:solidFill>
                  <a:srgbClr val="FF0000"/>
                </a:solidFill>
              </a:rPr>
              <a:t>Based </a:t>
            </a:r>
            <a:r>
              <a:rPr lang="en-US" sz="2000" dirty="0">
                <a:solidFill>
                  <a:srgbClr val="FF0000"/>
                </a:solidFill>
              </a:rPr>
              <a:t>on the location of the users, his interests would suggest him suitable information such as restaurants, gas stations, ATM, shopping malls, concerts in nearby locations and so on. </a:t>
            </a:r>
          </a:p>
        </p:txBody>
      </p:sp>
    </p:spTree>
    <p:extLst>
      <p:ext uri="{BB962C8B-B14F-4D97-AF65-F5344CB8AC3E}">
        <p14:creationId xmlns:p14="http://schemas.microsoft.com/office/powerpoint/2010/main" val="25837888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
            <a:ext cx="7886700" cy="877824"/>
          </a:xfrm>
        </p:spPr>
        <p:txBody>
          <a:bodyPr/>
          <a:lstStyle/>
          <a:p>
            <a:r>
              <a:rPr lang="en-US" b="1" dirty="0"/>
              <a:t>Use Recommender Engines </a:t>
            </a:r>
            <a:r>
              <a:rPr lang="en-US" b="1" dirty="0" smtClean="0"/>
              <a:t>V</a:t>
            </a:r>
            <a:endParaRPr lang="en-US" dirty="0"/>
          </a:p>
        </p:txBody>
      </p:sp>
      <p:sp>
        <p:nvSpPr>
          <p:cNvPr id="3" name="Content Placeholder 2"/>
          <p:cNvSpPr>
            <a:spLocks noGrp="1"/>
          </p:cNvSpPr>
          <p:nvPr>
            <p:ph idx="1"/>
          </p:nvPr>
        </p:nvSpPr>
        <p:spPr>
          <a:xfrm>
            <a:off x="0" y="752728"/>
            <a:ext cx="9144000" cy="6105271"/>
          </a:xfrm>
        </p:spPr>
        <p:txBody>
          <a:bodyPr/>
          <a:lstStyle/>
          <a:p>
            <a:r>
              <a:rPr lang="en-US" dirty="0">
                <a:solidFill>
                  <a:srgbClr val="7030A0"/>
                </a:solidFill>
              </a:rPr>
              <a:t>Google </a:t>
            </a:r>
            <a:r>
              <a:rPr lang="en-US" dirty="0" smtClean="0">
                <a:solidFill>
                  <a:srgbClr val="7030A0"/>
                </a:solidFill>
              </a:rPr>
              <a:t>Now </a:t>
            </a:r>
            <a:r>
              <a:rPr lang="en-US" dirty="0">
                <a:solidFill>
                  <a:srgbClr val="7030A0"/>
                </a:solidFill>
              </a:rPr>
              <a:t>is an example of what looks like multi criteria and mobile recommender system. On android devices (</a:t>
            </a:r>
            <a:r>
              <a:rPr lang="en-US" dirty="0" smtClean="0">
                <a:solidFill>
                  <a:srgbClr val="7030A0"/>
                </a:solidFill>
              </a:rPr>
              <a:t>at least </a:t>
            </a:r>
            <a:r>
              <a:rPr lang="en-US" dirty="0">
                <a:solidFill>
                  <a:srgbClr val="7030A0"/>
                </a:solidFill>
              </a:rPr>
              <a:t>on Nexus 5), I get recommendations from Google on restaurants in vicinity, coupons and so on. It provides options </a:t>
            </a:r>
            <a:r>
              <a:rPr lang="en-US" dirty="0" smtClean="0">
                <a:solidFill>
                  <a:srgbClr val="7030A0"/>
                </a:solidFill>
              </a:rPr>
              <a:t>to </a:t>
            </a:r>
            <a:r>
              <a:rPr lang="en-US" dirty="0">
                <a:solidFill>
                  <a:srgbClr val="7030A0"/>
                </a:solidFill>
              </a:rPr>
              <a:t>filter out categories based on user's interests. </a:t>
            </a:r>
            <a:endParaRPr lang="en-US" dirty="0" smtClean="0">
              <a:solidFill>
                <a:srgbClr val="7030A0"/>
              </a:solidFill>
            </a:endParaRPr>
          </a:p>
          <a:p>
            <a:r>
              <a:rPr lang="en-US" dirty="0">
                <a:solidFill>
                  <a:srgbClr val="7030A0"/>
                </a:solidFill>
              </a:rPr>
              <a:t>online dating services and their "matching" features.  I'm not familiar with how their matching systems work, but recommender engine algorithms appear to be one method to do this kind of matching of people to </a:t>
            </a:r>
            <a:r>
              <a:rPr lang="en-US" dirty="0" smtClean="0">
                <a:solidFill>
                  <a:srgbClr val="7030A0"/>
                </a:solidFill>
              </a:rPr>
              <a:t>people.</a:t>
            </a:r>
          </a:p>
          <a:p>
            <a:r>
              <a:rPr lang="en-US" dirty="0" smtClean="0">
                <a:solidFill>
                  <a:srgbClr val="7030A0"/>
                </a:solidFill>
              </a:rPr>
              <a:t>Google</a:t>
            </a:r>
            <a:r>
              <a:rPr lang="en-US" dirty="0">
                <a:solidFill>
                  <a:srgbClr val="7030A0"/>
                </a:solidFill>
              </a:rPr>
              <a:t> appears to have similar algorithms to recommend people for one's circles in Google+.  Grocery store loyalty programs that track customers' purchases and then mail personalized coupons also use recommender engine algorithms.</a:t>
            </a:r>
            <a:endParaRPr lang="en-US" dirty="0" smtClean="0">
              <a:solidFill>
                <a:srgbClr val="7030A0"/>
              </a:solidFill>
            </a:endParaRPr>
          </a:p>
        </p:txBody>
      </p:sp>
    </p:spTree>
    <p:extLst>
      <p:ext uri="{BB962C8B-B14F-4D97-AF65-F5344CB8AC3E}">
        <p14:creationId xmlns:p14="http://schemas.microsoft.com/office/powerpoint/2010/main" val="23497663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
            <a:ext cx="7886700" cy="877824"/>
          </a:xfrm>
        </p:spPr>
        <p:txBody>
          <a:bodyPr/>
          <a:lstStyle/>
          <a:p>
            <a:r>
              <a:rPr lang="en-US" b="1" dirty="0"/>
              <a:t>Use Recommender Engines </a:t>
            </a:r>
            <a:r>
              <a:rPr lang="en-US" b="1" dirty="0" smtClean="0"/>
              <a:t>VI</a:t>
            </a:r>
            <a:endParaRPr lang="en-US" dirty="0"/>
          </a:p>
        </p:txBody>
      </p:sp>
      <p:sp>
        <p:nvSpPr>
          <p:cNvPr id="3" name="Content Placeholder 2"/>
          <p:cNvSpPr>
            <a:spLocks noGrp="1"/>
          </p:cNvSpPr>
          <p:nvPr>
            <p:ph idx="1"/>
          </p:nvPr>
        </p:nvSpPr>
        <p:spPr>
          <a:xfrm>
            <a:off x="0" y="752728"/>
            <a:ext cx="9144000" cy="6105271"/>
          </a:xfrm>
        </p:spPr>
        <p:txBody>
          <a:bodyPr>
            <a:normAutofit/>
          </a:bodyPr>
          <a:lstStyle/>
          <a:p>
            <a:r>
              <a:rPr lang="en-US" dirty="0" smtClean="0">
                <a:solidFill>
                  <a:srgbClr val="7030A0"/>
                </a:solidFill>
              </a:rPr>
              <a:t>I </a:t>
            </a:r>
            <a:r>
              <a:rPr lang="en-US" dirty="0">
                <a:solidFill>
                  <a:srgbClr val="7030A0"/>
                </a:solidFill>
              </a:rPr>
              <a:t>work with institutional repositories http://en.wikipedia.org/wiki/Institutional_repository and I think it would be helpful to have a recommender system that offers help or instruction about the digital items that are found in these systems. </a:t>
            </a:r>
            <a:endParaRPr lang="en-US" dirty="0" smtClean="0">
              <a:solidFill>
                <a:srgbClr val="7030A0"/>
              </a:solidFill>
            </a:endParaRPr>
          </a:p>
          <a:p>
            <a:pPr lvl="1"/>
            <a:r>
              <a:rPr lang="en-US" dirty="0">
                <a:solidFill>
                  <a:srgbClr val="7030A0"/>
                </a:solidFill>
              </a:rPr>
              <a:t>The recommender system would be located on the detailed item record and would be a recommended list of help or instruction documents related to aspects of use of the digital item in the detailed </a:t>
            </a:r>
            <a:r>
              <a:rPr lang="en-US" dirty="0" smtClean="0">
                <a:solidFill>
                  <a:srgbClr val="7030A0"/>
                </a:solidFill>
              </a:rPr>
              <a:t>record.</a:t>
            </a:r>
          </a:p>
          <a:p>
            <a:pPr lvl="1"/>
            <a:r>
              <a:rPr lang="en-US" dirty="0" smtClean="0">
                <a:solidFill>
                  <a:srgbClr val="7030A0"/>
                </a:solidFill>
              </a:rPr>
              <a:t>This </a:t>
            </a:r>
            <a:r>
              <a:rPr lang="en-US" dirty="0">
                <a:solidFill>
                  <a:srgbClr val="7030A0"/>
                </a:solidFill>
              </a:rPr>
              <a:t>recommender system is different than the recommenders systems in section 7 because instead of recommending items of the same type [bibliographic records], the system recommends items of a different type [help or instruction documents]. </a:t>
            </a:r>
            <a:endParaRPr lang="en-US" dirty="0" smtClean="0">
              <a:solidFill>
                <a:srgbClr val="7030A0"/>
              </a:solidFill>
            </a:endParaRPr>
          </a:p>
        </p:txBody>
      </p:sp>
    </p:spTree>
    <p:extLst>
      <p:ext uri="{BB962C8B-B14F-4D97-AF65-F5344CB8AC3E}">
        <p14:creationId xmlns:p14="http://schemas.microsoft.com/office/powerpoint/2010/main" val="36087260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
            <a:ext cx="7886700" cy="877824"/>
          </a:xfrm>
        </p:spPr>
        <p:txBody>
          <a:bodyPr/>
          <a:lstStyle/>
          <a:p>
            <a:r>
              <a:rPr lang="en-US" b="1" dirty="0"/>
              <a:t>Use Recommender Engines </a:t>
            </a:r>
            <a:r>
              <a:rPr lang="en-US" b="1" dirty="0" smtClean="0"/>
              <a:t>VII</a:t>
            </a:r>
            <a:endParaRPr lang="en-US" dirty="0"/>
          </a:p>
        </p:txBody>
      </p:sp>
      <p:sp>
        <p:nvSpPr>
          <p:cNvPr id="3" name="Content Placeholder 2"/>
          <p:cNvSpPr>
            <a:spLocks noGrp="1"/>
          </p:cNvSpPr>
          <p:nvPr>
            <p:ph idx="1"/>
          </p:nvPr>
        </p:nvSpPr>
        <p:spPr>
          <a:xfrm>
            <a:off x="0" y="752728"/>
            <a:ext cx="9144000" cy="6105271"/>
          </a:xfrm>
        </p:spPr>
        <p:txBody>
          <a:bodyPr>
            <a:normAutofit fontScale="92500" lnSpcReduction="20000"/>
          </a:bodyPr>
          <a:lstStyle/>
          <a:p>
            <a:r>
              <a:rPr lang="en-US" dirty="0">
                <a:solidFill>
                  <a:srgbClr val="7030A0"/>
                </a:solidFill>
              </a:rPr>
              <a:t>I recently had to choose my seat assignments for round-trip airfare.  I was given a seating chart of the plane to select my seat that gave me some information about my choice such as: window, aisle, emergency row, proximity to front or rear, etc.  The chart also told me if the adjoining seats were empty or occupied</a:t>
            </a:r>
            <a:r>
              <a:rPr lang="en-US" dirty="0" smtClean="0">
                <a:solidFill>
                  <a:srgbClr val="7030A0"/>
                </a:solidFill>
              </a:rPr>
              <a:t>.</a:t>
            </a:r>
            <a:endParaRPr lang="en-US" dirty="0">
              <a:solidFill>
                <a:srgbClr val="7030A0"/>
              </a:solidFill>
            </a:endParaRPr>
          </a:p>
          <a:p>
            <a:r>
              <a:rPr lang="en-US" dirty="0">
                <a:solidFill>
                  <a:srgbClr val="7030A0"/>
                </a:solidFill>
              </a:rPr>
              <a:t>What I would have found valuable is a similarity score on how my neighbors related to my preferences.  If travelers had filled out a profile asking questions like:</a:t>
            </a:r>
          </a:p>
          <a:p>
            <a:pPr marL="914400" lvl="1" indent="-457200">
              <a:buFont typeface="+mj-lt"/>
              <a:buAutoNum type="arabicPeriod"/>
            </a:pPr>
            <a:r>
              <a:rPr lang="en-US" dirty="0" smtClean="0">
                <a:solidFill>
                  <a:srgbClr val="7030A0"/>
                </a:solidFill>
              </a:rPr>
              <a:t>Do </a:t>
            </a:r>
            <a:r>
              <a:rPr lang="en-US" dirty="0">
                <a:solidFill>
                  <a:srgbClr val="7030A0"/>
                </a:solidFill>
              </a:rPr>
              <a:t>you like to talk to strangers seated next to you? Always, </a:t>
            </a:r>
            <a:r>
              <a:rPr lang="en-US" dirty="0" err="1">
                <a:solidFill>
                  <a:srgbClr val="7030A0"/>
                </a:solidFill>
              </a:rPr>
              <a:t>Frequently,Sometimes,Occasionally</a:t>
            </a:r>
            <a:r>
              <a:rPr lang="en-US" dirty="0">
                <a:solidFill>
                  <a:srgbClr val="7030A0"/>
                </a:solidFill>
              </a:rPr>
              <a:t>, Never</a:t>
            </a:r>
          </a:p>
          <a:p>
            <a:pPr marL="914400" lvl="1" indent="-457200">
              <a:buFont typeface="+mj-lt"/>
              <a:buAutoNum type="arabicPeriod"/>
            </a:pPr>
            <a:r>
              <a:rPr lang="en-US" dirty="0" smtClean="0">
                <a:solidFill>
                  <a:srgbClr val="7030A0"/>
                </a:solidFill>
              </a:rPr>
              <a:t>Do </a:t>
            </a:r>
            <a:r>
              <a:rPr lang="en-US" dirty="0">
                <a:solidFill>
                  <a:srgbClr val="7030A0"/>
                </a:solidFill>
              </a:rPr>
              <a:t>you lean your seat back? Always, </a:t>
            </a:r>
            <a:r>
              <a:rPr lang="en-US" dirty="0" err="1">
                <a:solidFill>
                  <a:srgbClr val="7030A0"/>
                </a:solidFill>
              </a:rPr>
              <a:t>Frequently,Sometimes,Occasionally</a:t>
            </a:r>
            <a:r>
              <a:rPr lang="en-US" dirty="0">
                <a:solidFill>
                  <a:srgbClr val="7030A0"/>
                </a:solidFill>
              </a:rPr>
              <a:t>, Never</a:t>
            </a:r>
          </a:p>
          <a:p>
            <a:pPr marL="914400" lvl="1" indent="-457200">
              <a:buFont typeface="+mj-lt"/>
              <a:buAutoNum type="arabicPeriod"/>
            </a:pPr>
            <a:r>
              <a:rPr lang="en-US" dirty="0" smtClean="0">
                <a:solidFill>
                  <a:srgbClr val="7030A0"/>
                </a:solidFill>
              </a:rPr>
              <a:t>Do </a:t>
            </a:r>
            <a:r>
              <a:rPr lang="en-US" dirty="0">
                <a:solidFill>
                  <a:srgbClr val="7030A0"/>
                </a:solidFill>
              </a:rPr>
              <a:t>you close the window shade? Always, </a:t>
            </a:r>
            <a:r>
              <a:rPr lang="en-US" dirty="0" err="1">
                <a:solidFill>
                  <a:srgbClr val="7030A0"/>
                </a:solidFill>
              </a:rPr>
              <a:t>Frequently,Sometimes,Occasionally</a:t>
            </a:r>
            <a:r>
              <a:rPr lang="en-US" dirty="0">
                <a:solidFill>
                  <a:srgbClr val="7030A0"/>
                </a:solidFill>
              </a:rPr>
              <a:t>, </a:t>
            </a:r>
            <a:r>
              <a:rPr lang="en-US" dirty="0" smtClean="0">
                <a:solidFill>
                  <a:srgbClr val="7030A0"/>
                </a:solidFill>
              </a:rPr>
              <a:t>Never</a:t>
            </a:r>
            <a:endParaRPr lang="en-US" dirty="0">
              <a:solidFill>
                <a:srgbClr val="7030A0"/>
              </a:solidFill>
            </a:endParaRPr>
          </a:p>
          <a:p>
            <a:r>
              <a:rPr lang="en-US" dirty="0">
                <a:solidFill>
                  <a:srgbClr val="7030A0"/>
                </a:solidFill>
              </a:rPr>
              <a:t>Based on the answers to such questions, a recommender system would be able to highlight seats that best matched me to like neighbors.  Similar systems could place tables of diners within a restaurant or any seating event such as a play or concert.</a:t>
            </a:r>
            <a:endParaRPr lang="en-US" dirty="0" smtClean="0">
              <a:solidFill>
                <a:srgbClr val="7030A0"/>
              </a:solidFill>
            </a:endParaRPr>
          </a:p>
        </p:txBody>
      </p:sp>
    </p:spTree>
    <p:extLst>
      <p:ext uri="{BB962C8B-B14F-4D97-AF65-F5344CB8AC3E}">
        <p14:creationId xmlns:p14="http://schemas.microsoft.com/office/powerpoint/2010/main" val="24479125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9450" y="1"/>
            <a:ext cx="7886700" cy="850900"/>
          </a:xfrm>
        </p:spPr>
        <p:txBody>
          <a:bodyPr/>
          <a:lstStyle/>
          <a:p>
            <a:r>
              <a:rPr lang="en-US" b="1" dirty="0"/>
              <a:t>Use Recommender Engines </a:t>
            </a:r>
            <a:r>
              <a:rPr lang="en-US" b="1" dirty="0" smtClean="0"/>
              <a:t>VIII</a:t>
            </a:r>
            <a:endParaRPr lang="en-US" dirty="0"/>
          </a:p>
        </p:txBody>
      </p:sp>
      <p:sp>
        <p:nvSpPr>
          <p:cNvPr id="3" name="Content Placeholder 2"/>
          <p:cNvSpPr>
            <a:spLocks noGrp="1"/>
          </p:cNvSpPr>
          <p:nvPr>
            <p:ph idx="1"/>
          </p:nvPr>
        </p:nvSpPr>
        <p:spPr>
          <a:xfrm>
            <a:off x="0" y="669924"/>
            <a:ext cx="9042400" cy="6188075"/>
          </a:xfrm>
        </p:spPr>
        <p:txBody>
          <a:bodyPr>
            <a:normAutofit fontScale="92500" lnSpcReduction="20000"/>
          </a:bodyPr>
          <a:lstStyle/>
          <a:p>
            <a:r>
              <a:rPr lang="en-US" sz="2400" dirty="0">
                <a:solidFill>
                  <a:srgbClr val="7030A0"/>
                </a:solidFill>
              </a:rPr>
              <a:t>Google now is a perfect example of multi criteria recommender systems. It is amazing to see how multiple criteria decides what the user wants. I use Google now on my mobile and it gives me directions, suggestions on places to eat, travel and so on by tracking the day-to-day activity. To me, it is a mix of multi criteria and mobile recommender systems which looks like a future trend where multiple criteria will be required to provide user the best lifestyle experience</a:t>
            </a:r>
            <a:r>
              <a:rPr lang="en-US" sz="2400" dirty="0"/>
              <a:t>.﻿</a:t>
            </a:r>
            <a:endParaRPr lang="en-US" sz="2400" dirty="0" smtClean="0"/>
          </a:p>
          <a:p>
            <a:r>
              <a:rPr lang="en-US" sz="2400" dirty="0">
                <a:solidFill>
                  <a:srgbClr val="7030A0"/>
                </a:solidFill>
              </a:rPr>
              <a:t>A novel application of a recommender engine would be a system that would formulate a K-12 student’s ‘academic genome’ and use it to recommend majors that the student may want to consider at college, and the colleges where they are likely to find greater academic success.        </a:t>
            </a:r>
          </a:p>
          <a:p>
            <a:pPr lvl="1"/>
            <a:r>
              <a:rPr lang="en-US" sz="2200" dirty="0">
                <a:solidFill>
                  <a:srgbClr val="7030A0"/>
                </a:solidFill>
              </a:rPr>
              <a:t>An analysis of what similar students majored in; where they went to college; and how well they fared, would then be used to recommend majors that the student might want to consider and schools that they could explore applying </a:t>
            </a:r>
            <a:r>
              <a:rPr lang="en-US" sz="2200" dirty="0" smtClean="0">
                <a:solidFill>
                  <a:srgbClr val="7030A0"/>
                </a:solidFill>
              </a:rPr>
              <a:t>to</a:t>
            </a:r>
          </a:p>
          <a:p>
            <a:r>
              <a:rPr lang="en-US" sz="2400" dirty="0">
                <a:solidFill>
                  <a:srgbClr val="7030A0"/>
                </a:solidFill>
              </a:rPr>
              <a:t>A novel application of a recommender system would be to match people with political candidates.  Doing so is not a simple as movies or music because people's political point of view changes over time.  Also the politician's view can change as well.  A candidate who was recommended to a user today may not be an appropriate recommendation a week from now due to personal, political, or policy flip-flopping.  A system like this would need constant streaming input and would often be re-evaluating existing recommendations. ﻿</a:t>
            </a:r>
            <a:endParaRPr lang="en-US" sz="2600" dirty="0">
              <a:solidFill>
                <a:srgbClr val="7030A0"/>
              </a:solidFill>
            </a:endParaRPr>
          </a:p>
        </p:txBody>
      </p:sp>
    </p:spTree>
    <p:extLst>
      <p:ext uri="{BB962C8B-B14F-4D97-AF65-F5344CB8AC3E}">
        <p14:creationId xmlns:p14="http://schemas.microsoft.com/office/powerpoint/2010/main" val="17343245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Posting Assignment</a:t>
            </a:r>
            <a:endParaRPr lang="en-US" b="1" dirty="0"/>
          </a:p>
        </p:txBody>
      </p:sp>
      <p:sp>
        <p:nvSpPr>
          <p:cNvPr id="3" name="Content Placeholder 2"/>
          <p:cNvSpPr>
            <a:spLocks noGrp="1"/>
          </p:cNvSpPr>
          <p:nvPr>
            <p:ph idx="1"/>
          </p:nvPr>
        </p:nvSpPr>
        <p:spPr/>
        <p:txBody>
          <a:bodyPr/>
          <a:lstStyle/>
          <a:p>
            <a:r>
              <a:rPr lang="en-US" dirty="0"/>
              <a:t>Please post </a:t>
            </a:r>
            <a:r>
              <a:rPr lang="en-US" dirty="0" smtClean="0"/>
              <a:t>on either</a:t>
            </a:r>
          </a:p>
          <a:p>
            <a:r>
              <a:rPr lang="en-US" dirty="0" smtClean="0"/>
              <a:t>a</a:t>
            </a:r>
            <a:r>
              <a:rPr lang="en-US" dirty="0"/>
              <a:t>) "No way Big Data" Discuss areas where Big Data is really unimportant</a:t>
            </a:r>
          </a:p>
          <a:p>
            <a:r>
              <a:rPr lang="en-US" dirty="0"/>
              <a:t>OR</a:t>
            </a:r>
          </a:p>
          <a:p>
            <a:r>
              <a:rPr lang="en-US" dirty="0"/>
              <a:t>b) Novel applications of Recommender engines not discussed in Section 7 lectures. One example is auto completion of surveys discussed for census in section 5 (use cases 3 and 4). This can be same or different from Homework topic</a:t>
            </a:r>
          </a:p>
          <a:p>
            <a:endParaRPr lang="en-US" dirty="0"/>
          </a:p>
        </p:txBody>
      </p:sp>
    </p:spTree>
    <p:extLst>
      <p:ext uri="{BB962C8B-B14F-4D97-AF65-F5344CB8AC3E}">
        <p14:creationId xmlns:p14="http://schemas.microsoft.com/office/powerpoint/2010/main" val="23752868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7256"/>
            <a:ext cx="7886700" cy="926961"/>
          </a:xfrm>
        </p:spPr>
        <p:txBody>
          <a:bodyPr/>
          <a:lstStyle/>
          <a:p>
            <a:r>
              <a:rPr lang="en-US" dirty="0" smtClean="0"/>
              <a:t>No way Big Data I</a:t>
            </a:r>
            <a:endParaRPr lang="en-US" dirty="0"/>
          </a:p>
        </p:txBody>
      </p:sp>
      <p:sp>
        <p:nvSpPr>
          <p:cNvPr id="3" name="Content Placeholder 2"/>
          <p:cNvSpPr>
            <a:spLocks noGrp="1"/>
          </p:cNvSpPr>
          <p:nvPr>
            <p:ph idx="1"/>
          </p:nvPr>
        </p:nvSpPr>
        <p:spPr>
          <a:xfrm>
            <a:off x="0" y="762138"/>
            <a:ext cx="9144000" cy="6095862"/>
          </a:xfrm>
        </p:spPr>
        <p:txBody>
          <a:bodyPr>
            <a:normAutofit fontScale="70000" lnSpcReduction="20000"/>
          </a:bodyPr>
          <a:lstStyle/>
          <a:p>
            <a:r>
              <a:rPr lang="en-US" dirty="0" smtClean="0"/>
              <a:t>Small Businesses e.g. Bakery, Florist, Coffee shop, Hair Salon, Local news, </a:t>
            </a:r>
            <a:r>
              <a:rPr lang="en-US" dirty="0"/>
              <a:t> log cutting or physical labor jobs </a:t>
            </a:r>
            <a:endParaRPr lang="en-US" dirty="0" smtClean="0"/>
          </a:p>
          <a:p>
            <a:pPr lvl="1"/>
            <a:r>
              <a:rPr lang="en-US" dirty="0" smtClean="0"/>
              <a:t>Even these can benefit from Big Data</a:t>
            </a:r>
          </a:p>
          <a:p>
            <a:pPr lvl="1"/>
            <a:r>
              <a:rPr lang="en-US" dirty="0" smtClean="0"/>
              <a:t>Depends </a:t>
            </a:r>
            <a:r>
              <a:rPr lang="en-US" dirty="0"/>
              <a:t>on the scale and context of the operation using it for big data to be actually practical. ﻿</a:t>
            </a:r>
            <a:endParaRPr lang="en-US" dirty="0" smtClean="0"/>
          </a:p>
          <a:p>
            <a:pPr lvl="1"/>
            <a:r>
              <a:rPr lang="en-US" dirty="0" smtClean="0"/>
              <a:t>Don’t </a:t>
            </a:r>
            <a:r>
              <a:rPr lang="en-US" dirty="0"/>
              <a:t>have the resources or skills to improve from implementing a big data system</a:t>
            </a:r>
            <a:r>
              <a:rPr lang="en-US" dirty="0" smtClean="0"/>
              <a:t>.</a:t>
            </a:r>
          </a:p>
          <a:p>
            <a:pPr lvl="1"/>
            <a:r>
              <a:rPr lang="en-US" dirty="0"/>
              <a:t> it would be hard to for small businesses to use to help them better their business since it would probably be hard to compile data to better their business but in my mind I still do not think the data would be unimportant.﻿</a:t>
            </a:r>
            <a:endParaRPr lang="en-US" dirty="0" smtClean="0"/>
          </a:p>
          <a:p>
            <a:pPr lvl="1"/>
            <a:r>
              <a:rPr lang="en-US" dirty="0" smtClean="0"/>
              <a:t>S</a:t>
            </a:r>
            <a:r>
              <a:rPr lang="en-US" dirty="0"/>
              <a:t>maller businesses as they might not have the resources to take advantage of big data. However, that does not make it unimportant. </a:t>
            </a:r>
            <a:endParaRPr lang="en-US" dirty="0" smtClean="0"/>
          </a:p>
          <a:p>
            <a:pPr lvl="1"/>
            <a:r>
              <a:rPr lang="en-US" dirty="0"/>
              <a:t>niche that these types of entities occupy are really looking for a more personalized approach﻿</a:t>
            </a:r>
            <a:endParaRPr lang="en-US" dirty="0" smtClean="0"/>
          </a:p>
          <a:p>
            <a:pPr lvl="1"/>
            <a:r>
              <a:rPr lang="en-US" dirty="0"/>
              <a:t>Small businesses do not have the capability to support the 3 V's needed for Big Data.  </a:t>
            </a:r>
            <a:endParaRPr lang="en-US" dirty="0" smtClean="0"/>
          </a:p>
          <a:p>
            <a:pPr lvl="1"/>
            <a:r>
              <a:rPr lang="en-US" dirty="0"/>
              <a:t>Their sample set could be very low, so it would be hard to come up with a consensus with the data. </a:t>
            </a:r>
            <a:endParaRPr lang="en-US" dirty="0" smtClean="0"/>
          </a:p>
          <a:p>
            <a:pPr lvl="1"/>
            <a:r>
              <a:rPr lang="en-US" dirty="0"/>
              <a:t>specific time we may not have a big quantity of the data volume , like starting a small business in early time. But the big data  importance would be  improve by the business developing</a:t>
            </a:r>
            <a:r>
              <a:rPr lang="en-US" dirty="0" smtClean="0"/>
              <a:t>.</a:t>
            </a:r>
          </a:p>
          <a:p>
            <a:pPr lvl="1"/>
            <a:r>
              <a:rPr lang="en-US" dirty="0"/>
              <a:t>big data would not be as effective due to lack of actual data collected. In smaller organizations that do not keep track of day to day smaller transactions, it would be difficult to leverage this information. </a:t>
            </a:r>
            <a:endParaRPr lang="en-US" dirty="0" smtClean="0"/>
          </a:p>
          <a:p>
            <a:pPr lvl="1"/>
            <a:r>
              <a:rPr lang="en-US" dirty="0"/>
              <a:t>Big data is really unimportant for small businesses that do not wish to expand. Like the local restaurant in the next town over. Its been there for 30 years and doesn't need to change its way of business. </a:t>
            </a:r>
            <a:endParaRPr lang="en-US" dirty="0" smtClean="0"/>
          </a:p>
        </p:txBody>
      </p:sp>
    </p:spTree>
    <p:extLst>
      <p:ext uri="{BB962C8B-B14F-4D97-AF65-F5344CB8AC3E}">
        <p14:creationId xmlns:p14="http://schemas.microsoft.com/office/powerpoint/2010/main" val="41604385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7196"/>
            <a:ext cx="7886700" cy="738117"/>
          </a:xfrm>
        </p:spPr>
        <p:txBody>
          <a:bodyPr/>
          <a:lstStyle/>
          <a:p>
            <a:r>
              <a:rPr lang="en-US" b="1" dirty="0"/>
              <a:t>No way Big Data </a:t>
            </a:r>
            <a:r>
              <a:rPr lang="en-US" b="1" dirty="0" smtClean="0"/>
              <a:t>II</a:t>
            </a:r>
            <a:endParaRPr lang="en-US" b="1" dirty="0"/>
          </a:p>
        </p:txBody>
      </p:sp>
      <p:sp>
        <p:nvSpPr>
          <p:cNvPr id="3" name="Content Placeholder 2"/>
          <p:cNvSpPr>
            <a:spLocks noGrp="1"/>
          </p:cNvSpPr>
          <p:nvPr>
            <p:ph idx="1"/>
          </p:nvPr>
        </p:nvSpPr>
        <p:spPr>
          <a:xfrm>
            <a:off x="-9940" y="765313"/>
            <a:ext cx="9144000" cy="6016349"/>
          </a:xfrm>
        </p:spPr>
        <p:txBody>
          <a:bodyPr>
            <a:normAutofit fontScale="70000" lnSpcReduction="20000"/>
          </a:bodyPr>
          <a:lstStyle/>
          <a:p>
            <a:r>
              <a:rPr lang="en-US" dirty="0" smtClean="0"/>
              <a:t>Agriculture </a:t>
            </a:r>
            <a:r>
              <a:rPr lang="en-US" dirty="0"/>
              <a:t>and sustainability. </a:t>
            </a:r>
            <a:endParaRPr lang="en-US" dirty="0" smtClean="0"/>
          </a:p>
          <a:p>
            <a:r>
              <a:rPr lang="en-US" dirty="0" smtClean="0"/>
              <a:t>I </a:t>
            </a:r>
            <a:r>
              <a:rPr lang="en-US" dirty="0"/>
              <a:t>do feel, however, that eventually there will be a time where every aspect of Big Data will be used and will benefit the company working with it. </a:t>
            </a:r>
            <a:endParaRPr lang="en-US" dirty="0" smtClean="0"/>
          </a:p>
          <a:p>
            <a:pPr lvl="1"/>
            <a:r>
              <a:rPr lang="en-US" dirty="0"/>
              <a:t>big data is so freely available now a days that almost all types of industries are using it in some way or the other. </a:t>
            </a:r>
            <a:endParaRPr lang="en-US" dirty="0" smtClean="0"/>
          </a:p>
          <a:p>
            <a:r>
              <a:rPr lang="en-US" dirty="0"/>
              <a:t>Information Privacy holds back big data</a:t>
            </a:r>
          </a:p>
          <a:p>
            <a:r>
              <a:rPr lang="en-US" dirty="0"/>
              <a:t>There are areas that don't necessarily have tangible numeric data but people are figuring out ways to analyze it.</a:t>
            </a:r>
          </a:p>
          <a:p>
            <a:r>
              <a:rPr lang="en-US" dirty="0"/>
              <a:t>I  do not believe big data to have a field or area where it could be classified as "unimportant". </a:t>
            </a:r>
          </a:p>
          <a:p>
            <a:r>
              <a:rPr lang="en-US" dirty="0"/>
              <a:t>However, like most things, it is not the best solution to everything. might be situations that the Big Data approach isn't so effective</a:t>
            </a:r>
            <a:r>
              <a:rPr lang="en-US" dirty="0" smtClean="0"/>
              <a:t>.</a:t>
            </a:r>
          </a:p>
          <a:p>
            <a:r>
              <a:rPr lang="en-US" dirty="0"/>
              <a:t>It can be applied in some way to every area. </a:t>
            </a:r>
            <a:endParaRPr lang="en-US" dirty="0" smtClean="0"/>
          </a:p>
          <a:p>
            <a:r>
              <a:rPr lang="en-US" dirty="0"/>
              <a:t>because the resources aren't there currently for someone to use big data doesn't mean that big data is simply unimportant for those people. </a:t>
            </a:r>
            <a:endParaRPr lang="en-US" dirty="0" smtClean="0"/>
          </a:p>
          <a:p>
            <a:r>
              <a:rPr lang="en-US" dirty="0"/>
              <a:t>Big data can sometimes be too much when your end goal is more simple than the data requires</a:t>
            </a:r>
            <a:r>
              <a:rPr lang="en-US" dirty="0" smtClean="0"/>
              <a:t>.</a:t>
            </a:r>
          </a:p>
          <a:p>
            <a:r>
              <a:rPr lang="en-US" dirty="0"/>
              <a:t>anything that involves some type of human </a:t>
            </a:r>
            <a:r>
              <a:rPr lang="en-US" dirty="0" smtClean="0"/>
              <a:t>judgment </a:t>
            </a:r>
            <a:r>
              <a:rPr lang="en-US" dirty="0"/>
              <a:t>or opinion</a:t>
            </a:r>
            <a:r>
              <a:rPr lang="en-US" dirty="0" smtClean="0"/>
              <a:t>.</a:t>
            </a:r>
          </a:p>
          <a:p>
            <a:r>
              <a:rPr lang="en-US" dirty="0"/>
              <a:t>decision making in some international business. </a:t>
            </a:r>
            <a:endParaRPr lang="en-US" dirty="0" smtClean="0"/>
          </a:p>
          <a:p>
            <a:r>
              <a:rPr lang="en-US" dirty="0"/>
              <a:t>Since big data requires continuous, variable and  fair amount of data any filed that doesn’t have these “conditions” will find no use of big data. </a:t>
            </a:r>
            <a:endParaRPr lang="en-US" dirty="0" smtClean="0"/>
          </a:p>
          <a:p>
            <a:endParaRPr lang="en-US" dirty="0"/>
          </a:p>
        </p:txBody>
      </p:sp>
    </p:spTree>
    <p:extLst>
      <p:ext uri="{BB962C8B-B14F-4D97-AF65-F5344CB8AC3E}">
        <p14:creationId xmlns:p14="http://schemas.microsoft.com/office/powerpoint/2010/main" val="39048735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
            <a:ext cx="7886700" cy="824948"/>
          </a:xfrm>
        </p:spPr>
        <p:txBody>
          <a:bodyPr/>
          <a:lstStyle/>
          <a:p>
            <a:r>
              <a:rPr lang="en-US" b="1" dirty="0"/>
              <a:t>No way Big Data </a:t>
            </a:r>
            <a:r>
              <a:rPr lang="en-US" b="1" dirty="0" smtClean="0"/>
              <a:t>III</a:t>
            </a:r>
            <a:endParaRPr lang="en-US" dirty="0"/>
          </a:p>
        </p:txBody>
      </p:sp>
      <p:sp>
        <p:nvSpPr>
          <p:cNvPr id="3" name="Content Placeholder 2"/>
          <p:cNvSpPr>
            <a:spLocks noGrp="1"/>
          </p:cNvSpPr>
          <p:nvPr>
            <p:ph idx="1"/>
          </p:nvPr>
        </p:nvSpPr>
        <p:spPr>
          <a:xfrm>
            <a:off x="0" y="824948"/>
            <a:ext cx="9144000" cy="6033051"/>
          </a:xfrm>
        </p:spPr>
        <p:txBody>
          <a:bodyPr>
            <a:normAutofit fontScale="62500" lnSpcReduction="20000"/>
          </a:bodyPr>
          <a:lstStyle/>
          <a:p>
            <a:r>
              <a:rPr lang="en-US" dirty="0" smtClean="0"/>
              <a:t>Security </a:t>
            </a:r>
            <a:r>
              <a:rPr lang="en-US" dirty="0"/>
              <a:t>is an area that big data could be unimportant</a:t>
            </a:r>
            <a:r>
              <a:rPr lang="en-US" dirty="0" smtClean="0"/>
              <a:t>.</a:t>
            </a:r>
          </a:p>
          <a:p>
            <a:r>
              <a:rPr lang="en-US" dirty="0"/>
              <a:t>Big Data is not important to the creative arts. How would knowing more about Picasso's style of painting or which time signature Mozart used most often help with someone's own personal expression of what they feel? </a:t>
            </a:r>
          </a:p>
          <a:p>
            <a:pPr lvl="1"/>
            <a:r>
              <a:rPr lang="en-US" dirty="0"/>
              <a:t>You could keep track of a lot of information about every piece of art and how the artist went about creating it, but people in that area, for the most part need to figure things out for themselves to find their own unique personality. </a:t>
            </a:r>
          </a:p>
          <a:p>
            <a:pPr lvl="1"/>
            <a:r>
              <a:rPr lang="en-US" dirty="0"/>
              <a:t>anything that requires human intuition and judgment- for instance, law, philosophy, or the arts. It can only be used in areas that already employ mathematics or computation</a:t>
            </a:r>
            <a:r>
              <a:rPr lang="en-US" dirty="0" smtClean="0"/>
              <a:t>.</a:t>
            </a:r>
          </a:p>
          <a:p>
            <a:pPr lvl="1"/>
            <a:r>
              <a:rPr lang="en-US" dirty="0"/>
              <a:t> anything with entertainment or art (which doesn't rely on any computation) cannot really benefit from big data. </a:t>
            </a:r>
            <a:endParaRPr lang="en-US" dirty="0" smtClean="0"/>
          </a:p>
          <a:p>
            <a:pPr lvl="1"/>
            <a:r>
              <a:rPr lang="en-US" dirty="0"/>
              <a:t>it is very difficult to think of an example or industry in which big data is not relevant. For the most part, the data can be used in some manner which will have positive impacts on the industry. However, I do think the fine arts industry does not really need big data. I</a:t>
            </a:r>
          </a:p>
          <a:p>
            <a:r>
              <a:rPr lang="en-US" dirty="0" smtClean="0"/>
              <a:t>Automobile </a:t>
            </a:r>
            <a:r>
              <a:rPr lang="en-US" dirty="0"/>
              <a:t>fuel sales. </a:t>
            </a:r>
            <a:endParaRPr lang="en-US" dirty="0" smtClean="0"/>
          </a:p>
          <a:p>
            <a:r>
              <a:rPr lang="en-US" dirty="0" smtClean="0"/>
              <a:t>Selling </a:t>
            </a:r>
            <a:r>
              <a:rPr lang="en-US" dirty="0"/>
              <a:t>homemade apple pies, making homemade iPhone cases and painting (art). </a:t>
            </a:r>
            <a:endParaRPr lang="en-US" dirty="0" smtClean="0"/>
          </a:p>
          <a:p>
            <a:r>
              <a:rPr lang="en-US" dirty="0" smtClean="0"/>
              <a:t>I</a:t>
            </a:r>
            <a:r>
              <a:rPr lang="en-US" dirty="0"/>
              <a:t>t may not solve a problem the certain field is having, but it can provide information leading to problem solutions for most fields</a:t>
            </a:r>
            <a:r>
              <a:rPr lang="en-US" dirty="0" smtClean="0"/>
              <a:t>.</a:t>
            </a:r>
          </a:p>
          <a:p>
            <a:r>
              <a:rPr lang="en-US" dirty="0"/>
              <a:t>Gardening, Law, language, and religion.</a:t>
            </a:r>
          </a:p>
          <a:p>
            <a:pPr lvl="1"/>
            <a:r>
              <a:rPr lang="en-US" dirty="0"/>
              <a:t>For example, law enforcement might only use big data from traffic cameras to monitor license plates for stolen vehicles. A completely different industry such as commercial real estate may be able to use this big data in a completely different way to compute demographics based on the drivers passing by the cameras at a given intersection. </a:t>
            </a:r>
          </a:p>
          <a:p>
            <a:pPr lvl="1"/>
            <a:r>
              <a:rPr lang="en-US" dirty="0"/>
              <a:t>Another example would be the judicial system. At the end of a day, the judge and jury is who decides the fate of many criminals, and that isn't going to change anytime soon.  </a:t>
            </a:r>
          </a:p>
          <a:p>
            <a:r>
              <a:rPr lang="en-US" dirty="0"/>
              <a:t>Even the field that doesn't really look like it really needs big data, </a:t>
            </a:r>
            <a:r>
              <a:rPr lang="en-US" dirty="0" err="1"/>
              <a:t>i</a:t>
            </a:r>
            <a:r>
              <a:rPr lang="en-US" dirty="0"/>
              <a:t> believe big data can be useful and beneficial to everything we are trying to do. </a:t>
            </a:r>
          </a:p>
        </p:txBody>
      </p:sp>
    </p:spTree>
    <p:extLst>
      <p:ext uri="{BB962C8B-B14F-4D97-AF65-F5344CB8AC3E}">
        <p14:creationId xmlns:p14="http://schemas.microsoft.com/office/powerpoint/2010/main" val="21907361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
            <a:ext cx="7886700" cy="824948"/>
          </a:xfrm>
        </p:spPr>
        <p:txBody>
          <a:bodyPr/>
          <a:lstStyle/>
          <a:p>
            <a:r>
              <a:rPr lang="en-US" b="1" dirty="0"/>
              <a:t>No way Big Data </a:t>
            </a:r>
            <a:r>
              <a:rPr lang="en-US" b="1" dirty="0" smtClean="0"/>
              <a:t>IV</a:t>
            </a:r>
            <a:endParaRPr lang="en-US" dirty="0"/>
          </a:p>
        </p:txBody>
      </p:sp>
      <p:sp>
        <p:nvSpPr>
          <p:cNvPr id="3" name="Content Placeholder 2"/>
          <p:cNvSpPr>
            <a:spLocks noGrp="1"/>
          </p:cNvSpPr>
          <p:nvPr>
            <p:ph idx="1"/>
          </p:nvPr>
        </p:nvSpPr>
        <p:spPr>
          <a:xfrm>
            <a:off x="0" y="824948"/>
            <a:ext cx="9144000" cy="6033051"/>
          </a:xfrm>
        </p:spPr>
        <p:txBody>
          <a:bodyPr>
            <a:normAutofit/>
          </a:bodyPr>
          <a:lstStyle/>
          <a:p>
            <a:r>
              <a:rPr lang="en-US" dirty="0"/>
              <a:t>Big Data has been shown to be very important in many fields making it difficult to think of what fields where big data could not be important. However I can think of areas where big data may not be as important such as any situation/area where there is very small amounts of data to be gathered and analyzed</a:t>
            </a:r>
            <a:r>
              <a:rPr lang="en-US" dirty="0" smtClean="0"/>
              <a:t>.</a:t>
            </a:r>
          </a:p>
          <a:p>
            <a:r>
              <a:rPr lang="en-US" dirty="0" smtClean="0">
                <a:solidFill>
                  <a:srgbClr val="FF0000"/>
                </a:solidFill>
              </a:rPr>
              <a:t>The </a:t>
            </a:r>
            <a:r>
              <a:rPr lang="en-US" dirty="0">
                <a:solidFill>
                  <a:srgbClr val="FF0000"/>
                </a:solidFill>
              </a:rPr>
              <a:t>data on  household energy use, the times of local buses, the basic household activities to be precise is a field where big data cannot find any major application</a:t>
            </a:r>
            <a:r>
              <a:rPr lang="en-US" dirty="0" smtClean="0">
                <a:solidFill>
                  <a:srgbClr val="FF0000"/>
                </a:solidFill>
              </a:rPr>
              <a:t>. Thus </a:t>
            </a:r>
            <a:r>
              <a:rPr lang="en-US" dirty="0">
                <a:solidFill>
                  <a:srgbClr val="FF0000"/>
                </a:solidFill>
              </a:rPr>
              <a:t>by far we can say that all fields that deal with </a:t>
            </a:r>
            <a:r>
              <a:rPr lang="en-US" dirty="0" smtClean="0">
                <a:solidFill>
                  <a:srgbClr val="FF0000"/>
                </a:solidFill>
              </a:rPr>
              <a:t>small activities </a:t>
            </a:r>
            <a:r>
              <a:rPr lang="en-US" dirty="0">
                <a:solidFill>
                  <a:srgbClr val="FF0000"/>
                </a:solidFill>
              </a:rPr>
              <a:t>big data is really not important</a:t>
            </a:r>
            <a:r>
              <a:rPr lang="en-US" dirty="0" smtClean="0">
                <a:solidFill>
                  <a:srgbClr val="FF0000"/>
                </a:solidFill>
              </a:rPr>
              <a:t>.</a:t>
            </a:r>
          </a:p>
          <a:p>
            <a:r>
              <a:rPr lang="en-US" dirty="0" smtClean="0">
                <a:solidFill>
                  <a:srgbClr val="FF0000"/>
                </a:solidFill>
              </a:rPr>
              <a:t>T</a:t>
            </a:r>
            <a:r>
              <a:rPr lang="en-US" dirty="0">
                <a:solidFill>
                  <a:srgbClr val="FF0000"/>
                </a:solidFill>
              </a:rPr>
              <a:t>he application that mainly work with only textual data like Wikipedia and the many cooking websites that exist on the web do not have to implement Big Data for their success. </a:t>
            </a:r>
          </a:p>
        </p:txBody>
      </p:sp>
    </p:spTree>
    <p:extLst>
      <p:ext uri="{BB962C8B-B14F-4D97-AF65-F5344CB8AC3E}">
        <p14:creationId xmlns:p14="http://schemas.microsoft.com/office/powerpoint/2010/main" val="7147784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914400"/>
          </a:xfrm>
        </p:spPr>
        <p:txBody>
          <a:bodyPr/>
          <a:lstStyle/>
          <a:p>
            <a:r>
              <a:rPr lang="en-US" b="1" dirty="0"/>
              <a:t>No way Big Data </a:t>
            </a:r>
            <a:r>
              <a:rPr lang="en-US" b="1" dirty="0" smtClean="0"/>
              <a:t>V</a:t>
            </a:r>
            <a:endParaRPr lang="en-US" dirty="0"/>
          </a:p>
        </p:txBody>
      </p:sp>
      <p:sp>
        <p:nvSpPr>
          <p:cNvPr id="3" name="Content Placeholder 2"/>
          <p:cNvSpPr>
            <a:spLocks noGrp="1"/>
          </p:cNvSpPr>
          <p:nvPr>
            <p:ph idx="1"/>
          </p:nvPr>
        </p:nvSpPr>
        <p:spPr>
          <a:xfrm>
            <a:off x="0" y="740536"/>
            <a:ext cx="9144000" cy="6028563"/>
          </a:xfrm>
        </p:spPr>
        <p:txBody>
          <a:bodyPr>
            <a:normAutofit fontScale="92500"/>
          </a:bodyPr>
          <a:lstStyle/>
          <a:p>
            <a:r>
              <a:rPr lang="en-US" dirty="0" smtClean="0">
                <a:solidFill>
                  <a:srgbClr val="7030A0"/>
                </a:solidFill>
              </a:rPr>
              <a:t>An </a:t>
            </a:r>
            <a:r>
              <a:rPr lang="en-US" dirty="0">
                <a:solidFill>
                  <a:srgbClr val="7030A0"/>
                </a:solidFill>
              </a:rPr>
              <a:t>area that I would say Big Data will have little or no influence is in philosophy.  The methods inherent in philosophy resist being explained through algorithms.  For example, what about the "hard problem of consciousness".   No amount of data could bridge the gap to explain intentionality or explain the experience of certain qualia.  </a:t>
            </a:r>
            <a:endParaRPr lang="en-US" dirty="0" smtClean="0">
              <a:solidFill>
                <a:srgbClr val="7030A0"/>
              </a:solidFill>
            </a:endParaRPr>
          </a:p>
          <a:p>
            <a:r>
              <a:rPr lang="en-US" dirty="0">
                <a:solidFill>
                  <a:srgbClr val="7030A0"/>
                </a:solidFill>
              </a:rPr>
              <a:t>Even if I was going down the route of experimental philosophy, the compare the different intuitions and reasoning of different people, I would still need a well defined independent and dependent variable, along with a well defined operational definition, so that I could come to correct conclusion. </a:t>
            </a:r>
            <a:endParaRPr lang="en-US" dirty="0" smtClean="0">
              <a:solidFill>
                <a:srgbClr val="7030A0"/>
              </a:solidFill>
            </a:endParaRPr>
          </a:p>
          <a:p>
            <a:pPr lvl="1"/>
            <a:r>
              <a:rPr lang="en-US" dirty="0" smtClean="0">
                <a:solidFill>
                  <a:srgbClr val="7030A0"/>
                </a:solidFill>
              </a:rPr>
              <a:t>I </a:t>
            </a:r>
            <a:r>
              <a:rPr lang="en-US" dirty="0">
                <a:solidFill>
                  <a:srgbClr val="7030A0"/>
                </a:solidFill>
              </a:rPr>
              <a:t>do not want a large amount of unstructured data coming at a tremendous rate, I would want the standard statistical method.﻿</a:t>
            </a:r>
            <a:endParaRPr lang="en-US" dirty="0" smtClean="0">
              <a:solidFill>
                <a:srgbClr val="7030A0"/>
              </a:solidFill>
            </a:endParaRPr>
          </a:p>
          <a:p>
            <a:r>
              <a:rPr lang="en-US" dirty="0">
                <a:solidFill>
                  <a:srgbClr val="7030A0"/>
                </a:solidFill>
              </a:rPr>
              <a:t>I think that there is an easy metric for this is when the value of the information derived from Big Data is less than what it cost.  The problem is that ROI calculations are messy and subjective.</a:t>
            </a:r>
          </a:p>
        </p:txBody>
      </p:sp>
    </p:spTree>
    <p:extLst>
      <p:ext uri="{BB962C8B-B14F-4D97-AF65-F5344CB8AC3E}">
        <p14:creationId xmlns:p14="http://schemas.microsoft.com/office/powerpoint/2010/main" val="13236871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350" y="0"/>
            <a:ext cx="8228838" cy="914400"/>
          </a:xfrm>
        </p:spPr>
        <p:txBody>
          <a:bodyPr>
            <a:normAutofit fontScale="90000"/>
          </a:bodyPr>
          <a:lstStyle/>
          <a:p>
            <a:r>
              <a:rPr lang="en-US" b="1" dirty="0"/>
              <a:t>Instructor’s Comments on NO Big Data </a:t>
            </a:r>
            <a:r>
              <a:rPr lang="en-US" b="1" dirty="0" smtClean="0"/>
              <a:t>I</a:t>
            </a:r>
            <a:endParaRPr lang="en-US" b="1" dirty="0"/>
          </a:p>
        </p:txBody>
      </p:sp>
      <p:sp>
        <p:nvSpPr>
          <p:cNvPr id="3" name="Content Placeholder 2"/>
          <p:cNvSpPr>
            <a:spLocks noGrp="1"/>
          </p:cNvSpPr>
          <p:nvPr>
            <p:ph idx="1"/>
          </p:nvPr>
        </p:nvSpPr>
        <p:spPr>
          <a:xfrm>
            <a:off x="133350" y="758824"/>
            <a:ext cx="9010650" cy="5972175"/>
          </a:xfrm>
        </p:spPr>
        <p:txBody>
          <a:bodyPr>
            <a:normAutofit lnSpcReduction="10000"/>
          </a:bodyPr>
          <a:lstStyle/>
          <a:p>
            <a:r>
              <a:rPr lang="en-US" dirty="0" smtClean="0"/>
              <a:t>Note DIKW pipeline that processes data systematically tending to reduce volume at each stage</a:t>
            </a:r>
          </a:p>
          <a:p>
            <a:r>
              <a:rPr lang="en-US" dirty="0" smtClean="0"/>
              <a:t>Final stage can be small volume “little data” but early stages “big data”</a:t>
            </a:r>
          </a:p>
          <a:p>
            <a:r>
              <a:rPr lang="en-US" dirty="0" smtClean="0"/>
              <a:t>In Justice, the early stages such as search on web cam are clearly big data but final stages are people analyzing “facts” established by prosecutor and defender</a:t>
            </a:r>
          </a:p>
          <a:p>
            <a:r>
              <a:rPr lang="en-US" dirty="0" smtClean="0"/>
              <a:t>I mentioned the contrast in computer science field of artificial intelligence between “expert systems” (little data analogous to list of facts in criminal case) and “neural nets” (big data)</a:t>
            </a:r>
          </a:p>
          <a:p>
            <a:r>
              <a:rPr lang="en-US" dirty="0" smtClean="0"/>
              <a:t>People use big data techniques with a massively parallel brain to analyze situations e.g. image processing to decide that there is a lion waiting to pounce</a:t>
            </a:r>
          </a:p>
          <a:p>
            <a:r>
              <a:rPr lang="en-US" dirty="0" smtClean="0"/>
              <a:t>However final “logical analysis” is little data method</a:t>
            </a:r>
            <a:endParaRPr lang="en-US" dirty="0"/>
          </a:p>
        </p:txBody>
      </p:sp>
    </p:spTree>
    <p:extLst>
      <p:ext uri="{BB962C8B-B14F-4D97-AF65-F5344CB8AC3E}">
        <p14:creationId xmlns:p14="http://schemas.microsoft.com/office/powerpoint/2010/main" val="9323249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1"/>
            <a:ext cx="8570214" cy="914400"/>
          </a:xfrm>
        </p:spPr>
        <p:txBody>
          <a:bodyPr>
            <a:normAutofit fontScale="90000"/>
          </a:bodyPr>
          <a:lstStyle/>
          <a:p>
            <a:r>
              <a:rPr lang="en-US" b="1" dirty="0" smtClean="0"/>
              <a:t>Instructor’s Comments on NO Big Data II</a:t>
            </a:r>
            <a:endParaRPr lang="en-US" b="1" dirty="0"/>
          </a:p>
        </p:txBody>
      </p:sp>
      <p:sp>
        <p:nvSpPr>
          <p:cNvPr id="3" name="Content Placeholder 2"/>
          <p:cNvSpPr>
            <a:spLocks noGrp="1"/>
          </p:cNvSpPr>
          <p:nvPr>
            <p:ph idx="1"/>
          </p:nvPr>
        </p:nvSpPr>
        <p:spPr>
          <a:xfrm>
            <a:off x="133350" y="758824"/>
            <a:ext cx="9010650" cy="5972175"/>
          </a:xfrm>
        </p:spPr>
        <p:txBody>
          <a:bodyPr>
            <a:normAutofit lnSpcReduction="10000"/>
          </a:bodyPr>
          <a:lstStyle/>
          <a:p>
            <a:r>
              <a:rPr lang="en-US" dirty="0" smtClean="0"/>
              <a:t>Agriculture does not use big data in final weeding of one’s garden but</a:t>
            </a:r>
          </a:p>
          <a:p>
            <a:r>
              <a:rPr lang="en-US" dirty="0" smtClean="0"/>
              <a:t>Designing Genetically modified seeds or in large scale satellite photos to identify agricultural trends </a:t>
            </a:r>
            <a:r>
              <a:rPr lang="en-US" dirty="0"/>
              <a:t>are big </a:t>
            </a:r>
            <a:r>
              <a:rPr lang="en-US" dirty="0" smtClean="0"/>
              <a:t>data</a:t>
            </a:r>
          </a:p>
          <a:p>
            <a:r>
              <a:rPr lang="en-US" dirty="0" smtClean="0"/>
              <a:t>Cutting down a tree (logging) is little data</a:t>
            </a:r>
          </a:p>
          <a:p>
            <a:pPr lvl="1"/>
            <a:r>
              <a:rPr lang="en-US" dirty="0" smtClean="0"/>
              <a:t>Analysis of logging in Amazon by satellite for climate change big data</a:t>
            </a:r>
          </a:p>
          <a:p>
            <a:r>
              <a:rPr lang="en-US" dirty="0" smtClean="0"/>
              <a:t>Language translation and voice to text are big data as there is a huge corpus of translated books with same text in multiple languages</a:t>
            </a:r>
          </a:p>
          <a:p>
            <a:pPr lvl="1"/>
            <a:r>
              <a:rPr lang="en-US" dirty="0" smtClean="0"/>
              <a:t>Allows pattern matching approach to translation (big data) rather than applying carefully researched grammar rules (little data)</a:t>
            </a:r>
          </a:p>
          <a:p>
            <a:r>
              <a:rPr lang="en-US" dirty="0" smtClean="0"/>
              <a:t>Creative arts is not normally big data but music genome used by Pandora could impact music composition and has big data aspects</a:t>
            </a:r>
          </a:p>
        </p:txBody>
      </p:sp>
    </p:spTree>
    <p:extLst>
      <p:ext uri="{BB962C8B-B14F-4D97-AF65-F5344CB8AC3E}">
        <p14:creationId xmlns:p14="http://schemas.microsoft.com/office/powerpoint/2010/main" val="308270218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8.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I400/590 No Way Big Data &amp;amp; Recommender Systems&amp;quot;&quot;/&gt;&lt;property id=&quot;20307&quot; value=&quot;256&quot;/&gt;&lt;/object&gt;&lt;object type=&quot;3&quot; unique_id=&quot;10005&quot;&gt;&lt;property id=&quot;20148&quot; value=&quot;5&quot;/&gt;&lt;property id=&quot;20300&quot; value=&quot;Slide 3 - &amp;quot;No way Big Data I&amp;quot;&quot;/&gt;&lt;property id=&quot;20307&quot; value=&quot;257&quot;/&gt;&lt;/object&gt;&lt;object type=&quot;3&quot; unique_id=&quot;10006&quot;&gt;&lt;property id=&quot;20148&quot; value=&quot;5&quot;/&gt;&lt;property id=&quot;20300&quot; value=&quot;Slide 4 - &amp;quot;No way Big Data II&amp;quot;&quot;/&gt;&lt;property id=&quot;20307&quot; value=&quot;259&quot;/&gt;&lt;/object&gt;&lt;object type=&quot;3&quot; unique_id=&quot;10007&quot;&gt;&lt;property id=&quot;20148&quot; value=&quot;5&quot;/&gt;&lt;property id=&quot;20300&quot; value=&quot;Slide 5 - &amp;quot;No way Big Data III&amp;quot;&quot;/&gt;&lt;property id=&quot;20307&quot; value=&quot;260&quot;/&gt;&lt;/object&gt;&lt;object type=&quot;3&quot; unique_id=&quot;10008&quot;&gt;&lt;property id=&quot;20148&quot; value=&quot;5&quot;/&gt;&lt;property id=&quot;20300&quot; value=&quot;Slide 10 - &amp;quot;Use Recommender Engines I&amp;quot;&quot;/&gt;&lt;property id=&quot;20307&quot; value=&quot;258&quot;/&gt;&lt;/object&gt;&lt;object type=&quot;3&quot; unique_id=&quot;10079&quot;&gt;&lt;property id=&quot;20148&quot; value=&quot;5&quot;/&gt;&lt;property id=&quot;20300&quot; value=&quot;Slide 8 - &amp;quot;Instructor’s Comments on NO Big Data I&amp;quot;&quot;/&gt;&lt;property id=&quot;20307&quot; value=&quot;261&quot;/&gt;&lt;/object&gt;&lt;object type=&quot;3&quot; unique_id=&quot;10080&quot;&gt;&lt;property id=&quot;20148&quot; value=&quot;5&quot;/&gt;&lt;property id=&quot;20300&quot; value=&quot;Slide 9 - &amp;quot;Instructor’s Comments on NO Big Data II&amp;quot;&quot;/&gt;&lt;property id=&quot;20307&quot; value=&quot;262&quot;/&gt;&lt;/object&gt;&lt;object type=&quot;3&quot; unique_id=&quot;10126&quot;&gt;&lt;property id=&quot;20148&quot; value=&quot;5&quot;/&gt;&lt;property id=&quot;20300&quot; value=&quot;Slide 6 - &amp;quot;No way Big Data IV&amp;quot;&quot;/&gt;&lt;property id=&quot;20307&quot; value=&quot;264&quot;/&gt;&lt;/object&gt;&lt;object type=&quot;3&quot; unique_id=&quot;10127&quot;&gt;&lt;property id=&quot;20148&quot; value=&quot;5&quot;/&gt;&lt;property id=&quot;20300&quot; value=&quot;Slide 11 - &amp;quot;Use Recommender Engines II&amp;quot;&quot;/&gt;&lt;property id=&quot;20307&quot; value=&quot;263&quot;/&gt;&lt;/object&gt;&lt;object type=&quot;3&quot; unique_id=&quot;10128&quot;&gt;&lt;property id=&quot;20148&quot; value=&quot;5&quot;/&gt;&lt;property id=&quot;20300&quot; value=&quot;Slide 12 - &amp;quot;Use Recommender Engines III&amp;quot;&quot;/&gt;&lt;property id=&quot;20307&quot; value=&quot;265&quot;/&gt;&lt;/object&gt;&lt;object type=&quot;3&quot; unique_id=&quot;10165&quot;&gt;&lt;property id=&quot;20148&quot; value=&quot;5&quot;/&gt;&lt;property id=&quot;20300&quot; value=&quot;Slide 13 - &amp;quot;Use Recommender Engines IV&amp;quot;&quot;/&gt;&lt;property id=&quot;20307&quot; value=&quot;266&quot;/&gt;&lt;/object&gt;&lt;object type=&quot;3&quot; unique_id=&quot;10257&quot;&gt;&lt;property id=&quot;20148&quot; value=&quot;5&quot;/&gt;&lt;property id=&quot;20300&quot; value=&quot;Slide 2 - &amp;quot;Posting Assignment&amp;quot;&quot;/&gt;&lt;property id=&quot;20307&quot; value=&quot;267&quot;/&gt;&lt;/object&gt;&lt;object type=&quot;3&quot; unique_id=&quot;10258&quot;&gt;&lt;property id=&quot;20148&quot; value=&quot;5&quot;/&gt;&lt;property id=&quot;20300&quot; value=&quot;Slide 7 - &amp;quot;No way Big Data V&amp;quot;&quot;/&gt;&lt;property id=&quot;20307&quot; value=&quot;269&quot;/&gt;&lt;/object&gt;&lt;object type=&quot;3&quot; unique_id=&quot;10259&quot;&gt;&lt;property id=&quot;20148&quot; value=&quot;5&quot;/&gt;&lt;property id=&quot;20300&quot; value=&quot;Slide 14 - &amp;quot;Use Recommender Engines V&amp;quot;&quot;/&gt;&lt;property id=&quot;20307&quot; value=&quot;268&quot;/&gt;&lt;/object&gt;&lt;object type=&quot;3&quot; unique_id=&quot;10260&quot;&gt;&lt;property id=&quot;20148&quot; value=&quot;5&quot;/&gt;&lt;property id=&quot;20300&quot; value=&quot;Slide 15 - &amp;quot;Use Recommender Engines VI&amp;quot;&quot;/&gt;&lt;property id=&quot;20307&quot; value=&quot;270&quot;/&gt;&lt;/object&gt;&lt;object type=&quot;3&quot; unique_id=&quot;10261&quot;&gt;&lt;property id=&quot;20148&quot; value=&quot;5&quot;/&gt;&lt;property id=&quot;20300&quot; value=&quot;Slide 16 - &amp;quot;Use Recommender Engines VII&amp;quot;&quot;/&gt;&lt;property id=&quot;20307&quot; value=&quot;271&quot;/&gt;&lt;/object&gt;&lt;object type=&quot;3&quot; unique_id=&quot;152003&quot;&gt;&lt;property id=&quot;20148&quot; value=&quot;5&quot;/&gt;&lt;property id=&quot;20300&quot; value=&quot;Slide 17 - &amp;quot;Use Recommender Engines VIII&amp;quot;&quot;/&gt;&lt;property id=&quot;20307&quot; value=&quot;272&quot;/&gt;&lt;/object&gt;&lt;/object&gt;&lt;/object&gt;&lt;/database&gt;"/>
  <p:tag name="SECTOMILLISECCONVERTED" val="1"/>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548</TotalTime>
  <Words>1067</Words>
  <Application>Microsoft Office PowerPoint</Application>
  <PresentationFormat>On-screen Show (4:3)</PresentationFormat>
  <Paragraphs>118</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I400/590 No Way Big Data &amp; Recommender Systems</vt:lpstr>
      <vt:lpstr>Posting Assignment</vt:lpstr>
      <vt:lpstr>No way Big Data I</vt:lpstr>
      <vt:lpstr>No way Big Data II</vt:lpstr>
      <vt:lpstr>No way Big Data III</vt:lpstr>
      <vt:lpstr>No way Big Data IV</vt:lpstr>
      <vt:lpstr>No way Big Data V</vt:lpstr>
      <vt:lpstr>Instructor’s Comments on NO Big Data I</vt:lpstr>
      <vt:lpstr>Instructor’s Comments on NO Big Data II</vt:lpstr>
      <vt:lpstr>Use Recommender Engines I</vt:lpstr>
      <vt:lpstr>Use Recommender Engines II</vt:lpstr>
      <vt:lpstr>Use Recommender Engines III</vt:lpstr>
      <vt:lpstr>Use Recommender Engines IV</vt:lpstr>
      <vt:lpstr>Use Recommender Engines V</vt:lpstr>
      <vt:lpstr>Use Recommender Engines VI</vt:lpstr>
      <vt:lpstr>Use Recommender Engines VII</vt:lpstr>
      <vt:lpstr>Use Recommender Engines VIII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I400 No Big Data</dc:title>
  <dc:creator>Geoffrey Fox</dc:creator>
  <cp:lastModifiedBy>Geoffrey Fox</cp:lastModifiedBy>
  <cp:revision>30</cp:revision>
  <dcterms:created xsi:type="dcterms:W3CDTF">2014-03-03T13:22:56Z</dcterms:created>
  <dcterms:modified xsi:type="dcterms:W3CDTF">2014-04-25T14:44:27Z</dcterms:modified>
</cp:coreProperties>
</file>