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Lst>
  <p:notesMasterIdLst>
    <p:notesMasterId r:id="rId66"/>
  </p:notesMasterIdLst>
  <p:sldIdLst>
    <p:sldId id="284" r:id="rId3"/>
    <p:sldId id="288" r:id="rId4"/>
    <p:sldId id="285" r:id="rId5"/>
    <p:sldId id="426" r:id="rId6"/>
    <p:sldId id="353" r:id="rId7"/>
    <p:sldId id="354" r:id="rId8"/>
    <p:sldId id="456" r:id="rId9"/>
    <p:sldId id="458" r:id="rId10"/>
    <p:sldId id="459" r:id="rId11"/>
    <p:sldId id="460" r:id="rId12"/>
    <p:sldId id="461" r:id="rId13"/>
    <p:sldId id="464" r:id="rId14"/>
    <p:sldId id="462" r:id="rId15"/>
    <p:sldId id="463" r:id="rId16"/>
    <p:sldId id="457" r:id="rId17"/>
    <p:sldId id="465" r:id="rId18"/>
    <p:sldId id="466" r:id="rId19"/>
    <p:sldId id="467" r:id="rId20"/>
    <p:sldId id="468" r:id="rId21"/>
    <p:sldId id="427" r:id="rId22"/>
    <p:sldId id="358" r:id="rId23"/>
    <p:sldId id="314" r:id="rId24"/>
    <p:sldId id="313" r:id="rId25"/>
    <p:sldId id="309" r:id="rId26"/>
    <p:sldId id="477" r:id="rId27"/>
    <p:sldId id="453" r:id="rId28"/>
    <p:sldId id="290" r:id="rId29"/>
    <p:sldId id="395" r:id="rId30"/>
    <p:sldId id="454" r:id="rId31"/>
    <p:sldId id="310" r:id="rId32"/>
    <p:sldId id="469" r:id="rId33"/>
    <p:sldId id="470" r:id="rId34"/>
    <p:sldId id="471" r:id="rId35"/>
    <p:sldId id="472" r:id="rId36"/>
    <p:sldId id="473" r:id="rId37"/>
    <p:sldId id="474" r:id="rId38"/>
    <p:sldId id="475" r:id="rId39"/>
    <p:sldId id="476" r:id="rId40"/>
    <p:sldId id="429" r:id="rId41"/>
    <p:sldId id="356" r:id="rId42"/>
    <p:sldId id="312" r:id="rId43"/>
    <p:sldId id="311" r:id="rId44"/>
    <p:sldId id="428" r:id="rId45"/>
    <p:sldId id="317" r:id="rId46"/>
    <p:sldId id="318" r:id="rId47"/>
    <p:sldId id="323" r:id="rId48"/>
    <p:sldId id="441" r:id="rId49"/>
    <p:sldId id="307" r:id="rId50"/>
    <p:sldId id="320" r:id="rId51"/>
    <p:sldId id="442" r:id="rId52"/>
    <p:sldId id="370" r:id="rId53"/>
    <p:sldId id="371" r:id="rId54"/>
    <p:sldId id="372" r:id="rId55"/>
    <p:sldId id="376" r:id="rId56"/>
    <p:sldId id="377" r:id="rId57"/>
    <p:sldId id="381" r:id="rId58"/>
    <p:sldId id="382" r:id="rId59"/>
    <p:sldId id="383" r:id="rId60"/>
    <p:sldId id="380" r:id="rId61"/>
    <p:sldId id="384" r:id="rId62"/>
    <p:sldId id="385" r:id="rId63"/>
    <p:sldId id="455" r:id="rId64"/>
    <p:sldId id="412" r:id="rId65"/>
  </p:sldIdLst>
  <p:sldSz cx="9144000" cy="6858000" type="screen4x3"/>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27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13" d="100"/>
          <a:sy n="113" d="100"/>
        </p:scale>
        <p:origin x="-365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7AB6E-4EDD-43AD-BBB2-672420DD7E1B}" type="datetimeFigureOut">
              <a:rPr lang="en-US" smtClean="0"/>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48EB2-7D86-42CC-98A3-1B9024C559E0}" type="slidenum">
              <a:rPr lang="en-US" smtClean="0"/>
              <a:t>‹#›</a:t>
            </a:fld>
            <a:endParaRPr lang="en-US"/>
          </a:p>
        </p:txBody>
      </p:sp>
    </p:spTree>
    <p:extLst>
      <p:ext uri="{BB962C8B-B14F-4D97-AF65-F5344CB8AC3E}">
        <p14:creationId xmlns:p14="http://schemas.microsoft.com/office/powerpoint/2010/main" val="130443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3DCAA1A-C362-4BF3-A61A-2A85217BB912}" type="slidenum">
              <a:rPr lang="en-US">
                <a:solidFill>
                  <a:prstClr val="black"/>
                </a:solidFill>
              </a:rPr>
              <a:pPr/>
              <a:t>5</a:t>
            </a:fld>
            <a:endParaRPr lang="en-US">
              <a:solidFill>
                <a:prstClr val="black"/>
              </a:solidFill>
            </a:endParaRPr>
          </a:p>
        </p:txBody>
      </p:sp>
      <p:sp>
        <p:nvSpPr>
          <p:cNvPr id="57347" name="Rectangle 7"/>
          <p:cNvSpPr txBox="1">
            <a:spLocks noGrp="1" noChangeArrowheads="1"/>
          </p:cNvSpPr>
          <p:nvPr/>
        </p:nvSpPr>
        <p:spPr bwMode="auto">
          <a:xfrm>
            <a:off x="3884613" y="8685042"/>
            <a:ext cx="2971800" cy="457360"/>
          </a:xfrm>
          <a:prstGeom prst="rect">
            <a:avLst/>
          </a:prstGeom>
          <a:noFill/>
          <a:ln w="9525">
            <a:noFill/>
            <a:miter lim="800000"/>
            <a:headEnd/>
            <a:tailEnd/>
          </a:ln>
        </p:spPr>
        <p:txBody>
          <a:bodyPr anchor="b"/>
          <a:lstStyle/>
          <a:p>
            <a:pPr algn="r" eaLnBrk="0" fontAlgn="base" hangingPunct="0">
              <a:spcBef>
                <a:spcPct val="0"/>
              </a:spcBef>
              <a:spcAft>
                <a:spcPct val="0"/>
              </a:spcAft>
            </a:pPr>
            <a:fld id="{2E6B0939-D785-48BF-A7DF-C5E898742F86}" type="slidenum">
              <a:rPr lang="en-US" sz="1200">
                <a:solidFill>
                  <a:prstClr val="black"/>
                </a:solidFill>
                <a:latin typeface="Times New Roman" pitchFamily="18" charset="0"/>
              </a:rPr>
              <a:pPr algn="r" eaLnBrk="0" fontAlgn="base" hangingPunct="0">
                <a:spcBef>
                  <a:spcPct val="0"/>
                </a:spcBef>
                <a:spcAft>
                  <a:spcPct val="0"/>
                </a:spcAft>
              </a:pPr>
              <a:t>5</a:t>
            </a:fld>
            <a:endParaRPr lang="en-US" sz="1200">
              <a:solidFill>
                <a:prstClr val="black"/>
              </a:solidFill>
              <a:latin typeface="Times New Roman" pitchFamily="18"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0385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88A37D9-66D0-4F15-AD0C-AFF5B2B529C4}" type="slidenum">
              <a:rPr lang="en-US">
                <a:solidFill>
                  <a:prstClr val="black"/>
                </a:solidFill>
              </a:rPr>
              <a:pPr/>
              <a:t>6</a:t>
            </a:fld>
            <a:endParaRPr lang="en-US">
              <a:solidFill>
                <a:prstClr val="black"/>
              </a:solidFill>
            </a:endParaRPr>
          </a:p>
        </p:txBody>
      </p:sp>
      <p:sp>
        <p:nvSpPr>
          <p:cNvPr id="56323" name="Rectangle 7"/>
          <p:cNvSpPr txBox="1">
            <a:spLocks noGrp="1" noChangeArrowheads="1"/>
          </p:cNvSpPr>
          <p:nvPr/>
        </p:nvSpPr>
        <p:spPr bwMode="auto">
          <a:xfrm>
            <a:off x="3884613" y="8685042"/>
            <a:ext cx="2971800" cy="457360"/>
          </a:xfrm>
          <a:prstGeom prst="rect">
            <a:avLst/>
          </a:prstGeom>
          <a:noFill/>
          <a:ln w="9525">
            <a:noFill/>
            <a:miter lim="800000"/>
            <a:headEnd/>
            <a:tailEnd/>
          </a:ln>
        </p:spPr>
        <p:txBody>
          <a:bodyPr anchor="b"/>
          <a:lstStyle/>
          <a:p>
            <a:pPr algn="r" eaLnBrk="0" fontAlgn="base" hangingPunct="0">
              <a:spcBef>
                <a:spcPct val="0"/>
              </a:spcBef>
              <a:spcAft>
                <a:spcPct val="0"/>
              </a:spcAft>
            </a:pPr>
            <a:fld id="{24DD2618-11A5-46B2-B0D1-BF0E192D878B}" type="slidenum">
              <a:rPr lang="en-US" sz="1200">
                <a:solidFill>
                  <a:prstClr val="black"/>
                </a:solidFill>
                <a:latin typeface="Times New Roman" pitchFamily="18" charset="0"/>
              </a:rPr>
              <a:pPr algn="r" eaLnBrk="0" fontAlgn="base" hangingPunct="0">
                <a:spcBef>
                  <a:spcPct val="0"/>
                </a:spcBef>
                <a:spcAft>
                  <a:spcPct val="0"/>
                </a:spcAft>
              </a:pPr>
              <a:t>6</a:t>
            </a:fld>
            <a:endParaRPr lang="en-US" sz="1200">
              <a:solidFill>
                <a:prstClr val="black"/>
              </a:solidFill>
              <a:latin typeface="Times New Roman" pitchFamily="18"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6595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423513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6490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2515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82678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5605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68617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25A92F-140A-42E3-9B8E-B0B21C0A82AB}"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2D5DB-FE8A-4404-925D-2EF32A27E217}" type="slidenum">
              <a:rPr lang="en-US" smtClean="0"/>
              <a:t>‹#›</a:t>
            </a:fld>
            <a:endParaRPr lang="en-US"/>
          </a:p>
        </p:txBody>
      </p:sp>
    </p:spTree>
    <p:extLst>
      <p:ext uri="{BB962C8B-B14F-4D97-AF65-F5344CB8AC3E}">
        <p14:creationId xmlns:p14="http://schemas.microsoft.com/office/powerpoint/2010/main" val="3541214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5A92F-140A-42E3-9B8E-B0B21C0A82AB}"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2D5DB-FE8A-4404-925D-2EF32A27E217}" type="slidenum">
              <a:rPr lang="en-US" smtClean="0"/>
              <a:t>‹#›</a:t>
            </a:fld>
            <a:endParaRPr lang="en-US"/>
          </a:p>
        </p:txBody>
      </p:sp>
    </p:spTree>
    <p:extLst>
      <p:ext uri="{BB962C8B-B14F-4D97-AF65-F5344CB8AC3E}">
        <p14:creationId xmlns:p14="http://schemas.microsoft.com/office/powerpoint/2010/main" val="394997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5A92F-140A-42E3-9B8E-B0B21C0A82AB}"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2D5DB-FE8A-4404-925D-2EF32A27E217}" type="slidenum">
              <a:rPr lang="en-US" smtClean="0"/>
              <a:t>‹#›</a:t>
            </a:fld>
            <a:endParaRPr lang="en-US"/>
          </a:p>
        </p:txBody>
      </p:sp>
    </p:spTree>
    <p:extLst>
      <p:ext uri="{BB962C8B-B14F-4D97-AF65-F5344CB8AC3E}">
        <p14:creationId xmlns:p14="http://schemas.microsoft.com/office/powerpoint/2010/main" val="2968665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1" name="Rectangle 41"/>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a:xfrm>
            <a:off x="6553200" y="6243638"/>
            <a:ext cx="2133600" cy="457200"/>
          </a:xfrm>
        </p:spPr>
        <p:txBody>
          <a:bodyPr/>
          <a:lstStyle>
            <a:lvl1pPr>
              <a:defRPr smtClean="0"/>
            </a:lvl1pPr>
          </a:lstStyle>
          <a:p>
            <a:pPr>
              <a:defRPr/>
            </a:pPr>
            <a:fld id="{765D2C3D-D1D5-42E6-9FE9-72FDC5F73D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7919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F80EFB8F-595E-496D-B06D-07E4A398C9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553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E298A3B6-651E-4483-A963-1B7D1FD06B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4865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3BB38671-5383-4EDB-92B1-D8B3882238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657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AC6544FE-5ED7-4CF7-841D-6FD23E39F6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935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CE631168-6EB1-469B-AAB1-B7082FA4E6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4495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E5C96448-8B7C-462E-A414-AC99D60D12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4145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B3F5D209-5A77-47E9-95BE-2C8254772B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855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5A92F-140A-42E3-9B8E-B0B21C0A82AB}"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2D5DB-FE8A-4404-925D-2EF32A27E217}" type="slidenum">
              <a:rPr lang="en-US" smtClean="0"/>
              <a:t>‹#›</a:t>
            </a:fld>
            <a:endParaRPr lang="en-US"/>
          </a:p>
        </p:txBody>
      </p:sp>
    </p:spTree>
    <p:extLst>
      <p:ext uri="{BB962C8B-B14F-4D97-AF65-F5344CB8AC3E}">
        <p14:creationId xmlns:p14="http://schemas.microsoft.com/office/powerpoint/2010/main" val="3667126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CB79001B-63F2-4811-B7FD-B071D7A9238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65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B11CE7BD-EECC-4BE2-8A7F-C61F87CABB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1071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43E9337-181C-4694-9487-BE62963F76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4508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152400"/>
            <a:ext cx="91440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822D686-4602-41F7-A04C-34BBF912C6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539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1066800"/>
            <a:ext cx="441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42"/>
          <p:cNvSpPr>
            <a:spLocks noGrp="1" noChangeArrowheads="1"/>
          </p:cNvSpPr>
          <p:nvPr>
            <p:ph type="sldNum" sz="quarter" idx="12"/>
          </p:nvPr>
        </p:nvSpPr>
        <p:spPr>
          <a:ln/>
        </p:spPr>
        <p:txBody>
          <a:bodyPr/>
          <a:lstStyle>
            <a:lvl1pPr>
              <a:defRPr/>
            </a:lvl1pPr>
          </a:lstStyle>
          <a:p>
            <a:pPr>
              <a:defRPr/>
            </a:pPr>
            <a:fld id="{C63F4BEF-3367-4670-8B3E-CD44620C90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306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A92F-140A-42E3-9B8E-B0B21C0A82AB}"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2D5DB-FE8A-4404-925D-2EF32A27E217}" type="slidenum">
              <a:rPr lang="en-US" smtClean="0"/>
              <a:t>‹#›</a:t>
            </a:fld>
            <a:endParaRPr lang="en-US"/>
          </a:p>
        </p:txBody>
      </p:sp>
    </p:spTree>
    <p:extLst>
      <p:ext uri="{BB962C8B-B14F-4D97-AF65-F5344CB8AC3E}">
        <p14:creationId xmlns:p14="http://schemas.microsoft.com/office/powerpoint/2010/main" val="379934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25A92F-140A-42E3-9B8E-B0B21C0A82AB}"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2D5DB-FE8A-4404-925D-2EF32A27E217}" type="slidenum">
              <a:rPr lang="en-US" smtClean="0"/>
              <a:t>‹#›</a:t>
            </a:fld>
            <a:endParaRPr lang="en-US"/>
          </a:p>
        </p:txBody>
      </p:sp>
    </p:spTree>
    <p:extLst>
      <p:ext uri="{BB962C8B-B14F-4D97-AF65-F5344CB8AC3E}">
        <p14:creationId xmlns:p14="http://schemas.microsoft.com/office/powerpoint/2010/main" val="407915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25A92F-140A-42E3-9B8E-B0B21C0A82AB}" type="datetimeFigureOut">
              <a:rPr lang="en-US" smtClean="0"/>
              <a:t>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2D5DB-FE8A-4404-925D-2EF32A27E217}" type="slidenum">
              <a:rPr lang="en-US" smtClean="0"/>
              <a:t>‹#›</a:t>
            </a:fld>
            <a:endParaRPr lang="en-US"/>
          </a:p>
        </p:txBody>
      </p:sp>
    </p:spTree>
    <p:extLst>
      <p:ext uri="{BB962C8B-B14F-4D97-AF65-F5344CB8AC3E}">
        <p14:creationId xmlns:p14="http://schemas.microsoft.com/office/powerpoint/2010/main" val="134772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25A92F-140A-42E3-9B8E-B0B21C0A82AB}" type="datetimeFigureOut">
              <a:rPr lang="en-US" smtClean="0"/>
              <a:t>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2D5DB-FE8A-4404-925D-2EF32A27E217}" type="slidenum">
              <a:rPr lang="en-US" smtClean="0"/>
              <a:t>‹#›</a:t>
            </a:fld>
            <a:endParaRPr lang="en-US"/>
          </a:p>
        </p:txBody>
      </p:sp>
    </p:spTree>
    <p:extLst>
      <p:ext uri="{BB962C8B-B14F-4D97-AF65-F5344CB8AC3E}">
        <p14:creationId xmlns:p14="http://schemas.microsoft.com/office/powerpoint/2010/main" val="3367531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5A92F-140A-42E3-9B8E-B0B21C0A82AB}" type="datetimeFigureOut">
              <a:rPr lang="en-US" smtClean="0"/>
              <a:t>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2D5DB-FE8A-4404-925D-2EF32A27E217}" type="slidenum">
              <a:rPr lang="en-US" smtClean="0"/>
              <a:t>‹#›</a:t>
            </a:fld>
            <a:endParaRPr lang="en-US"/>
          </a:p>
        </p:txBody>
      </p:sp>
    </p:spTree>
    <p:extLst>
      <p:ext uri="{BB962C8B-B14F-4D97-AF65-F5344CB8AC3E}">
        <p14:creationId xmlns:p14="http://schemas.microsoft.com/office/powerpoint/2010/main" val="84231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A92F-140A-42E3-9B8E-B0B21C0A82AB}"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2D5DB-FE8A-4404-925D-2EF32A27E217}" type="slidenum">
              <a:rPr lang="en-US" smtClean="0"/>
              <a:t>‹#›</a:t>
            </a:fld>
            <a:endParaRPr lang="en-US"/>
          </a:p>
        </p:txBody>
      </p:sp>
    </p:spTree>
    <p:extLst>
      <p:ext uri="{BB962C8B-B14F-4D97-AF65-F5344CB8AC3E}">
        <p14:creationId xmlns:p14="http://schemas.microsoft.com/office/powerpoint/2010/main" val="328239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A92F-140A-42E3-9B8E-B0B21C0A82AB}"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2D5DB-FE8A-4404-925D-2EF32A27E217}" type="slidenum">
              <a:rPr lang="en-US" smtClean="0"/>
              <a:t>‹#›</a:t>
            </a:fld>
            <a:endParaRPr lang="en-US"/>
          </a:p>
        </p:txBody>
      </p:sp>
    </p:spTree>
    <p:extLst>
      <p:ext uri="{BB962C8B-B14F-4D97-AF65-F5344CB8AC3E}">
        <p14:creationId xmlns:p14="http://schemas.microsoft.com/office/powerpoint/2010/main" val="110378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5A92F-140A-42E3-9B8E-B0B21C0A82AB}" type="datetimeFigureOut">
              <a:rPr lang="en-US" smtClean="0"/>
              <a:t>2/27/2013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2D5DB-FE8A-4404-925D-2EF32A27E217}" type="slidenum">
              <a:rPr lang="en-US" smtClean="0"/>
              <a:t>‹#›</a:t>
            </a:fld>
            <a:endParaRPr lang="en-US"/>
          </a:p>
        </p:txBody>
      </p:sp>
    </p:spTree>
    <p:extLst>
      <p:ext uri="{BB962C8B-B14F-4D97-AF65-F5344CB8AC3E}">
        <p14:creationId xmlns:p14="http://schemas.microsoft.com/office/powerpoint/2010/main" val="1398241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grpSp>
          <p:nvGrpSpPr>
            <p:cNvPr id="3"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nvGrpSpPr>
            <p:cNvPr id="4"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sp>
        <p:nvSpPr>
          <p:cNvPr id="3075"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smtClean="0">
                <a:effectLst>
                  <a:outerShdw blurRad="38100" dist="38100" dir="2700000" algn="tl">
                    <a:srgbClr val="000000"/>
                  </a:outerShdw>
                </a:effectLst>
                <a:latin typeface="Verdana" pitchFamily="34" charset="0"/>
              </a:defRPr>
            </a:lvl1pPr>
          </a:lstStyle>
          <a:p>
            <a:pPr fontAlgn="base">
              <a:spcBef>
                <a:spcPct val="0"/>
              </a:spcBef>
              <a:spcAft>
                <a:spcPct val="0"/>
              </a:spcAft>
              <a:defRPr/>
            </a:pPr>
            <a:endParaRPr lang="en-US">
              <a:solidFill>
                <a:srgbClr val="FFFFFF"/>
              </a:solidFill>
            </a:endParaRPr>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smtClean="0">
                <a:effectLst>
                  <a:outerShdw blurRad="38100" dist="38100" dir="2700000" algn="tl">
                    <a:srgbClr val="000000"/>
                  </a:outerShdw>
                </a:effectLst>
                <a:latin typeface="Verdana" pitchFamily="34" charset="0"/>
              </a:defRPr>
            </a:lvl1pPr>
          </a:lstStyle>
          <a:p>
            <a:pPr algn="ctr" fontAlgn="base">
              <a:spcBef>
                <a:spcPct val="0"/>
              </a:spcBef>
              <a:spcAft>
                <a:spcPct val="0"/>
              </a:spcAft>
              <a:defRPr/>
            </a:pPr>
            <a:endParaRPr lang="en-US">
              <a:solidFill>
                <a:srgbClr val="FFFFFF"/>
              </a:solidFill>
            </a:endParaRPr>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effectLst>
                  <a:outerShdw blurRad="38100" dist="38100" dir="2700000" algn="tl">
                    <a:srgbClr val="000000"/>
                  </a:outerShdw>
                </a:effectLst>
                <a:latin typeface="Verdana" pitchFamily="34" charset="0"/>
              </a:defRPr>
            </a:lvl1pPr>
          </a:lstStyle>
          <a:p>
            <a:pPr fontAlgn="base">
              <a:spcBef>
                <a:spcPct val="0"/>
              </a:spcBef>
              <a:spcAft>
                <a:spcPct val="0"/>
              </a:spcAft>
              <a:defRPr/>
            </a:pPr>
            <a:fld id="{2688BCCC-442B-4808-888D-0C3C14EC5DB0}"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3079"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29847767"/>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fontAlgn="base">
        <a:spcBef>
          <a:spcPct val="0"/>
        </a:spcBef>
        <a:spcAft>
          <a:spcPct val="0"/>
        </a:spcAft>
        <a:defRPr sz="4400" b="1">
          <a:solidFill>
            <a:srgbClr val="FFFF00"/>
          </a:solidFill>
          <a:latin typeface="Arial" charset="0"/>
        </a:defRPr>
      </a:lvl6pPr>
      <a:lvl7pPr marL="914400" algn="ctr" rtl="0" fontAlgn="base">
        <a:spcBef>
          <a:spcPct val="0"/>
        </a:spcBef>
        <a:spcAft>
          <a:spcPct val="0"/>
        </a:spcAft>
        <a:defRPr sz="4400" b="1">
          <a:solidFill>
            <a:srgbClr val="FFFF00"/>
          </a:solidFill>
          <a:latin typeface="Arial" charset="0"/>
        </a:defRPr>
      </a:lvl7pPr>
      <a:lvl8pPr marL="1371600" algn="ctr" rtl="0" fontAlgn="base">
        <a:spcBef>
          <a:spcPct val="0"/>
        </a:spcBef>
        <a:spcAft>
          <a:spcPct val="0"/>
        </a:spcAft>
        <a:defRPr sz="4400" b="1">
          <a:solidFill>
            <a:srgbClr val="FFFF00"/>
          </a:solidFill>
          <a:latin typeface="Arial" charset="0"/>
        </a:defRPr>
      </a:lvl8pPr>
      <a:lvl9pPr marL="1828800" algn="ctr" rtl="0" fontAlgn="base">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mall.org/X-InformaticsSpring2013/index.html" TargetMode="External"/><Relationship Id="rId2" Type="http://schemas.openxmlformats.org/officeDocument/2006/relationships/hyperlink" Target="mailto:gcf@indian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notesSlide" Target="../notesSlides/notesSlide3.xml"/><Relationship Id="rId16" Type="http://schemas.openxmlformats.org/officeDocument/2006/relationships/image" Target="../media/image33.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2.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wmf"/><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gif"/><Relationship Id="rId3" Type="http://schemas.openxmlformats.org/officeDocument/2006/relationships/image" Target="../media/image2.jpeg"/><Relationship Id="rId7" Type="http://schemas.openxmlformats.org/officeDocument/2006/relationships/image" Target="../media/image6.gif"/><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google.com/green/pdfs/google-green-computing.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470025"/>
          </a:xfrm>
        </p:spPr>
        <p:txBody>
          <a:bodyPr>
            <a:normAutofit/>
          </a:bodyPr>
          <a:lstStyle/>
          <a:p>
            <a:r>
              <a:rPr lang="en-US" b="1" dirty="0" smtClean="0"/>
              <a:t>X-Informatics </a:t>
            </a:r>
            <a:br>
              <a:rPr lang="en-US" b="1" dirty="0" smtClean="0"/>
            </a:br>
            <a:r>
              <a:rPr lang="en-US" b="1" dirty="0" smtClean="0"/>
              <a:t>Cloud Technology</a:t>
            </a:r>
            <a:endParaRPr lang="en-US" b="1" dirty="0"/>
          </a:p>
        </p:txBody>
      </p:sp>
      <p:sp>
        <p:nvSpPr>
          <p:cNvPr id="4" name="Subtitle 3"/>
          <p:cNvSpPr>
            <a:spLocks noGrp="1"/>
          </p:cNvSpPr>
          <p:nvPr>
            <p:ph type="subTitle" idx="1"/>
          </p:nvPr>
        </p:nvSpPr>
        <p:spPr>
          <a:xfrm>
            <a:off x="304800" y="3048000"/>
            <a:ext cx="8382000" cy="3810000"/>
          </a:xfrm>
        </p:spPr>
        <p:txBody>
          <a:bodyPr>
            <a:normAutofit fontScale="77500" lnSpcReduction="20000"/>
          </a:bodyPr>
          <a:lstStyle/>
          <a:p>
            <a:r>
              <a:rPr lang="en-US" dirty="0" smtClean="0"/>
              <a:t>February 25 and 27 2013</a:t>
            </a:r>
          </a:p>
          <a:p>
            <a:r>
              <a:rPr lang="en-US" sz="3600" dirty="0" smtClean="0"/>
              <a:t>Geoffrey Fox</a:t>
            </a:r>
          </a:p>
          <a:p>
            <a:pPr lvl="0">
              <a:defRPr/>
            </a:pPr>
            <a:r>
              <a:rPr lang="en-US" dirty="0">
                <a:hlinkClick r:id="rId2"/>
              </a:rPr>
              <a:t>gcf@indiana.edu</a:t>
            </a:r>
            <a:r>
              <a:rPr lang="en-US" dirty="0"/>
              <a:t>            </a:t>
            </a:r>
          </a:p>
          <a:p>
            <a:pPr lvl="0">
              <a:defRPr/>
            </a:pPr>
            <a:r>
              <a:rPr lang="en-US" dirty="0"/>
              <a:t> </a:t>
            </a:r>
            <a:r>
              <a:rPr lang="en-US" dirty="0">
                <a:hlinkClick r:id="rId3"/>
              </a:rPr>
              <a:t>http://</a:t>
            </a:r>
            <a:r>
              <a:rPr lang="en-US" dirty="0" smtClean="0">
                <a:hlinkClick r:id="rId3"/>
              </a:rPr>
              <a:t>www.infomall.org/X-InformaticsSpring2013/index.html</a:t>
            </a:r>
            <a:r>
              <a:rPr lang="en-US" dirty="0" smtClean="0"/>
              <a:t> </a:t>
            </a:r>
            <a:endParaRPr lang="en-US" dirty="0"/>
          </a:p>
          <a:p>
            <a:pPr>
              <a:defRPr/>
            </a:pPr>
            <a:endParaRPr lang="en-US" dirty="0"/>
          </a:p>
          <a:p>
            <a:pPr lvl="0"/>
            <a:r>
              <a:rPr lang="en-US" dirty="0" smtClean="0">
                <a:latin typeface="Times New Roman" pitchFamily="18" charset="0"/>
                <a:cs typeface="Times New Roman" pitchFamily="18" charset="0"/>
              </a:rPr>
              <a:t>Associate Dean for Research and Graduate Studies,  School of Informatics and Computing</a:t>
            </a:r>
          </a:p>
          <a:p>
            <a:r>
              <a:rPr lang="en-US" dirty="0" smtClean="0">
                <a:latin typeface="Times New Roman" pitchFamily="18" charset="0"/>
                <a:cs typeface="Times New Roman" pitchFamily="18" charset="0"/>
              </a:rPr>
              <a:t>Indiana University Bloomington</a:t>
            </a:r>
          </a:p>
          <a:p>
            <a:r>
              <a:rPr lang="en-US" dirty="0" smtClean="0"/>
              <a:t>2013</a:t>
            </a:r>
          </a:p>
        </p:txBody>
      </p:sp>
    </p:spTree>
    <p:extLst>
      <p:ext uri="{BB962C8B-B14F-4D97-AF65-F5344CB8AC3E}">
        <p14:creationId xmlns:p14="http://schemas.microsoft.com/office/powerpoint/2010/main" val="2446526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143000"/>
          </a:xfrm>
        </p:spPr>
        <p:txBody>
          <a:bodyPr>
            <a:normAutofit/>
          </a:bodyPr>
          <a:lstStyle/>
          <a:p>
            <a:r>
              <a:rPr lang="en-US" b="1" dirty="0" smtClean="0"/>
              <a:t>Next Step is Renting out Idle Clouds</a:t>
            </a:r>
            <a:endParaRPr lang="en-US" b="1" dirty="0"/>
          </a:p>
        </p:txBody>
      </p:sp>
      <p:sp>
        <p:nvSpPr>
          <p:cNvPr id="3" name="Content Placeholder 2"/>
          <p:cNvSpPr>
            <a:spLocks noGrp="1"/>
          </p:cNvSpPr>
          <p:nvPr>
            <p:ph idx="1"/>
          </p:nvPr>
        </p:nvSpPr>
        <p:spPr>
          <a:xfrm>
            <a:off x="375862" y="1066800"/>
            <a:ext cx="8539537" cy="5638800"/>
          </a:xfrm>
        </p:spPr>
        <p:txBody>
          <a:bodyPr>
            <a:normAutofit fontScale="92500" lnSpcReduction="20000"/>
          </a:bodyPr>
          <a:lstStyle/>
          <a:p>
            <a:r>
              <a:rPr lang="en-US" dirty="0" smtClean="0"/>
              <a:t>Amazon noted it could rent out its idle machines</a:t>
            </a:r>
          </a:p>
          <a:p>
            <a:r>
              <a:rPr lang="en-US" dirty="0" smtClean="0"/>
              <a:t>Use virtualization for maximum efficiency and security</a:t>
            </a:r>
          </a:p>
          <a:p>
            <a:r>
              <a:rPr lang="en-US" dirty="0" smtClean="0"/>
              <a:t>If cloud bigger enough, one gets elasticity – namely you can rent as much as you want except perhaps at peak times</a:t>
            </a:r>
          </a:p>
          <a:p>
            <a:r>
              <a:rPr lang="en-US" dirty="0" smtClean="0"/>
              <a:t>This assumes machine hardware quite cheap and can keep some in reserve</a:t>
            </a:r>
          </a:p>
          <a:p>
            <a:pPr lvl="1"/>
            <a:r>
              <a:rPr lang="en-US" dirty="0" smtClean="0"/>
              <a:t>10% of 100,000 servers is 10,000 servers</a:t>
            </a:r>
          </a:p>
          <a:p>
            <a:r>
              <a:rPr lang="en-US" dirty="0" smtClean="0"/>
              <a:t>I don’t know if Amazon switches off spare computers and powers up on “mothers day”</a:t>
            </a:r>
          </a:p>
          <a:p>
            <a:pPr lvl="1"/>
            <a:r>
              <a:rPr lang="en-US" dirty="0" smtClean="0"/>
              <a:t>Illustrates difficulties in studying field – proprietary secrets</a:t>
            </a:r>
            <a:endParaRPr lang="en-US" dirty="0"/>
          </a:p>
        </p:txBody>
      </p:sp>
    </p:spTree>
    <p:extLst>
      <p:ext uri="{BB962C8B-B14F-4D97-AF65-F5344CB8AC3E}">
        <p14:creationId xmlns:p14="http://schemas.microsoft.com/office/powerpoint/2010/main" val="2345062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72"/>
            <a:ext cx="8229600" cy="648128"/>
          </a:xfrm>
        </p:spPr>
        <p:txBody>
          <a:bodyPr>
            <a:normAutofit fontScale="90000"/>
          </a:bodyPr>
          <a:lstStyle/>
          <a:p>
            <a:r>
              <a:rPr lang="en-US" dirty="0" smtClean="0"/>
              <a:t>Service Model</a:t>
            </a:r>
            <a:endParaRPr lang="en-US" dirty="0"/>
          </a:p>
        </p:txBody>
      </p:sp>
      <p:sp>
        <p:nvSpPr>
          <p:cNvPr id="3" name="Content Placeholder 2"/>
          <p:cNvSpPr>
            <a:spLocks noGrp="1"/>
          </p:cNvSpPr>
          <p:nvPr>
            <p:ph idx="1"/>
          </p:nvPr>
        </p:nvSpPr>
        <p:spPr>
          <a:xfrm>
            <a:off x="190500" y="609601"/>
            <a:ext cx="8763000" cy="3810000"/>
          </a:xfrm>
        </p:spPr>
        <p:txBody>
          <a:bodyPr>
            <a:normAutofit fontScale="92500"/>
          </a:bodyPr>
          <a:lstStyle/>
          <a:p>
            <a:r>
              <a:rPr lang="en-US" dirty="0" smtClean="0"/>
              <a:t>This generalizes the Web where every site gobbles up commands from client and returns something – which could be quite complicated</a:t>
            </a:r>
          </a:p>
          <a:p>
            <a:r>
              <a:rPr lang="en-US" dirty="0" smtClean="0"/>
              <a:t>Generalization is “Service Oriented Architecture”</a:t>
            </a:r>
          </a:p>
          <a:p>
            <a:pPr lvl="1"/>
            <a:r>
              <a:rPr lang="en-US" dirty="0" smtClean="0"/>
              <a:t>Everything has an interface that accepts information – in general from another service but perhaps from a client</a:t>
            </a:r>
          </a:p>
          <a:p>
            <a:pPr lvl="1"/>
            <a:r>
              <a:rPr lang="en-US" dirty="0" smtClean="0"/>
              <a:t>Everything spits out information to where instructed to send</a:t>
            </a:r>
            <a:endParaRPr lang="en-US" dirty="0"/>
          </a:p>
        </p:txBody>
      </p:sp>
      <p:grpSp>
        <p:nvGrpSpPr>
          <p:cNvPr id="4" name="Group 25"/>
          <p:cNvGrpSpPr>
            <a:grpSpLocks/>
          </p:cNvGrpSpPr>
          <p:nvPr/>
        </p:nvGrpSpPr>
        <p:grpSpPr bwMode="auto">
          <a:xfrm>
            <a:off x="-2" y="4395628"/>
            <a:ext cx="8686803" cy="2149475"/>
            <a:chOff x="144" y="2928"/>
            <a:chExt cx="5472" cy="1354"/>
          </a:xfrm>
        </p:grpSpPr>
        <p:grpSp>
          <p:nvGrpSpPr>
            <p:cNvPr id="5" name="Group 4"/>
            <p:cNvGrpSpPr>
              <a:grpSpLocks/>
            </p:cNvGrpSpPr>
            <p:nvPr/>
          </p:nvGrpSpPr>
          <p:grpSpPr bwMode="auto">
            <a:xfrm>
              <a:off x="288" y="3264"/>
              <a:ext cx="1824" cy="1018"/>
              <a:chOff x="288" y="3264"/>
              <a:chExt cx="1824" cy="1018"/>
            </a:xfrm>
          </p:grpSpPr>
          <p:grpSp>
            <p:nvGrpSpPr>
              <p:cNvPr id="20" name="Group 5"/>
              <p:cNvGrpSpPr>
                <a:grpSpLocks/>
              </p:cNvGrpSpPr>
              <p:nvPr/>
            </p:nvGrpSpPr>
            <p:grpSpPr bwMode="auto">
              <a:xfrm>
                <a:off x="288" y="3264"/>
                <a:ext cx="1824" cy="608"/>
                <a:chOff x="288" y="3264"/>
                <a:chExt cx="1824" cy="608"/>
              </a:xfrm>
            </p:grpSpPr>
            <p:grpSp>
              <p:nvGrpSpPr>
                <p:cNvPr id="22" name="Group 6"/>
                <p:cNvGrpSpPr>
                  <a:grpSpLocks/>
                </p:cNvGrpSpPr>
                <p:nvPr/>
              </p:nvGrpSpPr>
              <p:grpSpPr bwMode="auto">
                <a:xfrm>
                  <a:off x="288" y="3264"/>
                  <a:ext cx="1824" cy="608"/>
                  <a:chOff x="288" y="3264"/>
                  <a:chExt cx="1824" cy="608"/>
                </a:xfrm>
              </p:grpSpPr>
              <p:sp>
                <p:nvSpPr>
                  <p:cNvPr id="24" name="AutoShape 7"/>
                  <p:cNvSpPr>
                    <a:spLocks noChangeArrowheads="1"/>
                  </p:cNvSpPr>
                  <p:nvPr/>
                </p:nvSpPr>
                <p:spPr bwMode="auto">
                  <a:xfrm>
                    <a:off x="1200" y="3264"/>
                    <a:ext cx="912" cy="608"/>
                  </a:xfrm>
                  <a:prstGeom prst="flowChartDelay">
                    <a:avLst/>
                  </a:prstGeom>
                  <a:solidFill>
                    <a:srgbClr val="00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000">
                        <a:solidFill>
                          <a:prstClr val="black"/>
                        </a:solidFill>
                        <a:latin typeface="Times New Roman" panose="02020603050405020304" pitchFamily="18" charset="0"/>
                      </a:rPr>
                      <a:t>Module A</a:t>
                    </a:r>
                  </a:p>
                </p:txBody>
              </p:sp>
              <p:sp>
                <p:nvSpPr>
                  <p:cNvPr id="25" name="AutoShape 8"/>
                  <p:cNvSpPr>
                    <a:spLocks noChangeArrowheads="1"/>
                  </p:cNvSpPr>
                  <p:nvPr/>
                </p:nvSpPr>
                <p:spPr bwMode="auto">
                  <a:xfrm flipH="1">
                    <a:off x="288" y="3264"/>
                    <a:ext cx="912" cy="608"/>
                  </a:xfrm>
                  <a:prstGeom prst="flowChartDelay">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000">
                        <a:solidFill>
                          <a:prstClr val="black"/>
                        </a:solidFill>
                        <a:latin typeface="Times New Roman" panose="02020603050405020304" pitchFamily="18" charset="0"/>
                      </a:rPr>
                      <a:t>Module </a:t>
                    </a:r>
                    <a:br>
                      <a:rPr lang="en-US" sz="2000">
                        <a:solidFill>
                          <a:prstClr val="black"/>
                        </a:solidFill>
                        <a:latin typeface="Times New Roman" panose="02020603050405020304" pitchFamily="18" charset="0"/>
                      </a:rPr>
                    </a:br>
                    <a:r>
                      <a:rPr lang="en-US" sz="2000">
                        <a:solidFill>
                          <a:prstClr val="black"/>
                        </a:solidFill>
                        <a:latin typeface="Times New Roman" panose="02020603050405020304" pitchFamily="18" charset="0"/>
                      </a:rPr>
                      <a:t>B</a:t>
                    </a:r>
                  </a:p>
                </p:txBody>
              </p:sp>
            </p:grpSp>
            <p:sp>
              <p:nvSpPr>
                <p:cNvPr id="23" name="Line 9"/>
                <p:cNvSpPr>
                  <a:spLocks noChangeShapeType="1"/>
                </p:cNvSpPr>
                <p:nvPr/>
              </p:nvSpPr>
              <p:spPr bwMode="auto">
                <a:xfrm>
                  <a:off x="1008" y="3696"/>
                  <a:ext cx="384"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prstClr val="black"/>
                    </a:solidFill>
                  </a:endParaRPr>
                </a:p>
              </p:txBody>
            </p:sp>
          </p:grpSp>
          <p:sp>
            <p:nvSpPr>
              <p:cNvPr id="21" name="Text Box 10"/>
              <p:cNvSpPr txBox="1">
                <a:spLocks noChangeArrowheads="1"/>
              </p:cNvSpPr>
              <p:nvPr/>
            </p:nvSpPr>
            <p:spPr bwMode="auto">
              <a:xfrm>
                <a:off x="453" y="3840"/>
                <a:ext cx="15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prstClr val="black"/>
                    </a:solidFill>
                    <a:latin typeface="Times New Roman" panose="02020603050405020304" pitchFamily="18" charset="0"/>
                  </a:rPr>
                  <a:t>Method Calls</a:t>
                </a:r>
                <a:br>
                  <a:rPr lang="en-US" sz="2000">
                    <a:solidFill>
                      <a:prstClr val="black"/>
                    </a:solidFill>
                    <a:latin typeface="Times New Roman" panose="02020603050405020304" pitchFamily="18" charset="0"/>
                  </a:rPr>
                </a:br>
                <a:r>
                  <a:rPr lang="en-US" sz="2000">
                    <a:solidFill>
                      <a:prstClr val="black"/>
                    </a:solidFill>
                    <a:latin typeface="Times New Roman" panose="02020603050405020304" pitchFamily="18" charset="0"/>
                  </a:rPr>
                  <a:t>.001 to 1 millisecond</a:t>
                </a:r>
              </a:p>
            </p:txBody>
          </p:sp>
        </p:grpSp>
        <p:grpSp>
          <p:nvGrpSpPr>
            <p:cNvPr id="6" name="Group 11"/>
            <p:cNvGrpSpPr>
              <a:grpSpLocks/>
            </p:cNvGrpSpPr>
            <p:nvPr/>
          </p:nvGrpSpPr>
          <p:grpSpPr bwMode="auto">
            <a:xfrm>
              <a:off x="2736" y="3264"/>
              <a:ext cx="2880" cy="874"/>
              <a:chOff x="2736" y="3168"/>
              <a:chExt cx="2880" cy="874"/>
            </a:xfrm>
          </p:grpSpPr>
          <p:grpSp>
            <p:nvGrpSpPr>
              <p:cNvPr id="11" name="Group 12"/>
              <p:cNvGrpSpPr>
                <a:grpSpLocks/>
              </p:cNvGrpSpPr>
              <p:nvPr/>
            </p:nvGrpSpPr>
            <p:grpSpPr bwMode="auto">
              <a:xfrm>
                <a:off x="2736" y="3168"/>
                <a:ext cx="2880" cy="608"/>
                <a:chOff x="2736" y="3168"/>
                <a:chExt cx="2880" cy="608"/>
              </a:xfrm>
            </p:grpSpPr>
            <p:grpSp>
              <p:nvGrpSpPr>
                <p:cNvPr id="13" name="Group 13"/>
                <p:cNvGrpSpPr>
                  <a:grpSpLocks/>
                </p:cNvGrpSpPr>
                <p:nvPr/>
              </p:nvGrpSpPr>
              <p:grpSpPr bwMode="auto">
                <a:xfrm>
                  <a:off x="2736" y="3168"/>
                  <a:ext cx="2880" cy="608"/>
                  <a:chOff x="2784" y="3216"/>
                  <a:chExt cx="2880" cy="608"/>
                </a:xfrm>
              </p:grpSpPr>
              <p:sp>
                <p:nvSpPr>
                  <p:cNvPr id="15" name="AutoShape 14"/>
                  <p:cNvSpPr>
                    <a:spLocks noChangeArrowheads="1"/>
                  </p:cNvSpPr>
                  <p:nvPr/>
                </p:nvSpPr>
                <p:spPr bwMode="auto">
                  <a:xfrm>
                    <a:off x="4752" y="3216"/>
                    <a:ext cx="912" cy="608"/>
                  </a:xfrm>
                  <a:prstGeom prst="flowChartDelay">
                    <a:avLst/>
                  </a:prstGeom>
                  <a:solidFill>
                    <a:srgbClr val="00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000">
                        <a:solidFill>
                          <a:prstClr val="black"/>
                        </a:solidFill>
                        <a:latin typeface="Times New Roman" panose="02020603050405020304" pitchFamily="18" charset="0"/>
                      </a:rPr>
                      <a:t>Service  A</a:t>
                    </a:r>
                  </a:p>
                </p:txBody>
              </p:sp>
              <p:sp>
                <p:nvSpPr>
                  <p:cNvPr id="16" name="AutoShape 15"/>
                  <p:cNvSpPr>
                    <a:spLocks noChangeArrowheads="1"/>
                  </p:cNvSpPr>
                  <p:nvPr/>
                </p:nvSpPr>
                <p:spPr bwMode="auto">
                  <a:xfrm flipH="1">
                    <a:off x="2784" y="3216"/>
                    <a:ext cx="912" cy="608"/>
                  </a:xfrm>
                  <a:prstGeom prst="flowChartDelay">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000">
                        <a:solidFill>
                          <a:prstClr val="black"/>
                        </a:solidFill>
                        <a:latin typeface="Times New Roman" panose="02020603050405020304" pitchFamily="18" charset="0"/>
                      </a:rPr>
                      <a:t>Service </a:t>
                    </a:r>
                    <a:br>
                      <a:rPr lang="en-US" sz="2000">
                        <a:solidFill>
                          <a:prstClr val="black"/>
                        </a:solidFill>
                        <a:latin typeface="Times New Roman" panose="02020603050405020304" pitchFamily="18" charset="0"/>
                      </a:rPr>
                    </a:br>
                    <a:r>
                      <a:rPr lang="en-US" sz="2000">
                        <a:solidFill>
                          <a:prstClr val="black"/>
                        </a:solidFill>
                        <a:latin typeface="Times New Roman" panose="02020603050405020304" pitchFamily="18" charset="0"/>
                      </a:rPr>
                      <a:t>B</a:t>
                    </a:r>
                  </a:p>
                </p:txBody>
              </p:sp>
              <p:grpSp>
                <p:nvGrpSpPr>
                  <p:cNvPr id="17" name="Group 16"/>
                  <p:cNvGrpSpPr>
                    <a:grpSpLocks/>
                  </p:cNvGrpSpPr>
                  <p:nvPr/>
                </p:nvGrpSpPr>
                <p:grpSpPr bwMode="auto">
                  <a:xfrm>
                    <a:off x="3696" y="3376"/>
                    <a:ext cx="1056" cy="288"/>
                    <a:chOff x="3696" y="3408"/>
                    <a:chExt cx="1056" cy="288"/>
                  </a:xfrm>
                </p:grpSpPr>
                <p:sp>
                  <p:nvSpPr>
                    <p:cNvPr id="18" name="Line 17"/>
                    <p:cNvSpPr>
                      <a:spLocks noChangeShapeType="1"/>
                    </p:cNvSpPr>
                    <p:nvPr/>
                  </p:nvSpPr>
                  <p:spPr bwMode="auto">
                    <a:xfrm>
                      <a:off x="3696" y="3408"/>
                      <a:ext cx="105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prstClr val="black"/>
                        </a:solidFill>
                      </a:endParaRPr>
                    </a:p>
                  </p:txBody>
                </p:sp>
                <p:sp>
                  <p:nvSpPr>
                    <p:cNvPr id="19" name="Line 18"/>
                    <p:cNvSpPr>
                      <a:spLocks noChangeShapeType="1"/>
                    </p:cNvSpPr>
                    <p:nvPr/>
                  </p:nvSpPr>
                  <p:spPr bwMode="auto">
                    <a:xfrm>
                      <a:off x="3696" y="3696"/>
                      <a:ext cx="105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prstClr val="black"/>
                        </a:solidFill>
                      </a:endParaRPr>
                    </a:p>
                  </p:txBody>
                </p:sp>
              </p:grpSp>
            </p:grpSp>
            <p:sp>
              <p:nvSpPr>
                <p:cNvPr id="14" name="Text Box 19"/>
                <p:cNvSpPr txBox="1">
                  <a:spLocks noChangeArrowheads="1"/>
                </p:cNvSpPr>
                <p:nvPr/>
              </p:nvSpPr>
              <p:spPr bwMode="auto">
                <a:xfrm>
                  <a:off x="3799" y="3347"/>
                  <a:ext cx="7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prstClr val="black"/>
                      </a:solidFill>
                      <a:latin typeface="Times New Roman" panose="02020603050405020304" pitchFamily="18" charset="0"/>
                    </a:rPr>
                    <a:t>Messages</a:t>
                  </a:r>
                </a:p>
              </p:txBody>
            </p:sp>
          </p:grpSp>
          <p:sp>
            <p:nvSpPr>
              <p:cNvPr id="12" name="Text Box 20"/>
              <p:cNvSpPr txBox="1">
                <a:spLocks noChangeArrowheads="1"/>
              </p:cNvSpPr>
              <p:nvPr/>
            </p:nvSpPr>
            <p:spPr bwMode="auto">
              <a:xfrm>
                <a:off x="3024" y="3792"/>
                <a:ext cx="21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prstClr val="black"/>
                    </a:solidFill>
                    <a:latin typeface="Times New Roman" panose="02020603050405020304" pitchFamily="18" charset="0"/>
                  </a:rPr>
                  <a:t>0.1 to 1000 millisecond latency</a:t>
                </a:r>
              </a:p>
            </p:txBody>
          </p:sp>
        </p:grpSp>
        <p:sp>
          <p:nvSpPr>
            <p:cNvPr id="7" name="Text Box 21"/>
            <p:cNvSpPr txBox="1">
              <a:spLocks noChangeArrowheads="1"/>
            </p:cNvSpPr>
            <p:nvPr/>
          </p:nvSpPr>
          <p:spPr bwMode="auto">
            <a:xfrm>
              <a:off x="624" y="2928"/>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2000">
                <a:solidFill>
                  <a:prstClr val="black"/>
                </a:solidFill>
                <a:latin typeface="Times New Roman" panose="02020603050405020304" pitchFamily="18" charset="0"/>
              </a:endParaRPr>
            </a:p>
          </p:txBody>
        </p:sp>
        <p:grpSp>
          <p:nvGrpSpPr>
            <p:cNvPr id="8" name="Group 22"/>
            <p:cNvGrpSpPr>
              <a:grpSpLocks/>
            </p:cNvGrpSpPr>
            <p:nvPr/>
          </p:nvGrpSpPr>
          <p:grpSpPr bwMode="auto">
            <a:xfrm>
              <a:off x="144" y="2928"/>
              <a:ext cx="5080" cy="264"/>
              <a:chOff x="144" y="2928"/>
              <a:chExt cx="5080" cy="264"/>
            </a:xfrm>
          </p:grpSpPr>
          <p:sp>
            <p:nvSpPr>
              <p:cNvPr id="9" name="Text Box 23"/>
              <p:cNvSpPr txBox="1">
                <a:spLocks noChangeArrowheads="1"/>
              </p:cNvSpPr>
              <p:nvPr/>
            </p:nvSpPr>
            <p:spPr bwMode="auto">
              <a:xfrm>
                <a:off x="3168" y="2928"/>
                <a:ext cx="2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dirty="0">
                    <a:solidFill>
                      <a:prstClr val="black"/>
                    </a:solidFill>
                    <a:latin typeface="Times New Roman" panose="02020603050405020304" pitchFamily="18" charset="0"/>
                  </a:rPr>
                  <a:t>Coarse Grain Service Model</a:t>
                </a:r>
              </a:p>
            </p:txBody>
          </p:sp>
          <p:sp>
            <p:nvSpPr>
              <p:cNvPr id="10" name="Text Box 24"/>
              <p:cNvSpPr txBox="1">
                <a:spLocks noChangeArrowheads="1"/>
              </p:cNvSpPr>
              <p:nvPr/>
            </p:nvSpPr>
            <p:spPr bwMode="auto">
              <a:xfrm>
                <a:off x="144" y="2940"/>
                <a:ext cx="294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dirty="0">
                    <a:solidFill>
                      <a:prstClr val="black"/>
                    </a:solidFill>
                    <a:latin typeface="Times New Roman" panose="02020603050405020304" pitchFamily="18" charset="0"/>
                  </a:rPr>
                  <a:t>Closely coupled </a:t>
                </a:r>
                <a:r>
                  <a:rPr lang="en-US" sz="2000" b="1" dirty="0" smtClean="0">
                    <a:solidFill>
                      <a:prstClr val="black"/>
                    </a:solidFill>
                    <a:latin typeface="Times New Roman" panose="02020603050405020304" pitchFamily="18" charset="0"/>
                  </a:rPr>
                  <a:t>Java/Python Methods </a:t>
                </a:r>
                <a:r>
                  <a:rPr lang="en-US" sz="2000" dirty="0">
                    <a:solidFill>
                      <a:srgbClr val="FFFF00"/>
                    </a:solidFill>
                    <a:latin typeface="Times New Roman" panose="02020603050405020304" pitchFamily="18" charset="0"/>
                  </a:rPr>
                  <a:t>…</a:t>
                </a:r>
              </a:p>
            </p:txBody>
          </p:sp>
        </p:grpSp>
      </p:grpSp>
      <p:sp>
        <p:nvSpPr>
          <p:cNvPr id="26" name="TextBox 25"/>
          <p:cNvSpPr txBox="1"/>
          <p:nvPr/>
        </p:nvSpPr>
        <p:spPr>
          <a:xfrm>
            <a:off x="3276600" y="6351427"/>
            <a:ext cx="5105400" cy="400110"/>
          </a:xfrm>
          <a:prstGeom prst="rect">
            <a:avLst/>
          </a:prstGeom>
          <a:noFill/>
        </p:spPr>
        <p:txBody>
          <a:bodyPr wrap="square" rtlCol="0">
            <a:spAutoFit/>
          </a:bodyPr>
          <a:lstStyle/>
          <a:p>
            <a:r>
              <a:rPr lang="en-US" sz="2000" b="1" dirty="0" smtClean="0">
                <a:solidFill>
                  <a:srgbClr val="FF0000"/>
                </a:solidFill>
              </a:rPr>
              <a:t>Everything is a message of some sort ……</a:t>
            </a:r>
            <a:endParaRPr lang="en-US" sz="2000" b="1" dirty="0">
              <a:solidFill>
                <a:srgbClr val="FF0000"/>
              </a:solidFill>
            </a:endParaRPr>
          </a:p>
        </p:txBody>
      </p:sp>
    </p:spTree>
    <p:extLst>
      <p:ext uri="{BB962C8B-B14F-4D97-AF65-F5344CB8AC3E}">
        <p14:creationId xmlns:p14="http://schemas.microsoft.com/office/powerpoint/2010/main" val="2940205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53" y="76200"/>
            <a:ext cx="8229600" cy="838200"/>
          </a:xfrm>
        </p:spPr>
        <p:txBody>
          <a:bodyPr/>
          <a:lstStyle/>
          <a:p>
            <a:r>
              <a:rPr lang="en-US" b="1" dirty="0" smtClean="0"/>
              <a:t>Different </a:t>
            </a:r>
            <a:r>
              <a:rPr lang="en-US" b="1" dirty="0" err="1" smtClean="0">
                <a:solidFill>
                  <a:srgbClr val="FF0000"/>
                </a:solidFill>
              </a:rPr>
              <a:t>aaS</a:t>
            </a:r>
            <a:r>
              <a:rPr lang="en-US" b="1" dirty="0" smtClean="0">
                <a:solidFill>
                  <a:srgbClr val="FF0000"/>
                </a:solidFill>
              </a:rPr>
              <a:t> (as </a:t>
            </a:r>
            <a:r>
              <a:rPr lang="en-US" b="1" dirty="0" err="1" smtClean="0">
                <a:solidFill>
                  <a:srgbClr val="FF0000"/>
                </a:solidFill>
              </a:rPr>
              <a:t>aService</a:t>
            </a:r>
            <a:r>
              <a:rPr lang="en-US" b="1" dirty="0" smtClean="0">
                <a:solidFill>
                  <a:srgbClr val="FF0000"/>
                </a:solidFill>
              </a:rPr>
              <a:t>)’s</a:t>
            </a:r>
            <a:endParaRPr lang="en-US" b="1" dirty="0">
              <a:solidFill>
                <a:srgbClr val="FF0000"/>
              </a:solidFill>
            </a:endParaRPr>
          </a:p>
        </p:txBody>
      </p:sp>
      <p:sp>
        <p:nvSpPr>
          <p:cNvPr id="3" name="Content Placeholder 2"/>
          <p:cNvSpPr>
            <a:spLocks noGrp="1"/>
          </p:cNvSpPr>
          <p:nvPr>
            <p:ph idx="1"/>
          </p:nvPr>
        </p:nvSpPr>
        <p:spPr>
          <a:xfrm>
            <a:off x="422953" y="990600"/>
            <a:ext cx="8229600" cy="4525963"/>
          </a:xfrm>
        </p:spPr>
        <p:txBody>
          <a:bodyPr/>
          <a:lstStyle/>
          <a:p>
            <a:r>
              <a:rPr lang="en-US" b="1" dirty="0" smtClean="0"/>
              <a:t>IaaS: </a:t>
            </a:r>
            <a:r>
              <a:rPr lang="en-US" dirty="0" smtClean="0"/>
              <a:t>Infrastructure is “renting” service for hardware</a:t>
            </a:r>
          </a:p>
          <a:p>
            <a:r>
              <a:rPr lang="en-US" b="1" dirty="0" smtClean="0"/>
              <a:t>PaaS: </a:t>
            </a:r>
            <a:r>
              <a:rPr lang="en-US" dirty="0" smtClean="0"/>
              <a:t>Convenient service interface to Systems capabilities</a:t>
            </a:r>
          </a:p>
          <a:p>
            <a:r>
              <a:rPr lang="en-US" b="1" dirty="0" err="1" smtClean="0"/>
              <a:t>SaaS</a:t>
            </a:r>
            <a:r>
              <a:rPr lang="en-US" b="1" dirty="0" smtClean="0"/>
              <a:t>: </a:t>
            </a:r>
            <a:r>
              <a:rPr lang="en-US" dirty="0" smtClean="0"/>
              <a:t>Convenient service interface to applications</a:t>
            </a:r>
          </a:p>
          <a:p>
            <a:r>
              <a:rPr lang="en-US" b="1" dirty="0" err="1" smtClean="0"/>
              <a:t>NaaS</a:t>
            </a:r>
            <a:r>
              <a:rPr lang="en-US" b="1" dirty="0" smtClean="0"/>
              <a:t>: </a:t>
            </a:r>
            <a:r>
              <a:rPr lang="en-US" dirty="0" smtClean="0"/>
              <a:t>Summarizes modern “Software Defined Networks”</a:t>
            </a:r>
          </a:p>
          <a:p>
            <a:endParaRPr lang="en-US" dirty="0"/>
          </a:p>
        </p:txBody>
      </p:sp>
    </p:spTree>
    <p:extLst>
      <p:ext uri="{BB962C8B-B14F-4D97-AF65-F5344CB8AC3E}">
        <p14:creationId xmlns:p14="http://schemas.microsoft.com/office/powerpoint/2010/main" val="2128183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5776" y="459394"/>
            <a:ext cx="5791200" cy="6361790"/>
            <a:chOff x="225776" y="459394"/>
            <a:chExt cx="5791200" cy="6361790"/>
          </a:xfrm>
        </p:grpSpPr>
        <p:grpSp>
          <p:nvGrpSpPr>
            <p:cNvPr id="31" name="Group 30"/>
            <p:cNvGrpSpPr/>
            <p:nvPr/>
          </p:nvGrpSpPr>
          <p:grpSpPr>
            <a:xfrm>
              <a:off x="898878" y="459394"/>
              <a:ext cx="4450644" cy="6361790"/>
              <a:chOff x="744746" y="377470"/>
              <a:chExt cx="4450644" cy="6361790"/>
            </a:xfrm>
          </p:grpSpPr>
          <p:grpSp>
            <p:nvGrpSpPr>
              <p:cNvPr id="4" name="Group 3"/>
              <p:cNvGrpSpPr/>
              <p:nvPr/>
            </p:nvGrpSpPr>
            <p:grpSpPr>
              <a:xfrm>
                <a:off x="912668" y="377470"/>
                <a:ext cx="4114800" cy="1603730"/>
                <a:chOff x="2996494" y="609600"/>
                <a:chExt cx="4114800" cy="1603730"/>
              </a:xfrm>
            </p:grpSpPr>
            <p:sp>
              <p:nvSpPr>
                <p:cNvPr id="5" name="Rounded Rectangle 4"/>
                <p:cNvSpPr/>
                <p:nvPr/>
              </p:nvSpPr>
              <p:spPr>
                <a:xfrm>
                  <a:off x="2996494" y="652384"/>
                  <a:ext cx="4114800" cy="140623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3009193" y="710441"/>
                  <a:ext cx="2041877" cy="1446550"/>
                </a:xfrm>
                <a:prstGeom prst="rect">
                  <a:avLst/>
                </a:prstGeom>
                <a:noFill/>
              </p:spPr>
              <p:txBody>
                <a:bodyPr wrap="square" rtlCol="0">
                  <a:spAutoFit/>
                </a:bodyPr>
                <a:lstStyle/>
                <a:p>
                  <a:pPr algn="ctr"/>
                  <a:r>
                    <a:rPr lang="en-US" sz="2400" dirty="0" smtClean="0">
                      <a:solidFill>
                        <a:prstClr val="black"/>
                      </a:solidFill>
                      <a:latin typeface="Cooper Std Black" pitchFamily="18" charset="0"/>
                      <a:ea typeface="Adobe Gothic Std B" pitchFamily="34" charset="-128"/>
                    </a:rPr>
                    <a:t>Support</a:t>
                  </a:r>
                </a:p>
                <a:p>
                  <a:pPr algn="ctr"/>
                  <a:r>
                    <a:rPr lang="en-US" sz="2400" dirty="0" smtClean="0">
                      <a:solidFill>
                        <a:prstClr val="black"/>
                      </a:solidFill>
                      <a:latin typeface="Cooper Std Black" pitchFamily="18" charset="0"/>
                      <a:ea typeface="Adobe Gothic Std B" pitchFamily="34" charset="-128"/>
                    </a:rPr>
                    <a:t>Computing</a:t>
                  </a:r>
                </a:p>
                <a:p>
                  <a:pPr algn="ctr"/>
                  <a:r>
                    <a:rPr lang="en-US" sz="4000" dirty="0" err="1" smtClean="0">
                      <a:solidFill>
                        <a:prstClr val="black"/>
                      </a:solidFill>
                      <a:latin typeface="Cooper Std Black" pitchFamily="18" charset="0"/>
                      <a:ea typeface="Adobe Gothic Std B" pitchFamily="34" charset="-128"/>
                    </a:rPr>
                    <a:t>aaS</a:t>
                  </a:r>
                  <a:endParaRPr lang="en-US" sz="4000" dirty="0">
                    <a:solidFill>
                      <a:prstClr val="black"/>
                    </a:solidFill>
                    <a:latin typeface="Cooper Std Black" pitchFamily="18" charset="0"/>
                    <a:ea typeface="Adobe Gothic Std B" pitchFamily="34" charset="-128"/>
                  </a:endParaRPr>
                </a:p>
              </p:txBody>
            </p:sp>
            <p:sp>
              <p:nvSpPr>
                <p:cNvPr id="7" name="TextBox 6"/>
                <p:cNvSpPr txBox="1"/>
                <p:nvPr/>
              </p:nvSpPr>
              <p:spPr>
                <a:xfrm>
                  <a:off x="5051070" y="609600"/>
                  <a:ext cx="2057401" cy="1603730"/>
                </a:xfrm>
                <a:prstGeom prst="rect">
                  <a:avLst/>
                </a:prstGeom>
                <a:noFill/>
              </p:spPr>
              <p:txBody>
                <a:bodyPr wrap="square" rtlCol="0">
                  <a:spAutoFit/>
                </a:bodyPr>
                <a:lstStyle/>
                <a:p>
                  <a:pPr marL="285750" indent="-285750">
                    <a:buFont typeface="Wingdings" pitchFamily="2" charset="2"/>
                    <a:buChar char="Ø"/>
                  </a:pPr>
                  <a:r>
                    <a:rPr lang="en-US" b="1" dirty="0" smtClean="0">
                      <a:solidFill>
                        <a:prstClr val="black"/>
                      </a:solidFill>
                    </a:rPr>
                    <a:t>Custom Images</a:t>
                  </a:r>
                </a:p>
                <a:p>
                  <a:pPr marL="285750" indent="-285750">
                    <a:buFont typeface="Wingdings" pitchFamily="2" charset="2"/>
                    <a:buChar char="Ø"/>
                  </a:pPr>
                  <a:r>
                    <a:rPr lang="en-US" b="1" dirty="0" smtClean="0">
                      <a:solidFill>
                        <a:prstClr val="black"/>
                      </a:solidFill>
                    </a:rPr>
                    <a:t>Courses</a:t>
                  </a:r>
                </a:p>
                <a:p>
                  <a:pPr marL="285750" indent="-285750">
                    <a:buFont typeface="Wingdings" pitchFamily="2" charset="2"/>
                    <a:buChar char="Ø"/>
                  </a:pPr>
                  <a:r>
                    <a:rPr lang="en-US" b="1" dirty="0" smtClean="0">
                      <a:solidFill>
                        <a:prstClr val="black"/>
                      </a:solidFill>
                    </a:rPr>
                    <a:t>Consulting</a:t>
                  </a:r>
                </a:p>
                <a:p>
                  <a:pPr marL="285750" indent="-285750">
                    <a:buFont typeface="Wingdings" pitchFamily="2" charset="2"/>
                    <a:buChar char="Ø"/>
                  </a:pPr>
                  <a:r>
                    <a:rPr lang="en-US" b="1" dirty="0" smtClean="0">
                      <a:solidFill>
                        <a:prstClr val="black"/>
                      </a:solidFill>
                    </a:rPr>
                    <a:t>Portals</a:t>
                  </a:r>
                </a:p>
                <a:p>
                  <a:pPr marL="285750" indent="-285750">
                    <a:buFont typeface="Wingdings" pitchFamily="2" charset="2"/>
                    <a:buChar char="Ø"/>
                  </a:pPr>
                  <a:r>
                    <a:rPr lang="en-US" b="1" dirty="0" smtClean="0">
                      <a:solidFill>
                        <a:prstClr val="black"/>
                      </a:solidFill>
                    </a:rPr>
                    <a:t>Archival Storage</a:t>
                  </a:r>
                </a:p>
              </p:txBody>
            </p:sp>
          </p:grpSp>
          <p:grpSp>
            <p:nvGrpSpPr>
              <p:cNvPr id="29" name="Group 28"/>
              <p:cNvGrpSpPr/>
              <p:nvPr/>
            </p:nvGrpSpPr>
            <p:grpSpPr>
              <a:xfrm>
                <a:off x="744746" y="4404692"/>
                <a:ext cx="4450644" cy="1323438"/>
                <a:chOff x="744746" y="4471468"/>
                <a:chExt cx="4450644" cy="1323438"/>
              </a:xfrm>
            </p:grpSpPr>
            <p:sp>
              <p:nvSpPr>
                <p:cNvPr id="10" name="Rounded Rectangle 9"/>
                <p:cNvSpPr/>
                <p:nvPr/>
              </p:nvSpPr>
              <p:spPr>
                <a:xfrm>
                  <a:off x="744746" y="4504140"/>
                  <a:ext cx="4450644" cy="1147901"/>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796233" y="4471468"/>
                  <a:ext cx="1565967" cy="1323438"/>
                </a:xfrm>
                <a:prstGeom prst="rect">
                  <a:avLst/>
                </a:prstGeom>
                <a:noFill/>
              </p:spPr>
              <p:txBody>
                <a:bodyPr wrap="square" rtlCol="0">
                  <a:spAutoFit/>
                </a:bodyPr>
                <a:lstStyle/>
                <a:p>
                  <a:pPr algn="ctr"/>
                  <a:r>
                    <a:rPr lang="en-US" sz="2000" dirty="0" smtClean="0">
                      <a:solidFill>
                        <a:prstClr val="black"/>
                      </a:solidFill>
                      <a:latin typeface="Cooper Std Black" pitchFamily="18" charset="0"/>
                      <a:ea typeface="Adobe Gothic Std B" pitchFamily="34" charset="-128"/>
                    </a:rPr>
                    <a:t>Infra</a:t>
                  </a:r>
                </a:p>
                <a:p>
                  <a:pPr algn="ctr"/>
                  <a:r>
                    <a:rPr lang="en-US" sz="2000" dirty="0" smtClean="0">
                      <a:solidFill>
                        <a:prstClr val="black"/>
                      </a:solidFill>
                      <a:latin typeface="Cooper Std Black" pitchFamily="18" charset="0"/>
                      <a:ea typeface="Adobe Gothic Std B" pitchFamily="34" charset="-128"/>
                    </a:rPr>
                    <a:t>structure</a:t>
                  </a:r>
                </a:p>
                <a:p>
                  <a:r>
                    <a:rPr lang="en-US" sz="4000" dirty="0" smtClean="0">
                      <a:solidFill>
                        <a:prstClr val="black"/>
                      </a:solidFill>
                      <a:latin typeface="Cooper Std Black" pitchFamily="18" charset="0"/>
                      <a:ea typeface="Adobe Gothic Std B" pitchFamily="34" charset="-128"/>
                    </a:rPr>
                    <a:t>IaaS</a:t>
                  </a:r>
                  <a:endParaRPr lang="en-US" sz="4000" dirty="0">
                    <a:solidFill>
                      <a:prstClr val="black"/>
                    </a:solidFill>
                    <a:latin typeface="Cooper Std Black" pitchFamily="18" charset="0"/>
                    <a:ea typeface="Adobe Gothic Std B" pitchFamily="34" charset="-128"/>
                  </a:endParaRPr>
                </a:p>
              </p:txBody>
            </p:sp>
            <p:sp>
              <p:nvSpPr>
                <p:cNvPr id="12" name="TextBox 11"/>
                <p:cNvSpPr txBox="1"/>
                <p:nvPr/>
              </p:nvSpPr>
              <p:spPr>
                <a:xfrm>
                  <a:off x="2046035" y="4504140"/>
                  <a:ext cx="3149355" cy="1205476"/>
                </a:xfrm>
                <a:prstGeom prst="rect">
                  <a:avLst/>
                </a:prstGeom>
                <a:noFill/>
              </p:spPr>
              <p:txBody>
                <a:bodyPr wrap="square" rtlCol="0">
                  <a:spAutoFit/>
                </a:bodyPr>
                <a:lstStyle/>
                <a:p>
                  <a:pPr marL="285750" indent="-285750">
                    <a:buFont typeface="Wingdings" pitchFamily="2" charset="2"/>
                    <a:buChar char="Ø"/>
                  </a:pPr>
                  <a:r>
                    <a:rPr lang="en-US" b="1" dirty="0" smtClean="0">
                      <a:solidFill>
                        <a:prstClr val="black"/>
                      </a:solidFill>
                    </a:rPr>
                    <a:t>Software Defined Computing (virtual Clusters)</a:t>
                  </a:r>
                </a:p>
                <a:p>
                  <a:pPr marL="285750" indent="-285750">
                    <a:buFont typeface="Wingdings" pitchFamily="2" charset="2"/>
                    <a:buChar char="Ø"/>
                  </a:pPr>
                  <a:r>
                    <a:rPr lang="en-US" b="1" dirty="0" smtClean="0">
                      <a:solidFill>
                        <a:prstClr val="black"/>
                      </a:solidFill>
                    </a:rPr>
                    <a:t>Hypervisor, Bare Metal</a:t>
                  </a:r>
                </a:p>
                <a:p>
                  <a:pPr marL="285750" indent="-285750">
                    <a:buFont typeface="Wingdings" pitchFamily="2" charset="2"/>
                    <a:buChar char="Ø"/>
                  </a:pPr>
                  <a:r>
                    <a:rPr lang="en-US" b="1" dirty="0" smtClean="0">
                      <a:solidFill>
                        <a:prstClr val="black"/>
                      </a:solidFill>
                    </a:rPr>
                    <a:t>Operating System</a:t>
                  </a:r>
                </a:p>
              </p:txBody>
            </p:sp>
          </p:grpSp>
          <p:grpSp>
            <p:nvGrpSpPr>
              <p:cNvPr id="28" name="Group 27"/>
              <p:cNvGrpSpPr/>
              <p:nvPr/>
            </p:nvGrpSpPr>
            <p:grpSpPr>
              <a:xfrm>
                <a:off x="912668" y="3174953"/>
                <a:ext cx="4114800" cy="1200329"/>
                <a:chOff x="897146" y="3164938"/>
                <a:chExt cx="4114800" cy="1200329"/>
              </a:xfrm>
            </p:grpSpPr>
            <p:sp>
              <p:nvSpPr>
                <p:cNvPr id="14" name="Rounded Rectangle 13"/>
                <p:cNvSpPr/>
                <p:nvPr/>
              </p:nvSpPr>
              <p:spPr>
                <a:xfrm>
                  <a:off x="897146" y="3164938"/>
                  <a:ext cx="4114800" cy="1184349"/>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897146" y="3239741"/>
                  <a:ext cx="1600200" cy="1020019"/>
                </a:xfrm>
                <a:prstGeom prst="rect">
                  <a:avLst/>
                </a:prstGeom>
                <a:solidFill>
                  <a:schemeClr val="accent6">
                    <a:lumMod val="40000"/>
                    <a:lumOff val="60000"/>
                  </a:schemeClr>
                </a:solidFill>
              </p:spPr>
              <p:txBody>
                <a:bodyPr wrap="square" rtlCol="0">
                  <a:spAutoFit/>
                </a:bodyPr>
                <a:lstStyle/>
                <a:p>
                  <a:r>
                    <a:rPr lang="en-US" sz="2000" dirty="0" smtClean="0">
                      <a:solidFill>
                        <a:prstClr val="black"/>
                      </a:solidFill>
                      <a:latin typeface="Cooper Std Black" pitchFamily="18" charset="0"/>
                      <a:ea typeface="Adobe Gothic Std B" pitchFamily="34" charset="-128"/>
                    </a:rPr>
                    <a:t>Platform</a:t>
                  </a:r>
                  <a:r>
                    <a:rPr lang="en-US" sz="4000" dirty="0" smtClean="0">
                      <a:solidFill>
                        <a:prstClr val="black"/>
                      </a:solidFill>
                      <a:latin typeface="Cooper Std Black" pitchFamily="18" charset="0"/>
                      <a:ea typeface="Adobe Gothic Std B" pitchFamily="34" charset="-128"/>
                    </a:rPr>
                    <a:t/>
                  </a:r>
                  <a:br>
                    <a:rPr lang="en-US" sz="4000" dirty="0" smtClean="0">
                      <a:solidFill>
                        <a:prstClr val="black"/>
                      </a:solidFill>
                      <a:latin typeface="Cooper Std Black" pitchFamily="18" charset="0"/>
                      <a:ea typeface="Adobe Gothic Std B" pitchFamily="34" charset="-128"/>
                    </a:rPr>
                  </a:br>
                  <a:r>
                    <a:rPr lang="en-US" sz="4000" dirty="0" smtClean="0">
                      <a:solidFill>
                        <a:prstClr val="black"/>
                      </a:solidFill>
                      <a:latin typeface="Cooper Std Black" pitchFamily="18" charset="0"/>
                      <a:ea typeface="Adobe Gothic Std B" pitchFamily="34" charset="-128"/>
                    </a:rPr>
                    <a:t>PaaS</a:t>
                  </a:r>
                  <a:endParaRPr lang="en-US" sz="4000" dirty="0">
                    <a:solidFill>
                      <a:prstClr val="black"/>
                    </a:solidFill>
                    <a:latin typeface="Cooper Std Black" pitchFamily="18" charset="0"/>
                    <a:ea typeface="Adobe Gothic Std B" pitchFamily="34" charset="-128"/>
                  </a:endParaRPr>
                </a:p>
              </p:txBody>
            </p:sp>
            <p:sp>
              <p:nvSpPr>
                <p:cNvPr id="16" name="TextBox 15"/>
                <p:cNvSpPr txBox="1"/>
                <p:nvPr/>
              </p:nvSpPr>
              <p:spPr>
                <a:xfrm>
                  <a:off x="2324474" y="3164938"/>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solidFill>
                        <a:prstClr val="black"/>
                      </a:solidFill>
                    </a:rPr>
                    <a:t>Cloud e.g. MapReduce</a:t>
                  </a:r>
                </a:p>
                <a:p>
                  <a:pPr marL="285750" indent="-285750">
                    <a:buFont typeface="Wingdings" pitchFamily="2" charset="2"/>
                    <a:buChar char="Ø"/>
                  </a:pPr>
                  <a:r>
                    <a:rPr lang="en-US" b="1" dirty="0" smtClean="0">
                      <a:solidFill>
                        <a:prstClr val="black"/>
                      </a:solidFill>
                    </a:rPr>
                    <a:t>HPC e.g. </a:t>
                  </a:r>
                  <a:r>
                    <a:rPr lang="en-US" b="1" dirty="0" err="1" smtClean="0">
                      <a:solidFill>
                        <a:prstClr val="black"/>
                      </a:solidFill>
                    </a:rPr>
                    <a:t>PETSc</a:t>
                  </a:r>
                  <a:r>
                    <a:rPr lang="en-US" b="1" dirty="0" smtClean="0">
                      <a:solidFill>
                        <a:prstClr val="black"/>
                      </a:solidFill>
                    </a:rPr>
                    <a:t>, SAGA</a:t>
                  </a:r>
                </a:p>
                <a:p>
                  <a:pPr marL="285750" indent="-285750">
                    <a:buFont typeface="Wingdings" pitchFamily="2" charset="2"/>
                    <a:buChar char="Ø"/>
                  </a:pPr>
                  <a:r>
                    <a:rPr lang="en-US" b="1" dirty="0" smtClean="0">
                      <a:solidFill>
                        <a:prstClr val="black"/>
                      </a:solidFill>
                    </a:rPr>
                    <a:t>Computer Science</a:t>
                  </a:r>
                </a:p>
                <a:p>
                  <a:pPr marL="285750" indent="-285750">
                    <a:buFont typeface="Wingdings" pitchFamily="2" charset="2"/>
                    <a:buChar char="Ø"/>
                  </a:pPr>
                  <a:r>
                    <a:rPr lang="en-US" b="1" dirty="0" smtClean="0">
                      <a:solidFill>
                        <a:prstClr val="black"/>
                      </a:solidFill>
                    </a:rPr>
                    <a:t>Data Algorithms</a:t>
                  </a:r>
                  <a:endParaRPr lang="en-US" b="1" dirty="0">
                    <a:solidFill>
                      <a:prstClr val="black"/>
                    </a:solidFill>
                  </a:endParaRPr>
                </a:p>
              </p:txBody>
            </p:sp>
          </p:grpSp>
          <p:grpSp>
            <p:nvGrpSpPr>
              <p:cNvPr id="30" name="Group 29"/>
              <p:cNvGrpSpPr/>
              <p:nvPr/>
            </p:nvGrpSpPr>
            <p:grpSpPr>
              <a:xfrm>
                <a:off x="744746" y="5638800"/>
                <a:ext cx="4450644" cy="1100460"/>
                <a:chOff x="744746" y="5757540"/>
                <a:chExt cx="4450644" cy="1100460"/>
              </a:xfrm>
            </p:grpSpPr>
            <p:sp>
              <p:nvSpPr>
                <p:cNvPr id="18" name="Rounded Rectangle 17"/>
                <p:cNvSpPr/>
                <p:nvPr/>
              </p:nvSpPr>
              <p:spPr>
                <a:xfrm>
                  <a:off x="744746" y="5763584"/>
                  <a:ext cx="4450644" cy="960320"/>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880188" y="5776163"/>
                  <a:ext cx="1745699" cy="1081837"/>
                </a:xfrm>
                <a:prstGeom prst="rect">
                  <a:avLst/>
                </a:prstGeom>
                <a:noFill/>
              </p:spPr>
              <p:txBody>
                <a:bodyPr wrap="square" rtlCol="0">
                  <a:spAutoFit/>
                </a:bodyPr>
                <a:lstStyle/>
                <a:p>
                  <a:r>
                    <a:rPr lang="en-US" sz="2400" dirty="0" smtClean="0">
                      <a:solidFill>
                        <a:prstClr val="black"/>
                      </a:solidFill>
                      <a:latin typeface="Cooper Std Black" pitchFamily="18" charset="0"/>
                      <a:ea typeface="Adobe Gothic Std B" pitchFamily="34" charset="-128"/>
                    </a:rPr>
                    <a:t>Network</a:t>
                  </a:r>
                </a:p>
                <a:p>
                  <a:r>
                    <a:rPr lang="en-US" sz="4000" dirty="0" err="1" smtClean="0">
                      <a:solidFill>
                        <a:prstClr val="black"/>
                      </a:solidFill>
                      <a:latin typeface="Cooper Std Black" pitchFamily="18" charset="0"/>
                      <a:ea typeface="Adobe Gothic Std B" pitchFamily="34" charset="-128"/>
                    </a:rPr>
                    <a:t>NaaS</a:t>
                  </a:r>
                  <a:endParaRPr lang="en-US" sz="4000" dirty="0">
                    <a:solidFill>
                      <a:prstClr val="black"/>
                    </a:solidFill>
                    <a:latin typeface="Cooper Std Black" pitchFamily="18" charset="0"/>
                    <a:ea typeface="Adobe Gothic Std B" pitchFamily="34" charset="-128"/>
                  </a:endParaRPr>
                </a:p>
              </p:txBody>
            </p:sp>
            <p:sp>
              <p:nvSpPr>
                <p:cNvPr id="20" name="TextBox 19"/>
                <p:cNvSpPr txBox="1"/>
                <p:nvPr/>
              </p:nvSpPr>
              <p:spPr>
                <a:xfrm>
                  <a:off x="2444507" y="5757540"/>
                  <a:ext cx="2701377" cy="927289"/>
                </a:xfrm>
                <a:prstGeom prst="rect">
                  <a:avLst/>
                </a:prstGeom>
                <a:noFill/>
              </p:spPr>
              <p:txBody>
                <a:bodyPr wrap="square" rtlCol="0">
                  <a:spAutoFit/>
                </a:bodyPr>
                <a:lstStyle/>
                <a:p>
                  <a:pPr marL="285750" indent="-285750">
                    <a:buFont typeface="Wingdings" pitchFamily="2" charset="2"/>
                    <a:buChar char="Ø"/>
                  </a:pPr>
                  <a:r>
                    <a:rPr lang="en-US" b="1" dirty="0" smtClean="0">
                      <a:solidFill>
                        <a:prstClr val="black"/>
                      </a:solidFill>
                    </a:rPr>
                    <a:t>Software Defined Networks</a:t>
                  </a:r>
                </a:p>
                <a:p>
                  <a:pPr marL="285750" indent="-285750">
                    <a:buFont typeface="Wingdings" pitchFamily="2" charset="2"/>
                    <a:buChar char="Ø"/>
                  </a:pPr>
                  <a:r>
                    <a:rPr lang="en-US" b="1" dirty="0" smtClean="0">
                      <a:solidFill>
                        <a:prstClr val="black"/>
                      </a:solidFill>
                    </a:rPr>
                    <a:t>OpenFlow GENI</a:t>
                  </a:r>
                  <a:endParaRPr lang="en-US" b="1" dirty="0">
                    <a:solidFill>
                      <a:prstClr val="black"/>
                    </a:solidFill>
                  </a:endParaRPr>
                </a:p>
              </p:txBody>
            </p:sp>
          </p:grpSp>
          <p:grpSp>
            <p:nvGrpSpPr>
              <p:cNvPr id="27" name="Group 26"/>
              <p:cNvGrpSpPr/>
              <p:nvPr/>
            </p:nvGrpSpPr>
            <p:grpSpPr>
              <a:xfrm>
                <a:off x="884041" y="1892929"/>
                <a:ext cx="4172054" cy="1252613"/>
                <a:chOff x="879892" y="1860290"/>
                <a:chExt cx="4172054" cy="1252613"/>
              </a:xfrm>
            </p:grpSpPr>
            <p:grpSp>
              <p:nvGrpSpPr>
                <p:cNvPr id="22" name="Group 21"/>
                <p:cNvGrpSpPr/>
                <p:nvPr/>
              </p:nvGrpSpPr>
              <p:grpSpPr>
                <a:xfrm>
                  <a:off x="879892" y="1860290"/>
                  <a:ext cx="4132054" cy="1252613"/>
                  <a:chOff x="2116346" y="2428230"/>
                  <a:chExt cx="4132054" cy="859560"/>
                </a:xfrm>
                <a:solidFill>
                  <a:schemeClr val="accent6">
                    <a:lumMod val="40000"/>
                    <a:lumOff val="60000"/>
                  </a:schemeClr>
                </a:solidFill>
              </p:grpSpPr>
              <p:sp>
                <p:nvSpPr>
                  <p:cNvPr id="24" name="Rounded Rectangle 23"/>
                  <p:cNvSpPr/>
                  <p:nvPr/>
                </p:nvSpPr>
                <p:spPr>
                  <a:xfrm>
                    <a:off x="2133600" y="2428230"/>
                    <a:ext cx="4114800" cy="84837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2116346" y="2430445"/>
                    <a:ext cx="1714951" cy="857345"/>
                  </a:xfrm>
                  <a:prstGeom prst="rect">
                    <a:avLst/>
                  </a:prstGeom>
                  <a:noFill/>
                </p:spPr>
                <p:txBody>
                  <a:bodyPr wrap="square" rtlCol="0">
                    <a:spAutoFit/>
                  </a:bodyPr>
                  <a:lstStyle/>
                  <a:p>
                    <a:r>
                      <a:rPr lang="en-US" sz="2000" dirty="0" smtClean="0">
                        <a:solidFill>
                          <a:prstClr val="black"/>
                        </a:solidFill>
                        <a:latin typeface="Cooper Std Black" pitchFamily="18" charset="0"/>
                        <a:ea typeface="Adobe Gothic Std B" pitchFamily="34" charset="-128"/>
                      </a:rPr>
                      <a:t>Software</a:t>
                    </a:r>
                  </a:p>
                  <a:p>
                    <a:r>
                      <a:rPr lang="en-US" sz="1600" dirty="0" smtClean="0">
                        <a:solidFill>
                          <a:prstClr val="black"/>
                        </a:solidFill>
                        <a:latin typeface="Cooper Std Black" pitchFamily="18" charset="0"/>
                        <a:ea typeface="Adobe Gothic Std B" pitchFamily="34" charset="-128"/>
                      </a:rPr>
                      <a:t>(Application) </a:t>
                    </a:r>
                    <a:r>
                      <a:rPr lang="en-US" sz="4000" dirty="0" err="1" smtClean="0">
                        <a:solidFill>
                          <a:prstClr val="black"/>
                        </a:solidFill>
                        <a:latin typeface="Cooper Std Black" pitchFamily="18" charset="0"/>
                        <a:ea typeface="Adobe Gothic Std B" pitchFamily="34" charset="-128"/>
                      </a:rPr>
                      <a:t>SaaS</a:t>
                    </a:r>
                    <a:endParaRPr lang="en-US" sz="4000" dirty="0">
                      <a:solidFill>
                        <a:prstClr val="black"/>
                      </a:solidFill>
                      <a:latin typeface="Cooper Std Black" pitchFamily="18" charset="0"/>
                      <a:ea typeface="Adobe Gothic Std B" pitchFamily="34" charset="-128"/>
                    </a:endParaRPr>
                  </a:p>
                </p:txBody>
              </p:sp>
            </p:grpSp>
            <p:sp>
              <p:nvSpPr>
                <p:cNvPr id="23" name="TextBox 22"/>
                <p:cNvSpPr txBox="1"/>
                <p:nvPr/>
              </p:nvSpPr>
              <p:spPr>
                <a:xfrm>
                  <a:off x="2384946" y="1860290"/>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solidFill>
                        <a:prstClr val="black"/>
                      </a:solidFill>
                    </a:rPr>
                    <a:t>CS Research </a:t>
                  </a:r>
                  <a:r>
                    <a:rPr lang="en-US" b="1" dirty="0">
                      <a:solidFill>
                        <a:prstClr val="black"/>
                      </a:solidFill>
                    </a:rPr>
                    <a:t>Use </a:t>
                  </a:r>
                  <a:endParaRPr lang="en-US" b="1" dirty="0" smtClean="0">
                    <a:solidFill>
                      <a:prstClr val="black"/>
                    </a:solidFill>
                  </a:endParaRPr>
                </a:p>
                <a:p>
                  <a:pPr marL="285750" indent="-285750">
                    <a:buFont typeface="Wingdings" pitchFamily="2" charset="2"/>
                    <a:buChar char="Ø"/>
                  </a:pPr>
                  <a:r>
                    <a:rPr lang="en-US" b="1" dirty="0" smtClean="0">
                      <a:solidFill>
                        <a:prstClr val="black"/>
                      </a:solidFill>
                    </a:rPr>
                    <a:t>Class Use</a:t>
                  </a:r>
                </a:p>
                <a:p>
                  <a:pPr marL="285750" indent="-285750">
                    <a:buFont typeface="Wingdings" pitchFamily="2" charset="2"/>
                    <a:buChar char="Ø"/>
                  </a:pPr>
                  <a:r>
                    <a:rPr lang="en-US" b="1" dirty="0" smtClean="0">
                      <a:solidFill>
                        <a:prstClr val="black"/>
                      </a:solidFill>
                    </a:rPr>
                    <a:t>Research Applications</a:t>
                  </a:r>
                </a:p>
                <a:p>
                  <a:pPr marL="285750" indent="-285750">
                    <a:buFont typeface="Wingdings" pitchFamily="2" charset="2"/>
                    <a:buChar char="Ø"/>
                  </a:pPr>
                  <a:r>
                    <a:rPr lang="en-US" b="1" dirty="0" smtClean="0">
                      <a:solidFill>
                        <a:prstClr val="black"/>
                      </a:solidFill>
                    </a:rPr>
                    <a:t>Commercial Use</a:t>
                  </a:r>
                </a:p>
              </p:txBody>
            </p:sp>
          </p:grpSp>
        </p:grpSp>
        <p:sp>
          <p:nvSpPr>
            <p:cNvPr id="26" name="Trapezoid 25"/>
            <p:cNvSpPr/>
            <p:nvPr/>
          </p:nvSpPr>
          <p:spPr>
            <a:xfrm>
              <a:off x="225776" y="487769"/>
              <a:ext cx="5791200" cy="6204948"/>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4120672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X as a Service</a:t>
            </a:r>
            <a:endParaRPr lang="en-US" b="1" dirty="0"/>
          </a:p>
        </p:txBody>
      </p:sp>
      <p:sp>
        <p:nvSpPr>
          <p:cNvPr id="3" name="Content Placeholder 2"/>
          <p:cNvSpPr>
            <a:spLocks noGrp="1"/>
          </p:cNvSpPr>
          <p:nvPr>
            <p:ph idx="1"/>
          </p:nvPr>
        </p:nvSpPr>
        <p:spPr>
          <a:xfrm>
            <a:off x="228600" y="990600"/>
            <a:ext cx="8915400" cy="3429000"/>
          </a:xfrm>
        </p:spPr>
        <p:txBody>
          <a:bodyPr>
            <a:normAutofit fontScale="92500" lnSpcReduction="10000"/>
          </a:bodyPr>
          <a:lstStyle/>
          <a:p>
            <a:r>
              <a:rPr lang="en-US" sz="2400" dirty="0" err="1"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r>
              <a:rPr lang="en-US" sz="2400" dirty="0" smtClean="0"/>
              <a:t> imply software capabilities </a:t>
            </a:r>
            <a:br>
              <a:rPr lang="en-US" sz="2400" dirty="0" smtClean="0"/>
            </a:br>
            <a:r>
              <a:rPr lang="en-US" sz="2400" dirty="0" smtClean="0"/>
              <a:t>(programs) have a service (messaging) interface</a:t>
            </a:r>
          </a:p>
          <a:p>
            <a:pPr lvl="1"/>
            <a:r>
              <a:rPr lang="en-US" sz="2000" dirty="0" smtClean="0"/>
              <a:t>Applying systematically reduces system complexity to being linear in number of components</a:t>
            </a:r>
          </a:p>
          <a:p>
            <a:pPr lvl="1"/>
            <a:r>
              <a:rPr lang="en-US" sz="2000" dirty="0" smtClean="0"/>
              <a:t>Access via messaging rather than by installing in /</a:t>
            </a:r>
            <a:r>
              <a:rPr lang="en-US" sz="2000" dirty="0" err="1" smtClean="0"/>
              <a:t>usr</a:t>
            </a:r>
            <a:r>
              <a:rPr lang="en-US" sz="2000" dirty="0" smtClean="0"/>
              <a:t>/bin</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interface</a:t>
            </a:r>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endParaRPr lang="en-US" sz="2400" dirty="0"/>
          </a:p>
        </p:txBody>
      </p:sp>
      <p:grpSp>
        <p:nvGrpSpPr>
          <p:cNvPr id="4" name="Group 29"/>
          <p:cNvGrpSpPr/>
          <p:nvPr/>
        </p:nvGrpSpPr>
        <p:grpSpPr>
          <a:xfrm>
            <a:off x="76200" y="4257675"/>
            <a:ext cx="8772525" cy="2524126"/>
            <a:chOff x="76200" y="4257675"/>
            <a:chExt cx="8772525" cy="2524125"/>
          </a:xfrm>
        </p:grpSpPr>
        <p:pic>
          <p:nvPicPr>
            <p:cNvPr id="44033" name="Picture 1"/>
            <p:cNvPicPr>
              <a:picLocks noChangeAspect="1" noChangeArrowheads="1"/>
            </p:cNvPicPr>
            <p:nvPr/>
          </p:nvPicPr>
          <p:blipFill>
            <a:blip r:embed="rId3" cstate="print"/>
            <a:srcRect/>
            <a:stretch>
              <a:fillRect/>
            </a:stretch>
          </p:blipFill>
          <p:spPr bwMode="auto">
            <a:xfrm>
              <a:off x="3810000" y="4953000"/>
              <a:ext cx="1228725" cy="828675"/>
            </a:xfrm>
            <a:prstGeom prst="rect">
              <a:avLst/>
            </a:prstGeom>
            <a:noFill/>
            <a:ln w="9525">
              <a:noFill/>
              <a:miter lim="800000"/>
              <a:headEnd/>
              <a:tailEnd/>
            </a:ln>
          </p:spPr>
        </p:pic>
        <p:pic>
          <p:nvPicPr>
            <p:cNvPr id="44036" name="Picture 4" descr="C:\Program Files (x86)\Microsoft Office\MEDIA\CAGCAT10\j0292020.wmf"/>
            <p:cNvPicPr>
              <a:picLocks noChangeAspect="1" noChangeArrowheads="1"/>
            </p:cNvPicPr>
            <p:nvPr/>
          </p:nvPicPr>
          <p:blipFill>
            <a:blip r:embed="rId4" cstate="print"/>
            <a:srcRect/>
            <a:stretch>
              <a:fillRect/>
            </a:stretch>
          </p:blipFill>
          <p:spPr bwMode="auto">
            <a:xfrm>
              <a:off x="1295400" y="5867400"/>
              <a:ext cx="838200" cy="795552"/>
            </a:xfrm>
            <a:prstGeom prst="rect">
              <a:avLst/>
            </a:prstGeom>
            <a:noFill/>
          </p:spPr>
        </p:pic>
        <p:grpSp>
          <p:nvGrpSpPr>
            <p:cNvPr id="5" name="Group 19"/>
            <p:cNvGrpSpPr/>
            <p:nvPr/>
          </p:nvGrpSpPr>
          <p:grpSpPr>
            <a:xfrm>
              <a:off x="6324600" y="4257675"/>
              <a:ext cx="2524125" cy="2524125"/>
              <a:chOff x="6324600" y="4191000"/>
              <a:chExt cx="2524125" cy="2524125"/>
            </a:xfrm>
          </p:grpSpPr>
          <p:pic>
            <p:nvPicPr>
              <p:cNvPr id="44034" name="Picture 2"/>
              <p:cNvPicPr>
                <a:picLocks noChangeAspect="1" noChangeArrowheads="1"/>
              </p:cNvPicPr>
              <p:nvPr/>
            </p:nvPicPr>
            <p:blipFill>
              <a:blip r:embed="rId5" cstate="print"/>
              <a:srcRect/>
              <a:stretch>
                <a:fillRect/>
              </a:stretch>
            </p:blipFill>
            <p:spPr bwMode="auto">
              <a:xfrm>
                <a:off x="6324600" y="4191000"/>
                <a:ext cx="2524125" cy="2524125"/>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7172325" y="4352925"/>
                <a:ext cx="457200" cy="339634"/>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762017" y="5572125"/>
                <a:ext cx="410308" cy="304800"/>
              </a:xfrm>
              <a:prstGeom prst="rect">
                <a:avLst/>
              </a:prstGeom>
              <a:noFill/>
              <a:ln w="9525">
                <a:noFill/>
                <a:miter lim="800000"/>
                <a:headEnd/>
                <a:tailEnd/>
              </a:ln>
            </p:spPr>
          </p:pic>
          <p:pic>
            <p:nvPicPr>
              <p:cNvPr id="44040" name="Picture 8"/>
              <p:cNvPicPr>
                <a:picLocks noChangeAspect="1" noChangeArrowheads="1"/>
              </p:cNvPicPr>
              <p:nvPr/>
            </p:nvPicPr>
            <p:blipFill>
              <a:blip r:embed="rId8" cstate="print"/>
              <a:srcRect/>
              <a:stretch>
                <a:fillRect/>
              </a:stretch>
            </p:blipFill>
            <p:spPr bwMode="auto">
              <a:xfrm>
                <a:off x="8086725" y="5038725"/>
                <a:ext cx="381000" cy="381000"/>
              </a:xfrm>
              <a:prstGeom prst="rect">
                <a:avLst/>
              </a:prstGeom>
              <a:noFill/>
              <a:ln w="9525">
                <a:noFill/>
                <a:miter lim="800000"/>
                <a:headEnd/>
                <a:tailEnd/>
              </a:ln>
            </p:spPr>
          </p:pic>
          <p:pic>
            <p:nvPicPr>
              <p:cNvPr id="44041" name="Picture 9"/>
              <p:cNvPicPr>
                <a:picLocks noChangeAspect="1" noChangeArrowheads="1"/>
              </p:cNvPicPr>
              <p:nvPr/>
            </p:nvPicPr>
            <p:blipFill>
              <a:blip r:embed="rId9" cstate="print"/>
              <a:srcRect/>
              <a:stretch>
                <a:fillRect/>
              </a:stretch>
            </p:blipFill>
            <p:spPr bwMode="auto">
              <a:xfrm>
                <a:off x="7248525" y="5953125"/>
                <a:ext cx="818766" cy="547688"/>
              </a:xfrm>
              <a:prstGeom prst="rect">
                <a:avLst/>
              </a:prstGeom>
              <a:noFill/>
              <a:ln w="9525">
                <a:noFill/>
                <a:miter lim="800000"/>
                <a:headEnd/>
                <a:tailEnd/>
              </a:ln>
            </p:spPr>
          </p:pic>
          <p:pic>
            <p:nvPicPr>
              <p:cNvPr id="44042" name="Picture 10"/>
              <p:cNvPicPr>
                <a:picLocks noChangeAspect="1" noChangeArrowheads="1"/>
              </p:cNvPicPr>
              <p:nvPr/>
            </p:nvPicPr>
            <p:blipFill>
              <a:blip r:embed="rId10" cstate="print"/>
              <a:srcRect/>
              <a:stretch>
                <a:fillRect/>
              </a:stretch>
            </p:blipFill>
            <p:spPr bwMode="auto">
              <a:xfrm>
                <a:off x="7019925" y="5191125"/>
                <a:ext cx="342900" cy="342900"/>
              </a:xfrm>
              <a:prstGeom prst="rect">
                <a:avLst/>
              </a:prstGeom>
              <a:noFill/>
              <a:ln w="9525">
                <a:noFill/>
                <a:miter lim="800000"/>
                <a:headEnd/>
                <a:tailEnd/>
              </a:ln>
            </p:spPr>
          </p:pic>
          <p:pic>
            <p:nvPicPr>
              <p:cNvPr id="44043" name="Picture 11"/>
              <p:cNvPicPr>
                <a:picLocks noChangeAspect="1" noChangeArrowheads="1"/>
              </p:cNvPicPr>
              <p:nvPr/>
            </p:nvPicPr>
            <p:blipFill>
              <a:blip r:embed="rId11" cstate="print"/>
              <a:srcRect/>
              <a:stretch>
                <a:fillRect/>
              </a:stretch>
            </p:blipFill>
            <p:spPr bwMode="auto">
              <a:xfrm>
                <a:off x="8086725" y="5572125"/>
                <a:ext cx="206181" cy="2381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8467725" y="5724525"/>
                <a:ext cx="183066" cy="211429"/>
              </a:xfrm>
              <a:prstGeom prst="rect">
                <a:avLst/>
              </a:prstGeom>
              <a:noFill/>
              <a:ln w="9525">
                <a:noFill/>
                <a:miter lim="800000"/>
                <a:headEnd/>
                <a:tailEnd/>
              </a:ln>
            </p:spPr>
          </p:pic>
        </p:grpSp>
        <p:grpSp>
          <p:nvGrpSpPr>
            <p:cNvPr id="6" name="Group 20"/>
            <p:cNvGrpSpPr/>
            <p:nvPr/>
          </p:nvGrpSpPr>
          <p:grpSpPr>
            <a:xfrm>
              <a:off x="1676400" y="4267200"/>
              <a:ext cx="1076325" cy="1076325"/>
              <a:chOff x="6324600" y="4191000"/>
              <a:chExt cx="2524125" cy="2524125"/>
            </a:xfrm>
          </p:grpSpPr>
          <p:pic>
            <p:nvPicPr>
              <p:cNvPr id="22" name="Picture 2"/>
              <p:cNvPicPr>
                <a:picLocks noChangeAspect="1" noChangeArrowheads="1"/>
              </p:cNvPicPr>
              <p:nvPr/>
            </p:nvPicPr>
            <p:blipFill>
              <a:blip r:embed="rId13" cstate="print"/>
              <a:srcRect/>
              <a:stretch>
                <a:fillRect/>
              </a:stretch>
            </p:blipFill>
            <p:spPr bwMode="auto">
              <a:xfrm>
                <a:off x="6324600" y="4191000"/>
                <a:ext cx="2524125" cy="2524125"/>
              </a:xfrm>
              <a:prstGeom prst="rect">
                <a:avLst/>
              </a:prstGeom>
              <a:noFill/>
              <a:ln w="9525">
                <a:noFill/>
                <a:miter lim="800000"/>
                <a:headEnd/>
                <a:tailEnd/>
              </a:ln>
            </p:spPr>
          </p:pic>
          <p:pic>
            <p:nvPicPr>
              <p:cNvPr id="23" name="Picture 3"/>
              <p:cNvPicPr>
                <a:picLocks noChangeAspect="1" noChangeArrowheads="1"/>
              </p:cNvPicPr>
              <p:nvPr/>
            </p:nvPicPr>
            <p:blipFill>
              <a:blip r:embed="rId14" cstate="print"/>
              <a:srcRect/>
              <a:stretch>
                <a:fillRect/>
              </a:stretch>
            </p:blipFill>
            <p:spPr bwMode="auto">
              <a:xfrm>
                <a:off x="7172325" y="4352925"/>
                <a:ext cx="457200" cy="339634"/>
              </a:xfrm>
              <a:prstGeom prst="rect">
                <a:avLst/>
              </a:prstGeom>
              <a:noFill/>
              <a:ln w="9525">
                <a:noFill/>
                <a:miter lim="800000"/>
                <a:headEnd/>
                <a:tailEnd/>
              </a:ln>
            </p:spPr>
          </p:pic>
          <p:pic>
            <p:nvPicPr>
              <p:cNvPr id="24" name="Picture 3"/>
              <p:cNvPicPr>
                <a:picLocks noChangeAspect="1" noChangeArrowheads="1"/>
              </p:cNvPicPr>
              <p:nvPr/>
            </p:nvPicPr>
            <p:blipFill>
              <a:blip r:embed="rId15" cstate="print"/>
              <a:srcRect/>
              <a:stretch>
                <a:fillRect/>
              </a:stretch>
            </p:blipFill>
            <p:spPr bwMode="auto">
              <a:xfrm>
                <a:off x="6762017" y="5572125"/>
                <a:ext cx="410308" cy="304800"/>
              </a:xfrm>
              <a:prstGeom prst="rect">
                <a:avLst/>
              </a:prstGeom>
              <a:noFill/>
              <a:ln w="9525">
                <a:noFill/>
                <a:miter lim="800000"/>
                <a:headEnd/>
                <a:tailEnd/>
              </a:ln>
            </p:spPr>
          </p:pic>
          <p:pic>
            <p:nvPicPr>
              <p:cNvPr id="25" name="Picture 8"/>
              <p:cNvPicPr>
                <a:picLocks noChangeAspect="1" noChangeArrowheads="1"/>
              </p:cNvPicPr>
              <p:nvPr/>
            </p:nvPicPr>
            <p:blipFill>
              <a:blip r:embed="rId16" cstate="print"/>
              <a:srcRect/>
              <a:stretch>
                <a:fillRect/>
              </a:stretch>
            </p:blipFill>
            <p:spPr bwMode="auto">
              <a:xfrm>
                <a:off x="8086725" y="5038725"/>
                <a:ext cx="381000" cy="381000"/>
              </a:xfrm>
              <a:prstGeom prst="rect">
                <a:avLst/>
              </a:prstGeom>
              <a:noFill/>
              <a:ln w="9525">
                <a:noFill/>
                <a:miter lim="800000"/>
                <a:headEnd/>
                <a:tailEnd/>
              </a:ln>
            </p:spPr>
          </p:pic>
          <p:pic>
            <p:nvPicPr>
              <p:cNvPr id="26" name="Picture 9"/>
              <p:cNvPicPr>
                <a:picLocks noChangeAspect="1" noChangeArrowheads="1"/>
              </p:cNvPicPr>
              <p:nvPr/>
            </p:nvPicPr>
            <p:blipFill>
              <a:blip r:embed="rId17" cstate="print"/>
              <a:srcRect/>
              <a:stretch>
                <a:fillRect/>
              </a:stretch>
            </p:blipFill>
            <p:spPr bwMode="auto">
              <a:xfrm>
                <a:off x="7248525" y="5953125"/>
                <a:ext cx="818766" cy="547688"/>
              </a:xfrm>
              <a:prstGeom prst="rect">
                <a:avLst/>
              </a:prstGeom>
              <a:noFill/>
              <a:ln w="9525">
                <a:noFill/>
                <a:miter lim="800000"/>
                <a:headEnd/>
                <a:tailEnd/>
              </a:ln>
            </p:spPr>
          </p:pic>
          <p:pic>
            <p:nvPicPr>
              <p:cNvPr id="27" name="Picture 10"/>
              <p:cNvPicPr>
                <a:picLocks noChangeAspect="1" noChangeArrowheads="1"/>
              </p:cNvPicPr>
              <p:nvPr/>
            </p:nvPicPr>
            <p:blipFill>
              <a:blip r:embed="rId18" cstate="print"/>
              <a:srcRect/>
              <a:stretch>
                <a:fillRect/>
              </a:stretch>
            </p:blipFill>
            <p:spPr bwMode="auto">
              <a:xfrm>
                <a:off x="7019925" y="5191125"/>
                <a:ext cx="342900" cy="342900"/>
              </a:xfrm>
              <a:prstGeom prst="rect">
                <a:avLst/>
              </a:prstGeom>
              <a:noFill/>
              <a:ln w="9525">
                <a:noFill/>
                <a:miter lim="800000"/>
                <a:headEnd/>
                <a:tailEnd/>
              </a:ln>
            </p:spPr>
          </p:pic>
          <p:pic>
            <p:nvPicPr>
              <p:cNvPr id="28" name="Picture 11"/>
              <p:cNvPicPr>
                <a:picLocks noChangeAspect="1" noChangeArrowheads="1"/>
              </p:cNvPicPr>
              <p:nvPr/>
            </p:nvPicPr>
            <p:blipFill>
              <a:blip r:embed="rId19" cstate="print"/>
              <a:srcRect/>
              <a:stretch>
                <a:fillRect/>
              </a:stretch>
            </p:blipFill>
            <p:spPr bwMode="auto">
              <a:xfrm>
                <a:off x="8086725" y="5572125"/>
                <a:ext cx="206181" cy="238125"/>
              </a:xfrm>
              <a:prstGeom prst="rect">
                <a:avLst/>
              </a:prstGeom>
              <a:noFill/>
              <a:ln w="9525">
                <a:noFill/>
                <a:miter lim="800000"/>
                <a:headEnd/>
                <a:tailEnd/>
              </a:ln>
            </p:spPr>
          </p:pic>
          <p:pic>
            <p:nvPicPr>
              <p:cNvPr id="29" name="Picture 11"/>
              <p:cNvPicPr>
                <a:picLocks noChangeAspect="1" noChangeArrowheads="1"/>
              </p:cNvPicPr>
              <p:nvPr/>
            </p:nvPicPr>
            <p:blipFill>
              <a:blip r:embed="rId20" cstate="print"/>
              <a:srcRect/>
              <a:stretch>
                <a:fillRect/>
              </a:stretch>
            </p:blipFill>
            <p:spPr bwMode="auto">
              <a:xfrm>
                <a:off x="8467725" y="5724525"/>
                <a:ext cx="183066" cy="211429"/>
              </a:xfrm>
              <a:prstGeom prst="rect">
                <a:avLst/>
              </a:prstGeom>
              <a:noFill/>
              <a:ln w="9525">
                <a:noFill/>
                <a:miter lim="800000"/>
                <a:headEnd/>
                <a:tailEnd/>
              </a:ln>
            </p:spPr>
          </p:pic>
        </p:grpSp>
        <p:pic>
          <p:nvPicPr>
            <p:cNvPr id="44044" name="Picture 12"/>
            <p:cNvPicPr>
              <a:picLocks noChangeAspect="1" noChangeArrowheads="1"/>
            </p:cNvPicPr>
            <p:nvPr/>
          </p:nvPicPr>
          <p:blipFill>
            <a:blip r:embed="rId21" cstate="print"/>
            <a:srcRect l="21192" r="15232"/>
            <a:stretch>
              <a:fillRect/>
            </a:stretch>
          </p:blipFill>
          <p:spPr bwMode="auto">
            <a:xfrm>
              <a:off x="2286000" y="5943600"/>
              <a:ext cx="457200" cy="527367"/>
            </a:xfrm>
            <a:prstGeom prst="rect">
              <a:avLst/>
            </a:prstGeom>
            <a:noFill/>
            <a:ln w="9525">
              <a:noFill/>
              <a:miter lim="800000"/>
              <a:headEnd/>
              <a:tailEnd/>
            </a:ln>
          </p:spPr>
        </p:pic>
        <p:pic>
          <p:nvPicPr>
            <p:cNvPr id="44045" name="Picture 13"/>
            <p:cNvPicPr>
              <a:picLocks noChangeAspect="1" noChangeArrowheads="1"/>
            </p:cNvPicPr>
            <p:nvPr/>
          </p:nvPicPr>
          <p:blipFill>
            <a:blip r:embed="rId22" cstate="print"/>
            <a:srcRect/>
            <a:stretch>
              <a:fillRect/>
            </a:stretch>
          </p:blipFill>
          <p:spPr bwMode="auto">
            <a:xfrm>
              <a:off x="2971800" y="5943600"/>
              <a:ext cx="304800" cy="544830"/>
            </a:xfrm>
            <a:prstGeom prst="rect">
              <a:avLst/>
            </a:prstGeom>
            <a:noFill/>
            <a:ln w="9525">
              <a:noFill/>
              <a:miter lim="800000"/>
              <a:headEnd/>
              <a:tailEnd/>
            </a:ln>
          </p:spPr>
        </p:pic>
        <p:sp>
          <p:nvSpPr>
            <p:cNvPr id="32" name="TextBox 31"/>
            <p:cNvSpPr txBox="1"/>
            <p:nvPr/>
          </p:nvSpPr>
          <p:spPr>
            <a:xfrm>
              <a:off x="76200" y="4572001"/>
              <a:ext cx="1547731" cy="369332"/>
            </a:xfrm>
            <a:prstGeom prst="rect">
              <a:avLst/>
            </a:prstGeom>
            <a:no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3" name="TextBox 32"/>
            <p:cNvSpPr txBox="1"/>
            <p:nvPr/>
          </p:nvSpPr>
          <p:spPr>
            <a:xfrm>
              <a:off x="228600" y="6019800"/>
              <a:ext cx="815736" cy="369332"/>
            </a:xfrm>
            <a:prstGeom prst="rect">
              <a:avLst/>
            </a:prstGeom>
            <a:no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5" name="Straight Arrow Connector 34"/>
            <p:cNvCxnSpPr/>
            <p:nvPr/>
          </p:nvCxnSpPr>
          <p:spPr>
            <a:xfrm>
              <a:off x="2971800" y="4572000"/>
              <a:ext cx="3200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2800" y="6172200"/>
              <a:ext cx="2819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7581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67840" y="0"/>
            <a:ext cx="7376160" cy="369332"/>
          </a:xfrm>
          <a:prstGeom prst="rect">
            <a:avLst/>
          </a:prstGeom>
        </p:spPr>
        <p:txBody>
          <a:bodyPr wrap="square">
            <a:spAutoFit/>
          </a:bodyPr>
          <a:lstStyle/>
          <a:p>
            <a:r>
              <a:rPr lang="en-US" dirty="0" smtClean="0">
                <a:solidFill>
                  <a:prstClr val="white"/>
                </a:solidFill>
              </a:rPr>
              <a:t>http://www.slideshare.net/woorung/trend-and-future-of-cloud-computing</a:t>
            </a:r>
            <a:endParaRPr lang="en-US" dirty="0">
              <a:solidFill>
                <a:prstClr val="white"/>
              </a:solidFill>
            </a:endParaRPr>
          </a:p>
        </p:txBody>
      </p:sp>
    </p:spTree>
    <p:extLst>
      <p:ext uri="{BB962C8B-B14F-4D97-AF65-F5344CB8AC3E}">
        <p14:creationId xmlns:p14="http://schemas.microsoft.com/office/powerpoint/2010/main" val="1303893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050" y="6412944"/>
            <a:ext cx="7376160" cy="369332"/>
          </a:xfrm>
          <a:prstGeom prst="rect">
            <a:avLst/>
          </a:prstGeom>
        </p:spPr>
        <p:txBody>
          <a:bodyPr wrap="square">
            <a:spAutoFit/>
          </a:bodyPr>
          <a:lstStyle/>
          <a:p>
            <a:r>
              <a:rPr lang="en-US" dirty="0" smtClean="0">
                <a:solidFill>
                  <a:prstClr val="white"/>
                </a:solidFill>
              </a:rPr>
              <a:t>http://www.slideshare.net/woorung/trend-and-future-of-cloud-computing</a:t>
            </a:r>
            <a:endParaRPr lang="en-US" dirty="0">
              <a:solidFill>
                <a:prstClr val="white"/>
              </a:solidFill>
            </a:endParaRPr>
          </a:p>
        </p:txBody>
      </p:sp>
    </p:spTree>
    <p:extLst>
      <p:ext uri="{BB962C8B-B14F-4D97-AF65-F5344CB8AC3E}">
        <p14:creationId xmlns:p14="http://schemas.microsoft.com/office/powerpoint/2010/main" val="2901913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42595"/>
            <a:ext cx="7467600" cy="369332"/>
          </a:xfrm>
          <a:prstGeom prst="rect">
            <a:avLst/>
          </a:prstGeom>
        </p:spPr>
        <p:txBody>
          <a:bodyPr wrap="square">
            <a:spAutoFit/>
          </a:bodyPr>
          <a:lstStyle/>
          <a:p>
            <a:r>
              <a:rPr lang="en-US" dirty="0" smtClean="0">
                <a:solidFill>
                  <a:prstClr val="black"/>
                </a:solidFill>
              </a:rPr>
              <a:t>http://www.slideshare.net/JensNimis/cloud-computing-tutorial-jens-nimis</a:t>
            </a:r>
            <a:endParaRPr lang="en-US" dirty="0">
              <a:solidFill>
                <a:prstClr val="black"/>
              </a:solidFill>
            </a:endParaRPr>
          </a:p>
        </p:txBody>
      </p:sp>
    </p:spTree>
    <p:extLst>
      <p:ext uri="{BB962C8B-B14F-4D97-AF65-F5344CB8AC3E}">
        <p14:creationId xmlns:p14="http://schemas.microsoft.com/office/powerpoint/2010/main" val="1893966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42595"/>
            <a:ext cx="7467600" cy="369332"/>
          </a:xfrm>
          <a:prstGeom prst="rect">
            <a:avLst/>
          </a:prstGeom>
        </p:spPr>
        <p:txBody>
          <a:bodyPr wrap="square">
            <a:spAutoFit/>
          </a:bodyPr>
          <a:lstStyle/>
          <a:p>
            <a:r>
              <a:rPr lang="en-US" dirty="0" smtClean="0">
                <a:solidFill>
                  <a:prstClr val="black"/>
                </a:solidFill>
              </a:rPr>
              <a:t>http://www.slideshare.net/JensNimis/cloud-computing-tutorial-jens-nimis</a:t>
            </a:r>
            <a:endParaRPr lang="en-US" dirty="0">
              <a:solidFill>
                <a:prstClr val="black"/>
              </a:solidFill>
            </a:endParaRPr>
          </a:p>
        </p:txBody>
      </p:sp>
    </p:spTree>
    <p:extLst>
      <p:ext uri="{BB962C8B-B14F-4D97-AF65-F5344CB8AC3E}">
        <p14:creationId xmlns:p14="http://schemas.microsoft.com/office/powerpoint/2010/main" val="612176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42595"/>
            <a:ext cx="7467600" cy="369332"/>
          </a:xfrm>
          <a:prstGeom prst="rect">
            <a:avLst/>
          </a:prstGeom>
        </p:spPr>
        <p:txBody>
          <a:bodyPr wrap="square">
            <a:spAutoFit/>
          </a:bodyPr>
          <a:lstStyle/>
          <a:p>
            <a:r>
              <a:rPr lang="en-US" dirty="0" smtClean="0">
                <a:solidFill>
                  <a:prstClr val="black"/>
                </a:solidFill>
              </a:rPr>
              <a:t>http://www.slideshare.net/JensNimis/cloud-computing-tutorial-jens-nimis</a:t>
            </a:r>
            <a:endParaRPr lang="en-US" dirty="0">
              <a:solidFill>
                <a:prstClr val="black"/>
              </a:solidFill>
            </a:endParaRPr>
          </a:p>
        </p:txBody>
      </p:sp>
    </p:spTree>
    <p:extLst>
      <p:ext uri="{BB962C8B-B14F-4D97-AF65-F5344CB8AC3E}">
        <p14:creationId xmlns:p14="http://schemas.microsoft.com/office/powerpoint/2010/main" val="318519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Yu0Mkim4DcVpxfKwerviKRw-lMRWDE86kHz_Z3BP0zLcBB8Y_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15009"/>
            <a:ext cx="24384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QKWRzLWcgWKmplPTsPZrbpMWfhNU3OiItBec534aXSJgAaFWqM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250" y="53109"/>
            <a:ext cx="33623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u41sbEn2YbBq-Mv9FkyKsYWpHO6Zt4VIDyASWv3vM-ODAfQT0"/>
          <p:cNvPicPr>
            <a:picLocks noChangeAspect="1" noChangeArrowheads="1"/>
          </p:cNvPicPr>
          <p:nvPr/>
        </p:nvPicPr>
        <p:blipFill rotWithShape="1">
          <a:blip r:embed="rId4">
            <a:extLst>
              <a:ext uri="{28A0092B-C50C-407E-A947-70E740481C1C}">
                <a14:useLocalDpi xmlns:a14="http://schemas.microsoft.com/office/drawing/2010/main" val="0"/>
              </a:ext>
            </a:extLst>
          </a:blip>
          <a:srcRect l="7103"/>
          <a:stretch/>
        </p:blipFill>
        <p:spPr bwMode="auto">
          <a:xfrm>
            <a:off x="-31233" y="1257300"/>
            <a:ext cx="4450833"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3.gstatic.com/images?q=tbn:ANd9GcTGMcepVHT5PL8pI7KfoJejqsiOpQpZ2oz8n6yvE5LZO7LoSDE8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037" y="838200"/>
            <a:ext cx="1496211" cy="19450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0.gstatic.com/images?q=tbn:ANd9GcRNZpTZIKNsGnhPj4wOpjkeyPWyJQnyGO7gG0f29fB5vEKq33P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9" y="2209800"/>
            <a:ext cx="225742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ciensus.com/uploads/images/venn_diagram.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2632" y="2209800"/>
            <a:ext cx="2498922"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farm4.static.flickr.com/3643/3350940973_4333e99a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5146" y="1328916"/>
            <a:ext cx="2125982" cy="212173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3.gstatic.com/images?q=tbn:ANd9GcQ91z38gA1rZrp2TlS-mwhVKOHVL2IXpKHxjmtY9vNchpkhDXLJo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2273" y="1300883"/>
            <a:ext cx="116205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www.morebooks.de/assets/product_images/9786201595/big/7801609/business-informatics.jpg?locale=gb"/>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0000"/>
          <a:stretch/>
        </p:blipFill>
        <p:spPr bwMode="auto">
          <a:xfrm>
            <a:off x="3820599" y="4561694"/>
            <a:ext cx="1590664" cy="233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0.gstatic.com/images?q=tbn:ANd9GcSqq2ZcAVDeKPT-t171dLNI0VBR3f2tkWNYWF_u4L4KnEAiPu6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66109" y="-16126"/>
            <a:ext cx="3004152" cy="108729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encrypted-tbn2.gstatic.com/images?q=tbn:ANd9GcT61WeZTigeUDaul3WYcWq4NIjm1evG2U__w3bcBDQ7IVM7ueWdX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0921" y="2044103"/>
            <a:ext cx="1651118" cy="23537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603" t="17925" r="10845" b="34127"/>
          <a:stretch/>
        </p:blipFill>
        <p:spPr bwMode="auto">
          <a:xfrm>
            <a:off x="6279300" y="3434671"/>
            <a:ext cx="2864700" cy="160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4" descr="http://ucspace.canberra.edu.au/download/attachments/59113623/Triangle+diagram+of+Social+Informatics.GIF?version=1&amp;modificationDate=12821021396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333980"/>
            <a:ext cx="3635470" cy="25805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4812" t="28661" r="32053" b="10865"/>
          <a:stretch/>
        </p:blipFill>
        <p:spPr bwMode="auto">
          <a:xfrm>
            <a:off x="5499086" y="4080878"/>
            <a:ext cx="3644914" cy="164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16">
            <a:extLst>
              <a:ext uri="{28A0092B-C50C-407E-A947-70E740481C1C}">
                <a14:useLocalDpi xmlns:a14="http://schemas.microsoft.com/office/drawing/2010/main" val="0"/>
              </a:ext>
            </a:extLst>
          </a:blip>
          <a:srcRect l="26132" t="35603" r="11324" b="34435"/>
          <a:stretch/>
        </p:blipFill>
        <p:spPr bwMode="auto">
          <a:xfrm>
            <a:off x="5764474" y="5295090"/>
            <a:ext cx="3379526" cy="158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http://spa.asu.edu/centers/pincenter.gif/image_previe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96802" y="5943638"/>
            <a:ext cx="1879698" cy="9355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geoinformatics.com/layouts/cmediageoinformatics/img/Header-Geo-5.gif"/>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48802"/>
          <a:stretch/>
        </p:blipFill>
        <p:spPr bwMode="auto">
          <a:xfrm>
            <a:off x="7049772" y="4322918"/>
            <a:ext cx="2094228" cy="6472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57084" t="29851" r="13419" b="56430"/>
          <a:stretch/>
        </p:blipFill>
        <p:spPr bwMode="auto">
          <a:xfrm>
            <a:off x="7400203" y="746282"/>
            <a:ext cx="1673904" cy="582634"/>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43425" t="15702" b="41253"/>
          <a:stretch/>
        </p:blipFill>
        <p:spPr bwMode="auto">
          <a:xfrm>
            <a:off x="6875587" y="5734478"/>
            <a:ext cx="1049232" cy="114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156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130425"/>
            <a:ext cx="8610600" cy="1470025"/>
          </a:xfrm>
        </p:spPr>
        <p:txBody>
          <a:bodyPr>
            <a:normAutofit/>
          </a:bodyPr>
          <a:lstStyle/>
          <a:p>
            <a:r>
              <a:rPr lang="en-US" sz="6600" b="1" dirty="0" smtClean="0"/>
              <a:t>Gartner’s Landscape</a:t>
            </a:r>
            <a:endParaRPr lang="en-US" sz="6600" b="1"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1869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050" y="6412944"/>
            <a:ext cx="7376160" cy="369332"/>
          </a:xfrm>
          <a:prstGeom prst="rect">
            <a:avLst/>
          </a:prstGeom>
        </p:spPr>
        <p:txBody>
          <a:bodyPr wrap="square">
            <a:spAutoFit/>
          </a:bodyPr>
          <a:lstStyle/>
          <a:p>
            <a:r>
              <a:rPr lang="en-US" dirty="0" smtClean="0">
                <a:solidFill>
                  <a:schemeClr val="bg1"/>
                </a:solidFill>
              </a:rPr>
              <a:t>http://www.slideshare.net/woorung/trend-and-future-of-cloud-computing</a:t>
            </a:r>
            <a:endParaRPr lang="en-US" dirty="0">
              <a:solidFill>
                <a:schemeClr val="bg1"/>
              </a:solidFill>
            </a:endParaRPr>
          </a:p>
        </p:txBody>
      </p:sp>
    </p:spTree>
    <p:extLst>
      <p:ext uri="{BB962C8B-B14F-4D97-AF65-F5344CB8AC3E}">
        <p14:creationId xmlns:p14="http://schemas.microsoft.com/office/powerpoint/2010/main" val="3430287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tandbma.files.wordpress.com/2013/01/priority-matr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862"/>
            <a:ext cx="9144000" cy="682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37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blogs.gartner.com/mark_mcdonald/files/2012/11/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983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peconmyth.com/wp-content/uploads/2012/02/Gartner-Hype-Cycle-Phas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981200"/>
            <a:ext cx="9144000" cy="49543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1219200"/>
            <a:ext cx="4752583" cy="369332"/>
          </a:xfrm>
          <a:prstGeom prst="rect">
            <a:avLst/>
          </a:prstGeom>
          <a:noFill/>
        </p:spPr>
        <p:txBody>
          <a:bodyPr wrap="none" rtlCol="0">
            <a:spAutoFit/>
          </a:bodyPr>
          <a:lstStyle/>
          <a:p>
            <a:r>
              <a:rPr lang="en-US" dirty="0" smtClean="0"/>
              <a:t>Describes Stock Prices, Popularity of artists  etc.?</a:t>
            </a:r>
            <a:endParaRPr lang="en-US" dirty="0"/>
          </a:p>
        </p:txBody>
      </p:sp>
      <p:sp>
        <p:nvSpPr>
          <p:cNvPr id="3" name="Title 2"/>
          <p:cNvSpPr>
            <a:spLocks noGrp="1"/>
          </p:cNvSpPr>
          <p:nvPr>
            <p:ph type="title"/>
          </p:nvPr>
        </p:nvSpPr>
        <p:spPr>
          <a:xfrm>
            <a:off x="472440" y="64532"/>
            <a:ext cx="8229600" cy="926068"/>
          </a:xfrm>
        </p:spPr>
        <p:txBody>
          <a:bodyPr/>
          <a:lstStyle/>
          <a:p>
            <a:r>
              <a:rPr lang="en-US" b="1" dirty="0" smtClean="0"/>
              <a:t>Hype Cycle</a:t>
            </a:r>
            <a:endParaRPr lang="en-US" b="1" dirty="0"/>
          </a:p>
        </p:txBody>
      </p:sp>
    </p:spTree>
    <p:extLst>
      <p:ext uri="{BB962C8B-B14F-4D97-AF65-F5344CB8AC3E}">
        <p14:creationId xmlns:p14="http://schemas.microsoft.com/office/powerpoint/2010/main" val="3801150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53" y="76200"/>
            <a:ext cx="8229600" cy="838200"/>
          </a:xfrm>
        </p:spPr>
        <p:txBody>
          <a:bodyPr/>
          <a:lstStyle/>
          <a:p>
            <a:r>
              <a:rPr lang="en-US" b="1" dirty="0" smtClean="0"/>
              <a:t>Different Cloud </a:t>
            </a:r>
            <a:r>
              <a:rPr lang="en-US" b="1" dirty="0" err="1" smtClean="0">
                <a:solidFill>
                  <a:srgbClr val="FF0000"/>
                </a:solidFill>
              </a:rPr>
              <a:t>aaS</a:t>
            </a:r>
            <a:r>
              <a:rPr lang="en-US" b="1" dirty="0" smtClean="0">
                <a:solidFill>
                  <a:srgbClr val="FF0000"/>
                </a:solidFill>
              </a:rPr>
              <a:t> (as a Service)’s</a:t>
            </a:r>
            <a:endParaRPr lang="en-US" b="1" dirty="0">
              <a:solidFill>
                <a:srgbClr val="FF0000"/>
              </a:solidFill>
            </a:endParaRPr>
          </a:p>
        </p:txBody>
      </p:sp>
      <p:sp>
        <p:nvSpPr>
          <p:cNvPr id="3" name="Content Placeholder 2"/>
          <p:cNvSpPr>
            <a:spLocks noGrp="1"/>
          </p:cNvSpPr>
          <p:nvPr>
            <p:ph idx="1"/>
          </p:nvPr>
        </p:nvSpPr>
        <p:spPr>
          <a:xfrm>
            <a:off x="422953" y="990600"/>
            <a:ext cx="8229600" cy="4525963"/>
          </a:xfrm>
        </p:spPr>
        <p:txBody>
          <a:bodyPr/>
          <a:lstStyle/>
          <a:p>
            <a:r>
              <a:rPr lang="en-US" b="1" dirty="0" smtClean="0"/>
              <a:t>IaaS: </a:t>
            </a:r>
            <a:r>
              <a:rPr lang="en-US" dirty="0" smtClean="0"/>
              <a:t>Infrastructure is “renting” service for hardware</a:t>
            </a:r>
          </a:p>
          <a:p>
            <a:r>
              <a:rPr lang="en-US" b="1" dirty="0" smtClean="0"/>
              <a:t>PaaS: </a:t>
            </a:r>
            <a:r>
              <a:rPr lang="en-US" dirty="0" smtClean="0"/>
              <a:t>Convenient service interface to Systems capabilities</a:t>
            </a:r>
          </a:p>
          <a:p>
            <a:r>
              <a:rPr lang="en-US" b="1" dirty="0" err="1" smtClean="0"/>
              <a:t>SaaS</a:t>
            </a:r>
            <a:r>
              <a:rPr lang="en-US" b="1" dirty="0" smtClean="0"/>
              <a:t>: </a:t>
            </a:r>
            <a:r>
              <a:rPr lang="en-US" dirty="0" smtClean="0"/>
              <a:t>Convenient service interface to applications</a:t>
            </a:r>
          </a:p>
          <a:p>
            <a:r>
              <a:rPr lang="en-US" b="1" dirty="0" err="1" smtClean="0"/>
              <a:t>NaaS</a:t>
            </a:r>
            <a:r>
              <a:rPr lang="en-US" b="1" dirty="0" smtClean="0"/>
              <a:t>: </a:t>
            </a:r>
            <a:r>
              <a:rPr lang="en-US" dirty="0" smtClean="0"/>
              <a:t>Summarizes modern “Software Defined Networks”</a:t>
            </a:r>
          </a:p>
          <a:p>
            <a:endParaRPr lang="en-US" dirty="0"/>
          </a:p>
        </p:txBody>
      </p:sp>
    </p:spTree>
    <p:extLst>
      <p:ext uri="{BB962C8B-B14F-4D97-AF65-F5344CB8AC3E}">
        <p14:creationId xmlns:p14="http://schemas.microsoft.com/office/powerpoint/2010/main" val="14834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322" y="47020"/>
            <a:ext cx="9144000" cy="6808803"/>
            <a:chOff x="-37322" y="47020"/>
            <a:chExt cx="9144000" cy="6808803"/>
          </a:xfrm>
        </p:grpSpPr>
        <p:grpSp>
          <p:nvGrpSpPr>
            <p:cNvPr id="17" name="Group 16"/>
            <p:cNvGrpSpPr/>
            <p:nvPr/>
          </p:nvGrpSpPr>
          <p:grpSpPr>
            <a:xfrm>
              <a:off x="-37322" y="47020"/>
              <a:ext cx="9144000" cy="6808803"/>
              <a:chOff x="-1524000" y="1418353"/>
              <a:chExt cx="9144000" cy="6808803"/>
            </a:xfrm>
          </p:grpSpPr>
          <p:grpSp>
            <p:nvGrpSpPr>
              <p:cNvPr id="15" name="Group 14"/>
              <p:cNvGrpSpPr/>
              <p:nvPr/>
            </p:nvGrpSpPr>
            <p:grpSpPr>
              <a:xfrm>
                <a:off x="-1524000" y="1418353"/>
                <a:ext cx="9144000" cy="6808803"/>
                <a:chOff x="-29547" y="17106"/>
                <a:chExt cx="9144000" cy="6808803"/>
              </a:xfrm>
            </p:grpSpPr>
            <p:pic>
              <p:nvPicPr>
                <p:cNvPr id="322562" name="Picture 2"/>
                <p:cNvPicPr>
                  <a:picLocks noChangeAspect="1" noChangeArrowheads="1"/>
                </p:cNvPicPr>
                <p:nvPr/>
              </p:nvPicPr>
              <p:blipFill>
                <a:blip r:embed="rId3" cstate="print"/>
                <a:srcRect/>
                <a:stretch>
                  <a:fillRect/>
                </a:stretch>
              </p:blipFill>
              <p:spPr bwMode="auto">
                <a:xfrm>
                  <a:off x="-29547" y="17106"/>
                  <a:ext cx="9144000" cy="6808803"/>
                </a:xfrm>
                <a:prstGeom prst="rect">
                  <a:avLst/>
                </a:prstGeom>
                <a:noFill/>
                <a:ln w="9525">
                  <a:noFill/>
                  <a:miter lim="800000"/>
                  <a:headEnd/>
                  <a:tailEnd/>
                </a:ln>
              </p:spPr>
            </p:pic>
            <p:sp>
              <p:nvSpPr>
                <p:cNvPr id="23" name="Left Arrow 22"/>
                <p:cNvSpPr/>
                <p:nvPr/>
              </p:nvSpPr>
              <p:spPr>
                <a:xfrm rot="458922" flipV="1">
                  <a:off x="4082642" y="170534"/>
                  <a:ext cx="978716" cy="500017"/>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Left Arrow 23"/>
                <p:cNvSpPr/>
                <p:nvPr/>
              </p:nvSpPr>
              <p:spPr>
                <a:xfrm rot="21310827" flipV="1">
                  <a:off x="4439118" y="1027066"/>
                  <a:ext cx="988237" cy="506208"/>
                </a:xfrm>
                <a:prstGeom prst="leftArrow">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 name="TextBox 3"/>
              <p:cNvSpPr txBox="1"/>
              <p:nvPr/>
            </p:nvSpPr>
            <p:spPr>
              <a:xfrm>
                <a:off x="4267200" y="1891937"/>
                <a:ext cx="3047437" cy="923330"/>
              </a:xfrm>
              <a:prstGeom prst="rect">
                <a:avLst/>
              </a:prstGeom>
              <a:noFill/>
            </p:spPr>
            <p:txBody>
              <a:bodyPr wrap="none" rtlCol="0">
                <a:spAutoFit/>
              </a:bodyPr>
              <a:lstStyle/>
              <a:p>
                <a:r>
                  <a:rPr lang="en-US" dirty="0" smtClean="0">
                    <a:solidFill>
                      <a:prstClr val="black"/>
                    </a:solidFill>
                  </a:rPr>
                  <a:t>Gartner 2009 Hype Curve</a:t>
                </a:r>
              </a:p>
              <a:p>
                <a:r>
                  <a:rPr lang="en-US" dirty="0" smtClean="0">
                    <a:solidFill>
                      <a:srgbClr val="FF0000"/>
                    </a:solidFill>
                  </a:rPr>
                  <a:t>Clouds, Web2.0, Green IT</a:t>
                </a:r>
              </a:p>
              <a:p>
                <a:r>
                  <a:rPr lang="en-US" dirty="0" smtClean="0">
                    <a:solidFill>
                      <a:srgbClr val="FF0000"/>
                    </a:solidFill>
                  </a:rPr>
                  <a:t>Service Oriented Architectures</a:t>
                </a:r>
              </a:p>
            </p:txBody>
          </p:sp>
        </p:gr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43138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8"/>
          <p:cNvGrpSpPr/>
          <p:nvPr/>
        </p:nvGrpSpPr>
        <p:grpSpPr>
          <a:xfrm>
            <a:off x="0" y="22860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3"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3587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16"/>
          <p:cNvGrpSpPr/>
          <p:nvPr/>
        </p:nvGrpSpPr>
        <p:grpSpPr>
          <a:xfrm>
            <a:off x="30480" y="-76200"/>
            <a:ext cx="9144000" cy="6858000"/>
            <a:chOff x="0" y="0"/>
            <a:chExt cx="9144000" cy="6858000"/>
          </a:xfrm>
        </p:grpSpPr>
        <p:grpSp>
          <p:nvGrpSpPr>
            <p:cNvPr id="8" name="Group 14"/>
            <p:cNvGrpSpPr/>
            <p:nvPr/>
          </p:nvGrpSpPr>
          <p:grpSpPr>
            <a:xfrm>
              <a:off x="0" y="0"/>
              <a:ext cx="9144000" cy="6858000"/>
              <a:chOff x="0" y="0"/>
              <a:chExt cx="9144000" cy="6858000"/>
            </a:xfrm>
          </p:grpSpPr>
          <p:grpSp>
            <p:nvGrpSpPr>
              <p:cNvPr id="10" name="Group 12"/>
              <p:cNvGrpSpPr/>
              <p:nvPr/>
            </p:nvGrpSpPr>
            <p:grpSpPr>
              <a:xfrm>
                <a:off x="0" y="0"/>
                <a:ext cx="9144000" cy="6858000"/>
                <a:chOff x="0" y="0"/>
                <a:chExt cx="9144000" cy="6858000"/>
              </a:xfrm>
            </p:grpSpPr>
            <p:pic>
              <p:nvPicPr>
                <p:cNvPr id="108548" name="Picture 4" descr="Gartner Emerging Technology Benefit Matrix 2010"/>
                <p:cNvPicPr>
                  <a:picLocks noChangeAspect="1" noChangeArrowheads="1"/>
                </p:cNvPicPr>
                <p:nvPr/>
              </p:nvPicPr>
              <p:blipFill>
                <a:blip r:embed="rId3" cstate="print"/>
                <a:srcRect/>
                <a:stretch>
                  <a:fillRect/>
                </a:stretch>
              </p:blipFill>
              <p:spPr bwMode="auto">
                <a:xfrm>
                  <a:off x="976312" y="0"/>
                  <a:ext cx="8167688" cy="6858000"/>
                </a:xfrm>
                <a:prstGeom prst="rect">
                  <a:avLst/>
                </a:prstGeom>
                <a:noFill/>
              </p:spPr>
            </p:pic>
            <p:sp>
              <p:nvSpPr>
                <p:cNvPr id="12" name="Rectangle 11"/>
                <p:cNvSpPr/>
                <p:nvPr/>
              </p:nvSpPr>
              <p:spPr>
                <a:xfrm>
                  <a:off x="0" y="685800"/>
                  <a:ext cx="2514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solidFill>
                      <a:prstClr val="black"/>
                    </a:solidFill>
                  </a:endParaRPr>
                </a:p>
                <a:p>
                  <a:pPr algn="ctr"/>
                  <a:r>
                    <a:rPr lang="en-US" sz="2400" b="1" dirty="0" smtClean="0">
                      <a:solidFill>
                        <a:prstClr val="black"/>
                      </a:solidFill>
                    </a:rPr>
                    <a:t>Transformational</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High</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Moderate</a:t>
                  </a: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Low</a:t>
                  </a:r>
                </a:p>
              </p:txBody>
            </p:sp>
          </p:grpSp>
          <p:sp>
            <p:nvSpPr>
              <p:cNvPr id="14" name="TextBox 13"/>
              <p:cNvSpPr txBox="1"/>
              <p:nvPr/>
            </p:nvSpPr>
            <p:spPr>
              <a:xfrm>
                <a:off x="4191000" y="838200"/>
                <a:ext cx="1524000" cy="1015663"/>
              </a:xfrm>
              <a:prstGeom prst="rect">
                <a:avLst/>
              </a:prstGeom>
              <a:solidFill>
                <a:srgbClr val="D9A40D"/>
              </a:solidFill>
            </p:spPr>
            <p:txBody>
              <a:bodyPr wrap="square" lIns="0" rIns="0" rtlCol="0">
                <a:spAutoFit/>
              </a:bodyPr>
              <a:lstStyle/>
              <a:p>
                <a:r>
                  <a:rPr lang="en-US" sz="1200" b="1" dirty="0" smtClean="0">
                    <a:solidFill>
                      <a:prstClr val="black"/>
                    </a:solidFill>
                  </a:rPr>
                  <a:t>Cloud Computing</a:t>
                </a:r>
              </a:p>
              <a:p>
                <a:endParaRPr lang="en-US" sz="1200" b="1" dirty="0" smtClean="0">
                  <a:solidFill>
                    <a:prstClr val="black"/>
                  </a:solidFill>
                </a:endParaRPr>
              </a:p>
              <a:p>
                <a:r>
                  <a:rPr lang="en-US" sz="1200" b="1" dirty="0" smtClean="0">
                    <a:solidFill>
                      <a:prstClr val="black"/>
                    </a:solidFill>
                  </a:rPr>
                  <a:t>Cloud Web Platforms</a:t>
                </a:r>
              </a:p>
              <a:p>
                <a:endParaRPr lang="en-US" sz="1200" b="1" dirty="0" smtClean="0">
                  <a:solidFill>
                    <a:prstClr val="black"/>
                  </a:solidFill>
                </a:endParaRPr>
              </a:p>
              <a:p>
                <a:r>
                  <a:rPr lang="en-US" sz="1200" b="1" dirty="0" smtClean="0">
                    <a:solidFill>
                      <a:prstClr val="black"/>
                    </a:solidFill>
                  </a:rPr>
                  <a:t>Media Tablet</a:t>
                </a:r>
                <a:endParaRPr lang="en-US" sz="1200" b="1" dirty="0">
                  <a:solidFill>
                    <a:prstClr val="black"/>
                  </a:solidFill>
                </a:endParaRPr>
              </a:p>
            </p:txBody>
          </p:sp>
        </p:grpSp>
        <p:sp>
          <p:nvSpPr>
            <p:cNvPr id="16" name="Left Arrow 15"/>
            <p:cNvSpPr/>
            <p:nvPr/>
          </p:nvSpPr>
          <p:spPr>
            <a:xfrm rot="18900000" flipV="1">
              <a:off x="5150656" y="197971"/>
              <a:ext cx="978716" cy="533400"/>
            </a:xfrm>
            <a:prstGeom prst="leftArrow">
              <a:avLst/>
            </a:prstGeom>
            <a:solidFill>
              <a:srgbClr val="D9A40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56860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p:nvPr/>
        </p:nvGrpSpPr>
        <p:grpSpPr>
          <a:xfrm>
            <a:off x="0" y="0"/>
            <a:ext cx="9144000" cy="6834674"/>
            <a:chOff x="2428" y="49197"/>
            <a:chExt cx="9144000" cy="6858000"/>
          </a:xfrm>
        </p:grpSpPr>
        <p:pic>
          <p:nvPicPr>
            <p:cNvPr id="1026" name="Picture 2" descr="http://www.gartner.com/hc/images/215650_0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 y="4919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Left Arrow 18"/>
            <p:cNvSpPr/>
            <p:nvPr/>
          </p:nvSpPr>
          <p:spPr>
            <a:xfrm rot="540000" flipV="1">
              <a:off x="5020171" y="809919"/>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Left Arrow 19"/>
            <p:cNvSpPr/>
            <p:nvPr/>
          </p:nvSpPr>
          <p:spPr>
            <a:xfrm rot="21180000" flipV="1">
              <a:off x="5152745" y="21171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Left Arrow 20"/>
            <p:cNvSpPr/>
            <p:nvPr/>
          </p:nvSpPr>
          <p:spPr>
            <a:xfrm rot="-1320000" flipV="1">
              <a:off x="4997041" y="2939486"/>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19634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1"/>
            <a:ext cx="7772400" cy="1470025"/>
          </a:xfrm>
        </p:spPr>
        <p:txBody>
          <a:bodyPr/>
          <a:lstStyle/>
          <a:p>
            <a:r>
              <a:rPr lang="en-US" b="1" dirty="0" smtClean="0"/>
              <a:t>The Course in One Sentence</a:t>
            </a:r>
            <a:endParaRPr lang="en-US" b="1" dirty="0"/>
          </a:p>
        </p:txBody>
      </p:sp>
      <p:sp>
        <p:nvSpPr>
          <p:cNvPr id="5" name="Subtitle 4"/>
          <p:cNvSpPr>
            <a:spLocks noGrp="1"/>
          </p:cNvSpPr>
          <p:nvPr>
            <p:ph type="subTitle" idx="1"/>
          </p:nvPr>
        </p:nvSpPr>
        <p:spPr>
          <a:xfrm>
            <a:off x="1219200" y="3352800"/>
            <a:ext cx="6400800" cy="1752600"/>
          </a:xfrm>
        </p:spPr>
        <p:txBody>
          <a:bodyPr>
            <a:normAutofit/>
          </a:bodyPr>
          <a:lstStyle/>
          <a:p>
            <a:r>
              <a:rPr lang="en-US" dirty="0" smtClean="0"/>
              <a:t>Study </a:t>
            </a:r>
            <a:r>
              <a:rPr lang="en-US" dirty="0" smtClean="0">
                <a:solidFill>
                  <a:srgbClr val="FF0000"/>
                </a:solidFill>
              </a:rPr>
              <a:t>Clouds</a:t>
            </a:r>
            <a:r>
              <a:rPr lang="en-US" dirty="0" smtClean="0"/>
              <a:t> running </a:t>
            </a:r>
            <a:r>
              <a:rPr lang="en-US" dirty="0" smtClean="0">
                <a:solidFill>
                  <a:srgbClr val="FF0000"/>
                </a:solidFill>
              </a:rPr>
              <a:t>Data Analytics </a:t>
            </a:r>
            <a:r>
              <a:rPr lang="en-US" dirty="0" smtClean="0"/>
              <a:t>processing </a:t>
            </a:r>
            <a:r>
              <a:rPr lang="en-US" dirty="0" smtClean="0">
                <a:solidFill>
                  <a:srgbClr val="FF0000"/>
                </a:solidFill>
              </a:rPr>
              <a:t>Big Data </a:t>
            </a:r>
            <a:r>
              <a:rPr lang="en-US" dirty="0" smtClean="0"/>
              <a:t>to solve problems in </a:t>
            </a:r>
            <a:r>
              <a:rPr lang="en-US" dirty="0" smtClean="0">
                <a:solidFill>
                  <a:srgbClr val="FF0000"/>
                </a:solidFill>
              </a:rPr>
              <a:t>X-Informatics</a:t>
            </a:r>
            <a:endParaRPr lang="en-US" dirty="0">
              <a:solidFill>
                <a:srgbClr val="FF0000"/>
              </a:solidFill>
            </a:endParaRPr>
          </a:p>
        </p:txBody>
      </p:sp>
    </p:spTree>
    <p:extLst>
      <p:ext uri="{BB962C8B-B14F-4D97-AF65-F5344CB8AC3E}">
        <p14:creationId xmlns:p14="http://schemas.microsoft.com/office/powerpoint/2010/main" val="1135437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124950" cy="680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912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the Gartner Hype Cycle for “Emerging Technologies” for 2012</a:t>
            </a:r>
            <a:endParaRPr lang="en-US" dirty="0"/>
          </a:p>
        </p:txBody>
      </p:sp>
      <p:sp>
        <p:nvSpPr>
          <p:cNvPr id="3" name="Content Placeholder 2"/>
          <p:cNvSpPr>
            <a:spLocks noGrp="1"/>
          </p:cNvSpPr>
          <p:nvPr>
            <p:ph idx="1"/>
          </p:nvPr>
        </p:nvSpPr>
        <p:spPr>
          <a:xfrm>
            <a:off x="152400" y="1600200"/>
            <a:ext cx="8839200" cy="5105400"/>
          </a:xfrm>
        </p:spPr>
        <p:txBody>
          <a:bodyPr>
            <a:normAutofit fontScale="70000" lnSpcReduction="20000"/>
          </a:bodyPr>
          <a:lstStyle/>
          <a:p>
            <a:r>
              <a:rPr lang="en-US" i="1" dirty="0" smtClean="0"/>
              <a:t>http://setandbma.wordpress.com/2012/08/10/hype-cycle-2012-emerging-technologies/ </a:t>
            </a:r>
          </a:p>
          <a:p>
            <a:r>
              <a:rPr lang="en-US" dirty="0" smtClean="0"/>
              <a:t>What </a:t>
            </a:r>
            <a:r>
              <a:rPr lang="en-US" dirty="0"/>
              <a:t>is stated explicitly, what can be inferred.</a:t>
            </a:r>
          </a:p>
          <a:p>
            <a:r>
              <a:rPr lang="en-US" dirty="0"/>
              <a:t>This Hype Cycle is suppose provide insight into emerging technologies that have broad, cross-industry relevance, and are transformational and high impact in potential.</a:t>
            </a:r>
          </a:p>
          <a:p>
            <a:r>
              <a:rPr lang="en-US" b="1" i="1" dirty="0"/>
              <a:t>Most crowded hype cycle on emerging technologies in last 10 years</a:t>
            </a:r>
          </a:p>
          <a:p>
            <a:r>
              <a:rPr lang="en-US" dirty="0"/>
              <a:t>48 technologies are listed in this year’s hype cycle which is the highest in last ten years. Last year they had 42 – year 2008 was the lowest (27) – year 2005 was the previous highest (44).</a:t>
            </a:r>
          </a:p>
          <a:p>
            <a:r>
              <a:rPr lang="en-US" dirty="0"/>
              <a:t>What does this imply?</a:t>
            </a:r>
          </a:p>
          <a:p>
            <a:r>
              <a:rPr lang="en-US" dirty="0"/>
              <a:t>May be Gartner is right when it says:</a:t>
            </a:r>
          </a:p>
          <a:p>
            <a:r>
              <a:rPr lang="en-US" b="1" i="1" dirty="0"/>
              <a:t>We are at an interesting moment — a time when the scenarios we’ve been talking about for a long time are almost becoming reality.</a:t>
            </a:r>
            <a:endParaRPr lang="en-US" dirty="0" smtClean="0">
              <a:effectLst/>
            </a:endParaRPr>
          </a:p>
          <a:p>
            <a:endParaRPr lang="en-US" dirty="0"/>
          </a:p>
        </p:txBody>
      </p:sp>
    </p:spTree>
    <p:extLst>
      <p:ext uri="{BB962C8B-B14F-4D97-AF65-F5344CB8AC3E}">
        <p14:creationId xmlns:p14="http://schemas.microsoft.com/office/powerpoint/2010/main" val="2120591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 y="0"/>
            <a:ext cx="8915400" cy="1143000"/>
          </a:xfrm>
        </p:spPr>
        <p:txBody>
          <a:bodyPr>
            <a:normAutofit fontScale="90000"/>
          </a:bodyPr>
          <a:lstStyle/>
          <a:p>
            <a:r>
              <a:rPr lang="en-US" b="1" i="1" dirty="0" smtClean="0"/>
              <a:t>Which macro trends are stated explicitly in the report?</a:t>
            </a:r>
            <a:endParaRPr lang="en-US" dirty="0"/>
          </a:p>
        </p:txBody>
      </p:sp>
      <p:sp>
        <p:nvSpPr>
          <p:cNvPr id="3" name="Content Placeholder 2"/>
          <p:cNvSpPr>
            <a:spLocks noGrp="1"/>
          </p:cNvSpPr>
          <p:nvPr>
            <p:ph idx="1"/>
          </p:nvPr>
        </p:nvSpPr>
        <p:spPr>
          <a:xfrm>
            <a:off x="76200" y="1143000"/>
            <a:ext cx="8991600" cy="5562600"/>
          </a:xfrm>
        </p:spPr>
        <p:txBody>
          <a:bodyPr>
            <a:normAutofit fontScale="70000" lnSpcReduction="20000"/>
          </a:bodyPr>
          <a:lstStyle/>
          <a:p>
            <a:r>
              <a:rPr lang="en-US" dirty="0" smtClean="0"/>
              <a:t>http://setandbma.wordpress.com/2012/08/10/hype-cycle-2012-emerging-technologies/ </a:t>
            </a:r>
          </a:p>
          <a:p>
            <a:r>
              <a:rPr lang="en-US" dirty="0" smtClean="0"/>
              <a:t>Any </a:t>
            </a:r>
            <a:r>
              <a:rPr lang="en-US" dirty="0"/>
              <a:t>Channel, Any Device, Anywhere — Bring Your Own Everything</a:t>
            </a:r>
          </a:p>
          <a:p>
            <a:r>
              <a:rPr lang="en-US" dirty="0"/>
              <a:t>Smarter Things – things are smart and connected to the Internet</a:t>
            </a:r>
          </a:p>
          <a:p>
            <a:r>
              <a:rPr lang="en-US" dirty="0"/>
              <a:t>Big Data and Global-Scale Computing at Small Prices</a:t>
            </a:r>
          </a:p>
          <a:p>
            <a:r>
              <a:rPr lang="en-US" dirty="0"/>
              <a:t>The Human Way to Interact with Technology – speech, gesture etc.</a:t>
            </a:r>
          </a:p>
          <a:p>
            <a:r>
              <a:rPr lang="en-US" dirty="0"/>
              <a:t>What Payment Could Really Become – </a:t>
            </a:r>
            <a:r>
              <a:rPr lang="en-US" dirty="0" smtClean="0"/>
              <a:t>NFC (Near Field Communication), </a:t>
            </a:r>
            <a:r>
              <a:rPr lang="en-US" dirty="0"/>
              <a:t>Mobile OTA </a:t>
            </a:r>
            <a:r>
              <a:rPr lang="en-US" dirty="0" smtClean="0"/>
              <a:t>(over The Air) etc</a:t>
            </a:r>
            <a:r>
              <a:rPr lang="en-US" dirty="0"/>
              <a:t>.</a:t>
            </a:r>
          </a:p>
          <a:p>
            <a:r>
              <a:rPr lang="en-US" dirty="0"/>
              <a:t>The Voice of the Customer Is on File – making sense of behavior data already available</a:t>
            </a:r>
          </a:p>
          <a:p>
            <a:r>
              <a:rPr lang="en-US" dirty="0"/>
              <a:t>3D Print It at </a:t>
            </a:r>
            <a:r>
              <a:rPr lang="en-US" dirty="0" smtClean="0"/>
              <a:t>Home</a:t>
            </a:r>
          </a:p>
          <a:p>
            <a:r>
              <a:rPr lang="en-US" b="1" dirty="0" smtClean="0">
                <a:solidFill>
                  <a:srgbClr val="FF0000"/>
                </a:solidFill>
              </a:rPr>
              <a:t>2 Implicit trends</a:t>
            </a:r>
          </a:p>
          <a:p>
            <a:r>
              <a:rPr lang="en-US" b="1" dirty="0" err="1" smtClean="0"/>
              <a:t>Consumerization</a:t>
            </a:r>
            <a:r>
              <a:rPr lang="en-US" b="1" dirty="0" smtClean="0"/>
              <a:t> of IT </a:t>
            </a:r>
            <a:r>
              <a:rPr lang="en-US" dirty="0" smtClean="0"/>
              <a:t>describes the trend where technologies are adopted by </a:t>
            </a:r>
            <a:r>
              <a:rPr lang="en-US" dirty="0" smtClean="0">
                <a:solidFill>
                  <a:srgbClr val="FF0000"/>
                </a:solidFill>
              </a:rPr>
              <a:t>consumer ahead </a:t>
            </a:r>
            <a:r>
              <a:rPr lang="en-US" dirty="0" smtClean="0"/>
              <a:t>of enterprise &amp; government &amp; science.</a:t>
            </a:r>
          </a:p>
          <a:p>
            <a:r>
              <a:rPr lang="en-US" b="1" dirty="0" smtClean="0"/>
              <a:t>Hyper-connectivity</a:t>
            </a:r>
            <a:r>
              <a:rPr lang="en-US" dirty="0" smtClean="0"/>
              <a:t> is about connecting everything us-to-internet; things-to-internet; peer-to-peer; consumer-to-enterprise; enterprise-to-enterprise… and so on</a:t>
            </a:r>
          </a:p>
          <a:p>
            <a:endParaRPr lang="en-US" dirty="0"/>
          </a:p>
        </p:txBody>
      </p:sp>
    </p:spTree>
    <p:extLst>
      <p:ext uri="{BB962C8B-B14F-4D97-AF65-F5344CB8AC3E}">
        <p14:creationId xmlns:p14="http://schemas.microsoft.com/office/powerpoint/2010/main" val="2462571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b="1" dirty="0" smtClean="0"/>
              <a:t>14 of 48 are technologies for reaching out or interacting with consumers</a:t>
            </a:r>
            <a:endParaRPr lang="en-US" dirty="0"/>
          </a:p>
        </p:txBody>
      </p:sp>
      <p:sp>
        <p:nvSpPr>
          <p:cNvPr id="3" name="Content Placeholder 2"/>
          <p:cNvSpPr>
            <a:spLocks noGrp="1"/>
          </p:cNvSpPr>
          <p:nvPr>
            <p:ph idx="1"/>
          </p:nvPr>
        </p:nvSpPr>
        <p:spPr>
          <a:xfrm>
            <a:off x="0" y="1600200"/>
            <a:ext cx="8991600" cy="5181600"/>
          </a:xfrm>
        </p:spPr>
        <p:txBody>
          <a:bodyPr>
            <a:normAutofit fontScale="62500" lnSpcReduction="20000"/>
          </a:bodyPr>
          <a:lstStyle/>
          <a:p>
            <a:r>
              <a:rPr lang="en-US" dirty="0" smtClean="0"/>
              <a:t>Application </a:t>
            </a:r>
            <a:r>
              <a:rPr lang="en-US" dirty="0"/>
              <a:t>Stores</a:t>
            </a:r>
          </a:p>
          <a:p>
            <a:r>
              <a:rPr lang="en-US" dirty="0"/>
              <a:t>Augmented Reality</a:t>
            </a:r>
          </a:p>
          <a:p>
            <a:r>
              <a:rPr lang="en-US" dirty="0" smtClean="0"/>
              <a:t>BYOD (Bring your own device)</a:t>
            </a:r>
            <a:endParaRPr lang="en-US" dirty="0"/>
          </a:p>
          <a:p>
            <a:r>
              <a:rPr lang="en-US" dirty="0"/>
              <a:t>Consumer Telematics</a:t>
            </a:r>
          </a:p>
          <a:p>
            <a:r>
              <a:rPr lang="en-US" dirty="0" err="1" smtClean="0"/>
              <a:t>Consumerization</a:t>
            </a:r>
            <a:r>
              <a:rPr lang="en-US" dirty="0" smtClean="0">
                <a:solidFill>
                  <a:srgbClr val="FF0000"/>
                </a:solidFill>
              </a:rPr>
              <a:t> (This is not a technology – it is a trend)</a:t>
            </a:r>
            <a:endParaRPr lang="en-US" dirty="0">
              <a:solidFill>
                <a:srgbClr val="FF0000"/>
              </a:solidFill>
            </a:endParaRPr>
          </a:p>
          <a:p>
            <a:r>
              <a:rPr lang="en-US" dirty="0" err="1"/>
              <a:t>Gamification</a:t>
            </a:r>
            <a:endParaRPr lang="en-US" dirty="0"/>
          </a:p>
          <a:p>
            <a:r>
              <a:rPr lang="en-US" dirty="0"/>
              <a:t>Home Health Monitoring</a:t>
            </a:r>
          </a:p>
          <a:p>
            <a:r>
              <a:rPr lang="en-US" dirty="0"/>
              <a:t>HTML5</a:t>
            </a:r>
          </a:p>
          <a:p>
            <a:r>
              <a:rPr lang="en-US" dirty="0"/>
              <a:t>Internet TV</a:t>
            </a:r>
          </a:p>
          <a:p>
            <a:r>
              <a:rPr lang="en-US" dirty="0"/>
              <a:t>Media Tablets</a:t>
            </a:r>
          </a:p>
          <a:p>
            <a:r>
              <a:rPr lang="en-US" dirty="0"/>
              <a:t>Mobile OTA (over The Air) </a:t>
            </a:r>
            <a:r>
              <a:rPr lang="en-US" dirty="0" smtClean="0"/>
              <a:t>Payment </a:t>
            </a:r>
          </a:p>
          <a:p>
            <a:r>
              <a:rPr lang="en-US" dirty="0"/>
              <a:t>NFC (Near Field Communication</a:t>
            </a:r>
            <a:r>
              <a:rPr lang="en-US" dirty="0" smtClean="0"/>
              <a:t>)</a:t>
            </a:r>
            <a:endParaRPr lang="en-US" dirty="0"/>
          </a:p>
          <a:p>
            <a:r>
              <a:rPr lang="en-US" dirty="0"/>
              <a:t>NFC Payment</a:t>
            </a:r>
          </a:p>
          <a:p>
            <a:r>
              <a:rPr lang="en-US" dirty="0"/>
              <a:t>Virtual </a:t>
            </a:r>
            <a:r>
              <a:rPr lang="en-US" dirty="0" smtClean="0"/>
              <a:t>Worlds</a:t>
            </a:r>
          </a:p>
          <a:p>
            <a:r>
              <a:rPr lang="en-US" i="1" dirty="0" smtClean="0"/>
              <a:t>From http://setandbma.wordpress.com/2012/08/10/hype-cycle-2012-emerging-technologies/ </a:t>
            </a:r>
            <a:endParaRPr lang="en-US" i="1" dirty="0"/>
          </a:p>
          <a:p>
            <a:endParaRPr lang="en-US" dirty="0"/>
          </a:p>
        </p:txBody>
      </p:sp>
    </p:spTree>
    <p:extLst>
      <p:ext uri="{BB962C8B-B14F-4D97-AF65-F5344CB8AC3E}">
        <p14:creationId xmlns:p14="http://schemas.microsoft.com/office/powerpoint/2010/main" val="881890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15400" cy="1143000"/>
          </a:xfrm>
        </p:spPr>
        <p:txBody>
          <a:bodyPr>
            <a:noAutofit/>
          </a:bodyPr>
          <a:lstStyle/>
          <a:p>
            <a:r>
              <a:rPr lang="en-US" sz="3600" b="1" dirty="0" smtClean="0"/>
              <a:t>8 of 48 are about analyzing, understanding and taking advantage of consumer behavior</a:t>
            </a:r>
            <a:endParaRPr lang="en-US" sz="3600" dirty="0"/>
          </a:p>
        </p:txBody>
      </p:sp>
      <p:sp>
        <p:nvSpPr>
          <p:cNvPr id="3" name="Content Placeholder 2"/>
          <p:cNvSpPr>
            <a:spLocks noGrp="1"/>
          </p:cNvSpPr>
          <p:nvPr>
            <p:ph idx="1"/>
          </p:nvPr>
        </p:nvSpPr>
        <p:spPr>
          <a:xfrm>
            <a:off x="0" y="1600200"/>
            <a:ext cx="8991600" cy="5181600"/>
          </a:xfrm>
        </p:spPr>
        <p:txBody>
          <a:bodyPr>
            <a:normAutofit fontScale="92500" lnSpcReduction="10000"/>
          </a:bodyPr>
          <a:lstStyle/>
          <a:p>
            <a:r>
              <a:rPr lang="en-US" dirty="0"/>
              <a:t>Activity Streams</a:t>
            </a:r>
          </a:p>
          <a:p>
            <a:r>
              <a:rPr lang="en-US" dirty="0"/>
              <a:t>Big Data</a:t>
            </a:r>
          </a:p>
          <a:p>
            <a:r>
              <a:rPr lang="en-US" dirty="0"/>
              <a:t>Complex-Event Processing</a:t>
            </a:r>
          </a:p>
          <a:p>
            <a:r>
              <a:rPr lang="en-US" dirty="0"/>
              <a:t>Crowdsourcing</a:t>
            </a:r>
          </a:p>
          <a:p>
            <a:r>
              <a:rPr lang="en-US" dirty="0"/>
              <a:t>In-Memory Analytics</a:t>
            </a:r>
          </a:p>
          <a:p>
            <a:r>
              <a:rPr lang="en-US" dirty="0"/>
              <a:t>Predictive Analytics</a:t>
            </a:r>
          </a:p>
          <a:p>
            <a:r>
              <a:rPr lang="en-US" dirty="0"/>
              <a:t>Social Analytics</a:t>
            </a:r>
          </a:p>
          <a:p>
            <a:r>
              <a:rPr lang="en-US" dirty="0"/>
              <a:t>Text Analytics</a:t>
            </a:r>
          </a:p>
          <a:p>
            <a:r>
              <a:rPr lang="en-US" sz="2600" i="1" dirty="0" smtClean="0"/>
              <a:t>From http://setandbma.wordpress.com/2012/08/10/hype-cycle-2012-emerging-technologies/ </a:t>
            </a:r>
            <a:endParaRPr lang="en-US" sz="2600" i="1" dirty="0"/>
          </a:p>
          <a:p>
            <a:endParaRPr lang="en-US" dirty="0"/>
          </a:p>
        </p:txBody>
      </p:sp>
    </p:spTree>
    <p:extLst>
      <p:ext uri="{BB962C8B-B14F-4D97-AF65-F5344CB8AC3E}">
        <p14:creationId xmlns:p14="http://schemas.microsoft.com/office/powerpoint/2010/main" val="907103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b="1" dirty="0" smtClean="0"/>
              <a:t>3 of 48 are </a:t>
            </a:r>
            <a:r>
              <a:rPr lang="en-US" b="1" dirty="0"/>
              <a:t>about connecting </a:t>
            </a:r>
            <a:r>
              <a:rPr lang="en-US" b="1" dirty="0" smtClean="0"/>
              <a:t>things</a:t>
            </a:r>
            <a:endParaRPr lang="en-US" dirty="0"/>
          </a:p>
        </p:txBody>
      </p:sp>
      <p:sp>
        <p:nvSpPr>
          <p:cNvPr id="3" name="Content Placeholder 2"/>
          <p:cNvSpPr>
            <a:spLocks noGrp="1"/>
          </p:cNvSpPr>
          <p:nvPr>
            <p:ph idx="1"/>
          </p:nvPr>
        </p:nvSpPr>
        <p:spPr>
          <a:xfrm>
            <a:off x="0" y="1600200"/>
            <a:ext cx="8991600" cy="5181600"/>
          </a:xfrm>
        </p:spPr>
        <p:txBody>
          <a:bodyPr>
            <a:normAutofit/>
          </a:bodyPr>
          <a:lstStyle/>
          <a:p>
            <a:r>
              <a:rPr lang="en-US" dirty="0"/>
              <a:t>Internet of Things</a:t>
            </a:r>
          </a:p>
          <a:p>
            <a:r>
              <a:rPr lang="en-US" dirty="0"/>
              <a:t>Machine-to-Machine Communication Services</a:t>
            </a:r>
          </a:p>
          <a:p>
            <a:r>
              <a:rPr lang="en-US" dirty="0"/>
              <a:t>Mesh Networks: Sensor</a:t>
            </a:r>
          </a:p>
          <a:p>
            <a:r>
              <a:rPr lang="en-US" i="1" dirty="0" smtClean="0"/>
              <a:t>From http://setandbma.wordpress.com/2012/08/10/hype-cycle-2012-emerging-technologies/ </a:t>
            </a:r>
            <a:endParaRPr lang="en-US" i="1" dirty="0"/>
          </a:p>
          <a:p>
            <a:endParaRPr lang="en-US" dirty="0"/>
          </a:p>
        </p:txBody>
      </p:sp>
    </p:spTree>
    <p:extLst>
      <p:ext uri="{BB962C8B-B14F-4D97-AF65-F5344CB8AC3E}">
        <p14:creationId xmlns:p14="http://schemas.microsoft.com/office/powerpoint/2010/main" val="1466925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b="1" dirty="0" smtClean="0"/>
              <a:t>10 of 48 are technologies for AI and Robotics nearing the Tipping Point</a:t>
            </a:r>
            <a:endParaRPr lang="en-US" dirty="0"/>
          </a:p>
        </p:txBody>
      </p:sp>
      <p:sp>
        <p:nvSpPr>
          <p:cNvPr id="3" name="Content Placeholder 2"/>
          <p:cNvSpPr>
            <a:spLocks noGrp="1"/>
          </p:cNvSpPr>
          <p:nvPr>
            <p:ph idx="1"/>
          </p:nvPr>
        </p:nvSpPr>
        <p:spPr>
          <a:xfrm>
            <a:off x="0" y="1600200"/>
            <a:ext cx="8991600" cy="5181600"/>
          </a:xfrm>
        </p:spPr>
        <p:txBody>
          <a:bodyPr>
            <a:normAutofit fontScale="85000" lnSpcReduction="20000"/>
          </a:bodyPr>
          <a:lstStyle/>
          <a:p>
            <a:r>
              <a:rPr lang="en-US" dirty="0" smtClean="0"/>
              <a:t>Audio Mining/Speech Analytics</a:t>
            </a:r>
          </a:p>
          <a:p>
            <a:r>
              <a:rPr lang="en-US" dirty="0" smtClean="0"/>
              <a:t>Automatic Content Recognition</a:t>
            </a:r>
          </a:p>
          <a:p>
            <a:r>
              <a:rPr lang="en-US" dirty="0" smtClean="0"/>
              <a:t>Autonomous Vehicles</a:t>
            </a:r>
          </a:p>
          <a:p>
            <a:r>
              <a:rPr lang="en-US" dirty="0" smtClean="0"/>
              <a:t>Biometric Authentication Methods</a:t>
            </a:r>
          </a:p>
          <a:p>
            <a:r>
              <a:rPr lang="en-US" dirty="0" smtClean="0"/>
              <a:t>Gesture Control</a:t>
            </a:r>
          </a:p>
          <a:p>
            <a:r>
              <a:rPr lang="en-US" dirty="0" smtClean="0"/>
              <a:t>Human Augmentation</a:t>
            </a:r>
          </a:p>
          <a:p>
            <a:r>
              <a:rPr lang="en-US" dirty="0" smtClean="0"/>
              <a:t>Mobile Robots</a:t>
            </a:r>
          </a:p>
          <a:p>
            <a:r>
              <a:rPr lang="en-US" dirty="0" smtClean="0"/>
              <a:t>Natural-Language Question Answering</a:t>
            </a:r>
          </a:p>
          <a:p>
            <a:r>
              <a:rPr lang="en-US" dirty="0" smtClean="0"/>
              <a:t>Speech Recognition</a:t>
            </a:r>
          </a:p>
          <a:p>
            <a:r>
              <a:rPr lang="en-US" dirty="0" smtClean="0"/>
              <a:t>Speech-to-Speech Translation</a:t>
            </a:r>
          </a:p>
          <a:p>
            <a:r>
              <a:rPr lang="en-US" i="1" dirty="0" smtClean="0"/>
              <a:t>From http://setandbma.wordpress.com/2012/08/10/hype-cycle-2012-emerging-technologies/ </a:t>
            </a:r>
            <a:endParaRPr lang="en-US" i="1" dirty="0"/>
          </a:p>
          <a:p>
            <a:endParaRPr lang="en-US" dirty="0"/>
          </a:p>
        </p:txBody>
      </p:sp>
    </p:spTree>
    <p:extLst>
      <p:ext uri="{BB962C8B-B14F-4D97-AF65-F5344CB8AC3E}">
        <p14:creationId xmlns:p14="http://schemas.microsoft.com/office/powerpoint/2010/main" val="3459913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b="1" dirty="0" smtClean="0"/>
              <a:t>6 of 48 are technologies for improving efficiency or for reducing cost</a:t>
            </a:r>
            <a:endParaRPr lang="en-US" dirty="0"/>
          </a:p>
        </p:txBody>
      </p:sp>
      <p:sp>
        <p:nvSpPr>
          <p:cNvPr id="3" name="Content Placeholder 2"/>
          <p:cNvSpPr>
            <a:spLocks noGrp="1"/>
          </p:cNvSpPr>
          <p:nvPr>
            <p:ph idx="1"/>
          </p:nvPr>
        </p:nvSpPr>
        <p:spPr>
          <a:xfrm>
            <a:off x="0" y="1600200"/>
            <a:ext cx="8991600" cy="5181600"/>
          </a:xfrm>
        </p:spPr>
        <p:txBody>
          <a:bodyPr>
            <a:normAutofit/>
          </a:bodyPr>
          <a:lstStyle/>
          <a:p>
            <a:r>
              <a:rPr lang="en-US" dirty="0" smtClean="0"/>
              <a:t>Cloud Computing</a:t>
            </a:r>
          </a:p>
          <a:p>
            <a:r>
              <a:rPr lang="en-US" dirty="0" smtClean="0"/>
              <a:t>Hosted Virtual Desktops</a:t>
            </a:r>
          </a:p>
          <a:p>
            <a:r>
              <a:rPr lang="en-US" dirty="0" smtClean="0"/>
              <a:t>Hybrid Cloud Computing</a:t>
            </a:r>
          </a:p>
          <a:p>
            <a:r>
              <a:rPr lang="en-US" dirty="0" smtClean="0"/>
              <a:t>Idea Management</a:t>
            </a:r>
          </a:p>
          <a:p>
            <a:r>
              <a:rPr lang="en-US" dirty="0" smtClean="0"/>
              <a:t>In-Memory Database Management Systems</a:t>
            </a:r>
          </a:p>
          <a:p>
            <a:r>
              <a:rPr lang="en-US" dirty="0" smtClean="0"/>
              <a:t>Private Cloud Computing</a:t>
            </a:r>
          </a:p>
          <a:p>
            <a:r>
              <a:rPr lang="en-US" i="1" dirty="0" smtClean="0"/>
              <a:t>From http://setandbma.wordpress.com/2012/08/10/hype-cycle-2012-emerging-technologies/ </a:t>
            </a:r>
            <a:endParaRPr lang="en-US" i="1" dirty="0"/>
          </a:p>
          <a:p>
            <a:endParaRPr lang="en-US" dirty="0"/>
          </a:p>
        </p:txBody>
      </p:sp>
    </p:spTree>
    <p:extLst>
      <p:ext uri="{BB962C8B-B14F-4D97-AF65-F5344CB8AC3E}">
        <p14:creationId xmlns:p14="http://schemas.microsoft.com/office/powerpoint/2010/main" val="2150943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b="1" dirty="0" smtClean="0"/>
              <a:t>7 of 48 are miscellaneous technologies most of them very futuristic in nature</a:t>
            </a:r>
            <a:endParaRPr lang="en-US" dirty="0"/>
          </a:p>
        </p:txBody>
      </p:sp>
      <p:sp>
        <p:nvSpPr>
          <p:cNvPr id="3" name="Content Placeholder 2"/>
          <p:cNvSpPr>
            <a:spLocks noGrp="1"/>
          </p:cNvSpPr>
          <p:nvPr>
            <p:ph idx="1"/>
          </p:nvPr>
        </p:nvSpPr>
        <p:spPr>
          <a:xfrm>
            <a:off x="0" y="1600200"/>
            <a:ext cx="8991600" cy="5181600"/>
          </a:xfrm>
        </p:spPr>
        <p:txBody>
          <a:bodyPr>
            <a:normAutofit fontScale="92500" lnSpcReduction="10000"/>
          </a:bodyPr>
          <a:lstStyle/>
          <a:p>
            <a:r>
              <a:rPr lang="en-US" dirty="0" smtClean="0"/>
              <a:t>3D </a:t>
            </a:r>
            <a:r>
              <a:rPr lang="en-US" dirty="0"/>
              <a:t>Bio-printing</a:t>
            </a:r>
          </a:p>
          <a:p>
            <a:r>
              <a:rPr lang="en-US" dirty="0"/>
              <a:t>3D Printing</a:t>
            </a:r>
          </a:p>
          <a:p>
            <a:r>
              <a:rPr lang="en-US" dirty="0"/>
              <a:t>3D Scanners</a:t>
            </a:r>
          </a:p>
          <a:p>
            <a:r>
              <a:rPr lang="en-US" dirty="0"/>
              <a:t>Quantum Computing</a:t>
            </a:r>
          </a:p>
          <a:p>
            <a:r>
              <a:rPr lang="en-US" dirty="0"/>
              <a:t>Silicon Anode Batteries</a:t>
            </a:r>
          </a:p>
          <a:p>
            <a:r>
              <a:rPr lang="en-US" dirty="0"/>
              <a:t>Volumetric and Holographic Displays</a:t>
            </a:r>
          </a:p>
          <a:p>
            <a:r>
              <a:rPr lang="en-US" dirty="0"/>
              <a:t>Wireless Power</a:t>
            </a:r>
          </a:p>
          <a:p>
            <a:r>
              <a:rPr lang="en-US" i="1" dirty="0" smtClean="0"/>
              <a:t>From http://setandbma.wordpress.com/2012/08/10/hype-cycle-2012-emerging-technologies/ </a:t>
            </a:r>
            <a:endParaRPr lang="en-US" i="1" dirty="0"/>
          </a:p>
          <a:p>
            <a:endParaRPr lang="en-US" dirty="0"/>
          </a:p>
        </p:txBody>
      </p:sp>
    </p:spTree>
    <p:extLst>
      <p:ext uri="{BB962C8B-B14F-4D97-AF65-F5344CB8AC3E}">
        <p14:creationId xmlns:p14="http://schemas.microsoft.com/office/powerpoint/2010/main" val="2520810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blogs-images.forbes.com/louiscolumbus/files/2013/01/High-growth-expected-in-Cloud-Infrastructrue-servic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6429375" cy="4848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5791200"/>
            <a:ext cx="3714735" cy="369332"/>
          </a:xfrm>
          <a:prstGeom prst="rect">
            <a:avLst/>
          </a:prstGeom>
          <a:noFill/>
        </p:spPr>
        <p:txBody>
          <a:bodyPr wrap="none" rtlCol="0">
            <a:spAutoFit/>
          </a:bodyPr>
          <a:lstStyle/>
          <a:p>
            <a:r>
              <a:rPr lang="en-US" dirty="0" smtClean="0"/>
              <a:t>BPM = Business Process management</a:t>
            </a:r>
            <a:endParaRPr lang="en-US" dirty="0"/>
          </a:p>
        </p:txBody>
      </p:sp>
      <p:sp>
        <p:nvSpPr>
          <p:cNvPr id="2" name="TextBox 1"/>
          <p:cNvSpPr txBox="1"/>
          <p:nvPr/>
        </p:nvSpPr>
        <p:spPr>
          <a:xfrm>
            <a:off x="6603546" y="1219200"/>
            <a:ext cx="2540454" cy="2862322"/>
          </a:xfrm>
          <a:prstGeom prst="rect">
            <a:avLst/>
          </a:prstGeom>
          <a:noFill/>
        </p:spPr>
        <p:txBody>
          <a:bodyPr wrap="square" rtlCol="0">
            <a:spAutoFit/>
          </a:bodyPr>
          <a:lstStyle/>
          <a:p>
            <a:r>
              <a:rPr lang="en-US" b="1" dirty="0" smtClean="0">
                <a:solidFill>
                  <a:srgbClr val="FF0000"/>
                </a:solidFill>
              </a:rPr>
              <a:t>IaaS </a:t>
            </a:r>
            <a:r>
              <a:rPr lang="en-US" dirty="0" smtClean="0"/>
              <a:t>Hardware e.g. Server</a:t>
            </a:r>
          </a:p>
          <a:p>
            <a:r>
              <a:rPr lang="en-US" b="1" dirty="0" smtClean="0">
                <a:solidFill>
                  <a:srgbClr val="FF0000"/>
                </a:solidFill>
              </a:rPr>
              <a:t>PaaS </a:t>
            </a:r>
            <a:r>
              <a:rPr lang="en-US" dirty="0" smtClean="0"/>
              <a:t>Systems Services e.g. MapReduce, Database</a:t>
            </a:r>
          </a:p>
          <a:p>
            <a:r>
              <a:rPr lang="en-US" b="1" dirty="0" err="1" smtClean="0">
                <a:solidFill>
                  <a:srgbClr val="FF0000"/>
                </a:solidFill>
              </a:rPr>
              <a:t>SaaS</a:t>
            </a:r>
            <a:r>
              <a:rPr lang="en-US" b="1" dirty="0" smtClean="0">
                <a:solidFill>
                  <a:srgbClr val="FF0000"/>
                </a:solidFill>
              </a:rPr>
              <a:t> </a:t>
            </a:r>
            <a:r>
              <a:rPr lang="en-US" dirty="0" smtClean="0"/>
              <a:t>Applications e.g. Recommender System, Clustering</a:t>
            </a:r>
          </a:p>
          <a:p>
            <a:r>
              <a:rPr lang="en-US" b="1" dirty="0" err="1" smtClean="0">
                <a:solidFill>
                  <a:srgbClr val="FF0000"/>
                </a:solidFill>
              </a:rPr>
              <a:t>BPaaS</a:t>
            </a:r>
            <a:r>
              <a:rPr lang="en-US" dirty="0" smtClean="0"/>
              <a:t> Particular Application Set</a:t>
            </a:r>
            <a:endParaRPr lang="en-US" dirty="0"/>
          </a:p>
        </p:txBody>
      </p:sp>
    </p:spTree>
    <p:extLst>
      <p:ext uri="{BB962C8B-B14F-4D97-AF65-F5344CB8AC3E}">
        <p14:creationId xmlns:p14="http://schemas.microsoft.com/office/powerpoint/2010/main" val="2183844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600200"/>
            <a:ext cx="8610600" cy="1470025"/>
          </a:xfrm>
        </p:spPr>
        <p:txBody>
          <a:bodyPr>
            <a:normAutofit fontScale="90000"/>
          </a:bodyPr>
          <a:lstStyle/>
          <a:p>
            <a:r>
              <a:rPr lang="en-US" sz="6600" b="1" dirty="0" smtClean="0"/>
              <a:t>Cyberinfrastructure</a:t>
            </a:r>
            <a:br>
              <a:rPr lang="en-US" sz="6600" b="1" dirty="0" smtClean="0"/>
            </a:br>
            <a:r>
              <a:rPr lang="en-US" sz="6600" b="1" dirty="0" smtClean="0"/>
              <a:t>e-</a:t>
            </a:r>
            <a:r>
              <a:rPr lang="en-US" sz="6600" b="1" dirty="0" err="1" smtClean="0"/>
              <a:t>moreorlessanything</a:t>
            </a:r>
            <a:r>
              <a:rPr lang="en-US" sz="6600" b="1" dirty="0" smtClean="0"/>
              <a:t/>
            </a:r>
            <a:br>
              <a:rPr lang="en-US" sz="6600" b="1" dirty="0" smtClean="0"/>
            </a:br>
            <a:r>
              <a:rPr lang="en-US" sz="6600" b="1" dirty="0" smtClean="0"/>
              <a:t>X = </a:t>
            </a:r>
            <a:r>
              <a:rPr lang="en-US" sz="6600" b="1" dirty="0" err="1" smtClean="0"/>
              <a:t>moreorlessanything</a:t>
            </a:r>
            <a:endParaRPr lang="en-US" sz="6600" b="1" dirty="0"/>
          </a:p>
        </p:txBody>
      </p:sp>
      <p:sp>
        <p:nvSpPr>
          <p:cNvPr id="6" name="Subtitle 5"/>
          <p:cNvSpPr>
            <a:spLocks noGrp="1"/>
          </p:cNvSpPr>
          <p:nvPr>
            <p:ph type="subTitle" idx="1"/>
          </p:nvPr>
        </p:nvSpPr>
        <p:spPr/>
        <p:txBody>
          <a:bodyPr/>
          <a:lstStyle/>
          <a:p>
            <a:r>
              <a:rPr lang="en-US" smtClean="0"/>
              <a:t>e-X </a:t>
            </a:r>
            <a:r>
              <a:rPr lang="en-US" dirty="0" smtClean="0"/>
              <a:t>is roughly X-Informatics</a:t>
            </a:r>
            <a:endParaRPr lang="en-US" dirty="0"/>
          </a:p>
        </p:txBody>
      </p:sp>
    </p:spTree>
    <p:extLst>
      <p:ext uri="{BB962C8B-B14F-4D97-AF65-F5344CB8AC3E}">
        <p14:creationId xmlns:p14="http://schemas.microsoft.com/office/powerpoint/2010/main" val="2999285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67840" y="714"/>
            <a:ext cx="7376160" cy="369332"/>
          </a:xfrm>
          <a:prstGeom prst="rect">
            <a:avLst/>
          </a:prstGeom>
        </p:spPr>
        <p:txBody>
          <a:bodyPr wrap="square">
            <a:spAutoFit/>
          </a:bodyPr>
          <a:lstStyle/>
          <a:p>
            <a:r>
              <a:rPr lang="en-US" dirty="0" smtClean="0">
                <a:solidFill>
                  <a:schemeClr val="bg1"/>
                </a:solidFill>
              </a:rPr>
              <a:t>http://www.slideshare.net/woorung/trend-and-future-of-cloud-computing</a:t>
            </a:r>
            <a:endParaRPr lang="en-US" dirty="0">
              <a:solidFill>
                <a:schemeClr val="bg1"/>
              </a:solidFill>
            </a:endParaRPr>
          </a:p>
        </p:txBody>
      </p:sp>
    </p:spTree>
    <p:extLst>
      <p:ext uri="{BB962C8B-B14F-4D97-AF65-F5344CB8AC3E}">
        <p14:creationId xmlns:p14="http://schemas.microsoft.com/office/powerpoint/2010/main" val="2074933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dn.business2community.com/wp-content/uploads/2012/08/prioirty-matrix-for-cloud-comput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64670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09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business2community.com/wp-content/uploads/2012/08/hype-cycle-for-cloud-computing-201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340"/>
            <a:ext cx="9144000" cy="628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489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848" y="76200"/>
            <a:ext cx="5985051" cy="1905000"/>
          </a:xfrm>
        </p:spPr>
        <p:txBody>
          <a:bodyPr>
            <a:noAutofit/>
          </a:bodyPr>
          <a:lstStyle/>
          <a:p>
            <a:r>
              <a:rPr lang="en-US" sz="2800" b="1" dirty="0"/>
              <a:t>The hype over “Big Data” is about to plunge into widespread disillusionment, according to a Gartner analyst</a:t>
            </a:r>
            <a:r>
              <a:rPr lang="en-US" sz="2800" b="1" dirty="0" smtClean="0"/>
              <a:t>.</a:t>
            </a:r>
            <a:endParaRPr lang="en-US" sz="2800" dirty="0"/>
          </a:p>
        </p:txBody>
      </p:sp>
      <p:sp>
        <p:nvSpPr>
          <p:cNvPr id="3" name="Content Placeholder 2"/>
          <p:cNvSpPr>
            <a:spLocks noGrp="1"/>
          </p:cNvSpPr>
          <p:nvPr>
            <p:ph idx="1"/>
          </p:nvPr>
        </p:nvSpPr>
        <p:spPr>
          <a:xfrm>
            <a:off x="53788" y="2162177"/>
            <a:ext cx="8915400" cy="4391024"/>
          </a:xfrm>
        </p:spPr>
        <p:txBody>
          <a:bodyPr>
            <a:noAutofit/>
          </a:bodyPr>
          <a:lstStyle/>
          <a:p>
            <a:r>
              <a:rPr lang="en-US" sz="2000" dirty="0" smtClean="0"/>
              <a:t>Big Data is plunging into a “trough of disillusionment” that will dissuade many companies from pursuing analytics technology, according to a Gartner analyst.</a:t>
            </a:r>
          </a:p>
          <a:p>
            <a:r>
              <a:rPr lang="en-US" sz="2000" dirty="0" smtClean="0"/>
              <a:t>Gartner regularly updates what it terms the Hype Cycle, in which technologies progress from rising interest, to overexposure, to the Dante-style “trough of disillusionment,” and finally to eventual rehabilitation as productive and well-integrated technologies. Everything from cloud computing to media tablets goes through these stages; and now, according to Svetlana </a:t>
            </a:r>
            <a:r>
              <a:rPr lang="en-US" sz="2000" dirty="0" err="1" smtClean="0"/>
              <a:t>Sicular</a:t>
            </a:r>
            <a:r>
              <a:rPr lang="en-US" sz="2000" dirty="0" smtClean="0"/>
              <a:t>, Big Data is about to take the plunge into widespread disappointment and discontent.</a:t>
            </a:r>
          </a:p>
          <a:p>
            <a:r>
              <a:rPr lang="en-US" sz="2000" dirty="0" smtClean="0"/>
              <a:t>Who’s responsible for shoving Big Data over that cliff? Users have apparently realized that dealing with massive datasets and complex analytical tools is hard. “My most advanced with Hadoop clients are also getting disillusioned,” </a:t>
            </a:r>
            <a:r>
              <a:rPr lang="en-US" sz="2000" dirty="0" err="1" smtClean="0"/>
              <a:t>Sicular</a:t>
            </a:r>
            <a:r>
              <a:rPr lang="en-US" sz="2000" dirty="0" smtClean="0"/>
              <a:t> wrote in a Jan. 22 blog posting on the Gartner Website. “Their disappointment applies to more advanced cases of sentiment analysis, which go beyond traditional vendor offerings.”</a:t>
            </a:r>
          </a:p>
        </p:txBody>
      </p:sp>
      <p:pic>
        <p:nvPicPr>
          <p:cNvPr id="86018" name="Picture 2" descr="http://slashdot.org/topic/wp-content/uploads/2013/01/Screen-Shot-2013-01-23-at-10.19.30-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3084990" cy="2162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859" y="6550223"/>
            <a:ext cx="7086600" cy="307777"/>
          </a:xfrm>
          <a:prstGeom prst="rect">
            <a:avLst/>
          </a:prstGeom>
        </p:spPr>
        <p:txBody>
          <a:bodyPr wrap="square">
            <a:spAutoFit/>
          </a:bodyPr>
          <a:lstStyle/>
          <a:p>
            <a:r>
              <a:rPr lang="en-US" sz="1400" dirty="0" smtClean="0"/>
              <a:t>http://slashdot.org/topic/bi/big-data-hype-is-imploding-gartner-analyst/</a:t>
            </a:r>
            <a:endParaRPr lang="en-US" sz="1400" dirty="0"/>
          </a:p>
        </p:txBody>
      </p:sp>
    </p:spTree>
    <p:extLst>
      <p:ext uri="{BB962C8B-B14F-4D97-AF65-F5344CB8AC3E}">
        <p14:creationId xmlns:p14="http://schemas.microsoft.com/office/powerpoint/2010/main" val="2968633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46" b="5820"/>
          <a:stretch/>
        </p:blipFill>
        <p:spPr bwMode="auto">
          <a:xfrm>
            <a:off x="0" y="228600"/>
            <a:ext cx="9144000"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3757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917" b="18913"/>
          <a:stretch/>
        </p:blipFill>
        <p:spPr bwMode="auto">
          <a:xfrm>
            <a:off x="76200" y="0"/>
            <a:ext cx="743857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6824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7" t="24747" r="7019" b="-734"/>
          <a:stretch/>
        </p:blipFill>
        <p:spPr bwMode="auto">
          <a:xfrm>
            <a:off x="22860" y="1565906"/>
            <a:ext cx="9144000" cy="4399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532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130425"/>
            <a:ext cx="8610600" cy="1470025"/>
          </a:xfrm>
        </p:spPr>
        <p:txBody>
          <a:bodyPr>
            <a:normAutofit/>
          </a:bodyPr>
          <a:lstStyle/>
          <a:p>
            <a:r>
              <a:rPr lang="en-US" sz="6600" b="1" dirty="0" smtClean="0"/>
              <a:t>Simple Examples</a:t>
            </a:r>
            <a:endParaRPr lang="en-US" sz="6600" b="1"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44482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8229600" cy="960120"/>
          </a:xfrm>
        </p:spPr>
        <p:txBody>
          <a:bodyPr/>
          <a:lstStyle/>
          <a:p>
            <a:r>
              <a:rPr lang="en-US" dirty="0" smtClean="0"/>
              <a:t>Microsoft Server Consolidation</a:t>
            </a:r>
            <a:endParaRPr lang="en-US" dirty="0"/>
          </a:p>
        </p:txBody>
      </p:sp>
      <p:sp>
        <p:nvSpPr>
          <p:cNvPr id="3" name="Content Placeholder 2"/>
          <p:cNvSpPr>
            <a:spLocks noGrp="1"/>
          </p:cNvSpPr>
          <p:nvPr>
            <p:ph idx="1"/>
          </p:nvPr>
        </p:nvSpPr>
        <p:spPr>
          <a:xfrm>
            <a:off x="152400" y="990600"/>
            <a:ext cx="8915400" cy="4525963"/>
          </a:xfrm>
        </p:spPr>
        <p:txBody>
          <a:bodyPr/>
          <a:lstStyle/>
          <a:p>
            <a:r>
              <a:rPr lang="en-US" sz="2400" dirty="0" smtClean="0"/>
              <a:t>http://research.microsoft.com/pubs/78813/AJ18_EN.pdf</a:t>
            </a:r>
          </a:p>
          <a:p>
            <a:r>
              <a:rPr lang="en-US" sz="2400" dirty="0" smtClean="0"/>
              <a:t>Typical data center CPU has 9.75% utilization</a:t>
            </a:r>
          </a:p>
          <a:p>
            <a:r>
              <a:rPr lang="en-US" sz="2400" dirty="0" smtClean="0"/>
              <a:t>Take 5000 SQL servers and </a:t>
            </a:r>
            <a:r>
              <a:rPr lang="en-US" sz="2400" dirty="0" err="1" smtClean="0"/>
              <a:t>rehost</a:t>
            </a:r>
            <a:r>
              <a:rPr lang="en-US" sz="2400" dirty="0" smtClean="0"/>
              <a:t> on virtual machines with 6:1 consolidation</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0050"/>
            <a:ext cx="5562600" cy="366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61934" y="3581400"/>
            <a:ext cx="1796133" cy="523220"/>
          </a:xfrm>
          <a:prstGeom prst="rect">
            <a:avLst/>
          </a:prstGeom>
          <a:noFill/>
        </p:spPr>
        <p:txBody>
          <a:bodyPr wrap="none" rtlCol="0">
            <a:spAutoFit/>
          </a:bodyPr>
          <a:lstStyle/>
          <a:p>
            <a:r>
              <a:rPr lang="en-US" sz="2800" dirty="0" smtClean="0"/>
              <a:t>60% saving</a:t>
            </a:r>
            <a:endParaRPr lang="en-US" sz="2800" dirty="0"/>
          </a:p>
        </p:txBody>
      </p:sp>
    </p:spTree>
    <p:extLst>
      <p:ext uri="{BB962C8B-B14F-4D97-AF65-F5344CB8AC3E}">
        <p14:creationId xmlns:p14="http://schemas.microsoft.com/office/powerpoint/2010/main" val="2830605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The Google </a:t>
            </a:r>
            <a:r>
              <a:rPr lang="en-US" dirty="0" err="1" smtClean="0"/>
              <a:t>gmail</a:t>
            </a:r>
            <a:r>
              <a:rPr lang="en-US" dirty="0" smtClean="0"/>
              <a:t> example</a:t>
            </a:r>
            <a:endParaRPr lang="en-US" dirty="0"/>
          </a:p>
        </p:txBody>
      </p:sp>
      <p:sp>
        <p:nvSpPr>
          <p:cNvPr id="3" name="Content Placeholder 2"/>
          <p:cNvSpPr>
            <a:spLocks noGrp="1"/>
          </p:cNvSpPr>
          <p:nvPr>
            <p:ph idx="1"/>
          </p:nvPr>
        </p:nvSpPr>
        <p:spPr>
          <a:xfrm>
            <a:off x="34962" y="1219200"/>
            <a:ext cx="8991600" cy="1219200"/>
          </a:xfrm>
        </p:spPr>
        <p:txBody>
          <a:bodyPr/>
          <a:lstStyle/>
          <a:p>
            <a:r>
              <a:rPr lang="en-US" sz="2400" dirty="0" smtClean="0">
                <a:hlinkClick r:id="rId2"/>
              </a:rPr>
              <a:t>http://www.google.com/green/pdfs/google-green-computing.pdf</a:t>
            </a:r>
            <a:endParaRPr lang="en-US" sz="2400" dirty="0" smtClean="0"/>
          </a:p>
          <a:p>
            <a:r>
              <a:rPr lang="en-US" sz="2400" dirty="0" smtClean="0"/>
              <a:t>Clouds win by efficient resource use and efficient data centers  </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62582734"/>
              </p:ext>
            </p:extLst>
          </p:nvPr>
        </p:nvGraphicFramePr>
        <p:xfrm>
          <a:off x="22412" y="2362200"/>
          <a:ext cx="8991598" cy="2903750"/>
        </p:xfrm>
        <a:graphic>
          <a:graphicData uri="http://schemas.openxmlformats.org/drawingml/2006/table">
            <a:tbl>
              <a:tblPr firstRow="1" bandRow="1">
                <a:tableStyleId>{073A0DAA-6AF3-43AB-8588-CEC1D06C72B9}</a:tableStyleId>
              </a:tblPr>
              <a:tblGrid>
                <a:gridCol w="1284514"/>
                <a:gridCol w="1284514"/>
                <a:gridCol w="1284514"/>
                <a:gridCol w="1099458"/>
                <a:gridCol w="1524000"/>
                <a:gridCol w="1230084"/>
                <a:gridCol w="1284514"/>
              </a:tblGrid>
              <a:tr h="855722">
                <a:tc>
                  <a:txBody>
                    <a:bodyPr/>
                    <a:lstStyle/>
                    <a:p>
                      <a:pPr algn="ctr"/>
                      <a:r>
                        <a:rPr lang="en-US" dirty="0" smtClean="0"/>
                        <a:t>Business</a:t>
                      </a:r>
                      <a:r>
                        <a:rPr lang="en-US" baseline="0" dirty="0" smtClean="0"/>
                        <a:t> Type</a:t>
                      </a:r>
                      <a:endParaRPr lang="en-US" dirty="0"/>
                    </a:p>
                  </a:txBody>
                  <a:tcPr/>
                </a:tc>
                <a:tc>
                  <a:txBody>
                    <a:bodyPr/>
                    <a:lstStyle/>
                    <a:p>
                      <a:pPr algn="ctr"/>
                      <a:r>
                        <a:rPr lang="en-US" dirty="0" smtClean="0"/>
                        <a:t>Number of users</a:t>
                      </a:r>
                      <a:endParaRPr lang="en-US" dirty="0"/>
                    </a:p>
                  </a:txBody>
                  <a:tcPr/>
                </a:tc>
                <a:tc>
                  <a:txBody>
                    <a:bodyPr/>
                    <a:lstStyle/>
                    <a:p>
                      <a:pPr algn="ctr"/>
                      <a:r>
                        <a:rPr lang="en-US" dirty="0" smtClean="0"/>
                        <a:t># servers</a:t>
                      </a:r>
                      <a:endParaRPr lang="en-US" dirty="0"/>
                    </a:p>
                  </a:txBody>
                  <a:tcPr/>
                </a:tc>
                <a:tc>
                  <a:txBody>
                    <a:bodyPr/>
                    <a:lstStyle/>
                    <a:p>
                      <a:pPr algn="ctr"/>
                      <a:r>
                        <a:rPr lang="en-US" dirty="0" smtClean="0"/>
                        <a:t>IT Power per user</a:t>
                      </a:r>
                      <a:endParaRPr lang="en-US" dirty="0"/>
                    </a:p>
                  </a:txBody>
                  <a:tcPr/>
                </a:tc>
                <a:tc>
                  <a:txBody>
                    <a:bodyPr/>
                    <a:lstStyle/>
                    <a:p>
                      <a:pPr algn="ctr"/>
                      <a:r>
                        <a:rPr lang="en-US" dirty="0" smtClean="0"/>
                        <a:t>PUE (Power Usage effectiveness)</a:t>
                      </a:r>
                      <a:endParaRPr lang="en-US" dirty="0"/>
                    </a:p>
                  </a:txBody>
                  <a:tcPr/>
                </a:tc>
                <a:tc>
                  <a:txBody>
                    <a:bodyPr/>
                    <a:lstStyle/>
                    <a:p>
                      <a:pPr algn="ctr"/>
                      <a:r>
                        <a:rPr lang="en-US" dirty="0" smtClean="0"/>
                        <a:t>Total Power per user</a:t>
                      </a:r>
                      <a:endParaRPr lang="en-US" dirty="0"/>
                    </a:p>
                  </a:txBody>
                  <a:tcPr/>
                </a:tc>
                <a:tc>
                  <a:txBody>
                    <a:bodyPr/>
                    <a:lstStyle/>
                    <a:p>
                      <a:pPr algn="ctr"/>
                      <a:r>
                        <a:rPr lang="en-US" dirty="0" smtClean="0"/>
                        <a:t>Annual Energy per user</a:t>
                      </a:r>
                      <a:endParaRPr lang="en-US" dirty="0"/>
                    </a:p>
                  </a:txBody>
                  <a:tcPr/>
                </a:tc>
              </a:tr>
              <a:tr h="347043">
                <a:tc>
                  <a:txBody>
                    <a:bodyPr/>
                    <a:lstStyle/>
                    <a:p>
                      <a:pPr algn="ctr"/>
                      <a:r>
                        <a:rPr lang="en-US" dirty="0" smtClean="0"/>
                        <a:t>Small</a:t>
                      </a:r>
                      <a:endParaRPr lang="en-US" dirty="0"/>
                    </a:p>
                  </a:txBody>
                  <a:tcPr/>
                </a:tc>
                <a:tc>
                  <a:txBody>
                    <a:bodyPr/>
                    <a:lstStyle/>
                    <a:p>
                      <a:pPr algn="ctr"/>
                      <a:r>
                        <a:rPr lang="en-US" dirty="0" smtClean="0"/>
                        <a:t>50</a:t>
                      </a:r>
                      <a:endParaRPr lang="en-US" dirty="0"/>
                    </a:p>
                  </a:txBody>
                  <a:tcPr/>
                </a:tc>
                <a:tc>
                  <a:txBody>
                    <a:bodyPr/>
                    <a:lstStyle/>
                    <a:p>
                      <a:pPr algn="ctr"/>
                      <a:r>
                        <a:rPr lang="en-US" dirty="0" smtClean="0"/>
                        <a:t>2</a:t>
                      </a:r>
                      <a:endParaRPr lang="en-US" dirty="0"/>
                    </a:p>
                  </a:txBody>
                  <a:tcPr/>
                </a:tc>
                <a:tc>
                  <a:txBody>
                    <a:bodyPr/>
                    <a:lstStyle/>
                    <a:p>
                      <a:pPr algn="ctr"/>
                      <a:r>
                        <a:rPr lang="en-US" dirty="0" smtClean="0"/>
                        <a:t>8W</a:t>
                      </a:r>
                      <a:endParaRPr lang="en-US" dirty="0"/>
                    </a:p>
                  </a:txBody>
                  <a:tcPr/>
                </a:tc>
                <a:tc>
                  <a:txBody>
                    <a:bodyPr/>
                    <a:lstStyle/>
                    <a:p>
                      <a:pPr algn="ctr"/>
                      <a:r>
                        <a:rPr lang="en-US" dirty="0" smtClean="0"/>
                        <a:t>2.5</a:t>
                      </a:r>
                      <a:endParaRPr lang="en-US" dirty="0"/>
                    </a:p>
                  </a:txBody>
                  <a:tcPr/>
                </a:tc>
                <a:tc>
                  <a:txBody>
                    <a:bodyPr/>
                    <a:lstStyle/>
                    <a:p>
                      <a:pPr algn="ctr"/>
                      <a:r>
                        <a:rPr lang="en-US" dirty="0" smtClean="0"/>
                        <a:t>20W</a:t>
                      </a:r>
                      <a:endParaRPr lang="en-US" dirty="0"/>
                    </a:p>
                  </a:txBody>
                  <a:tcPr/>
                </a:tc>
                <a:tc>
                  <a:txBody>
                    <a:bodyPr/>
                    <a:lstStyle/>
                    <a:p>
                      <a:pPr algn="ctr"/>
                      <a:r>
                        <a:rPr lang="en-US" dirty="0" smtClean="0"/>
                        <a:t>175 kWh</a:t>
                      </a:r>
                      <a:endParaRPr lang="en-US" dirty="0"/>
                    </a:p>
                  </a:txBody>
                  <a:tcPr/>
                </a:tc>
              </a:tr>
              <a:tr h="347043">
                <a:tc>
                  <a:txBody>
                    <a:bodyPr/>
                    <a:lstStyle/>
                    <a:p>
                      <a:pPr algn="ctr"/>
                      <a:r>
                        <a:rPr lang="en-US" dirty="0" smtClean="0"/>
                        <a:t>Medium</a:t>
                      </a:r>
                      <a:endParaRPr lang="en-US" dirty="0"/>
                    </a:p>
                  </a:txBody>
                  <a:tcPr/>
                </a:tc>
                <a:tc>
                  <a:txBody>
                    <a:bodyPr/>
                    <a:lstStyle/>
                    <a:p>
                      <a:pPr algn="ctr"/>
                      <a:r>
                        <a:rPr lang="en-US" dirty="0" smtClean="0"/>
                        <a:t>500</a:t>
                      </a:r>
                      <a:endParaRPr lang="en-US" dirty="0"/>
                    </a:p>
                  </a:txBody>
                  <a:tcPr/>
                </a:tc>
                <a:tc>
                  <a:txBody>
                    <a:bodyPr/>
                    <a:lstStyle/>
                    <a:p>
                      <a:pPr algn="ctr"/>
                      <a:r>
                        <a:rPr lang="en-US" dirty="0" smtClean="0"/>
                        <a:t>2</a:t>
                      </a:r>
                      <a:endParaRPr lang="en-US" dirty="0"/>
                    </a:p>
                  </a:txBody>
                  <a:tcPr/>
                </a:tc>
                <a:tc>
                  <a:txBody>
                    <a:bodyPr/>
                    <a:lstStyle/>
                    <a:p>
                      <a:pPr algn="ctr"/>
                      <a:r>
                        <a:rPr lang="en-US" dirty="0" smtClean="0"/>
                        <a:t>1.8W</a:t>
                      </a:r>
                      <a:endParaRPr lang="en-US" dirty="0"/>
                    </a:p>
                  </a:txBody>
                  <a:tcPr/>
                </a:tc>
                <a:tc>
                  <a:txBody>
                    <a:bodyPr/>
                    <a:lstStyle/>
                    <a:p>
                      <a:pPr algn="ctr"/>
                      <a:r>
                        <a:rPr lang="en-US" dirty="0" smtClean="0"/>
                        <a:t>1.8</a:t>
                      </a:r>
                      <a:endParaRPr lang="en-US" dirty="0"/>
                    </a:p>
                  </a:txBody>
                  <a:tcPr/>
                </a:tc>
                <a:tc>
                  <a:txBody>
                    <a:bodyPr/>
                    <a:lstStyle/>
                    <a:p>
                      <a:pPr algn="ctr"/>
                      <a:r>
                        <a:rPr lang="en-US" dirty="0" smtClean="0"/>
                        <a:t>3.2W</a:t>
                      </a:r>
                      <a:endParaRPr lang="en-US" dirty="0"/>
                    </a:p>
                  </a:txBody>
                  <a:tcPr/>
                </a:tc>
                <a:tc>
                  <a:txBody>
                    <a:bodyPr/>
                    <a:lstStyle/>
                    <a:p>
                      <a:pPr algn="ctr"/>
                      <a:r>
                        <a:rPr lang="en-US" dirty="0" smtClean="0"/>
                        <a:t>28.4 kWh</a:t>
                      </a:r>
                      <a:endParaRPr lang="en-US" dirty="0"/>
                    </a:p>
                  </a:txBody>
                  <a:tcPr/>
                </a:tc>
              </a:tr>
              <a:tr h="487680">
                <a:tc>
                  <a:txBody>
                    <a:bodyPr/>
                    <a:lstStyle/>
                    <a:p>
                      <a:pPr algn="ctr"/>
                      <a:r>
                        <a:rPr lang="en-US" dirty="0" smtClean="0"/>
                        <a:t>Large</a:t>
                      </a:r>
                      <a:endParaRPr lang="en-US" dirty="0"/>
                    </a:p>
                  </a:txBody>
                  <a:tcPr/>
                </a:tc>
                <a:tc>
                  <a:txBody>
                    <a:bodyPr/>
                    <a:lstStyle/>
                    <a:p>
                      <a:pPr algn="ctr"/>
                      <a:r>
                        <a:rPr lang="en-US" dirty="0" smtClean="0"/>
                        <a:t>10000</a:t>
                      </a:r>
                      <a:endParaRPr lang="en-US" dirty="0"/>
                    </a:p>
                  </a:txBody>
                  <a:tcPr/>
                </a:tc>
                <a:tc>
                  <a:txBody>
                    <a:bodyPr/>
                    <a:lstStyle/>
                    <a:p>
                      <a:pPr algn="ctr"/>
                      <a:r>
                        <a:rPr lang="en-US" dirty="0" smtClean="0"/>
                        <a:t>12</a:t>
                      </a:r>
                      <a:endParaRPr lang="en-US" dirty="0"/>
                    </a:p>
                  </a:txBody>
                  <a:tcPr/>
                </a:tc>
                <a:tc>
                  <a:txBody>
                    <a:bodyPr/>
                    <a:lstStyle/>
                    <a:p>
                      <a:pPr algn="ctr"/>
                      <a:r>
                        <a:rPr lang="en-US" dirty="0" smtClean="0"/>
                        <a:t>0.54W</a:t>
                      </a:r>
                      <a:endParaRPr lang="en-US" dirty="0"/>
                    </a:p>
                  </a:txBody>
                  <a:tcPr/>
                </a:tc>
                <a:tc>
                  <a:txBody>
                    <a:bodyPr/>
                    <a:lstStyle/>
                    <a:p>
                      <a:pPr algn="ctr"/>
                      <a:r>
                        <a:rPr lang="en-US" dirty="0" smtClean="0"/>
                        <a:t>1.6</a:t>
                      </a:r>
                      <a:endParaRPr lang="en-US" dirty="0"/>
                    </a:p>
                  </a:txBody>
                  <a:tcPr/>
                </a:tc>
                <a:tc>
                  <a:txBody>
                    <a:bodyPr/>
                    <a:lstStyle/>
                    <a:p>
                      <a:pPr algn="ctr"/>
                      <a:r>
                        <a:rPr lang="en-US" dirty="0" smtClean="0"/>
                        <a:t>0.9W</a:t>
                      </a:r>
                      <a:endParaRPr lang="en-US" dirty="0"/>
                    </a:p>
                  </a:txBody>
                  <a:tcPr/>
                </a:tc>
                <a:tc>
                  <a:txBody>
                    <a:bodyPr/>
                    <a:lstStyle/>
                    <a:p>
                      <a:pPr algn="ctr"/>
                      <a:r>
                        <a:rPr lang="en-US" dirty="0" smtClean="0"/>
                        <a:t>7.6 kWh</a:t>
                      </a:r>
                      <a:endParaRPr lang="en-US" dirty="0"/>
                    </a:p>
                  </a:txBody>
                  <a:tcPr/>
                </a:tc>
              </a:tr>
              <a:tr h="770150">
                <a:tc>
                  <a:txBody>
                    <a:bodyPr/>
                    <a:lstStyle/>
                    <a:p>
                      <a:pPr algn="ctr"/>
                      <a:r>
                        <a:rPr lang="en-US" dirty="0" smtClean="0">
                          <a:solidFill>
                            <a:srgbClr val="FF0000"/>
                          </a:solidFill>
                        </a:rPr>
                        <a:t>Gmail (Cloud)</a:t>
                      </a:r>
                      <a:endParaRPr lang="en-US" dirty="0">
                        <a:solidFill>
                          <a:srgbClr val="FF0000"/>
                        </a:solidFill>
                      </a:endParaRPr>
                    </a:p>
                  </a:txBody>
                  <a:tcPr/>
                </a:tc>
                <a:tc>
                  <a:txBody>
                    <a:bodyPr/>
                    <a:lstStyle/>
                    <a:p>
                      <a:pPr algn="ctr"/>
                      <a:r>
                        <a:rPr lang="en-US" sz="2400" b="1" dirty="0" smtClean="0">
                          <a:solidFill>
                            <a:srgbClr val="FF0000"/>
                          </a:solidFill>
                          <a:sym typeface="Symbol"/>
                        </a:rPr>
                        <a:t></a:t>
                      </a:r>
                      <a:endParaRPr lang="en-US" sz="2400" b="1" dirty="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sym typeface="Symbol"/>
                        </a:rPr>
                        <a:t></a:t>
                      </a:r>
                      <a:endParaRPr lang="en-US" sz="2400" b="1" dirty="0" smtClean="0">
                        <a:solidFill>
                          <a:srgbClr val="FF0000"/>
                        </a:solidFill>
                      </a:endParaRPr>
                    </a:p>
                  </a:txBody>
                  <a:tcPr/>
                </a:tc>
                <a:tc>
                  <a:txBody>
                    <a:bodyPr/>
                    <a:lstStyle/>
                    <a:p>
                      <a:pPr algn="ctr"/>
                      <a:r>
                        <a:rPr lang="en-US" dirty="0" smtClean="0">
                          <a:solidFill>
                            <a:srgbClr val="FF0000"/>
                          </a:solidFill>
                        </a:rPr>
                        <a:t>&lt; 0.22W</a:t>
                      </a:r>
                      <a:endParaRPr lang="en-US" dirty="0">
                        <a:solidFill>
                          <a:srgbClr val="FF0000"/>
                        </a:solidFill>
                      </a:endParaRPr>
                    </a:p>
                  </a:txBody>
                  <a:tcPr/>
                </a:tc>
                <a:tc>
                  <a:txBody>
                    <a:bodyPr/>
                    <a:lstStyle/>
                    <a:p>
                      <a:pPr algn="ctr"/>
                      <a:r>
                        <a:rPr lang="en-US" dirty="0" smtClean="0">
                          <a:solidFill>
                            <a:srgbClr val="FF0000"/>
                          </a:solidFill>
                        </a:rPr>
                        <a:t>1.16</a:t>
                      </a:r>
                      <a:endParaRPr lang="en-US" dirty="0">
                        <a:solidFill>
                          <a:srgbClr val="FF0000"/>
                        </a:solidFill>
                      </a:endParaRPr>
                    </a:p>
                  </a:txBody>
                  <a:tcPr/>
                </a:tc>
                <a:tc>
                  <a:txBody>
                    <a:bodyPr/>
                    <a:lstStyle/>
                    <a:p>
                      <a:pPr algn="ctr"/>
                      <a:r>
                        <a:rPr lang="en-US" dirty="0" smtClean="0">
                          <a:solidFill>
                            <a:srgbClr val="FF0000"/>
                          </a:solidFill>
                        </a:rPr>
                        <a:t>&lt; 0.25W</a:t>
                      </a:r>
                      <a:endParaRPr lang="en-US" dirty="0">
                        <a:solidFill>
                          <a:srgbClr val="FF0000"/>
                        </a:solidFill>
                      </a:endParaRPr>
                    </a:p>
                  </a:txBody>
                  <a:tcPr/>
                </a:tc>
                <a:tc>
                  <a:txBody>
                    <a:bodyPr/>
                    <a:lstStyle/>
                    <a:p>
                      <a:pPr algn="ctr"/>
                      <a:r>
                        <a:rPr lang="en-US" dirty="0" smtClean="0">
                          <a:solidFill>
                            <a:srgbClr val="FF0000"/>
                          </a:solidFill>
                        </a:rPr>
                        <a:t>&lt; 2.2 kWh</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243800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AAA53467-3A83-4390-AFDC-39710604A0CA}" type="slidenum">
              <a:rPr lang="en-US">
                <a:solidFill>
                  <a:srgbClr val="FFFFFF"/>
                </a:solidFill>
              </a:rPr>
              <a:pPr>
                <a:defRPr/>
              </a:pPr>
              <a:t>5</a:t>
            </a:fld>
            <a:endParaRPr lang="en-US">
              <a:solidFill>
                <a:srgbClr val="FFFFFF"/>
              </a:solidFill>
            </a:endParaRPr>
          </a:p>
        </p:txBody>
      </p:sp>
      <p:sp>
        <p:nvSpPr>
          <p:cNvPr id="6" name="Slide Number Placeholder 5"/>
          <p:cNvSpPr txBox="1">
            <a:spLocks noGrp="1"/>
          </p:cNvSpPr>
          <p:nvPr/>
        </p:nvSpPr>
        <p:spPr bwMode="auto">
          <a:xfrm>
            <a:off x="6858000" y="6553200"/>
            <a:ext cx="2133600" cy="304800"/>
          </a:xfrm>
          <a:prstGeom prst="rect">
            <a:avLst/>
          </a:prstGeom>
          <a:noFill/>
          <a:ln>
            <a:miter lim="800000"/>
            <a:headEnd/>
            <a:tailEnd/>
          </a:ln>
        </p:spPr>
        <p:txBody>
          <a:bodyPr/>
          <a:lstStyle/>
          <a:p>
            <a:pPr algn="r" fontAlgn="base">
              <a:spcBef>
                <a:spcPct val="0"/>
              </a:spcBef>
              <a:spcAft>
                <a:spcPct val="0"/>
              </a:spcAft>
              <a:defRPr/>
            </a:pPr>
            <a:fld id="{FF24BA25-D65D-403A-85C2-9B54B8BAC290}" type="slidenum">
              <a:rPr lang="en-US" sz="1000">
                <a:solidFill>
                  <a:srgbClr val="FFFFFF"/>
                </a:solidFill>
                <a:effectLst>
                  <a:outerShdw blurRad="38100" dist="38100" dir="2700000" algn="tl">
                    <a:srgbClr val="000000"/>
                  </a:outerShdw>
                </a:effectLst>
                <a:latin typeface="Verdana" pitchFamily="34" charset="0"/>
              </a:rPr>
              <a:pPr algn="r" fontAlgn="base">
                <a:spcBef>
                  <a:spcPct val="0"/>
                </a:spcBef>
                <a:spcAft>
                  <a:spcPct val="0"/>
                </a:spcAft>
                <a:defRPr/>
              </a:pPr>
              <a:t>5</a:t>
            </a:fld>
            <a:endParaRPr lang="en-US" sz="1000">
              <a:solidFill>
                <a:srgbClr val="FFFFFF"/>
              </a:solidFill>
              <a:effectLst>
                <a:outerShdw blurRad="38100" dist="38100" dir="2700000" algn="tl">
                  <a:srgbClr val="000000"/>
                </a:outerShdw>
              </a:effectLst>
              <a:latin typeface="Verdana" pitchFamily="34" charset="0"/>
            </a:endParaRPr>
          </a:p>
        </p:txBody>
      </p:sp>
      <p:sp>
        <p:nvSpPr>
          <p:cNvPr id="26628" name="Rectangle 2"/>
          <p:cNvSpPr>
            <a:spLocks noGrp="1" noChangeArrowheads="1"/>
          </p:cNvSpPr>
          <p:nvPr>
            <p:ph type="title" idx="4294967295"/>
          </p:nvPr>
        </p:nvSpPr>
        <p:spPr>
          <a:xfrm>
            <a:off x="0" y="0"/>
            <a:ext cx="9144000" cy="838200"/>
          </a:xfrm>
        </p:spPr>
        <p:txBody>
          <a:bodyPr/>
          <a:lstStyle/>
          <a:p>
            <a:pPr eaLnBrk="1" hangingPunct="1"/>
            <a:r>
              <a:rPr lang="en-US" smtClean="0"/>
              <a:t>What is Cyberinfrastructure</a:t>
            </a:r>
          </a:p>
        </p:txBody>
      </p:sp>
      <p:sp>
        <p:nvSpPr>
          <p:cNvPr id="26629" name="Rectangle 3"/>
          <p:cNvSpPr>
            <a:spLocks noGrp="1" noChangeArrowheads="1"/>
          </p:cNvSpPr>
          <p:nvPr>
            <p:ph type="body" idx="4294967295"/>
          </p:nvPr>
        </p:nvSpPr>
        <p:spPr>
          <a:xfrm>
            <a:off x="0" y="990600"/>
            <a:ext cx="8991600" cy="5638800"/>
          </a:xfrm>
        </p:spPr>
        <p:txBody>
          <a:bodyPr/>
          <a:lstStyle/>
          <a:p>
            <a:pPr eaLnBrk="1" hangingPunct="1"/>
            <a:r>
              <a:rPr lang="en-US" sz="2400" smtClean="0"/>
              <a:t>Cyberinfrastructure is (from NSF) infrastructure that supports </a:t>
            </a:r>
            <a:r>
              <a:rPr lang="en-US" sz="2400" smtClean="0">
                <a:solidFill>
                  <a:srgbClr val="FFFF00"/>
                </a:solidFill>
              </a:rPr>
              <a:t>distributed research and learning</a:t>
            </a:r>
            <a:r>
              <a:rPr lang="en-US" sz="2400" smtClean="0"/>
              <a:t> (</a:t>
            </a:r>
            <a:r>
              <a:rPr lang="en-US" sz="2400" smtClean="0">
                <a:solidFill>
                  <a:srgbClr val="FFFF00"/>
                </a:solidFill>
              </a:rPr>
              <a:t>e-Science, e-Research, e-Education</a:t>
            </a:r>
            <a:r>
              <a:rPr lang="en-US" sz="2400" smtClean="0"/>
              <a:t>) </a:t>
            </a:r>
          </a:p>
          <a:p>
            <a:pPr lvl="1" eaLnBrk="1" hangingPunct="1"/>
            <a:r>
              <a:rPr lang="en-US" smtClean="0"/>
              <a:t>Links data, people, computers</a:t>
            </a:r>
          </a:p>
          <a:p>
            <a:pPr eaLnBrk="1" hangingPunct="1"/>
            <a:r>
              <a:rPr lang="en-US" sz="2400" smtClean="0"/>
              <a:t>Exploits </a:t>
            </a:r>
            <a:r>
              <a:rPr lang="en-US" sz="2400" smtClean="0">
                <a:solidFill>
                  <a:srgbClr val="FFFF00"/>
                </a:solidFill>
              </a:rPr>
              <a:t>Internet technology</a:t>
            </a:r>
            <a:r>
              <a:rPr lang="en-US" sz="2400" smtClean="0"/>
              <a:t> (</a:t>
            </a:r>
            <a:r>
              <a:rPr lang="en-US" sz="2400" smtClean="0">
                <a:solidFill>
                  <a:srgbClr val="FFFF00"/>
                </a:solidFill>
              </a:rPr>
              <a:t>Web2.0 </a:t>
            </a:r>
            <a:r>
              <a:rPr lang="en-US" sz="2400" smtClean="0"/>
              <a:t>and </a:t>
            </a:r>
            <a:r>
              <a:rPr lang="en-US" sz="2400" smtClean="0">
                <a:solidFill>
                  <a:srgbClr val="FFFF00"/>
                </a:solidFill>
              </a:rPr>
              <a:t>Clouds</a:t>
            </a:r>
            <a:r>
              <a:rPr lang="en-US" sz="2400" smtClean="0"/>
              <a:t>) adding (via </a:t>
            </a:r>
            <a:r>
              <a:rPr lang="en-US" sz="2400" smtClean="0">
                <a:solidFill>
                  <a:srgbClr val="FFFF00"/>
                </a:solidFill>
              </a:rPr>
              <a:t>Grid</a:t>
            </a:r>
            <a:r>
              <a:rPr lang="en-US" sz="2400" smtClean="0"/>
              <a:t> technology) management, security, supercomputers etc.</a:t>
            </a:r>
          </a:p>
          <a:p>
            <a:pPr eaLnBrk="1" hangingPunct="1"/>
            <a:r>
              <a:rPr lang="en-US" sz="2400" smtClean="0"/>
              <a:t>It has two aspects: </a:t>
            </a:r>
            <a:r>
              <a:rPr lang="en-US" sz="2400" smtClean="0">
                <a:solidFill>
                  <a:srgbClr val="FFFF00"/>
                </a:solidFill>
              </a:rPr>
              <a:t>parallel </a:t>
            </a:r>
            <a:r>
              <a:rPr lang="en-US" sz="2400" smtClean="0"/>
              <a:t>– low latency (microseconds) between nodes and </a:t>
            </a:r>
            <a:r>
              <a:rPr lang="en-US" sz="2400" smtClean="0">
                <a:solidFill>
                  <a:srgbClr val="FFFF00"/>
                </a:solidFill>
              </a:rPr>
              <a:t>distributed</a:t>
            </a:r>
            <a:r>
              <a:rPr lang="en-US" sz="2400" smtClean="0"/>
              <a:t> – highish latency (milliseconds) between nodes</a:t>
            </a:r>
          </a:p>
          <a:p>
            <a:pPr eaLnBrk="1" hangingPunct="1"/>
            <a:r>
              <a:rPr lang="en-US" sz="2400" smtClean="0"/>
              <a:t>Parallel needed to get </a:t>
            </a:r>
            <a:r>
              <a:rPr lang="en-US" sz="2400" smtClean="0">
                <a:solidFill>
                  <a:srgbClr val="FFFF00"/>
                </a:solidFill>
              </a:rPr>
              <a:t>high performance</a:t>
            </a:r>
            <a:r>
              <a:rPr lang="en-US" sz="2400" smtClean="0"/>
              <a:t> on </a:t>
            </a:r>
            <a:r>
              <a:rPr lang="en-US" sz="2400" smtClean="0">
                <a:solidFill>
                  <a:srgbClr val="FFFF00"/>
                </a:solidFill>
              </a:rPr>
              <a:t>individual</a:t>
            </a:r>
            <a:r>
              <a:rPr lang="en-US" sz="2400" smtClean="0"/>
              <a:t> large simulations, data analysis etc.; must </a:t>
            </a:r>
            <a:r>
              <a:rPr lang="en-US" sz="2400" smtClean="0">
                <a:solidFill>
                  <a:srgbClr val="FFFF00"/>
                </a:solidFill>
              </a:rPr>
              <a:t>decompose problem</a:t>
            </a:r>
          </a:p>
          <a:p>
            <a:pPr eaLnBrk="1" hangingPunct="1"/>
            <a:r>
              <a:rPr lang="en-US" sz="2400" smtClean="0"/>
              <a:t>Distributed aspect </a:t>
            </a:r>
            <a:r>
              <a:rPr lang="en-US" sz="2400" smtClean="0">
                <a:solidFill>
                  <a:srgbClr val="FFFF00"/>
                </a:solidFill>
              </a:rPr>
              <a:t>integrates</a:t>
            </a:r>
            <a:r>
              <a:rPr lang="en-US" sz="2400" smtClean="0"/>
              <a:t> already distinct components – especially natural for data (as in biology databases etc.)</a:t>
            </a:r>
          </a:p>
        </p:txBody>
      </p:sp>
    </p:spTree>
    <p:extLst>
      <p:ext uri="{BB962C8B-B14F-4D97-AF65-F5344CB8AC3E}">
        <p14:creationId xmlns:p14="http://schemas.microsoft.com/office/powerpoint/2010/main" val="37508810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130425"/>
            <a:ext cx="8610600" cy="1470025"/>
          </a:xfrm>
        </p:spPr>
        <p:txBody>
          <a:bodyPr>
            <a:normAutofit fontScale="90000"/>
          </a:bodyPr>
          <a:lstStyle/>
          <a:p>
            <a:r>
              <a:rPr lang="en-US" sz="6600" b="1" dirty="0" smtClean="0"/>
              <a:t>What is Cloud Computing</a:t>
            </a:r>
            <a:endParaRPr lang="en-US" sz="6600" b="1" dirty="0"/>
          </a:p>
        </p:txBody>
      </p:sp>
      <p:sp>
        <p:nvSpPr>
          <p:cNvPr id="6" name="Subtitle 5"/>
          <p:cNvSpPr>
            <a:spLocks noGrp="1"/>
          </p:cNvSpPr>
          <p:nvPr>
            <p:ph type="subTitle" idx="1"/>
          </p:nvPr>
        </p:nvSpPr>
        <p:spPr/>
        <p:txBody>
          <a:bodyPr/>
          <a:lstStyle/>
          <a:p>
            <a:r>
              <a:rPr lang="en-US" dirty="0" smtClean="0"/>
              <a:t>Continued</a:t>
            </a:r>
            <a:endParaRPr lang="en-US" dirty="0"/>
          </a:p>
        </p:txBody>
      </p:sp>
    </p:spTree>
    <p:extLst>
      <p:ext uri="{BB962C8B-B14F-4D97-AF65-F5344CB8AC3E}">
        <p14:creationId xmlns:p14="http://schemas.microsoft.com/office/powerpoint/2010/main" val="35495450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914695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42595"/>
            <a:ext cx="7467600" cy="369332"/>
          </a:xfrm>
          <a:prstGeom prst="rect">
            <a:avLst/>
          </a:prstGeom>
        </p:spPr>
        <p:txBody>
          <a:bodyPr wrap="square">
            <a:spAutoFit/>
          </a:bodyPr>
          <a:lstStyle/>
          <a:p>
            <a:r>
              <a:rPr lang="en-US" dirty="0" smtClean="0"/>
              <a:t>http://www.slideshare.net/JensNimis/cloud-computing-tutorial-jens-nimis</a:t>
            </a:r>
            <a:endParaRPr lang="en-US" dirty="0"/>
          </a:p>
        </p:txBody>
      </p:sp>
    </p:spTree>
    <p:extLst>
      <p:ext uri="{BB962C8B-B14F-4D97-AF65-F5344CB8AC3E}">
        <p14:creationId xmlns:p14="http://schemas.microsoft.com/office/powerpoint/2010/main" val="14269526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42595"/>
            <a:ext cx="7467600" cy="369332"/>
          </a:xfrm>
          <a:prstGeom prst="rect">
            <a:avLst/>
          </a:prstGeom>
        </p:spPr>
        <p:txBody>
          <a:bodyPr wrap="square">
            <a:spAutoFit/>
          </a:bodyPr>
          <a:lstStyle/>
          <a:p>
            <a:r>
              <a:rPr lang="en-US" dirty="0" smtClean="0"/>
              <a:t>http://www.slideshare.net/JensNimis/cloud-computing-tutorial-jens-nimis</a:t>
            </a:r>
            <a:endParaRPr lang="en-US" dirty="0"/>
          </a:p>
        </p:txBody>
      </p:sp>
    </p:spTree>
    <p:extLst>
      <p:ext uri="{BB962C8B-B14F-4D97-AF65-F5344CB8AC3E}">
        <p14:creationId xmlns:p14="http://schemas.microsoft.com/office/powerpoint/2010/main" val="32421796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42595"/>
            <a:ext cx="7467600" cy="369332"/>
          </a:xfrm>
          <a:prstGeom prst="rect">
            <a:avLst/>
          </a:prstGeom>
        </p:spPr>
        <p:txBody>
          <a:bodyPr wrap="square">
            <a:spAutoFit/>
          </a:bodyPr>
          <a:lstStyle/>
          <a:p>
            <a:r>
              <a:rPr lang="en-US" dirty="0" smtClean="0"/>
              <a:t>http://www.slideshare.net/JensNimis/cloud-computing-tutorial-jens-nimis</a:t>
            </a:r>
            <a:endParaRPr lang="en-US" dirty="0"/>
          </a:p>
        </p:txBody>
      </p:sp>
    </p:spTree>
    <p:extLst>
      <p:ext uri="{BB962C8B-B14F-4D97-AF65-F5344CB8AC3E}">
        <p14:creationId xmlns:p14="http://schemas.microsoft.com/office/powerpoint/2010/main" val="3728399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822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 y="6423660"/>
            <a:ext cx="8458200" cy="369332"/>
          </a:xfrm>
          <a:prstGeom prst="rect">
            <a:avLst/>
          </a:prstGeom>
        </p:spPr>
        <p:txBody>
          <a:bodyPr wrap="square">
            <a:spAutoFit/>
          </a:bodyPr>
          <a:lstStyle/>
          <a:p>
            <a:r>
              <a:rPr lang="en-US" dirty="0" smtClean="0"/>
              <a:t>http://www.slideshare.net/botchagalupe/introduction-to-clouds-cloud-camp-columbus</a:t>
            </a:r>
            <a:endParaRPr lang="en-US" dirty="0"/>
          </a:p>
        </p:txBody>
      </p:sp>
    </p:spTree>
    <p:extLst>
      <p:ext uri="{BB962C8B-B14F-4D97-AF65-F5344CB8AC3E}">
        <p14:creationId xmlns:p14="http://schemas.microsoft.com/office/powerpoint/2010/main" val="2019508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8226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 y="6423660"/>
            <a:ext cx="8458200" cy="369332"/>
          </a:xfrm>
          <a:prstGeom prst="rect">
            <a:avLst/>
          </a:prstGeom>
        </p:spPr>
        <p:txBody>
          <a:bodyPr wrap="square">
            <a:spAutoFit/>
          </a:bodyPr>
          <a:lstStyle/>
          <a:p>
            <a:r>
              <a:rPr lang="en-US" dirty="0" smtClean="0"/>
              <a:t>http://www.slideshare.net/botchagalupe/introduction-to-clouds-cloud-camp-columbus</a:t>
            </a:r>
            <a:endParaRPr lang="en-US" dirty="0"/>
          </a:p>
        </p:txBody>
      </p:sp>
    </p:spTree>
    <p:extLst>
      <p:ext uri="{BB962C8B-B14F-4D97-AF65-F5344CB8AC3E}">
        <p14:creationId xmlns:p14="http://schemas.microsoft.com/office/powerpoint/2010/main" val="42534200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 y="6423660"/>
            <a:ext cx="8458200" cy="369332"/>
          </a:xfrm>
          <a:prstGeom prst="rect">
            <a:avLst/>
          </a:prstGeom>
        </p:spPr>
        <p:txBody>
          <a:bodyPr wrap="square">
            <a:spAutoFit/>
          </a:bodyPr>
          <a:lstStyle/>
          <a:p>
            <a:r>
              <a:rPr lang="en-US" dirty="0" smtClean="0"/>
              <a:t>http://www.slideshare.net/botchagalupe/introduction-to-clouds-cloud-camp-columbus</a:t>
            </a:r>
            <a:endParaRPr lang="en-US" dirty="0"/>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8226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219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8226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 y="6423660"/>
            <a:ext cx="8458200" cy="369332"/>
          </a:xfrm>
          <a:prstGeom prst="rect">
            <a:avLst/>
          </a:prstGeom>
        </p:spPr>
        <p:txBody>
          <a:bodyPr wrap="square">
            <a:spAutoFit/>
          </a:bodyPr>
          <a:lstStyle/>
          <a:p>
            <a:r>
              <a:rPr lang="en-US" dirty="0" smtClean="0"/>
              <a:t>http://www.slideshare.net/botchagalupe/introduction-to-clouds-cloud-camp-columbus</a:t>
            </a:r>
            <a:endParaRPr lang="en-US" dirty="0"/>
          </a:p>
        </p:txBody>
      </p:sp>
    </p:spTree>
    <p:extLst>
      <p:ext uri="{BB962C8B-B14F-4D97-AF65-F5344CB8AC3E}">
        <p14:creationId xmlns:p14="http://schemas.microsoft.com/office/powerpoint/2010/main" val="16070541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
            <a:ext cx="888226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 y="6423660"/>
            <a:ext cx="8458200" cy="369332"/>
          </a:xfrm>
          <a:prstGeom prst="rect">
            <a:avLst/>
          </a:prstGeom>
        </p:spPr>
        <p:txBody>
          <a:bodyPr wrap="square">
            <a:spAutoFit/>
          </a:bodyPr>
          <a:lstStyle/>
          <a:p>
            <a:r>
              <a:rPr lang="en-US" dirty="0" smtClean="0"/>
              <a:t>http://www.slideshare.net/botchagalupe/introduction-to-clouds-cloud-camp-columbus</a:t>
            </a:r>
            <a:endParaRPr lang="en-US" dirty="0"/>
          </a:p>
        </p:txBody>
      </p:sp>
    </p:spTree>
    <p:extLst>
      <p:ext uri="{BB962C8B-B14F-4D97-AF65-F5344CB8AC3E}">
        <p14:creationId xmlns:p14="http://schemas.microsoft.com/office/powerpoint/2010/main" val="27540864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8226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 y="6423660"/>
            <a:ext cx="8458200" cy="369332"/>
          </a:xfrm>
          <a:prstGeom prst="rect">
            <a:avLst/>
          </a:prstGeom>
        </p:spPr>
        <p:txBody>
          <a:bodyPr wrap="square">
            <a:spAutoFit/>
          </a:bodyPr>
          <a:lstStyle/>
          <a:p>
            <a:r>
              <a:rPr lang="en-US" dirty="0" smtClean="0"/>
              <a:t>http://www.slideshare.net/botchagalupe/introduction-to-clouds-cloud-camp-columbus</a:t>
            </a:r>
            <a:endParaRPr lang="en-US" dirty="0"/>
          </a:p>
        </p:txBody>
      </p:sp>
    </p:spTree>
    <p:extLst>
      <p:ext uri="{BB962C8B-B14F-4D97-AF65-F5344CB8AC3E}">
        <p14:creationId xmlns:p14="http://schemas.microsoft.com/office/powerpoint/2010/main" val="3314177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4AECA34B-1E70-44AC-AF18-D18AAA141874}" type="slidenum">
              <a:rPr lang="en-US">
                <a:solidFill>
                  <a:srgbClr val="FFFFFF"/>
                </a:solidFill>
              </a:rPr>
              <a:pPr>
                <a:defRPr/>
              </a:pPr>
              <a:t>6</a:t>
            </a:fld>
            <a:endParaRPr lang="en-US">
              <a:solidFill>
                <a:srgbClr val="FFFFFF"/>
              </a:solidFill>
            </a:endParaRPr>
          </a:p>
        </p:txBody>
      </p:sp>
      <p:sp>
        <p:nvSpPr>
          <p:cNvPr id="6" name="Slide Number Placeholder 5"/>
          <p:cNvSpPr txBox="1">
            <a:spLocks noGrp="1"/>
          </p:cNvSpPr>
          <p:nvPr/>
        </p:nvSpPr>
        <p:spPr bwMode="auto">
          <a:xfrm>
            <a:off x="6858000" y="6553200"/>
            <a:ext cx="2133600" cy="304800"/>
          </a:xfrm>
          <a:prstGeom prst="rect">
            <a:avLst/>
          </a:prstGeom>
          <a:noFill/>
          <a:ln>
            <a:miter lim="800000"/>
            <a:headEnd/>
            <a:tailEnd/>
          </a:ln>
        </p:spPr>
        <p:txBody>
          <a:bodyPr/>
          <a:lstStyle/>
          <a:p>
            <a:pPr algn="r" fontAlgn="base">
              <a:spcBef>
                <a:spcPct val="0"/>
              </a:spcBef>
              <a:spcAft>
                <a:spcPct val="0"/>
              </a:spcAft>
              <a:defRPr/>
            </a:pPr>
            <a:fld id="{1604A382-AA86-498F-96D6-6858ABE77D05}" type="slidenum">
              <a:rPr lang="en-US" sz="1000">
                <a:solidFill>
                  <a:srgbClr val="FFFFFF"/>
                </a:solidFill>
                <a:effectLst>
                  <a:outerShdw blurRad="38100" dist="38100" dir="2700000" algn="tl">
                    <a:srgbClr val="000000"/>
                  </a:outerShdw>
                </a:effectLst>
                <a:latin typeface="Verdana" pitchFamily="34" charset="0"/>
              </a:rPr>
              <a:pPr algn="r" fontAlgn="base">
                <a:spcBef>
                  <a:spcPct val="0"/>
                </a:spcBef>
                <a:spcAft>
                  <a:spcPct val="0"/>
                </a:spcAft>
                <a:defRPr/>
              </a:pPr>
              <a:t>6</a:t>
            </a:fld>
            <a:endParaRPr lang="en-US" sz="1000">
              <a:solidFill>
                <a:srgbClr val="FFFFFF"/>
              </a:solidFill>
              <a:effectLst>
                <a:outerShdw blurRad="38100" dist="38100" dir="2700000" algn="tl">
                  <a:srgbClr val="000000"/>
                </a:outerShdw>
              </a:effectLst>
              <a:latin typeface="Verdana" pitchFamily="34" charset="0"/>
            </a:endParaRPr>
          </a:p>
        </p:txBody>
      </p:sp>
      <p:sp>
        <p:nvSpPr>
          <p:cNvPr id="25604" name="Rectangle 2"/>
          <p:cNvSpPr>
            <a:spLocks noGrp="1" noChangeArrowheads="1"/>
          </p:cNvSpPr>
          <p:nvPr>
            <p:ph type="title" idx="4294967295"/>
          </p:nvPr>
        </p:nvSpPr>
        <p:spPr>
          <a:xfrm>
            <a:off x="0" y="0"/>
            <a:ext cx="9144000" cy="533400"/>
          </a:xfrm>
        </p:spPr>
        <p:txBody>
          <a:bodyPr/>
          <a:lstStyle/>
          <a:p>
            <a:pPr eaLnBrk="1" hangingPunct="1"/>
            <a:r>
              <a:rPr lang="en-US" sz="3600" smtClean="0"/>
              <a:t>e-moreorlessanything</a:t>
            </a:r>
          </a:p>
        </p:txBody>
      </p:sp>
      <p:sp>
        <p:nvSpPr>
          <p:cNvPr id="25605" name="Rectangle 3"/>
          <p:cNvSpPr>
            <a:spLocks noGrp="1" noChangeArrowheads="1"/>
          </p:cNvSpPr>
          <p:nvPr>
            <p:ph type="body" idx="4294967295"/>
          </p:nvPr>
        </p:nvSpPr>
        <p:spPr>
          <a:xfrm>
            <a:off x="0" y="609600"/>
            <a:ext cx="9144000" cy="6248400"/>
          </a:xfrm>
        </p:spPr>
        <p:txBody>
          <a:bodyPr/>
          <a:lstStyle/>
          <a:p>
            <a:pPr eaLnBrk="1" hangingPunct="1">
              <a:spcBef>
                <a:spcPct val="15000"/>
              </a:spcBef>
            </a:pPr>
            <a:r>
              <a:rPr lang="en-US" sz="2400" dirty="0" smtClean="0">
                <a:solidFill>
                  <a:srgbClr val="FFFF00"/>
                </a:solidFill>
              </a:rPr>
              <a:t> </a:t>
            </a:r>
            <a:r>
              <a:rPr lang="en-US" sz="2400" dirty="0" smtClean="0"/>
              <a:t>‘</a:t>
            </a:r>
            <a:r>
              <a:rPr lang="en-US" sz="2400" dirty="0" smtClean="0">
                <a:solidFill>
                  <a:srgbClr val="FFFF00"/>
                </a:solidFill>
              </a:rPr>
              <a:t>e-Science</a:t>
            </a:r>
            <a:r>
              <a:rPr lang="en-US" sz="2400" dirty="0" smtClean="0"/>
              <a:t> is about global collaboration in key areas of science, and the next generation of infrastructure that will enable it.’ from inventor of term </a:t>
            </a:r>
            <a:r>
              <a:rPr lang="en-US" sz="2400" dirty="0" smtClean="0">
                <a:solidFill>
                  <a:srgbClr val="FFFF00"/>
                </a:solidFill>
              </a:rPr>
              <a:t>John Taylor</a:t>
            </a:r>
            <a:r>
              <a:rPr lang="en-US" sz="2400" dirty="0" smtClean="0"/>
              <a:t> Director General of Research Councils UK, Office of Science and Technology</a:t>
            </a:r>
          </a:p>
          <a:p>
            <a:pPr eaLnBrk="1" hangingPunct="1">
              <a:spcBef>
                <a:spcPct val="15000"/>
              </a:spcBef>
            </a:pPr>
            <a:r>
              <a:rPr lang="en-US" sz="2400" dirty="0" smtClean="0"/>
              <a:t> </a:t>
            </a:r>
            <a:r>
              <a:rPr lang="en-US" sz="2400" dirty="0" smtClean="0">
                <a:solidFill>
                  <a:srgbClr val="FFFF00"/>
                </a:solidFill>
              </a:rPr>
              <a:t>e-Science</a:t>
            </a:r>
            <a:r>
              <a:rPr lang="en-US" sz="2400" dirty="0" smtClean="0"/>
              <a:t> is about developing tools and technologies that allow scientists to do ‘faster, better or different’ research</a:t>
            </a:r>
          </a:p>
          <a:p>
            <a:pPr eaLnBrk="1" hangingPunct="1">
              <a:spcBef>
                <a:spcPct val="15000"/>
              </a:spcBef>
            </a:pPr>
            <a:r>
              <a:rPr lang="en-US" sz="2400" dirty="0" smtClean="0"/>
              <a:t>Similarly</a:t>
            </a:r>
            <a:r>
              <a:rPr lang="en-US" sz="2400" dirty="0" smtClean="0">
                <a:solidFill>
                  <a:srgbClr val="FFFF00"/>
                </a:solidFill>
              </a:rPr>
              <a:t> e-Business</a:t>
            </a:r>
            <a:r>
              <a:rPr lang="en-US" sz="2400" dirty="0" smtClean="0"/>
              <a:t> captures the emerging view of corporations as dynamic </a:t>
            </a:r>
            <a:r>
              <a:rPr lang="en-US" sz="2400" dirty="0" smtClean="0">
                <a:solidFill>
                  <a:srgbClr val="FFFF00"/>
                </a:solidFill>
              </a:rPr>
              <a:t>virtual organizations</a:t>
            </a:r>
            <a:r>
              <a:rPr lang="en-US" sz="2400" dirty="0" smtClean="0"/>
              <a:t> linking employees, customers and stakeholders across the world. </a:t>
            </a:r>
          </a:p>
          <a:p>
            <a:pPr eaLnBrk="1" hangingPunct="1">
              <a:spcBef>
                <a:spcPct val="15000"/>
              </a:spcBef>
            </a:pPr>
            <a:r>
              <a:rPr lang="en-US" sz="2400" dirty="0" smtClean="0"/>
              <a:t>This generalizes to </a:t>
            </a:r>
            <a:r>
              <a:rPr lang="en-US" sz="2400" dirty="0" smtClean="0">
                <a:solidFill>
                  <a:srgbClr val="FFFF00"/>
                </a:solidFill>
              </a:rPr>
              <a:t>e-moreorlessanything </a:t>
            </a:r>
            <a:r>
              <a:rPr lang="en-US" sz="2400" dirty="0" smtClean="0"/>
              <a:t>including </a:t>
            </a:r>
            <a:r>
              <a:rPr lang="en-US" sz="2400" dirty="0" smtClean="0">
                <a:solidFill>
                  <a:srgbClr val="FFFF00"/>
                </a:solidFill>
              </a:rPr>
              <a:t>e-</a:t>
            </a:r>
            <a:r>
              <a:rPr lang="en-US" sz="2400" dirty="0" err="1" smtClean="0">
                <a:solidFill>
                  <a:srgbClr val="FFFF00"/>
                </a:solidFill>
              </a:rPr>
              <a:t>DigitalLibrary</a:t>
            </a:r>
            <a:r>
              <a:rPr lang="en-US" sz="2400" dirty="0" smtClean="0"/>
              <a:t>,</a:t>
            </a:r>
            <a:r>
              <a:rPr lang="en-US" sz="2400" dirty="0" smtClean="0">
                <a:solidFill>
                  <a:srgbClr val="FFFF00"/>
                </a:solidFill>
              </a:rPr>
              <a:t> e-</a:t>
            </a:r>
            <a:r>
              <a:rPr lang="en-US" sz="2400" dirty="0" err="1" smtClean="0">
                <a:solidFill>
                  <a:srgbClr val="FFFF00"/>
                </a:solidFill>
              </a:rPr>
              <a:t>SocialScience</a:t>
            </a:r>
            <a:r>
              <a:rPr lang="en-US" sz="2400" dirty="0" smtClean="0"/>
              <a:t>,</a:t>
            </a:r>
            <a:r>
              <a:rPr lang="en-US" sz="2400" dirty="0" smtClean="0">
                <a:solidFill>
                  <a:srgbClr val="FFFF00"/>
                </a:solidFill>
              </a:rPr>
              <a:t> e-</a:t>
            </a:r>
            <a:r>
              <a:rPr lang="en-US" sz="2400" dirty="0" err="1" smtClean="0">
                <a:solidFill>
                  <a:srgbClr val="FFFF00"/>
                </a:solidFill>
              </a:rPr>
              <a:t>LifeStyle</a:t>
            </a:r>
            <a:r>
              <a:rPr lang="en-US" sz="2400" dirty="0" smtClean="0">
                <a:solidFill>
                  <a:srgbClr val="FFFF00"/>
                </a:solidFill>
              </a:rPr>
              <a:t> </a:t>
            </a:r>
            <a:r>
              <a:rPr lang="en-US" sz="2400" dirty="0" smtClean="0"/>
              <a:t>and</a:t>
            </a:r>
            <a:r>
              <a:rPr lang="en-US" sz="2400" dirty="0" smtClean="0">
                <a:solidFill>
                  <a:srgbClr val="FFFF00"/>
                </a:solidFill>
              </a:rPr>
              <a:t> e-Education</a:t>
            </a:r>
          </a:p>
          <a:p>
            <a:pPr eaLnBrk="1" hangingPunct="1">
              <a:spcBef>
                <a:spcPct val="15000"/>
              </a:spcBef>
            </a:pPr>
            <a:r>
              <a:rPr lang="en-US" sz="2400" dirty="0" smtClean="0"/>
              <a:t>A </a:t>
            </a:r>
            <a:r>
              <a:rPr lang="en-US" sz="2400" dirty="0" smtClean="0">
                <a:solidFill>
                  <a:srgbClr val="FFFF00"/>
                </a:solidFill>
              </a:rPr>
              <a:t>deluge of data</a:t>
            </a:r>
            <a:r>
              <a:rPr lang="en-US" sz="2400" dirty="0" smtClean="0"/>
              <a:t> of unprecedented and inevitable size must be managed and understood.</a:t>
            </a:r>
          </a:p>
          <a:p>
            <a:pPr eaLnBrk="1" hangingPunct="1">
              <a:spcBef>
                <a:spcPct val="15000"/>
              </a:spcBef>
            </a:pPr>
            <a:r>
              <a:rPr lang="en-US" sz="2400" dirty="0" smtClean="0">
                <a:solidFill>
                  <a:srgbClr val="FFFF00"/>
                </a:solidFill>
              </a:rPr>
              <a:t>People </a:t>
            </a:r>
            <a:r>
              <a:rPr lang="en-US" sz="2400" dirty="0" smtClean="0"/>
              <a:t>(virtual organizations), </a:t>
            </a:r>
            <a:r>
              <a:rPr lang="en-US" sz="2400" dirty="0" smtClean="0">
                <a:solidFill>
                  <a:srgbClr val="FFFF00"/>
                </a:solidFill>
              </a:rPr>
              <a:t>computers</a:t>
            </a:r>
            <a:r>
              <a:rPr lang="en-US" sz="2400" dirty="0" smtClean="0"/>
              <a:t>, </a:t>
            </a:r>
            <a:r>
              <a:rPr lang="en-US" sz="2400" dirty="0" smtClean="0">
                <a:solidFill>
                  <a:srgbClr val="FFFF00"/>
                </a:solidFill>
              </a:rPr>
              <a:t>data</a:t>
            </a:r>
            <a:r>
              <a:rPr lang="en-US" sz="2400" dirty="0" smtClean="0"/>
              <a:t> (including </a:t>
            </a:r>
            <a:r>
              <a:rPr lang="en-US" sz="2400" dirty="0" smtClean="0">
                <a:solidFill>
                  <a:srgbClr val="FFFF00"/>
                </a:solidFill>
              </a:rPr>
              <a:t>sensors</a:t>
            </a:r>
            <a:r>
              <a:rPr lang="en-US" sz="2400" dirty="0" smtClean="0"/>
              <a:t> and </a:t>
            </a:r>
            <a:r>
              <a:rPr lang="en-US" sz="2400" dirty="0" smtClean="0">
                <a:solidFill>
                  <a:srgbClr val="FFFF00"/>
                </a:solidFill>
              </a:rPr>
              <a:t>instruments</a:t>
            </a:r>
            <a:r>
              <a:rPr lang="en-US" sz="2400" dirty="0" smtClean="0"/>
              <a:t>)</a:t>
            </a:r>
            <a:r>
              <a:rPr lang="en-US" sz="2400" dirty="0" smtClean="0">
                <a:solidFill>
                  <a:srgbClr val="FFFF00"/>
                </a:solidFill>
              </a:rPr>
              <a:t> </a:t>
            </a:r>
            <a:r>
              <a:rPr lang="en-US" sz="2400" dirty="0" smtClean="0"/>
              <a:t>must be linked via hardware and software </a:t>
            </a:r>
            <a:r>
              <a:rPr lang="en-US" sz="2400" dirty="0" smtClean="0">
                <a:solidFill>
                  <a:srgbClr val="FFFF00"/>
                </a:solidFill>
              </a:rPr>
              <a:t>networks</a:t>
            </a:r>
          </a:p>
        </p:txBody>
      </p:sp>
    </p:spTree>
    <p:extLst>
      <p:ext uri="{BB962C8B-B14F-4D97-AF65-F5344CB8AC3E}">
        <p14:creationId xmlns:p14="http://schemas.microsoft.com/office/powerpoint/2010/main" val="5522421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702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 y="6423660"/>
            <a:ext cx="8458200" cy="369332"/>
          </a:xfrm>
          <a:prstGeom prst="rect">
            <a:avLst/>
          </a:prstGeom>
        </p:spPr>
        <p:txBody>
          <a:bodyPr wrap="square">
            <a:spAutoFit/>
          </a:bodyPr>
          <a:lstStyle/>
          <a:p>
            <a:r>
              <a:rPr lang="en-US" dirty="0" smtClean="0"/>
              <a:t>http://www.slideshare.net/botchagalupe/introduction-to-clouds-cloud-camp-columbus</a:t>
            </a:r>
            <a:endParaRPr lang="en-US" dirty="0"/>
          </a:p>
        </p:txBody>
      </p:sp>
    </p:spTree>
    <p:extLst>
      <p:ext uri="{BB962C8B-B14F-4D97-AF65-F5344CB8AC3E}">
        <p14:creationId xmlns:p14="http://schemas.microsoft.com/office/powerpoint/2010/main" val="30281228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8702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 y="6423660"/>
            <a:ext cx="8458200" cy="369332"/>
          </a:xfrm>
          <a:prstGeom prst="rect">
            <a:avLst/>
          </a:prstGeom>
        </p:spPr>
        <p:txBody>
          <a:bodyPr wrap="square">
            <a:spAutoFit/>
          </a:bodyPr>
          <a:lstStyle/>
          <a:p>
            <a:r>
              <a:rPr lang="en-US" dirty="0" smtClean="0"/>
              <a:t>http://www.slideshare.net/botchagalupe/introduction-to-clouds-cloud-camp-columbus</a:t>
            </a:r>
            <a:endParaRPr lang="en-US" dirty="0"/>
          </a:p>
        </p:txBody>
      </p:sp>
    </p:spTree>
    <p:extLst>
      <p:ext uri="{BB962C8B-B14F-4D97-AF65-F5344CB8AC3E}">
        <p14:creationId xmlns:p14="http://schemas.microsoft.com/office/powerpoint/2010/main" val="16173291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702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 y="6423660"/>
            <a:ext cx="8458200" cy="369332"/>
          </a:xfrm>
          <a:prstGeom prst="rect">
            <a:avLst/>
          </a:prstGeom>
        </p:spPr>
        <p:txBody>
          <a:bodyPr wrap="square">
            <a:spAutoFit/>
          </a:bodyPr>
          <a:lstStyle/>
          <a:p>
            <a:r>
              <a:rPr lang="en-US" dirty="0" smtClean="0"/>
              <a:t>http://www.slideshare.net/botchagalupe/introduction-to-clouds-cloud-camp-columbus</a:t>
            </a:r>
            <a:endParaRPr lang="en-US" dirty="0"/>
          </a:p>
        </p:txBody>
      </p:sp>
    </p:spTree>
    <p:extLst>
      <p:ext uri="{BB962C8B-B14F-4D97-AF65-F5344CB8AC3E}">
        <p14:creationId xmlns:p14="http://schemas.microsoft.com/office/powerpoint/2010/main" val="41863601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FFF6C-AE4E-4FE6-A064-67A5E3D5DC7A}" type="slidenum">
              <a:rPr lang="en-US" smtClean="0">
                <a:solidFill>
                  <a:srgbClr val="D6ECFF"/>
                </a:solidFill>
              </a:rPr>
              <a:pPr/>
              <a:t>63</a:t>
            </a:fld>
            <a:endParaRPr lang="en-US">
              <a:solidFill>
                <a:srgbClr val="D6ECFF"/>
              </a:solidFill>
            </a:endParaRPr>
          </a:p>
        </p:txBody>
      </p:sp>
      <p:pic>
        <p:nvPicPr>
          <p:cNvPr id="3" name="Picture 2" descr="MicrosoftCloud_desktopextension.jpg"/>
          <p:cNvPicPr>
            <a:picLocks noChangeAspect="1"/>
          </p:cNvPicPr>
          <p:nvPr/>
        </p:nvPicPr>
        <p:blipFill>
          <a:blip r:embed="rId3" cstate="print"/>
          <a:stretch>
            <a:fillRect/>
          </a:stretch>
        </p:blipFill>
        <p:spPr>
          <a:xfrm>
            <a:off x="331470" y="220980"/>
            <a:ext cx="8481060" cy="6416040"/>
          </a:xfrm>
          <a:prstGeom prst="rect">
            <a:avLst/>
          </a:prstGeom>
        </p:spPr>
      </p:pic>
    </p:spTree>
    <p:extLst>
      <p:ext uri="{BB962C8B-B14F-4D97-AF65-F5344CB8AC3E}">
        <p14:creationId xmlns:p14="http://schemas.microsoft.com/office/powerpoint/2010/main" val="3393107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130425"/>
            <a:ext cx="8610600" cy="1470025"/>
          </a:xfrm>
        </p:spPr>
        <p:txBody>
          <a:bodyPr>
            <a:normAutofit fontScale="90000"/>
          </a:bodyPr>
          <a:lstStyle/>
          <a:p>
            <a:r>
              <a:rPr lang="en-US" sz="6600" b="1" dirty="0" smtClean="0"/>
              <a:t>What is Cloud Computing</a:t>
            </a:r>
            <a:endParaRPr lang="en-US" sz="6600" b="1" dirty="0"/>
          </a:p>
        </p:txBody>
      </p:sp>
      <p:sp>
        <p:nvSpPr>
          <p:cNvPr id="6" name="Subtitle 5"/>
          <p:cNvSpPr>
            <a:spLocks noGrp="1"/>
          </p:cNvSpPr>
          <p:nvPr>
            <p:ph type="subTitle" idx="1"/>
          </p:nvPr>
        </p:nvSpPr>
        <p:spPr/>
        <p:txBody>
          <a:bodyPr/>
          <a:lstStyle/>
          <a:p>
            <a:r>
              <a:rPr lang="en-US" dirty="0" smtClean="0"/>
              <a:t>Introduction</a:t>
            </a:r>
            <a:endParaRPr lang="en-US" dirty="0"/>
          </a:p>
        </p:txBody>
      </p:sp>
    </p:spTree>
    <p:extLst>
      <p:ext uri="{BB962C8B-B14F-4D97-AF65-F5344CB8AC3E}">
        <p14:creationId xmlns:p14="http://schemas.microsoft.com/office/powerpoint/2010/main" val="3762761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Physically Clouds are Clear</a:t>
            </a:r>
            <a:endParaRPr lang="en-US" b="1" dirty="0"/>
          </a:p>
        </p:txBody>
      </p:sp>
      <p:sp>
        <p:nvSpPr>
          <p:cNvPr id="3" name="Content Placeholder 2"/>
          <p:cNvSpPr>
            <a:spLocks noGrp="1"/>
          </p:cNvSpPr>
          <p:nvPr>
            <p:ph idx="1"/>
          </p:nvPr>
        </p:nvSpPr>
        <p:spPr>
          <a:xfrm>
            <a:off x="228600" y="1295400"/>
            <a:ext cx="8534400" cy="5181600"/>
          </a:xfrm>
        </p:spPr>
        <p:txBody>
          <a:bodyPr>
            <a:normAutofit lnSpcReduction="10000"/>
          </a:bodyPr>
          <a:lstStyle/>
          <a:p>
            <a:r>
              <a:rPr lang="en-US" dirty="0" smtClean="0"/>
              <a:t>A bunch of computers in an efficient data center with an excellent Internet connection</a:t>
            </a:r>
          </a:p>
          <a:p>
            <a:r>
              <a:rPr lang="en-US" dirty="0" smtClean="0"/>
              <a:t>They were produced to meet need of public-facing Web 2.0 e-Commerce/Social Networking sites</a:t>
            </a:r>
          </a:p>
          <a:p>
            <a:r>
              <a:rPr lang="en-US" dirty="0" smtClean="0"/>
              <a:t>They can be considered as “optimal giant data center” plus internet connection</a:t>
            </a:r>
          </a:p>
          <a:p>
            <a:r>
              <a:rPr lang="en-US" dirty="0" smtClean="0"/>
              <a:t>Note enterprises use private clouds that are giant data centers but not optimized for Internet access</a:t>
            </a:r>
            <a:endParaRPr lang="en-US" dirty="0"/>
          </a:p>
        </p:txBody>
      </p:sp>
    </p:spTree>
    <p:extLst>
      <p:ext uri="{BB962C8B-B14F-4D97-AF65-F5344CB8AC3E}">
        <p14:creationId xmlns:p14="http://schemas.microsoft.com/office/powerpoint/2010/main" val="3044483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6200"/>
            <a:ext cx="9067800" cy="1143000"/>
          </a:xfrm>
        </p:spPr>
        <p:txBody>
          <a:bodyPr>
            <a:normAutofit fontScale="90000"/>
          </a:bodyPr>
          <a:lstStyle/>
          <a:p>
            <a:r>
              <a:rPr lang="en-US" b="1" dirty="0"/>
              <a:t>Virtualization made several things more convenient</a:t>
            </a:r>
          </a:p>
        </p:txBody>
      </p:sp>
      <p:sp>
        <p:nvSpPr>
          <p:cNvPr id="3" name="Content Placeholder 2"/>
          <p:cNvSpPr>
            <a:spLocks noGrp="1"/>
          </p:cNvSpPr>
          <p:nvPr>
            <p:ph idx="1"/>
          </p:nvPr>
        </p:nvSpPr>
        <p:spPr>
          <a:xfrm>
            <a:off x="76200" y="1219200"/>
            <a:ext cx="8839200" cy="5638800"/>
          </a:xfrm>
        </p:spPr>
        <p:txBody>
          <a:bodyPr>
            <a:normAutofit fontScale="92500" lnSpcReduction="20000"/>
          </a:bodyPr>
          <a:lstStyle/>
          <a:p>
            <a:r>
              <a:rPr lang="en-US" dirty="0" smtClean="0"/>
              <a:t>Virtualization = abstraction; run a job – you know not where</a:t>
            </a:r>
          </a:p>
          <a:p>
            <a:r>
              <a:rPr lang="en-US" dirty="0" smtClean="0"/>
              <a:t>Virtualization = use hypervisor to support “images”</a:t>
            </a:r>
          </a:p>
          <a:p>
            <a:pPr lvl="1"/>
            <a:r>
              <a:rPr lang="en-US" dirty="0" smtClean="0"/>
              <a:t>Allows you to define complete job as an “image” – OS + application</a:t>
            </a:r>
          </a:p>
          <a:p>
            <a:r>
              <a:rPr lang="en-US" dirty="0" smtClean="0"/>
              <a:t>Efficient </a:t>
            </a:r>
            <a:r>
              <a:rPr lang="en-US" dirty="0"/>
              <a:t>packing of multiple applications into one server as they don’t interfere (much) with each other if in different virtual machines</a:t>
            </a:r>
            <a:r>
              <a:rPr lang="en-US" dirty="0" smtClean="0"/>
              <a:t>;</a:t>
            </a:r>
          </a:p>
          <a:p>
            <a:r>
              <a:rPr lang="en-US" dirty="0" smtClean="0"/>
              <a:t> They </a:t>
            </a:r>
            <a:r>
              <a:rPr lang="en-US" dirty="0"/>
              <a:t>interfere if put as two jobs in same machine </a:t>
            </a:r>
            <a:r>
              <a:rPr lang="en-US" dirty="0" smtClean="0"/>
              <a:t>as for example must have same OS and same OS services</a:t>
            </a:r>
          </a:p>
          <a:p>
            <a:r>
              <a:rPr lang="en-US" dirty="0" smtClean="0"/>
              <a:t>Also security model between VM’s more robust than between processes</a:t>
            </a:r>
            <a:endParaRPr lang="en-US" dirty="0"/>
          </a:p>
        </p:txBody>
      </p:sp>
    </p:spTree>
    <p:extLst>
      <p:ext uri="{BB962C8B-B14F-4D97-AF65-F5344CB8AC3E}">
        <p14:creationId xmlns:p14="http://schemas.microsoft.com/office/powerpoint/2010/main" val="1817204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5357&quot;&gt;&lt;/object&gt;&lt;object type=&quot;2&quot; unique_id=&quot;15358&quot;&gt;&lt;object type=&quot;3&quot; unique_id=&quot;15359&quot;&gt;&lt;property id=&quot;20148&quot; value=&quot;5&quot;/&gt;&lt;property id=&quot;20300&quot; value=&quot;Slide 1 - &amp;quot;X-Informatics  Cloud Technology&amp;quot;&quot;/&gt;&lt;property id=&quot;20307&quot; value=&quot;284&quot;/&gt;&lt;/object&gt;&lt;object type=&quot;3&quot; unique_id=&quot;18759&quot;&gt;&lt;property id=&quot;20148&quot; value=&quot;5&quot;/&gt;&lt;property id=&quot;20300&quot; value=&quot;Slide 2&quot;/&gt;&lt;property id=&quot;20307&quot; value=&quot;288&quot;/&gt;&lt;/object&gt;&lt;object type=&quot;3&quot; unique_id=&quot;18760&quot;&gt;&lt;property id=&quot;20148&quot; value=&quot;5&quot;/&gt;&lt;property id=&quot;20300&quot; value=&quot;Slide 3 - &amp;quot;The Course in One Sentence&amp;quot;&quot;/&gt;&lt;property id=&quot;20307&quot; value=&quot;285&quot;/&gt;&lt;/object&gt;&lt;object type=&quot;3&quot; unique_id=&quot;18761&quot;&gt;&lt;property id=&quot;20148&quot; value=&quot;5&quot;/&gt;&lt;property id=&quot;20300&quot; value=&quot;Slide 22&quot;/&gt;&lt;property id=&quot;20307&quot; value=&quot;314&quot;/&gt;&lt;/object&gt;&lt;object type=&quot;3&quot; unique_id=&quot;18762&quot;&gt;&lt;property id=&quot;20148&quot; value=&quot;5&quot;/&gt;&lt;property id=&quot;20300&quot; value=&quot;Slide 24 - &amp;quot;Hype Cycle&amp;quot;&quot;/&gt;&lt;property id=&quot;20307&quot; value=&quot;309&quot;/&gt;&lt;/object&gt;&lt;object type=&quot;3&quot; unique_id=&quot;18763&quot;&gt;&lt;property id=&quot;20148&quot; value=&quot;5&quot;/&gt;&lt;property id=&quot;20300&quot; value=&quot;Slide 23&quot;/&gt;&lt;property id=&quot;20307&quot; value=&quot;313&quot;/&gt;&lt;/object&gt;&lt;object type=&quot;3&quot; unique_id=&quot;18764&quot;&gt;&lt;property id=&quot;20148&quot; value=&quot;5&quot;/&gt;&lt;property id=&quot;20300&quot; value=&quot;Slide 30&quot;/&gt;&lt;property id=&quot;20307&quot; value=&quot;310&quot;/&gt;&lt;/object&gt;&lt;object type=&quot;3&quot; unique_id=&quot;18765&quot;&gt;&lt;property id=&quot;20148&quot; value=&quot;5&quot;/&gt;&lt;property id=&quot;20300&quot; value=&quot;Slide 42&quot;/&gt;&lt;property id=&quot;20307&quot; value=&quot;311&quot;/&gt;&lt;/object&gt;&lt;object type=&quot;3&quot; unique_id=&quot;18766&quot;&gt;&lt;property id=&quot;20148&quot; value=&quot;5&quot;/&gt;&lt;property id=&quot;20300&quot; value=&quot;Slide 41&quot;/&gt;&lt;property id=&quot;20307&quot; value=&quot;312&quot;/&gt;&lt;/object&gt;&lt;object type=&quot;3&quot; unique_id=&quot;18767&quot;&gt;&lt;property id=&quot;20148&quot; value=&quot;5&quot;/&gt;&lt;property id=&quot;20300&quot; value=&quot;Slide 27&quot;/&gt;&lt;property id=&quot;20307&quot; value=&quot;290&quot;/&gt;&lt;/object&gt;&lt;object type=&quot;3&quot; unique_id=&quot;18768&quot;&gt;&lt;property id=&quot;20148&quot; value=&quot;5&quot;/&gt;&lt;property id=&quot;20300&quot; value=&quot;Slide 44&quot;/&gt;&lt;property id=&quot;20307&quot; value=&quot;317&quot;/&gt;&lt;/object&gt;&lt;object type=&quot;3&quot; unique_id=&quot;18769&quot;&gt;&lt;property id=&quot;20148&quot; value=&quot;5&quot;/&gt;&lt;property id=&quot;20300&quot; value=&quot;Slide 45&quot;/&gt;&lt;property id=&quot;20307&quot; value=&quot;318&quot;/&gt;&lt;/object&gt;&lt;object type=&quot;3&quot; unique_id=&quot;18770&quot;&gt;&lt;property id=&quot;20148&quot; value=&quot;5&quot;/&gt;&lt;property id=&quot;20300&quot; value=&quot;Slide 48 - &amp;quot;Microsoft Server Consolidation&amp;quot;&quot;/&gt;&lt;property id=&quot;20307&quot; value=&quot;307&quot;/&gt;&lt;/object&gt;&lt;object type=&quot;3&quot; unique_id=&quot;18771&quot;&gt;&lt;property id=&quot;20148&quot; value=&quot;5&quot;/&gt;&lt;property id=&quot;20300&quot; value=&quot;Slide 49 - &amp;quot;The Google gmail example&amp;quot;&quot;/&gt;&lt;property id=&quot;20307&quot; value=&quot;320&quot;/&gt;&lt;/object&gt;&lt;object type=&quot;3&quot; unique_id=&quot;23357&quot;&gt;&lt;property id=&quot;20148&quot; value=&quot;5&quot;/&gt;&lt;property id=&quot;20300&quot; value=&quot;Slide 5 - &amp;quot;What is Cyberinfrastructure&amp;quot;&quot;/&gt;&lt;property id=&quot;20307&quot; value=&quot;353&quot;/&gt;&lt;/object&gt;&lt;object type=&quot;3&quot; unique_id=&quot;23358&quot;&gt;&lt;property id=&quot;20148&quot; value=&quot;5&quot;/&gt;&lt;property id=&quot;20300&quot; value=&quot;Slide 6 - &amp;quot;e-moreorlessanything&amp;quot;&quot;/&gt;&lt;property id=&quot;20307&quot; value=&quot;354&quot;/&gt;&lt;/object&gt;&lt;object type=&quot;3&quot; unique_id=&quot;23359&quot;&gt;&lt;property id=&quot;20148&quot; value=&quot;5&quot;/&gt;&lt;property id=&quot;20300&quot; value=&quot;Slide 46&quot;/&gt;&lt;property id=&quot;20307&quot; value=&quot;323&quot;/&gt;&lt;/object&gt;&lt;object type=&quot;3&quot; unique_id=&quot;44099&quot;&gt;&lt;property id=&quot;20148&quot; value=&quot;5&quot;/&gt;&lt;property id=&quot;20300&quot; value=&quot;Slide 28&quot;/&gt;&lt;property id=&quot;20307&quot; value=&quot;395&quot;/&gt;&lt;/object&gt;&lt;object type=&quot;3&quot; unique_id=&quot;44101&quot;&gt;&lt;property id=&quot;20148&quot; value=&quot;5&quot;/&gt;&lt;property id=&quot;20300&quot; value=&quot;Slide 21&quot;/&gt;&lt;property id=&quot;20307&quot; value=&quot;358&quot;/&gt;&lt;/object&gt;&lt;object type=&quot;3&quot; unique_id=&quot;44102&quot;&gt;&lt;property id=&quot;20148&quot; value=&quot;5&quot;/&gt;&lt;property id=&quot;20300&quot; value=&quot;Slide 40&quot;/&gt;&lt;property id=&quot;20307&quot; value=&quot;356&quot;/&gt;&lt;/object&gt;&lt;object type=&quot;3&quot; unique_id=&quot;44108&quot;&gt;&lt;property id=&quot;20148&quot; value=&quot;5&quot;/&gt;&lt;property id=&quot;20300&quot; value=&quot;Slide 51&quot;/&gt;&lt;property id=&quot;20307&quot; value=&quot;370&quot;/&gt;&lt;/object&gt;&lt;object type=&quot;3&quot; unique_id=&quot;44109&quot;&gt;&lt;property id=&quot;20148&quot; value=&quot;5&quot;/&gt;&lt;property id=&quot;20300&quot; value=&quot;Slide 52&quot;/&gt;&lt;property id=&quot;20307&quot; value=&quot;371&quot;/&gt;&lt;/object&gt;&lt;object type=&quot;3&quot; unique_id=&quot;44110&quot;&gt;&lt;property id=&quot;20148&quot; value=&quot;5&quot;/&gt;&lt;property id=&quot;20300&quot; value=&quot;Slide 53&quot;/&gt;&lt;property id=&quot;20307&quot; value=&quot;372&quot;/&gt;&lt;/object&gt;&lt;object type=&quot;3&quot; unique_id=&quot;44114&quot;&gt;&lt;property id=&quot;20148&quot; value=&quot;5&quot;/&gt;&lt;property id=&quot;20300&quot; value=&quot;Slide 54&quot;/&gt;&lt;property id=&quot;20307&quot; value=&quot;376&quot;/&gt;&lt;/object&gt;&lt;object type=&quot;3&quot; unique_id=&quot;44115&quot;&gt;&lt;property id=&quot;20148&quot; value=&quot;5&quot;/&gt;&lt;property id=&quot;20300&quot; value=&quot;Slide 55&quot;/&gt;&lt;property id=&quot;20307&quot; value=&quot;377&quot;/&gt;&lt;/object&gt;&lt;object type=&quot;3&quot; unique_id=&quot;44117&quot;&gt;&lt;property id=&quot;20148&quot; value=&quot;5&quot;/&gt;&lt;property id=&quot;20300&quot; value=&quot;Slide 56&quot;/&gt;&lt;property id=&quot;20307&quot; value=&quot;381&quot;/&gt;&lt;/object&gt;&lt;object type=&quot;3&quot; unique_id=&quot;44118&quot;&gt;&lt;property id=&quot;20148&quot; value=&quot;5&quot;/&gt;&lt;property id=&quot;20300&quot; value=&quot;Slide 57&quot;/&gt;&lt;property id=&quot;20307&quot; value=&quot;382&quot;/&gt;&lt;/object&gt;&lt;object type=&quot;3&quot; unique_id=&quot;44119&quot;&gt;&lt;property id=&quot;20148&quot; value=&quot;5&quot;/&gt;&lt;property id=&quot;20300&quot; value=&quot;Slide 58&quot;/&gt;&lt;property id=&quot;20307&quot; value=&quot;383&quot;/&gt;&lt;/object&gt;&lt;object type=&quot;3&quot; unique_id=&quot;44120&quot;&gt;&lt;property id=&quot;20148&quot; value=&quot;5&quot;/&gt;&lt;property id=&quot;20300&quot; value=&quot;Slide 59&quot;/&gt;&lt;property id=&quot;20307&quot; value=&quot;380&quot;/&gt;&lt;/object&gt;&lt;object type=&quot;3&quot; unique_id=&quot;44121&quot;&gt;&lt;property id=&quot;20148&quot; value=&quot;5&quot;/&gt;&lt;property id=&quot;20300&quot; value=&quot;Slide 60&quot;/&gt;&lt;property id=&quot;20307&quot; value=&quot;384&quot;/&gt;&lt;/object&gt;&lt;object type=&quot;3&quot; unique_id=&quot;44122&quot;&gt;&lt;property id=&quot;20148&quot; value=&quot;5&quot;/&gt;&lt;property id=&quot;20300&quot; value=&quot;Slide 61&quot;/&gt;&lt;property id=&quot;20307&quot; value=&quot;385&quot;/&gt;&lt;/object&gt;&lt;object type=&quot;3&quot; unique_id=&quot;48297&quot;&gt;&lt;property id=&quot;20148&quot; value=&quot;5&quot;/&gt;&lt;property id=&quot;20300&quot; value=&quot;Slide 63&quot;/&gt;&lt;property id=&quot;20307&quot; value=&quot;412&quot;/&gt;&lt;/object&gt;&lt;object type=&quot;3&quot; unique_id=&quot;48929&quot;&gt;&lt;property id=&quot;20148&quot; value=&quot;5&quot;/&gt;&lt;property id=&quot;20300&quot; value=&quot;Slide 4 - &amp;quot;Cyberinfrastructure e-moreorlessanything X = moreorlessanything&amp;quot;&quot;/&gt;&lt;property id=&quot;20307&quot; value=&quot;426&quot;/&gt;&lt;/object&gt;&lt;object type=&quot;3&quot; unique_id=&quot;48930&quot;&gt;&lt;property id=&quot;20148&quot; value=&quot;5&quot;/&gt;&lt;property id=&quot;20300&quot; value=&quot;Slide 20 - &amp;quot;Gartner’s Landscape&amp;quot;&quot;/&gt;&lt;property id=&quot;20307&quot; value=&quot;427&quot;/&gt;&lt;/object&gt;&lt;object type=&quot;3&quot; unique_id=&quot;48931&quot;&gt;&lt;property id=&quot;20148&quot; value=&quot;5&quot;/&gt;&lt;property id=&quot;20300&quot; value=&quot;Slide 43 - &amp;quot;The hype over “Big Data” is about to plunge into widespread disillusionment, according to a Gartner analyst.&amp;quot;&quot;/&gt;&lt;property id=&quot;20307&quot; value=&quot;428&quot;/&gt;&lt;/object&gt;&lt;object type=&quot;3&quot; unique_id=&quot;52507&quot;&gt;&lt;property id=&quot;20148&quot; value=&quot;5&quot;/&gt;&lt;property id=&quot;20300&quot; value=&quot;Slide 39&quot;/&gt;&lt;property id=&quot;20307&quot; value=&quot;429&quot;/&gt;&lt;/object&gt;&lt;object type=&quot;3&quot; unique_id=&quot;52508&quot;&gt;&lt;property id=&quot;20148&quot; value=&quot;5&quot;/&gt;&lt;property id=&quot;20300&quot; value=&quot;Slide 47 - &amp;quot;Simple Examples&amp;quot;&quot;/&gt;&lt;property id=&quot;20307&quot; value=&quot;441&quot;/&gt;&lt;/object&gt;&lt;object type=&quot;3&quot; unique_id=&quot;52509&quot;&gt;&lt;property id=&quot;20148&quot; value=&quot;5&quot;/&gt;&lt;property id=&quot;20300&quot; value=&quot;Slide 50 - &amp;quot;What is Cloud Computing&amp;quot;&quot;/&gt;&lt;property id=&quot;20307&quot; value=&quot;442&quot;/&gt;&lt;/object&gt;&lt;object type=&quot;3&quot; unique_id=&quot;53201&quot;&gt;&lt;property id=&quot;20148&quot; value=&quot;5&quot;/&gt;&lt;property id=&quot;20300&quot; value=&quot;Slide 26&quot;/&gt;&lt;property id=&quot;20307&quot; value=&quot;453&quot;/&gt;&lt;/object&gt;&lt;object type=&quot;3&quot; unique_id=&quot;53202&quot;&gt;&lt;property id=&quot;20148&quot; value=&quot;5&quot;/&gt;&lt;property id=&quot;20300&quot; value=&quot;Slide 29&quot;/&gt;&lt;property id=&quot;20307&quot; value=&quot;454&quot;/&gt;&lt;/object&gt;&lt;object type=&quot;3&quot; unique_id=&quot;54269&quot;&gt;&lt;property id=&quot;20148&quot; value=&quot;5&quot;/&gt;&lt;property id=&quot;20300&quot; value=&quot;Slide 62&quot;/&gt;&lt;property id=&quot;20307&quot; value=&quot;455&quot;/&gt;&lt;/object&gt;&lt;object type=&quot;3&quot; unique_id=&quot;59059&quot;&gt;&lt;property id=&quot;20148&quot; value=&quot;5&quot;/&gt;&lt;property id=&quot;20300&quot; value=&quot;Slide 7 - &amp;quot;What is Cloud Computing&amp;quot;&quot;/&gt;&lt;property id=&quot;20307&quot; value=&quot;456&quot;/&gt;&lt;/object&gt;&lt;object type=&quot;3&quot; unique_id=&quot;59060&quot;&gt;&lt;property id=&quot;20148&quot; value=&quot;5&quot;/&gt;&lt;property id=&quot;20300&quot; value=&quot;Slide 15&quot;/&gt;&lt;property id=&quot;20307&quot; value=&quot;457&quot;/&gt;&lt;/object&gt;&lt;object type=&quot;3&quot; unique_id=&quot;59061&quot;&gt;&lt;property id=&quot;20148&quot; value=&quot;5&quot;/&gt;&lt;property id=&quot;20300&quot; value=&quot;Slide 8 - &amp;quot;Physically Clouds are Clear&amp;quot;&quot;/&gt;&lt;property id=&quot;20307&quot; value=&quot;458&quot;/&gt;&lt;/object&gt;&lt;object type=&quot;3&quot; unique_id=&quot;59062&quot;&gt;&lt;property id=&quot;20148&quot; value=&quot;5&quot;/&gt;&lt;property id=&quot;20300&quot; value=&quot;Slide 9 - &amp;quot;Virtualization made several things more convenient&amp;quot;&quot;/&gt;&lt;property id=&quot;20307&quot; value=&quot;459&quot;/&gt;&lt;/object&gt;&lt;object type=&quot;3&quot; unique_id=&quot;59063&quot;&gt;&lt;property id=&quot;20148&quot; value=&quot;5&quot;/&gt;&lt;property id=&quot;20300&quot; value=&quot;Slide 10 - &amp;quot;Next Step is Renting out Idle Clouds&amp;quot;&quot;/&gt;&lt;property id=&quot;20307&quot; value=&quot;460&quot;/&gt;&lt;/object&gt;&lt;object type=&quot;3&quot; unique_id=&quot;59064&quot;&gt;&lt;property id=&quot;20148&quot; value=&quot;5&quot;/&gt;&lt;property id=&quot;20300&quot; value=&quot;Slide 11 - &amp;quot;Service Model&amp;quot;&quot;/&gt;&lt;property id=&quot;20307&quot; value=&quot;461&quot;/&gt;&lt;/object&gt;&lt;object type=&quot;3&quot; unique_id=&quot;59065&quot;&gt;&lt;property id=&quot;20148&quot; value=&quot;5&quot;/&gt;&lt;property id=&quot;20300&quot; value=&quot;Slide 13&quot;/&gt;&lt;property id=&quot;20307&quot; value=&quot;462&quot;/&gt;&lt;/object&gt;&lt;object type=&quot;3&quot; unique_id=&quot;59066&quot;&gt;&lt;property id=&quot;20148&quot; value=&quot;5&quot;/&gt;&lt;property id=&quot;20300&quot; value=&quot;Slide 14 - &amp;quot;X as a Service&amp;quot;&quot;/&gt;&lt;property id=&quot;20307&quot; value=&quot;463&quot;/&gt;&lt;/object&gt;&lt;object type=&quot;3&quot; unique_id=&quot;59067&quot;&gt;&lt;property id=&quot;20148&quot; value=&quot;5&quot;/&gt;&lt;property id=&quot;20300&quot; value=&quot;Slide 12 - &amp;quot;Different aaS (as aService)’s&amp;quot;&quot;/&gt;&lt;property id=&quot;20307&quot; value=&quot;464&quot;/&gt;&lt;/object&gt;&lt;object type=&quot;3&quot; unique_id=&quot;59068&quot;&gt;&lt;property id=&quot;20148&quot; value=&quot;5&quot;/&gt;&lt;property id=&quot;20300&quot; value=&quot;Slide 16&quot;/&gt;&lt;property id=&quot;20307&quot; value=&quot;465&quot;/&gt;&lt;/object&gt;&lt;object type=&quot;3&quot; unique_id=&quot;59069&quot;&gt;&lt;property id=&quot;20148&quot; value=&quot;5&quot;/&gt;&lt;property id=&quot;20300&quot; value=&quot;Slide 17&quot;/&gt;&lt;property id=&quot;20307&quot; value=&quot;466&quot;/&gt;&lt;/object&gt;&lt;object type=&quot;3&quot; unique_id=&quot;59070&quot;&gt;&lt;property id=&quot;20148&quot; value=&quot;5&quot;/&gt;&lt;property id=&quot;20300&quot; value=&quot;Slide 18&quot;/&gt;&lt;property id=&quot;20307&quot; value=&quot;467&quot;/&gt;&lt;/object&gt;&lt;object type=&quot;3&quot; unique_id=&quot;59071&quot;&gt;&lt;property id=&quot;20148&quot; value=&quot;5&quot;/&gt;&lt;property id=&quot;20300&quot; value=&quot;Slide 19&quot;/&gt;&lt;property id=&quot;20307&quot; value=&quot;468&quot;/&gt;&lt;/object&gt;&lt;object type=&quot;3&quot; unique_id=&quot;61381&quot;&gt;&lt;property id=&quot;20148&quot; value=&quot;5&quot;/&gt;&lt;property id=&quot;20300&quot; value=&quot;Slide 31 - &amp;quot;Summary of the Gartner Hype Cycle for “Emerging Technologies” for 2012&amp;quot;&quot;/&gt;&lt;property id=&quot;20307&quot; value=&quot;469&quot;/&gt;&lt;/object&gt;&lt;object type=&quot;3&quot; unique_id=&quot;61382&quot;&gt;&lt;property id=&quot;20148&quot; value=&quot;5&quot;/&gt;&lt;property id=&quot;20300&quot; value=&quot;Slide 32 - &amp;quot;Which macro trends are stated explicitly in the report?&amp;quot;&quot;/&gt;&lt;property id=&quot;20307&quot; value=&quot;470&quot;/&gt;&lt;/object&gt;&lt;object type=&quot;3&quot; unique_id=&quot;61383&quot;&gt;&lt;property id=&quot;20148&quot; value=&quot;5&quot;/&gt;&lt;property id=&quot;20300&quot; value=&quot;Slide 33 - &amp;quot;14 of 48 are technologies for reaching out or interacting with consumers&amp;quot;&quot;/&gt;&lt;property id=&quot;20307&quot; value=&quot;471&quot;/&gt;&lt;/object&gt;&lt;object type=&quot;3&quot; unique_id=&quot;61384&quot;&gt;&lt;property id=&quot;20148&quot; value=&quot;5&quot;/&gt;&lt;property id=&quot;20300&quot; value=&quot;Slide 34 - &amp;quot;8 of 48 are about analyzing, understanding and taking advantage of consumer behavior&amp;quot;&quot;/&gt;&lt;property id=&quot;20307&quot; value=&quot;472&quot;/&gt;&lt;/object&gt;&lt;object type=&quot;3&quot; unique_id=&quot;61385&quot;&gt;&lt;property id=&quot;20148&quot; value=&quot;5&quot;/&gt;&lt;property id=&quot;20300&quot; value=&quot;Slide 35 - &amp;quot;3 of 48 are about connecting things&amp;quot;&quot;/&gt;&lt;property id=&quot;20307&quot; value=&quot;473&quot;/&gt;&lt;/object&gt;&lt;object type=&quot;3&quot; unique_id=&quot;61386&quot;&gt;&lt;property id=&quot;20148&quot; value=&quot;5&quot;/&gt;&lt;property id=&quot;20300&quot; value=&quot;Slide 36 - &amp;quot;10 of 48 are technologies for AI and Robotics nearing the Tipping Point&amp;quot;&quot;/&gt;&lt;property id=&quot;20307&quot; value=&quot;474&quot;/&gt;&lt;/object&gt;&lt;object type=&quot;3&quot; unique_id=&quot;61387&quot;&gt;&lt;property id=&quot;20148&quot; value=&quot;5&quot;/&gt;&lt;property id=&quot;20300&quot; value=&quot;Slide 37 - &amp;quot;6 of 48 are technologies for improving efficiency or for reducing cost&amp;quot;&quot;/&gt;&lt;property id=&quot;20307&quot; value=&quot;475&quot;/&gt;&lt;/object&gt;&lt;object type=&quot;3&quot; unique_id=&quot;61388&quot;&gt;&lt;property id=&quot;20148&quot; value=&quot;5&quot;/&gt;&lt;property id=&quot;20300&quot; value=&quot;Slide 38 - &amp;quot;7 of 48 are miscellaneous technologies most of them very futuristic in nature&amp;quot;&quot;/&gt;&lt;property id=&quot;20307&quot; value=&quot;476&quot;/&gt;&lt;/object&gt;&lt;object type=&quot;3&quot; unique_id=&quot;61752&quot;&gt;&lt;property id=&quot;20148&quot; value=&quot;5&quot;/&gt;&lt;property id=&quot;20300&quot; value=&quot;Slide 25 - &amp;quot;Different Cloud aaS (as a Service)’s&amp;quot;&quot;/&gt;&lt;property id=&quot;20307&quot; value=&quot;47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2808</TotalTime>
  <Words>1771</Words>
  <Application>Microsoft Office PowerPoint</Application>
  <PresentationFormat>On-screen Show (4:3)</PresentationFormat>
  <Paragraphs>311</Paragraphs>
  <Slides>63</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63</vt:i4>
      </vt:variant>
    </vt:vector>
  </HeadingPairs>
  <TitlesOfParts>
    <vt:vector size="73" baseType="lpstr">
      <vt:lpstr>Adobe Gothic Std B</vt:lpstr>
      <vt:lpstr>Arial</vt:lpstr>
      <vt:lpstr>Calibri</vt:lpstr>
      <vt:lpstr>Cooper Std Black</vt:lpstr>
      <vt:lpstr>Symbol</vt:lpstr>
      <vt:lpstr>Times New Roman</vt:lpstr>
      <vt:lpstr>Verdana</vt:lpstr>
      <vt:lpstr>Wingdings</vt:lpstr>
      <vt:lpstr>Office Theme</vt:lpstr>
      <vt:lpstr>Globe</vt:lpstr>
      <vt:lpstr>X-Informatics  Cloud Technology</vt:lpstr>
      <vt:lpstr>PowerPoint Presentation</vt:lpstr>
      <vt:lpstr>The Course in One Sentence</vt:lpstr>
      <vt:lpstr>Cyberinfrastructure e-moreorlessanything X = moreorlessanything</vt:lpstr>
      <vt:lpstr>What is Cyberinfrastructure</vt:lpstr>
      <vt:lpstr>e-moreorlessanything</vt:lpstr>
      <vt:lpstr>What is Cloud Computing</vt:lpstr>
      <vt:lpstr>Physically Clouds are Clear</vt:lpstr>
      <vt:lpstr>Virtualization made several things more convenient</vt:lpstr>
      <vt:lpstr>Next Step is Renting out Idle Clouds</vt:lpstr>
      <vt:lpstr>Service Model</vt:lpstr>
      <vt:lpstr>Different aaS (as aService)’s</vt:lpstr>
      <vt:lpstr>PowerPoint Presentation</vt:lpstr>
      <vt:lpstr>X as a Service</vt:lpstr>
      <vt:lpstr>PowerPoint Presentation</vt:lpstr>
      <vt:lpstr>PowerPoint Presentation</vt:lpstr>
      <vt:lpstr>PowerPoint Presentation</vt:lpstr>
      <vt:lpstr>PowerPoint Presentation</vt:lpstr>
      <vt:lpstr>PowerPoint Presentation</vt:lpstr>
      <vt:lpstr>Gartner’s Landscape</vt:lpstr>
      <vt:lpstr>PowerPoint Presentation</vt:lpstr>
      <vt:lpstr>PowerPoint Presentation</vt:lpstr>
      <vt:lpstr>PowerPoint Presentation</vt:lpstr>
      <vt:lpstr>Hype Cycle</vt:lpstr>
      <vt:lpstr>Different Cloud aaS (as a Service)’s</vt:lpstr>
      <vt:lpstr>PowerPoint Presentation</vt:lpstr>
      <vt:lpstr>PowerPoint Presentation</vt:lpstr>
      <vt:lpstr>PowerPoint Presentation</vt:lpstr>
      <vt:lpstr>PowerPoint Presentation</vt:lpstr>
      <vt:lpstr>PowerPoint Presentation</vt:lpstr>
      <vt:lpstr>Summary of the Gartner Hype Cycle for “Emerging Technologies” for 2012</vt:lpstr>
      <vt:lpstr>Which macro trends are stated explicitly in the report?</vt:lpstr>
      <vt:lpstr>14 of 48 are technologies for reaching out or interacting with consumers</vt:lpstr>
      <vt:lpstr>8 of 48 are about analyzing, understanding and taking advantage of consumer behavior</vt:lpstr>
      <vt:lpstr>3 of 48 are about connecting things</vt:lpstr>
      <vt:lpstr>10 of 48 are technologies for AI and Robotics nearing the Tipping Point</vt:lpstr>
      <vt:lpstr>6 of 48 are technologies for improving efficiency or for reducing cost</vt:lpstr>
      <vt:lpstr>7 of 48 are miscellaneous technologies most of them very futuristic in nature</vt:lpstr>
      <vt:lpstr>PowerPoint Presentation</vt:lpstr>
      <vt:lpstr>PowerPoint Presentation</vt:lpstr>
      <vt:lpstr>PowerPoint Presentation</vt:lpstr>
      <vt:lpstr>PowerPoint Presentation</vt:lpstr>
      <vt:lpstr>The hype over “Big Data” is about to plunge into widespread disillusionment, according to a Gartner analyst.</vt:lpstr>
      <vt:lpstr>PowerPoint Presentation</vt:lpstr>
      <vt:lpstr>PowerPoint Presentation</vt:lpstr>
      <vt:lpstr>PowerPoint Presentation</vt:lpstr>
      <vt:lpstr>Simple Examples</vt:lpstr>
      <vt:lpstr>Microsoft Server Consolidation</vt:lpstr>
      <vt:lpstr>The Google gmail example</vt:lpstr>
      <vt:lpstr>What is Cloud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X-Informatics  Cloud Technology</dc:title>
  <dc:creator>Geoffrey Fox</dc:creator>
  <cp:lastModifiedBy>Geoffrey Fox</cp:lastModifiedBy>
  <cp:revision>65</cp:revision>
  <dcterms:created xsi:type="dcterms:W3CDTF">2013-02-16T20:12:40Z</dcterms:created>
  <dcterms:modified xsi:type="dcterms:W3CDTF">2013-02-27T19:16:09Z</dcterms:modified>
</cp:coreProperties>
</file>