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4" r:id="rId3"/>
    <p:sldMasterId id="2147483750" r:id="rId4"/>
    <p:sldMasterId id="2147483815" r:id="rId5"/>
  </p:sldMasterIdLst>
  <p:notesMasterIdLst>
    <p:notesMasterId r:id="rId31"/>
  </p:notesMasterIdLst>
  <p:sldIdLst>
    <p:sldId id="284" r:id="rId6"/>
    <p:sldId id="288" r:id="rId7"/>
    <p:sldId id="285" r:id="rId8"/>
    <p:sldId id="442" r:id="rId9"/>
    <p:sldId id="413" r:id="rId10"/>
    <p:sldId id="414" r:id="rId11"/>
    <p:sldId id="417" r:id="rId12"/>
    <p:sldId id="418" r:id="rId13"/>
    <p:sldId id="420" r:id="rId14"/>
    <p:sldId id="421" r:id="rId15"/>
    <p:sldId id="406" r:id="rId16"/>
    <p:sldId id="416" r:id="rId17"/>
    <p:sldId id="401" r:id="rId18"/>
    <p:sldId id="453" r:id="rId19"/>
    <p:sldId id="465" r:id="rId20"/>
    <p:sldId id="464" r:id="rId21"/>
    <p:sldId id="402" r:id="rId22"/>
    <p:sldId id="398" r:id="rId23"/>
    <p:sldId id="461" r:id="rId24"/>
    <p:sldId id="454" r:id="rId25"/>
    <p:sldId id="455" r:id="rId26"/>
    <p:sldId id="456" r:id="rId27"/>
    <p:sldId id="457" r:id="rId28"/>
    <p:sldId id="458" r:id="rId29"/>
    <p:sldId id="459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1" autoAdjust="0"/>
    <p:restoredTop sz="94660"/>
  </p:normalViewPr>
  <p:slideViewPr>
    <p:cSldViewPr>
      <p:cViewPr varScale="1">
        <p:scale>
          <a:sx n="124" d="100"/>
          <a:sy n="124" d="100"/>
        </p:scale>
        <p:origin x="7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365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AB6E-4EDD-43AD-BBB2-672420DD7E1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8EB2-7D86-42CC-98A3-1B9024C5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3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5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3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7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2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8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12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B5D7-BE9A-4871-A14A-2945E3B069D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5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3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7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6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9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6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4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4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21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78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9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383321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2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1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4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89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32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4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36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5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41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05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1203941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27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0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63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0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9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68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47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00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56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88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52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03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214517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3/4/2013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2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3/4/2013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2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3/4/2013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3/4/2013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3/4/2013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3/4/2013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3/4/2013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8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2F-140A-42E3-9B8E-B0B21C0A82A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5DB-FE8A-4404-925D-2EF32A27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8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11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3/4/2013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01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3/4/2013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281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index.html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X-Informatics </a:t>
            </a:r>
            <a:br>
              <a:rPr lang="en-US" b="1" dirty="0" smtClean="0"/>
            </a:br>
            <a:r>
              <a:rPr lang="en-US" b="1" dirty="0" smtClean="0"/>
              <a:t>Cloud Technology (Continued)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3820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March 4 2013</a:t>
            </a:r>
          </a:p>
          <a:p>
            <a:r>
              <a:rPr lang="en-US" sz="3600" dirty="0" smtClean="0"/>
              <a:t>Geoffrey Fox</a:t>
            </a:r>
          </a:p>
          <a:p>
            <a:pPr lvl="0">
              <a:defRPr/>
            </a:pPr>
            <a:r>
              <a:rPr lang="en-US" dirty="0">
                <a:hlinkClick r:id="rId2"/>
              </a:rPr>
              <a:t>gcf@indiana.edu</a:t>
            </a:r>
            <a:r>
              <a:rPr lang="en-US" dirty="0"/>
              <a:t>            </a:t>
            </a:r>
          </a:p>
          <a:p>
            <a:pPr lvl="0"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www.infomall.org/X-InformaticsSpring2013/index.html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446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10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spc="-100" dirty="0">
                <a:solidFill>
                  <a:srgbClr val="D6ECFF">
                    <a:satMod val="200000"/>
                  </a:srgbClr>
                </a:solidFill>
                <a:latin typeface="Consolas"/>
              </a:rPr>
              <a:t>Why Cloud Might Matter To You?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66842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buFont typeface="Arial" pitchFamily="34" charset="0"/>
              <a:buChar char="•"/>
            </a:pPr>
            <a:endParaRPr lang="en-US" sz="2400" b="1" dirty="0">
              <a:solidFill>
                <a:srgbClr val="D6ECFF">
                  <a:lumMod val="75000"/>
                </a:srgbClr>
              </a:solidFill>
            </a:endParaRPr>
          </a:p>
          <a:p>
            <a:pPr marL="288925" indent="-288925">
              <a:buFont typeface="Arial" pitchFamily="34" charset="0"/>
              <a:buChar char="•"/>
            </a:pPr>
            <a:r>
              <a:rPr lang="en-US" sz="2400" b="1" dirty="0">
                <a:solidFill>
                  <a:srgbClr val="D6ECFF"/>
                </a:solidFill>
              </a:rPr>
              <a:t>A New Science</a:t>
            </a:r>
          </a:p>
          <a:p>
            <a:pPr marL="288925" indent="-288925"/>
            <a:r>
              <a:rPr lang="en-US" sz="2400" b="1" dirty="0">
                <a:solidFill>
                  <a:srgbClr val="D6ECFF">
                    <a:lumMod val="75000"/>
                  </a:srgbClr>
                </a:solidFill>
              </a:rPr>
              <a:t>	“A new, fourth paradigm for science is based on data intensive computing” … understanding of this new paradigm from a variety of disciplinary perspective</a:t>
            </a:r>
          </a:p>
          <a:p>
            <a:pPr marL="515938" indent="1588" algn="r"/>
            <a:r>
              <a:rPr lang="en-US" sz="2400" i="1" dirty="0">
                <a:solidFill>
                  <a:prstClr val="white"/>
                </a:solidFill>
              </a:rPr>
              <a:t>– The  Fourth Paradigm: Data-Intensive Scientific  Discovery</a:t>
            </a:r>
          </a:p>
          <a:p>
            <a:pPr marL="515938" indent="1588"/>
            <a:endParaRPr lang="en-US" sz="2400" i="1" dirty="0">
              <a:solidFill>
                <a:prstClr val="white"/>
              </a:solidFill>
            </a:endParaRPr>
          </a:p>
          <a:p>
            <a:pPr marL="288925" indent="-288925">
              <a:buFont typeface="Arial" pitchFamily="34" charset="0"/>
              <a:buChar char="•"/>
            </a:pPr>
            <a:r>
              <a:rPr lang="en-US" sz="2400" b="1" dirty="0">
                <a:solidFill>
                  <a:srgbClr val="D6ECFF"/>
                </a:solidFill>
              </a:rPr>
              <a:t>A New Architecture 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400" b="1" dirty="0">
                <a:solidFill>
                  <a:srgbClr val="D6ECFF">
                    <a:lumMod val="75000"/>
                  </a:srgbClr>
                </a:solidFill>
              </a:rPr>
              <a:t>“Understanding  the design issues and programming challenges  for those potentially ubiquitous next-generation machines”</a:t>
            </a:r>
          </a:p>
          <a:p>
            <a:pPr marL="288925" indent="-288925" algn="r"/>
            <a:r>
              <a:rPr lang="en-US" sz="2400" i="1" dirty="0">
                <a:solidFill>
                  <a:prstClr val="white"/>
                </a:solidFill>
              </a:rPr>
              <a:t>		– The Datacenter As  A Computer</a:t>
            </a:r>
          </a:p>
          <a:p>
            <a:pPr marL="515938" indent="1588"/>
            <a:endParaRPr lang="en-US" sz="2400" i="1" dirty="0">
              <a:solidFill>
                <a:prstClr val="white"/>
              </a:solidFill>
            </a:endParaRPr>
          </a:p>
          <a:p>
            <a:pPr marL="288925" indent="228600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As a Service and Platform Model</a:t>
            </a:r>
            <a:endParaRPr lang="en-US" sz="6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" y="6412944"/>
            <a:ext cx="737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http://www.slideshare.net/woorung/trend-and-future-of-cloud-computing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13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3" name="Picture 2" descr="MicrosoftCloud_Ia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213360"/>
            <a:ext cx="8420100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IaaS Open Source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Eucalyptus</a:t>
            </a:r>
          </a:p>
          <a:p>
            <a:r>
              <a:rPr lang="en-US" sz="2200" dirty="0" smtClean="0"/>
              <a:t>Nimbus</a:t>
            </a:r>
          </a:p>
          <a:p>
            <a:r>
              <a:rPr lang="en-US" sz="2200" dirty="0" smtClean="0"/>
              <a:t>OpenStack</a:t>
            </a:r>
          </a:p>
          <a:p>
            <a:r>
              <a:rPr lang="en-US" sz="2200" dirty="0" smtClean="0"/>
              <a:t>OpenNebula (Europe)</a:t>
            </a:r>
          </a:p>
          <a:p>
            <a:r>
              <a:rPr lang="en-US" sz="2200" dirty="0" err="1" smtClean="0"/>
              <a:t>CloudStack</a:t>
            </a:r>
            <a:r>
              <a:rPr lang="en-US" sz="2200" dirty="0" smtClean="0"/>
              <a:t> (break away from OpenStack)</a:t>
            </a:r>
          </a:p>
          <a:p>
            <a:r>
              <a:rPr lang="en-US" sz="2200" dirty="0" smtClean="0"/>
              <a:t>These manage basic computing and storage but these are separable ideas</a:t>
            </a:r>
          </a:p>
          <a:p>
            <a:r>
              <a:rPr lang="en-US" sz="2200" dirty="0" smtClean="0"/>
              <a:t>Management, Networking, Access Tools</a:t>
            </a:r>
          </a:p>
          <a:p>
            <a:endParaRPr lang="en-US" sz="2200" dirty="0"/>
          </a:p>
          <a:p>
            <a:r>
              <a:rPr lang="en-US" sz="2200" dirty="0" smtClean="0"/>
              <a:t>You install on your own clusters and do have control over operation</a:t>
            </a:r>
          </a:p>
          <a:p>
            <a:r>
              <a:rPr lang="en-US" sz="2200" dirty="0" smtClean="0"/>
              <a:t>Compare Public Clouds (Amazon Azure Google) where operation is opaque but you just need a credit card and a web browser</a:t>
            </a:r>
          </a:p>
          <a:p>
            <a:r>
              <a:rPr lang="en-US" sz="2200" dirty="0" smtClean="0"/>
              <a:t>Compare VMware commercial version which is similar to </a:t>
            </a:r>
            <a:r>
              <a:rPr lang="en-US" sz="2200" dirty="0" err="1" smtClean="0"/>
              <a:t>OpenSource</a:t>
            </a:r>
            <a:r>
              <a:rPr lang="en-US" sz="2200" dirty="0" smtClean="0"/>
              <a:t> but with better support and probably greater robustness/functionality</a:t>
            </a:r>
          </a:p>
          <a:p>
            <a:r>
              <a:rPr lang="en-US" sz="2200" dirty="0" smtClean="0"/>
              <a:t>Eucalyptus has Open Source and Commercial versions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6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15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3" name="Picture 2" descr="Eucalyptus_Cloud_Archite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87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00200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Computing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60020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Storage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2860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Eucalyptus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08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Platform as a Service</a:t>
            </a:r>
            <a:endParaRPr lang="en-US" sz="6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17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3" name="Picture 2" descr="MicrosoftCloud_Pa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7170"/>
            <a:ext cx="8534400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38" y="990600"/>
            <a:ext cx="8860762" cy="564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242" y="70250"/>
            <a:ext cx="9087758" cy="61555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Platform Extension to Cloud is a Continuum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667001" y="2438400"/>
            <a:ext cx="3200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061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6488668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prstClr val="white"/>
                </a:solidFill>
              </a:rPr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283839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8392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Cloud Computing: Infrastructure and Runtimes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(Web)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Apache Hadoop, Google MapReduce,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(synchronization)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MapReduce not usually done on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21214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4" descr="http://ucspace.canberra.edu.au/download/attachments/59113623/Triangle+diagram+of+Social+Informatics.GIF?version=1&amp;modificationDate=12821021396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980"/>
            <a:ext cx="3635470" cy="25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oinformatics.com/layouts/cmediageoinformatics/img/Header-Geo-5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7049772" y="4322918"/>
            <a:ext cx="2094228" cy="6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 t="29851" r="13419" b="56430"/>
          <a:stretch/>
        </p:blipFill>
        <p:spPr bwMode="auto">
          <a:xfrm>
            <a:off x="7400203" y="746282"/>
            <a:ext cx="1673904" cy="58263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15702" b="41253"/>
          <a:stretch/>
        </p:blipFill>
        <p:spPr bwMode="auto">
          <a:xfrm>
            <a:off x="6875587" y="5734478"/>
            <a:ext cx="1049232" cy="11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/>
              <a:t>Cloud Data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400"/>
            <a:ext cx="8686800" cy="566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Clouds have a unique processing model – MapReduce with Hadoop which we discussed</a:t>
            </a:r>
          </a:p>
          <a:p>
            <a:r>
              <a:rPr lang="en-US" dirty="0" smtClean="0"/>
              <a:t>They have also inspired a revolution in data models</a:t>
            </a:r>
          </a:p>
          <a:p>
            <a:pPr lvl="1"/>
            <a:r>
              <a:rPr lang="en-US" dirty="0" smtClean="0"/>
              <a:t>Originally enterprises used databases but</a:t>
            </a:r>
          </a:p>
          <a:p>
            <a:pPr lvl="1"/>
            <a:r>
              <a:rPr lang="en-US" dirty="0" smtClean="0"/>
              <a:t>Science did not as not efficient and “transactions” not typical use</a:t>
            </a:r>
          </a:p>
          <a:p>
            <a:pPr lvl="1"/>
            <a:r>
              <a:rPr lang="en-US" dirty="0" smtClean="0"/>
              <a:t>Rather tended to access large chunks of data and/or did not do SQL queries. Rather used custom user software to access events of interest e.g. events like the Higgs</a:t>
            </a:r>
          </a:p>
          <a:p>
            <a:pPr lvl="1"/>
            <a:r>
              <a:rPr lang="en-US" dirty="0" smtClean="0"/>
              <a:t>LHC explored use of “object oriented” databases (Objectivity) but abandoned</a:t>
            </a:r>
          </a:p>
          <a:p>
            <a:r>
              <a:rPr lang="en-US" dirty="0" smtClean="0"/>
              <a:t>“Web 2.0” applications had same issues as science</a:t>
            </a:r>
          </a:p>
          <a:p>
            <a:pPr lvl="1"/>
            <a:r>
              <a:rPr lang="en-US" dirty="0" smtClean="0"/>
              <a:t>Huge data sizes (in fact larger than science) and non SQL queries</a:t>
            </a:r>
          </a:p>
          <a:p>
            <a:r>
              <a:rPr lang="en-US" dirty="0" smtClean="0"/>
              <a:t>This spurred NOSQL approaches to data and approaches to parallelism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1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23" y="0"/>
            <a:ext cx="8229600" cy="914400"/>
          </a:xfrm>
        </p:spPr>
        <p:txBody>
          <a:bodyPr/>
          <a:lstStyle/>
          <a:p>
            <a:r>
              <a:rPr lang="en-US" b="1" dirty="0" smtClean="0"/>
              <a:t>Different formats for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1985"/>
            <a:ext cx="8610600" cy="54688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Windows or </a:t>
            </a:r>
            <a:r>
              <a:rPr lang="en-US" b="1" dirty="0" smtClean="0"/>
              <a:t>UNIX file systems </a:t>
            </a:r>
            <a:r>
              <a:rPr lang="en-US" dirty="0" smtClean="0"/>
              <a:t>arranged in a hierarchy with directories</a:t>
            </a:r>
          </a:p>
          <a:p>
            <a:pPr lvl="1"/>
            <a:r>
              <a:rPr lang="en-US" dirty="0" smtClean="0"/>
              <a:t>Generalize to share files across many computers</a:t>
            </a:r>
          </a:p>
          <a:p>
            <a:pPr lvl="1"/>
            <a:r>
              <a:rPr lang="en-US" dirty="0" smtClean="0"/>
              <a:t>Access with standard UNIX I/O commands and in growing fashion </a:t>
            </a:r>
            <a:r>
              <a:rPr lang="en-US" dirty="0"/>
              <a:t>via web (as in </a:t>
            </a:r>
            <a:r>
              <a:rPr lang="en-US" dirty="0" err="1"/>
              <a:t>Oncourse</a:t>
            </a:r>
            <a:r>
              <a:rPr lang="en-US" dirty="0"/>
              <a:t> or Dropbox) </a:t>
            </a:r>
          </a:p>
          <a:p>
            <a:r>
              <a:rPr lang="en-US" b="1" dirty="0" smtClean="0"/>
              <a:t>Google File System </a:t>
            </a:r>
            <a:r>
              <a:rPr lang="en-US" dirty="0" smtClean="0"/>
              <a:t>– realized in Hadoop File System HDFS – splits files up for parallelism</a:t>
            </a:r>
          </a:p>
          <a:p>
            <a:pPr lvl="1"/>
            <a:r>
              <a:rPr lang="en-US" dirty="0" smtClean="0"/>
              <a:t>Traditional file systems also had parallel extensions but GFS very explicit</a:t>
            </a:r>
          </a:p>
          <a:p>
            <a:r>
              <a:rPr lang="en-US" b="1" dirty="0" smtClean="0"/>
              <a:t>Object stores </a:t>
            </a:r>
            <a:r>
              <a:rPr lang="en-US" dirty="0" smtClean="0"/>
              <a:t>like Amazon S3 have simpler interface than traditional file systems</a:t>
            </a:r>
          </a:p>
          <a:p>
            <a:r>
              <a:rPr lang="en-US" b="1" dirty="0" smtClean="0"/>
              <a:t>Databases </a:t>
            </a:r>
            <a:r>
              <a:rPr lang="en-US" dirty="0" smtClean="0"/>
              <a:t>will appear on next page as management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" y="152400"/>
            <a:ext cx="9144000" cy="609600"/>
          </a:xfrm>
        </p:spPr>
        <p:txBody>
          <a:bodyPr/>
          <a:lstStyle/>
          <a:p>
            <a:r>
              <a:rPr lang="en-US" sz="4000" dirty="0" smtClean="0"/>
              <a:t>Clouds as Support for Data Repositories?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45259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data deluge </a:t>
            </a:r>
            <a:r>
              <a:rPr lang="en-US" sz="2400" dirty="0" smtClean="0"/>
              <a:t>needs cost effective computing</a:t>
            </a:r>
          </a:p>
          <a:p>
            <a:pPr lvl="1"/>
            <a:r>
              <a:rPr lang="en-US" sz="2400" dirty="0" smtClean="0"/>
              <a:t>Clouds are by definition cheapest</a:t>
            </a:r>
          </a:p>
          <a:p>
            <a:pPr lvl="1"/>
            <a:r>
              <a:rPr lang="en-US" sz="2400" dirty="0" smtClean="0"/>
              <a:t>Need data and computing co-located</a:t>
            </a:r>
          </a:p>
          <a:p>
            <a:r>
              <a:rPr lang="en-US" sz="2400" b="1" dirty="0" smtClean="0"/>
              <a:t>Shared resources </a:t>
            </a:r>
            <a:r>
              <a:rPr lang="en-US" sz="2400" dirty="0" smtClean="0"/>
              <a:t>essential (to be cost effective and large)</a:t>
            </a:r>
          </a:p>
          <a:p>
            <a:pPr lvl="1"/>
            <a:r>
              <a:rPr lang="en-US" sz="2400" dirty="0" smtClean="0"/>
              <a:t>Can’t have every scientists downloading petabytes to personal cluster</a:t>
            </a:r>
          </a:p>
          <a:p>
            <a:r>
              <a:rPr lang="en-US" sz="2400" dirty="0" smtClean="0"/>
              <a:t>Need to reconcile </a:t>
            </a:r>
            <a:r>
              <a:rPr lang="en-US" sz="2400" b="1" dirty="0" smtClean="0"/>
              <a:t>distributed</a:t>
            </a:r>
            <a:r>
              <a:rPr lang="en-US" sz="2400" dirty="0" smtClean="0"/>
              <a:t> (initial source of )</a:t>
            </a:r>
            <a:r>
              <a:rPr lang="en-US" sz="2400" b="1" dirty="0" smtClean="0"/>
              <a:t> data </a:t>
            </a:r>
            <a:r>
              <a:rPr lang="en-US" sz="2400" dirty="0" smtClean="0"/>
              <a:t>with shared  analysis</a:t>
            </a:r>
          </a:p>
          <a:p>
            <a:pPr lvl="1"/>
            <a:r>
              <a:rPr lang="en-US" sz="2400" dirty="0" smtClean="0"/>
              <a:t>Can move data to (discipline specific) clouds</a:t>
            </a:r>
          </a:p>
          <a:p>
            <a:pPr lvl="1"/>
            <a:r>
              <a:rPr lang="en-US" sz="2400" dirty="0" smtClean="0"/>
              <a:t>How do you deal with multi-disciplinary studies</a:t>
            </a:r>
          </a:p>
          <a:p>
            <a:r>
              <a:rPr lang="en-US" sz="2400" b="1" dirty="0" smtClean="0"/>
              <a:t>Data repositories of future will have cheap data and elastic cloud analysis support?</a:t>
            </a:r>
          </a:p>
          <a:p>
            <a:pPr lvl="1"/>
            <a:r>
              <a:rPr lang="en-US" sz="2400" dirty="0" smtClean="0"/>
              <a:t>Hosted free if data can be used commercially?</a:t>
            </a:r>
          </a:p>
          <a:p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806532"/>
          </a:xfrm>
        </p:spPr>
        <p:txBody>
          <a:bodyPr/>
          <a:lstStyle/>
          <a:p>
            <a:r>
              <a:rPr lang="en-US" dirty="0" smtClean="0"/>
              <a:t>Architecture of Data Repositories?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525963"/>
          </a:xfrm>
        </p:spPr>
        <p:txBody>
          <a:bodyPr/>
          <a:lstStyle/>
          <a:p>
            <a:r>
              <a:rPr lang="en-US" dirty="0" smtClean="0"/>
              <a:t>Traditionally governments set up repositories for data associated with particular missions</a:t>
            </a:r>
          </a:p>
          <a:p>
            <a:pPr lvl="1"/>
            <a:r>
              <a:rPr lang="en-US" dirty="0" smtClean="0"/>
              <a:t>For example </a:t>
            </a:r>
            <a:r>
              <a:rPr lang="en-US" dirty="0"/>
              <a:t>EOSDIS (Earth </a:t>
            </a:r>
            <a:r>
              <a:rPr lang="en-US" dirty="0" smtClean="0"/>
              <a:t>Observation), </a:t>
            </a:r>
            <a:r>
              <a:rPr lang="en-US" dirty="0" err="1" smtClean="0"/>
              <a:t>GenBank</a:t>
            </a:r>
            <a:r>
              <a:rPr lang="en-US" dirty="0" smtClean="0"/>
              <a:t> (Genomics), NSIDC (Polar science), IPAC (Infrared astronomy)</a:t>
            </a:r>
          </a:p>
          <a:p>
            <a:pPr lvl="1"/>
            <a:r>
              <a:rPr lang="en-US" dirty="0" smtClean="0"/>
              <a:t>LHC/OSG computing grids for particle physics</a:t>
            </a:r>
          </a:p>
          <a:p>
            <a:r>
              <a:rPr lang="en-US" dirty="0" smtClean="0"/>
              <a:t>This is complicated by volume of data deluge, distributed instruments as in gene sequencers (maybe centralize?) and need for intense computing like Blast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repositories need lots of computing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File System?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78956" y="4680860"/>
            <a:ext cx="8229600" cy="17199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Typically a shared file system (Lustre, NFS …) used to support high performance computing</a:t>
            </a:r>
          </a:p>
          <a:p>
            <a:r>
              <a:rPr lang="en-US" dirty="0" smtClean="0"/>
              <a:t>Big advantages in flexible computing on shared data but doesn’t “</a:t>
            </a:r>
            <a:r>
              <a:rPr lang="en-US" b="1" dirty="0" smtClean="0"/>
              <a:t>bring computing to data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Object stores similar structure (separate data and compute) to this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9274" y="1041118"/>
            <a:ext cx="7772400" cy="3639742"/>
            <a:chOff x="228600" y="1894341"/>
            <a:chExt cx="7772400" cy="3639742"/>
          </a:xfrm>
        </p:grpSpPr>
        <p:grpSp>
          <p:nvGrpSpPr>
            <p:cNvPr id="206" name="Group 205"/>
            <p:cNvGrpSpPr/>
            <p:nvPr/>
          </p:nvGrpSpPr>
          <p:grpSpPr>
            <a:xfrm>
              <a:off x="2833514" y="1894341"/>
              <a:ext cx="1447800" cy="3124200"/>
              <a:chOff x="1562100" y="2286000"/>
              <a:chExt cx="1447800" cy="312420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prstClr val="white"/>
                          </a:solidFill>
                        </a:rPr>
                        <a:t>S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8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9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prstClr val="white"/>
                          </a:solidFill>
                        </a:rPr>
                        <a:t>S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6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prstClr val="white"/>
                          </a:solidFill>
                        </a:rPr>
                        <a:t>S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4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213" name="Group 2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S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2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 smtClean="0">
                          <a:solidFill>
                            <a:prstClr val="black"/>
                          </a:solidFill>
                        </a:rPr>
                        <a:t>Data</a:t>
                      </a:r>
                      <a:endParaRPr kumimoji="1" lang="en-US" sz="16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Rectangle 2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05" name="TextBox 504"/>
            <p:cNvSpPr txBox="1"/>
            <p:nvPr/>
          </p:nvSpPr>
          <p:spPr>
            <a:xfrm>
              <a:off x="5769772" y="4980085"/>
              <a:ext cx="177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Compute Cluster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2378" y="2174089"/>
              <a:ext cx="2768622" cy="2564704"/>
              <a:chOff x="3713724" y="2020475"/>
              <a:chExt cx="2768622" cy="25647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19" name="Oval 5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23" name="Oval 52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24" name="Straight Connector 52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28" name="Straight Connector 5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31" name="Group 530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3" name="Oval 54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4" name="Straight Connector 54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" name="Group 531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0" name="Oval 5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35" name="Oval 53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6" name="Group 54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9" name="Oval 5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5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563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2" name="Oval 5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564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Oval 566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prstClr val="white"/>
                      </a:solidFill>
                    </a:rPr>
                    <a:t>C</a:t>
                  </a:r>
                  <a:endParaRPr lang="en-US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Left-Right Arrow 17"/>
            <p:cNvSpPr/>
            <p:nvPr/>
          </p:nvSpPr>
          <p:spPr>
            <a:xfrm>
              <a:off x="4281314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9" name="Left-Right Arrow 578"/>
            <p:cNvSpPr/>
            <p:nvPr/>
          </p:nvSpPr>
          <p:spPr>
            <a:xfrm>
              <a:off x="1772779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28600" y="2971800"/>
              <a:ext cx="146692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Archive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2774282" y="5164751"/>
              <a:ext cx="15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Storage Nodes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6154"/>
          </a:xfrm>
        </p:spPr>
        <p:txBody>
          <a:bodyPr>
            <a:noAutofit/>
          </a:bodyPr>
          <a:lstStyle/>
          <a:p>
            <a:r>
              <a:rPr lang="en-US" b="1" dirty="0" smtClean="0"/>
              <a:t>Data Parallel File System?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prstClr val="white"/>
                          </a:solidFill>
                        </a:rPr>
                        <a:t>C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prstClr val="black"/>
                      </a:solidFill>
                    </a:rPr>
                    <a:t>File1</a:t>
                  </a:r>
                  <a:endParaRPr lang="en-US" sz="1400" b="1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prstClr val="black"/>
                        </a:solidFill>
                      </a:rPr>
                      <a:t>Block1</a:t>
                    </a:r>
                    <a:endParaRPr lang="en-US" sz="11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prstClr val="black"/>
                        </a:solidFill>
                      </a:rPr>
                      <a:t>Block2</a:t>
                    </a:r>
                    <a:endParaRPr lang="en-US" sz="11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 smtClean="0">
                        <a:solidFill>
                          <a:prstClr val="black"/>
                        </a:solidFill>
                      </a:rPr>
                      <a:t>BlockN</a:t>
                    </a:r>
                    <a:endParaRPr lang="en-US" sz="11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prstClr val="black"/>
                        </a:solidFill>
                      </a:rPr>
                      <a:t>……</a:t>
                    </a:r>
                    <a:endParaRPr lang="en-US" sz="24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Breakup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Replicate each block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File1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prstClr val="black"/>
                      </a:solidFill>
                    </a:rPr>
                    <a:t>Block1</a:t>
                  </a:r>
                  <a:endParaRPr 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prstClr val="black"/>
                      </a:solidFill>
                    </a:rPr>
                    <a:t>Block2</a:t>
                  </a:r>
                  <a:endParaRPr 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 smtClean="0">
                      <a:solidFill>
                        <a:prstClr val="black"/>
                      </a:solidFill>
                    </a:rPr>
                    <a:t>BlockN</a:t>
                  </a:r>
                  <a:endParaRPr 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black"/>
                      </a:solidFill>
                    </a:rPr>
                    <a:t>……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Breakup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Replicate each block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9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1"/>
            <a:ext cx="7772400" cy="1470025"/>
          </a:xfrm>
        </p:spPr>
        <p:txBody>
          <a:bodyPr/>
          <a:lstStyle/>
          <a:p>
            <a:r>
              <a:rPr lang="en-US" b="1" dirty="0" smtClean="0"/>
              <a:t>The Course in One Sentence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Study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rgbClr val="FF0000"/>
                </a:solidFill>
              </a:rPr>
              <a:t>Data Analytics </a:t>
            </a:r>
            <a:r>
              <a:rPr lang="en-US" dirty="0" smtClean="0"/>
              <a:t>processing </a:t>
            </a:r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to solve problems in </a:t>
            </a:r>
            <a:r>
              <a:rPr lang="en-US" dirty="0" smtClean="0">
                <a:solidFill>
                  <a:srgbClr val="FF0000"/>
                </a:solidFill>
              </a:rPr>
              <a:t>X-Informatics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What is Cloud Computing</a:t>
            </a:r>
            <a:endParaRPr lang="en-US" sz="6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68991"/>
            <a:ext cx="7218134" cy="52816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8000">
                <a:schemeClr val="bg1">
                  <a:alpha val="0"/>
                </a:schemeClr>
              </a:gs>
            </a:gsLst>
            <a:lin ang="0" scaled="1"/>
            <a:tileRect/>
          </a:gradFill>
          <a:ln w="317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none" w="med" len="med"/>
            <a:tailEnd type="none" w="med" len="med"/>
          </a:ln>
          <a:effectLst/>
        </p:spPr>
        <p:txBody>
          <a:bodyPr vert="horz" wrap="square" lIns="121872" tIns="60936" rIns="121872" bIns="60936" numCol="1" rtlCol="0" anchor="ctr" anchorCtr="0" compatLnSpc="1">
            <a:prstTxWarp prst="textNoShape">
              <a:avLst/>
            </a:prstTxWarp>
          </a:bodyPr>
          <a:lstStyle/>
          <a:p>
            <a:pPr indent="-342843" algn="ctr" defTabSz="1218332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sym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70479"/>
            <a:ext cx="76962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Designed to Provide Information and Computation to Many Users</a:t>
            </a:r>
          </a:p>
          <a:p>
            <a:pPr marL="792341" lvl="2" indent="0">
              <a:buNone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Automatic  Deployment and Management of Virtual Machine Instances</a:t>
            </a:r>
          </a:p>
          <a:p>
            <a:pPr lvl="2"/>
            <a:r>
              <a:rPr lang="en-US" dirty="0" smtClean="0"/>
              <a:t>tens to thousands &amp; dynamic scalability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Dynamic Fault Recovery of Failed Resources</a:t>
            </a:r>
          </a:p>
          <a:p>
            <a:pPr lvl="2"/>
            <a:r>
              <a:rPr lang="en-US" dirty="0" smtClean="0"/>
              <a:t>Cloud Services must run 24x7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Automatic Data Replication </a:t>
            </a:r>
          </a:p>
          <a:p>
            <a:pPr lvl="2"/>
            <a:r>
              <a:rPr lang="en-US" dirty="0" smtClean="0"/>
              <a:t>Geo-replication if needed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levels of parallelism</a:t>
            </a:r>
          </a:p>
          <a:p>
            <a:pPr lvl="2"/>
            <a:r>
              <a:rPr lang="en-US" dirty="0" smtClean="0"/>
              <a:t>Thousands of concurrent users</a:t>
            </a:r>
          </a:p>
          <a:p>
            <a:pPr lvl="2"/>
            <a:r>
              <a:rPr lang="en-US" dirty="0" smtClean="0"/>
              <a:t>Thousands of servers for a single task.</a:t>
            </a:r>
          </a:p>
          <a:p>
            <a:pPr lvl="2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Cloud Properties</a:t>
            </a:r>
            <a:endParaRPr lang="en-US" b="1" dirty="0"/>
          </a:p>
        </p:txBody>
      </p:sp>
      <p:pic>
        <p:nvPicPr>
          <p:cNvPr id="4" name="Picture 6" descr="C:\Users\Evi\AppData\Local\Microsoft\Windows\Temporary Internet Files\Content.IE5\6WZ7AA7D\MP900401516[1].jpg"/>
          <p:cNvPicPr>
            <a:picLocks noChangeAspect="1" noChangeArrowheads="1"/>
          </p:cNvPicPr>
          <p:nvPr/>
        </p:nvPicPr>
        <p:blipFill>
          <a:blip r:embed="rId2" cstate="print"/>
          <a:srcRect l="35213" r="24612"/>
          <a:stretch>
            <a:fillRect/>
          </a:stretch>
        </p:blipFill>
        <p:spPr bwMode="auto">
          <a:xfrm flipH="1">
            <a:off x="7371137" y="1295401"/>
            <a:ext cx="1772863" cy="3764059"/>
          </a:xfrm>
          <a:prstGeom prst="homePlate">
            <a:avLst>
              <a:gd name="adj" fmla="val 19080"/>
            </a:avLst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385" y="6477000"/>
            <a:ext cx="134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Gannon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2084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Clouds Offer </a:t>
            </a:r>
            <a:r>
              <a:rPr lang="en-US" sz="3600" b="0" dirty="0"/>
              <a:t>From different points of view</a:t>
            </a:r>
            <a:br>
              <a:rPr lang="en-US" sz="3600" b="0" dirty="0"/>
            </a:b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72000"/>
          </a:xfrm>
        </p:spPr>
        <p:txBody>
          <a:bodyPr/>
          <a:lstStyle/>
          <a:p>
            <a:r>
              <a:rPr lang="en-US" sz="2400" b="1" dirty="0" smtClean="0"/>
              <a:t>Features from NIST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lvl="1">
              <a:lnSpc>
                <a:spcPts val="2500"/>
              </a:lnSpc>
            </a:pPr>
            <a:r>
              <a:rPr lang="en-US" sz="2400" dirty="0" smtClean="0"/>
              <a:t>On-demand </a:t>
            </a:r>
            <a:r>
              <a:rPr lang="en-US" sz="2400" dirty="0"/>
              <a:t>service (elastic); </a:t>
            </a:r>
            <a:endParaRPr lang="en-US" sz="2400" dirty="0" smtClean="0"/>
          </a:p>
          <a:p>
            <a:pPr lvl="1">
              <a:lnSpc>
                <a:spcPts val="2500"/>
              </a:lnSpc>
            </a:pPr>
            <a:r>
              <a:rPr lang="en-US" sz="2400" dirty="0" smtClean="0"/>
              <a:t>Broad </a:t>
            </a:r>
            <a:r>
              <a:rPr lang="en-US" sz="2400" dirty="0"/>
              <a:t>network access; </a:t>
            </a:r>
            <a:endParaRPr lang="en-US" sz="2400" dirty="0" smtClean="0"/>
          </a:p>
          <a:p>
            <a:pPr lvl="1">
              <a:lnSpc>
                <a:spcPts val="2500"/>
              </a:lnSpc>
            </a:pPr>
            <a:r>
              <a:rPr lang="en-US" sz="2400" dirty="0" smtClean="0"/>
              <a:t>Resource </a:t>
            </a:r>
            <a:r>
              <a:rPr lang="en-US" sz="2400" dirty="0"/>
              <a:t>pooling; </a:t>
            </a:r>
            <a:endParaRPr lang="en-US" sz="2400" dirty="0" smtClean="0"/>
          </a:p>
          <a:p>
            <a:pPr lvl="1">
              <a:lnSpc>
                <a:spcPts val="2500"/>
              </a:lnSpc>
            </a:pPr>
            <a:r>
              <a:rPr lang="en-US" sz="2400" dirty="0" smtClean="0"/>
              <a:t>Flexible </a:t>
            </a:r>
            <a:r>
              <a:rPr lang="en-US" sz="2400" dirty="0"/>
              <a:t>resource allocation; </a:t>
            </a:r>
            <a:endParaRPr lang="en-US" sz="2400" dirty="0" smtClean="0"/>
          </a:p>
          <a:p>
            <a:pPr lvl="1">
              <a:lnSpc>
                <a:spcPts val="2500"/>
              </a:lnSpc>
            </a:pPr>
            <a:r>
              <a:rPr lang="en-US" sz="2400" dirty="0" smtClean="0"/>
              <a:t>Measured </a:t>
            </a:r>
            <a:r>
              <a:rPr lang="en-US" sz="2400" dirty="0"/>
              <a:t>service</a:t>
            </a:r>
          </a:p>
          <a:p>
            <a:r>
              <a:rPr lang="en-US" sz="2400" b="1" dirty="0"/>
              <a:t>Economies of </a:t>
            </a:r>
            <a:r>
              <a:rPr lang="en-US" sz="2400" b="1" dirty="0" smtClean="0"/>
              <a:t>scale </a:t>
            </a:r>
            <a:r>
              <a:rPr lang="en-US" sz="2400" dirty="0" smtClean="0"/>
              <a:t>in performance and electrical power </a:t>
            </a:r>
            <a:r>
              <a:rPr lang="en-US" sz="2400" b="1" dirty="0" smtClean="0"/>
              <a:t>(Green IT)</a:t>
            </a:r>
            <a:endParaRPr lang="en-US" sz="2400" b="1" dirty="0"/>
          </a:p>
          <a:p>
            <a:r>
              <a:rPr lang="en-US" sz="2400" dirty="0"/>
              <a:t>Powerful new </a:t>
            </a:r>
            <a:r>
              <a:rPr lang="en-US" sz="2400" b="1" dirty="0"/>
              <a:t>software </a:t>
            </a:r>
            <a:r>
              <a:rPr lang="en-US" sz="2400" b="1" dirty="0" smtClean="0"/>
              <a:t>models </a:t>
            </a:r>
          </a:p>
          <a:p>
            <a:pPr lvl="1"/>
            <a:r>
              <a:rPr lang="en-US" sz="2400" b="1" dirty="0" smtClean="0"/>
              <a:t>Platform as a Service </a:t>
            </a:r>
            <a:r>
              <a:rPr lang="en-US" sz="2400" dirty="0" smtClean="0"/>
              <a:t>is not an alternative to </a:t>
            </a:r>
            <a:r>
              <a:rPr lang="en-US" sz="2400" b="1" dirty="0" smtClean="0"/>
              <a:t>Infrastructure as a Service – </a:t>
            </a:r>
            <a:r>
              <a:rPr lang="en-US" sz="2400" dirty="0" smtClean="0"/>
              <a:t>it is instead an incredible valued added</a:t>
            </a:r>
          </a:p>
          <a:p>
            <a:pPr lvl="1"/>
            <a:r>
              <a:rPr lang="en-US" sz="2400" dirty="0" smtClean="0"/>
              <a:t>Amazon is as much </a:t>
            </a:r>
            <a:r>
              <a:rPr lang="en-US" sz="2400" dirty="0" err="1" smtClean="0"/>
              <a:t>PaaS</a:t>
            </a:r>
            <a:r>
              <a:rPr lang="en-US" sz="2400" dirty="0" smtClean="0"/>
              <a:t> as Azure 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7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is Cloud?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A scalable, persistent outsourced infrastructure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A framework for massive data analysis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An amplifier of our desktop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3429000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prstClr val="white"/>
                </a:solidFill>
              </a:rPr>
              <a:t>from MICROSOFT</a:t>
            </a:r>
          </a:p>
        </p:txBody>
      </p:sp>
    </p:spTree>
    <p:extLst>
      <p:ext uri="{BB962C8B-B14F-4D97-AF65-F5344CB8AC3E}">
        <p14:creationId xmlns:p14="http://schemas.microsoft.com/office/powerpoint/2010/main" val="36047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8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3" name="Picture 2" descr="CloudDefinition_Eucalyp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spc="-100" dirty="0">
                <a:solidFill>
                  <a:srgbClr val="D6ECFF">
                    <a:satMod val="200000"/>
                  </a:srgbClr>
                </a:solidFill>
                <a:latin typeface="Consolas"/>
              </a:rPr>
              <a:t>Cloud Mythologies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66842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buFont typeface="Arial" pitchFamily="34" charset="0"/>
              <a:buChar char="•"/>
            </a:pPr>
            <a:r>
              <a:rPr lang="en-US" sz="2400" b="1" dirty="0">
                <a:solidFill>
                  <a:srgbClr val="D6ECFF">
                    <a:lumMod val="75000"/>
                  </a:srgbClr>
                </a:solidFill>
              </a:rPr>
              <a:t>Cloud computing infrastructure is just a web service interface to operating system virtualization.</a:t>
            </a:r>
          </a:p>
          <a:p>
            <a:pPr marL="515938" indent="1588"/>
            <a:r>
              <a:rPr lang="en-US" sz="2400" dirty="0">
                <a:solidFill>
                  <a:prstClr val="white"/>
                </a:solidFill>
              </a:rPr>
              <a:t>–“I’m running </a:t>
            </a:r>
            <a:r>
              <a:rPr lang="en-US" sz="2400" dirty="0" err="1">
                <a:solidFill>
                  <a:prstClr val="white"/>
                </a:solidFill>
              </a:rPr>
              <a:t>Xen</a:t>
            </a:r>
            <a:r>
              <a:rPr lang="en-US" sz="2400" dirty="0">
                <a:solidFill>
                  <a:prstClr val="white"/>
                </a:solidFill>
              </a:rPr>
              <a:t> in my data center –I’m running a private cloud.”</a:t>
            </a:r>
          </a:p>
          <a:p>
            <a:pPr marL="288925" indent="228600"/>
            <a:endParaRPr lang="en-US" sz="2400" dirty="0">
              <a:solidFill>
                <a:prstClr val="white"/>
              </a:solidFill>
            </a:endParaRPr>
          </a:p>
          <a:p>
            <a:pPr marL="288925" indent="-288925">
              <a:buFont typeface="Arial" pitchFamily="34" charset="0"/>
              <a:buChar char="•"/>
            </a:pPr>
            <a:r>
              <a:rPr lang="en-US" sz="2400" b="1" dirty="0">
                <a:solidFill>
                  <a:srgbClr val="D6ECFF">
                    <a:lumMod val="75000"/>
                  </a:srgbClr>
                </a:solidFill>
              </a:rPr>
              <a:t>Clouds and Grids are equivalent</a:t>
            </a:r>
          </a:p>
          <a:p>
            <a:pPr marL="515938" indent="1588"/>
            <a:r>
              <a:rPr lang="en-US" sz="2400" dirty="0">
                <a:solidFill>
                  <a:prstClr val="white"/>
                </a:solidFill>
              </a:rPr>
              <a:t>–“In the mid 1990s, the term grid was coined to describe technologies that would allow consumers to obtain computing power on demand.”</a:t>
            </a:r>
          </a:p>
          <a:p>
            <a:pPr marL="288925" indent="228600"/>
            <a:endParaRPr lang="en-US" sz="2400" dirty="0">
              <a:solidFill>
                <a:prstClr val="white"/>
              </a:solidFill>
            </a:endParaRPr>
          </a:p>
          <a:p>
            <a:pPr marL="288925" indent="-288925">
              <a:buFont typeface="Arial" pitchFamily="34" charset="0"/>
              <a:buChar char="•"/>
            </a:pPr>
            <a:r>
              <a:rPr lang="en-US" sz="2400" b="1" dirty="0">
                <a:solidFill>
                  <a:srgbClr val="D6ECFF">
                    <a:lumMod val="75000"/>
                  </a:srgbClr>
                </a:solidFill>
              </a:rPr>
              <a:t>Cloud computing imposes a significant performance penalty over “bare metal” provisioning.</a:t>
            </a:r>
          </a:p>
          <a:p>
            <a:pPr marL="515938" indent="1588"/>
            <a:r>
              <a:rPr lang="en-US" sz="2400" dirty="0">
                <a:solidFill>
                  <a:prstClr val="white"/>
                </a:solidFill>
              </a:rPr>
              <a:t>–“I won’t be able to run a private cloud because my users will not tolerate the performance hit.”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6443246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prstClr val="white"/>
                </a:solidFill>
              </a:rPr>
              <a:t>Eucalyptus</a:t>
            </a:r>
          </a:p>
        </p:txBody>
      </p:sp>
    </p:spTree>
    <p:extLst>
      <p:ext uri="{BB962C8B-B14F-4D97-AF65-F5344CB8AC3E}">
        <p14:creationId xmlns:p14="http://schemas.microsoft.com/office/powerpoint/2010/main" val="6033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5357&quot;&gt;&lt;/object&gt;&lt;object type=&quot;2&quot; unique_id=&quot;15358&quot;&gt;&lt;object type=&quot;3&quot; unique_id=&quot;15359&quot;&gt;&lt;property id=&quot;20148&quot; value=&quot;5&quot;/&gt;&lt;property id=&quot;20300&quot; value=&quot;Slide 1 - &amp;quot;X-Informatics  Cloud Technology (Continued)&amp;quot;&quot;/&gt;&lt;property id=&quot;20307&quot; value=&quot;284&quot;/&gt;&lt;/object&gt;&lt;object type=&quot;3&quot; unique_id=&quot;18759&quot;&gt;&lt;property id=&quot;20148&quot; value=&quot;5&quot;/&gt;&lt;property id=&quot;20300&quot; value=&quot;Slide 2&quot;/&gt;&lt;property id=&quot;20307&quot; value=&quot;288&quot;/&gt;&lt;/object&gt;&lt;object type=&quot;3&quot; unique_id=&quot;18760&quot;&gt;&lt;property id=&quot;20148&quot; value=&quot;5&quot;/&gt;&lt;property id=&quot;20300&quot; value=&quot;Slide 3 - &amp;quot;The Course in One Sentence&amp;quot;&quot;/&gt;&lt;property id=&quot;20307&quot; value=&quot;285&quot;/&gt;&lt;/object&gt;&lt;object type=&quot;3&quot; unique_id=&quot;44131&quot;&gt;&lt;property id=&quot;20148&quot; value=&quot;5&quot;/&gt;&lt;property id=&quot;20300&quot; value=&quot;Slide 11 - &amp;quot;As a Service and Platform Model&amp;quot;&quot;/&gt;&lt;property id=&quot;20307&quot; value=&quot;406&quot;/&gt;&lt;/object&gt;&lt;object type=&quot;3&quot; unique_id=&quot;44144&quot;&gt;&lt;property id=&quot;20148&quot; value=&quot;5&quot;/&gt;&lt;property id=&quot;20300&quot; value=&quot;Slide 18 - &amp;quot;Platform Extension to Cloud is a Continuum&amp;quot;&quot;/&gt;&lt;property id=&quot;20307&quot; value=&quot;398&quot;/&gt;&lt;/object&gt;&lt;object type=&quot;3&quot; unique_id=&quot;44146&quot;&gt;&lt;property id=&quot;20148&quot; value=&quot;5&quot;/&gt;&lt;property id=&quot;20300&quot; value=&quot;Slide 13&quot;/&gt;&lt;property id=&quot;20307&quot; value=&quot;401&quot;/&gt;&lt;/object&gt;&lt;object type=&quot;3&quot; unique_id=&quot;44147&quot;&gt;&lt;property id=&quot;20148&quot; value=&quot;5&quot;/&gt;&lt;property id=&quot;20300&quot; value=&quot;Slide 17&quot;/&gt;&lt;property id=&quot;20307&quot; value=&quot;402&quot;/&gt;&lt;/object&gt;&lt;object type=&quot;3&quot; unique_id=&quot;48298&quot;&gt;&lt;property id=&quot;20148&quot; value=&quot;5&quot;/&gt;&lt;property id=&quot;20300&quot; value=&quot;Slide 5 - &amp;quot;Cloud Properties&amp;quot;&quot;/&gt;&lt;property id=&quot;20307&quot; value=&quot;413&quot;/&gt;&lt;/object&gt;&lt;object type=&quot;3&quot; unique_id=&quot;48299&quot;&gt;&lt;property id=&quot;20148&quot; value=&quot;5&quot;/&gt;&lt;property id=&quot;20300&quot; value=&quot;Slide 6 - &amp;quot;Clouds Offer From different points of view &amp;quot;&quot;/&gt;&lt;property id=&quot;20307&quot; value=&quot;414&quot;/&gt;&lt;/object&gt;&lt;object type=&quot;3&quot; unique_id=&quot;48300&quot;&gt;&lt;property id=&quot;20148&quot; value=&quot;5&quot;/&gt;&lt;property id=&quot;20300&quot; value=&quot;Slide 7 - &amp;quot;What is Cloud?&amp;quot;&quot;/&gt;&lt;property id=&quot;20307&quot; value=&quot;417&quot;/&gt;&lt;/object&gt;&lt;object type=&quot;3&quot; unique_id=&quot;48301&quot;&gt;&lt;property id=&quot;20148&quot; value=&quot;5&quot;/&gt;&lt;property id=&quot;20300&quot; value=&quot;Slide 8&quot;/&gt;&lt;property id=&quot;20307&quot; value=&quot;418&quot;/&gt;&lt;/object&gt;&lt;object type=&quot;3&quot; unique_id=&quot;48302&quot;&gt;&lt;property id=&quot;20148&quot; value=&quot;5&quot;/&gt;&lt;property id=&quot;20300&quot; value=&quot;Slide 9&quot;/&gt;&lt;property id=&quot;20307&quot; value=&quot;420&quot;/&gt;&lt;/object&gt;&lt;object type=&quot;3&quot; unique_id=&quot;48303&quot;&gt;&lt;property id=&quot;20148&quot; value=&quot;5&quot;/&gt;&lt;property id=&quot;20300&quot; value=&quot;Slide 10&quot;/&gt;&lt;property id=&quot;20307&quot; value=&quot;421&quot;/&gt;&lt;/object&gt;&lt;object type=&quot;3&quot; unique_id=&quot;48306&quot;&gt;&lt;property id=&quot;20148&quot; value=&quot;5&quot;/&gt;&lt;property id=&quot;20300&quot; value=&quot;Slide 12&quot;/&gt;&lt;property id=&quot;20307&quot; value=&quot;416&quot;/&gt;&lt;/object&gt;&lt;object type=&quot;3&quot; unique_id=&quot;52509&quot;&gt;&lt;property id=&quot;20148&quot; value=&quot;5&quot;/&gt;&lt;property id=&quot;20300&quot; value=&quot;Slide 4 - &amp;quot;What is Cloud Computing&amp;quot;&quot;/&gt;&lt;property id=&quot;20307&quot; value=&quot;442&quot;/&gt;&lt;/object&gt;&lt;object type=&quot;3&quot; unique_id=&quot;52931&quot;&gt;&lt;property id=&quot;20148&quot; value=&quot;5&quot;/&gt;&lt;property id=&quot;20300&quot; value=&quot;Slide 14 - &amp;quot;IaaS Open Source&amp;quot;&quot;/&gt;&lt;property id=&quot;20307&quot; value=&quot;453&quot;/&gt;&lt;/object&gt;&lt;object type=&quot;3&quot; unique_id=&quot;52932&quot;&gt;&lt;property id=&quot;20148&quot; value=&quot;5&quot;/&gt;&lt;property id=&quot;20300&quot; value=&quot;Slide 20 - &amp;quot;Cloud Data Models&amp;quot;&quot;/&gt;&lt;property id=&quot;20307&quot; value=&quot;454&quot;/&gt;&lt;/object&gt;&lt;object type=&quot;3&quot; unique_id=&quot;52933&quot;&gt;&lt;property id=&quot;20148&quot; value=&quot;5&quot;/&gt;&lt;property id=&quot;20300&quot; value=&quot;Slide 21 - &amp;quot;Different formats for data&amp;quot;&quot;/&gt;&lt;property id=&quot;20307&quot; value=&quot;455&quot;/&gt;&lt;/object&gt;&lt;object type=&quot;3&quot; unique_id=&quot;53660&quot;&gt;&lt;property id=&quot;20148&quot; value=&quot;5&quot;/&gt;&lt;property id=&quot;20300&quot; value=&quot;Slide 22 - &amp;quot;Clouds as Support for Data Repositories?&amp;quot;&quot;/&gt;&lt;property id=&quot;20307&quot; value=&quot;456&quot;/&gt;&lt;/object&gt;&lt;object type=&quot;3&quot; unique_id=&quot;53661&quot;&gt;&lt;property id=&quot;20148&quot; value=&quot;5&quot;/&gt;&lt;property id=&quot;20300&quot; value=&quot;Slide 23 - &amp;quot;Architecture of Data Repositories?&amp;quot;&quot;/&gt;&lt;property id=&quot;20307&quot; value=&quot;457&quot;/&gt;&lt;/object&gt;&lt;object type=&quot;3&quot; unique_id=&quot;53662&quot;&gt;&lt;property id=&quot;20148&quot; value=&quot;5&quot;/&gt;&lt;property id=&quot;20300&quot; value=&quot;Slide 24 - &amp;quot;Traditional File System?&amp;quot;&quot;/&gt;&lt;property id=&quot;20307&quot; value=&quot;458&quot;/&gt;&lt;/object&gt;&lt;object type=&quot;3&quot; unique_id=&quot;53663&quot;&gt;&lt;property id=&quot;20148&quot; value=&quot;5&quot;/&gt;&lt;property id=&quot;20300&quot; value=&quot;Slide 25 - &amp;quot;Data Parallel File System?&amp;quot;&quot;/&gt;&lt;property id=&quot;20307&quot; value=&quot;459&quot;/&gt;&lt;/object&gt;&lt;object type=&quot;3&quot; unique_id=&quot;54730&quot;&gt;&lt;property id=&quot;20148&quot; value=&quot;5&quot;/&gt;&lt;property id=&quot;20300&quot; value=&quot;Slide 15&quot;/&gt;&lt;property id=&quot;20307&quot; value=&quot;465&quot;/&gt;&lt;/object&gt;&lt;object type=&quot;3&quot; unique_id=&quot;54731&quot;&gt;&lt;property id=&quot;20148&quot; value=&quot;5&quot;/&gt;&lt;property id=&quot;20300&quot; value=&quot;Slide 16 - &amp;quot;Platform as a Service&amp;quot;&quot;/&gt;&lt;property id=&quot;20307&quot; value=&quot;464&quot;/&gt;&lt;/object&gt;&lt;object type=&quot;3&quot; unique_id=&quot;54732&quot;&gt;&lt;property id=&quot;20148&quot; value=&quot;5&quot;/&gt;&lt;property id=&quot;20300&quot; value=&quot;Slide 19 - &amp;quot;Cloud Computing: Infrastructure and Runtimes&amp;quot;&quot;/&gt;&lt;property id=&quot;20307&quot; value=&quot;461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1081</Words>
  <Application>Microsoft Office PowerPoint</Application>
  <PresentationFormat>On-screen Show (4:3)</PresentationFormat>
  <Paragraphs>226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ＭＳ Ｐゴシック</vt:lpstr>
      <vt:lpstr>Arial</vt:lpstr>
      <vt:lpstr>Calibri</vt:lpstr>
      <vt:lpstr>Consolas</vt:lpstr>
      <vt:lpstr>Corbel</vt:lpstr>
      <vt:lpstr>Segoe</vt:lpstr>
      <vt:lpstr>Times New Roman</vt:lpstr>
      <vt:lpstr>Wingdings</vt:lpstr>
      <vt:lpstr>Wingdings 2</vt:lpstr>
      <vt:lpstr>Wingdings 3</vt:lpstr>
      <vt:lpstr>Office Theme</vt:lpstr>
      <vt:lpstr>Metro</vt:lpstr>
      <vt:lpstr>1_Metro</vt:lpstr>
      <vt:lpstr>2_Metro</vt:lpstr>
      <vt:lpstr>3_Office Theme</vt:lpstr>
      <vt:lpstr>X-Informatics  Cloud Technology (Continued)</vt:lpstr>
      <vt:lpstr>PowerPoint Presentation</vt:lpstr>
      <vt:lpstr>The Course in One Sentence</vt:lpstr>
      <vt:lpstr>What is Cloud Computing</vt:lpstr>
      <vt:lpstr>Cloud Properties</vt:lpstr>
      <vt:lpstr>Clouds Offer From different points of view </vt:lpstr>
      <vt:lpstr>What is Cloud?</vt:lpstr>
      <vt:lpstr>PowerPoint Presentation</vt:lpstr>
      <vt:lpstr>PowerPoint Presentation</vt:lpstr>
      <vt:lpstr>PowerPoint Presentation</vt:lpstr>
      <vt:lpstr>As a Service and Platform Model</vt:lpstr>
      <vt:lpstr>PowerPoint Presentation</vt:lpstr>
      <vt:lpstr>PowerPoint Presentation</vt:lpstr>
      <vt:lpstr>IaaS Open Source</vt:lpstr>
      <vt:lpstr>PowerPoint Presentation</vt:lpstr>
      <vt:lpstr>Platform as a Service</vt:lpstr>
      <vt:lpstr>PowerPoint Presentation</vt:lpstr>
      <vt:lpstr>Platform Extension to Cloud is a Continuum</vt:lpstr>
      <vt:lpstr>Cloud Computing: Infrastructure and Runtimes</vt:lpstr>
      <vt:lpstr>Cloud Data Models</vt:lpstr>
      <vt:lpstr>Different formats for data</vt:lpstr>
      <vt:lpstr>Clouds as Support for Data Repositories?</vt:lpstr>
      <vt:lpstr>Architecture of Data Repositories?</vt:lpstr>
      <vt:lpstr>Traditional File System?</vt:lpstr>
      <vt:lpstr>Data Parallel File System?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X-Informatics  Cloud Technology</dc:title>
  <dc:creator>Geoffrey Fox</dc:creator>
  <cp:lastModifiedBy>Geoffrey Fox</cp:lastModifiedBy>
  <cp:revision>80</cp:revision>
  <dcterms:created xsi:type="dcterms:W3CDTF">2013-02-16T20:12:40Z</dcterms:created>
  <dcterms:modified xsi:type="dcterms:W3CDTF">2013-03-04T17:38:38Z</dcterms:modified>
</cp:coreProperties>
</file>