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4" r:id="rId2"/>
  </p:sldMasterIdLst>
  <p:notesMasterIdLst>
    <p:notesMasterId r:id="rId51"/>
  </p:notesMasterIdLst>
  <p:sldIdLst>
    <p:sldId id="284" r:id="rId3"/>
    <p:sldId id="288" r:id="rId4"/>
    <p:sldId id="285" r:id="rId5"/>
    <p:sldId id="464" r:id="rId6"/>
    <p:sldId id="460" r:id="rId7"/>
    <p:sldId id="292" r:id="rId8"/>
    <p:sldId id="463" r:id="rId9"/>
    <p:sldId id="466" r:id="rId10"/>
    <p:sldId id="467" r:id="rId11"/>
    <p:sldId id="257" r:id="rId12"/>
    <p:sldId id="432" r:id="rId13"/>
    <p:sldId id="430" r:id="rId14"/>
    <p:sldId id="431" r:id="rId15"/>
    <p:sldId id="258" r:id="rId16"/>
    <p:sldId id="259" r:id="rId17"/>
    <p:sldId id="260" r:id="rId18"/>
    <p:sldId id="397" r:id="rId19"/>
    <p:sldId id="261" r:id="rId20"/>
    <p:sldId id="396" r:id="rId21"/>
    <p:sldId id="262" r:id="rId22"/>
    <p:sldId id="263" r:id="rId23"/>
    <p:sldId id="411" r:id="rId24"/>
    <p:sldId id="443" r:id="rId25"/>
    <p:sldId id="444" r:id="rId26"/>
    <p:sldId id="445" r:id="rId27"/>
    <p:sldId id="449" r:id="rId28"/>
    <p:sldId id="450" r:id="rId29"/>
    <p:sldId id="446" r:id="rId30"/>
    <p:sldId id="468" r:id="rId31"/>
    <p:sldId id="447" r:id="rId32"/>
    <p:sldId id="425" r:id="rId33"/>
    <p:sldId id="266" r:id="rId34"/>
    <p:sldId id="267" r:id="rId35"/>
    <p:sldId id="268" r:id="rId36"/>
    <p:sldId id="269" r:id="rId37"/>
    <p:sldId id="270" r:id="rId38"/>
    <p:sldId id="272" r:id="rId39"/>
    <p:sldId id="273" r:id="rId40"/>
    <p:sldId id="274" r:id="rId41"/>
    <p:sldId id="275" r:id="rId42"/>
    <p:sldId id="276" r:id="rId43"/>
    <p:sldId id="277" r:id="rId44"/>
    <p:sldId id="278" r:id="rId45"/>
    <p:sldId id="279" r:id="rId46"/>
    <p:sldId id="280" r:id="rId47"/>
    <p:sldId id="281" r:id="rId48"/>
    <p:sldId id="282" r:id="rId49"/>
    <p:sldId id="283" r:id="rId50"/>
  </p:sldIdLst>
  <p:sldSz cx="9144000" cy="6858000" type="screen4x3"/>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4" d="100"/>
          <a:sy n="124" d="100"/>
        </p:scale>
        <p:origin x="702"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13" d="100"/>
          <a:sy n="113" d="100"/>
        </p:scale>
        <p:origin x="-3654"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0"/>
      <c:rAngAx val="0"/>
      <c:perspective val="20"/>
    </c:view3D>
    <c:floor>
      <c:thickness val="0"/>
    </c:floor>
    <c:sideWall>
      <c:thickness val="0"/>
    </c:sideWall>
    <c:backWall>
      <c:thickness val="0"/>
    </c:backWall>
    <c:plotArea>
      <c:layout>
        <c:manualLayout>
          <c:layoutTarget val="inner"/>
          <c:xMode val="edge"/>
          <c:yMode val="edge"/>
          <c:x val="1.6666666666666666E-2"/>
          <c:y val="0.05"/>
          <c:w val="0.95416666666666672"/>
          <c:h val="0.93125000000000002"/>
        </c:manualLayout>
      </c:layout>
      <c:pie3DChart>
        <c:varyColors val="1"/>
        <c:ser>
          <c:idx val="0"/>
          <c:order val="0"/>
          <c:tx>
            <c:strRef>
              <c:f>Hoja1!$B$1</c:f>
              <c:strCache>
                <c:ptCount val="1"/>
                <c:pt idx="0">
                  <c:v>Columna1</c:v>
                </c:pt>
              </c:strCache>
            </c:strRef>
          </c:tx>
          <c:cat>
            <c:numRef>
              <c:f>Hoja1!$A$2:$A$12</c:f>
              <c:numCache>
                <c:formatCode>General</c:formatCode>
                <c:ptCount val="11"/>
              </c:numCache>
            </c:numRef>
          </c:cat>
          <c:val>
            <c:numRef>
              <c:f>Hoja1!$B$2:$B$12</c:f>
              <c:numCache>
                <c:formatCode>General</c:formatCode>
                <c:ptCount val="11"/>
                <c:pt idx="0">
                  <c:v>3</c:v>
                </c:pt>
                <c:pt idx="1">
                  <c:v>4</c:v>
                </c:pt>
                <c:pt idx="2">
                  <c:v>1</c:v>
                </c:pt>
                <c:pt idx="3">
                  <c:v>2</c:v>
                </c:pt>
                <c:pt idx="4">
                  <c:v>1</c:v>
                </c:pt>
                <c:pt idx="5">
                  <c:v>2</c:v>
                </c:pt>
                <c:pt idx="6">
                  <c:v>3</c:v>
                </c:pt>
                <c:pt idx="7">
                  <c:v>7</c:v>
                </c:pt>
                <c:pt idx="8">
                  <c:v>1</c:v>
                </c:pt>
                <c:pt idx="9">
                  <c:v>2</c:v>
                </c:pt>
                <c:pt idx="10">
                  <c:v>1</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67AB6E-4EDD-43AD-BBB2-672420DD7E1B}" type="datetimeFigureOut">
              <a:rPr lang="en-US" smtClean="0"/>
              <a:t>3/4/2013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748EB2-7D86-42CC-98A3-1B9024C559E0}" type="slidenum">
              <a:rPr lang="en-US" smtClean="0"/>
              <a:t>‹#›</a:t>
            </a:fld>
            <a:endParaRPr lang="en-US"/>
          </a:p>
        </p:txBody>
      </p:sp>
    </p:spTree>
    <p:extLst>
      <p:ext uri="{BB962C8B-B14F-4D97-AF65-F5344CB8AC3E}">
        <p14:creationId xmlns:p14="http://schemas.microsoft.com/office/powerpoint/2010/main" val="1304437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476308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787859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A0D83CE-30FB-428A-9F72-0E578CC68C21}" type="slidenum">
              <a:rPr lang="es-ES" smtClean="0">
                <a:solidFill>
                  <a:prstClr val="black"/>
                </a:solidFill>
              </a:rPr>
              <a:pPr/>
              <a:t>33</a:t>
            </a:fld>
            <a:endParaRPr lang="es-ES">
              <a:solidFill>
                <a:prstClr val="black"/>
              </a:solidFill>
            </a:endParaRPr>
          </a:p>
        </p:txBody>
      </p:sp>
    </p:spTree>
    <p:extLst>
      <p:ext uri="{BB962C8B-B14F-4D97-AF65-F5344CB8AC3E}">
        <p14:creationId xmlns:p14="http://schemas.microsoft.com/office/powerpoint/2010/main" val="4017735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9387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73157A-BD35-40E5-B22B-0F07E0B9A47C}"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83849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387BFC-7041-4634-9E26-7C9D7A5F60C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268101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p>
        </p:txBody>
      </p:sp>
      <p:sp>
        <p:nvSpPr>
          <p:cNvPr id="144388" name="Slide Number Placeholder 3"/>
          <p:cNvSpPr>
            <a:spLocks noGrp="1"/>
          </p:cNvSpPr>
          <p:nvPr>
            <p:ph type="sldNum" sz="quarter" idx="5"/>
          </p:nvPr>
        </p:nvSpPr>
        <p:spPr>
          <a:noFill/>
        </p:spPr>
        <p:txBody>
          <a:bodyPr/>
          <a:lstStyle/>
          <a:p>
            <a:pPr fontAlgn="base">
              <a:spcBef>
                <a:spcPct val="0"/>
              </a:spcBef>
              <a:spcAft>
                <a:spcPct val="0"/>
              </a:spcAft>
            </a:pPr>
            <a:fld id="{7353CC8D-5389-4B02-B9D8-2B0D253C4F54}" type="slidenum">
              <a:rPr lang="en-US" b="1">
                <a:solidFill>
                  <a:prstClr val="black"/>
                </a:solidFill>
                <a:latin typeface="Times New Roman" pitchFamily="18" charset="0"/>
              </a:rPr>
              <a:pPr fontAlgn="base">
                <a:spcBef>
                  <a:spcPct val="0"/>
                </a:spcBef>
                <a:spcAft>
                  <a:spcPct val="0"/>
                </a:spcAft>
              </a:pPr>
              <a:t>16</a:t>
            </a:fld>
            <a:endParaRPr lang="en-US" b="1" dirty="0">
              <a:solidFill>
                <a:prstClr val="black"/>
              </a:solidFill>
              <a:latin typeface="Times New Roman" pitchFamily="18" charset="0"/>
            </a:endParaRPr>
          </a:p>
        </p:txBody>
      </p:sp>
    </p:spTree>
    <p:extLst>
      <p:ext uri="{BB962C8B-B14F-4D97-AF65-F5344CB8AC3E}">
        <p14:creationId xmlns:p14="http://schemas.microsoft.com/office/powerpoint/2010/main" val="500619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FBB5D7-BE9A-4871-A14A-2945E3B069D1}"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023419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452054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48EB2-7D86-42CC-98A3-1B9024C559E0}" type="slidenum">
              <a:rPr lang="en-US" smtClean="0"/>
              <a:t>22</a:t>
            </a:fld>
            <a:endParaRPr lang="en-US"/>
          </a:p>
        </p:txBody>
      </p:sp>
    </p:spTree>
    <p:extLst>
      <p:ext uri="{BB962C8B-B14F-4D97-AF65-F5344CB8AC3E}">
        <p14:creationId xmlns:p14="http://schemas.microsoft.com/office/powerpoint/2010/main" val="1313171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748EB2-7D86-42CC-98A3-1B9024C559E0}" type="slidenum">
              <a:rPr lang="en-US" smtClean="0"/>
              <a:t>28</a:t>
            </a:fld>
            <a:endParaRPr lang="en-US"/>
          </a:p>
        </p:txBody>
      </p:sp>
    </p:spTree>
    <p:extLst>
      <p:ext uri="{BB962C8B-B14F-4D97-AF65-F5344CB8AC3E}">
        <p14:creationId xmlns:p14="http://schemas.microsoft.com/office/powerpoint/2010/main" val="1313171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t>3/4/2013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2D5DB-FE8A-4404-925D-2EF32A27E217}" type="slidenum">
              <a:rPr lang="en-US" smtClean="0"/>
              <a:t>‹#›</a:t>
            </a:fld>
            <a:endParaRPr lang="en-US"/>
          </a:p>
        </p:txBody>
      </p:sp>
    </p:spTree>
    <p:extLst>
      <p:ext uri="{BB962C8B-B14F-4D97-AF65-F5344CB8AC3E}">
        <p14:creationId xmlns:p14="http://schemas.microsoft.com/office/powerpoint/2010/main" val="3541214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t>3/4/2013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2D5DB-FE8A-4404-925D-2EF32A27E217}" type="slidenum">
              <a:rPr lang="en-US" smtClean="0"/>
              <a:t>‹#›</a:t>
            </a:fld>
            <a:endParaRPr lang="en-US"/>
          </a:p>
        </p:txBody>
      </p:sp>
    </p:spTree>
    <p:extLst>
      <p:ext uri="{BB962C8B-B14F-4D97-AF65-F5344CB8AC3E}">
        <p14:creationId xmlns:p14="http://schemas.microsoft.com/office/powerpoint/2010/main" val="3949970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t>3/4/2013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2D5DB-FE8A-4404-925D-2EF32A27E217}" type="slidenum">
              <a:rPr lang="en-US" smtClean="0"/>
              <a:t>‹#›</a:t>
            </a:fld>
            <a:endParaRPr lang="en-US"/>
          </a:p>
        </p:txBody>
      </p:sp>
    </p:spTree>
    <p:extLst>
      <p:ext uri="{BB962C8B-B14F-4D97-AF65-F5344CB8AC3E}">
        <p14:creationId xmlns:p14="http://schemas.microsoft.com/office/powerpoint/2010/main" val="2968665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5260705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8F6BCBE8-30B0-4476-8762-9236B142003A}" type="datetimeFigureOut">
              <a:rPr lang="en-US" smtClean="0">
                <a:solidFill>
                  <a:srgbClr val="D6ECFF"/>
                </a:solidFill>
              </a:rPr>
              <a:pPr/>
              <a:t>3/4/2013</a:t>
            </a:fld>
            <a:endParaRPr lang="en-US" dirty="0">
              <a:solidFill>
                <a:srgbClr val="D6ECFF"/>
              </a:solidFill>
            </a:endParaRPr>
          </a:p>
        </p:txBody>
      </p:sp>
      <p:sp>
        <p:nvSpPr>
          <p:cNvPr id="17" name="Footer Placeholder 16"/>
          <p:cNvSpPr>
            <a:spLocks noGrp="1"/>
          </p:cNvSpPr>
          <p:nvPr>
            <p:ph type="ftr" sz="quarter" idx="11"/>
          </p:nvPr>
        </p:nvSpPr>
        <p:spPr/>
        <p:txBody>
          <a:bodyPr/>
          <a:lstStyle>
            <a:extLst/>
          </a:lstStyle>
          <a:p>
            <a:endParaRPr lang="en-US">
              <a:solidFill>
                <a:srgbClr val="D6ECFF"/>
              </a:solidFill>
            </a:endParaRPr>
          </a:p>
        </p:txBody>
      </p:sp>
      <p:sp>
        <p:nvSpPr>
          <p:cNvPr id="29" name="Slide Number Placeholder 28"/>
          <p:cNvSpPr>
            <a:spLocks noGrp="1"/>
          </p:cNvSpPr>
          <p:nvPr>
            <p:ph type="sldNum" sz="quarter" idx="12"/>
          </p:nvPr>
        </p:nvSpPr>
        <p:spPr/>
        <p:txBody>
          <a:bodyPr/>
          <a:lstStyle>
            <a:extLst/>
          </a:lstStyle>
          <a:p>
            <a:fld id="{04EFFF6C-AE4E-4FE6-A064-67A5E3D5DC7A}" type="slidenum">
              <a:rPr lang="en-US" smtClean="0">
                <a:solidFill>
                  <a:srgbClr val="D6ECFF"/>
                </a:solidFill>
              </a:rPr>
              <a:pPr/>
              <a:t>‹#›</a:t>
            </a:fld>
            <a:endParaRPr lang="en-US">
              <a:solidFill>
                <a:srgbClr val="D6ECFF"/>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6" name="Rectangle 25"/>
          <p:cNvSpPr>
            <a:spLocks noChangeArrowheads="1"/>
          </p:cNvSpPr>
          <p:nvPr userDrawn="1"/>
        </p:nvSpPr>
        <p:spPr bwMode="auto">
          <a:xfrm>
            <a:off x="8374063" y="6491287"/>
            <a:ext cx="769937" cy="366713"/>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latin typeface="Calibri" pitchFamily="34" charset="0"/>
              </a:rPr>
              <a:t>S</a:t>
            </a:r>
            <a:r>
              <a:rPr lang="en-US" b="1" i="1" dirty="0">
                <a:solidFill>
                  <a:srgbClr val="E40701"/>
                </a:solidFill>
                <a:latin typeface="Calibri" pitchFamily="34" charset="0"/>
              </a:rPr>
              <a:t>A</a:t>
            </a:r>
            <a:r>
              <a:rPr lang="en-US" b="1" i="1" dirty="0">
                <a:solidFill>
                  <a:srgbClr val="EFBA00"/>
                </a:solidFill>
                <a:latin typeface="Calibri" pitchFamily="34" charset="0"/>
              </a:rPr>
              <a:t>L</a:t>
            </a:r>
            <a:r>
              <a:rPr lang="en-US" b="1" i="1" dirty="0">
                <a:solidFill>
                  <a:srgbClr val="1851CE"/>
                </a:solidFill>
                <a:latin typeface="Calibri" pitchFamily="34" charset="0"/>
              </a:rPr>
              <a:t>S</a:t>
            </a:r>
            <a:r>
              <a:rPr lang="en-US" b="1" i="1" dirty="0">
                <a:solidFill>
                  <a:srgbClr val="18A221"/>
                </a:solidFill>
                <a:latin typeface="Calibri" pitchFamily="34" charset="0"/>
              </a:rPr>
              <a:t>A</a:t>
            </a:r>
            <a:endParaRPr lang="en-US" dirty="0">
              <a:solidFill>
                <a:prstClr val="white"/>
              </a:solidFill>
            </a:endParaRPr>
          </a:p>
        </p:txBody>
      </p:sp>
      <p:pic>
        <p:nvPicPr>
          <p:cNvPr id="18" name="Picture 17"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Tree>
    <p:extLst>
      <p:ext uri="{BB962C8B-B14F-4D97-AF65-F5344CB8AC3E}">
        <p14:creationId xmlns:p14="http://schemas.microsoft.com/office/powerpoint/2010/main" val="3573927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F6BCBE8-30B0-4476-8762-9236B142003A}" type="datetimeFigureOut">
              <a:rPr lang="en-US" smtClean="0">
                <a:solidFill>
                  <a:srgbClr val="D6ECFF"/>
                </a:solidFill>
              </a:rPr>
              <a:pPr/>
              <a:t>3/4/2013</a:t>
            </a:fld>
            <a:endParaRPr lang="en-US" dirty="0">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B3999606-967B-419A-9AEC-8752E61A74DA}"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3093810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04EFFF6C-AE4E-4FE6-A064-67A5E3D5DC7A}" type="slidenum">
              <a:rPr lang="en-US" smtClean="0">
                <a:solidFill>
                  <a:srgbClr val="D6ECFF"/>
                </a:solidFill>
              </a:rPr>
              <a:pPr/>
              <a:t>‹#›</a:t>
            </a:fld>
            <a:endParaRPr lang="en-US">
              <a:solidFill>
                <a:srgbClr val="D6ECFF"/>
              </a:solidFill>
            </a:endParaRP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376584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solidFill>
                <a:srgbClr val="D6ECFF"/>
              </a:solidFill>
            </a:endParaRPr>
          </a:p>
        </p:txBody>
      </p:sp>
      <p:sp>
        <p:nvSpPr>
          <p:cNvPr id="6" name="Footer Placeholder 5"/>
          <p:cNvSpPr>
            <a:spLocks noGrp="1"/>
          </p:cNvSpPr>
          <p:nvPr>
            <p:ph type="ftr" sz="quarter" idx="11"/>
          </p:nvPr>
        </p:nvSpPr>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p:txBody>
          <a:bodyPr/>
          <a:lstStyle>
            <a:extLst/>
          </a:lstStyle>
          <a:p>
            <a:fld id="{04EFFF6C-AE4E-4FE6-A064-67A5E3D5DC7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205589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a:solidFill>
                <a:srgbClr val="D6ECFF"/>
              </a:solidFill>
            </a:endParaRPr>
          </a:p>
        </p:txBody>
      </p:sp>
      <p:sp>
        <p:nvSpPr>
          <p:cNvPr id="8" name="Footer Placeholder 7"/>
          <p:cNvSpPr>
            <a:spLocks noGrp="1"/>
          </p:cNvSpPr>
          <p:nvPr>
            <p:ph type="ftr" sz="quarter" idx="11"/>
          </p:nvPr>
        </p:nvSpPr>
        <p:spPr/>
        <p:txBody>
          <a:bodyPr/>
          <a:lstStyle>
            <a:extLst/>
          </a:lstStyle>
          <a:p>
            <a:endParaRPr lang="en-US">
              <a:solidFill>
                <a:srgbClr val="D6ECFF"/>
              </a:solidFill>
            </a:endParaRPr>
          </a:p>
        </p:txBody>
      </p:sp>
      <p:sp>
        <p:nvSpPr>
          <p:cNvPr id="9" name="Slide Number Placeholder 8"/>
          <p:cNvSpPr>
            <a:spLocks noGrp="1"/>
          </p:cNvSpPr>
          <p:nvPr>
            <p:ph type="sldNum" sz="quarter" idx="12"/>
          </p:nvPr>
        </p:nvSpPr>
        <p:spPr/>
        <p:txBody>
          <a:bodyPr/>
          <a:lstStyle>
            <a:extLst/>
          </a:lstStyle>
          <a:p>
            <a:fld id="{04EFFF6C-AE4E-4FE6-A064-67A5E3D5DC7A}" type="slidenum">
              <a:rPr lang="en-US" smtClean="0">
                <a:solidFill>
                  <a:srgbClr val="D6ECFF"/>
                </a:solidFill>
              </a:rPr>
              <a:pPr/>
              <a:t>‹#›</a:t>
            </a:fld>
            <a:endParaRPr lang="en-US">
              <a:solidFill>
                <a:srgbClr val="D6ECFF"/>
              </a:solidFill>
            </a:endParaRP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615232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endParaRPr lang="en-US">
              <a:solidFill>
                <a:srgbClr val="D6ECFF"/>
              </a:solidFill>
            </a:endParaRPr>
          </a:p>
        </p:txBody>
      </p:sp>
      <p:sp>
        <p:nvSpPr>
          <p:cNvPr id="4" name="Footer Placeholder 3"/>
          <p:cNvSpPr>
            <a:spLocks noGrp="1"/>
          </p:cNvSpPr>
          <p:nvPr>
            <p:ph type="ftr" sz="quarter" idx="11"/>
          </p:nvPr>
        </p:nvSpPr>
        <p:spPr/>
        <p:txBody>
          <a:bodyPr/>
          <a:lstStyle>
            <a:extLst/>
          </a:lstStyle>
          <a:p>
            <a:endParaRPr lang="en-US">
              <a:solidFill>
                <a:srgbClr val="D6ECFF"/>
              </a:solidFill>
            </a:endParaRPr>
          </a:p>
        </p:txBody>
      </p:sp>
      <p:sp>
        <p:nvSpPr>
          <p:cNvPr id="5" name="Slide Number Placeholder 4"/>
          <p:cNvSpPr>
            <a:spLocks noGrp="1"/>
          </p:cNvSpPr>
          <p:nvPr>
            <p:ph type="sldNum" sz="quarter" idx="12"/>
          </p:nvPr>
        </p:nvSpPr>
        <p:spPr/>
        <p:txBody>
          <a:bodyPr/>
          <a:lstStyle>
            <a:extLst/>
          </a:lstStyle>
          <a:p>
            <a:fld id="{04EFFF6C-AE4E-4FE6-A064-67A5E3D5DC7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662145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endParaRPr lang="en-US">
              <a:solidFill>
                <a:srgbClr val="D6ECFF"/>
              </a:solidFill>
            </a:endParaRPr>
          </a:p>
        </p:txBody>
      </p:sp>
      <p:sp>
        <p:nvSpPr>
          <p:cNvPr id="3" name="Footer Placeholder 2"/>
          <p:cNvSpPr>
            <a:spLocks noGrp="1"/>
          </p:cNvSpPr>
          <p:nvPr>
            <p:ph type="ftr" sz="quarter" idx="11"/>
          </p:nvPr>
        </p:nvSpPr>
        <p:spPr/>
        <p:txBody>
          <a:bodyPr/>
          <a:lstStyle>
            <a:extLst/>
          </a:lstStyle>
          <a:p>
            <a:endParaRPr lang="en-US">
              <a:solidFill>
                <a:srgbClr val="D6ECFF"/>
              </a:solidFill>
            </a:endParaRPr>
          </a:p>
        </p:txBody>
      </p:sp>
      <p:sp>
        <p:nvSpPr>
          <p:cNvPr id="4" name="Slide Number Placeholder 3"/>
          <p:cNvSpPr>
            <a:spLocks noGrp="1"/>
          </p:cNvSpPr>
          <p:nvPr>
            <p:ph type="sldNum" sz="quarter" idx="12"/>
          </p:nvPr>
        </p:nvSpPr>
        <p:spPr/>
        <p:txBody>
          <a:bodyPr/>
          <a:lstStyle>
            <a:extLst/>
          </a:lstStyle>
          <a:p>
            <a:fld id="{04EFFF6C-AE4E-4FE6-A064-67A5E3D5DC7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563136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t>3/4/2013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2D5DB-FE8A-4404-925D-2EF32A27E217}" type="slidenum">
              <a:rPr lang="en-US" smtClean="0"/>
              <a:t>‹#›</a:t>
            </a:fld>
            <a:endParaRPr lang="en-US"/>
          </a:p>
        </p:txBody>
      </p:sp>
    </p:spTree>
    <p:extLst>
      <p:ext uri="{BB962C8B-B14F-4D97-AF65-F5344CB8AC3E}">
        <p14:creationId xmlns:p14="http://schemas.microsoft.com/office/powerpoint/2010/main" val="3667126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a:solidFill>
                <a:srgbClr val="D6ECFF"/>
              </a:solidFill>
            </a:endParaRPr>
          </a:p>
        </p:txBody>
      </p:sp>
      <p:sp>
        <p:nvSpPr>
          <p:cNvPr id="6" name="Footer Placeholder 5"/>
          <p:cNvSpPr>
            <a:spLocks noGrp="1"/>
          </p:cNvSpPr>
          <p:nvPr>
            <p:ph type="ftr" sz="quarter" idx="11"/>
          </p:nvPr>
        </p:nvSpPr>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p:txBody>
          <a:bodyPr/>
          <a:lstStyle>
            <a:extLst/>
          </a:lstStyle>
          <a:p>
            <a:fld id="{04EFFF6C-AE4E-4FE6-A064-67A5E3D5DC7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955875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endParaRPr lang="en-US">
              <a:solidFill>
                <a:srgbClr val="D6ECFF"/>
              </a:solidFill>
            </a:endParaRPr>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a:xfrm>
            <a:off x="8610600" y="55499"/>
            <a:ext cx="457200" cy="365125"/>
          </a:xfrm>
        </p:spPr>
        <p:txBody>
          <a:bodyPr/>
          <a:lstStyle>
            <a:extLst/>
          </a:lstStyle>
          <a:p>
            <a:fld id="{04EFFF6C-AE4E-4FE6-A064-67A5E3D5DC7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6290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04EFFF6C-AE4E-4FE6-A064-67A5E3D5DC7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536841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04EFFF6C-AE4E-4FE6-A064-67A5E3D5DC7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606805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1729704"/>
          </a:xfrm>
        </p:spPr>
        <p:txBody>
          <a:bodyPr/>
          <a:lstStyle>
            <a:lvl1pPr>
              <a:lnSpc>
                <a:spcPct val="90000"/>
              </a:lnSpc>
              <a:buSzPct val="80000"/>
              <a:defRPr/>
            </a:lvl1pPr>
            <a:lvl2pPr>
              <a:lnSpc>
                <a:spcPct val="90000"/>
              </a:lnSpc>
              <a:buSzPct val="80000"/>
              <a:defRPr/>
            </a:lvl2pPr>
            <a:lvl3pPr>
              <a:lnSpc>
                <a:spcPct val="90000"/>
              </a:lnSpc>
              <a:buSzPct val="80000"/>
              <a:defRPr/>
            </a:lvl3pPr>
            <a:lvl4pPr>
              <a:lnSpc>
                <a:spcPct val="90000"/>
              </a:lnSpc>
              <a:buSzPct val="80000"/>
              <a:defRPr baseline="0"/>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 (only if necessary)</a:t>
            </a:r>
          </a:p>
        </p:txBody>
      </p:sp>
    </p:spTree>
    <p:extLst>
      <p:ext uri="{BB962C8B-B14F-4D97-AF65-F5344CB8AC3E}">
        <p14:creationId xmlns:p14="http://schemas.microsoft.com/office/powerpoint/2010/main" val="1203941582"/>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25A92F-140A-42E3-9B8E-B0B21C0A82AB}" type="datetimeFigureOut">
              <a:rPr lang="en-US" smtClean="0"/>
              <a:t>3/4/2013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22D5DB-FE8A-4404-925D-2EF32A27E217}" type="slidenum">
              <a:rPr lang="en-US" smtClean="0"/>
              <a:t>‹#›</a:t>
            </a:fld>
            <a:endParaRPr lang="en-US"/>
          </a:p>
        </p:txBody>
      </p:sp>
    </p:spTree>
    <p:extLst>
      <p:ext uri="{BB962C8B-B14F-4D97-AF65-F5344CB8AC3E}">
        <p14:creationId xmlns:p14="http://schemas.microsoft.com/office/powerpoint/2010/main" val="379934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25A92F-140A-42E3-9B8E-B0B21C0A82AB}" type="datetimeFigureOut">
              <a:rPr lang="en-US" smtClean="0"/>
              <a:t>3/4/2013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2D5DB-FE8A-4404-925D-2EF32A27E217}" type="slidenum">
              <a:rPr lang="en-US" smtClean="0"/>
              <a:t>‹#›</a:t>
            </a:fld>
            <a:endParaRPr lang="en-US"/>
          </a:p>
        </p:txBody>
      </p:sp>
    </p:spTree>
    <p:extLst>
      <p:ext uri="{BB962C8B-B14F-4D97-AF65-F5344CB8AC3E}">
        <p14:creationId xmlns:p14="http://schemas.microsoft.com/office/powerpoint/2010/main" val="4079159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25A92F-140A-42E3-9B8E-B0B21C0A82AB}" type="datetimeFigureOut">
              <a:rPr lang="en-US" smtClean="0"/>
              <a:t>3/4/2013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22D5DB-FE8A-4404-925D-2EF32A27E217}" type="slidenum">
              <a:rPr lang="en-US" smtClean="0"/>
              <a:t>‹#›</a:t>
            </a:fld>
            <a:endParaRPr lang="en-US"/>
          </a:p>
        </p:txBody>
      </p:sp>
    </p:spTree>
    <p:extLst>
      <p:ext uri="{BB962C8B-B14F-4D97-AF65-F5344CB8AC3E}">
        <p14:creationId xmlns:p14="http://schemas.microsoft.com/office/powerpoint/2010/main" val="134772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25A92F-140A-42E3-9B8E-B0B21C0A82AB}" type="datetimeFigureOut">
              <a:rPr lang="en-US" smtClean="0"/>
              <a:t>3/4/2013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22D5DB-FE8A-4404-925D-2EF32A27E217}" type="slidenum">
              <a:rPr lang="en-US" smtClean="0"/>
              <a:t>‹#›</a:t>
            </a:fld>
            <a:endParaRPr lang="en-US"/>
          </a:p>
        </p:txBody>
      </p:sp>
    </p:spTree>
    <p:extLst>
      <p:ext uri="{BB962C8B-B14F-4D97-AF65-F5344CB8AC3E}">
        <p14:creationId xmlns:p14="http://schemas.microsoft.com/office/powerpoint/2010/main" val="3367531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5A92F-140A-42E3-9B8E-B0B21C0A82AB}" type="datetimeFigureOut">
              <a:rPr lang="en-US" smtClean="0"/>
              <a:t>3/4/2013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22D5DB-FE8A-4404-925D-2EF32A27E217}" type="slidenum">
              <a:rPr lang="en-US" smtClean="0"/>
              <a:t>‹#›</a:t>
            </a:fld>
            <a:endParaRPr lang="en-US"/>
          </a:p>
        </p:txBody>
      </p:sp>
    </p:spTree>
    <p:extLst>
      <p:ext uri="{BB962C8B-B14F-4D97-AF65-F5344CB8AC3E}">
        <p14:creationId xmlns:p14="http://schemas.microsoft.com/office/powerpoint/2010/main" val="842315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5A92F-140A-42E3-9B8E-B0B21C0A82AB}" type="datetimeFigureOut">
              <a:rPr lang="en-US" smtClean="0"/>
              <a:t>3/4/2013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2D5DB-FE8A-4404-925D-2EF32A27E217}" type="slidenum">
              <a:rPr lang="en-US" smtClean="0"/>
              <a:t>‹#›</a:t>
            </a:fld>
            <a:endParaRPr lang="en-US"/>
          </a:p>
        </p:txBody>
      </p:sp>
    </p:spTree>
    <p:extLst>
      <p:ext uri="{BB962C8B-B14F-4D97-AF65-F5344CB8AC3E}">
        <p14:creationId xmlns:p14="http://schemas.microsoft.com/office/powerpoint/2010/main" val="328239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5A92F-140A-42E3-9B8E-B0B21C0A82AB}" type="datetimeFigureOut">
              <a:rPr lang="en-US" smtClean="0"/>
              <a:t>3/4/2013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22D5DB-FE8A-4404-925D-2EF32A27E217}" type="slidenum">
              <a:rPr lang="en-US" smtClean="0"/>
              <a:t>‹#›</a:t>
            </a:fld>
            <a:endParaRPr lang="en-US"/>
          </a:p>
        </p:txBody>
      </p:sp>
    </p:spTree>
    <p:extLst>
      <p:ext uri="{BB962C8B-B14F-4D97-AF65-F5344CB8AC3E}">
        <p14:creationId xmlns:p14="http://schemas.microsoft.com/office/powerpoint/2010/main" val="1103784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5A92F-140A-42E3-9B8E-B0B21C0A82AB}" type="datetimeFigureOut">
              <a:rPr lang="en-US" smtClean="0"/>
              <a:t>3/4/2013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2D5DB-FE8A-4404-925D-2EF32A27E217}" type="slidenum">
              <a:rPr lang="en-US" smtClean="0"/>
              <a:t>‹#›</a:t>
            </a:fld>
            <a:endParaRPr lang="en-US"/>
          </a:p>
        </p:txBody>
      </p:sp>
    </p:spTree>
    <p:extLst>
      <p:ext uri="{BB962C8B-B14F-4D97-AF65-F5344CB8AC3E}">
        <p14:creationId xmlns:p14="http://schemas.microsoft.com/office/powerpoint/2010/main" val="1398241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8F6BCBE8-30B0-4476-8762-9236B142003A}" type="datetimeFigureOut">
              <a:rPr lang="en-US" smtClean="0">
                <a:solidFill>
                  <a:srgbClr val="D6ECFF"/>
                </a:solidFill>
              </a:rPr>
              <a:pPr/>
              <a:t>3/4/2013</a:t>
            </a:fld>
            <a:endParaRPr lang="en-US" dirty="0">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04EFFF6C-AE4E-4FE6-A064-67A5E3D5DC7A}"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1016011919"/>
      </p:ext>
    </p:extLst>
  </p:cSld>
  <p:clrMap bg1="dk1" tx1="lt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hdr="0" ftr="0" dt="0"/>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nfomall.org/X-InformaticsSpring2013/index.html" TargetMode="External"/><Relationship Id="rId2" Type="http://schemas.openxmlformats.org/officeDocument/2006/relationships/hyperlink" Target="mailto:gcf@indiana.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eweek.com/c/a/Cloud-Computing/AWS-Innovation-Means-Cloud-Domination-307831/?kc=EWWHNEMNL04232012STR8"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hyperlink" Target="http://loosebolts.wordpress.com/2008/12/02/our-vision-for-generation-4-modular-data-centers-one-way-of-getting-it-just-right/" TargetMode="External"/><Relationship Id="rId2" Type="http://schemas.openxmlformats.org/officeDocument/2006/relationships/hyperlink" Target="http://www.datacenterknowledge.com/archives/2011/05/10/uptime-institute-the-average-pue-is-1-8/"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18" Type="http://schemas.openxmlformats.org/officeDocument/2006/relationships/image" Target="../media/image19.gif"/><Relationship Id="rId3" Type="http://schemas.openxmlformats.org/officeDocument/2006/relationships/image" Target="../media/image4.jpeg"/><Relationship Id="rId7" Type="http://schemas.openxmlformats.org/officeDocument/2006/relationships/image" Target="../media/image8.gif"/><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gif"/></Relationships>
</file>

<file path=ppt/slides/_rels/slide20.xml.rels><?xml version="1.0" encoding="UTF-8" standalone="yes"?>
<Relationships xmlns="http://schemas.openxmlformats.org/package/2006/relationships"><Relationship Id="rId2" Type="http://schemas.openxmlformats.org/officeDocument/2006/relationships/hyperlink" Target="http://www.mediafire.com/file/zzqna34282frr2f/koomeydatacenterelectuse2011finalversion.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cs.metrostate.edu/~sbd/" TargetMode="External"/><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38200"/>
            <a:ext cx="9144000" cy="1470025"/>
          </a:xfrm>
        </p:spPr>
        <p:txBody>
          <a:bodyPr>
            <a:normAutofit/>
          </a:bodyPr>
          <a:lstStyle/>
          <a:p>
            <a:r>
              <a:rPr lang="en-US" b="1" dirty="0" smtClean="0"/>
              <a:t>X-Informatics </a:t>
            </a:r>
            <a:br>
              <a:rPr lang="en-US" b="1" dirty="0" smtClean="0"/>
            </a:br>
            <a:r>
              <a:rPr lang="en-US" b="1" dirty="0" smtClean="0"/>
              <a:t>Cloud Technology (Continued)</a:t>
            </a:r>
            <a:endParaRPr lang="en-US" b="1" dirty="0"/>
          </a:p>
        </p:txBody>
      </p:sp>
      <p:sp>
        <p:nvSpPr>
          <p:cNvPr id="4" name="Subtitle 3"/>
          <p:cNvSpPr>
            <a:spLocks noGrp="1"/>
          </p:cNvSpPr>
          <p:nvPr>
            <p:ph type="subTitle" idx="1"/>
          </p:nvPr>
        </p:nvSpPr>
        <p:spPr>
          <a:xfrm>
            <a:off x="304800" y="3048000"/>
            <a:ext cx="8382000" cy="3810000"/>
          </a:xfrm>
        </p:spPr>
        <p:txBody>
          <a:bodyPr>
            <a:normAutofit fontScale="77500" lnSpcReduction="20000"/>
          </a:bodyPr>
          <a:lstStyle/>
          <a:p>
            <a:r>
              <a:rPr lang="en-US" dirty="0" smtClean="0"/>
              <a:t>March </a:t>
            </a:r>
            <a:r>
              <a:rPr lang="en-US" dirty="0" smtClean="0"/>
              <a:t>6 </a:t>
            </a:r>
            <a:r>
              <a:rPr lang="en-US" dirty="0" smtClean="0"/>
              <a:t>2013</a:t>
            </a:r>
          </a:p>
          <a:p>
            <a:r>
              <a:rPr lang="en-US" sz="3600" dirty="0" smtClean="0"/>
              <a:t>Geoffrey Fox</a:t>
            </a:r>
          </a:p>
          <a:p>
            <a:pPr lvl="0">
              <a:defRPr/>
            </a:pPr>
            <a:r>
              <a:rPr lang="en-US" dirty="0">
                <a:hlinkClick r:id="rId2"/>
              </a:rPr>
              <a:t>gcf@indiana.edu</a:t>
            </a:r>
            <a:r>
              <a:rPr lang="en-US" dirty="0"/>
              <a:t>            </a:t>
            </a:r>
          </a:p>
          <a:p>
            <a:pPr lvl="0">
              <a:defRPr/>
            </a:pPr>
            <a:r>
              <a:rPr lang="en-US" dirty="0"/>
              <a:t> </a:t>
            </a:r>
            <a:r>
              <a:rPr lang="en-US" dirty="0">
                <a:hlinkClick r:id="rId3"/>
              </a:rPr>
              <a:t>http://</a:t>
            </a:r>
            <a:r>
              <a:rPr lang="en-US" dirty="0" smtClean="0">
                <a:hlinkClick r:id="rId3"/>
              </a:rPr>
              <a:t>www.infomall.org/X-InformaticsSpring2013/index.html</a:t>
            </a:r>
            <a:r>
              <a:rPr lang="en-US" dirty="0" smtClean="0"/>
              <a:t> </a:t>
            </a:r>
            <a:endParaRPr lang="en-US" dirty="0"/>
          </a:p>
          <a:p>
            <a:pPr>
              <a:defRPr/>
            </a:pPr>
            <a:endParaRPr lang="en-US" dirty="0"/>
          </a:p>
          <a:p>
            <a:pPr lvl="0"/>
            <a:r>
              <a:rPr lang="en-US" dirty="0" smtClean="0">
                <a:latin typeface="Times New Roman" pitchFamily="18" charset="0"/>
                <a:cs typeface="Times New Roman" pitchFamily="18" charset="0"/>
              </a:rPr>
              <a:t>Associate Dean for Research and Graduate Studies,  School of Informatics and Computing</a:t>
            </a:r>
          </a:p>
          <a:p>
            <a:r>
              <a:rPr lang="en-US" dirty="0" smtClean="0">
                <a:latin typeface="Times New Roman" pitchFamily="18" charset="0"/>
                <a:cs typeface="Times New Roman" pitchFamily="18" charset="0"/>
              </a:rPr>
              <a:t>Indiana University Bloomington</a:t>
            </a:r>
          </a:p>
          <a:p>
            <a:r>
              <a:rPr lang="en-US" dirty="0" smtClean="0"/>
              <a:t>2013</a:t>
            </a:r>
          </a:p>
        </p:txBody>
      </p:sp>
    </p:spTree>
    <p:extLst>
      <p:ext uri="{BB962C8B-B14F-4D97-AF65-F5344CB8AC3E}">
        <p14:creationId xmlns:p14="http://schemas.microsoft.com/office/powerpoint/2010/main" val="24465262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6600" b="1" dirty="0" smtClean="0"/>
              <a:t>Cloud (Data Center)</a:t>
            </a:r>
            <a:br>
              <a:rPr lang="en-US" sz="6600" b="1" dirty="0" smtClean="0"/>
            </a:br>
            <a:r>
              <a:rPr lang="en-US" sz="6600" b="1" dirty="0" smtClean="0"/>
              <a:t>Architectures</a:t>
            </a:r>
            <a:endParaRPr lang="en-US" sz="6600" b="1"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70175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050" y="6412944"/>
            <a:ext cx="7376160" cy="369332"/>
          </a:xfrm>
          <a:prstGeom prst="rect">
            <a:avLst/>
          </a:prstGeom>
        </p:spPr>
        <p:txBody>
          <a:bodyPr wrap="square">
            <a:spAutoFit/>
          </a:bodyPr>
          <a:lstStyle/>
          <a:p>
            <a:r>
              <a:rPr lang="en-US" dirty="0" smtClean="0">
                <a:solidFill>
                  <a:schemeClr val="bg1"/>
                </a:solidFill>
              </a:rPr>
              <a:t>http://www.slideshare.net/woorung/trend-and-future-of-cloud-computing</a:t>
            </a:r>
            <a:endParaRPr lang="en-US" dirty="0">
              <a:solidFill>
                <a:schemeClr val="bg1"/>
              </a:solidFill>
            </a:endParaRPr>
          </a:p>
        </p:txBody>
      </p:sp>
    </p:spTree>
    <p:extLst>
      <p:ext uri="{BB962C8B-B14F-4D97-AF65-F5344CB8AC3E}">
        <p14:creationId xmlns:p14="http://schemas.microsoft.com/office/powerpoint/2010/main" val="33802846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Amazon making money</a:t>
            </a:r>
            <a:endParaRPr lang="en-US" b="1" dirty="0"/>
          </a:p>
        </p:txBody>
      </p:sp>
      <p:sp>
        <p:nvSpPr>
          <p:cNvPr id="3" name="Content Placeholder 2"/>
          <p:cNvSpPr>
            <a:spLocks noGrp="1"/>
          </p:cNvSpPr>
          <p:nvPr>
            <p:ph idx="1"/>
          </p:nvPr>
        </p:nvSpPr>
        <p:spPr/>
        <p:txBody>
          <a:bodyPr>
            <a:normAutofit fontScale="85000" lnSpcReduction="10000"/>
          </a:bodyPr>
          <a:lstStyle/>
          <a:p>
            <a:r>
              <a:rPr lang="en-US" dirty="0" smtClean="0"/>
              <a:t>It took Amazon Web Services (AWS) eight years to hit $650 million in revenue, according to Citigroup in 2010. </a:t>
            </a:r>
          </a:p>
          <a:p>
            <a:r>
              <a:rPr lang="en-US" dirty="0" smtClean="0"/>
              <a:t>Just three years later, Macquarie Capital analyst Ben </a:t>
            </a:r>
            <a:r>
              <a:rPr lang="en-US" dirty="0" err="1" smtClean="0"/>
              <a:t>Schachter</a:t>
            </a:r>
            <a:r>
              <a:rPr lang="en-US" dirty="0" smtClean="0"/>
              <a:t> estimates that AWS will top $3.8 billion in 2013 revenue, up from $2.1 billion in 2012 (estimated), valuing the AWS business at $19 billion.  </a:t>
            </a:r>
          </a:p>
          <a:p>
            <a:r>
              <a:rPr lang="en-US" dirty="0" smtClean="0"/>
              <a:t>It's a lot of money, and it underlines Amazon's increasingly dominant role in cloud computing, and the rising risks associated with enterprises putting all their eggs in the AWS basket.</a:t>
            </a:r>
            <a:endParaRPr lang="en-US" dirty="0"/>
          </a:p>
        </p:txBody>
      </p:sp>
    </p:spTree>
    <p:extLst>
      <p:ext uri="{BB962C8B-B14F-4D97-AF65-F5344CB8AC3E}">
        <p14:creationId xmlns:p14="http://schemas.microsoft.com/office/powerpoint/2010/main" val="702733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Over time, the cloud will replace company-owned data centers</a:t>
            </a:r>
            <a:endParaRPr lang="en-US" dirty="0"/>
          </a:p>
        </p:txBody>
      </p:sp>
      <p:sp>
        <p:nvSpPr>
          <p:cNvPr id="3" name="Content Placeholder 2"/>
          <p:cNvSpPr>
            <a:spLocks noGrp="1"/>
          </p:cNvSpPr>
          <p:nvPr>
            <p:ph idx="1"/>
          </p:nvPr>
        </p:nvSpPr>
        <p:spPr/>
        <p:txBody>
          <a:bodyPr>
            <a:normAutofit fontScale="70000" lnSpcReduction="20000"/>
          </a:bodyPr>
          <a:lstStyle/>
          <a:p>
            <a:r>
              <a:rPr lang="en-US" dirty="0"/>
              <a:t>That is what </a:t>
            </a:r>
            <a:r>
              <a:rPr lang="en-US" i="1" u="sng" dirty="0">
                <a:hlinkClick r:id="rId2"/>
              </a:rPr>
              <a:t>Adam </a:t>
            </a:r>
            <a:r>
              <a:rPr lang="en-US" i="1" u="sng" dirty="0" err="1">
                <a:hlinkClick r:id="rId2"/>
              </a:rPr>
              <a:t>Selipsky</a:t>
            </a:r>
            <a:r>
              <a:rPr lang="en-US" i="1" u="sng" dirty="0">
                <a:hlinkClick r:id="rId2"/>
              </a:rPr>
              <a:t> of Amazon feels</a:t>
            </a:r>
            <a:r>
              <a:rPr lang="en-US" dirty="0"/>
              <a:t>. He says it may not happen overnight, it may take 5, 10 or even 20 years, but it will happen over time.</a:t>
            </a:r>
          </a:p>
          <a:p>
            <a:r>
              <a:rPr lang="en-US" dirty="0"/>
              <a:t>According to Amazon, clouds enable 7 transformation of how applications are designed, built and used.</a:t>
            </a:r>
          </a:p>
          <a:p>
            <a:r>
              <a:rPr lang="en-US" dirty="0"/>
              <a:t>Cloud makes distributed architectures easy</a:t>
            </a:r>
          </a:p>
          <a:p>
            <a:r>
              <a:rPr lang="en-US" dirty="0"/>
              <a:t>Cloud enables users to embrace the security advantages of shared systems</a:t>
            </a:r>
          </a:p>
          <a:p>
            <a:r>
              <a:rPr lang="en-US" dirty="0"/>
              <a:t>Cloud enables enterprises to move from scaling by architecture to scaling by command</a:t>
            </a:r>
          </a:p>
          <a:p>
            <a:r>
              <a:rPr lang="en-US" dirty="0"/>
              <a:t>Cloud puts a supercomputer into the hands of every developer</a:t>
            </a:r>
          </a:p>
          <a:p>
            <a:r>
              <a:rPr lang="en-US" dirty="0"/>
              <a:t>Cloud enables users to experiment often and fail quickly</a:t>
            </a:r>
          </a:p>
          <a:p>
            <a:r>
              <a:rPr lang="en-US" dirty="0"/>
              <a:t>Cloud enables big data without big servers</a:t>
            </a:r>
          </a:p>
          <a:p>
            <a:r>
              <a:rPr lang="en-US" dirty="0"/>
              <a:t>Cloud enables a mobile ecosystem for a mobile-first world</a:t>
            </a:r>
          </a:p>
          <a:p>
            <a:endParaRPr lang="en-US" dirty="0"/>
          </a:p>
        </p:txBody>
      </p:sp>
    </p:spTree>
    <p:extLst>
      <p:ext uri="{BB962C8B-B14F-4D97-AF65-F5344CB8AC3E}">
        <p14:creationId xmlns:p14="http://schemas.microsoft.com/office/powerpoint/2010/main" val="31505464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2"/>
          <p:cNvGrpSpPr>
            <a:grpSpLocks noChangeAspect="1"/>
          </p:cNvGrpSpPr>
          <p:nvPr/>
        </p:nvGrpSpPr>
        <p:grpSpPr>
          <a:xfrm>
            <a:off x="0" y="2932860"/>
            <a:ext cx="9144000" cy="3848951"/>
            <a:chOff x="0" y="1031644"/>
            <a:chExt cx="12188825" cy="5331092"/>
          </a:xfrm>
          <a:effectLst>
            <a:outerShdw blurRad="50800" dist="50800" dir="5400000" algn="ctr" rotWithShape="0">
              <a:srgbClr val="000000">
                <a:alpha val="31000"/>
              </a:srgbClr>
            </a:outerShdw>
          </a:effectLst>
        </p:grpSpPr>
        <p:pic>
          <p:nvPicPr>
            <p:cNvPr id="34" name="FIBER OPTICS" descr="fiber-optics-cables.png"/>
            <p:cNvPicPr>
              <a:picLocks noChangeAspect="1"/>
            </p:cNvPicPr>
            <p:nvPr/>
          </p:nvPicPr>
          <p:blipFill>
            <a:blip r:embed="rId3" cstate="screen">
              <a:lum bright="6000" contrast="22000"/>
              <a:extLst>
                <a:ext uri="{28A0092B-C50C-407E-A947-70E740481C1C}">
                  <a14:useLocalDpi xmlns:a14="http://schemas.microsoft.com/office/drawing/2010/main" val="0"/>
                </a:ext>
              </a:extLst>
            </a:blip>
            <a:stretch>
              <a:fillRect/>
            </a:stretch>
          </p:blipFill>
          <p:spPr>
            <a:xfrm>
              <a:off x="0" y="1052979"/>
              <a:ext cx="12188825" cy="5309757"/>
            </a:xfrm>
            <a:prstGeom prst="rect">
              <a:avLst/>
            </a:prstGeom>
          </p:spPr>
        </p:pic>
        <p:pic>
          <p:nvPicPr>
            <p:cNvPr id="35" name="World map" descr="world-map.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744" y="1031644"/>
              <a:ext cx="12171337" cy="5302139"/>
            </a:xfrm>
            <a:prstGeom prst="rect">
              <a:avLst/>
            </a:prstGeom>
          </p:spPr>
        </p:pic>
      </p:grpSp>
      <p:sp>
        <p:nvSpPr>
          <p:cNvPr id="4" name="Title 3"/>
          <p:cNvSpPr>
            <a:spLocks noGrp="1"/>
          </p:cNvSpPr>
          <p:nvPr>
            <p:ph type="title"/>
          </p:nvPr>
        </p:nvSpPr>
        <p:spPr>
          <a:xfrm>
            <a:off x="134436" y="1"/>
            <a:ext cx="8610600" cy="715963"/>
          </a:xfrm>
        </p:spPr>
        <p:txBody>
          <a:bodyPr>
            <a:noAutofit/>
          </a:bodyPr>
          <a:lstStyle/>
          <a:p>
            <a:r>
              <a:rPr lang="en-US" sz="3200" dirty="0">
                <a:solidFill>
                  <a:srgbClr val="000000"/>
                </a:solidFill>
                <a:latin typeface="Segoe UI"/>
                <a:cs typeface="Segoe UI"/>
              </a:rPr>
              <a:t>The Microsoft </a:t>
            </a:r>
            <a:r>
              <a:rPr lang="en-US" sz="3200" dirty="0" smtClean="0">
                <a:solidFill>
                  <a:srgbClr val="000000"/>
                </a:solidFill>
                <a:latin typeface="Segoe UI"/>
                <a:cs typeface="Segoe UI"/>
              </a:rPr>
              <a:t>Cloud is Built on Data Centers</a:t>
            </a:r>
            <a:endParaRPr lang="en-US" sz="3200" dirty="0">
              <a:solidFill>
                <a:srgbClr val="000000"/>
              </a:solidFill>
              <a:latin typeface="Segoe UI"/>
              <a:cs typeface="Segoe UI"/>
            </a:endParaRPr>
          </a:p>
        </p:txBody>
      </p:sp>
      <p:pic>
        <p:nvPicPr>
          <p:cNvPr id="28" name="Picture 27" descr="Quincy DC Aerial shot.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04800" y="1635819"/>
            <a:ext cx="2032264" cy="914401"/>
          </a:xfrm>
          <a:prstGeom prst="roundRect">
            <a:avLst>
              <a:gd name="adj" fmla="val 8594"/>
            </a:avLst>
          </a:prstGeom>
          <a:solidFill>
            <a:srgbClr val="FFFFFF">
              <a:shade val="85000"/>
            </a:srgbClr>
          </a:solidFill>
          <a:ln>
            <a:noFill/>
          </a:ln>
          <a:effectLst/>
        </p:spPr>
      </p:pic>
      <p:pic>
        <p:nvPicPr>
          <p:cNvPr id="1033" name="Picture 9" descr="E:\Documents\Microsoft\Products\GFS\Chicago DC Photos\Chicago dc1.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2438409" y="1635809"/>
            <a:ext cx="1585455" cy="914400"/>
          </a:xfrm>
          <a:prstGeom prst="roundRect">
            <a:avLst>
              <a:gd name="adj" fmla="val 8594"/>
            </a:avLst>
          </a:prstGeom>
          <a:solidFill>
            <a:srgbClr val="FFFFFF">
              <a:shade val="85000"/>
            </a:srgbClr>
          </a:solidFill>
          <a:ln>
            <a:noFill/>
          </a:ln>
          <a:effectLst/>
          <a:extLst/>
        </p:spPr>
      </p:pic>
      <p:pic>
        <p:nvPicPr>
          <p:cNvPr id="36"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2286" y="3794347"/>
            <a:ext cx="280945" cy="414416"/>
          </a:xfrm>
          <a:prstGeom prst="rect">
            <a:avLst/>
          </a:prstGeom>
          <a:noFill/>
          <a:effectLst>
            <a:glow rad="101600">
              <a:schemeClr val="accent5">
                <a:satMod val="175000"/>
                <a:alpha val="40000"/>
              </a:schemeClr>
            </a:glow>
          </a:effectLst>
        </p:spPr>
      </p:pic>
      <p:pic>
        <p:nvPicPr>
          <p:cNvPr id="37"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7375" y="4008392"/>
            <a:ext cx="280945" cy="414416"/>
          </a:xfrm>
          <a:prstGeom prst="rect">
            <a:avLst/>
          </a:prstGeom>
          <a:noFill/>
          <a:effectLst>
            <a:glow rad="101600">
              <a:schemeClr val="accent5">
                <a:satMod val="175000"/>
                <a:alpha val="40000"/>
              </a:schemeClr>
            </a:glow>
          </a:effectLst>
        </p:spPr>
      </p:pic>
      <p:pic>
        <p:nvPicPr>
          <p:cNvPr id="38"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0741" y="4356001"/>
            <a:ext cx="280945" cy="414416"/>
          </a:xfrm>
          <a:prstGeom prst="rect">
            <a:avLst/>
          </a:prstGeom>
          <a:noFill/>
          <a:effectLst>
            <a:glow rad="101600">
              <a:schemeClr val="accent5">
                <a:satMod val="175000"/>
                <a:alpha val="40000"/>
              </a:schemeClr>
            </a:glow>
          </a:effectLst>
        </p:spPr>
      </p:pic>
      <p:pic>
        <p:nvPicPr>
          <p:cNvPr id="39"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1091" y="4117983"/>
            <a:ext cx="280945" cy="414416"/>
          </a:xfrm>
          <a:prstGeom prst="rect">
            <a:avLst/>
          </a:prstGeom>
          <a:noFill/>
          <a:effectLst>
            <a:glow rad="101600">
              <a:schemeClr val="accent5">
                <a:satMod val="175000"/>
                <a:alpha val="40000"/>
              </a:schemeClr>
            </a:glow>
          </a:effectLst>
        </p:spPr>
      </p:pic>
      <p:pic>
        <p:nvPicPr>
          <p:cNvPr id="40"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5802" y="3886200"/>
            <a:ext cx="280945" cy="414416"/>
          </a:xfrm>
          <a:prstGeom prst="rect">
            <a:avLst/>
          </a:prstGeom>
          <a:noFill/>
          <a:effectLst>
            <a:glow rad="101600">
              <a:schemeClr val="accent5">
                <a:satMod val="175000"/>
                <a:alpha val="40000"/>
              </a:schemeClr>
            </a:glow>
          </a:effectLst>
        </p:spPr>
      </p:pic>
      <p:pic>
        <p:nvPicPr>
          <p:cNvPr id="41"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0098" y="5086695"/>
            <a:ext cx="280945" cy="414416"/>
          </a:xfrm>
          <a:prstGeom prst="rect">
            <a:avLst/>
          </a:prstGeom>
          <a:noFill/>
          <a:effectLst>
            <a:glow rad="139700">
              <a:schemeClr val="accent5">
                <a:satMod val="175000"/>
                <a:alpha val="40000"/>
              </a:schemeClr>
            </a:glow>
          </a:effectLst>
        </p:spPr>
      </p:pic>
      <p:pic>
        <p:nvPicPr>
          <p:cNvPr id="42" name="Picture 2" descr="C:\Users\alexbrad\Documents\Logos\DVD_ART34\Artwork_Imagery\Icons - Illustrations\_XML ICONS\Servers 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7455" y="3886200"/>
            <a:ext cx="280945" cy="414416"/>
          </a:xfrm>
          <a:prstGeom prst="rect">
            <a:avLst/>
          </a:prstGeom>
          <a:noFill/>
          <a:effectLst>
            <a:glow rad="101600">
              <a:schemeClr val="accent5">
                <a:satMod val="175000"/>
                <a:alpha val="40000"/>
              </a:schemeClr>
            </a:glow>
          </a:effectLst>
        </p:spPr>
      </p:pic>
      <p:sp>
        <p:nvSpPr>
          <p:cNvPr id="22" name="TextBox 21"/>
          <p:cNvSpPr txBox="1"/>
          <p:nvPr/>
        </p:nvSpPr>
        <p:spPr>
          <a:xfrm>
            <a:off x="307491" y="2542406"/>
            <a:ext cx="900823" cy="276969"/>
          </a:xfrm>
          <a:prstGeom prst="rect">
            <a:avLst/>
          </a:prstGeom>
          <a:noFill/>
        </p:spPr>
        <p:txBody>
          <a:bodyPr wrap="none" lIns="91408" tIns="45705" rIns="91408" bIns="45705" rtlCol="0">
            <a:spAutoFit/>
          </a:bodyPr>
          <a:lstStyle/>
          <a:p>
            <a:pPr defTabSz="914363"/>
            <a:r>
              <a:rPr lang="en-US" sz="1200" dirty="0">
                <a:solidFill>
                  <a:srgbClr val="0000CC"/>
                </a:solidFill>
              </a:rPr>
              <a:t>Quincy, WA</a:t>
            </a:r>
          </a:p>
        </p:txBody>
      </p:sp>
      <p:sp>
        <p:nvSpPr>
          <p:cNvPr id="45" name="TextBox 44"/>
          <p:cNvSpPr txBox="1"/>
          <p:nvPr/>
        </p:nvSpPr>
        <p:spPr>
          <a:xfrm>
            <a:off x="2479838" y="2542414"/>
            <a:ext cx="846386" cy="276969"/>
          </a:xfrm>
          <a:prstGeom prst="rect">
            <a:avLst/>
          </a:prstGeom>
          <a:noFill/>
        </p:spPr>
        <p:txBody>
          <a:bodyPr wrap="none" lIns="91408" tIns="45705" rIns="91408" bIns="45705" rtlCol="0">
            <a:spAutoFit/>
          </a:bodyPr>
          <a:lstStyle/>
          <a:p>
            <a:pPr defTabSz="914363"/>
            <a:r>
              <a:rPr lang="en-US" sz="1200" dirty="0">
                <a:solidFill>
                  <a:srgbClr val="0000CC"/>
                </a:solidFill>
              </a:rPr>
              <a:t>Chicago, IL</a:t>
            </a:r>
          </a:p>
        </p:txBody>
      </p:sp>
      <p:sp>
        <p:nvSpPr>
          <p:cNvPr id="46" name="TextBox 45"/>
          <p:cNvSpPr txBox="1"/>
          <p:nvPr/>
        </p:nvSpPr>
        <p:spPr>
          <a:xfrm>
            <a:off x="4117488" y="2542414"/>
            <a:ext cx="1168012" cy="276969"/>
          </a:xfrm>
          <a:prstGeom prst="rect">
            <a:avLst/>
          </a:prstGeom>
          <a:noFill/>
        </p:spPr>
        <p:txBody>
          <a:bodyPr wrap="none" lIns="91408" tIns="45705" rIns="91408" bIns="45705" rtlCol="0">
            <a:spAutoFit/>
          </a:bodyPr>
          <a:lstStyle/>
          <a:p>
            <a:pPr defTabSz="914363"/>
            <a:r>
              <a:rPr lang="en-US" sz="1200" dirty="0">
                <a:solidFill>
                  <a:srgbClr val="0000CC"/>
                </a:solidFill>
              </a:rPr>
              <a:t>San Antonio, TX</a:t>
            </a:r>
          </a:p>
        </p:txBody>
      </p:sp>
      <p:sp>
        <p:nvSpPr>
          <p:cNvPr id="47" name="TextBox 46"/>
          <p:cNvSpPr txBox="1"/>
          <p:nvPr/>
        </p:nvSpPr>
        <p:spPr>
          <a:xfrm>
            <a:off x="5827439" y="2542414"/>
            <a:ext cx="1099467" cy="276969"/>
          </a:xfrm>
          <a:prstGeom prst="rect">
            <a:avLst/>
          </a:prstGeom>
          <a:noFill/>
        </p:spPr>
        <p:txBody>
          <a:bodyPr wrap="none" lIns="91408" tIns="45705" rIns="91408" bIns="45705" rtlCol="0">
            <a:spAutoFit/>
          </a:bodyPr>
          <a:lstStyle/>
          <a:p>
            <a:pPr defTabSz="914363"/>
            <a:r>
              <a:rPr lang="en-US" sz="1200" dirty="0">
                <a:solidFill>
                  <a:srgbClr val="0000CC"/>
                </a:solidFill>
              </a:rPr>
              <a:t>Dublin, Ireland</a:t>
            </a:r>
          </a:p>
        </p:txBody>
      </p:sp>
      <p:pic>
        <p:nvPicPr>
          <p:cNvPr id="48"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314420" y="4389120"/>
            <a:ext cx="123980" cy="182880"/>
          </a:xfrm>
          <a:prstGeom prst="rect">
            <a:avLst/>
          </a:prstGeom>
          <a:noFill/>
          <a:effectLst/>
        </p:spPr>
      </p:pic>
      <p:pic>
        <p:nvPicPr>
          <p:cNvPr id="49"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552420" y="4419600"/>
            <a:ext cx="123980" cy="182880"/>
          </a:xfrm>
          <a:prstGeom prst="rect">
            <a:avLst/>
          </a:prstGeom>
          <a:noFill/>
          <a:effectLst/>
        </p:spPr>
      </p:pic>
      <p:pic>
        <p:nvPicPr>
          <p:cNvPr id="50"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905000" y="3962400"/>
            <a:ext cx="123980" cy="182880"/>
          </a:xfrm>
          <a:prstGeom prst="rect">
            <a:avLst/>
          </a:prstGeom>
          <a:noFill/>
          <a:effectLst/>
        </p:spPr>
      </p:pic>
      <p:pic>
        <p:nvPicPr>
          <p:cNvPr id="51"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276600" y="5562600"/>
            <a:ext cx="123980" cy="182880"/>
          </a:xfrm>
          <a:prstGeom prst="rect">
            <a:avLst/>
          </a:prstGeom>
          <a:noFill/>
          <a:effectLst/>
        </p:spPr>
      </p:pic>
      <p:pic>
        <p:nvPicPr>
          <p:cNvPr id="52"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743200" y="6019800"/>
            <a:ext cx="123980" cy="182880"/>
          </a:xfrm>
          <a:prstGeom prst="rect">
            <a:avLst/>
          </a:prstGeom>
          <a:noFill/>
          <a:effectLst/>
        </p:spPr>
      </p:pic>
      <p:pic>
        <p:nvPicPr>
          <p:cNvPr id="53"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438400" y="4572000"/>
            <a:ext cx="123980" cy="182880"/>
          </a:xfrm>
          <a:prstGeom prst="rect">
            <a:avLst/>
          </a:prstGeom>
          <a:noFill/>
          <a:effectLst/>
        </p:spPr>
      </p:pic>
      <p:pic>
        <p:nvPicPr>
          <p:cNvPr id="54"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724400" y="4191000"/>
            <a:ext cx="123980" cy="182880"/>
          </a:xfrm>
          <a:prstGeom prst="rect">
            <a:avLst/>
          </a:prstGeom>
          <a:noFill/>
          <a:effectLst/>
        </p:spPr>
      </p:pic>
      <p:pic>
        <p:nvPicPr>
          <p:cNvPr id="55"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343400" y="4191000"/>
            <a:ext cx="123980" cy="182880"/>
          </a:xfrm>
          <a:prstGeom prst="rect">
            <a:avLst/>
          </a:prstGeom>
          <a:noFill/>
          <a:effectLst/>
        </p:spPr>
      </p:pic>
      <p:pic>
        <p:nvPicPr>
          <p:cNvPr id="56"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848600" y="5867400"/>
            <a:ext cx="123980" cy="182880"/>
          </a:xfrm>
          <a:prstGeom prst="rect">
            <a:avLst/>
          </a:prstGeom>
          <a:noFill/>
          <a:effectLst/>
        </p:spPr>
      </p:pic>
      <p:pic>
        <p:nvPicPr>
          <p:cNvPr id="57"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086600" y="4724400"/>
            <a:ext cx="123980" cy="182880"/>
          </a:xfrm>
          <a:prstGeom prst="rect">
            <a:avLst/>
          </a:prstGeom>
          <a:noFill/>
          <a:effectLst/>
        </p:spPr>
      </p:pic>
      <p:pic>
        <p:nvPicPr>
          <p:cNvPr id="58"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620000" y="4419600"/>
            <a:ext cx="123980" cy="182880"/>
          </a:xfrm>
          <a:prstGeom prst="rect">
            <a:avLst/>
          </a:prstGeom>
          <a:noFill/>
          <a:effectLst/>
        </p:spPr>
      </p:pic>
      <p:pic>
        <p:nvPicPr>
          <p:cNvPr id="59"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086600" y="4495800"/>
            <a:ext cx="123980" cy="182880"/>
          </a:xfrm>
          <a:prstGeom prst="rect">
            <a:avLst/>
          </a:prstGeom>
          <a:noFill/>
          <a:effectLst/>
        </p:spPr>
      </p:pic>
      <p:pic>
        <p:nvPicPr>
          <p:cNvPr id="60" name="Picture 2" descr="C:\Users\alexbrad\Documents\Logos\DVD_ART34\Artwork_Imagery\Icons - Illustrations\_XML ICONS\Servers comput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934200" y="4419600"/>
            <a:ext cx="123980" cy="182880"/>
          </a:xfrm>
          <a:prstGeom prst="rect">
            <a:avLst/>
          </a:prstGeom>
          <a:noFill/>
          <a:effectLst/>
        </p:spPr>
      </p:pic>
      <p:pic>
        <p:nvPicPr>
          <p:cNvPr id="1034" name="Picture 10" descr="E:\Documents\Microsoft\Products\GFS\PhotosDataCenter_public_ok\SanAntonio\Microsoft San Antonio 2 Data Center (credit to Aero Photo) .jpg"/>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4117486" y="1628007"/>
            <a:ext cx="1600200" cy="925873"/>
          </a:xfrm>
          <a:prstGeom prst="roundRect">
            <a:avLst>
              <a:gd name="adj" fmla="val 8594"/>
            </a:avLst>
          </a:prstGeom>
          <a:solidFill>
            <a:srgbClr val="FFFFFF">
              <a:shade val="85000"/>
            </a:srgbClr>
          </a:solidFill>
          <a:ln>
            <a:noFill/>
          </a:ln>
          <a:effectLst/>
          <a:extLst/>
        </p:spPr>
      </p:pic>
      <p:pic>
        <p:nvPicPr>
          <p:cNvPr id="1035" name="Picture 11" descr="E:\Documents\Microsoft\Products\GFS\Generation4graphics\Aerial.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7505920" y="1628003"/>
            <a:ext cx="1409489" cy="914400"/>
          </a:xfrm>
          <a:prstGeom prst="roundRect">
            <a:avLst>
              <a:gd name="adj" fmla="val 8594"/>
            </a:avLst>
          </a:prstGeom>
          <a:solidFill>
            <a:srgbClr val="FFFFFF">
              <a:shade val="85000"/>
            </a:srgbClr>
          </a:solidFill>
          <a:ln>
            <a:noFill/>
          </a:ln>
          <a:effectLst/>
          <a:extLst/>
        </p:spPr>
      </p:pic>
      <p:sp>
        <p:nvSpPr>
          <p:cNvPr id="63" name="TextBox 62"/>
          <p:cNvSpPr txBox="1"/>
          <p:nvPr/>
        </p:nvSpPr>
        <p:spPr>
          <a:xfrm>
            <a:off x="7489639" y="2542414"/>
            <a:ext cx="1273297" cy="276969"/>
          </a:xfrm>
          <a:prstGeom prst="rect">
            <a:avLst/>
          </a:prstGeom>
          <a:noFill/>
        </p:spPr>
        <p:txBody>
          <a:bodyPr wrap="none" lIns="91408" tIns="45705" rIns="91408" bIns="45705" rtlCol="0">
            <a:spAutoFit/>
          </a:bodyPr>
          <a:lstStyle/>
          <a:p>
            <a:pPr defTabSz="914363"/>
            <a:r>
              <a:rPr lang="en-US" sz="1200" dirty="0">
                <a:solidFill>
                  <a:srgbClr val="0000CC"/>
                </a:solidFill>
              </a:rPr>
              <a:t>Generation 4 DCs</a:t>
            </a:r>
          </a:p>
        </p:txBody>
      </p:sp>
      <p:sp>
        <p:nvSpPr>
          <p:cNvPr id="2" name="Rectangle 1"/>
          <p:cNvSpPr>
            <a:spLocks noChangeArrowheads="1"/>
          </p:cNvSpPr>
          <p:nvPr/>
        </p:nvSpPr>
        <p:spPr bwMode="auto">
          <a:xfrm>
            <a:off x="1" y="-184647"/>
            <a:ext cx="184666" cy="36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08" tIns="45705" rIns="91408" bIns="45705" numCol="1" anchor="ctr" anchorCtr="0" compatLnSpc="1">
            <a:prstTxWarp prst="textNoShape">
              <a:avLst/>
            </a:prstTxWarp>
            <a:spAutoFit/>
          </a:bodyPr>
          <a:lstStyle/>
          <a:p>
            <a:pPr defTabSz="914363" fontAlgn="base">
              <a:spcBef>
                <a:spcPct val="0"/>
              </a:spcBef>
              <a:spcAft>
                <a:spcPct val="0"/>
              </a:spcAft>
            </a:pPr>
            <a:endParaRPr lang="en-US" sz="1800">
              <a:solidFill>
                <a:srgbClr val="000000"/>
              </a:solidFill>
              <a:latin typeface="Arial" charset="0"/>
              <a:cs typeface="Arial" charset="0"/>
            </a:endParaRPr>
          </a:p>
        </p:txBody>
      </p:sp>
      <p:pic>
        <p:nvPicPr>
          <p:cNvPr id="1026" name="Picture 2" descr="C:\Users\Public\Documents\Microsoft\Events\Architect Council\Dublin-DC.bmp"/>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27448" y="1628014"/>
            <a:ext cx="1551763" cy="909151"/>
          </a:xfrm>
          <a:prstGeom prst="roundRect">
            <a:avLst>
              <a:gd name="adj" fmla="val 8594"/>
            </a:avLst>
          </a:prstGeom>
          <a:solidFill>
            <a:srgbClr val="FFFFFF">
              <a:shade val="85000"/>
            </a:srgbClr>
          </a:solidFill>
          <a:ln>
            <a:noFill/>
          </a:ln>
          <a:effectLst/>
          <a:extLst/>
        </p:spPr>
      </p:pic>
      <p:sp>
        <p:nvSpPr>
          <p:cNvPr id="43" name="Content Placeholder 4"/>
          <p:cNvSpPr txBox="1">
            <a:spLocks/>
          </p:cNvSpPr>
          <p:nvPr/>
        </p:nvSpPr>
        <p:spPr>
          <a:xfrm>
            <a:off x="256923" y="823686"/>
            <a:ext cx="8610600" cy="533400"/>
          </a:xfrm>
          <a:prstGeom prst="rect">
            <a:avLst/>
          </a:prstGeom>
        </p:spPr>
        <p:txBody>
          <a:bodyPr vert="horz" lIns="91408" tIns="45705" rIns="91408" bIns="45705" rtlCol="0">
            <a:normAutofit/>
          </a:bodyPr>
          <a:lstStyle>
            <a:lvl1pPr marL="342900" indent="-342900" algn="l" defTabSz="914400" rtl="0" eaLnBrk="1" latinLnBrk="0" hangingPunct="1">
              <a:spcBef>
                <a:spcPts val="1200"/>
              </a:spcBef>
              <a:buFont typeface="Segoe UI" pitchFamily="34" charset="0"/>
              <a:buChar char="&gt;"/>
              <a:defRPr sz="3200" kern="1200">
                <a:solidFill>
                  <a:schemeClr val="tx1"/>
                </a:solidFill>
                <a:latin typeface="Segoe UI" pitchFamily="34" charset="0"/>
                <a:ea typeface="Segoe UI" pitchFamily="34" charset="0"/>
                <a:cs typeface="Segoe UI" pitchFamily="34" charset="0"/>
              </a:defRPr>
            </a:lvl1pPr>
            <a:lvl2pPr marL="742950" indent="-285750" algn="l" defTabSz="914400" rtl="0" eaLnBrk="1" latinLnBrk="0" hangingPunct="1">
              <a:spcBef>
                <a:spcPts val="600"/>
              </a:spcBef>
              <a:buFont typeface="Arial" pitchFamily="34" charset="0"/>
              <a:buChar char="•"/>
              <a:defRPr sz="2800" kern="1200">
                <a:solidFill>
                  <a:schemeClr val="tx1"/>
                </a:solidFill>
                <a:latin typeface="Segoe UI" pitchFamily="34" charset="0"/>
                <a:ea typeface="Segoe UI" pitchFamily="34" charset="0"/>
                <a:cs typeface="Segoe UI" pitchFamily="34" charset="0"/>
              </a:defRPr>
            </a:lvl2pPr>
            <a:lvl3pPr marL="1143000" indent="-228600" algn="l" defTabSz="914400" rtl="0" eaLnBrk="1" latinLnBrk="0" hangingPunct="1">
              <a:spcBef>
                <a:spcPts val="600"/>
              </a:spcBef>
              <a:buFont typeface="Wingdings" pitchFamily="2" charset="2"/>
              <a:buChar char="§"/>
              <a:defRPr sz="2400" kern="1200">
                <a:solidFill>
                  <a:schemeClr val="tx1"/>
                </a:solidFill>
                <a:latin typeface="Segoe UI" pitchFamily="34" charset="0"/>
                <a:ea typeface="Segoe UI" pitchFamily="34" charset="0"/>
                <a:cs typeface="Segoe UI" pitchFamily="34" charset="0"/>
              </a:defRPr>
            </a:lvl3pPr>
            <a:lvl4pPr marL="1600200" indent="-228600" algn="l" defTabSz="914400" rtl="0" eaLnBrk="1" latinLnBrk="0" hangingPunct="1">
              <a:spcBef>
                <a:spcPts val="0"/>
              </a:spcBef>
              <a:buFont typeface="Arial" pitchFamily="34" charset="0"/>
              <a:buChar char="–"/>
              <a:defRPr sz="2000" kern="1200">
                <a:solidFill>
                  <a:schemeClr val="tx1"/>
                </a:solidFill>
                <a:latin typeface="Segoe UI" pitchFamily="34" charset="0"/>
                <a:ea typeface="Segoe UI" pitchFamily="34" charset="0"/>
                <a:cs typeface="Segoe UI" pitchFamily="34" charset="0"/>
              </a:defRPr>
            </a:lvl4pPr>
            <a:lvl5pPr marL="2057400" indent="-228600" algn="l" defTabSz="914400" rtl="0" eaLnBrk="1" latinLnBrk="0" hangingPunct="1">
              <a:spcBef>
                <a:spcPts val="0"/>
              </a:spcBef>
              <a:buFont typeface="Arial" pitchFamily="34" charset="0"/>
              <a:buChar char="»"/>
              <a:defRPr sz="2000" kern="1200">
                <a:solidFill>
                  <a:schemeClr val="tx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egoe UI" pitchFamily="34" charset="0"/>
              <a:buNone/>
            </a:pPr>
            <a:r>
              <a:rPr lang="en-US" sz="2800" dirty="0">
                <a:solidFill>
                  <a:srgbClr val="000000"/>
                </a:solidFill>
                <a:latin typeface="Candara" pitchFamily="34" charset="0"/>
              </a:rPr>
              <a:t>~</a:t>
            </a:r>
            <a:r>
              <a:rPr lang="en-US" sz="2800" dirty="0" smtClean="0">
                <a:solidFill>
                  <a:srgbClr val="000000"/>
                </a:solidFill>
                <a:latin typeface="Candara" pitchFamily="34" charset="0"/>
              </a:rPr>
              <a:t>100 Globally Distributed Data Centers</a:t>
            </a:r>
            <a:endParaRPr lang="en-US" sz="2800" dirty="0">
              <a:solidFill>
                <a:srgbClr val="000000"/>
              </a:solidFill>
              <a:latin typeface="Candara" pitchFamily="34" charset="0"/>
            </a:endParaRPr>
          </a:p>
        </p:txBody>
      </p:sp>
      <p:sp>
        <p:nvSpPr>
          <p:cNvPr id="44" name="Text Placeholder 2"/>
          <p:cNvSpPr txBox="1">
            <a:spLocks/>
          </p:cNvSpPr>
          <p:nvPr/>
        </p:nvSpPr>
        <p:spPr bwMode="auto">
          <a:xfrm>
            <a:off x="1719448" y="1274701"/>
            <a:ext cx="7239001" cy="2492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396859" indent="-396859" defTabSz="912775" eaLnBrk="0" fontAlgn="base" hangingPunct="0">
              <a:lnSpc>
                <a:spcPct val="90000"/>
              </a:lnSpc>
              <a:spcBef>
                <a:spcPct val="20000"/>
              </a:spcBef>
              <a:spcAft>
                <a:spcPct val="0"/>
              </a:spcAft>
              <a:defRPr/>
            </a:pPr>
            <a:r>
              <a:rPr lang="en-US" dirty="0" smtClean="0">
                <a:latin typeface="Segeo UI"/>
              </a:rPr>
              <a:t>Range in size from “edge” facilities to </a:t>
            </a:r>
            <a:r>
              <a:rPr lang="en-US" dirty="0" err="1" smtClean="0">
                <a:latin typeface="Segeo UI"/>
              </a:rPr>
              <a:t>megascale</a:t>
            </a:r>
            <a:r>
              <a:rPr lang="en-US" dirty="0" smtClean="0">
                <a:latin typeface="Segeo UI"/>
              </a:rPr>
              <a:t> (100K to 1M servers)</a:t>
            </a:r>
          </a:p>
        </p:txBody>
      </p:sp>
      <p:pic>
        <p:nvPicPr>
          <p:cNvPr id="61" name="Picture 11" descr="E:\Documents\Microsoft\Products\GFS\Generation4graphics\Aerial.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1715485" y="2255627"/>
            <a:ext cx="5966506" cy="3870746"/>
          </a:xfrm>
          <a:prstGeom prst="roundRect">
            <a:avLst>
              <a:gd name="adj" fmla="val 8594"/>
            </a:avLst>
          </a:prstGeom>
          <a:solidFill>
            <a:srgbClr val="FFFFFF">
              <a:shade val="85000"/>
            </a:srgbClr>
          </a:solidFill>
          <a:ln>
            <a:noFill/>
          </a:ln>
          <a:effectLst/>
          <a:extLst/>
        </p:spPr>
      </p:pic>
      <p:sp>
        <p:nvSpPr>
          <p:cNvPr id="5" name="TextBox 4"/>
          <p:cNvSpPr txBox="1"/>
          <p:nvPr/>
        </p:nvSpPr>
        <p:spPr>
          <a:xfrm>
            <a:off x="6172200" y="6553200"/>
            <a:ext cx="1343253" cy="369332"/>
          </a:xfrm>
          <a:prstGeom prst="rect">
            <a:avLst/>
          </a:prstGeom>
          <a:noFill/>
        </p:spPr>
        <p:txBody>
          <a:bodyPr wrap="none" rtlCol="0">
            <a:spAutoFit/>
          </a:bodyPr>
          <a:lstStyle/>
          <a:p>
            <a:r>
              <a:rPr lang="en-US" dirty="0" smtClean="0"/>
              <a:t>Gannon Talk</a:t>
            </a:r>
            <a:endParaRPr lang="en-US" dirty="0"/>
          </a:p>
        </p:txBody>
      </p:sp>
    </p:spTree>
    <p:extLst>
      <p:ext uri="{BB962C8B-B14F-4D97-AF65-F5344CB8AC3E}">
        <p14:creationId xmlns:p14="http://schemas.microsoft.com/office/powerpoint/2010/main" val="651653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00" fill="hold"/>
                                        <p:tgtEl>
                                          <p:spTgt spid="38"/>
                                        </p:tgtEl>
                                        <p:attrNameLst>
                                          <p:attrName>ppt_x</p:attrName>
                                        </p:attrNameLst>
                                      </p:cBhvr>
                                      <p:tavLst>
                                        <p:tav tm="0">
                                          <p:val>
                                            <p:strVal val="#ppt_x"/>
                                          </p:val>
                                        </p:tav>
                                        <p:tav tm="100000">
                                          <p:val>
                                            <p:strVal val="#ppt_x"/>
                                          </p:val>
                                        </p:tav>
                                      </p:tavLst>
                                    </p:anim>
                                    <p:anim calcmode="lin" valueType="num">
                                      <p:cBhvr additive="base">
                                        <p:cTn id="8" dur="100" fill="hold"/>
                                        <p:tgtEl>
                                          <p:spTgt spid="38"/>
                                        </p:tgtEl>
                                        <p:attrNameLst>
                                          <p:attrName>ppt_y</p:attrName>
                                        </p:attrNameLst>
                                      </p:cBhvr>
                                      <p:tavLst>
                                        <p:tav tm="0">
                                          <p:val>
                                            <p:strVal val="0-#ppt_h/2"/>
                                          </p:val>
                                        </p:tav>
                                        <p:tav tm="100000">
                                          <p:val>
                                            <p:strVal val="#ppt_y"/>
                                          </p:val>
                                        </p:tav>
                                      </p:tavLst>
                                    </p:anim>
                                  </p:childTnLst>
                                </p:cTn>
                              </p:par>
                            </p:childTnLst>
                          </p:cTn>
                        </p:par>
                        <p:par>
                          <p:cTn id="9" fill="hold">
                            <p:stCondLst>
                              <p:cond delay="100"/>
                            </p:stCondLst>
                            <p:childTnLst>
                              <p:par>
                                <p:cTn id="10" presetID="2" presetClass="entr" presetSubtype="1"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 fill="hold"/>
                                        <p:tgtEl>
                                          <p:spTgt spid="37"/>
                                        </p:tgtEl>
                                        <p:attrNameLst>
                                          <p:attrName>ppt_x</p:attrName>
                                        </p:attrNameLst>
                                      </p:cBhvr>
                                      <p:tavLst>
                                        <p:tav tm="0">
                                          <p:val>
                                            <p:strVal val="#ppt_x"/>
                                          </p:val>
                                        </p:tav>
                                        <p:tav tm="100000">
                                          <p:val>
                                            <p:strVal val="#ppt_x"/>
                                          </p:val>
                                        </p:tav>
                                      </p:tavLst>
                                    </p:anim>
                                    <p:anim calcmode="lin" valueType="num">
                                      <p:cBhvr additive="base">
                                        <p:cTn id="13" dur="100" fill="hold"/>
                                        <p:tgtEl>
                                          <p:spTgt spid="37"/>
                                        </p:tgtEl>
                                        <p:attrNameLst>
                                          <p:attrName>ppt_y</p:attrName>
                                        </p:attrNameLst>
                                      </p:cBhvr>
                                      <p:tavLst>
                                        <p:tav tm="0">
                                          <p:val>
                                            <p:strVal val="0-#ppt_h/2"/>
                                          </p:val>
                                        </p:tav>
                                        <p:tav tm="100000">
                                          <p:val>
                                            <p:strVal val="#ppt_y"/>
                                          </p:val>
                                        </p:tav>
                                      </p:tavLst>
                                    </p:anim>
                                  </p:childTnLst>
                                </p:cTn>
                              </p:par>
                            </p:childTnLst>
                          </p:cTn>
                        </p:par>
                        <p:par>
                          <p:cTn id="14" fill="hold">
                            <p:stCondLst>
                              <p:cond delay="200"/>
                            </p:stCondLst>
                            <p:childTnLst>
                              <p:par>
                                <p:cTn id="15" presetID="2" presetClass="entr" presetSubtype="1"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100" fill="hold"/>
                                        <p:tgtEl>
                                          <p:spTgt spid="40"/>
                                        </p:tgtEl>
                                        <p:attrNameLst>
                                          <p:attrName>ppt_x</p:attrName>
                                        </p:attrNameLst>
                                      </p:cBhvr>
                                      <p:tavLst>
                                        <p:tav tm="0">
                                          <p:val>
                                            <p:strVal val="#ppt_x"/>
                                          </p:val>
                                        </p:tav>
                                        <p:tav tm="100000">
                                          <p:val>
                                            <p:strVal val="#ppt_x"/>
                                          </p:val>
                                        </p:tav>
                                      </p:tavLst>
                                    </p:anim>
                                    <p:anim calcmode="lin" valueType="num">
                                      <p:cBhvr additive="base">
                                        <p:cTn id="18" dur="100" fill="hold"/>
                                        <p:tgtEl>
                                          <p:spTgt spid="40"/>
                                        </p:tgtEl>
                                        <p:attrNameLst>
                                          <p:attrName>ppt_y</p:attrName>
                                        </p:attrNameLst>
                                      </p:cBhvr>
                                      <p:tavLst>
                                        <p:tav tm="0">
                                          <p:val>
                                            <p:strVal val="0-#ppt_h/2"/>
                                          </p:val>
                                        </p:tav>
                                        <p:tav tm="100000">
                                          <p:val>
                                            <p:strVal val="#ppt_y"/>
                                          </p:val>
                                        </p:tav>
                                      </p:tavLst>
                                    </p:anim>
                                  </p:childTnLst>
                                </p:cTn>
                              </p:par>
                            </p:childTnLst>
                          </p:cTn>
                        </p:par>
                        <p:par>
                          <p:cTn id="19" fill="hold">
                            <p:stCondLst>
                              <p:cond delay="300"/>
                            </p:stCondLst>
                            <p:childTnLst>
                              <p:par>
                                <p:cTn id="20" presetID="2" presetClass="entr" presetSubtype="1"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100" fill="hold"/>
                                        <p:tgtEl>
                                          <p:spTgt spid="42"/>
                                        </p:tgtEl>
                                        <p:attrNameLst>
                                          <p:attrName>ppt_x</p:attrName>
                                        </p:attrNameLst>
                                      </p:cBhvr>
                                      <p:tavLst>
                                        <p:tav tm="0">
                                          <p:val>
                                            <p:strVal val="#ppt_x"/>
                                          </p:val>
                                        </p:tav>
                                        <p:tav tm="100000">
                                          <p:val>
                                            <p:strVal val="#ppt_x"/>
                                          </p:val>
                                        </p:tav>
                                      </p:tavLst>
                                    </p:anim>
                                    <p:anim calcmode="lin" valueType="num">
                                      <p:cBhvr additive="base">
                                        <p:cTn id="23" dur="100" fill="hold"/>
                                        <p:tgtEl>
                                          <p:spTgt spid="42"/>
                                        </p:tgtEl>
                                        <p:attrNameLst>
                                          <p:attrName>ppt_y</p:attrName>
                                        </p:attrNameLst>
                                      </p:cBhvr>
                                      <p:tavLst>
                                        <p:tav tm="0">
                                          <p:val>
                                            <p:strVal val="0-#ppt_h/2"/>
                                          </p:val>
                                        </p:tav>
                                        <p:tav tm="100000">
                                          <p:val>
                                            <p:strVal val="#ppt_y"/>
                                          </p:val>
                                        </p:tav>
                                      </p:tavLst>
                                    </p:anim>
                                  </p:childTnLst>
                                </p:cTn>
                              </p:par>
                            </p:childTnLst>
                          </p:cTn>
                        </p:par>
                        <p:par>
                          <p:cTn id="24" fill="hold">
                            <p:stCondLst>
                              <p:cond delay="400"/>
                            </p:stCondLst>
                            <p:childTnLst>
                              <p:par>
                                <p:cTn id="25" presetID="2" presetClass="entr" presetSubtype="1"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100" fill="hold"/>
                                        <p:tgtEl>
                                          <p:spTgt spid="39"/>
                                        </p:tgtEl>
                                        <p:attrNameLst>
                                          <p:attrName>ppt_x</p:attrName>
                                        </p:attrNameLst>
                                      </p:cBhvr>
                                      <p:tavLst>
                                        <p:tav tm="0">
                                          <p:val>
                                            <p:strVal val="#ppt_x"/>
                                          </p:val>
                                        </p:tav>
                                        <p:tav tm="100000">
                                          <p:val>
                                            <p:strVal val="#ppt_x"/>
                                          </p:val>
                                        </p:tav>
                                      </p:tavLst>
                                    </p:anim>
                                    <p:anim calcmode="lin" valueType="num">
                                      <p:cBhvr additive="base">
                                        <p:cTn id="28" dur="100" fill="hold"/>
                                        <p:tgtEl>
                                          <p:spTgt spid="39"/>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1" fill="hold" nodeType="after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100" fill="hold"/>
                                        <p:tgtEl>
                                          <p:spTgt spid="41"/>
                                        </p:tgtEl>
                                        <p:attrNameLst>
                                          <p:attrName>ppt_x</p:attrName>
                                        </p:attrNameLst>
                                      </p:cBhvr>
                                      <p:tavLst>
                                        <p:tav tm="0">
                                          <p:val>
                                            <p:strVal val="#ppt_x"/>
                                          </p:val>
                                        </p:tav>
                                        <p:tav tm="100000">
                                          <p:val>
                                            <p:strVal val="#ppt_x"/>
                                          </p:val>
                                        </p:tav>
                                      </p:tavLst>
                                    </p:anim>
                                    <p:anim calcmode="lin" valueType="num">
                                      <p:cBhvr additive="base">
                                        <p:cTn id="33" dur="100" fill="hold"/>
                                        <p:tgtEl>
                                          <p:spTgt spid="41"/>
                                        </p:tgtEl>
                                        <p:attrNameLst>
                                          <p:attrName>ppt_y</p:attrName>
                                        </p:attrNameLst>
                                      </p:cBhvr>
                                      <p:tavLst>
                                        <p:tav tm="0">
                                          <p:val>
                                            <p:strVal val="0-#ppt_h/2"/>
                                          </p:val>
                                        </p:tav>
                                        <p:tav tm="100000">
                                          <p:val>
                                            <p:strVal val="#ppt_y"/>
                                          </p:val>
                                        </p:tav>
                                      </p:tavLst>
                                    </p:anim>
                                  </p:childTnLst>
                                </p:cTn>
                              </p:par>
                            </p:childTnLst>
                          </p:cTn>
                        </p:par>
                        <p:par>
                          <p:cTn id="34" fill="hold">
                            <p:stCondLst>
                              <p:cond delay="600"/>
                            </p:stCondLst>
                            <p:childTnLst>
                              <p:par>
                                <p:cTn id="35" presetID="2" presetClass="entr" presetSubtype="1"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100" fill="hold"/>
                                        <p:tgtEl>
                                          <p:spTgt spid="36"/>
                                        </p:tgtEl>
                                        <p:attrNameLst>
                                          <p:attrName>ppt_x</p:attrName>
                                        </p:attrNameLst>
                                      </p:cBhvr>
                                      <p:tavLst>
                                        <p:tav tm="0">
                                          <p:val>
                                            <p:strVal val="#ppt_x"/>
                                          </p:val>
                                        </p:tav>
                                        <p:tav tm="100000">
                                          <p:val>
                                            <p:strVal val="#ppt_x"/>
                                          </p:val>
                                        </p:tav>
                                      </p:tavLst>
                                    </p:anim>
                                    <p:anim calcmode="lin" valueType="num">
                                      <p:cBhvr additive="base">
                                        <p:cTn id="38" dur="100" fill="hold"/>
                                        <p:tgtEl>
                                          <p:spTgt spid="36"/>
                                        </p:tgtEl>
                                        <p:attrNameLst>
                                          <p:attrName>ppt_y</p:attrName>
                                        </p:attrNameLst>
                                      </p:cBhvr>
                                      <p:tavLst>
                                        <p:tav tm="0">
                                          <p:val>
                                            <p:strVal val="0-#ppt_h/2"/>
                                          </p:val>
                                        </p:tav>
                                        <p:tav tm="100000">
                                          <p:val>
                                            <p:strVal val="#ppt_y"/>
                                          </p:val>
                                        </p:tav>
                                      </p:tavLst>
                                    </p:anim>
                                  </p:childTnLst>
                                </p:cTn>
                              </p:par>
                            </p:childTnLst>
                          </p:cTn>
                        </p:par>
                        <p:par>
                          <p:cTn id="39" fill="hold">
                            <p:stCondLst>
                              <p:cond delay="700"/>
                            </p:stCondLst>
                            <p:childTnLst>
                              <p:par>
                                <p:cTn id="40" presetID="2" presetClass="entr" presetSubtype="1" fill="hold" nodeType="after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additive="base">
                                        <p:cTn id="42" dur="100" fill="hold"/>
                                        <p:tgtEl>
                                          <p:spTgt spid="53"/>
                                        </p:tgtEl>
                                        <p:attrNameLst>
                                          <p:attrName>ppt_x</p:attrName>
                                        </p:attrNameLst>
                                      </p:cBhvr>
                                      <p:tavLst>
                                        <p:tav tm="0">
                                          <p:val>
                                            <p:strVal val="#ppt_x"/>
                                          </p:val>
                                        </p:tav>
                                        <p:tav tm="100000">
                                          <p:val>
                                            <p:strVal val="#ppt_x"/>
                                          </p:val>
                                        </p:tav>
                                      </p:tavLst>
                                    </p:anim>
                                    <p:anim calcmode="lin" valueType="num">
                                      <p:cBhvr additive="base">
                                        <p:cTn id="43" dur="100" fill="hold"/>
                                        <p:tgtEl>
                                          <p:spTgt spid="53"/>
                                        </p:tgtEl>
                                        <p:attrNameLst>
                                          <p:attrName>ppt_y</p:attrName>
                                        </p:attrNameLst>
                                      </p:cBhvr>
                                      <p:tavLst>
                                        <p:tav tm="0">
                                          <p:val>
                                            <p:strVal val="0-#ppt_h/2"/>
                                          </p:val>
                                        </p:tav>
                                        <p:tav tm="100000">
                                          <p:val>
                                            <p:strVal val="#ppt_y"/>
                                          </p:val>
                                        </p:tav>
                                      </p:tavLst>
                                    </p:anim>
                                  </p:childTnLst>
                                </p:cTn>
                              </p:par>
                            </p:childTnLst>
                          </p:cTn>
                        </p:par>
                        <p:par>
                          <p:cTn id="44" fill="hold">
                            <p:stCondLst>
                              <p:cond delay="800"/>
                            </p:stCondLst>
                            <p:childTnLst>
                              <p:par>
                                <p:cTn id="45" presetID="2" presetClass="entr" presetSubtype="1" fill="hold" nodeType="after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100" fill="hold"/>
                                        <p:tgtEl>
                                          <p:spTgt spid="49"/>
                                        </p:tgtEl>
                                        <p:attrNameLst>
                                          <p:attrName>ppt_x</p:attrName>
                                        </p:attrNameLst>
                                      </p:cBhvr>
                                      <p:tavLst>
                                        <p:tav tm="0">
                                          <p:val>
                                            <p:strVal val="#ppt_x"/>
                                          </p:val>
                                        </p:tav>
                                        <p:tav tm="100000">
                                          <p:val>
                                            <p:strVal val="#ppt_x"/>
                                          </p:val>
                                        </p:tav>
                                      </p:tavLst>
                                    </p:anim>
                                    <p:anim calcmode="lin" valueType="num">
                                      <p:cBhvr additive="base">
                                        <p:cTn id="48" dur="100" fill="hold"/>
                                        <p:tgtEl>
                                          <p:spTgt spid="49"/>
                                        </p:tgtEl>
                                        <p:attrNameLst>
                                          <p:attrName>ppt_y</p:attrName>
                                        </p:attrNameLst>
                                      </p:cBhvr>
                                      <p:tavLst>
                                        <p:tav tm="0">
                                          <p:val>
                                            <p:strVal val="0-#ppt_h/2"/>
                                          </p:val>
                                        </p:tav>
                                        <p:tav tm="100000">
                                          <p:val>
                                            <p:strVal val="#ppt_y"/>
                                          </p:val>
                                        </p:tav>
                                      </p:tavLst>
                                    </p:anim>
                                  </p:childTnLst>
                                </p:cTn>
                              </p:par>
                            </p:childTnLst>
                          </p:cTn>
                        </p:par>
                        <p:par>
                          <p:cTn id="49" fill="hold">
                            <p:stCondLst>
                              <p:cond delay="900"/>
                            </p:stCondLst>
                            <p:childTnLst>
                              <p:par>
                                <p:cTn id="50" presetID="2" presetClass="entr" presetSubtype="1" fill="hold" nodeType="afterEffect">
                                  <p:stCondLst>
                                    <p:cond delay="0"/>
                                  </p:stCondLst>
                                  <p:childTnLst>
                                    <p:set>
                                      <p:cBhvr>
                                        <p:cTn id="51" dur="1" fill="hold">
                                          <p:stCondLst>
                                            <p:cond delay="0"/>
                                          </p:stCondLst>
                                        </p:cTn>
                                        <p:tgtEl>
                                          <p:spTgt spid="52"/>
                                        </p:tgtEl>
                                        <p:attrNameLst>
                                          <p:attrName>style.visibility</p:attrName>
                                        </p:attrNameLst>
                                      </p:cBhvr>
                                      <p:to>
                                        <p:strVal val="visible"/>
                                      </p:to>
                                    </p:set>
                                    <p:anim calcmode="lin" valueType="num">
                                      <p:cBhvr additive="base">
                                        <p:cTn id="52" dur="100" fill="hold"/>
                                        <p:tgtEl>
                                          <p:spTgt spid="52"/>
                                        </p:tgtEl>
                                        <p:attrNameLst>
                                          <p:attrName>ppt_x</p:attrName>
                                        </p:attrNameLst>
                                      </p:cBhvr>
                                      <p:tavLst>
                                        <p:tav tm="0">
                                          <p:val>
                                            <p:strVal val="#ppt_x"/>
                                          </p:val>
                                        </p:tav>
                                        <p:tav tm="100000">
                                          <p:val>
                                            <p:strVal val="#ppt_x"/>
                                          </p:val>
                                        </p:tav>
                                      </p:tavLst>
                                    </p:anim>
                                    <p:anim calcmode="lin" valueType="num">
                                      <p:cBhvr additive="base">
                                        <p:cTn id="53" dur="100" fill="hold"/>
                                        <p:tgtEl>
                                          <p:spTgt spid="52"/>
                                        </p:tgtEl>
                                        <p:attrNameLst>
                                          <p:attrName>ppt_y</p:attrName>
                                        </p:attrNameLst>
                                      </p:cBhvr>
                                      <p:tavLst>
                                        <p:tav tm="0">
                                          <p:val>
                                            <p:strVal val="0-#ppt_h/2"/>
                                          </p:val>
                                        </p:tav>
                                        <p:tav tm="100000">
                                          <p:val>
                                            <p:strVal val="#ppt_y"/>
                                          </p:val>
                                        </p:tav>
                                      </p:tavLst>
                                    </p:anim>
                                  </p:childTnLst>
                                </p:cTn>
                              </p:par>
                            </p:childTnLst>
                          </p:cTn>
                        </p:par>
                        <p:par>
                          <p:cTn id="54" fill="hold">
                            <p:stCondLst>
                              <p:cond delay="1000"/>
                            </p:stCondLst>
                            <p:childTnLst>
                              <p:par>
                                <p:cTn id="55" presetID="2" presetClass="entr" presetSubtype="1" fill="hold" nodeType="after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100" fill="hold"/>
                                        <p:tgtEl>
                                          <p:spTgt spid="50"/>
                                        </p:tgtEl>
                                        <p:attrNameLst>
                                          <p:attrName>ppt_x</p:attrName>
                                        </p:attrNameLst>
                                      </p:cBhvr>
                                      <p:tavLst>
                                        <p:tav tm="0">
                                          <p:val>
                                            <p:strVal val="#ppt_x"/>
                                          </p:val>
                                        </p:tav>
                                        <p:tav tm="100000">
                                          <p:val>
                                            <p:strVal val="#ppt_x"/>
                                          </p:val>
                                        </p:tav>
                                      </p:tavLst>
                                    </p:anim>
                                    <p:anim calcmode="lin" valueType="num">
                                      <p:cBhvr additive="base">
                                        <p:cTn id="58" dur="100" fill="hold"/>
                                        <p:tgtEl>
                                          <p:spTgt spid="50"/>
                                        </p:tgtEl>
                                        <p:attrNameLst>
                                          <p:attrName>ppt_y</p:attrName>
                                        </p:attrNameLst>
                                      </p:cBhvr>
                                      <p:tavLst>
                                        <p:tav tm="0">
                                          <p:val>
                                            <p:strVal val="0-#ppt_h/2"/>
                                          </p:val>
                                        </p:tav>
                                        <p:tav tm="100000">
                                          <p:val>
                                            <p:strVal val="#ppt_y"/>
                                          </p:val>
                                        </p:tav>
                                      </p:tavLst>
                                    </p:anim>
                                  </p:childTnLst>
                                </p:cTn>
                              </p:par>
                            </p:childTnLst>
                          </p:cTn>
                        </p:par>
                        <p:par>
                          <p:cTn id="59" fill="hold">
                            <p:stCondLst>
                              <p:cond delay="1100"/>
                            </p:stCondLst>
                            <p:childTnLst>
                              <p:par>
                                <p:cTn id="60" presetID="2" presetClass="entr" presetSubtype="1" fill="hold" nodeType="afterEffect">
                                  <p:stCondLst>
                                    <p:cond delay="0"/>
                                  </p:stCondLst>
                                  <p:childTnLst>
                                    <p:set>
                                      <p:cBhvr>
                                        <p:cTn id="61" dur="1" fill="hold">
                                          <p:stCondLst>
                                            <p:cond delay="0"/>
                                          </p:stCondLst>
                                        </p:cTn>
                                        <p:tgtEl>
                                          <p:spTgt spid="58"/>
                                        </p:tgtEl>
                                        <p:attrNameLst>
                                          <p:attrName>style.visibility</p:attrName>
                                        </p:attrNameLst>
                                      </p:cBhvr>
                                      <p:to>
                                        <p:strVal val="visible"/>
                                      </p:to>
                                    </p:set>
                                    <p:anim calcmode="lin" valueType="num">
                                      <p:cBhvr additive="base">
                                        <p:cTn id="62" dur="100" fill="hold"/>
                                        <p:tgtEl>
                                          <p:spTgt spid="58"/>
                                        </p:tgtEl>
                                        <p:attrNameLst>
                                          <p:attrName>ppt_x</p:attrName>
                                        </p:attrNameLst>
                                      </p:cBhvr>
                                      <p:tavLst>
                                        <p:tav tm="0">
                                          <p:val>
                                            <p:strVal val="#ppt_x"/>
                                          </p:val>
                                        </p:tav>
                                        <p:tav tm="100000">
                                          <p:val>
                                            <p:strVal val="#ppt_x"/>
                                          </p:val>
                                        </p:tav>
                                      </p:tavLst>
                                    </p:anim>
                                    <p:anim calcmode="lin" valueType="num">
                                      <p:cBhvr additive="base">
                                        <p:cTn id="63" dur="100" fill="hold"/>
                                        <p:tgtEl>
                                          <p:spTgt spid="58"/>
                                        </p:tgtEl>
                                        <p:attrNameLst>
                                          <p:attrName>ppt_y</p:attrName>
                                        </p:attrNameLst>
                                      </p:cBhvr>
                                      <p:tavLst>
                                        <p:tav tm="0">
                                          <p:val>
                                            <p:strVal val="0-#ppt_h/2"/>
                                          </p:val>
                                        </p:tav>
                                        <p:tav tm="100000">
                                          <p:val>
                                            <p:strVal val="#ppt_y"/>
                                          </p:val>
                                        </p:tav>
                                      </p:tavLst>
                                    </p:anim>
                                  </p:childTnLst>
                                </p:cTn>
                              </p:par>
                            </p:childTnLst>
                          </p:cTn>
                        </p:par>
                        <p:par>
                          <p:cTn id="64" fill="hold">
                            <p:stCondLst>
                              <p:cond delay="1200"/>
                            </p:stCondLst>
                            <p:childTnLst>
                              <p:par>
                                <p:cTn id="65" presetID="2" presetClass="entr" presetSubtype="1" fill="hold" nodeType="after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additive="base">
                                        <p:cTn id="67" dur="100" fill="hold"/>
                                        <p:tgtEl>
                                          <p:spTgt spid="55"/>
                                        </p:tgtEl>
                                        <p:attrNameLst>
                                          <p:attrName>ppt_x</p:attrName>
                                        </p:attrNameLst>
                                      </p:cBhvr>
                                      <p:tavLst>
                                        <p:tav tm="0">
                                          <p:val>
                                            <p:strVal val="#ppt_x"/>
                                          </p:val>
                                        </p:tav>
                                        <p:tav tm="100000">
                                          <p:val>
                                            <p:strVal val="#ppt_x"/>
                                          </p:val>
                                        </p:tav>
                                      </p:tavLst>
                                    </p:anim>
                                    <p:anim calcmode="lin" valueType="num">
                                      <p:cBhvr additive="base">
                                        <p:cTn id="68" dur="100" fill="hold"/>
                                        <p:tgtEl>
                                          <p:spTgt spid="55"/>
                                        </p:tgtEl>
                                        <p:attrNameLst>
                                          <p:attrName>ppt_y</p:attrName>
                                        </p:attrNameLst>
                                      </p:cBhvr>
                                      <p:tavLst>
                                        <p:tav tm="0">
                                          <p:val>
                                            <p:strVal val="0-#ppt_h/2"/>
                                          </p:val>
                                        </p:tav>
                                        <p:tav tm="100000">
                                          <p:val>
                                            <p:strVal val="#ppt_y"/>
                                          </p:val>
                                        </p:tav>
                                      </p:tavLst>
                                    </p:anim>
                                  </p:childTnLst>
                                </p:cTn>
                              </p:par>
                            </p:childTnLst>
                          </p:cTn>
                        </p:par>
                        <p:par>
                          <p:cTn id="69" fill="hold">
                            <p:stCondLst>
                              <p:cond delay="1300"/>
                            </p:stCondLst>
                            <p:childTnLst>
                              <p:par>
                                <p:cTn id="70" presetID="2" presetClass="entr" presetSubtype="1" fill="hold" nodeType="after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additive="base">
                                        <p:cTn id="72" dur="100" fill="hold"/>
                                        <p:tgtEl>
                                          <p:spTgt spid="48"/>
                                        </p:tgtEl>
                                        <p:attrNameLst>
                                          <p:attrName>ppt_x</p:attrName>
                                        </p:attrNameLst>
                                      </p:cBhvr>
                                      <p:tavLst>
                                        <p:tav tm="0">
                                          <p:val>
                                            <p:strVal val="#ppt_x"/>
                                          </p:val>
                                        </p:tav>
                                        <p:tav tm="100000">
                                          <p:val>
                                            <p:strVal val="#ppt_x"/>
                                          </p:val>
                                        </p:tav>
                                      </p:tavLst>
                                    </p:anim>
                                    <p:anim calcmode="lin" valueType="num">
                                      <p:cBhvr additive="base">
                                        <p:cTn id="73" dur="100" fill="hold"/>
                                        <p:tgtEl>
                                          <p:spTgt spid="48"/>
                                        </p:tgtEl>
                                        <p:attrNameLst>
                                          <p:attrName>ppt_y</p:attrName>
                                        </p:attrNameLst>
                                      </p:cBhvr>
                                      <p:tavLst>
                                        <p:tav tm="0">
                                          <p:val>
                                            <p:strVal val="0-#ppt_h/2"/>
                                          </p:val>
                                        </p:tav>
                                        <p:tav tm="100000">
                                          <p:val>
                                            <p:strVal val="#ppt_y"/>
                                          </p:val>
                                        </p:tav>
                                      </p:tavLst>
                                    </p:anim>
                                  </p:childTnLst>
                                </p:cTn>
                              </p:par>
                            </p:childTnLst>
                          </p:cTn>
                        </p:par>
                        <p:par>
                          <p:cTn id="74" fill="hold">
                            <p:stCondLst>
                              <p:cond delay="1400"/>
                            </p:stCondLst>
                            <p:childTnLst>
                              <p:par>
                                <p:cTn id="75" presetID="2" presetClass="entr" presetSubtype="1" fill="hold" nodeType="afterEffect">
                                  <p:stCondLst>
                                    <p:cond delay="0"/>
                                  </p:stCondLst>
                                  <p:childTnLst>
                                    <p:set>
                                      <p:cBhvr>
                                        <p:cTn id="76" dur="1" fill="hold">
                                          <p:stCondLst>
                                            <p:cond delay="0"/>
                                          </p:stCondLst>
                                        </p:cTn>
                                        <p:tgtEl>
                                          <p:spTgt spid="56"/>
                                        </p:tgtEl>
                                        <p:attrNameLst>
                                          <p:attrName>style.visibility</p:attrName>
                                        </p:attrNameLst>
                                      </p:cBhvr>
                                      <p:to>
                                        <p:strVal val="visible"/>
                                      </p:to>
                                    </p:set>
                                    <p:anim calcmode="lin" valueType="num">
                                      <p:cBhvr additive="base">
                                        <p:cTn id="77" dur="100" fill="hold"/>
                                        <p:tgtEl>
                                          <p:spTgt spid="56"/>
                                        </p:tgtEl>
                                        <p:attrNameLst>
                                          <p:attrName>ppt_x</p:attrName>
                                        </p:attrNameLst>
                                      </p:cBhvr>
                                      <p:tavLst>
                                        <p:tav tm="0">
                                          <p:val>
                                            <p:strVal val="#ppt_x"/>
                                          </p:val>
                                        </p:tav>
                                        <p:tav tm="100000">
                                          <p:val>
                                            <p:strVal val="#ppt_x"/>
                                          </p:val>
                                        </p:tav>
                                      </p:tavLst>
                                    </p:anim>
                                    <p:anim calcmode="lin" valueType="num">
                                      <p:cBhvr additive="base">
                                        <p:cTn id="78" dur="100" fill="hold"/>
                                        <p:tgtEl>
                                          <p:spTgt spid="56"/>
                                        </p:tgtEl>
                                        <p:attrNameLst>
                                          <p:attrName>ppt_y</p:attrName>
                                        </p:attrNameLst>
                                      </p:cBhvr>
                                      <p:tavLst>
                                        <p:tav tm="0">
                                          <p:val>
                                            <p:strVal val="0-#ppt_h/2"/>
                                          </p:val>
                                        </p:tav>
                                        <p:tav tm="100000">
                                          <p:val>
                                            <p:strVal val="#ppt_y"/>
                                          </p:val>
                                        </p:tav>
                                      </p:tavLst>
                                    </p:anim>
                                  </p:childTnLst>
                                </p:cTn>
                              </p:par>
                            </p:childTnLst>
                          </p:cTn>
                        </p:par>
                        <p:par>
                          <p:cTn id="79" fill="hold">
                            <p:stCondLst>
                              <p:cond delay="1500"/>
                            </p:stCondLst>
                            <p:childTnLst>
                              <p:par>
                                <p:cTn id="80" presetID="2" presetClass="entr" presetSubtype="1" fill="hold" nodeType="after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additive="base">
                                        <p:cTn id="82" dur="100" fill="hold"/>
                                        <p:tgtEl>
                                          <p:spTgt spid="51"/>
                                        </p:tgtEl>
                                        <p:attrNameLst>
                                          <p:attrName>ppt_x</p:attrName>
                                        </p:attrNameLst>
                                      </p:cBhvr>
                                      <p:tavLst>
                                        <p:tav tm="0">
                                          <p:val>
                                            <p:strVal val="#ppt_x"/>
                                          </p:val>
                                        </p:tav>
                                        <p:tav tm="100000">
                                          <p:val>
                                            <p:strVal val="#ppt_x"/>
                                          </p:val>
                                        </p:tav>
                                      </p:tavLst>
                                    </p:anim>
                                    <p:anim calcmode="lin" valueType="num">
                                      <p:cBhvr additive="base">
                                        <p:cTn id="83" dur="100" fill="hold"/>
                                        <p:tgtEl>
                                          <p:spTgt spid="51"/>
                                        </p:tgtEl>
                                        <p:attrNameLst>
                                          <p:attrName>ppt_y</p:attrName>
                                        </p:attrNameLst>
                                      </p:cBhvr>
                                      <p:tavLst>
                                        <p:tav tm="0">
                                          <p:val>
                                            <p:strVal val="0-#ppt_h/2"/>
                                          </p:val>
                                        </p:tav>
                                        <p:tav tm="100000">
                                          <p:val>
                                            <p:strVal val="#ppt_y"/>
                                          </p:val>
                                        </p:tav>
                                      </p:tavLst>
                                    </p:anim>
                                  </p:childTnLst>
                                </p:cTn>
                              </p:par>
                            </p:childTnLst>
                          </p:cTn>
                        </p:par>
                        <p:par>
                          <p:cTn id="84" fill="hold">
                            <p:stCondLst>
                              <p:cond delay="1600"/>
                            </p:stCondLst>
                            <p:childTnLst>
                              <p:par>
                                <p:cTn id="85" presetID="2" presetClass="entr" presetSubtype="1" fill="hold" nodeType="after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additive="base">
                                        <p:cTn id="87" dur="100" fill="hold"/>
                                        <p:tgtEl>
                                          <p:spTgt spid="54"/>
                                        </p:tgtEl>
                                        <p:attrNameLst>
                                          <p:attrName>ppt_x</p:attrName>
                                        </p:attrNameLst>
                                      </p:cBhvr>
                                      <p:tavLst>
                                        <p:tav tm="0">
                                          <p:val>
                                            <p:strVal val="#ppt_x"/>
                                          </p:val>
                                        </p:tav>
                                        <p:tav tm="100000">
                                          <p:val>
                                            <p:strVal val="#ppt_x"/>
                                          </p:val>
                                        </p:tav>
                                      </p:tavLst>
                                    </p:anim>
                                    <p:anim calcmode="lin" valueType="num">
                                      <p:cBhvr additive="base">
                                        <p:cTn id="88" dur="100" fill="hold"/>
                                        <p:tgtEl>
                                          <p:spTgt spid="54"/>
                                        </p:tgtEl>
                                        <p:attrNameLst>
                                          <p:attrName>ppt_y</p:attrName>
                                        </p:attrNameLst>
                                      </p:cBhvr>
                                      <p:tavLst>
                                        <p:tav tm="0">
                                          <p:val>
                                            <p:strVal val="0-#ppt_h/2"/>
                                          </p:val>
                                        </p:tav>
                                        <p:tav tm="100000">
                                          <p:val>
                                            <p:strVal val="#ppt_y"/>
                                          </p:val>
                                        </p:tav>
                                      </p:tavLst>
                                    </p:anim>
                                  </p:childTnLst>
                                </p:cTn>
                              </p:par>
                            </p:childTnLst>
                          </p:cTn>
                        </p:par>
                        <p:par>
                          <p:cTn id="89" fill="hold">
                            <p:stCondLst>
                              <p:cond delay="1700"/>
                            </p:stCondLst>
                            <p:childTnLst>
                              <p:par>
                                <p:cTn id="90" presetID="2" presetClass="entr" presetSubtype="1" fill="hold" nodeType="afterEffect">
                                  <p:stCondLst>
                                    <p:cond delay="0"/>
                                  </p:stCondLst>
                                  <p:childTnLst>
                                    <p:set>
                                      <p:cBhvr>
                                        <p:cTn id="91" dur="1" fill="hold">
                                          <p:stCondLst>
                                            <p:cond delay="0"/>
                                          </p:stCondLst>
                                        </p:cTn>
                                        <p:tgtEl>
                                          <p:spTgt spid="57"/>
                                        </p:tgtEl>
                                        <p:attrNameLst>
                                          <p:attrName>style.visibility</p:attrName>
                                        </p:attrNameLst>
                                      </p:cBhvr>
                                      <p:to>
                                        <p:strVal val="visible"/>
                                      </p:to>
                                    </p:set>
                                    <p:anim calcmode="lin" valueType="num">
                                      <p:cBhvr additive="base">
                                        <p:cTn id="92" dur="100" fill="hold"/>
                                        <p:tgtEl>
                                          <p:spTgt spid="57"/>
                                        </p:tgtEl>
                                        <p:attrNameLst>
                                          <p:attrName>ppt_x</p:attrName>
                                        </p:attrNameLst>
                                      </p:cBhvr>
                                      <p:tavLst>
                                        <p:tav tm="0">
                                          <p:val>
                                            <p:strVal val="#ppt_x"/>
                                          </p:val>
                                        </p:tav>
                                        <p:tav tm="100000">
                                          <p:val>
                                            <p:strVal val="#ppt_x"/>
                                          </p:val>
                                        </p:tav>
                                      </p:tavLst>
                                    </p:anim>
                                    <p:anim calcmode="lin" valueType="num">
                                      <p:cBhvr additive="base">
                                        <p:cTn id="93" dur="100" fill="hold"/>
                                        <p:tgtEl>
                                          <p:spTgt spid="57"/>
                                        </p:tgtEl>
                                        <p:attrNameLst>
                                          <p:attrName>ppt_y</p:attrName>
                                        </p:attrNameLst>
                                      </p:cBhvr>
                                      <p:tavLst>
                                        <p:tav tm="0">
                                          <p:val>
                                            <p:strVal val="0-#ppt_h/2"/>
                                          </p:val>
                                        </p:tav>
                                        <p:tav tm="100000">
                                          <p:val>
                                            <p:strVal val="#ppt_y"/>
                                          </p:val>
                                        </p:tav>
                                      </p:tavLst>
                                    </p:anim>
                                  </p:childTnLst>
                                </p:cTn>
                              </p:par>
                            </p:childTnLst>
                          </p:cTn>
                        </p:par>
                        <p:par>
                          <p:cTn id="94" fill="hold">
                            <p:stCondLst>
                              <p:cond delay="1800"/>
                            </p:stCondLst>
                            <p:childTnLst>
                              <p:par>
                                <p:cTn id="95" presetID="2" presetClass="entr" presetSubtype="1" fill="hold" nodeType="afterEffect">
                                  <p:stCondLst>
                                    <p:cond delay="0"/>
                                  </p:stCondLst>
                                  <p:childTnLst>
                                    <p:set>
                                      <p:cBhvr>
                                        <p:cTn id="96" dur="1" fill="hold">
                                          <p:stCondLst>
                                            <p:cond delay="0"/>
                                          </p:stCondLst>
                                        </p:cTn>
                                        <p:tgtEl>
                                          <p:spTgt spid="60"/>
                                        </p:tgtEl>
                                        <p:attrNameLst>
                                          <p:attrName>style.visibility</p:attrName>
                                        </p:attrNameLst>
                                      </p:cBhvr>
                                      <p:to>
                                        <p:strVal val="visible"/>
                                      </p:to>
                                    </p:set>
                                    <p:anim calcmode="lin" valueType="num">
                                      <p:cBhvr additive="base">
                                        <p:cTn id="97" dur="100" fill="hold"/>
                                        <p:tgtEl>
                                          <p:spTgt spid="60"/>
                                        </p:tgtEl>
                                        <p:attrNameLst>
                                          <p:attrName>ppt_x</p:attrName>
                                        </p:attrNameLst>
                                      </p:cBhvr>
                                      <p:tavLst>
                                        <p:tav tm="0">
                                          <p:val>
                                            <p:strVal val="#ppt_x"/>
                                          </p:val>
                                        </p:tav>
                                        <p:tav tm="100000">
                                          <p:val>
                                            <p:strVal val="#ppt_x"/>
                                          </p:val>
                                        </p:tav>
                                      </p:tavLst>
                                    </p:anim>
                                    <p:anim calcmode="lin" valueType="num">
                                      <p:cBhvr additive="base">
                                        <p:cTn id="98" dur="100" fill="hold"/>
                                        <p:tgtEl>
                                          <p:spTgt spid="60"/>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1" fill="hold" nodeType="clickEffect">
                                  <p:stCondLst>
                                    <p:cond delay="0"/>
                                  </p:stCondLst>
                                  <p:childTnLst>
                                    <p:set>
                                      <p:cBhvr>
                                        <p:cTn id="102" dur="1" fill="hold">
                                          <p:stCondLst>
                                            <p:cond delay="0"/>
                                          </p:stCondLst>
                                        </p:cTn>
                                        <p:tgtEl>
                                          <p:spTgt spid="59"/>
                                        </p:tgtEl>
                                        <p:attrNameLst>
                                          <p:attrName>style.visibility</p:attrName>
                                        </p:attrNameLst>
                                      </p:cBhvr>
                                      <p:to>
                                        <p:strVal val="visible"/>
                                      </p:to>
                                    </p:set>
                                    <p:anim calcmode="lin" valueType="num">
                                      <p:cBhvr additive="base">
                                        <p:cTn id="103" dur="100" fill="hold"/>
                                        <p:tgtEl>
                                          <p:spTgt spid="59"/>
                                        </p:tgtEl>
                                        <p:attrNameLst>
                                          <p:attrName>ppt_x</p:attrName>
                                        </p:attrNameLst>
                                      </p:cBhvr>
                                      <p:tavLst>
                                        <p:tav tm="0">
                                          <p:val>
                                            <p:strVal val="#ppt_x"/>
                                          </p:val>
                                        </p:tav>
                                        <p:tav tm="100000">
                                          <p:val>
                                            <p:strVal val="#ppt_x"/>
                                          </p:val>
                                        </p:tav>
                                      </p:tavLst>
                                    </p:anim>
                                    <p:anim calcmode="lin" valueType="num">
                                      <p:cBhvr additive="base">
                                        <p:cTn id="104" dur="100" fill="hold"/>
                                        <p:tgtEl>
                                          <p:spTgt spid="59"/>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324600" cy="1142999"/>
          </a:xfrm>
        </p:spPr>
        <p:txBody>
          <a:bodyPr>
            <a:normAutofit fontScale="90000"/>
          </a:bodyPr>
          <a:lstStyle/>
          <a:p>
            <a:r>
              <a:rPr lang="en-US" b="1" dirty="0" smtClean="0"/>
              <a:t>Data Centers Clouds &amp; </a:t>
            </a:r>
            <a:br>
              <a:rPr lang="en-US" b="1" dirty="0" smtClean="0"/>
            </a:br>
            <a:r>
              <a:rPr lang="en-US" b="1" dirty="0" smtClean="0"/>
              <a:t>Economies of Scale I</a:t>
            </a:r>
            <a:endParaRPr lang="en-US" b="1" dirty="0"/>
          </a:p>
        </p:txBody>
      </p:sp>
      <p:sp>
        <p:nvSpPr>
          <p:cNvPr id="3" name="Text Placeholder 2"/>
          <p:cNvSpPr>
            <a:spLocks noGrp="1"/>
          </p:cNvSpPr>
          <p:nvPr>
            <p:ph type="body" sz="quarter" idx="10"/>
          </p:nvPr>
        </p:nvSpPr>
        <p:spPr>
          <a:xfrm>
            <a:off x="76200" y="1034321"/>
            <a:ext cx="4750546" cy="4953481"/>
          </a:xfrm>
        </p:spPr>
        <p:txBody>
          <a:bodyPr/>
          <a:lstStyle/>
          <a:p>
            <a:pPr>
              <a:buNone/>
            </a:pPr>
            <a:r>
              <a:rPr lang="en-US" sz="2800" dirty="0" smtClean="0"/>
              <a:t>Range in size from “edge” facilities to </a:t>
            </a:r>
            <a:r>
              <a:rPr lang="en-US" sz="2800" dirty="0" err="1" smtClean="0"/>
              <a:t>megascale</a:t>
            </a:r>
            <a:r>
              <a:rPr lang="en-US" sz="2800" dirty="0" smtClean="0"/>
              <a:t>.</a:t>
            </a:r>
          </a:p>
          <a:p>
            <a:pPr>
              <a:buNone/>
            </a:pPr>
            <a:r>
              <a:rPr lang="en-US" sz="2800" dirty="0" smtClean="0"/>
              <a:t>Economies of scale</a:t>
            </a:r>
          </a:p>
          <a:p>
            <a:pPr marL="346075" lvl="1" indent="-234950">
              <a:buNone/>
            </a:pPr>
            <a:r>
              <a:rPr lang="en-US" sz="2400" dirty="0" smtClean="0"/>
              <a:t>Approximate costs for a small size center (1K servers) and a larger, 50K server center.</a:t>
            </a:r>
          </a:p>
        </p:txBody>
      </p:sp>
      <p:grpSp>
        <p:nvGrpSpPr>
          <p:cNvPr id="4" name="Group 9"/>
          <p:cNvGrpSpPr/>
          <p:nvPr/>
        </p:nvGrpSpPr>
        <p:grpSpPr>
          <a:xfrm>
            <a:off x="4854579" y="4531212"/>
            <a:ext cx="3908425" cy="2052025"/>
            <a:chOff x="1173163" y="1900238"/>
            <a:chExt cx="7002462" cy="3782297"/>
          </a:xfrm>
        </p:grpSpPr>
        <p:grpSp>
          <p:nvGrpSpPr>
            <p:cNvPr id="5" name="Group 9"/>
            <p:cNvGrpSpPr>
              <a:grpSpLocks noChangeAspect="1"/>
            </p:cNvGrpSpPr>
            <p:nvPr/>
          </p:nvGrpSpPr>
          <p:grpSpPr bwMode="auto">
            <a:xfrm>
              <a:off x="1173163" y="1900238"/>
              <a:ext cx="7002462" cy="3508375"/>
              <a:chOff x="395785" y="1122323"/>
              <a:chExt cx="9582912" cy="4801897"/>
            </a:xfrm>
          </p:grpSpPr>
          <p:sp>
            <p:nvSpPr>
              <p:cNvPr id="7" name="Rectangle 6"/>
              <p:cNvSpPr/>
              <p:nvPr/>
            </p:nvSpPr>
            <p:spPr bwMode="auto">
              <a:xfrm>
                <a:off x="395785" y="1132764"/>
                <a:ext cx="9582912" cy="4791456"/>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400" dirty="0">
                  <a:solidFill>
                    <a:srgbClr val="FFFFFF"/>
                  </a:solidFill>
                  <a:effectLst>
                    <a:outerShdw blurRad="38100" dist="38100" dir="2700000" algn="tl">
                      <a:srgbClr val="000000">
                        <a:alpha val="43137"/>
                      </a:srgbClr>
                    </a:outerShdw>
                  </a:effectLst>
                </a:endParaRPr>
              </a:p>
            </p:txBody>
          </p:sp>
          <p:pic>
            <p:nvPicPr>
              <p:cNvPr id="8" name="Picture 2" descr="http://upload.wikimedia.org/wikipedia/commons/thumb/c/c5/AmFBfield.svg/300px-AmFBfield.svg.png"/>
              <p:cNvPicPr>
                <a:picLocks noChangeArrowheads="1"/>
              </p:cNvPicPr>
              <p:nvPr/>
            </p:nvPicPr>
            <p:blipFill>
              <a:blip r:embed="rId3" cstate="print"/>
              <a:srcRect l="10240" t="3310" r="9920" b="3310"/>
              <a:stretch>
                <a:fillRect/>
              </a:stretch>
            </p:blipFill>
            <p:spPr bwMode="auto">
              <a:xfrm>
                <a:off x="398871" y="1122323"/>
                <a:ext cx="2743200" cy="1463040"/>
              </a:xfrm>
              <a:prstGeom prst="rect">
                <a:avLst/>
              </a:prstGeom>
              <a:noFill/>
              <a:ln w="9525">
                <a:noFill/>
                <a:miter lim="800000"/>
                <a:headEnd/>
                <a:tailEnd/>
              </a:ln>
            </p:spPr>
          </p:pic>
        </p:grpSp>
        <p:sp>
          <p:nvSpPr>
            <p:cNvPr id="6" name="TextBox 5"/>
            <p:cNvSpPr txBox="1"/>
            <p:nvPr/>
          </p:nvSpPr>
          <p:spPr>
            <a:xfrm>
              <a:off x="2767523" y="3016251"/>
              <a:ext cx="5032420" cy="2666284"/>
            </a:xfrm>
            <a:prstGeom prst="rect">
              <a:avLst/>
            </a:prstGeom>
            <a:noFill/>
          </p:spPr>
          <p:txBody>
            <a:bodyPr wrap="none">
              <a:spAutoFit/>
            </a:bodyPr>
            <a:lstStyle/>
            <a:p>
              <a:pPr algn="ctr" defTabSz="457200">
                <a:defRPr/>
              </a:pPr>
              <a:r>
                <a:rPr lang="en-US" sz="2000" dirty="0">
                  <a:solidFill>
                    <a:prstClr val="black"/>
                  </a:solidFill>
                  <a:effectLst>
                    <a:outerShdw blurRad="38100" dist="38100" dir="2700000" algn="tl">
                      <a:srgbClr val="000000">
                        <a:alpha val="43137"/>
                      </a:srgbClr>
                    </a:outerShdw>
                  </a:effectLst>
                </a:rPr>
                <a:t>Each data center is </a:t>
              </a:r>
            </a:p>
            <a:p>
              <a:pPr algn="ctr" defTabSz="457200">
                <a:defRPr/>
              </a:pPr>
              <a:r>
                <a:rPr lang="en-US" sz="2000" b="1" dirty="0">
                  <a:solidFill>
                    <a:prstClr val="black"/>
                  </a:solidFill>
                  <a:effectLst>
                    <a:outerShdw blurRad="38100" dist="38100" dir="2700000" algn="tl">
                      <a:srgbClr val="000000">
                        <a:alpha val="43137"/>
                      </a:srgbClr>
                    </a:outerShdw>
                  </a:effectLst>
                </a:rPr>
                <a:t>11.5 times </a:t>
              </a:r>
            </a:p>
            <a:p>
              <a:pPr algn="ctr" defTabSz="457200">
                <a:defRPr/>
              </a:pPr>
              <a:r>
                <a:rPr lang="en-US" sz="2000" dirty="0">
                  <a:solidFill>
                    <a:prstClr val="black"/>
                  </a:solidFill>
                  <a:effectLst>
                    <a:outerShdw blurRad="38100" dist="38100" dir="2700000" algn="tl">
                      <a:srgbClr val="000000">
                        <a:alpha val="43137"/>
                      </a:srgbClr>
                    </a:outerShdw>
                  </a:effectLst>
                </a:rPr>
                <a:t>the size of a football field</a:t>
              </a:r>
            </a:p>
            <a:p>
              <a:pPr algn="ctr" defTabSz="457200">
                <a:defRPr/>
              </a:pPr>
              <a:endParaRPr lang="en-US" sz="2800" dirty="0" err="1">
                <a:solidFill>
                  <a:prstClr val="black"/>
                </a:solidFill>
                <a:effectLst>
                  <a:outerShdw blurRad="38100" dist="38100" dir="2700000" algn="tl">
                    <a:srgbClr val="000000">
                      <a:alpha val="43137"/>
                    </a:srgbClr>
                  </a:outerShdw>
                </a:effectLst>
              </a:endParaRPr>
            </a:p>
          </p:txBody>
        </p:sp>
      </p:grpSp>
      <p:pic>
        <p:nvPicPr>
          <p:cNvPr id="9" name="Picture 8" descr="datacenter3.jpg"/>
          <p:cNvPicPr>
            <a:picLocks noChangeAspect="1"/>
          </p:cNvPicPr>
          <p:nvPr/>
        </p:nvPicPr>
        <p:blipFill>
          <a:blip r:embed="rId4" cstate="print"/>
          <a:stretch>
            <a:fillRect/>
          </a:stretch>
        </p:blipFill>
        <p:spPr>
          <a:xfrm>
            <a:off x="4826749" y="1252475"/>
            <a:ext cx="3936255" cy="2956052"/>
          </a:xfrm>
          <a:prstGeom prst="rect">
            <a:avLst/>
          </a:prstGeom>
        </p:spPr>
      </p:pic>
      <p:graphicFrame>
        <p:nvGraphicFramePr>
          <p:cNvPr id="11" name="Table 10"/>
          <p:cNvGraphicFramePr>
            <a:graphicFrameLocks noGrp="1"/>
          </p:cNvGraphicFramePr>
          <p:nvPr/>
        </p:nvGraphicFramePr>
        <p:xfrm>
          <a:off x="228600" y="4038601"/>
          <a:ext cx="4419600" cy="2374716"/>
        </p:xfrm>
        <a:graphic>
          <a:graphicData uri="http://schemas.openxmlformats.org/drawingml/2006/table">
            <a:tbl>
              <a:tblPr firstRow="1" bandRow="1">
                <a:tableStyleId>{5C22544A-7EE6-4342-B048-85BDC9FD1C3A}</a:tableStyleId>
              </a:tblPr>
              <a:tblGrid>
                <a:gridCol w="1160145"/>
                <a:gridCol w="1160145"/>
                <a:gridCol w="1215390"/>
                <a:gridCol w="883920"/>
              </a:tblGrid>
              <a:tr h="671115">
                <a:tc>
                  <a:txBody>
                    <a:bodyPr/>
                    <a:lstStyle/>
                    <a:p>
                      <a:r>
                        <a:rPr lang="en-US" sz="1200" dirty="0" smtClean="0"/>
                        <a:t>Technology</a:t>
                      </a:r>
                      <a:endParaRPr lang="en-US" sz="1200" dirty="0"/>
                    </a:p>
                  </a:txBody>
                  <a:tcPr/>
                </a:tc>
                <a:tc>
                  <a:txBody>
                    <a:bodyPr/>
                    <a:lstStyle/>
                    <a:p>
                      <a:r>
                        <a:rPr lang="en-US" sz="1200" dirty="0" smtClean="0"/>
                        <a:t>Cost in small-sized</a:t>
                      </a:r>
                      <a:r>
                        <a:rPr lang="en-US" sz="1200" baseline="0" dirty="0" smtClean="0"/>
                        <a:t> Data Center</a:t>
                      </a:r>
                      <a:endParaRPr lang="en-US" sz="1200" dirty="0"/>
                    </a:p>
                  </a:txBody>
                  <a:tcPr/>
                </a:tc>
                <a:tc>
                  <a:txBody>
                    <a:bodyPr/>
                    <a:lstStyle/>
                    <a:p>
                      <a:r>
                        <a:rPr lang="en-US" sz="1200" dirty="0" smtClean="0"/>
                        <a:t>Cost in Large</a:t>
                      </a:r>
                      <a:r>
                        <a:rPr lang="en-US" sz="1200" baseline="0" dirty="0" smtClean="0"/>
                        <a:t> Data Center</a:t>
                      </a:r>
                      <a:endParaRPr lang="en-US" sz="1200" dirty="0"/>
                    </a:p>
                  </a:txBody>
                  <a:tcPr/>
                </a:tc>
                <a:tc>
                  <a:txBody>
                    <a:bodyPr/>
                    <a:lstStyle/>
                    <a:p>
                      <a:r>
                        <a:rPr lang="en-US" sz="1200" dirty="0" smtClean="0"/>
                        <a:t>Ratio</a:t>
                      </a:r>
                      <a:endParaRPr lang="en-US" sz="1200" dirty="0"/>
                    </a:p>
                  </a:txBody>
                  <a:tcPr/>
                </a:tc>
              </a:tr>
              <a:tr h="516243">
                <a:tc>
                  <a:txBody>
                    <a:bodyPr/>
                    <a:lstStyle/>
                    <a:p>
                      <a:r>
                        <a:rPr lang="en-US" sz="1200" dirty="0" smtClean="0"/>
                        <a:t>Network</a:t>
                      </a:r>
                      <a:endParaRPr lang="en-US" sz="1200" dirty="0"/>
                    </a:p>
                  </a:txBody>
                  <a:tcPr/>
                </a:tc>
                <a:tc>
                  <a:txBody>
                    <a:bodyPr/>
                    <a:lstStyle/>
                    <a:p>
                      <a:r>
                        <a:rPr lang="en-US" sz="1200" dirty="0" smtClean="0"/>
                        <a:t>$95 per Mbps/</a:t>
                      </a:r>
                    </a:p>
                    <a:p>
                      <a:r>
                        <a:rPr lang="en-US" sz="1200" dirty="0" smtClean="0"/>
                        <a:t>month</a:t>
                      </a:r>
                      <a:endParaRPr lang="en-US" sz="1200" dirty="0"/>
                    </a:p>
                  </a:txBody>
                  <a:tcPr/>
                </a:tc>
                <a:tc>
                  <a:txBody>
                    <a:bodyPr/>
                    <a:lstStyle/>
                    <a:p>
                      <a:r>
                        <a:rPr lang="en-US" sz="1200" dirty="0" smtClean="0"/>
                        <a:t>$13 per</a:t>
                      </a:r>
                      <a:r>
                        <a:rPr lang="en-US" sz="1200" baseline="0" dirty="0" smtClean="0"/>
                        <a:t> </a:t>
                      </a:r>
                      <a:r>
                        <a:rPr lang="en-US" sz="1200" dirty="0" smtClean="0"/>
                        <a:t>Mbps/</a:t>
                      </a:r>
                    </a:p>
                    <a:p>
                      <a:r>
                        <a:rPr lang="en-US" sz="1200" dirty="0" smtClean="0"/>
                        <a:t>month</a:t>
                      </a:r>
                      <a:endParaRPr lang="en-US" sz="1200" dirty="0"/>
                    </a:p>
                  </a:txBody>
                  <a:tcPr/>
                </a:tc>
                <a:tc>
                  <a:txBody>
                    <a:bodyPr/>
                    <a:lstStyle/>
                    <a:p>
                      <a:r>
                        <a:rPr lang="en-US" sz="1200" dirty="0" smtClean="0"/>
                        <a:t>   7.1</a:t>
                      </a:r>
                      <a:endParaRPr lang="en-US" sz="1200" dirty="0"/>
                    </a:p>
                  </a:txBody>
                  <a:tcPr/>
                </a:tc>
              </a:tr>
              <a:tr h="516243">
                <a:tc>
                  <a:txBody>
                    <a:bodyPr/>
                    <a:lstStyle/>
                    <a:p>
                      <a:r>
                        <a:rPr lang="en-US" sz="1200" dirty="0" smtClean="0"/>
                        <a:t>Storage</a:t>
                      </a:r>
                    </a:p>
                  </a:txBody>
                  <a:tcPr/>
                </a:tc>
                <a:tc>
                  <a:txBody>
                    <a:bodyPr/>
                    <a:lstStyle/>
                    <a:p>
                      <a:r>
                        <a:rPr lang="en-US" sz="1200" dirty="0" smtClean="0"/>
                        <a:t>$2.20 per GB/</a:t>
                      </a:r>
                    </a:p>
                    <a:p>
                      <a:r>
                        <a:rPr lang="en-US" sz="1200" dirty="0" smtClean="0"/>
                        <a:t>month</a:t>
                      </a:r>
                      <a:endParaRPr lang="en-US" sz="1200" dirty="0"/>
                    </a:p>
                  </a:txBody>
                  <a:tcPr/>
                </a:tc>
                <a:tc>
                  <a:txBody>
                    <a:bodyPr/>
                    <a:lstStyle/>
                    <a:p>
                      <a:r>
                        <a:rPr lang="en-US" sz="1200" dirty="0" smtClean="0"/>
                        <a:t>$0.40 per GB/</a:t>
                      </a:r>
                    </a:p>
                    <a:p>
                      <a:r>
                        <a:rPr lang="en-US" sz="1200" dirty="0" smtClean="0"/>
                        <a:t>month</a:t>
                      </a:r>
                      <a:endParaRPr lang="en-US" sz="1200" dirty="0"/>
                    </a:p>
                  </a:txBody>
                  <a:tcPr/>
                </a:tc>
                <a:tc>
                  <a:txBody>
                    <a:bodyPr/>
                    <a:lstStyle/>
                    <a:p>
                      <a:r>
                        <a:rPr lang="en-US" sz="1200" dirty="0" smtClean="0"/>
                        <a:t>   5.7</a:t>
                      </a:r>
                      <a:endParaRPr lang="en-US" sz="1200" dirty="0"/>
                    </a:p>
                  </a:txBody>
                  <a:tcPr/>
                </a:tc>
              </a:tr>
              <a:tr h="671115">
                <a:tc>
                  <a:txBody>
                    <a:bodyPr/>
                    <a:lstStyle/>
                    <a:p>
                      <a:r>
                        <a:rPr lang="en-US" sz="1200" dirty="0" smtClean="0"/>
                        <a:t>Administration</a:t>
                      </a:r>
                      <a:endParaRPr lang="en-US" sz="1200" dirty="0"/>
                    </a:p>
                  </a:txBody>
                  <a:tcPr/>
                </a:tc>
                <a:tc>
                  <a:txBody>
                    <a:bodyPr/>
                    <a:lstStyle/>
                    <a:p>
                      <a:r>
                        <a:rPr lang="en-US" sz="1200" dirty="0" smtClean="0"/>
                        <a:t>~140 servers/</a:t>
                      </a:r>
                    </a:p>
                    <a:p>
                      <a:r>
                        <a:rPr lang="en-US" sz="1200" dirty="0" smtClean="0"/>
                        <a:t>Administrator</a:t>
                      </a:r>
                      <a:endParaRPr lang="en-US" sz="1200" dirty="0"/>
                    </a:p>
                  </a:txBody>
                  <a:tcPr/>
                </a:tc>
                <a:tc>
                  <a:txBody>
                    <a:bodyPr/>
                    <a:lstStyle/>
                    <a:p>
                      <a:r>
                        <a:rPr lang="en-US" sz="1200" dirty="0" smtClean="0"/>
                        <a:t>&gt;1000 Servers/</a:t>
                      </a:r>
                    </a:p>
                    <a:p>
                      <a:r>
                        <a:rPr lang="en-US" sz="1200" dirty="0" smtClean="0"/>
                        <a:t>Administrator</a:t>
                      </a:r>
                      <a:endParaRPr lang="en-US" sz="1200" dirty="0"/>
                    </a:p>
                  </a:txBody>
                  <a:tcPr/>
                </a:tc>
                <a:tc>
                  <a:txBody>
                    <a:bodyPr/>
                    <a:lstStyle/>
                    <a:p>
                      <a:r>
                        <a:rPr lang="en-US" sz="1200" dirty="0" smtClean="0"/>
                        <a:t>   7.1</a:t>
                      </a:r>
                      <a:endParaRPr lang="en-US" sz="1200" dirty="0"/>
                    </a:p>
                  </a:txBody>
                  <a:tcPr/>
                </a:tc>
              </a:tr>
            </a:tbl>
          </a:graphicData>
        </a:graphic>
      </p:graphicFrame>
      <p:grpSp>
        <p:nvGrpSpPr>
          <p:cNvPr id="10" name="Group 11"/>
          <p:cNvGrpSpPr/>
          <p:nvPr/>
        </p:nvGrpSpPr>
        <p:grpSpPr>
          <a:xfrm>
            <a:off x="-1" y="3643173"/>
            <a:ext cx="9144001" cy="3290015"/>
            <a:chOff x="-1" y="3943350"/>
            <a:chExt cx="9144001" cy="3290015"/>
          </a:xfrm>
        </p:grpSpPr>
        <p:sp>
          <p:nvSpPr>
            <p:cNvPr id="13" name="TextBox 12"/>
            <p:cNvSpPr txBox="1"/>
            <p:nvPr/>
          </p:nvSpPr>
          <p:spPr>
            <a:xfrm>
              <a:off x="-1" y="4186377"/>
              <a:ext cx="4991725" cy="3046988"/>
            </a:xfrm>
            <a:prstGeom prst="rect">
              <a:avLst/>
            </a:prstGeom>
            <a:solidFill>
              <a:schemeClr val="bg1"/>
            </a:solidFill>
          </p:spPr>
          <p:txBody>
            <a:bodyPr wrap="square" rtlCol="0">
              <a:spAutoFit/>
            </a:bodyPr>
            <a:lstStyle/>
            <a:p>
              <a:r>
                <a:rPr lang="en-US" sz="2400" dirty="0" smtClean="0">
                  <a:solidFill>
                    <a:prstClr val="black"/>
                  </a:solidFill>
                </a:rPr>
                <a:t>2 Google warehouses of computers on the banks of the Columbia River, in The </a:t>
              </a:r>
              <a:r>
                <a:rPr lang="en-US" sz="2400" dirty="0" err="1" smtClean="0">
                  <a:solidFill>
                    <a:prstClr val="black"/>
                  </a:solidFill>
                </a:rPr>
                <a:t>Dalles</a:t>
              </a:r>
              <a:r>
                <a:rPr lang="en-US" sz="2400" dirty="0" smtClean="0">
                  <a:solidFill>
                    <a:prstClr val="black"/>
                  </a:solidFill>
                </a:rPr>
                <a:t>, Oregon</a:t>
              </a:r>
            </a:p>
            <a:p>
              <a:r>
                <a:rPr lang="en-US" sz="2400" dirty="0" smtClean="0">
                  <a:solidFill>
                    <a:prstClr val="black"/>
                  </a:solidFill>
                </a:rPr>
                <a:t>Such centers use 20MW-200MW </a:t>
              </a:r>
            </a:p>
            <a:p>
              <a:r>
                <a:rPr lang="en-US" sz="2400" dirty="0" smtClean="0">
                  <a:solidFill>
                    <a:prstClr val="black"/>
                  </a:solidFill>
                </a:rPr>
                <a:t>(Future) each  with 150 watts per CPU</a:t>
              </a:r>
            </a:p>
            <a:p>
              <a:r>
                <a:rPr lang="en-US" sz="2400" dirty="0" smtClean="0">
                  <a:solidFill>
                    <a:prstClr val="black"/>
                  </a:solidFill>
                </a:rPr>
                <a:t>Save money from large size, positioning with cheap power and access with Internet</a:t>
              </a:r>
              <a:endParaRPr lang="en-US" sz="2400" dirty="0">
                <a:solidFill>
                  <a:prstClr val="black"/>
                </a:solidFill>
              </a:endParaRPr>
            </a:p>
          </p:txBody>
        </p:sp>
        <p:pic>
          <p:nvPicPr>
            <p:cNvPr id="14" name="Picture 3"/>
            <p:cNvPicPr>
              <a:picLocks noChangeAspect="1" noChangeArrowheads="1"/>
            </p:cNvPicPr>
            <p:nvPr/>
          </p:nvPicPr>
          <p:blipFill>
            <a:blip r:embed="rId5" cstate="print"/>
            <a:srcRect/>
            <a:stretch>
              <a:fillRect/>
            </a:stretch>
          </p:blipFill>
          <p:spPr bwMode="auto">
            <a:xfrm>
              <a:off x="4991724" y="3943350"/>
              <a:ext cx="4152276" cy="2914650"/>
            </a:xfrm>
            <a:prstGeom prst="rect">
              <a:avLst/>
            </a:prstGeom>
            <a:noFill/>
            <a:ln w="9525">
              <a:noFill/>
              <a:miter lim="800000"/>
              <a:headEnd/>
              <a:tailEnd/>
            </a:ln>
            <a:effectLst/>
          </p:spPr>
        </p:pic>
      </p:grpSp>
    </p:spTree>
    <p:extLst>
      <p:ext uri="{BB962C8B-B14F-4D97-AF65-F5344CB8AC3E}">
        <p14:creationId xmlns:p14="http://schemas.microsoft.com/office/powerpoint/2010/main" val="2291944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Bef>
                <a:spcPct val="0"/>
              </a:spcBef>
              <a:spcAft>
                <a:spcPct val="0"/>
              </a:spcAft>
              <a:defRPr/>
            </a:pPr>
            <a:fld id="{6FCC8C1C-C7DF-4071-8522-5AB5116975BF}" type="slidenum">
              <a:rPr lang="en-US" sz="1000">
                <a:solidFill>
                  <a:srgbClr val="FFFFFF"/>
                </a:solidFill>
                <a:effectLst>
                  <a:outerShdw blurRad="38100" dist="38100" dir="2700000" algn="tl">
                    <a:srgbClr val="000000"/>
                  </a:outerShdw>
                </a:effectLst>
                <a:latin typeface="Verdana" pitchFamily="34" charset="0"/>
              </a:rPr>
              <a:pPr fontAlgn="base">
                <a:spcBef>
                  <a:spcPct val="0"/>
                </a:spcBef>
                <a:spcAft>
                  <a:spcPct val="0"/>
                </a:spcAft>
                <a:defRPr/>
              </a:pPr>
              <a:t>16</a:t>
            </a:fld>
            <a:endParaRPr lang="en-US" sz="1000" dirty="0">
              <a:solidFill>
                <a:srgbClr val="FFFFFF"/>
              </a:solidFill>
              <a:effectLst>
                <a:outerShdw blurRad="38100" dist="38100" dir="2700000" algn="tl">
                  <a:srgbClr val="000000"/>
                </a:outerShdw>
              </a:effectLst>
              <a:latin typeface="Verdana" pitchFamily="34" charset="0"/>
            </a:endParaRPr>
          </a:p>
        </p:txBody>
      </p:sp>
      <p:pic>
        <p:nvPicPr>
          <p:cNvPr id="273410" name="Picture 2"/>
          <p:cNvPicPr>
            <a:picLocks noChangeAspect="1" noChangeArrowheads="1"/>
          </p:cNvPicPr>
          <p:nvPr/>
        </p:nvPicPr>
        <p:blipFill>
          <a:blip r:embed="rId3" cstate="print"/>
          <a:srcRect/>
          <a:stretch>
            <a:fillRect/>
          </a:stretch>
        </p:blipFill>
        <p:spPr bwMode="auto">
          <a:xfrm>
            <a:off x="6629400" y="3167825"/>
            <a:ext cx="2514600" cy="3690175"/>
          </a:xfrm>
          <a:prstGeom prst="rect">
            <a:avLst/>
          </a:prstGeom>
          <a:noFill/>
          <a:ln w="9525">
            <a:noFill/>
            <a:miter lim="800000"/>
            <a:headEnd/>
            <a:tailEnd/>
          </a:ln>
          <a:effectLst/>
        </p:spPr>
      </p:pic>
      <p:pic>
        <p:nvPicPr>
          <p:cNvPr id="273411" name="Picture 3"/>
          <p:cNvPicPr>
            <a:picLocks noChangeAspect="1" noChangeArrowheads="1"/>
          </p:cNvPicPr>
          <p:nvPr/>
        </p:nvPicPr>
        <p:blipFill>
          <a:blip r:embed="rId4" cstate="print"/>
          <a:srcRect/>
          <a:stretch>
            <a:fillRect/>
          </a:stretch>
        </p:blipFill>
        <p:spPr bwMode="auto">
          <a:xfrm>
            <a:off x="76200" y="3302629"/>
            <a:ext cx="6100997" cy="3530790"/>
          </a:xfrm>
          <a:prstGeom prst="rect">
            <a:avLst/>
          </a:prstGeom>
          <a:noFill/>
          <a:ln w="9525">
            <a:noFill/>
            <a:miter lim="800000"/>
            <a:headEnd/>
            <a:tailEnd/>
          </a:ln>
          <a:effectLst/>
        </p:spPr>
      </p:pic>
      <p:sp>
        <p:nvSpPr>
          <p:cNvPr id="64515" name="Content Placeholder 2"/>
          <p:cNvSpPr>
            <a:spLocks noGrp="1"/>
          </p:cNvSpPr>
          <p:nvPr>
            <p:ph idx="1"/>
          </p:nvPr>
        </p:nvSpPr>
        <p:spPr>
          <a:xfrm>
            <a:off x="0" y="896910"/>
            <a:ext cx="8991600" cy="2590800"/>
          </a:xfrm>
        </p:spPr>
        <p:txBody>
          <a:bodyPr>
            <a:normAutofit lnSpcReduction="10000"/>
          </a:bodyPr>
          <a:lstStyle/>
          <a:p>
            <a:r>
              <a:rPr lang="en-US" sz="2400" dirty="0" smtClean="0"/>
              <a:t> Builds giant data centers with 100,000’s of computers;</a:t>
            </a:r>
            <a:br>
              <a:rPr lang="en-US" sz="2400" dirty="0" smtClean="0"/>
            </a:br>
            <a:r>
              <a:rPr lang="en-US" sz="2400" dirty="0" smtClean="0"/>
              <a:t> ~ 200-1000 to a shipping container with Internet access</a:t>
            </a:r>
          </a:p>
          <a:p>
            <a:r>
              <a:rPr lang="en-US" sz="2400" dirty="0" smtClean="0"/>
              <a:t>“Microsoft will cram between 150 and 220 shipping containers filled with data center gear into a new 500,000 square foot Chicago facility. This move marks the most significant, public use of the shipping container systems popularized by the likes of Sun Microsystems and </a:t>
            </a:r>
            <a:r>
              <a:rPr lang="en-US" sz="2400" dirty="0" err="1" smtClean="0"/>
              <a:t>Rackable</a:t>
            </a:r>
            <a:r>
              <a:rPr lang="en-US" sz="2400" dirty="0" smtClean="0"/>
              <a:t> Systems to date.”</a:t>
            </a:r>
          </a:p>
        </p:txBody>
      </p:sp>
      <p:sp>
        <p:nvSpPr>
          <p:cNvPr id="8" name="Title 1"/>
          <p:cNvSpPr>
            <a:spLocks noGrp="1"/>
          </p:cNvSpPr>
          <p:nvPr>
            <p:ph type="title"/>
          </p:nvPr>
        </p:nvSpPr>
        <p:spPr>
          <a:xfrm>
            <a:off x="1394085" y="120650"/>
            <a:ext cx="5636302" cy="641351"/>
          </a:xfrm>
        </p:spPr>
        <p:txBody>
          <a:bodyPr>
            <a:normAutofit fontScale="90000"/>
          </a:bodyPr>
          <a:lstStyle/>
          <a:p>
            <a:r>
              <a:rPr lang="en-US" sz="3200" b="1" dirty="0" smtClean="0"/>
              <a:t>Data Centers, Clouds </a:t>
            </a:r>
            <a:br>
              <a:rPr lang="en-US" sz="3200" b="1" dirty="0" smtClean="0"/>
            </a:br>
            <a:r>
              <a:rPr lang="en-US" sz="3200" b="1" dirty="0" smtClean="0"/>
              <a:t>&amp; Economies of Scale II</a:t>
            </a:r>
            <a:endParaRPr lang="en-US" sz="3200" b="1" dirty="0"/>
          </a:p>
        </p:txBody>
      </p:sp>
    </p:spTree>
    <p:extLst>
      <p:ext uri="{BB962C8B-B14F-4D97-AF65-F5344CB8AC3E}">
        <p14:creationId xmlns:p14="http://schemas.microsoft.com/office/powerpoint/2010/main" val="28449602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shade val="100000"/>
                <a:satMod val="150000"/>
              </a:schemeClr>
            </a:gs>
            <a:gs pos="65000">
              <a:schemeClr val="bg1">
                <a:shade val="90000"/>
                <a:satMod val="375000"/>
              </a:schemeClr>
            </a:gs>
            <a:gs pos="100000">
              <a:schemeClr val="bg2">
                <a:tint val="88000"/>
                <a:satMod val="4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9"/>
            <a:ext cx="8763000" cy="609399"/>
          </a:xfrm>
        </p:spPr>
        <p:txBody>
          <a:bodyPr>
            <a:normAutofit fontScale="90000"/>
          </a:bodyPr>
          <a:lstStyle/>
          <a:p>
            <a:pPr>
              <a:defRPr/>
            </a:pPr>
            <a:r>
              <a:rPr dirty="0" smtClean="0"/>
              <a:t>Containers: Separating Concerns</a:t>
            </a:r>
            <a:endParaRPr dirty="0"/>
          </a:p>
        </p:txBody>
      </p:sp>
      <p:pic>
        <p:nvPicPr>
          <p:cNvPr id="27651" name="Picture 3" descr="Drawing1"/>
          <p:cNvPicPr>
            <a:picLocks noChangeAspect="1" noChangeArrowheads="1"/>
          </p:cNvPicPr>
          <p:nvPr/>
        </p:nvPicPr>
        <p:blipFill>
          <a:blip r:embed="rId3" cstate="print"/>
          <a:srcRect l="31944" t="29816" r="8881" b="-8398"/>
          <a:stretch>
            <a:fillRect/>
          </a:stretch>
        </p:blipFill>
        <p:spPr bwMode="auto">
          <a:xfrm>
            <a:off x="252045" y="917331"/>
            <a:ext cx="7410450" cy="5029200"/>
          </a:xfrm>
          <a:prstGeom prst="rect">
            <a:avLst/>
          </a:prstGeom>
          <a:noFill/>
          <a:ln w="9525">
            <a:noFill/>
            <a:miter lim="800000"/>
            <a:headEnd/>
            <a:tailEnd/>
          </a:ln>
        </p:spPr>
      </p:pic>
      <p:pic>
        <p:nvPicPr>
          <p:cNvPr id="5" name="Picture 4" descr="ChicagoContainerStalls.JPG"/>
          <p:cNvPicPr>
            <a:picLocks noChangeAspect="1"/>
          </p:cNvPicPr>
          <p:nvPr/>
        </p:nvPicPr>
        <p:blipFill>
          <a:blip r:embed="rId4" cstate="print"/>
          <a:stretch>
            <a:fillRect/>
          </a:stretch>
        </p:blipFill>
        <p:spPr>
          <a:xfrm>
            <a:off x="5029201" y="4114800"/>
            <a:ext cx="411480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5257800" y="6519446"/>
            <a:ext cx="1266693" cy="338554"/>
          </a:xfrm>
          <a:prstGeom prst="rect">
            <a:avLst/>
          </a:prstGeom>
          <a:noFill/>
        </p:spPr>
        <p:txBody>
          <a:bodyPr wrap="none" rtlCol="0">
            <a:spAutoFit/>
          </a:bodyPr>
          <a:lstStyle/>
          <a:p>
            <a:r>
              <a:rPr lang="en-US" sz="1600" b="1" i="1" dirty="0">
                <a:solidFill>
                  <a:prstClr val="white"/>
                </a:solidFill>
              </a:rPr>
              <a:t>MICROSOFT</a:t>
            </a:r>
          </a:p>
        </p:txBody>
      </p:sp>
    </p:spTree>
    <p:extLst>
      <p:ext uri="{BB962C8B-B14F-4D97-AF65-F5344CB8AC3E}">
        <p14:creationId xmlns:p14="http://schemas.microsoft.com/office/powerpoint/2010/main" val="201918204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Clouds</a:t>
            </a:r>
            <a:endParaRPr lang="en-US" dirty="0"/>
          </a:p>
        </p:txBody>
      </p:sp>
      <p:sp>
        <p:nvSpPr>
          <p:cNvPr id="3" name="Content Placeholder 2"/>
          <p:cNvSpPr>
            <a:spLocks noGrp="1"/>
          </p:cNvSpPr>
          <p:nvPr>
            <p:ph idx="1"/>
          </p:nvPr>
        </p:nvSpPr>
        <p:spPr>
          <a:xfrm>
            <a:off x="381000" y="1371600"/>
            <a:ext cx="8229600" cy="5257800"/>
          </a:xfrm>
        </p:spPr>
        <p:txBody>
          <a:bodyPr>
            <a:normAutofit fontScale="92500" lnSpcReduction="10000"/>
          </a:bodyPr>
          <a:lstStyle/>
          <a:p>
            <a:r>
              <a:rPr lang="en-US" sz="2800" dirty="0" smtClean="0"/>
              <a:t>Cloud Centers optimize life cycle costs and power use</a:t>
            </a:r>
          </a:p>
          <a:p>
            <a:endParaRPr lang="en-US" sz="2800" dirty="0" smtClean="0"/>
          </a:p>
          <a:p>
            <a:r>
              <a:rPr lang="en-US" sz="2800" dirty="0">
                <a:hlinkClick r:id="rId2"/>
              </a:rPr>
              <a:t>http://www.datacenterknowledge.com/archives/2011/05/10/uptime-institute-the-average-pue-is-1-8</a:t>
            </a:r>
            <a:r>
              <a:rPr lang="en-US" sz="2800" dirty="0" smtClean="0">
                <a:hlinkClick r:id="rId2"/>
              </a:rPr>
              <a:t>/</a:t>
            </a:r>
            <a:endParaRPr lang="en-US" sz="2800" dirty="0" smtClean="0"/>
          </a:p>
          <a:p>
            <a:r>
              <a:rPr lang="en-US" sz="2800" dirty="0" smtClean="0"/>
              <a:t>Average PUE = 1.8 (was nearer 3) ; Good Clouds are 1.1-1.2</a:t>
            </a:r>
          </a:p>
          <a:p>
            <a:r>
              <a:rPr lang="en-US" sz="2800" dirty="0" smtClean="0"/>
              <a:t>4</a:t>
            </a:r>
            <a:r>
              <a:rPr lang="en-US" sz="2800" baseline="30000" dirty="0" smtClean="0"/>
              <a:t>th</a:t>
            </a:r>
            <a:r>
              <a:rPr lang="en-US" sz="2800" dirty="0" smtClean="0"/>
              <a:t> generation data centers (from Microsoft) make everything modular so data centers can be built incrementally as in modern manufacturing</a:t>
            </a:r>
          </a:p>
          <a:p>
            <a:r>
              <a:rPr lang="en-US" sz="2800" dirty="0">
                <a:hlinkClick r:id="rId3"/>
              </a:rPr>
              <a:t>http://loosebolts.wordpress.com/2008/12/02/our-vision-for-generation-4-modular-data-centers-one-way-of-getting-it-just-right</a:t>
            </a:r>
            <a:r>
              <a:rPr lang="en-US" sz="2800" dirty="0" smtClean="0">
                <a:hlinkClick r:id="rId3"/>
              </a:rPr>
              <a:t>/</a:t>
            </a:r>
            <a:r>
              <a:rPr lang="en-US" sz="2800" dirty="0" smtClean="0"/>
              <a:t> </a:t>
            </a:r>
          </a:p>
          <a:p>
            <a:r>
              <a:rPr lang="en-US" sz="2800" dirty="0" smtClean="0"/>
              <a:t>Extends container based third generation</a:t>
            </a:r>
          </a:p>
          <a:p>
            <a:endParaRPr lang="en-US" sz="2800" dirty="0"/>
          </a:p>
        </p:txBody>
      </p:sp>
      <p:pic>
        <p:nvPicPr>
          <p:cNvPr id="4098" name="Picture 2" descr=" \mathrm{PUE}  =  {\mbox{Total facility power} \over \mbox{IT equipment powe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0754" y="1828800"/>
            <a:ext cx="2324100" cy="43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3329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4EFFF6C-AE4E-4FE6-A064-67A5E3D5DC7A}" type="slidenum">
              <a:rPr lang="en-US" smtClean="0">
                <a:solidFill>
                  <a:srgbClr val="D6ECFF"/>
                </a:solidFill>
              </a:rPr>
              <a:pPr/>
              <a:t>19</a:t>
            </a:fld>
            <a:endParaRPr lang="en-US">
              <a:solidFill>
                <a:srgbClr val="D6ECFF"/>
              </a:solidFill>
            </a:endParaRPr>
          </a:p>
        </p:txBody>
      </p:sp>
      <p:pic>
        <p:nvPicPr>
          <p:cNvPr id="3" name="Picture 2" descr="MicrosoftCloud_DataCentervsSupercomputers.jpg"/>
          <p:cNvPicPr>
            <a:picLocks noChangeAspect="1"/>
          </p:cNvPicPr>
          <p:nvPr/>
        </p:nvPicPr>
        <p:blipFill>
          <a:blip r:embed="rId3" cstate="print"/>
          <a:stretch>
            <a:fillRect/>
          </a:stretch>
        </p:blipFill>
        <p:spPr>
          <a:xfrm>
            <a:off x="335280" y="220980"/>
            <a:ext cx="8473440" cy="6416040"/>
          </a:xfrm>
          <a:prstGeom prst="rect">
            <a:avLst/>
          </a:prstGeom>
        </p:spPr>
      </p:pic>
      <p:sp>
        <p:nvSpPr>
          <p:cNvPr id="4" name="TextBox 3"/>
          <p:cNvSpPr txBox="1"/>
          <p:nvPr/>
        </p:nvSpPr>
        <p:spPr>
          <a:xfrm>
            <a:off x="3505200" y="6324600"/>
            <a:ext cx="1266693" cy="338554"/>
          </a:xfrm>
          <a:prstGeom prst="rect">
            <a:avLst/>
          </a:prstGeom>
          <a:noFill/>
        </p:spPr>
        <p:txBody>
          <a:bodyPr wrap="none" rtlCol="0">
            <a:spAutoFit/>
          </a:bodyPr>
          <a:lstStyle/>
          <a:p>
            <a:r>
              <a:rPr lang="en-US" sz="1600" b="1" i="1" dirty="0">
                <a:solidFill>
                  <a:prstClr val="white"/>
                </a:solidFill>
              </a:rPr>
              <a:t>MICROSOFT</a:t>
            </a:r>
          </a:p>
        </p:txBody>
      </p:sp>
    </p:spTree>
    <p:extLst>
      <p:ext uri="{BB962C8B-B14F-4D97-AF65-F5344CB8AC3E}">
        <p14:creationId xmlns:p14="http://schemas.microsoft.com/office/powerpoint/2010/main" val="19476855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static.com/images?q=tbn:ANd9GcTYu0Mkim4DcVpxfKwerviKRw-lMRWDE86kHz_Z3BP0zLcBB8Y_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15009"/>
            <a:ext cx="24384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3.gstatic.com/images?q=tbn:ANd9GcQKWRzLWcgWKmplPTsPZrbpMWfhNU3OiItBec534aXSJgAaFWqMs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250" y="53109"/>
            <a:ext cx="336232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2.gstatic.com/images?q=tbn:ANd9GcRu41sbEn2YbBq-Mv9FkyKsYWpHO6Zt4VIDyASWv3vM-ODAfQT0"/>
          <p:cNvPicPr>
            <a:picLocks noChangeAspect="1" noChangeArrowheads="1"/>
          </p:cNvPicPr>
          <p:nvPr/>
        </p:nvPicPr>
        <p:blipFill rotWithShape="1">
          <a:blip r:embed="rId4">
            <a:extLst>
              <a:ext uri="{28A0092B-C50C-407E-A947-70E740481C1C}">
                <a14:useLocalDpi xmlns:a14="http://schemas.microsoft.com/office/drawing/2010/main" val="0"/>
              </a:ext>
            </a:extLst>
          </a:blip>
          <a:srcRect l="7103"/>
          <a:stretch/>
        </p:blipFill>
        <p:spPr bwMode="auto">
          <a:xfrm>
            <a:off x="-31233" y="1257300"/>
            <a:ext cx="4450833"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3.gstatic.com/images?q=tbn:ANd9GcTGMcepVHT5PL8pI7KfoJejqsiOpQpZ2oz8n6yvE5LZO7LoSDE8m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4037" y="838200"/>
            <a:ext cx="1496211" cy="19450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0.gstatic.com/images?q=tbn:ANd9GcRNZpTZIKNsGnhPj4wOpjkeyPWyJQnyGO7gG0f29fB5vEKq33P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09" y="2209800"/>
            <a:ext cx="2257425" cy="20288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ciensus.com/uploads/images/venn_diagram.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2632" y="2209800"/>
            <a:ext cx="2498922"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farm4.static.flickr.com/3643/3350940973_4333e99a8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5146" y="1328916"/>
            <a:ext cx="2125982" cy="21217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encrypted-tbn3.gstatic.com/images?q=tbn:ANd9GcQ91z38gA1rZrp2TlS-mwhVKOHVL2IXpKHxjmtY9vNchpkhDXLJo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2273" y="1300883"/>
            <a:ext cx="11620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morebooks.de/assets/product_images/9786201595/big/7801609/business-informatics.jpg?locale=gb"/>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000"/>
          <a:stretch/>
        </p:blipFill>
        <p:spPr bwMode="auto">
          <a:xfrm>
            <a:off x="3820599" y="4561694"/>
            <a:ext cx="1590664" cy="23343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encrypted-tbn0.gstatic.com/images?q=tbn:ANd9GcSqq2ZcAVDeKPT-t171dLNI0VBR3f2tkWNYWF_u4L4KnEAiPu6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66109" y="-16126"/>
            <a:ext cx="3004152" cy="108729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encrypted-tbn2.gstatic.com/images?q=tbn:ANd9GcT61WeZTigeUDaul3WYcWq4NIjm1evG2U__w3bcBDQ7IVM7ueWdX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0921" y="2044103"/>
            <a:ext cx="1651118" cy="23537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603" t="17925" r="10845" b="34127"/>
          <a:stretch/>
        </p:blipFill>
        <p:spPr bwMode="auto">
          <a:xfrm>
            <a:off x="6279300" y="3434671"/>
            <a:ext cx="2864700" cy="160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4" descr="http://ucspace.canberra.edu.au/download/attachments/59113623/Triangle+diagram+of+Social+Informatics.GIF?version=1&amp;modificationDate=128210213964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333980"/>
            <a:ext cx="3635470" cy="25805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4812" t="28661" r="32053" b="10865"/>
          <a:stretch/>
        </p:blipFill>
        <p:spPr bwMode="auto">
          <a:xfrm>
            <a:off x="5499086" y="4080878"/>
            <a:ext cx="3644914" cy="164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l="26132" t="35603" r="11324" b="34435"/>
          <a:stretch/>
        </p:blipFill>
        <p:spPr bwMode="auto">
          <a:xfrm>
            <a:off x="5764474" y="5295090"/>
            <a:ext cx="3379526" cy="158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http://spa.asu.edu/centers/pincenter.gif/image_previe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96802" y="5943638"/>
            <a:ext cx="1879698" cy="9355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geoinformatics.com/layouts/cmediageoinformatics/img/Header-Geo-5.gif"/>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48802"/>
          <a:stretch/>
        </p:blipFill>
        <p:spPr bwMode="auto">
          <a:xfrm>
            <a:off x="7049772" y="4322918"/>
            <a:ext cx="2094228" cy="6472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7084" t="29851" r="13419" b="56430"/>
          <a:stretch/>
        </p:blipFill>
        <p:spPr bwMode="auto">
          <a:xfrm>
            <a:off x="7400203" y="746282"/>
            <a:ext cx="1673904" cy="582634"/>
          </a:xfrm>
          <a:prstGeom prst="rect">
            <a:avLst/>
          </a:prstGeom>
          <a:noFill/>
          <a:ln w="762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3425" t="15702" b="41253"/>
          <a:stretch/>
        </p:blipFill>
        <p:spPr bwMode="auto">
          <a:xfrm>
            <a:off x="6875587" y="5734478"/>
            <a:ext cx="1049232" cy="114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51560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lstStyle/>
          <a:p>
            <a:r>
              <a:rPr lang="en-US" dirty="0" smtClean="0"/>
              <a:t>Some Sizes in 2010</a:t>
            </a:r>
            <a:endParaRPr lang="en-US" dirty="0"/>
          </a:p>
        </p:txBody>
      </p:sp>
      <p:sp>
        <p:nvSpPr>
          <p:cNvPr id="3" name="Content Placeholder 2"/>
          <p:cNvSpPr>
            <a:spLocks noGrp="1"/>
          </p:cNvSpPr>
          <p:nvPr>
            <p:ph idx="1"/>
          </p:nvPr>
        </p:nvSpPr>
        <p:spPr>
          <a:xfrm>
            <a:off x="0" y="838200"/>
            <a:ext cx="9144000" cy="5257800"/>
          </a:xfrm>
        </p:spPr>
        <p:txBody>
          <a:bodyPr>
            <a:normAutofit lnSpcReduction="10000"/>
          </a:bodyPr>
          <a:lstStyle/>
          <a:p>
            <a:r>
              <a:rPr lang="en-US" dirty="0" smtClean="0">
                <a:hlinkClick r:id="rId2"/>
              </a:rPr>
              <a:t>http</a:t>
            </a:r>
            <a:r>
              <a:rPr lang="en-US" dirty="0">
                <a:hlinkClick r:id="rId2"/>
              </a:rPr>
              <a:t>://</a:t>
            </a:r>
            <a:r>
              <a:rPr lang="en-US" dirty="0" smtClean="0">
                <a:hlinkClick r:id="rId2"/>
              </a:rPr>
              <a:t>www.mediafire.com/file/zzqna34282frr2f/koomeydatacenterelectuse2011finalversion.pdf</a:t>
            </a:r>
            <a:r>
              <a:rPr lang="en-US" dirty="0" smtClean="0"/>
              <a:t> </a:t>
            </a:r>
          </a:p>
          <a:p>
            <a:r>
              <a:rPr lang="en-US" dirty="0" smtClean="0"/>
              <a:t>30 million servers worldwide</a:t>
            </a:r>
          </a:p>
          <a:p>
            <a:r>
              <a:rPr lang="en-US" dirty="0" smtClean="0"/>
              <a:t>Google had 900,000 servers (3% total world wide)</a:t>
            </a:r>
          </a:p>
          <a:p>
            <a:r>
              <a:rPr lang="en-US" dirty="0" smtClean="0"/>
              <a:t>Google total power ~200 Megawatts</a:t>
            </a:r>
          </a:p>
          <a:p>
            <a:pPr lvl="1"/>
            <a:r>
              <a:rPr lang="en-US" dirty="0" smtClean="0"/>
              <a:t>&lt; 1% of total power used in data centers (Google more efficient than average – </a:t>
            </a:r>
            <a:r>
              <a:rPr lang="en-US" b="1" dirty="0" smtClean="0"/>
              <a:t>Clouds are Green</a:t>
            </a:r>
            <a:r>
              <a:rPr lang="en-US" dirty="0" smtClean="0"/>
              <a:t>!)</a:t>
            </a:r>
          </a:p>
          <a:p>
            <a:pPr lvl="1"/>
            <a:r>
              <a:rPr lang="en-US" dirty="0" smtClean="0"/>
              <a:t>~ 0.01% of total power used on anything world wide</a:t>
            </a:r>
          </a:p>
          <a:p>
            <a:r>
              <a:rPr lang="en-US" dirty="0" smtClean="0"/>
              <a:t>Maybe total clouds are 20% total world server count (a growing fraction)</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20</a:t>
            </a:fld>
            <a:endParaRPr lang="en-US"/>
          </a:p>
        </p:txBody>
      </p:sp>
    </p:spTree>
    <p:extLst>
      <p:ext uri="{BB962C8B-B14F-4D97-AF65-F5344CB8AC3E}">
        <p14:creationId xmlns:p14="http://schemas.microsoft.com/office/powerpoint/2010/main" val="2008521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lstStyle/>
          <a:p>
            <a:r>
              <a:rPr lang="en-US" dirty="0" smtClean="0"/>
              <a:t>Some Sizes Cloud v HPC</a:t>
            </a:r>
            <a:endParaRPr lang="en-US" dirty="0"/>
          </a:p>
        </p:txBody>
      </p:sp>
      <p:sp>
        <p:nvSpPr>
          <p:cNvPr id="3" name="Content Placeholder 2"/>
          <p:cNvSpPr>
            <a:spLocks noGrp="1"/>
          </p:cNvSpPr>
          <p:nvPr>
            <p:ph idx="1"/>
          </p:nvPr>
        </p:nvSpPr>
        <p:spPr>
          <a:xfrm>
            <a:off x="0" y="685800"/>
            <a:ext cx="9144000" cy="5257800"/>
          </a:xfrm>
        </p:spPr>
        <p:txBody>
          <a:bodyPr>
            <a:normAutofit fontScale="92500" lnSpcReduction="10000"/>
          </a:bodyPr>
          <a:lstStyle/>
          <a:p>
            <a:r>
              <a:rPr lang="en-US" b="1" dirty="0" smtClean="0"/>
              <a:t>Top Supercomputer </a:t>
            </a:r>
            <a:r>
              <a:rPr lang="en-US" dirty="0" smtClean="0"/>
              <a:t>Sequoia Blue Gene Q at LLNL</a:t>
            </a:r>
          </a:p>
          <a:p>
            <a:pPr lvl="1"/>
            <a:r>
              <a:rPr lang="en-US" dirty="0"/>
              <a:t>16.32 </a:t>
            </a:r>
            <a:r>
              <a:rPr lang="en-US" dirty="0" err="1" smtClean="0"/>
              <a:t>Petaflop</a:t>
            </a:r>
            <a:r>
              <a:rPr lang="en-US" dirty="0" smtClean="0"/>
              <a:t>/s </a:t>
            </a:r>
            <a:r>
              <a:rPr lang="en-US" dirty="0"/>
              <a:t>on the </a:t>
            </a:r>
            <a:r>
              <a:rPr lang="en-US" dirty="0" err="1"/>
              <a:t>Linpack</a:t>
            </a:r>
            <a:r>
              <a:rPr lang="en-US" dirty="0"/>
              <a:t> benchmark using  98,304 </a:t>
            </a:r>
            <a:r>
              <a:rPr lang="en-US" dirty="0" smtClean="0"/>
              <a:t>CPU compute chips with </a:t>
            </a:r>
            <a:r>
              <a:rPr lang="en-US" dirty="0"/>
              <a:t>1.6 million processor cores and </a:t>
            </a:r>
            <a:r>
              <a:rPr lang="en-US" dirty="0" smtClean="0"/>
              <a:t>1.6 Petabyte</a:t>
            </a:r>
            <a:r>
              <a:rPr lang="en-US" dirty="0"/>
              <a:t> of memory in 96 racks covering an area of about 3,000 square </a:t>
            </a:r>
            <a:r>
              <a:rPr lang="en-US" dirty="0" smtClean="0"/>
              <a:t>feet</a:t>
            </a:r>
          </a:p>
          <a:p>
            <a:pPr lvl="1"/>
            <a:r>
              <a:rPr lang="en-US" dirty="0" smtClean="0"/>
              <a:t>7.9 Megawatts power</a:t>
            </a:r>
          </a:p>
          <a:p>
            <a:r>
              <a:rPr lang="en-US" b="1" dirty="0" smtClean="0"/>
              <a:t>Largest (cloud)</a:t>
            </a:r>
            <a:r>
              <a:rPr lang="en-US" dirty="0" smtClean="0"/>
              <a:t> computing data centers</a:t>
            </a:r>
          </a:p>
          <a:p>
            <a:pPr lvl="1"/>
            <a:r>
              <a:rPr lang="en-US" dirty="0"/>
              <a:t>100,000 </a:t>
            </a:r>
            <a:r>
              <a:rPr lang="en-US" dirty="0" smtClean="0"/>
              <a:t>servers at ~200 watts per CPU chip</a:t>
            </a:r>
            <a:endParaRPr lang="en-US" dirty="0"/>
          </a:p>
          <a:p>
            <a:pPr lvl="1"/>
            <a:r>
              <a:rPr lang="en-US" dirty="0" smtClean="0"/>
              <a:t>Up to 30 Megawatts power</a:t>
            </a:r>
          </a:p>
          <a:p>
            <a:pPr lvl="1"/>
            <a:r>
              <a:rPr lang="en-US" dirty="0" smtClean="0"/>
              <a:t>Microsoft says </a:t>
            </a:r>
            <a:r>
              <a:rPr lang="en-US" dirty="0" err="1" smtClean="0"/>
              <a:t>upto</a:t>
            </a:r>
            <a:r>
              <a:rPr lang="en-US" dirty="0" smtClean="0"/>
              <a:t> million servers</a:t>
            </a:r>
          </a:p>
          <a:p>
            <a:r>
              <a:rPr lang="en-US" sz="2800" dirty="0" smtClean="0"/>
              <a:t>So </a:t>
            </a:r>
            <a:r>
              <a:rPr lang="en-US" sz="2800" b="1" dirty="0"/>
              <a:t>largest supercomputer </a:t>
            </a:r>
            <a:r>
              <a:rPr lang="en-US" sz="2800" dirty="0"/>
              <a:t>is around </a:t>
            </a:r>
            <a:r>
              <a:rPr lang="en-US" sz="2800" b="1" dirty="0"/>
              <a:t>1-2% </a:t>
            </a:r>
            <a:r>
              <a:rPr lang="en-US" sz="2800" b="1" dirty="0" smtClean="0"/>
              <a:t>performance  </a:t>
            </a:r>
            <a:r>
              <a:rPr lang="en-US" sz="2800" b="1" dirty="0"/>
              <a:t>of total cloud computing systems</a:t>
            </a:r>
            <a:r>
              <a:rPr lang="en-US" sz="2800" dirty="0"/>
              <a:t> </a:t>
            </a:r>
            <a:r>
              <a:rPr lang="en-US" sz="2800" dirty="0" smtClean="0"/>
              <a:t>with Google ~20% total</a:t>
            </a:r>
          </a:p>
          <a:p>
            <a:pPr lvl="1"/>
            <a:endParaRPr lang="en-US" dirty="0" smtClean="0"/>
          </a:p>
          <a:p>
            <a:endParaRPr lang="en-US" dirty="0" smtClean="0"/>
          </a:p>
        </p:txBody>
      </p:sp>
      <p:sp>
        <p:nvSpPr>
          <p:cNvPr id="4" name="Slide Number Placeholder 3"/>
          <p:cNvSpPr>
            <a:spLocks noGrp="1"/>
          </p:cNvSpPr>
          <p:nvPr>
            <p:ph type="sldNum" sz="quarter" idx="12"/>
          </p:nvPr>
        </p:nvSpPr>
        <p:spPr/>
        <p:txBody>
          <a:bodyPr/>
          <a:lstStyle/>
          <a:p>
            <a:fld id="{94CC141A-9CC6-41A7-A7D0-011D836CC6E2}" type="slidenum">
              <a:rPr lang="en-US" smtClean="0"/>
              <a:pPr/>
              <a:t>21</a:t>
            </a:fld>
            <a:endParaRPr lang="en-US"/>
          </a:p>
        </p:txBody>
      </p:sp>
    </p:spTree>
    <p:extLst>
      <p:ext uri="{BB962C8B-B14F-4D97-AF65-F5344CB8AC3E}">
        <p14:creationId xmlns:p14="http://schemas.microsoft.com/office/powerpoint/2010/main" val="29880202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6600" b="1" dirty="0" smtClean="0"/>
              <a:t>Cloud Industry </a:t>
            </a:r>
            <a:br>
              <a:rPr lang="en-US" sz="6600" b="1" dirty="0" smtClean="0"/>
            </a:br>
            <a:r>
              <a:rPr lang="en-US" sz="6600" b="1" dirty="0" smtClean="0"/>
              <a:t>Players</a:t>
            </a:r>
            <a:endParaRPr lang="en-US" sz="6600" b="1"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856546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
            <a:ext cx="914696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 y="42595"/>
            <a:ext cx="7467600" cy="369332"/>
          </a:xfrm>
          <a:prstGeom prst="rect">
            <a:avLst/>
          </a:prstGeom>
        </p:spPr>
        <p:txBody>
          <a:bodyPr wrap="square">
            <a:spAutoFit/>
          </a:bodyPr>
          <a:lstStyle/>
          <a:p>
            <a:r>
              <a:rPr lang="en-US" dirty="0">
                <a:solidFill>
                  <a:prstClr val="black"/>
                </a:solidFill>
              </a:rPr>
              <a:t>http://www.slideshare.net/JensNimis/cloud-computing-tutorial-jens-nimis</a:t>
            </a:r>
          </a:p>
        </p:txBody>
      </p:sp>
    </p:spTree>
    <p:extLst>
      <p:ext uri="{BB962C8B-B14F-4D97-AF65-F5344CB8AC3E}">
        <p14:creationId xmlns:p14="http://schemas.microsoft.com/office/powerpoint/2010/main" val="37605377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0"/>
            <a:ext cx="914695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 y="42595"/>
            <a:ext cx="7467600" cy="369332"/>
          </a:xfrm>
          <a:prstGeom prst="rect">
            <a:avLst/>
          </a:prstGeom>
        </p:spPr>
        <p:txBody>
          <a:bodyPr wrap="square">
            <a:spAutoFit/>
          </a:bodyPr>
          <a:lstStyle/>
          <a:p>
            <a:r>
              <a:rPr lang="en-US" dirty="0">
                <a:solidFill>
                  <a:prstClr val="black"/>
                </a:solidFill>
              </a:rPr>
              <a:t>http://www.slideshare.net/JensNimis/cloud-computing-tutorial-jens-nimis</a:t>
            </a:r>
          </a:p>
        </p:txBody>
      </p:sp>
    </p:spTree>
    <p:extLst>
      <p:ext uri="{BB962C8B-B14F-4D97-AF65-F5344CB8AC3E}">
        <p14:creationId xmlns:p14="http://schemas.microsoft.com/office/powerpoint/2010/main" val="1530400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2595"/>
            <a:ext cx="7467600" cy="369332"/>
          </a:xfrm>
          <a:prstGeom prst="rect">
            <a:avLst/>
          </a:prstGeom>
        </p:spPr>
        <p:txBody>
          <a:bodyPr wrap="square">
            <a:spAutoFit/>
          </a:bodyPr>
          <a:lstStyle/>
          <a:p>
            <a:r>
              <a:rPr lang="en-US" dirty="0">
                <a:solidFill>
                  <a:prstClr val="black"/>
                </a:solidFill>
              </a:rPr>
              <a:t>http://www.slideshare.net/JensNimis/cloud-computing-tutorial-jens-nimis</a:t>
            </a:r>
          </a:p>
        </p:txBody>
      </p:sp>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0"/>
            <a:ext cx="914695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41979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7028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 y="6423660"/>
            <a:ext cx="8458200" cy="369332"/>
          </a:xfrm>
          <a:prstGeom prst="rect">
            <a:avLst/>
          </a:prstGeom>
        </p:spPr>
        <p:txBody>
          <a:bodyPr wrap="square">
            <a:spAutoFit/>
          </a:bodyPr>
          <a:lstStyle/>
          <a:p>
            <a:r>
              <a:rPr lang="en-US" dirty="0" smtClean="0"/>
              <a:t>http://www.slideshare.net/botchagalupe/introduction-to-clouds-cloud-camp-columbus</a:t>
            </a:r>
            <a:endParaRPr lang="en-US" dirty="0"/>
          </a:p>
        </p:txBody>
      </p:sp>
    </p:spTree>
    <p:extLst>
      <p:ext uri="{BB962C8B-B14F-4D97-AF65-F5344CB8AC3E}">
        <p14:creationId xmlns:p14="http://schemas.microsoft.com/office/powerpoint/2010/main" val="33350358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528"/>
            <a:ext cx="887028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 y="6423660"/>
            <a:ext cx="8458200" cy="369332"/>
          </a:xfrm>
          <a:prstGeom prst="rect">
            <a:avLst/>
          </a:prstGeom>
        </p:spPr>
        <p:txBody>
          <a:bodyPr wrap="square">
            <a:spAutoFit/>
          </a:bodyPr>
          <a:lstStyle/>
          <a:p>
            <a:r>
              <a:rPr lang="en-US" dirty="0" smtClean="0"/>
              <a:t>http://www.slideshare.net/botchagalupe/introduction-to-clouds-cloud-camp-columbus</a:t>
            </a:r>
            <a:endParaRPr lang="en-US" dirty="0"/>
          </a:p>
        </p:txBody>
      </p:sp>
    </p:spTree>
    <p:extLst>
      <p:ext uri="{BB962C8B-B14F-4D97-AF65-F5344CB8AC3E}">
        <p14:creationId xmlns:p14="http://schemas.microsoft.com/office/powerpoint/2010/main" val="13883710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6600" b="1" dirty="0" smtClean="0"/>
              <a:t>Cloud </a:t>
            </a:r>
            <a:br>
              <a:rPr lang="en-US" sz="6600" b="1" dirty="0" smtClean="0"/>
            </a:br>
            <a:r>
              <a:rPr lang="en-US" sz="6600" b="1" dirty="0" smtClean="0"/>
              <a:t>Applications</a:t>
            </a:r>
            <a:endParaRPr lang="en-US" sz="6600" b="1"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86260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3999606-967B-419A-9AEC-8752E61A74DA}" type="slidenum">
              <a:rPr lang="en-US" smtClean="0">
                <a:solidFill>
                  <a:srgbClr val="D6ECFF"/>
                </a:solidFill>
              </a:rPr>
              <a:pPr/>
              <a:t>29</a:t>
            </a:fld>
            <a:endParaRPr lang="en-US" dirty="0">
              <a:solidFill>
                <a:srgbClr val="D6ECFF"/>
              </a:solidFill>
            </a:endParaRPr>
          </a:p>
        </p:txBody>
      </p:sp>
      <p:pic>
        <p:nvPicPr>
          <p:cNvPr id="8" name="Picture 7" descr="MicrosoftCloud_SaaS.jpg"/>
          <p:cNvPicPr>
            <a:picLocks noChangeAspect="1"/>
          </p:cNvPicPr>
          <p:nvPr/>
        </p:nvPicPr>
        <p:blipFill>
          <a:blip r:embed="rId3" cstate="print"/>
          <a:stretch>
            <a:fillRect/>
          </a:stretch>
        </p:blipFill>
        <p:spPr>
          <a:xfrm>
            <a:off x="346710" y="152400"/>
            <a:ext cx="8450580" cy="6484620"/>
          </a:xfrm>
          <a:prstGeom prst="rect">
            <a:avLst/>
          </a:prstGeom>
        </p:spPr>
      </p:pic>
    </p:spTree>
    <p:extLst>
      <p:ext uri="{BB962C8B-B14F-4D97-AF65-F5344CB8AC3E}">
        <p14:creationId xmlns:p14="http://schemas.microsoft.com/office/powerpoint/2010/main" val="26524408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1981201"/>
            <a:ext cx="7772400" cy="1470025"/>
          </a:xfrm>
        </p:spPr>
        <p:txBody>
          <a:bodyPr/>
          <a:lstStyle/>
          <a:p>
            <a:r>
              <a:rPr lang="en-US" b="1" dirty="0" smtClean="0"/>
              <a:t>The Course in One Sentence</a:t>
            </a:r>
            <a:endParaRPr lang="en-US" b="1" dirty="0"/>
          </a:p>
        </p:txBody>
      </p:sp>
      <p:sp>
        <p:nvSpPr>
          <p:cNvPr id="5" name="Subtitle 4"/>
          <p:cNvSpPr>
            <a:spLocks noGrp="1"/>
          </p:cNvSpPr>
          <p:nvPr>
            <p:ph type="subTitle" idx="1"/>
          </p:nvPr>
        </p:nvSpPr>
        <p:spPr>
          <a:xfrm>
            <a:off x="1219200" y="3352800"/>
            <a:ext cx="6400800" cy="1752600"/>
          </a:xfrm>
        </p:spPr>
        <p:txBody>
          <a:bodyPr>
            <a:normAutofit/>
          </a:bodyPr>
          <a:lstStyle/>
          <a:p>
            <a:r>
              <a:rPr lang="en-US" dirty="0" smtClean="0"/>
              <a:t>Study </a:t>
            </a:r>
            <a:r>
              <a:rPr lang="en-US" dirty="0" smtClean="0">
                <a:solidFill>
                  <a:srgbClr val="FF0000"/>
                </a:solidFill>
              </a:rPr>
              <a:t>Clouds</a:t>
            </a:r>
            <a:r>
              <a:rPr lang="en-US" dirty="0" smtClean="0"/>
              <a:t> running </a:t>
            </a:r>
            <a:r>
              <a:rPr lang="en-US" dirty="0" smtClean="0">
                <a:solidFill>
                  <a:srgbClr val="FF0000"/>
                </a:solidFill>
              </a:rPr>
              <a:t>Data Analytics </a:t>
            </a:r>
            <a:r>
              <a:rPr lang="en-US" dirty="0" smtClean="0"/>
              <a:t>processing </a:t>
            </a:r>
            <a:r>
              <a:rPr lang="en-US" dirty="0" smtClean="0">
                <a:solidFill>
                  <a:srgbClr val="FF0000"/>
                </a:solidFill>
              </a:rPr>
              <a:t>Big Data </a:t>
            </a:r>
            <a:r>
              <a:rPr lang="en-US" dirty="0" smtClean="0"/>
              <a:t>to solve problems in </a:t>
            </a:r>
            <a:r>
              <a:rPr lang="en-US" dirty="0" smtClean="0">
                <a:solidFill>
                  <a:srgbClr val="FF0000"/>
                </a:solidFill>
              </a:rPr>
              <a:t>X-Informatics</a:t>
            </a:r>
            <a:endParaRPr lang="en-US" dirty="0">
              <a:solidFill>
                <a:srgbClr val="FF0000"/>
              </a:solidFill>
            </a:endParaRPr>
          </a:p>
        </p:txBody>
      </p:sp>
    </p:spTree>
    <p:extLst>
      <p:ext uri="{BB962C8B-B14F-4D97-AF65-F5344CB8AC3E}">
        <p14:creationId xmlns:p14="http://schemas.microsoft.com/office/powerpoint/2010/main" val="11354377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8226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 y="6423660"/>
            <a:ext cx="8458200" cy="369332"/>
          </a:xfrm>
          <a:prstGeom prst="rect">
            <a:avLst/>
          </a:prstGeom>
        </p:spPr>
        <p:txBody>
          <a:bodyPr wrap="square">
            <a:spAutoFit/>
          </a:bodyPr>
          <a:lstStyle/>
          <a:p>
            <a:r>
              <a:rPr lang="en-US" dirty="0" smtClean="0"/>
              <a:t>http://www.slideshare.net/botchagalupe/introduction-to-clouds-cloud-camp-columbus</a:t>
            </a:r>
            <a:endParaRPr lang="en-US" dirty="0"/>
          </a:p>
        </p:txBody>
      </p:sp>
    </p:spTree>
    <p:extLst>
      <p:ext uri="{BB962C8B-B14F-4D97-AF65-F5344CB8AC3E}">
        <p14:creationId xmlns:p14="http://schemas.microsoft.com/office/powerpoint/2010/main" val="2098092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67840" y="714"/>
            <a:ext cx="7376160" cy="369332"/>
          </a:xfrm>
          <a:prstGeom prst="rect">
            <a:avLst/>
          </a:prstGeom>
        </p:spPr>
        <p:txBody>
          <a:bodyPr wrap="square">
            <a:spAutoFit/>
          </a:bodyPr>
          <a:lstStyle/>
          <a:p>
            <a:r>
              <a:rPr lang="en-US" dirty="0">
                <a:solidFill>
                  <a:prstClr val="white"/>
                </a:solidFill>
              </a:rPr>
              <a:t>http://www.slideshare.net/woorung/trend-and-future-of-cloud-computing</a:t>
            </a:r>
          </a:p>
        </p:txBody>
      </p:sp>
    </p:spTree>
    <p:extLst>
      <p:ext uri="{BB962C8B-B14F-4D97-AF65-F5344CB8AC3E}">
        <p14:creationId xmlns:p14="http://schemas.microsoft.com/office/powerpoint/2010/main" val="10153554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What Applications work in Clouds</a:t>
            </a:r>
            <a:endParaRPr lang="en-US" dirty="0"/>
          </a:p>
        </p:txBody>
      </p:sp>
      <p:sp>
        <p:nvSpPr>
          <p:cNvPr id="3" name="Content Placeholder 2"/>
          <p:cNvSpPr>
            <a:spLocks noGrp="1"/>
          </p:cNvSpPr>
          <p:nvPr>
            <p:ph idx="1"/>
          </p:nvPr>
        </p:nvSpPr>
        <p:spPr>
          <a:xfrm>
            <a:off x="0" y="762000"/>
            <a:ext cx="9042991" cy="5715000"/>
          </a:xfrm>
        </p:spPr>
        <p:txBody>
          <a:bodyPr/>
          <a:lstStyle/>
          <a:p>
            <a:pPr>
              <a:spcBef>
                <a:spcPts val="200"/>
              </a:spcBef>
            </a:pPr>
            <a:r>
              <a:rPr lang="en-US" sz="2400" b="1" dirty="0" smtClean="0"/>
              <a:t>Pleasingly  (moving to modestly) parallel </a:t>
            </a:r>
            <a:r>
              <a:rPr lang="en-US" sz="2400" dirty="0" smtClean="0"/>
              <a:t>applications of all sorts with roughly independent data or spawning independent simulations</a:t>
            </a:r>
          </a:p>
          <a:p>
            <a:pPr lvl="1">
              <a:spcBef>
                <a:spcPts val="200"/>
              </a:spcBef>
            </a:pPr>
            <a:r>
              <a:rPr lang="en-US" sz="2400" b="1" dirty="0" smtClean="0"/>
              <a:t>Long tail </a:t>
            </a:r>
            <a:r>
              <a:rPr lang="en-US" sz="2400" dirty="0" smtClean="0"/>
              <a:t>of science and integration of distributed sensors</a:t>
            </a:r>
          </a:p>
          <a:p>
            <a:pPr>
              <a:spcBef>
                <a:spcPts val="200"/>
              </a:spcBef>
            </a:pPr>
            <a:r>
              <a:rPr lang="en-US" sz="2400" b="1" dirty="0" smtClean="0"/>
              <a:t>Commercial and Science Data analytics </a:t>
            </a:r>
            <a:r>
              <a:rPr lang="en-US" sz="2400" dirty="0" smtClean="0"/>
              <a:t>that can use MapReduce </a:t>
            </a:r>
            <a:r>
              <a:rPr lang="en-US" sz="2400" b="1" dirty="0" smtClean="0"/>
              <a:t>(</a:t>
            </a:r>
            <a:r>
              <a:rPr lang="en-US" sz="2400" dirty="0" smtClean="0"/>
              <a:t>some of such apps) or its</a:t>
            </a:r>
            <a:r>
              <a:rPr lang="en-US" sz="2400" b="1" dirty="0" smtClean="0"/>
              <a:t> iterative </a:t>
            </a:r>
            <a:r>
              <a:rPr lang="en-US" sz="2400" dirty="0" smtClean="0"/>
              <a:t>variants (most</a:t>
            </a:r>
            <a:r>
              <a:rPr lang="en-US" sz="2400" dirty="0"/>
              <a:t> </a:t>
            </a:r>
            <a:r>
              <a:rPr lang="en-US" sz="2400" dirty="0" smtClean="0"/>
              <a:t>other data analytics apps)</a:t>
            </a:r>
          </a:p>
          <a:p>
            <a:pPr>
              <a:spcBef>
                <a:spcPts val="200"/>
              </a:spcBef>
            </a:pPr>
            <a:r>
              <a:rPr lang="en-US" sz="2400" b="1" dirty="0" smtClean="0"/>
              <a:t>Which science applications are using clouds</a:t>
            </a:r>
            <a:r>
              <a:rPr lang="en-US" sz="2400" dirty="0" smtClean="0"/>
              <a:t>? </a:t>
            </a:r>
          </a:p>
          <a:p>
            <a:pPr lvl="1">
              <a:spcBef>
                <a:spcPts val="200"/>
              </a:spcBef>
            </a:pPr>
            <a:r>
              <a:rPr lang="en-US" sz="2300" b="1" dirty="0" smtClean="0"/>
              <a:t>Venus-C </a:t>
            </a:r>
            <a:r>
              <a:rPr lang="en-US" sz="2300" dirty="0" smtClean="0"/>
              <a:t>(Azure in Europe): 27 applications </a:t>
            </a:r>
            <a:r>
              <a:rPr lang="en-US" sz="2300" b="1" dirty="0" smtClean="0"/>
              <a:t>not using </a:t>
            </a:r>
            <a:r>
              <a:rPr lang="en-US" sz="2300" dirty="0" smtClean="0"/>
              <a:t>Scheduler, Workflow or MapReduce (except roll your own)</a:t>
            </a:r>
          </a:p>
          <a:p>
            <a:pPr lvl="1">
              <a:spcBef>
                <a:spcPts val="200"/>
              </a:spcBef>
            </a:pPr>
            <a:r>
              <a:rPr lang="en-US" sz="2300" dirty="0" smtClean="0"/>
              <a:t>50% of applications on</a:t>
            </a:r>
            <a:r>
              <a:rPr lang="en-US" sz="2300" b="1" dirty="0" smtClean="0"/>
              <a:t> FutureGrid </a:t>
            </a:r>
            <a:r>
              <a:rPr lang="en-US" sz="2300" dirty="0" smtClean="0"/>
              <a:t>are from Life Science </a:t>
            </a:r>
          </a:p>
          <a:p>
            <a:pPr lvl="1">
              <a:spcBef>
                <a:spcPts val="200"/>
              </a:spcBef>
            </a:pPr>
            <a:r>
              <a:rPr lang="en-US" sz="2300" dirty="0" smtClean="0"/>
              <a:t>Locally </a:t>
            </a:r>
            <a:r>
              <a:rPr lang="en-US" sz="2300" b="1" dirty="0" smtClean="0"/>
              <a:t>Lilly</a:t>
            </a:r>
            <a:r>
              <a:rPr lang="en-US" sz="2300" dirty="0" smtClean="0"/>
              <a:t> corporation is commercial cloud user (for drug discovery) but not IU </a:t>
            </a:r>
            <a:r>
              <a:rPr lang="en-US" sz="2300" dirty="0" err="1" smtClean="0"/>
              <a:t>Biolohy</a:t>
            </a:r>
            <a:endParaRPr lang="en-US" sz="2300" dirty="0" smtClean="0"/>
          </a:p>
          <a:p>
            <a:pPr>
              <a:spcBef>
                <a:spcPts val="200"/>
              </a:spcBef>
            </a:pPr>
            <a:r>
              <a:rPr lang="en-US" sz="2700" b="1" dirty="0" smtClean="0">
                <a:solidFill>
                  <a:srgbClr val="FF0000"/>
                </a:solidFill>
              </a:rPr>
              <a:t>But overall very little science use of clouds</a:t>
            </a:r>
          </a:p>
        </p:txBody>
      </p:sp>
      <p:sp>
        <p:nvSpPr>
          <p:cNvPr id="4" name="Slide Number Placeholder 3"/>
          <p:cNvSpPr>
            <a:spLocks noGrp="1"/>
          </p:cNvSpPr>
          <p:nvPr>
            <p:ph type="sldNum" sz="quarter" idx="12"/>
          </p:nvPr>
        </p:nvSpPr>
        <p:spPr/>
        <p:txBody>
          <a:bodyPr/>
          <a:lstStyle/>
          <a:p>
            <a:fld id="{94CC141A-9CC6-41A7-A7D0-011D836CC6E2}" type="slidenum">
              <a:rPr lang="en-US" smtClean="0"/>
              <a:pPr/>
              <a:t>32</a:t>
            </a:fld>
            <a:endParaRPr lang="en-US"/>
          </a:p>
        </p:txBody>
      </p:sp>
    </p:spTree>
    <p:extLst>
      <p:ext uri="{BB962C8B-B14F-4D97-AF65-F5344CB8AC3E}">
        <p14:creationId xmlns:p14="http://schemas.microsoft.com/office/powerpoint/2010/main" val="37815969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31944" y="76200"/>
            <a:ext cx="6944239" cy="1143000"/>
          </a:xfrm>
        </p:spPr>
        <p:txBody>
          <a:bodyPr>
            <a:noAutofit/>
          </a:bodyPr>
          <a:lstStyle/>
          <a:p>
            <a:r>
              <a:rPr lang="en-GB" b="1" dirty="0" smtClean="0"/>
              <a:t>27 Venus-C Azure Applications</a:t>
            </a:r>
            <a:endParaRPr lang="en-GB" b="1" dirty="0"/>
          </a:p>
        </p:txBody>
      </p:sp>
      <p:sp>
        <p:nvSpPr>
          <p:cNvPr id="4" name="3 Marcador de número de diapositiva"/>
          <p:cNvSpPr>
            <a:spLocks noGrp="1"/>
          </p:cNvSpPr>
          <p:nvPr>
            <p:ph type="sldNum" sz="quarter" idx="4294967295"/>
          </p:nvPr>
        </p:nvSpPr>
        <p:spPr>
          <a:xfrm>
            <a:off x="0" y="6492875"/>
            <a:ext cx="635000" cy="365125"/>
          </a:xfrm>
          <a:prstGeom prst="rect">
            <a:avLst/>
          </a:prstGeom>
        </p:spPr>
        <p:txBody>
          <a:bodyPr/>
          <a:lstStyle/>
          <a:p>
            <a:fld id="{5CAD0137-A6C9-432D-8888-8878A5138444}" type="slidenum">
              <a:rPr lang="en-GB" smtClean="0">
                <a:solidFill>
                  <a:prstClr val="white"/>
                </a:solidFill>
              </a:rPr>
              <a:pPr/>
              <a:t>33</a:t>
            </a:fld>
            <a:endParaRPr lang="en-GB">
              <a:solidFill>
                <a:prstClr val="white"/>
              </a:solidFill>
            </a:endParaRPr>
          </a:p>
        </p:txBody>
      </p:sp>
      <p:graphicFrame>
        <p:nvGraphicFramePr>
          <p:cNvPr id="21" name="20 Gráfico"/>
          <p:cNvGraphicFramePr/>
          <p:nvPr>
            <p:extLst>
              <p:ext uri="{D42A27DB-BD31-4B8C-83A1-F6EECF244321}">
                <p14:modId xmlns:p14="http://schemas.microsoft.com/office/powerpoint/2010/main" val="1115586672"/>
              </p:ext>
            </p:extLst>
          </p:nvPr>
        </p:nvGraphicFramePr>
        <p:xfrm>
          <a:off x="1691680" y="2051448"/>
          <a:ext cx="5619969" cy="3727571"/>
        </p:xfrm>
        <a:graphic>
          <a:graphicData uri="http://schemas.openxmlformats.org/drawingml/2006/chart">
            <c:chart xmlns:c="http://schemas.openxmlformats.org/drawingml/2006/chart" xmlns:r="http://schemas.openxmlformats.org/officeDocument/2006/relationships" r:id="rId3"/>
          </a:graphicData>
        </a:graphic>
      </p:graphicFrame>
      <p:sp>
        <p:nvSpPr>
          <p:cNvPr id="22" name="1 Llamada con línea 1 (barra de énfasis)"/>
          <p:cNvSpPr/>
          <p:nvPr/>
        </p:nvSpPr>
        <p:spPr>
          <a:xfrm>
            <a:off x="5868144" y="1462788"/>
            <a:ext cx="1643761" cy="851564"/>
          </a:xfrm>
          <a:prstGeom prst="accentCallout1">
            <a:avLst>
              <a:gd name="adj1" fmla="val 17018"/>
              <a:gd name="adj2" fmla="val -2264"/>
              <a:gd name="adj3" fmla="val 147912"/>
              <a:gd name="adj4" fmla="val -40754"/>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Aft>
                <a:spcPts val="400"/>
              </a:spcAft>
            </a:pPr>
            <a:r>
              <a:rPr lang="en-GB" sz="1400" b="1" dirty="0" smtClean="0">
                <a:solidFill>
                  <a:srgbClr val="215968"/>
                </a:solidFill>
              </a:rPr>
              <a:t>Chemistry (3)</a:t>
            </a:r>
            <a:endParaRPr lang="en-GB" b="1" dirty="0" smtClean="0">
              <a:solidFill>
                <a:srgbClr val="215968"/>
              </a:solidFill>
            </a:endParaRPr>
          </a:p>
          <a:p>
            <a:pPr marL="176213" indent="-176213"/>
            <a:r>
              <a:rPr lang="en-GB" dirty="0" smtClean="0">
                <a:solidFill>
                  <a:srgbClr val="215968"/>
                </a:solidFill>
              </a:rPr>
              <a:t>•	Lead Optimization in Drug Discovery</a:t>
            </a:r>
          </a:p>
          <a:p>
            <a:pPr marL="176213" indent="-176213"/>
            <a:r>
              <a:rPr lang="en-GB" dirty="0" smtClean="0">
                <a:solidFill>
                  <a:srgbClr val="215968"/>
                </a:solidFill>
              </a:rPr>
              <a:t>•	Molecular Docking</a:t>
            </a:r>
          </a:p>
          <a:p>
            <a:endParaRPr lang="en-GB" dirty="0">
              <a:solidFill>
                <a:srgbClr val="215968"/>
              </a:solidFill>
            </a:endParaRPr>
          </a:p>
        </p:txBody>
      </p:sp>
      <p:sp>
        <p:nvSpPr>
          <p:cNvPr id="23" name="1 Llamada con línea 1 (barra de énfasis)"/>
          <p:cNvSpPr/>
          <p:nvPr/>
        </p:nvSpPr>
        <p:spPr>
          <a:xfrm>
            <a:off x="6956284" y="2394536"/>
            <a:ext cx="2225558" cy="1080120"/>
          </a:xfrm>
          <a:prstGeom prst="accentCallout1">
            <a:avLst>
              <a:gd name="adj1" fmla="val 46059"/>
              <a:gd name="adj2" fmla="val -2264"/>
              <a:gd name="adj3" fmla="val 77000"/>
              <a:gd name="adj4" fmla="val -26952"/>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1400" b="1" dirty="0" smtClean="0">
                <a:solidFill>
                  <a:srgbClr val="215968"/>
                </a:solidFill>
              </a:rPr>
              <a:t>Civil</a:t>
            </a:r>
            <a:r>
              <a:rPr lang="en-GB" dirty="0" smtClean="0">
                <a:solidFill>
                  <a:srgbClr val="215968"/>
                </a:solidFill>
              </a:rPr>
              <a:t> </a:t>
            </a:r>
            <a:r>
              <a:rPr lang="en-GB" sz="1400" b="1" dirty="0" smtClean="0">
                <a:solidFill>
                  <a:srgbClr val="215968"/>
                </a:solidFill>
              </a:rPr>
              <a:t>Eng. and Arch. (4)</a:t>
            </a:r>
          </a:p>
          <a:p>
            <a:pPr marL="176213" indent="-176213"/>
            <a:r>
              <a:rPr lang="en-GB" dirty="0" smtClean="0">
                <a:solidFill>
                  <a:srgbClr val="215968"/>
                </a:solidFill>
              </a:rPr>
              <a:t>•	Structural Analysis</a:t>
            </a:r>
          </a:p>
          <a:p>
            <a:pPr marL="176213" indent="-176213"/>
            <a:r>
              <a:rPr lang="en-GB" dirty="0" smtClean="0">
                <a:solidFill>
                  <a:srgbClr val="215968"/>
                </a:solidFill>
              </a:rPr>
              <a:t>•	Building information Management</a:t>
            </a:r>
          </a:p>
          <a:p>
            <a:pPr marL="176213" indent="-176213"/>
            <a:r>
              <a:rPr lang="en-GB" dirty="0" smtClean="0">
                <a:solidFill>
                  <a:srgbClr val="215968"/>
                </a:solidFill>
              </a:rPr>
              <a:t>•	Energy Efficiency in Buildings</a:t>
            </a:r>
          </a:p>
          <a:p>
            <a:pPr marL="176213" indent="-176213"/>
            <a:r>
              <a:rPr lang="en-GB" dirty="0" smtClean="0">
                <a:solidFill>
                  <a:srgbClr val="215968"/>
                </a:solidFill>
              </a:rPr>
              <a:t>•	Soil structure simulation</a:t>
            </a:r>
          </a:p>
          <a:p>
            <a:endParaRPr lang="en-GB" dirty="0" smtClean="0">
              <a:solidFill>
                <a:srgbClr val="215968"/>
              </a:solidFill>
            </a:endParaRPr>
          </a:p>
          <a:p>
            <a:endParaRPr lang="en-GB" dirty="0">
              <a:solidFill>
                <a:srgbClr val="215968"/>
              </a:solidFill>
            </a:endParaRPr>
          </a:p>
        </p:txBody>
      </p:sp>
      <p:sp>
        <p:nvSpPr>
          <p:cNvPr id="24" name="1 Llamada con línea 1 (barra de énfasis)"/>
          <p:cNvSpPr/>
          <p:nvPr/>
        </p:nvSpPr>
        <p:spPr>
          <a:xfrm>
            <a:off x="7392972" y="3548156"/>
            <a:ext cx="1683212" cy="540060"/>
          </a:xfrm>
          <a:prstGeom prst="accentCallout1">
            <a:avLst>
              <a:gd name="adj1" fmla="val 18750"/>
              <a:gd name="adj2" fmla="val -8333"/>
              <a:gd name="adj3" fmla="val 67540"/>
              <a:gd name="adj4" fmla="val -46469"/>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1400" b="1" dirty="0" smtClean="0">
                <a:solidFill>
                  <a:srgbClr val="4BACC6">
                    <a:lumMod val="50000"/>
                  </a:srgbClr>
                </a:solidFill>
              </a:rPr>
              <a:t>Earth Sciences (1)</a:t>
            </a:r>
          </a:p>
          <a:p>
            <a:pPr marL="176213" indent="-176213"/>
            <a:r>
              <a:rPr lang="en-GB" dirty="0" smtClean="0">
                <a:solidFill>
                  <a:srgbClr val="4BACC6">
                    <a:lumMod val="50000"/>
                  </a:srgbClr>
                </a:solidFill>
              </a:rPr>
              <a:t>•	Seismic propagation</a:t>
            </a:r>
          </a:p>
          <a:p>
            <a:pPr marL="176213" indent="-176213"/>
            <a:endParaRPr lang="en-GB" dirty="0">
              <a:solidFill>
                <a:srgbClr val="4BACC6">
                  <a:lumMod val="50000"/>
                </a:srgbClr>
              </a:solidFill>
            </a:endParaRPr>
          </a:p>
        </p:txBody>
      </p:sp>
      <p:sp>
        <p:nvSpPr>
          <p:cNvPr id="25" name="1 Llamada con línea 1 (barra de énfasis)"/>
          <p:cNvSpPr/>
          <p:nvPr/>
        </p:nvSpPr>
        <p:spPr>
          <a:xfrm>
            <a:off x="7377350" y="4164712"/>
            <a:ext cx="1583344" cy="1080120"/>
          </a:xfrm>
          <a:prstGeom prst="accentCallout1">
            <a:avLst>
              <a:gd name="adj1" fmla="val 18750"/>
              <a:gd name="adj2" fmla="val -8333"/>
              <a:gd name="adj3" fmla="val 23065"/>
              <a:gd name="adj4" fmla="val -61200"/>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Aft>
                <a:spcPts val="400"/>
              </a:spcAft>
            </a:pPr>
            <a:r>
              <a:rPr lang="en-GB" sz="1400" b="1" dirty="0" err="1" smtClean="0">
                <a:solidFill>
                  <a:srgbClr val="4BACC6">
                    <a:lumMod val="50000"/>
                  </a:srgbClr>
                </a:solidFill>
              </a:rPr>
              <a:t>ICT</a:t>
            </a:r>
            <a:r>
              <a:rPr lang="en-GB" sz="1400" b="1" dirty="0" smtClean="0">
                <a:solidFill>
                  <a:srgbClr val="4BACC6">
                    <a:lumMod val="50000"/>
                  </a:srgbClr>
                </a:solidFill>
              </a:rPr>
              <a:t> (2)</a:t>
            </a:r>
          </a:p>
          <a:p>
            <a:pPr marL="176213" indent="-176213"/>
            <a:r>
              <a:rPr lang="en-GB" dirty="0" smtClean="0">
                <a:solidFill>
                  <a:srgbClr val="4BACC6">
                    <a:lumMod val="50000"/>
                  </a:srgbClr>
                </a:solidFill>
              </a:rPr>
              <a:t> •	Logistics and vehicle routing</a:t>
            </a:r>
          </a:p>
          <a:p>
            <a:pPr marL="176213" indent="-176213"/>
            <a:r>
              <a:rPr lang="en-GB" dirty="0" smtClean="0">
                <a:solidFill>
                  <a:srgbClr val="4BACC6">
                    <a:lumMod val="50000"/>
                  </a:srgbClr>
                </a:solidFill>
              </a:rPr>
              <a:t>•	Social networks analysis</a:t>
            </a:r>
          </a:p>
          <a:p>
            <a:endParaRPr lang="en-GB" dirty="0">
              <a:solidFill>
                <a:srgbClr val="4BACC6">
                  <a:lumMod val="50000"/>
                </a:srgbClr>
              </a:solidFill>
            </a:endParaRPr>
          </a:p>
        </p:txBody>
      </p:sp>
      <p:sp>
        <p:nvSpPr>
          <p:cNvPr id="26" name="1 Llamada con línea 1 (barra de énfasis)"/>
          <p:cNvSpPr/>
          <p:nvPr/>
        </p:nvSpPr>
        <p:spPr>
          <a:xfrm>
            <a:off x="6804248" y="5244832"/>
            <a:ext cx="1944216" cy="540060"/>
          </a:xfrm>
          <a:prstGeom prst="accentCallout1">
            <a:avLst>
              <a:gd name="adj1" fmla="val 18750"/>
              <a:gd name="adj2" fmla="val -8333"/>
              <a:gd name="adj3" fmla="val -96862"/>
              <a:gd name="adj4" fmla="val -54826"/>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Aft>
                <a:spcPts val="400"/>
              </a:spcAft>
            </a:pPr>
            <a:r>
              <a:rPr lang="en-GB" sz="1400" b="1" dirty="0" smtClean="0">
                <a:solidFill>
                  <a:srgbClr val="4BACC6">
                    <a:lumMod val="50000"/>
                  </a:srgbClr>
                </a:solidFill>
              </a:rPr>
              <a:t>Mathematics (1)</a:t>
            </a:r>
          </a:p>
          <a:p>
            <a:pPr marL="176213" indent="-176213"/>
            <a:r>
              <a:rPr lang="en-GB" dirty="0" smtClean="0">
                <a:solidFill>
                  <a:srgbClr val="4BACC6">
                    <a:lumMod val="50000"/>
                  </a:srgbClr>
                </a:solidFill>
              </a:rPr>
              <a:t>•	Computational Algebra</a:t>
            </a:r>
            <a:endParaRPr lang="en-GB" dirty="0">
              <a:solidFill>
                <a:srgbClr val="4BACC6">
                  <a:lumMod val="50000"/>
                </a:srgbClr>
              </a:solidFill>
            </a:endParaRPr>
          </a:p>
        </p:txBody>
      </p:sp>
      <p:sp>
        <p:nvSpPr>
          <p:cNvPr id="27" name="1 Llamada con línea 1 (barra de énfasis)"/>
          <p:cNvSpPr/>
          <p:nvPr/>
        </p:nvSpPr>
        <p:spPr>
          <a:xfrm>
            <a:off x="1105459" y="5220242"/>
            <a:ext cx="2137718" cy="1104358"/>
          </a:xfrm>
          <a:prstGeom prst="accentCallout1">
            <a:avLst>
              <a:gd name="adj1" fmla="val 17385"/>
              <a:gd name="adj2" fmla="val 97868"/>
              <a:gd name="adj3" fmla="val -39255"/>
              <a:gd name="adj4" fmla="val 158592"/>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179388" indent="-177800"/>
            <a:r>
              <a:rPr lang="en-GB" sz="1400" b="1" dirty="0" smtClean="0">
                <a:solidFill>
                  <a:srgbClr val="215968"/>
                </a:solidFill>
              </a:rPr>
              <a:t>Medicine (3) </a:t>
            </a:r>
            <a:endParaRPr lang="en-GB" sz="1400" b="1" dirty="0">
              <a:solidFill>
                <a:srgbClr val="215968"/>
              </a:solidFill>
            </a:endParaRPr>
          </a:p>
          <a:p>
            <a:pPr marL="179388" indent="-177800"/>
            <a:r>
              <a:rPr lang="en-GB" sz="1400" b="1" dirty="0" smtClean="0">
                <a:solidFill>
                  <a:srgbClr val="215968"/>
                </a:solidFill>
              </a:rPr>
              <a:t>  </a:t>
            </a:r>
            <a:r>
              <a:rPr lang="en-GB" dirty="0" smtClean="0">
                <a:solidFill>
                  <a:srgbClr val="215968"/>
                </a:solidFill>
              </a:rPr>
              <a:t>• Intensive Care Units decision support.</a:t>
            </a:r>
          </a:p>
          <a:p>
            <a:pPr marL="265113" indent="-177800"/>
            <a:r>
              <a:rPr lang="en-GB" dirty="0" smtClean="0">
                <a:solidFill>
                  <a:srgbClr val="215968"/>
                </a:solidFill>
              </a:rPr>
              <a:t>•	IM Radiotherapy planning.</a:t>
            </a:r>
          </a:p>
          <a:p>
            <a:pPr marL="265113" indent="-177800"/>
            <a:r>
              <a:rPr lang="en-GB" dirty="0" smtClean="0">
                <a:solidFill>
                  <a:srgbClr val="215968"/>
                </a:solidFill>
              </a:rPr>
              <a:t>•	Brain Imaging</a:t>
            </a:r>
          </a:p>
          <a:p>
            <a:pPr marL="265113" indent="-177800"/>
            <a:endParaRPr lang="en-GB" dirty="0">
              <a:solidFill>
                <a:srgbClr val="215968"/>
              </a:solidFill>
            </a:endParaRPr>
          </a:p>
        </p:txBody>
      </p:sp>
      <p:sp>
        <p:nvSpPr>
          <p:cNvPr id="28" name="1 Llamada con línea 1 (barra de énfasis)"/>
          <p:cNvSpPr/>
          <p:nvPr/>
        </p:nvSpPr>
        <p:spPr>
          <a:xfrm>
            <a:off x="48979" y="3820443"/>
            <a:ext cx="2182761" cy="1080120"/>
          </a:xfrm>
          <a:prstGeom prst="accentCallout1">
            <a:avLst>
              <a:gd name="adj1" fmla="val 50156"/>
              <a:gd name="adj2" fmla="val 97868"/>
              <a:gd name="adj3" fmla="val 31939"/>
              <a:gd name="adj4" fmla="val 126075"/>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Aft>
                <a:spcPts val="400"/>
              </a:spcAft>
            </a:pPr>
            <a:r>
              <a:rPr lang="en-GB" sz="1400" b="1" dirty="0" err="1" smtClean="0">
                <a:solidFill>
                  <a:srgbClr val="215968"/>
                </a:solidFill>
              </a:rPr>
              <a:t>Mol</a:t>
            </a:r>
            <a:r>
              <a:rPr lang="en-GB" sz="1400" b="1" dirty="0" smtClean="0">
                <a:solidFill>
                  <a:srgbClr val="215968"/>
                </a:solidFill>
              </a:rPr>
              <a:t>, Cell. &amp; Gen. Bio. (7)</a:t>
            </a:r>
          </a:p>
          <a:p>
            <a:pPr marL="265113" indent="-177800"/>
            <a:r>
              <a:rPr lang="en-GB" dirty="0" smtClean="0">
                <a:solidFill>
                  <a:srgbClr val="4BACC6">
                    <a:lumMod val="50000"/>
                  </a:srgbClr>
                </a:solidFill>
              </a:rPr>
              <a:t>•	Genomic sequence analysis</a:t>
            </a:r>
          </a:p>
          <a:p>
            <a:pPr marL="265113" indent="-177800"/>
            <a:r>
              <a:rPr lang="en-GB" dirty="0" smtClean="0">
                <a:solidFill>
                  <a:srgbClr val="4BACC6">
                    <a:lumMod val="50000"/>
                  </a:srgbClr>
                </a:solidFill>
              </a:rPr>
              <a:t>•	RNA prediction and analysis</a:t>
            </a:r>
          </a:p>
          <a:p>
            <a:pPr marL="265113" indent="-177800"/>
            <a:r>
              <a:rPr lang="en-GB" dirty="0" smtClean="0">
                <a:solidFill>
                  <a:srgbClr val="4BACC6">
                    <a:lumMod val="50000"/>
                  </a:srgbClr>
                </a:solidFill>
              </a:rPr>
              <a:t>•	System Biology</a:t>
            </a:r>
          </a:p>
          <a:p>
            <a:pPr marL="265113" indent="-177800"/>
            <a:r>
              <a:rPr lang="en-GB" dirty="0" smtClean="0">
                <a:solidFill>
                  <a:srgbClr val="4BACC6">
                    <a:lumMod val="50000"/>
                  </a:srgbClr>
                </a:solidFill>
              </a:rPr>
              <a:t>•	Loci Mapping</a:t>
            </a:r>
          </a:p>
          <a:p>
            <a:pPr marL="265113" indent="-177800"/>
            <a:r>
              <a:rPr lang="en-GB" dirty="0" smtClean="0">
                <a:solidFill>
                  <a:srgbClr val="4BACC6">
                    <a:lumMod val="50000"/>
                  </a:srgbClr>
                </a:solidFill>
              </a:rPr>
              <a:t>•	Micro-arrays quality.</a:t>
            </a:r>
          </a:p>
          <a:p>
            <a:pPr marL="265113" indent="-177800"/>
            <a:endParaRPr lang="en-GB" dirty="0">
              <a:solidFill>
                <a:srgbClr val="4BACC6">
                  <a:lumMod val="50000"/>
                </a:srgbClr>
              </a:solidFill>
            </a:endParaRPr>
          </a:p>
        </p:txBody>
      </p:sp>
      <p:sp>
        <p:nvSpPr>
          <p:cNvPr id="29" name="1 Llamada con línea 1 (barra de énfasis)"/>
          <p:cNvSpPr/>
          <p:nvPr/>
        </p:nvSpPr>
        <p:spPr>
          <a:xfrm>
            <a:off x="57820" y="2934596"/>
            <a:ext cx="1944216" cy="691574"/>
          </a:xfrm>
          <a:prstGeom prst="accentCallout1">
            <a:avLst>
              <a:gd name="adj1" fmla="val 33954"/>
              <a:gd name="adj2" fmla="val 97109"/>
              <a:gd name="adj3" fmla="val -6871"/>
              <a:gd name="adj4" fmla="val 163823"/>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1400" b="1" dirty="0" smtClean="0">
                <a:solidFill>
                  <a:srgbClr val="4BACC6">
                    <a:lumMod val="50000"/>
                  </a:srgbClr>
                </a:solidFill>
              </a:rPr>
              <a:t>Physics (1)</a:t>
            </a:r>
          </a:p>
          <a:p>
            <a:pPr marL="265113" indent="-177800"/>
            <a:r>
              <a:rPr lang="en-GB" dirty="0" smtClean="0">
                <a:solidFill>
                  <a:srgbClr val="4BACC6">
                    <a:lumMod val="50000"/>
                  </a:srgbClr>
                </a:solidFill>
              </a:rPr>
              <a:t>•	Simulation of Galaxies configuration</a:t>
            </a:r>
            <a:endParaRPr lang="en-GB" dirty="0">
              <a:solidFill>
                <a:srgbClr val="4BACC6">
                  <a:lumMod val="50000"/>
                </a:srgbClr>
              </a:solidFill>
            </a:endParaRPr>
          </a:p>
        </p:txBody>
      </p:sp>
      <p:sp>
        <p:nvSpPr>
          <p:cNvPr id="30" name="1 Llamada con línea 1 (barra de énfasis)"/>
          <p:cNvSpPr/>
          <p:nvPr/>
        </p:nvSpPr>
        <p:spPr>
          <a:xfrm>
            <a:off x="395536" y="1897202"/>
            <a:ext cx="1944216" cy="701282"/>
          </a:xfrm>
          <a:prstGeom prst="accentCallout1">
            <a:avLst>
              <a:gd name="adj1" fmla="val 46839"/>
              <a:gd name="adj2" fmla="val 86489"/>
              <a:gd name="adj3" fmla="val 97368"/>
              <a:gd name="adj4" fmla="val 164600"/>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1400" b="1" smtClean="0">
                <a:solidFill>
                  <a:srgbClr val="4BACC6">
                    <a:lumMod val="50000"/>
                  </a:srgbClr>
                </a:solidFill>
              </a:rPr>
              <a:t>Biodiversity &amp; </a:t>
            </a:r>
          </a:p>
          <a:p>
            <a:r>
              <a:rPr lang="en-GB" sz="1400" b="1" smtClean="0">
                <a:solidFill>
                  <a:srgbClr val="4BACC6">
                    <a:lumMod val="50000"/>
                  </a:srgbClr>
                </a:solidFill>
              </a:rPr>
              <a:t>Biology (2)</a:t>
            </a:r>
          </a:p>
          <a:p>
            <a:pPr marL="265113" indent="-177800"/>
            <a:r>
              <a:rPr lang="en-GB" smtClean="0">
                <a:solidFill>
                  <a:srgbClr val="4BACC6">
                    <a:lumMod val="50000"/>
                  </a:srgbClr>
                </a:solidFill>
              </a:rPr>
              <a:t>•	Biodiversity maps in marine species</a:t>
            </a:r>
          </a:p>
          <a:p>
            <a:pPr marL="265113" indent="-177800"/>
            <a:r>
              <a:rPr lang="en-GB" smtClean="0">
                <a:solidFill>
                  <a:srgbClr val="4BACC6">
                    <a:lumMod val="50000"/>
                  </a:srgbClr>
                </a:solidFill>
              </a:rPr>
              <a:t>•	Gait simulation</a:t>
            </a:r>
            <a:endParaRPr lang="en-GB">
              <a:solidFill>
                <a:srgbClr val="4BACC6">
                  <a:lumMod val="50000"/>
                </a:srgbClr>
              </a:solidFill>
            </a:endParaRPr>
          </a:p>
        </p:txBody>
      </p:sp>
      <p:sp>
        <p:nvSpPr>
          <p:cNvPr id="31" name="1 Llamada con línea 1 (barra de énfasis)"/>
          <p:cNvSpPr/>
          <p:nvPr/>
        </p:nvSpPr>
        <p:spPr>
          <a:xfrm>
            <a:off x="2339752" y="1611594"/>
            <a:ext cx="1944216" cy="665278"/>
          </a:xfrm>
          <a:prstGeom prst="accentCallout1">
            <a:avLst>
              <a:gd name="adj1" fmla="val 63810"/>
              <a:gd name="adj2" fmla="val 97868"/>
              <a:gd name="adj3" fmla="val 162314"/>
              <a:gd name="adj4" fmla="val 103234"/>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Aft>
                <a:spcPts val="400"/>
              </a:spcAft>
            </a:pPr>
            <a:r>
              <a:rPr lang="en-GB" sz="1400" b="1" smtClean="0">
                <a:solidFill>
                  <a:srgbClr val="215968"/>
                </a:solidFill>
              </a:rPr>
              <a:t>Civil Protection (1)</a:t>
            </a:r>
          </a:p>
          <a:p>
            <a:pPr marL="265113" indent="-177800"/>
            <a:r>
              <a:rPr lang="en-GB" smtClean="0">
                <a:solidFill>
                  <a:srgbClr val="4BACC6">
                    <a:lumMod val="50000"/>
                  </a:srgbClr>
                </a:solidFill>
              </a:rPr>
              <a:t>•	Fire Risk estimation and fire propagation</a:t>
            </a:r>
            <a:endParaRPr lang="en-GB">
              <a:solidFill>
                <a:srgbClr val="4BACC6">
                  <a:lumMod val="50000"/>
                </a:srgbClr>
              </a:solidFill>
            </a:endParaRPr>
          </a:p>
        </p:txBody>
      </p:sp>
      <p:sp>
        <p:nvSpPr>
          <p:cNvPr id="32" name="1 Llamada con línea 1 (barra de énfasis)"/>
          <p:cNvSpPr/>
          <p:nvPr/>
        </p:nvSpPr>
        <p:spPr>
          <a:xfrm>
            <a:off x="3995936" y="5784892"/>
            <a:ext cx="2520280" cy="757354"/>
          </a:xfrm>
          <a:prstGeom prst="accentCallout1">
            <a:avLst>
              <a:gd name="adj1" fmla="val 13719"/>
              <a:gd name="adj2" fmla="val 97782"/>
              <a:gd name="adj3" fmla="val -121118"/>
              <a:gd name="adj4" fmla="val 58730"/>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Bef>
                <a:spcPts val="300"/>
              </a:spcBef>
            </a:pPr>
            <a:r>
              <a:rPr lang="en-GB" sz="1400" b="1" dirty="0" err="1" smtClean="0">
                <a:solidFill>
                  <a:srgbClr val="4BACC6">
                    <a:lumMod val="50000"/>
                  </a:srgbClr>
                </a:solidFill>
              </a:rPr>
              <a:t>Mech</a:t>
            </a:r>
            <a:r>
              <a:rPr lang="en-GB" sz="1400" b="1" dirty="0" smtClean="0">
                <a:solidFill>
                  <a:srgbClr val="4BACC6">
                    <a:lumMod val="50000"/>
                  </a:srgbClr>
                </a:solidFill>
              </a:rPr>
              <a:t>, Naval &amp; Aero. Eng. (2)</a:t>
            </a:r>
          </a:p>
          <a:p>
            <a:pPr marL="176213" indent="-176213"/>
            <a:r>
              <a:rPr lang="en-GB" dirty="0" smtClean="0">
                <a:solidFill>
                  <a:srgbClr val="4BACC6">
                    <a:lumMod val="50000"/>
                  </a:srgbClr>
                </a:solidFill>
              </a:rPr>
              <a:t>•	Vessels monitoring</a:t>
            </a:r>
          </a:p>
          <a:p>
            <a:pPr marL="176213" indent="-176213"/>
            <a:r>
              <a:rPr lang="en-GB" dirty="0" smtClean="0">
                <a:solidFill>
                  <a:srgbClr val="4BACC6">
                    <a:lumMod val="50000"/>
                  </a:srgbClr>
                </a:solidFill>
              </a:rPr>
              <a:t>•	Bevel gear manufacturing simulation</a:t>
            </a:r>
          </a:p>
          <a:p>
            <a:pPr marL="176213" indent="-176213"/>
            <a:r>
              <a:rPr lang="en-GB" dirty="0" smtClean="0">
                <a:solidFill>
                  <a:srgbClr val="4BACC6">
                    <a:lumMod val="50000"/>
                  </a:srgbClr>
                </a:solidFill>
              </a:rPr>
              <a:t> </a:t>
            </a:r>
            <a:endParaRPr lang="en-GB" dirty="0">
              <a:solidFill>
                <a:srgbClr val="4BACC6">
                  <a:lumMod val="50000"/>
                </a:srgbClr>
              </a:solidFill>
            </a:endParaRPr>
          </a:p>
        </p:txBody>
      </p:sp>
      <p:sp>
        <p:nvSpPr>
          <p:cNvPr id="6" name="5 Marcador de pie de página"/>
          <p:cNvSpPr>
            <a:spLocks noGrp="1"/>
          </p:cNvSpPr>
          <p:nvPr>
            <p:ph type="ftr" sz="quarter" idx="4294967295"/>
          </p:nvPr>
        </p:nvSpPr>
        <p:spPr>
          <a:xfrm>
            <a:off x="1371600" y="6597352"/>
            <a:ext cx="7772400" cy="189715"/>
          </a:xfrm>
          <a:prstGeom prst="rect">
            <a:avLst/>
          </a:prstGeom>
        </p:spPr>
        <p:txBody>
          <a:bodyPr/>
          <a:lstStyle/>
          <a:p>
            <a:r>
              <a:rPr lang="en-US" dirty="0" smtClean="0">
                <a:solidFill>
                  <a:prstClr val="white"/>
                </a:solidFill>
              </a:rPr>
              <a:t>VENUS-C Final Review: The User Perspective  11-12/7 </a:t>
            </a:r>
            <a:r>
              <a:rPr lang="en-US" dirty="0" err="1" smtClean="0">
                <a:solidFill>
                  <a:prstClr val="white"/>
                </a:solidFill>
              </a:rPr>
              <a:t>EBC</a:t>
            </a:r>
            <a:r>
              <a:rPr lang="en-US" dirty="0" smtClean="0">
                <a:solidFill>
                  <a:prstClr val="white"/>
                </a:solidFill>
              </a:rPr>
              <a:t> Brussels</a:t>
            </a:r>
            <a:endParaRPr lang="es-ES" dirty="0">
              <a:solidFill>
                <a:prstClr val="white"/>
              </a:solidFill>
            </a:endParaRPr>
          </a:p>
        </p:txBody>
      </p:sp>
    </p:spTree>
    <p:extLst>
      <p:ext uri="{BB962C8B-B14F-4D97-AF65-F5344CB8AC3E}">
        <p14:creationId xmlns:p14="http://schemas.microsoft.com/office/powerpoint/2010/main" val="285347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852"/>
            <a:ext cx="8229600" cy="884548"/>
          </a:xfrm>
        </p:spPr>
        <p:txBody>
          <a:bodyPr/>
          <a:lstStyle/>
          <a:p>
            <a:r>
              <a:rPr lang="en-US" dirty="0" smtClean="0"/>
              <a:t>Parallelism over Users and Usages</a:t>
            </a:r>
            <a:endParaRPr lang="en-US" dirty="0"/>
          </a:p>
        </p:txBody>
      </p:sp>
      <p:sp>
        <p:nvSpPr>
          <p:cNvPr id="3" name="Content Placeholder 2"/>
          <p:cNvSpPr>
            <a:spLocks noGrp="1"/>
          </p:cNvSpPr>
          <p:nvPr>
            <p:ph idx="1"/>
          </p:nvPr>
        </p:nvSpPr>
        <p:spPr>
          <a:xfrm>
            <a:off x="27494" y="762000"/>
            <a:ext cx="9116505" cy="4525963"/>
          </a:xfrm>
        </p:spPr>
        <p:txBody>
          <a:bodyPr>
            <a:normAutofit fontScale="92500" lnSpcReduction="10000"/>
          </a:bodyPr>
          <a:lstStyle/>
          <a:p>
            <a:r>
              <a:rPr lang="en-US" sz="2400" dirty="0" smtClean="0"/>
              <a:t>“</a:t>
            </a:r>
            <a:r>
              <a:rPr lang="en-US" sz="2400" b="1" dirty="0" smtClean="0"/>
              <a:t>Long </a:t>
            </a:r>
            <a:r>
              <a:rPr lang="en-US" sz="2400" b="1" dirty="0"/>
              <a:t>tail of science</a:t>
            </a:r>
            <a:r>
              <a:rPr lang="en-US" sz="2400" dirty="0"/>
              <a:t>” </a:t>
            </a:r>
            <a:r>
              <a:rPr lang="en-US" sz="2400" dirty="0" smtClean="0"/>
              <a:t>can be an important </a:t>
            </a:r>
            <a:r>
              <a:rPr lang="en-US" sz="2400" dirty="0"/>
              <a:t>usage mode of clouds. </a:t>
            </a:r>
            <a:endParaRPr lang="en-US" sz="2400" dirty="0" smtClean="0"/>
          </a:p>
          <a:p>
            <a:r>
              <a:rPr lang="en-US" sz="2400" dirty="0" smtClean="0"/>
              <a:t>In </a:t>
            </a:r>
            <a:r>
              <a:rPr lang="en-US" sz="2400" dirty="0"/>
              <a:t>some areas like particle physics and astronomy, i.e. “</a:t>
            </a:r>
            <a:r>
              <a:rPr lang="en-US" sz="2400" b="1" dirty="0"/>
              <a:t>big science</a:t>
            </a:r>
            <a:r>
              <a:rPr lang="en-US" sz="2400" dirty="0"/>
              <a:t>”, there are just a few major instruments generating now petascale data driving discovery in a coordinated fashion. </a:t>
            </a:r>
            <a:endParaRPr lang="en-US" sz="2400" dirty="0" smtClean="0"/>
          </a:p>
          <a:p>
            <a:r>
              <a:rPr lang="en-US" sz="2400" dirty="0" smtClean="0"/>
              <a:t>In </a:t>
            </a:r>
            <a:r>
              <a:rPr lang="en-US" sz="2400" dirty="0"/>
              <a:t>other areas such as genomics and environmental science, there are many </a:t>
            </a:r>
            <a:r>
              <a:rPr lang="en-US" sz="2400" b="1" dirty="0"/>
              <a:t>“individual” researchers </a:t>
            </a:r>
            <a:r>
              <a:rPr lang="en-US" sz="2400" dirty="0"/>
              <a:t>with distributed collection and analysis of data whose total data and processing needs can match the size of big science. </a:t>
            </a:r>
            <a:endParaRPr lang="en-US" sz="2400" dirty="0" smtClean="0"/>
          </a:p>
          <a:p>
            <a:r>
              <a:rPr lang="en-US" sz="2400" b="1" dirty="0" smtClean="0"/>
              <a:t>Clouds </a:t>
            </a:r>
            <a:r>
              <a:rPr lang="en-US" sz="2400" dirty="0"/>
              <a:t>can provide scaling </a:t>
            </a:r>
            <a:r>
              <a:rPr lang="en-US" sz="2400" dirty="0" smtClean="0"/>
              <a:t>convenient resources </a:t>
            </a:r>
            <a:r>
              <a:rPr lang="en-US" sz="2400" dirty="0"/>
              <a:t>for this important aspect of science</a:t>
            </a:r>
            <a:r>
              <a:rPr lang="en-US" sz="2400" dirty="0" smtClean="0"/>
              <a:t>.</a:t>
            </a:r>
          </a:p>
          <a:p>
            <a:r>
              <a:rPr lang="en-US" sz="2400" dirty="0" smtClean="0"/>
              <a:t>Can be </a:t>
            </a:r>
            <a:r>
              <a:rPr lang="en-US" sz="2400" b="1" dirty="0" smtClean="0"/>
              <a:t>map only </a:t>
            </a:r>
            <a:r>
              <a:rPr lang="en-US" sz="2400" dirty="0" smtClean="0"/>
              <a:t>use of MapReduce if different usages naturally linked e.g. exploring docking of multiple chemicals or alignment of multiple DNA sequences</a:t>
            </a:r>
          </a:p>
          <a:p>
            <a:pPr lvl="1"/>
            <a:r>
              <a:rPr lang="en-US" sz="2000" dirty="0" smtClean="0"/>
              <a:t>Collecting together or summarizing multiple “maps” is a </a:t>
            </a:r>
            <a:r>
              <a:rPr lang="en-US" sz="2000" b="1" dirty="0" smtClean="0"/>
              <a:t>simple Reduction</a:t>
            </a:r>
            <a:endParaRPr lang="en-US" sz="2000" b="1" dirty="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34</a:t>
            </a:fld>
            <a:endParaRPr lang="en-US"/>
          </a:p>
        </p:txBody>
      </p:sp>
    </p:spTree>
    <p:extLst>
      <p:ext uri="{BB962C8B-B14F-4D97-AF65-F5344CB8AC3E}">
        <p14:creationId xmlns:p14="http://schemas.microsoft.com/office/powerpoint/2010/main" val="40420196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Internet of Things and the Cloud </a:t>
            </a:r>
            <a:endParaRPr lang="en-US" dirty="0"/>
          </a:p>
        </p:txBody>
      </p:sp>
      <p:sp>
        <p:nvSpPr>
          <p:cNvPr id="3" name="Content Placeholder 2"/>
          <p:cNvSpPr>
            <a:spLocks noGrp="1"/>
          </p:cNvSpPr>
          <p:nvPr>
            <p:ph idx="1"/>
          </p:nvPr>
        </p:nvSpPr>
        <p:spPr>
          <a:xfrm>
            <a:off x="58132" y="838200"/>
            <a:ext cx="9110221" cy="5105400"/>
          </a:xfrm>
        </p:spPr>
        <p:txBody>
          <a:bodyPr>
            <a:normAutofit lnSpcReduction="10000"/>
          </a:bodyPr>
          <a:lstStyle/>
          <a:p>
            <a:r>
              <a:rPr lang="en-US" sz="2400" dirty="0" smtClean="0"/>
              <a:t>It </a:t>
            </a:r>
            <a:r>
              <a:rPr lang="en-US" sz="2400" dirty="0"/>
              <a:t>is projected that there will </a:t>
            </a:r>
            <a:r>
              <a:rPr lang="en-US" sz="2400" dirty="0" smtClean="0"/>
              <a:t>be </a:t>
            </a:r>
            <a:r>
              <a:rPr lang="en-US" sz="2400" b="1" dirty="0" smtClean="0">
                <a:solidFill>
                  <a:srgbClr val="FF0000"/>
                </a:solidFill>
              </a:rPr>
              <a:t>24 </a:t>
            </a:r>
            <a:r>
              <a:rPr lang="en-US" sz="2400" b="1" dirty="0">
                <a:solidFill>
                  <a:srgbClr val="FF0000"/>
                </a:solidFill>
              </a:rPr>
              <a:t>billion devices </a:t>
            </a:r>
            <a:r>
              <a:rPr lang="en-US" sz="2400" dirty="0"/>
              <a:t>on the </a:t>
            </a:r>
            <a:r>
              <a:rPr lang="en-US" sz="2400" dirty="0" smtClean="0"/>
              <a:t>Internet by 2020.  </a:t>
            </a:r>
            <a:r>
              <a:rPr lang="en-US" sz="2400" dirty="0"/>
              <a:t>Most will be small sensors that send streams of information into the cloud where it will be processed and integrated with other streams and turned into knowledge that will help our lives in a </a:t>
            </a:r>
            <a:r>
              <a:rPr lang="en-US" sz="2400" dirty="0" smtClean="0"/>
              <a:t>multitude of </a:t>
            </a:r>
            <a:r>
              <a:rPr lang="en-US" sz="2400" dirty="0"/>
              <a:t>small and big ways.  </a:t>
            </a:r>
            <a:endParaRPr lang="en-US" sz="2400" dirty="0" smtClean="0"/>
          </a:p>
          <a:p>
            <a:r>
              <a:rPr lang="en-US" sz="2400" dirty="0" smtClean="0"/>
              <a:t>The</a:t>
            </a:r>
            <a:r>
              <a:rPr lang="en-US" sz="2400" b="1" dirty="0" smtClean="0"/>
              <a:t> </a:t>
            </a:r>
            <a:r>
              <a:rPr lang="en-US" sz="2400" b="1" dirty="0"/>
              <a:t>cloud </a:t>
            </a:r>
            <a:r>
              <a:rPr lang="en-US" sz="2400" dirty="0"/>
              <a:t>will become increasing important as a controller of and </a:t>
            </a:r>
            <a:r>
              <a:rPr lang="en-US" sz="2400" b="1" dirty="0"/>
              <a:t>resource provider for the Internet of Things. </a:t>
            </a:r>
            <a:endParaRPr lang="en-US" sz="2400" b="1" dirty="0" smtClean="0"/>
          </a:p>
          <a:p>
            <a:r>
              <a:rPr lang="en-US" sz="2400" dirty="0" smtClean="0"/>
              <a:t>As </a:t>
            </a:r>
            <a:r>
              <a:rPr lang="en-US" sz="2400" dirty="0"/>
              <a:t>well as today’s use for smart phone and gaming console support, </a:t>
            </a:r>
            <a:r>
              <a:rPr lang="en-US" sz="2400" dirty="0" smtClean="0"/>
              <a:t>“Intelligent River” “smart homes and grid” </a:t>
            </a:r>
            <a:r>
              <a:rPr lang="en-US" sz="2400" dirty="0"/>
              <a:t>and “ubiquitous cities” build on this vision and we could expect a growth in cloud supported/controlled</a:t>
            </a:r>
            <a:r>
              <a:rPr lang="en-US" sz="2400" b="1" dirty="0"/>
              <a:t> robotics</a:t>
            </a:r>
            <a:r>
              <a:rPr lang="en-US" sz="2400" dirty="0" smtClean="0"/>
              <a:t>.</a:t>
            </a:r>
          </a:p>
          <a:p>
            <a:r>
              <a:rPr lang="en-US" sz="2400" dirty="0" smtClean="0"/>
              <a:t>Some of these “things” will be supporting science</a:t>
            </a:r>
          </a:p>
          <a:p>
            <a:r>
              <a:rPr lang="en-US" sz="2400" dirty="0" smtClean="0"/>
              <a:t>Natural parallelism over “things”</a:t>
            </a:r>
          </a:p>
          <a:p>
            <a:r>
              <a:rPr lang="en-US" sz="2400" dirty="0" smtClean="0"/>
              <a:t>“Things” are distributed and so form a Grid</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35</a:t>
            </a:fld>
            <a:endParaRPr lang="en-US"/>
          </a:p>
        </p:txBody>
      </p:sp>
    </p:spTree>
    <p:extLst>
      <p:ext uri="{BB962C8B-B14F-4D97-AF65-F5344CB8AC3E}">
        <p14:creationId xmlns:p14="http://schemas.microsoft.com/office/powerpoint/2010/main" val="28902169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fontScale="90000"/>
          </a:bodyPr>
          <a:lstStyle/>
          <a:p>
            <a:r>
              <a:rPr lang="en-US" dirty="0" smtClean="0"/>
              <a:t>Classic Parallel Computing</a:t>
            </a:r>
            <a:endParaRPr lang="en-US" dirty="0"/>
          </a:p>
        </p:txBody>
      </p:sp>
      <p:sp>
        <p:nvSpPr>
          <p:cNvPr id="3" name="Content Placeholder 2"/>
          <p:cNvSpPr>
            <a:spLocks noGrp="1"/>
          </p:cNvSpPr>
          <p:nvPr>
            <p:ph idx="1"/>
          </p:nvPr>
        </p:nvSpPr>
        <p:spPr>
          <a:xfrm>
            <a:off x="0" y="533400"/>
            <a:ext cx="9144000" cy="5410200"/>
          </a:xfrm>
        </p:spPr>
        <p:txBody>
          <a:bodyPr>
            <a:normAutofit fontScale="92500"/>
          </a:bodyPr>
          <a:lstStyle/>
          <a:p>
            <a:r>
              <a:rPr lang="en-US" sz="2400" b="1" dirty="0" smtClean="0">
                <a:solidFill>
                  <a:srgbClr val="FF0000"/>
                </a:solidFill>
              </a:rPr>
              <a:t>HPC: </a:t>
            </a:r>
            <a:r>
              <a:rPr lang="en-US" sz="2400" dirty="0" smtClean="0"/>
              <a:t>Typically SPMD (Single Program Multiple Data) “maps” typically processing particles or mesh points interspersed with multitude of low latency messages supported by specialized networks such as Infiniband and technologies like </a:t>
            </a:r>
            <a:r>
              <a:rPr lang="en-US" sz="2400" dirty="0" smtClean="0">
                <a:solidFill>
                  <a:srgbClr val="FF0000"/>
                </a:solidFill>
              </a:rPr>
              <a:t>MPI</a:t>
            </a:r>
          </a:p>
          <a:p>
            <a:pPr lvl="1"/>
            <a:r>
              <a:rPr lang="en-US" sz="2000" dirty="0" smtClean="0"/>
              <a:t>Often run large capability jobs with 100K (going to 1.5M) cores on same job</a:t>
            </a:r>
          </a:p>
          <a:p>
            <a:pPr lvl="1"/>
            <a:r>
              <a:rPr lang="en-US" sz="2000" dirty="0" smtClean="0"/>
              <a:t>National DoE/NSF/NASA facilities run 100% utilization</a:t>
            </a:r>
          </a:p>
          <a:p>
            <a:pPr lvl="1"/>
            <a:r>
              <a:rPr lang="en-US" sz="2000" dirty="0" smtClean="0"/>
              <a:t>Fault fragile and cannot tolerate “outlier maps” taking longer than others</a:t>
            </a:r>
          </a:p>
          <a:p>
            <a:r>
              <a:rPr lang="en-US" sz="2400" b="1" dirty="0" smtClean="0">
                <a:solidFill>
                  <a:srgbClr val="FF0000"/>
                </a:solidFill>
              </a:rPr>
              <a:t>Clouds: </a:t>
            </a:r>
            <a:r>
              <a:rPr lang="en-US" sz="2400" dirty="0" smtClean="0">
                <a:solidFill>
                  <a:srgbClr val="FF0000"/>
                </a:solidFill>
              </a:rPr>
              <a:t>MapReduce</a:t>
            </a:r>
            <a:r>
              <a:rPr lang="en-US" sz="2400" dirty="0" smtClean="0"/>
              <a:t> has asynchronous maps typically processing data points with results saved to disk. Final reduce phase integrates results from different maps</a:t>
            </a:r>
          </a:p>
          <a:p>
            <a:pPr lvl="1"/>
            <a:r>
              <a:rPr lang="en-US" sz="2000" dirty="0" smtClean="0"/>
              <a:t>Fault tolerant and does not require map synchronization</a:t>
            </a:r>
          </a:p>
          <a:p>
            <a:pPr lvl="1"/>
            <a:r>
              <a:rPr lang="en-US" sz="2000" b="1" dirty="0" smtClean="0"/>
              <a:t>Map only </a:t>
            </a:r>
            <a:r>
              <a:rPr lang="en-US" sz="2000" dirty="0" smtClean="0"/>
              <a:t>useful special case</a:t>
            </a:r>
          </a:p>
          <a:p>
            <a:r>
              <a:rPr lang="en-US" sz="2400" b="1" dirty="0" smtClean="0">
                <a:solidFill>
                  <a:srgbClr val="FF0000"/>
                </a:solidFill>
              </a:rPr>
              <a:t>HPC + Clouds</a:t>
            </a:r>
            <a:r>
              <a:rPr lang="en-US" sz="2400" b="1" dirty="0" smtClean="0"/>
              <a:t>: </a:t>
            </a:r>
            <a:r>
              <a:rPr lang="en-US" sz="2400" dirty="0" smtClean="0">
                <a:solidFill>
                  <a:srgbClr val="FF0000"/>
                </a:solidFill>
              </a:rPr>
              <a:t>Iterative MapReduce </a:t>
            </a:r>
            <a:r>
              <a:rPr lang="en-US" sz="2400" dirty="0" smtClean="0"/>
              <a:t>caches results between “MapReduce” steps and supports SPMD parallel computing with large messages as seen in parallel kernels (linear algebra) in clustering and other data mining</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36</a:t>
            </a:fld>
            <a:endParaRPr lang="en-US"/>
          </a:p>
        </p:txBody>
      </p:sp>
    </p:spTree>
    <p:extLst>
      <p:ext uri="{BB962C8B-B14F-4D97-AF65-F5344CB8AC3E}">
        <p14:creationId xmlns:p14="http://schemas.microsoft.com/office/powerpoint/2010/main" val="33694155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dirty="0" smtClean="0"/>
              <a:t>Data Intensive Applications</a:t>
            </a:r>
            <a:endParaRPr lang="en-US" dirty="0"/>
          </a:p>
        </p:txBody>
      </p:sp>
      <p:sp>
        <p:nvSpPr>
          <p:cNvPr id="4" name="Content Placeholder 3"/>
          <p:cNvSpPr>
            <a:spLocks noGrp="1"/>
          </p:cNvSpPr>
          <p:nvPr>
            <p:ph idx="1"/>
          </p:nvPr>
        </p:nvSpPr>
        <p:spPr>
          <a:xfrm>
            <a:off x="0" y="685800"/>
            <a:ext cx="9144000" cy="4525963"/>
          </a:xfrm>
        </p:spPr>
        <p:txBody>
          <a:bodyPr>
            <a:normAutofit fontScale="92500" lnSpcReduction="10000"/>
          </a:bodyPr>
          <a:lstStyle/>
          <a:p>
            <a:r>
              <a:rPr lang="en-US" sz="2400" b="1" dirty="0" smtClean="0"/>
              <a:t>Applications</a:t>
            </a:r>
            <a:r>
              <a:rPr lang="en-US" sz="2400" dirty="0" smtClean="0"/>
              <a:t> tend to be </a:t>
            </a:r>
            <a:r>
              <a:rPr lang="en-US" sz="2400" b="1" dirty="0" smtClean="0"/>
              <a:t>new</a:t>
            </a:r>
            <a:r>
              <a:rPr lang="en-US" sz="2400" dirty="0" smtClean="0"/>
              <a:t> and so can consider </a:t>
            </a:r>
            <a:r>
              <a:rPr lang="en-US" sz="2400" b="1" dirty="0" smtClean="0"/>
              <a:t>emerging technologies</a:t>
            </a:r>
            <a:r>
              <a:rPr lang="en-US" sz="2400" dirty="0" smtClean="0"/>
              <a:t> such as clouds</a:t>
            </a:r>
          </a:p>
          <a:p>
            <a:r>
              <a:rPr lang="en-US" sz="2400" dirty="0" smtClean="0"/>
              <a:t>Do not have lots of small </a:t>
            </a:r>
            <a:r>
              <a:rPr lang="en-US" sz="2400" i="1" dirty="0" smtClean="0"/>
              <a:t>messages</a:t>
            </a:r>
            <a:r>
              <a:rPr lang="en-US" sz="2400" dirty="0" smtClean="0"/>
              <a:t> but rather </a:t>
            </a:r>
            <a:r>
              <a:rPr lang="en-US" sz="2400" b="1" dirty="0" smtClean="0"/>
              <a:t>large reduction</a:t>
            </a:r>
            <a:r>
              <a:rPr lang="en-US" sz="2400" dirty="0" smtClean="0"/>
              <a:t> (aka Collective) operations</a:t>
            </a:r>
          </a:p>
          <a:p>
            <a:pPr lvl="1"/>
            <a:r>
              <a:rPr lang="en-US" sz="2000" b="1" dirty="0" smtClean="0"/>
              <a:t>New optimizations </a:t>
            </a:r>
            <a:r>
              <a:rPr lang="en-US" sz="2000" dirty="0" smtClean="0"/>
              <a:t>e.g. for huge messages</a:t>
            </a:r>
          </a:p>
          <a:p>
            <a:r>
              <a:rPr lang="en-US" sz="2400" b="1" dirty="0" smtClean="0"/>
              <a:t>EM (expectation </a:t>
            </a:r>
            <a:r>
              <a:rPr lang="en-US" sz="2400" b="1" dirty="0"/>
              <a:t>maximization</a:t>
            </a:r>
            <a:r>
              <a:rPr lang="en-US" sz="2400" dirty="0"/>
              <a:t>) </a:t>
            </a:r>
            <a:r>
              <a:rPr lang="en-US" sz="2400" dirty="0" smtClean="0"/>
              <a:t>tends </a:t>
            </a:r>
            <a:r>
              <a:rPr lang="en-US" sz="2400" dirty="0"/>
              <a:t>to be </a:t>
            </a:r>
            <a:r>
              <a:rPr lang="en-US" sz="2400" b="1" dirty="0"/>
              <a:t>good</a:t>
            </a:r>
            <a:r>
              <a:rPr lang="en-US" sz="2400" dirty="0"/>
              <a:t> for </a:t>
            </a:r>
            <a:r>
              <a:rPr lang="en-US" sz="2400" b="1" dirty="0"/>
              <a:t>clouds</a:t>
            </a:r>
            <a:r>
              <a:rPr lang="en-US" sz="2400" dirty="0"/>
              <a:t> and </a:t>
            </a:r>
            <a:r>
              <a:rPr lang="en-US" sz="2400" b="1" dirty="0"/>
              <a:t>Iterative MapReduce</a:t>
            </a:r>
          </a:p>
          <a:p>
            <a:pPr lvl="1"/>
            <a:r>
              <a:rPr lang="en-US" sz="2000" dirty="0"/>
              <a:t>Quite </a:t>
            </a:r>
            <a:r>
              <a:rPr lang="en-US" sz="2000" b="1" dirty="0"/>
              <a:t>complicated computations </a:t>
            </a:r>
            <a:r>
              <a:rPr lang="en-US" sz="2000" dirty="0"/>
              <a:t>(so compute largish compared to communicate)</a:t>
            </a:r>
          </a:p>
          <a:p>
            <a:pPr lvl="1"/>
            <a:r>
              <a:rPr lang="en-US" sz="2000" dirty="0"/>
              <a:t>Communication is </a:t>
            </a:r>
            <a:r>
              <a:rPr lang="en-US" sz="2000" b="1" dirty="0"/>
              <a:t>Reduction</a:t>
            </a:r>
            <a:r>
              <a:rPr lang="en-US" sz="2000" dirty="0"/>
              <a:t> operations (global sums or linear algebra in our case</a:t>
            </a:r>
            <a:r>
              <a:rPr lang="en-US" sz="2000" dirty="0" smtClean="0"/>
              <a:t>)</a:t>
            </a:r>
          </a:p>
          <a:p>
            <a:r>
              <a:rPr lang="en-US" sz="2400" dirty="0" smtClean="0"/>
              <a:t>We looked at </a:t>
            </a:r>
            <a:r>
              <a:rPr lang="en-US" sz="2400" b="1" dirty="0" smtClean="0"/>
              <a:t>Clustering</a:t>
            </a:r>
            <a:r>
              <a:rPr lang="en-US" sz="2400" dirty="0" smtClean="0"/>
              <a:t> </a:t>
            </a:r>
            <a:r>
              <a:rPr lang="en-US" sz="2400" dirty="0"/>
              <a:t>and </a:t>
            </a:r>
            <a:r>
              <a:rPr lang="en-US" sz="2400" b="1" dirty="0"/>
              <a:t>Multidimensional Scaling </a:t>
            </a:r>
            <a:r>
              <a:rPr lang="en-US" sz="2400" b="1" dirty="0" smtClean="0"/>
              <a:t>using deterministic annealing </a:t>
            </a:r>
            <a:r>
              <a:rPr lang="en-US" sz="2400" dirty="0" smtClean="0"/>
              <a:t>which are </a:t>
            </a:r>
            <a:r>
              <a:rPr lang="en-US" sz="2400" dirty="0"/>
              <a:t>both EM </a:t>
            </a:r>
          </a:p>
          <a:p>
            <a:pPr lvl="1"/>
            <a:r>
              <a:rPr lang="en-US" sz="2000" dirty="0" smtClean="0"/>
              <a:t>See </a:t>
            </a:r>
            <a:r>
              <a:rPr lang="en-US" sz="2000" dirty="0"/>
              <a:t>also </a:t>
            </a:r>
            <a:r>
              <a:rPr lang="en-US" sz="2000" b="1" dirty="0"/>
              <a:t>Latent Dirichlet Allocation </a:t>
            </a:r>
            <a:r>
              <a:rPr lang="en-US" sz="2000" dirty="0"/>
              <a:t>and related Information Retrieval algorithms </a:t>
            </a:r>
            <a:r>
              <a:rPr lang="en-US" sz="2000" dirty="0" smtClean="0"/>
              <a:t>with similar </a:t>
            </a:r>
            <a:r>
              <a:rPr lang="en-US" sz="2000" dirty="0"/>
              <a:t>EM structure</a:t>
            </a:r>
          </a:p>
          <a:p>
            <a:endParaRPr lang="en-US" sz="2000" dirty="0" smtClean="0"/>
          </a:p>
        </p:txBody>
      </p:sp>
      <p:sp>
        <p:nvSpPr>
          <p:cNvPr id="3" name="Slide Number Placeholder 2"/>
          <p:cNvSpPr>
            <a:spLocks noGrp="1"/>
          </p:cNvSpPr>
          <p:nvPr>
            <p:ph type="sldNum" sz="quarter" idx="12"/>
          </p:nvPr>
        </p:nvSpPr>
        <p:spPr/>
        <p:txBody>
          <a:bodyPr/>
          <a:lstStyle/>
          <a:p>
            <a:fld id="{D8CFE096-9650-498C-990C-20F2420C253B}" type="slidenum">
              <a:rPr lang="en-US" smtClean="0"/>
              <a:pPr/>
              <a:t>37</a:t>
            </a:fld>
            <a:endParaRPr lang="en-US"/>
          </a:p>
        </p:txBody>
      </p:sp>
    </p:spTree>
    <p:extLst>
      <p:ext uri="{BB962C8B-B14F-4D97-AF65-F5344CB8AC3E}">
        <p14:creationId xmlns:p14="http://schemas.microsoft.com/office/powerpoint/2010/main" val="24106371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0" y="4314508"/>
            <a:ext cx="8542538" cy="459874"/>
          </a:xfrm>
          <a:prstGeom prst="rect">
            <a:avLst/>
          </a:prstGeom>
          <a:gradFill>
            <a:gsLst>
              <a:gs pos="0">
                <a:schemeClr val="bg1">
                  <a:lumMod val="85000"/>
                </a:schemeClr>
              </a:gs>
              <a:gs pos="100000">
                <a:schemeClr val="bg1">
                  <a:alpha val="0"/>
                </a:schemeClr>
              </a:gs>
            </a:gsLst>
            <a:lin ang="0" scaled="0"/>
          </a:gradFill>
          <a:ln w="25400" algn="ctr">
            <a:noFill/>
            <a:miter lim="800000"/>
            <a:headEnd/>
            <a:tailEnd/>
          </a:ln>
          <a:effectLst/>
        </p:spPr>
        <p:txBody>
          <a:bodyPr wrap="none" lIns="90488" tIns="44450" rIns="90488" bIns="44450" anchor="ctr"/>
          <a:lstStyle/>
          <a:p>
            <a:pPr marL="342900" indent="-342900" algn="ctr">
              <a:buFont typeface="Monotype Sorts" pitchFamily="2" charset="2"/>
              <a:buNone/>
              <a:defRPr/>
            </a:pPr>
            <a:endParaRPr lang="en-US" sz="1400" dirty="0">
              <a:solidFill>
                <a:schemeClr val="bg1"/>
              </a:solidFill>
              <a:latin typeface="Arial" charset="0"/>
              <a:sym typeface="Arial" charset="0"/>
            </a:endParaRPr>
          </a:p>
        </p:txBody>
      </p:sp>
      <p:sp>
        <p:nvSpPr>
          <p:cNvPr id="6" name="Title 5"/>
          <p:cNvSpPr>
            <a:spLocks noGrp="1"/>
          </p:cNvSpPr>
          <p:nvPr>
            <p:ph type="title"/>
          </p:nvPr>
        </p:nvSpPr>
        <p:spPr>
          <a:xfrm>
            <a:off x="26504" y="274638"/>
            <a:ext cx="5924373" cy="1143000"/>
          </a:xfrm>
        </p:spPr>
        <p:txBody>
          <a:bodyPr anchor="t"/>
          <a:lstStyle/>
          <a:p>
            <a:pPr lvl="0"/>
            <a:r>
              <a:rPr lang="en-US" dirty="0" smtClean="0"/>
              <a:t>Excel </a:t>
            </a:r>
            <a:r>
              <a:rPr lang="en-US" dirty="0" err="1" smtClean="0"/>
              <a:t>DataScope</a:t>
            </a:r>
            <a:r>
              <a:rPr lang="en-US" dirty="0" smtClean="0"/>
              <a:t/>
            </a:r>
            <a:br>
              <a:rPr lang="en-US" dirty="0" smtClean="0"/>
            </a:br>
            <a:r>
              <a:rPr lang="en-US" sz="2400" dirty="0" smtClean="0">
                <a:solidFill>
                  <a:schemeClr val="tx1">
                    <a:lumMod val="75000"/>
                    <a:lumOff val="25000"/>
                  </a:schemeClr>
                </a:solidFill>
              </a:rPr>
              <a:t>Cloud Scale Data Analytics from Excel</a:t>
            </a:r>
          </a:p>
        </p:txBody>
      </p:sp>
      <p:pic>
        <p:nvPicPr>
          <p:cNvPr id="9" name="Picture 8" descr="server-room-purple.png"/>
          <p:cNvPicPr/>
          <p:nvPr/>
        </p:nvPicPr>
        <p:blipFill>
          <a:blip r:embed="rId2" cstate="print"/>
          <a:srcRect b="33758"/>
          <a:stretch>
            <a:fillRect/>
          </a:stretch>
        </p:blipFill>
        <p:spPr>
          <a:xfrm>
            <a:off x="2590799" y="5550126"/>
            <a:ext cx="6553200" cy="1344389"/>
          </a:xfrm>
          <a:prstGeom prst="rect">
            <a:avLst/>
          </a:prstGeom>
          <a:noFill/>
          <a:ln>
            <a:noFill/>
          </a:ln>
          <a:effectLst/>
        </p:spPr>
      </p:pic>
      <p:pic>
        <p:nvPicPr>
          <p:cNvPr id="10244" name="Picture 4" descr="http://www.daffodilweb.com/demo/plaimar/images/mini-Laptop-Sony-Vaio-Vgn.jpg"/>
          <p:cNvPicPr>
            <a:picLocks noChangeAspect="1" noChangeArrowheads="1"/>
          </p:cNvPicPr>
          <p:nvPr/>
        </p:nvPicPr>
        <p:blipFill>
          <a:blip r:embed="rId3" cstate="print"/>
          <a:stretch>
            <a:fillRect/>
          </a:stretch>
        </p:blipFill>
        <p:spPr bwMode="auto">
          <a:xfrm>
            <a:off x="7743021" y="3243943"/>
            <a:ext cx="1197345" cy="1296785"/>
          </a:xfrm>
          <a:prstGeom prst="rect">
            <a:avLst/>
          </a:prstGeom>
          <a:noFill/>
          <a:ln>
            <a:noFill/>
          </a:ln>
        </p:spPr>
      </p:pic>
      <p:sp>
        <p:nvSpPr>
          <p:cNvPr id="13" name="Text Placeholder 9"/>
          <p:cNvSpPr txBox="1">
            <a:spLocks/>
          </p:cNvSpPr>
          <p:nvPr/>
        </p:nvSpPr>
        <p:spPr>
          <a:xfrm>
            <a:off x="26504" y="1501254"/>
            <a:ext cx="5924373" cy="3176067"/>
          </a:xfrm>
          <a:prstGeom prst="rect">
            <a:avLst/>
          </a:prstGeom>
        </p:spPr>
        <p:txBody>
          <a:bodyPr>
            <a:noAutofit/>
          </a:bodyPr>
          <a:lstStyle/>
          <a:p>
            <a:pPr marL="1588">
              <a:spcBef>
                <a:spcPct val="20000"/>
              </a:spcBef>
            </a:pPr>
            <a:r>
              <a:rPr lang="en-US" dirty="0" smtClean="0">
                <a:solidFill>
                  <a:schemeClr val="tx1">
                    <a:lumMod val="75000"/>
                    <a:lumOff val="25000"/>
                  </a:schemeClr>
                </a:solidFill>
                <a:latin typeface="Segoe UI" pitchFamily="34" charset="0"/>
                <a:cs typeface="Segoe UI" pitchFamily="34" charset="0"/>
              </a:rPr>
              <a:t>Bringing the power of the cloud to the laptop</a:t>
            </a:r>
          </a:p>
          <a:p>
            <a:pPr marL="287338" lvl="0" indent="-287338">
              <a:spcBef>
                <a:spcPts val="800"/>
              </a:spcBef>
              <a:buFont typeface="Arial" pitchFamily="34" charset="0"/>
              <a:buChar char="•"/>
              <a:defRPr/>
            </a:pPr>
            <a:r>
              <a:rPr lang="en-US" sz="1600" dirty="0" smtClean="0">
                <a:solidFill>
                  <a:schemeClr val="accent1">
                    <a:lumMod val="75000"/>
                  </a:schemeClr>
                </a:solidFill>
                <a:latin typeface="Segoe UI Semibold" pitchFamily="34" charset="0"/>
                <a:cs typeface="Segoe UI" pitchFamily="34" charset="0"/>
              </a:rPr>
              <a:t>Data sharing in the cloud</a:t>
            </a:r>
            <a:r>
              <a:rPr lang="en-US" sz="1600" dirty="0" smtClean="0">
                <a:solidFill>
                  <a:schemeClr val="tx1">
                    <a:lumMod val="75000"/>
                    <a:lumOff val="25000"/>
                  </a:schemeClr>
                </a:solidFill>
                <a:latin typeface="Segoe UI" pitchFamily="34" charset="0"/>
                <a:cs typeface="Segoe UI" pitchFamily="34" charset="0"/>
              </a:rPr>
              <a:t>, with annotations to facilitate </a:t>
            </a:r>
            <a:br>
              <a:rPr lang="en-US" sz="1600" dirty="0" smtClean="0">
                <a:solidFill>
                  <a:schemeClr val="tx1">
                    <a:lumMod val="75000"/>
                    <a:lumOff val="25000"/>
                  </a:schemeClr>
                </a:solidFill>
                <a:latin typeface="Segoe UI" pitchFamily="34" charset="0"/>
                <a:cs typeface="Segoe UI" pitchFamily="34" charset="0"/>
              </a:rPr>
            </a:br>
            <a:r>
              <a:rPr lang="en-US" sz="1600" dirty="0" smtClean="0">
                <a:solidFill>
                  <a:schemeClr val="tx1">
                    <a:lumMod val="75000"/>
                    <a:lumOff val="25000"/>
                  </a:schemeClr>
                </a:solidFill>
                <a:latin typeface="Segoe UI" pitchFamily="34" charset="0"/>
                <a:cs typeface="Segoe UI" pitchFamily="34" charset="0"/>
              </a:rPr>
              <a:t>discovery and reuse;</a:t>
            </a:r>
          </a:p>
          <a:p>
            <a:pPr marL="287338" lvl="0" indent="-287338">
              <a:spcBef>
                <a:spcPts val="800"/>
              </a:spcBef>
              <a:buFont typeface="Arial" pitchFamily="34" charset="0"/>
              <a:buChar char="•"/>
              <a:defRPr/>
            </a:pPr>
            <a:r>
              <a:rPr lang="en-US" sz="1600" dirty="0" smtClean="0">
                <a:solidFill>
                  <a:schemeClr val="accent1">
                    <a:lumMod val="75000"/>
                  </a:schemeClr>
                </a:solidFill>
                <a:latin typeface="Segoe UI Semibold" pitchFamily="34" charset="0"/>
                <a:cs typeface="Segoe UI" pitchFamily="34" charset="0"/>
              </a:rPr>
              <a:t>Sample and manipulate </a:t>
            </a:r>
            <a:r>
              <a:rPr lang="en-US" sz="1600" dirty="0" smtClean="0">
                <a:solidFill>
                  <a:schemeClr val="tx1">
                    <a:lumMod val="75000"/>
                    <a:lumOff val="25000"/>
                  </a:schemeClr>
                </a:solidFill>
                <a:latin typeface="Segoe UI" pitchFamily="34" charset="0"/>
                <a:cs typeface="Segoe UI" pitchFamily="34" charset="0"/>
              </a:rPr>
              <a:t>extremely large data collections in the cloud;</a:t>
            </a:r>
          </a:p>
          <a:p>
            <a:pPr marL="287338" lvl="0" indent="-287338">
              <a:spcBef>
                <a:spcPts val="800"/>
              </a:spcBef>
              <a:buFont typeface="Arial" pitchFamily="34" charset="0"/>
              <a:buChar char="•"/>
              <a:defRPr/>
            </a:pPr>
            <a:r>
              <a:rPr lang="en-US" sz="1600" dirty="0" smtClean="0">
                <a:solidFill>
                  <a:schemeClr val="accent1">
                    <a:lumMod val="75000"/>
                  </a:schemeClr>
                </a:solidFill>
                <a:latin typeface="Segoe UI Semibold" pitchFamily="34" charset="0"/>
                <a:cs typeface="Segoe UI" pitchFamily="34" charset="0"/>
              </a:rPr>
              <a:t>Top 25 data analytics algorithms</a:t>
            </a:r>
            <a:r>
              <a:rPr lang="en-US" sz="1600" dirty="0" smtClean="0">
                <a:solidFill>
                  <a:schemeClr val="tx1">
                    <a:lumMod val="75000"/>
                    <a:lumOff val="25000"/>
                  </a:schemeClr>
                </a:solidFill>
                <a:latin typeface="Segoe UI" pitchFamily="34" charset="0"/>
                <a:cs typeface="Segoe UI" pitchFamily="34" charset="0"/>
              </a:rPr>
              <a:t>, through Excel ribbon running on Azure;</a:t>
            </a:r>
          </a:p>
          <a:p>
            <a:pPr marL="287338" lvl="0" indent="-287338">
              <a:spcBef>
                <a:spcPts val="800"/>
              </a:spcBef>
              <a:buFont typeface="Arial" pitchFamily="34" charset="0"/>
              <a:buChar char="•"/>
              <a:defRPr/>
            </a:pPr>
            <a:r>
              <a:rPr lang="en-US" sz="1600" dirty="0" smtClean="0">
                <a:solidFill>
                  <a:schemeClr val="accent1">
                    <a:lumMod val="75000"/>
                  </a:schemeClr>
                </a:solidFill>
                <a:latin typeface="Segoe UI Semibold" pitchFamily="34" charset="0"/>
                <a:cs typeface="Segoe UI" pitchFamily="34" charset="0"/>
              </a:rPr>
              <a:t>Invoke models</a:t>
            </a:r>
            <a:r>
              <a:rPr lang="en-US" sz="1600" dirty="0" smtClean="0">
                <a:solidFill>
                  <a:schemeClr val="tx1">
                    <a:lumMod val="75000"/>
                    <a:lumOff val="25000"/>
                  </a:schemeClr>
                </a:solidFill>
                <a:latin typeface="Segoe UI" pitchFamily="34" charset="0"/>
                <a:cs typeface="Segoe UI" pitchFamily="34" charset="0"/>
              </a:rPr>
              <a:t>, perform analytics and visualization to gain insight from data;</a:t>
            </a:r>
          </a:p>
          <a:p>
            <a:pPr marL="287338" lvl="0" indent="-287338">
              <a:spcBef>
                <a:spcPts val="800"/>
              </a:spcBef>
              <a:buFont typeface="Arial" pitchFamily="34" charset="0"/>
              <a:buChar char="•"/>
              <a:defRPr/>
            </a:pPr>
            <a:r>
              <a:rPr lang="en-US" sz="1600" dirty="0" smtClean="0">
                <a:solidFill>
                  <a:schemeClr val="accent1">
                    <a:lumMod val="75000"/>
                  </a:schemeClr>
                </a:solidFill>
                <a:latin typeface="Segoe UI Semibold" pitchFamily="34" charset="0"/>
                <a:cs typeface="Segoe UI" pitchFamily="34" charset="0"/>
              </a:rPr>
              <a:t>Machine learning </a:t>
            </a:r>
            <a:r>
              <a:rPr lang="en-US" sz="1600" dirty="0" smtClean="0">
                <a:solidFill>
                  <a:schemeClr val="tx1">
                    <a:lumMod val="75000"/>
                    <a:lumOff val="25000"/>
                  </a:schemeClr>
                </a:solidFill>
                <a:latin typeface="Segoe UI" pitchFamily="34" charset="0"/>
                <a:cs typeface="Segoe UI" pitchFamily="34" charset="0"/>
              </a:rPr>
              <a:t>over large data sets to discover correlations;</a:t>
            </a:r>
          </a:p>
          <a:p>
            <a:pPr marL="287338" lvl="0" indent="-287338">
              <a:spcBef>
                <a:spcPts val="800"/>
              </a:spcBef>
              <a:buFont typeface="Arial" pitchFamily="34" charset="0"/>
              <a:buChar char="•"/>
              <a:defRPr/>
            </a:pPr>
            <a:r>
              <a:rPr lang="en-US" sz="1600" dirty="0" smtClean="0">
                <a:solidFill>
                  <a:schemeClr val="accent1">
                    <a:lumMod val="75000"/>
                  </a:schemeClr>
                </a:solidFill>
                <a:latin typeface="Segoe UI Semibold" pitchFamily="34" charset="0"/>
                <a:cs typeface="Segoe UI" pitchFamily="34" charset="0"/>
              </a:rPr>
              <a:t>Publish </a:t>
            </a:r>
            <a:r>
              <a:rPr lang="en-US" sz="1600" dirty="0" smtClean="0">
                <a:solidFill>
                  <a:schemeClr val="tx1">
                    <a:lumMod val="75000"/>
                    <a:lumOff val="25000"/>
                  </a:schemeClr>
                </a:solidFill>
                <a:latin typeface="Segoe UI" pitchFamily="34" charset="0"/>
                <a:cs typeface="Segoe UI" pitchFamily="34" charset="0"/>
              </a:rPr>
              <a:t>data collections and visualizations to the cloud to share insights;</a:t>
            </a:r>
          </a:p>
          <a:p>
            <a:pPr marL="1588">
              <a:spcBef>
                <a:spcPts val="1200"/>
              </a:spcBef>
            </a:pPr>
            <a:r>
              <a:rPr lang="en-US" dirty="0" smtClean="0">
                <a:solidFill>
                  <a:prstClr val="black">
                    <a:lumMod val="75000"/>
                    <a:lumOff val="25000"/>
                  </a:prstClr>
                </a:solidFill>
                <a:latin typeface="Segoe UI" pitchFamily="34" charset="0"/>
                <a:cs typeface="Segoe UI" pitchFamily="34" charset="0"/>
              </a:rPr>
              <a:t>Researchers use familiar tools, </a:t>
            </a:r>
            <a:r>
              <a:rPr lang="en-US" dirty="0" smtClean="0">
                <a:solidFill>
                  <a:schemeClr val="accent1">
                    <a:lumMod val="75000"/>
                  </a:schemeClr>
                </a:solidFill>
                <a:latin typeface="Segoe UI Semibold" pitchFamily="34" charset="0"/>
                <a:cs typeface="Segoe UI" pitchFamily="34" charset="0"/>
              </a:rPr>
              <a:t>familiar but differentiated</a:t>
            </a:r>
            <a:r>
              <a:rPr lang="en-US" dirty="0" smtClean="0">
                <a:solidFill>
                  <a:prstClr val="black">
                    <a:lumMod val="75000"/>
                    <a:lumOff val="25000"/>
                  </a:prstClr>
                </a:solidFill>
                <a:latin typeface="Segoe UI" pitchFamily="34" charset="0"/>
                <a:cs typeface="Segoe UI" pitchFamily="34" charset="0"/>
              </a:rPr>
              <a:t>.</a:t>
            </a:r>
          </a:p>
          <a:p>
            <a:pPr marL="376541" lvl="0" indent="-376541">
              <a:spcBef>
                <a:spcPts val="800"/>
              </a:spcBef>
              <a:defRPr/>
            </a:pPr>
            <a:endParaRPr lang="en-US" sz="1600" dirty="0" smtClean="0">
              <a:solidFill>
                <a:schemeClr val="tx1">
                  <a:lumMod val="75000"/>
                  <a:lumOff val="25000"/>
                </a:schemeClr>
              </a:solidFill>
              <a:latin typeface="Segoe UI" pitchFamily="34" charset="0"/>
              <a:cs typeface="Segoe UI" pitchFamily="34" charset="0"/>
            </a:endParaRPr>
          </a:p>
          <a:p>
            <a:pPr marL="376541" lvl="0" indent="-376541">
              <a:spcBef>
                <a:spcPts val="800"/>
              </a:spcBef>
              <a:buFont typeface="Arial" pitchFamily="34" charset="0"/>
              <a:buChar char="•"/>
              <a:defRPr/>
            </a:pPr>
            <a:endParaRPr kumimoji="0" lang="en-US" sz="1600" b="0" i="0" u="none" strike="noStrike" kern="1200" cap="none" spc="0" normalizeH="0" baseline="0" noProof="0" dirty="0">
              <a:ln>
                <a:noFill/>
              </a:ln>
              <a:solidFill>
                <a:schemeClr val="tx1">
                  <a:lumMod val="75000"/>
                  <a:lumOff val="25000"/>
                </a:schemeClr>
              </a:solidFill>
              <a:effectLst/>
              <a:uLnTx/>
              <a:uFillTx/>
              <a:latin typeface="Segoe UI" pitchFamily="34" charset="0"/>
              <a:cs typeface="Segoe UI" pitchFamily="34" charset="0"/>
            </a:endParaRPr>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4373" y="0"/>
            <a:ext cx="3194141" cy="300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4385" y="6477000"/>
            <a:ext cx="1343253" cy="369332"/>
          </a:xfrm>
          <a:prstGeom prst="rect">
            <a:avLst/>
          </a:prstGeom>
          <a:noFill/>
        </p:spPr>
        <p:txBody>
          <a:bodyPr wrap="none" rtlCol="0">
            <a:spAutoFit/>
          </a:bodyPr>
          <a:lstStyle/>
          <a:p>
            <a:r>
              <a:rPr lang="en-US" dirty="0" smtClean="0"/>
              <a:t>Gannon Talk</a:t>
            </a:r>
            <a:endParaRPr lang="en-US" dirty="0"/>
          </a:p>
        </p:txBody>
      </p:sp>
    </p:spTree>
    <p:extLst>
      <p:ext uri="{BB962C8B-B14F-4D97-AF65-F5344CB8AC3E}">
        <p14:creationId xmlns:p14="http://schemas.microsoft.com/office/powerpoint/2010/main" val="2983759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sz="6600" b="1" dirty="0" smtClean="0"/>
              <a:t>Big Data</a:t>
            </a:r>
            <a:br>
              <a:rPr lang="en-US" sz="6600" b="1" dirty="0" smtClean="0"/>
            </a:br>
            <a:r>
              <a:rPr lang="en-US" sz="6600" b="1" dirty="0" smtClean="0"/>
              <a:t>Processing</a:t>
            </a:r>
            <a:endParaRPr lang="en-US" sz="6600" b="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46316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6600" b="1" dirty="0" smtClean="0"/>
              <a:t>Platform as a </a:t>
            </a:r>
            <a:r>
              <a:rPr lang="en-US" sz="6600" b="1" dirty="0" smtClean="0"/>
              <a:t>Service</a:t>
            </a:r>
            <a:br>
              <a:rPr lang="en-US" sz="6600" b="1" dirty="0" smtClean="0"/>
            </a:br>
            <a:r>
              <a:rPr lang="en-US" sz="6600" b="1" dirty="0" smtClean="0"/>
              <a:t>(Continued)</a:t>
            </a:r>
            <a:endParaRPr lang="en-US" sz="6600" b="1"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93153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13" y="788988"/>
            <a:ext cx="6353175"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9861" y="6422334"/>
            <a:ext cx="4176593" cy="369332"/>
          </a:xfrm>
          <a:prstGeom prst="rect">
            <a:avLst/>
          </a:prstGeom>
        </p:spPr>
        <p:txBody>
          <a:bodyPr wrap="none">
            <a:spAutoFit/>
          </a:bodyPr>
          <a:lstStyle/>
          <a:p>
            <a:r>
              <a:rPr lang="en-US" dirty="0"/>
              <a:t>20120119berkeley.pdf Jeff </a:t>
            </a:r>
            <a:r>
              <a:rPr lang="en-US" dirty="0" err="1"/>
              <a:t>Hammerbacher</a:t>
            </a:r>
            <a:endParaRPr lang="en-US" dirty="0"/>
          </a:p>
        </p:txBody>
      </p:sp>
    </p:spTree>
    <p:extLst>
      <p:ext uri="{BB962C8B-B14F-4D97-AF65-F5344CB8AC3E}">
        <p14:creationId xmlns:p14="http://schemas.microsoft.com/office/powerpoint/2010/main" val="36928057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dirty="0"/>
              <a:t>“Taming the Big Data Tidal Wave</a:t>
            </a:r>
            <a:r>
              <a:rPr lang="en-US" dirty="0" smtClean="0"/>
              <a:t>” 2012</a:t>
            </a:r>
            <a:r>
              <a:rPr lang="en-US" dirty="0"/>
              <a:t/>
            </a:r>
            <a:br>
              <a:rPr lang="en-US" dirty="0"/>
            </a:br>
            <a:r>
              <a:rPr lang="en-US" sz="4000" dirty="0" smtClean="0"/>
              <a:t>(Bill Franks, Chief Analytics Officer Teradata)</a:t>
            </a:r>
            <a:endParaRPr lang="en-US" sz="4000" dirty="0"/>
          </a:p>
        </p:txBody>
      </p:sp>
      <p:sp>
        <p:nvSpPr>
          <p:cNvPr id="3" name="Content Placeholder 2"/>
          <p:cNvSpPr>
            <a:spLocks noGrp="1"/>
          </p:cNvSpPr>
          <p:nvPr>
            <p:ph idx="1"/>
          </p:nvPr>
        </p:nvSpPr>
        <p:spPr/>
        <p:txBody>
          <a:bodyPr/>
          <a:lstStyle/>
          <a:p>
            <a:r>
              <a:rPr lang="en-US" dirty="0" smtClean="0"/>
              <a:t>Parallel Computing, Clouds, Grids, MapReduce, </a:t>
            </a:r>
          </a:p>
          <a:p>
            <a:r>
              <a:rPr lang="en-US" dirty="0" smtClean="0"/>
              <a:t>Sandbox for separate standalone Analytics experimentation</a:t>
            </a:r>
          </a:p>
          <a:p>
            <a:endParaRPr lang="en-US" dirty="0"/>
          </a:p>
        </p:txBody>
      </p:sp>
    </p:spTree>
    <p:extLst>
      <p:ext uri="{BB962C8B-B14F-4D97-AF65-F5344CB8AC3E}">
        <p14:creationId xmlns:p14="http://schemas.microsoft.com/office/powerpoint/2010/main" val="20022198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063" y="14143"/>
            <a:ext cx="8305800" cy="338554"/>
          </a:xfrm>
          <a:prstGeom prst="rect">
            <a:avLst/>
          </a:prstGeom>
          <a:solidFill>
            <a:schemeClr val="bg1"/>
          </a:solidFill>
        </p:spPr>
        <p:txBody>
          <a:bodyPr wrap="square">
            <a:spAutoFit/>
          </a:bodyPr>
          <a:lstStyle/>
          <a:p>
            <a:r>
              <a:rPr lang="en-US" sz="1600" dirty="0" err="1"/>
              <a:t>Anjul</a:t>
            </a:r>
            <a:r>
              <a:rPr lang="en-US" sz="1600" dirty="0"/>
              <a:t> </a:t>
            </a:r>
            <a:r>
              <a:rPr lang="en-US" sz="1600" dirty="0" err="1"/>
              <a:t>Bhambhri</a:t>
            </a:r>
            <a:r>
              <a:rPr lang="en-US" sz="1600" dirty="0"/>
              <a:t>, VP of Big Data, </a:t>
            </a:r>
            <a:r>
              <a:rPr lang="en-US" sz="1600" dirty="0" smtClean="0"/>
              <a:t>IBM    </a:t>
            </a:r>
            <a:r>
              <a:rPr lang="en-US" sz="1600" u="sng" dirty="0" smtClean="0">
                <a:hlinkClick r:id="rId3"/>
              </a:rPr>
              <a:t>http</a:t>
            </a:r>
            <a:r>
              <a:rPr lang="en-US" sz="1600" u="sng" dirty="0">
                <a:hlinkClick r:id="rId3"/>
              </a:rPr>
              <a:t>://fisheritcenter.haas.berkeley.edu/Big_Data/index.html</a:t>
            </a:r>
            <a:r>
              <a:rPr lang="en-US" sz="1600" dirty="0"/>
              <a:t> </a:t>
            </a:r>
          </a:p>
        </p:txBody>
      </p:sp>
    </p:spTree>
    <p:extLst>
      <p:ext uri="{BB962C8B-B14F-4D97-AF65-F5344CB8AC3E}">
        <p14:creationId xmlns:p14="http://schemas.microsoft.com/office/powerpoint/2010/main" val="10028002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3063" y="14143"/>
            <a:ext cx="8305800" cy="338554"/>
          </a:xfrm>
          <a:prstGeom prst="rect">
            <a:avLst/>
          </a:prstGeom>
          <a:solidFill>
            <a:schemeClr val="bg1"/>
          </a:solidFill>
        </p:spPr>
        <p:txBody>
          <a:bodyPr wrap="square">
            <a:spAutoFit/>
          </a:bodyPr>
          <a:lstStyle/>
          <a:p>
            <a:r>
              <a:rPr lang="en-US" sz="1600" dirty="0" err="1"/>
              <a:t>Anjul</a:t>
            </a:r>
            <a:r>
              <a:rPr lang="en-US" sz="1600" dirty="0"/>
              <a:t> </a:t>
            </a:r>
            <a:r>
              <a:rPr lang="en-US" sz="1600" dirty="0" err="1"/>
              <a:t>Bhambhri</a:t>
            </a:r>
            <a:r>
              <a:rPr lang="en-US" sz="1600" dirty="0"/>
              <a:t>, VP of Big Data, </a:t>
            </a:r>
            <a:r>
              <a:rPr lang="en-US" sz="1600" dirty="0" smtClean="0"/>
              <a:t>IBM    </a:t>
            </a:r>
            <a:r>
              <a:rPr lang="en-US" sz="1600" u="sng" dirty="0" smtClean="0">
                <a:hlinkClick r:id="rId3"/>
              </a:rPr>
              <a:t>http</a:t>
            </a:r>
            <a:r>
              <a:rPr lang="en-US" sz="1600" u="sng" dirty="0">
                <a:hlinkClick r:id="rId3"/>
              </a:rPr>
              <a:t>://fisheritcenter.haas.berkeley.edu/Big_Data/index.html</a:t>
            </a:r>
            <a:r>
              <a:rPr lang="en-US" sz="1600" dirty="0"/>
              <a:t> </a:t>
            </a:r>
          </a:p>
        </p:txBody>
      </p:sp>
    </p:spTree>
    <p:extLst>
      <p:ext uri="{BB962C8B-B14F-4D97-AF65-F5344CB8AC3E}">
        <p14:creationId xmlns:p14="http://schemas.microsoft.com/office/powerpoint/2010/main" val="37796485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3" y="-17417"/>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063" y="14143"/>
            <a:ext cx="8305800" cy="338554"/>
          </a:xfrm>
          <a:prstGeom prst="rect">
            <a:avLst/>
          </a:prstGeom>
          <a:solidFill>
            <a:schemeClr val="bg1"/>
          </a:solidFill>
        </p:spPr>
        <p:txBody>
          <a:bodyPr wrap="square">
            <a:spAutoFit/>
          </a:bodyPr>
          <a:lstStyle/>
          <a:p>
            <a:r>
              <a:rPr lang="en-US" sz="1600" dirty="0" err="1"/>
              <a:t>Anjul</a:t>
            </a:r>
            <a:r>
              <a:rPr lang="en-US" sz="1600" dirty="0"/>
              <a:t> </a:t>
            </a:r>
            <a:r>
              <a:rPr lang="en-US" sz="1600" dirty="0" err="1"/>
              <a:t>Bhambhri</a:t>
            </a:r>
            <a:r>
              <a:rPr lang="en-US" sz="1600" dirty="0"/>
              <a:t>, VP of Big Data, </a:t>
            </a:r>
            <a:r>
              <a:rPr lang="en-US" sz="1600" dirty="0" smtClean="0"/>
              <a:t>IBM    </a:t>
            </a:r>
            <a:r>
              <a:rPr lang="en-US" sz="1600" u="sng" dirty="0" smtClean="0">
                <a:hlinkClick r:id="rId3"/>
              </a:rPr>
              <a:t>http</a:t>
            </a:r>
            <a:r>
              <a:rPr lang="en-US" sz="1600" u="sng" dirty="0">
                <a:hlinkClick r:id="rId3"/>
              </a:rPr>
              <a:t>://fisheritcenter.haas.berkeley.edu/Big_Data/index.html</a:t>
            </a:r>
            <a:r>
              <a:rPr lang="en-US" sz="1600" dirty="0"/>
              <a:t> </a:t>
            </a:r>
          </a:p>
        </p:txBody>
      </p:sp>
    </p:spTree>
    <p:extLst>
      <p:ext uri="{BB962C8B-B14F-4D97-AF65-F5344CB8AC3E}">
        <p14:creationId xmlns:p14="http://schemas.microsoft.com/office/powerpoint/2010/main" val="36977847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063" y="14143"/>
            <a:ext cx="8305800" cy="338554"/>
          </a:xfrm>
          <a:prstGeom prst="rect">
            <a:avLst/>
          </a:prstGeom>
          <a:solidFill>
            <a:schemeClr val="bg1"/>
          </a:solidFill>
        </p:spPr>
        <p:txBody>
          <a:bodyPr wrap="square">
            <a:spAutoFit/>
          </a:bodyPr>
          <a:lstStyle/>
          <a:p>
            <a:r>
              <a:rPr lang="en-US" sz="1600" dirty="0" err="1"/>
              <a:t>Anjul</a:t>
            </a:r>
            <a:r>
              <a:rPr lang="en-US" sz="1600" dirty="0"/>
              <a:t> </a:t>
            </a:r>
            <a:r>
              <a:rPr lang="en-US" sz="1600" dirty="0" err="1"/>
              <a:t>Bhambhri</a:t>
            </a:r>
            <a:r>
              <a:rPr lang="en-US" sz="1600" dirty="0"/>
              <a:t>, VP of Big Data, </a:t>
            </a:r>
            <a:r>
              <a:rPr lang="en-US" sz="1600" dirty="0" smtClean="0"/>
              <a:t>IBM    </a:t>
            </a:r>
            <a:r>
              <a:rPr lang="en-US" sz="1600" u="sng" dirty="0" smtClean="0">
                <a:hlinkClick r:id="rId3"/>
              </a:rPr>
              <a:t>http</a:t>
            </a:r>
            <a:r>
              <a:rPr lang="en-US" sz="1600" u="sng" dirty="0">
                <a:hlinkClick r:id="rId3"/>
              </a:rPr>
              <a:t>://fisheritcenter.haas.berkeley.edu/Big_Data/index.html</a:t>
            </a:r>
            <a:r>
              <a:rPr lang="en-US" sz="1600" dirty="0"/>
              <a:t> </a:t>
            </a:r>
          </a:p>
        </p:txBody>
      </p:sp>
    </p:spTree>
    <p:extLst>
      <p:ext uri="{BB962C8B-B14F-4D97-AF65-F5344CB8AC3E}">
        <p14:creationId xmlns:p14="http://schemas.microsoft.com/office/powerpoint/2010/main" val="40279158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216" b="5971"/>
          <a:stretch/>
        </p:blipFill>
        <p:spPr bwMode="auto">
          <a:xfrm>
            <a:off x="0" y="1038311"/>
            <a:ext cx="9144000" cy="507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 y="6351431"/>
            <a:ext cx="3795847" cy="369332"/>
          </a:xfrm>
          <a:prstGeom prst="rect">
            <a:avLst/>
          </a:prstGeom>
        </p:spPr>
        <p:txBody>
          <a:bodyPr wrap="none">
            <a:spAutoFit/>
          </a:bodyPr>
          <a:lstStyle/>
          <a:p>
            <a:r>
              <a:rPr lang="en-US" u="sng" dirty="0" smtClean="0">
                <a:hlinkClick r:id="rId3"/>
              </a:rPr>
              <a:t>http</a:t>
            </a:r>
            <a:r>
              <a:rPr lang="en-US" u="sng" dirty="0">
                <a:hlinkClick r:id="rId3"/>
              </a:rPr>
              <a:t>://cs.metrostate.edu/~sbd</a:t>
            </a:r>
            <a:r>
              <a:rPr lang="en-US" u="sng" dirty="0" smtClean="0">
                <a:hlinkClick r:id="rId3"/>
              </a:rPr>
              <a:t>/</a:t>
            </a:r>
            <a:r>
              <a:rPr lang="en-US" dirty="0" smtClean="0"/>
              <a:t> Oracle</a:t>
            </a:r>
            <a:endParaRPr lang="en-US" dirty="0"/>
          </a:p>
        </p:txBody>
      </p:sp>
    </p:spTree>
    <p:extLst>
      <p:ext uri="{BB962C8B-B14F-4D97-AF65-F5344CB8AC3E}">
        <p14:creationId xmlns:p14="http://schemas.microsoft.com/office/powerpoint/2010/main" val="35078977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778" y="0"/>
            <a:ext cx="871022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09033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1351"/>
            <a:ext cx="9144000" cy="5966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791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3" y="14654"/>
            <a:ext cx="9067800" cy="899746"/>
          </a:xfrm>
        </p:spPr>
        <p:txBody>
          <a:bodyPr>
            <a:normAutofit fontScale="90000"/>
          </a:bodyPr>
          <a:lstStyle/>
          <a:p>
            <a:r>
              <a:rPr lang="en-US" b="1" dirty="0" smtClean="0"/>
              <a:t>Different Approaches to managing Data</a:t>
            </a:r>
            <a:endParaRPr lang="en-US" b="1" dirty="0"/>
          </a:p>
        </p:txBody>
      </p:sp>
      <p:sp>
        <p:nvSpPr>
          <p:cNvPr id="3" name="Content Placeholder 2"/>
          <p:cNvSpPr>
            <a:spLocks noGrp="1"/>
          </p:cNvSpPr>
          <p:nvPr>
            <p:ph idx="1"/>
          </p:nvPr>
        </p:nvSpPr>
        <p:spPr>
          <a:xfrm>
            <a:off x="178777" y="762000"/>
            <a:ext cx="8877300" cy="5638800"/>
          </a:xfrm>
        </p:spPr>
        <p:txBody>
          <a:bodyPr>
            <a:normAutofit fontScale="92500" lnSpcReduction="10000"/>
          </a:bodyPr>
          <a:lstStyle/>
          <a:p>
            <a:r>
              <a:rPr lang="en-US" sz="2800" dirty="0" smtClean="0"/>
              <a:t>Traditional is Directory structure and file names</a:t>
            </a:r>
          </a:p>
          <a:p>
            <a:pPr lvl="1"/>
            <a:r>
              <a:rPr lang="en-US" sz="2400" dirty="0" smtClean="0"/>
              <a:t>With an add-on metadata store usually put in a database</a:t>
            </a:r>
          </a:p>
          <a:p>
            <a:pPr lvl="1"/>
            <a:r>
              <a:rPr lang="en-US" sz="2400" dirty="0" smtClean="0"/>
              <a:t>Contents of file also can be self managed as with XML files</a:t>
            </a:r>
          </a:p>
          <a:p>
            <a:r>
              <a:rPr lang="en-US" sz="2800" dirty="0" smtClean="0"/>
              <a:t>Also traditional is databases which have tables and indices as core concept</a:t>
            </a:r>
          </a:p>
          <a:p>
            <a:r>
              <a:rPr lang="en-US" sz="2800" dirty="0" smtClean="0"/>
              <a:t>Newer NOSQL approaches are </a:t>
            </a:r>
            <a:r>
              <a:rPr lang="en-US" sz="2800" dirty="0" err="1" smtClean="0"/>
              <a:t>Hbase</a:t>
            </a:r>
            <a:r>
              <a:rPr lang="en-US" sz="2800" dirty="0" smtClean="0"/>
              <a:t>, Dynamo, Cassandra, </a:t>
            </a:r>
            <a:r>
              <a:rPr lang="en-US" sz="2800" dirty="0" err="1" smtClean="0"/>
              <a:t>MongoDB</a:t>
            </a:r>
            <a:r>
              <a:rPr lang="en-US" sz="2800" dirty="0" smtClean="0"/>
              <a:t>, </a:t>
            </a:r>
            <a:r>
              <a:rPr lang="en-US" sz="2800" dirty="0" err="1" smtClean="0"/>
              <a:t>CouchDB,Riak</a:t>
            </a:r>
            <a:endParaRPr lang="en-US" sz="2800" dirty="0" smtClean="0"/>
          </a:p>
          <a:p>
            <a:pPr lvl="1"/>
            <a:r>
              <a:rPr lang="en-US" sz="2400" dirty="0" smtClean="0"/>
              <a:t>Amazon </a:t>
            </a:r>
            <a:r>
              <a:rPr lang="en-US" sz="2400" dirty="0" err="1" smtClean="0"/>
              <a:t>SimpeDB</a:t>
            </a:r>
            <a:r>
              <a:rPr lang="en-US" sz="2400" dirty="0" smtClean="0"/>
              <a:t> and Azure table on public clouds</a:t>
            </a:r>
          </a:p>
          <a:p>
            <a:pPr lvl="1"/>
            <a:r>
              <a:rPr lang="en-US" sz="2400" dirty="0" smtClean="0"/>
              <a:t>These often use an HDFS style storage and store entities in distributed scalable fashion</a:t>
            </a:r>
          </a:p>
          <a:p>
            <a:pPr lvl="1"/>
            <a:r>
              <a:rPr lang="en-US" sz="2400" dirty="0" smtClean="0"/>
              <a:t>No fixed Schema</a:t>
            </a:r>
          </a:p>
          <a:p>
            <a:pPr lvl="1"/>
            <a:r>
              <a:rPr lang="en-US" sz="2400" dirty="0" smtClean="0"/>
              <a:t>“Data center” or “web” scale storage</a:t>
            </a:r>
          </a:p>
          <a:p>
            <a:pPr lvl="1"/>
            <a:r>
              <a:rPr lang="en-US" sz="2400" dirty="0" smtClean="0"/>
              <a:t>Document stores and Column stores depending on decomposition strategy</a:t>
            </a:r>
          </a:p>
          <a:p>
            <a:pPr lvl="1"/>
            <a:r>
              <a:rPr lang="en-US" sz="2400" dirty="0" smtClean="0"/>
              <a:t>Typically linked to Hadoop </a:t>
            </a:r>
            <a:r>
              <a:rPr lang="en-US" sz="2400" smtClean="0"/>
              <a:t>for processing</a:t>
            </a:r>
            <a:endParaRPr lang="en-US" sz="2400" dirty="0"/>
          </a:p>
        </p:txBody>
      </p:sp>
    </p:spTree>
    <p:extLst>
      <p:ext uri="{BB962C8B-B14F-4D97-AF65-F5344CB8AC3E}">
        <p14:creationId xmlns:p14="http://schemas.microsoft.com/office/powerpoint/2010/main" val="36150000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381000" y="152400"/>
            <a:ext cx="7772400" cy="731838"/>
          </a:xfrm>
          <a:prstGeom prst="rect">
            <a:avLst/>
          </a:prstGeom>
        </p:spPr>
        <p:txBody>
          <a:bodyPr/>
          <a:lstStyle/>
          <a:p>
            <a:pPr algn="ctr">
              <a:spcBef>
                <a:spcPct val="0"/>
              </a:spcBef>
              <a:defRPr/>
            </a:pPr>
            <a:r>
              <a:rPr lang="en-US" sz="4400" dirty="0" smtClean="0">
                <a:solidFill>
                  <a:prstClr val="black"/>
                </a:solidFill>
              </a:rPr>
              <a:t>Amazon offers a lot</a:t>
            </a:r>
            <a:r>
              <a:rPr lang="en-US" sz="4400" dirty="0" smtClean="0">
                <a:solidFill>
                  <a:prstClr val="black"/>
                </a:solidFill>
              </a:rPr>
              <a:t>! i.e. is PaaS</a:t>
            </a:r>
            <a:endParaRPr lang="en-US" sz="4400" dirty="0">
              <a:solidFill>
                <a:prstClr val="black"/>
              </a:solidFill>
            </a:endParaRPr>
          </a:p>
        </p:txBody>
      </p:sp>
      <p:pic>
        <p:nvPicPr>
          <p:cNvPr id="37894" name="Picture 6"/>
          <p:cNvPicPr>
            <a:picLocks noChangeAspect="1" noChangeArrowheads="1"/>
          </p:cNvPicPr>
          <p:nvPr/>
        </p:nvPicPr>
        <p:blipFill>
          <a:blip r:embed="rId3" cstate="print"/>
          <a:srcRect t="22095" r="4895" b="27619"/>
          <a:stretch>
            <a:fillRect/>
          </a:stretch>
        </p:blipFill>
        <p:spPr bwMode="auto">
          <a:xfrm>
            <a:off x="-13447" y="1371600"/>
            <a:ext cx="9144000" cy="5071462"/>
          </a:xfrm>
          <a:prstGeom prst="rect">
            <a:avLst/>
          </a:prstGeom>
          <a:noFill/>
          <a:ln w="9525">
            <a:noFill/>
            <a:miter lim="800000"/>
            <a:headEnd/>
            <a:tailEnd/>
          </a:ln>
        </p:spPr>
      </p:pic>
      <p:grpSp>
        <p:nvGrpSpPr>
          <p:cNvPr id="4" name="Group 3"/>
          <p:cNvGrpSpPr/>
          <p:nvPr/>
        </p:nvGrpSpPr>
        <p:grpSpPr>
          <a:xfrm>
            <a:off x="23052" y="1981200"/>
            <a:ext cx="6324600" cy="4724400"/>
            <a:chOff x="0" y="2133600"/>
            <a:chExt cx="6324600" cy="4724400"/>
          </a:xfrm>
        </p:grpSpPr>
        <p:pic>
          <p:nvPicPr>
            <p:cNvPr id="2" name="Picture 1"/>
            <p:cNvPicPr>
              <a:picLocks noChangeAspect="1"/>
            </p:cNvPicPr>
            <p:nvPr/>
          </p:nvPicPr>
          <p:blipFill rotWithShape="1">
            <a:blip r:embed="rId4"/>
            <a:srcRect l="32942" t="14563" r="23660" b="25243"/>
            <a:stretch/>
          </p:blipFill>
          <p:spPr>
            <a:xfrm>
              <a:off x="0" y="2133600"/>
              <a:ext cx="6324600" cy="4724400"/>
            </a:xfrm>
            <a:prstGeom prst="rect">
              <a:avLst/>
            </a:prstGeom>
          </p:spPr>
        </p:pic>
        <p:sp>
          <p:nvSpPr>
            <p:cNvPr id="3" name="TextBox 2"/>
            <p:cNvSpPr txBox="1"/>
            <p:nvPr/>
          </p:nvSpPr>
          <p:spPr>
            <a:xfrm>
              <a:off x="3200400" y="2145126"/>
              <a:ext cx="1479700" cy="369332"/>
            </a:xfrm>
            <a:prstGeom prst="rect">
              <a:avLst/>
            </a:prstGeom>
            <a:noFill/>
          </p:spPr>
          <p:txBody>
            <a:bodyPr wrap="none" rtlCol="0">
              <a:spAutoFit/>
            </a:bodyPr>
            <a:lstStyle/>
            <a:p>
              <a:r>
                <a:rPr lang="en-US" dirty="0" smtClean="0"/>
                <a:t>4 March 2013</a:t>
              </a:r>
              <a:endParaRPr lang="en-US" dirty="0"/>
            </a:p>
          </p:txBody>
        </p:sp>
      </p:grpSp>
    </p:spTree>
    <p:extLst>
      <p:ext uri="{BB962C8B-B14F-4D97-AF65-F5344CB8AC3E}">
        <p14:creationId xmlns:p14="http://schemas.microsoft.com/office/powerpoint/2010/main" val="165099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76200"/>
          <a:ext cx="9144000" cy="6940296"/>
        </p:xfrm>
        <a:graphic>
          <a:graphicData uri="http://schemas.openxmlformats.org/drawingml/2006/table">
            <a:tbl>
              <a:tblPr/>
              <a:tblGrid>
                <a:gridCol w="533400"/>
                <a:gridCol w="8610600"/>
              </a:tblGrid>
              <a:tr h="326136">
                <a:tc rowSpan="5">
                  <a:txBody>
                    <a:bodyPr/>
                    <a:lstStyle/>
                    <a:p>
                      <a:pPr marL="0" marR="0" algn="ctr">
                        <a:lnSpc>
                          <a:spcPct val="115000"/>
                        </a:lnSpc>
                        <a:spcBef>
                          <a:spcPts val="0"/>
                        </a:spcBef>
                        <a:spcAft>
                          <a:spcPts val="0"/>
                        </a:spcAft>
                      </a:pPr>
                      <a:r>
                        <a:rPr lang="en-US" sz="2400" dirty="0" smtClean="0">
                          <a:latin typeface="Calibri"/>
                          <a:ea typeface="Calibri"/>
                          <a:cs typeface="Times New Roman"/>
                        </a:rPr>
                        <a:t>Grid/Cloud</a:t>
                      </a:r>
                      <a:endParaRPr lang="en-US" sz="2400" dirty="0">
                        <a:latin typeface="Calibri"/>
                        <a:ea typeface="Calibri"/>
                        <a:cs typeface="Times New Roman"/>
                      </a:endParaRPr>
                    </a:p>
                  </a:txBody>
                  <a:tcPr marL="65713" marR="65713"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just">
                        <a:lnSpc>
                          <a:spcPct val="115000"/>
                        </a:lnSpc>
                        <a:spcBef>
                          <a:spcPts val="0"/>
                        </a:spcBef>
                        <a:spcAft>
                          <a:spcPts val="0"/>
                        </a:spcAft>
                      </a:pPr>
                      <a:r>
                        <a:rPr lang="en-US" sz="1800" b="1" dirty="0">
                          <a:latin typeface="Calibri"/>
                          <a:ea typeface="Calibri"/>
                          <a:cs typeface="Times New Roman"/>
                        </a:rPr>
                        <a:t>Authentication and Authorization:</a:t>
                      </a:r>
                      <a:r>
                        <a:rPr lang="en-US" sz="1800" dirty="0">
                          <a:latin typeface="Calibri"/>
                          <a:ea typeface="Calibri"/>
                          <a:cs typeface="Times New Roman"/>
                        </a:rPr>
                        <a:t> Provide single sign in to both </a:t>
                      </a:r>
                      <a:r>
                        <a:rPr lang="en-US" sz="1800" dirty="0" err="1">
                          <a:latin typeface="Calibri"/>
                          <a:ea typeface="Calibri"/>
                          <a:cs typeface="Times New Roman"/>
                        </a:rPr>
                        <a:t>FutureGrid</a:t>
                      </a:r>
                      <a:r>
                        <a:rPr lang="en-US" sz="1800" dirty="0">
                          <a:latin typeface="Calibri"/>
                          <a:ea typeface="Calibri"/>
                          <a:cs typeface="Times New Roman"/>
                        </a:rPr>
                        <a:t> and Commercial Clouds linked by workflow</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603153">
                <a:tc vMerge="1">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nSpc>
                          <a:spcPct val="115000"/>
                        </a:lnSpc>
                        <a:spcBef>
                          <a:spcPts val="0"/>
                        </a:spcBef>
                        <a:spcAft>
                          <a:spcPts val="0"/>
                        </a:spcAft>
                      </a:pPr>
                      <a:r>
                        <a:rPr lang="en-US" sz="1800" b="1" dirty="0">
                          <a:latin typeface="Calibri"/>
                          <a:ea typeface="Calibri"/>
                          <a:cs typeface="Times New Roman"/>
                        </a:rPr>
                        <a:t>Workflow:</a:t>
                      </a:r>
                      <a:r>
                        <a:rPr lang="en-US" sz="1800" dirty="0">
                          <a:latin typeface="Calibri"/>
                          <a:ea typeface="Calibri"/>
                          <a:cs typeface="Times New Roman"/>
                        </a:rPr>
                        <a:t> Support workflows that link job components between FutureGrid and Commercial Clouds. Trident from Microsoft Research is initial candidate</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603153">
                <a:tc vMerge="1">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nSpc>
                          <a:spcPct val="115000"/>
                        </a:lnSpc>
                        <a:spcBef>
                          <a:spcPts val="0"/>
                        </a:spcBef>
                        <a:spcAft>
                          <a:spcPts val="0"/>
                        </a:spcAft>
                      </a:pPr>
                      <a:r>
                        <a:rPr lang="en-US" sz="1800" b="1" dirty="0">
                          <a:latin typeface="Calibri"/>
                          <a:ea typeface="Calibri"/>
                          <a:cs typeface="Times New Roman"/>
                        </a:rPr>
                        <a:t>Data Transport:</a:t>
                      </a:r>
                      <a:r>
                        <a:rPr lang="en-US" sz="1800" dirty="0">
                          <a:latin typeface="Calibri"/>
                          <a:ea typeface="Calibri"/>
                          <a:cs typeface="Times New Roman"/>
                        </a:rPr>
                        <a:t> Transport data between job components on </a:t>
                      </a:r>
                      <a:r>
                        <a:rPr lang="en-US" sz="1800" dirty="0" err="1">
                          <a:latin typeface="Calibri"/>
                          <a:ea typeface="Calibri"/>
                          <a:cs typeface="Times New Roman"/>
                        </a:rPr>
                        <a:t>FutureGrid</a:t>
                      </a:r>
                      <a:r>
                        <a:rPr lang="en-US" sz="1800" dirty="0">
                          <a:latin typeface="Calibri"/>
                          <a:ea typeface="Calibri"/>
                          <a:cs typeface="Times New Roman"/>
                        </a:rPr>
                        <a:t> and Commercial Clouds respecting custom storage patterns</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603153">
                <a:tc vMerge="1">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en-US" sz="1800" dirty="0" smtClean="0">
                        <a:latin typeface="+mn-lt"/>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1" dirty="0" smtClean="0">
                          <a:latin typeface="+mn-lt"/>
                          <a:ea typeface="Calibri"/>
                          <a:cs typeface="Times New Roman"/>
                        </a:rPr>
                        <a:t>Software as a Service: </a:t>
                      </a:r>
                      <a:r>
                        <a:rPr lang="en-US" sz="1800" dirty="0" smtClean="0">
                          <a:latin typeface="+mn-lt"/>
                          <a:ea typeface="Calibri"/>
                          <a:cs typeface="Times New Roman"/>
                        </a:rPr>
                        <a:t>This concept is shared between Clouds and Grids and can be supported without special attention</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301576">
                <a:tc vMerge="1">
                  <a:txBody>
                    <a:bodyPr/>
                    <a:lstStyle/>
                    <a:p>
                      <a:pPr marL="0" marR="0">
                        <a:lnSpc>
                          <a:spcPct val="115000"/>
                        </a:lnSpc>
                        <a:spcBef>
                          <a:spcPts val="0"/>
                        </a:spcBef>
                        <a:spcAft>
                          <a:spcPts val="0"/>
                        </a:spcAft>
                      </a:pPr>
                      <a:endParaRPr lang="en-US" sz="1800" dirty="0">
                        <a:latin typeface="+mn-lt"/>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nSpc>
                          <a:spcPct val="115000"/>
                        </a:lnSpc>
                        <a:spcBef>
                          <a:spcPts val="0"/>
                        </a:spcBef>
                        <a:spcAft>
                          <a:spcPts val="0"/>
                        </a:spcAft>
                      </a:pPr>
                      <a:r>
                        <a:rPr lang="en-US" sz="1800" b="1" dirty="0" smtClean="0">
                          <a:latin typeface="+mn-lt"/>
                          <a:ea typeface="Calibri"/>
                          <a:cs typeface="Times New Roman"/>
                        </a:rPr>
                        <a:t>SQL: </a:t>
                      </a:r>
                      <a:r>
                        <a:rPr lang="en-US" sz="1800" dirty="0" smtClean="0">
                          <a:latin typeface="+mn-lt"/>
                          <a:ea typeface="Calibri"/>
                          <a:cs typeface="Times New Roman"/>
                        </a:rPr>
                        <a:t>Relational Database</a:t>
                      </a:r>
                      <a:endParaRPr lang="en-US" sz="1800" dirty="0">
                        <a:latin typeface="+mn-lt"/>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301576">
                <a:tc rowSpan="8">
                  <a:txBody>
                    <a:bodyPr/>
                    <a:lstStyle/>
                    <a:p>
                      <a:pPr marL="0" marR="0" algn="ctr">
                        <a:lnSpc>
                          <a:spcPct val="115000"/>
                        </a:lnSpc>
                        <a:spcBef>
                          <a:spcPts val="0"/>
                        </a:spcBef>
                        <a:spcAft>
                          <a:spcPts val="0"/>
                        </a:spcAft>
                      </a:pPr>
                      <a:r>
                        <a:rPr lang="en-US" sz="2400" dirty="0" smtClean="0">
                          <a:latin typeface="Calibri"/>
                          <a:ea typeface="Calibri"/>
                          <a:cs typeface="Times New Roman"/>
                        </a:rPr>
                        <a:t>Cloud</a:t>
                      </a:r>
                      <a:endParaRPr lang="en-US" sz="2400" dirty="0">
                        <a:latin typeface="Calibri"/>
                        <a:ea typeface="Calibri"/>
                        <a:cs typeface="Times New Roman"/>
                      </a:endParaRPr>
                    </a:p>
                  </a:txBody>
                  <a:tcPr marL="65713" marR="65713"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dirty="0">
                          <a:latin typeface="Calibri"/>
                          <a:ea typeface="Calibri"/>
                          <a:cs typeface="Times New Roman"/>
                        </a:rPr>
                        <a:t>Program Library: </a:t>
                      </a:r>
                      <a:r>
                        <a:rPr lang="en-US" sz="1800" dirty="0">
                          <a:latin typeface="Calibri"/>
                          <a:ea typeface="Calibri"/>
                          <a:cs typeface="Times New Roman"/>
                        </a:rPr>
                        <a:t>Store Images and other Program material (basic </a:t>
                      </a:r>
                      <a:r>
                        <a:rPr lang="en-US" sz="1800" dirty="0" err="1">
                          <a:latin typeface="Calibri"/>
                          <a:ea typeface="Calibri"/>
                          <a:cs typeface="Times New Roman"/>
                        </a:rPr>
                        <a:t>FutureGrid</a:t>
                      </a:r>
                      <a:r>
                        <a:rPr lang="en-US" sz="1800" dirty="0">
                          <a:latin typeface="Calibri"/>
                          <a:ea typeface="Calibri"/>
                          <a:cs typeface="Times New Roman"/>
                        </a:rPr>
                        <a:t> facility)</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1576">
                <a:tc vMerge="1">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dirty="0">
                          <a:latin typeface="Calibri"/>
                          <a:ea typeface="Calibri"/>
                          <a:cs typeface="Times New Roman"/>
                        </a:rPr>
                        <a:t>Blob: </a:t>
                      </a:r>
                      <a:r>
                        <a:rPr lang="en-US" sz="1800" dirty="0">
                          <a:latin typeface="Calibri"/>
                          <a:ea typeface="Calibri"/>
                          <a:cs typeface="Times New Roman"/>
                        </a:rPr>
                        <a:t>Basic storage concept similar to Azure Blob or Amazon S3</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03153">
                <a:tc vMerge="1">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dirty="0">
                          <a:latin typeface="Calibri"/>
                          <a:ea typeface="Calibri"/>
                          <a:cs typeface="Times New Roman"/>
                        </a:rPr>
                        <a:t>DPFS Data Parallel File System: </a:t>
                      </a:r>
                      <a:r>
                        <a:rPr lang="en-US" sz="1800" dirty="0">
                          <a:latin typeface="Calibri"/>
                          <a:ea typeface="Calibri"/>
                          <a:cs typeface="Times New Roman"/>
                        </a:rPr>
                        <a:t>Support of file systems like Google (</a:t>
                      </a:r>
                      <a:r>
                        <a:rPr lang="en-US" sz="1800" dirty="0" err="1">
                          <a:latin typeface="Calibri"/>
                          <a:ea typeface="Calibri"/>
                          <a:cs typeface="Times New Roman"/>
                        </a:rPr>
                        <a:t>MapReduce</a:t>
                      </a:r>
                      <a:r>
                        <a:rPr lang="en-US" sz="1800" dirty="0">
                          <a:latin typeface="Calibri"/>
                          <a:ea typeface="Calibri"/>
                          <a:cs typeface="Times New Roman"/>
                        </a:rPr>
                        <a:t>), HDFS (Hadoop) or Cosmos </a:t>
                      </a:r>
                      <a:r>
                        <a:rPr lang="en-US" sz="1800" dirty="0" smtClean="0">
                          <a:latin typeface="Calibri"/>
                          <a:ea typeface="Calibri"/>
                          <a:cs typeface="Times New Roman"/>
                        </a:rPr>
                        <a:t>(Dryad</a:t>
                      </a:r>
                      <a:r>
                        <a:rPr lang="en-US" sz="1800" dirty="0">
                          <a:latin typeface="Calibri"/>
                          <a:ea typeface="Calibri"/>
                          <a:cs typeface="Times New Roman"/>
                        </a:rPr>
                        <a:t>) with compute-data affinity optimized for data processing</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03153">
                <a:tc vMerge="1">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dirty="0">
                          <a:latin typeface="Calibri"/>
                          <a:ea typeface="Calibri"/>
                          <a:cs typeface="Times New Roman"/>
                        </a:rPr>
                        <a:t>Table: </a:t>
                      </a:r>
                      <a:r>
                        <a:rPr lang="en-US" sz="1800" dirty="0">
                          <a:latin typeface="Calibri"/>
                          <a:ea typeface="Calibri"/>
                          <a:cs typeface="Times New Roman"/>
                        </a:rPr>
                        <a:t>Support of Table Data structures modeled on  Apache </a:t>
                      </a:r>
                      <a:r>
                        <a:rPr lang="en-US" sz="1800" dirty="0" err="1" smtClean="0">
                          <a:latin typeface="Calibri"/>
                          <a:ea typeface="Calibri"/>
                          <a:cs typeface="Times New Roman"/>
                        </a:rPr>
                        <a:t>Hbase</a:t>
                      </a:r>
                      <a:r>
                        <a:rPr lang="en-US" sz="1800" dirty="0" smtClean="0">
                          <a:latin typeface="Calibri"/>
                          <a:ea typeface="Calibri"/>
                          <a:cs typeface="Times New Roman"/>
                        </a:rPr>
                        <a:t> (Google </a:t>
                      </a:r>
                      <a:r>
                        <a:rPr lang="en-US" sz="1800" dirty="0" err="1" smtClean="0">
                          <a:latin typeface="Calibri"/>
                          <a:ea typeface="Calibri"/>
                          <a:cs typeface="Times New Roman"/>
                        </a:rPr>
                        <a:t>Bigtable</a:t>
                      </a:r>
                      <a:r>
                        <a:rPr lang="en-US" sz="1800" dirty="0" smtClean="0">
                          <a:latin typeface="Calibri"/>
                          <a:ea typeface="Calibri"/>
                          <a:cs typeface="Times New Roman"/>
                        </a:rPr>
                        <a:t>) </a:t>
                      </a:r>
                      <a:r>
                        <a:rPr lang="en-US" sz="1800" dirty="0">
                          <a:latin typeface="Calibri"/>
                          <a:ea typeface="Calibri"/>
                          <a:cs typeface="Times New Roman"/>
                        </a:rPr>
                        <a:t>or Amazon </a:t>
                      </a:r>
                      <a:r>
                        <a:rPr lang="en-US" sz="1800" dirty="0" err="1" smtClean="0">
                          <a:latin typeface="Calibri"/>
                          <a:ea typeface="Calibri"/>
                          <a:cs typeface="Times New Roman"/>
                        </a:rPr>
                        <a:t>SimpleDB</a:t>
                      </a:r>
                      <a:r>
                        <a:rPr lang="en-US" sz="1800" dirty="0" smtClean="0">
                          <a:latin typeface="Calibri"/>
                          <a:ea typeface="Calibri"/>
                          <a:cs typeface="Times New Roman"/>
                        </a:rPr>
                        <a:t>/Azure</a:t>
                      </a:r>
                      <a:r>
                        <a:rPr lang="en-US" sz="1800" baseline="0" dirty="0" smtClean="0">
                          <a:latin typeface="Calibri"/>
                          <a:ea typeface="Calibri"/>
                          <a:cs typeface="Times New Roman"/>
                        </a:rPr>
                        <a:t> </a:t>
                      </a:r>
                      <a:r>
                        <a:rPr lang="en-US" sz="1800" dirty="0" smtClean="0">
                          <a:latin typeface="Calibri"/>
                          <a:ea typeface="Calibri"/>
                          <a:cs typeface="Times New Roman"/>
                        </a:rPr>
                        <a:t>Table (</a:t>
                      </a:r>
                      <a:r>
                        <a:rPr lang="en-US" sz="1800" dirty="0" err="1" smtClean="0">
                          <a:latin typeface="Calibri"/>
                          <a:ea typeface="Calibri"/>
                          <a:cs typeface="Times New Roman"/>
                        </a:rPr>
                        <a:t>eg</a:t>
                      </a:r>
                      <a:r>
                        <a:rPr lang="en-US" sz="1800" dirty="0" smtClean="0">
                          <a:latin typeface="Calibri"/>
                          <a:ea typeface="Calibri"/>
                          <a:cs typeface="Times New Roman"/>
                        </a:rPr>
                        <a:t>. Scalable distributed</a:t>
                      </a:r>
                      <a:r>
                        <a:rPr lang="en-US" sz="1800" baseline="0" dirty="0" smtClean="0">
                          <a:latin typeface="Calibri"/>
                          <a:ea typeface="Calibri"/>
                          <a:cs typeface="Times New Roman"/>
                        </a:rPr>
                        <a:t> “Excel”)</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1576">
                <a:tc vMerge="1">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dirty="0">
                          <a:latin typeface="Calibri"/>
                          <a:ea typeface="Calibri"/>
                          <a:cs typeface="Times New Roman"/>
                        </a:rPr>
                        <a:t>Queues: </a:t>
                      </a:r>
                      <a:r>
                        <a:rPr lang="en-US" sz="1800" dirty="0">
                          <a:latin typeface="Calibri"/>
                          <a:ea typeface="Calibri"/>
                          <a:cs typeface="Times New Roman"/>
                        </a:rPr>
                        <a:t>Publish Subscribe based queuing system</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03153">
                <a:tc vMerge="1">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dirty="0">
                          <a:latin typeface="Calibri"/>
                          <a:ea typeface="Calibri"/>
                          <a:cs typeface="Times New Roman"/>
                        </a:rPr>
                        <a:t>Worker Role: </a:t>
                      </a:r>
                      <a:r>
                        <a:rPr lang="en-US" sz="1800" dirty="0">
                          <a:latin typeface="Calibri"/>
                          <a:ea typeface="Calibri"/>
                          <a:cs typeface="Times New Roman"/>
                        </a:rPr>
                        <a:t>This concept is implicitly used in both Amazon and </a:t>
                      </a:r>
                      <a:r>
                        <a:rPr lang="en-US" sz="1800" dirty="0" err="1">
                          <a:latin typeface="Calibri"/>
                          <a:ea typeface="Calibri"/>
                          <a:cs typeface="Times New Roman"/>
                        </a:rPr>
                        <a:t>TeraGrid</a:t>
                      </a:r>
                      <a:r>
                        <a:rPr lang="en-US" sz="1800" dirty="0">
                          <a:latin typeface="Calibri"/>
                          <a:ea typeface="Calibri"/>
                          <a:cs typeface="Times New Roman"/>
                        </a:rPr>
                        <a:t> but was first introduced as a high level construct by Azure</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03153">
                <a:tc vMerge="1">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dirty="0">
                          <a:latin typeface="Calibri"/>
                          <a:ea typeface="Calibri"/>
                          <a:cs typeface="Times New Roman"/>
                        </a:rPr>
                        <a:t>Web Role: </a:t>
                      </a:r>
                      <a:r>
                        <a:rPr lang="en-US" sz="1800" dirty="0">
                          <a:latin typeface="Calibri"/>
                          <a:ea typeface="Calibri"/>
                          <a:cs typeface="Times New Roman"/>
                        </a:rPr>
                        <a:t>This is used in Azure to describe important link to user and can be supported in  FutureGrid with a Portal framework</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48640">
                <a:tc vMerge="1">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en-US" sz="1800" dirty="0" smtClean="0">
                        <a:latin typeface="+mn-lt"/>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1" dirty="0" err="1" smtClean="0">
                          <a:latin typeface="+mn-lt"/>
                          <a:ea typeface="Calibri"/>
                          <a:cs typeface="Times New Roman"/>
                        </a:rPr>
                        <a:t>MapReduce</a:t>
                      </a:r>
                      <a:r>
                        <a:rPr lang="en-US" sz="1800" b="1" dirty="0" smtClean="0">
                          <a:latin typeface="+mn-lt"/>
                          <a:ea typeface="Calibri"/>
                          <a:cs typeface="Times New Roman"/>
                        </a:rPr>
                        <a:t>: </a:t>
                      </a:r>
                      <a:r>
                        <a:rPr lang="en-US" sz="1800" dirty="0" smtClean="0">
                          <a:latin typeface="+mn-lt"/>
                          <a:ea typeface="Calibri"/>
                          <a:cs typeface="Times New Roman"/>
                        </a:rPr>
                        <a:t>Support </a:t>
                      </a:r>
                      <a:r>
                        <a:rPr lang="en-US" sz="1800" dirty="0" err="1" smtClean="0">
                          <a:latin typeface="+mn-lt"/>
                          <a:ea typeface="Calibri"/>
                          <a:cs typeface="Times New Roman"/>
                        </a:rPr>
                        <a:t>MapReduce</a:t>
                      </a:r>
                      <a:r>
                        <a:rPr lang="en-US" sz="1800" dirty="0" smtClean="0">
                          <a:latin typeface="+mn-lt"/>
                          <a:ea typeface="Calibri"/>
                          <a:cs typeface="Times New Roman"/>
                        </a:rPr>
                        <a:t> Programming model including Hadoop on Linux, Dryad on Windows HPCS and Twister on Windows and Linux</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499739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2.bp.blogspot.com/_z2K4cPnRpOs/SZ4w1VksHHI/AAAAAAAABDA/sfNumPXYlvU/s640/Cloudolog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70560"/>
            <a:ext cx="8382000" cy="52649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6096000"/>
            <a:ext cx="8686800" cy="369332"/>
          </a:xfrm>
          <a:prstGeom prst="rect">
            <a:avLst/>
          </a:prstGeom>
        </p:spPr>
        <p:txBody>
          <a:bodyPr wrap="square">
            <a:spAutoFit/>
          </a:bodyPr>
          <a:lstStyle/>
          <a:p>
            <a:r>
              <a:rPr lang="en-US" dirty="0">
                <a:solidFill>
                  <a:prstClr val="black"/>
                </a:solidFill>
              </a:rPr>
              <a:t>http://cloudonomic.blogspot.com/2009/02/cloud-taxonomy-and-ontology.html</a:t>
            </a:r>
          </a:p>
        </p:txBody>
      </p:sp>
    </p:spTree>
    <p:extLst>
      <p:ext uri="{BB962C8B-B14F-4D97-AF65-F5344CB8AC3E}">
        <p14:creationId xmlns:p14="http://schemas.microsoft.com/office/powerpoint/2010/main" val="708603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67840" y="714"/>
            <a:ext cx="7376160" cy="369332"/>
          </a:xfrm>
          <a:prstGeom prst="rect">
            <a:avLst/>
          </a:prstGeom>
        </p:spPr>
        <p:txBody>
          <a:bodyPr wrap="square">
            <a:spAutoFit/>
          </a:bodyPr>
          <a:lstStyle/>
          <a:p>
            <a:r>
              <a:rPr lang="en-US" dirty="0">
                <a:solidFill>
                  <a:prstClr val="white"/>
                </a:solidFill>
              </a:rPr>
              <a:t>http://www.slideshare.net/woorung/trend-and-future-of-cloud-computing</a:t>
            </a:r>
          </a:p>
        </p:txBody>
      </p:sp>
    </p:spTree>
    <p:extLst>
      <p:ext uri="{BB962C8B-B14F-4D97-AF65-F5344CB8AC3E}">
        <p14:creationId xmlns:p14="http://schemas.microsoft.com/office/powerpoint/2010/main" val="382652027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8&quot; unique_id=&quot;15357&quot;&gt;&lt;/object&gt;&lt;object type=&quot;2&quot; unique_id=&quot;15358&quot;&gt;&lt;object type=&quot;3&quot; unique_id=&quot;15359&quot;&gt;&lt;property id=&quot;20148&quot; value=&quot;5&quot;/&gt;&lt;property id=&quot;20300&quot; value=&quot;Slide 1 - &amp;quot;X-Informatics  Cloud Technology (Continued)&amp;quot;&quot;/&gt;&lt;property id=&quot;20307&quot; value=&quot;284&quot;/&gt;&lt;/object&gt;&lt;object type=&quot;3&quot; unique_id=&quot;15360&quot;&gt;&lt;property id=&quot;20148&quot; value=&quot;5&quot;/&gt;&lt;property id=&quot;20300&quot; value=&quot;Slide 10 - &amp;quot;Cloud (Data Center) Architectures&amp;quot;&quot;/&gt;&lt;property id=&quot;20307&quot; value=&quot;257&quot;/&gt;&lt;/object&gt;&lt;object type=&quot;3&quot; unique_id=&quot;15361&quot;&gt;&lt;property id=&quot;20148&quot; value=&quot;5&quot;/&gt;&lt;property id=&quot;20300&quot; value=&quot;Slide 14 - &amp;quot;The Microsoft Cloud is Built on Data Centers&amp;quot;&quot;/&gt;&lt;property id=&quot;20307&quot; value=&quot;258&quot;/&gt;&lt;/object&gt;&lt;object type=&quot;3&quot; unique_id=&quot;15362&quot;&gt;&lt;property id=&quot;20148&quot; value=&quot;5&quot;/&gt;&lt;property id=&quot;20300&quot; value=&quot;Slide 15 - &amp;quot;Data Centers Clouds &amp;amp;  Economies of Scale I&amp;quot;&quot;/&gt;&lt;property id=&quot;20307&quot; value=&quot;259&quot;/&gt;&lt;/object&gt;&lt;object type=&quot;3&quot; unique_id=&quot;15363&quot;&gt;&lt;property id=&quot;20148&quot; value=&quot;5&quot;/&gt;&lt;property id=&quot;20300&quot; value=&quot;Slide 16 - &amp;quot;Data Centers, Clouds  &amp;amp; Economies of Scale II&amp;quot;&quot;/&gt;&lt;property id=&quot;20307&quot; value=&quot;260&quot;/&gt;&lt;/object&gt;&lt;object type=&quot;3&quot; unique_id=&quot;15364&quot;&gt;&lt;property id=&quot;20148&quot; value=&quot;5&quot;/&gt;&lt;property id=&quot;20300&quot; value=&quot;Slide 18 - &amp;quot;Green Clouds&amp;quot;&quot;/&gt;&lt;property id=&quot;20307&quot; value=&quot;261&quot;/&gt;&lt;/object&gt;&lt;object type=&quot;3&quot; unique_id=&quot;15365&quot;&gt;&lt;property id=&quot;20148&quot; value=&quot;5&quot;/&gt;&lt;property id=&quot;20300&quot; value=&quot;Slide 20 - &amp;quot;Some Sizes in 2010&amp;quot;&quot;/&gt;&lt;property id=&quot;20307&quot; value=&quot;262&quot;/&gt;&lt;/object&gt;&lt;object type=&quot;3&quot; unique_id=&quot;15366&quot;&gt;&lt;property id=&quot;20148&quot; value=&quot;5&quot;/&gt;&lt;property id=&quot;20300&quot; value=&quot;Slide 21 - &amp;quot;Some Sizes Cloud v HPC&amp;quot;&quot;/&gt;&lt;property id=&quot;20307&quot; value=&quot;263&quot;/&gt;&lt;/object&gt;&lt;object type=&quot;3&quot; unique_id=&quot;15369&quot;&gt;&lt;property id=&quot;20148&quot; value=&quot;5&quot;/&gt;&lt;property id=&quot;20300&quot; value=&quot;Slide 32 - &amp;quot;What Applications work in Clouds&amp;quot;&quot;/&gt;&lt;property id=&quot;20307&quot; value=&quot;266&quot;/&gt;&lt;/object&gt;&lt;object type=&quot;3&quot; unique_id=&quot;15370&quot;&gt;&lt;property id=&quot;20148&quot; value=&quot;5&quot;/&gt;&lt;property id=&quot;20300&quot; value=&quot;Slide 33 - &amp;quot;27 Venus-C Azure Applications&amp;quot;&quot;/&gt;&lt;property id=&quot;20307&quot; value=&quot;267&quot;/&gt;&lt;/object&gt;&lt;object type=&quot;3&quot; unique_id=&quot;15371&quot;&gt;&lt;property id=&quot;20148&quot; value=&quot;5&quot;/&gt;&lt;property id=&quot;20300&quot; value=&quot;Slide 34 - &amp;quot;Parallelism over Users and Usages&amp;quot;&quot;/&gt;&lt;property id=&quot;20307&quot; value=&quot;268&quot;/&gt;&lt;/object&gt;&lt;object type=&quot;3&quot; unique_id=&quot;15372&quot;&gt;&lt;property id=&quot;20148&quot; value=&quot;5&quot;/&gt;&lt;property id=&quot;20300&quot; value=&quot;Slide 35 - &amp;quot;Internet of Things and the Cloud &amp;quot;&quot;/&gt;&lt;property id=&quot;20307&quot; value=&quot;269&quot;/&gt;&lt;/object&gt;&lt;object type=&quot;3&quot; unique_id=&quot;15373&quot;&gt;&lt;property id=&quot;20148&quot; value=&quot;5&quot;/&gt;&lt;property id=&quot;20300&quot; value=&quot;Slide 36 - &amp;quot;Classic Parallel Computing&amp;quot;&quot;/&gt;&lt;property id=&quot;20307&quot; value=&quot;270&quot;/&gt;&lt;/object&gt;&lt;object type=&quot;3&quot; unique_id=&quot;15375&quot;&gt;&lt;property id=&quot;20148&quot; value=&quot;5&quot;/&gt;&lt;property id=&quot;20300&quot; value=&quot;Slide 37 - &amp;quot;Data Intensive Applications&amp;quot;&quot;/&gt;&lt;property id=&quot;20307&quot; value=&quot;272&quot;/&gt;&lt;/object&gt;&lt;object type=&quot;3&quot; unique_id=&quot;15376&quot;&gt;&lt;property id=&quot;20148&quot; value=&quot;5&quot;/&gt;&lt;property id=&quot;20300&quot; value=&quot;Slide 38 - &amp;quot;Excel DataScope Cloud Scale Data Analytics from Excel&amp;quot;&quot;/&gt;&lt;property id=&quot;20307&quot; value=&quot;273&quot;/&gt;&lt;/object&gt;&lt;object type=&quot;3&quot; unique_id=&quot;15377&quot;&gt;&lt;property id=&quot;20148&quot; value=&quot;5&quot;/&gt;&lt;property id=&quot;20300&quot; value=&quot;Slide 39 - &amp;quot;Big Data Processing&amp;quot;&quot;/&gt;&lt;property id=&quot;20307&quot; value=&quot;274&quot;/&gt;&lt;/object&gt;&lt;object type=&quot;3&quot; unique_id=&quot;15378&quot;&gt;&lt;property id=&quot;20148&quot; value=&quot;5&quot;/&gt;&lt;property id=&quot;20300&quot; value=&quot;Slide 40&quot;/&gt;&lt;property id=&quot;20307&quot; value=&quot;275&quot;/&gt;&lt;/object&gt;&lt;object type=&quot;3&quot; unique_id=&quot;15379&quot;&gt;&lt;property id=&quot;20148&quot; value=&quot;5&quot;/&gt;&lt;property id=&quot;20300&quot; value=&quot;Slide 41 - &amp;quot;“Taming the Big Data Tidal Wave” 2012 (Bill Franks, Chief Analytics Officer Teradata)&amp;quot;&quot;/&gt;&lt;property id=&quot;20307&quot; value=&quot;276&quot;/&gt;&lt;/object&gt;&lt;object type=&quot;3&quot; unique_id=&quot;15380&quot;&gt;&lt;property id=&quot;20148&quot; value=&quot;5&quot;/&gt;&lt;property id=&quot;20300&quot; value=&quot;Slide 42&quot;/&gt;&lt;property id=&quot;20307&quot; value=&quot;277&quot;/&gt;&lt;/object&gt;&lt;object type=&quot;3&quot; unique_id=&quot;15381&quot;&gt;&lt;property id=&quot;20148&quot; value=&quot;5&quot;/&gt;&lt;property id=&quot;20300&quot; value=&quot;Slide 43&quot;/&gt;&lt;property id=&quot;20307&quot; value=&quot;278&quot;/&gt;&lt;/object&gt;&lt;object type=&quot;3&quot; unique_id=&quot;15382&quot;&gt;&lt;property id=&quot;20148&quot; value=&quot;5&quot;/&gt;&lt;property id=&quot;20300&quot; value=&quot;Slide 44&quot;/&gt;&lt;property id=&quot;20307&quot; value=&quot;279&quot;/&gt;&lt;/object&gt;&lt;object type=&quot;3&quot; unique_id=&quot;15383&quot;&gt;&lt;property id=&quot;20148&quot; value=&quot;5&quot;/&gt;&lt;property id=&quot;20300&quot; value=&quot;Slide 45&quot;/&gt;&lt;property id=&quot;20307&quot; value=&quot;280&quot;/&gt;&lt;/object&gt;&lt;object type=&quot;3&quot; unique_id=&quot;15384&quot;&gt;&lt;property id=&quot;20148&quot; value=&quot;5&quot;/&gt;&lt;property id=&quot;20300&quot; value=&quot;Slide 46&quot;/&gt;&lt;property id=&quot;20307&quot; value=&quot;281&quot;/&gt;&lt;/object&gt;&lt;object type=&quot;3&quot; unique_id=&quot;15385&quot;&gt;&lt;property id=&quot;20148&quot; value=&quot;5&quot;/&gt;&lt;property id=&quot;20300&quot; value=&quot;Slide 47&quot;/&gt;&lt;property id=&quot;20307&quot; value=&quot;282&quot;/&gt;&lt;/object&gt;&lt;object type=&quot;3&quot; unique_id=&quot;15386&quot;&gt;&lt;property id=&quot;20148&quot; value=&quot;5&quot;/&gt;&lt;property id=&quot;20300&quot; value=&quot;Slide 48&quot;/&gt;&lt;property id=&quot;20307&quot; value=&quot;283&quot;/&gt;&lt;/object&gt;&lt;object type=&quot;3&quot; unique_id=&quot;18759&quot;&gt;&lt;property id=&quot;20148&quot; value=&quot;5&quot;/&gt;&lt;property id=&quot;20300&quot; value=&quot;Slide 2&quot;/&gt;&lt;property id=&quot;20307&quot; value=&quot;288&quot;/&gt;&lt;/object&gt;&lt;object type=&quot;3&quot; unique_id=&quot;18760&quot;&gt;&lt;property id=&quot;20148&quot; value=&quot;5&quot;/&gt;&lt;property id=&quot;20300&quot; value=&quot;Slide 3 - &amp;quot;The Course in One Sentence&amp;quot;&quot;/&gt;&lt;property id=&quot;20307&quot; value=&quot;285&quot;/&gt;&lt;/object&gt;&lt;object type=&quot;3&quot; unique_id=&quot;18774&quot;&gt;&lt;property id=&quot;20148&quot; value=&quot;5&quot;/&gt;&lt;property id=&quot;20300&quot; value=&quot;Slide 6&quot;/&gt;&lt;property id=&quot;20307&quot; value=&quot;292&quot;/&gt;&lt;/object&gt;&lt;object type=&quot;3&quot; unique_id=&quot;44142&quot;&gt;&lt;property id=&quot;20148&quot; value=&quot;5&quot;/&gt;&lt;property id=&quot;20300&quot; value=&quot;Slide 19&quot;/&gt;&lt;property id=&quot;20307&quot; value=&quot;396&quot;/&gt;&lt;/object&gt;&lt;object type=&quot;3&quot; unique_id=&quot;44143&quot;&gt;&lt;property id=&quot;20148&quot; value=&quot;5&quot;/&gt;&lt;property id=&quot;20300&quot; value=&quot;Slide 17 - &amp;quot;Containers: Separating Concerns&amp;quot;&quot;/&gt;&lt;property id=&quot;20307&quot; value=&quot;397&quot;/&gt;&lt;/object&gt;&lt;object type=&quot;3&quot; unique_id=&quot;48311&quot;&gt;&lt;property id=&quot;20148&quot; value=&quot;5&quot;/&gt;&lt;property id=&quot;20300&quot; value=&quot;Slide 22 - &amp;quot;Cloud Industry  Players&amp;quot;&quot;/&gt;&lt;property id=&quot;20307&quot; value=&quot;411&quot;/&gt;&lt;/object&gt;&lt;object type=&quot;3&quot; unique_id=&quot;48312&quot;&gt;&lt;property id=&quot;20148&quot; value=&quot;5&quot;/&gt;&lt;property id=&quot;20300&quot; value=&quot;Slide 31&quot;/&gt;&lt;property id=&quot;20307&quot; value=&quot;425&quot;/&gt;&lt;/object&gt;&lt;object type=&quot;3&quot; unique_id=&quot;52510&quot;&gt;&lt;property id=&quot;20148&quot; value=&quot;5&quot;/&gt;&lt;property id=&quot;20300&quot; value=&quot;Slide 11&quot;/&gt;&lt;property id=&quot;20307&quot; value=&quot;432&quot;/&gt;&lt;/object&gt;&lt;object type=&quot;3&quot; unique_id=&quot;52511&quot;&gt;&lt;property id=&quot;20148&quot; value=&quot;5&quot;/&gt;&lt;property id=&quot;20300&quot; value=&quot;Slide 12 - &amp;quot;Amazon making money&amp;quot;&quot;/&gt;&lt;property id=&quot;20307&quot; value=&quot;430&quot;/&gt;&lt;/object&gt;&lt;object type=&quot;3&quot; unique_id=&quot;52512&quot;&gt;&lt;property id=&quot;20148&quot; value=&quot;5&quot;/&gt;&lt;property id=&quot;20300&quot; value=&quot;Slide 13 - &amp;quot;Over time, the cloud will replace company-owned data centers&amp;quot;&quot;/&gt;&lt;property id=&quot;20307&quot; value=&quot;431&quot;/&gt;&lt;/object&gt;&lt;object type=&quot;3&quot; unique_id=&quot;52513&quot;&gt;&lt;property id=&quot;20148&quot; value=&quot;5&quot;/&gt;&lt;property id=&quot;20300&quot; value=&quot;Slide 23&quot;/&gt;&lt;property id=&quot;20307&quot; value=&quot;443&quot;/&gt;&lt;/object&gt;&lt;object type=&quot;3&quot; unique_id=&quot;52514&quot;&gt;&lt;property id=&quot;20148&quot; value=&quot;5&quot;/&gt;&lt;property id=&quot;20300&quot; value=&quot;Slide 24&quot;/&gt;&lt;property id=&quot;20307&quot; value=&quot;444&quot;/&gt;&lt;/object&gt;&lt;object type=&quot;3&quot; unique_id=&quot;52515&quot;&gt;&lt;property id=&quot;20148&quot; value=&quot;5&quot;/&gt;&lt;property id=&quot;20300&quot; value=&quot;Slide 25&quot;/&gt;&lt;property id=&quot;20307&quot; value=&quot;445&quot;/&gt;&lt;/object&gt;&lt;object type=&quot;3&quot; unique_id=&quot;52517&quot;&gt;&lt;property id=&quot;20148&quot; value=&quot;5&quot;/&gt;&lt;property id=&quot;20300&quot; value=&quot;Slide 26&quot;/&gt;&lt;property id=&quot;20307&quot; value=&quot;449&quot;/&gt;&lt;/object&gt;&lt;object type=&quot;3&quot; unique_id=&quot;52518&quot;&gt;&lt;property id=&quot;20148&quot; value=&quot;5&quot;/&gt;&lt;property id=&quot;20300&quot; value=&quot;Slide 27&quot;/&gt;&lt;property id=&quot;20307&quot; value=&quot;450&quot;/&gt;&lt;/object&gt;&lt;object type=&quot;3&quot; unique_id=&quot;52519&quot;&gt;&lt;property id=&quot;20148&quot; value=&quot;5&quot;/&gt;&lt;property id=&quot;20300&quot; value=&quot;Slide 28 - &amp;quot;Cloud  Applications&amp;quot;&quot;/&gt;&lt;property id=&quot;20307&quot; value=&quot;446&quot;/&gt;&lt;/object&gt;&lt;object type=&quot;3&quot; unique_id=&quot;52520&quot;&gt;&lt;property id=&quot;20148&quot; value=&quot;5&quot;/&gt;&lt;property id=&quot;20300&quot; value=&quot;Slide 30&quot;/&gt;&lt;property id=&quot;20307&quot; value=&quot;447&quot;/&gt;&lt;/object&gt;&lt;object type=&quot;3&quot; unique_id=&quot;53664&quot;&gt;&lt;property id=&quot;20148&quot; value=&quot;5&quot;/&gt;&lt;property id=&quot;20300&quot; value=&quot;Slide 5 - &amp;quot;Different Approaches to managing Data&amp;quot;&quot;/&gt;&lt;property id=&quot;20307&quot; value=&quot;460&quot;/&gt;&lt;/object&gt;&lt;object type=&quot;3&quot; unique_id=&quot;54731&quot;&gt;&lt;property id=&quot;20148&quot; value=&quot;5&quot;/&gt;&lt;property id=&quot;20300&quot; value=&quot;Slide 4 - &amp;quot;Platform as a Service (Continued)&amp;quot;&quot;/&gt;&lt;property id=&quot;20307&quot; value=&quot;464&quot;/&gt;&lt;/object&gt;&lt;object type=&quot;3&quot; unique_id=&quot;54733&quot;&gt;&lt;property id=&quot;20148&quot; value=&quot;5&quot;/&gt;&lt;property id=&quot;20300&quot; value=&quot;Slide 7&quot;/&gt;&lt;property id=&quot;20307&quot; value=&quot;463&quot;/&gt;&lt;/object&gt;&lt;object type=&quot;3&quot; unique_id=&quot;54734&quot;&gt;&lt;property id=&quot;20148&quot; value=&quot;5&quot;/&gt;&lt;property id=&quot;20300&quot; value=&quot;Slide 8&quot;/&gt;&lt;property id=&quot;20307&quot; value=&quot;466&quot;/&gt;&lt;/object&gt;&lt;object type=&quot;3&quot; unique_id=&quot;54735&quot;&gt;&lt;property id=&quot;20148&quot; value=&quot;5&quot;/&gt;&lt;property id=&quot;20300&quot; value=&quot;Slide 9&quot;/&gt;&lt;property id=&quot;20307&quot; value=&quot;467&quot;/&gt;&lt;/object&gt;&lt;object type=&quot;3&quot; unique_id=&quot;54736&quot;&gt;&lt;property id=&quot;20148&quot; value=&quot;5&quot;/&gt;&lt;property id=&quot;20300&quot; value=&quot;Slide 29&quot;/&gt;&lt;property id=&quot;20307&quot; value=&quot;468&quot;/&gt;&lt;/object&gt;&lt;/object&gt;&lt;/object&gt;&lt;/database&gt;"/>
  <p:tag name="SECTOMILLISECCONVERTED" val="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3038</TotalTime>
  <Words>1827</Words>
  <Application>Microsoft Office PowerPoint</Application>
  <PresentationFormat>On-screen Show (4:3)</PresentationFormat>
  <Paragraphs>263</Paragraphs>
  <Slides>48</Slides>
  <Notes>11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48</vt:i4>
      </vt:variant>
    </vt:vector>
  </HeadingPairs>
  <TitlesOfParts>
    <vt:vector size="64" baseType="lpstr">
      <vt:lpstr>Arial</vt:lpstr>
      <vt:lpstr>Calibri</vt:lpstr>
      <vt:lpstr>Candara</vt:lpstr>
      <vt:lpstr>Consolas</vt:lpstr>
      <vt:lpstr>Corbel</vt:lpstr>
      <vt:lpstr>Monotype Sorts</vt:lpstr>
      <vt:lpstr>Segeo UI</vt:lpstr>
      <vt:lpstr>Segoe UI</vt:lpstr>
      <vt:lpstr>Segoe UI Semibold</vt:lpstr>
      <vt:lpstr>Times New Roman</vt:lpstr>
      <vt:lpstr>Verdana</vt:lpstr>
      <vt:lpstr>Wingdings</vt:lpstr>
      <vt:lpstr>Wingdings 2</vt:lpstr>
      <vt:lpstr>Wingdings 3</vt:lpstr>
      <vt:lpstr>Office Theme</vt:lpstr>
      <vt:lpstr>1_Metro</vt:lpstr>
      <vt:lpstr>X-Informatics  Cloud Technology (Continued)</vt:lpstr>
      <vt:lpstr>PowerPoint Presentation</vt:lpstr>
      <vt:lpstr>The Course in One Sentence</vt:lpstr>
      <vt:lpstr>Platform as a Service (Continued)</vt:lpstr>
      <vt:lpstr>Different Approaches to managing Data</vt:lpstr>
      <vt:lpstr>PowerPoint Presentation</vt:lpstr>
      <vt:lpstr>PowerPoint Presentation</vt:lpstr>
      <vt:lpstr>PowerPoint Presentation</vt:lpstr>
      <vt:lpstr>PowerPoint Presentation</vt:lpstr>
      <vt:lpstr>Cloud (Data Center) Architectures</vt:lpstr>
      <vt:lpstr>PowerPoint Presentation</vt:lpstr>
      <vt:lpstr>Amazon making money</vt:lpstr>
      <vt:lpstr>Over time, the cloud will replace company-owned data centers</vt:lpstr>
      <vt:lpstr>The Microsoft Cloud is Built on Data Centers</vt:lpstr>
      <vt:lpstr>Data Centers Clouds &amp;  Economies of Scale I</vt:lpstr>
      <vt:lpstr>Data Centers, Clouds  &amp; Economies of Scale II</vt:lpstr>
      <vt:lpstr>Containers: Separating Concerns</vt:lpstr>
      <vt:lpstr>Green Clouds</vt:lpstr>
      <vt:lpstr>PowerPoint Presentation</vt:lpstr>
      <vt:lpstr>Some Sizes in 2010</vt:lpstr>
      <vt:lpstr>Some Sizes Cloud v HPC</vt:lpstr>
      <vt:lpstr>Cloud Industry  Players</vt:lpstr>
      <vt:lpstr>PowerPoint Presentation</vt:lpstr>
      <vt:lpstr>PowerPoint Presentation</vt:lpstr>
      <vt:lpstr>PowerPoint Presentation</vt:lpstr>
      <vt:lpstr>PowerPoint Presentation</vt:lpstr>
      <vt:lpstr>PowerPoint Presentation</vt:lpstr>
      <vt:lpstr>Cloud  Applications</vt:lpstr>
      <vt:lpstr>PowerPoint Presentation</vt:lpstr>
      <vt:lpstr>PowerPoint Presentation</vt:lpstr>
      <vt:lpstr>PowerPoint Presentation</vt:lpstr>
      <vt:lpstr>What Applications work in Clouds</vt:lpstr>
      <vt:lpstr>27 Venus-C Azure Applications</vt:lpstr>
      <vt:lpstr>Parallelism over Users and Usages</vt:lpstr>
      <vt:lpstr>Internet of Things and the Cloud </vt:lpstr>
      <vt:lpstr>Classic Parallel Computing</vt:lpstr>
      <vt:lpstr>Data Intensive Applications</vt:lpstr>
      <vt:lpstr>Excel DataScope Cloud Scale Data Analytics from Excel</vt:lpstr>
      <vt:lpstr>Big Data Processing</vt:lpstr>
      <vt:lpstr>PowerPoint Presentation</vt:lpstr>
      <vt:lpstr>“Taming the Big Data Tidal Wave” 2012 (Bill Franks, Chief Analytics Officer Teradata)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X-Informatics  Cloud Technology</dc:title>
  <dc:creator>Geoffrey Fox</dc:creator>
  <cp:lastModifiedBy>Geoffrey Fox</cp:lastModifiedBy>
  <cp:revision>81</cp:revision>
  <dcterms:created xsi:type="dcterms:W3CDTF">2013-02-16T20:12:40Z</dcterms:created>
  <dcterms:modified xsi:type="dcterms:W3CDTF">2013-03-04T17:35:41Z</dcterms:modified>
</cp:coreProperties>
</file>