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theme/themeOverride1.xml" ContentType="application/vnd.openxmlformats-officedocument.themeOverrid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9" r:id="rId3"/>
    <p:sldMasterId id="2147483713" r:id="rId4"/>
    <p:sldMasterId id="2147483752" r:id="rId5"/>
    <p:sldMasterId id="2147483791" r:id="rId6"/>
    <p:sldMasterId id="2147483817" r:id="rId7"/>
    <p:sldMasterId id="2147483879" r:id="rId8"/>
    <p:sldMasterId id="2147483891" r:id="rId9"/>
    <p:sldMasterId id="2147483928" r:id="rId10"/>
    <p:sldMasterId id="2147483937" r:id="rId11"/>
    <p:sldMasterId id="2147483995" r:id="rId12"/>
    <p:sldMasterId id="2147484033" r:id="rId13"/>
    <p:sldMasterId id="2147484041" r:id="rId14"/>
  </p:sldMasterIdLst>
  <p:notesMasterIdLst>
    <p:notesMasterId r:id="rId76"/>
  </p:notesMasterIdLst>
  <p:sldIdLst>
    <p:sldId id="313" r:id="rId15"/>
    <p:sldId id="291" r:id="rId16"/>
    <p:sldId id="365" r:id="rId17"/>
    <p:sldId id="290" r:id="rId18"/>
    <p:sldId id="354" r:id="rId19"/>
    <p:sldId id="258" r:id="rId20"/>
    <p:sldId id="257" r:id="rId21"/>
    <p:sldId id="310" r:id="rId22"/>
    <p:sldId id="381" r:id="rId23"/>
    <p:sldId id="382" r:id="rId24"/>
    <p:sldId id="259" r:id="rId25"/>
    <p:sldId id="260" r:id="rId26"/>
    <p:sldId id="378" r:id="rId27"/>
    <p:sldId id="369" r:id="rId28"/>
    <p:sldId id="370" r:id="rId29"/>
    <p:sldId id="371" r:id="rId30"/>
    <p:sldId id="372" r:id="rId31"/>
    <p:sldId id="373" r:id="rId32"/>
    <p:sldId id="374" r:id="rId33"/>
    <p:sldId id="375" r:id="rId34"/>
    <p:sldId id="376" r:id="rId35"/>
    <p:sldId id="377" r:id="rId36"/>
    <p:sldId id="379" r:id="rId37"/>
    <p:sldId id="261" r:id="rId38"/>
    <p:sldId id="262" r:id="rId39"/>
    <p:sldId id="380" r:id="rId40"/>
    <p:sldId id="263" r:id="rId41"/>
    <p:sldId id="264" r:id="rId42"/>
    <p:sldId id="265" r:id="rId43"/>
    <p:sldId id="266" r:id="rId44"/>
    <p:sldId id="268" r:id="rId45"/>
    <p:sldId id="267" r:id="rId46"/>
    <p:sldId id="366" r:id="rId47"/>
    <p:sldId id="383" r:id="rId48"/>
    <p:sldId id="356" r:id="rId49"/>
    <p:sldId id="358" r:id="rId50"/>
    <p:sldId id="359" r:id="rId51"/>
    <p:sldId id="360" r:id="rId52"/>
    <p:sldId id="361" r:id="rId53"/>
    <p:sldId id="357" r:id="rId54"/>
    <p:sldId id="364" r:id="rId55"/>
    <p:sldId id="367" r:id="rId56"/>
    <p:sldId id="368" r:id="rId57"/>
    <p:sldId id="345" r:id="rId58"/>
    <p:sldId id="346" r:id="rId59"/>
    <p:sldId id="339" r:id="rId60"/>
    <p:sldId id="347" r:id="rId61"/>
    <p:sldId id="348" r:id="rId62"/>
    <p:sldId id="324" r:id="rId63"/>
    <p:sldId id="349" r:id="rId64"/>
    <p:sldId id="350" r:id="rId65"/>
    <p:sldId id="351" r:id="rId66"/>
    <p:sldId id="352" r:id="rId67"/>
    <p:sldId id="353" r:id="rId68"/>
    <p:sldId id="325" r:id="rId69"/>
    <p:sldId id="341" r:id="rId70"/>
    <p:sldId id="342" r:id="rId71"/>
    <p:sldId id="343" r:id="rId72"/>
    <p:sldId id="344" r:id="rId73"/>
    <p:sldId id="321" r:id="rId74"/>
    <p:sldId id="323" r:id="rId75"/>
  </p:sldIdLst>
  <p:sldSz cx="9144000" cy="6858000" type="screen4x3"/>
  <p:notesSz cx="6858000" cy="9144000"/>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7" autoAdjust="0"/>
    <p:restoredTop sz="94660"/>
  </p:normalViewPr>
  <p:slideViewPr>
    <p:cSldViewPr snapToGrid="0">
      <p:cViewPr varScale="1">
        <p:scale>
          <a:sx n="80" d="100"/>
          <a:sy n="80" d="100"/>
        </p:scale>
        <p:origin x="108" y="402"/>
      </p:cViewPr>
      <p:guideLst/>
    </p:cSldViewPr>
  </p:slideViewPr>
  <p:notesTextViewPr>
    <p:cViewPr>
      <p:scale>
        <a:sx n="1" d="1"/>
        <a:sy n="1" d="1"/>
      </p:scale>
      <p:origin x="0" y="0"/>
    </p:cViewPr>
  </p:notesTextViewPr>
  <p:sorterViewPr>
    <p:cViewPr>
      <p:scale>
        <a:sx n="100" d="100"/>
        <a:sy n="100" d="100"/>
      </p:scale>
      <p:origin x="0" y="-3328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s>
</file>

<file path=ppt/charts/_rels/chart1.xml.rels><?xml version="1.0" encoding="UTF-8" standalone="yes"?>
<Relationships xmlns="http://schemas.openxmlformats.org/package/2006/relationships"><Relationship Id="rId2" Type="http://schemas.openxmlformats.org/officeDocument/2006/relationships/oleObject" Target="file:///C:\Users\Ryan\Documents\Research%20Assistant\NIH%20Project\mina\mina_experiment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930153669441626"/>
          <c:y val="4.1337842916196917E-2"/>
          <c:w val="0.84871342769270408"/>
          <c:h val="0.80409455698771604"/>
        </c:manualLayout>
      </c:layout>
      <c:barChart>
        <c:barDir val="col"/>
        <c:grouping val="clustered"/>
        <c:varyColors val="0"/>
        <c:ser>
          <c:idx val="0"/>
          <c:order val="0"/>
          <c:tx>
            <c:strRef>
              <c:f>mixed!$C$1</c:f>
              <c:strCache>
                <c:ptCount val="1"/>
                <c:pt idx="0">
                  <c:v>DA-PWC</c:v>
                </c:pt>
              </c:strCache>
            </c:strRef>
          </c:tx>
          <c:invertIfNegative val="0"/>
          <c:cat>
            <c:strRef>
              <c:f>mixed!$A$2:$A$35</c:f>
              <c:strCache>
                <c:ptCount val="34"/>
                <c:pt idx="0">
                  <c:v>1</c:v>
                </c:pt>
                <c:pt idx="1">
                  <c:v>10</c:v>
                </c:pt>
                <c:pt idx="2">
                  <c:v>20</c:v>
                </c:pt>
                <c:pt idx="3">
                  <c:v>30</c:v>
                </c:pt>
                <c:pt idx="4">
                  <c:v>40</c:v>
                </c:pt>
                <c:pt idx="5">
                  <c:v>50</c:v>
                </c:pt>
                <c:pt idx="6">
                  <c:v>60</c:v>
                </c:pt>
                <c:pt idx="7">
                  <c:v>70</c:v>
                </c:pt>
                <c:pt idx="8">
                  <c:v>80</c:v>
                </c:pt>
                <c:pt idx="9">
                  <c:v>90</c:v>
                </c:pt>
                <c:pt idx="10">
                  <c:v>100</c:v>
                </c:pt>
                <c:pt idx="11">
                  <c:v>200</c:v>
                </c:pt>
                <c:pt idx="12">
                  <c:v>300</c:v>
                </c:pt>
                <c:pt idx="13">
                  <c:v>400</c:v>
                </c:pt>
                <c:pt idx="14">
                  <c:v>500</c:v>
                </c:pt>
                <c:pt idx="15">
                  <c:v>600</c:v>
                </c:pt>
                <c:pt idx="16">
                  <c:v>700</c:v>
                </c:pt>
                <c:pt idx="17">
                  <c:v>800</c:v>
                </c:pt>
                <c:pt idx="18">
                  <c:v>900</c:v>
                </c:pt>
                <c:pt idx="19">
                  <c:v>1000</c:v>
                </c:pt>
                <c:pt idx="20">
                  <c:v>2000</c:v>
                </c:pt>
                <c:pt idx="21">
                  <c:v>3000</c:v>
                </c:pt>
                <c:pt idx="22">
                  <c:v>4000</c:v>
                </c:pt>
                <c:pt idx="23">
                  <c:v>5000</c:v>
                </c:pt>
                <c:pt idx="24">
                  <c:v>6000</c:v>
                </c:pt>
                <c:pt idx="25">
                  <c:v>7000</c:v>
                </c:pt>
                <c:pt idx="26">
                  <c:v>8000</c:v>
                </c:pt>
                <c:pt idx="27">
                  <c:v>9000</c:v>
                </c:pt>
                <c:pt idx="28">
                  <c:v>10000</c:v>
                </c:pt>
                <c:pt idx="29">
                  <c:v>20000</c:v>
                </c:pt>
                <c:pt idx="30">
                  <c:v>30000</c:v>
                </c:pt>
                <c:pt idx="31">
                  <c:v>40000</c:v>
                </c:pt>
                <c:pt idx="32">
                  <c:v>more</c:v>
                </c:pt>
                <c:pt idx="33">
                  <c:v>60000</c:v>
                </c:pt>
              </c:strCache>
            </c:strRef>
          </c:cat>
          <c:val>
            <c:numRef>
              <c:f>mixed!$C$2:$C$35</c:f>
              <c:numCache>
                <c:formatCode>General</c:formatCode>
                <c:ptCount val="34"/>
                <c:pt idx="0">
                  <c:v>0</c:v>
                </c:pt>
                <c:pt idx="1">
                  <c:v>0</c:v>
                </c:pt>
                <c:pt idx="2">
                  <c:v>0</c:v>
                </c:pt>
                <c:pt idx="3">
                  <c:v>0</c:v>
                </c:pt>
                <c:pt idx="4">
                  <c:v>0</c:v>
                </c:pt>
                <c:pt idx="5">
                  <c:v>0</c:v>
                </c:pt>
                <c:pt idx="6">
                  <c:v>0</c:v>
                </c:pt>
                <c:pt idx="7">
                  <c:v>0</c:v>
                </c:pt>
                <c:pt idx="8">
                  <c:v>0</c:v>
                </c:pt>
                <c:pt idx="9">
                  <c:v>1</c:v>
                </c:pt>
                <c:pt idx="10">
                  <c:v>0</c:v>
                </c:pt>
                <c:pt idx="11">
                  <c:v>1</c:v>
                </c:pt>
                <c:pt idx="12">
                  <c:v>2</c:v>
                </c:pt>
                <c:pt idx="13">
                  <c:v>9</c:v>
                </c:pt>
                <c:pt idx="14">
                  <c:v>7</c:v>
                </c:pt>
                <c:pt idx="15">
                  <c:v>6</c:v>
                </c:pt>
                <c:pt idx="16">
                  <c:v>12</c:v>
                </c:pt>
                <c:pt idx="17">
                  <c:v>8</c:v>
                </c:pt>
                <c:pt idx="18">
                  <c:v>9</c:v>
                </c:pt>
                <c:pt idx="19">
                  <c:v>5</c:v>
                </c:pt>
                <c:pt idx="20">
                  <c:v>46</c:v>
                </c:pt>
                <c:pt idx="21">
                  <c:v>25</c:v>
                </c:pt>
                <c:pt idx="22">
                  <c:v>15</c:v>
                </c:pt>
                <c:pt idx="23">
                  <c:v>4</c:v>
                </c:pt>
                <c:pt idx="24">
                  <c:v>6</c:v>
                </c:pt>
                <c:pt idx="25">
                  <c:v>8</c:v>
                </c:pt>
                <c:pt idx="26">
                  <c:v>7</c:v>
                </c:pt>
                <c:pt idx="27">
                  <c:v>2</c:v>
                </c:pt>
                <c:pt idx="28">
                  <c:v>1</c:v>
                </c:pt>
                <c:pt idx="29">
                  <c:v>8</c:v>
                </c:pt>
                <c:pt idx="30">
                  <c:v>3</c:v>
                </c:pt>
                <c:pt idx="31">
                  <c:v>3</c:v>
                </c:pt>
                <c:pt idx="32">
                  <c:v>0</c:v>
                </c:pt>
                <c:pt idx="33">
                  <c:v>0</c:v>
                </c:pt>
              </c:numCache>
            </c:numRef>
          </c:val>
        </c:ser>
        <c:ser>
          <c:idx val="1"/>
          <c:order val="1"/>
          <c:tx>
            <c:strRef>
              <c:f>mixed!$E$1</c:f>
              <c:strCache>
                <c:ptCount val="1"/>
                <c:pt idx="0">
                  <c:v>CD-HIT default</c:v>
                </c:pt>
              </c:strCache>
            </c:strRef>
          </c:tx>
          <c:invertIfNegative val="0"/>
          <c:cat>
            <c:strRef>
              <c:f>mixed!$A$2:$A$35</c:f>
              <c:strCache>
                <c:ptCount val="34"/>
                <c:pt idx="0">
                  <c:v>1</c:v>
                </c:pt>
                <c:pt idx="1">
                  <c:v>10</c:v>
                </c:pt>
                <c:pt idx="2">
                  <c:v>20</c:v>
                </c:pt>
                <c:pt idx="3">
                  <c:v>30</c:v>
                </c:pt>
                <c:pt idx="4">
                  <c:v>40</c:v>
                </c:pt>
                <c:pt idx="5">
                  <c:v>50</c:v>
                </c:pt>
                <c:pt idx="6">
                  <c:v>60</c:v>
                </c:pt>
                <c:pt idx="7">
                  <c:v>70</c:v>
                </c:pt>
                <c:pt idx="8">
                  <c:v>80</c:v>
                </c:pt>
                <c:pt idx="9">
                  <c:v>90</c:v>
                </c:pt>
                <c:pt idx="10">
                  <c:v>100</c:v>
                </c:pt>
                <c:pt idx="11">
                  <c:v>200</c:v>
                </c:pt>
                <c:pt idx="12">
                  <c:v>300</c:v>
                </c:pt>
                <c:pt idx="13">
                  <c:v>400</c:v>
                </c:pt>
                <c:pt idx="14">
                  <c:v>500</c:v>
                </c:pt>
                <c:pt idx="15">
                  <c:v>600</c:v>
                </c:pt>
                <c:pt idx="16">
                  <c:v>700</c:v>
                </c:pt>
                <c:pt idx="17">
                  <c:v>800</c:v>
                </c:pt>
                <c:pt idx="18">
                  <c:v>900</c:v>
                </c:pt>
                <c:pt idx="19">
                  <c:v>1000</c:v>
                </c:pt>
                <c:pt idx="20">
                  <c:v>2000</c:v>
                </c:pt>
                <c:pt idx="21">
                  <c:v>3000</c:v>
                </c:pt>
                <c:pt idx="22">
                  <c:v>4000</c:v>
                </c:pt>
                <c:pt idx="23">
                  <c:v>5000</c:v>
                </c:pt>
                <c:pt idx="24">
                  <c:v>6000</c:v>
                </c:pt>
                <c:pt idx="25">
                  <c:v>7000</c:v>
                </c:pt>
                <c:pt idx="26">
                  <c:v>8000</c:v>
                </c:pt>
                <c:pt idx="27">
                  <c:v>9000</c:v>
                </c:pt>
                <c:pt idx="28">
                  <c:v>10000</c:v>
                </c:pt>
                <c:pt idx="29">
                  <c:v>20000</c:v>
                </c:pt>
                <c:pt idx="30">
                  <c:v>30000</c:v>
                </c:pt>
                <c:pt idx="31">
                  <c:v>40000</c:v>
                </c:pt>
                <c:pt idx="32">
                  <c:v>more</c:v>
                </c:pt>
                <c:pt idx="33">
                  <c:v>60000</c:v>
                </c:pt>
              </c:strCache>
            </c:strRef>
          </c:cat>
          <c:val>
            <c:numRef>
              <c:f>mixed!$E$2:$E$35</c:f>
              <c:numCache>
                <c:formatCode>General</c:formatCode>
                <c:ptCount val="34"/>
                <c:pt idx="0">
                  <c:v>1858</c:v>
                </c:pt>
                <c:pt idx="1">
                  <c:v>3617</c:v>
                </c:pt>
                <c:pt idx="2">
                  <c:v>865</c:v>
                </c:pt>
                <c:pt idx="3">
                  <c:v>416</c:v>
                </c:pt>
                <c:pt idx="4">
                  <c:v>285</c:v>
                </c:pt>
                <c:pt idx="5">
                  <c:v>167</c:v>
                </c:pt>
                <c:pt idx="6">
                  <c:v>125</c:v>
                </c:pt>
                <c:pt idx="7">
                  <c:v>91</c:v>
                </c:pt>
                <c:pt idx="8">
                  <c:v>67</c:v>
                </c:pt>
                <c:pt idx="9">
                  <c:v>76</c:v>
                </c:pt>
                <c:pt idx="10">
                  <c:v>56</c:v>
                </c:pt>
                <c:pt idx="11">
                  <c:v>274</c:v>
                </c:pt>
                <c:pt idx="12">
                  <c:v>114</c:v>
                </c:pt>
                <c:pt idx="13">
                  <c:v>95</c:v>
                </c:pt>
                <c:pt idx="14">
                  <c:v>45</c:v>
                </c:pt>
                <c:pt idx="15">
                  <c:v>36</c:v>
                </c:pt>
                <c:pt idx="16">
                  <c:v>45</c:v>
                </c:pt>
                <c:pt idx="17">
                  <c:v>23</c:v>
                </c:pt>
                <c:pt idx="18">
                  <c:v>14</c:v>
                </c:pt>
                <c:pt idx="19">
                  <c:v>11</c:v>
                </c:pt>
                <c:pt idx="20">
                  <c:v>77</c:v>
                </c:pt>
                <c:pt idx="21">
                  <c:v>25</c:v>
                </c:pt>
                <c:pt idx="22">
                  <c:v>15</c:v>
                </c:pt>
                <c:pt idx="23">
                  <c:v>6</c:v>
                </c:pt>
                <c:pt idx="24">
                  <c:v>4</c:v>
                </c:pt>
                <c:pt idx="25">
                  <c:v>1</c:v>
                </c:pt>
                <c:pt idx="26">
                  <c:v>1</c:v>
                </c:pt>
                <c:pt idx="27">
                  <c:v>2</c:v>
                </c:pt>
                <c:pt idx="28">
                  <c:v>2</c:v>
                </c:pt>
                <c:pt idx="29">
                  <c:v>5</c:v>
                </c:pt>
                <c:pt idx="30">
                  <c:v>0</c:v>
                </c:pt>
                <c:pt idx="31">
                  <c:v>0</c:v>
                </c:pt>
                <c:pt idx="32">
                  <c:v>0</c:v>
                </c:pt>
                <c:pt idx="33">
                  <c:v>0</c:v>
                </c:pt>
              </c:numCache>
            </c:numRef>
          </c:val>
        </c:ser>
        <c:ser>
          <c:idx val="2"/>
          <c:order val="2"/>
          <c:tx>
            <c:strRef>
              <c:f>mixed!$F$1</c:f>
              <c:strCache>
                <c:ptCount val="1"/>
                <c:pt idx="0">
                  <c:v>UCLUST default</c:v>
                </c:pt>
              </c:strCache>
            </c:strRef>
          </c:tx>
          <c:invertIfNegative val="0"/>
          <c:cat>
            <c:strRef>
              <c:f>mixed!$A$2:$A$35</c:f>
              <c:strCache>
                <c:ptCount val="34"/>
                <c:pt idx="0">
                  <c:v>1</c:v>
                </c:pt>
                <c:pt idx="1">
                  <c:v>10</c:v>
                </c:pt>
                <c:pt idx="2">
                  <c:v>20</c:v>
                </c:pt>
                <c:pt idx="3">
                  <c:v>30</c:v>
                </c:pt>
                <c:pt idx="4">
                  <c:v>40</c:v>
                </c:pt>
                <c:pt idx="5">
                  <c:v>50</c:v>
                </c:pt>
                <c:pt idx="6">
                  <c:v>60</c:v>
                </c:pt>
                <c:pt idx="7">
                  <c:v>70</c:v>
                </c:pt>
                <c:pt idx="8">
                  <c:v>80</c:v>
                </c:pt>
                <c:pt idx="9">
                  <c:v>90</c:v>
                </c:pt>
                <c:pt idx="10">
                  <c:v>100</c:v>
                </c:pt>
                <c:pt idx="11">
                  <c:v>200</c:v>
                </c:pt>
                <c:pt idx="12">
                  <c:v>300</c:v>
                </c:pt>
                <c:pt idx="13">
                  <c:v>400</c:v>
                </c:pt>
                <c:pt idx="14">
                  <c:v>500</c:v>
                </c:pt>
                <c:pt idx="15">
                  <c:v>600</c:v>
                </c:pt>
                <c:pt idx="16">
                  <c:v>700</c:v>
                </c:pt>
                <c:pt idx="17">
                  <c:v>800</c:v>
                </c:pt>
                <c:pt idx="18">
                  <c:v>900</c:v>
                </c:pt>
                <c:pt idx="19">
                  <c:v>1000</c:v>
                </c:pt>
                <c:pt idx="20">
                  <c:v>2000</c:v>
                </c:pt>
                <c:pt idx="21">
                  <c:v>3000</c:v>
                </c:pt>
                <c:pt idx="22">
                  <c:v>4000</c:v>
                </c:pt>
                <c:pt idx="23">
                  <c:v>5000</c:v>
                </c:pt>
                <c:pt idx="24">
                  <c:v>6000</c:v>
                </c:pt>
                <c:pt idx="25">
                  <c:v>7000</c:v>
                </c:pt>
                <c:pt idx="26">
                  <c:v>8000</c:v>
                </c:pt>
                <c:pt idx="27">
                  <c:v>9000</c:v>
                </c:pt>
                <c:pt idx="28">
                  <c:v>10000</c:v>
                </c:pt>
                <c:pt idx="29">
                  <c:v>20000</c:v>
                </c:pt>
                <c:pt idx="30">
                  <c:v>30000</c:v>
                </c:pt>
                <c:pt idx="31">
                  <c:v>40000</c:v>
                </c:pt>
                <c:pt idx="32">
                  <c:v>more</c:v>
                </c:pt>
                <c:pt idx="33">
                  <c:v>60000</c:v>
                </c:pt>
              </c:strCache>
            </c:strRef>
          </c:cat>
          <c:val>
            <c:numRef>
              <c:f>mixed!$F$2:$F$35</c:f>
              <c:numCache>
                <c:formatCode>General</c:formatCode>
                <c:ptCount val="34"/>
                <c:pt idx="0">
                  <c:v>1343</c:v>
                </c:pt>
                <c:pt idx="1">
                  <c:v>2486</c:v>
                </c:pt>
                <c:pt idx="2">
                  <c:v>613</c:v>
                </c:pt>
                <c:pt idx="3">
                  <c:v>331</c:v>
                </c:pt>
                <c:pt idx="4">
                  <c:v>182</c:v>
                </c:pt>
                <c:pt idx="5">
                  <c:v>149</c:v>
                </c:pt>
                <c:pt idx="6">
                  <c:v>109</c:v>
                </c:pt>
                <c:pt idx="7">
                  <c:v>65</c:v>
                </c:pt>
                <c:pt idx="8">
                  <c:v>63</c:v>
                </c:pt>
                <c:pt idx="9">
                  <c:v>57</c:v>
                </c:pt>
                <c:pt idx="10">
                  <c:v>43</c:v>
                </c:pt>
                <c:pt idx="11">
                  <c:v>221</c:v>
                </c:pt>
                <c:pt idx="12">
                  <c:v>92</c:v>
                </c:pt>
                <c:pt idx="13">
                  <c:v>53</c:v>
                </c:pt>
                <c:pt idx="14">
                  <c:v>29</c:v>
                </c:pt>
                <c:pt idx="15">
                  <c:v>20</c:v>
                </c:pt>
                <c:pt idx="16">
                  <c:v>16</c:v>
                </c:pt>
                <c:pt idx="17">
                  <c:v>9</c:v>
                </c:pt>
                <c:pt idx="18">
                  <c:v>8</c:v>
                </c:pt>
                <c:pt idx="19">
                  <c:v>10</c:v>
                </c:pt>
                <c:pt idx="20">
                  <c:v>48</c:v>
                </c:pt>
                <c:pt idx="21">
                  <c:v>18</c:v>
                </c:pt>
                <c:pt idx="22">
                  <c:v>8</c:v>
                </c:pt>
                <c:pt idx="23">
                  <c:v>5</c:v>
                </c:pt>
                <c:pt idx="24">
                  <c:v>5</c:v>
                </c:pt>
                <c:pt idx="25">
                  <c:v>2</c:v>
                </c:pt>
                <c:pt idx="26">
                  <c:v>2</c:v>
                </c:pt>
                <c:pt idx="27">
                  <c:v>3</c:v>
                </c:pt>
                <c:pt idx="28">
                  <c:v>1</c:v>
                </c:pt>
                <c:pt idx="29">
                  <c:v>3</c:v>
                </c:pt>
                <c:pt idx="30">
                  <c:v>4</c:v>
                </c:pt>
                <c:pt idx="31">
                  <c:v>0</c:v>
                </c:pt>
                <c:pt idx="32">
                  <c:v>1</c:v>
                </c:pt>
                <c:pt idx="33">
                  <c:v>0</c:v>
                </c:pt>
              </c:numCache>
            </c:numRef>
          </c:val>
        </c:ser>
        <c:dLbls>
          <c:showLegendKey val="0"/>
          <c:showVal val="0"/>
          <c:showCatName val="0"/>
          <c:showSerName val="0"/>
          <c:showPercent val="0"/>
          <c:showBubbleSize val="0"/>
        </c:dLbls>
        <c:gapWidth val="150"/>
        <c:axId val="218426488"/>
        <c:axId val="218426880"/>
      </c:barChart>
      <c:catAx>
        <c:axId val="218426488"/>
        <c:scaling>
          <c:orientation val="minMax"/>
        </c:scaling>
        <c:delete val="0"/>
        <c:axPos val="b"/>
        <c:title>
          <c:tx>
            <c:rich>
              <a:bodyPr/>
              <a:lstStyle/>
              <a:p>
                <a:pPr>
                  <a:defRPr sz="1600"/>
                </a:pPr>
                <a:r>
                  <a:rPr lang="en-US" sz="1600" dirty="0"/>
                  <a:t>Sequence </a:t>
                </a:r>
                <a:r>
                  <a:rPr lang="en-US" sz="1600" dirty="0" smtClean="0"/>
                  <a:t>Count in Cluster</a:t>
                </a:r>
                <a:endParaRPr lang="en-US" sz="1600" dirty="0"/>
              </a:p>
            </c:rich>
          </c:tx>
          <c:overlay val="0"/>
        </c:title>
        <c:numFmt formatCode="General" sourceLinked="1"/>
        <c:majorTickMark val="out"/>
        <c:minorTickMark val="in"/>
        <c:tickLblPos val="nextTo"/>
        <c:txPr>
          <a:bodyPr/>
          <a:lstStyle/>
          <a:p>
            <a:pPr>
              <a:defRPr sz="1200" b="1"/>
            </a:pPr>
            <a:endParaRPr lang="en-US"/>
          </a:p>
        </c:txPr>
        <c:crossAx val="218426880"/>
        <c:crosses val="autoZero"/>
        <c:auto val="1"/>
        <c:lblAlgn val="ctr"/>
        <c:lblOffset val="100"/>
        <c:noMultiLvlLbl val="0"/>
      </c:catAx>
      <c:valAx>
        <c:axId val="218426880"/>
        <c:scaling>
          <c:logBase val="10"/>
          <c:orientation val="minMax"/>
        </c:scaling>
        <c:delete val="0"/>
        <c:axPos val="l"/>
        <c:majorGridlines>
          <c:spPr>
            <a:ln>
              <a:noFill/>
            </a:ln>
          </c:spPr>
        </c:majorGridlines>
        <c:numFmt formatCode="General" sourceLinked="1"/>
        <c:majorTickMark val="out"/>
        <c:minorTickMark val="in"/>
        <c:tickLblPos val="nextTo"/>
        <c:txPr>
          <a:bodyPr/>
          <a:lstStyle/>
          <a:p>
            <a:pPr>
              <a:defRPr sz="1800"/>
            </a:pPr>
            <a:endParaRPr lang="en-US"/>
          </a:p>
        </c:txPr>
        <c:crossAx val="218426488"/>
        <c:crosses val="autoZero"/>
        <c:crossBetween val="between"/>
      </c:valAx>
    </c:plotArea>
    <c:legend>
      <c:legendPos val="r"/>
      <c:layout>
        <c:manualLayout>
          <c:xMode val="edge"/>
          <c:yMode val="edge"/>
          <c:x val="0.60010603294153453"/>
          <c:y val="4.6638961796442113E-2"/>
          <c:w val="0.36716638979304261"/>
          <c:h val="0.27034242247496842"/>
        </c:manualLayout>
      </c:layout>
      <c:overlay val="0"/>
      <c:txPr>
        <a:bodyPr/>
        <a:lstStyle/>
        <a:p>
          <a:pPr>
            <a:defRPr sz="2400"/>
          </a:pPr>
          <a:endParaRPr lang="en-US"/>
        </a:p>
      </c:txPr>
    </c:legend>
    <c:plotVisOnly val="1"/>
    <c:dispBlanksAs val="gap"/>
    <c:showDLblsOverMax val="0"/>
  </c:chart>
  <c:spPr>
    <a:solidFill>
      <a:sysClr val="window" lastClr="FFFFFF"/>
    </a:solidFill>
  </c:spPr>
  <c:txPr>
    <a:bodyPr/>
    <a:lstStyle/>
    <a:p>
      <a:pPr>
        <a:defRPr sz="700">
          <a:latin typeface="+mj-lt"/>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B09AE3-0C20-443E-B849-6A928E1769F1}" type="datetimeFigureOut">
              <a:rPr lang="en-US" smtClean="0"/>
              <a:t>4/8/2013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95CD40-AA16-4DD1-A307-B764782EC2F1}" type="slidenum">
              <a:rPr lang="en-US" smtClean="0"/>
              <a:t>‹#›</a:t>
            </a:fld>
            <a:endParaRPr lang="en-US"/>
          </a:p>
        </p:txBody>
      </p:sp>
    </p:spTree>
    <p:extLst>
      <p:ext uri="{BB962C8B-B14F-4D97-AF65-F5344CB8AC3E}">
        <p14:creationId xmlns:p14="http://schemas.microsoft.com/office/powerpoint/2010/main" val="1491189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161765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defRPr>
            </a:lvl1pPr>
            <a:lvl2pPr eaLnBrk="0">
              <a:tabLst>
                <a:tab pos="723900" algn="l"/>
                <a:tab pos="1447800" algn="l"/>
                <a:tab pos="2171700" algn="l"/>
                <a:tab pos="2895600" algn="l"/>
              </a:tabLst>
              <a:defRPr>
                <a:solidFill>
                  <a:schemeClr val="tx1"/>
                </a:solidFill>
                <a:latin typeface="Arial" panose="020B0604020202020204" pitchFamily="34" charset="0"/>
              </a:defRPr>
            </a:lvl2pPr>
            <a:lvl3pPr eaLnBrk="0">
              <a:tabLst>
                <a:tab pos="723900" algn="l"/>
                <a:tab pos="1447800" algn="l"/>
                <a:tab pos="2171700" algn="l"/>
                <a:tab pos="2895600" algn="l"/>
              </a:tabLst>
              <a:defRPr>
                <a:solidFill>
                  <a:schemeClr val="tx1"/>
                </a:solidFill>
                <a:latin typeface="Arial" panose="020B0604020202020204" pitchFamily="34" charset="0"/>
              </a:defRPr>
            </a:lvl3pPr>
            <a:lvl4pPr eaLnBrk="0">
              <a:tabLst>
                <a:tab pos="723900" algn="l"/>
                <a:tab pos="1447800" algn="l"/>
                <a:tab pos="2171700" algn="l"/>
                <a:tab pos="2895600" algn="l"/>
              </a:tabLst>
              <a:defRPr>
                <a:solidFill>
                  <a:schemeClr val="tx1"/>
                </a:solidFill>
                <a:latin typeface="Arial" panose="020B0604020202020204" pitchFamily="34" charset="0"/>
              </a:defRPr>
            </a:lvl4pPr>
            <a:lvl5pPr eaLnBrk="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9pPr>
          </a:lstStyle>
          <a:p>
            <a:pPr eaLnBrk="1"/>
            <a:fld id="{BF5851CB-82FA-415F-BEA0-1FB8CA8D59CB}" type="slidenum">
              <a:rPr lang="en-US">
                <a:solidFill>
                  <a:srgbClr val="000000"/>
                </a:solidFill>
                <a:latin typeface="Times New Roman" panose="02020603050405020304" pitchFamily="18" charset="0"/>
              </a:rPr>
              <a:pPr eaLnBrk="1"/>
              <a:t>52</a:t>
            </a:fld>
            <a:endParaRPr lang="en-US">
              <a:solidFill>
                <a:srgbClr val="000000"/>
              </a:solidFill>
              <a:latin typeface="Times New Roman" panose="02020603050405020304" pitchFamily="18" charset="0"/>
            </a:endParaRPr>
          </a:p>
        </p:txBody>
      </p:sp>
      <p:sp>
        <p:nvSpPr>
          <p:cNvPr id="47107"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47108" name="Rectangle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958907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defRPr>
            </a:lvl1pPr>
            <a:lvl2pPr eaLnBrk="0">
              <a:tabLst>
                <a:tab pos="723900" algn="l"/>
                <a:tab pos="1447800" algn="l"/>
                <a:tab pos="2171700" algn="l"/>
                <a:tab pos="2895600" algn="l"/>
              </a:tabLst>
              <a:defRPr>
                <a:solidFill>
                  <a:schemeClr val="tx1"/>
                </a:solidFill>
                <a:latin typeface="Arial" panose="020B0604020202020204" pitchFamily="34" charset="0"/>
              </a:defRPr>
            </a:lvl2pPr>
            <a:lvl3pPr eaLnBrk="0">
              <a:tabLst>
                <a:tab pos="723900" algn="l"/>
                <a:tab pos="1447800" algn="l"/>
                <a:tab pos="2171700" algn="l"/>
                <a:tab pos="2895600" algn="l"/>
              </a:tabLst>
              <a:defRPr>
                <a:solidFill>
                  <a:schemeClr val="tx1"/>
                </a:solidFill>
                <a:latin typeface="Arial" panose="020B0604020202020204" pitchFamily="34" charset="0"/>
              </a:defRPr>
            </a:lvl3pPr>
            <a:lvl4pPr eaLnBrk="0">
              <a:tabLst>
                <a:tab pos="723900" algn="l"/>
                <a:tab pos="1447800" algn="l"/>
                <a:tab pos="2171700" algn="l"/>
                <a:tab pos="2895600" algn="l"/>
              </a:tabLst>
              <a:defRPr>
                <a:solidFill>
                  <a:schemeClr val="tx1"/>
                </a:solidFill>
                <a:latin typeface="Arial" panose="020B0604020202020204" pitchFamily="34" charset="0"/>
              </a:defRPr>
            </a:lvl4pPr>
            <a:lvl5pPr eaLnBrk="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9pPr>
          </a:lstStyle>
          <a:p>
            <a:pPr eaLnBrk="1"/>
            <a:fld id="{AFCF90BC-BB58-4955-81D7-0F1CB142D5A9}" type="slidenum">
              <a:rPr lang="en-US">
                <a:solidFill>
                  <a:srgbClr val="000000"/>
                </a:solidFill>
                <a:latin typeface="Times New Roman" panose="02020603050405020304" pitchFamily="18" charset="0"/>
              </a:rPr>
              <a:pPr eaLnBrk="1"/>
              <a:t>53</a:t>
            </a:fld>
            <a:endParaRPr lang="en-US">
              <a:solidFill>
                <a:srgbClr val="000000"/>
              </a:solidFill>
              <a:latin typeface="Times New Roman" panose="02020603050405020304" pitchFamily="18" charset="0"/>
            </a:endParaRPr>
          </a:p>
        </p:txBody>
      </p:sp>
      <p:sp>
        <p:nvSpPr>
          <p:cNvPr id="49155"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49156" name="Rectangle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675604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defRPr>
            </a:lvl1pPr>
            <a:lvl2pPr eaLnBrk="0">
              <a:tabLst>
                <a:tab pos="723900" algn="l"/>
                <a:tab pos="1447800" algn="l"/>
                <a:tab pos="2171700" algn="l"/>
                <a:tab pos="2895600" algn="l"/>
              </a:tabLst>
              <a:defRPr>
                <a:solidFill>
                  <a:schemeClr val="tx1"/>
                </a:solidFill>
                <a:latin typeface="Arial" panose="020B0604020202020204" pitchFamily="34" charset="0"/>
              </a:defRPr>
            </a:lvl2pPr>
            <a:lvl3pPr eaLnBrk="0">
              <a:tabLst>
                <a:tab pos="723900" algn="l"/>
                <a:tab pos="1447800" algn="l"/>
                <a:tab pos="2171700" algn="l"/>
                <a:tab pos="2895600" algn="l"/>
              </a:tabLst>
              <a:defRPr>
                <a:solidFill>
                  <a:schemeClr val="tx1"/>
                </a:solidFill>
                <a:latin typeface="Arial" panose="020B0604020202020204" pitchFamily="34" charset="0"/>
              </a:defRPr>
            </a:lvl3pPr>
            <a:lvl4pPr eaLnBrk="0">
              <a:tabLst>
                <a:tab pos="723900" algn="l"/>
                <a:tab pos="1447800" algn="l"/>
                <a:tab pos="2171700" algn="l"/>
                <a:tab pos="2895600" algn="l"/>
              </a:tabLst>
              <a:defRPr>
                <a:solidFill>
                  <a:schemeClr val="tx1"/>
                </a:solidFill>
                <a:latin typeface="Arial" panose="020B0604020202020204" pitchFamily="34" charset="0"/>
              </a:defRPr>
            </a:lvl4pPr>
            <a:lvl5pPr eaLnBrk="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9pPr>
          </a:lstStyle>
          <a:p>
            <a:pPr eaLnBrk="1"/>
            <a:fld id="{568D92EF-E779-418B-8A4F-1147FE5ADD05}" type="slidenum">
              <a:rPr lang="en-US">
                <a:solidFill>
                  <a:srgbClr val="000000"/>
                </a:solidFill>
                <a:latin typeface="Times New Roman" panose="02020603050405020304" pitchFamily="18" charset="0"/>
              </a:rPr>
              <a:pPr eaLnBrk="1"/>
              <a:t>54</a:t>
            </a:fld>
            <a:endParaRPr lang="en-US">
              <a:solidFill>
                <a:srgbClr val="000000"/>
              </a:solidFill>
              <a:latin typeface="Times New Roman" panose="02020603050405020304" pitchFamily="18" charset="0"/>
            </a:endParaRPr>
          </a:p>
        </p:txBody>
      </p:sp>
      <p:sp>
        <p:nvSpPr>
          <p:cNvPr id="50179"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50180" name="Rectangle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171176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0A12F6-8783-B54E-BD62-66C75C77408C}"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28759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02905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1978EA-7C5D-4E8B-A556-2583F47277FA}" type="slidenum">
              <a:rPr lang="en-US" smtClean="0">
                <a:solidFill>
                  <a:srgbClr val="292929"/>
                </a:solidFill>
                <a:latin typeface="Segoe UI"/>
              </a:rPr>
              <a:pPr/>
              <a:t>24</a:t>
            </a:fld>
            <a:endParaRPr lang="en-US">
              <a:solidFill>
                <a:srgbClr val="292929"/>
              </a:solidFill>
              <a:latin typeface="Segoe UI"/>
            </a:endParaRPr>
          </a:p>
        </p:txBody>
      </p:sp>
    </p:spTree>
    <p:extLst>
      <p:ext uri="{BB962C8B-B14F-4D97-AF65-F5344CB8AC3E}">
        <p14:creationId xmlns:p14="http://schemas.microsoft.com/office/powerpoint/2010/main" val="1891686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1978EA-7C5D-4E8B-A556-2583F47277FA}" type="slidenum">
              <a:rPr lang="en-US" smtClean="0">
                <a:solidFill>
                  <a:srgbClr val="292929"/>
                </a:solidFill>
                <a:latin typeface="Segoe UI"/>
              </a:rPr>
              <a:pPr/>
              <a:t>25</a:t>
            </a:fld>
            <a:endParaRPr lang="en-US">
              <a:solidFill>
                <a:srgbClr val="292929"/>
              </a:solidFill>
              <a:latin typeface="Segoe UI"/>
            </a:endParaRPr>
          </a:p>
        </p:txBody>
      </p:sp>
    </p:spTree>
    <p:extLst>
      <p:ext uri="{BB962C8B-B14F-4D97-AF65-F5344CB8AC3E}">
        <p14:creationId xmlns:p14="http://schemas.microsoft.com/office/powerpoint/2010/main" val="2786577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4262594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defRPr>
            </a:lvl1pPr>
            <a:lvl2pPr eaLnBrk="0">
              <a:tabLst>
                <a:tab pos="723900" algn="l"/>
                <a:tab pos="1447800" algn="l"/>
                <a:tab pos="2171700" algn="l"/>
                <a:tab pos="2895600" algn="l"/>
              </a:tabLst>
              <a:defRPr>
                <a:solidFill>
                  <a:schemeClr val="tx1"/>
                </a:solidFill>
                <a:latin typeface="Arial" panose="020B0604020202020204" pitchFamily="34" charset="0"/>
              </a:defRPr>
            </a:lvl2pPr>
            <a:lvl3pPr eaLnBrk="0">
              <a:tabLst>
                <a:tab pos="723900" algn="l"/>
                <a:tab pos="1447800" algn="l"/>
                <a:tab pos="2171700" algn="l"/>
                <a:tab pos="2895600" algn="l"/>
              </a:tabLst>
              <a:defRPr>
                <a:solidFill>
                  <a:schemeClr val="tx1"/>
                </a:solidFill>
                <a:latin typeface="Arial" panose="020B0604020202020204" pitchFamily="34" charset="0"/>
              </a:defRPr>
            </a:lvl3pPr>
            <a:lvl4pPr eaLnBrk="0">
              <a:tabLst>
                <a:tab pos="723900" algn="l"/>
                <a:tab pos="1447800" algn="l"/>
                <a:tab pos="2171700" algn="l"/>
                <a:tab pos="2895600" algn="l"/>
              </a:tabLst>
              <a:defRPr>
                <a:solidFill>
                  <a:schemeClr val="tx1"/>
                </a:solidFill>
                <a:latin typeface="Arial" panose="020B0604020202020204" pitchFamily="34" charset="0"/>
              </a:defRPr>
            </a:lvl4pPr>
            <a:lvl5pPr eaLnBrk="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9pPr>
          </a:lstStyle>
          <a:p>
            <a:pPr eaLnBrk="1"/>
            <a:fld id="{0BA02189-595E-4B57-BAB4-C872CEA29ACF}" type="slidenum">
              <a:rPr lang="en-US">
                <a:solidFill>
                  <a:srgbClr val="000000"/>
                </a:solidFill>
                <a:latin typeface="Times New Roman" panose="02020603050405020304" pitchFamily="18" charset="0"/>
              </a:rPr>
              <a:pPr eaLnBrk="1"/>
              <a:t>44</a:t>
            </a:fld>
            <a:endParaRPr lang="en-US">
              <a:solidFill>
                <a:srgbClr val="000000"/>
              </a:solidFill>
              <a:latin typeface="Times New Roman" panose="02020603050405020304" pitchFamily="18" charset="0"/>
            </a:endParaRPr>
          </a:p>
        </p:txBody>
      </p:sp>
      <p:sp>
        <p:nvSpPr>
          <p:cNvPr id="44035"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44036" name="Rectangle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784912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defRPr>
            </a:lvl1pPr>
            <a:lvl2pPr eaLnBrk="0">
              <a:tabLst>
                <a:tab pos="723900" algn="l"/>
                <a:tab pos="1447800" algn="l"/>
                <a:tab pos="2171700" algn="l"/>
                <a:tab pos="2895600" algn="l"/>
              </a:tabLst>
              <a:defRPr>
                <a:solidFill>
                  <a:schemeClr val="tx1"/>
                </a:solidFill>
                <a:latin typeface="Arial" panose="020B0604020202020204" pitchFamily="34" charset="0"/>
              </a:defRPr>
            </a:lvl2pPr>
            <a:lvl3pPr eaLnBrk="0">
              <a:tabLst>
                <a:tab pos="723900" algn="l"/>
                <a:tab pos="1447800" algn="l"/>
                <a:tab pos="2171700" algn="l"/>
                <a:tab pos="2895600" algn="l"/>
              </a:tabLst>
              <a:defRPr>
                <a:solidFill>
                  <a:schemeClr val="tx1"/>
                </a:solidFill>
                <a:latin typeface="Arial" panose="020B0604020202020204" pitchFamily="34" charset="0"/>
              </a:defRPr>
            </a:lvl3pPr>
            <a:lvl4pPr eaLnBrk="0">
              <a:tabLst>
                <a:tab pos="723900" algn="l"/>
                <a:tab pos="1447800" algn="l"/>
                <a:tab pos="2171700" algn="l"/>
                <a:tab pos="2895600" algn="l"/>
              </a:tabLst>
              <a:defRPr>
                <a:solidFill>
                  <a:schemeClr val="tx1"/>
                </a:solidFill>
                <a:latin typeface="Arial" panose="020B0604020202020204" pitchFamily="34" charset="0"/>
              </a:defRPr>
            </a:lvl4pPr>
            <a:lvl5pPr eaLnBrk="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9pPr>
          </a:lstStyle>
          <a:p>
            <a:pPr eaLnBrk="1"/>
            <a:fld id="{3406352E-C1C4-4F1A-907C-EA3D22C4833E}" type="slidenum">
              <a:rPr lang="en-US">
                <a:solidFill>
                  <a:srgbClr val="000000"/>
                </a:solidFill>
                <a:latin typeface="Times New Roman" panose="02020603050405020304" pitchFamily="18" charset="0"/>
              </a:rPr>
              <a:pPr eaLnBrk="1"/>
              <a:t>45</a:t>
            </a:fld>
            <a:endParaRPr lang="en-US">
              <a:solidFill>
                <a:srgbClr val="000000"/>
              </a:solidFill>
              <a:latin typeface="Times New Roman" panose="02020603050405020304" pitchFamily="18" charset="0"/>
            </a:endParaRPr>
          </a:p>
        </p:txBody>
      </p:sp>
      <p:sp>
        <p:nvSpPr>
          <p:cNvPr id="45059"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45060" name="Rectangle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269717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 David Wild</a:t>
            </a:r>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788306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defRPr>
            </a:lvl1pPr>
            <a:lvl2pPr eaLnBrk="0">
              <a:tabLst>
                <a:tab pos="723900" algn="l"/>
                <a:tab pos="1447800" algn="l"/>
                <a:tab pos="2171700" algn="l"/>
                <a:tab pos="2895600" algn="l"/>
              </a:tabLst>
              <a:defRPr>
                <a:solidFill>
                  <a:schemeClr val="tx1"/>
                </a:solidFill>
                <a:latin typeface="Arial" panose="020B0604020202020204" pitchFamily="34" charset="0"/>
              </a:defRPr>
            </a:lvl2pPr>
            <a:lvl3pPr eaLnBrk="0">
              <a:tabLst>
                <a:tab pos="723900" algn="l"/>
                <a:tab pos="1447800" algn="l"/>
                <a:tab pos="2171700" algn="l"/>
                <a:tab pos="2895600" algn="l"/>
              </a:tabLst>
              <a:defRPr>
                <a:solidFill>
                  <a:schemeClr val="tx1"/>
                </a:solidFill>
                <a:latin typeface="Arial" panose="020B0604020202020204" pitchFamily="34" charset="0"/>
              </a:defRPr>
            </a:lvl3pPr>
            <a:lvl4pPr eaLnBrk="0">
              <a:tabLst>
                <a:tab pos="723900" algn="l"/>
                <a:tab pos="1447800" algn="l"/>
                <a:tab pos="2171700" algn="l"/>
                <a:tab pos="2895600" algn="l"/>
              </a:tabLst>
              <a:defRPr>
                <a:solidFill>
                  <a:schemeClr val="tx1"/>
                </a:solidFill>
                <a:latin typeface="Arial" panose="020B0604020202020204" pitchFamily="34" charset="0"/>
              </a:defRPr>
            </a:lvl4pPr>
            <a:lvl5pPr eaLnBrk="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9pPr>
          </a:lstStyle>
          <a:p>
            <a:pPr eaLnBrk="1"/>
            <a:fld id="{9D957093-4513-466F-8F8D-CA537E2EC925}" type="slidenum">
              <a:rPr lang="en-US">
                <a:solidFill>
                  <a:srgbClr val="000000"/>
                </a:solidFill>
                <a:latin typeface="Times New Roman" panose="02020603050405020304" pitchFamily="18" charset="0"/>
              </a:rPr>
              <a:pPr eaLnBrk="1"/>
              <a:t>47</a:t>
            </a:fld>
            <a:endParaRPr lang="en-US">
              <a:solidFill>
                <a:srgbClr val="000000"/>
              </a:solidFill>
              <a:latin typeface="Times New Roman" panose="02020603050405020304" pitchFamily="18" charset="0"/>
            </a:endParaRPr>
          </a:p>
        </p:txBody>
      </p:sp>
      <p:sp>
        <p:nvSpPr>
          <p:cNvPr id="46083"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46084" name="Rectangle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492521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815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0902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0487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4/8/2013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7628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4/8/2013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4768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4/8/2013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6528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021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173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6942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2900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4/8/2013</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2953633033"/>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4/8/2013</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324574327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1766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4/8/2013</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2791723938"/>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4/8/2013</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4044392387"/>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4/8/2013</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3547601896"/>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4/8/2013</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166875536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4/8/2013</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294738510"/>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B4C45B-9E41-41B8-B899-2DA4D020C7D6}" type="datetimeFigureOut">
              <a:rPr lang="en-US" smtClean="0">
                <a:solidFill>
                  <a:prstClr val="black"/>
                </a:solidFill>
              </a:rPr>
              <a:pPr/>
              <a:t>4/8/2013</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DC78909-F7D1-4E5F-A67A-05CA868FF2D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870106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4/8/2013</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393915698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4/8/2013</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560675625"/>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4/8/2013</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3430206796"/>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4/8/2013</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94807844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8827135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4/8/2013</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2352199185"/>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4/8/2013</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2886582348"/>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4/8/2013</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3297013256"/>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4891401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347180"/>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9320855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2361436"/>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201495"/>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9220142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57466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itle 1"/>
          <p:cNvSpPr txBox="1">
            <a:spLocks noChangeAspect="1"/>
          </p:cNvSpPr>
          <p:nvPr userDrawn="1"/>
        </p:nvSpPr>
        <p:spPr>
          <a:xfrm>
            <a:off x="0" y="1828799"/>
            <a:ext cx="7315200" cy="3657601"/>
          </a:xfrm>
          <a:prstGeom prst="rect">
            <a:avLst/>
          </a:prstGeom>
          <a:solidFill>
            <a:srgbClr val="009E49">
              <a:alpha val="90000"/>
            </a:srgbClr>
          </a:solidFill>
        </p:spPr>
        <p:txBody>
          <a:bodyPr lIns="0" tIns="231607" rIns="121899" bIns="182848" anchor="t" anchorCtr="0">
            <a:normAutofit/>
          </a:bodyPr>
          <a:lstStyle>
            <a:lvl1pPr algn="ctr" defTabSz="457200" rtl="0" eaLnBrk="1" latinLnBrk="0" hangingPunct="1">
              <a:lnSpc>
                <a:spcPts val="3520"/>
              </a:lnSpc>
              <a:spcBef>
                <a:spcPct val="0"/>
              </a:spcBef>
              <a:buNone/>
              <a:defRPr sz="3600" kern="1200" baseline="0">
                <a:solidFill>
                  <a:schemeClr val="bg1"/>
                </a:solidFill>
                <a:latin typeface="Segoe UI Light"/>
                <a:ea typeface="+mj-ea"/>
                <a:cs typeface="Segoe UI Light"/>
              </a:defRPr>
            </a:lvl1pPr>
          </a:lstStyle>
          <a:p>
            <a:pPr marL="231607" algn="l"/>
            <a:endParaRPr lang="en-US" dirty="0">
              <a:solidFill>
                <a:prstClr val="white"/>
              </a:solidFill>
            </a:endParaRPr>
          </a:p>
        </p:txBody>
      </p:sp>
      <p:sp>
        <p:nvSpPr>
          <p:cNvPr id="2" name="Title 1"/>
          <p:cNvSpPr>
            <a:spLocks noGrp="1"/>
          </p:cNvSpPr>
          <p:nvPr>
            <p:ph type="ctrTitle"/>
          </p:nvPr>
        </p:nvSpPr>
        <p:spPr>
          <a:xfrm>
            <a:off x="228600" y="2010410"/>
            <a:ext cx="6858000" cy="1463040"/>
          </a:xfrm>
        </p:spPr>
        <p:txBody>
          <a:bodyPr anchor="b">
            <a:normAutofit/>
          </a:bodyPr>
          <a:lstStyle>
            <a:lvl1pPr>
              <a:lnSpc>
                <a:spcPct val="90000"/>
              </a:lnSpc>
              <a:defRPr sz="4400" spc="-100" baseline="0">
                <a:gradFill>
                  <a:gsLst>
                    <a:gs pos="0">
                      <a:schemeClr val="bg1"/>
                    </a:gs>
                    <a:gs pos="100000">
                      <a:schemeClr val="bg1"/>
                    </a:gs>
                  </a:gsLst>
                  <a:lin ang="16200000" scaled="0"/>
                </a:gra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0" y="3657600"/>
            <a:ext cx="6858000" cy="914400"/>
          </a:xfrm>
        </p:spPr>
        <p:txBody>
          <a:bodyPr>
            <a:noAutofit/>
          </a:bodyPr>
          <a:lstStyle>
            <a:lvl1pPr marL="0" indent="0" algn="l">
              <a:spcBef>
                <a:spcPts val="0"/>
              </a:spcBef>
              <a:buNone/>
              <a:defRPr sz="1800" cap="all" baseline="0">
                <a:gradFill>
                  <a:gsLst>
                    <a:gs pos="0">
                      <a:schemeClr val="bg1"/>
                    </a:gs>
                    <a:gs pos="100000">
                      <a:schemeClr val="bg1"/>
                    </a:gs>
                  </a:gsLst>
                  <a:lin ang="16200000" scaled="0"/>
                </a:gradFill>
              </a:defRPr>
            </a:lvl1pPr>
            <a:lvl2pPr marL="0" indent="0" algn="l">
              <a:lnSpc>
                <a:spcPct val="100000"/>
              </a:lnSpc>
              <a:spcBef>
                <a:spcPts val="0"/>
              </a:spcBef>
              <a:buNone/>
              <a:defRPr lang="en-US" sz="1800" kern="1200" dirty="0">
                <a:gradFill>
                  <a:gsLst>
                    <a:gs pos="0">
                      <a:schemeClr val="bg1"/>
                    </a:gs>
                    <a:gs pos="100000">
                      <a:schemeClr val="bg1"/>
                    </a:gs>
                  </a:gsLst>
                  <a:lin ang="16200000" scaled="0"/>
                </a:gradFill>
                <a:latin typeface="+mj-lt"/>
                <a:ea typeface="+mn-ea"/>
                <a:cs typeface="+mn-cs"/>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a:p>
            <a:pPr lvl="1"/>
            <a:r>
              <a:rPr lang="en-US" dirty="0" smtClean="0"/>
              <a:t>Level 2</a:t>
            </a:r>
            <a:endParaRPr lang="en-US" dirty="0"/>
          </a:p>
        </p:txBody>
      </p:sp>
      <p:sp>
        <p:nvSpPr>
          <p:cNvPr id="11" name="Text Placeholder 4"/>
          <p:cNvSpPr>
            <a:spLocks noGrp="1"/>
          </p:cNvSpPr>
          <p:nvPr>
            <p:ph type="body" sz="quarter" idx="12"/>
          </p:nvPr>
        </p:nvSpPr>
        <p:spPr>
          <a:xfrm>
            <a:off x="228600" y="4876800"/>
            <a:ext cx="6858000" cy="430887"/>
          </a:xfrm>
        </p:spPr>
        <p:txBody>
          <a:bodyPr tIns="0" anchor="b">
            <a:noAutofit/>
          </a:bodyPr>
          <a:lstStyle>
            <a:lvl1pPr>
              <a:lnSpc>
                <a:spcPct val="100000"/>
              </a:lnSpc>
              <a:spcBef>
                <a:spcPts val="0"/>
              </a:spcBef>
              <a:defRPr sz="1100" cap="none"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20" name="Rectangle 19"/>
          <p:cNvSpPr/>
          <p:nvPr/>
        </p:nvSpPr>
        <p:spPr>
          <a:xfrm>
            <a:off x="0" y="0"/>
            <a:ext cx="1828799" cy="182879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defTabSz="609493"/>
            <a:endParaRPr lang="en-US" sz="2400">
              <a:solidFill>
                <a:prstClr val="white"/>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19" y="6410"/>
            <a:ext cx="1808480" cy="665238"/>
          </a:xfrm>
          <a:prstGeom prst="rect">
            <a:avLst/>
          </a:prstGeom>
          <a:noFill/>
        </p:spPr>
      </p:pic>
    </p:spTree>
    <p:extLst>
      <p:ext uri="{BB962C8B-B14F-4D97-AF65-F5344CB8AC3E}">
        <p14:creationId xmlns:p14="http://schemas.microsoft.com/office/powerpoint/2010/main" val="3111464745"/>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9072836"/>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4936335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4969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04800"/>
            <a:ext cx="22098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304800"/>
            <a:ext cx="64770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809374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1041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600200"/>
            <a:ext cx="43434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864860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4/8/2013</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206740223"/>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4/8/2013</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1467229298"/>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4/8/2013</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4228506707"/>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4/8/2013</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3271877768"/>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4/8/2013</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101211720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er Slide">
    <p:bg>
      <p:bgPr>
        <a:solidFill>
          <a:schemeClr val="bg2">
            <a:lumMod val="5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2286000"/>
            <a:ext cx="8229600" cy="441325"/>
          </a:xfrm>
        </p:spPr>
        <p:txBody>
          <a:bodyPr anchor="b" anchorCtr="0"/>
          <a:lstStyle>
            <a:lvl1pPr>
              <a:defRPr sz="2400" spc="-100" baseline="0">
                <a:gradFill>
                  <a:gsLst>
                    <a:gs pos="0">
                      <a:schemeClr val="bg1"/>
                    </a:gs>
                    <a:gs pos="100000">
                      <a:schemeClr val="bg1"/>
                    </a:gs>
                  </a:gsLst>
                  <a:lin ang="16200000" scaled="0"/>
                </a:gradFill>
                <a:latin typeface="+mj-lt"/>
              </a:defRPr>
            </a:lvl1pPr>
            <a:lvl2pPr marL="0" indent="0">
              <a:buNone/>
              <a:defRPr/>
            </a:lvl2pPr>
          </a:lstStyle>
          <a:p>
            <a:pPr lvl="0"/>
            <a:r>
              <a:rPr lang="en-US" dirty="0" smtClean="0"/>
              <a:t>Click to edit Master text styles</a:t>
            </a:r>
          </a:p>
        </p:txBody>
      </p:sp>
      <p:sp>
        <p:nvSpPr>
          <p:cNvPr id="11" name="Title 10"/>
          <p:cNvSpPr>
            <a:spLocks noGrp="1"/>
          </p:cNvSpPr>
          <p:nvPr>
            <p:ph type="title"/>
          </p:nvPr>
        </p:nvSpPr>
        <p:spPr>
          <a:xfrm>
            <a:off x="457200" y="2720721"/>
            <a:ext cx="8229600" cy="936879"/>
          </a:xfrm>
        </p:spPr>
        <p:txBody>
          <a:bodyPr/>
          <a:lstStyle>
            <a:lvl1pPr>
              <a:defRPr sz="5400">
                <a:gradFill>
                  <a:gsLst>
                    <a:gs pos="0">
                      <a:schemeClr val="bg1"/>
                    </a:gs>
                    <a:gs pos="100000">
                      <a:schemeClr val="bg1"/>
                    </a:gs>
                  </a:gsLst>
                  <a:lin ang="16200000" scaled="0"/>
                </a:gradFill>
                <a:latin typeface="+mj-lt"/>
              </a:defRPr>
            </a:lvl1pPr>
          </a:lstStyle>
          <a:p>
            <a:r>
              <a:rPr lang="en-US" dirty="0" smtClean="0"/>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19" y="6410"/>
            <a:ext cx="1808480" cy="665238"/>
          </a:xfrm>
          <a:prstGeom prst="rect">
            <a:avLst/>
          </a:prstGeom>
          <a:noFill/>
        </p:spPr>
      </p:pic>
    </p:spTree>
    <p:extLst>
      <p:ext uri="{BB962C8B-B14F-4D97-AF65-F5344CB8AC3E}">
        <p14:creationId xmlns:p14="http://schemas.microsoft.com/office/powerpoint/2010/main" val="181158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4/8/2013</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80686877"/>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4/8/2013</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1473320700"/>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867"/>
            <a:ext cx="9144000" cy="88713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5" name="Rectangle 4"/>
          <p:cNvSpPr/>
          <p:nvPr/>
        </p:nvSpPr>
        <p:spPr>
          <a:xfrm>
            <a:off x="-8640" y="6052956"/>
            <a:ext cx="2249280" cy="71431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6" name="Rectangle 5"/>
          <p:cNvSpPr/>
          <p:nvPr/>
        </p:nvSpPr>
        <p:spPr>
          <a:xfrm>
            <a:off x="2358720" y="6044315"/>
            <a:ext cx="6785280" cy="71287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8" name="Title 7"/>
          <p:cNvSpPr>
            <a:spLocks noGrp="1"/>
          </p:cNvSpPr>
          <p:nvPr>
            <p:ph type="ctrTitle"/>
          </p:nvPr>
        </p:nvSpPr>
        <p:spPr>
          <a:xfrm>
            <a:off x="2362200" y="4038601"/>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31">
                <a:solidFill>
                  <a:srgbClr val="FFFFFF"/>
                </a:solidFill>
              </a:defRPr>
            </a:lvl1pPr>
            <a:lvl2pPr marL="457153" indent="0" algn="ctr">
              <a:buNone/>
            </a:lvl2pPr>
            <a:lvl3pPr marL="914305" indent="0" algn="ctr">
              <a:buNone/>
            </a:lvl3pPr>
            <a:lvl4pPr marL="1371458" indent="0" algn="ctr">
              <a:buNone/>
            </a:lvl4pPr>
            <a:lvl5pPr marL="1828610" indent="0" algn="ctr">
              <a:buNone/>
            </a:lvl5pPr>
            <a:lvl6pPr marL="2285763" indent="0" algn="ctr">
              <a:buNone/>
            </a:lvl6pPr>
            <a:lvl7pPr marL="2742915" indent="0" algn="ctr">
              <a:buNone/>
            </a:lvl7pPr>
            <a:lvl8pPr marL="3200068" indent="0" algn="ctr">
              <a:buNone/>
            </a:lvl8pPr>
            <a:lvl9pPr marL="365722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321" y="6068797"/>
            <a:ext cx="2057760" cy="685512"/>
          </a:xfrm>
        </p:spPr>
        <p:txBody>
          <a:bodyPr>
            <a:noAutofit/>
          </a:bodyPr>
          <a:lstStyle>
            <a:lvl1pPr algn="ctr">
              <a:defRPr sz="1996">
                <a:solidFill>
                  <a:srgbClr val="FFFFFF"/>
                </a:solidFill>
              </a:defRPr>
            </a:lvl1pPr>
          </a:lstStyle>
          <a:p>
            <a:pPr>
              <a:defRPr/>
            </a:pPr>
            <a:r>
              <a:rPr lang="en-US"/>
              <a:t>ECMLS 2012</a:t>
            </a:r>
          </a:p>
        </p:txBody>
      </p:sp>
      <p:sp>
        <p:nvSpPr>
          <p:cNvPr id="10" name="Footer Placeholder 16"/>
          <p:cNvSpPr>
            <a:spLocks noGrp="1"/>
          </p:cNvSpPr>
          <p:nvPr>
            <p:ph type="ftr" sz="quarter" idx="11"/>
          </p:nvPr>
        </p:nvSpPr>
        <p:spPr>
          <a:xfrm>
            <a:off x="2085121" y="236185"/>
            <a:ext cx="5868000" cy="365798"/>
          </a:xfrm>
        </p:spPr>
        <p:txBody>
          <a:bodyPr/>
          <a:lstStyle>
            <a:lvl1pPr algn="r">
              <a:defRPr>
                <a:solidFill>
                  <a:schemeClr val="tx2"/>
                </a:solidFill>
              </a:defRPr>
            </a:lvl1pPr>
          </a:lstStyle>
          <a:p>
            <a:pPr>
              <a:defRPr/>
            </a:pPr>
            <a:r>
              <a:rPr lang="en-US">
                <a:solidFill>
                  <a:srgbClr val="EBDDC3"/>
                </a:solidFill>
              </a:rPr>
              <a:t>Visualizing PSU</a:t>
            </a:r>
          </a:p>
        </p:txBody>
      </p:sp>
      <p:sp>
        <p:nvSpPr>
          <p:cNvPr id="11" name="Slide Number Placeholder 28"/>
          <p:cNvSpPr>
            <a:spLocks noGrp="1"/>
          </p:cNvSpPr>
          <p:nvPr>
            <p:ph type="sldNum" sz="quarter" idx="12"/>
          </p:nvPr>
        </p:nvSpPr>
        <p:spPr>
          <a:xfrm>
            <a:off x="8000640" y="228984"/>
            <a:ext cx="838080" cy="380200"/>
          </a:xfrm>
        </p:spPr>
        <p:txBody>
          <a:bodyPr/>
          <a:lstStyle>
            <a:lvl1pPr>
              <a:defRPr>
                <a:solidFill>
                  <a:schemeClr val="tx2"/>
                </a:solidFill>
              </a:defRPr>
            </a:lvl1pPr>
          </a:lstStyle>
          <a:p>
            <a:fld id="{0F4C263F-E1DE-4CD9-87D4-ABBB26E5DDB4}" type="slidenum">
              <a:rPr lang="en-US">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4189779595"/>
      </p:ext>
    </p:extLst>
  </p:cSld>
  <p:clrMapOvr>
    <a:overrideClrMapping bg1="dk1" tx1="lt1" bg2="dk2" tx2="lt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a:solidFill>
                  <a:srgbClr val="775F55"/>
                </a:solidFill>
              </a:rPr>
              <a:t>ECMLS 2012</a:t>
            </a:r>
          </a:p>
        </p:txBody>
      </p:sp>
      <p:sp>
        <p:nvSpPr>
          <p:cNvPr id="5" name="Footer Placeholder 2"/>
          <p:cNvSpPr>
            <a:spLocks noGrp="1"/>
          </p:cNvSpPr>
          <p:nvPr>
            <p:ph type="ftr" sz="quarter" idx="11"/>
          </p:nvPr>
        </p:nvSpPr>
        <p:spPr/>
        <p:txBody>
          <a:bodyPr/>
          <a:lstStyle>
            <a:lvl1pPr>
              <a:defRPr/>
            </a:lvl1pPr>
          </a:lstStyle>
          <a:p>
            <a:pPr>
              <a:defRPr/>
            </a:pPr>
            <a:r>
              <a:rPr lang="en-US">
                <a:solidFill>
                  <a:srgbClr val="775F55"/>
                </a:solidFill>
              </a:rPr>
              <a:t>Visualizing PSU</a:t>
            </a:r>
          </a:p>
        </p:txBody>
      </p:sp>
      <p:sp>
        <p:nvSpPr>
          <p:cNvPr id="6" name="Slide Number Placeholder 22"/>
          <p:cNvSpPr>
            <a:spLocks noGrp="1"/>
          </p:cNvSpPr>
          <p:nvPr>
            <p:ph type="sldNum" sz="quarter" idx="12"/>
          </p:nvPr>
        </p:nvSpPr>
        <p:spPr/>
        <p:txBody>
          <a:bodyPr/>
          <a:lstStyle>
            <a:lvl1pPr>
              <a:defRPr/>
            </a:lvl1pPr>
          </a:lstStyle>
          <a:p>
            <a:fld id="{7F181AF1-A14F-4032-B3E9-7EF1CB13A65E}" type="slidenum">
              <a:rPr lang="en-US"/>
              <a:pPr/>
              <a:t>‹#›</a:t>
            </a:fld>
            <a:endParaRPr lang="en-US"/>
          </a:p>
        </p:txBody>
      </p:sp>
    </p:spTree>
    <p:extLst>
      <p:ext uri="{BB962C8B-B14F-4D97-AF65-F5344CB8AC3E}">
        <p14:creationId xmlns:p14="http://schemas.microsoft.com/office/powerpoint/2010/main" val="23996471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3680"/>
            <a:ext cx="9144000" cy="114348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5" name="Rectangle 4"/>
          <p:cNvSpPr/>
          <p:nvPr/>
        </p:nvSpPr>
        <p:spPr>
          <a:xfrm>
            <a:off x="0" y="1600008"/>
            <a:ext cx="1296000" cy="9908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6" name="Rectangle 5"/>
          <p:cNvSpPr/>
          <p:nvPr/>
        </p:nvSpPr>
        <p:spPr>
          <a:xfrm>
            <a:off x="1372321" y="1600008"/>
            <a:ext cx="7771680" cy="9908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3" name="Text Placeholder 2"/>
          <p:cNvSpPr>
            <a:spLocks noGrp="1"/>
          </p:cNvSpPr>
          <p:nvPr>
            <p:ph type="body" idx="1"/>
          </p:nvPr>
        </p:nvSpPr>
        <p:spPr>
          <a:xfrm>
            <a:off x="1371601" y="2743201"/>
            <a:ext cx="7123113" cy="1673225"/>
          </a:xfrm>
        </p:spPr>
        <p:txBody>
          <a:bodyPr/>
          <a:lstStyle>
            <a:lvl1pPr marL="0" indent="0">
              <a:buNone/>
              <a:defRPr sz="2812">
                <a:solidFill>
                  <a:schemeClr val="tx2"/>
                </a:solidFill>
              </a:defRPr>
            </a:lvl1pPr>
            <a:lvl2pPr>
              <a:buNone/>
              <a:defRPr sz="1814">
                <a:solidFill>
                  <a:schemeClr val="tx1">
                    <a:tint val="75000"/>
                  </a:schemeClr>
                </a:solidFill>
              </a:defRPr>
            </a:lvl2pPr>
            <a:lvl3pPr>
              <a:buNone/>
              <a:defRPr sz="1633">
                <a:solidFill>
                  <a:schemeClr val="tx1">
                    <a:tint val="75000"/>
                  </a:schemeClr>
                </a:solidFill>
              </a:defRPr>
            </a:lvl3pPr>
            <a:lvl4pPr>
              <a:buNone/>
              <a:defRPr sz="1361">
                <a:solidFill>
                  <a:schemeClr val="tx1">
                    <a:tint val="75000"/>
                  </a:schemeClr>
                </a:solidFill>
              </a:defRPr>
            </a:lvl4pPr>
            <a:lvl5pPr>
              <a:buNone/>
              <a:defRPr sz="1361">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1" y="1600200"/>
            <a:ext cx="7620000" cy="990600"/>
          </a:xfrm>
        </p:spPr>
        <p:txBody>
          <a:bodyPr/>
          <a:lstStyle>
            <a:lvl1pPr algn="l">
              <a:buNone/>
              <a:defRPr sz="4445"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r>
              <a:rPr lang="en-US">
                <a:solidFill>
                  <a:srgbClr val="775F55"/>
                </a:solidFill>
              </a:rPr>
              <a:t>ECMLS 2012</a:t>
            </a:r>
          </a:p>
        </p:txBody>
      </p:sp>
      <p:sp>
        <p:nvSpPr>
          <p:cNvPr id="8" name="Slide Number Placeholder 12"/>
          <p:cNvSpPr>
            <a:spLocks noGrp="1"/>
          </p:cNvSpPr>
          <p:nvPr>
            <p:ph type="sldNum" sz="quarter" idx="11"/>
          </p:nvPr>
        </p:nvSpPr>
        <p:spPr>
          <a:xfrm>
            <a:off x="0" y="1752665"/>
            <a:ext cx="1296000" cy="701353"/>
          </a:xfrm>
        </p:spPr>
        <p:txBody>
          <a:bodyPr>
            <a:noAutofit/>
          </a:bodyPr>
          <a:lstStyle>
            <a:lvl1pPr>
              <a:defRPr sz="2358"/>
            </a:lvl1pPr>
          </a:lstStyle>
          <a:p>
            <a:fld id="{035C7B45-5BD7-4B61-A795-C290DB3C0C32}" type="slidenum">
              <a:rPr lang="en-US"/>
              <a:pPr/>
              <a:t>‹#›</a:t>
            </a:fld>
            <a:endParaRPr lang="en-US"/>
          </a:p>
        </p:txBody>
      </p:sp>
      <p:sp>
        <p:nvSpPr>
          <p:cNvPr id="9" name="Footer Placeholder 13"/>
          <p:cNvSpPr>
            <a:spLocks noGrp="1"/>
          </p:cNvSpPr>
          <p:nvPr>
            <p:ph type="ftr" sz="quarter" idx="12"/>
          </p:nvPr>
        </p:nvSpPr>
        <p:spPr/>
        <p:txBody>
          <a:bodyPr/>
          <a:lstStyle>
            <a:lvl1pPr>
              <a:defRPr/>
            </a:lvl1pPr>
          </a:lstStyle>
          <a:p>
            <a:pPr>
              <a:defRPr/>
            </a:pPr>
            <a:r>
              <a:rPr lang="en-US">
                <a:solidFill>
                  <a:srgbClr val="775F55"/>
                </a:solidFill>
              </a:rPr>
              <a:t>Visualizing PSU</a:t>
            </a:r>
          </a:p>
        </p:txBody>
      </p:sp>
    </p:spTree>
    <p:extLst>
      <p:ext uri="{BB962C8B-B14F-4D97-AF65-F5344CB8AC3E}">
        <p14:creationId xmlns:p14="http://schemas.microsoft.com/office/powerpoint/2010/main" val="3197923695"/>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r>
              <a:rPr lang="en-US">
                <a:solidFill>
                  <a:srgbClr val="775F55"/>
                </a:solidFill>
              </a:rPr>
              <a:t>ECMLS 2012</a:t>
            </a:r>
          </a:p>
        </p:txBody>
      </p:sp>
      <p:sp>
        <p:nvSpPr>
          <p:cNvPr id="6" name="Slide Number Placeholder 9"/>
          <p:cNvSpPr>
            <a:spLocks noGrp="1"/>
          </p:cNvSpPr>
          <p:nvPr>
            <p:ph type="sldNum" sz="quarter" idx="11"/>
          </p:nvPr>
        </p:nvSpPr>
        <p:spPr/>
        <p:txBody>
          <a:bodyPr/>
          <a:lstStyle>
            <a:lvl1pPr>
              <a:defRPr/>
            </a:lvl1pPr>
          </a:lstStyle>
          <a:p>
            <a:fld id="{16F4FC30-4C91-41B8-91BB-937B3925098E}" type="slidenum">
              <a:rPr lang="en-US"/>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r>
              <a:rPr lang="en-US">
                <a:solidFill>
                  <a:srgbClr val="775F55"/>
                </a:solidFill>
              </a:rPr>
              <a:t>Visualizing PSU</a:t>
            </a:r>
          </a:p>
        </p:txBody>
      </p:sp>
    </p:spTree>
    <p:extLst>
      <p:ext uri="{BB962C8B-B14F-4D97-AF65-F5344CB8AC3E}">
        <p14:creationId xmlns:p14="http://schemas.microsoft.com/office/powerpoint/2010/main" val="26928936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1" y="273051"/>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1996"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1996"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r>
              <a:rPr lang="en-US">
                <a:solidFill>
                  <a:srgbClr val="775F55"/>
                </a:solidFill>
              </a:rPr>
              <a:t>ECMLS 2012</a:t>
            </a:r>
          </a:p>
        </p:txBody>
      </p:sp>
      <p:sp>
        <p:nvSpPr>
          <p:cNvPr id="8" name="Slide Number Placeholder 11"/>
          <p:cNvSpPr>
            <a:spLocks noGrp="1"/>
          </p:cNvSpPr>
          <p:nvPr>
            <p:ph type="sldNum" sz="quarter" idx="11"/>
          </p:nvPr>
        </p:nvSpPr>
        <p:spPr/>
        <p:txBody>
          <a:bodyPr/>
          <a:lstStyle>
            <a:lvl1pPr>
              <a:defRPr/>
            </a:lvl1pPr>
          </a:lstStyle>
          <a:p>
            <a:fld id="{D51AF79B-BE5B-46DF-9A02-49F523E8BCF5}" type="slidenum">
              <a:rPr lang="en-US"/>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r>
              <a:rPr lang="en-US">
                <a:solidFill>
                  <a:srgbClr val="775F55"/>
                </a:solidFill>
              </a:rPr>
              <a:t>Visualizing PSU</a:t>
            </a:r>
          </a:p>
        </p:txBody>
      </p:sp>
    </p:spTree>
    <p:extLst>
      <p:ext uri="{BB962C8B-B14F-4D97-AF65-F5344CB8AC3E}">
        <p14:creationId xmlns:p14="http://schemas.microsoft.com/office/powerpoint/2010/main" val="20905770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r>
              <a:rPr lang="en-US">
                <a:solidFill>
                  <a:srgbClr val="775F55"/>
                </a:solidFill>
              </a:rPr>
              <a:t>ECMLS 2012</a:t>
            </a:r>
          </a:p>
        </p:txBody>
      </p:sp>
      <p:sp>
        <p:nvSpPr>
          <p:cNvPr id="4" name="Footer Placeholder 2"/>
          <p:cNvSpPr>
            <a:spLocks noGrp="1"/>
          </p:cNvSpPr>
          <p:nvPr>
            <p:ph type="ftr" sz="quarter" idx="11"/>
          </p:nvPr>
        </p:nvSpPr>
        <p:spPr/>
        <p:txBody>
          <a:bodyPr/>
          <a:lstStyle>
            <a:lvl1pPr>
              <a:defRPr/>
            </a:lvl1pPr>
          </a:lstStyle>
          <a:p>
            <a:pPr>
              <a:defRPr/>
            </a:pPr>
            <a:r>
              <a:rPr lang="en-US">
                <a:solidFill>
                  <a:srgbClr val="775F55"/>
                </a:solidFill>
              </a:rPr>
              <a:t>Visualizing PSU</a:t>
            </a:r>
          </a:p>
        </p:txBody>
      </p:sp>
      <p:sp>
        <p:nvSpPr>
          <p:cNvPr id="5" name="Slide Number Placeholder 22"/>
          <p:cNvSpPr>
            <a:spLocks noGrp="1"/>
          </p:cNvSpPr>
          <p:nvPr>
            <p:ph type="sldNum" sz="quarter" idx="12"/>
          </p:nvPr>
        </p:nvSpPr>
        <p:spPr/>
        <p:txBody>
          <a:bodyPr/>
          <a:lstStyle>
            <a:lvl1pPr>
              <a:defRPr/>
            </a:lvl1pPr>
          </a:lstStyle>
          <a:p>
            <a:fld id="{16C0158A-E812-4CF4-914C-49FA7FE87BB6}" type="slidenum">
              <a:rPr lang="en-US"/>
              <a:pPr/>
              <a:t>‹#›</a:t>
            </a:fld>
            <a:endParaRPr lang="en-US"/>
          </a:p>
        </p:txBody>
      </p:sp>
    </p:spTree>
    <p:extLst>
      <p:ext uri="{BB962C8B-B14F-4D97-AF65-F5344CB8AC3E}">
        <p14:creationId xmlns:p14="http://schemas.microsoft.com/office/powerpoint/2010/main" val="25290767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solidFill>
                  <a:srgbClr val="775F55"/>
                </a:solidFill>
              </a:rPr>
              <a:t>ECMLS 2012</a:t>
            </a:r>
          </a:p>
        </p:txBody>
      </p:sp>
      <p:sp>
        <p:nvSpPr>
          <p:cNvPr id="3" name="Footer Placeholder 2"/>
          <p:cNvSpPr>
            <a:spLocks noGrp="1"/>
          </p:cNvSpPr>
          <p:nvPr>
            <p:ph type="ftr" sz="quarter" idx="11"/>
          </p:nvPr>
        </p:nvSpPr>
        <p:spPr/>
        <p:txBody>
          <a:bodyPr/>
          <a:lstStyle>
            <a:lvl1pPr>
              <a:defRPr/>
            </a:lvl1pPr>
          </a:lstStyle>
          <a:p>
            <a:pPr>
              <a:defRPr/>
            </a:pPr>
            <a:r>
              <a:rPr lang="en-US">
                <a:solidFill>
                  <a:srgbClr val="775F55"/>
                </a:solidFill>
              </a:rPr>
              <a:t>Visualizing PSU</a:t>
            </a:r>
          </a:p>
        </p:txBody>
      </p:sp>
      <p:sp>
        <p:nvSpPr>
          <p:cNvPr id="4" name="Slide Number Placeholder 3"/>
          <p:cNvSpPr>
            <a:spLocks noGrp="1"/>
          </p:cNvSpPr>
          <p:nvPr>
            <p:ph type="sldNum" sz="quarter" idx="12"/>
          </p:nvPr>
        </p:nvSpPr>
        <p:spPr>
          <a:xfrm>
            <a:off x="0" y="6248816"/>
            <a:ext cx="532800" cy="380200"/>
          </a:xfrm>
        </p:spPr>
        <p:txBody>
          <a:bodyPr/>
          <a:lstStyle>
            <a:lvl1pPr>
              <a:defRPr>
                <a:solidFill>
                  <a:schemeClr val="tx2"/>
                </a:solidFill>
              </a:defRPr>
            </a:lvl1pPr>
          </a:lstStyle>
          <a:p>
            <a:fld id="{143EBFCB-31DF-482C-AFA1-5199DBA6C1DA}" type="slidenum">
              <a:rPr lang="en-US">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3868762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8077200" cy="869950"/>
          </a:xfrm>
        </p:spPr>
        <p:txBody>
          <a:bodyPr/>
          <a:lstStyle>
            <a:lvl1pPr algn="l">
              <a:buNone/>
              <a:defRPr sz="4445" b="0"/>
            </a:lvl1pPr>
          </a:lstStyle>
          <a:p>
            <a:r>
              <a:rPr lang="en-US" smtClean="0"/>
              <a:t>Click to edit Master title style</a:t>
            </a:r>
            <a:endParaRPr lang="en-US"/>
          </a:p>
        </p:txBody>
      </p:sp>
      <p:sp>
        <p:nvSpPr>
          <p:cNvPr id="3" name="Text Placeholder 2"/>
          <p:cNvSpPr>
            <a:spLocks noGrp="1"/>
          </p:cNvSpPr>
          <p:nvPr>
            <p:ph type="body" idx="2"/>
          </p:nvPr>
        </p:nvSpPr>
        <p:spPr>
          <a:xfrm>
            <a:off x="609601"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1191" tIns="201589" rIns="151191" bIns="100794"/>
          <a:lstStyle>
            <a:lvl1pPr marL="0" indent="0">
              <a:spcAft>
                <a:spcPts val="1000"/>
              </a:spcAft>
              <a:buNone/>
              <a:defRPr sz="1814"/>
            </a:lvl1pPr>
            <a:lvl2pPr>
              <a:buNone/>
              <a:defRPr sz="1179"/>
            </a:lvl2pPr>
            <a:lvl3pPr>
              <a:buNone/>
              <a:defRPr sz="998"/>
            </a:lvl3pPr>
            <a:lvl4pPr>
              <a:buNone/>
              <a:defRPr sz="907"/>
            </a:lvl4pPr>
            <a:lvl5pPr>
              <a:buNone/>
              <a:defRPr sz="907"/>
            </a:lvl5pPr>
          </a:lstStyle>
          <a:p>
            <a:pPr lvl="0"/>
            <a:r>
              <a:rPr lang="en-US" smtClean="0"/>
              <a:t>Click to edit Master text styles</a:t>
            </a:r>
          </a:p>
        </p:txBody>
      </p:sp>
      <p:sp>
        <p:nvSpPr>
          <p:cNvPr id="9" name="Content Placeholder 8"/>
          <p:cNvSpPr>
            <a:spLocks noGrp="1"/>
          </p:cNvSpPr>
          <p:nvPr>
            <p:ph sz="quarter" idx="1"/>
          </p:nvPr>
        </p:nvSpPr>
        <p:spPr>
          <a:xfrm>
            <a:off x="2362200" y="1752601"/>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r>
              <a:rPr lang="en-US">
                <a:solidFill>
                  <a:srgbClr val="775F55"/>
                </a:solidFill>
              </a:rPr>
              <a:t>ECMLS 2012</a:t>
            </a:r>
          </a:p>
        </p:txBody>
      </p:sp>
      <p:sp>
        <p:nvSpPr>
          <p:cNvPr id="6" name="Footer Placeholder 2"/>
          <p:cNvSpPr>
            <a:spLocks noGrp="1"/>
          </p:cNvSpPr>
          <p:nvPr>
            <p:ph type="ftr" sz="quarter" idx="11"/>
          </p:nvPr>
        </p:nvSpPr>
        <p:spPr/>
        <p:txBody>
          <a:bodyPr/>
          <a:lstStyle>
            <a:lvl1pPr>
              <a:defRPr/>
            </a:lvl1pPr>
          </a:lstStyle>
          <a:p>
            <a:pPr>
              <a:defRPr/>
            </a:pPr>
            <a:r>
              <a:rPr lang="en-US">
                <a:solidFill>
                  <a:srgbClr val="775F55"/>
                </a:solidFill>
              </a:rPr>
              <a:t>Visualizing PSU</a:t>
            </a:r>
          </a:p>
        </p:txBody>
      </p:sp>
      <p:sp>
        <p:nvSpPr>
          <p:cNvPr id="7" name="Slide Number Placeholder 22"/>
          <p:cNvSpPr>
            <a:spLocks noGrp="1"/>
          </p:cNvSpPr>
          <p:nvPr>
            <p:ph type="sldNum" sz="quarter" idx="12"/>
          </p:nvPr>
        </p:nvSpPr>
        <p:spPr/>
        <p:txBody>
          <a:bodyPr/>
          <a:lstStyle>
            <a:lvl1pPr>
              <a:defRPr/>
            </a:lvl1pPr>
          </a:lstStyle>
          <a:p>
            <a:fld id="{21ED3C7A-A557-48EB-BA20-B1340CE840B2}" type="slidenum">
              <a:rPr lang="en-US"/>
              <a:pPr/>
              <a:t>‹#›</a:t>
            </a:fld>
            <a:endParaRPr lang="en-US"/>
          </a:p>
        </p:txBody>
      </p:sp>
    </p:spTree>
    <p:extLst>
      <p:ext uri="{BB962C8B-B14F-4D97-AF65-F5344CB8AC3E}">
        <p14:creationId xmlns:p14="http://schemas.microsoft.com/office/powerpoint/2010/main" val="3337911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5" name="Straight Connector 4"/>
          <p:cNvCxnSpPr/>
          <p:nvPr userDrawn="1"/>
        </p:nvCxnSpPr>
        <p:spPr>
          <a:xfrm>
            <a:off x="457200" y="6400800"/>
            <a:ext cx="82296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6" name="Rectangle 25"/>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2"/>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10" name="Text Placeholder 9"/>
          <p:cNvSpPr>
            <a:spLocks noGrp="1"/>
          </p:cNvSpPr>
          <p:nvPr>
            <p:ph type="body" sz="quarter" idx="14"/>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sz="1400" b="0">
                <a:gradFill>
                  <a:gsLst>
                    <a:gs pos="0">
                      <a:schemeClr val="bg1"/>
                    </a:gs>
                    <a:gs pos="100000">
                      <a:schemeClr val="bg1"/>
                    </a:gs>
                  </a:gsLst>
                  <a:lin ang="16200000" scaled="0"/>
                </a:gradFill>
              </a:defRPr>
            </a:lvl1pPr>
            <a:lvl2pPr>
              <a:defRPr sz="1600"/>
            </a:lvl2pPr>
            <a:lvl3pPr>
              <a:defRPr sz="1600"/>
            </a:lvl3pPr>
            <a:lvl4pPr>
              <a:defRPr sz="1600"/>
            </a:lvl4pPr>
            <a:lvl5pPr>
              <a:defRPr sz="1600"/>
            </a:lvl5pPr>
          </a:lstStyle>
          <a:p>
            <a:pPr lvl="0"/>
            <a:r>
              <a:rPr lang="en-US" dirty="0" smtClean="0"/>
              <a:t>Click to edit Master text styles</a:t>
            </a:r>
          </a:p>
        </p:txBody>
      </p:sp>
      <p:sp>
        <p:nvSpPr>
          <p:cNvPr id="9" name="Footer Placeholder 8"/>
          <p:cNvSpPr>
            <a:spLocks noGrp="1"/>
          </p:cNvSpPr>
          <p:nvPr>
            <p:ph type="ftr" sz="quarter" idx="15"/>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11" name="Slide Number Placeholder 10"/>
          <p:cNvSpPr>
            <a:spLocks noGrp="1"/>
          </p:cNvSpPr>
          <p:nvPr>
            <p:ph type="sldNum" sz="quarter" idx="16"/>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2"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2811171412"/>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8640" y="4572481"/>
            <a:ext cx="9144000" cy="88713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6" name="Rectangle 5"/>
          <p:cNvSpPr/>
          <p:nvPr/>
        </p:nvSpPr>
        <p:spPr>
          <a:xfrm>
            <a:off x="-8640" y="4663210"/>
            <a:ext cx="1463040" cy="7128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7" name="Rectangle 6"/>
          <p:cNvSpPr/>
          <p:nvPr/>
        </p:nvSpPr>
        <p:spPr>
          <a:xfrm>
            <a:off x="1545121" y="4654569"/>
            <a:ext cx="7598880" cy="7128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8" name="Rectangle 7"/>
          <p:cNvSpPr/>
          <p:nvPr/>
        </p:nvSpPr>
        <p:spPr bwMode="white">
          <a:xfrm>
            <a:off x="1447201" y="0"/>
            <a:ext cx="100800" cy="686664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23"/>
            </a:lvl1pPr>
            <a:lvl2pPr>
              <a:buFontTx/>
              <a:buNone/>
              <a:defRPr sz="1179"/>
            </a:lvl2pPr>
            <a:lvl3pPr>
              <a:buFontTx/>
              <a:buNone/>
              <a:defRPr sz="998"/>
            </a:lvl3pPr>
            <a:lvl4pPr>
              <a:buFontTx/>
              <a:buNone/>
              <a:defRPr sz="907"/>
            </a:lvl4pPr>
            <a:lvl5pPr>
              <a:buFontTx/>
              <a:buNone/>
              <a:defRPr sz="907"/>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12"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175"/>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160" y="6248817"/>
            <a:ext cx="2666880" cy="364358"/>
          </a:xfrm>
        </p:spPr>
        <p:txBody>
          <a:bodyPr rtlCol="0"/>
          <a:lstStyle>
            <a:lvl1pPr>
              <a:defRPr/>
            </a:lvl1pPr>
          </a:lstStyle>
          <a:p>
            <a:pPr>
              <a:defRPr/>
            </a:pPr>
            <a:r>
              <a:rPr lang="en-US">
                <a:solidFill>
                  <a:srgbClr val="775F55"/>
                </a:solidFill>
              </a:rPr>
              <a:t>ECMLS 2012</a:t>
            </a:r>
          </a:p>
        </p:txBody>
      </p:sp>
      <p:sp>
        <p:nvSpPr>
          <p:cNvPr id="10" name="Slide Number Placeholder 12"/>
          <p:cNvSpPr>
            <a:spLocks noGrp="1"/>
          </p:cNvSpPr>
          <p:nvPr>
            <p:ph type="sldNum" sz="quarter" idx="11"/>
          </p:nvPr>
        </p:nvSpPr>
        <p:spPr>
          <a:xfrm>
            <a:off x="0" y="4667531"/>
            <a:ext cx="1447200" cy="663909"/>
          </a:xfrm>
        </p:spPr>
        <p:txBody>
          <a:bodyPr/>
          <a:lstStyle>
            <a:lvl1pPr>
              <a:defRPr sz="2812"/>
            </a:lvl1pPr>
          </a:lstStyle>
          <a:p>
            <a:fld id="{496367BD-AE82-4AB4-AA7E-DA898C57EF23}" type="slidenum">
              <a:rPr lang="en-US"/>
              <a:pPr/>
              <a:t>‹#›</a:t>
            </a:fld>
            <a:endParaRPr lang="en-US"/>
          </a:p>
        </p:txBody>
      </p:sp>
      <p:sp>
        <p:nvSpPr>
          <p:cNvPr id="11" name="Footer Placeholder 13"/>
          <p:cNvSpPr>
            <a:spLocks noGrp="1"/>
          </p:cNvSpPr>
          <p:nvPr>
            <p:ph type="ftr" sz="quarter" idx="12"/>
          </p:nvPr>
        </p:nvSpPr>
        <p:spPr>
          <a:xfrm>
            <a:off x="1599840" y="6248817"/>
            <a:ext cx="4572000" cy="364358"/>
          </a:xfrm>
        </p:spPr>
        <p:txBody>
          <a:bodyPr rtlCol="0"/>
          <a:lstStyle>
            <a:lvl1pPr>
              <a:defRPr/>
            </a:lvl1pPr>
          </a:lstStyle>
          <a:p>
            <a:pPr>
              <a:defRPr/>
            </a:pPr>
            <a:r>
              <a:rPr lang="en-US">
                <a:solidFill>
                  <a:srgbClr val="775F55"/>
                </a:solidFill>
              </a:rPr>
              <a:t>Visualizing PSU</a:t>
            </a:r>
          </a:p>
        </p:txBody>
      </p:sp>
    </p:spTree>
    <p:extLst>
      <p:ext uri="{BB962C8B-B14F-4D97-AF65-F5344CB8AC3E}">
        <p14:creationId xmlns:p14="http://schemas.microsoft.com/office/powerpoint/2010/main" val="2516298634"/>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a:solidFill>
                  <a:srgbClr val="775F55"/>
                </a:solidFill>
              </a:rPr>
              <a:t>ECMLS 2012</a:t>
            </a:r>
          </a:p>
        </p:txBody>
      </p:sp>
      <p:sp>
        <p:nvSpPr>
          <p:cNvPr id="5" name="Footer Placeholder 2"/>
          <p:cNvSpPr>
            <a:spLocks noGrp="1"/>
          </p:cNvSpPr>
          <p:nvPr>
            <p:ph type="ftr" sz="quarter" idx="11"/>
          </p:nvPr>
        </p:nvSpPr>
        <p:spPr/>
        <p:txBody>
          <a:bodyPr/>
          <a:lstStyle>
            <a:lvl1pPr>
              <a:defRPr/>
            </a:lvl1pPr>
          </a:lstStyle>
          <a:p>
            <a:pPr>
              <a:defRPr/>
            </a:pPr>
            <a:r>
              <a:rPr lang="en-US">
                <a:solidFill>
                  <a:srgbClr val="775F55"/>
                </a:solidFill>
              </a:rPr>
              <a:t>Visualizing PSU</a:t>
            </a:r>
          </a:p>
        </p:txBody>
      </p:sp>
      <p:sp>
        <p:nvSpPr>
          <p:cNvPr id="6" name="Slide Number Placeholder 22"/>
          <p:cNvSpPr>
            <a:spLocks noGrp="1"/>
          </p:cNvSpPr>
          <p:nvPr>
            <p:ph type="sldNum" sz="quarter" idx="12"/>
          </p:nvPr>
        </p:nvSpPr>
        <p:spPr/>
        <p:txBody>
          <a:bodyPr/>
          <a:lstStyle>
            <a:lvl1pPr>
              <a:defRPr/>
            </a:lvl1pPr>
          </a:lstStyle>
          <a:p>
            <a:fld id="{E943B040-B9DE-4978-B195-2086B55B8A4E}" type="slidenum">
              <a:rPr lang="en-US"/>
              <a:pPr/>
              <a:t>‹#›</a:t>
            </a:fld>
            <a:endParaRPr lang="en-US"/>
          </a:p>
        </p:txBody>
      </p:sp>
    </p:spTree>
    <p:extLst>
      <p:ext uri="{BB962C8B-B14F-4D97-AF65-F5344CB8AC3E}">
        <p14:creationId xmlns:p14="http://schemas.microsoft.com/office/powerpoint/2010/main" val="24869153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960" y="0"/>
            <a:ext cx="31968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5" name="Rectangle 4"/>
          <p:cNvSpPr/>
          <p:nvPr/>
        </p:nvSpPr>
        <p:spPr>
          <a:xfrm>
            <a:off x="6141600" y="609184"/>
            <a:ext cx="228960" cy="6248816"/>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6" name="Rectangle 5"/>
          <p:cNvSpPr/>
          <p:nvPr/>
        </p:nvSpPr>
        <p:spPr>
          <a:xfrm>
            <a:off x="6141600" y="0"/>
            <a:ext cx="228960" cy="532856"/>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2" name="Vertical Title 1"/>
          <p:cNvSpPr>
            <a:spLocks noGrp="1"/>
          </p:cNvSpPr>
          <p:nvPr>
            <p:ph type="title" orient="vert"/>
          </p:nvPr>
        </p:nvSpPr>
        <p:spPr>
          <a:xfrm>
            <a:off x="6553201" y="609601"/>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441" y="6248817"/>
            <a:ext cx="2208960" cy="364358"/>
          </a:xfrm>
        </p:spPr>
        <p:txBody>
          <a:bodyPr/>
          <a:lstStyle>
            <a:lvl1pPr>
              <a:defRPr/>
            </a:lvl1pPr>
          </a:lstStyle>
          <a:p>
            <a:pPr>
              <a:defRPr/>
            </a:pPr>
            <a:r>
              <a:rPr lang="en-US">
                <a:solidFill>
                  <a:srgbClr val="775F55"/>
                </a:solidFill>
              </a:rPr>
              <a:t>ECMLS 2012</a:t>
            </a:r>
          </a:p>
        </p:txBody>
      </p:sp>
      <p:sp>
        <p:nvSpPr>
          <p:cNvPr id="8" name="Footer Placeholder 4"/>
          <p:cNvSpPr>
            <a:spLocks noGrp="1"/>
          </p:cNvSpPr>
          <p:nvPr>
            <p:ph type="ftr" sz="quarter" idx="11"/>
          </p:nvPr>
        </p:nvSpPr>
        <p:spPr>
          <a:xfrm>
            <a:off x="457920" y="6248817"/>
            <a:ext cx="5572800" cy="364358"/>
          </a:xfrm>
        </p:spPr>
        <p:txBody>
          <a:bodyPr/>
          <a:lstStyle>
            <a:lvl1pPr>
              <a:defRPr/>
            </a:lvl1pPr>
          </a:lstStyle>
          <a:p>
            <a:pPr>
              <a:defRPr/>
            </a:pPr>
            <a:r>
              <a:rPr lang="en-US">
                <a:solidFill>
                  <a:srgbClr val="775F55"/>
                </a:solidFill>
              </a:rPr>
              <a:t>Visualizing PSU</a:t>
            </a:r>
          </a:p>
        </p:txBody>
      </p:sp>
      <p:sp>
        <p:nvSpPr>
          <p:cNvPr id="9" name="Slide Number Placeholder 5"/>
          <p:cNvSpPr>
            <a:spLocks noGrp="1"/>
          </p:cNvSpPr>
          <p:nvPr>
            <p:ph type="sldNum" sz="quarter" idx="12"/>
          </p:nvPr>
        </p:nvSpPr>
        <p:spPr>
          <a:xfrm rot="5400000">
            <a:off x="5990372" y="144028"/>
            <a:ext cx="532856" cy="244800"/>
          </a:xfrm>
        </p:spPr>
        <p:txBody>
          <a:bodyPr/>
          <a:lstStyle>
            <a:lvl1pPr>
              <a:defRPr/>
            </a:lvl1pPr>
          </a:lstStyle>
          <a:p>
            <a:fld id="{8CFEDF3B-E118-4EF5-89CF-CD45471A0637}" type="slidenum">
              <a:rPr lang="en-US"/>
              <a:pPr/>
              <a:t>‹#›</a:t>
            </a:fld>
            <a:endParaRPr lang="en-US"/>
          </a:p>
        </p:txBody>
      </p:sp>
    </p:spTree>
    <p:extLst>
      <p:ext uri="{BB962C8B-B14F-4D97-AF65-F5344CB8AC3E}">
        <p14:creationId xmlns:p14="http://schemas.microsoft.com/office/powerpoint/2010/main" val="3104758914"/>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6481" y="6247376"/>
            <a:ext cx="2128320" cy="470930"/>
          </a:xfrm>
        </p:spPr>
        <p:txBody>
          <a:bodyPr/>
          <a:lstStyle>
            <a:lvl1pPr>
              <a:defRPr/>
            </a:lvl1pPr>
          </a:lstStyle>
          <a:p>
            <a:pPr>
              <a:defRPr/>
            </a:pPr>
            <a:r>
              <a:rPr lang="en-US">
                <a:solidFill>
                  <a:srgbClr val="775F55"/>
                </a:solidFill>
              </a:rPr>
              <a:t>ECMLS 2012</a:t>
            </a:r>
          </a:p>
        </p:txBody>
      </p:sp>
      <p:sp>
        <p:nvSpPr>
          <p:cNvPr id="4" name="Footer Placeholder 3"/>
          <p:cNvSpPr>
            <a:spLocks noGrp="1"/>
          </p:cNvSpPr>
          <p:nvPr>
            <p:ph type="ftr" idx="11"/>
          </p:nvPr>
        </p:nvSpPr>
        <p:spPr>
          <a:xfrm>
            <a:off x="3127680" y="6247376"/>
            <a:ext cx="2897280" cy="470930"/>
          </a:xfrm>
        </p:spPr>
        <p:txBody>
          <a:bodyPr/>
          <a:lstStyle>
            <a:lvl1pPr>
              <a:defRPr/>
            </a:lvl1pPr>
          </a:lstStyle>
          <a:p>
            <a:pPr>
              <a:defRPr/>
            </a:pPr>
            <a:r>
              <a:rPr lang="en-US">
                <a:solidFill>
                  <a:srgbClr val="775F55"/>
                </a:solidFill>
              </a:rPr>
              <a:t>Visualizing PSU</a:t>
            </a:r>
          </a:p>
        </p:txBody>
      </p:sp>
      <p:sp>
        <p:nvSpPr>
          <p:cNvPr id="5" name="Slide Number Placeholder 4"/>
          <p:cNvSpPr>
            <a:spLocks noGrp="1"/>
          </p:cNvSpPr>
          <p:nvPr>
            <p:ph type="sldNum" idx="12"/>
          </p:nvPr>
        </p:nvSpPr>
        <p:spPr>
          <a:xfrm>
            <a:off x="6556321" y="6247376"/>
            <a:ext cx="2128320" cy="470930"/>
          </a:xfrm>
        </p:spPr>
        <p:txBody>
          <a:bodyPr/>
          <a:lstStyle>
            <a:lvl1pPr>
              <a:defRPr/>
            </a:lvl1pPr>
          </a:lstStyle>
          <a:p>
            <a:fld id="{B2F75D5A-FAD3-47B0-B03A-783CD0E5A5F5}" type="slidenum">
              <a:rPr lang="en-US"/>
              <a:pPr/>
              <a:t>‹#›</a:t>
            </a:fld>
            <a:endParaRPr lang="en-US"/>
          </a:p>
        </p:txBody>
      </p:sp>
    </p:spTree>
    <p:extLst>
      <p:ext uri="{BB962C8B-B14F-4D97-AF65-F5344CB8AC3E}">
        <p14:creationId xmlns:p14="http://schemas.microsoft.com/office/powerpoint/2010/main" val="3753757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2/3">
    <p:spTree>
      <p:nvGrpSpPr>
        <p:cNvPr id="1" name=""/>
        <p:cNvGrpSpPr/>
        <p:nvPr/>
      </p:nvGrpSpPr>
      <p:grpSpPr>
        <a:xfrm>
          <a:off x="0" y="0"/>
          <a:ext cx="0" cy="0"/>
          <a:chOff x="0" y="0"/>
          <a:chExt cx="0" cy="0"/>
        </a:xfrm>
      </p:grpSpPr>
      <p:cxnSp>
        <p:nvCxnSpPr>
          <p:cNvPr id="11" name="Straight Connector 10"/>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0" name="Rectangle 9"/>
          <p:cNvSpPr/>
          <p:nvPr userDrawn="1"/>
        </p:nvSpPr>
        <p:spPr>
          <a:xfrm>
            <a:off x="0" y="0"/>
            <a:ext cx="9144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9" name="Text Placeholder 9"/>
          <p:cNvSpPr>
            <a:spLocks noGrp="1"/>
          </p:cNvSpPr>
          <p:nvPr>
            <p:ph type="body" sz="quarter" idx="15"/>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2" name="Title 1"/>
          <p:cNvSpPr>
            <a:spLocks noGrp="1"/>
          </p:cNvSpPr>
          <p:nvPr>
            <p:ph type="title"/>
          </p:nvPr>
        </p:nvSpPr>
        <p:spPr>
          <a:xfrm>
            <a:off x="457200" y="640080"/>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5181600" cy="4419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5" name="Footer Placeholder 4"/>
          <p:cNvSpPr>
            <a:spLocks noGrp="1"/>
          </p:cNvSpPr>
          <p:nvPr>
            <p:ph type="ftr" sz="quarter" idx="16"/>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7" name="Slide Number Placeholder 6"/>
          <p:cNvSpPr>
            <a:spLocks noGrp="1"/>
          </p:cNvSpPr>
          <p:nvPr>
            <p:ph type="sldNum" sz="quarter" idx="17"/>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2"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218930492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 2/3 + 1/3">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4" name="Rectangle 13"/>
          <p:cNvSpPr/>
          <p:nvPr userDrawn="1"/>
        </p:nvSpPr>
        <p:spPr>
          <a:xfrm>
            <a:off x="0" y="0"/>
            <a:ext cx="9144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9" name="Text Placeholder 9"/>
          <p:cNvSpPr>
            <a:spLocks noGrp="1"/>
          </p:cNvSpPr>
          <p:nvPr>
            <p:ph type="body" sz="quarter" idx="15"/>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2" name="Title 1"/>
          <p:cNvSpPr>
            <a:spLocks noGrp="1"/>
          </p:cNvSpPr>
          <p:nvPr>
            <p:ph type="title"/>
          </p:nvPr>
        </p:nvSpPr>
        <p:spPr>
          <a:xfrm>
            <a:off x="457200" y="640080"/>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5181600" cy="4419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7" name="Content Placeholder 2"/>
          <p:cNvSpPr>
            <a:spLocks noGrp="1"/>
          </p:cNvSpPr>
          <p:nvPr>
            <p:ph idx="14"/>
          </p:nvPr>
        </p:nvSpPr>
        <p:spPr>
          <a:xfrm>
            <a:off x="5943600" y="1066800"/>
            <a:ext cx="2743200" cy="4419600"/>
          </a:xfrm>
          <a:solidFill>
            <a:srgbClr val="009E49"/>
          </a:solidFill>
          <a:ln>
            <a:noFill/>
          </a:ln>
        </p:spPr>
        <p:txBody>
          <a:bodyPr lIns="182880" tIns="182880" rIns="182880" bIns="18288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bg1"/>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bg1"/>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bg1"/>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bg1"/>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bg1"/>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4" name="Footer Placeholder 3"/>
          <p:cNvSpPr>
            <a:spLocks noGrp="1"/>
          </p:cNvSpPr>
          <p:nvPr>
            <p:ph type="ftr" sz="quarter" idx="16"/>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5" name="Slide Number Placeholder 4"/>
          <p:cNvSpPr>
            <a:spLocks noGrp="1"/>
          </p:cNvSpPr>
          <p:nvPr>
            <p:ph type="sldNum" sz="quarter" idx="17"/>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1"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187851483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1/3 + 2/3">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2" name="Rectangle 11"/>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a:xfrm>
            <a:off x="457200" y="640080"/>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2743200" cy="4419600"/>
          </a:xfrm>
          <a:noFill/>
        </p:spPr>
        <p:txBody>
          <a:bodyPr lIns="0" tIns="0" rIns="0" bIns="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7" name="Content Placeholder 2"/>
          <p:cNvSpPr>
            <a:spLocks noGrp="1"/>
          </p:cNvSpPr>
          <p:nvPr>
            <p:ph idx="14"/>
          </p:nvPr>
        </p:nvSpPr>
        <p:spPr>
          <a:xfrm>
            <a:off x="3505200" y="1066800"/>
            <a:ext cx="5181600" cy="4419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9" name="Text Placeholder 9"/>
          <p:cNvSpPr>
            <a:spLocks noGrp="1"/>
          </p:cNvSpPr>
          <p:nvPr>
            <p:ph type="body" sz="quarter" idx="15"/>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5" name="Footer Placeholder 4"/>
          <p:cNvSpPr>
            <a:spLocks noGrp="1"/>
          </p:cNvSpPr>
          <p:nvPr>
            <p:ph type="ftr" sz="quarter" idx="16"/>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11" name="Slide Number Placeholder 10"/>
          <p:cNvSpPr>
            <a:spLocks noGrp="1"/>
          </p:cNvSpPr>
          <p:nvPr>
            <p:ph type="sldNum" sz="quarter" idx="17"/>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3"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132111393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enario Layout">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2" name="Rectangle 11"/>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a:xfrm>
            <a:off x="457200" y="640080"/>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2209800" cy="1905000"/>
          </a:xfrm>
          <a:solidFill>
            <a:schemeClr val="bg1"/>
          </a:solidFill>
          <a:ln>
            <a:solidFill>
              <a:schemeClr val="accent2"/>
            </a:solidFill>
          </a:ln>
        </p:spPr>
        <p:txBody>
          <a:bodyPr lIns="91440" tIns="91440" rIns="91440" bIns="91440">
            <a:noAutofit/>
          </a:bodyPr>
          <a:lstStyle>
            <a:lvl1pPr marL="114300" marR="0" indent="0" algn="l" defTabSz="914400" rtl="0" eaLnBrk="1" fontAlgn="auto" latinLnBrk="0" hangingPunct="1">
              <a:lnSpc>
                <a:spcPct val="100000"/>
              </a:lnSpc>
              <a:spcBef>
                <a:spcPts val="600"/>
              </a:spcBef>
              <a:spcAft>
                <a:spcPts val="0"/>
              </a:spcAft>
              <a:buClrTx/>
              <a:buSzTx/>
              <a:buFont typeface="Arial" pitchFamily="34" charset="0"/>
              <a:buNone/>
              <a:tabLst/>
              <a:defRPr sz="1100" b="1">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7" name="Content Placeholder 2"/>
          <p:cNvSpPr>
            <a:spLocks noGrp="1"/>
          </p:cNvSpPr>
          <p:nvPr>
            <p:ph idx="14"/>
          </p:nvPr>
        </p:nvSpPr>
        <p:spPr>
          <a:xfrm>
            <a:off x="2819400" y="990600"/>
            <a:ext cx="5867400" cy="5257800"/>
          </a:xfrm>
          <a:solidFill>
            <a:schemeClr val="bg1"/>
          </a:solidFill>
          <a:ln>
            <a:solidFill>
              <a:schemeClr val="accent1"/>
            </a:solidFill>
          </a:ln>
        </p:spPr>
        <p:txBody>
          <a:bodyPr lIns="274320" tIns="91440" rIns="182880" bIns="9144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11" name="Content Placeholder 2"/>
          <p:cNvSpPr>
            <a:spLocks noGrp="1"/>
          </p:cNvSpPr>
          <p:nvPr>
            <p:ph idx="17"/>
          </p:nvPr>
        </p:nvSpPr>
        <p:spPr>
          <a:xfrm>
            <a:off x="457200" y="3048000"/>
            <a:ext cx="2209800" cy="3200400"/>
          </a:xfrm>
          <a:solidFill>
            <a:schemeClr val="bg1"/>
          </a:solidFill>
          <a:ln>
            <a:solidFill>
              <a:schemeClr val="accent5"/>
            </a:solidFill>
          </a:ln>
        </p:spPr>
        <p:txBody>
          <a:bodyPr lIns="91440" tIns="91440" rIns="91440" bIns="91440">
            <a:noAutofit/>
          </a:bodyPr>
          <a:lstStyle>
            <a:lvl1pPr marL="114300" marR="0" indent="0" algn="l" defTabSz="914400" rtl="0" eaLnBrk="1" fontAlgn="auto" latinLnBrk="0" hangingPunct="1">
              <a:lnSpc>
                <a:spcPct val="100000"/>
              </a:lnSpc>
              <a:spcBef>
                <a:spcPts val="600"/>
              </a:spcBef>
              <a:spcAft>
                <a:spcPts val="0"/>
              </a:spcAft>
              <a:buClrTx/>
              <a:buSzTx/>
              <a:buFont typeface="Arial" pitchFamily="34" charset="0"/>
              <a:buNone/>
              <a:tabLst/>
              <a:defRPr sz="1100" b="1">
                <a:solidFill>
                  <a:schemeClr val="tx2"/>
                </a:solidFill>
              </a:defRPr>
            </a:lvl1pPr>
            <a:lvl2pPr marL="117475" marR="0" indent="-117475" algn="l" defTabSz="914400" rtl="0" eaLnBrk="1" fontAlgn="auto" latinLnBrk="0" hangingPunct="1">
              <a:lnSpc>
                <a:spcPct val="100000"/>
              </a:lnSpc>
              <a:spcBef>
                <a:spcPts val="300"/>
              </a:spcBef>
              <a:spcAft>
                <a:spcPts val="0"/>
              </a:spcAft>
              <a:buClr>
                <a:schemeClr val="accent1">
                  <a:lumMod val="60000"/>
                  <a:lumOff val="40000"/>
                </a:schemeClr>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lumMod val="60000"/>
                  <a:lumOff val="40000"/>
                </a:schemeClr>
              </a:buClr>
              <a:buSzTx/>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5" name="Footer Placeholder 4"/>
          <p:cNvSpPr>
            <a:spLocks noGrp="1"/>
          </p:cNvSpPr>
          <p:nvPr>
            <p:ph type="ftr" sz="quarter" idx="20"/>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9" name="Slide Number Placeholder 8"/>
          <p:cNvSpPr>
            <a:spLocks noGrp="1"/>
          </p:cNvSpPr>
          <p:nvPr>
            <p:ph type="sldNum" sz="quarter" idx="21"/>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3"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24764896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6881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3" name="Rectangle 12"/>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66801"/>
            <a:ext cx="3962400" cy="4419599"/>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800"/>
            </a:lvl6pPr>
            <a:lvl7pPr>
              <a:defRPr sz="1800"/>
            </a:lvl7pPr>
            <a:lvl8pPr>
              <a:defRPr sz="1800"/>
            </a:lvl8pPr>
            <a:lvl9pPr>
              <a:defRPr sz="18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4" name="Content Placeholder 3"/>
          <p:cNvSpPr>
            <a:spLocks noGrp="1"/>
          </p:cNvSpPr>
          <p:nvPr>
            <p:ph sz="half" idx="2"/>
          </p:nvPr>
        </p:nvSpPr>
        <p:spPr>
          <a:xfrm>
            <a:off x="4724400" y="1066801"/>
            <a:ext cx="3949874" cy="4419599"/>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800"/>
            </a:lvl6pPr>
            <a:lvl7pPr>
              <a:defRPr sz="1800"/>
            </a:lvl7pPr>
            <a:lvl8pPr>
              <a:defRPr sz="1800"/>
            </a:lvl8pPr>
            <a:lvl9pPr>
              <a:defRPr sz="18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9" name="Text Placeholder 9"/>
          <p:cNvSpPr>
            <a:spLocks noGrp="1"/>
          </p:cNvSpPr>
          <p:nvPr>
            <p:ph type="body" sz="quarter" idx="14"/>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5" name="Footer Placeholder 4"/>
          <p:cNvSpPr>
            <a:spLocks noGrp="1"/>
          </p:cNvSpPr>
          <p:nvPr>
            <p:ph type="ftr" sz="quarter" idx="15"/>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6" name="Slide Number Placeholder 5"/>
          <p:cNvSpPr>
            <a:spLocks noGrp="1"/>
          </p:cNvSpPr>
          <p:nvPr>
            <p:ph type="sldNum" sz="quarter" idx="16"/>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1"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284170494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3" name="Rectangle 12"/>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a:xfrm>
            <a:off x="457200" y="646601"/>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66800"/>
            <a:ext cx="5181600" cy="2743201"/>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800"/>
            </a:lvl6pPr>
            <a:lvl7pPr>
              <a:defRPr sz="1800"/>
            </a:lvl7pPr>
            <a:lvl8pPr>
              <a:defRPr sz="1800"/>
            </a:lvl8pPr>
            <a:lvl9pPr>
              <a:defRPr sz="18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14" name="Content Placeholder 2"/>
          <p:cNvSpPr>
            <a:spLocks noGrp="1"/>
          </p:cNvSpPr>
          <p:nvPr>
            <p:ph idx="16"/>
          </p:nvPr>
        </p:nvSpPr>
        <p:spPr>
          <a:xfrm>
            <a:off x="4724400" y="3959352"/>
            <a:ext cx="3962400" cy="2289048"/>
          </a:xfrm>
          <a:solidFill>
            <a:schemeClr val="accent3">
              <a:lumMod val="20000"/>
              <a:lumOff val="80000"/>
            </a:schemeClr>
          </a:solidFill>
        </p:spPr>
        <p:txBody>
          <a:bodyPr lIns="320040" tIns="91440" rIns="91440" bIns="9144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b="1">
                <a:solidFill>
                  <a:schemeClr val="tx1"/>
                </a:solidFill>
              </a:defRPr>
            </a:lvl1pPr>
            <a:lvl2pPr marL="117475" marR="0" indent="-117475" algn="l" defTabSz="914400" rtl="0" eaLnBrk="1" fontAlgn="auto" latinLnBrk="0" hangingPunct="1">
              <a:lnSpc>
                <a:spcPct val="100000"/>
              </a:lnSpc>
              <a:spcBef>
                <a:spcPts val="300"/>
              </a:spcBef>
              <a:spcAft>
                <a:spcPts val="0"/>
              </a:spcAft>
              <a:buClr>
                <a:schemeClr val="accent1"/>
              </a:buClr>
              <a:buSzTx/>
              <a:buFont typeface="Arial" pitchFamily="34" charset="0"/>
              <a:buChar char="•"/>
              <a:tabLst/>
              <a:defRPr sz="1100">
                <a:solidFill>
                  <a:schemeClr val="tx1"/>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1"/>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1"/>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1"/>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15" name="Content Placeholder 2"/>
          <p:cNvSpPr>
            <a:spLocks noGrp="1"/>
          </p:cNvSpPr>
          <p:nvPr>
            <p:ph idx="17"/>
          </p:nvPr>
        </p:nvSpPr>
        <p:spPr>
          <a:xfrm>
            <a:off x="457200" y="3959352"/>
            <a:ext cx="3962400" cy="2289048"/>
          </a:xfrm>
          <a:solidFill>
            <a:schemeClr val="accent3">
              <a:lumMod val="20000"/>
              <a:lumOff val="80000"/>
            </a:schemeClr>
          </a:solidFill>
        </p:spPr>
        <p:txBody>
          <a:bodyPr lIns="320040" tIns="91440" rIns="91440" bIns="9144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b="1">
                <a:solidFill>
                  <a:schemeClr val="tx1"/>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1"/>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1"/>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1"/>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1"/>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4" name="Footer Placeholder 3"/>
          <p:cNvSpPr>
            <a:spLocks noGrp="1"/>
          </p:cNvSpPr>
          <p:nvPr>
            <p:ph type="ftr" sz="quarter" idx="18"/>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5" name="Slide Number Placeholder 4"/>
          <p:cNvSpPr>
            <a:spLocks noGrp="1"/>
          </p:cNvSpPr>
          <p:nvPr>
            <p:ph type="sldNum" sz="quarter" idx="19"/>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7" name="Text Placeholder 6"/>
          <p:cNvSpPr>
            <a:spLocks noGrp="1"/>
          </p:cNvSpPr>
          <p:nvPr>
            <p:ph type="body" sz="quarter" idx="20"/>
          </p:nvPr>
        </p:nvSpPr>
        <p:spPr>
          <a:xfrm>
            <a:off x="5943600" y="1066800"/>
            <a:ext cx="2743200" cy="2743200"/>
          </a:xfrm>
        </p:spPr>
        <p:txBody>
          <a:bodyPr/>
          <a:lstStyle>
            <a:lvl1pPr>
              <a:defRPr sz="1100">
                <a:solidFill>
                  <a:schemeClr val="tx2"/>
                </a:solidFill>
              </a:defRPr>
            </a:lvl1pPr>
            <a:lvl2pPr>
              <a:lnSpc>
                <a:spcPct val="100000"/>
              </a:lnSpc>
              <a:spcBef>
                <a:spcPts val="300"/>
              </a:spcBef>
              <a:defRPr sz="1100">
                <a:solidFill>
                  <a:schemeClr val="tx2"/>
                </a:solidFill>
              </a:defRPr>
            </a:lvl2pPr>
            <a:lvl3pPr>
              <a:defRPr sz="1100">
                <a:solidFill>
                  <a:schemeClr val="tx2"/>
                </a:solidFill>
              </a:defRPr>
            </a:lvl3pPr>
            <a:lvl4pPr>
              <a:defRPr sz="1100">
                <a:solidFill>
                  <a:schemeClr val="tx2"/>
                </a:solidFill>
              </a:defRPr>
            </a:lvl4pPr>
            <a:lvl5pPr>
              <a:defRPr sz="11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123422857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12" name="Straight Connector 11"/>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5" name="Rectangle 14"/>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066800"/>
            <a:ext cx="3931920" cy="274320"/>
          </a:xfrm>
        </p:spPr>
        <p:txBody>
          <a:bodyPr anchor="b">
            <a:normAutofit/>
          </a:bodyPr>
          <a:lstStyle>
            <a:lvl1pPr marL="0" indent="0">
              <a:buNone/>
              <a:defRPr sz="1600" b="0" spc="-30" baseline="0">
                <a:gradFill>
                  <a:gsLst>
                    <a:gs pos="0">
                      <a:schemeClr val="accent2"/>
                    </a:gs>
                    <a:gs pos="100000">
                      <a:schemeClr val="accent2"/>
                    </a:gs>
                  </a:gsLst>
                  <a:lin ang="16200000" scaled="0"/>
                </a:gra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447800"/>
            <a:ext cx="3931920" cy="4038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5" name="Text Placeholder 4"/>
          <p:cNvSpPr>
            <a:spLocks noGrp="1"/>
          </p:cNvSpPr>
          <p:nvPr>
            <p:ph type="body" sz="quarter" idx="3"/>
          </p:nvPr>
        </p:nvSpPr>
        <p:spPr>
          <a:xfrm>
            <a:off x="4711874" y="1066800"/>
            <a:ext cx="3931920" cy="274320"/>
          </a:xfrm>
        </p:spPr>
        <p:txBody>
          <a:bodyPr anchor="b">
            <a:normAutofit/>
          </a:bodyPr>
          <a:lstStyle>
            <a:lvl1pPr marL="0" indent="0">
              <a:buNone/>
              <a:defRPr sz="1600" b="0" spc="-30" baseline="0">
                <a:gradFill>
                  <a:gsLst>
                    <a:gs pos="0">
                      <a:schemeClr val="accent2"/>
                    </a:gs>
                    <a:gs pos="100000">
                      <a:schemeClr val="accent2"/>
                    </a:gs>
                  </a:gsLst>
                  <a:lin ang="16200000" scaled="0"/>
                </a:gra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0" y="1447800"/>
            <a:ext cx="3931920" cy="4038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10"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11" name="Text Placeholder 9"/>
          <p:cNvSpPr>
            <a:spLocks noGrp="1"/>
          </p:cNvSpPr>
          <p:nvPr>
            <p:ph type="body" sz="quarter" idx="14"/>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7" name="Footer Placeholder 6"/>
          <p:cNvSpPr>
            <a:spLocks noGrp="1"/>
          </p:cNvSpPr>
          <p:nvPr>
            <p:ph type="ftr" sz="quarter" idx="15"/>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8" name="Slide Number Placeholder 7"/>
          <p:cNvSpPr>
            <a:spLocks noGrp="1"/>
          </p:cNvSpPr>
          <p:nvPr>
            <p:ph type="sldNum" sz="quarter" idx="16"/>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3"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213153685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8" name="Straight Connector 7"/>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0" name="Rectangle 9"/>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7" name="Text Placeholder 9"/>
          <p:cNvSpPr>
            <a:spLocks noGrp="1"/>
          </p:cNvSpPr>
          <p:nvPr>
            <p:ph type="body" sz="quarter" idx="14"/>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3" name="Footer Placeholder 2"/>
          <p:cNvSpPr>
            <a:spLocks noGrp="1"/>
          </p:cNvSpPr>
          <p:nvPr>
            <p:ph type="ftr" sz="quarter" idx="15"/>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4" name="Slide Number Placeholder 3"/>
          <p:cNvSpPr>
            <a:spLocks noGrp="1"/>
          </p:cNvSpPr>
          <p:nvPr>
            <p:ph type="sldNum" sz="quarter" idx="16"/>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9"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421052884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2" name="Footer Placeholder 1"/>
          <p:cNvSpPr>
            <a:spLocks noGrp="1"/>
          </p:cNvSpPr>
          <p:nvPr>
            <p:ph type="ftr" sz="quarter" idx="10"/>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3" name="Slide Number Placeholder 2"/>
          <p:cNvSpPr>
            <a:spLocks noGrp="1"/>
          </p:cNvSpPr>
          <p:nvPr>
            <p:ph type="sldNum" sz="quarter" idx="11"/>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Tree>
    <p:extLst>
      <p:ext uri="{BB962C8B-B14F-4D97-AF65-F5344CB8AC3E}">
        <p14:creationId xmlns:p14="http://schemas.microsoft.com/office/powerpoint/2010/main" val="242375177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nal Slide - Logo &amp; Copyright">
    <p:bg>
      <p:bgPr>
        <a:solidFill>
          <a:schemeClr val="bg2">
            <a:lumMod val="50000"/>
          </a:schemeClr>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57200" y="4800600"/>
            <a:ext cx="8229600" cy="1600200"/>
          </a:xfrm>
        </p:spPr>
        <p:txBody>
          <a:bodyPr anchor="b"/>
          <a:lstStyle>
            <a:lvl1pPr algn="l">
              <a:spcBef>
                <a:spcPts val="0"/>
              </a:spcBef>
              <a:defRPr sz="900">
                <a:solidFill>
                  <a:schemeClr val="bg1"/>
                </a:solidFill>
              </a:defRPr>
            </a:lvl1pPr>
            <a:lvl2pPr algn="ctr">
              <a:defRPr sz="900"/>
            </a:lvl2pPr>
            <a:lvl3pPr algn="ctr">
              <a:defRPr sz="900"/>
            </a:lvl3pPr>
            <a:lvl4pPr algn="ctr">
              <a:defRPr sz="900"/>
            </a:lvl4pPr>
            <a:lvl5pPr algn="ctr">
              <a:defRPr sz="900"/>
            </a:lvl5pPr>
          </a:lstStyle>
          <a:p>
            <a:pPr lvl="0"/>
            <a:endParaRPr lang="en-US" dirty="0" smtClean="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6244" y="2186765"/>
            <a:ext cx="5511512" cy="2027376"/>
          </a:xfrm>
          <a:prstGeom prst="rect">
            <a:avLst/>
          </a:prstGeom>
        </p:spPr>
      </p:pic>
    </p:spTree>
    <p:extLst>
      <p:ext uri="{BB962C8B-B14F-4D97-AF65-F5344CB8AC3E}">
        <p14:creationId xmlns:p14="http://schemas.microsoft.com/office/powerpoint/2010/main" val="197970891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itle 1"/>
          <p:cNvSpPr txBox="1">
            <a:spLocks noChangeAspect="1"/>
          </p:cNvSpPr>
          <p:nvPr userDrawn="1"/>
        </p:nvSpPr>
        <p:spPr>
          <a:xfrm>
            <a:off x="0" y="1828799"/>
            <a:ext cx="7315200" cy="3657601"/>
          </a:xfrm>
          <a:prstGeom prst="rect">
            <a:avLst/>
          </a:prstGeom>
          <a:solidFill>
            <a:srgbClr val="009E49">
              <a:alpha val="90000"/>
            </a:srgbClr>
          </a:solidFill>
        </p:spPr>
        <p:txBody>
          <a:bodyPr lIns="0" tIns="231607" rIns="121899" bIns="182848" anchor="t" anchorCtr="0">
            <a:normAutofit/>
          </a:bodyPr>
          <a:lstStyle>
            <a:lvl1pPr algn="ctr" defTabSz="457200" rtl="0" eaLnBrk="1" latinLnBrk="0" hangingPunct="1">
              <a:lnSpc>
                <a:spcPts val="3520"/>
              </a:lnSpc>
              <a:spcBef>
                <a:spcPct val="0"/>
              </a:spcBef>
              <a:buNone/>
              <a:defRPr sz="3600" kern="1200" baseline="0">
                <a:solidFill>
                  <a:schemeClr val="bg1"/>
                </a:solidFill>
                <a:latin typeface="Segoe UI Light"/>
                <a:ea typeface="+mj-ea"/>
                <a:cs typeface="Segoe UI Light"/>
              </a:defRPr>
            </a:lvl1pPr>
          </a:lstStyle>
          <a:p>
            <a:pPr marL="231607" algn="l"/>
            <a:endParaRPr lang="en-US" dirty="0">
              <a:solidFill>
                <a:prstClr val="white"/>
              </a:solidFill>
            </a:endParaRPr>
          </a:p>
        </p:txBody>
      </p:sp>
      <p:sp>
        <p:nvSpPr>
          <p:cNvPr id="2" name="Title 1"/>
          <p:cNvSpPr>
            <a:spLocks noGrp="1"/>
          </p:cNvSpPr>
          <p:nvPr>
            <p:ph type="ctrTitle"/>
          </p:nvPr>
        </p:nvSpPr>
        <p:spPr>
          <a:xfrm>
            <a:off x="228600" y="2010410"/>
            <a:ext cx="6858000" cy="1463040"/>
          </a:xfrm>
        </p:spPr>
        <p:txBody>
          <a:bodyPr anchor="b">
            <a:normAutofit/>
          </a:bodyPr>
          <a:lstStyle>
            <a:lvl1pPr>
              <a:lnSpc>
                <a:spcPct val="90000"/>
              </a:lnSpc>
              <a:defRPr sz="4400" spc="-100" baseline="0">
                <a:gradFill>
                  <a:gsLst>
                    <a:gs pos="0">
                      <a:schemeClr val="bg1"/>
                    </a:gs>
                    <a:gs pos="100000">
                      <a:schemeClr val="bg1"/>
                    </a:gs>
                  </a:gsLst>
                  <a:lin ang="16200000" scaled="0"/>
                </a:gra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0" y="3657600"/>
            <a:ext cx="6858000" cy="914400"/>
          </a:xfrm>
        </p:spPr>
        <p:txBody>
          <a:bodyPr>
            <a:noAutofit/>
          </a:bodyPr>
          <a:lstStyle>
            <a:lvl1pPr marL="0" indent="0" algn="l">
              <a:spcBef>
                <a:spcPts val="0"/>
              </a:spcBef>
              <a:buNone/>
              <a:defRPr sz="1800" cap="all" baseline="0">
                <a:gradFill>
                  <a:gsLst>
                    <a:gs pos="0">
                      <a:schemeClr val="bg1"/>
                    </a:gs>
                    <a:gs pos="100000">
                      <a:schemeClr val="bg1"/>
                    </a:gs>
                  </a:gsLst>
                  <a:lin ang="16200000" scaled="0"/>
                </a:gradFill>
              </a:defRPr>
            </a:lvl1pPr>
            <a:lvl2pPr marL="0" indent="0" algn="l">
              <a:lnSpc>
                <a:spcPct val="100000"/>
              </a:lnSpc>
              <a:spcBef>
                <a:spcPts val="0"/>
              </a:spcBef>
              <a:buNone/>
              <a:defRPr lang="en-US" sz="1800" kern="1200" dirty="0">
                <a:gradFill>
                  <a:gsLst>
                    <a:gs pos="0">
                      <a:schemeClr val="bg1"/>
                    </a:gs>
                    <a:gs pos="100000">
                      <a:schemeClr val="bg1"/>
                    </a:gs>
                  </a:gsLst>
                  <a:lin ang="16200000" scaled="0"/>
                </a:gradFill>
                <a:latin typeface="+mj-lt"/>
                <a:ea typeface="+mn-ea"/>
                <a:cs typeface="+mn-cs"/>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a:p>
            <a:pPr lvl="1"/>
            <a:r>
              <a:rPr lang="en-US" dirty="0" smtClean="0"/>
              <a:t>Level 2</a:t>
            </a:r>
            <a:endParaRPr lang="en-US" dirty="0"/>
          </a:p>
        </p:txBody>
      </p:sp>
      <p:sp>
        <p:nvSpPr>
          <p:cNvPr id="11" name="Text Placeholder 4"/>
          <p:cNvSpPr>
            <a:spLocks noGrp="1"/>
          </p:cNvSpPr>
          <p:nvPr>
            <p:ph type="body" sz="quarter" idx="12"/>
          </p:nvPr>
        </p:nvSpPr>
        <p:spPr>
          <a:xfrm>
            <a:off x="228600" y="4876800"/>
            <a:ext cx="6858000" cy="430887"/>
          </a:xfrm>
        </p:spPr>
        <p:txBody>
          <a:bodyPr tIns="0" anchor="b">
            <a:noAutofit/>
          </a:bodyPr>
          <a:lstStyle>
            <a:lvl1pPr>
              <a:lnSpc>
                <a:spcPct val="100000"/>
              </a:lnSpc>
              <a:spcBef>
                <a:spcPts val="0"/>
              </a:spcBef>
              <a:defRPr sz="1100" cap="none"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20" name="Rectangle 19"/>
          <p:cNvSpPr/>
          <p:nvPr/>
        </p:nvSpPr>
        <p:spPr>
          <a:xfrm>
            <a:off x="0" y="0"/>
            <a:ext cx="1828799" cy="182879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defTabSz="609493"/>
            <a:endParaRPr lang="en-US" sz="2400">
              <a:solidFill>
                <a:prstClr val="white"/>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19" y="6410"/>
            <a:ext cx="1808480" cy="665238"/>
          </a:xfrm>
          <a:prstGeom prst="rect">
            <a:avLst/>
          </a:prstGeom>
          <a:noFill/>
        </p:spPr>
      </p:pic>
    </p:spTree>
    <p:extLst>
      <p:ext uri="{BB962C8B-B14F-4D97-AF65-F5344CB8AC3E}">
        <p14:creationId xmlns:p14="http://schemas.microsoft.com/office/powerpoint/2010/main" val="236510073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Header Slide">
    <p:bg>
      <p:bgPr>
        <a:solidFill>
          <a:schemeClr val="bg2">
            <a:lumMod val="5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2286000"/>
            <a:ext cx="8229600" cy="441325"/>
          </a:xfrm>
        </p:spPr>
        <p:txBody>
          <a:bodyPr anchor="b" anchorCtr="0"/>
          <a:lstStyle>
            <a:lvl1pPr>
              <a:defRPr sz="2400" spc="-100" baseline="0">
                <a:gradFill>
                  <a:gsLst>
                    <a:gs pos="0">
                      <a:schemeClr val="bg1"/>
                    </a:gs>
                    <a:gs pos="100000">
                      <a:schemeClr val="bg1"/>
                    </a:gs>
                  </a:gsLst>
                  <a:lin ang="16200000" scaled="0"/>
                </a:gradFill>
                <a:latin typeface="+mj-lt"/>
              </a:defRPr>
            </a:lvl1pPr>
            <a:lvl2pPr marL="0" indent="0">
              <a:buNone/>
              <a:defRPr/>
            </a:lvl2pPr>
          </a:lstStyle>
          <a:p>
            <a:pPr lvl="0"/>
            <a:r>
              <a:rPr lang="en-US" dirty="0" smtClean="0"/>
              <a:t>Click to edit Master text styles</a:t>
            </a:r>
          </a:p>
        </p:txBody>
      </p:sp>
      <p:sp>
        <p:nvSpPr>
          <p:cNvPr id="11" name="Title 10"/>
          <p:cNvSpPr>
            <a:spLocks noGrp="1"/>
          </p:cNvSpPr>
          <p:nvPr>
            <p:ph type="title"/>
          </p:nvPr>
        </p:nvSpPr>
        <p:spPr>
          <a:xfrm>
            <a:off x="457200" y="2720721"/>
            <a:ext cx="8229600" cy="936879"/>
          </a:xfrm>
        </p:spPr>
        <p:txBody>
          <a:bodyPr/>
          <a:lstStyle>
            <a:lvl1pPr>
              <a:defRPr sz="5400">
                <a:gradFill>
                  <a:gsLst>
                    <a:gs pos="0">
                      <a:schemeClr val="bg1"/>
                    </a:gs>
                    <a:gs pos="100000">
                      <a:schemeClr val="bg1"/>
                    </a:gs>
                  </a:gsLst>
                  <a:lin ang="16200000" scaled="0"/>
                </a:gradFill>
                <a:latin typeface="+mj-lt"/>
              </a:defRPr>
            </a:lvl1pPr>
          </a:lstStyle>
          <a:p>
            <a:r>
              <a:rPr lang="en-US" dirty="0" smtClean="0"/>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19" y="6410"/>
            <a:ext cx="1808480" cy="665238"/>
          </a:xfrm>
          <a:prstGeom prst="rect">
            <a:avLst/>
          </a:prstGeom>
          <a:noFill/>
        </p:spPr>
      </p:pic>
    </p:spTree>
    <p:extLst>
      <p:ext uri="{BB962C8B-B14F-4D97-AF65-F5344CB8AC3E}">
        <p14:creationId xmlns:p14="http://schemas.microsoft.com/office/powerpoint/2010/main" val="292793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5" name="Straight Connector 4"/>
          <p:cNvCxnSpPr/>
          <p:nvPr userDrawn="1"/>
        </p:nvCxnSpPr>
        <p:spPr>
          <a:xfrm>
            <a:off x="457200" y="6400800"/>
            <a:ext cx="82296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6" name="Rectangle 25"/>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2"/>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10" name="Text Placeholder 9"/>
          <p:cNvSpPr>
            <a:spLocks noGrp="1"/>
          </p:cNvSpPr>
          <p:nvPr>
            <p:ph type="body" sz="quarter" idx="14"/>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sz="1400" b="0">
                <a:gradFill>
                  <a:gsLst>
                    <a:gs pos="0">
                      <a:schemeClr val="bg1"/>
                    </a:gs>
                    <a:gs pos="100000">
                      <a:schemeClr val="bg1"/>
                    </a:gs>
                  </a:gsLst>
                  <a:lin ang="16200000" scaled="0"/>
                </a:gradFill>
              </a:defRPr>
            </a:lvl1pPr>
            <a:lvl2pPr>
              <a:defRPr sz="1600"/>
            </a:lvl2pPr>
            <a:lvl3pPr>
              <a:defRPr sz="1600"/>
            </a:lvl3pPr>
            <a:lvl4pPr>
              <a:defRPr sz="1600"/>
            </a:lvl4pPr>
            <a:lvl5pPr>
              <a:defRPr sz="1600"/>
            </a:lvl5pPr>
          </a:lstStyle>
          <a:p>
            <a:pPr lvl="0"/>
            <a:r>
              <a:rPr lang="en-US" dirty="0" smtClean="0"/>
              <a:t>Click to edit Master text styles</a:t>
            </a:r>
          </a:p>
        </p:txBody>
      </p:sp>
      <p:sp>
        <p:nvSpPr>
          <p:cNvPr id="9" name="Footer Placeholder 8"/>
          <p:cNvSpPr>
            <a:spLocks noGrp="1"/>
          </p:cNvSpPr>
          <p:nvPr>
            <p:ph type="ftr" sz="quarter" idx="15"/>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11" name="Slide Number Placeholder 10"/>
          <p:cNvSpPr>
            <a:spLocks noGrp="1"/>
          </p:cNvSpPr>
          <p:nvPr>
            <p:ph type="sldNum" sz="quarter" idx="16"/>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2"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4034812584"/>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2/3">
    <p:spTree>
      <p:nvGrpSpPr>
        <p:cNvPr id="1" name=""/>
        <p:cNvGrpSpPr/>
        <p:nvPr/>
      </p:nvGrpSpPr>
      <p:grpSpPr>
        <a:xfrm>
          <a:off x="0" y="0"/>
          <a:ext cx="0" cy="0"/>
          <a:chOff x="0" y="0"/>
          <a:chExt cx="0" cy="0"/>
        </a:xfrm>
      </p:grpSpPr>
      <p:cxnSp>
        <p:nvCxnSpPr>
          <p:cNvPr id="11" name="Straight Connector 10"/>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0" name="Rectangle 9"/>
          <p:cNvSpPr/>
          <p:nvPr userDrawn="1"/>
        </p:nvSpPr>
        <p:spPr>
          <a:xfrm>
            <a:off x="0" y="0"/>
            <a:ext cx="9144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9" name="Text Placeholder 9"/>
          <p:cNvSpPr>
            <a:spLocks noGrp="1"/>
          </p:cNvSpPr>
          <p:nvPr>
            <p:ph type="body" sz="quarter" idx="15"/>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2" name="Title 1"/>
          <p:cNvSpPr>
            <a:spLocks noGrp="1"/>
          </p:cNvSpPr>
          <p:nvPr>
            <p:ph type="title"/>
          </p:nvPr>
        </p:nvSpPr>
        <p:spPr>
          <a:xfrm>
            <a:off x="457200" y="640080"/>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5181600" cy="4419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5" name="Footer Placeholder 4"/>
          <p:cNvSpPr>
            <a:spLocks noGrp="1"/>
          </p:cNvSpPr>
          <p:nvPr>
            <p:ph type="ftr" sz="quarter" idx="16"/>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7" name="Slide Number Placeholder 6"/>
          <p:cNvSpPr>
            <a:spLocks noGrp="1"/>
          </p:cNvSpPr>
          <p:nvPr>
            <p:ph type="sldNum" sz="quarter" idx="17"/>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2"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198197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007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2/3 + 1/3">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4" name="Rectangle 13"/>
          <p:cNvSpPr/>
          <p:nvPr userDrawn="1"/>
        </p:nvSpPr>
        <p:spPr>
          <a:xfrm>
            <a:off x="0" y="0"/>
            <a:ext cx="9144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9" name="Text Placeholder 9"/>
          <p:cNvSpPr>
            <a:spLocks noGrp="1"/>
          </p:cNvSpPr>
          <p:nvPr>
            <p:ph type="body" sz="quarter" idx="15"/>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2" name="Title 1"/>
          <p:cNvSpPr>
            <a:spLocks noGrp="1"/>
          </p:cNvSpPr>
          <p:nvPr>
            <p:ph type="title"/>
          </p:nvPr>
        </p:nvSpPr>
        <p:spPr>
          <a:xfrm>
            <a:off x="457200" y="640080"/>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5181600" cy="4419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7" name="Content Placeholder 2"/>
          <p:cNvSpPr>
            <a:spLocks noGrp="1"/>
          </p:cNvSpPr>
          <p:nvPr>
            <p:ph idx="14"/>
          </p:nvPr>
        </p:nvSpPr>
        <p:spPr>
          <a:xfrm>
            <a:off x="5943600" y="1066800"/>
            <a:ext cx="2743200" cy="4419600"/>
          </a:xfrm>
          <a:solidFill>
            <a:srgbClr val="009E49"/>
          </a:solidFill>
          <a:ln>
            <a:noFill/>
          </a:ln>
        </p:spPr>
        <p:txBody>
          <a:bodyPr lIns="182880" tIns="182880" rIns="182880" bIns="18288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bg1"/>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bg1"/>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bg1"/>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bg1"/>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bg1"/>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4" name="Footer Placeholder 3"/>
          <p:cNvSpPr>
            <a:spLocks noGrp="1"/>
          </p:cNvSpPr>
          <p:nvPr>
            <p:ph type="ftr" sz="quarter" idx="16"/>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5" name="Slide Number Placeholder 4"/>
          <p:cNvSpPr>
            <a:spLocks noGrp="1"/>
          </p:cNvSpPr>
          <p:nvPr>
            <p:ph type="sldNum" sz="quarter" idx="17"/>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1"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72755493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 1/3 + 2/3">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2" name="Rectangle 11"/>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a:xfrm>
            <a:off x="457200" y="640080"/>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2743200" cy="4419600"/>
          </a:xfrm>
          <a:noFill/>
        </p:spPr>
        <p:txBody>
          <a:bodyPr lIns="0" tIns="0" rIns="0" bIns="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7" name="Content Placeholder 2"/>
          <p:cNvSpPr>
            <a:spLocks noGrp="1"/>
          </p:cNvSpPr>
          <p:nvPr>
            <p:ph idx="14"/>
          </p:nvPr>
        </p:nvSpPr>
        <p:spPr>
          <a:xfrm>
            <a:off x="3505200" y="1066800"/>
            <a:ext cx="5181600" cy="4419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9" name="Text Placeholder 9"/>
          <p:cNvSpPr>
            <a:spLocks noGrp="1"/>
          </p:cNvSpPr>
          <p:nvPr>
            <p:ph type="body" sz="quarter" idx="15"/>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5" name="Footer Placeholder 4"/>
          <p:cNvSpPr>
            <a:spLocks noGrp="1"/>
          </p:cNvSpPr>
          <p:nvPr>
            <p:ph type="ftr" sz="quarter" idx="16"/>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11" name="Slide Number Placeholder 10"/>
          <p:cNvSpPr>
            <a:spLocks noGrp="1"/>
          </p:cNvSpPr>
          <p:nvPr>
            <p:ph type="sldNum" sz="quarter" idx="17"/>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3"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310318506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enario Layout">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2" name="Rectangle 11"/>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a:xfrm>
            <a:off x="457200" y="640080"/>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2209800" cy="1905000"/>
          </a:xfrm>
          <a:solidFill>
            <a:schemeClr val="bg1"/>
          </a:solidFill>
          <a:ln>
            <a:solidFill>
              <a:schemeClr val="accent2"/>
            </a:solidFill>
          </a:ln>
        </p:spPr>
        <p:txBody>
          <a:bodyPr lIns="91440" tIns="91440" rIns="91440" bIns="91440">
            <a:noAutofit/>
          </a:bodyPr>
          <a:lstStyle>
            <a:lvl1pPr marL="114300" marR="0" indent="0" algn="l" defTabSz="914400" rtl="0" eaLnBrk="1" fontAlgn="auto" latinLnBrk="0" hangingPunct="1">
              <a:lnSpc>
                <a:spcPct val="100000"/>
              </a:lnSpc>
              <a:spcBef>
                <a:spcPts val="600"/>
              </a:spcBef>
              <a:spcAft>
                <a:spcPts val="0"/>
              </a:spcAft>
              <a:buClrTx/>
              <a:buSzTx/>
              <a:buFont typeface="Arial" pitchFamily="34" charset="0"/>
              <a:buNone/>
              <a:tabLst/>
              <a:defRPr sz="1100" b="1">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7" name="Content Placeholder 2"/>
          <p:cNvSpPr>
            <a:spLocks noGrp="1"/>
          </p:cNvSpPr>
          <p:nvPr>
            <p:ph idx="14"/>
          </p:nvPr>
        </p:nvSpPr>
        <p:spPr>
          <a:xfrm>
            <a:off x="2819400" y="990600"/>
            <a:ext cx="5867400" cy="5257800"/>
          </a:xfrm>
          <a:solidFill>
            <a:schemeClr val="bg1"/>
          </a:solidFill>
          <a:ln>
            <a:solidFill>
              <a:schemeClr val="accent1"/>
            </a:solidFill>
          </a:ln>
        </p:spPr>
        <p:txBody>
          <a:bodyPr lIns="274320" tIns="91440" rIns="182880" bIns="9144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11" name="Content Placeholder 2"/>
          <p:cNvSpPr>
            <a:spLocks noGrp="1"/>
          </p:cNvSpPr>
          <p:nvPr>
            <p:ph idx="17"/>
          </p:nvPr>
        </p:nvSpPr>
        <p:spPr>
          <a:xfrm>
            <a:off x="457200" y="3048000"/>
            <a:ext cx="2209800" cy="3200400"/>
          </a:xfrm>
          <a:solidFill>
            <a:schemeClr val="bg1"/>
          </a:solidFill>
          <a:ln>
            <a:solidFill>
              <a:schemeClr val="accent5"/>
            </a:solidFill>
          </a:ln>
        </p:spPr>
        <p:txBody>
          <a:bodyPr lIns="91440" tIns="91440" rIns="91440" bIns="91440">
            <a:noAutofit/>
          </a:bodyPr>
          <a:lstStyle>
            <a:lvl1pPr marL="114300" marR="0" indent="0" algn="l" defTabSz="914400" rtl="0" eaLnBrk="1" fontAlgn="auto" latinLnBrk="0" hangingPunct="1">
              <a:lnSpc>
                <a:spcPct val="100000"/>
              </a:lnSpc>
              <a:spcBef>
                <a:spcPts val="600"/>
              </a:spcBef>
              <a:spcAft>
                <a:spcPts val="0"/>
              </a:spcAft>
              <a:buClrTx/>
              <a:buSzTx/>
              <a:buFont typeface="Arial" pitchFamily="34" charset="0"/>
              <a:buNone/>
              <a:tabLst/>
              <a:defRPr sz="1100" b="1">
                <a:solidFill>
                  <a:schemeClr val="tx2"/>
                </a:solidFill>
              </a:defRPr>
            </a:lvl1pPr>
            <a:lvl2pPr marL="117475" marR="0" indent="-117475" algn="l" defTabSz="914400" rtl="0" eaLnBrk="1" fontAlgn="auto" latinLnBrk="0" hangingPunct="1">
              <a:lnSpc>
                <a:spcPct val="100000"/>
              </a:lnSpc>
              <a:spcBef>
                <a:spcPts val="300"/>
              </a:spcBef>
              <a:spcAft>
                <a:spcPts val="0"/>
              </a:spcAft>
              <a:buClr>
                <a:schemeClr val="accent1">
                  <a:lumMod val="60000"/>
                  <a:lumOff val="40000"/>
                </a:schemeClr>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lumMod val="60000"/>
                  <a:lumOff val="40000"/>
                </a:schemeClr>
              </a:buClr>
              <a:buSzTx/>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5" name="Footer Placeholder 4"/>
          <p:cNvSpPr>
            <a:spLocks noGrp="1"/>
          </p:cNvSpPr>
          <p:nvPr>
            <p:ph type="ftr" sz="quarter" idx="20"/>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9" name="Slide Number Placeholder 8"/>
          <p:cNvSpPr>
            <a:spLocks noGrp="1"/>
          </p:cNvSpPr>
          <p:nvPr>
            <p:ph type="sldNum" sz="quarter" idx="21"/>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3"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181275968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3" name="Rectangle 12"/>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66801"/>
            <a:ext cx="3962400" cy="4419599"/>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800"/>
            </a:lvl6pPr>
            <a:lvl7pPr>
              <a:defRPr sz="1800"/>
            </a:lvl7pPr>
            <a:lvl8pPr>
              <a:defRPr sz="1800"/>
            </a:lvl8pPr>
            <a:lvl9pPr>
              <a:defRPr sz="18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4" name="Content Placeholder 3"/>
          <p:cNvSpPr>
            <a:spLocks noGrp="1"/>
          </p:cNvSpPr>
          <p:nvPr>
            <p:ph sz="half" idx="2"/>
          </p:nvPr>
        </p:nvSpPr>
        <p:spPr>
          <a:xfrm>
            <a:off x="4724400" y="1066801"/>
            <a:ext cx="3949874" cy="4419599"/>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800"/>
            </a:lvl6pPr>
            <a:lvl7pPr>
              <a:defRPr sz="1800"/>
            </a:lvl7pPr>
            <a:lvl8pPr>
              <a:defRPr sz="1800"/>
            </a:lvl8pPr>
            <a:lvl9pPr>
              <a:defRPr sz="18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9" name="Text Placeholder 9"/>
          <p:cNvSpPr>
            <a:spLocks noGrp="1"/>
          </p:cNvSpPr>
          <p:nvPr>
            <p:ph type="body" sz="quarter" idx="14"/>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5" name="Footer Placeholder 4"/>
          <p:cNvSpPr>
            <a:spLocks noGrp="1"/>
          </p:cNvSpPr>
          <p:nvPr>
            <p:ph type="ftr" sz="quarter" idx="15"/>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6" name="Slide Number Placeholder 5"/>
          <p:cNvSpPr>
            <a:spLocks noGrp="1"/>
          </p:cNvSpPr>
          <p:nvPr>
            <p:ph type="sldNum" sz="quarter" idx="16"/>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1"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147601471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3" name="Rectangle 12"/>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a:xfrm>
            <a:off x="457200" y="646601"/>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66800"/>
            <a:ext cx="5181600" cy="2743201"/>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800"/>
            </a:lvl6pPr>
            <a:lvl7pPr>
              <a:defRPr sz="1800"/>
            </a:lvl7pPr>
            <a:lvl8pPr>
              <a:defRPr sz="1800"/>
            </a:lvl8pPr>
            <a:lvl9pPr>
              <a:defRPr sz="18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14" name="Content Placeholder 2"/>
          <p:cNvSpPr>
            <a:spLocks noGrp="1"/>
          </p:cNvSpPr>
          <p:nvPr>
            <p:ph idx="16"/>
          </p:nvPr>
        </p:nvSpPr>
        <p:spPr>
          <a:xfrm>
            <a:off x="4724400" y="3959352"/>
            <a:ext cx="3962400" cy="2289048"/>
          </a:xfrm>
          <a:solidFill>
            <a:schemeClr val="accent3">
              <a:lumMod val="20000"/>
              <a:lumOff val="80000"/>
            </a:schemeClr>
          </a:solidFill>
        </p:spPr>
        <p:txBody>
          <a:bodyPr lIns="320040" tIns="91440" rIns="91440" bIns="9144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b="1">
                <a:solidFill>
                  <a:schemeClr val="tx1"/>
                </a:solidFill>
              </a:defRPr>
            </a:lvl1pPr>
            <a:lvl2pPr marL="117475" marR="0" indent="-117475" algn="l" defTabSz="914400" rtl="0" eaLnBrk="1" fontAlgn="auto" latinLnBrk="0" hangingPunct="1">
              <a:lnSpc>
                <a:spcPct val="100000"/>
              </a:lnSpc>
              <a:spcBef>
                <a:spcPts val="300"/>
              </a:spcBef>
              <a:spcAft>
                <a:spcPts val="0"/>
              </a:spcAft>
              <a:buClr>
                <a:schemeClr val="accent1"/>
              </a:buClr>
              <a:buSzTx/>
              <a:buFont typeface="Arial" pitchFamily="34" charset="0"/>
              <a:buChar char="•"/>
              <a:tabLst/>
              <a:defRPr sz="1100">
                <a:solidFill>
                  <a:schemeClr val="tx1"/>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1"/>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1"/>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1"/>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15" name="Content Placeholder 2"/>
          <p:cNvSpPr>
            <a:spLocks noGrp="1"/>
          </p:cNvSpPr>
          <p:nvPr>
            <p:ph idx="17"/>
          </p:nvPr>
        </p:nvSpPr>
        <p:spPr>
          <a:xfrm>
            <a:off x="457200" y="3959352"/>
            <a:ext cx="3962400" cy="2289048"/>
          </a:xfrm>
          <a:solidFill>
            <a:schemeClr val="accent3">
              <a:lumMod val="20000"/>
              <a:lumOff val="80000"/>
            </a:schemeClr>
          </a:solidFill>
        </p:spPr>
        <p:txBody>
          <a:bodyPr lIns="320040" tIns="91440" rIns="91440" bIns="9144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b="1">
                <a:solidFill>
                  <a:schemeClr val="tx1"/>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1"/>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1"/>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1"/>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1"/>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4" name="Footer Placeholder 3"/>
          <p:cNvSpPr>
            <a:spLocks noGrp="1"/>
          </p:cNvSpPr>
          <p:nvPr>
            <p:ph type="ftr" sz="quarter" idx="18"/>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5" name="Slide Number Placeholder 4"/>
          <p:cNvSpPr>
            <a:spLocks noGrp="1"/>
          </p:cNvSpPr>
          <p:nvPr>
            <p:ph type="sldNum" sz="quarter" idx="19"/>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7" name="Text Placeholder 6"/>
          <p:cNvSpPr>
            <a:spLocks noGrp="1"/>
          </p:cNvSpPr>
          <p:nvPr>
            <p:ph type="body" sz="quarter" idx="20"/>
          </p:nvPr>
        </p:nvSpPr>
        <p:spPr>
          <a:xfrm>
            <a:off x="5943600" y="1066800"/>
            <a:ext cx="2743200" cy="2743200"/>
          </a:xfrm>
        </p:spPr>
        <p:txBody>
          <a:bodyPr/>
          <a:lstStyle>
            <a:lvl1pPr>
              <a:defRPr sz="1100">
                <a:solidFill>
                  <a:schemeClr val="tx2"/>
                </a:solidFill>
              </a:defRPr>
            </a:lvl1pPr>
            <a:lvl2pPr>
              <a:lnSpc>
                <a:spcPct val="100000"/>
              </a:lnSpc>
              <a:spcBef>
                <a:spcPts val="300"/>
              </a:spcBef>
              <a:defRPr sz="1100">
                <a:solidFill>
                  <a:schemeClr val="tx2"/>
                </a:solidFill>
              </a:defRPr>
            </a:lvl2pPr>
            <a:lvl3pPr>
              <a:defRPr sz="1100">
                <a:solidFill>
                  <a:schemeClr val="tx2"/>
                </a:solidFill>
              </a:defRPr>
            </a:lvl3pPr>
            <a:lvl4pPr>
              <a:defRPr sz="1100">
                <a:solidFill>
                  <a:schemeClr val="tx2"/>
                </a:solidFill>
              </a:defRPr>
            </a:lvl4pPr>
            <a:lvl5pPr>
              <a:defRPr sz="11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183668007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12" name="Straight Connector 11"/>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5" name="Rectangle 14"/>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066800"/>
            <a:ext cx="3931920" cy="274320"/>
          </a:xfrm>
        </p:spPr>
        <p:txBody>
          <a:bodyPr anchor="b">
            <a:normAutofit/>
          </a:bodyPr>
          <a:lstStyle>
            <a:lvl1pPr marL="0" indent="0">
              <a:buNone/>
              <a:defRPr sz="1600" b="0" spc="-30" baseline="0">
                <a:gradFill>
                  <a:gsLst>
                    <a:gs pos="0">
                      <a:schemeClr val="accent2"/>
                    </a:gs>
                    <a:gs pos="100000">
                      <a:schemeClr val="accent2"/>
                    </a:gs>
                  </a:gsLst>
                  <a:lin ang="16200000" scaled="0"/>
                </a:gra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447800"/>
            <a:ext cx="3931920" cy="4038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5" name="Text Placeholder 4"/>
          <p:cNvSpPr>
            <a:spLocks noGrp="1"/>
          </p:cNvSpPr>
          <p:nvPr>
            <p:ph type="body" sz="quarter" idx="3"/>
          </p:nvPr>
        </p:nvSpPr>
        <p:spPr>
          <a:xfrm>
            <a:off x="4711874" y="1066800"/>
            <a:ext cx="3931920" cy="274320"/>
          </a:xfrm>
        </p:spPr>
        <p:txBody>
          <a:bodyPr anchor="b">
            <a:normAutofit/>
          </a:bodyPr>
          <a:lstStyle>
            <a:lvl1pPr marL="0" indent="0">
              <a:buNone/>
              <a:defRPr sz="1600" b="0" spc="-30" baseline="0">
                <a:gradFill>
                  <a:gsLst>
                    <a:gs pos="0">
                      <a:schemeClr val="accent2"/>
                    </a:gs>
                    <a:gs pos="100000">
                      <a:schemeClr val="accent2"/>
                    </a:gs>
                  </a:gsLst>
                  <a:lin ang="16200000" scaled="0"/>
                </a:gra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0" y="1447800"/>
            <a:ext cx="3931920" cy="4038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10"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11" name="Text Placeholder 9"/>
          <p:cNvSpPr>
            <a:spLocks noGrp="1"/>
          </p:cNvSpPr>
          <p:nvPr>
            <p:ph type="body" sz="quarter" idx="14"/>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7" name="Footer Placeholder 6"/>
          <p:cNvSpPr>
            <a:spLocks noGrp="1"/>
          </p:cNvSpPr>
          <p:nvPr>
            <p:ph type="ftr" sz="quarter" idx="15"/>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8" name="Slide Number Placeholder 7"/>
          <p:cNvSpPr>
            <a:spLocks noGrp="1"/>
          </p:cNvSpPr>
          <p:nvPr>
            <p:ph type="sldNum" sz="quarter" idx="16"/>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3"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222882938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8" name="Straight Connector 7"/>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0" name="Rectangle 9"/>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7" name="Text Placeholder 9"/>
          <p:cNvSpPr>
            <a:spLocks noGrp="1"/>
          </p:cNvSpPr>
          <p:nvPr>
            <p:ph type="body" sz="quarter" idx="14"/>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3" name="Footer Placeholder 2"/>
          <p:cNvSpPr>
            <a:spLocks noGrp="1"/>
          </p:cNvSpPr>
          <p:nvPr>
            <p:ph type="ftr" sz="quarter" idx="15"/>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4" name="Slide Number Placeholder 3"/>
          <p:cNvSpPr>
            <a:spLocks noGrp="1"/>
          </p:cNvSpPr>
          <p:nvPr>
            <p:ph type="sldNum" sz="quarter" idx="16"/>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9"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84280740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2" name="Footer Placeholder 1"/>
          <p:cNvSpPr>
            <a:spLocks noGrp="1"/>
          </p:cNvSpPr>
          <p:nvPr>
            <p:ph type="ftr" sz="quarter" idx="10"/>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3" name="Slide Number Placeholder 2"/>
          <p:cNvSpPr>
            <a:spLocks noGrp="1"/>
          </p:cNvSpPr>
          <p:nvPr>
            <p:ph type="sldNum" sz="quarter" idx="11"/>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Tree>
    <p:extLst>
      <p:ext uri="{BB962C8B-B14F-4D97-AF65-F5344CB8AC3E}">
        <p14:creationId xmlns:p14="http://schemas.microsoft.com/office/powerpoint/2010/main" val="237250166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nal Slide - Logo &amp; Copyright">
    <p:bg>
      <p:bgPr>
        <a:solidFill>
          <a:schemeClr val="bg2">
            <a:lumMod val="50000"/>
          </a:schemeClr>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57200" y="4800600"/>
            <a:ext cx="8229600" cy="1600200"/>
          </a:xfrm>
        </p:spPr>
        <p:txBody>
          <a:bodyPr anchor="b"/>
          <a:lstStyle>
            <a:lvl1pPr algn="l">
              <a:spcBef>
                <a:spcPts val="0"/>
              </a:spcBef>
              <a:defRPr sz="900">
                <a:solidFill>
                  <a:schemeClr val="bg1"/>
                </a:solidFill>
              </a:defRPr>
            </a:lvl1pPr>
            <a:lvl2pPr algn="ctr">
              <a:defRPr sz="900"/>
            </a:lvl2pPr>
            <a:lvl3pPr algn="ctr">
              <a:defRPr sz="900"/>
            </a:lvl3pPr>
            <a:lvl4pPr algn="ctr">
              <a:defRPr sz="900"/>
            </a:lvl4pPr>
            <a:lvl5pPr algn="ctr">
              <a:defRPr sz="900"/>
            </a:lvl5pPr>
          </a:lstStyle>
          <a:p>
            <a:pPr lvl="0"/>
            <a:endParaRPr lang="en-US" dirty="0" smtClean="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6244" y="2186765"/>
            <a:ext cx="5511512" cy="2027376"/>
          </a:xfrm>
          <a:prstGeom prst="rect">
            <a:avLst/>
          </a:prstGeom>
        </p:spPr>
      </p:pic>
    </p:spTree>
    <p:extLst>
      <p:ext uri="{BB962C8B-B14F-4D97-AF65-F5344CB8AC3E}">
        <p14:creationId xmlns:p14="http://schemas.microsoft.com/office/powerpoint/2010/main" val="389834172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3" descr="\\Penfold\Clients2\CUSTOM_SERVICES\2004 Updates\April\static templates\Medical\PPP_SMEDI_TLE_Patient_Recor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363573" y="2134429"/>
            <a:ext cx="5422904" cy="880739"/>
          </a:xfrm>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3500862" y="3236070"/>
            <a:ext cx="5212681" cy="520698"/>
          </a:xfrm>
        </p:spPr>
        <p:txBody>
          <a:bodyPr/>
          <a:lstStyle>
            <a:lvl1pPr marL="0" indent="0" algn="ctr">
              <a:buFontTx/>
              <a:buNone/>
              <a:defRPr>
                <a:solidFill>
                  <a:srgbClr val="FFFFFF"/>
                </a:solidFill>
              </a:defRPr>
            </a:lvl1pPr>
          </a:lstStyle>
          <a:p>
            <a:r>
              <a:rPr lang="en-US"/>
              <a:t>Click to edit Master subtitle style</a:t>
            </a:r>
          </a:p>
        </p:txBody>
      </p:sp>
      <p:sp>
        <p:nvSpPr>
          <p:cNvPr id="5" name="Rectangle 4"/>
          <p:cNvSpPr>
            <a:spLocks noGrp="1" noChangeArrowheads="1"/>
          </p:cNvSpPr>
          <p:nvPr>
            <p:ph type="dt" sz="half" idx="10"/>
          </p:nvPr>
        </p:nvSpPr>
        <p:spPr>
          <a:xfrm>
            <a:off x="685800" y="6678613"/>
            <a:ext cx="1905000" cy="165100"/>
          </a:xfrm>
        </p:spPr>
        <p:txBody>
          <a:bodyPr/>
          <a:lstStyle>
            <a:lvl1pPr>
              <a:defRPr sz="1100" smtClean="0">
                <a:solidFill>
                  <a:srgbClr val="4D4D4D"/>
                </a:solidFill>
              </a:defRPr>
            </a:lvl1pPr>
          </a:lstStyle>
          <a:p>
            <a:pPr>
              <a:defRPr/>
            </a:pPr>
            <a:endParaRPr lang="en-US"/>
          </a:p>
        </p:txBody>
      </p:sp>
      <p:sp>
        <p:nvSpPr>
          <p:cNvPr id="6" name="Rectangle 5"/>
          <p:cNvSpPr>
            <a:spLocks noGrp="1" noChangeArrowheads="1"/>
          </p:cNvSpPr>
          <p:nvPr>
            <p:ph type="ftr" sz="quarter" idx="11"/>
          </p:nvPr>
        </p:nvSpPr>
        <p:spPr>
          <a:xfrm>
            <a:off x="3124200" y="6678613"/>
            <a:ext cx="2895600" cy="165100"/>
          </a:xfrm>
        </p:spPr>
        <p:txBody>
          <a:bodyPr/>
          <a:lstStyle>
            <a:lvl1pPr>
              <a:defRPr sz="1100" smtClean="0">
                <a:solidFill>
                  <a:srgbClr val="4D4D4D"/>
                </a:solidFill>
              </a:defRPr>
            </a:lvl1pPr>
          </a:lstStyle>
          <a:p>
            <a:pPr>
              <a:defRPr/>
            </a:pPr>
            <a:endParaRPr lang="en-US"/>
          </a:p>
        </p:txBody>
      </p:sp>
      <p:sp>
        <p:nvSpPr>
          <p:cNvPr id="7" name="Rectangle 6"/>
          <p:cNvSpPr>
            <a:spLocks noGrp="1" noChangeArrowheads="1"/>
          </p:cNvSpPr>
          <p:nvPr>
            <p:ph type="sldNum" sz="quarter" idx="12"/>
          </p:nvPr>
        </p:nvSpPr>
        <p:spPr>
          <a:xfrm>
            <a:off x="6553200" y="6678613"/>
            <a:ext cx="1905000" cy="165100"/>
          </a:xfrm>
        </p:spPr>
        <p:txBody>
          <a:bodyPr/>
          <a:lstStyle>
            <a:lvl1pPr>
              <a:defRPr sz="1100">
                <a:solidFill>
                  <a:srgbClr val="4D4D4D"/>
                </a:solidFill>
              </a:defRPr>
            </a:lvl1pPr>
          </a:lstStyle>
          <a:p>
            <a:fld id="{F2DB9901-91D2-4C0D-B3E3-E371A46C4DCB}" type="slidenum">
              <a:rPr lang="en-US"/>
              <a:pPr/>
              <a:t>‹#›</a:t>
            </a:fld>
            <a:endParaRPr lang="en-US"/>
          </a:p>
        </p:txBody>
      </p:sp>
    </p:spTree>
    <p:extLst>
      <p:ext uri="{BB962C8B-B14F-4D97-AF65-F5344CB8AC3E}">
        <p14:creationId xmlns:p14="http://schemas.microsoft.com/office/powerpoint/2010/main" val="1767751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016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B093D6-E4AF-4A15-AF8B-AF6F3CC334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977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6" y="4406563"/>
            <a:ext cx="7772543" cy="136270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196" y="2906151"/>
            <a:ext cx="7772543" cy="1500412"/>
          </a:xfrm>
        </p:spPr>
        <p:txBody>
          <a:bodyPr anchor="b"/>
          <a:lstStyle>
            <a:lvl1pPr marL="0" indent="0">
              <a:buNone/>
              <a:defRPr sz="1800"/>
            </a:lvl1pPr>
            <a:lvl2pPr marL="412394" indent="0">
              <a:buNone/>
              <a:defRPr sz="1600"/>
            </a:lvl2pPr>
            <a:lvl3pPr marL="824789" indent="0">
              <a:buNone/>
              <a:defRPr sz="1400"/>
            </a:lvl3pPr>
            <a:lvl4pPr marL="1237183" indent="0">
              <a:buNone/>
              <a:defRPr sz="1300"/>
            </a:lvl4pPr>
            <a:lvl5pPr marL="1649578" indent="0">
              <a:buNone/>
              <a:defRPr sz="1300"/>
            </a:lvl5pPr>
            <a:lvl6pPr marL="2061972" indent="0">
              <a:buNone/>
              <a:defRPr sz="1300"/>
            </a:lvl6pPr>
            <a:lvl7pPr marL="2474366" indent="0">
              <a:buNone/>
              <a:defRPr sz="1300"/>
            </a:lvl7pPr>
            <a:lvl8pPr marL="2886761" indent="0">
              <a:buNone/>
              <a:defRPr sz="1300"/>
            </a:lvl8pPr>
            <a:lvl9pPr marL="3299155"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D81020-580D-43C8-A2F6-E291A9C441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9098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5933" y="1583608"/>
            <a:ext cx="4290272" cy="493012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3494" y="1583608"/>
            <a:ext cx="4290272" cy="493012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492C15-CC17-447A-9E89-CB88ABA98D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8315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29" y="273976"/>
            <a:ext cx="8228742" cy="11432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29" y="1534838"/>
            <a:ext cx="4040007"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629" y="2174593"/>
            <a:ext cx="4040007"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935" y="1534838"/>
            <a:ext cx="4041436"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935" y="2174593"/>
            <a:ext cx="4041436"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94EA60D-C4EE-4725-B61D-4911732C38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0025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6D590CE-7945-4149-A8A8-35642B853F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7207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AC22E0A-5ADE-496A-96AE-ABED5D21BD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9631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30" y="272542"/>
            <a:ext cx="3007481" cy="1161887"/>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227" y="272541"/>
            <a:ext cx="5111144" cy="5853901"/>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30" y="1434428"/>
            <a:ext cx="3007481" cy="46920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92CFDD5-A5AD-4C62-96C3-1F39E9BF63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7466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04" y="4801030"/>
            <a:ext cx="5487258" cy="566599"/>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904" y="612502"/>
            <a:ext cx="5487258" cy="4115373"/>
          </a:xfrm>
        </p:spPr>
        <p:txBody>
          <a:bodyPr/>
          <a:lstStyle>
            <a:lvl1pPr marL="0" indent="0">
              <a:buNone/>
              <a:defRPr sz="2900"/>
            </a:lvl1pPr>
            <a:lvl2pPr marL="412394" indent="0">
              <a:buNone/>
              <a:defRPr sz="2500"/>
            </a:lvl2pPr>
            <a:lvl3pPr marL="824789" indent="0">
              <a:buNone/>
              <a:defRPr sz="2200"/>
            </a:lvl3pPr>
            <a:lvl4pPr marL="1237183" indent="0">
              <a:buNone/>
              <a:defRPr sz="1800"/>
            </a:lvl4pPr>
            <a:lvl5pPr marL="1649578" indent="0">
              <a:buNone/>
              <a:defRPr sz="1800"/>
            </a:lvl5pPr>
            <a:lvl6pPr marL="2061972" indent="0">
              <a:buNone/>
              <a:defRPr sz="1800"/>
            </a:lvl6pPr>
            <a:lvl7pPr marL="2474366" indent="0">
              <a:buNone/>
              <a:defRPr sz="1800"/>
            </a:lvl7pPr>
            <a:lvl8pPr marL="2886761" indent="0">
              <a:buNone/>
              <a:defRPr sz="1800"/>
            </a:lvl8pPr>
            <a:lvl9pPr marL="3299155" indent="0">
              <a:buNone/>
              <a:defRPr sz="1800"/>
            </a:lvl9pPr>
          </a:lstStyle>
          <a:p>
            <a:pPr lvl="0"/>
            <a:endParaRPr lang="en-US" noProof="0" smtClean="0"/>
          </a:p>
        </p:txBody>
      </p:sp>
      <p:sp>
        <p:nvSpPr>
          <p:cNvPr id="4" name="Text Placeholder 3"/>
          <p:cNvSpPr>
            <a:spLocks noGrp="1"/>
          </p:cNvSpPr>
          <p:nvPr>
            <p:ph type="body" sz="half" idx="2"/>
          </p:nvPr>
        </p:nvSpPr>
        <p:spPr>
          <a:xfrm>
            <a:off x="1791904" y="5367629"/>
            <a:ext cx="5487258" cy="8047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D6095B1-8353-4DDF-989F-D55B7FA84B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69287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3C83501-2E13-45C3-83D0-5730CDD932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01789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4308" y="344263"/>
            <a:ext cx="2179458" cy="6169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5933" y="344263"/>
            <a:ext cx="6401086" cy="6169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C3E83F0-F836-41DC-B63B-B47F8EFFFA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25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3648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85800" y="6583363"/>
            <a:ext cx="1905000" cy="233362"/>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583363"/>
            <a:ext cx="2895600" cy="233362"/>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583363"/>
            <a:ext cx="1905000" cy="233362"/>
          </a:xfrm>
        </p:spPr>
        <p:txBody>
          <a:bodyPr/>
          <a:lstStyle>
            <a:lvl1pPr>
              <a:defRPr/>
            </a:lvl1pPr>
          </a:lstStyle>
          <a:p>
            <a:fld id="{A63389DE-2CD7-4213-A26C-7D4AECD2B3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3032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5745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65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2753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531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4403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0993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1792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0954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319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8987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106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9599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4429142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0036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155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5000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4961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698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433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494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8204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0114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3678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4808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3350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0725724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5035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131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684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25A92F-140A-42E3-9B8E-B0B21C0A82AB}"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3340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25A92F-140A-42E3-9B8E-B0B21C0A82AB}" type="datetimeFigureOut">
              <a:rPr lang="en-US" smtClean="0">
                <a:solidFill>
                  <a:prstClr val="black">
                    <a:tint val="75000"/>
                  </a:prstClr>
                </a:solidFill>
              </a:rPr>
              <a:pPr/>
              <a:t>4/8/2013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372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0880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25A92F-140A-42E3-9B8E-B0B21C0A82AB}" type="datetimeFigureOut">
              <a:rPr lang="en-US" smtClean="0">
                <a:solidFill>
                  <a:prstClr val="black">
                    <a:tint val="75000"/>
                  </a:prstClr>
                </a:solidFill>
              </a:rPr>
              <a:pPr/>
              <a:t>4/8/2013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5868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5A92F-140A-42E3-9B8E-B0B21C0A82AB}" type="datetimeFigureOut">
              <a:rPr lang="en-US" smtClean="0">
                <a:solidFill>
                  <a:prstClr val="black">
                    <a:tint val="75000"/>
                  </a:prstClr>
                </a:solidFill>
              </a:rPr>
              <a:pPr/>
              <a:t>4/8/2013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627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5A92F-140A-42E3-9B8E-B0B21C0A82AB}"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2190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5A92F-140A-42E3-9B8E-B0B21C0A82AB}"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3847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355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3765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660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4370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2985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B63715-30A8-46DA-AC9F-68C70606CC3E}"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281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3229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B63715-30A8-46DA-AC9F-68C70606CC3E}" type="datetimeFigureOut">
              <a:rPr lang="en-US" smtClean="0">
                <a:solidFill>
                  <a:prstClr val="black">
                    <a:tint val="75000"/>
                  </a:prstClr>
                </a:solidFill>
              </a:rPr>
              <a:pPr/>
              <a:t>4/8/2013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5404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B63715-30A8-46DA-AC9F-68C70606CC3E}" type="datetimeFigureOut">
              <a:rPr lang="en-US" smtClean="0">
                <a:solidFill>
                  <a:prstClr val="black">
                    <a:tint val="75000"/>
                  </a:prstClr>
                </a:solidFill>
              </a:rPr>
              <a:pPr/>
              <a:t>4/8/2013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0301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63715-30A8-46DA-AC9F-68C70606CC3E}" type="datetimeFigureOut">
              <a:rPr lang="en-US" smtClean="0">
                <a:solidFill>
                  <a:prstClr val="black">
                    <a:tint val="75000"/>
                  </a:prstClr>
                </a:solidFill>
              </a:rPr>
              <a:pPr/>
              <a:t>4/8/2013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0815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B63715-30A8-46DA-AC9F-68C70606CC3E}"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4128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B63715-30A8-46DA-AC9F-68C70606CC3E}" type="datetimeFigureOut">
              <a:rPr lang="en-US" smtClean="0">
                <a:solidFill>
                  <a:prstClr val="black">
                    <a:tint val="75000"/>
                  </a:prstClr>
                </a:solidFill>
              </a:rPr>
              <a:pPr/>
              <a:t>4/8/2013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4837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8395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3984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6259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2672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916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hyperlink" Target="https://portal.futuregrid.org/" TargetMode="Externa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image" Target="../media/image8.png"/><Relationship Id="rId5" Type="http://schemas.openxmlformats.org/officeDocument/2006/relationships/slideLayout" Target="../slideLayouts/slideLayout112.xml"/><Relationship Id="rId10" Type="http://schemas.openxmlformats.org/officeDocument/2006/relationships/image" Target="../media/image7.png"/><Relationship Id="rId4" Type="http://schemas.openxmlformats.org/officeDocument/2006/relationships/slideLayout" Target="../slideLayouts/slideLayout11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hyperlink" Target="https://portal.futuregrid.org/" TargetMode="External"/><Relationship Id="rId5" Type="http://schemas.openxmlformats.org/officeDocument/2006/relationships/slideLayout" Target="../slideLayouts/slideLayout120.xml"/><Relationship Id="rId10" Type="http://schemas.openxmlformats.org/officeDocument/2006/relationships/image" Target="../media/image8.png"/><Relationship Id="rId4" Type="http://schemas.openxmlformats.org/officeDocument/2006/relationships/slideLayout" Target="../slideLayouts/slideLayout119.xml"/><Relationship Id="rId9"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11.pn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10.jpeg"/></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image" Target="../media/image12.png"/><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hyperlink" Target="https://portal.futuregrid.org/" TargetMode="External"/><Relationship Id="rId5" Type="http://schemas.openxmlformats.org/officeDocument/2006/relationships/slideLayout" Target="../slideLayouts/slideLayout139.xml"/><Relationship Id="rId10" Type="http://schemas.openxmlformats.org/officeDocument/2006/relationships/image" Target="../media/image8.png"/><Relationship Id="rId4" Type="http://schemas.openxmlformats.org/officeDocument/2006/relationships/slideLayout" Target="../slideLayouts/slideLayout138.xml"/><Relationship Id="rId9" Type="http://schemas.openxmlformats.org/officeDocument/2006/relationships/image" Target="../media/image7.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6.jpe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7395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4/8/2013</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1"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2"/>
              </a:rPr>
              <a:t>https://portal.futuregrid.org </a:t>
            </a:r>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3733860043"/>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4/8/2013</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1641334367"/>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03266" name="Rectangle 2"/>
          <p:cNvSpPr>
            <a:spLocks noGrp="1" noChangeArrowheads="1"/>
          </p:cNvSpPr>
          <p:nvPr>
            <p:ph type="title"/>
          </p:nvPr>
        </p:nvSpPr>
        <p:spPr bwMode="auto">
          <a:xfrm>
            <a:off x="152400" y="304800"/>
            <a:ext cx="8839200" cy="1041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803267" name="Rectangle 3"/>
          <p:cNvSpPr>
            <a:spLocks noGrp="1" noChangeArrowheads="1"/>
          </p:cNvSpPr>
          <p:nvPr>
            <p:ph type="body" idx="1"/>
          </p:nvPr>
        </p:nvSpPr>
        <p:spPr bwMode="auto">
          <a:xfrm>
            <a:off x="152400" y="1600200"/>
            <a:ext cx="8839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803268" name="Rectangle 4"/>
          <p:cNvSpPr>
            <a:spLocks noChangeArrowheads="1"/>
          </p:cNvSpPr>
          <p:nvPr userDrawn="1"/>
        </p:nvSpPr>
        <p:spPr bwMode="auto">
          <a:xfrm flipV="1">
            <a:off x="1371600" y="6440488"/>
            <a:ext cx="6477000" cy="74612"/>
          </a:xfrm>
          <a:prstGeom prst="rect">
            <a:avLst/>
          </a:prstGeom>
          <a:solidFill>
            <a:srgbClr val="000080"/>
          </a:solidFill>
          <a:ln>
            <a:noFill/>
          </a:ln>
          <a:effectLst/>
          <a:extLs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600" b="1">
              <a:solidFill>
                <a:srgbClr val="000000"/>
              </a:solidFill>
              <a:latin typeface="Times New Roman" pitchFamily="18" charset="0"/>
            </a:endParaRPr>
          </a:p>
        </p:txBody>
      </p:sp>
      <p:sp>
        <p:nvSpPr>
          <p:cNvPr id="1803269" name="Text Box 5"/>
          <p:cNvSpPr txBox="1">
            <a:spLocks noChangeArrowheads="1"/>
          </p:cNvSpPr>
          <p:nvPr userDrawn="1"/>
        </p:nvSpPr>
        <p:spPr bwMode="auto">
          <a:xfrm>
            <a:off x="4572000" y="6553200"/>
            <a:ext cx="3200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eaLnBrk="0" fontAlgn="base" hangingPunct="0">
              <a:spcBef>
                <a:spcPct val="0"/>
              </a:spcBef>
              <a:spcAft>
                <a:spcPct val="0"/>
              </a:spcAft>
            </a:pPr>
            <a:r>
              <a:rPr lang="en-US" sz="1000" b="1">
                <a:solidFill>
                  <a:srgbClr val="000000"/>
                </a:solidFill>
                <a:latin typeface="Arial" pitchFamily="34" charset="0"/>
              </a:rPr>
              <a:t>UNIVERSITY OF CALIFORNIA, SAN DIEGO</a:t>
            </a:r>
          </a:p>
        </p:txBody>
      </p:sp>
      <p:sp>
        <p:nvSpPr>
          <p:cNvPr id="1803270" name="Text Box 6"/>
          <p:cNvSpPr txBox="1">
            <a:spLocks noChangeArrowheads="1"/>
          </p:cNvSpPr>
          <p:nvPr userDrawn="1"/>
        </p:nvSpPr>
        <p:spPr bwMode="auto">
          <a:xfrm>
            <a:off x="1355725" y="6248400"/>
            <a:ext cx="565467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fontAlgn="base" hangingPunct="0">
              <a:spcBef>
                <a:spcPct val="0"/>
              </a:spcBef>
              <a:spcAft>
                <a:spcPct val="0"/>
              </a:spcAft>
            </a:pPr>
            <a:r>
              <a:rPr lang="en-US" sz="1000" b="1">
                <a:solidFill>
                  <a:srgbClr val="000000"/>
                </a:solidFill>
                <a:latin typeface="Arial" pitchFamily="34" charset="0"/>
              </a:rPr>
              <a:t>SAN DIEGO SUPERCOMPUTER CENTER</a:t>
            </a:r>
          </a:p>
        </p:txBody>
      </p:sp>
      <p:pic>
        <p:nvPicPr>
          <p:cNvPr id="180327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40688" y="6270625"/>
            <a:ext cx="804862" cy="422275"/>
          </a:xfrm>
          <a:prstGeom prst="rect">
            <a:avLst/>
          </a:prstGeom>
          <a:noFill/>
          <a:extLst>
            <a:ext uri="{909E8E84-426E-40DD-AFC4-6F175D3DCCD1}">
              <a14:hiddenFill xmlns:a14="http://schemas.microsoft.com/office/drawing/2010/main">
                <a:solidFill>
                  <a:srgbClr val="FFFFFF"/>
                </a:solidFill>
              </a14:hiddenFill>
            </a:ext>
          </a:extLst>
        </p:spPr>
      </p:pic>
      <p:pic>
        <p:nvPicPr>
          <p:cNvPr id="1803272" name="Picture 8" descr="SDSC_logo 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28600" y="6172200"/>
            <a:ext cx="952500" cy="495300"/>
          </a:xfrm>
          <a:prstGeom prst="rect">
            <a:avLst/>
          </a:prstGeom>
          <a:noFill/>
          <a:extLst>
            <a:ext uri="{909E8E84-426E-40DD-AFC4-6F175D3DCCD1}">
              <a14:hiddenFill xmlns:a14="http://schemas.microsoft.com/office/drawing/2010/main">
                <a:solidFill>
                  <a:srgbClr val="FFFFFF"/>
                </a:solidFill>
              </a14:hiddenFill>
            </a:ext>
          </a:extLst>
        </p:spPr>
      </p:pic>
      <p:sp>
        <p:nvSpPr>
          <p:cNvPr id="1803273" name="Text Box 9"/>
          <p:cNvSpPr txBox="1">
            <a:spLocks noChangeArrowheads="1"/>
          </p:cNvSpPr>
          <p:nvPr userDrawn="1"/>
        </p:nvSpPr>
        <p:spPr bwMode="auto">
          <a:xfrm>
            <a:off x="3200400" y="6521450"/>
            <a:ext cx="1436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600" b="1" i="1">
                <a:solidFill>
                  <a:srgbClr val="009999"/>
                </a:solidFill>
              </a:rPr>
              <a:t>Fran Berman</a:t>
            </a:r>
          </a:p>
        </p:txBody>
      </p:sp>
    </p:spTree>
    <p:extLst>
      <p:ext uri="{BB962C8B-B14F-4D97-AF65-F5344CB8AC3E}">
        <p14:creationId xmlns:p14="http://schemas.microsoft.com/office/powerpoint/2010/main" val="1885076824"/>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Lst>
  <p:transition/>
  <p:txStyles>
    <p:titleStyle>
      <a:lvl1pPr algn="ctr" rtl="0" fontAlgn="base">
        <a:lnSpc>
          <a:spcPct val="95000"/>
        </a:lnSpc>
        <a:spcBef>
          <a:spcPct val="0"/>
        </a:spcBef>
        <a:spcAft>
          <a:spcPct val="0"/>
        </a:spcAft>
        <a:defRPr sz="3600" b="1" i="1">
          <a:solidFill>
            <a:srgbClr val="000099"/>
          </a:solidFill>
          <a:latin typeface="+mj-lt"/>
          <a:ea typeface="+mj-ea"/>
          <a:cs typeface="+mj-cs"/>
        </a:defRPr>
      </a:lvl1pPr>
      <a:lvl2pPr algn="ctr" rtl="0" fontAlgn="base">
        <a:lnSpc>
          <a:spcPct val="95000"/>
        </a:lnSpc>
        <a:spcBef>
          <a:spcPct val="0"/>
        </a:spcBef>
        <a:spcAft>
          <a:spcPct val="0"/>
        </a:spcAft>
        <a:defRPr sz="3600" b="1" i="1">
          <a:solidFill>
            <a:srgbClr val="000099"/>
          </a:solidFill>
          <a:latin typeface="Helvetica" charset="0"/>
        </a:defRPr>
      </a:lvl2pPr>
      <a:lvl3pPr algn="ctr" rtl="0" fontAlgn="base">
        <a:lnSpc>
          <a:spcPct val="95000"/>
        </a:lnSpc>
        <a:spcBef>
          <a:spcPct val="0"/>
        </a:spcBef>
        <a:spcAft>
          <a:spcPct val="0"/>
        </a:spcAft>
        <a:defRPr sz="3600" b="1" i="1">
          <a:solidFill>
            <a:srgbClr val="000099"/>
          </a:solidFill>
          <a:latin typeface="Helvetica" charset="0"/>
        </a:defRPr>
      </a:lvl3pPr>
      <a:lvl4pPr algn="ctr" rtl="0" fontAlgn="base">
        <a:lnSpc>
          <a:spcPct val="95000"/>
        </a:lnSpc>
        <a:spcBef>
          <a:spcPct val="0"/>
        </a:spcBef>
        <a:spcAft>
          <a:spcPct val="0"/>
        </a:spcAft>
        <a:defRPr sz="3600" b="1" i="1">
          <a:solidFill>
            <a:srgbClr val="000099"/>
          </a:solidFill>
          <a:latin typeface="Helvetica" charset="0"/>
        </a:defRPr>
      </a:lvl4pPr>
      <a:lvl5pPr algn="ctr" rtl="0" fontAlgn="base">
        <a:lnSpc>
          <a:spcPct val="95000"/>
        </a:lnSpc>
        <a:spcBef>
          <a:spcPct val="0"/>
        </a:spcBef>
        <a:spcAft>
          <a:spcPct val="0"/>
        </a:spcAft>
        <a:defRPr sz="3600" b="1" i="1">
          <a:solidFill>
            <a:srgbClr val="000099"/>
          </a:solidFill>
          <a:latin typeface="Helvetica" charset="0"/>
        </a:defRPr>
      </a:lvl5pPr>
      <a:lvl6pPr marL="457200" algn="ctr" rtl="0" fontAlgn="base">
        <a:lnSpc>
          <a:spcPct val="95000"/>
        </a:lnSpc>
        <a:spcBef>
          <a:spcPct val="0"/>
        </a:spcBef>
        <a:spcAft>
          <a:spcPct val="0"/>
        </a:spcAft>
        <a:defRPr sz="3600" b="1" i="1">
          <a:solidFill>
            <a:srgbClr val="000099"/>
          </a:solidFill>
          <a:latin typeface="Helvetica" charset="0"/>
        </a:defRPr>
      </a:lvl6pPr>
      <a:lvl7pPr marL="914400" algn="ctr" rtl="0" fontAlgn="base">
        <a:lnSpc>
          <a:spcPct val="95000"/>
        </a:lnSpc>
        <a:spcBef>
          <a:spcPct val="0"/>
        </a:spcBef>
        <a:spcAft>
          <a:spcPct val="0"/>
        </a:spcAft>
        <a:defRPr sz="3600" b="1" i="1">
          <a:solidFill>
            <a:srgbClr val="000099"/>
          </a:solidFill>
          <a:latin typeface="Helvetica" charset="0"/>
        </a:defRPr>
      </a:lvl7pPr>
      <a:lvl8pPr marL="1371600" algn="ctr" rtl="0" fontAlgn="base">
        <a:lnSpc>
          <a:spcPct val="95000"/>
        </a:lnSpc>
        <a:spcBef>
          <a:spcPct val="0"/>
        </a:spcBef>
        <a:spcAft>
          <a:spcPct val="0"/>
        </a:spcAft>
        <a:defRPr sz="3600" b="1" i="1">
          <a:solidFill>
            <a:srgbClr val="000099"/>
          </a:solidFill>
          <a:latin typeface="Helvetica" charset="0"/>
        </a:defRPr>
      </a:lvl8pPr>
      <a:lvl9pPr marL="1828800" algn="ctr" rtl="0" fontAlgn="base">
        <a:lnSpc>
          <a:spcPct val="95000"/>
        </a:lnSpc>
        <a:spcBef>
          <a:spcPct val="0"/>
        </a:spcBef>
        <a:spcAft>
          <a:spcPct val="0"/>
        </a:spcAft>
        <a:defRPr sz="3600" b="1" i="1">
          <a:solidFill>
            <a:srgbClr val="000099"/>
          </a:solidFill>
          <a:latin typeface="Helvetica" charset="0"/>
        </a:defRPr>
      </a:lvl9pPr>
    </p:titleStyle>
    <p:bodyStyle>
      <a:lvl1pPr marL="342900" indent="-342900" algn="l" rtl="0" fontAlgn="base">
        <a:lnSpc>
          <a:spcPct val="95000"/>
        </a:lnSpc>
        <a:spcBef>
          <a:spcPct val="20000"/>
        </a:spcBef>
        <a:spcAft>
          <a:spcPct val="0"/>
        </a:spcAft>
        <a:buClr>
          <a:schemeClr val="tx1"/>
        </a:buClr>
        <a:buSzPct val="100000"/>
        <a:buChar char="•"/>
        <a:defRPr sz="2800" b="1">
          <a:solidFill>
            <a:schemeClr val="tx1"/>
          </a:solidFill>
          <a:latin typeface="+mn-lt"/>
          <a:ea typeface="+mn-ea"/>
          <a:cs typeface="+mn-cs"/>
        </a:defRPr>
      </a:lvl1pPr>
      <a:lvl2pPr marL="742950" indent="-285750" algn="l" rtl="0" fontAlgn="base">
        <a:lnSpc>
          <a:spcPct val="95000"/>
        </a:lnSpc>
        <a:spcBef>
          <a:spcPct val="20000"/>
        </a:spcBef>
        <a:spcAft>
          <a:spcPct val="0"/>
        </a:spcAft>
        <a:buClr>
          <a:schemeClr val="tx1"/>
        </a:buClr>
        <a:buSzPct val="100000"/>
        <a:buChar char="•"/>
        <a:defRPr sz="2400">
          <a:solidFill>
            <a:schemeClr val="tx1"/>
          </a:solidFill>
          <a:latin typeface="+mn-lt"/>
        </a:defRPr>
      </a:lvl2pPr>
      <a:lvl3pPr marL="1143000" indent="-228600" algn="l" rtl="0" fontAlgn="base">
        <a:lnSpc>
          <a:spcPct val="95000"/>
        </a:lnSpc>
        <a:spcBef>
          <a:spcPct val="20000"/>
        </a:spcBef>
        <a:spcAft>
          <a:spcPct val="0"/>
        </a:spcAft>
        <a:buClr>
          <a:schemeClr val="tx1"/>
        </a:buClr>
        <a:buSzPct val="100000"/>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Times" pitchFamily="1" charset="0"/>
        </a:defRPr>
      </a:lvl4pPr>
      <a:lvl5pPr marL="2057400" indent="-228600" algn="l" rtl="0" fontAlgn="base">
        <a:spcBef>
          <a:spcPct val="20000"/>
        </a:spcBef>
        <a:spcAft>
          <a:spcPct val="0"/>
        </a:spcAft>
        <a:buChar char="»"/>
        <a:defRPr sz="2000">
          <a:solidFill>
            <a:schemeClr val="tx1"/>
          </a:solidFill>
          <a:latin typeface="Times" pitchFamily="1" charset="0"/>
        </a:defRPr>
      </a:lvl5pPr>
      <a:lvl6pPr marL="2514600" indent="-228600" algn="l" rtl="0" fontAlgn="base">
        <a:spcBef>
          <a:spcPct val="20000"/>
        </a:spcBef>
        <a:spcAft>
          <a:spcPct val="0"/>
        </a:spcAft>
        <a:buChar char="»"/>
        <a:defRPr sz="2000">
          <a:solidFill>
            <a:schemeClr val="tx1"/>
          </a:solidFill>
          <a:latin typeface="Times" pitchFamily="1" charset="0"/>
        </a:defRPr>
      </a:lvl6pPr>
      <a:lvl7pPr marL="2971800" indent="-228600" algn="l" rtl="0" fontAlgn="base">
        <a:spcBef>
          <a:spcPct val="20000"/>
        </a:spcBef>
        <a:spcAft>
          <a:spcPct val="0"/>
        </a:spcAft>
        <a:buChar char="»"/>
        <a:defRPr sz="2000">
          <a:solidFill>
            <a:schemeClr val="tx1"/>
          </a:solidFill>
          <a:latin typeface="Times" pitchFamily="1" charset="0"/>
        </a:defRPr>
      </a:lvl7pPr>
      <a:lvl8pPr marL="3429000" indent="-228600" algn="l" rtl="0" fontAlgn="base">
        <a:spcBef>
          <a:spcPct val="20000"/>
        </a:spcBef>
        <a:spcAft>
          <a:spcPct val="0"/>
        </a:spcAft>
        <a:buChar char="»"/>
        <a:defRPr sz="2000">
          <a:solidFill>
            <a:schemeClr val="tx1"/>
          </a:solidFill>
          <a:latin typeface="Times" pitchFamily="1" charset="0"/>
        </a:defRPr>
      </a:lvl8pPr>
      <a:lvl9pPr marL="3886200" indent="-228600" algn="l" rtl="0" fontAlgn="base">
        <a:spcBef>
          <a:spcPct val="20000"/>
        </a:spcBef>
        <a:spcAft>
          <a:spcPct val="0"/>
        </a:spcAft>
        <a:buChar char="»"/>
        <a:defRPr sz="2000">
          <a:solidFill>
            <a:schemeClr val="tx1"/>
          </a:solidFill>
          <a:latin typeface="Times"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4/8/2013</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pic>
        <p:nvPicPr>
          <p:cNvPr id="8" name="Picture 2" descr="Hom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97899" y="6181725"/>
            <a:ext cx="2446101" cy="67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648615"/>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121" y="228985"/>
            <a:ext cx="8153280" cy="99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94" tIns="50397" rIns="100794" bIns="50397"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612000" y="1600008"/>
            <a:ext cx="8154720" cy="45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94" tIns="50397" rIns="100794" bIns="5039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5520" y="6248817"/>
            <a:ext cx="2666880" cy="364358"/>
          </a:xfrm>
          <a:prstGeom prst="rect">
            <a:avLst/>
          </a:prstGeom>
        </p:spPr>
        <p:txBody>
          <a:bodyPr vert="horz" lIns="100794" tIns="50397" rIns="100794" bIns="50397" anchor="ctr" anchorCtr="0"/>
          <a:lstStyle>
            <a:lvl1pPr algn="l" eaLnBrk="1" latinLnBrk="0" hangingPunct="1">
              <a:buFont typeface="Times New Roman" pitchFamily="16" charset="0"/>
              <a:buNone/>
              <a:defRPr kumimoji="0" sz="1361">
                <a:solidFill>
                  <a:schemeClr val="tx2"/>
                </a:solidFill>
                <a:latin typeface="Arial" charset="0"/>
              </a:defRPr>
            </a:lvl1pPr>
          </a:lstStyle>
          <a:p>
            <a:pPr defTabSz="414726" fontAlgn="base">
              <a:lnSpc>
                <a:spcPct val="93000"/>
              </a:lnSpc>
              <a:spcBef>
                <a:spcPct val="0"/>
              </a:spcBef>
              <a:spcAft>
                <a:spcPct val="0"/>
              </a:spcAft>
              <a:buClr>
                <a:srgbClr val="000000"/>
              </a:buClr>
              <a:buSzPct val="100000"/>
              <a:defRPr/>
            </a:pPr>
            <a:r>
              <a:rPr lang="en-US" smtClean="0">
                <a:solidFill>
                  <a:srgbClr val="775F55"/>
                </a:solidFill>
              </a:rPr>
              <a:t>ECMLS 2012</a:t>
            </a:r>
            <a:endParaRPr lang="en-US">
              <a:solidFill>
                <a:srgbClr val="775F55"/>
              </a:solidFill>
            </a:endParaRPr>
          </a:p>
        </p:txBody>
      </p:sp>
      <p:sp>
        <p:nvSpPr>
          <p:cNvPr id="3" name="Footer Placeholder 2"/>
          <p:cNvSpPr>
            <a:spLocks noGrp="1"/>
          </p:cNvSpPr>
          <p:nvPr>
            <p:ph type="ftr" sz="quarter" idx="3"/>
          </p:nvPr>
        </p:nvSpPr>
        <p:spPr>
          <a:xfrm>
            <a:off x="609121" y="6248817"/>
            <a:ext cx="5421600" cy="364358"/>
          </a:xfrm>
          <a:prstGeom prst="rect">
            <a:avLst/>
          </a:prstGeom>
        </p:spPr>
        <p:txBody>
          <a:bodyPr vert="horz" lIns="100794" tIns="50397" rIns="100794" bIns="50397" anchor="ctr"/>
          <a:lstStyle>
            <a:lvl1pPr algn="r" eaLnBrk="1" latinLnBrk="0" hangingPunct="1">
              <a:buFont typeface="Times New Roman" pitchFamily="16" charset="0"/>
              <a:buNone/>
              <a:defRPr kumimoji="0" sz="1361">
                <a:solidFill>
                  <a:schemeClr val="tx2"/>
                </a:solidFill>
                <a:latin typeface="Arial" charset="0"/>
              </a:defRPr>
            </a:lvl1pPr>
          </a:lstStyle>
          <a:p>
            <a:pPr defTabSz="414726" fontAlgn="base">
              <a:lnSpc>
                <a:spcPct val="93000"/>
              </a:lnSpc>
              <a:spcBef>
                <a:spcPct val="0"/>
              </a:spcBef>
              <a:spcAft>
                <a:spcPct val="0"/>
              </a:spcAft>
              <a:buClr>
                <a:srgbClr val="000000"/>
              </a:buClr>
              <a:buSzPct val="100000"/>
              <a:defRPr/>
            </a:pPr>
            <a:r>
              <a:rPr lang="en-US" smtClean="0">
                <a:solidFill>
                  <a:srgbClr val="775F55"/>
                </a:solidFill>
              </a:rPr>
              <a:t>Visualizing PSU</a:t>
            </a:r>
            <a:endParaRPr lang="en-US">
              <a:solidFill>
                <a:srgbClr val="775F55"/>
              </a:solidFill>
            </a:endParaRPr>
          </a:p>
        </p:txBody>
      </p:sp>
      <p:sp>
        <p:nvSpPr>
          <p:cNvPr id="7" name="Rectangle 6"/>
          <p:cNvSpPr/>
          <p:nvPr/>
        </p:nvSpPr>
        <p:spPr bwMode="white">
          <a:xfrm>
            <a:off x="0" y="1234210"/>
            <a:ext cx="9144000" cy="31971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8" name="Rectangle 7"/>
          <p:cNvSpPr/>
          <p:nvPr/>
        </p:nvSpPr>
        <p:spPr>
          <a:xfrm>
            <a:off x="0" y="1280295"/>
            <a:ext cx="532800" cy="22898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9" name="Rectangle 8"/>
          <p:cNvSpPr/>
          <p:nvPr/>
        </p:nvSpPr>
        <p:spPr>
          <a:xfrm>
            <a:off x="590400" y="1280295"/>
            <a:ext cx="8553600" cy="22898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23" name="Slide Number Placeholder 22"/>
          <p:cNvSpPr>
            <a:spLocks noGrp="1"/>
          </p:cNvSpPr>
          <p:nvPr>
            <p:ph type="sldNum" sz="quarter" idx="4"/>
          </p:nvPr>
        </p:nvSpPr>
        <p:spPr>
          <a:xfrm>
            <a:off x="0" y="1271654"/>
            <a:ext cx="532800" cy="244826"/>
          </a:xfrm>
          <a:prstGeom prst="rect">
            <a:avLst/>
          </a:prstGeom>
        </p:spPr>
        <p:txBody>
          <a:bodyPr vert="horz" wrap="square" lIns="100794" tIns="50397" rIns="100794" bIns="50397" numCol="1" anchor="ctr" anchorCtr="0" compatLnSpc="1">
            <a:prstTxWarp prst="textNoShape">
              <a:avLst/>
            </a:prstTxWarp>
            <a:normAutofit/>
          </a:bodyPr>
          <a:lstStyle>
            <a:lvl1pPr algn="ctr" hangingPunct="1">
              <a:defRPr sz="1361" b="1">
                <a:solidFill>
                  <a:srgbClr val="FFFFFF"/>
                </a:solidFill>
              </a:defRPr>
            </a:lvl1pPr>
          </a:lstStyle>
          <a:p>
            <a:pPr defTabSz="414726" fontAlgn="base">
              <a:lnSpc>
                <a:spcPct val="93000"/>
              </a:lnSpc>
              <a:spcBef>
                <a:spcPct val="0"/>
              </a:spcBef>
              <a:spcAft>
                <a:spcPct val="0"/>
              </a:spcAft>
              <a:buClr>
                <a:srgbClr val="000000"/>
              </a:buClr>
              <a:buSzPct val="100000"/>
            </a:pPr>
            <a:fld id="{56CDBD37-BBA3-4DFD-88A8-BA41059F5DE8}" type="slidenum">
              <a:rPr lang="en-US" smtClean="0">
                <a:latin typeface="Arial" panose="020B0604020202020204" pitchFamily="34" charset="0"/>
              </a:rPr>
              <a:pPr defTabSz="414726" fontAlgn="base">
                <a:lnSpc>
                  <a:spcPct val="93000"/>
                </a:lnSpc>
                <a:spcBef>
                  <a:spcPct val="0"/>
                </a:spcBef>
                <a:spcAft>
                  <a:spcPct val="0"/>
                </a:spcAft>
                <a:buClr>
                  <a:srgbClr val="000000"/>
                </a:buClr>
                <a:buSzPct val="100000"/>
              </a:pPr>
              <a:t>‹#›</a:t>
            </a:fld>
            <a:endParaRPr lang="en-US">
              <a:latin typeface="Arial" panose="020B0604020202020204" pitchFamily="34" charset="0"/>
            </a:endParaRPr>
          </a:p>
        </p:txBody>
      </p:sp>
    </p:spTree>
    <p:extLst>
      <p:ext uri="{BB962C8B-B14F-4D97-AF65-F5344CB8AC3E}">
        <p14:creationId xmlns:p14="http://schemas.microsoft.com/office/powerpoint/2010/main" val="3842663014"/>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Lst>
  <p:hf hdr="0"/>
  <p:txStyles>
    <p:titleStyle>
      <a:lvl1pPr algn="l" rtl="0" eaLnBrk="0" fontAlgn="base" hangingPunct="0">
        <a:spcBef>
          <a:spcPct val="0"/>
        </a:spcBef>
        <a:spcAft>
          <a:spcPct val="0"/>
        </a:spcAft>
        <a:defRPr sz="4445" kern="1200">
          <a:solidFill>
            <a:schemeClr val="tx2"/>
          </a:solidFill>
          <a:latin typeface="+mj-lt"/>
          <a:ea typeface="+mj-ea"/>
          <a:cs typeface="+mj-cs"/>
        </a:defRPr>
      </a:lvl1pPr>
      <a:lvl2pPr algn="l" rtl="0" eaLnBrk="0" fontAlgn="base" hangingPunct="0">
        <a:spcBef>
          <a:spcPct val="0"/>
        </a:spcBef>
        <a:spcAft>
          <a:spcPct val="0"/>
        </a:spcAft>
        <a:defRPr sz="4445">
          <a:solidFill>
            <a:schemeClr val="tx2"/>
          </a:solidFill>
          <a:latin typeface="Tw Cen MT" pitchFamily="34" charset="0"/>
        </a:defRPr>
      </a:lvl2pPr>
      <a:lvl3pPr algn="l" rtl="0" eaLnBrk="0" fontAlgn="base" hangingPunct="0">
        <a:spcBef>
          <a:spcPct val="0"/>
        </a:spcBef>
        <a:spcAft>
          <a:spcPct val="0"/>
        </a:spcAft>
        <a:defRPr sz="4445">
          <a:solidFill>
            <a:schemeClr val="tx2"/>
          </a:solidFill>
          <a:latin typeface="Tw Cen MT" pitchFamily="34" charset="0"/>
        </a:defRPr>
      </a:lvl3pPr>
      <a:lvl4pPr algn="l" rtl="0" eaLnBrk="0" fontAlgn="base" hangingPunct="0">
        <a:spcBef>
          <a:spcPct val="0"/>
        </a:spcBef>
        <a:spcAft>
          <a:spcPct val="0"/>
        </a:spcAft>
        <a:defRPr sz="4445">
          <a:solidFill>
            <a:schemeClr val="tx2"/>
          </a:solidFill>
          <a:latin typeface="Tw Cen MT" pitchFamily="34" charset="0"/>
        </a:defRPr>
      </a:lvl4pPr>
      <a:lvl5pPr algn="l" rtl="0" eaLnBrk="0" fontAlgn="base" hangingPunct="0">
        <a:spcBef>
          <a:spcPct val="0"/>
        </a:spcBef>
        <a:spcAft>
          <a:spcPct val="0"/>
        </a:spcAft>
        <a:defRPr sz="4445">
          <a:solidFill>
            <a:schemeClr val="tx2"/>
          </a:solidFill>
          <a:latin typeface="Tw Cen MT" pitchFamily="34" charset="0"/>
        </a:defRPr>
      </a:lvl5pPr>
      <a:lvl6pPr marL="414726" algn="l" rtl="0" fontAlgn="base">
        <a:spcBef>
          <a:spcPct val="0"/>
        </a:spcBef>
        <a:spcAft>
          <a:spcPct val="0"/>
        </a:spcAft>
        <a:defRPr sz="4445">
          <a:solidFill>
            <a:schemeClr val="tx2"/>
          </a:solidFill>
          <a:latin typeface="Tw Cen MT" pitchFamily="34" charset="0"/>
        </a:defRPr>
      </a:lvl6pPr>
      <a:lvl7pPr marL="829452" algn="l" rtl="0" fontAlgn="base">
        <a:spcBef>
          <a:spcPct val="0"/>
        </a:spcBef>
        <a:spcAft>
          <a:spcPct val="0"/>
        </a:spcAft>
        <a:defRPr sz="4445">
          <a:solidFill>
            <a:schemeClr val="tx2"/>
          </a:solidFill>
          <a:latin typeface="Tw Cen MT" pitchFamily="34" charset="0"/>
        </a:defRPr>
      </a:lvl7pPr>
      <a:lvl8pPr marL="1244178" algn="l" rtl="0" fontAlgn="base">
        <a:spcBef>
          <a:spcPct val="0"/>
        </a:spcBef>
        <a:spcAft>
          <a:spcPct val="0"/>
        </a:spcAft>
        <a:defRPr sz="4445">
          <a:solidFill>
            <a:schemeClr val="tx2"/>
          </a:solidFill>
          <a:latin typeface="Tw Cen MT" pitchFamily="34" charset="0"/>
        </a:defRPr>
      </a:lvl8pPr>
      <a:lvl9pPr marL="1658904" algn="l" rtl="0" fontAlgn="base">
        <a:spcBef>
          <a:spcPct val="0"/>
        </a:spcBef>
        <a:spcAft>
          <a:spcPct val="0"/>
        </a:spcAft>
        <a:defRPr sz="4445">
          <a:solidFill>
            <a:schemeClr val="tx2"/>
          </a:solidFill>
          <a:latin typeface="Tw Cen MT" pitchFamily="34" charset="0"/>
        </a:defRPr>
      </a:lvl9pPr>
    </p:titleStyle>
    <p:bodyStyle>
      <a:lvl1pPr marL="319685" indent="-319685" algn="l" rtl="0" eaLnBrk="0" fontAlgn="base" hangingPunct="0">
        <a:spcBef>
          <a:spcPts val="703"/>
        </a:spcBef>
        <a:spcAft>
          <a:spcPct val="0"/>
        </a:spcAft>
        <a:buClr>
          <a:schemeClr val="accent2"/>
        </a:buClr>
        <a:buSzPct val="60000"/>
        <a:buFont typeface="Wingdings" panose="05000000000000000000" pitchFamily="2" charset="2"/>
        <a:buChar char=""/>
        <a:defRPr sz="2903" kern="1200">
          <a:solidFill>
            <a:schemeClr val="tx1"/>
          </a:solidFill>
          <a:latin typeface="+mn-lt"/>
          <a:ea typeface="+mn-ea"/>
          <a:cs typeface="+mn-cs"/>
        </a:defRPr>
      </a:lvl1pPr>
      <a:lvl2pPr marL="639369" indent="-273604" algn="l" rtl="0" eaLnBrk="0" fontAlgn="base" hangingPunct="0">
        <a:spcBef>
          <a:spcPts val="544"/>
        </a:spcBef>
        <a:spcAft>
          <a:spcPct val="0"/>
        </a:spcAft>
        <a:buClr>
          <a:schemeClr val="accent1"/>
        </a:buClr>
        <a:buSzPct val="70000"/>
        <a:buFont typeface="Wingdings 2" panose="05020102010507070707" pitchFamily="18" charset="2"/>
        <a:buChar char=""/>
        <a:defRPr sz="2631" kern="1200">
          <a:solidFill>
            <a:schemeClr val="tx1"/>
          </a:solidFill>
          <a:latin typeface="+mn-lt"/>
          <a:ea typeface="+mn-ea"/>
          <a:cs typeface="+mn-cs"/>
        </a:defRPr>
      </a:lvl2pPr>
      <a:lvl3pPr marL="912973" indent="-227523" algn="l" rtl="0" eaLnBrk="0" fontAlgn="base" hangingPunct="0">
        <a:spcBef>
          <a:spcPts val="499"/>
        </a:spcBef>
        <a:spcAft>
          <a:spcPct val="0"/>
        </a:spcAft>
        <a:buClr>
          <a:schemeClr val="accent2"/>
        </a:buClr>
        <a:buSzPct val="75000"/>
        <a:buFont typeface="Wingdings" panose="05000000000000000000" pitchFamily="2" charset="2"/>
        <a:buChar char=""/>
        <a:defRPr sz="2268" kern="1200">
          <a:solidFill>
            <a:schemeClr val="tx1"/>
          </a:solidFill>
          <a:latin typeface="+mn-lt"/>
          <a:ea typeface="+mn-ea"/>
          <a:cs typeface="+mn-cs"/>
        </a:defRPr>
      </a:lvl3pPr>
      <a:lvl4pPr marL="1370900" indent="-227523" algn="l" rtl="0" eaLnBrk="0" fontAlgn="base" hangingPunct="0">
        <a:spcBef>
          <a:spcPts val="397"/>
        </a:spcBef>
        <a:spcAft>
          <a:spcPct val="0"/>
        </a:spcAft>
        <a:buClr>
          <a:srgbClr val="A5AB81"/>
        </a:buClr>
        <a:buSzPct val="75000"/>
        <a:buFont typeface="Wingdings" panose="05000000000000000000" pitchFamily="2" charset="2"/>
        <a:buChar char=""/>
        <a:defRPr sz="1996" kern="1200">
          <a:solidFill>
            <a:schemeClr val="tx1"/>
          </a:solidFill>
          <a:latin typeface="+mn-lt"/>
          <a:ea typeface="+mn-ea"/>
          <a:cs typeface="+mn-cs"/>
        </a:defRPr>
      </a:lvl4pPr>
      <a:lvl5pPr marL="1827387" indent="-227523" algn="l" rtl="0" eaLnBrk="0" fontAlgn="base" hangingPunct="0">
        <a:spcBef>
          <a:spcPts val="397"/>
        </a:spcBef>
        <a:spcAft>
          <a:spcPct val="0"/>
        </a:spcAft>
        <a:buClr>
          <a:srgbClr val="D8B25C"/>
        </a:buClr>
        <a:buSzPct val="65000"/>
        <a:buFont typeface="Wingdings" panose="05000000000000000000" pitchFamily="2" charset="2"/>
        <a:buChar char=""/>
        <a:defRPr sz="1996" kern="1200">
          <a:solidFill>
            <a:schemeClr val="tx1"/>
          </a:solidFill>
          <a:latin typeface="+mn-lt"/>
          <a:ea typeface="+mn-ea"/>
          <a:cs typeface="+mn-cs"/>
        </a:defRPr>
      </a:lvl5pPr>
      <a:lvl6pPr marL="2102902" indent="-228577" algn="l" rtl="0" eaLnBrk="1" latinLnBrk="0" hangingPunct="1">
        <a:spcBef>
          <a:spcPct val="20000"/>
        </a:spcBef>
        <a:buClr>
          <a:schemeClr val="accent1"/>
        </a:buClr>
        <a:buFont typeface="Wingdings"/>
        <a:buChar char="§"/>
        <a:defRPr kumimoji="0" sz="1814" kern="1200" baseline="0">
          <a:solidFill>
            <a:schemeClr val="tx1"/>
          </a:solidFill>
          <a:latin typeface="+mn-lt"/>
          <a:ea typeface="+mn-ea"/>
          <a:cs typeface="+mn-cs"/>
        </a:defRPr>
      </a:lvl6pPr>
      <a:lvl7pPr marL="2377193" indent="-228577" algn="l" rtl="0" eaLnBrk="1" latinLnBrk="0" hangingPunct="1">
        <a:spcBef>
          <a:spcPct val="20000"/>
        </a:spcBef>
        <a:buClr>
          <a:schemeClr val="accent2"/>
        </a:buClr>
        <a:buFont typeface="Wingdings"/>
        <a:buChar char="§"/>
        <a:defRPr kumimoji="0" sz="1814" kern="1200" baseline="0">
          <a:solidFill>
            <a:schemeClr val="tx1"/>
          </a:solidFill>
          <a:latin typeface="+mn-lt"/>
          <a:ea typeface="+mn-ea"/>
          <a:cs typeface="+mn-cs"/>
        </a:defRPr>
      </a:lvl7pPr>
      <a:lvl8pPr marL="2651485" indent="-228577" algn="l" rtl="0" eaLnBrk="1" latinLnBrk="0" hangingPunct="1">
        <a:spcBef>
          <a:spcPct val="20000"/>
        </a:spcBef>
        <a:buClr>
          <a:schemeClr val="accent3"/>
        </a:buClr>
        <a:buFont typeface="Wingdings"/>
        <a:buChar char="§"/>
        <a:defRPr kumimoji="0" sz="1814" kern="1200" baseline="0">
          <a:solidFill>
            <a:schemeClr val="tx1"/>
          </a:solidFill>
          <a:latin typeface="+mn-lt"/>
          <a:ea typeface="+mn-ea"/>
          <a:cs typeface="+mn-cs"/>
        </a:defRPr>
      </a:lvl8pPr>
      <a:lvl9pPr marL="2925777" indent="-228577" algn="l" rtl="0" eaLnBrk="1" latinLnBrk="0" hangingPunct="1">
        <a:spcBef>
          <a:spcPct val="20000"/>
        </a:spcBef>
        <a:buClr>
          <a:schemeClr val="accent4"/>
        </a:buClr>
        <a:buFont typeface="Wingdings"/>
        <a:buChar char="§"/>
        <a:defRPr kumimoji="0" sz="1814"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53" algn="l" rtl="0" eaLnBrk="1" latinLnBrk="0" hangingPunct="1">
        <a:defRPr kumimoji="0" kern="1200">
          <a:solidFill>
            <a:schemeClr val="tx1"/>
          </a:solidFill>
          <a:latin typeface="+mn-lt"/>
          <a:ea typeface="+mn-ea"/>
          <a:cs typeface="+mn-cs"/>
        </a:defRPr>
      </a:lvl2pPr>
      <a:lvl3pPr marL="914305" algn="l" rtl="0" eaLnBrk="1" latinLnBrk="0" hangingPunct="1">
        <a:defRPr kumimoji="0" kern="1200">
          <a:solidFill>
            <a:schemeClr val="tx1"/>
          </a:solidFill>
          <a:latin typeface="+mn-lt"/>
          <a:ea typeface="+mn-ea"/>
          <a:cs typeface="+mn-cs"/>
        </a:defRPr>
      </a:lvl3pPr>
      <a:lvl4pPr marL="1371458" algn="l" rtl="0" eaLnBrk="1" latinLnBrk="0" hangingPunct="1">
        <a:defRPr kumimoji="0" kern="1200">
          <a:solidFill>
            <a:schemeClr val="tx1"/>
          </a:solidFill>
          <a:latin typeface="+mn-lt"/>
          <a:ea typeface="+mn-ea"/>
          <a:cs typeface="+mn-cs"/>
        </a:defRPr>
      </a:lvl4pPr>
      <a:lvl5pPr marL="1828610" algn="l" rtl="0" eaLnBrk="1" latinLnBrk="0" hangingPunct="1">
        <a:defRPr kumimoji="0" kern="1200">
          <a:solidFill>
            <a:schemeClr val="tx1"/>
          </a:solidFill>
          <a:latin typeface="+mn-lt"/>
          <a:ea typeface="+mn-ea"/>
          <a:cs typeface="+mn-cs"/>
        </a:defRPr>
      </a:lvl5pPr>
      <a:lvl6pPr marL="2285763" algn="l" rtl="0" eaLnBrk="1" latinLnBrk="0" hangingPunct="1">
        <a:defRPr kumimoji="0" kern="1200">
          <a:solidFill>
            <a:schemeClr val="tx1"/>
          </a:solidFill>
          <a:latin typeface="+mn-lt"/>
          <a:ea typeface="+mn-ea"/>
          <a:cs typeface="+mn-cs"/>
        </a:defRPr>
      </a:lvl6pPr>
      <a:lvl7pPr marL="2742915" algn="l" rtl="0" eaLnBrk="1" latinLnBrk="0" hangingPunct="1">
        <a:defRPr kumimoji="0" kern="1200">
          <a:solidFill>
            <a:schemeClr val="tx1"/>
          </a:solidFill>
          <a:latin typeface="+mn-lt"/>
          <a:ea typeface="+mn-ea"/>
          <a:cs typeface="+mn-cs"/>
        </a:defRPr>
      </a:lvl7pPr>
      <a:lvl8pPr marL="3200068" algn="l" rtl="0" eaLnBrk="1" latinLnBrk="0" hangingPunct="1">
        <a:defRPr kumimoji="0" kern="1200">
          <a:solidFill>
            <a:schemeClr val="tx1"/>
          </a:solidFill>
          <a:latin typeface="+mn-lt"/>
          <a:ea typeface="+mn-ea"/>
          <a:cs typeface="+mn-cs"/>
        </a:defRPr>
      </a:lvl8pPr>
      <a:lvl9pPr marL="365722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40842"/>
            <a:ext cx="8229600" cy="292608"/>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66801"/>
            <a:ext cx="8229600" cy="4419599"/>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57200" y="6406042"/>
            <a:ext cx="381000" cy="365125"/>
          </a:xfrm>
          <a:prstGeom prst="rect">
            <a:avLst/>
          </a:prstGeom>
        </p:spPr>
        <p:txBody>
          <a:bodyPr vert="horz" lIns="0" tIns="0" rIns="0" bIns="0" rtlCol="0" anchor="ctr"/>
          <a:lstStyle>
            <a:lvl1pPr algn="l">
              <a:defRPr sz="1000">
                <a:solidFill>
                  <a:schemeClr val="accent1"/>
                </a:solidFill>
              </a:defRPr>
            </a:lvl1pPr>
          </a:lstStyle>
          <a:p>
            <a:fld id="{1A026502-11EF-4F01-A5BA-022B1A37D027}" type="slidenum">
              <a:rPr lang="en-US" smtClean="0">
                <a:solidFill>
                  <a:srgbClr val="00AEEF"/>
                </a:solidFill>
              </a:rPr>
              <a:pPr/>
              <a:t>‹#›</a:t>
            </a:fld>
            <a:endParaRPr lang="en-US">
              <a:solidFill>
                <a:srgbClr val="00AEEF"/>
              </a:solidFill>
            </a:endParaRPr>
          </a:p>
        </p:txBody>
      </p:sp>
      <p:sp>
        <p:nvSpPr>
          <p:cNvPr id="10" name="Footer Placeholder 9"/>
          <p:cNvSpPr>
            <a:spLocks noGrp="1"/>
          </p:cNvSpPr>
          <p:nvPr>
            <p:ph type="ftr" sz="quarter" idx="3"/>
          </p:nvPr>
        </p:nvSpPr>
        <p:spPr>
          <a:xfrm>
            <a:off x="3200400" y="6406042"/>
            <a:ext cx="2743200" cy="365125"/>
          </a:xfrm>
          <a:prstGeom prst="rect">
            <a:avLst/>
          </a:prstGeom>
        </p:spPr>
        <p:txBody>
          <a:bodyPr vert="horz" lIns="0" tIns="0" rIns="0" bIns="0" rtlCol="0" anchor="ctr"/>
          <a:lstStyle>
            <a:lvl1pPr algn="ctr">
              <a:defRPr sz="1000" i="1">
                <a:solidFill>
                  <a:schemeClr val="tx1">
                    <a:lumMod val="75000"/>
                    <a:lumOff val="25000"/>
                  </a:schemeClr>
                </a:solidFill>
              </a:defRPr>
            </a:lvl1pPr>
          </a:lstStyle>
          <a:p>
            <a:r>
              <a:rPr lang="en-US" dirty="0"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Tree>
    <p:extLst>
      <p:ext uri="{BB962C8B-B14F-4D97-AF65-F5344CB8AC3E}">
        <p14:creationId xmlns:p14="http://schemas.microsoft.com/office/powerpoint/2010/main" val="10088494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400" kern="1200" spc="-100" baseline="0">
          <a:solidFill>
            <a:schemeClr val="accent1"/>
          </a:solidFill>
          <a:latin typeface="+mj-lt"/>
          <a:ea typeface="+mj-ea"/>
          <a:cs typeface="+mj-cs"/>
        </a:defRPr>
      </a:lvl1pPr>
    </p:titleStyle>
    <p:bodyStyle>
      <a:lvl1pPr marL="0" indent="0" algn="l" defTabSz="914400" rtl="0" eaLnBrk="1" latinLnBrk="0" hangingPunct="1">
        <a:lnSpc>
          <a:spcPct val="110000"/>
        </a:lnSpc>
        <a:spcBef>
          <a:spcPts val="600"/>
        </a:spcBef>
        <a:buFont typeface="Arial" pitchFamily="34" charset="0"/>
        <a:buNone/>
        <a:defRPr sz="1100" kern="1200">
          <a:solidFill>
            <a:schemeClr val="tx2"/>
          </a:solidFill>
          <a:latin typeface="+mn-lt"/>
          <a:ea typeface="+mn-ea"/>
          <a:cs typeface="+mn-cs"/>
        </a:defRPr>
      </a:lvl1pPr>
      <a:lvl2pPr marL="117475" indent="-117475" algn="l" defTabSz="914400" rtl="0" eaLnBrk="1" latinLnBrk="0" hangingPunct="1">
        <a:lnSpc>
          <a:spcPct val="110000"/>
        </a:lnSpc>
        <a:spcBef>
          <a:spcPts val="300"/>
        </a:spcBef>
        <a:buClr>
          <a:schemeClr val="accent1"/>
        </a:buClr>
        <a:buFont typeface="Arial" pitchFamily="34" charset="0"/>
        <a:buChar char="•"/>
        <a:defRPr sz="1100" kern="1200">
          <a:solidFill>
            <a:schemeClr val="tx2"/>
          </a:solidFill>
          <a:latin typeface="+mn-lt"/>
          <a:ea typeface="+mn-ea"/>
          <a:cs typeface="+mn-cs"/>
        </a:defRPr>
      </a:lvl2pPr>
      <a:lvl3pPr marL="233363" indent="-106363" algn="l" defTabSz="914400" rtl="0" eaLnBrk="1" latinLnBrk="0" hangingPunct="1">
        <a:lnSpc>
          <a:spcPct val="110000"/>
        </a:lnSpc>
        <a:spcBef>
          <a:spcPts val="300"/>
        </a:spcBef>
        <a:buClr>
          <a:schemeClr val="accent2"/>
        </a:buClr>
        <a:buSzPct val="85000"/>
        <a:buFont typeface="Wingdings" pitchFamily="2" charset="2"/>
        <a:buChar char="§"/>
        <a:defRPr sz="1100" kern="1200">
          <a:solidFill>
            <a:schemeClr val="tx2"/>
          </a:solidFill>
          <a:latin typeface="+mn-lt"/>
          <a:ea typeface="+mn-ea"/>
          <a:cs typeface="+mn-cs"/>
        </a:defRPr>
      </a:lvl3pPr>
      <a:lvl4pPr marL="339725" indent="-117475" algn="l" defTabSz="914400" rtl="0" eaLnBrk="1" latinLnBrk="0" hangingPunct="1">
        <a:lnSpc>
          <a:spcPct val="110000"/>
        </a:lnSpc>
        <a:spcBef>
          <a:spcPts val="300"/>
        </a:spcBef>
        <a:buFont typeface="Arial" pitchFamily="34" charset="0"/>
        <a:buChar char="–"/>
        <a:defRPr sz="1100" kern="1200">
          <a:solidFill>
            <a:schemeClr val="tx2"/>
          </a:solidFill>
          <a:latin typeface="+mn-lt"/>
          <a:ea typeface="+mn-ea"/>
          <a:cs typeface="+mn-cs"/>
        </a:defRPr>
      </a:lvl4pPr>
      <a:lvl5pPr marL="457200" indent="-117475" algn="l" defTabSz="914400" rtl="0" eaLnBrk="1" latinLnBrk="0" hangingPunct="1">
        <a:lnSpc>
          <a:spcPct val="110000"/>
        </a:lnSpc>
        <a:spcBef>
          <a:spcPts val="300"/>
        </a:spcBef>
        <a:buFont typeface="Arial" pitchFamily="34" charset="0"/>
        <a:buChar char="»"/>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40842"/>
            <a:ext cx="8229600" cy="292608"/>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66801"/>
            <a:ext cx="8229600" cy="4419599"/>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57200" y="6406042"/>
            <a:ext cx="381000" cy="365125"/>
          </a:xfrm>
          <a:prstGeom prst="rect">
            <a:avLst/>
          </a:prstGeom>
        </p:spPr>
        <p:txBody>
          <a:bodyPr vert="horz" lIns="0" tIns="0" rIns="0" bIns="0" rtlCol="0" anchor="ctr"/>
          <a:lstStyle>
            <a:lvl1pPr algn="l">
              <a:defRPr sz="1000">
                <a:solidFill>
                  <a:schemeClr val="accent1"/>
                </a:solidFill>
              </a:defRPr>
            </a:lvl1pPr>
          </a:lstStyle>
          <a:p>
            <a:fld id="{1A026502-11EF-4F01-A5BA-022B1A37D027}" type="slidenum">
              <a:rPr lang="en-US" smtClean="0">
                <a:solidFill>
                  <a:srgbClr val="00AEEF"/>
                </a:solidFill>
              </a:rPr>
              <a:pPr/>
              <a:t>‹#›</a:t>
            </a:fld>
            <a:endParaRPr lang="en-US">
              <a:solidFill>
                <a:srgbClr val="00AEEF"/>
              </a:solidFill>
            </a:endParaRPr>
          </a:p>
        </p:txBody>
      </p:sp>
      <p:sp>
        <p:nvSpPr>
          <p:cNvPr id="10" name="Footer Placeholder 9"/>
          <p:cNvSpPr>
            <a:spLocks noGrp="1"/>
          </p:cNvSpPr>
          <p:nvPr>
            <p:ph type="ftr" sz="quarter" idx="3"/>
          </p:nvPr>
        </p:nvSpPr>
        <p:spPr>
          <a:xfrm>
            <a:off x="3200400" y="6406042"/>
            <a:ext cx="2743200" cy="365125"/>
          </a:xfrm>
          <a:prstGeom prst="rect">
            <a:avLst/>
          </a:prstGeom>
        </p:spPr>
        <p:txBody>
          <a:bodyPr vert="horz" lIns="0" tIns="0" rIns="0" bIns="0" rtlCol="0" anchor="ctr"/>
          <a:lstStyle>
            <a:lvl1pPr algn="ctr">
              <a:defRPr sz="1000" i="1">
                <a:solidFill>
                  <a:schemeClr val="tx1">
                    <a:lumMod val="75000"/>
                    <a:lumOff val="25000"/>
                  </a:schemeClr>
                </a:solidFill>
              </a:defRPr>
            </a:lvl1pPr>
          </a:lstStyle>
          <a:p>
            <a:r>
              <a:rPr lang="en-US" dirty="0"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Tree>
    <p:extLst>
      <p:ext uri="{BB962C8B-B14F-4D97-AF65-F5344CB8AC3E}">
        <p14:creationId xmlns:p14="http://schemas.microsoft.com/office/powerpoint/2010/main" val="419084121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400" kern="1200" spc="-100" baseline="0">
          <a:solidFill>
            <a:schemeClr val="accent1"/>
          </a:solidFill>
          <a:latin typeface="+mj-lt"/>
          <a:ea typeface="+mj-ea"/>
          <a:cs typeface="+mj-cs"/>
        </a:defRPr>
      </a:lvl1pPr>
    </p:titleStyle>
    <p:bodyStyle>
      <a:lvl1pPr marL="0" indent="0" algn="l" defTabSz="914400" rtl="0" eaLnBrk="1" latinLnBrk="0" hangingPunct="1">
        <a:lnSpc>
          <a:spcPct val="110000"/>
        </a:lnSpc>
        <a:spcBef>
          <a:spcPts val="600"/>
        </a:spcBef>
        <a:buFont typeface="Arial" pitchFamily="34" charset="0"/>
        <a:buNone/>
        <a:defRPr sz="1100" kern="1200">
          <a:solidFill>
            <a:schemeClr val="tx2"/>
          </a:solidFill>
          <a:latin typeface="+mn-lt"/>
          <a:ea typeface="+mn-ea"/>
          <a:cs typeface="+mn-cs"/>
        </a:defRPr>
      </a:lvl1pPr>
      <a:lvl2pPr marL="117475" indent="-117475" algn="l" defTabSz="914400" rtl="0" eaLnBrk="1" latinLnBrk="0" hangingPunct="1">
        <a:lnSpc>
          <a:spcPct val="110000"/>
        </a:lnSpc>
        <a:spcBef>
          <a:spcPts val="300"/>
        </a:spcBef>
        <a:buClr>
          <a:schemeClr val="accent1"/>
        </a:buClr>
        <a:buFont typeface="Arial" pitchFamily="34" charset="0"/>
        <a:buChar char="•"/>
        <a:defRPr sz="1100" kern="1200">
          <a:solidFill>
            <a:schemeClr val="tx2"/>
          </a:solidFill>
          <a:latin typeface="+mn-lt"/>
          <a:ea typeface="+mn-ea"/>
          <a:cs typeface="+mn-cs"/>
        </a:defRPr>
      </a:lvl2pPr>
      <a:lvl3pPr marL="233363" indent="-106363" algn="l" defTabSz="914400" rtl="0" eaLnBrk="1" latinLnBrk="0" hangingPunct="1">
        <a:lnSpc>
          <a:spcPct val="110000"/>
        </a:lnSpc>
        <a:spcBef>
          <a:spcPts val="300"/>
        </a:spcBef>
        <a:buClr>
          <a:schemeClr val="accent2"/>
        </a:buClr>
        <a:buSzPct val="85000"/>
        <a:buFont typeface="Wingdings" pitchFamily="2" charset="2"/>
        <a:buChar char="§"/>
        <a:defRPr sz="1100" kern="1200">
          <a:solidFill>
            <a:schemeClr val="tx2"/>
          </a:solidFill>
          <a:latin typeface="+mn-lt"/>
          <a:ea typeface="+mn-ea"/>
          <a:cs typeface="+mn-cs"/>
        </a:defRPr>
      </a:lvl3pPr>
      <a:lvl4pPr marL="339725" indent="-117475" algn="l" defTabSz="914400" rtl="0" eaLnBrk="1" latinLnBrk="0" hangingPunct="1">
        <a:lnSpc>
          <a:spcPct val="110000"/>
        </a:lnSpc>
        <a:spcBef>
          <a:spcPts val="300"/>
        </a:spcBef>
        <a:buFont typeface="Arial" pitchFamily="34" charset="0"/>
        <a:buChar char="–"/>
        <a:defRPr sz="1100" kern="1200">
          <a:solidFill>
            <a:schemeClr val="tx2"/>
          </a:solidFill>
          <a:latin typeface="+mn-lt"/>
          <a:ea typeface="+mn-ea"/>
          <a:cs typeface="+mn-cs"/>
        </a:defRPr>
      </a:lvl4pPr>
      <a:lvl5pPr marL="457200" indent="-117475" algn="l" defTabSz="914400" rtl="0" eaLnBrk="1" latinLnBrk="0" hangingPunct="1">
        <a:lnSpc>
          <a:spcPct val="110000"/>
        </a:lnSpc>
        <a:spcBef>
          <a:spcPts val="300"/>
        </a:spcBef>
        <a:buFont typeface="Arial" pitchFamily="34" charset="0"/>
        <a:buChar char="»"/>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0" descr="\\Penfold\Clients2\CUSTOM_SERVICES\2004 Updates\April\static templates\Medical\PPP_SMEDI_TXT_Patient_Record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509713" y="344488"/>
            <a:ext cx="734536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206375" y="1584325"/>
            <a:ext cx="8716963"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583363"/>
            <a:ext cx="1905000" cy="233362"/>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defTabSz="915001">
              <a:defRPr sz="900" smtClean="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583363"/>
            <a:ext cx="2895600" cy="233362"/>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defTabSz="915001">
              <a:defRPr sz="900" smtClean="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583363"/>
            <a:ext cx="1905000" cy="233362"/>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900"/>
            </a:lvl1pPr>
          </a:lstStyle>
          <a:p>
            <a:pPr fontAlgn="base">
              <a:spcBef>
                <a:spcPct val="0"/>
              </a:spcBef>
              <a:spcAft>
                <a:spcPct val="0"/>
              </a:spcAft>
            </a:pPr>
            <a:fld id="{FF259E04-D300-439C-A003-2C93A5428656}"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9145523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r" rtl="0" eaLnBrk="0" fontAlgn="base" hangingPunct="0">
        <a:spcBef>
          <a:spcPct val="0"/>
        </a:spcBef>
        <a:spcAft>
          <a:spcPct val="0"/>
        </a:spcAft>
        <a:defRPr sz="3200">
          <a:solidFill>
            <a:srgbClr val="FFFFFF"/>
          </a:solidFill>
          <a:latin typeface="+mj-lt"/>
          <a:ea typeface="+mj-ea"/>
          <a:cs typeface="+mj-cs"/>
        </a:defRPr>
      </a:lvl1pPr>
      <a:lvl2pPr algn="r" rtl="0" eaLnBrk="0" fontAlgn="base" hangingPunct="0">
        <a:spcBef>
          <a:spcPct val="0"/>
        </a:spcBef>
        <a:spcAft>
          <a:spcPct val="0"/>
        </a:spcAft>
        <a:defRPr sz="3200">
          <a:solidFill>
            <a:srgbClr val="FFFFFF"/>
          </a:solidFill>
          <a:latin typeface="Arial" charset="0"/>
        </a:defRPr>
      </a:lvl2pPr>
      <a:lvl3pPr algn="r" rtl="0" eaLnBrk="0" fontAlgn="base" hangingPunct="0">
        <a:spcBef>
          <a:spcPct val="0"/>
        </a:spcBef>
        <a:spcAft>
          <a:spcPct val="0"/>
        </a:spcAft>
        <a:defRPr sz="3200">
          <a:solidFill>
            <a:srgbClr val="FFFFFF"/>
          </a:solidFill>
          <a:latin typeface="Arial" charset="0"/>
        </a:defRPr>
      </a:lvl3pPr>
      <a:lvl4pPr algn="r" rtl="0" eaLnBrk="0" fontAlgn="base" hangingPunct="0">
        <a:spcBef>
          <a:spcPct val="0"/>
        </a:spcBef>
        <a:spcAft>
          <a:spcPct val="0"/>
        </a:spcAft>
        <a:defRPr sz="3200">
          <a:solidFill>
            <a:srgbClr val="FFFFFF"/>
          </a:solidFill>
          <a:latin typeface="Arial" charset="0"/>
        </a:defRPr>
      </a:lvl4pPr>
      <a:lvl5pPr algn="r" rtl="0" eaLnBrk="0" fontAlgn="base" hangingPunct="0">
        <a:spcBef>
          <a:spcPct val="0"/>
        </a:spcBef>
        <a:spcAft>
          <a:spcPct val="0"/>
        </a:spcAft>
        <a:defRPr sz="3200">
          <a:solidFill>
            <a:srgbClr val="FFFFFF"/>
          </a:solidFill>
          <a:latin typeface="Arial" charset="0"/>
        </a:defRPr>
      </a:lvl5pPr>
      <a:lvl6pPr marL="412394" algn="r" defTabSz="915001" rtl="0" fontAlgn="base">
        <a:spcBef>
          <a:spcPct val="0"/>
        </a:spcBef>
        <a:spcAft>
          <a:spcPct val="0"/>
        </a:spcAft>
        <a:defRPr sz="3200">
          <a:solidFill>
            <a:srgbClr val="FFFFFF"/>
          </a:solidFill>
          <a:latin typeface="Arial" charset="0"/>
        </a:defRPr>
      </a:lvl6pPr>
      <a:lvl7pPr marL="824789" algn="r" defTabSz="915001" rtl="0" fontAlgn="base">
        <a:spcBef>
          <a:spcPct val="0"/>
        </a:spcBef>
        <a:spcAft>
          <a:spcPct val="0"/>
        </a:spcAft>
        <a:defRPr sz="3200">
          <a:solidFill>
            <a:srgbClr val="FFFFFF"/>
          </a:solidFill>
          <a:latin typeface="Arial" charset="0"/>
        </a:defRPr>
      </a:lvl7pPr>
      <a:lvl8pPr marL="1237183" algn="r" defTabSz="915001" rtl="0" fontAlgn="base">
        <a:spcBef>
          <a:spcPct val="0"/>
        </a:spcBef>
        <a:spcAft>
          <a:spcPct val="0"/>
        </a:spcAft>
        <a:defRPr sz="3200">
          <a:solidFill>
            <a:srgbClr val="FFFFFF"/>
          </a:solidFill>
          <a:latin typeface="Arial" charset="0"/>
        </a:defRPr>
      </a:lvl8pPr>
      <a:lvl9pPr marL="1649578" algn="r" defTabSz="915001" rtl="0" fontAlgn="base">
        <a:spcBef>
          <a:spcPct val="0"/>
        </a:spcBef>
        <a:spcAft>
          <a:spcPct val="0"/>
        </a:spcAft>
        <a:defRPr sz="3200">
          <a:solidFill>
            <a:srgbClr val="FFFFFF"/>
          </a:solidFill>
          <a:latin typeface="Arial" charset="0"/>
        </a:defRPr>
      </a:lvl9pPr>
    </p:titleStyle>
    <p:bodyStyle>
      <a:lvl1pPr marL="341313" indent="-341313" algn="l" rtl="0" eaLnBrk="0" fontAlgn="base" hangingPunct="0">
        <a:spcBef>
          <a:spcPct val="20000"/>
        </a:spcBef>
        <a:spcAft>
          <a:spcPct val="0"/>
        </a:spcAft>
        <a:buChar char="•"/>
        <a:defRPr sz="2200">
          <a:solidFill>
            <a:srgbClr val="4D4D4D"/>
          </a:solidFill>
          <a:latin typeface="+mn-lt"/>
          <a:ea typeface="+mn-ea"/>
          <a:cs typeface="+mn-cs"/>
        </a:defRPr>
      </a:lvl1pPr>
      <a:lvl2pPr marL="742950" indent="-285750" algn="l" rtl="0" eaLnBrk="0" fontAlgn="base" hangingPunct="0">
        <a:spcBef>
          <a:spcPct val="20000"/>
        </a:spcBef>
        <a:spcAft>
          <a:spcPct val="0"/>
        </a:spcAft>
        <a:buChar char="–"/>
        <a:defRPr sz="2200">
          <a:solidFill>
            <a:srgbClr val="4D4D4D"/>
          </a:solidFill>
          <a:latin typeface="+mn-lt"/>
        </a:defRPr>
      </a:lvl2pPr>
      <a:lvl3pPr marL="1141413" indent="-227013" algn="l" rtl="0" eaLnBrk="0" fontAlgn="base" hangingPunct="0">
        <a:spcBef>
          <a:spcPct val="20000"/>
        </a:spcBef>
        <a:spcAft>
          <a:spcPct val="0"/>
        </a:spcAft>
        <a:buChar char="•"/>
        <a:defRPr sz="2200">
          <a:solidFill>
            <a:srgbClr val="4D4D4D"/>
          </a:solidFill>
          <a:latin typeface="+mn-lt"/>
        </a:defRPr>
      </a:lvl3pPr>
      <a:lvl4pPr marL="1598613" indent="-227013" algn="l" rtl="0" eaLnBrk="0" fontAlgn="base" hangingPunct="0">
        <a:spcBef>
          <a:spcPct val="20000"/>
        </a:spcBef>
        <a:spcAft>
          <a:spcPct val="0"/>
        </a:spcAft>
        <a:buChar char="–"/>
        <a:defRPr sz="2200">
          <a:solidFill>
            <a:srgbClr val="4D4D4D"/>
          </a:solidFill>
          <a:latin typeface="+mn-lt"/>
        </a:defRPr>
      </a:lvl4pPr>
      <a:lvl5pPr marL="2057400" indent="-228600" algn="l" rtl="0" eaLnBrk="0" fontAlgn="base" hangingPunct="0">
        <a:spcBef>
          <a:spcPct val="20000"/>
        </a:spcBef>
        <a:spcAft>
          <a:spcPct val="0"/>
        </a:spcAft>
        <a:buChar char="»"/>
        <a:defRPr sz="2200">
          <a:solidFill>
            <a:srgbClr val="4D4D4D"/>
          </a:solidFill>
          <a:latin typeface="+mn-lt"/>
        </a:defRPr>
      </a:lvl5pPr>
      <a:lvl6pPr marL="2470071" indent="-229108" algn="l" defTabSz="915001" rtl="0" fontAlgn="base">
        <a:spcBef>
          <a:spcPct val="20000"/>
        </a:spcBef>
        <a:spcAft>
          <a:spcPct val="0"/>
        </a:spcAft>
        <a:buChar char="»"/>
        <a:defRPr sz="2200">
          <a:solidFill>
            <a:srgbClr val="4D4D4D"/>
          </a:solidFill>
          <a:latin typeface="+mn-lt"/>
        </a:defRPr>
      </a:lvl6pPr>
      <a:lvl7pPr marL="2882465" indent="-229108" algn="l" defTabSz="915001" rtl="0" fontAlgn="base">
        <a:spcBef>
          <a:spcPct val="20000"/>
        </a:spcBef>
        <a:spcAft>
          <a:spcPct val="0"/>
        </a:spcAft>
        <a:buChar char="»"/>
        <a:defRPr sz="2200">
          <a:solidFill>
            <a:srgbClr val="4D4D4D"/>
          </a:solidFill>
          <a:latin typeface="+mn-lt"/>
        </a:defRPr>
      </a:lvl7pPr>
      <a:lvl8pPr marL="3294860" indent="-229108" algn="l" defTabSz="915001" rtl="0" fontAlgn="base">
        <a:spcBef>
          <a:spcPct val="20000"/>
        </a:spcBef>
        <a:spcAft>
          <a:spcPct val="0"/>
        </a:spcAft>
        <a:buChar char="»"/>
        <a:defRPr sz="2200">
          <a:solidFill>
            <a:srgbClr val="4D4D4D"/>
          </a:solidFill>
          <a:latin typeface="+mn-lt"/>
        </a:defRPr>
      </a:lvl8pPr>
      <a:lvl9pPr marL="3707254" indent="-229108" algn="l" defTabSz="915001" rtl="0" fontAlgn="base">
        <a:spcBef>
          <a:spcPct val="20000"/>
        </a:spcBef>
        <a:spcAft>
          <a:spcPct val="0"/>
        </a:spcAft>
        <a:buChar char="»"/>
        <a:defRPr sz="2200">
          <a:solidFill>
            <a:srgbClr val="4D4D4D"/>
          </a:solidFill>
          <a:latin typeface="+mn-lt"/>
        </a:defRPr>
      </a:lvl9pPr>
    </p:bodyStyle>
    <p:otherStyle>
      <a:defPPr>
        <a:defRPr lang="en-US"/>
      </a:defPPr>
      <a:lvl1pPr marL="0" algn="l" defTabSz="824789" rtl="0" eaLnBrk="1" latinLnBrk="0" hangingPunct="1">
        <a:defRPr sz="1600" kern="1200">
          <a:solidFill>
            <a:schemeClr val="tx1"/>
          </a:solidFill>
          <a:latin typeface="+mn-lt"/>
          <a:ea typeface="+mn-ea"/>
          <a:cs typeface="+mn-cs"/>
        </a:defRPr>
      </a:lvl1pPr>
      <a:lvl2pPr marL="412394" algn="l" defTabSz="824789" rtl="0" eaLnBrk="1" latinLnBrk="0" hangingPunct="1">
        <a:defRPr sz="1600" kern="1200">
          <a:solidFill>
            <a:schemeClr val="tx1"/>
          </a:solidFill>
          <a:latin typeface="+mn-lt"/>
          <a:ea typeface="+mn-ea"/>
          <a:cs typeface="+mn-cs"/>
        </a:defRPr>
      </a:lvl2pPr>
      <a:lvl3pPr marL="824789" algn="l" defTabSz="824789" rtl="0" eaLnBrk="1" latinLnBrk="0" hangingPunct="1">
        <a:defRPr sz="1600" kern="1200">
          <a:solidFill>
            <a:schemeClr val="tx1"/>
          </a:solidFill>
          <a:latin typeface="+mn-lt"/>
          <a:ea typeface="+mn-ea"/>
          <a:cs typeface="+mn-cs"/>
        </a:defRPr>
      </a:lvl3pPr>
      <a:lvl4pPr marL="1237183" algn="l" defTabSz="824789" rtl="0" eaLnBrk="1" latinLnBrk="0" hangingPunct="1">
        <a:defRPr sz="1600" kern="1200">
          <a:solidFill>
            <a:schemeClr val="tx1"/>
          </a:solidFill>
          <a:latin typeface="+mn-lt"/>
          <a:ea typeface="+mn-ea"/>
          <a:cs typeface="+mn-cs"/>
        </a:defRPr>
      </a:lvl4pPr>
      <a:lvl5pPr marL="1649578" algn="l" defTabSz="824789" rtl="0" eaLnBrk="1" latinLnBrk="0" hangingPunct="1">
        <a:defRPr sz="1600" kern="1200">
          <a:solidFill>
            <a:schemeClr val="tx1"/>
          </a:solidFill>
          <a:latin typeface="+mn-lt"/>
          <a:ea typeface="+mn-ea"/>
          <a:cs typeface="+mn-cs"/>
        </a:defRPr>
      </a:lvl5pPr>
      <a:lvl6pPr marL="2061972" algn="l" defTabSz="824789" rtl="0" eaLnBrk="1" latinLnBrk="0" hangingPunct="1">
        <a:defRPr sz="1600" kern="1200">
          <a:solidFill>
            <a:schemeClr val="tx1"/>
          </a:solidFill>
          <a:latin typeface="+mn-lt"/>
          <a:ea typeface="+mn-ea"/>
          <a:cs typeface="+mn-cs"/>
        </a:defRPr>
      </a:lvl6pPr>
      <a:lvl7pPr marL="2474366" algn="l" defTabSz="824789" rtl="0" eaLnBrk="1" latinLnBrk="0" hangingPunct="1">
        <a:defRPr sz="1600" kern="1200">
          <a:solidFill>
            <a:schemeClr val="tx1"/>
          </a:solidFill>
          <a:latin typeface="+mn-lt"/>
          <a:ea typeface="+mn-ea"/>
          <a:cs typeface="+mn-cs"/>
        </a:defRPr>
      </a:lvl7pPr>
      <a:lvl8pPr marL="2886761" algn="l" defTabSz="824789" rtl="0" eaLnBrk="1" latinLnBrk="0" hangingPunct="1">
        <a:defRPr sz="1600" kern="1200">
          <a:solidFill>
            <a:schemeClr val="tx1"/>
          </a:solidFill>
          <a:latin typeface="+mn-lt"/>
          <a:ea typeface="+mn-ea"/>
          <a:cs typeface="+mn-cs"/>
        </a:defRPr>
      </a:lvl8pPr>
      <a:lvl9pPr marL="3299155" algn="l" defTabSz="824789"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8955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99705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5A92F-140A-42E3-9B8E-B0B21C0A82AB}"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299963"/>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63715-30A8-46DA-AC9F-68C70606CC3E}"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63884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4/8/2013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userDrawn="1"/>
        </p:nvPicPr>
        <p:blipFill>
          <a:blip r:embed="rId13" cstate="print"/>
          <a:stretch>
            <a:fillRect/>
          </a:stretch>
        </p:blipFill>
        <p:spPr>
          <a:xfrm>
            <a:off x="0" y="0"/>
            <a:ext cx="1600200" cy="1540764"/>
          </a:xfrm>
          <a:prstGeom prst="rect">
            <a:avLst/>
          </a:prstGeom>
        </p:spPr>
      </p:pic>
    </p:spTree>
    <p:extLst>
      <p:ext uri="{BB962C8B-B14F-4D97-AF65-F5344CB8AC3E}">
        <p14:creationId xmlns:p14="http://schemas.microsoft.com/office/powerpoint/2010/main" val="3799074621"/>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nfomall.org/X-InformaticsSpring2013/index.html" TargetMode="External"/><Relationship Id="rId2" Type="http://schemas.openxmlformats.org/officeDocument/2006/relationships/hyperlink" Target="mailto:gcf@indiana.edu" TargetMode="External"/><Relationship Id="rId1" Type="http://schemas.openxmlformats.org/officeDocument/2006/relationships/slideLayout" Target="../slideLayouts/slideLayout75.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www.mckinsey.com/~/media/McKinsey/dotcom/Insights/Health%20care/The%20big-data%20revolution%20in%20US%20health%20care/The%20big-data%20revolution%20in%20US%20health%20care%20Accelerating%20value%20and%20innovation.ashx" TargetMode="Externa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18" Type="http://schemas.openxmlformats.org/officeDocument/2006/relationships/image" Target="../media/image31.gif"/><Relationship Id="rId3" Type="http://schemas.openxmlformats.org/officeDocument/2006/relationships/image" Target="../media/image16.jpeg"/><Relationship Id="rId7" Type="http://schemas.openxmlformats.org/officeDocument/2006/relationships/image" Target="../media/image20.gif"/><Relationship Id="rId12" Type="http://schemas.openxmlformats.org/officeDocument/2006/relationships/image" Target="../media/image25.jpeg"/><Relationship Id="rId17" Type="http://schemas.openxmlformats.org/officeDocument/2006/relationships/image" Target="../media/image30.png"/><Relationship Id="rId2" Type="http://schemas.openxmlformats.org/officeDocument/2006/relationships/image" Target="../media/image15.jpe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8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png"/><Relationship Id="rId10" Type="http://schemas.openxmlformats.org/officeDocument/2006/relationships/image" Target="../media/image23.jpeg"/><Relationship Id="rId19" Type="http://schemas.openxmlformats.org/officeDocument/2006/relationships/image" Target="../media/image32.pn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gif"/></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www.delsall.org/" TargetMode="External"/><Relationship Id="rId2" Type="http://schemas.openxmlformats.org/officeDocument/2006/relationships/image" Target="../media/image59.png"/><Relationship Id="rId1" Type="http://schemas.openxmlformats.org/officeDocument/2006/relationships/slideLayout" Target="../slideLayouts/slideLayout98.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9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5.wmf"/><Relationship Id="rId2" Type="http://schemas.openxmlformats.org/officeDocument/2006/relationships/slideLayout" Target="../slideLayouts/slideLayout14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4.w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3.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43.xml"/><Relationship Id="rId1" Type="http://schemas.openxmlformats.org/officeDocument/2006/relationships/vmlDrawing" Target="../drawings/vmlDrawing2.vml"/><Relationship Id="rId4" Type="http://schemas.openxmlformats.org/officeDocument/2006/relationships/image" Target="../media/image68.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4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3.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143.xml"/></Relationships>
</file>

<file path=ppt/slides/_rels/slide5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7.xml"/></Relationships>
</file>

<file path=ppt/slides/_rels/slide5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3.xml"/><Relationship Id="rId1" Type="http://schemas.openxmlformats.org/officeDocument/2006/relationships/slideLayout" Target="../slideLayouts/slideLayout136.xml"/><Relationship Id="rId4" Type="http://schemas.openxmlformats.org/officeDocument/2006/relationships/image" Target="../media/image72.emf"/></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0.xml"/><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0.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14.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09.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92.xml"/></Relationships>
</file>

<file path=ppt/slides/_rels/slide9.xml.rels><?xml version="1.0" encoding="UTF-8" standalone="yes"?>
<Relationships xmlns="http://schemas.openxmlformats.org/package/2006/relationships"><Relationship Id="rId3" Type="http://schemas.openxmlformats.org/officeDocument/2006/relationships/hyperlink" Target="http://quantifiedself.com/larry-smarr/" TargetMode="External"/><Relationship Id="rId2" Type="http://schemas.openxmlformats.org/officeDocument/2006/relationships/image" Target="../media/image36.png"/><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8955" y="838200"/>
            <a:ext cx="8113690" cy="1470025"/>
          </a:xfrm>
        </p:spPr>
        <p:txBody>
          <a:bodyPr>
            <a:normAutofit/>
          </a:bodyPr>
          <a:lstStyle/>
          <a:p>
            <a:r>
              <a:rPr lang="en-US" b="1" dirty="0" smtClean="0"/>
              <a:t>Health Informatics</a:t>
            </a:r>
            <a:endParaRPr lang="en-US" b="1" dirty="0"/>
          </a:p>
        </p:txBody>
      </p:sp>
      <p:sp>
        <p:nvSpPr>
          <p:cNvPr id="4" name="Subtitle 3"/>
          <p:cNvSpPr>
            <a:spLocks noGrp="1"/>
          </p:cNvSpPr>
          <p:nvPr>
            <p:ph type="subTitle" idx="1"/>
          </p:nvPr>
        </p:nvSpPr>
        <p:spPr>
          <a:xfrm>
            <a:off x="304800" y="2614411"/>
            <a:ext cx="8382000" cy="4262907"/>
          </a:xfrm>
        </p:spPr>
        <p:txBody>
          <a:bodyPr>
            <a:normAutofit fontScale="92500" lnSpcReduction="20000"/>
          </a:bodyPr>
          <a:lstStyle/>
          <a:p>
            <a:r>
              <a:rPr lang="en-US" dirty="0" smtClean="0"/>
              <a:t>April 8, 10 2013</a:t>
            </a:r>
            <a:endParaRPr lang="en-US" dirty="0" smtClean="0"/>
          </a:p>
          <a:p>
            <a:r>
              <a:rPr lang="en-US" sz="3600" dirty="0" smtClean="0"/>
              <a:t>Geoffrey Fox</a:t>
            </a:r>
          </a:p>
          <a:p>
            <a:pPr lvl="0">
              <a:defRPr/>
            </a:pPr>
            <a:r>
              <a:rPr lang="en-US" dirty="0">
                <a:hlinkClick r:id="rId2"/>
              </a:rPr>
              <a:t>gcf@indiana.edu</a:t>
            </a:r>
            <a:r>
              <a:rPr lang="en-US" dirty="0"/>
              <a:t>            </a:t>
            </a:r>
          </a:p>
          <a:p>
            <a:pPr lvl="0">
              <a:defRPr/>
            </a:pPr>
            <a:r>
              <a:rPr lang="en-US" dirty="0"/>
              <a:t> </a:t>
            </a:r>
            <a:r>
              <a:rPr lang="en-US" dirty="0">
                <a:hlinkClick r:id="rId3"/>
              </a:rPr>
              <a:t>http://</a:t>
            </a:r>
            <a:r>
              <a:rPr lang="en-US" dirty="0" smtClean="0">
                <a:hlinkClick r:id="rId3"/>
              </a:rPr>
              <a:t>www.infomall.org/</a:t>
            </a:r>
            <a:endParaRPr lang="en-US" dirty="0"/>
          </a:p>
          <a:p>
            <a:pPr>
              <a:defRPr/>
            </a:pPr>
            <a:endParaRPr lang="en-US" dirty="0"/>
          </a:p>
          <a:p>
            <a:pPr lvl="0"/>
            <a:r>
              <a:rPr lang="en-US" dirty="0" smtClean="0">
                <a:latin typeface="Times New Roman" pitchFamily="18" charset="0"/>
                <a:cs typeface="Times New Roman" pitchFamily="18" charset="0"/>
              </a:rPr>
              <a:t>Associate Dean for Research and Graduate Studies,  School of Informatics and Computing</a:t>
            </a:r>
          </a:p>
          <a:p>
            <a:r>
              <a:rPr lang="en-US" dirty="0" smtClean="0">
                <a:latin typeface="Times New Roman" pitchFamily="18" charset="0"/>
                <a:cs typeface="Times New Roman" pitchFamily="18" charset="0"/>
              </a:rPr>
              <a:t>Indiana University Bloomington</a:t>
            </a:r>
          </a:p>
          <a:p>
            <a:r>
              <a:rPr lang="en-US" dirty="0" smtClean="0"/>
              <a:t>2013</a:t>
            </a:r>
          </a:p>
        </p:txBody>
      </p:sp>
    </p:spTree>
    <p:extLst>
      <p:ext uri="{BB962C8B-B14F-4D97-AF65-F5344CB8AC3E}">
        <p14:creationId xmlns:p14="http://schemas.microsoft.com/office/powerpoint/2010/main" val="1345592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981" t="9387" r="6902" b="1973"/>
          <a:stretch/>
        </p:blipFill>
        <p:spPr>
          <a:xfrm>
            <a:off x="0" y="0"/>
            <a:ext cx="6799988" cy="6858000"/>
          </a:xfrm>
          <a:prstGeom prst="rect">
            <a:avLst/>
          </a:prstGeom>
        </p:spPr>
      </p:pic>
      <p:sp>
        <p:nvSpPr>
          <p:cNvPr id="3" name="TextBox 2"/>
          <p:cNvSpPr txBox="1"/>
          <p:nvPr/>
        </p:nvSpPr>
        <p:spPr>
          <a:xfrm>
            <a:off x="6799988" y="1006764"/>
            <a:ext cx="2279357" cy="2031325"/>
          </a:xfrm>
          <a:prstGeom prst="rect">
            <a:avLst/>
          </a:prstGeom>
          <a:noFill/>
        </p:spPr>
        <p:txBody>
          <a:bodyPr wrap="square" rtlCol="0">
            <a:spAutoFit/>
          </a:bodyPr>
          <a:lstStyle/>
          <a:p>
            <a:r>
              <a:rPr lang="en-US" b="1" dirty="0" smtClean="0"/>
              <a:t>Quantified Self</a:t>
            </a:r>
          </a:p>
          <a:p>
            <a:pPr marL="342900" indent="-342900">
              <a:buFont typeface="+mj-lt"/>
              <a:buAutoNum type="arabicPeriod"/>
            </a:pPr>
            <a:r>
              <a:rPr lang="en-US" dirty="0" smtClean="0"/>
              <a:t>New approach to democratic science</a:t>
            </a:r>
          </a:p>
          <a:p>
            <a:pPr marL="342900" indent="-342900">
              <a:buFont typeface="+mj-lt"/>
              <a:buAutoNum type="arabicPeriod"/>
            </a:pPr>
            <a:r>
              <a:rPr lang="en-US" dirty="0" smtClean="0"/>
              <a:t>“Open access” for medical data</a:t>
            </a:r>
          </a:p>
          <a:p>
            <a:pPr marL="342900" indent="-342900">
              <a:buFont typeface="+mj-lt"/>
              <a:buAutoNum type="arabicPeriod"/>
            </a:pPr>
            <a:r>
              <a:rPr lang="en-US" dirty="0" smtClean="0"/>
              <a:t>Flip side of privacy</a:t>
            </a:r>
            <a:endParaRPr lang="en-US" dirty="0"/>
          </a:p>
        </p:txBody>
      </p:sp>
    </p:spTree>
    <p:extLst>
      <p:ext uri="{BB962C8B-B14F-4D97-AF65-F5344CB8AC3E}">
        <p14:creationId xmlns:p14="http://schemas.microsoft.com/office/powerpoint/2010/main" val="2830919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8674216"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5341203"/>
            <a:ext cx="7467600" cy="923330"/>
          </a:xfrm>
          <a:prstGeom prst="rect">
            <a:avLst/>
          </a:prstGeom>
          <a:noFill/>
        </p:spPr>
        <p:txBody>
          <a:bodyPr wrap="square" rtlCol="0">
            <a:spAutoFit/>
          </a:bodyPr>
          <a:lstStyle/>
          <a:p>
            <a:r>
              <a:rPr lang="en-US" dirty="0">
                <a:solidFill>
                  <a:prstClr val="black"/>
                </a:solidFill>
              </a:rPr>
              <a:t>2005-20011 Job request at European Bioinformatics Institute EBI for Web hits and automated services WS</a:t>
            </a:r>
          </a:p>
          <a:p>
            <a:r>
              <a:rPr lang="en-US" dirty="0">
                <a:solidFill>
                  <a:prstClr val="black"/>
                </a:solidFill>
              </a:rPr>
              <a:t>http://www.ebi.ac.uk/Information/Brochures/</a:t>
            </a:r>
          </a:p>
        </p:txBody>
      </p:sp>
    </p:spTree>
    <p:extLst>
      <p:ext uri="{BB962C8B-B14F-4D97-AF65-F5344CB8AC3E}">
        <p14:creationId xmlns:p14="http://schemas.microsoft.com/office/powerpoint/2010/main" val="15339631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818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553200" y="152400"/>
            <a:ext cx="2590800" cy="2585323"/>
          </a:xfrm>
          <a:prstGeom prst="rect">
            <a:avLst/>
          </a:prstGeom>
        </p:spPr>
        <p:txBody>
          <a:bodyPr wrap="square">
            <a:spAutoFit/>
          </a:bodyPr>
          <a:lstStyle/>
          <a:p>
            <a:r>
              <a:rPr lang="en-US" dirty="0">
                <a:solidFill>
                  <a:prstClr val="black"/>
                </a:solidFill>
              </a:rPr>
              <a:t>2005-20011 Data stored at European Bioinformatics Institute EBI</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http://www.ebi.ac.uk/Information/Brochures/</a:t>
            </a:r>
          </a:p>
        </p:txBody>
      </p:sp>
    </p:spTree>
    <p:extLst>
      <p:ext uri="{BB962C8B-B14F-4D97-AF65-F5344CB8AC3E}">
        <p14:creationId xmlns:p14="http://schemas.microsoft.com/office/powerpoint/2010/main" val="7274920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83650" y="735105"/>
            <a:ext cx="7772400" cy="2481513"/>
          </a:xfrm>
        </p:spPr>
        <p:txBody>
          <a:bodyPr>
            <a:normAutofit fontScale="90000"/>
          </a:bodyPr>
          <a:lstStyle/>
          <a:p>
            <a:r>
              <a:rPr lang="en-US" dirty="0" smtClean="0"/>
              <a:t>McKinsey Report </a:t>
            </a:r>
            <a:r>
              <a:rPr lang="en-US" dirty="0"/>
              <a:t>on </a:t>
            </a:r>
            <a:r>
              <a:rPr lang="en-US" dirty="0" smtClean="0"/>
              <a:t/>
            </a:r>
            <a:br>
              <a:rPr lang="en-US" dirty="0" smtClean="0"/>
            </a:br>
            <a:r>
              <a:rPr lang="en-US" dirty="0" smtClean="0"/>
              <a:t>The </a:t>
            </a:r>
            <a:r>
              <a:rPr lang="en-US" dirty="0"/>
              <a:t>big-data revolution in US health care: Accelerating value and </a:t>
            </a:r>
            <a:r>
              <a:rPr lang="en-US" dirty="0" smtClean="0"/>
              <a:t>innovation</a:t>
            </a:r>
            <a:br>
              <a:rPr lang="en-US" dirty="0" smtClean="0"/>
            </a:br>
            <a:r>
              <a:rPr lang="en-US" dirty="0" smtClean="0"/>
              <a:t>April 2013</a:t>
            </a:r>
            <a:endParaRPr lang="en-US" dirty="0"/>
          </a:p>
        </p:txBody>
      </p:sp>
      <p:sp>
        <p:nvSpPr>
          <p:cNvPr id="5" name="Subtitle 4"/>
          <p:cNvSpPr>
            <a:spLocks noGrp="1"/>
          </p:cNvSpPr>
          <p:nvPr>
            <p:ph type="subTitle" idx="1"/>
          </p:nvPr>
        </p:nvSpPr>
        <p:spPr>
          <a:xfrm>
            <a:off x="0" y="3886200"/>
            <a:ext cx="9144000" cy="1752600"/>
          </a:xfrm>
        </p:spPr>
        <p:txBody>
          <a:bodyPr>
            <a:normAutofit fontScale="47500" lnSpcReduction="20000"/>
          </a:bodyPr>
          <a:lstStyle/>
          <a:p>
            <a:r>
              <a:rPr lang="en-US" sz="3800" b="1" dirty="0" smtClean="0">
                <a:solidFill>
                  <a:schemeClr val="tx1"/>
                </a:solidFill>
              </a:rPr>
              <a:t>Full</a:t>
            </a:r>
          </a:p>
          <a:p>
            <a:r>
              <a:rPr lang="en-US" dirty="0">
                <a:solidFill>
                  <a:schemeClr val="tx1"/>
                </a:solidFill>
              </a:rPr>
              <a:t>http://www.mckinsey.com%2F~%</a:t>
            </a:r>
            <a:r>
              <a:rPr lang="en-US" dirty="0" smtClean="0">
                <a:solidFill>
                  <a:schemeClr val="tx1"/>
                </a:solidFill>
              </a:rPr>
              <a:t>2Fmedia%2Fmckinsey%2Fdotcom%2Fclient_service%2FHealthcare%2520Systems%2520and%2520Services%2FPDFs%2FThe_big_data_revolution_in_healthcare.ashx    </a:t>
            </a:r>
          </a:p>
          <a:p>
            <a:endParaRPr lang="en-US" b="1" dirty="0">
              <a:solidFill>
                <a:schemeClr val="tx1"/>
              </a:solidFill>
            </a:endParaRPr>
          </a:p>
          <a:p>
            <a:r>
              <a:rPr lang="en-US" sz="3800" b="1" dirty="0" smtClean="0">
                <a:solidFill>
                  <a:schemeClr val="tx1"/>
                </a:solidFill>
              </a:rPr>
              <a:t>Summary</a:t>
            </a:r>
            <a:r>
              <a:rPr lang="en-US" b="1" dirty="0" smtClean="0">
                <a:solidFill>
                  <a:schemeClr val="tx1"/>
                </a:solidFill>
                <a:hlinkClick r:id="rId2"/>
              </a:rPr>
              <a:t> </a:t>
            </a:r>
            <a:r>
              <a:rPr lang="en-US" u="sng" dirty="0">
                <a:hlinkClick r:id="rId2"/>
              </a:rPr>
              <a:t>http://www.mckinsey.com/~/media/McKinsey/dotcom/Insights/Health%20care/The%20big-data%20revolution%20in%20US%20health%20care/The%20big-data%20revolution%20in%20US%20health%20care%20Accelerating%20value%20and%20innovation.ashx</a:t>
            </a:r>
            <a:r>
              <a:rPr lang="en-US" dirty="0"/>
              <a:t> </a:t>
            </a:r>
          </a:p>
          <a:p>
            <a:endParaRPr lang="en-US" dirty="0"/>
          </a:p>
        </p:txBody>
      </p:sp>
    </p:spTree>
    <p:extLst>
      <p:ext uri="{BB962C8B-B14F-4D97-AF65-F5344CB8AC3E}">
        <p14:creationId xmlns:p14="http://schemas.microsoft.com/office/powerpoint/2010/main" val="40262556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4894" t="48495" r="39424" b="21284"/>
          <a:stretch/>
        </p:blipFill>
        <p:spPr>
          <a:xfrm>
            <a:off x="0" y="127932"/>
            <a:ext cx="9144000" cy="6033159"/>
          </a:xfrm>
          <a:prstGeom prst="rect">
            <a:avLst/>
          </a:prstGeom>
        </p:spPr>
      </p:pic>
    </p:spTree>
    <p:extLst>
      <p:ext uri="{BB962C8B-B14F-4D97-AF65-F5344CB8AC3E}">
        <p14:creationId xmlns:p14="http://schemas.microsoft.com/office/powerpoint/2010/main" val="35258077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5263" t="21934" r="39515" b="49640"/>
          <a:stretch/>
        </p:blipFill>
        <p:spPr>
          <a:xfrm>
            <a:off x="0" y="602536"/>
            <a:ext cx="9144000" cy="5749084"/>
          </a:xfrm>
          <a:prstGeom prst="rect">
            <a:avLst/>
          </a:prstGeom>
        </p:spPr>
      </p:pic>
    </p:spTree>
    <p:extLst>
      <p:ext uri="{BB962C8B-B14F-4D97-AF65-F5344CB8AC3E}">
        <p14:creationId xmlns:p14="http://schemas.microsoft.com/office/powerpoint/2010/main" val="15639249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939" t="49101" r="36197" b="22810"/>
          <a:stretch/>
        </p:blipFill>
        <p:spPr>
          <a:xfrm>
            <a:off x="0" y="663854"/>
            <a:ext cx="9144000" cy="5781699"/>
          </a:xfrm>
          <a:prstGeom prst="rect">
            <a:avLst/>
          </a:prstGeom>
        </p:spPr>
      </p:pic>
    </p:spTree>
    <p:extLst>
      <p:ext uri="{BB962C8B-B14F-4D97-AF65-F5344CB8AC3E}">
        <p14:creationId xmlns:p14="http://schemas.microsoft.com/office/powerpoint/2010/main" val="38062970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898" t="18110" r="36153" b="53367"/>
          <a:stretch/>
        </p:blipFill>
        <p:spPr>
          <a:xfrm>
            <a:off x="0" y="853316"/>
            <a:ext cx="9144000" cy="5860305"/>
          </a:xfrm>
          <a:prstGeom prst="rect">
            <a:avLst/>
          </a:prstGeom>
        </p:spPr>
      </p:pic>
    </p:spTree>
    <p:extLst>
      <p:ext uri="{BB962C8B-B14F-4D97-AF65-F5344CB8AC3E}">
        <p14:creationId xmlns:p14="http://schemas.microsoft.com/office/powerpoint/2010/main" val="38257353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951" t="38628" r="36005" b="32943"/>
          <a:stretch/>
        </p:blipFill>
        <p:spPr>
          <a:xfrm>
            <a:off x="0" y="661714"/>
            <a:ext cx="9144000" cy="5829299"/>
          </a:xfrm>
          <a:prstGeom prst="rect">
            <a:avLst/>
          </a:prstGeom>
        </p:spPr>
      </p:pic>
    </p:spTree>
    <p:extLst>
      <p:ext uri="{BB962C8B-B14F-4D97-AF65-F5344CB8AC3E}">
        <p14:creationId xmlns:p14="http://schemas.microsoft.com/office/powerpoint/2010/main" val="1960142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545" t="13910" r="17000" b="22029"/>
          <a:stretch/>
        </p:blipFill>
        <p:spPr>
          <a:xfrm>
            <a:off x="0" y="200638"/>
            <a:ext cx="9144000" cy="6657362"/>
          </a:xfrm>
          <a:prstGeom prst="rect">
            <a:avLst/>
          </a:prstGeom>
        </p:spPr>
      </p:pic>
    </p:spTree>
    <p:extLst>
      <p:ext uri="{BB962C8B-B14F-4D97-AF65-F5344CB8AC3E}">
        <p14:creationId xmlns:p14="http://schemas.microsoft.com/office/powerpoint/2010/main" val="35494005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TYu0Mkim4DcVpxfKwerviKRw-lMRWDE86kHz_Z3BP0zLcBB8Y_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15009"/>
            <a:ext cx="24384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QKWRzLWcgWKmplPTsPZrbpMWfhNU3OiItBec534aXSJgAaFWqMs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250" y="53109"/>
            <a:ext cx="336232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2.gstatic.com/images?q=tbn:ANd9GcRu41sbEn2YbBq-Mv9FkyKsYWpHO6Zt4VIDyASWv3vM-ODAfQT0"/>
          <p:cNvPicPr>
            <a:picLocks noChangeAspect="1" noChangeArrowheads="1"/>
          </p:cNvPicPr>
          <p:nvPr/>
        </p:nvPicPr>
        <p:blipFill rotWithShape="1">
          <a:blip r:embed="rId4">
            <a:extLst>
              <a:ext uri="{28A0092B-C50C-407E-A947-70E740481C1C}">
                <a14:useLocalDpi xmlns:a14="http://schemas.microsoft.com/office/drawing/2010/main" val="0"/>
              </a:ext>
            </a:extLst>
          </a:blip>
          <a:srcRect l="7103"/>
          <a:stretch/>
        </p:blipFill>
        <p:spPr bwMode="auto">
          <a:xfrm>
            <a:off x="-31233" y="1257300"/>
            <a:ext cx="4450833"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3.gstatic.com/images?q=tbn:ANd9GcTGMcepVHT5PL8pI7KfoJejqsiOpQpZ2oz8n6yvE5LZO7LoSDE8m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4037" y="838200"/>
            <a:ext cx="1496211" cy="19450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0.gstatic.com/images?q=tbn:ANd9GcRNZpTZIKNsGnhPj4wOpjkeyPWyJQnyGO7gG0f29fB5vEKq33P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09" y="2209800"/>
            <a:ext cx="2257425" cy="20288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ciensus.com/uploads/images/venn_diagram.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2632" y="2209800"/>
            <a:ext cx="2498922"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farm4.static.flickr.com/3643/3350940973_4333e99a8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5146" y="1328916"/>
            <a:ext cx="2125982" cy="21217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crypted-tbn3.gstatic.com/images?q=tbn:ANd9GcQ91z38gA1rZrp2TlS-mwhVKOHVL2IXpKHxjmtY9vNchpkhDXLJo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2273" y="1300883"/>
            <a:ext cx="11620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morebooks.de/assets/product_images/9786201595/big/7801609/business-informatics.jpg?locale=gb"/>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000"/>
          <a:stretch/>
        </p:blipFill>
        <p:spPr bwMode="auto">
          <a:xfrm>
            <a:off x="3820599" y="4561694"/>
            <a:ext cx="1590664" cy="23343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encrypted-tbn0.gstatic.com/images?q=tbn:ANd9GcSqq2ZcAVDeKPT-t171dLNI0VBR3f2tkWNYWF_u4L4KnEAiPu6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66109" y="-16126"/>
            <a:ext cx="3004152" cy="108729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encrypted-tbn2.gstatic.com/images?q=tbn:ANd9GcT61WeZTigeUDaul3WYcWq4NIjm1evG2U__w3bcBDQ7IVM7ueWdX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0921" y="2044103"/>
            <a:ext cx="1651118" cy="23537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603" t="17925" r="10845" b="34127"/>
          <a:stretch/>
        </p:blipFill>
        <p:spPr bwMode="auto">
          <a:xfrm>
            <a:off x="6279300" y="3434671"/>
            <a:ext cx="2864700" cy="160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4" descr="http://ucspace.canberra.edu.au/download/attachments/59113623/Triangle+diagram+of+Social+Informatics.GIF?version=1&amp;modificationDate=128210213964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333980"/>
            <a:ext cx="3635470" cy="25805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4812" t="28661" r="32053" b="10865"/>
          <a:stretch/>
        </p:blipFill>
        <p:spPr bwMode="auto">
          <a:xfrm>
            <a:off x="5499086" y="4080878"/>
            <a:ext cx="3644914" cy="164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26132" t="35603" r="11324" b="34435"/>
          <a:stretch/>
        </p:blipFill>
        <p:spPr bwMode="auto">
          <a:xfrm>
            <a:off x="5764474" y="5295090"/>
            <a:ext cx="3379526" cy="158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http://spa.asu.edu/centers/pincenter.gif/image_previe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96802" y="5943638"/>
            <a:ext cx="1879698" cy="9355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geoinformatics.com/layouts/cmediageoinformatics/img/Header-Geo-5.gif"/>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48802"/>
          <a:stretch/>
        </p:blipFill>
        <p:spPr bwMode="auto">
          <a:xfrm>
            <a:off x="7049772" y="4322918"/>
            <a:ext cx="2094228" cy="6472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7084" t="29851" r="13419" b="56430"/>
          <a:stretch/>
        </p:blipFill>
        <p:spPr bwMode="auto">
          <a:xfrm>
            <a:off x="7400203" y="746282"/>
            <a:ext cx="1673904" cy="582634"/>
          </a:xfrm>
          <a:prstGeom prst="rect">
            <a:avLst/>
          </a:prstGeom>
          <a:noFill/>
          <a:ln w="762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3425" t="15702" b="41253"/>
          <a:stretch/>
        </p:blipFill>
        <p:spPr bwMode="auto">
          <a:xfrm>
            <a:off x="6875587" y="5734478"/>
            <a:ext cx="1049232" cy="114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1841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266" t="13509" r="23271" b="18691"/>
          <a:stretch/>
        </p:blipFill>
        <p:spPr>
          <a:xfrm>
            <a:off x="0" y="348913"/>
            <a:ext cx="9144000" cy="6208042"/>
          </a:xfrm>
          <a:prstGeom prst="rect">
            <a:avLst/>
          </a:prstGeom>
        </p:spPr>
      </p:pic>
    </p:spTree>
    <p:extLst>
      <p:ext uri="{BB962C8B-B14F-4D97-AF65-F5344CB8AC3E}">
        <p14:creationId xmlns:p14="http://schemas.microsoft.com/office/powerpoint/2010/main" val="26145674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140" t="26316" r="14374" b="5390"/>
          <a:stretch/>
        </p:blipFill>
        <p:spPr>
          <a:xfrm>
            <a:off x="0" y="0"/>
            <a:ext cx="9144000" cy="6858000"/>
          </a:xfrm>
          <a:prstGeom prst="rect">
            <a:avLst/>
          </a:prstGeom>
        </p:spPr>
      </p:pic>
    </p:spTree>
    <p:extLst>
      <p:ext uri="{BB962C8B-B14F-4D97-AF65-F5344CB8AC3E}">
        <p14:creationId xmlns:p14="http://schemas.microsoft.com/office/powerpoint/2010/main" val="15829337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41" t="11026" r="2147" b="5844"/>
          <a:stretch/>
        </p:blipFill>
        <p:spPr>
          <a:xfrm>
            <a:off x="0" y="794116"/>
            <a:ext cx="9144000" cy="5626703"/>
          </a:xfrm>
          <a:prstGeom prst="rect">
            <a:avLst/>
          </a:prstGeom>
        </p:spPr>
      </p:pic>
    </p:spTree>
    <p:extLst>
      <p:ext uri="{BB962C8B-B14F-4D97-AF65-F5344CB8AC3E}">
        <p14:creationId xmlns:p14="http://schemas.microsoft.com/office/powerpoint/2010/main" val="1016088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Microsoft Report</a:t>
            </a:r>
            <a:endParaRPr lang="en-US" dirty="0"/>
          </a:p>
        </p:txBody>
      </p:sp>
      <p:sp>
        <p:nvSpPr>
          <p:cNvPr id="3" name="Subtitle 2"/>
          <p:cNvSpPr>
            <a:spLocks noGrp="1"/>
          </p:cNvSpPr>
          <p:nvPr>
            <p:ph type="subTitle" idx="1"/>
          </p:nvPr>
        </p:nvSpPr>
        <p:spPr/>
        <p:txBody>
          <a:bodyPr/>
          <a:lstStyle/>
          <a:p>
            <a:r>
              <a:rPr lang="en-US" dirty="0"/>
              <a:t>https://partner.microsoft.com/download/global/40193764</a:t>
            </a:r>
          </a:p>
          <a:p>
            <a:endParaRPr lang="en-US" dirty="0"/>
          </a:p>
        </p:txBody>
      </p:sp>
    </p:spTree>
    <p:extLst>
      <p:ext uri="{BB962C8B-B14F-4D97-AF65-F5344CB8AC3E}">
        <p14:creationId xmlns:p14="http://schemas.microsoft.com/office/powerpoint/2010/main" val="17043190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p:txBody>
          <a:bodyPr/>
          <a:lstStyle/>
          <a:p>
            <a:r>
              <a:rPr lang="en-US" smtClean="0">
                <a:gradFill>
                  <a:gsLst>
                    <a:gs pos="0">
                      <a:schemeClr val="accent1"/>
                    </a:gs>
                    <a:gs pos="100000">
                      <a:schemeClr val="accent1"/>
                    </a:gs>
                  </a:gsLst>
                  <a:lin ang="16200000" scaled="0"/>
                </a:gradFill>
              </a:rPr>
              <a:t>Big Data opportunities in health</a:t>
            </a:r>
            <a:endParaRPr lang="en-US" dirty="0">
              <a:gradFill>
                <a:gsLst>
                  <a:gs pos="0">
                    <a:schemeClr val="accent1"/>
                  </a:gs>
                  <a:gs pos="100000">
                    <a:schemeClr val="accent1"/>
                  </a:gs>
                </a:gsLst>
                <a:lin ang="16200000" scaled="0"/>
              </a:gradFill>
            </a:endParaRPr>
          </a:p>
        </p:txBody>
      </p:sp>
      <p:sp>
        <p:nvSpPr>
          <p:cNvPr id="7" name="Content Placeholder 6"/>
          <p:cNvSpPr>
            <a:spLocks noGrp="1"/>
          </p:cNvSpPr>
          <p:nvPr>
            <p:ph idx="1"/>
          </p:nvPr>
        </p:nvSpPr>
        <p:spPr/>
        <p:txBody>
          <a:bodyPr/>
          <a:lstStyle/>
          <a:p>
            <a:r>
              <a:rPr lang="en-US" smtClean="0">
                <a:solidFill>
                  <a:schemeClr val="tx2"/>
                </a:solidFill>
              </a:rPr>
              <a:t>The promise of Big Data to transform health and social services comes from new capabilities to increases “Data Convergence” opportunities.</a:t>
            </a:r>
          </a:p>
          <a:p>
            <a:endParaRPr lang="en-US" dirty="0"/>
          </a:p>
        </p:txBody>
      </p:sp>
      <p:sp>
        <p:nvSpPr>
          <p:cNvPr id="5" name="Text Placeholder 4"/>
          <p:cNvSpPr>
            <a:spLocks noGrp="1"/>
          </p:cNvSpPr>
          <p:nvPr>
            <p:ph type="body" sz="quarter" idx="13"/>
          </p:nvPr>
        </p:nvSpPr>
        <p:spPr/>
        <p:txBody>
          <a:bodyPr/>
          <a:lstStyle/>
          <a:p>
            <a:r>
              <a:rPr lang="en-US" cap="none" smtClean="0"/>
              <a:t>Section 2: Big Data in Health</a:t>
            </a:r>
            <a:endParaRPr lang="en-US" cap="none" dirty="0"/>
          </a:p>
        </p:txBody>
      </p:sp>
      <p:sp>
        <p:nvSpPr>
          <p:cNvPr id="8" name="Slide Number Placeholder 7"/>
          <p:cNvSpPr>
            <a:spLocks noGrp="1"/>
          </p:cNvSpPr>
          <p:nvPr>
            <p:ph type="sldNum" sz="quarter" idx="17"/>
          </p:nvPr>
        </p:nvSpPr>
        <p:spPr/>
        <p:txBody>
          <a:bodyPr/>
          <a:lstStyle/>
          <a:p>
            <a:fld id="{1A026502-11EF-4F01-A5BA-022B1A37D027}" type="slidenum">
              <a:rPr lang="en-US" smtClean="0">
                <a:solidFill>
                  <a:srgbClr val="00AEEF"/>
                </a:solidFill>
              </a:rPr>
              <a:pPr/>
              <a:t>24</a:t>
            </a:fld>
            <a:endParaRPr lang="en-US">
              <a:solidFill>
                <a:srgbClr val="00AEEF"/>
              </a:solidFill>
            </a:endParaRPr>
          </a:p>
        </p:txBody>
      </p:sp>
      <p:grpSp>
        <p:nvGrpSpPr>
          <p:cNvPr id="3" name="Group 2"/>
          <p:cNvGrpSpPr/>
          <p:nvPr/>
        </p:nvGrpSpPr>
        <p:grpSpPr>
          <a:xfrm>
            <a:off x="2674005" y="2373355"/>
            <a:ext cx="3795991" cy="3701957"/>
            <a:chOff x="2634578" y="2144755"/>
            <a:chExt cx="3795991" cy="3701957"/>
          </a:xfrm>
        </p:grpSpPr>
        <p:grpSp>
          <p:nvGrpSpPr>
            <p:cNvPr id="2" name="Group 1"/>
            <p:cNvGrpSpPr/>
            <p:nvPr/>
          </p:nvGrpSpPr>
          <p:grpSpPr>
            <a:xfrm>
              <a:off x="2634578" y="2144755"/>
              <a:ext cx="3795991" cy="3701957"/>
              <a:chOff x="2634578" y="2144755"/>
              <a:chExt cx="3795991" cy="3701957"/>
            </a:xfrm>
          </p:grpSpPr>
          <p:sp>
            <p:nvSpPr>
              <p:cNvPr id="11" name="Oval 10"/>
              <p:cNvSpPr/>
              <p:nvPr/>
            </p:nvSpPr>
            <p:spPr>
              <a:xfrm>
                <a:off x="2634578" y="2803924"/>
                <a:ext cx="1989088" cy="1989089"/>
              </a:xfrm>
              <a:prstGeom prst="ellipse">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182880" rIns="182880" bIns="182880" rtlCol="0" anchor="ctr">
                <a:noAutofit/>
              </a:bodyPr>
              <a:lstStyle/>
              <a:p>
                <a:pPr algn="ctr"/>
                <a:endParaRPr lang="en-US" dirty="0">
                  <a:solidFill>
                    <a:srgbClr val="FFFFFF"/>
                  </a:solidFill>
                </a:endParaRPr>
              </a:p>
            </p:txBody>
          </p:sp>
          <p:sp>
            <p:nvSpPr>
              <p:cNvPr id="12" name="Oval 11"/>
              <p:cNvSpPr/>
              <p:nvPr/>
            </p:nvSpPr>
            <p:spPr>
              <a:xfrm>
                <a:off x="4441481" y="2803924"/>
                <a:ext cx="1989088" cy="1989089"/>
              </a:xfrm>
              <a:prstGeom prst="ellipse">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182880" rIns="182880" bIns="182880" rtlCol="0" anchor="ctr">
                <a:noAutofit/>
              </a:bodyPr>
              <a:lstStyle/>
              <a:p>
                <a:pPr algn="ctr"/>
                <a:endParaRPr lang="en-US" dirty="0">
                  <a:solidFill>
                    <a:srgbClr val="FFFFFF"/>
                  </a:solidFill>
                </a:endParaRPr>
              </a:p>
            </p:txBody>
          </p:sp>
          <p:sp>
            <p:nvSpPr>
              <p:cNvPr id="13" name="Oval 12"/>
              <p:cNvSpPr/>
              <p:nvPr/>
            </p:nvSpPr>
            <p:spPr>
              <a:xfrm>
                <a:off x="3001050" y="3857622"/>
                <a:ext cx="1989089" cy="1989090"/>
              </a:xfrm>
              <a:prstGeom prst="ellipse">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182880" rIns="182880" bIns="182880" rtlCol="0" anchor="ctr">
                <a:noAutofit/>
              </a:bodyPr>
              <a:lstStyle/>
              <a:p>
                <a:pPr algn="ctr"/>
                <a:endParaRPr lang="en-US" dirty="0">
                  <a:solidFill>
                    <a:srgbClr val="FFFFFF"/>
                  </a:solidFill>
                </a:endParaRPr>
              </a:p>
            </p:txBody>
          </p:sp>
          <p:sp>
            <p:nvSpPr>
              <p:cNvPr id="14" name="Oval 13"/>
              <p:cNvSpPr/>
              <p:nvPr/>
            </p:nvSpPr>
            <p:spPr>
              <a:xfrm>
                <a:off x="4075739" y="3857622"/>
                <a:ext cx="1989088" cy="1989090"/>
              </a:xfrm>
              <a:prstGeom prst="ellipse">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182880" rIns="182880" bIns="182880" rtlCol="0" anchor="ctr">
                <a:noAutofit/>
              </a:bodyPr>
              <a:lstStyle/>
              <a:p>
                <a:pPr algn="ctr"/>
                <a:endParaRPr lang="en-US" dirty="0">
                  <a:solidFill>
                    <a:srgbClr val="FFFFFF"/>
                  </a:solidFill>
                </a:endParaRPr>
              </a:p>
            </p:txBody>
          </p:sp>
          <p:sp>
            <p:nvSpPr>
              <p:cNvPr id="21" name="Oval 20"/>
              <p:cNvSpPr/>
              <p:nvPr/>
            </p:nvSpPr>
            <p:spPr>
              <a:xfrm>
                <a:off x="3577456" y="2144755"/>
                <a:ext cx="1989088" cy="1989089"/>
              </a:xfrm>
              <a:prstGeom prst="ellipse">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182880" rIns="182880" bIns="182880" rtlCol="0" anchor="ctr">
                <a:noAutofit/>
              </a:bodyPr>
              <a:lstStyle/>
              <a:p>
                <a:pPr algn="ctr"/>
                <a:endParaRPr lang="en-US" dirty="0">
                  <a:solidFill>
                    <a:srgbClr val="FFFFFF"/>
                  </a:solidFill>
                </a:endParaRPr>
              </a:p>
            </p:txBody>
          </p:sp>
        </p:grpSp>
        <p:sp>
          <p:nvSpPr>
            <p:cNvPr id="20" name="TextBox 19"/>
            <p:cNvSpPr txBox="1"/>
            <p:nvPr/>
          </p:nvSpPr>
          <p:spPr>
            <a:xfrm>
              <a:off x="3203064" y="3561768"/>
              <a:ext cx="2659018" cy="867930"/>
            </a:xfrm>
            <a:prstGeom prst="rect">
              <a:avLst/>
            </a:prstGeom>
            <a:noFill/>
          </p:spPr>
          <p:txBody>
            <a:bodyPr wrap="square" rtlCol="0">
              <a:spAutoFit/>
            </a:bodyPr>
            <a:lstStyle/>
            <a:p>
              <a:pPr algn="ctr">
                <a:lnSpc>
                  <a:spcPct val="90000"/>
                </a:lnSpc>
              </a:pPr>
              <a:r>
                <a:rPr lang="en-US" sz="2800" spc="-30" dirty="0">
                  <a:gradFill>
                    <a:gsLst>
                      <a:gs pos="0">
                        <a:srgbClr val="FFFFFF"/>
                      </a:gs>
                      <a:gs pos="100000">
                        <a:srgbClr val="FFFFFF"/>
                      </a:gs>
                    </a:gsLst>
                    <a:lin ang="16200000" scaled="0"/>
                  </a:gradFill>
                  <a:effectLst>
                    <a:outerShdw blurRad="50800" dist="50800" dir="5400000" algn="ctr" rotWithShape="0">
                      <a:srgbClr val="000000">
                        <a:alpha val="22000"/>
                      </a:srgbClr>
                    </a:outerShdw>
                  </a:effectLst>
                </a:rPr>
                <a:t>Big Data </a:t>
              </a:r>
              <a:br>
                <a:rPr lang="en-US" sz="2800" spc="-30" dirty="0">
                  <a:gradFill>
                    <a:gsLst>
                      <a:gs pos="0">
                        <a:srgbClr val="FFFFFF"/>
                      </a:gs>
                      <a:gs pos="100000">
                        <a:srgbClr val="FFFFFF"/>
                      </a:gs>
                    </a:gsLst>
                    <a:lin ang="16200000" scaled="0"/>
                  </a:gradFill>
                  <a:effectLst>
                    <a:outerShdw blurRad="50800" dist="50800" dir="5400000" algn="ctr" rotWithShape="0">
                      <a:srgbClr val="000000">
                        <a:alpha val="22000"/>
                      </a:srgbClr>
                    </a:outerShdw>
                  </a:effectLst>
                </a:rPr>
              </a:br>
              <a:r>
                <a:rPr lang="en-US" sz="2800" spc="-30" dirty="0">
                  <a:gradFill>
                    <a:gsLst>
                      <a:gs pos="0">
                        <a:srgbClr val="FFFFFF"/>
                      </a:gs>
                      <a:gs pos="100000">
                        <a:srgbClr val="FFFFFF"/>
                      </a:gs>
                    </a:gsLst>
                    <a:lin ang="16200000" scaled="0"/>
                  </a:gradFill>
                  <a:effectLst>
                    <a:outerShdw blurRad="50800" dist="50800" dir="5400000" algn="ctr" rotWithShape="0">
                      <a:srgbClr val="000000">
                        <a:alpha val="22000"/>
                      </a:srgbClr>
                    </a:outerShdw>
                  </a:effectLst>
                </a:rPr>
                <a:t>Opportunities</a:t>
              </a:r>
            </a:p>
          </p:txBody>
        </p:sp>
      </p:grpSp>
      <p:sp>
        <p:nvSpPr>
          <p:cNvPr id="15" name="TextBox 14"/>
          <p:cNvSpPr txBox="1"/>
          <p:nvPr/>
        </p:nvSpPr>
        <p:spPr>
          <a:xfrm>
            <a:off x="457200" y="2792457"/>
            <a:ext cx="2514600" cy="480131"/>
          </a:xfrm>
          <a:prstGeom prst="rect">
            <a:avLst/>
          </a:prstGeom>
          <a:noFill/>
        </p:spPr>
        <p:txBody>
          <a:bodyPr wrap="square" lIns="0" tIns="0" rIns="0" bIns="0" rtlCol="0">
            <a:spAutoFit/>
          </a:bodyPr>
          <a:lstStyle/>
          <a:p>
            <a:pPr algn="ctr">
              <a:lnSpc>
                <a:spcPct val="80000"/>
              </a:lnSpc>
            </a:pPr>
            <a:r>
              <a:rPr lang="en-US" sz="2400" dirty="0">
                <a:gradFill>
                  <a:gsLst>
                    <a:gs pos="0">
                      <a:srgbClr val="00AEEF"/>
                    </a:gs>
                    <a:gs pos="100000">
                      <a:srgbClr val="00AEEF"/>
                    </a:gs>
                  </a:gsLst>
                  <a:lin ang="16200000" scaled="0"/>
                </a:gradFill>
                <a:latin typeface="Segoe UI Light"/>
              </a:rPr>
              <a:t>Clinical Data</a:t>
            </a:r>
          </a:p>
          <a:p>
            <a:pPr algn="ctr">
              <a:lnSpc>
                <a:spcPct val="80000"/>
              </a:lnSpc>
            </a:pPr>
            <a:r>
              <a:rPr lang="en-US" sz="1500" dirty="0">
                <a:solidFill>
                  <a:srgbClr val="505050"/>
                </a:solidFill>
              </a:rPr>
              <a:t>EMRs, diagnostic images</a:t>
            </a:r>
          </a:p>
        </p:txBody>
      </p:sp>
      <p:sp>
        <p:nvSpPr>
          <p:cNvPr id="16" name="TextBox 15"/>
          <p:cNvSpPr txBox="1"/>
          <p:nvPr/>
        </p:nvSpPr>
        <p:spPr>
          <a:xfrm>
            <a:off x="6172200" y="2792458"/>
            <a:ext cx="2514600" cy="480131"/>
          </a:xfrm>
          <a:prstGeom prst="rect">
            <a:avLst/>
          </a:prstGeom>
          <a:noFill/>
        </p:spPr>
        <p:txBody>
          <a:bodyPr wrap="square" lIns="0" tIns="0" rIns="0" bIns="0" rtlCol="0">
            <a:spAutoFit/>
          </a:bodyPr>
          <a:lstStyle/>
          <a:p>
            <a:pPr algn="ctr">
              <a:lnSpc>
                <a:spcPct val="80000"/>
              </a:lnSpc>
            </a:pPr>
            <a:r>
              <a:rPr lang="en-US" sz="2400" dirty="0">
                <a:gradFill>
                  <a:gsLst>
                    <a:gs pos="0">
                      <a:srgbClr val="00AEEF"/>
                    </a:gs>
                    <a:gs pos="100000">
                      <a:srgbClr val="00AEEF"/>
                    </a:gs>
                  </a:gsLst>
                  <a:lin ang="16200000" scaled="0"/>
                </a:gradFill>
                <a:latin typeface="Segoe UI Light"/>
              </a:rPr>
              <a:t>Claims &amp; Cost Data</a:t>
            </a:r>
          </a:p>
          <a:p>
            <a:pPr algn="ctr">
              <a:lnSpc>
                <a:spcPct val="80000"/>
              </a:lnSpc>
            </a:pPr>
            <a:r>
              <a:rPr lang="en-US" sz="1500" dirty="0">
                <a:solidFill>
                  <a:srgbClr val="505050"/>
                </a:solidFill>
              </a:rPr>
              <a:t>Claims, revenue cycle</a:t>
            </a:r>
          </a:p>
        </p:txBody>
      </p:sp>
      <p:sp>
        <p:nvSpPr>
          <p:cNvPr id="17" name="TextBox 16"/>
          <p:cNvSpPr txBox="1"/>
          <p:nvPr/>
        </p:nvSpPr>
        <p:spPr>
          <a:xfrm>
            <a:off x="457200" y="4944500"/>
            <a:ext cx="2514600" cy="775597"/>
          </a:xfrm>
          <a:prstGeom prst="rect">
            <a:avLst/>
          </a:prstGeom>
          <a:noFill/>
        </p:spPr>
        <p:txBody>
          <a:bodyPr wrap="square" lIns="0" tIns="0" rIns="0" bIns="0" rtlCol="0">
            <a:spAutoFit/>
          </a:bodyPr>
          <a:lstStyle/>
          <a:p>
            <a:pPr algn="ctr">
              <a:lnSpc>
                <a:spcPct val="80000"/>
              </a:lnSpc>
            </a:pPr>
            <a:r>
              <a:rPr lang="en-US" sz="2400" dirty="0" err="1">
                <a:gradFill>
                  <a:gsLst>
                    <a:gs pos="0">
                      <a:srgbClr val="00AEEF"/>
                    </a:gs>
                    <a:gs pos="100000">
                      <a:srgbClr val="00AEEF"/>
                    </a:gs>
                  </a:gsLst>
                  <a:lin ang="16200000" scaled="0"/>
                </a:gradFill>
                <a:latin typeface="Segoe UI Light"/>
              </a:rPr>
              <a:t>Pharma</a:t>
            </a:r>
            <a:r>
              <a:rPr lang="en-US" sz="2400" dirty="0">
                <a:gradFill>
                  <a:gsLst>
                    <a:gs pos="0">
                      <a:srgbClr val="00AEEF"/>
                    </a:gs>
                    <a:gs pos="100000">
                      <a:srgbClr val="00AEEF"/>
                    </a:gs>
                  </a:gsLst>
                  <a:lin ang="16200000" scaled="0"/>
                </a:gradFill>
                <a:latin typeface="Segoe UI Light"/>
              </a:rPr>
              <a:t> &amp; Life Science Data</a:t>
            </a:r>
          </a:p>
          <a:p>
            <a:pPr algn="ctr">
              <a:lnSpc>
                <a:spcPct val="80000"/>
              </a:lnSpc>
            </a:pPr>
            <a:r>
              <a:rPr lang="en-US" sz="1500" dirty="0">
                <a:solidFill>
                  <a:srgbClr val="505050"/>
                </a:solidFill>
              </a:rPr>
              <a:t>Clinical trials, genomics</a:t>
            </a:r>
          </a:p>
        </p:txBody>
      </p:sp>
      <p:sp>
        <p:nvSpPr>
          <p:cNvPr id="18" name="TextBox 17"/>
          <p:cNvSpPr txBox="1"/>
          <p:nvPr/>
        </p:nvSpPr>
        <p:spPr>
          <a:xfrm>
            <a:off x="6176234" y="4852167"/>
            <a:ext cx="2510566" cy="960263"/>
          </a:xfrm>
          <a:prstGeom prst="rect">
            <a:avLst/>
          </a:prstGeom>
          <a:noFill/>
        </p:spPr>
        <p:txBody>
          <a:bodyPr wrap="square" lIns="0" tIns="0" rIns="0" bIns="0" rtlCol="0">
            <a:spAutoFit/>
          </a:bodyPr>
          <a:lstStyle/>
          <a:p>
            <a:pPr algn="ctr">
              <a:lnSpc>
                <a:spcPct val="80000"/>
              </a:lnSpc>
            </a:pPr>
            <a:r>
              <a:rPr lang="en-US" sz="2400" dirty="0">
                <a:gradFill>
                  <a:gsLst>
                    <a:gs pos="0">
                      <a:srgbClr val="00AEEF"/>
                    </a:gs>
                    <a:gs pos="100000">
                      <a:srgbClr val="00AEEF"/>
                    </a:gs>
                  </a:gsLst>
                  <a:lin ang="16200000" scaled="0"/>
                </a:gradFill>
                <a:latin typeface="Segoe UI Light"/>
              </a:rPr>
              <a:t>Patient &amp; Consumer Data</a:t>
            </a:r>
          </a:p>
          <a:p>
            <a:pPr algn="ctr">
              <a:lnSpc>
                <a:spcPct val="80000"/>
              </a:lnSpc>
            </a:pPr>
            <a:r>
              <a:rPr lang="en-US" sz="1500" dirty="0">
                <a:solidFill>
                  <a:srgbClr val="505050"/>
                </a:solidFill>
              </a:rPr>
              <a:t>Purchasing patterns, </a:t>
            </a:r>
            <a:br>
              <a:rPr lang="en-US" sz="1500" dirty="0">
                <a:solidFill>
                  <a:srgbClr val="505050"/>
                </a:solidFill>
              </a:rPr>
            </a:br>
            <a:r>
              <a:rPr lang="en-US" sz="1500" dirty="0">
                <a:solidFill>
                  <a:srgbClr val="505050"/>
                </a:solidFill>
              </a:rPr>
              <a:t>social media</a:t>
            </a:r>
          </a:p>
        </p:txBody>
      </p:sp>
      <p:sp>
        <p:nvSpPr>
          <p:cNvPr id="22" name="TextBox 21"/>
          <p:cNvSpPr txBox="1"/>
          <p:nvPr/>
        </p:nvSpPr>
        <p:spPr>
          <a:xfrm>
            <a:off x="2743200" y="1676400"/>
            <a:ext cx="3657600" cy="480131"/>
          </a:xfrm>
          <a:prstGeom prst="rect">
            <a:avLst/>
          </a:prstGeom>
          <a:noFill/>
        </p:spPr>
        <p:txBody>
          <a:bodyPr wrap="square" lIns="0" tIns="0" rIns="0" bIns="0" rtlCol="0">
            <a:spAutoFit/>
          </a:bodyPr>
          <a:lstStyle/>
          <a:p>
            <a:pPr algn="ctr">
              <a:lnSpc>
                <a:spcPct val="80000"/>
              </a:lnSpc>
            </a:pPr>
            <a:r>
              <a:rPr lang="en-US" sz="2400" dirty="0">
                <a:gradFill>
                  <a:gsLst>
                    <a:gs pos="0">
                      <a:srgbClr val="00AEEF"/>
                    </a:gs>
                    <a:gs pos="100000">
                      <a:srgbClr val="00AEEF"/>
                    </a:gs>
                  </a:gsLst>
                  <a:lin ang="16200000" scaled="0"/>
                </a:gradFill>
                <a:latin typeface="Segoe UI Light"/>
              </a:rPr>
              <a:t>Correlational Data</a:t>
            </a:r>
          </a:p>
          <a:p>
            <a:pPr algn="ctr">
              <a:lnSpc>
                <a:spcPct val="80000"/>
              </a:lnSpc>
            </a:pPr>
            <a:r>
              <a:rPr lang="en-US" sz="1500" dirty="0">
                <a:solidFill>
                  <a:srgbClr val="505050"/>
                </a:solidFill>
              </a:rPr>
              <a:t>Geo-environmental, weather patterns, etc.</a:t>
            </a:r>
          </a:p>
        </p:txBody>
      </p:sp>
      <p:sp>
        <p:nvSpPr>
          <p:cNvPr id="23" name="Footer Placeholder 9"/>
          <p:cNvSpPr txBox="1">
            <a:spLocks/>
          </p:cNvSpPr>
          <p:nvPr/>
        </p:nvSpPr>
        <p:spPr>
          <a:xfrm>
            <a:off x="5943600" y="6402773"/>
            <a:ext cx="2743200" cy="365125"/>
          </a:xfrm>
          <a:prstGeom prst="rect">
            <a:avLst/>
          </a:prstGeom>
        </p:spPr>
        <p:txBody>
          <a:bodyPr vert="horz" lIns="0" tIns="0" rIns="0" bIns="0" rtlCol="0" anchor="ctr"/>
          <a:lstStyle>
            <a:defPPr>
              <a:defRPr lang="en-US"/>
            </a:defPPr>
            <a:lvl1pPr marL="0" algn="r" defTabSz="914400" rtl="0" eaLnBrk="1" latinLnBrk="0" hangingPunct="1">
              <a:defRPr sz="1000" i="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0" dirty="0" smtClean="0">
                <a:solidFill>
                  <a:srgbClr val="00AEEF"/>
                </a:solidFill>
                <a:hlinkClick r:id="rId3" action="ppaction://hlinksldjump"/>
              </a:rPr>
              <a:t>Table of Contents</a:t>
            </a:r>
            <a:endParaRPr lang="en-US" i="0" dirty="0">
              <a:solidFill>
                <a:srgbClr val="00AEEF"/>
              </a:solidFill>
            </a:endParaRPr>
          </a:p>
        </p:txBody>
      </p:sp>
      <p:sp>
        <p:nvSpPr>
          <p:cNvPr id="24" name="Freeform 47"/>
          <p:cNvSpPr>
            <a:spLocks noEditPoints="1"/>
          </p:cNvSpPr>
          <p:nvPr/>
        </p:nvSpPr>
        <p:spPr bwMode="black">
          <a:xfrm>
            <a:off x="109728" y="657230"/>
            <a:ext cx="274320" cy="274320"/>
          </a:xfrm>
          <a:custGeom>
            <a:avLst/>
            <a:gdLst>
              <a:gd name="T0" fmla="*/ 75 w 150"/>
              <a:gd name="T1" fmla="*/ 150 h 150"/>
              <a:gd name="T2" fmla="*/ 0 w 150"/>
              <a:gd name="T3" fmla="*/ 75 h 150"/>
              <a:gd name="T4" fmla="*/ 75 w 150"/>
              <a:gd name="T5" fmla="*/ 0 h 150"/>
              <a:gd name="T6" fmla="*/ 150 w 150"/>
              <a:gd name="T7" fmla="*/ 75 h 150"/>
              <a:gd name="T8" fmla="*/ 75 w 150"/>
              <a:gd name="T9" fmla="*/ 150 h 150"/>
              <a:gd name="T10" fmla="*/ 75 w 150"/>
              <a:gd name="T11" fmla="*/ 9 h 150"/>
              <a:gd name="T12" fmla="*/ 10 w 150"/>
              <a:gd name="T13" fmla="*/ 75 h 150"/>
              <a:gd name="T14" fmla="*/ 75 w 150"/>
              <a:gd name="T15" fmla="*/ 140 h 150"/>
              <a:gd name="T16" fmla="*/ 140 w 150"/>
              <a:gd name="T17" fmla="*/ 75 h 150"/>
              <a:gd name="T18" fmla="*/ 75 w 150"/>
              <a:gd name="T19" fmla="*/ 9 h 150"/>
              <a:gd name="T20" fmla="*/ 47 w 150"/>
              <a:gd name="T21" fmla="*/ 94 h 150"/>
              <a:gd name="T22" fmla="*/ 43 w 150"/>
              <a:gd name="T23" fmla="*/ 98 h 150"/>
              <a:gd name="T24" fmla="*/ 38 w 150"/>
              <a:gd name="T25" fmla="*/ 94 h 150"/>
              <a:gd name="T26" fmla="*/ 43 w 150"/>
              <a:gd name="T27" fmla="*/ 89 h 150"/>
              <a:gd name="T28" fmla="*/ 47 w 150"/>
              <a:gd name="T29" fmla="*/ 94 h 150"/>
              <a:gd name="T30" fmla="*/ 43 w 150"/>
              <a:gd name="T31" fmla="*/ 52 h 150"/>
              <a:gd name="T32" fmla="*/ 38 w 150"/>
              <a:gd name="T33" fmla="*/ 56 h 150"/>
              <a:gd name="T34" fmla="*/ 43 w 150"/>
              <a:gd name="T35" fmla="*/ 61 h 150"/>
              <a:gd name="T36" fmla="*/ 47 w 150"/>
              <a:gd name="T37" fmla="*/ 56 h 150"/>
              <a:gd name="T38" fmla="*/ 43 w 150"/>
              <a:gd name="T39" fmla="*/ 52 h 150"/>
              <a:gd name="T40" fmla="*/ 53 w 150"/>
              <a:gd name="T41" fmla="*/ 98 h 150"/>
              <a:gd name="T42" fmla="*/ 101 w 150"/>
              <a:gd name="T43" fmla="*/ 98 h 150"/>
              <a:gd name="T44" fmla="*/ 101 w 150"/>
              <a:gd name="T45" fmla="*/ 89 h 150"/>
              <a:gd name="T46" fmla="*/ 53 w 150"/>
              <a:gd name="T47" fmla="*/ 89 h 150"/>
              <a:gd name="T48" fmla="*/ 53 w 150"/>
              <a:gd name="T49" fmla="*/ 98 h 150"/>
              <a:gd name="T50" fmla="*/ 108 w 150"/>
              <a:gd name="T51" fmla="*/ 52 h 150"/>
              <a:gd name="T52" fmla="*/ 53 w 150"/>
              <a:gd name="T53" fmla="*/ 52 h 150"/>
              <a:gd name="T54" fmla="*/ 53 w 150"/>
              <a:gd name="T55" fmla="*/ 61 h 150"/>
              <a:gd name="T56" fmla="*/ 108 w 150"/>
              <a:gd name="T57" fmla="*/ 61 h 150"/>
              <a:gd name="T58" fmla="*/ 108 w 150"/>
              <a:gd name="T59" fmla="*/ 52 h 150"/>
              <a:gd name="T60" fmla="*/ 53 w 150"/>
              <a:gd name="T61" fmla="*/ 70 h 150"/>
              <a:gd name="T62" fmla="*/ 53 w 150"/>
              <a:gd name="T63" fmla="*/ 80 h 150"/>
              <a:gd name="T64" fmla="*/ 116 w 150"/>
              <a:gd name="T65" fmla="*/ 80 h 150"/>
              <a:gd name="T66" fmla="*/ 116 w 150"/>
              <a:gd name="T67" fmla="*/ 70 h 150"/>
              <a:gd name="T68" fmla="*/ 53 w 150"/>
              <a:gd name="T69" fmla="*/ 70 h 150"/>
              <a:gd name="T70" fmla="*/ 43 w 150"/>
              <a:gd name="T71" fmla="*/ 70 h 150"/>
              <a:gd name="T72" fmla="*/ 38 w 150"/>
              <a:gd name="T73" fmla="*/ 75 h 150"/>
              <a:gd name="T74" fmla="*/ 43 w 150"/>
              <a:gd name="T75" fmla="*/ 80 h 150"/>
              <a:gd name="T76" fmla="*/ 47 w 150"/>
              <a:gd name="T77" fmla="*/ 75 h 150"/>
              <a:gd name="T78" fmla="*/ 43 w 150"/>
              <a:gd name="T79" fmla="*/ 7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150">
                <a:moveTo>
                  <a:pt x="75" y="150"/>
                </a:moveTo>
                <a:cubicBezTo>
                  <a:pt x="34" y="150"/>
                  <a:pt x="0" y="116"/>
                  <a:pt x="0" y="75"/>
                </a:cubicBezTo>
                <a:cubicBezTo>
                  <a:pt x="0" y="34"/>
                  <a:pt x="34" y="0"/>
                  <a:pt x="75" y="0"/>
                </a:cubicBezTo>
                <a:cubicBezTo>
                  <a:pt x="116" y="0"/>
                  <a:pt x="150" y="34"/>
                  <a:pt x="150" y="75"/>
                </a:cubicBezTo>
                <a:cubicBezTo>
                  <a:pt x="150" y="116"/>
                  <a:pt x="116" y="150"/>
                  <a:pt x="75" y="150"/>
                </a:cubicBezTo>
                <a:close/>
                <a:moveTo>
                  <a:pt x="75" y="9"/>
                </a:moveTo>
                <a:cubicBezTo>
                  <a:pt x="39" y="9"/>
                  <a:pt x="10" y="39"/>
                  <a:pt x="10" y="75"/>
                </a:cubicBezTo>
                <a:cubicBezTo>
                  <a:pt x="10" y="111"/>
                  <a:pt x="39" y="140"/>
                  <a:pt x="75" y="140"/>
                </a:cubicBezTo>
                <a:cubicBezTo>
                  <a:pt x="111" y="140"/>
                  <a:pt x="140" y="111"/>
                  <a:pt x="140" y="75"/>
                </a:cubicBezTo>
                <a:cubicBezTo>
                  <a:pt x="140" y="39"/>
                  <a:pt x="111" y="9"/>
                  <a:pt x="75" y="9"/>
                </a:cubicBezTo>
                <a:close/>
                <a:moveTo>
                  <a:pt x="47" y="94"/>
                </a:moveTo>
                <a:cubicBezTo>
                  <a:pt x="47" y="96"/>
                  <a:pt x="45" y="98"/>
                  <a:pt x="43" y="98"/>
                </a:cubicBezTo>
                <a:cubicBezTo>
                  <a:pt x="40" y="98"/>
                  <a:pt x="38" y="96"/>
                  <a:pt x="38" y="94"/>
                </a:cubicBezTo>
                <a:cubicBezTo>
                  <a:pt x="38" y="91"/>
                  <a:pt x="40" y="89"/>
                  <a:pt x="43" y="89"/>
                </a:cubicBezTo>
                <a:cubicBezTo>
                  <a:pt x="45" y="89"/>
                  <a:pt x="47" y="91"/>
                  <a:pt x="47" y="94"/>
                </a:cubicBezTo>
                <a:close/>
                <a:moveTo>
                  <a:pt x="43" y="52"/>
                </a:moveTo>
                <a:cubicBezTo>
                  <a:pt x="40" y="52"/>
                  <a:pt x="38" y="54"/>
                  <a:pt x="38" y="56"/>
                </a:cubicBezTo>
                <a:cubicBezTo>
                  <a:pt x="38" y="59"/>
                  <a:pt x="40" y="61"/>
                  <a:pt x="43" y="61"/>
                </a:cubicBezTo>
                <a:cubicBezTo>
                  <a:pt x="45" y="61"/>
                  <a:pt x="47" y="59"/>
                  <a:pt x="47" y="56"/>
                </a:cubicBezTo>
                <a:cubicBezTo>
                  <a:pt x="47" y="54"/>
                  <a:pt x="45" y="52"/>
                  <a:pt x="43" y="52"/>
                </a:cubicBezTo>
                <a:close/>
                <a:moveTo>
                  <a:pt x="53" y="98"/>
                </a:moveTo>
                <a:cubicBezTo>
                  <a:pt x="101" y="98"/>
                  <a:pt x="101" y="98"/>
                  <a:pt x="101" y="98"/>
                </a:cubicBezTo>
                <a:cubicBezTo>
                  <a:pt x="101" y="89"/>
                  <a:pt x="101" y="89"/>
                  <a:pt x="101" y="89"/>
                </a:cubicBezTo>
                <a:cubicBezTo>
                  <a:pt x="53" y="89"/>
                  <a:pt x="53" y="89"/>
                  <a:pt x="53" y="89"/>
                </a:cubicBezTo>
                <a:lnTo>
                  <a:pt x="53" y="98"/>
                </a:lnTo>
                <a:close/>
                <a:moveTo>
                  <a:pt x="108" y="52"/>
                </a:moveTo>
                <a:cubicBezTo>
                  <a:pt x="53" y="52"/>
                  <a:pt x="53" y="52"/>
                  <a:pt x="53" y="52"/>
                </a:cubicBezTo>
                <a:cubicBezTo>
                  <a:pt x="53" y="61"/>
                  <a:pt x="53" y="61"/>
                  <a:pt x="53" y="61"/>
                </a:cubicBezTo>
                <a:cubicBezTo>
                  <a:pt x="108" y="61"/>
                  <a:pt x="108" y="61"/>
                  <a:pt x="108" y="61"/>
                </a:cubicBezTo>
                <a:lnTo>
                  <a:pt x="108" y="52"/>
                </a:lnTo>
                <a:close/>
                <a:moveTo>
                  <a:pt x="53" y="70"/>
                </a:moveTo>
                <a:cubicBezTo>
                  <a:pt x="53" y="80"/>
                  <a:pt x="53" y="80"/>
                  <a:pt x="53" y="80"/>
                </a:cubicBezTo>
                <a:cubicBezTo>
                  <a:pt x="116" y="80"/>
                  <a:pt x="116" y="80"/>
                  <a:pt x="116" y="80"/>
                </a:cubicBezTo>
                <a:cubicBezTo>
                  <a:pt x="116" y="70"/>
                  <a:pt x="116" y="70"/>
                  <a:pt x="116" y="70"/>
                </a:cubicBezTo>
                <a:lnTo>
                  <a:pt x="53" y="70"/>
                </a:lnTo>
                <a:close/>
                <a:moveTo>
                  <a:pt x="43" y="70"/>
                </a:moveTo>
                <a:cubicBezTo>
                  <a:pt x="40" y="70"/>
                  <a:pt x="38" y="72"/>
                  <a:pt x="38" y="75"/>
                </a:cubicBezTo>
                <a:cubicBezTo>
                  <a:pt x="38" y="78"/>
                  <a:pt x="40" y="80"/>
                  <a:pt x="43" y="80"/>
                </a:cubicBezTo>
                <a:cubicBezTo>
                  <a:pt x="45" y="80"/>
                  <a:pt x="47" y="78"/>
                  <a:pt x="47" y="75"/>
                </a:cubicBezTo>
                <a:cubicBezTo>
                  <a:pt x="47" y="72"/>
                  <a:pt x="45" y="70"/>
                  <a:pt x="43" y="7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1104900" y="6402773"/>
            <a:ext cx="6072648" cy="369332"/>
          </a:xfrm>
          <a:prstGeom prst="rect">
            <a:avLst/>
          </a:prstGeom>
        </p:spPr>
        <p:txBody>
          <a:bodyPr wrap="square">
            <a:spAutoFit/>
          </a:bodyPr>
          <a:lstStyle/>
          <a:p>
            <a:r>
              <a:rPr lang="en-US" dirty="0" smtClean="0"/>
              <a:t>https://partner.microsoft.com/download/global/40193764</a:t>
            </a:r>
            <a:endParaRPr lang="en-US" dirty="0"/>
          </a:p>
        </p:txBody>
      </p:sp>
    </p:spTree>
    <p:extLst>
      <p:ext uri="{BB962C8B-B14F-4D97-AF65-F5344CB8AC3E}">
        <p14:creationId xmlns:p14="http://schemas.microsoft.com/office/powerpoint/2010/main" val="10154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mtClean="0">
                <a:gradFill>
                  <a:gsLst>
                    <a:gs pos="0">
                      <a:schemeClr val="accent1"/>
                    </a:gs>
                    <a:gs pos="100000">
                      <a:schemeClr val="accent1"/>
                    </a:gs>
                  </a:gsLst>
                  <a:lin ang="16200000" scaled="0"/>
                </a:gradFill>
              </a:rPr>
              <a:t>New possibilities with Big Data</a:t>
            </a:r>
            <a:endParaRPr lang="en-US" dirty="0">
              <a:gradFill>
                <a:gsLst>
                  <a:gs pos="0">
                    <a:schemeClr val="accent1"/>
                  </a:gs>
                  <a:gs pos="100000">
                    <a:schemeClr val="accent1"/>
                  </a:gs>
                </a:gsLst>
                <a:lin ang="16200000" scaled="0"/>
              </a:gradFill>
            </a:endParaRPr>
          </a:p>
        </p:txBody>
      </p:sp>
      <p:sp>
        <p:nvSpPr>
          <p:cNvPr id="9" name="Text Placeholder 43"/>
          <p:cNvSpPr>
            <a:spLocks noGrp="1"/>
          </p:cNvSpPr>
          <p:nvPr>
            <p:ph type="body" sz="quarter" idx="13"/>
          </p:nvPr>
        </p:nvSpPr>
        <p:spPr/>
        <p:txBody>
          <a:bodyPr/>
          <a:lstStyle/>
          <a:p>
            <a:r>
              <a:rPr lang="en-US" cap="none" smtClean="0"/>
              <a:t>Section 2: Big Data in Health</a:t>
            </a:r>
            <a:endParaRPr lang="en-US" cap="none" dirty="0"/>
          </a:p>
        </p:txBody>
      </p:sp>
      <p:sp>
        <p:nvSpPr>
          <p:cNvPr id="8" name="Slide Number Placeholder 7"/>
          <p:cNvSpPr>
            <a:spLocks noGrp="1"/>
          </p:cNvSpPr>
          <p:nvPr>
            <p:ph type="sldNum" sz="quarter" idx="16"/>
          </p:nvPr>
        </p:nvSpPr>
        <p:spPr/>
        <p:txBody>
          <a:bodyPr/>
          <a:lstStyle/>
          <a:p>
            <a:fld id="{1A026502-11EF-4F01-A5BA-022B1A37D027}" type="slidenum">
              <a:rPr lang="en-US" smtClean="0">
                <a:solidFill>
                  <a:srgbClr val="00AEEF"/>
                </a:solidFill>
              </a:rPr>
              <a:pPr/>
              <a:t>25</a:t>
            </a:fld>
            <a:endParaRPr lang="en-US">
              <a:solidFill>
                <a:srgbClr val="00AEEF"/>
              </a:solidFill>
            </a:endParaRPr>
          </a:p>
        </p:txBody>
      </p:sp>
      <p:sp>
        <p:nvSpPr>
          <p:cNvPr id="37" name="Footer Placeholder 9"/>
          <p:cNvSpPr txBox="1">
            <a:spLocks/>
          </p:cNvSpPr>
          <p:nvPr/>
        </p:nvSpPr>
        <p:spPr>
          <a:xfrm>
            <a:off x="5943600" y="6402773"/>
            <a:ext cx="2743200" cy="365125"/>
          </a:xfrm>
          <a:prstGeom prst="rect">
            <a:avLst/>
          </a:prstGeom>
        </p:spPr>
        <p:txBody>
          <a:bodyPr vert="horz" lIns="0" tIns="0" rIns="0" bIns="0" rtlCol="0" anchor="ctr"/>
          <a:lstStyle>
            <a:defPPr>
              <a:defRPr lang="en-US"/>
            </a:defPPr>
            <a:lvl1pPr marL="0" algn="r" defTabSz="914400" rtl="0" eaLnBrk="1" latinLnBrk="0" hangingPunct="1">
              <a:defRPr sz="1000" i="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0" dirty="0" smtClean="0">
                <a:solidFill>
                  <a:srgbClr val="00AEEF"/>
                </a:solidFill>
                <a:hlinkClick r:id="rId3" action="ppaction://hlinksldjump"/>
              </a:rPr>
              <a:t>Table of Contents</a:t>
            </a:r>
            <a:endParaRPr lang="en-US" i="0" dirty="0">
              <a:solidFill>
                <a:srgbClr val="00AEEF"/>
              </a:solidFill>
            </a:endParaRPr>
          </a:p>
        </p:txBody>
      </p:sp>
      <p:pic>
        <p:nvPicPr>
          <p:cNvPr id="2052" name="Picture 4" descr="C:\Users\Eric\Documents\D + A\FY13\FY13 PHSS National Plans\Images\UP08_001_tif.jpg"/>
          <p:cNvPicPr>
            <a:picLocks noChangeAspect="1" noChangeArrowheads="1"/>
          </p:cNvPicPr>
          <p:nvPr/>
        </p:nvPicPr>
        <p:blipFill rotWithShape="1">
          <a:blip r:embed="rId4">
            <a:extLst>
              <a:ext uri="{28A0092B-C50C-407E-A947-70E740481C1C}">
                <a14:useLocalDpi xmlns:a14="http://schemas.microsoft.com/office/drawing/2010/main" val="0"/>
              </a:ext>
            </a:extLst>
          </a:blip>
          <a:srcRect l="7171" r="18956" b="1174"/>
          <a:stretch/>
        </p:blipFill>
        <p:spPr bwMode="auto">
          <a:xfrm>
            <a:off x="3236976" y="3706832"/>
            <a:ext cx="2670048" cy="23676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Eric\Documents\D + A\FY13\FY13 Real Impact for Better Health\Images from thinkstock\Originals\42-28316863_withGraphScreensho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539" t="3770" r="12447" b="2094"/>
          <a:stretch/>
        </p:blipFill>
        <p:spPr bwMode="auto">
          <a:xfrm>
            <a:off x="6016752" y="1239248"/>
            <a:ext cx="2670048" cy="234953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rotWithShape="1">
          <a:blip r:embed="rId6" cstate="screen">
            <a:extLst>
              <a:ext uri="{28A0092B-C50C-407E-A947-70E740481C1C}">
                <a14:useLocalDpi xmlns:a14="http://schemas.microsoft.com/office/drawing/2010/main"/>
              </a:ext>
            </a:extLst>
          </a:blip>
          <a:srcRect t="929" b="11135"/>
          <a:stretch/>
        </p:blipFill>
        <p:spPr>
          <a:xfrm>
            <a:off x="457200" y="1239249"/>
            <a:ext cx="2670048" cy="2349537"/>
          </a:xfrm>
          <a:prstGeom prst="rect">
            <a:avLst/>
          </a:prstGeom>
        </p:spPr>
      </p:pic>
      <p:sp>
        <p:nvSpPr>
          <p:cNvPr id="34" name="Rectangle 33"/>
          <p:cNvSpPr/>
          <p:nvPr/>
        </p:nvSpPr>
        <p:spPr bwMode="auto">
          <a:xfrm>
            <a:off x="3236976" y="1239249"/>
            <a:ext cx="2670048" cy="2724479"/>
          </a:xfrm>
          <a:custGeom>
            <a:avLst/>
            <a:gdLst>
              <a:gd name="connsiteX0" fmla="*/ 0 w 2354983"/>
              <a:gd name="connsiteY0" fmla="*/ 0 h 2356552"/>
              <a:gd name="connsiteX1" fmla="*/ 2354983 w 2354983"/>
              <a:gd name="connsiteY1" fmla="*/ 0 h 2356552"/>
              <a:gd name="connsiteX2" fmla="*/ 2354983 w 2354983"/>
              <a:gd name="connsiteY2" fmla="*/ 2356552 h 2356552"/>
              <a:gd name="connsiteX3" fmla="*/ 0 w 2354983"/>
              <a:gd name="connsiteY3" fmla="*/ 2356552 h 2356552"/>
              <a:gd name="connsiteX4" fmla="*/ 0 w 2354983"/>
              <a:gd name="connsiteY4" fmla="*/ 0 h 2356552"/>
              <a:gd name="connsiteX0" fmla="*/ 0 w 2354983"/>
              <a:gd name="connsiteY0" fmla="*/ 0 h 2362527"/>
              <a:gd name="connsiteX1" fmla="*/ 2354983 w 2354983"/>
              <a:gd name="connsiteY1" fmla="*/ 0 h 2362527"/>
              <a:gd name="connsiteX2" fmla="*/ 2354983 w 2354983"/>
              <a:gd name="connsiteY2" fmla="*/ 2356552 h 2362527"/>
              <a:gd name="connsiteX3" fmla="*/ 704981 w 2354983"/>
              <a:gd name="connsiteY3" fmla="*/ 2362527 h 2362527"/>
              <a:gd name="connsiteX4" fmla="*/ 0 w 2354983"/>
              <a:gd name="connsiteY4" fmla="*/ 2356552 h 2362527"/>
              <a:gd name="connsiteX5" fmla="*/ 0 w 2354983"/>
              <a:gd name="connsiteY5" fmla="*/ 0 h 2362527"/>
              <a:gd name="connsiteX0" fmla="*/ 0 w 2354983"/>
              <a:gd name="connsiteY0" fmla="*/ 0 h 2362527"/>
              <a:gd name="connsiteX1" fmla="*/ 2354983 w 2354983"/>
              <a:gd name="connsiteY1" fmla="*/ 0 h 2362527"/>
              <a:gd name="connsiteX2" fmla="*/ 2354983 w 2354983"/>
              <a:gd name="connsiteY2" fmla="*/ 2356552 h 2362527"/>
              <a:gd name="connsiteX3" fmla="*/ 1524131 w 2354983"/>
              <a:gd name="connsiteY3" fmla="*/ 2343477 h 2362527"/>
              <a:gd name="connsiteX4" fmla="*/ 704981 w 2354983"/>
              <a:gd name="connsiteY4" fmla="*/ 2362527 h 2362527"/>
              <a:gd name="connsiteX5" fmla="*/ 0 w 2354983"/>
              <a:gd name="connsiteY5" fmla="*/ 2356552 h 2362527"/>
              <a:gd name="connsiteX6" fmla="*/ 0 w 2354983"/>
              <a:gd name="connsiteY6" fmla="*/ 0 h 2362527"/>
              <a:gd name="connsiteX0" fmla="*/ 0 w 2354983"/>
              <a:gd name="connsiteY0" fmla="*/ 0 h 2362527"/>
              <a:gd name="connsiteX1" fmla="*/ 2354983 w 2354983"/>
              <a:gd name="connsiteY1" fmla="*/ 0 h 2362527"/>
              <a:gd name="connsiteX2" fmla="*/ 2354983 w 2354983"/>
              <a:gd name="connsiteY2" fmla="*/ 2356552 h 2362527"/>
              <a:gd name="connsiteX3" fmla="*/ 1524131 w 2354983"/>
              <a:gd name="connsiteY3" fmla="*/ 2343477 h 2362527"/>
              <a:gd name="connsiteX4" fmla="*/ 1143131 w 2354983"/>
              <a:gd name="connsiteY4" fmla="*/ 2343477 h 2362527"/>
              <a:gd name="connsiteX5" fmla="*/ 704981 w 2354983"/>
              <a:gd name="connsiteY5" fmla="*/ 2362527 h 2362527"/>
              <a:gd name="connsiteX6" fmla="*/ 0 w 2354983"/>
              <a:gd name="connsiteY6" fmla="*/ 2356552 h 2362527"/>
              <a:gd name="connsiteX7" fmla="*/ 0 w 2354983"/>
              <a:gd name="connsiteY7" fmla="*/ 0 h 2362527"/>
              <a:gd name="connsiteX0" fmla="*/ 0 w 2354983"/>
              <a:gd name="connsiteY0" fmla="*/ 0 h 2667327"/>
              <a:gd name="connsiteX1" fmla="*/ 2354983 w 2354983"/>
              <a:gd name="connsiteY1" fmla="*/ 0 h 2667327"/>
              <a:gd name="connsiteX2" fmla="*/ 2354983 w 2354983"/>
              <a:gd name="connsiteY2" fmla="*/ 2356552 h 2667327"/>
              <a:gd name="connsiteX3" fmla="*/ 1524131 w 2354983"/>
              <a:gd name="connsiteY3" fmla="*/ 2343477 h 2667327"/>
              <a:gd name="connsiteX4" fmla="*/ 1143131 w 2354983"/>
              <a:gd name="connsiteY4" fmla="*/ 2667327 h 2667327"/>
              <a:gd name="connsiteX5" fmla="*/ 704981 w 2354983"/>
              <a:gd name="connsiteY5" fmla="*/ 2362527 h 2667327"/>
              <a:gd name="connsiteX6" fmla="*/ 0 w 2354983"/>
              <a:gd name="connsiteY6" fmla="*/ 2356552 h 2667327"/>
              <a:gd name="connsiteX7" fmla="*/ 0 w 2354983"/>
              <a:gd name="connsiteY7" fmla="*/ 0 h 2667327"/>
              <a:gd name="connsiteX0" fmla="*/ 0 w 2354983"/>
              <a:gd name="connsiteY0" fmla="*/ 0 h 2667327"/>
              <a:gd name="connsiteX1" fmla="*/ 2354983 w 2354983"/>
              <a:gd name="connsiteY1" fmla="*/ 0 h 2667327"/>
              <a:gd name="connsiteX2" fmla="*/ 2354983 w 2354983"/>
              <a:gd name="connsiteY2" fmla="*/ 2356552 h 2667327"/>
              <a:gd name="connsiteX3" fmla="*/ 1524131 w 2354983"/>
              <a:gd name="connsiteY3" fmla="*/ 2343477 h 2667327"/>
              <a:gd name="connsiteX4" fmla="*/ 1143131 w 2354983"/>
              <a:gd name="connsiteY4" fmla="*/ 2667327 h 2667327"/>
              <a:gd name="connsiteX5" fmla="*/ 857381 w 2354983"/>
              <a:gd name="connsiteY5" fmla="*/ 2362528 h 2667327"/>
              <a:gd name="connsiteX6" fmla="*/ 0 w 2354983"/>
              <a:gd name="connsiteY6" fmla="*/ 2356552 h 2667327"/>
              <a:gd name="connsiteX7" fmla="*/ 0 w 2354983"/>
              <a:gd name="connsiteY7" fmla="*/ 0 h 2667327"/>
              <a:gd name="connsiteX0" fmla="*/ 0 w 2354983"/>
              <a:gd name="connsiteY0" fmla="*/ 0 h 2667327"/>
              <a:gd name="connsiteX1" fmla="*/ 2354983 w 2354983"/>
              <a:gd name="connsiteY1" fmla="*/ 0 h 2667327"/>
              <a:gd name="connsiteX2" fmla="*/ 2354983 w 2354983"/>
              <a:gd name="connsiteY2" fmla="*/ 2356552 h 2667327"/>
              <a:gd name="connsiteX3" fmla="*/ 1428881 w 2354983"/>
              <a:gd name="connsiteY3" fmla="*/ 2343478 h 2667327"/>
              <a:gd name="connsiteX4" fmla="*/ 1143131 w 2354983"/>
              <a:gd name="connsiteY4" fmla="*/ 2667327 h 2667327"/>
              <a:gd name="connsiteX5" fmla="*/ 857381 w 2354983"/>
              <a:gd name="connsiteY5" fmla="*/ 2362528 h 2667327"/>
              <a:gd name="connsiteX6" fmla="*/ 0 w 2354983"/>
              <a:gd name="connsiteY6" fmla="*/ 2356552 h 2667327"/>
              <a:gd name="connsiteX7" fmla="*/ 0 w 2354983"/>
              <a:gd name="connsiteY7" fmla="*/ 0 h 2667327"/>
              <a:gd name="connsiteX0" fmla="*/ 0 w 2354983"/>
              <a:gd name="connsiteY0" fmla="*/ 0 h 2743528"/>
              <a:gd name="connsiteX1" fmla="*/ 2354983 w 2354983"/>
              <a:gd name="connsiteY1" fmla="*/ 0 h 2743528"/>
              <a:gd name="connsiteX2" fmla="*/ 2354983 w 2354983"/>
              <a:gd name="connsiteY2" fmla="*/ 2356552 h 2743528"/>
              <a:gd name="connsiteX3" fmla="*/ 1428881 w 2354983"/>
              <a:gd name="connsiteY3" fmla="*/ 2343478 h 2743528"/>
              <a:gd name="connsiteX4" fmla="*/ 1105031 w 2354983"/>
              <a:gd name="connsiteY4" fmla="*/ 2743528 h 2743528"/>
              <a:gd name="connsiteX5" fmla="*/ 857381 w 2354983"/>
              <a:gd name="connsiteY5" fmla="*/ 2362528 h 2743528"/>
              <a:gd name="connsiteX6" fmla="*/ 0 w 2354983"/>
              <a:gd name="connsiteY6" fmla="*/ 2356552 h 2743528"/>
              <a:gd name="connsiteX7" fmla="*/ 0 w 2354983"/>
              <a:gd name="connsiteY7" fmla="*/ 0 h 2743528"/>
              <a:gd name="connsiteX0" fmla="*/ 0 w 2354983"/>
              <a:gd name="connsiteY0" fmla="*/ 0 h 2724479"/>
              <a:gd name="connsiteX1" fmla="*/ 2354983 w 2354983"/>
              <a:gd name="connsiteY1" fmla="*/ 0 h 2724479"/>
              <a:gd name="connsiteX2" fmla="*/ 2354983 w 2354983"/>
              <a:gd name="connsiteY2" fmla="*/ 2356552 h 2724479"/>
              <a:gd name="connsiteX3" fmla="*/ 1428881 w 2354983"/>
              <a:gd name="connsiteY3" fmla="*/ 2343478 h 2724479"/>
              <a:gd name="connsiteX4" fmla="*/ 1143131 w 2354983"/>
              <a:gd name="connsiteY4" fmla="*/ 2724479 h 2724479"/>
              <a:gd name="connsiteX5" fmla="*/ 857381 w 2354983"/>
              <a:gd name="connsiteY5" fmla="*/ 2362528 h 2724479"/>
              <a:gd name="connsiteX6" fmla="*/ 0 w 2354983"/>
              <a:gd name="connsiteY6" fmla="*/ 2356552 h 2724479"/>
              <a:gd name="connsiteX7" fmla="*/ 0 w 2354983"/>
              <a:gd name="connsiteY7" fmla="*/ 0 h 272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4983" h="2724479">
                <a:moveTo>
                  <a:pt x="0" y="0"/>
                </a:moveTo>
                <a:lnTo>
                  <a:pt x="2354983" y="0"/>
                </a:lnTo>
                <a:lnTo>
                  <a:pt x="2354983" y="2356552"/>
                </a:lnTo>
                <a:lnTo>
                  <a:pt x="1428881" y="2343478"/>
                </a:lnTo>
                <a:lnTo>
                  <a:pt x="1143131" y="2724479"/>
                </a:lnTo>
                <a:lnTo>
                  <a:pt x="857381" y="2362528"/>
                </a:lnTo>
                <a:lnTo>
                  <a:pt x="0" y="2356552"/>
                </a:lnTo>
                <a:lnTo>
                  <a:pt x="0" y="0"/>
                </a:ln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118872" bIns="118872" numCol="1" spcCol="0" rtlCol="0" fromWordArt="0" anchor="t" anchorCtr="0" forceAA="0" compatLnSpc="1">
            <a:prstTxWarp prst="textNoShape">
              <a:avLst/>
            </a:prstTxWarp>
            <a:noAutofit/>
          </a:bodyPr>
          <a:lstStyle/>
          <a:p>
            <a:pPr>
              <a:spcAft>
                <a:spcPts val="600"/>
              </a:spcAft>
            </a:pPr>
            <a:r>
              <a:rPr lang="en-US" sz="2400" dirty="0">
                <a:gradFill>
                  <a:gsLst>
                    <a:gs pos="0">
                      <a:srgbClr val="FFFFFF"/>
                    </a:gs>
                    <a:gs pos="100000">
                      <a:srgbClr val="FFFFFF"/>
                    </a:gs>
                  </a:gsLst>
                  <a:lin ang="5400000" scaled="0"/>
                </a:gradFill>
                <a:ea typeface="Segoe UI" pitchFamily="34" charset="0"/>
                <a:cs typeface="Segoe UI" pitchFamily="34" charset="0"/>
              </a:rPr>
              <a:t>Live data feed</a:t>
            </a:r>
          </a:p>
          <a:p>
            <a:pPr>
              <a:spcAft>
                <a:spcPts val="600"/>
              </a:spcAft>
            </a:pPr>
            <a:r>
              <a:rPr lang="en-US" sz="1200" dirty="0">
                <a:gradFill>
                  <a:gsLst>
                    <a:gs pos="0">
                      <a:srgbClr val="FFFFFF"/>
                    </a:gs>
                    <a:gs pos="100000">
                      <a:srgbClr val="FFFFFF"/>
                    </a:gs>
                  </a:gsLst>
                  <a:lin ang="5400000" scaled="0"/>
                </a:gradFill>
              </a:rPr>
              <a:t>Based on a “snapshot” of large and different datasets right now, what can I predict will happen going forward?</a:t>
            </a:r>
          </a:p>
          <a:p>
            <a:pPr>
              <a:spcAft>
                <a:spcPts val="600"/>
              </a:spcAft>
            </a:pPr>
            <a:r>
              <a:rPr lang="en-US" sz="1200" dirty="0">
                <a:gradFill>
                  <a:gsLst>
                    <a:gs pos="0">
                      <a:srgbClr val="FFFFFF"/>
                    </a:gs>
                    <a:gs pos="100000">
                      <a:srgbClr val="FFFFFF"/>
                    </a:gs>
                  </a:gsLst>
                  <a:lin ang="5400000" scaled="0"/>
                </a:gradFill>
              </a:rPr>
              <a:t>For example, how do I optimize my resources to see and plan for the emerging outbreak of infectious diseases?</a:t>
            </a:r>
          </a:p>
        </p:txBody>
      </p:sp>
      <p:sp>
        <p:nvSpPr>
          <p:cNvPr id="35" name="Rectangle 34"/>
          <p:cNvSpPr/>
          <p:nvPr/>
        </p:nvSpPr>
        <p:spPr bwMode="auto">
          <a:xfrm>
            <a:off x="457199" y="3272240"/>
            <a:ext cx="2670048" cy="2791144"/>
          </a:xfrm>
          <a:custGeom>
            <a:avLst/>
            <a:gdLst>
              <a:gd name="connsiteX0" fmla="*/ 0 w 2354983"/>
              <a:gd name="connsiteY0" fmla="*/ 0 h 2356552"/>
              <a:gd name="connsiteX1" fmla="*/ 2354983 w 2354983"/>
              <a:gd name="connsiteY1" fmla="*/ 0 h 2356552"/>
              <a:gd name="connsiteX2" fmla="*/ 2354983 w 2354983"/>
              <a:gd name="connsiteY2" fmla="*/ 2356552 h 2356552"/>
              <a:gd name="connsiteX3" fmla="*/ 0 w 2354983"/>
              <a:gd name="connsiteY3" fmla="*/ 2356552 h 2356552"/>
              <a:gd name="connsiteX4" fmla="*/ 0 w 2354983"/>
              <a:gd name="connsiteY4" fmla="*/ 0 h 2356552"/>
              <a:gd name="connsiteX0" fmla="*/ 0 w 2354983"/>
              <a:gd name="connsiteY0" fmla="*/ 0 h 2356552"/>
              <a:gd name="connsiteX1" fmla="*/ 750429 w 2354983"/>
              <a:gd name="connsiteY1" fmla="*/ 3558 h 2356552"/>
              <a:gd name="connsiteX2" fmla="*/ 2354983 w 2354983"/>
              <a:gd name="connsiteY2" fmla="*/ 0 h 2356552"/>
              <a:gd name="connsiteX3" fmla="*/ 2354983 w 2354983"/>
              <a:gd name="connsiteY3" fmla="*/ 2356552 h 2356552"/>
              <a:gd name="connsiteX4" fmla="*/ 0 w 2354983"/>
              <a:gd name="connsiteY4" fmla="*/ 2356552 h 2356552"/>
              <a:gd name="connsiteX5" fmla="*/ 0 w 2354983"/>
              <a:gd name="connsiteY5" fmla="*/ 0 h 2356552"/>
              <a:gd name="connsiteX0" fmla="*/ 0 w 2354983"/>
              <a:gd name="connsiteY0" fmla="*/ 15492 h 2372044"/>
              <a:gd name="connsiteX1" fmla="*/ 750429 w 2354983"/>
              <a:gd name="connsiteY1" fmla="*/ 19050 h 2372044"/>
              <a:gd name="connsiteX2" fmla="*/ 1112379 w 2354983"/>
              <a:gd name="connsiteY2" fmla="*/ 0 h 2372044"/>
              <a:gd name="connsiteX3" fmla="*/ 2354983 w 2354983"/>
              <a:gd name="connsiteY3" fmla="*/ 15492 h 2372044"/>
              <a:gd name="connsiteX4" fmla="*/ 2354983 w 2354983"/>
              <a:gd name="connsiteY4" fmla="*/ 2372044 h 2372044"/>
              <a:gd name="connsiteX5" fmla="*/ 0 w 2354983"/>
              <a:gd name="connsiteY5" fmla="*/ 2372044 h 2372044"/>
              <a:gd name="connsiteX6" fmla="*/ 0 w 2354983"/>
              <a:gd name="connsiteY6" fmla="*/ 15492 h 2372044"/>
              <a:gd name="connsiteX0" fmla="*/ 0 w 2354983"/>
              <a:gd name="connsiteY0" fmla="*/ 15492 h 2372044"/>
              <a:gd name="connsiteX1" fmla="*/ 750429 w 2354983"/>
              <a:gd name="connsiteY1" fmla="*/ 19050 h 2372044"/>
              <a:gd name="connsiteX2" fmla="*/ 1112379 w 2354983"/>
              <a:gd name="connsiteY2" fmla="*/ 0 h 2372044"/>
              <a:gd name="connsiteX3" fmla="*/ 1417179 w 2354983"/>
              <a:gd name="connsiteY3" fmla="*/ 19051 h 2372044"/>
              <a:gd name="connsiteX4" fmla="*/ 2354983 w 2354983"/>
              <a:gd name="connsiteY4" fmla="*/ 15492 h 2372044"/>
              <a:gd name="connsiteX5" fmla="*/ 2354983 w 2354983"/>
              <a:gd name="connsiteY5" fmla="*/ 2372044 h 2372044"/>
              <a:gd name="connsiteX6" fmla="*/ 0 w 2354983"/>
              <a:gd name="connsiteY6" fmla="*/ 2372044 h 2372044"/>
              <a:gd name="connsiteX7" fmla="*/ 0 w 2354983"/>
              <a:gd name="connsiteY7" fmla="*/ 15492 h 2372044"/>
              <a:gd name="connsiteX0" fmla="*/ 0 w 2354983"/>
              <a:gd name="connsiteY0" fmla="*/ 434592 h 2791144"/>
              <a:gd name="connsiteX1" fmla="*/ 750429 w 2354983"/>
              <a:gd name="connsiteY1" fmla="*/ 438150 h 2791144"/>
              <a:gd name="connsiteX2" fmla="*/ 1093329 w 2354983"/>
              <a:gd name="connsiteY2" fmla="*/ 0 h 2791144"/>
              <a:gd name="connsiteX3" fmla="*/ 1417179 w 2354983"/>
              <a:gd name="connsiteY3" fmla="*/ 438151 h 2791144"/>
              <a:gd name="connsiteX4" fmla="*/ 2354983 w 2354983"/>
              <a:gd name="connsiteY4" fmla="*/ 434592 h 2791144"/>
              <a:gd name="connsiteX5" fmla="*/ 2354983 w 2354983"/>
              <a:gd name="connsiteY5" fmla="*/ 2791144 h 2791144"/>
              <a:gd name="connsiteX6" fmla="*/ 0 w 2354983"/>
              <a:gd name="connsiteY6" fmla="*/ 2791144 h 2791144"/>
              <a:gd name="connsiteX7" fmla="*/ 0 w 2354983"/>
              <a:gd name="connsiteY7" fmla="*/ 434592 h 27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4983" h="2791144">
                <a:moveTo>
                  <a:pt x="0" y="434592"/>
                </a:moveTo>
                <a:lnTo>
                  <a:pt x="750429" y="438150"/>
                </a:lnTo>
                <a:lnTo>
                  <a:pt x="1093329" y="0"/>
                </a:lnTo>
                <a:lnTo>
                  <a:pt x="1417179" y="438151"/>
                </a:lnTo>
                <a:lnTo>
                  <a:pt x="2354983" y="434592"/>
                </a:lnTo>
                <a:lnTo>
                  <a:pt x="2354983" y="2791144"/>
                </a:lnTo>
                <a:lnTo>
                  <a:pt x="0" y="2791144"/>
                </a:lnTo>
                <a:lnTo>
                  <a:pt x="0" y="434592"/>
                </a:ln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548640" rIns="118872" bIns="118872" numCol="1" spcCol="0" rtlCol="0" fromWordArt="0" anchor="t" anchorCtr="0" forceAA="0" compatLnSpc="1">
            <a:prstTxWarp prst="textNoShape">
              <a:avLst/>
            </a:prstTxWarp>
            <a:noAutofit/>
          </a:bodyPr>
          <a:lstStyle/>
          <a:p>
            <a:pPr>
              <a:spcAft>
                <a:spcPts val="600"/>
              </a:spcAft>
            </a:pPr>
            <a:r>
              <a:rPr lang="en-US" sz="2400" dirty="0">
                <a:gradFill>
                  <a:gsLst>
                    <a:gs pos="0">
                      <a:srgbClr val="FFFFFF"/>
                    </a:gs>
                    <a:gs pos="100000">
                      <a:srgbClr val="FFFFFF"/>
                    </a:gs>
                  </a:gsLst>
                  <a:lin ang="5400000" scaled="0"/>
                </a:gradFill>
              </a:rPr>
              <a:t>Social analytics</a:t>
            </a:r>
          </a:p>
          <a:p>
            <a:pPr>
              <a:spcAft>
                <a:spcPts val="600"/>
              </a:spcAft>
            </a:pPr>
            <a:r>
              <a:rPr lang="en-US" sz="1200" dirty="0">
                <a:gradFill>
                  <a:gsLst>
                    <a:gs pos="0">
                      <a:srgbClr val="FFFFFF"/>
                    </a:gs>
                    <a:gs pos="100000">
                      <a:srgbClr val="FFFFFF"/>
                    </a:gs>
                  </a:gsLst>
                  <a:lin ang="5400000" scaled="0"/>
                </a:gradFill>
              </a:rPr>
              <a:t>What are the top health topics and issues on the minds of consumers now?</a:t>
            </a:r>
          </a:p>
          <a:p>
            <a:pPr>
              <a:spcAft>
                <a:spcPts val="600"/>
              </a:spcAft>
            </a:pPr>
            <a:r>
              <a:rPr lang="en-US" sz="1200" dirty="0">
                <a:gradFill>
                  <a:gsLst>
                    <a:gs pos="0">
                      <a:srgbClr val="FFFFFF"/>
                    </a:gs>
                    <a:gs pos="100000">
                      <a:srgbClr val="FFFFFF"/>
                    </a:gs>
                  </a:gsLst>
                  <a:lin ang="5400000" scaled="0"/>
                </a:gradFill>
              </a:rPr>
              <a:t>What can I predict based on social media topics?</a:t>
            </a:r>
          </a:p>
        </p:txBody>
      </p:sp>
      <p:sp>
        <p:nvSpPr>
          <p:cNvPr id="40" name="Rectangle 34"/>
          <p:cNvSpPr/>
          <p:nvPr/>
        </p:nvSpPr>
        <p:spPr bwMode="auto">
          <a:xfrm>
            <a:off x="6016752" y="3283378"/>
            <a:ext cx="2670048" cy="2791144"/>
          </a:xfrm>
          <a:custGeom>
            <a:avLst/>
            <a:gdLst>
              <a:gd name="connsiteX0" fmla="*/ 0 w 2354983"/>
              <a:gd name="connsiteY0" fmla="*/ 0 h 2356552"/>
              <a:gd name="connsiteX1" fmla="*/ 2354983 w 2354983"/>
              <a:gd name="connsiteY1" fmla="*/ 0 h 2356552"/>
              <a:gd name="connsiteX2" fmla="*/ 2354983 w 2354983"/>
              <a:gd name="connsiteY2" fmla="*/ 2356552 h 2356552"/>
              <a:gd name="connsiteX3" fmla="*/ 0 w 2354983"/>
              <a:gd name="connsiteY3" fmla="*/ 2356552 h 2356552"/>
              <a:gd name="connsiteX4" fmla="*/ 0 w 2354983"/>
              <a:gd name="connsiteY4" fmla="*/ 0 h 2356552"/>
              <a:gd name="connsiteX0" fmla="*/ 0 w 2354983"/>
              <a:gd name="connsiteY0" fmla="*/ 0 h 2356552"/>
              <a:gd name="connsiteX1" fmla="*/ 750429 w 2354983"/>
              <a:gd name="connsiteY1" fmla="*/ 3558 h 2356552"/>
              <a:gd name="connsiteX2" fmla="*/ 2354983 w 2354983"/>
              <a:gd name="connsiteY2" fmla="*/ 0 h 2356552"/>
              <a:gd name="connsiteX3" fmla="*/ 2354983 w 2354983"/>
              <a:gd name="connsiteY3" fmla="*/ 2356552 h 2356552"/>
              <a:gd name="connsiteX4" fmla="*/ 0 w 2354983"/>
              <a:gd name="connsiteY4" fmla="*/ 2356552 h 2356552"/>
              <a:gd name="connsiteX5" fmla="*/ 0 w 2354983"/>
              <a:gd name="connsiteY5" fmla="*/ 0 h 2356552"/>
              <a:gd name="connsiteX0" fmla="*/ 0 w 2354983"/>
              <a:gd name="connsiteY0" fmla="*/ 15492 h 2372044"/>
              <a:gd name="connsiteX1" fmla="*/ 750429 w 2354983"/>
              <a:gd name="connsiteY1" fmla="*/ 19050 h 2372044"/>
              <a:gd name="connsiteX2" fmla="*/ 1112379 w 2354983"/>
              <a:gd name="connsiteY2" fmla="*/ 0 h 2372044"/>
              <a:gd name="connsiteX3" fmla="*/ 2354983 w 2354983"/>
              <a:gd name="connsiteY3" fmla="*/ 15492 h 2372044"/>
              <a:gd name="connsiteX4" fmla="*/ 2354983 w 2354983"/>
              <a:gd name="connsiteY4" fmla="*/ 2372044 h 2372044"/>
              <a:gd name="connsiteX5" fmla="*/ 0 w 2354983"/>
              <a:gd name="connsiteY5" fmla="*/ 2372044 h 2372044"/>
              <a:gd name="connsiteX6" fmla="*/ 0 w 2354983"/>
              <a:gd name="connsiteY6" fmla="*/ 15492 h 2372044"/>
              <a:gd name="connsiteX0" fmla="*/ 0 w 2354983"/>
              <a:gd name="connsiteY0" fmla="*/ 15492 h 2372044"/>
              <a:gd name="connsiteX1" fmla="*/ 750429 w 2354983"/>
              <a:gd name="connsiteY1" fmla="*/ 19050 h 2372044"/>
              <a:gd name="connsiteX2" fmla="*/ 1112379 w 2354983"/>
              <a:gd name="connsiteY2" fmla="*/ 0 h 2372044"/>
              <a:gd name="connsiteX3" fmla="*/ 1417179 w 2354983"/>
              <a:gd name="connsiteY3" fmla="*/ 19051 h 2372044"/>
              <a:gd name="connsiteX4" fmla="*/ 2354983 w 2354983"/>
              <a:gd name="connsiteY4" fmla="*/ 15492 h 2372044"/>
              <a:gd name="connsiteX5" fmla="*/ 2354983 w 2354983"/>
              <a:gd name="connsiteY5" fmla="*/ 2372044 h 2372044"/>
              <a:gd name="connsiteX6" fmla="*/ 0 w 2354983"/>
              <a:gd name="connsiteY6" fmla="*/ 2372044 h 2372044"/>
              <a:gd name="connsiteX7" fmla="*/ 0 w 2354983"/>
              <a:gd name="connsiteY7" fmla="*/ 15492 h 2372044"/>
              <a:gd name="connsiteX0" fmla="*/ 0 w 2354983"/>
              <a:gd name="connsiteY0" fmla="*/ 434592 h 2791144"/>
              <a:gd name="connsiteX1" fmla="*/ 750429 w 2354983"/>
              <a:gd name="connsiteY1" fmla="*/ 438150 h 2791144"/>
              <a:gd name="connsiteX2" fmla="*/ 1093329 w 2354983"/>
              <a:gd name="connsiteY2" fmla="*/ 0 h 2791144"/>
              <a:gd name="connsiteX3" fmla="*/ 1417179 w 2354983"/>
              <a:gd name="connsiteY3" fmla="*/ 438151 h 2791144"/>
              <a:gd name="connsiteX4" fmla="*/ 2354983 w 2354983"/>
              <a:gd name="connsiteY4" fmla="*/ 434592 h 2791144"/>
              <a:gd name="connsiteX5" fmla="*/ 2354983 w 2354983"/>
              <a:gd name="connsiteY5" fmla="*/ 2791144 h 2791144"/>
              <a:gd name="connsiteX6" fmla="*/ 0 w 2354983"/>
              <a:gd name="connsiteY6" fmla="*/ 2791144 h 2791144"/>
              <a:gd name="connsiteX7" fmla="*/ 0 w 2354983"/>
              <a:gd name="connsiteY7" fmla="*/ 434592 h 27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4983" h="2791144">
                <a:moveTo>
                  <a:pt x="0" y="434592"/>
                </a:moveTo>
                <a:lnTo>
                  <a:pt x="750429" y="438150"/>
                </a:lnTo>
                <a:lnTo>
                  <a:pt x="1093329" y="0"/>
                </a:lnTo>
                <a:lnTo>
                  <a:pt x="1417179" y="438151"/>
                </a:lnTo>
                <a:lnTo>
                  <a:pt x="2354983" y="434592"/>
                </a:lnTo>
                <a:lnTo>
                  <a:pt x="2354983" y="2791144"/>
                </a:lnTo>
                <a:lnTo>
                  <a:pt x="0" y="2791144"/>
                </a:lnTo>
                <a:lnTo>
                  <a:pt x="0" y="434592"/>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548640" rIns="118872" bIns="118872" numCol="1" spcCol="0" rtlCol="0" fromWordArt="0" anchor="t" anchorCtr="0" forceAA="0" compatLnSpc="1">
            <a:prstTxWarp prst="textNoShape">
              <a:avLst/>
            </a:prstTxWarp>
            <a:noAutofit/>
          </a:bodyPr>
          <a:lstStyle/>
          <a:p>
            <a:pPr>
              <a:spcAft>
                <a:spcPts val="600"/>
              </a:spcAft>
            </a:pPr>
            <a:r>
              <a:rPr lang="en-US" sz="2400" spc="-60" dirty="0">
                <a:gradFill>
                  <a:gsLst>
                    <a:gs pos="0">
                      <a:srgbClr val="FFFFFF"/>
                    </a:gs>
                    <a:gs pos="100000">
                      <a:srgbClr val="FFFFFF"/>
                    </a:gs>
                  </a:gsLst>
                  <a:lin ang="5400000" scaled="0"/>
                </a:gradFill>
                <a:ea typeface="Segoe UI" pitchFamily="34" charset="0"/>
                <a:cs typeface="Segoe UI" pitchFamily="34" charset="0"/>
              </a:rPr>
              <a:t>Advanced analytics</a:t>
            </a:r>
          </a:p>
          <a:p>
            <a:pPr>
              <a:spcAft>
                <a:spcPts val="600"/>
              </a:spcAft>
            </a:pPr>
            <a:r>
              <a:rPr lang="en-US" sz="1200" dirty="0">
                <a:gradFill>
                  <a:gsLst>
                    <a:gs pos="0">
                      <a:srgbClr val="FFFFFF"/>
                    </a:gs>
                    <a:gs pos="100000">
                      <a:srgbClr val="FFFFFF"/>
                    </a:gs>
                  </a:gsLst>
                  <a:lin ang="5400000" scaled="0"/>
                </a:gradFill>
              </a:rPr>
              <a:t>How might I determine the best care pathways for treating a population of patients with the same medical condition?</a:t>
            </a:r>
          </a:p>
          <a:p>
            <a:pPr>
              <a:spcAft>
                <a:spcPts val="600"/>
              </a:spcAft>
            </a:pPr>
            <a:r>
              <a:rPr lang="en-US" sz="1200" dirty="0">
                <a:gradFill>
                  <a:gsLst>
                    <a:gs pos="0">
                      <a:srgbClr val="FFFFFF"/>
                    </a:gs>
                    <a:gs pos="100000">
                      <a:srgbClr val="FFFFFF"/>
                    </a:gs>
                  </a:gsLst>
                  <a:lin ang="5400000" scaled="0"/>
                </a:gradFill>
              </a:rPr>
              <a:t>What actions might I take to decrease the likelihood of a medical condition?</a:t>
            </a:r>
          </a:p>
        </p:txBody>
      </p:sp>
      <p:sp>
        <p:nvSpPr>
          <p:cNvPr id="41" name="Freeform 47"/>
          <p:cNvSpPr>
            <a:spLocks noEditPoints="1"/>
          </p:cNvSpPr>
          <p:nvPr/>
        </p:nvSpPr>
        <p:spPr bwMode="black">
          <a:xfrm>
            <a:off x="109728" y="657230"/>
            <a:ext cx="274320" cy="274320"/>
          </a:xfrm>
          <a:custGeom>
            <a:avLst/>
            <a:gdLst>
              <a:gd name="T0" fmla="*/ 75 w 150"/>
              <a:gd name="T1" fmla="*/ 150 h 150"/>
              <a:gd name="T2" fmla="*/ 0 w 150"/>
              <a:gd name="T3" fmla="*/ 75 h 150"/>
              <a:gd name="T4" fmla="*/ 75 w 150"/>
              <a:gd name="T5" fmla="*/ 0 h 150"/>
              <a:gd name="T6" fmla="*/ 150 w 150"/>
              <a:gd name="T7" fmla="*/ 75 h 150"/>
              <a:gd name="T8" fmla="*/ 75 w 150"/>
              <a:gd name="T9" fmla="*/ 150 h 150"/>
              <a:gd name="T10" fmla="*/ 75 w 150"/>
              <a:gd name="T11" fmla="*/ 9 h 150"/>
              <a:gd name="T12" fmla="*/ 10 w 150"/>
              <a:gd name="T13" fmla="*/ 75 h 150"/>
              <a:gd name="T14" fmla="*/ 75 w 150"/>
              <a:gd name="T15" fmla="*/ 140 h 150"/>
              <a:gd name="T16" fmla="*/ 140 w 150"/>
              <a:gd name="T17" fmla="*/ 75 h 150"/>
              <a:gd name="T18" fmla="*/ 75 w 150"/>
              <a:gd name="T19" fmla="*/ 9 h 150"/>
              <a:gd name="T20" fmla="*/ 47 w 150"/>
              <a:gd name="T21" fmla="*/ 94 h 150"/>
              <a:gd name="T22" fmla="*/ 43 w 150"/>
              <a:gd name="T23" fmla="*/ 98 h 150"/>
              <a:gd name="T24" fmla="*/ 38 w 150"/>
              <a:gd name="T25" fmla="*/ 94 h 150"/>
              <a:gd name="T26" fmla="*/ 43 w 150"/>
              <a:gd name="T27" fmla="*/ 89 h 150"/>
              <a:gd name="T28" fmla="*/ 47 w 150"/>
              <a:gd name="T29" fmla="*/ 94 h 150"/>
              <a:gd name="T30" fmla="*/ 43 w 150"/>
              <a:gd name="T31" fmla="*/ 52 h 150"/>
              <a:gd name="T32" fmla="*/ 38 w 150"/>
              <a:gd name="T33" fmla="*/ 56 h 150"/>
              <a:gd name="T34" fmla="*/ 43 w 150"/>
              <a:gd name="T35" fmla="*/ 61 h 150"/>
              <a:gd name="T36" fmla="*/ 47 w 150"/>
              <a:gd name="T37" fmla="*/ 56 h 150"/>
              <a:gd name="T38" fmla="*/ 43 w 150"/>
              <a:gd name="T39" fmla="*/ 52 h 150"/>
              <a:gd name="T40" fmla="*/ 53 w 150"/>
              <a:gd name="T41" fmla="*/ 98 h 150"/>
              <a:gd name="T42" fmla="*/ 101 w 150"/>
              <a:gd name="T43" fmla="*/ 98 h 150"/>
              <a:gd name="T44" fmla="*/ 101 w 150"/>
              <a:gd name="T45" fmla="*/ 89 h 150"/>
              <a:gd name="T46" fmla="*/ 53 w 150"/>
              <a:gd name="T47" fmla="*/ 89 h 150"/>
              <a:gd name="T48" fmla="*/ 53 w 150"/>
              <a:gd name="T49" fmla="*/ 98 h 150"/>
              <a:gd name="T50" fmla="*/ 108 w 150"/>
              <a:gd name="T51" fmla="*/ 52 h 150"/>
              <a:gd name="T52" fmla="*/ 53 w 150"/>
              <a:gd name="T53" fmla="*/ 52 h 150"/>
              <a:gd name="T54" fmla="*/ 53 w 150"/>
              <a:gd name="T55" fmla="*/ 61 h 150"/>
              <a:gd name="T56" fmla="*/ 108 w 150"/>
              <a:gd name="T57" fmla="*/ 61 h 150"/>
              <a:gd name="T58" fmla="*/ 108 w 150"/>
              <a:gd name="T59" fmla="*/ 52 h 150"/>
              <a:gd name="T60" fmla="*/ 53 w 150"/>
              <a:gd name="T61" fmla="*/ 70 h 150"/>
              <a:gd name="T62" fmla="*/ 53 w 150"/>
              <a:gd name="T63" fmla="*/ 80 h 150"/>
              <a:gd name="T64" fmla="*/ 116 w 150"/>
              <a:gd name="T65" fmla="*/ 80 h 150"/>
              <a:gd name="T66" fmla="*/ 116 w 150"/>
              <a:gd name="T67" fmla="*/ 70 h 150"/>
              <a:gd name="T68" fmla="*/ 53 w 150"/>
              <a:gd name="T69" fmla="*/ 70 h 150"/>
              <a:gd name="T70" fmla="*/ 43 w 150"/>
              <a:gd name="T71" fmla="*/ 70 h 150"/>
              <a:gd name="T72" fmla="*/ 38 w 150"/>
              <a:gd name="T73" fmla="*/ 75 h 150"/>
              <a:gd name="T74" fmla="*/ 43 w 150"/>
              <a:gd name="T75" fmla="*/ 80 h 150"/>
              <a:gd name="T76" fmla="*/ 47 w 150"/>
              <a:gd name="T77" fmla="*/ 75 h 150"/>
              <a:gd name="T78" fmla="*/ 43 w 150"/>
              <a:gd name="T79" fmla="*/ 7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150">
                <a:moveTo>
                  <a:pt x="75" y="150"/>
                </a:moveTo>
                <a:cubicBezTo>
                  <a:pt x="34" y="150"/>
                  <a:pt x="0" y="116"/>
                  <a:pt x="0" y="75"/>
                </a:cubicBezTo>
                <a:cubicBezTo>
                  <a:pt x="0" y="34"/>
                  <a:pt x="34" y="0"/>
                  <a:pt x="75" y="0"/>
                </a:cubicBezTo>
                <a:cubicBezTo>
                  <a:pt x="116" y="0"/>
                  <a:pt x="150" y="34"/>
                  <a:pt x="150" y="75"/>
                </a:cubicBezTo>
                <a:cubicBezTo>
                  <a:pt x="150" y="116"/>
                  <a:pt x="116" y="150"/>
                  <a:pt x="75" y="150"/>
                </a:cubicBezTo>
                <a:close/>
                <a:moveTo>
                  <a:pt x="75" y="9"/>
                </a:moveTo>
                <a:cubicBezTo>
                  <a:pt x="39" y="9"/>
                  <a:pt x="10" y="39"/>
                  <a:pt x="10" y="75"/>
                </a:cubicBezTo>
                <a:cubicBezTo>
                  <a:pt x="10" y="111"/>
                  <a:pt x="39" y="140"/>
                  <a:pt x="75" y="140"/>
                </a:cubicBezTo>
                <a:cubicBezTo>
                  <a:pt x="111" y="140"/>
                  <a:pt x="140" y="111"/>
                  <a:pt x="140" y="75"/>
                </a:cubicBezTo>
                <a:cubicBezTo>
                  <a:pt x="140" y="39"/>
                  <a:pt x="111" y="9"/>
                  <a:pt x="75" y="9"/>
                </a:cubicBezTo>
                <a:close/>
                <a:moveTo>
                  <a:pt x="47" y="94"/>
                </a:moveTo>
                <a:cubicBezTo>
                  <a:pt x="47" y="96"/>
                  <a:pt x="45" y="98"/>
                  <a:pt x="43" y="98"/>
                </a:cubicBezTo>
                <a:cubicBezTo>
                  <a:pt x="40" y="98"/>
                  <a:pt x="38" y="96"/>
                  <a:pt x="38" y="94"/>
                </a:cubicBezTo>
                <a:cubicBezTo>
                  <a:pt x="38" y="91"/>
                  <a:pt x="40" y="89"/>
                  <a:pt x="43" y="89"/>
                </a:cubicBezTo>
                <a:cubicBezTo>
                  <a:pt x="45" y="89"/>
                  <a:pt x="47" y="91"/>
                  <a:pt x="47" y="94"/>
                </a:cubicBezTo>
                <a:close/>
                <a:moveTo>
                  <a:pt x="43" y="52"/>
                </a:moveTo>
                <a:cubicBezTo>
                  <a:pt x="40" y="52"/>
                  <a:pt x="38" y="54"/>
                  <a:pt x="38" y="56"/>
                </a:cubicBezTo>
                <a:cubicBezTo>
                  <a:pt x="38" y="59"/>
                  <a:pt x="40" y="61"/>
                  <a:pt x="43" y="61"/>
                </a:cubicBezTo>
                <a:cubicBezTo>
                  <a:pt x="45" y="61"/>
                  <a:pt x="47" y="59"/>
                  <a:pt x="47" y="56"/>
                </a:cubicBezTo>
                <a:cubicBezTo>
                  <a:pt x="47" y="54"/>
                  <a:pt x="45" y="52"/>
                  <a:pt x="43" y="52"/>
                </a:cubicBezTo>
                <a:close/>
                <a:moveTo>
                  <a:pt x="53" y="98"/>
                </a:moveTo>
                <a:cubicBezTo>
                  <a:pt x="101" y="98"/>
                  <a:pt x="101" y="98"/>
                  <a:pt x="101" y="98"/>
                </a:cubicBezTo>
                <a:cubicBezTo>
                  <a:pt x="101" y="89"/>
                  <a:pt x="101" y="89"/>
                  <a:pt x="101" y="89"/>
                </a:cubicBezTo>
                <a:cubicBezTo>
                  <a:pt x="53" y="89"/>
                  <a:pt x="53" y="89"/>
                  <a:pt x="53" y="89"/>
                </a:cubicBezTo>
                <a:lnTo>
                  <a:pt x="53" y="98"/>
                </a:lnTo>
                <a:close/>
                <a:moveTo>
                  <a:pt x="108" y="52"/>
                </a:moveTo>
                <a:cubicBezTo>
                  <a:pt x="53" y="52"/>
                  <a:pt x="53" y="52"/>
                  <a:pt x="53" y="52"/>
                </a:cubicBezTo>
                <a:cubicBezTo>
                  <a:pt x="53" y="61"/>
                  <a:pt x="53" y="61"/>
                  <a:pt x="53" y="61"/>
                </a:cubicBezTo>
                <a:cubicBezTo>
                  <a:pt x="108" y="61"/>
                  <a:pt x="108" y="61"/>
                  <a:pt x="108" y="61"/>
                </a:cubicBezTo>
                <a:lnTo>
                  <a:pt x="108" y="52"/>
                </a:lnTo>
                <a:close/>
                <a:moveTo>
                  <a:pt x="53" y="70"/>
                </a:moveTo>
                <a:cubicBezTo>
                  <a:pt x="53" y="80"/>
                  <a:pt x="53" y="80"/>
                  <a:pt x="53" y="80"/>
                </a:cubicBezTo>
                <a:cubicBezTo>
                  <a:pt x="116" y="80"/>
                  <a:pt x="116" y="80"/>
                  <a:pt x="116" y="80"/>
                </a:cubicBezTo>
                <a:cubicBezTo>
                  <a:pt x="116" y="70"/>
                  <a:pt x="116" y="70"/>
                  <a:pt x="116" y="70"/>
                </a:cubicBezTo>
                <a:lnTo>
                  <a:pt x="53" y="70"/>
                </a:lnTo>
                <a:close/>
                <a:moveTo>
                  <a:pt x="43" y="70"/>
                </a:moveTo>
                <a:cubicBezTo>
                  <a:pt x="40" y="70"/>
                  <a:pt x="38" y="72"/>
                  <a:pt x="38" y="75"/>
                </a:cubicBezTo>
                <a:cubicBezTo>
                  <a:pt x="38" y="78"/>
                  <a:pt x="40" y="80"/>
                  <a:pt x="43" y="80"/>
                </a:cubicBezTo>
                <a:cubicBezTo>
                  <a:pt x="45" y="80"/>
                  <a:pt x="47" y="78"/>
                  <a:pt x="47" y="75"/>
                </a:cubicBezTo>
                <a:cubicBezTo>
                  <a:pt x="47" y="72"/>
                  <a:pt x="45" y="70"/>
                  <a:pt x="43" y="7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Rectangle 12"/>
          <p:cNvSpPr/>
          <p:nvPr/>
        </p:nvSpPr>
        <p:spPr>
          <a:xfrm>
            <a:off x="1104900" y="6402773"/>
            <a:ext cx="6072648" cy="369332"/>
          </a:xfrm>
          <a:prstGeom prst="rect">
            <a:avLst/>
          </a:prstGeom>
        </p:spPr>
        <p:txBody>
          <a:bodyPr wrap="square">
            <a:spAutoFit/>
          </a:bodyPr>
          <a:lstStyle/>
          <a:p>
            <a:r>
              <a:rPr lang="en-US" dirty="0" smtClean="0"/>
              <a:t>https://partner.microsoft.com/download/global/40193764</a:t>
            </a:r>
            <a:endParaRPr lang="en-US" dirty="0"/>
          </a:p>
        </p:txBody>
      </p:sp>
    </p:spTree>
    <p:extLst>
      <p:ext uri="{BB962C8B-B14F-4D97-AF65-F5344CB8AC3E}">
        <p14:creationId xmlns:p14="http://schemas.microsoft.com/office/powerpoint/2010/main" val="216708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EU Report</a:t>
            </a:r>
            <a:endParaRPr lang="en-US" dirty="0"/>
          </a:p>
        </p:txBody>
      </p:sp>
      <p:sp>
        <p:nvSpPr>
          <p:cNvPr id="3" name="Subtitle 2"/>
          <p:cNvSpPr>
            <a:spLocks noGrp="1"/>
          </p:cNvSpPr>
          <p:nvPr>
            <p:ph type="subTitle" idx="1"/>
          </p:nvPr>
        </p:nvSpPr>
        <p:spPr>
          <a:xfrm>
            <a:off x="0" y="3886200"/>
            <a:ext cx="9144000" cy="1752600"/>
          </a:xfrm>
        </p:spPr>
        <p:txBody>
          <a:bodyPr>
            <a:normAutofit/>
          </a:bodyPr>
          <a:lstStyle/>
          <a:p>
            <a:r>
              <a:rPr lang="en-US" dirty="0"/>
              <a:t>http://ec.europa.eu/information_society/activities/health/docs/policy/taskforce/redesigning_health-eu-for2020-ehtf-report2012.pdf</a:t>
            </a:r>
          </a:p>
          <a:p>
            <a:endParaRPr lang="en-US" dirty="0"/>
          </a:p>
        </p:txBody>
      </p:sp>
    </p:spTree>
    <p:extLst>
      <p:ext uri="{BB962C8B-B14F-4D97-AF65-F5344CB8AC3E}">
        <p14:creationId xmlns:p14="http://schemas.microsoft.com/office/powerpoint/2010/main" val="1550767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825"/>
            <a:ext cx="8229600" cy="688923"/>
          </a:xfrm>
        </p:spPr>
        <p:txBody>
          <a:bodyPr>
            <a:normAutofit fontScale="90000"/>
          </a:bodyPr>
          <a:lstStyle/>
          <a:p>
            <a:r>
              <a:rPr lang="en-US" b="1" dirty="0"/>
              <a:t>Use the power of data</a:t>
            </a:r>
          </a:p>
        </p:txBody>
      </p:sp>
      <p:sp>
        <p:nvSpPr>
          <p:cNvPr id="3" name="Content Placeholder 2"/>
          <p:cNvSpPr>
            <a:spLocks noGrp="1"/>
          </p:cNvSpPr>
          <p:nvPr>
            <p:ph idx="1"/>
          </p:nvPr>
        </p:nvSpPr>
        <p:spPr>
          <a:xfrm>
            <a:off x="0" y="639098"/>
            <a:ext cx="9144000" cy="6218902"/>
          </a:xfrm>
        </p:spPr>
        <p:txBody>
          <a:bodyPr>
            <a:normAutofit fontScale="62500" lnSpcReduction="20000"/>
          </a:bodyPr>
          <a:lstStyle/>
          <a:p>
            <a:r>
              <a:rPr lang="en-US" dirty="0"/>
              <a:t>Data often sits in silos in primary, secondary and tertiary health institutions. This silo mentality mirrors the way that health professionals guard their </a:t>
            </a:r>
            <a:r>
              <a:rPr lang="en-US" dirty="0" smtClean="0"/>
              <a:t>own </a:t>
            </a:r>
            <a:r>
              <a:rPr lang="en-US" dirty="0"/>
              <a:t>competence and areas of expertise. In the new era of </a:t>
            </a:r>
            <a:r>
              <a:rPr lang="en-US" dirty="0" err="1"/>
              <a:t>eHealth</a:t>
            </a:r>
            <a:r>
              <a:rPr lang="en-US" dirty="0"/>
              <a:t>, this has to end. </a:t>
            </a:r>
            <a:endParaRPr lang="en-US" dirty="0" smtClean="0"/>
          </a:p>
          <a:p>
            <a:r>
              <a:rPr lang="en-US" dirty="0" smtClean="0"/>
              <a:t>Multidisciplinary </a:t>
            </a:r>
            <a:r>
              <a:rPr lang="en-US" dirty="0"/>
              <a:t>teams of different actors, not all of whom are </a:t>
            </a:r>
            <a:r>
              <a:rPr lang="en-US" dirty="0" smtClean="0"/>
              <a:t>healthcare </a:t>
            </a:r>
            <a:r>
              <a:rPr lang="en-US" dirty="0"/>
              <a:t>professionals, are part of future picture of health. Currently there is a sharp divide between ‘official’ medical data and the wealth of other health </a:t>
            </a:r>
            <a:r>
              <a:rPr lang="en-US" dirty="0" smtClean="0"/>
              <a:t>information </a:t>
            </a:r>
            <a:r>
              <a:rPr lang="en-US" dirty="0"/>
              <a:t>generated by users that is not used for care. We need to find a way of making this data more trustworthy. </a:t>
            </a:r>
            <a:endParaRPr lang="en-US" dirty="0" smtClean="0"/>
          </a:p>
          <a:p>
            <a:r>
              <a:rPr lang="en-US" dirty="0" smtClean="0"/>
              <a:t>The </a:t>
            </a:r>
            <a:r>
              <a:rPr lang="en-US" dirty="0"/>
              <a:t>key question is what people do </a:t>
            </a:r>
            <a:r>
              <a:rPr lang="en-US" dirty="0" smtClean="0"/>
              <a:t>with </a:t>
            </a:r>
            <a:r>
              <a:rPr lang="en-US" dirty="0"/>
              <a:t>this information and how they can use it. New rules are needed to define how to integrate official data and user data to create a more holistic picture </a:t>
            </a:r>
            <a:r>
              <a:rPr lang="en-US" dirty="0" smtClean="0"/>
              <a:t>of </a:t>
            </a:r>
            <a:r>
              <a:rPr lang="en-US" dirty="0"/>
              <a:t>patient situation for health care as well provide early feedback for preventive care. Certification of applications is one way forward but it should be </a:t>
            </a:r>
            <a:r>
              <a:rPr lang="en-US" dirty="0" smtClean="0"/>
              <a:t>based </a:t>
            </a:r>
            <a:r>
              <a:rPr lang="en-US" dirty="0"/>
              <a:t>on a set of principles for how health related data should be treated rather than regulation. </a:t>
            </a:r>
          </a:p>
          <a:p>
            <a:r>
              <a:rPr lang="en-US" dirty="0"/>
              <a:t>Health institutions must publish the data on their performance and health outcomes. This information should be regularly collected, comparable and </a:t>
            </a:r>
            <a:r>
              <a:rPr lang="en-US" dirty="0" smtClean="0"/>
              <a:t>publicly </a:t>
            </a:r>
            <a:r>
              <a:rPr lang="en-US" dirty="0"/>
              <a:t>available. This will support a drive to the top as high performing </a:t>
            </a:r>
            <a:r>
              <a:rPr lang="en-US" dirty="0" err="1"/>
              <a:t>organisations</a:t>
            </a:r>
            <a:r>
              <a:rPr lang="en-US" dirty="0"/>
              <a:t> and individuals can be identified and used as an example to inspire </a:t>
            </a:r>
            <a:r>
              <a:rPr lang="en-US" dirty="0" smtClean="0"/>
              <a:t>change</a:t>
            </a:r>
            <a:r>
              <a:rPr lang="en-US" dirty="0"/>
              <a:t>. In health, performance is not just how efficiently the system operates but also the patient experience of the care. Publication of such data in other </a:t>
            </a:r>
            <a:r>
              <a:rPr lang="en-US" dirty="0" smtClean="0"/>
              <a:t>sectors </a:t>
            </a:r>
            <a:r>
              <a:rPr lang="en-US" dirty="0"/>
              <a:t>has led to strong public demand for better performance and a greater focus on accountability and results</a:t>
            </a:r>
            <a:r>
              <a:rPr lang="en-US" dirty="0" smtClean="0"/>
              <a:t>.</a:t>
            </a:r>
          </a:p>
          <a:p>
            <a:r>
              <a:rPr lang="en-US" dirty="0"/>
              <a:t>http://ec.europa.eu/information_society/activities/health/docs/policy/taskforce/redesigning_health-eu-for2020-ehtf-report2012.pdf</a:t>
            </a:r>
          </a:p>
        </p:txBody>
      </p:sp>
    </p:spTree>
    <p:extLst>
      <p:ext uri="{BB962C8B-B14F-4D97-AF65-F5344CB8AC3E}">
        <p14:creationId xmlns:p14="http://schemas.microsoft.com/office/powerpoint/2010/main" val="8040296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978" t="25312" r="7617" b="7141"/>
          <a:stretch/>
        </p:blipFill>
        <p:spPr>
          <a:xfrm>
            <a:off x="0" y="169004"/>
            <a:ext cx="9144000" cy="6688996"/>
          </a:xfrm>
          <a:prstGeom prst="rect">
            <a:avLst/>
          </a:prstGeom>
        </p:spPr>
      </p:pic>
    </p:spTree>
    <p:extLst>
      <p:ext uri="{BB962C8B-B14F-4D97-AF65-F5344CB8AC3E}">
        <p14:creationId xmlns:p14="http://schemas.microsoft.com/office/powerpoint/2010/main" val="4835197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10" t="6321" r="8162" b="17791"/>
          <a:stretch/>
        </p:blipFill>
        <p:spPr>
          <a:xfrm>
            <a:off x="101300" y="0"/>
            <a:ext cx="9042700" cy="6858000"/>
          </a:xfrm>
          <a:prstGeom prst="rect">
            <a:avLst/>
          </a:prstGeom>
        </p:spPr>
      </p:pic>
    </p:spTree>
    <p:extLst>
      <p:ext uri="{BB962C8B-B14F-4D97-AF65-F5344CB8AC3E}">
        <p14:creationId xmlns:p14="http://schemas.microsoft.com/office/powerpoint/2010/main" val="1904278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600" b="1" dirty="0" smtClean="0"/>
              <a:t>Big Data and Health</a:t>
            </a:r>
            <a:endParaRPr lang="en-US" sz="6600" b="1"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900700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452" t="11849" r="8104" b="19826"/>
          <a:stretch/>
        </p:blipFill>
        <p:spPr>
          <a:xfrm>
            <a:off x="0" y="15092"/>
            <a:ext cx="9144000" cy="6842908"/>
          </a:xfrm>
          <a:prstGeom prst="rect">
            <a:avLst/>
          </a:prstGeom>
        </p:spPr>
      </p:pic>
    </p:spTree>
    <p:extLst>
      <p:ext uri="{BB962C8B-B14F-4D97-AF65-F5344CB8AC3E}">
        <p14:creationId xmlns:p14="http://schemas.microsoft.com/office/powerpoint/2010/main" val="16416574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778" t="3849" r="7669" b="16968"/>
          <a:stretch/>
        </p:blipFill>
        <p:spPr>
          <a:xfrm>
            <a:off x="283336" y="0"/>
            <a:ext cx="7917787" cy="6858000"/>
          </a:xfrm>
          <a:prstGeom prst="rect">
            <a:avLst/>
          </a:prstGeom>
        </p:spPr>
      </p:pic>
    </p:spTree>
    <p:extLst>
      <p:ext uri="{BB962C8B-B14F-4D97-AF65-F5344CB8AC3E}">
        <p14:creationId xmlns:p14="http://schemas.microsoft.com/office/powerpoint/2010/main" val="35166476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234" t="16557" r="7669"/>
          <a:stretch/>
        </p:blipFill>
        <p:spPr>
          <a:xfrm>
            <a:off x="888642" y="0"/>
            <a:ext cx="7561766" cy="6858000"/>
          </a:xfrm>
          <a:prstGeom prst="rect">
            <a:avLst/>
          </a:prstGeom>
        </p:spPr>
      </p:pic>
    </p:spTree>
    <p:extLst>
      <p:ext uri="{BB962C8B-B14F-4D97-AF65-F5344CB8AC3E}">
        <p14:creationId xmlns:p14="http://schemas.microsoft.com/office/powerpoint/2010/main" val="39197033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600" b="1" dirty="0" smtClean="0"/>
              <a:t>Clouds and Health</a:t>
            </a:r>
            <a:endParaRPr lang="en-US" sz="6600" b="1"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167105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313" t="11621" r="8871"/>
          <a:stretch/>
        </p:blipFill>
        <p:spPr>
          <a:xfrm>
            <a:off x="0" y="0"/>
            <a:ext cx="7154616" cy="6858000"/>
          </a:xfrm>
          <a:prstGeom prst="rect">
            <a:avLst/>
          </a:prstGeom>
        </p:spPr>
      </p:pic>
      <p:sp>
        <p:nvSpPr>
          <p:cNvPr id="5" name="TextBox 4"/>
          <p:cNvSpPr txBox="1"/>
          <p:nvPr/>
        </p:nvSpPr>
        <p:spPr>
          <a:xfrm>
            <a:off x="7255042" y="2261937"/>
            <a:ext cx="1804737" cy="1384995"/>
          </a:xfrm>
          <a:prstGeom prst="rect">
            <a:avLst/>
          </a:prstGeom>
          <a:noFill/>
        </p:spPr>
        <p:txBody>
          <a:bodyPr wrap="square" rtlCol="0">
            <a:spAutoFit/>
          </a:bodyPr>
          <a:lstStyle/>
          <a:p>
            <a:r>
              <a:rPr lang="en-US" sz="2800" b="1" dirty="0" smtClean="0"/>
              <a:t>Medical Cloud Start up</a:t>
            </a:r>
            <a:endParaRPr lang="en-US" sz="2800" b="1" dirty="0"/>
          </a:p>
        </p:txBody>
      </p:sp>
    </p:spTree>
    <p:extLst>
      <p:ext uri="{BB962C8B-B14F-4D97-AF65-F5344CB8AC3E}">
        <p14:creationId xmlns:p14="http://schemas.microsoft.com/office/powerpoint/2010/main" val="4265436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Healthcare &amp; Cloud Computing</a:t>
            </a:r>
          </a:p>
        </p:txBody>
      </p:sp>
      <p:sp>
        <p:nvSpPr>
          <p:cNvPr id="28675" name="Rectangle 3"/>
          <p:cNvSpPr>
            <a:spLocks noGrp="1" noChangeArrowheads="1"/>
          </p:cNvSpPr>
          <p:nvPr>
            <p:ph type="body" idx="1"/>
          </p:nvPr>
        </p:nvSpPr>
        <p:spPr/>
        <p:txBody>
          <a:bodyPr/>
          <a:lstStyle/>
          <a:p>
            <a:pPr>
              <a:lnSpc>
                <a:spcPct val="90000"/>
              </a:lnSpc>
            </a:pPr>
            <a:r>
              <a:rPr lang="en-US" sz="2400" dirty="0" smtClean="0">
                <a:solidFill>
                  <a:schemeClr val="tx1"/>
                </a:solidFill>
              </a:rPr>
              <a:t>Patient’s information would be stored in a cloud</a:t>
            </a:r>
          </a:p>
          <a:p>
            <a:pPr>
              <a:lnSpc>
                <a:spcPct val="90000"/>
              </a:lnSpc>
            </a:pPr>
            <a:endParaRPr lang="en-US" sz="2400" dirty="0" smtClean="0">
              <a:solidFill>
                <a:schemeClr val="tx1"/>
              </a:solidFill>
            </a:endParaRPr>
          </a:p>
          <a:p>
            <a:pPr>
              <a:lnSpc>
                <a:spcPct val="90000"/>
              </a:lnSpc>
            </a:pPr>
            <a:r>
              <a:rPr lang="en-US" sz="2400" dirty="0" smtClean="0">
                <a:solidFill>
                  <a:schemeClr val="tx1"/>
                </a:solidFill>
              </a:rPr>
              <a:t>Accessed and managed over the Internet</a:t>
            </a:r>
          </a:p>
          <a:p>
            <a:pPr>
              <a:lnSpc>
                <a:spcPct val="90000"/>
              </a:lnSpc>
            </a:pPr>
            <a:endParaRPr lang="en-US" sz="2400" dirty="0" smtClean="0">
              <a:solidFill>
                <a:schemeClr val="tx1"/>
              </a:solidFill>
            </a:endParaRPr>
          </a:p>
          <a:p>
            <a:pPr>
              <a:lnSpc>
                <a:spcPct val="90000"/>
              </a:lnSpc>
            </a:pPr>
            <a:r>
              <a:rPr lang="en-US" sz="2400" dirty="0" smtClean="0">
                <a:solidFill>
                  <a:schemeClr val="tx1"/>
                </a:solidFill>
              </a:rPr>
              <a:t>Since we are on a paperless route, this is a great idea to store information</a:t>
            </a:r>
          </a:p>
          <a:p>
            <a:pPr>
              <a:lnSpc>
                <a:spcPct val="90000"/>
              </a:lnSpc>
            </a:pPr>
            <a:endParaRPr lang="en-US" sz="2400" dirty="0" smtClean="0">
              <a:solidFill>
                <a:schemeClr val="tx1"/>
              </a:solidFill>
            </a:endParaRPr>
          </a:p>
          <a:p>
            <a:pPr>
              <a:lnSpc>
                <a:spcPct val="90000"/>
              </a:lnSpc>
            </a:pPr>
            <a:r>
              <a:rPr lang="en-US" sz="2400" dirty="0" smtClean="0">
                <a:solidFill>
                  <a:schemeClr val="tx1"/>
                </a:solidFill>
              </a:rPr>
              <a:t>Authorized users </a:t>
            </a:r>
          </a:p>
          <a:p>
            <a:pPr>
              <a:lnSpc>
                <a:spcPct val="90000"/>
              </a:lnSpc>
            </a:pPr>
            <a:endParaRPr lang="en-US" sz="2400" dirty="0" smtClean="0">
              <a:solidFill>
                <a:schemeClr val="tx1"/>
              </a:solidFill>
            </a:endParaRPr>
          </a:p>
          <a:p>
            <a:pPr>
              <a:lnSpc>
                <a:spcPct val="90000"/>
              </a:lnSpc>
            </a:pPr>
            <a:r>
              <a:rPr lang="en-US" sz="2400" dirty="0" smtClean="0">
                <a:solidFill>
                  <a:schemeClr val="tx1"/>
                </a:solidFill>
              </a:rPr>
              <a:t>Information on one cloud is connected to bigger clouds</a:t>
            </a:r>
          </a:p>
          <a:p>
            <a:pPr lvl="1">
              <a:lnSpc>
                <a:spcPct val="90000"/>
              </a:lnSpc>
            </a:pPr>
            <a:r>
              <a:rPr lang="en-US" sz="2400" dirty="0" smtClean="0">
                <a:solidFill>
                  <a:schemeClr val="tx1"/>
                </a:solidFill>
              </a:rPr>
              <a:t>Ex. Big Bend RHIO connected to the NHIN</a:t>
            </a:r>
          </a:p>
          <a:p>
            <a:endParaRPr lang="en-US" dirty="0" smtClean="0"/>
          </a:p>
        </p:txBody>
      </p:sp>
      <p:sp>
        <p:nvSpPr>
          <p:cNvPr id="2" name="Rectangle 1"/>
          <p:cNvSpPr/>
          <p:nvPr/>
        </p:nvSpPr>
        <p:spPr>
          <a:xfrm>
            <a:off x="1094704" y="6328847"/>
            <a:ext cx="7276564" cy="369332"/>
          </a:xfrm>
          <a:prstGeom prst="rect">
            <a:avLst/>
          </a:prstGeom>
        </p:spPr>
        <p:txBody>
          <a:bodyPr wrap="square">
            <a:spAutoFit/>
          </a:bodyPr>
          <a:lstStyle/>
          <a:p>
            <a:r>
              <a:rPr lang="en-US" dirty="0">
                <a:solidFill>
                  <a:srgbClr val="000000"/>
                </a:solidFill>
              </a:rPr>
              <a:t>http://healthinformatics.wikispaces.com/file/view/cloud_computing.ppt</a:t>
            </a:r>
          </a:p>
        </p:txBody>
      </p:sp>
    </p:spTree>
    <p:extLst>
      <p:ext uri="{BB962C8B-B14F-4D97-AF65-F5344CB8AC3E}">
        <p14:creationId xmlns:p14="http://schemas.microsoft.com/office/powerpoint/2010/main" val="15869678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z="2800" smtClean="0"/>
              <a:t>Considerations With Cloud Computing in Healthcare</a:t>
            </a:r>
          </a:p>
        </p:txBody>
      </p:sp>
      <p:sp>
        <p:nvSpPr>
          <p:cNvPr id="29699" name="Rectangle 3"/>
          <p:cNvSpPr>
            <a:spLocks noGrp="1" noChangeArrowheads="1"/>
          </p:cNvSpPr>
          <p:nvPr>
            <p:ph type="body" idx="1"/>
          </p:nvPr>
        </p:nvSpPr>
        <p:spPr/>
        <p:txBody>
          <a:bodyPr/>
          <a:lstStyle/>
          <a:p>
            <a:r>
              <a:rPr lang="en-US" sz="2400" smtClean="0">
                <a:solidFill>
                  <a:schemeClr val="tx1"/>
                </a:solidFill>
              </a:rPr>
              <a:t>Since information is stored over the Internet, precautions must be taken</a:t>
            </a:r>
          </a:p>
          <a:p>
            <a:endParaRPr lang="en-US" sz="2400" smtClean="0">
              <a:solidFill>
                <a:schemeClr val="tx1"/>
              </a:solidFill>
            </a:endParaRPr>
          </a:p>
          <a:p>
            <a:r>
              <a:rPr lang="en-US" sz="2400" smtClean="0">
                <a:solidFill>
                  <a:schemeClr val="tx1"/>
                </a:solidFill>
              </a:rPr>
              <a:t>Cloud system must conform to the HIPAA act</a:t>
            </a:r>
          </a:p>
          <a:p>
            <a:pPr lvl="1"/>
            <a:r>
              <a:rPr lang="en-US" sz="2400" smtClean="0">
                <a:solidFill>
                  <a:schemeClr val="tx1"/>
                </a:solidFill>
              </a:rPr>
              <a:t>Personal Health Information</a:t>
            </a:r>
          </a:p>
          <a:p>
            <a:pPr lvl="1"/>
            <a:r>
              <a:rPr lang="en-US" sz="2400" smtClean="0">
                <a:solidFill>
                  <a:schemeClr val="tx1"/>
                </a:solidFill>
              </a:rPr>
              <a:t>Secure transmission of PHI over the Internet</a:t>
            </a:r>
          </a:p>
          <a:p>
            <a:pPr lvl="1"/>
            <a:r>
              <a:rPr lang="en-US" sz="2400" smtClean="0">
                <a:solidFill>
                  <a:schemeClr val="tx1"/>
                </a:solidFill>
              </a:rPr>
              <a:t>Need to maintain a secure, safe, and authorized environment for the prevention of information leakage</a:t>
            </a:r>
          </a:p>
          <a:p>
            <a:endParaRPr lang="en-US" sz="2400" smtClean="0">
              <a:solidFill>
                <a:schemeClr val="tx1"/>
              </a:solidFill>
            </a:endParaRPr>
          </a:p>
        </p:txBody>
      </p:sp>
    </p:spTree>
    <p:extLst>
      <p:ext uri="{BB962C8B-B14F-4D97-AF65-F5344CB8AC3E}">
        <p14:creationId xmlns:p14="http://schemas.microsoft.com/office/powerpoint/2010/main" val="12180919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Advantages of Cloud Computing</a:t>
            </a:r>
          </a:p>
        </p:txBody>
      </p:sp>
      <p:sp>
        <p:nvSpPr>
          <p:cNvPr id="18435" name="Rectangle 3"/>
          <p:cNvSpPr>
            <a:spLocks noGrp="1" noChangeArrowheads="1"/>
          </p:cNvSpPr>
          <p:nvPr>
            <p:ph type="body" idx="1"/>
          </p:nvPr>
        </p:nvSpPr>
        <p:spPr/>
        <p:txBody>
          <a:bodyPr/>
          <a:lstStyle/>
          <a:p>
            <a:r>
              <a:rPr lang="en-US" smtClean="0">
                <a:solidFill>
                  <a:schemeClr val="tx1"/>
                </a:solidFill>
              </a:rPr>
              <a:t>Low costs</a:t>
            </a:r>
          </a:p>
          <a:p>
            <a:pPr lvl="1"/>
            <a:r>
              <a:rPr lang="en-US" smtClean="0">
                <a:solidFill>
                  <a:schemeClr val="tx1"/>
                </a:solidFill>
              </a:rPr>
              <a:t>Outsourcing information reduces amount spent on new technology</a:t>
            </a:r>
          </a:p>
          <a:p>
            <a:pPr lvl="1"/>
            <a:r>
              <a:rPr lang="en-US" smtClean="0">
                <a:solidFill>
                  <a:schemeClr val="tx1"/>
                </a:solidFill>
              </a:rPr>
              <a:t>Easier to maintain</a:t>
            </a:r>
          </a:p>
          <a:p>
            <a:endParaRPr lang="en-US" smtClean="0">
              <a:solidFill>
                <a:schemeClr val="tx1"/>
              </a:solidFill>
            </a:endParaRPr>
          </a:p>
          <a:p>
            <a:r>
              <a:rPr lang="en-US" smtClean="0">
                <a:solidFill>
                  <a:schemeClr val="tx1"/>
                </a:solidFill>
              </a:rPr>
              <a:t>More secure</a:t>
            </a:r>
          </a:p>
          <a:p>
            <a:pPr lvl="1"/>
            <a:r>
              <a:rPr lang="en-US" smtClean="0">
                <a:solidFill>
                  <a:schemeClr val="tx1"/>
                </a:solidFill>
              </a:rPr>
              <a:t>Companies are hired to watch over the information</a:t>
            </a:r>
          </a:p>
          <a:p>
            <a:endParaRPr lang="en-US" smtClean="0">
              <a:solidFill>
                <a:schemeClr val="tx1"/>
              </a:solidFill>
            </a:endParaRPr>
          </a:p>
          <a:p>
            <a:r>
              <a:rPr lang="en-US" smtClean="0">
                <a:solidFill>
                  <a:schemeClr val="tx1"/>
                </a:solidFill>
              </a:rPr>
              <a:t>Interoperability</a:t>
            </a:r>
          </a:p>
          <a:p>
            <a:pPr lvl="1"/>
            <a:r>
              <a:rPr lang="en-US" smtClean="0">
                <a:solidFill>
                  <a:schemeClr val="tx1"/>
                </a:solidFill>
              </a:rPr>
              <a:t>Access information from anywhere</a:t>
            </a:r>
          </a:p>
          <a:p>
            <a:pPr lvl="1"/>
            <a:r>
              <a:rPr lang="en-US" smtClean="0">
                <a:solidFill>
                  <a:schemeClr val="tx1"/>
                </a:solidFill>
              </a:rPr>
              <a:t>Can be accessed using different devices</a:t>
            </a:r>
          </a:p>
        </p:txBody>
      </p:sp>
    </p:spTree>
    <p:extLst>
      <p:ext uri="{BB962C8B-B14F-4D97-AF65-F5344CB8AC3E}">
        <p14:creationId xmlns:p14="http://schemas.microsoft.com/office/powerpoint/2010/main" val="20393064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Advantages of Cloud Computing</a:t>
            </a:r>
          </a:p>
        </p:txBody>
      </p:sp>
      <p:sp>
        <p:nvSpPr>
          <p:cNvPr id="19459" name="Rectangle 3"/>
          <p:cNvSpPr>
            <a:spLocks noGrp="1" noChangeArrowheads="1"/>
          </p:cNvSpPr>
          <p:nvPr>
            <p:ph type="body" idx="1"/>
          </p:nvPr>
        </p:nvSpPr>
        <p:spPr/>
        <p:txBody>
          <a:bodyPr/>
          <a:lstStyle/>
          <a:p>
            <a:r>
              <a:rPr lang="en-US" smtClean="0">
                <a:solidFill>
                  <a:schemeClr val="tx1"/>
                </a:solidFill>
              </a:rPr>
              <a:t>Increases the adoption of EMRs</a:t>
            </a:r>
          </a:p>
          <a:p>
            <a:endParaRPr lang="en-US" smtClean="0">
              <a:solidFill>
                <a:schemeClr val="tx1"/>
              </a:solidFill>
            </a:endParaRPr>
          </a:p>
          <a:p>
            <a:r>
              <a:rPr lang="en-US" smtClean="0">
                <a:solidFill>
                  <a:schemeClr val="tx1"/>
                </a:solidFill>
              </a:rPr>
              <a:t>Beneficial for small companies</a:t>
            </a:r>
          </a:p>
          <a:p>
            <a:endParaRPr lang="en-US" smtClean="0">
              <a:solidFill>
                <a:schemeClr val="tx1"/>
              </a:solidFill>
            </a:endParaRPr>
          </a:p>
          <a:p>
            <a:r>
              <a:rPr lang="en-US" smtClean="0">
                <a:solidFill>
                  <a:schemeClr val="tx1"/>
                </a:solidFill>
              </a:rPr>
              <a:t>Easy to share information among different organizations and doctors</a:t>
            </a:r>
          </a:p>
          <a:p>
            <a:endParaRPr lang="en-US" smtClean="0">
              <a:solidFill>
                <a:schemeClr val="tx1"/>
              </a:solidFill>
            </a:endParaRP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000500"/>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6691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Cloud Computing Disadvantages</a:t>
            </a:r>
          </a:p>
        </p:txBody>
      </p:sp>
      <p:sp>
        <p:nvSpPr>
          <p:cNvPr id="20483" name="Rectangle 3"/>
          <p:cNvSpPr>
            <a:spLocks noGrp="1" noChangeArrowheads="1"/>
          </p:cNvSpPr>
          <p:nvPr>
            <p:ph type="body" idx="1"/>
          </p:nvPr>
        </p:nvSpPr>
        <p:spPr/>
        <p:txBody>
          <a:bodyPr/>
          <a:lstStyle/>
          <a:p>
            <a:pPr>
              <a:lnSpc>
                <a:spcPct val="80000"/>
              </a:lnSpc>
            </a:pPr>
            <a:r>
              <a:rPr lang="en-US" sz="2400" smtClean="0">
                <a:solidFill>
                  <a:schemeClr val="tx1"/>
                </a:solidFill>
              </a:rPr>
              <a:t>Security is the main disadvantage of cloud computing </a:t>
            </a:r>
          </a:p>
          <a:p>
            <a:pPr>
              <a:lnSpc>
                <a:spcPct val="80000"/>
              </a:lnSpc>
            </a:pPr>
            <a:endParaRPr lang="en-US" sz="2400" smtClean="0">
              <a:solidFill>
                <a:schemeClr val="tx1"/>
              </a:solidFill>
            </a:endParaRPr>
          </a:p>
          <a:p>
            <a:pPr>
              <a:lnSpc>
                <a:spcPct val="80000"/>
              </a:lnSpc>
            </a:pPr>
            <a:r>
              <a:rPr lang="en-US" sz="2400" smtClean="0">
                <a:solidFill>
                  <a:schemeClr val="tx1"/>
                </a:solidFill>
              </a:rPr>
              <a:t>Consumers are worried about Insurance companies getting a hold of there information and discriminating based upon current medical conditions they may have or medical conditions that they could develop later in life.</a:t>
            </a:r>
          </a:p>
          <a:p>
            <a:pPr>
              <a:lnSpc>
                <a:spcPct val="80000"/>
              </a:lnSpc>
            </a:pPr>
            <a:endParaRPr lang="en-US" sz="2400" smtClean="0">
              <a:solidFill>
                <a:schemeClr val="tx1"/>
              </a:solidFill>
            </a:endParaRPr>
          </a:p>
          <a:p>
            <a:pPr>
              <a:lnSpc>
                <a:spcPct val="80000"/>
              </a:lnSpc>
            </a:pPr>
            <a:r>
              <a:rPr lang="en-US" sz="2400" smtClean="0">
                <a:solidFill>
                  <a:schemeClr val="tx1"/>
                </a:solidFill>
              </a:rPr>
              <a:t>They are also worried about government agencies getting a hold of there information and exploiting it to third party vendors, or there place of work.</a:t>
            </a:r>
          </a:p>
          <a:p>
            <a:pPr>
              <a:buFontTx/>
              <a:buNone/>
            </a:pPr>
            <a:endParaRPr lang="en-US" sz="2400" smtClean="0">
              <a:solidFill>
                <a:schemeClr val="tx1"/>
              </a:solidFill>
            </a:endParaRPr>
          </a:p>
        </p:txBody>
      </p:sp>
    </p:spTree>
    <p:extLst>
      <p:ext uri="{BB962C8B-B14F-4D97-AF65-F5344CB8AC3E}">
        <p14:creationId xmlns:p14="http://schemas.microsoft.com/office/powerpoint/2010/main" val="7619075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1981200"/>
            <a:ext cx="7772400" cy="1470025"/>
          </a:xfrm>
        </p:spPr>
        <p:txBody>
          <a:bodyPr/>
          <a:lstStyle/>
          <a:p>
            <a:r>
              <a:rPr lang="en-US" b="1" dirty="0" smtClean="0"/>
              <a:t>Big Data Ecosystem in One Sentence</a:t>
            </a:r>
            <a:endParaRPr lang="en-US" b="1" dirty="0"/>
          </a:p>
        </p:txBody>
      </p:sp>
      <p:sp>
        <p:nvSpPr>
          <p:cNvPr id="5" name="Subtitle 4"/>
          <p:cNvSpPr>
            <a:spLocks noGrp="1"/>
          </p:cNvSpPr>
          <p:nvPr>
            <p:ph type="subTitle" idx="1"/>
          </p:nvPr>
        </p:nvSpPr>
        <p:spPr>
          <a:xfrm>
            <a:off x="206062" y="3352800"/>
            <a:ext cx="8847786" cy="2957848"/>
          </a:xfrm>
        </p:spPr>
        <p:txBody>
          <a:bodyPr>
            <a:normAutofit/>
          </a:bodyPr>
          <a:lstStyle/>
          <a:p>
            <a:r>
              <a:rPr lang="en-US" dirty="0" smtClean="0"/>
              <a:t>Use </a:t>
            </a:r>
            <a:r>
              <a:rPr lang="en-US" dirty="0" smtClean="0">
                <a:solidFill>
                  <a:srgbClr val="FF0000"/>
                </a:solidFill>
              </a:rPr>
              <a:t>Clouds</a:t>
            </a:r>
            <a:r>
              <a:rPr lang="en-US" dirty="0" smtClean="0"/>
              <a:t> running </a:t>
            </a:r>
            <a:r>
              <a:rPr lang="en-US" dirty="0" smtClean="0">
                <a:solidFill>
                  <a:srgbClr val="FF0000"/>
                </a:solidFill>
              </a:rPr>
              <a:t>Data Analytics </a:t>
            </a:r>
            <a:r>
              <a:rPr lang="en-US" dirty="0" smtClean="0"/>
              <a:t>processing </a:t>
            </a:r>
            <a:r>
              <a:rPr lang="en-US" dirty="0" smtClean="0">
                <a:solidFill>
                  <a:srgbClr val="FF0000"/>
                </a:solidFill>
              </a:rPr>
              <a:t>Big Data </a:t>
            </a:r>
            <a:r>
              <a:rPr lang="en-US" dirty="0" smtClean="0"/>
              <a:t>to solve problems in </a:t>
            </a:r>
            <a:r>
              <a:rPr lang="en-US" dirty="0" smtClean="0">
                <a:solidFill>
                  <a:srgbClr val="FF0000"/>
                </a:solidFill>
              </a:rPr>
              <a:t>X-Informatics</a:t>
            </a:r>
          </a:p>
          <a:p>
            <a:endParaRPr lang="en-US" dirty="0" smtClean="0">
              <a:solidFill>
                <a:srgbClr val="FF0000"/>
              </a:solidFill>
            </a:endParaRPr>
          </a:p>
          <a:p>
            <a:r>
              <a:rPr lang="en-US" dirty="0" smtClean="0">
                <a:solidFill>
                  <a:srgbClr val="FF0000"/>
                </a:solidFill>
              </a:rPr>
              <a:t>X = Health, Medical, Bio, Biomedical, </a:t>
            </a:r>
            <a:r>
              <a:rPr lang="en-US" dirty="0" err="1" smtClean="0">
                <a:solidFill>
                  <a:srgbClr val="FF0000"/>
                </a:solidFill>
              </a:rPr>
              <a:t>Chem</a:t>
            </a:r>
            <a:r>
              <a:rPr lang="en-US" dirty="0" smtClean="0">
                <a:solidFill>
                  <a:srgbClr val="FF0000"/>
                </a:solidFill>
              </a:rPr>
              <a:t>, Pathology, Lifestyle</a:t>
            </a:r>
            <a:endParaRPr lang="en-US" dirty="0">
              <a:solidFill>
                <a:srgbClr val="FF0000"/>
              </a:solidFill>
            </a:endParaRPr>
          </a:p>
        </p:txBody>
      </p:sp>
    </p:spTree>
    <p:extLst>
      <p:ext uri="{BB962C8B-B14F-4D97-AF65-F5344CB8AC3E}">
        <p14:creationId xmlns:p14="http://schemas.microsoft.com/office/powerpoint/2010/main" val="37256045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t>Disadvantages Cont.</a:t>
            </a:r>
          </a:p>
        </p:txBody>
      </p:sp>
      <p:sp>
        <p:nvSpPr>
          <p:cNvPr id="21507" name="Rectangle 3"/>
          <p:cNvSpPr>
            <a:spLocks noGrp="1" noChangeArrowheads="1"/>
          </p:cNvSpPr>
          <p:nvPr>
            <p:ph type="body" idx="1"/>
          </p:nvPr>
        </p:nvSpPr>
        <p:spPr/>
        <p:txBody>
          <a:bodyPr/>
          <a:lstStyle/>
          <a:p>
            <a:pPr>
              <a:lnSpc>
                <a:spcPct val="80000"/>
              </a:lnSpc>
            </a:pPr>
            <a:r>
              <a:rPr lang="en-US" sz="2400" smtClean="0">
                <a:solidFill>
                  <a:schemeClr val="tx1"/>
                </a:solidFill>
              </a:rPr>
              <a:t>The cloud companies do not always handle all of the security themselves and sometimes pass it off to third party vendors</a:t>
            </a:r>
          </a:p>
          <a:p>
            <a:pPr>
              <a:lnSpc>
                <a:spcPct val="80000"/>
              </a:lnSpc>
            </a:pPr>
            <a:endParaRPr lang="en-US" sz="2400" smtClean="0">
              <a:solidFill>
                <a:schemeClr val="tx1"/>
              </a:solidFill>
            </a:endParaRPr>
          </a:p>
          <a:p>
            <a:pPr>
              <a:lnSpc>
                <a:spcPct val="80000"/>
              </a:lnSpc>
            </a:pPr>
            <a:r>
              <a:rPr lang="en-US" sz="2400" smtClean="0">
                <a:solidFill>
                  <a:schemeClr val="tx1"/>
                </a:solidFill>
              </a:rPr>
              <a:t>Consumers need to make sure to thoroughly check out these companies to see who else they are involved with and check out there reputation to see if you trust them to not share your information with any other outside sources. If the third party vendor looks trustworthy then you are probably safe to send your medical records over the cloud safely.</a:t>
            </a:r>
          </a:p>
          <a:p>
            <a:endParaRPr lang="en-US" sz="2400" smtClean="0">
              <a:solidFill>
                <a:schemeClr val="tx1"/>
              </a:solidFill>
            </a:endParaRPr>
          </a:p>
        </p:txBody>
      </p:sp>
    </p:spTree>
    <p:extLst>
      <p:ext uri="{BB962C8B-B14F-4D97-AF65-F5344CB8AC3E}">
        <p14:creationId xmlns:p14="http://schemas.microsoft.com/office/powerpoint/2010/main" val="7562094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6600" b="1" dirty="0" smtClean="0"/>
              <a:t>Genomic Proteomics and Information </a:t>
            </a:r>
            <a:r>
              <a:rPr lang="en-US" sz="6600" b="1" dirty="0" smtClean="0"/>
              <a:t>Visualization</a:t>
            </a:r>
            <a:br>
              <a:rPr lang="en-US" sz="6600" b="1" dirty="0" smtClean="0"/>
            </a:br>
            <a:r>
              <a:rPr lang="en-US" sz="6600" b="1" dirty="0" smtClean="0"/>
              <a:t/>
            </a:r>
            <a:br>
              <a:rPr lang="en-US" sz="6600" b="1" dirty="0" smtClean="0"/>
            </a:br>
            <a:r>
              <a:rPr lang="en-US" sz="4900" b="1" dirty="0" smtClean="0"/>
              <a:t>So far genome not a major part of Big Open Data in medicine</a:t>
            </a:r>
            <a:endParaRPr lang="en-US" sz="4900" b="1" dirty="0"/>
          </a:p>
        </p:txBody>
      </p:sp>
    </p:spTree>
    <p:extLst>
      <p:ext uri="{BB962C8B-B14F-4D97-AF65-F5344CB8AC3E}">
        <p14:creationId xmlns:p14="http://schemas.microsoft.com/office/powerpoint/2010/main" val="13724282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dirty="0" smtClean="0"/>
              <a:t>Genomics in Personal Health</a:t>
            </a:r>
            <a:endParaRPr lang="en-US" dirty="0"/>
          </a:p>
        </p:txBody>
      </p:sp>
      <p:sp>
        <p:nvSpPr>
          <p:cNvPr id="3" name="Content Placeholder 2"/>
          <p:cNvSpPr>
            <a:spLocks noGrp="1"/>
          </p:cNvSpPr>
          <p:nvPr>
            <p:ph idx="1"/>
          </p:nvPr>
        </p:nvSpPr>
        <p:spPr>
          <a:xfrm>
            <a:off x="76200" y="762000"/>
            <a:ext cx="9067800" cy="5943600"/>
          </a:xfrm>
        </p:spPr>
        <p:txBody>
          <a:bodyPr/>
          <a:lstStyle/>
          <a:p>
            <a:pPr marL="742141" lvl="1" indent="-285438" defTabSz="913404" eaLnBrk="1" hangingPunct="1">
              <a:lnSpc>
                <a:spcPct val="80000"/>
              </a:lnSpc>
              <a:spcBef>
                <a:spcPts val="1200"/>
              </a:spcBef>
              <a:buBlip>
                <a:blip r:embed="rId2"/>
              </a:buBlip>
            </a:pPr>
            <a:r>
              <a:rPr lang="en-US" dirty="0">
                <a:latin typeface="Times New Roman" pitchFamily="18" charset="0"/>
                <a:ea typeface="+mn-ea"/>
                <a:cs typeface="Times New Roman" pitchFamily="18" charset="0"/>
              </a:rPr>
              <a:t>Suppose you measured everybody’s genome every 2 years</a:t>
            </a:r>
          </a:p>
          <a:p>
            <a:pPr marL="1142191" lvl="2" indent="-285438" defTabSz="913404" eaLnBrk="1" hangingPunct="1">
              <a:lnSpc>
                <a:spcPct val="80000"/>
              </a:lnSpc>
              <a:spcBef>
                <a:spcPts val="1200"/>
              </a:spcBef>
              <a:buBlip>
                <a:blip r:embed="rId2"/>
              </a:buBlip>
            </a:pPr>
            <a:r>
              <a:rPr lang="en-US" dirty="0">
                <a:latin typeface="Times New Roman" pitchFamily="18" charset="0"/>
                <a:ea typeface="+mn-ea"/>
                <a:cs typeface="Times New Roman" pitchFamily="18" charset="0"/>
              </a:rPr>
              <a:t>30 </a:t>
            </a:r>
            <a:r>
              <a:rPr lang="en-US" dirty="0" err="1">
                <a:latin typeface="Times New Roman" pitchFamily="18" charset="0"/>
                <a:ea typeface="+mn-ea"/>
                <a:cs typeface="Times New Roman" pitchFamily="18" charset="0"/>
              </a:rPr>
              <a:t>petabits</a:t>
            </a:r>
            <a:r>
              <a:rPr lang="en-US" dirty="0">
                <a:latin typeface="Times New Roman" pitchFamily="18" charset="0"/>
                <a:ea typeface="+mn-ea"/>
                <a:cs typeface="Times New Roman" pitchFamily="18" charset="0"/>
              </a:rPr>
              <a:t> of new gene data per day </a:t>
            </a:r>
          </a:p>
          <a:p>
            <a:pPr marL="1142191" lvl="2" indent="-285438" defTabSz="913404" eaLnBrk="1" hangingPunct="1">
              <a:lnSpc>
                <a:spcPct val="80000"/>
              </a:lnSpc>
              <a:spcBef>
                <a:spcPts val="1200"/>
              </a:spcBef>
              <a:buBlip>
                <a:blip r:embed="rId2"/>
              </a:buBlip>
            </a:pPr>
            <a:r>
              <a:rPr lang="en-US" dirty="0">
                <a:latin typeface="Times New Roman" pitchFamily="18" charset="0"/>
                <a:ea typeface="+mn-ea"/>
                <a:cs typeface="Times New Roman" pitchFamily="18" charset="0"/>
              </a:rPr>
              <a:t>factor of 100 more for raw reads with coverage</a:t>
            </a:r>
          </a:p>
          <a:p>
            <a:pPr marL="742141" lvl="1" indent="-285438" defTabSz="913404" eaLnBrk="1" hangingPunct="1">
              <a:lnSpc>
                <a:spcPct val="80000"/>
              </a:lnSpc>
              <a:spcBef>
                <a:spcPts val="1200"/>
              </a:spcBef>
              <a:buBlip>
                <a:blip r:embed="rId2"/>
              </a:buBlip>
            </a:pPr>
            <a:r>
              <a:rPr lang="en-GB" dirty="0">
                <a:latin typeface="Times New Roman" pitchFamily="18" charset="0"/>
                <a:ea typeface="+mn-ea"/>
                <a:cs typeface="Times New Roman" pitchFamily="18" charset="0"/>
              </a:rPr>
              <a:t>Data surely distributed</a:t>
            </a:r>
          </a:p>
          <a:p>
            <a:pPr marL="742141" lvl="1" indent="-285438" defTabSz="913404" eaLnBrk="1" hangingPunct="1">
              <a:lnSpc>
                <a:spcPct val="80000"/>
              </a:lnSpc>
              <a:spcBef>
                <a:spcPts val="1200"/>
              </a:spcBef>
              <a:buBlip>
                <a:blip r:embed="rId2"/>
              </a:buBlip>
            </a:pPr>
            <a:r>
              <a:rPr lang="en-GB" dirty="0" smtClean="0">
                <a:latin typeface="Times New Roman" pitchFamily="18" charset="0"/>
                <a:ea typeface="+mn-ea"/>
                <a:cs typeface="Times New Roman" pitchFamily="18" charset="0"/>
              </a:rPr>
              <a:t>1.5*10</a:t>
            </a:r>
            <a:r>
              <a:rPr lang="en-GB" baseline="30000" dirty="0" smtClean="0">
                <a:latin typeface="Times New Roman" pitchFamily="18" charset="0"/>
                <a:ea typeface="+mn-ea"/>
                <a:cs typeface="Times New Roman" pitchFamily="18" charset="0"/>
              </a:rPr>
              <a:t>8</a:t>
            </a:r>
            <a:r>
              <a:rPr lang="en-GB" dirty="0" smtClean="0">
                <a:latin typeface="Times New Roman" pitchFamily="18" charset="0"/>
                <a:ea typeface="+mn-ea"/>
                <a:cs typeface="Times New Roman" pitchFamily="18" charset="0"/>
              </a:rPr>
              <a:t> </a:t>
            </a:r>
            <a:r>
              <a:rPr lang="en-GB" dirty="0">
                <a:latin typeface="Times New Roman" pitchFamily="18" charset="0"/>
                <a:ea typeface="+mn-ea"/>
                <a:cs typeface="Times New Roman" pitchFamily="18" charset="0"/>
              </a:rPr>
              <a:t>to </a:t>
            </a:r>
            <a:r>
              <a:rPr lang="en-GB" dirty="0" smtClean="0">
                <a:latin typeface="Times New Roman" pitchFamily="18" charset="0"/>
                <a:ea typeface="+mn-ea"/>
                <a:cs typeface="Times New Roman" pitchFamily="18" charset="0"/>
              </a:rPr>
              <a:t>1.5*10</a:t>
            </a:r>
            <a:r>
              <a:rPr lang="en-GB" baseline="30000" dirty="0" smtClean="0">
                <a:latin typeface="Times New Roman" pitchFamily="18" charset="0"/>
                <a:ea typeface="+mn-ea"/>
                <a:cs typeface="Times New Roman" pitchFamily="18" charset="0"/>
              </a:rPr>
              <a:t>10</a:t>
            </a:r>
            <a:r>
              <a:rPr lang="en-GB" dirty="0" smtClean="0">
                <a:latin typeface="Times New Roman" pitchFamily="18" charset="0"/>
                <a:ea typeface="+mn-ea"/>
                <a:cs typeface="Times New Roman" pitchFamily="18" charset="0"/>
              </a:rPr>
              <a:t> </a:t>
            </a:r>
            <a:r>
              <a:rPr lang="en-GB" dirty="0">
                <a:latin typeface="Times New Roman" pitchFamily="18" charset="0"/>
                <a:ea typeface="+mn-ea"/>
                <a:cs typeface="Times New Roman" pitchFamily="18" charset="0"/>
              </a:rPr>
              <a:t>continuously running present day cores to perform a simple Blast analysis on this data</a:t>
            </a:r>
          </a:p>
          <a:p>
            <a:pPr marL="1142191" lvl="2" indent="-285438" defTabSz="913404" eaLnBrk="1" hangingPunct="1">
              <a:lnSpc>
                <a:spcPct val="80000"/>
              </a:lnSpc>
              <a:spcBef>
                <a:spcPts val="1200"/>
              </a:spcBef>
              <a:buBlip>
                <a:blip r:embed="rId2"/>
              </a:buBlip>
            </a:pPr>
            <a:r>
              <a:rPr lang="en-GB" dirty="0">
                <a:latin typeface="Times New Roman" pitchFamily="18" charset="0"/>
                <a:ea typeface="+mn-ea"/>
                <a:cs typeface="Times New Roman" pitchFamily="18" charset="0"/>
              </a:rPr>
              <a:t>Amount depends on clever hashing and maybe Blast not good enough as field gets more sophisticated</a:t>
            </a:r>
          </a:p>
          <a:p>
            <a:pPr marL="742141" lvl="1" indent="-285438" defTabSz="913404" eaLnBrk="1" hangingPunct="1">
              <a:lnSpc>
                <a:spcPct val="80000"/>
              </a:lnSpc>
              <a:spcBef>
                <a:spcPts val="1200"/>
              </a:spcBef>
              <a:buBlip>
                <a:blip r:embed="rId2"/>
              </a:buBlip>
            </a:pPr>
            <a:r>
              <a:rPr lang="en-GB" dirty="0">
                <a:latin typeface="Times New Roman" pitchFamily="18" charset="0"/>
                <a:ea typeface="+mn-ea"/>
                <a:cs typeface="Times New Roman" pitchFamily="18" charset="0"/>
              </a:rPr>
              <a:t>Analysis requirements not well articulated in many fields – See </a:t>
            </a:r>
            <a:r>
              <a:rPr lang="en-GB" dirty="0">
                <a:latin typeface="Times New Roman" pitchFamily="18" charset="0"/>
                <a:ea typeface="+mn-ea"/>
                <a:cs typeface="Times New Roman" pitchFamily="18" charset="0"/>
                <a:hlinkClick r:id="rId3"/>
              </a:rPr>
              <a:t>http://www.delsall.org </a:t>
            </a:r>
            <a:r>
              <a:rPr lang="en-GB" dirty="0">
                <a:latin typeface="Times New Roman" pitchFamily="18" charset="0"/>
                <a:ea typeface="+mn-ea"/>
                <a:cs typeface="Times New Roman" pitchFamily="18" charset="0"/>
              </a:rPr>
              <a:t>for life sciences</a:t>
            </a:r>
          </a:p>
          <a:p>
            <a:pPr marL="1142191" lvl="2" indent="-285438" defTabSz="913404" eaLnBrk="1" hangingPunct="1">
              <a:lnSpc>
                <a:spcPct val="80000"/>
              </a:lnSpc>
              <a:spcBef>
                <a:spcPts val="1200"/>
              </a:spcBef>
              <a:buBlip>
                <a:blip r:embed="rId2"/>
              </a:buBlip>
            </a:pPr>
            <a:r>
              <a:rPr lang="en-GB" dirty="0">
                <a:latin typeface="Times New Roman" pitchFamily="18" charset="0"/>
                <a:ea typeface="+mn-ea"/>
                <a:cs typeface="Times New Roman" pitchFamily="18" charset="0"/>
              </a:rPr>
              <a:t>LHC data analysis well understood – is it typical?</a:t>
            </a:r>
          </a:p>
          <a:p>
            <a:pPr marL="1142191" lvl="2" indent="-285438" defTabSz="913404" eaLnBrk="1" hangingPunct="1">
              <a:lnSpc>
                <a:spcPct val="80000"/>
              </a:lnSpc>
              <a:spcBef>
                <a:spcPts val="1200"/>
              </a:spcBef>
              <a:buBlip>
                <a:blip r:embed="rId2"/>
              </a:buBlip>
            </a:pPr>
            <a:r>
              <a:rPr lang="en-GB" dirty="0">
                <a:latin typeface="Times New Roman" pitchFamily="18" charset="0"/>
                <a:ea typeface="+mn-ea"/>
                <a:cs typeface="Times New Roman" pitchFamily="18" charset="0"/>
              </a:rPr>
              <a:t>LHC Pleasing parallel (PP) – some in Life Sciences like Blast  also PP</a:t>
            </a:r>
            <a:endParaRPr lang="en-US" dirty="0">
              <a:latin typeface="Times New Roman" pitchFamily="18" charset="0"/>
              <a:ea typeface="+mn-ea"/>
              <a:cs typeface="Times New Roman" pitchFamily="18" charset="0"/>
            </a:endParaRPr>
          </a:p>
        </p:txBody>
      </p:sp>
      <p:sp>
        <p:nvSpPr>
          <p:cNvPr id="4" name="Slide Number Placeholder 3"/>
          <p:cNvSpPr>
            <a:spLocks noGrp="1"/>
          </p:cNvSpPr>
          <p:nvPr>
            <p:ph type="sldNum" sz="quarter" idx="12"/>
          </p:nvPr>
        </p:nvSpPr>
        <p:spPr/>
        <p:txBody>
          <a:bodyPr/>
          <a:lstStyle/>
          <a:p>
            <a:fld id="{94CC141A-9CC6-41A7-A7D0-011D836CC6E2}" type="slidenum">
              <a:rPr lang="en-US" smtClean="0"/>
              <a:pPr/>
              <a:t>42</a:t>
            </a:fld>
            <a:endParaRPr lang="en-US"/>
          </a:p>
        </p:txBody>
      </p:sp>
    </p:spTree>
    <p:extLst>
      <p:ext uri="{BB962C8B-B14F-4D97-AF65-F5344CB8AC3E}">
        <p14:creationId xmlns:p14="http://schemas.microsoft.com/office/powerpoint/2010/main" val="23010199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b="1" dirty="0" smtClean="0"/>
              <a:t>DNA Sequencing Pipeline</a:t>
            </a:r>
            <a:endParaRPr lang="en-US" b="1" dirty="0"/>
          </a:p>
        </p:txBody>
      </p:sp>
      <p:grpSp>
        <p:nvGrpSpPr>
          <p:cNvPr id="4" name="Group 3"/>
          <p:cNvGrpSpPr/>
          <p:nvPr/>
        </p:nvGrpSpPr>
        <p:grpSpPr>
          <a:xfrm>
            <a:off x="76200" y="4838279"/>
            <a:ext cx="8991600" cy="1867321"/>
            <a:chOff x="1263341" y="2588299"/>
            <a:chExt cx="7068639" cy="1162819"/>
          </a:xfrm>
        </p:grpSpPr>
        <p:cxnSp>
          <p:nvCxnSpPr>
            <p:cNvPr id="5" name="Straight Arrow Connector 4"/>
            <p:cNvCxnSpPr>
              <a:stCxn id="26" idx="3"/>
              <a:endCxn id="36" idx="2"/>
            </p:cNvCxnSpPr>
            <p:nvPr/>
          </p:nvCxnSpPr>
          <p:spPr>
            <a:xfrm>
              <a:off x="2313382" y="3248006"/>
              <a:ext cx="273939" cy="989"/>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947384" y="3181703"/>
              <a:ext cx="140871" cy="5313"/>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 name="Straight Arrow Connector 228"/>
            <p:cNvCxnSpPr>
              <a:stCxn id="31" idx="3"/>
              <a:endCxn id="21" idx="2"/>
            </p:cNvCxnSpPr>
            <p:nvPr/>
          </p:nvCxnSpPr>
          <p:spPr>
            <a:xfrm flipV="1">
              <a:off x="6010261" y="2813825"/>
              <a:ext cx="516735" cy="302312"/>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7533167" y="2778102"/>
              <a:ext cx="798813" cy="594360"/>
              <a:chOff x="8193827" y="2680593"/>
              <a:chExt cx="798813" cy="594360"/>
            </a:xfrm>
          </p:grpSpPr>
          <p:sp>
            <p:nvSpPr>
              <p:cNvPr id="38" name="TextBox 167"/>
              <p:cNvSpPr txBox="1"/>
              <p:nvPr/>
            </p:nvSpPr>
            <p:spPr>
              <a:xfrm>
                <a:off x="8233757" y="2874963"/>
                <a:ext cx="758883" cy="249157"/>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00" dirty="0" smtClean="0">
                    <a:solidFill>
                      <a:prstClr val="black"/>
                    </a:solidFill>
                    <a:latin typeface="Arial" pitchFamily="34" charset="0"/>
                    <a:cs typeface="Arial" pitchFamily="34" charset="0"/>
                  </a:rPr>
                  <a:t>Visualization</a:t>
                </a:r>
              </a:p>
              <a:p>
                <a:pPr algn="l"/>
                <a:r>
                  <a:rPr lang="en-US" sz="1000" dirty="0" smtClean="0">
                    <a:solidFill>
                      <a:prstClr val="black"/>
                    </a:solidFill>
                    <a:latin typeface="Arial" pitchFamily="34" charset="0"/>
                    <a:cs typeface="Arial" pitchFamily="34" charset="0"/>
                  </a:rPr>
                  <a:t>    </a:t>
                </a:r>
                <a:r>
                  <a:rPr lang="en-US" sz="1000" dirty="0" err="1" smtClean="0">
                    <a:solidFill>
                      <a:prstClr val="black"/>
                    </a:solidFill>
                    <a:latin typeface="Arial" pitchFamily="34" charset="0"/>
                    <a:cs typeface="Arial" pitchFamily="34" charset="0"/>
                  </a:rPr>
                  <a:t>Plotviz</a:t>
                </a:r>
                <a:endParaRPr lang="en-US" sz="1000" dirty="0">
                  <a:solidFill>
                    <a:prstClr val="black"/>
                  </a:solidFill>
                  <a:latin typeface="Arial" pitchFamily="34" charset="0"/>
                  <a:cs typeface="Arial" pitchFamily="34" charset="0"/>
                </a:endParaRPr>
              </a:p>
            </p:txBody>
          </p:sp>
          <p:sp>
            <p:nvSpPr>
              <p:cNvPr id="39" name="Oval 38"/>
              <p:cNvSpPr/>
              <p:nvPr/>
            </p:nvSpPr>
            <p:spPr>
              <a:xfrm>
                <a:off x="8193827" y="2680593"/>
                <a:ext cx="738909" cy="59436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grpSp>
        <p:grpSp>
          <p:nvGrpSpPr>
            <p:cNvPr id="10" name="Group 9"/>
            <p:cNvGrpSpPr/>
            <p:nvPr/>
          </p:nvGrpSpPr>
          <p:grpSpPr>
            <a:xfrm>
              <a:off x="2587322" y="2975210"/>
              <a:ext cx="639516" cy="545592"/>
              <a:chOff x="1614216" y="1569720"/>
              <a:chExt cx="639516" cy="545592"/>
            </a:xfrm>
          </p:grpSpPr>
          <p:sp>
            <p:nvSpPr>
              <p:cNvPr id="36" name="Oval 35"/>
              <p:cNvSpPr/>
              <p:nvPr/>
            </p:nvSpPr>
            <p:spPr>
              <a:xfrm>
                <a:off x="1614216" y="1569720"/>
                <a:ext cx="59808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7" name="TextBox 166"/>
              <p:cNvSpPr txBox="1"/>
              <p:nvPr/>
            </p:nvSpPr>
            <p:spPr>
              <a:xfrm>
                <a:off x="1633470" y="1713034"/>
                <a:ext cx="620262"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Blocking </a:t>
                </a:r>
              </a:p>
            </p:txBody>
          </p:sp>
        </p:grpSp>
        <p:grpSp>
          <p:nvGrpSpPr>
            <p:cNvPr id="11" name="Group 10"/>
            <p:cNvGrpSpPr/>
            <p:nvPr/>
          </p:nvGrpSpPr>
          <p:grpSpPr>
            <a:xfrm>
              <a:off x="4088255" y="2956158"/>
              <a:ext cx="703725" cy="545592"/>
              <a:chOff x="4286234" y="2819400"/>
              <a:chExt cx="703725" cy="545592"/>
            </a:xfrm>
          </p:grpSpPr>
          <p:sp>
            <p:nvSpPr>
              <p:cNvPr id="34" name="Oval 33"/>
              <p:cNvSpPr/>
              <p:nvPr/>
            </p:nvSpPr>
            <p:spPr>
              <a:xfrm>
                <a:off x="4296213" y="2819400"/>
                <a:ext cx="69374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5" name="TextBox 164"/>
              <p:cNvSpPr txBox="1"/>
              <p:nvPr/>
            </p:nvSpPr>
            <p:spPr>
              <a:xfrm>
                <a:off x="4286234" y="2907268"/>
                <a:ext cx="645465" cy="25873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Sequence</a:t>
                </a:r>
              </a:p>
              <a:p>
                <a:pPr algn="ctr"/>
                <a:r>
                  <a:rPr lang="en-US" sz="1050" dirty="0" smtClean="0">
                    <a:solidFill>
                      <a:srgbClr val="00B050"/>
                    </a:solidFill>
                  </a:rPr>
                  <a:t>alignment</a:t>
                </a:r>
                <a:endParaRPr lang="en-US" sz="1050" dirty="0">
                  <a:solidFill>
                    <a:srgbClr val="00B050"/>
                  </a:solidFill>
                </a:endParaRPr>
              </a:p>
            </p:txBody>
          </p:sp>
        </p:grpSp>
        <p:grpSp>
          <p:nvGrpSpPr>
            <p:cNvPr id="12" name="Group 11"/>
            <p:cNvGrpSpPr/>
            <p:nvPr/>
          </p:nvGrpSpPr>
          <p:grpSpPr>
            <a:xfrm>
              <a:off x="6523562" y="3324056"/>
              <a:ext cx="519384" cy="427062"/>
              <a:chOff x="4800600" y="1593348"/>
              <a:chExt cx="519384" cy="427062"/>
            </a:xfrm>
          </p:grpSpPr>
          <p:sp>
            <p:nvSpPr>
              <p:cNvPr id="32" name="Oval 31"/>
              <p:cNvSpPr/>
              <p:nvPr/>
            </p:nvSpPr>
            <p:spPr>
              <a:xfrm>
                <a:off x="4800600" y="1593348"/>
                <a:ext cx="519384" cy="4270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3" name="TextBox 162"/>
              <p:cNvSpPr txBox="1"/>
              <p:nvPr/>
            </p:nvSpPr>
            <p:spPr>
              <a:xfrm>
                <a:off x="4882121" y="1722120"/>
                <a:ext cx="380827"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sz="1050" dirty="0" smtClean="0">
                    <a:solidFill>
                      <a:srgbClr val="FF0000"/>
                    </a:solidFill>
                  </a:rPr>
                  <a:t>MDS</a:t>
                </a:r>
                <a:endParaRPr lang="en-US" sz="1050" dirty="0">
                  <a:solidFill>
                    <a:srgbClr val="FF0000"/>
                  </a:solidFill>
                </a:endParaRPr>
              </a:p>
            </p:txBody>
          </p:sp>
        </p:grpSp>
        <p:grpSp>
          <p:nvGrpSpPr>
            <p:cNvPr id="13" name="Group 12"/>
            <p:cNvGrpSpPr/>
            <p:nvPr/>
          </p:nvGrpSpPr>
          <p:grpSpPr>
            <a:xfrm>
              <a:off x="4986324" y="2867043"/>
              <a:ext cx="1023937" cy="838187"/>
              <a:chOff x="5085911" y="2819400"/>
              <a:chExt cx="685800" cy="533400"/>
            </a:xfrm>
          </p:grpSpPr>
          <p:grpSp>
            <p:nvGrpSpPr>
              <p:cNvPr id="28" name="Group 27"/>
              <p:cNvGrpSpPr/>
              <p:nvPr/>
            </p:nvGrpSpPr>
            <p:grpSpPr>
              <a:xfrm>
                <a:off x="5085911" y="2819400"/>
                <a:ext cx="685800" cy="533400"/>
                <a:chOff x="1143000" y="2057400"/>
                <a:chExt cx="533400" cy="381000"/>
              </a:xfrm>
            </p:grpSpPr>
            <p:sp>
              <p:nvSpPr>
                <p:cNvPr id="30" name="Flowchart: Multidocument 29"/>
                <p:cNvSpPr/>
                <p:nvPr/>
              </p:nvSpPr>
              <p:spPr>
                <a:xfrm>
                  <a:off x="1143000" y="2057400"/>
                  <a:ext cx="533400" cy="38100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1" name="TextBox 6"/>
                <p:cNvSpPr txBox="1"/>
                <p:nvPr/>
              </p:nvSpPr>
              <p:spPr>
                <a:xfrm>
                  <a:off x="1143000" y="2133600"/>
                  <a:ext cx="533400" cy="74051"/>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100" dirty="0">
                    <a:solidFill>
                      <a:prstClr val="black"/>
                    </a:solidFill>
                  </a:endParaRPr>
                </a:p>
              </p:txBody>
            </p:sp>
          </p:grpSp>
          <p:sp>
            <p:nvSpPr>
              <p:cNvPr id="29" name="TextBox 158"/>
              <p:cNvSpPr txBox="1"/>
              <p:nvPr/>
            </p:nvSpPr>
            <p:spPr>
              <a:xfrm>
                <a:off x="5104882" y="2919378"/>
                <a:ext cx="605946" cy="28967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solidFill>
                      <a:prstClr val="black"/>
                    </a:solidFill>
                  </a:rPr>
                  <a:t>Dissimilarity</a:t>
                </a:r>
              </a:p>
              <a:p>
                <a:pPr algn="l"/>
                <a:r>
                  <a:rPr lang="en-US" sz="1050" dirty="0" smtClean="0">
                    <a:solidFill>
                      <a:prstClr val="black"/>
                    </a:solidFill>
                  </a:rPr>
                  <a:t>Matrix</a:t>
                </a:r>
                <a:br>
                  <a:rPr lang="en-US" sz="1050" dirty="0" smtClean="0">
                    <a:solidFill>
                      <a:prstClr val="black"/>
                    </a:solidFill>
                  </a:rPr>
                </a:br>
                <a:endParaRPr lang="en-US" sz="1050" dirty="0" smtClean="0">
                  <a:solidFill>
                    <a:prstClr val="black"/>
                  </a:solidFill>
                </a:endParaRPr>
              </a:p>
              <a:p>
                <a:pPr algn="l"/>
                <a:r>
                  <a:rPr lang="en-US" sz="1000" smtClean="0">
                    <a:solidFill>
                      <a:prstClr val="black"/>
                    </a:solidFill>
                  </a:rPr>
                  <a:t>N(N-1)/</a:t>
                </a:r>
                <a:r>
                  <a:rPr lang="en-US" sz="1000" dirty="0" smtClean="0">
                    <a:solidFill>
                      <a:prstClr val="black"/>
                    </a:solidFill>
                  </a:rPr>
                  <a:t>2 values</a:t>
                </a:r>
              </a:p>
            </p:txBody>
          </p:sp>
        </p:grpSp>
        <p:cxnSp>
          <p:nvCxnSpPr>
            <p:cNvPr id="14" name="Straight Arrow Connector 247"/>
            <p:cNvCxnSpPr/>
            <p:nvPr/>
          </p:nvCxnSpPr>
          <p:spPr>
            <a:xfrm flipV="1">
              <a:off x="7074002" y="3086799"/>
              <a:ext cx="442346" cy="435335"/>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263341" y="2836617"/>
              <a:ext cx="1155294" cy="822778"/>
              <a:chOff x="1354895" y="2753860"/>
              <a:chExt cx="1140059" cy="827540"/>
            </a:xfrm>
          </p:grpSpPr>
          <p:sp>
            <p:nvSpPr>
              <p:cNvPr id="26" name="Flowchart: Multidocument 25"/>
              <p:cNvSpPr/>
              <p:nvPr/>
            </p:nvSpPr>
            <p:spPr>
              <a:xfrm>
                <a:off x="1354895" y="2753860"/>
                <a:ext cx="1036195" cy="82754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7" name="TextBox 6"/>
              <p:cNvSpPr txBox="1"/>
              <p:nvPr/>
            </p:nvSpPr>
            <p:spPr>
              <a:xfrm>
                <a:off x="1414009" y="3018244"/>
                <a:ext cx="1080945" cy="260237"/>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solidFill>
                      <a:prstClr val="black"/>
                    </a:solidFill>
                  </a:rPr>
                  <a:t>FASTA File</a:t>
                </a:r>
                <a:br>
                  <a:rPr lang="en-US" sz="1050" dirty="0" smtClean="0">
                    <a:solidFill>
                      <a:prstClr val="black"/>
                    </a:solidFill>
                  </a:rPr>
                </a:br>
                <a:r>
                  <a:rPr lang="en-US" sz="1050" dirty="0" smtClean="0">
                    <a:solidFill>
                      <a:prstClr val="black"/>
                    </a:solidFill>
                  </a:rPr>
                  <a:t>N Sequences</a:t>
                </a:r>
              </a:p>
            </p:txBody>
          </p:sp>
        </p:grpSp>
        <p:grpSp>
          <p:nvGrpSpPr>
            <p:cNvPr id="16" name="Group 15"/>
            <p:cNvGrpSpPr/>
            <p:nvPr/>
          </p:nvGrpSpPr>
          <p:grpSpPr>
            <a:xfrm>
              <a:off x="3293734" y="2899446"/>
              <a:ext cx="685800" cy="667452"/>
              <a:chOff x="3465576" y="2787072"/>
              <a:chExt cx="685800" cy="667452"/>
            </a:xfrm>
          </p:grpSpPr>
          <p:sp>
            <p:nvSpPr>
              <p:cNvPr id="23" name="Flowchart: Multidocument 22"/>
              <p:cNvSpPr/>
              <p:nvPr/>
            </p:nvSpPr>
            <p:spPr>
              <a:xfrm>
                <a:off x="3465576" y="2787072"/>
                <a:ext cx="685800" cy="667452"/>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4" name="TextBox 6"/>
              <p:cNvSpPr txBox="1"/>
              <p:nvPr/>
            </p:nvSpPr>
            <p:spPr>
              <a:xfrm>
                <a:off x="3465576" y="2956560"/>
                <a:ext cx="685800" cy="15811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050" dirty="0">
                  <a:solidFill>
                    <a:prstClr val="black"/>
                  </a:solidFill>
                </a:endParaRPr>
              </a:p>
            </p:txBody>
          </p:sp>
          <p:sp>
            <p:nvSpPr>
              <p:cNvPr id="25" name="TextBox 154"/>
              <p:cNvSpPr txBox="1"/>
              <p:nvPr/>
            </p:nvSpPr>
            <p:spPr>
              <a:xfrm>
                <a:off x="3475673" y="2886654"/>
                <a:ext cx="643553" cy="35936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Form block</a:t>
                </a:r>
              </a:p>
              <a:p>
                <a:pPr algn="ctr"/>
                <a:r>
                  <a:rPr lang="en-US" sz="1050" dirty="0" smtClean="0">
                    <a:solidFill>
                      <a:srgbClr val="00B050"/>
                    </a:solidFill>
                  </a:rPr>
                  <a:t>Pairings</a:t>
                </a:r>
                <a:endParaRPr lang="en-US" sz="1050" dirty="0">
                  <a:solidFill>
                    <a:srgbClr val="00B050"/>
                  </a:solidFill>
                </a:endParaRPr>
              </a:p>
            </p:txBody>
          </p:sp>
        </p:grpSp>
        <p:grpSp>
          <p:nvGrpSpPr>
            <p:cNvPr id="17" name="Group 16"/>
            <p:cNvGrpSpPr/>
            <p:nvPr/>
          </p:nvGrpSpPr>
          <p:grpSpPr>
            <a:xfrm>
              <a:off x="6526996" y="2588299"/>
              <a:ext cx="666814" cy="451050"/>
              <a:chOff x="4800600" y="1569721"/>
              <a:chExt cx="666814" cy="451050"/>
            </a:xfrm>
          </p:grpSpPr>
          <p:sp>
            <p:nvSpPr>
              <p:cNvPr id="21" name="Oval 20"/>
              <p:cNvSpPr/>
              <p:nvPr/>
            </p:nvSpPr>
            <p:spPr>
              <a:xfrm>
                <a:off x="4800600" y="1569721"/>
                <a:ext cx="601816" cy="45105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2" name="TextBox 151"/>
              <p:cNvSpPr txBox="1"/>
              <p:nvPr/>
            </p:nvSpPr>
            <p:spPr>
              <a:xfrm>
                <a:off x="4808473" y="1664622"/>
                <a:ext cx="658941" cy="25873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err="1" smtClean="0">
                    <a:solidFill>
                      <a:srgbClr val="FF0000"/>
                    </a:solidFill>
                  </a:rPr>
                  <a:t>Pairwise</a:t>
                </a:r>
                <a:endParaRPr lang="en-US" sz="1050" dirty="0" smtClean="0">
                  <a:solidFill>
                    <a:srgbClr val="FF0000"/>
                  </a:solidFill>
                </a:endParaRPr>
              </a:p>
              <a:p>
                <a:pPr algn="l"/>
                <a:r>
                  <a:rPr lang="en-US" sz="1050" dirty="0" smtClean="0">
                    <a:solidFill>
                      <a:srgbClr val="FF0000"/>
                    </a:solidFill>
                  </a:rPr>
                  <a:t>clustering</a:t>
                </a:r>
              </a:p>
            </p:txBody>
          </p:sp>
        </p:grpSp>
        <p:cxnSp>
          <p:nvCxnSpPr>
            <p:cNvPr id="18" name="Straight Arrow Connector 263"/>
            <p:cNvCxnSpPr/>
            <p:nvPr/>
          </p:nvCxnSpPr>
          <p:spPr>
            <a:xfrm>
              <a:off x="7133905" y="2802092"/>
              <a:ext cx="356480" cy="274956"/>
            </a:xfrm>
            <a:prstGeom prst="bentConnector3">
              <a:avLst>
                <a:gd name="adj1" fmla="val 44346"/>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264"/>
            <p:cNvCxnSpPr>
              <a:stCxn id="31" idx="3"/>
              <a:endCxn id="32" idx="2"/>
            </p:cNvCxnSpPr>
            <p:nvPr/>
          </p:nvCxnSpPr>
          <p:spPr>
            <a:xfrm>
              <a:off x="6010261" y="3116136"/>
              <a:ext cx="513301" cy="421451"/>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6" idx="6"/>
            </p:cNvCxnSpPr>
            <p:nvPr/>
          </p:nvCxnSpPr>
          <p:spPr>
            <a:xfrm>
              <a:off x="3185408" y="3248006"/>
              <a:ext cx="114660" cy="4610"/>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cxnSp>
        <p:nvCxnSpPr>
          <p:cNvPr id="57" name="Straight Arrow Connector 56"/>
          <p:cNvCxnSpPr/>
          <p:nvPr/>
        </p:nvCxnSpPr>
        <p:spPr>
          <a:xfrm flipV="1">
            <a:off x="4572000" y="5791200"/>
            <a:ext cx="179194" cy="8532"/>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1261382" y="990600"/>
            <a:ext cx="7654018" cy="2743200"/>
            <a:chOff x="609600" y="990600"/>
            <a:chExt cx="7654018" cy="2743200"/>
          </a:xfrm>
        </p:grpSpPr>
        <p:sp>
          <p:nvSpPr>
            <p:cNvPr id="61" name="TextBox 60"/>
            <p:cNvSpPr txBox="1"/>
            <p:nvPr/>
          </p:nvSpPr>
          <p:spPr>
            <a:xfrm>
              <a:off x="609600" y="990600"/>
              <a:ext cx="7654018" cy="369332"/>
            </a:xfrm>
            <a:prstGeom prst="rect">
              <a:avLst/>
            </a:prstGeom>
            <a:noFill/>
          </p:spPr>
          <p:txBody>
            <a:bodyPr wrap="none" rtlCol="0">
              <a:spAutoFit/>
            </a:bodyPr>
            <a:lstStyle/>
            <a:p>
              <a:r>
                <a:rPr lang="en-US" dirty="0" err="1">
                  <a:solidFill>
                    <a:prstClr val="black"/>
                  </a:solidFill>
                </a:rPr>
                <a:t>Illumina</a:t>
              </a:r>
              <a:r>
                <a:rPr lang="en-US" dirty="0">
                  <a:solidFill>
                    <a:prstClr val="black"/>
                  </a:solidFill>
                </a:rPr>
                <a:t>/</a:t>
              </a:r>
              <a:r>
                <a:rPr lang="en-US" dirty="0" err="1">
                  <a:solidFill>
                    <a:prstClr val="black"/>
                  </a:solidFill>
                </a:rPr>
                <a:t>Solexa</a:t>
              </a:r>
              <a:r>
                <a:rPr lang="en-US" dirty="0">
                  <a:solidFill>
                    <a:prstClr val="black"/>
                  </a:solidFill>
                </a:rPr>
                <a:t>                     Roche/454 Life Sciences     Applied </a:t>
              </a:r>
              <a:r>
                <a:rPr lang="en-US" dirty="0" err="1">
                  <a:solidFill>
                    <a:prstClr val="black"/>
                  </a:solidFill>
                </a:rPr>
                <a:t>Biosystems</a:t>
              </a:r>
              <a:r>
                <a:rPr lang="en-US" dirty="0">
                  <a:solidFill>
                    <a:prstClr val="black"/>
                  </a:solidFill>
                </a:rPr>
                <a:t>/</a:t>
              </a:r>
              <a:r>
                <a:rPr lang="en-US" dirty="0" err="1">
                  <a:solidFill>
                    <a:prstClr val="black"/>
                  </a:solidFill>
                </a:rPr>
                <a:t>SOLiD</a:t>
              </a:r>
              <a:endParaRPr lang="en-US" dirty="0">
                <a:solidFill>
                  <a:prstClr val="black"/>
                </a:solidFill>
              </a:endParaRPr>
            </a:p>
          </p:txBody>
        </p:sp>
        <p:grpSp>
          <p:nvGrpSpPr>
            <p:cNvPr id="64" name="Group 63"/>
            <p:cNvGrpSpPr/>
            <p:nvPr/>
          </p:nvGrpSpPr>
          <p:grpSpPr>
            <a:xfrm>
              <a:off x="609600" y="1385824"/>
              <a:ext cx="7162800" cy="2347976"/>
              <a:chOff x="609600" y="1385824"/>
              <a:chExt cx="6705600" cy="2067052"/>
            </a:xfrm>
          </p:grpSpPr>
          <p:pic>
            <p:nvPicPr>
              <p:cNvPr id="262146" name="Picture 2"/>
              <p:cNvPicPr>
                <a:picLocks noChangeAspect="1" noChangeArrowheads="1"/>
              </p:cNvPicPr>
              <p:nvPr/>
            </p:nvPicPr>
            <p:blipFill>
              <a:blip r:embed="rId3" cstate="print"/>
              <a:srcRect/>
              <a:stretch>
                <a:fillRect/>
              </a:stretch>
            </p:blipFill>
            <p:spPr bwMode="auto">
              <a:xfrm>
                <a:off x="609600" y="1395413"/>
                <a:ext cx="2286000" cy="2047875"/>
              </a:xfrm>
              <a:prstGeom prst="rect">
                <a:avLst/>
              </a:prstGeom>
              <a:noFill/>
              <a:ln w="9525">
                <a:noFill/>
                <a:miter lim="800000"/>
                <a:headEnd/>
                <a:tailEnd/>
              </a:ln>
            </p:spPr>
          </p:pic>
          <p:pic>
            <p:nvPicPr>
              <p:cNvPr id="262147" name="Picture 3"/>
              <p:cNvPicPr>
                <a:picLocks noChangeAspect="1" noChangeArrowheads="1"/>
              </p:cNvPicPr>
              <p:nvPr/>
            </p:nvPicPr>
            <p:blipFill>
              <a:blip r:embed="rId4" cstate="print"/>
              <a:srcRect/>
              <a:stretch>
                <a:fillRect/>
              </a:stretch>
            </p:blipFill>
            <p:spPr bwMode="auto">
              <a:xfrm>
                <a:off x="3086100" y="1390650"/>
                <a:ext cx="2057400" cy="2057400"/>
              </a:xfrm>
              <a:prstGeom prst="rect">
                <a:avLst/>
              </a:prstGeom>
              <a:noFill/>
              <a:ln w="9525">
                <a:noFill/>
                <a:miter lim="800000"/>
                <a:headEnd/>
                <a:tailEnd/>
              </a:ln>
            </p:spPr>
          </p:pic>
          <p:pic>
            <p:nvPicPr>
              <p:cNvPr id="262148" name="Picture 4"/>
              <p:cNvPicPr>
                <a:picLocks noChangeAspect="1" noChangeArrowheads="1"/>
              </p:cNvPicPr>
              <p:nvPr/>
            </p:nvPicPr>
            <p:blipFill>
              <a:blip r:embed="rId5" cstate="print"/>
              <a:srcRect/>
              <a:stretch>
                <a:fillRect/>
              </a:stretch>
            </p:blipFill>
            <p:spPr bwMode="auto">
              <a:xfrm>
                <a:off x="5334000" y="1385824"/>
                <a:ext cx="1981200" cy="2067052"/>
              </a:xfrm>
              <a:prstGeom prst="rect">
                <a:avLst/>
              </a:prstGeom>
              <a:noFill/>
              <a:ln w="9525">
                <a:noFill/>
                <a:miter lim="800000"/>
                <a:headEnd/>
                <a:tailEnd/>
              </a:ln>
            </p:spPr>
          </p:pic>
        </p:grpSp>
      </p:grpSp>
      <p:sp>
        <p:nvSpPr>
          <p:cNvPr id="65" name="Down Arrow 64"/>
          <p:cNvSpPr/>
          <p:nvPr/>
        </p:nvSpPr>
        <p:spPr>
          <a:xfrm rot="2951758">
            <a:off x="3628345" y="3741856"/>
            <a:ext cx="228600" cy="8926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2149" name="Picture 5"/>
          <p:cNvPicPr>
            <a:picLocks noChangeAspect="1" noChangeArrowheads="1"/>
          </p:cNvPicPr>
          <p:nvPr/>
        </p:nvPicPr>
        <p:blipFill>
          <a:blip r:embed="rId6" cstate="print"/>
          <a:srcRect/>
          <a:stretch>
            <a:fillRect/>
          </a:stretch>
        </p:blipFill>
        <p:spPr bwMode="auto">
          <a:xfrm>
            <a:off x="152400" y="2209800"/>
            <a:ext cx="914400" cy="914400"/>
          </a:xfrm>
          <a:prstGeom prst="rect">
            <a:avLst/>
          </a:prstGeom>
          <a:noFill/>
          <a:ln w="9525">
            <a:noFill/>
            <a:miter lim="800000"/>
            <a:headEnd/>
            <a:tailEnd/>
          </a:ln>
        </p:spPr>
      </p:pic>
      <p:sp>
        <p:nvSpPr>
          <p:cNvPr id="68" name="TextBox 67"/>
          <p:cNvSpPr txBox="1"/>
          <p:nvPr/>
        </p:nvSpPr>
        <p:spPr>
          <a:xfrm>
            <a:off x="152400" y="1828800"/>
            <a:ext cx="945067" cy="369332"/>
          </a:xfrm>
          <a:prstGeom prst="rect">
            <a:avLst/>
          </a:prstGeom>
          <a:noFill/>
        </p:spPr>
        <p:txBody>
          <a:bodyPr wrap="none" rtlCol="0">
            <a:spAutoFit/>
          </a:bodyPr>
          <a:lstStyle/>
          <a:p>
            <a:r>
              <a:rPr lang="en-US" dirty="0">
                <a:solidFill>
                  <a:prstClr val="black"/>
                </a:solidFill>
              </a:rPr>
              <a:t>Internet</a:t>
            </a:r>
          </a:p>
        </p:txBody>
      </p:sp>
      <p:sp>
        <p:nvSpPr>
          <p:cNvPr id="69" name="Down Arrow 68"/>
          <p:cNvSpPr/>
          <p:nvPr/>
        </p:nvSpPr>
        <p:spPr>
          <a:xfrm>
            <a:off x="304800" y="3200400"/>
            <a:ext cx="228600" cy="1828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371600" y="4419600"/>
            <a:ext cx="18288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Read Alignment</a:t>
            </a:r>
          </a:p>
        </p:txBody>
      </p:sp>
      <p:sp>
        <p:nvSpPr>
          <p:cNvPr id="71" name="Down Arrow 70"/>
          <p:cNvSpPr/>
          <p:nvPr/>
        </p:nvSpPr>
        <p:spPr>
          <a:xfrm rot="19948085">
            <a:off x="861978" y="3169562"/>
            <a:ext cx="228600" cy="14776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3" name="Straight Arrow Connector 72"/>
          <p:cNvCxnSpPr/>
          <p:nvPr/>
        </p:nvCxnSpPr>
        <p:spPr>
          <a:xfrm rot="5400000">
            <a:off x="1980406" y="5257800"/>
            <a:ext cx="305594"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343400" y="3886200"/>
            <a:ext cx="4179670" cy="923330"/>
          </a:xfrm>
          <a:prstGeom prst="rect">
            <a:avLst/>
          </a:prstGeom>
          <a:noFill/>
        </p:spPr>
        <p:txBody>
          <a:bodyPr wrap="none" rtlCol="0">
            <a:spAutoFit/>
          </a:bodyPr>
          <a:lstStyle/>
          <a:p>
            <a:r>
              <a:rPr lang="en-US" dirty="0">
                <a:solidFill>
                  <a:prstClr val="black"/>
                </a:solidFill>
              </a:rPr>
              <a:t>~300 million base pairs per day leading to</a:t>
            </a:r>
          </a:p>
          <a:p>
            <a:r>
              <a:rPr lang="en-US" dirty="0">
                <a:solidFill>
                  <a:prstClr val="black"/>
                </a:solidFill>
              </a:rPr>
              <a:t>~3000 sequences per day per instrument</a:t>
            </a:r>
          </a:p>
          <a:p>
            <a:r>
              <a:rPr lang="en-US" dirty="0">
                <a:solidFill>
                  <a:prstClr val="black"/>
                </a:solidFill>
              </a:rPr>
              <a:t>? 500 instruments at ~0.5M</a:t>
            </a:r>
            <a:r>
              <a:rPr lang="en-US">
                <a:solidFill>
                  <a:prstClr val="black"/>
                </a:solidFill>
              </a:rPr>
              <a:t>$ each</a:t>
            </a:r>
            <a:endParaRPr lang="en-US" dirty="0">
              <a:solidFill>
                <a:prstClr val="black"/>
              </a:solidFill>
            </a:endParaRPr>
          </a:p>
        </p:txBody>
      </p:sp>
      <p:sp>
        <p:nvSpPr>
          <p:cNvPr id="76" name="TextBox 75"/>
          <p:cNvSpPr txBox="1"/>
          <p:nvPr/>
        </p:nvSpPr>
        <p:spPr>
          <a:xfrm>
            <a:off x="1981200" y="6400800"/>
            <a:ext cx="1307537" cy="369332"/>
          </a:xfrm>
          <a:prstGeom prst="rect">
            <a:avLst/>
          </a:prstGeom>
          <a:noFill/>
        </p:spPr>
        <p:txBody>
          <a:bodyPr wrap="none" rtlCol="0">
            <a:spAutoFit/>
          </a:bodyPr>
          <a:lstStyle/>
          <a:p>
            <a:r>
              <a:rPr lang="en-US" dirty="0">
                <a:solidFill>
                  <a:srgbClr val="00B050"/>
                </a:solidFill>
              </a:rPr>
              <a:t>MapReduce</a:t>
            </a:r>
          </a:p>
        </p:txBody>
      </p:sp>
      <p:sp>
        <p:nvSpPr>
          <p:cNvPr id="77" name="TextBox 76"/>
          <p:cNvSpPr txBox="1"/>
          <p:nvPr/>
        </p:nvSpPr>
        <p:spPr>
          <a:xfrm>
            <a:off x="6833234" y="5638800"/>
            <a:ext cx="558166" cy="369332"/>
          </a:xfrm>
          <a:prstGeom prst="rect">
            <a:avLst/>
          </a:prstGeom>
          <a:noFill/>
        </p:spPr>
        <p:txBody>
          <a:bodyPr wrap="none" rtlCol="0">
            <a:spAutoFit/>
          </a:bodyPr>
          <a:lstStyle/>
          <a:p>
            <a:r>
              <a:rPr lang="en-US" dirty="0">
                <a:solidFill>
                  <a:srgbClr val="FF0000"/>
                </a:solidFill>
              </a:rPr>
              <a:t>MPI</a:t>
            </a:r>
          </a:p>
        </p:txBody>
      </p:sp>
    </p:spTree>
    <p:extLst>
      <p:ext uri="{BB962C8B-B14F-4D97-AF65-F5344CB8AC3E}">
        <p14:creationId xmlns:p14="http://schemas.microsoft.com/office/powerpoint/2010/main" val="15424760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456481" y="273961"/>
            <a:ext cx="8228160" cy="1144800"/>
          </a:xfrm>
        </p:spPr>
        <p:txBody>
          <a:bodyPr vert="horz" wrap="square" lIns="100794" tIns="35202" rIns="100794" bIns="50397" numCol="1" anchor="ctr" anchorCtr="0" compatLnSpc="1">
            <a:prstTxWarp prst="textNoShape">
              <a:avLst/>
            </a:prstTxWarp>
            <a:normAutofit fontScale="90000"/>
          </a:bodyPr>
          <a:lstStyle/>
          <a:p>
            <a:pPr eaLnBrk="1" fontAlgn="auto" hangingPunct="1">
              <a:spcAft>
                <a:spcPts val="0"/>
              </a:spcAft>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a:t>COG: Clusters of </a:t>
            </a:r>
            <a:r>
              <a:rPr lang="en-US" dirty="0" err="1"/>
              <a:t>Orthologous</a:t>
            </a:r>
            <a:r>
              <a:rPr lang="en-US" dirty="0"/>
              <a:t> </a:t>
            </a:r>
            <a:r>
              <a:rPr lang="en-US" dirty="0" smtClean="0"/>
              <a:t>Groups</a:t>
            </a:r>
            <a:endParaRPr lang="en-US" dirty="0"/>
          </a:p>
        </p:txBody>
      </p:sp>
      <p:sp>
        <p:nvSpPr>
          <p:cNvPr id="1331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5" name="Slide Number Placeholder 5"/>
          <p:cNvSpPr>
            <a:spLocks noGrp="1"/>
          </p:cNvSpPr>
          <p:nvPr>
            <p:ph type="sldNum" sz="quarter" idx="12"/>
          </p:nvPr>
        </p:nvSpPr>
        <p:spPr/>
        <p:txBody>
          <a:bodyPr>
            <a:normAutofit/>
          </a:bodyPr>
          <a:lstStyle/>
          <a:p>
            <a:pPr>
              <a:lnSpc>
                <a:spcPct val="73000"/>
              </a:lnSpc>
            </a:pPr>
            <a:fld id="{F46ECBFA-4BBC-4FD9-A98D-3F431C66B98F}" type="slidenum">
              <a:rPr lang="en-US" sz="1270"/>
              <a:pPr>
                <a:lnSpc>
                  <a:spcPct val="73000"/>
                </a:lnSpc>
              </a:pPr>
              <a:t>44</a:t>
            </a:fld>
            <a:endParaRPr lang="en-US" sz="1270"/>
          </a:p>
        </p:txBody>
      </p:sp>
      <p:sp>
        <p:nvSpPr>
          <p:cNvPr id="13317" name="Rectangle 2"/>
          <p:cNvSpPr>
            <a:spLocks noGrp="1" noChangeArrowheads="1"/>
          </p:cNvSpPr>
          <p:nvPr>
            <p:ph sz="quarter" idx="1"/>
          </p:nvPr>
        </p:nvSpPr>
        <p:spPr>
          <a:xfrm>
            <a:off x="456481" y="1604521"/>
            <a:ext cx="8470080" cy="3977280"/>
          </a:xfrm>
        </p:spPr>
        <p:txBody>
          <a:bodyPr/>
          <a:lstStyle/>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COG database was developed by NCBI.</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Proteins classified into groups with common function encoded in complete genomes.</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Prokaryotes (COG): 66 genomes, 200K proteins, 5K clusters.</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Eukaryotes (KOG): 7 genomes, 113K proteins, 5K clusters.</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Valuable scientific resource: 5K citations.</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Last updated: 2006.</a:t>
            </a:r>
          </a:p>
        </p:txBody>
      </p:sp>
      <p:sp>
        <p:nvSpPr>
          <p:cNvPr id="13318" name="Date Placeholder 5"/>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r">
              <a:buFont typeface="Times New Roman" panose="02020603050405020304" pitchFamily="18" charset="0"/>
              <a:buNone/>
            </a:pPr>
            <a:r>
              <a:rPr lang="en-US" smtClean="0">
                <a:solidFill>
                  <a:srgbClr val="775F55"/>
                </a:solidFill>
                <a:latin typeface="Arial" panose="020B0604020202020204" pitchFamily="34" charset="0"/>
              </a:rPr>
              <a:t>ECMLS 2012</a:t>
            </a:r>
          </a:p>
        </p:txBody>
      </p:sp>
    </p:spTree>
    <p:extLst>
      <p:ext uri="{BB962C8B-B14F-4D97-AF65-F5344CB8AC3E}">
        <p14:creationId xmlns:p14="http://schemas.microsoft.com/office/powerpoint/2010/main" val="32361918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456481" y="273961"/>
            <a:ext cx="8228160" cy="1144800"/>
          </a:xfrm>
        </p:spPr>
        <p:txBody>
          <a:bodyPr vert="horz" wrap="square" lIns="100794" tIns="35202" rIns="100794" bIns="50397" numCol="1" anchor="ctr" anchorCtr="0" compatLnSpc="1">
            <a:prstTxWarp prst="textNoShape">
              <a:avLst/>
            </a:prstTxWarp>
          </a:bodyPr>
          <a:lstStyle/>
          <a:p>
            <a:pPr eaLnBrk="1" hangingPunct="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Protein Sequence Universe</a:t>
            </a:r>
          </a:p>
        </p:txBody>
      </p:sp>
      <p:sp>
        <p:nvSpPr>
          <p:cNvPr id="1433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5" name="Slide Number Placeholder 5"/>
          <p:cNvSpPr>
            <a:spLocks noGrp="1"/>
          </p:cNvSpPr>
          <p:nvPr>
            <p:ph type="sldNum" sz="quarter" idx="12"/>
          </p:nvPr>
        </p:nvSpPr>
        <p:spPr/>
        <p:txBody>
          <a:bodyPr/>
          <a:lstStyle/>
          <a:p>
            <a:pPr>
              <a:lnSpc>
                <a:spcPct val="73000"/>
              </a:lnSpc>
            </a:pPr>
            <a:fld id="{F00E6F3F-7283-44C4-8BD1-0828ADC15158}" type="slidenum">
              <a:rPr lang="en-US" sz="1270"/>
              <a:pPr>
                <a:lnSpc>
                  <a:spcPct val="73000"/>
                </a:lnSpc>
              </a:pPr>
              <a:t>45</a:t>
            </a:fld>
            <a:endParaRPr lang="en-US" sz="1270"/>
          </a:p>
        </p:txBody>
      </p:sp>
      <p:sp>
        <p:nvSpPr>
          <p:cNvPr id="14341" name="Rectangle 2"/>
          <p:cNvSpPr>
            <a:spLocks noGrp="1" noChangeArrowheads="1"/>
          </p:cNvSpPr>
          <p:nvPr>
            <p:ph sz="quarter" idx="1"/>
          </p:nvPr>
        </p:nvSpPr>
        <p:spPr>
          <a:xfrm>
            <a:off x="456481" y="1604521"/>
            <a:ext cx="8045280" cy="3977280"/>
          </a:xfrm>
        </p:spPr>
        <p:txBody>
          <a:bodyPr/>
          <a:lstStyle/>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PSU Goal: Enhance annotation resources with analytic and visualization (browser) tools.</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One component of PSU is to project sequence data into 3D using multidimensional scaling (MDS).</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MDS </a:t>
            </a:r>
            <a:r>
              <a:rPr lang="en-US" b="1" smtClean="0"/>
              <a:t>interpolation</a:t>
            </a:r>
            <a:r>
              <a:rPr lang="en-US" smtClean="0"/>
              <a:t> allows expanding the universe without time consuming all vs all O(N</a:t>
            </a:r>
            <a:r>
              <a:rPr lang="en-US" baseline="30000" smtClean="0"/>
              <a:t>2</a:t>
            </a:r>
            <a:r>
              <a:rPr lang="en-US" smtClean="0"/>
              <a:t>)</a:t>
            </a:r>
          </a:p>
          <a:p>
            <a:pPr marL="711370" lvl="1"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3D map allows much faster interpolation</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Use set of pairwise dissimilarities – don’t do MSA – so don’t have vectors in some space</a:t>
            </a:r>
          </a:p>
        </p:txBody>
      </p:sp>
      <p:sp>
        <p:nvSpPr>
          <p:cNvPr id="14342" name="Date Placeholder 5"/>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r">
              <a:buFont typeface="Times New Roman" panose="02020603050405020304" pitchFamily="18" charset="0"/>
              <a:buNone/>
            </a:pPr>
            <a:r>
              <a:rPr lang="en-US" smtClean="0">
                <a:solidFill>
                  <a:srgbClr val="775F55"/>
                </a:solidFill>
                <a:latin typeface="Arial" panose="020B0604020202020204" pitchFamily="34" charset="0"/>
              </a:rPr>
              <a:t>ECMLS 2012</a:t>
            </a:r>
          </a:p>
        </p:txBody>
      </p:sp>
    </p:spTree>
    <p:extLst>
      <p:ext uri="{BB962C8B-B14F-4D97-AF65-F5344CB8AC3E}">
        <p14:creationId xmlns:p14="http://schemas.microsoft.com/office/powerpoint/2010/main" val="1717097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6324600" cy="1143000"/>
          </a:xfrm>
        </p:spPr>
        <p:txBody>
          <a:bodyPr>
            <a:noAutofit/>
          </a:bodyPr>
          <a:lstStyle/>
          <a:p>
            <a:r>
              <a:rPr lang="en-US" sz="3200" b="1" dirty="0" smtClean="0"/>
              <a:t>High Performance Dimension Reduction and Visualization</a:t>
            </a:r>
            <a:endParaRPr lang="en-US" sz="3200" b="1" dirty="0"/>
          </a:p>
        </p:txBody>
      </p:sp>
      <p:sp>
        <p:nvSpPr>
          <p:cNvPr id="3" name="Content Placeholder 2"/>
          <p:cNvSpPr>
            <a:spLocks noGrp="1"/>
          </p:cNvSpPr>
          <p:nvPr>
            <p:ph idx="1"/>
          </p:nvPr>
        </p:nvSpPr>
        <p:spPr>
          <a:xfrm>
            <a:off x="0" y="1066800"/>
            <a:ext cx="9220200" cy="5181599"/>
          </a:xfrm>
        </p:spPr>
        <p:txBody>
          <a:bodyPr>
            <a:noAutofit/>
          </a:bodyPr>
          <a:lstStyle/>
          <a:p>
            <a:r>
              <a:rPr lang="en-US" sz="2400" dirty="0" smtClean="0"/>
              <a:t>Need is pervasive</a:t>
            </a:r>
          </a:p>
          <a:p>
            <a:pPr lvl="1"/>
            <a:r>
              <a:rPr lang="en-US" sz="2400" dirty="0" smtClean="0"/>
              <a:t>Large and high dimensional data are everywhere: biology, physics, Internet, …</a:t>
            </a:r>
          </a:p>
          <a:p>
            <a:pPr lvl="1"/>
            <a:r>
              <a:rPr lang="en-US" sz="2400" b="1" dirty="0" smtClean="0"/>
              <a:t>Visualization can help data analysis</a:t>
            </a:r>
          </a:p>
          <a:p>
            <a:r>
              <a:rPr lang="en-US" sz="2400" dirty="0" smtClean="0"/>
              <a:t> Visualization of large datasets with high performance</a:t>
            </a:r>
          </a:p>
          <a:p>
            <a:pPr lvl="1"/>
            <a:r>
              <a:rPr lang="en-US" sz="2400" dirty="0" smtClean="0"/>
              <a:t>Map high-dimensional data into low dimensions (2D or 3D).</a:t>
            </a:r>
          </a:p>
          <a:p>
            <a:pPr lvl="1"/>
            <a:r>
              <a:rPr lang="en-US" sz="2400" dirty="0" smtClean="0"/>
              <a:t>Need Parallel programming for processing large data sets</a:t>
            </a:r>
          </a:p>
          <a:p>
            <a:pPr lvl="1">
              <a:lnSpc>
                <a:spcPct val="120000"/>
              </a:lnSpc>
              <a:spcBef>
                <a:spcPts val="0"/>
              </a:spcBef>
            </a:pPr>
            <a:r>
              <a:rPr lang="en-US" sz="2400" dirty="0" smtClean="0"/>
              <a:t>Developing high performance dimension reduction algorithms: </a:t>
            </a:r>
          </a:p>
          <a:p>
            <a:pPr lvl="2">
              <a:lnSpc>
                <a:spcPct val="120000"/>
              </a:lnSpc>
              <a:spcBef>
                <a:spcPts val="0"/>
              </a:spcBef>
            </a:pPr>
            <a:r>
              <a:rPr lang="en-US" sz="2000" dirty="0" smtClean="0"/>
              <a:t>MDS(Multi-dimensional Scaling)</a:t>
            </a:r>
          </a:p>
          <a:p>
            <a:pPr lvl="2">
              <a:lnSpc>
                <a:spcPct val="120000"/>
              </a:lnSpc>
              <a:spcBef>
                <a:spcPts val="0"/>
              </a:spcBef>
            </a:pPr>
            <a:r>
              <a:rPr lang="en-US" sz="2000" dirty="0" smtClean="0"/>
              <a:t>GTM(Generative Topographic Mapping)</a:t>
            </a:r>
          </a:p>
          <a:p>
            <a:pPr lvl="2">
              <a:lnSpc>
                <a:spcPct val="120000"/>
              </a:lnSpc>
              <a:spcBef>
                <a:spcPts val="0"/>
              </a:spcBef>
            </a:pPr>
            <a:r>
              <a:rPr lang="en-US" sz="2000" dirty="0" smtClean="0"/>
              <a:t>DA-MDS(Deterministic Annealing MDS) </a:t>
            </a:r>
          </a:p>
          <a:p>
            <a:pPr lvl="2">
              <a:lnSpc>
                <a:spcPct val="120000"/>
              </a:lnSpc>
              <a:spcBef>
                <a:spcPts val="0"/>
              </a:spcBef>
            </a:pPr>
            <a:r>
              <a:rPr lang="en-US" sz="2000" dirty="0" smtClean="0"/>
              <a:t>DA-GTM(Deterministic Annealing GTM) </a:t>
            </a:r>
          </a:p>
          <a:p>
            <a:pPr lvl="1">
              <a:lnSpc>
                <a:spcPct val="120000"/>
              </a:lnSpc>
              <a:spcBef>
                <a:spcPts val="0"/>
              </a:spcBef>
            </a:pPr>
            <a:r>
              <a:rPr lang="en-US" sz="2400" dirty="0" smtClean="0"/>
              <a:t>Interactive visualization tool </a:t>
            </a:r>
            <a:r>
              <a:rPr lang="en-US" sz="2400" dirty="0" err="1" smtClean="0">
                <a:solidFill>
                  <a:srgbClr val="990033"/>
                </a:solidFill>
              </a:rPr>
              <a:t>PlotViz</a:t>
            </a:r>
            <a:endParaRPr lang="en-US" sz="2400" dirty="0" smtClean="0">
              <a:solidFill>
                <a:srgbClr val="990033"/>
              </a:solidFill>
            </a:endParaRPr>
          </a:p>
        </p:txBody>
      </p:sp>
    </p:spTree>
    <p:extLst>
      <p:ext uri="{BB962C8B-B14F-4D97-AF65-F5344CB8AC3E}">
        <p14:creationId xmlns:p14="http://schemas.microsoft.com/office/powerpoint/2010/main" val="5503398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a:xfrm>
            <a:off x="456481" y="273961"/>
            <a:ext cx="8228160" cy="1144800"/>
          </a:xfrm>
        </p:spPr>
        <p:txBody>
          <a:bodyPr vert="horz" wrap="square" lIns="100794" tIns="35202" rIns="100794" bIns="50397" numCol="1" anchor="ctr" anchorCtr="0" compatLnSpc="1">
            <a:prstTxWarp prst="textNoShape">
              <a:avLst/>
            </a:prstTxWarp>
          </a:bodyPr>
          <a:lstStyle/>
          <a:p>
            <a:pPr eaLnBrk="1" hangingPunct="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Multi-Dimensional Scaling (MDS)</a:t>
            </a:r>
          </a:p>
        </p:txBody>
      </p:sp>
      <p:sp>
        <p:nvSpPr>
          <p:cNvPr id="1536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5" name="Slide Number Placeholder 5"/>
          <p:cNvSpPr>
            <a:spLocks noGrp="1"/>
          </p:cNvSpPr>
          <p:nvPr>
            <p:ph type="sldNum" sz="quarter" idx="12"/>
          </p:nvPr>
        </p:nvSpPr>
        <p:spPr/>
        <p:txBody>
          <a:bodyPr/>
          <a:lstStyle/>
          <a:p>
            <a:pPr>
              <a:lnSpc>
                <a:spcPct val="73000"/>
              </a:lnSpc>
            </a:pPr>
            <a:fld id="{AEE6D732-ACBC-472A-9713-EF41995B0FBD}" type="slidenum">
              <a:rPr lang="en-US" sz="1270"/>
              <a:pPr>
                <a:lnSpc>
                  <a:spcPct val="73000"/>
                </a:lnSpc>
              </a:pPr>
              <a:t>47</a:t>
            </a:fld>
            <a:endParaRPr lang="en-US" sz="1270"/>
          </a:p>
        </p:txBody>
      </p:sp>
      <p:sp>
        <p:nvSpPr>
          <p:cNvPr id="20485" name="Rectangle 2"/>
          <p:cNvSpPr>
            <a:spLocks noGrp="1" noChangeArrowheads="1"/>
          </p:cNvSpPr>
          <p:nvPr>
            <p:ph sz="quarter" idx="1"/>
          </p:nvPr>
        </p:nvSpPr>
        <p:spPr>
          <a:xfrm>
            <a:off x="31681" y="1493641"/>
            <a:ext cx="9033120" cy="4381920"/>
          </a:xfrm>
        </p:spPr>
        <p:txBody>
          <a:bodyPr/>
          <a:lstStyle/>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err="1" smtClean="0"/>
              <a:t>Sammon‘s</a:t>
            </a:r>
            <a:r>
              <a:rPr lang="en-US" dirty="0" smtClean="0"/>
              <a:t> objective function</a:t>
            </a:r>
          </a:p>
          <a:p>
            <a:pPr marL="97921" indent="0" eaLnBrk="1" hangingPunct="1">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endParaRPr lang="en-US" dirty="0"/>
          </a:p>
          <a:p>
            <a:pPr marL="97921" indent="0" eaLnBrk="1" hangingPunct="1">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smtClean="0"/>
              <a:t> </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smtClean="0"/>
              <a:t>     is dissimilarity </a:t>
            </a:r>
            <a:r>
              <a:rPr lang="en-US" b="1" dirty="0" smtClean="0"/>
              <a:t>measure</a:t>
            </a:r>
            <a:r>
              <a:rPr lang="en-US" dirty="0" smtClean="0"/>
              <a:t> between sequences </a:t>
            </a:r>
            <a:r>
              <a:rPr lang="en-US" b="1" i="1" dirty="0" err="1" smtClean="0"/>
              <a:t>i</a:t>
            </a:r>
            <a:r>
              <a:rPr lang="en-US" dirty="0" smtClean="0"/>
              <a:t> and </a:t>
            </a:r>
            <a:r>
              <a:rPr lang="en-US" b="1" i="1" dirty="0" smtClean="0"/>
              <a:t>j</a:t>
            </a:r>
            <a:r>
              <a:rPr lang="en-US" dirty="0" smtClean="0"/>
              <a:t> </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b="1" i="1" dirty="0" smtClean="0"/>
              <a:t>d</a:t>
            </a:r>
            <a:r>
              <a:rPr lang="en-US" dirty="0" smtClean="0"/>
              <a:t> is Euclidean distance (here in 3D for visualization) between projections </a:t>
            </a:r>
            <a:r>
              <a:rPr lang="en-US" b="1" i="1" dirty="0" smtClean="0"/>
              <a:t>x</a:t>
            </a:r>
            <a:r>
              <a:rPr lang="en-US" b="1" i="1" baseline="-25000" dirty="0" smtClean="0"/>
              <a:t>i</a:t>
            </a:r>
            <a:r>
              <a:rPr lang="en-US" dirty="0" smtClean="0"/>
              <a:t> and </a:t>
            </a:r>
            <a:r>
              <a:rPr lang="en-US" b="1" i="1" dirty="0" err="1" smtClean="0"/>
              <a:t>x</a:t>
            </a:r>
            <a:r>
              <a:rPr lang="en-US" b="1" i="1" baseline="-25000" dirty="0" err="1" smtClean="0"/>
              <a:t>j</a:t>
            </a:r>
            <a:endParaRPr lang="en-US" b="1" i="1" baseline="-25000" dirty="0" smtClean="0"/>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smtClean="0"/>
              <a:t>Denominator chosen to get larger contribution in objective function from smaller dissimilarities</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b="1" i="1" dirty="0" smtClean="0"/>
              <a:t>f</a:t>
            </a:r>
            <a:r>
              <a:rPr lang="en-US" dirty="0" smtClean="0"/>
              <a:t> is monotone transformation of dissimilarity measure                   chosen “artistically” </a:t>
            </a:r>
          </a:p>
        </p:txBody>
      </p:sp>
      <p:sp>
        <p:nvSpPr>
          <p:cNvPr id="15366" name="Date Placeholder 5"/>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r">
              <a:buFont typeface="Times New Roman" panose="02020603050405020304" pitchFamily="18" charset="0"/>
              <a:buNone/>
            </a:pPr>
            <a:r>
              <a:rPr lang="en-US" smtClean="0">
                <a:solidFill>
                  <a:srgbClr val="775F55"/>
                </a:solidFill>
                <a:latin typeface="Arial" panose="020B0604020202020204" pitchFamily="34" charset="0"/>
              </a:rPr>
              <a:t>ECMLS 2012</a:t>
            </a:r>
          </a:p>
        </p:txBody>
      </p:sp>
      <p:graphicFrame>
        <p:nvGraphicFramePr>
          <p:cNvPr id="15367" name="Object 4"/>
          <p:cNvGraphicFramePr>
            <a:graphicFrameLocks noChangeAspect="1"/>
          </p:cNvGraphicFramePr>
          <p:nvPr/>
        </p:nvGraphicFramePr>
        <p:xfrm>
          <a:off x="2844001" y="1977481"/>
          <a:ext cx="4337280" cy="1244160"/>
        </p:xfrm>
        <a:graphic>
          <a:graphicData uri="http://schemas.openxmlformats.org/presentationml/2006/ole">
            <mc:AlternateContent xmlns:mc="http://schemas.openxmlformats.org/markup-compatibility/2006">
              <mc:Choice xmlns:v="urn:schemas-microsoft-com:vml" Requires="v">
                <p:oleObj spid="_x0000_s2092" name="Equation" r:id="rId4" imgW="1638300" imgH="469900" progId="Equation.3">
                  <p:embed/>
                </p:oleObj>
              </mc:Choice>
              <mc:Fallback>
                <p:oleObj name="Equation" r:id="rId4" imgW="1638300" imgH="469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4001" y="1977481"/>
                        <a:ext cx="4337280" cy="1244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8" name="Object 6"/>
          <p:cNvGraphicFramePr>
            <a:graphicFrameLocks noChangeAspect="1"/>
          </p:cNvGraphicFramePr>
          <p:nvPr/>
        </p:nvGraphicFramePr>
        <p:xfrm>
          <a:off x="563041" y="3083401"/>
          <a:ext cx="345600" cy="567360"/>
        </p:xfrm>
        <a:graphic>
          <a:graphicData uri="http://schemas.openxmlformats.org/presentationml/2006/ole">
            <mc:AlternateContent xmlns:mc="http://schemas.openxmlformats.org/markup-compatibility/2006">
              <mc:Choice xmlns:v="urn:schemas-microsoft-com:vml" Requires="v">
                <p:oleObj spid="_x0000_s2093" name="Equation" r:id="rId6" imgW="177646" imgH="241091" progId="Equation.3">
                  <p:embed/>
                </p:oleObj>
              </mc:Choice>
              <mc:Fallback>
                <p:oleObj name="Equation" r:id="rId6" imgW="177646" imgH="24109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041" y="3083401"/>
                        <a:ext cx="345600" cy="567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519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12001" y="229321"/>
            <a:ext cx="8154720" cy="990720"/>
          </a:xfrm>
        </p:spPr>
        <p:txBody>
          <a:bodyPr/>
          <a:lstStyle/>
          <a:p>
            <a:r>
              <a:rPr lang="en-US" smtClean="0"/>
              <a:t>Typical Metagenomics MDS</a:t>
            </a:r>
          </a:p>
        </p:txBody>
      </p:sp>
      <p:sp>
        <p:nvSpPr>
          <p:cNvPr id="1638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Times New Roman" panose="02020603050405020304" pitchFamily="18" charset="0"/>
              <a:buNone/>
            </a:pPr>
            <a:r>
              <a:rPr lang="en-US" smtClean="0">
                <a:solidFill>
                  <a:srgbClr val="775F55"/>
                </a:solidFill>
                <a:latin typeface="Arial" panose="020B0604020202020204" pitchFamily="34" charset="0"/>
              </a:rPr>
              <a:t>ECMLS 2012</a:t>
            </a:r>
          </a:p>
        </p:txBody>
      </p:sp>
      <p:sp>
        <p:nvSpPr>
          <p:cNvPr id="1638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6" name="Slide Number Placeholder 5"/>
          <p:cNvSpPr>
            <a:spLocks noGrp="1"/>
          </p:cNvSpPr>
          <p:nvPr>
            <p:ph type="sldNum" sz="quarter" idx="12"/>
          </p:nvPr>
        </p:nvSpPr>
        <p:spPr/>
        <p:txBody>
          <a:bodyPr/>
          <a:lstStyle/>
          <a:p>
            <a:pPr>
              <a:lnSpc>
                <a:spcPct val="73000"/>
              </a:lnSpc>
            </a:pPr>
            <a:fld id="{3F200E49-2F6E-43DB-B8E0-A356421D735D}" type="slidenum">
              <a:rPr lang="en-US" sz="1270"/>
              <a:pPr>
                <a:lnSpc>
                  <a:spcPct val="73000"/>
                </a:lnSpc>
              </a:pPr>
              <a:t>48</a:t>
            </a:fld>
            <a:endParaRPr lang="en-US" sz="1270"/>
          </a:p>
        </p:txBody>
      </p:sp>
      <p:pic>
        <p:nvPicPr>
          <p:cNvPr id="16390" name="Picture 2" descr="Mega-region View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0" y="1349641"/>
            <a:ext cx="9123840" cy="5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8442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045" y="12879"/>
            <a:ext cx="4192073" cy="690619"/>
          </a:xfrm>
        </p:spPr>
        <p:txBody>
          <a:bodyPr/>
          <a:lstStyle/>
          <a:p>
            <a:r>
              <a:rPr lang="en-US" dirty="0" smtClean="0"/>
              <a:t>Metagenomics</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49</a:t>
            </a:fld>
            <a:endParaRPr lang="en-US"/>
          </a:p>
        </p:txBody>
      </p:sp>
      <p:pic>
        <p:nvPicPr>
          <p:cNvPr id="15362" name="Picture 2" descr="C:\Users\Geoffrey Fox\Desktop\680k_hierarchical_k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5" y="1012591"/>
            <a:ext cx="9144000" cy="58454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54935" y="643259"/>
            <a:ext cx="6523150" cy="369332"/>
          </a:xfrm>
          <a:prstGeom prst="rect">
            <a:avLst/>
          </a:prstGeom>
        </p:spPr>
        <p:txBody>
          <a:bodyPr wrap="square">
            <a:spAutoFit/>
          </a:bodyPr>
          <a:lstStyle/>
          <a:p>
            <a:r>
              <a:rPr lang="en-US" dirty="0" smtClean="0"/>
              <a:t>http://salsahpc.indiana.edu/millionseq/mina/16SrRNA_index.html</a:t>
            </a:r>
            <a:endParaRPr lang="en-US" dirty="0"/>
          </a:p>
        </p:txBody>
      </p:sp>
    </p:spTree>
    <p:extLst>
      <p:ext uri="{BB962C8B-B14F-4D97-AF65-F5344CB8AC3E}">
        <p14:creationId xmlns:p14="http://schemas.microsoft.com/office/powerpoint/2010/main" val="1146968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b="1" dirty="0" smtClean="0"/>
              <a:t>Types of Biomedical Big Data Problems</a:t>
            </a:r>
            <a:endParaRPr lang="en-US" b="1" dirty="0"/>
          </a:p>
        </p:txBody>
      </p:sp>
      <p:sp>
        <p:nvSpPr>
          <p:cNvPr id="3" name="Content Placeholder 2"/>
          <p:cNvSpPr>
            <a:spLocks noGrp="1"/>
          </p:cNvSpPr>
          <p:nvPr>
            <p:ph idx="1"/>
          </p:nvPr>
        </p:nvSpPr>
        <p:spPr>
          <a:xfrm>
            <a:off x="457200" y="1007772"/>
            <a:ext cx="8229600" cy="4525963"/>
          </a:xfrm>
        </p:spPr>
        <p:txBody>
          <a:bodyPr>
            <a:normAutofit lnSpcReduction="10000"/>
          </a:bodyPr>
          <a:lstStyle/>
          <a:p>
            <a:r>
              <a:rPr lang="en-US" dirty="0" smtClean="0"/>
              <a:t>Pervasive Health Sensors including data entered into or from smart phones (events)</a:t>
            </a:r>
          </a:p>
          <a:p>
            <a:r>
              <a:rPr lang="en-US" dirty="0" smtClean="0"/>
              <a:t>Radiology (images)</a:t>
            </a:r>
          </a:p>
          <a:p>
            <a:r>
              <a:rPr lang="en-US" dirty="0" smtClean="0"/>
              <a:t>Genomics/Proteomics</a:t>
            </a:r>
          </a:p>
          <a:p>
            <a:r>
              <a:rPr lang="en-US" dirty="0" smtClean="0"/>
              <a:t>Electronic medical records </a:t>
            </a:r>
            <a:r>
              <a:rPr lang="en-US" dirty="0" err="1" smtClean="0"/>
              <a:t>sizewise</a:t>
            </a:r>
            <a:r>
              <a:rPr lang="en-US" dirty="0" smtClean="0"/>
              <a:t> dominated by </a:t>
            </a:r>
            <a:r>
              <a:rPr lang="en-US" dirty="0" err="1" smtClean="0"/>
              <a:t>omics</a:t>
            </a:r>
            <a:r>
              <a:rPr lang="en-US" dirty="0" smtClean="0"/>
              <a:t> and images?</a:t>
            </a:r>
          </a:p>
          <a:p>
            <a:pPr lvl="1"/>
            <a:r>
              <a:rPr lang="en-US" dirty="0" smtClean="0"/>
              <a:t>Updated by events</a:t>
            </a:r>
          </a:p>
          <a:p>
            <a:r>
              <a:rPr lang="en-US" dirty="0" smtClean="0"/>
              <a:t>Classic data access and sophisticated datamining</a:t>
            </a:r>
            <a:endParaRPr lang="en-US" dirty="0"/>
          </a:p>
        </p:txBody>
      </p:sp>
    </p:spTree>
    <p:extLst>
      <p:ext uri="{BB962C8B-B14F-4D97-AF65-F5344CB8AC3E}">
        <p14:creationId xmlns:p14="http://schemas.microsoft.com/office/powerpoint/2010/main" val="727296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001" y="229321"/>
            <a:ext cx="8154720" cy="990720"/>
          </a:xfrm>
        </p:spPr>
        <p:txBody>
          <a:bodyPr/>
          <a:lstStyle/>
          <a:p>
            <a:pPr eaLnBrk="1" hangingPunct="1"/>
            <a:r>
              <a:rPr lang="en-US" smtClean="0"/>
              <a:t>MDS Details</a:t>
            </a:r>
          </a:p>
        </p:txBody>
      </p:sp>
      <p:sp>
        <p:nvSpPr>
          <p:cNvPr id="17411"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r">
              <a:buFont typeface="Times New Roman" panose="02020603050405020304" pitchFamily="18" charset="0"/>
              <a:buNone/>
            </a:pPr>
            <a:r>
              <a:rPr lang="en-US" smtClean="0">
                <a:solidFill>
                  <a:srgbClr val="775F55"/>
                </a:solidFill>
                <a:latin typeface="Arial" panose="020B0604020202020204" pitchFamily="34" charset="0"/>
              </a:rPr>
              <a:t>ECMLS 2012</a:t>
            </a:r>
          </a:p>
        </p:txBody>
      </p:sp>
      <p:sp>
        <p:nvSpPr>
          <p:cNvPr id="17412"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5" name="Slide Number Placeholder 4"/>
          <p:cNvSpPr>
            <a:spLocks noGrp="1"/>
          </p:cNvSpPr>
          <p:nvPr>
            <p:ph type="sldNum" sz="quarter" idx="12"/>
          </p:nvPr>
        </p:nvSpPr>
        <p:spPr/>
        <p:txBody>
          <a:bodyPr/>
          <a:lstStyle/>
          <a:p>
            <a:pPr>
              <a:lnSpc>
                <a:spcPct val="73000"/>
              </a:lnSpc>
            </a:pPr>
            <a:fld id="{4FE55F67-E30A-409A-8B29-B101FE79BF41}" type="slidenum">
              <a:rPr lang="en-US" sz="1270"/>
              <a:pPr>
                <a:lnSpc>
                  <a:spcPct val="73000"/>
                </a:lnSpc>
              </a:pPr>
              <a:t>50</a:t>
            </a:fld>
            <a:endParaRPr lang="en-US" sz="1270"/>
          </a:p>
        </p:txBody>
      </p:sp>
      <p:sp>
        <p:nvSpPr>
          <p:cNvPr id="6" name="Content Placeholder 5"/>
          <p:cNvSpPr>
            <a:spLocks noGrp="1"/>
          </p:cNvSpPr>
          <p:nvPr>
            <p:ph sz="quarter" idx="1"/>
          </p:nvPr>
        </p:nvSpPr>
        <p:spPr>
          <a:xfrm>
            <a:off x="148321" y="1600201"/>
            <a:ext cx="8995680" cy="4495680"/>
          </a:xfrm>
        </p:spPr>
        <p:txBody>
          <a:bodyPr>
            <a:noAutofit/>
          </a:bodyPr>
          <a:lstStyle/>
          <a:p>
            <a:pPr marL="391686" indent="-293764" eaLnBrk="1" fontAlgn="auto" hangingPunct="1">
              <a:spcBef>
                <a:spcPts val="700"/>
              </a:spcBef>
              <a:spcAft>
                <a:spcPts val="0"/>
              </a:spcAft>
              <a:buSzPct val="45000"/>
              <a:buFont typeface="Wingdings"/>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b="1" i="1" dirty="0" smtClean="0"/>
              <a:t>f</a:t>
            </a:r>
            <a:r>
              <a:rPr lang="en-US" dirty="0" smtClean="0"/>
              <a:t> chosen heuristically to increase the ratio of standard deviation to mean for         and to increase the range of dissimilarity measures.</a:t>
            </a:r>
          </a:p>
          <a:p>
            <a:pPr marL="391686" indent="-293764" eaLnBrk="1" fontAlgn="auto" hangingPunct="1">
              <a:spcBef>
                <a:spcPts val="700"/>
              </a:spcBef>
              <a:spcAft>
                <a:spcPts val="0"/>
              </a:spcAft>
              <a:buSzPct val="45000"/>
              <a:buFont typeface="Wingdings"/>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b="1" i="1" dirty="0" smtClean="0"/>
              <a:t>O(n</a:t>
            </a:r>
            <a:r>
              <a:rPr lang="en-US" b="1" i="1" baseline="30000" dirty="0" smtClean="0"/>
              <a:t>2</a:t>
            </a:r>
            <a:r>
              <a:rPr lang="en-US" b="1" i="1" dirty="0" smtClean="0"/>
              <a:t>)</a:t>
            </a:r>
            <a:r>
              <a:rPr lang="en-US" dirty="0" smtClean="0"/>
              <a:t> complexity to map </a:t>
            </a:r>
            <a:r>
              <a:rPr lang="en-US" b="1" i="1" dirty="0" smtClean="0"/>
              <a:t>n</a:t>
            </a:r>
            <a:r>
              <a:rPr lang="en-US" dirty="0" smtClean="0"/>
              <a:t> sequences into 3D.</a:t>
            </a:r>
          </a:p>
          <a:p>
            <a:pPr marL="391686" indent="-293764" eaLnBrk="1" fontAlgn="auto" hangingPunct="1">
              <a:spcBef>
                <a:spcPts val="700"/>
              </a:spcBef>
              <a:spcAft>
                <a:spcPts val="0"/>
              </a:spcAft>
              <a:buSzPct val="45000"/>
              <a:buFont typeface="Wingdings"/>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smtClean="0"/>
              <a:t>MDS can be solved using EM (SMACOF – fastest but limited) or directly by Newton's method (it’s just </a:t>
            </a:r>
            <a:r>
              <a:rPr lang="en-US" dirty="0" smtClean="0">
                <a:sym typeface="Symbol"/>
              </a:rPr>
              <a:t></a:t>
            </a:r>
            <a:r>
              <a:rPr lang="en-US" baseline="30000" dirty="0" smtClean="0">
                <a:sym typeface="Symbol"/>
              </a:rPr>
              <a:t>2</a:t>
            </a:r>
            <a:r>
              <a:rPr lang="en-US" dirty="0" smtClean="0">
                <a:sym typeface="Symbol"/>
              </a:rPr>
              <a:t> )</a:t>
            </a:r>
            <a:endParaRPr lang="en-US" dirty="0" smtClean="0"/>
          </a:p>
          <a:p>
            <a:pPr marL="391686" indent="-293764" eaLnBrk="1" fontAlgn="auto" hangingPunct="1">
              <a:spcBef>
                <a:spcPts val="700"/>
              </a:spcBef>
              <a:spcAft>
                <a:spcPts val="0"/>
              </a:spcAft>
              <a:buSzPct val="45000"/>
              <a:buFont typeface="Wingdings"/>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smtClean="0"/>
              <a:t>Used robust implementation of nonlinear </a:t>
            </a:r>
            <a:r>
              <a:rPr lang="en-US" dirty="0">
                <a:sym typeface="Symbol"/>
              </a:rPr>
              <a:t></a:t>
            </a:r>
            <a:r>
              <a:rPr lang="en-US" baseline="30000" dirty="0">
                <a:sym typeface="Symbol"/>
              </a:rPr>
              <a:t>2</a:t>
            </a:r>
            <a:r>
              <a:rPr lang="en-US" dirty="0">
                <a:sym typeface="Symbol"/>
              </a:rPr>
              <a:t> </a:t>
            </a:r>
            <a:r>
              <a:rPr lang="en-US" dirty="0" smtClean="0"/>
              <a:t>minimization with Levenberg-Marquardt</a:t>
            </a:r>
          </a:p>
          <a:p>
            <a:pPr marL="391686" indent="-293764" eaLnBrk="1" fontAlgn="auto" hangingPunct="1">
              <a:spcBef>
                <a:spcPts val="700"/>
              </a:spcBef>
              <a:spcAft>
                <a:spcPts val="0"/>
              </a:spcAft>
              <a:buSzPct val="45000"/>
              <a:buFont typeface="Wingdings"/>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smtClean="0"/>
              <a:t>3D projections visualized  in </a:t>
            </a:r>
            <a:r>
              <a:rPr lang="en-US" dirty="0" err="1" smtClean="0"/>
              <a:t>PlotViz</a:t>
            </a:r>
            <a:endParaRPr lang="en-US" dirty="0" smtClean="0"/>
          </a:p>
          <a:p>
            <a:pPr marL="391686" indent="-293764" eaLnBrk="1" fontAlgn="auto" hangingPunct="1">
              <a:spcBef>
                <a:spcPts val="700"/>
              </a:spcBef>
              <a:spcAft>
                <a:spcPts val="0"/>
              </a:spcAft>
              <a:buSzPct val="45000"/>
              <a:buFont typeface="Wingdings"/>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endParaRPr lang="en-US" sz="635" dirty="0"/>
          </a:p>
          <a:p>
            <a:pPr marL="320007" indent="-320007" eaLnBrk="1" fontAlgn="auto" hangingPunct="1">
              <a:spcBef>
                <a:spcPts val="700"/>
              </a:spcBef>
              <a:spcAft>
                <a:spcPts val="0"/>
              </a:spcAft>
              <a:buFont typeface="Wingdings"/>
              <a:buChar char=""/>
              <a:defRPr/>
            </a:pPr>
            <a:endParaRPr lang="en-US" dirty="0"/>
          </a:p>
        </p:txBody>
      </p:sp>
      <p:graphicFrame>
        <p:nvGraphicFramePr>
          <p:cNvPr id="17415" name="Object 6"/>
          <p:cNvGraphicFramePr>
            <a:graphicFrameLocks noChangeAspect="1"/>
          </p:cNvGraphicFramePr>
          <p:nvPr/>
        </p:nvGraphicFramePr>
        <p:xfrm>
          <a:off x="3811681" y="2115721"/>
          <a:ext cx="807840" cy="479520"/>
        </p:xfrm>
        <a:graphic>
          <a:graphicData uri="http://schemas.openxmlformats.org/presentationml/2006/ole">
            <mc:AlternateContent xmlns:mc="http://schemas.openxmlformats.org/markup-compatibility/2006">
              <mc:Choice xmlns:v="urn:schemas-microsoft-com:vml" Requires="v">
                <p:oleObj spid="_x0000_s3095" name="Equation" r:id="rId3" imgW="406224" imgH="241195" progId="Equation.3">
                  <p:embed/>
                </p:oleObj>
              </mc:Choice>
              <mc:Fallback>
                <p:oleObj name="Equation" r:id="rId3" imgW="406224" imgH="24119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681" y="2115721"/>
                        <a:ext cx="807840" cy="479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258857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12001" y="229321"/>
            <a:ext cx="8154720" cy="990720"/>
          </a:xfrm>
        </p:spPr>
        <p:txBody>
          <a:bodyPr/>
          <a:lstStyle/>
          <a:p>
            <a:pPr eaLnBrk="1" hangingPunct="1"/>
            <a:r>
              <a:rPr lang="en-US" smtClean="0"/>
              <a:t>MDS Details</a:t>
            </a:r>
          </a:p>
        </p:txBody>
      </p:sp>
      <p:sp>
        <p:nvSpPr>
          <p:cNvPr id="18435"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r">
              <a:buFont typeface="Times New Roman" panose="02020603050405020304" pitchFamily="18" charset="0"/>
              <a:buNone/>
            </a:pPr>
            <a:r>
              <a:rPr lang="en-US" smtClean="0">
                <a:solidFill>
                  <a:srgbClr val="775F55"/>
                </a:solidFill>
                <a:latin typeface="Arial" panose="020B0604020202020204" pitchFamily="34" charset="0"/>
              </a:rPr>
              <a:t>ECMLS 2012</a:t>
            </a:r>
          </a:p>
        </p:txBody>
      </p:sp>
      <p:sp>
        <p:nvSpPr>
          <p:cNvPr id="18436"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5" name="Slide Number Placeholder 4"/>
          <p:cNvSpPr>
            <a:spLocks noGrp="1"/>
          </p:cNvSpPr>
          <p:nvPr>
            <p:ph type="sldNum" sz="quarter" idx="12"/>
          </p:nvPr>
        </p:nvSpPr>
        <p:spPr/>
        <p:txBody>
          <a:bodyPr/>
          <a:lstStyle/>
          <a:p>
            <a:pPr>
              <a:lnSpc>
                <a:spcPct val="73000"/>
              </a:lnSpc>
            </a:pPr>
            <a:fld id="{ECAAC178-3AA1-4BE9-9314-73A354D0DE8B}" type="slidenum">
              <a:rPr lang="en-US" sz="1270"/>
              <a:pPr>
                <a:lnSpc>
                  <a:spcPct val="73000"/>
                </a:lnSpc>
              </a:pPr>
              <a:t>51</a:t>
            </a:fld>
            <a:endParaRPr lang="en-US" sz="1270"/>
          </a:p>
        </p:txBody>
      </p:sp>
      <p:sp>
        <p:nvSpPr>
          <p:cNvPr id="18438" name="Content Placeholder 5"/>
          <p:cNvSpPr>
            <a:spLocks noGrp="1"/>
          </p:cNvSpPr>
          <p:nvPr>
            <p:ph sz="quarter" idx="1"/>
          </p:nvPr>
        </p:nvSpPr>
        <p:spPr>
          <a:xfrm>
            <a:off x="148321" y="1424521"/>
            <a:ext cx="8847360" cy="4495680"/>
          </a:xfrm>
        </p:spPr>
        <p:txBody>
          <a:bodyPr/>
          <a:lstStyle/>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Input Data: 100K sequences from well-characterized prokaryotic COGs. </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Proximity measure: sequence alignment % scores</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Scores calculated using Needleman-Wunsch</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Scores “</a:t>
            </a:r>
            <a:r>
              <a:rPr lang="en-US" smtClean="0">
                <a:latin typeface="Courier New" panose="02070309020205020404" pitchFamily="49" charset="0"/>
                <a:cs typeface="Courier New" panose="02070309020205020404" pitchFamily="49" charset="0"/>
              </a:rPr>
              <a:t>sqrt 4D”</a:t>
            </a:r>
            <a:r>
              <a:rPr lang="en-US" smtClean="0"/>
              <a:t> transformed and fed into MDS</a:t>
            </a:r>
          </a:p>
          <a:p>
            <a:pPr marL="711370" lvl="1"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Analytic form for transformation to 4D</a:t>
            </a:r>
          </a:p>
          <a:p>
            <a:pPr marL="711370" lvl="1"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sym typeface="Symbol" panose="05050102010706020507" pitchFamily="18" charset="2"/>
              </a:rPr>
              <a:t></a:t>
            </a:r>
            <a:r>
              <a:rPr lang="en-US" i="1" baseline="-25000" smtClean="0">
                <a:sym typeface="Symbol" panose="05050102010706020507" pitchFamily="18" charset="2"/>
              </a:rPr>
              <a:t>ij</a:t>
            </a:r>
            <a:r>
              <a:rPr lang="en-US" i="1" baseline="30000" smtClean="0">
                <a:sym typeface="Symbol" panose="05050102010706020507" pitchFamily="18" charset="2"/>
              </a:rPr>
              <a:t>n </a:t>
            </a:r>
            <a:r>
              <a:rPr lang="en-US" i="1" smtClean="0">
                <a:sym typeface="Symbol" panose="05050102010706020507" pitchFamily="18" charset="2"/>
              </a:rPr>
              <a:t>decreases dimension n &gt; 1; increases n &lt; 1</a:t>
            </a:r>
            <a:endParaRPr lang="en-US" baseline="30000" smtClean="0"/>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latin typeface="Courier New" panose="02070309020205020404" pitchFamily="49" charset="0"/>
                <a:cs typeface="Courier New" panose="02070309020205020404" pitchFamily="49" charset="0"/>
              </a:rPr>
              <a:t>“sqrt</a:t>
            </a:r>
            <a:r>
              <a:rPr lang="en-US" smtClean="0"/>
              <a:t> 4D” reduced dimension of distance data from 244 for  </a:t>
            </a:r>
            <a:r>
              <a:rPr lang="en-US" smtClean="0">
                <a:sym typeface="Symbol" panose="05050102010706020507" pitchFamily="18" charset="2"/>
              </a:rPr>
              <a:t></a:t>
            </a:r>
            <a:r>
              <a:rPr lang="en-US" i="1" baseline="-25000" smtClean="0">
                <a:sym typeface="Symbol" panose="05050102010706020507" pitchFamily="18" charset="2"/>
              </a:rPr>
              <a:t>ij</a:t>
            </a:r>
            <a:r>
              <a:rPr lang="en-US" smtClean="0"/>
              <a:t>  to14 for   </a:t>
            </a:r>
            <a:r>
              <a:rPr lang="en-US" i="1" smtClean="0"/>
              <a:t>f</a:t>
            </a:r>
            <a:r>
              <a:rPr lang="en-US" smtClean="0"/>
              <a:t>(</a:t>
            </a:r>
            <a:r>
              <a:rPr lang="en-US" smtClean="0">
                <a:sym typeface="Symbol" panose="05050102010706020507" pitchFamily="18" charset="2"/>
              </a:rPr>
              <a:t></a:t>
            </a:r>
            <a:r>
              <a:rPr lang="en-US" i="1" baseline="-25000" smtClean="0">
                <a:sym typeface="Symbol" panose="05050102010706020507" pitchFamily="18" charset="2"/>
              </a:rPr>
              <a:t>ij</a:t>
            </a:r>
            <a:r>
              <a:rPr lang="en-US" smtClean="0"/>
              <a:t>)</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Hence more uniform coverage of Euclidean space</a:t>
            </a:r>
          </a:p>
        </p:txBody>
      </p:sp>
    </p:spTree>
    <p:extLst>
      <p:ext uri="{BB962C8B-B14F-4D97-AF65-F5344CB8AC3E}">
        <p14:creationId xmlns:p14="http://schemas.microsoft.com/office/powerpoint/2010/main" val="7047832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456481" y="273961"/>
            <a:ext cx="8228160" cy="1144800"/>
          </a:xfrm>
        </p:spPr>
        <p:txBody>
          <a:bodyPr vert="horz" wrap="square" lIns="100794" tIns="35202" rIns="100794" bIns="50397" numCol="1" anchor="ctr" anchorCtr="0" compatLnSpc="1">
            <a:prstTxWarp prst="textNoShape">
              <a:avLst/>
            </a:prstTxWarp>
          </a:bodyPr>
          <a:lstStyle/>
          <a:p>
            <a:pPr eaLnBrk="1" hangingPunct="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3D View of 100K COG Sequences</a:t>
            </a:r>
          </a:p>
        </p:txBody>
      </p:sp>
      <p:sp>
        <p:nvSpPr>
          <p:cNvPr id="1945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5" name="Slide Number Placeholder 5"/>
          <p:cNvSpPr>
            <a:spLocks noGrp="1"/>
          </p:cNvSpPr>
          <p:nvPr>
            <p:ph type="sldNum" sz="quarter" idx="12"/>
          </p:nvPr>
        </p:nvSpPr>
        <p:spPr/>
        <p:txBody>
          <a:bodyPr/>
          <a:lstStyle/>
          <a:p>
            <a:pPr>
              <a:lnSpc>
                <a:spcPct val="73000"/>
              </a:lnSpc>
            </a:pPr>
            <a:fld id="{0AC073B1-9238-43AB-AC67-3B16E1F5FAA3}" type="slidenum">
              <a:rPr lang="en-US" sz="1270"/>
              <a:pPr>
                <a:lnSpc>
                  <a:spcPct val="73000"/>
                </a:lnSpc>
              </a:pPr>
              <a:t>52</a:t>
            </a:fld>
            <a:endParaRPr lang="en-US" sz="1270"/>
          </a:p>
        </p:txBody>
      </p:sp>
      <p:pic>
        <p:nvPicPr>
          <p:cNvPr id="194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01" y="1562761"/>
            <a:ext cx="7084800" cy="464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462" name="Date Placeholder 5"/>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r">
              <a:buFont typeface="Times New Roman" panose="02020603050405020304" pitchFamily="18" charset="0"/>
              <a:buNone/>
            </a:pPr>
            <a:r>
              <a:rPr lang="en-US" smtClean="0">
                <a:solidFill>
                  <a:srgbClr val="775F55"/>
                </a:solidFill>
                <a:latin typeface="Arial" panose="020B0604020202020204" pitchFamily="34" charset="0"/>
              </a:rPr>
              <a:t>ECMLS 2012</a:t>
            </a:r>
          </a:p>
        </p:txBody>
      </p:sp>
    </p:spTree>
    <p:extLst>
      <p:ext uri="{BB962C8B-B14F-4D97-AF65-F5344CB8AC3E}">
        <p14:creationId xmlns:p14="http://schemas.microsoft.com/office/powerpoint/2010/main" val="4224313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ChangeArrowheads="1"/>
          </p:cNvSpPr>
          <p:nvPr>
            <p:ph type="title"/>
          </p:nvPr>
        </p:nvSpPr>
        <p:spPr>
          <a:xfrm>
            <a:off x="456481" y="273961"/>
            <a:ext cx="8228160" cy="1144800"/>
          </a:xfrm>
        </p:spPr>
        <p:txBody>
          <a:bodyPr vert="horz" wrap="square" lIns="100794" tIns="35202" rIns="100794" bIns="50397" numCol="1" anchor="ctr" anchorCtr="0" compatLnSpc="1">
            <a:prstTxWarp prst="textNoShape">
              <a:avLst/>
            </a:prstTxWarp>
          </a:bodyPr>
          <a:lstStyle/>
          <a:p>
            <a:pPr eaLnBrk="1" hangingPunct="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Cluster Annotation</a:t>
            </a:r>
          </a:p>
        </p:txBody>
      </p:sp>
      <p:sp>
        <p:nvSpPr>
          <p:cNvPr id="2150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41" name="Slide Number Placeholder 5"/>
          <p:cNvSpPr>
            <a:spLocks noGrp="1"/>
          </p:cNvSpPr>
          <p:nvPr>
            <p:ph type="sldNum" sz="quarter" idx="12"/>
          </p:nvPr>
        </p:nvSpPr>
        <p:spPr/>
        <p:txBody>
          <a:bodyPr/>
          <a:lstStyle/>
          <a:p>
            <a:pPr>
              <a:lnSpc>
                <a:spcPct val="73000"/>
              </a:lnSpc>
            </a:pPr>
            <a:fld id="{4EA6CCF2-4C19-415A-8BDA-C05F83814CC8}" type="slidenum">
              <a:rPr lang="en-US" sz="1270"/>
              <a:pPr>
                <a:lnSpc>
                  <a:spcPct val="73000"/>
                </a:lnSpc>
              </a:pPr>
              <a:t>53</a:t>
            </a:fld>
            <a:endParaRPr lang="en-US" sz="1270"/>
          </a:p>
        </p:txBody>
      </p:sp>
      <p:graphicFrame>
        <p:nvGraphicFramePr>
          <p:cNvPr id="15362" name="Group 2"/>
          <p:cNvGraphicFramePr>
            <a:graphicFrameLocks noGrp="1"/>
          </p:cNvGraphicFramePr>
          <p:nvPr/>
        </p:nvGraphicFramePr>
        <p:xfrm>
          <a:off x="424801" y="1562761"/>
          <a:ext cx="8432640" cy="4599359"/>
        </p:xfrm>
        <a:graphic>
          <a:graphicData uri="http://schemas.openxmlformats.org/drawingml/2006/table">
            <a:tbl>
              <a:tblPr/>
              <a:tblGrid>
                <a:gridCol w="1175040"/>
                <a:gridCol w="6151680"/>
                <a:gridCol w="1105920"/>
              </a:tblGrid>
              <a:tr h="340050">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a:t>
                      </a:r>
                    </a:p>
                  </a:txBody>
                  <a:tcPr marL="81638" marR="81638" marT="55259" marB="42456" anchor="b" horzOverflow="overflow">
                    <a:lnL>
                      <a:noFill/>
                    </a:lnL>
                    <a:lnR>
                      <a:noFill/>
                    </a:lnR>
                    <a:lnT>
                      <a:noFill/>
                    </a:lnT>
                    <a:lnB>
                      <a:noFill/>
                    </a:lnB>
                    <a:lnTlToBr>
                      <a:noFill/>
                    </a:lnTlToBr>
                    <a:lnBlToTr>
                      <a:noFill/>
                    </a:lnBlToTr>
                    <a:solidFill>
                      <a:schemeClr val="accent1">
                        <a:lumMod val="40000"/>
                        <a:lumOff val="60000"/>
                      </a:schemeClr>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Annotation</a:t>
                      </a:r>
                    </a:p>
                  </a:txBody>
                  <a:tcPr marL="81638" marR="81638" marT="55259" marB="42456" anchor="b" horzOverflow="overflow">
                    <a:lnL>
                      <a:noFill/>
                    </a:lnL>
                    <a:lnR>
                      <a:noFill/>
                    </a:lnR>
                    <a:lnT>
                      <a:noFill/>
                    </a:lnT>
                    <a:lnB>
                      <a:noFill/>
                    </a:lnB>
                    <a:lnTlToBr>
                      <a:noFill/>
                    </a:lnTlToBr>
                    <a:lnBlToTr>
                      <a:noFill/>
                    </a:lnBlToTr>
                    <a:solidFill>
                      <a:schemeClr val="accent1">
                        <a:lumMod val="40000"/>
                        <a:lumOff val="60000"/>
                      </a:schemeClr>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Uniref100</a:t>
                      </a:r>
                    </a:p>
                  </a:txBody>
                  <a:tcPr marL="81638" marR="81638" marT="55259" marB="42456" anchor="b" horzOverflow="overflow">
                    <a:lnL>
                      <a:noFill/>
                    </a:lnL>
                    <a:lnR>
                      <a:noFill/>
                    </a:lnR>
                    <a:lnT>
                      <a:noFill/>
                    </a:lnT>
                    <a:lnB>
                      <a:noFill/>
                    </a:lnB>
                    <a:lnTlToBr>
                      <a:noFill/>
                    </a:lnTlToBr>
                    <a:lnBlToTr>
                      <a:noFill/>
                    </a:lnBlToTr>
                    <a:solidFill>
                      <a:schemeClr val="accent1">
                        <a:lumMod val="40000"/>
                        <a:lumOff val="60000"/>
                      </a:schemeClr>
                    </a:solidFill>
                  </a:tcPr>
                </a:tc>
              </a:tr>
              <a:tr h="338887">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chemeClr val="tx1"/>
                          </a:solidFill>
                          <a:effectLst/>
                          <a:latin typeface="Times New Roman" pitchFamily="16" charset="0"/>
                          <a:cs typeface="Times New Roman" pitchFamily="16" charset="0"/>
                        </a:rPr>
                        <a:t>COG1131</a:t>
                      </a:r>
                    </a:p>
                  </a:txBody>
                  <a:tcPr marL="81638" marR="81638" marT="55259" marB="42456" anchor="b" horzOverflow="overflow">
                    <a:lnL>
                      <a:noFill/>
                    </a:lnL>
                    <a:lnR>
                      <a:noFill/>
                    </a:lnR>
                    <a:lnT>
                      <a:noFill/>
                    </a:lnT>
                    <a:lnB>
                      <a:noFill/>
                    </a:lnB>
                    <a:lnTlToBr>
                      <a:noFill/>
                    </a:lnTlToBr>
                    <a:lnBlToTr>
                      <a:noFill/>
                    </a:lnBlToTr>
                    <a:solidFill>
                      <a:srgbClr val="FFFF00"/>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chemeClr val="tx1"/>
                          </a:solidFill>
                          <a:effectLst/>
                          <a:latin typeface="Times New Roman" pitchFamily="16" charset="0"/>
                          <a:cs typeface="Times New Roman" pitchFamily="16" charset="0"/>
                        </a:rPr>
                        <a:t>ABC-type multidrug transport system, ATPase component</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dirty="0" smtClean="0">
                          <a:ln>
                            <a:noFill/>
                          </a:ln>
                          <a:solidFill>
                            <a:schemeClr val="tx1"/>
                          </a:solidFill>
                          <a:effectLst/>
                          <a:latin typeface="Times New Roman" pitchFamily="16" charset="0"/>
                          <a:cs typeface="Times New Roman" pitchFamily="16" charset="0"/>
                        </a:rPr>
                        <a:t>14406</a:t>
                      </a:r>
                    </a:p>
                  </a:txBody>
                  <a:tcPr marL="81638" marR="81638" marT="55259" marB="42456" anchor="b" horzOverflow="overflow">
                    <a:lnL>
                      <a:noFill/>
                    </a:lnL>
                    <a:lnR>
                      <a:noFill/>
                    </a:lnR>
                    <a:lnT>
                      <a:noFill/>
                    </a:lnT>
                    <a:lnB>
                      <a:noFill/>
                    </a:lnB>
                    <a:lnTlToBr>
                      <a:noFill/>
                    </a:lnTlToBr>
                    <a:lnBlToTr>
                      <a:noFill/>
                    </a:lnBlToTr>
                    <a:noFill/>
                  </a:tcPr>
                </a:tc>
              </a:tr>
              <a:tr h="560639">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COG1136</a:t>
                      </a:r>
                    </a:p>
                  </a:txBody>
                  <a:tcPr marL="81638" marR="81638" marT="55259" marB="42456" anchor="b" horzOverflow="overflow">
                    <a:lnL>
                      <a:noFill/>
                    </a:lnL>
                    <a:lnR>
                      <a:noFill/>
                    </a:lnR>
                    <a:lnT>
                      <a:noFill/>
                    </a:lnT>
                    <a:lnB>
                      <a:noFill/>
                    </a:lnB>
                    <a:lnTlToBr>
                      <a:noFill/>
                    </a:lnTlToBr>
                    <a:lnBlToTr>
                      <a:noFill/>
                    </a:lnBlToTr>
                    <a:solidFill>
                      <a:srgbClr val="00FFFF"/>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ABC-type antimicrobial peptide transport system, ATPase component</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7306</a:t>
                      </a:r>
                    </a:p>
                  </a:txBody>
                  <a:tcPr marL="81638" marR="81638" marT="55259" marB="42456" anchor="b" horzOverflow="overflow">
                    <a:lnL>
                      <a:noFill/>
                    </a:lnL>
                    <a:lnR>
                      <a:noFill/>
                    </a:lnR>
                    <a:lnT>
                      <a:noFill/>
                    </a:lnT>
                    <a:lnB>
                      <a:noFill/>
                    </a:lnB>
                    <a:lnTlToBr>
                      <a:noFill/>
                    </a:lnTlToBr>
                    <a:lnBlToTr>
                      <a:noFill/>
                    </a:lnBlToTr>
                    <a:noFill/>
                  </a:tcPr>
                </a:tc>
              </a:tr>
              <a:tr h="338887">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COG1126</a:t>
                      </a:r>
                    </a:p>
                  </a:txBody>
                  <a:tcPr marL="81638" marR="81638" marT="55259" marB="42456" anchor="b" horzOverflow="overflow">
                    <a:lnL>
                      <a:noFill/>
                    </a:lnL>
                    <a:lnR>
                      <a:noFill/>
                    </a:lnR>
                    <a:lnT>
                      <a:noFill/>
                    </a:lnT>
                    <a:lnB>
                      <a:noFill/>
                    </a:lnB>
                    <a:lnTlToBr>
                      <a:noFill/>
                    </a:lnTlToBr>
                    <a:lnBlToTr>
                      <a:noFill/>
                    </a:lnBlToTr>
                    <a:solidFill>
                      <a:schemeClr val="accent3">
                        <a:lumMod val="75000"/>
                      </a:schemeClr>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ABC-type polar amino acid transport system, ATPase component</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4061</a:t>
                      </a:r>
                    </a:p>
                  </a:txBody>
                  <a:tcPr marL="81638" marR="81638" marT="55259" marB="42456" anchor="b" horzOverflow="overflow">
                    <a:lnL>
                      <a:noFill/>
                    </a:lnL>
                    <a:lnR>
                      <a:noFill/>
                    </a:lnR>
                    <a:lnT>
                      <a:noFill/>
                    </a:lnT>
                    <a:lnB>
                      <a:noFill/>
                    </a:lnB>
                    <a:lnTlToBr>
                      <a:noFill/>
                    </a:lnTlToBr>
                    <a:lnBlToTr>
                      <a:noFill/>
                    </a:lnBlToTr>
                    <a:noFill/>
                  </a:tcPr>
                </a:tc>
              </a:tr>
              <a:tr h="338887">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COG3839</a:t>
                      </a:r>
                    </a:p>
                  </a:txBody>
                  <a:tcPr marL="81638" marR="81638" marT="55259" marB="42456" anchor="b" horzOverflow="overflow">
                    <a:lnL>
                      <a:noFill/>
                    </a:lnL>
                    <a:lnR>
                      <a:noFill/>
                    </a:lnR>
                    <a:lnT>
                      <a:noFill/>
                    </a:lnT>
                    <a:lnB>
                      <a:noFill/>
                    </a:lnB>
                    <a:lnTlToBr>
                      <a:noFill/>
                    </a:lnTlToBr>
                    <a:lnBlToTr>
                      <a:noFill/>
                    </a:lnBlToTr>
                    <a:solidFill>
                      <a:srgbClr val="00B050"/>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ABC-type sugar transport systems, ATPase component</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4121</a:t>
                      </a:r>
                    </a:p>
                  </a:txBody>
                  <a:tcPr marL="81638" marR="81638" marT="55259" marB="42456" anchor="b" horzOverflow="overflow">
                    <a:lnL>
                      <a:noFill/>
                    </a:lnL>
                    <a:lnR>
                      <a:noFill/>
                    </a:lnR>
                    <a:lnT>
                      <a:noFill/>
                    </a:lnT>
                    <a:lnB>
                      <a:noFill/>
                    </a:lnB>
                    <a:lnTlToBr>
                      <a:noFill/>
                    </a:lnTlToBr>
                    <a:lnBlToTr>
                      <a:noFill/>
                    </a:lnBlToTr>
                    <a:noFill/>
                  </a:tcPr>
                </a:tc>
              </a:tr>
              <a:tr h="560639">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COG0444</a:t>
                      </a:r>
                    </a:p>
                  </a:txBody>
                  <a:tcPr marL="81638" marR="81638" marT="55259" marB="42456" anchor="b" horzOverflow="overflow">
                    <a:lnL>
                      <a:noFill/>
                    </a:lnL>
                    <a:lnR>
                      <a:noFill/>
                    </a:lnR>
                    <a:lnT>
                      <a:noFill/>
                    </a:lnT>
                    <a:lnB>
                      <a:noFill/>
                    </a:lnB>
                    <a:lnTlToBr>
                      <a:noFill/>
                    </a:lnTlToBr>
                    <a:lnBlToTr>
                      <a:noFill/>
                    </a:lnBlToTr>
                    <a:solidFill>
                      <a:srgbClr val="FF0000"/>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ABC-type dipeptide/oligopeptide/nickel transport system ATPase comp</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3520</a:t>
                      </a:r>
                    </a:p>
                  </a:txBody>
                  <a:tcPr marL="81638" marR="81638" marT="55259" marB="42456" anchor="b" horzOverflow="overflow">
                    <a:lnL>
                      <a:noFill/>
                    </a:lnL>
                    <a:lnR>
                      <a:noFill/>
                    </a:lnR>
                    <a:lnT>
                      <a:noFill/>
                    </a:lnT>
                    <a:lnB>
                      <a:noFill/>
                    </a:lnB>
                    <a:lnTlToBr>
                      <a:noFill/>
                    </a:lnTlToBr>
                    <a:lnBlToTr>
                      <a:noFill/>
                    </a:lnBlToTr>
                    <a:noFill/>
                  </a:tcPr>
                </a:tc>
              </a:tr>
              <a:tr h="338887">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COG4608</a:t>
                      </a:r>
                    </a:p>
                  </a:txBody>
                  <a:tcPr marL="81638" marR="81638" marT="55259" marB="42456" anchor="b" horzOverflow="overflow">
                    <a:lnL>
                      <a:noFill/>
                    </a:lnL>
                    <a:lnR>
                      <a:noFill/>
                    </a:lnR>
                    <a:lnT>
                      <a:noFill/>
                    </a:lnT>
                    <a:lnB>
                      <a:noFill/>
                    </a:lnB>
                    <a:lnTlToBr>
                      <a:noFill/>
                    </a:lnTlToBr>
                    <a:lnBlToTr>
                      <a:noFill/>
                    </a:lnBlToTr>
                    <a:solidFill>
                      <a:srgbClr val="7030A0"/>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ABC-type oligopeptide transport system, ATPase component</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3074</a:t>
                      </a:r>
                    </a:p>
                  </a:txBody>
                  <a:tcPr marL="81638" marR="81638" marT="55259" marB="42456" anchor="b" horzOverflow="overflow">
                    <a:lnL>
                      <a:noFill/>
                    </a:lnL>
                    <a:lnR>
                      <a:noFill/>
                    </a:lnR>
                    <a:lnT>
                      <a:noFill/>
                    </a:lnT>
                    <a:lnB>
                      <a:noFill/>
                    </a:lnB>
                    <a:lnTlToBr>
                      <a:noFill/>
                    </a:lnTlToBr>
                    <a:lnBlToTr>
                      <a:noFill/>
                    </a:lnBlToTr>
                    <a:noFill/>
                  </a:tcPr>
                </a:tc>
              </a:tr>
              <a:tr h="362994">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COG3842</a:t>
                      </a:r>
                    </a:p>
                  </a:txBody>
                  <a:tcPr marL="81638" marR="81638" marT="55259" marB="42456" anchor="b" horzOverflow="overflow">
                    <a:lnL>
                      <a:noFill/>
                    </a:lnL>
                    <a:lnR>
                      <a:noFill/>
                    </a:lnR>
                    <a:lnT>
                      <a:noFill/>
                    </a:lnT>
                    <a:lnB>
                      <a:noFill/>
                    </a:lnB>
                    <a:lnTlToBr>
                      <a:noFill/>
                    </a:lnTlToBr>
                    <a:lnBlToTr>
                      <a:noFill/>
                    </a:lnBlToTr>
                    <a:solidFill>
                      <a:srgbClr val="FFC000"/>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ABC-type spermidine/putrescine transport systems, ATPase comp</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3665</a:t>
                      </a:r>
                    </a:p>
                  </a:txBody>
                  <a:tcPr marL="81638" marR="81638" marT="55259" marB="42456" anchor="b" horzOverflow="overflow">
                    <a:lnL>
                      <a:noFill/>
                    </a:lnL>
                    <a:lnR>
                      <a:noFill/>
                    </a:lnR>
                    <a:lnT>
                      <a:noFill/>
                    </a:lnT>
                    <a:lnB>
                      <a:noFill/>
                    </a:lnB>
                    <a:lnTlToBr>
                      <a:noFill/>
                    </a:lnTlToBr>
                    <a:lnBlToTr>
                      <a:noFill/>
                    </a:lnBlToTr>
                    <a:noFill/>
                  </a:tcPr>
                </a:tc>
              </a:tr>
              <a:tr h="338887">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COG0333</a:t>
                      </a:r>
                    </a:p>
                  </a:txBody>
                  <a:tcPr marL="81638" marR="81638" marT="55259" marB="42456" anchor="b" horzOverflow="overflow">
                    <a:lnL>
                      <a:noFill/>
                    </a:lnL>
                    <a:lnR>
                      <a:noFill/>
                    </a:lnR>
                    <a:lnT>
                      <a:noFill/>
                    </a:lnT>
                    <a:lnB>
                      <a:noFill/>
                    </a:lnB>
                    <a:lnTlToBr>
                      <a:noFill/>
                    </a:lnTlToBr>
                    <a:lnBlToTr>
                      <a:noFill/>
                    </a:lnBlToTr>
                    <a:solidFill>
                      <a:srgbClr val="FF9900"/>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Ribosomal protein L32</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1148</a:t>
                      </a:r>
                    </a:p>
                  </a:txBody>
                  <a:tcPr marL="81638" marR="81638" marT="55259" marB="42456" anchor="b" horzOverflow="overflow">
                    <a:lnL>
                      <a:noFill/>
                    </a:lnL>
                    <a:lnR>
                      <a:noFill/>
                    </a:lnR>
                    <a:lnT>
                      <a:noFill/>
                    </a:lnT>
                    <a:lnB>
                      <a:noFill/>
                    </a:lnB>
                    <a:lnTlToBr>
                      <a:noFill/>
                    </a:lnTlToBr>
                    <a:lnBlToTr>
                      <a:noFill/>
                    </a:lnBlToTr>
                    <a:noFill/>
                  </a:tcPr>
                </a:tc>
              </a:tr>
              <a:tr h="338887">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COG0454</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Histone acetyltransferase HPA2 and Related acetyltransferases</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14085</a:t>
                      </a:r>
                    </a:p>
                  </a:txBody>
                  <a:tcPr marL="81638" marR="81638" marT="55259" marB="42456" anchor="b" horzOverflow="overflow">
                    <a:lnL>
                      <a:noFill/>
                    </a:lnL>
                    <a:lnR>
                      <a:noFill/>
                    </a:lnR>
                    <a:lnT>
                      <a:noFill/>
                    </a:lnT>
                    <a:lnB>
                      <a:noFill/>
                    </a:lnB>
                    <a:lnTlToBr>
                      <a:noFill/>
                    </a:lnTlToBr>
                    <a:lnBlToTr>
                      <a:noFill/>
                    </a:lnBlToTr>
                    <a:noFill/>
                  </a:tcPr>
                </a:tc>
              </a:tr>
              <a:tr h="338887">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COG0477</a:t>
                      </a:r>
                    </a:p>
                  </a:txBody>
                  <a:tcPr marL="81638" marR="81638" marT="55259" marB="42456" anchor="b" horzOverflow="overflow">
                    <a:lnL>
                      <a:noFill/>
                    </a:lnL>
                    <a:lnR>
                      <a:noFill/>
                    </a:lnR>
                    <a:lnT>
                      <a:noFill/>
                    </a:lnT>
                    <a:lnB>
                      <a:noFill/>
                    </a:lnB>
                    <a:lnTlToBr>
                      <a:noFill/>
                    </a:lnTlToBr>
                    <a:lnBlToTr>
                      <a:noFill/>
                    </a:lnBlToTr>
                    <a:solidFill>
                      <a:srgbClr val="0000FF"/>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dirty="0" smtClean="0">
                          <a:ln>
                            <a:noFill/>
                          </a:ln>
                          <a:solidFill>
                            <a:srgbClr val="000000"/>
                          </a:solidFill>
                          <a:effectLst/>
                          <a:latin typeface="Times New Roman" pitchFamily="16" charset="0"/>
                          <a:cs typeface="Times New Roman" pitchFamily="16" charset="0"/>
                        </a:rPr>
                        <a:t>Permeases of the major facilitator superfamily</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48590</a:t>
                      </a:r>
                    </a:p>
                  </a:txBody>
                  <a:tcPr marL="81638" marR="81638" marT="55259" marB="42456" anchor="b" horzOverflow="overflow">
                    <a:lnL>
                      <a:noFill/>
                    </a:lnL>
                    <a:lnR>
                      <a:noFill/>
                    </a:lnR>
                    <a:lnT>
                      <a:noFill/>
                    </a:lnT>
                    <a:lnB>
                      <a:noFill/>
                    </a:lnB>
                    <a:lnTlToBr>
                      <a:noFill/>
                    </a:lnTlToBr>
                    <a:lnBlToTr>
                      <a:noFill/>
                    </a:lnBlToTr>
                    <a:noFill/>
                  </a:tcPr>
                </a:tc>
              </a:tr>
              <a:tr h="402828">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COG1028</a:t>
                      </a:r>
                    </a:p>
                  </a:txBody>
                  <a:tcPr marL="81638" marR="81638" marT="55259" marB="42456" anchor="b" horzOverflow="overflow">
                    <a:lnL>
                      <a:noFill/>
                    </a:lnL>
                    <a:lnR>
                      <a:noFill/>
                    </a:lnR>
                    <a:lnT>
                      <a:noFill/>
                    </a:lnT>
                    <a:lnB>
                      <a:noFill/>
                    </a:lnB>
                    <a:lnTlToBr>
                      <a:noFill/>
                    </a:lnTlToBr>
                    <a:lnBlToTr>
                      <a:noFill/>
                    </a:lnBlToTr>
                    <a:solidFill>
                      <a:srgbClr val="FF00FF"/>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dirty="0" smtClean="0">
                          <a:ln>
                            <a:noFill/>
                          </a:ln>
                          <a:solidFill>
                            <a:srgbClr val="000000"/>
                          </a:solidFill>
                          <a:effectLst/>
                          <a:latin typeface="Times New Roman" pitchFamily="16" charset="0"/>
                          <a:cs typeface="Times New Roman" pitchFamily="16" charset="0"/>
                        </a:rPr>
                        <a:t>Dehydrogenases with different specificities</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dirty="0" smtClean="0">
                          <a:ln>
                            <a:noFill/>
                          </a:ln>
                          <a:solidFill>
                            <a:srgbClr val="000000"/>
                          </a:solidFill>
                          <a:effectLst/>
                          <a:latin typeface="Times New Roman" pitchFamily="16" charset="0"/>
                          <a:cs typeface="Times New Roman" pitchFamily="16" charset="0"/>
                        </a:rPr>
                        <a:t>37461</a:t>
                      </a:r>
                    </a:p>
                  </a:txBody>
                  <a:tcPr marL="81638" marR="81638" marT="55259" marB="42456" anchor="b" horzOverflow="overflow">
                    <a:lnL>
                      <a:noFill/>
                    </a:lnL>
                    <a:lnR>
                      <a:noFill/>
                    </a:lnR>
                    <a:lnT>
                      <a:noFill/>
                    </a:lnT>
                    <a:lnB>
                      <a:noFill/>
                    </a:lnB>
                    <a:lnTlToBr>
                      <a:noFill/>
                    </a:lnTlToBr>
                    <a:lnBlToTr>
                      <a:noFill/>
                    </a:lnBlToTr>
                    <a:noFill/>
                  </a:tcPr>
                </a:tc>
              </a:tr>
            </a:tbl>
          </a:graphicData>
        </a:graphic>
      </p:graphicFrame>
      <p:sp>
        <p:nvSpPr>
          <p:cNvPr id="21546" name="Date Placeholder 4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r">
              <a:buFont typeface="Times New Roman" panose="02020603050405020304" pitchFamily="18" charset="0"/>
              <a:buNone/>
            </a:pPr>
            <a:r>
              <a:rPr lang="en-US" smtClean="0">
                <a:solidFill>
                  <a:srgbClr val="775F55"/>
                </a:solidFill>
                <a:latin typeface="Arial" panose="020B0604020202020204" pitchFamily="34" charset="0"/>
              </a:rPr>
              <a:t>ECMLS 2012</a:t>
            </a:r>
          </a:p>
        </p:txBody>
      </p:sp>
    </p:spTree>
    <p:extLst>
      <p:ext uri="{BB962C8B-B14F-4D97-AF65-F5344CB8AC3E}">
        <p14:creationId xmlns:p14="http://schemas.microsoft.com/office/powerpoint/2010/main" val="1499356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a:xfrm>
            <a:off x="456481" y="273961"/>
            <a:ext cx="8228160" cy="1144800"/>
          </a:xfrm>
        </p:spPr>
        <p:txBody>
          <a:bodyPr vert="horz" wrap="square" lIns="100794" tIns="35202" rIns="100794" bIns="50397" numCol="1" anchor="ctr" anchorCtr="0" compatLnSpc="1">
            <a:prstTxWarp prst="textNoShape">
              <a:avLst/>
            </a:prstTxWarp>
          </a:bodyPr>
          <a:lstStyle/>
          <a:p>
            <a:pPr eaLnBrk="1" hangingPunct="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Selected Clusters</a:t>
            </a:r>
          </a:p>
        </p:txBody>
      </p:sp>
      <p:sp>
        <p:nvSpPr>
          <p:cNvPr id="2253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5" name="Slide Number Placeholder 5"/>
          <p:cNvSpPr>
            <a:spLocks noGrp="1"/>
          </p:cNvSpPr>
          <p:nvPr>
            <p:ph type="sldNum" sz="quarter" idx="12"/>
          </p:nvPr>
        </p:nvSpPr>
        <p:spPr/>
        <p:txBody>
          <a:bodyPr/>
          <a:lstStyle/>
          <a:p>
            <a:pPr>
              <a:lnSpc>
                <a:spcPct val="73000"/>
              </a:lnSpc>
            </a:pPr>
            <a:fld id="{E7859ED8-0BC4-4754-BE36-E1CD42F6F0FD}" type="slidenum">
              <a:rPr lang="en-US" sz="1270"/>
              <a:pPr>
                <a:lnSpc>
                  <a:spcPct val="73000"/>
                </a:lnSpc>
              </a:pPr>
              <a:t>54</a:t>
            </a:fld>
            <a:endParaRPr lang="en-US" sz="1270"/>
          </a:p>
        </p:txBody>
      </p:sp>
      <p:pic>
        <p:nvPicPr>
          <p:cNvPr id="225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7201" y="1562761"/>
            <a:ext cx="5875200" cy="458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34" name="Date Placeholder 5"/>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r">
              <a:buFont typeface="Times New Roman" panose="02020603050405020304" pitchFamily="18" charset="0"/>
              <a:buNone/>
            </a:pPr>
            <a:r>
              <a:rPr lang="en-US" smtClean="0">
                <a:solidFill>
                  <a:srgbClr val="775F55"/>
                </a:solidFill>
                <a:latin typeface="Arial" panose="020B0604020202020204" pitchFamily="34" charset="0"/>
              </a:rPr>
              <a:t>ECMLS 2012</a:t>
            </a:r>
          </a:p>
        </p:txBody>
      </p:sp>
    </p:spTree>
    <p:extLst>
      <p:ext uri="{BB962C8B-B14F-4D97-AF65-F5344CB8AC3E}">
        <p14:creationId xmlns:p14="http://schemas.microsoft.com/office/powerpoint/2010/main" val="38526234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70" y="152400"/>
            <a:ext cx="9144000" cy="762000"/>
          </a:xfrm>
        </p:spPr>
        <p:txBody>
          <a:bodyPr/>
          <a:lstStyle/>
          <a:p>
            <a:r>
              <a:rPr lang="en-US" sz="4000" dirty="0" smtClean="0"/>
              <a:t>Metagenomics with 3 Clustering Methods</a:t>
            </a:r>
            <a:endParaRPr lang="en-US" sz="4000" dirty="0"/>
          </a:p>
        </p:txBody>
      </p:sp>
      <p:sp>
        <p:nvSpPr>
          <p:cNvPr id="5" name="Content Placeholder 4"/>
          <p:cNvSpPr>
            <a:spLocks noGrp="1"/>
          </p:cNvSpPr>
          <p:nvPr>
            <p:ph idx="1"/>
          </p:nvPr>
        </p:nvSpPr>
        <p:spPr>
          <a:xfrm>
            <a:off x="152400" y="838200"/>
            <a:ext cx="8991600" cy="1219200"/>
          </a:xfrm>
        </p:spPr>
        <p:txBody>
          <a:bodyPr/>
          <a:lstStyle/>
          <a:p>
            <a:r>
              <a:rPr lang="en-US" sz="2400" b="1" dirty="0" smtClean="0"/>
              <a:t>DA-PWC 188 Clusters; CD-Hit 6000; UCLUST 8418</a:t>
            </a:r>
          </a:p>
          <a:p>
            <a:r>
              <a:rPr lang="en-US" sz="2400" b="1" dirty="0" smtClean="0"/>
              <a:t>DA-PWC doesn’t need seeding like other methods – All clusters found by splitting</a:t>
            </a:r>
            <a:endParaRPr lang="en-US" sz="2400" b="1"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55</a:t>
            </a:fld>
            <a:endParaRPr lang="en-US"/>
          </a:p>
        </p:txBody>
      </p:sp>
      <p:graphicFrame>
        <p:nvGraphicFramePr>
          <p:cNvPr id="4" name="Chart 3"/>
          <p:cNvGraphicFramePr/>
          <p:nvPr>
            <p:extLst/>
          </p:nvPr>
        </p:nvGraphicFramePr>
        <p:xfrm>
          <a:off x="0" y="2133600"/>
          <a:ext cx="91440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219200" y="2290128"/>
            <a:ext cx="1106200" cy="369332"/>
          </a:xfrm>
          <a:prstGeom prst="rect">
            <a:avLst/>
          </a:prstGeom>
          <a:noFill/>
        </p:spPr>
        <p:txBody>
          <a:bodyPr wrap="none" rtlCol="0">
            <a:spAutoFit/>
          </a:bodyPr>
          <a:lstStyle/>
          <a:p>
            <a:r>
              <a:rPr lang="en-US" b="1" dirty="0">
                <a:solidFill>
                  <a:prstClr val="black"/>
                </a:solidFill>
              </a:rPr>
              <a:t># Clusters</a:t>
            </a:r>
          </a:p>
        </p:txBody>
      </p:sp>
    </p:spTree>
    <p:extLst>
      <p:ext uri="{BB962C8B-B14F-4D97-AF65-F5344CB8AC3E}">
        <p14:creationId xmlns:p14="http://schemas.microsoft.com/office/powerpoint/2010/main" val="30327535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il2d_pca.pdf"/>
          <p:cNvPicPr>
            <a:picLocks noChangeAspect="1"/>
          </p:cNvPicPr>
          <p:nvPr/>
        </p:nvPicPr>
        <p:blipFill>
          <a:blip r:embed="rId3"/>
          <a:srcRect l="5868" t="4082" b="7352"/>
          <a:stretch>
            <a:fillRect/>
          </a:stretch>
        </p:blipFill>
        <p:spPr>
          <a:xfrm>
            <a:off x="228600" y="3505200"/>
            <a:ext cx="3514711" cy="3306879"/>
          </a:xfrm>
          <a:prstGeom prst="rect">
            <a:avLst/>
          </a:prstGeom>
        </p:spPr>
      </p:pic>
      <p:pic>
        <p:nvPicPr>
          <p:cNvPr id="5" name="Picture 4" descr="oil2d_da_auto.pdf"/>
          <p:cNvPicPr>
            <a:picLocks noChangeAspect="1"/>
          </p:cNvPicPr>
          <p:nvPr/>
        </p:nvPicPr>
        <p:blipFill>
          <a:blip r:embed="rId4"/>
          <a:srcRect l="7329" t="9156" r="2723" b="5219"/>
          <a:stretch>
            <a:fillRect/>
          </a:stretch>
        </p:blipFill>
        <p:spPr>
          <a:xfrm>
            <a:off x="3852504" y="3525296"/>
            <a:ext cx="3460158" cy="3293830"/>
          </a:xfrm>
          <a:prstGeom prst="rect">
            <a:avLst/>
          </a:prstGeom>
        </p:spPr>
      </p:pic>
      <p:sp>
        <p:nvSpPr>
          <p:cNvPr id="2" name="Title 1"/>
          <p:cNvSpPr>
            <a:spLocks noGrp="1"/>
          </p:cNvSpPr>
          <p:nvPr>
            <p:ph type="title"/>
          </p:nvPr>
        </p:nvSpPr>
        <p:spPr/>
        <p:txBody>
          <a:bodyPr anchor="t"/>
          <a:lstStyle/>
          <a:p>
            <a:r>
              <a:rPr lang="en-US" dirty="0" smtClean="0"/>
              <a:t>Advantages of GTM</a:t>
            </a:r>
            <a:endParaRPr lang="en-US" dirty="0"/>
          </a:p>
        </p:txBody>
      </p:sp>
      <p:sp>
        <p:nvSpPr>
          <p:cNvPr id="3" name="Content Placeholder 2"/>
          <p:cNvSpPr>
            <a:spLocks noGrp="1"/>
          </p:cNvSpPr>
          <p:nvPr>
            <p:ph idx="1"/>
          </p:nvPr>
        </p:nvSpPr>
        <p:spPr>
          <a:xfrm>
            <a:off x="457200" y="1143000"/>
            <a:ext cx="8382000" cy="2362200"/>
          </a:xfrm>
        </p:spPr>
        <p:txBody>
          <a:bodyPr>
            <a:normAutofit fontScale="85000" lnSpcReduction="10000"/>
          </a:bodyPr>
          <a:lstStyle/>
          <a:p>
            <a:r>
              <a:rPr lang="en-US" dirty="0" smtClean="0"/>
              <a:t>Computational complexity is </a:t>
            </a:r>
            <a:r>
              <a:rPr lang="en-US" i="1" dirty="0" smtClean="0"/>
              <a:t>O</a:t>
            </a:r>
            <a:r>
              <a:rPr lang="en-US" dirty="0" smtClean="0"/>
              <a:t>(KN), where </a:t>
            </a:r>
          </a:p>
          <a:p>
            <a:pPr lvl="1"/>
            <a:r>
              <a:rPr lang="en-US" dirty="0" smtClean="0"/>
              <a:t>N is the number of data points </a:t>
            </a:r>
          </a:p>
          <a:p>
            <a:pPr lvl="1"/>
            <a:r>
              <a:rPr lang="en-US" dirty="0" smtClean="0"/>
              <a:t>K is the number of latent variables or </a:t>
            </a:r>
            <a:r>
              <a:rPr lang="en-US" i="1" dirty="0" smtClean="0"/>
              <a:t>clusters</a:t>
            </a:r>
            <a:r>
              <a:rPr lang="en-US" dirty="0" smtClean="0"/>
              <a:t>. K &lt;&lt; N </a:t>
            </a:r>
          </a:p>
          <a:p>
            <a:r>
              <a:rPr lang="en-US" dirty="0" smtClean="0"/>
              <a:t>Efficient, compared with MDS which is </a:t>
            </a:r>
            <a:r>
              <a:rPr lang="en-US" i="1" dirty="0" smtClean="0"/>
              <a:t>O</a:t>
            </a:r>
            <a:r>
              <a:rPr lang="en-US" dirty="0" smtClean="0"/>
              <a:t>(N</a:t>
            </a:r>
            <a:r>
              <a:rPr lang="en-US" baseline="30000" dirty="0" smtClean="0"/>
              <a:t>2</a:t>
            </a:r>
            <a:r>
              <a:rPr lang="en-US" dirty="0" smtClean="0"/>
              <a:t>)</a:t>
            </a:r>
          </a:p>
          <a:p>
            <a:r>
              <a:rPr lang="en-US" dirty="0" smtClean="0"/>
              <a:t>Produce more separable map (right) than PCA (left)</a:t>
            </a:r>
          </a:p>
          <a:p>
            <a:endParaRPr lang="en-US" dirty="0"/>
          </a:p>
        </p:txBody>
      </p:sp>
      <p:sp>
        <p:nvSpPr>
          <p:cNvPr id="6" name="Slide Number Placeholder 5"/>
          <p:cNvSpPr>
            <a:spLocks noGrp="1"/>
          </p:cNvSpPr>
          <p:nvPr>
            <p:ph type="sldNum" sz="quarter" idx="12"/>
          </p:nvPr>
        </p:nvSpPr>
        <p:spPr/>
        <p:txBody>
          <a:bodyPr/>
          <a:lstStyle/>
          <a:p>
            <a:fld id="{52F0F68C-E4B4-0944-B06C-4EB1693564AD}" type="slidenum">
              <a:rPr lang="en-US" smtClean="0"/>
              <a:pPr/>
              <a:t>56</a:t>
            </a:fld>
            <a:endParaRPr lang="en-US"/>
          </a:p>
        </p:txBody>
      </p:sp>
      <p:sp>
        <p:nvSpPr>
          <p:cNvPr id="7" name="TextBox 6"/>
          <p:cNvSpPr txBox="1"/>
          <p:nvPr/>
        </p:nvSpPr>
        <p:spPr>
          <a:xfrm>
            <a:off x="533400" y="3415518"/>
            <a:ext cx="106680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solidFill>
                  <a:prstClr val="white"/>
                </a:solidFill>
              </a:rPr>
              <a:t>PCA</a:t>
            </a:r>
          </a:p>
        </p:txBody>
      </p:sp>
      <p:sp>
        <p:nvSpPr>
          <p:cNvPr id="8" name="TextBox 7"/>
          <p:cNvSpPr txBox="1"/>
          <p:nvPr/>
        </p:nvSpPr>
        <p:spPr>
          <a:xfrm>
            <a:off x="4189446" y="3390126"/>
            <a:ext cx="106680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solidFill>
                  <a:prstClr val="white"/>
                </a:solidFill>
              </a:rPr>
              <a:t>GTM</a:t>
            </a:r>
          </a:p>
        </p:txBody>
      </p:sp>
      <p:sp>
        <p:nvSpPr>
          <p:cNvPr id="10" name="TextBox 9"/>
          <p:cNvSpPr txBox="1"/>
          <p:nvPr/>
        </p:nvSpPr>
        <p:spPr>
          <a:xfrm>
            <a:off x="7319522" y="3657600"/>
            <a:ext cx="1828800" cy="1200329"/>
          </a:xfrm>
          <a:prstGeom prst="rect">
            <a:avLst/>
          </a:prstGeom>
          <a:noFill/>
        </p:spPr>
        <p:txBody>
          <a:bodyPr wrap="square" rtlCol="0">
            <a:spAutoFit/>
          </a:bodyPr>
          <a:lstStyle/>
          <a:p>
            <a:r>
              <a:rPr lang="en-US" b="1" dirty="0">
                <a:solidFill>
                  <a:prstClr val="black"/>
                </a:solidFill>
              </a:rPr>
              <a:t>Oil flow data</a:t>
            </a:r>
          </a:p>
          <a:p>
            <a:r>
              <a:rPr lang="en-US" dirty="0">
                <a:solidFill>
                  <a:prstClr val="black"/>
                </a:solidFill>
              </a:rPr>
              <a:t>1000 points</a:t>
            </a:r>
          </a:p>
          <a:p>
            <a:r>
              <a:rPr lang="en-US" dirty="0">
                <a:solidFill>
                  <a:prstClr val="black"/>
                </a:solidFill>
              </a:rPr>
              <a:t>12 Dimensions</a:t>
            </a:r>
          </a:p>
          <a:p>
            <a:r>
              <a:rPr lang="en-US" dirty="0">
                <a:solidFill>
                  <a:prstClr val="black"/>
                </a:solidFill>
              </a:rPr>
              <a:t>3 Clusters</a:t>
            </a:r>
          </a:p>
        </p:txBody>
      </p:sp>
    </p:spTree>
    <p:extLst>
      <p:ext uri="{BB962C8B-B14F-4D97-AF65-F5344CB8AC3E}">
        <p14:creationId xmlns:p14="http://schemas.microsoft.com/office/powerpoint/2010/main" val="303191410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Data Mining Projects using GTM</a:t>
            </a:r>
            <a:endParaRPr lang="en-US" dirty="0"/>
          </a:p>
        </p:txBody>
      </p:sp>
      <p:pic>
        <p:nvPicPr>
          <p:cNvPr id="9" name="Picture 5"/>
          <p:cNvPicPr>
            <a:picLocks noChangeAspect="1" noChangeArrowheads="1"/>
          </p:cNvPicPr>
          <p:nvPr/>
        </p:nvPicPr>
        <p:blipFill>
          <a:blip r:embed="rId2" cstate="print"/>
          <a:srcRect/>
          <a:stretch>
            <a:fillRect/>
          </a:stretch>
        </p:blipFill>
        <p:spPr bwMode="auto">
          <a:xfrm>
            <a:off x="104225" y="1114961"/>
            <a:ext cx="3914225" cy="3505200"/>
          </a:xfrm>
          <a:prstGeom prst="rect">
            <a:avLst/>
          </a:prstGeom>
          <a:ln>
            <a:noFill/>
          </a:ln>
          <a:effectLst>
            <a:outerShdw blurRad="292100" dist="139700" dir="2700000" algn="tl" rotWithShape="0">
              <a:srgbClr val="333333">
                <a:alpha val="65000"/>
              </a:srgbClr>
            </a:outerShdw>
          </a:effectLst>
        </p:spPr>
      </p:pic>
      <p:sp>
        <p:nvSpPr>
          <p:cNvPr id="11" name="Rectangle 8"/>
          <p:cNvSpPr>
            <a:spLocks noChangeArrowheads="1"/>
          </p:cNvSpPr>
          <p:nvPr/>
        </p:nvSpPr>
        <p:spPr bwMode="auto">
          <a:xfrm>
            <a:off x="76200" y="4620161"/>
            <a:ext cx="3914225" cy="1323439"/>
          </a:xfrm>
          <a:prstGeom prst="rect">
            <a:avLst/>
          </a:prstGeom>
          <a:noFill/>
          <a:ln w="9525">
            <a:noFill/>
            <a:miter lim="800000"/>
            <a:headEnd/>
            <a:tailEnd/>
          </a:ln>
        </p:spPr>
        <p:txBody>
          <a:bodyPr wrap="square">
            <a:spAutoFit/>
          </a:bodyPr>
          <a:lstStyle/>
          <a:p>
            <a:r>
              <a:rPr lang="en-US" sz="1600" b="1" i="1" dirty="0" err="1">
                <a:solidFill>
                  <a:prstClr val="black"/>
                </a:solidFill>
              </a:rPr>
              <a:t>PubChem</a:t>
            </a:r>
            <a:r>
              <a:rPr lang="en-US" sz="1600" b="1" i="1" dirty="0">
                <a:solidFill>
                  <a:prstClr val="black"/>
                </a:solidFill>
              </a:rPr>
              <a:t> data with CTD visualization </a:t>
            </a:r>
            <a:br>
              <a:rPr lang="en-US" sz="1600" b="1" i="1" dirty="0">
                <a:solidFill>
                  <a:prstClr val="black"/>
                </a:solidFill>
              </a:rPr>
            </a:br>
            <a:r>
              <a:rPr lang="en-US" sz="1600" dirty="0">
                <a:solidFill>
                  <a:prstClr val="black"/>
                </a:solidFill>
              </a:rPr>
              <a:t>About 930,000 chemical compounds are visualized in a 3D space, annotated by the related genes in Comparative </a:t>
            </a:r>
            <a:r>
              <a:rPr lang="en-US" sz="1600" dirty="0" err="1">
                <a:solidFill>
                  <a:prstClr val="black"/>
                </a:solidFill>
              </a:rPr>
              <a:t>Toxicogenomics</a:t>
            </a:r>
            <a:r>
              <a:rPr lang="en-US" sz="1600" dirty="0">
                <a:solidFill>
                  <a:prstClr val="black"/>
                </a:solidFill>
              </a:rPr>
              <a:t> Database (CTD)</a:t>
            </a:r>
          </a:p>
        </p:txBody>
      </p:sp>
      <p:pic>
        <p:nvPicPr>
          <p:cNvPr id="7" name="Picture 6"/>
          <p:cNvPicPr>
            <a:picLocks noChangeAspect="1" noChangeArrowheads="1"/>
          </p:cNvPicPr>
          <p:nvPr/>
        </p:nvPicPr>
        <p:blipFill>
          <a:blip r:embed="rId3" cstate="print"/>
          <a:srcRect/>
          <a:stretch>
            <a:fillRect/>
          </a:stretch>
        </p:blipFill>
        <p:spPr bwMode="auto">
          <a:xfrm>
            <a:off x="4165600" y="3850738"/>
            <a:ext cx="2692400" cy="2692400"/>
          </a:xfrm>
          <a:prstGeom prst="rect">
            <a:avLst/>
          </a:prstGeom>
          <a:ln>
            <a:noFill/>
          </a:ln>
          <a:effectLst>
            <a:outerShdw blurRad="292100" dist="139700" dir="2700000" algn="tl" rotWithShape="0">
              <a:srgbClr val="333333">
                <a:alpha val="65000"/>
              </a:srgbClr>
            </a:outerShdw>
          </a:effectLst>
        </p:spPr>
      </p:pic>
      <p:sp>
        <p:nvSpPr>
          <p:cNvPr id="8" name="Rectangle 8"/>
          <p:cNvSpPr>
            <a:spLocks noChangeArrowheads="1"/>
          </p:cNvSpPr>
          <p:nvPr/>
        </p:nvSpPr>
        <p:spPr bwMode="auto">
          <a:xfrm>
            <a:off x="6908800" y="3846610"/>
            <a:ext cx="2235200" cy="2800766"/>
          </a:xfrm>
          <a:prstGeom prst="rect">
            <a:avLst/>
          </a:prstGeom>
          <a:noFill/>
          <a:ln w="9525">
            <a:noFill/>
            <a:miter lim="800000"/>
            <a:headEnd/>
            <a:tailEnd/>
          </a:ln>
        </p:spPr>
        <p:txBody>
          <a:bodyPr wrap="square">
            <a:spAutoFit/>
          </a:bodyPr>
          <a:lstStyle/>
          <a:p>
            <a:r>
              <a:rPr lang="en-US" sz="1600" b="1" i="1" dirty="0">
                <a:solidFill>
                  <a:prstClr val="black"/>
                </a:solidFill>
              </a:rPr>
              <a:t>Chemical compounds reported in literatures</a:t>
            </a:r>
          </a:p>
          <a:p>
            <a:r>
              <a:rPr lang="en-US" sz="1600" dirty="0">
                <a:solidFill>
                  <a:prstClr val="black"/>
                </a:solidFill>
              </a:rPr>
              <a:t>Visualized 234,000 chemical compounds which may be related with a set of 5 genes of interest (ABCB1, CHRNB2, DRD2, ESR1, and F2) based on the dataset collected from major journal literatures</a:t>
            </a:r>
          </a:p>
        </p:txBody>
      </p:sp>
      <p:pic>
        <p:nvPicPr>
          <p:cNvPr id="12" name="Picture 11"/>
          <p:cNvPicPr>
            <a:picLocks noChangeAspect="1"/>
          </p:cNvPicPr>
          <p:nvPr/>
        </p:nvPicPr>
        <p:blipFill>
          <a:blip r:embed="rId4"/>
          <a:stretch>
            <a:fillRect/>
          </a:stretch>
        </p:blipFill>
        <p:spPr>
          <a:xfrm>
            <a:off x="4165600" y="1143000"/>
            <a:ext cx="3031520" cy="2514600"/>
          </a:xfrm>
          <a:prstGeom prst="rect">
            <a:avLst/>
          </a:prstGeom>
          <a:ln>
            <a:noFill/>
          </a:ln>
          <a:effectLst>
            <a:outerShdw blurRad="292100" dist="139700" dir="2700000" algn="tl" rotWithShape="0">
              <a:srgbClr val="333333">
                <a:alpha val="65000"/>
              </a:srgbClr>
            </a:outerShdw>
          </a:effectLst>
        </p:spPr>
      </p:pic>
      <p:sp>
        <p:nvSpPr>
          <p:cNvPr id="13" name="Rectangle 8"/>
          <p:cNvSpPr>
            <a:spLocks noChangeArrowheads="1"/>
          </p:cNvSpPr>
          <p:nvPr/>
        </p:nvSpPr>
        <p:spPr bwMode="auto">
          <a:xfrm>
            <a:off x="7247920" y="1009234"/>
            <a:ext cx="1896080" cy="2800766"/>
          </a:xfrm>
          <a:prstGeom prst="rect">
            <a:avLst/>
          </a:prstGeom>
          <a:noFill/>
          <a:ln w="9525">
            <a:noFill/>
            <a:miter lim="800000"/>
            <a:headEnd/>
            <a:tailEnd/>
          </a:ln>
        </p:spPr>
        <p:txBody>
          <a:bodyPr wrap="square">
            <a:spAutoFit/>
          </a:bodyPr>
          <a:lstStyle/>
          <a:p>
            <a:r>
              <a:rPr lang="en-US" sz="1600" b="1" i="1" dirty="0">
                <a:solidFill>
                  <a:prstClr val="black"/>
                </a:solidFill>
              </a:rPr>
              <a:t>Visualizing 215 solvents by GTM-Interpolation</a:t>
            </a:r>
          </a:p>
          <a:p>
            <a:r>
              <a:rPr lang="en-US" sz="1600" dirty="0">
                <a:solidFill>
                  <a:prstClr val="black"/>
                </a:solidFill>
              </a:rPr>
              <a:t>215 solvents (colored and labeled) are embedded with 100,000 chemical compounds (colored in grey) in </a:t>
            </a:r>
            <a:r>
              <a:rPr lang="en-US" sz="1600" dirty="0" err="1">
                <a:solidFill>
                  <a:prstClr val="black"/>
                </a:solidFill>
              </a:rPr>
              <a:t>PubChem</a:t>
            </a:r>
            <a:r>
              <a:rPr lang="en-US" sz="1600" dirty="0">
                <a:solidFill>
                  <a:prstClr val="black"/>
                </a:solidFill>
              </a:rPr>
              <a:t> database </a:t>
            </a:r>
          </a:p>
        </p:txBody>
      </p:sp>
      <p:sp>
        <p:nvSpPr>
          <p:cNvPr id="14" name="Slide Number Placeholder 2"/>
          <p:cNvSpPr>
            <a:spLocks noGrp="1"/>
          </p:cNvSpPr>
          <p:nvPr>
            <p:ph type="sldNum" sz="quarter" idx="12"/>
          </p:nvPr>
        </p:nvSpPr>
        <p:spPr>
          <a:xfrm>
            <a:off x="6553200" y="6356350"/>
            <a:ext cx="2133600" cy="365125"/>
          </a:xfrm>
        </p:spPr>
        <p:txBody>
          <a:bodyPr/>
          <a:lstStyle/>
          <a:p>
            <a:fld id="{52F0F68C-E4B4-0944-B06C-4EB1693564AD}" type="slidenum">
              <a:rPr lang="en-US" smtClean="0"/>
              <a:pPr/>
              <a:t>57</a:t>
            </a:fld>
            <a:endParaRPr lang="en-US" dirty="0"/>
          </a:p>
        </p:txBody>
      </p:sp>
    </p:spTree>
    <p:extLst>
      <p:ext uri="{BB962C8B-B14F-4D97-AF65-F5344CB8AC3E}">
        <p14:creationId xmlns:p14="http://schemas.microsoft.com/office/powerpoint/2010/main" val="4870719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DA-PLSA with DA-GTM</a:t>
            </a:r>
            <a:endParaRPr lang="en-US" dirty="0"/>
          </a:p>
        </p:txBody>
      </p:sp>
      <p:sp>
        <p:nvSpPr>
          <p:cNvPr id="3" name="Rectangle 2"/>
          <p:cNvSpPr/>
          <p:nvPr/>
        </p:nvSpPr>
        <p:spPr>
          <a:xfrm>
            <a:off x="457200" y="1752600"/>
            <a:ext cx="198120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rPr>
              <a:t>Corpus</a:t>
            </a:r>
          </a:p>
          <a:p>
            <a:pPr algn="ctr"/>
            <a:r>
              <a:rPr lang="en-US" dirty="0">
                <a:solidFill>
                  <a:prstClr val="white"/>
                </a:solidFill>
              </a:rPr>
              <a:t>(Set of documents)</a:t>
            </a:r>
          </a:p>
        </p:txBody>
      </p:sp>
      <p:sp>
        <p:nvSpPr>
          <p:cNvPr id="6" name="Rectangle 5"/>
          <p:cNvSpPr/>
          <p:nvPr/>
        </p:nvSpPr>
        <p:spPr>
          <a:xfrm>
            <a:off x="457200" y="5486400"/>
            <a:ext cx="198120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rPr>
              <a:t>Embedded Corpus in 3D</a:t>
            </a:r>
          </a:p>
        </p:txBody>
      </p:sp>
      <p:sp>
        <p:nvSpPr>
          <p:cNvPr id="7" name="Rectangle 6"/>
          <p:cNvSpPr/>
          <p:nvPr/>
        </p:nvSpPr>
        <p:spPr>
          <a:xfrm>
            <a:off x="457200" y="3619500"/>
            <a:ext cx="198120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rPr>
              <a:t>Corpus </a:t>
            </a:r>
            <a:br>
              <a:rPr lang="en-US" dirty="0">
                <a:solidFill>
                  <a:prstClr val="white"/>
                </a:solidFill>
              </a:rPr>
            </a:br>
            <a:r>
              <a:rPr lang="en-US" dirty="0">
                <a:solidFill>
                  <a:prstClr val="white"/>
                </a:solidFill>
              </a:rPr>
              <a:t>in K-dimension</a:t>
            </a:r>
          </a:p>
        </p:txBody>
      </p:sp>
      <p:sp>
        <p:nvSpPr>
          <p:cNvPr id="12" name="Down Arrow 11"/>
          <p:cNvSpPr/>
          <p:nvPr/>
        </p:nvSpPr>
        <p:spPr>
          <a:xfrm>
            <a:off x="1257300" y="4495800"/>
            <a:ext cx="381000" cy="9525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Down Arrow 14"/>
          <p:cNvSpPr/>
          <p:nvPr/>
        </p:nvSpPr>
        <p:spPr>
          <a:xfrm>
            <a:off x="1257300" y="2667000"/>
            <a:ext cx="381000" cy="9525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685800" y="2819400"/>
            <a:ext cx="15240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prstClr val="black"/>
                </a:solidFill>
              </a:rPr>
              <a:t>DA-PLSA</a:t>
            </a:r>
          </a:p>
        </p:txBody>
      </p:sp>
      <p:sp>
        <p:nvSpPr>
          <p:cNvPr id="5" name="Rectangle 4"/>
          <p:cNvSpPr/>
          <p:nvPr/>
        </p:nvSpPr>
        <p:spPr>
          <a:xfrm>
            <a:off x="685800" y="4648200"/>
            <a:ext cx="15240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prstClr val="black"/>
                </a:solidFill>
              </a:rPr>
              <a:t>DA-GTM</a:t>
            </a:r>
          </a:p>
        </p:txBody>
      </p:sp>
      <p:pic>
        <p:nvPicPr>
          <p:cNvPr id="10" name="Picture 9" descr="AP.plsa.10pct.K500.935.reduced.g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066800"/>
            <a:ext cx="6252150" cy="5791200"/>
          </a:xfrm>
          <a:prstGeom prst="rect">
            <a:avLst/>
          </a:prstGeom>
        </p:spPr>
      </p:pic>
    </p:spTree>
    <p:extLst>
      <p:ext uri="{BB962C8B-B14F-4D97-AF65-F5344CB8AC3E}">
        <p14:creationId xmlns:p14="http://schemas.microsoft.com/office/powerpoint/2010/main" val="37925308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AP.plsa.10pct.K20.590.reduced.g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0"/>
            <a:ext cx="7560623" cy="6858000"/>
          </a:xfrm>
          <a:prstGeom prst="rect">
            <a:avLst/>
          </a:prstGeom>
        </p:spPr>
      </p:pic>
    </p:spTree>
    <p:extLst>
      <p:ext uri="{BB962C8B-B14F-4D97-AF65-F5344CB8AC3E}">
        <p14:creationId xmlns:p14="http://schemas.microsoft.com/office/powerpoint/2010/main" val="38977521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76200" y="1423838"/>
          <a:ext cx="8974685" cy="5500643"/>
        </p:xfrm>
        <a:graphic>
          <a:graphicData uri="http://schemas.openxmlformats.org/drawingml/2006/table">
            <a:tbl>
              <a:tblPr firstRow="1" firstCol="1" bandRow="1">
                <a:tableStyleId>{5C22544A-7EE6-4342-B048-85BDC9FD1C3A}</a:tableStyleId>
              </a:tblPr>
              <a:tblGrid>
                <a:gridCol w="2053123"/>
                <a:gridCol w="1230107"/>
                <a:gridCol w="1060404"/>
                <a:gridCol w="1193812"/>
                <a:gridCol w="917186"/>
                <a:gridCol w="924052"/>
                <a:gridCol w="1596001"/>
              </a:tblGrid>
              <a:tr h="997943">
                <a:tc>
                  <a:txBody>
                    <a:bodyPr/>
                    <a:lstStyle/>
                    <a:p>
                      <a:pPr marL="0" marR="0">
                        <a:lnSpc>
                          <a:spcPct val="115000"/>
                        </a:lnSpc>
                        <a:spcBef>
                          <a:spcPts val="0"/>
                        </a:spcBef>
                        <a:spcAft>
                          <a:spcPts val="1000"/>
                        </a:spcAft>
                      </a:pPr>
                      <a:r>
                        <a:rPr lang="en-GB" sz="1700" dirty="0">
                          <a:effectLst/>
                        </a:rPr>
                        <a:t>Modality</a:t>
                      </a:r>
                      <a:endParaRPr lang="en-US" sz="1700" dirty="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Part B non HMO</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All Medicare</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All Population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Per 1000 persons</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Ave study size (GB)</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Total annual data generated in GB</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CT</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22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29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87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287</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0.25</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21,750,000</a:t>
                      </a:r>
                      <a:endParaRPr lang="en-US" sz="1700">
                        <a:effectLst/>
                        <a:latin typeface="Calibri"/>
                        <a:ea typeface="Calibri"/>
                        <a:cs typeface="Times New Roman"/>
                      </a:endParaRPr>
                    </a:p>
                  </a:txBody>
                  <a:tcPr marL="105943" marR="105943" marT="0" marB="0"/>
                </a:tc>
              </a:tr>
              <a:tr h="298833">
                <a:tc>
                  <a:txBody>
                    <a:bodyPr/>
                    <a:lstStyle/>
                    <a:p>
                      <a:pPr marL="0" marR="0">
                        <a:lnSpc>
                          <a:spcPct val="115000"/>
                        </a:lnSpc>
                        <a:spcBef>
                          <a:spcPts val="0"/>
                        </a:spcBef>
                        <a:spcAft>
                          <a:spcPts val="1000"/>
                        </a:spcAft>
                      </a:pPr>
                      <a:r>
                        <a:rPr lang="en-GB" sz="1700">
                          <a:effectLst/>
                        </a:rPr>
                        <a:t>MR</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7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9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26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86</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0.2</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5,200,000</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Ultrasound</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40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53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159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522</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0.1</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15,900,000</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Interventional</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10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13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40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131</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0.2</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8,000,000</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Nuclear Medicine</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10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14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41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135</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0.1</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4,100,000</a:t>
                      </a:r>
                      <a:endParaRPr lang="en-US" sz="1700">
                        <a:effectLst/>
                        <a:latin typeface="Calibri"/>
                        <a:ea typeface="Calibri"/>
                        <a:cs typeface="Times New Roman"/>
                      </a:endParaRPr>
                    </a:p>
                  </a:txBody>
                  <a:tcPr marL="105943" marR="105943" marT="0" marB="0"/>
                </a:tc>
              </a:tr>
              <a:tr h="298833">
                <a:tc>
                  <a:txBody>
                    <a:bodyPr/>
                    <a:lstStyle/>
                    <a:p>
                      <a:pPr marL="0" marR="0">
                        <a:lnSpc>
                          <a:spcPct val="115000"/>
                        </a:lnSpc>
                        <a:spcBef>
                          <a:spcPts val="0"/>
                        </a:spcBef>
                        <a:spcAft>
                          <a:spcPts val="1000"/>
                        </a:spcAft>
                      </a:pPr>
                      <a:r>
                        <a:rPr lang="en-GB" sz="1700">
                          <a:effectLst/>
                        </a:rPr>
                        <a:t>PET</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8</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dirty="0">
                          <a:effectLst/>
                        </a:rPr>
                        <a:t>0.1</a:t>
                      </a:r>
                      <a:endParaRPr lang="en-US" sz="1700" dirty="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200,000</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Xray, total incl. mammography </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84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111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332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1,091</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dirty="0">
                          <a:effectLst/>
                        </a:rPr>
                        <a:t>0.04</a:t>
                      </a:r>
                      <a:endParaRPr lang="en-US" sz="1700" dirty="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13,280,000</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All Diagnostic Radiology</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174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229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687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2,259</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0.1</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dirty="0" smtClean="0">
                          <a:effectLst/>
                        </a:rPr>
                        <a:t>68,700,000</a:t>
                      </a:r>
                    </a:p>
                    <a:p>
                      <a:pPr marL="0" marR="0">
                        <a:lnSpc>
                          <a:spcPct val="115000"/>
                        </a:lnSpc>
                        <a:spcBef>
                          <a:spcPts val="0"/>
                        </a:spcBef>
                        <a:spcAft>
                          <a:spcPts val="1000"/>
                        </a:spcAft>
                      </a:pPr>
                      <a:r>
                        <a:rPr lang="en-GB" sz="1700" b="1" dirty="0" smtClean="0">
                          <a:effectLst/>
                          <a:latin typeface="Calibri"/>
                          <a:ea typeface="Calibri"/>
                          <a:cs typeface="Times New Roman"/>
                        </a:rPr>
                        <a:t>68.7 </a:t>
                      </a:r>
                      <a:r>
                        <a:rPr lang="en-GB" sz="1700" b="1" dirty="0" err="1" smtClean="0">
                          <a:effectLst/>
                          <a:latin typeface="Calibri"/>
                          <a:ea typeface="Calibri"/>
                          <a:cs typeface="Times New Roman"/>
                        </a:rPr>
                        <a:t>PETAbytes</a:t>
                      </a:r>
                      <a:endParaRPr lang="en-US" sz="1700" b="1" dirty="0">
                        <a:effectLst/>
                        <a:latin typeface="Calibri"/>
                        <a:ea typeface="Calibri"/>
                        <a:cs typeface="Times New Roman"/>
                      </a:endParaRPr>
                    </a:p>
                  </a:txBody>
                  <a:tcPr marL="105943" marR="105943" marT="0" marB="0"/>
                </a:tc>
              </a:tr>
            </a:tbl>
          </a:graphicData>
        </a:graphic>
      </p:graphicFrame>
      <p:sp>
        <p:nvSpPr>
          <p:cNvPr id="5" name="Rectangle 4"/>
          <p:cNvSpPr/>
          <p:nvPr/>
        </p:nvSpPr>
        <p:spPr>
          <a:xfrm>
            <a:off x="76200" y="17929"/>
            <a:ext cx="9067800" cy="923330"/>
          </a:xfrm>
          <a:prstGeom prst="rect">
            <a:avLst/>
          </a:prstGeom>
        </p:spPr>
        <p:txBody>
          <a:bodyPr wrap="square">
            <a:spAutoFit/>
          </a:bodyPr>
          <a:lstStyle/>
          <a:p>
            <a:r>
              <a:rPr lang="en-US" dirty="0">
                <a:solidFill>
                  <a:prstClr val="black"/>
                </a:solidFill>
              </a:rPr>
              <a:t>Ninety-six percent of radiology practices in the USA are filmless and Table below illustrates the annual volume of data across the types of diagnostic imaging; this does not include cardiology which would take the total to over 10</a:t>
            </a:r>
            <a:r>
              <a:rPr lang="en-US" baseline="30000" dirty="0">
                <a:solidFill>
                  <a:prstClr val="black"/>
                </a:solidFill>
              </a:rPr>
              <a:t>9</a:t>
            </a:r>
            <a:r>
              <a:rPr lang="en-US" dirty="0">
                <a:solidFill>
                  <a:prstClr val="black"/>
                </a:solidFill>
              </a:rPr>
              <a:t> GB (an Exabyte). </a:t>
            </a:r>
          </a:p>
        </p:txBody>
      </p:sp>
      <p:sp>
        <p:nvSpPr>
          <p:cNvPr id="6" name="Rectangle 5"/>
          <p:cNvSpPr/>
          <p:nvPr/>
        </p:nvSpPr>
        <p:spPr>
          <a:xfrm>
            <a:off x="76200" y="1071088"/>
            <a:ext cx="8915400" cy="307777"/>
          </a:xfrm>
          <a:prstGeom prst="rect">
            <a:avLst/>
          </a:prstGeom>
        </p:spPr>
        <p:txBody>
          <a:bodyPr wrap="square">
            <a:spAutoFit/>
          </a:bodyPr>
          <a:lstStyle/>
          <a:p>
            <a:r>
              <a:rPr lang="en-US" sz="1400" dirty="0">
                <a:solidFill>
                  <a:prstClr val="black"/>
                </a:solidFill>
              </a:rPr>
              <a:t>http://grids.ucs.indiana.edu/ptliupages/publications/Where%20does%20all%20the%20data%20come%20from%20v7.pd</a:t>
            </a:r>
          </a:p>
        </p:txBody>
      </p:sp>
    </p:spTree>
    <p:extLst>
      <p:ext uri="{BB962C8B-B14F-4D97-AF65-F5344CB8AC3E}">
        <p14:creationId xmlns:p14="http://schemas.microsoft.com/office/powerpoint/2010/main" val="31395758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60</a:t>
            </a:fld>
            <a:endParaRPr lang="en-US"/>
          </a:p>
        </p:txBody>
      </p:sp>
      <p:sp>
        <p:nvSpPr>
          <p:cNvPr id="3" name="Content Placeholder 2"/>
          <p:cNvSpPr>
            <a:spLocks noGrp="1"/>
          </p:cNvSpPr>
          <p:nvPr>
            <p:ph idx="4294967295"/>
          </p:nvPr>
        </p:nvSpPr>
        <p:spPr>
          <a:xfrm>
            <a:off x="0" y="3479800"/>
            <a:ext cx="3168203" cy="2006600"/>
          </a:xfrm>
        </p:spPr>
        <p:txBody>
          <a:bodyPr/>
          <a:lstStyle/>
          <a:p>
            <a:r>
              <a:rPr lang="en-US" sz="2400" dirty="0"/>
              <a:t>Dimension </a:t>
            </a:r>
            <a:r>
              <a:rPr lang="en-US" sz="2400" dirty="0" smtClean="0"/>
              <a:t>Reduction/MDS helps address</a:t>
            </a:r>
            <a:endParaRPr lang="en-US" sz="2400" dirty="0"/>
          </a:p>
          <a:p>
            <a:r>
              <a:rPr lang="en-US" sz="2400" dirty="0" smtClean="0"/>
              <a:t>You can get answers (from clustering) but do and how do you believe them!</a:t>
            </a:r>
          </a:p>
          <a:p>
            <a:endParaRPr lang="en-US" sz="2400" dirty="0" smtClean="0"/>
          </a:p>
          <a:p>
            <a:endParaRPr lang="en-US" sz="2400" dirty="0"/>
          </a:p>
        </p:txBody>
      </p:sp>
      <p:pic>
        <p:nvPicPr>
          <p:cNvPr id="1026" name="Picture 2" descr="C:\Users\Geoffrey Fox\Desktop\Hui\Kmeans-cluster-Plot3D-M5-C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922" t="12876" r="19769" b="12275"/>
          <a:stretch/>
        </p:blipFill>
        <p:spPr bwMode="auto">
          <a:xfrm>
            <a:off x="-72857" y="0"/>
            <a:ext cx="3896330" cy="32673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7318" t="23667" r="11171" b="11588"/>
          <a:stretch/>
        </p:blipFill>
        <p:spPr bwMode="auto">
          <a:xfrm>
            <a:off x="3484660" y="3322252"/>
            <a:ext cx="6493222" cy="3535748"/>
          </a:xfrm>
          <a:prstGeom prst="rect">
            <a:avLst/>
          </a:prstGeom>
          <a:noFill/>
          <a:ln>
            <a:noFill/>
          </a:ln>
          <a:extLst>
            <a:ext uri="{53640926-AAD7-44D8-BBD7-CCE9431645EC}">
              <a14:shadowObscured xmlns:a14="http://schemas.microsoft.com/office/drawing/2010/main"/>
            </a:ext>
          </a:extLst>
        </p:spPr>
      </p:pic>
      <p:sp>
        <p:nvSpPr>
          <p:cNvPr id="17" name="TextBox 16"/>
          <p:cNvSpPr txBox="1"/>
          <p:nvPr/>
        </p:nvSpPr>
        <p:spPr>
          <a:xfrm>
            <a:off x="3744647" y="3479800"/>
            <a:ext cx="1089465" cy="369332"/>
          </a:xfrm>
          <a:prstGeom prst="rect">
            <a:avLst/>
          </a:prstGeom>
          <a:noFill/>
        </p:spPr>
        <p:txBody>
          <a:bodyPr wrap="none" rtlCol="0">
            <a:spAutoFit/>
          </a:bodyPr>
          <a:lstStyle/>
          <a:p>
            <a:r>
              <a:rPr lang="en-US" dirty="0">
                <a:solidFill>
                  <a:schemeClr val="bg1"/>
                </a:solidFill>
              </a:rPr>
              <a:t>LC-MS 2D</a:t>
            </a:r>
          </a:p>
        </p:txBody>
      </p:sp>
      <p:pic>
        <p:nvPicPr>
          <p:cNvPr id="1027" name="Picture 3" descr="C:\gcf\aaaOctDec2012\Saltz\DAcluster-Plot3D-M8-C8_smacof.png"/>
          <p:cNvPicPr>
            <a:picLocks noChangeAspect="1" noChangeArrowheads="1"/>
          </p:cNvPicPr>
          <p:nvPr/>
        </p:nvPicPr>
        <p:blipFill rotWithShape="1">
          <a:blip r:embed="rId4">
            <a:extLst>
              <a:ext uri="{28A0092B-C50C-407E-A947-70E740481C1C}">
                <a14:useLocalDpi xmlns:a14="http://schemas.microsoft.com/office/drawing/2010/main" val="0"/>
              </a:ext>
            </a:extLst>
          </a:blip>
          <a:srcRect l="26306" t="11027" r="23276" b="23022"/>
          <a:stretch/>
        </p:blipFill>
        <p:spPr bwMode="auto">
          <a:xfrm rot="5400000">
            <a:off x="5389037" y="-320363"/>
            <a:ext cx="3434600" cy="407532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239778" y="61966"/>
            <a:ext cx="1544975" cy="369332"/>
          </a:xfrm>
          <a:prstGeom prst="rect">
            <a:avLst/>
          </a:prstGeom>
          <a:noFill/>
        </p:spPr>
        <p:txBody>
          <a:bodyPr wrap="none" rtlCol="0">
            <a:spAutoFit/>
          </a:bodyPr>
          <a:lstStyle/>
          <a:p>
            <a:r>
              <a:rPr lang="en-US" dirty="0">
                <a:solidFill>
                  <a:schemeClr val="bg1"/>
                </a:solidFill>
              </a:rPr>
              <a:t>Pathology 54D</a:t>
            </a:r>
          </a:p>
        </p:txBody>
      </p:sp>
      <p:sp>
        <p:nvSpPr>
          <p:cNvPr id="16" name="TextBox 15"/>
          <p:cNvSpPr txBox="1"/>
          <p:nvPr/>
        </p:nvSpPr>
        <p:spPr>
          <a:xfrm>
            <a:off x="0" y="164068"/>
            <a:ext cx="1722908" cy="369332"/>
          </a:xfrm>
          <a:prstGeom prst="rect">
            <a:avLst/>
          </a:prstGeom>
          <a:noFill/>
        </p:spPr>
        <p:txBody>
          <a:bodyPr wrap="none" rtlCol="0">
            <a:spAutoFit/>
          </a:bodyPr>
          <a:lstStyle/>
          <a:p>
            <a:r>
              <a:rPr lang="en-US" dirty="0">
                <a:solidFill>
                  <a:schemeClr val="bg1"/>
                </a:solidFill>
              </a:rPr>
              <a:t>Lymphocytes 4D</a:t>
            </a:r>
          </a:p>
        </p:txBody>
      </p:sp>
    </p:spTree>
    <p:extLst>
      <p:ext uri="{BB962C8B-B14F-4D97-AF65-F5344CB8AC3E}">
        <p14:creationId xmlns:p14="http://schemas.microsoft.com/office/powerpoint/2010/main" val="38975866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38200"/>
          </a:xfrm>
        </p:spPr>
        <p:txBody>
          <a:bodyPr/>
          <a:lstStyle/>
          <a:p>
            <a:r>
              <a:rPr lang="en-US" dirty="0" smtClean="0"/>
              <a:t>Phylogenetic tree using MDS</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61</a:t>
            </a:fld>
            <a:endParaRPr lang="en-US"/>
          </a:p>
        </p:txBody>
      </p:sp>
      <p:grpSp>
        <p:nvGrpSpPr>
          <p:cNvPr id="9" name="Group 8"/>
          <p:cNvGrpSpPr/>
          <p:nvPr/>
        </p:nvGrpSpPr>
        <p:grpSpPr>
          <a:xfrm>
            <a:off x="0" y="812303"/>
            <a:ext cx="9037345" cy="6045697"/>
            <a:chOff x="0" y="812303"/>
            <a:chExt cx="9037345" cy="6045697"/>
          </a:xfrm>
        </p:grpSpPr>
        <p:pic>
          <p:nvPicPr>
            <p:cNvPr id="2051" name="Picture 3" descr="C:\Users\Geoffrey Fox\Desktop\200_nj_10dto3d.png"/>
            <p:cNvPicPr>
              <a:picLocks noChangeAspect="1" noChangeArrowheads="1"/>
            </p:cNvPicPr>
            <p:nvPr/>
          </p:nvPicPr>
          <p:blipFill rotWithShape="1">
            <a:blip r:embed="rId2">
              <a:extLst>
                <a:ext uri="{28A0092B-C50C-407E-A947-70E740481C1C}">
                  <a14:useLocalDpi xmlns:a14="http://schemas.microsoft.com/office/drawing/2010/main" val="0"/>
                </a:ext>
              </a:extLst>
            </a:blip>
            <a:srcRect l="37047" t="10130"/>
            <a:stretch/>
          </p:blipFill>
          <p:spPr bwMode="auto">
            <a:xfrm>
              <a:off x="0" y="812303"/>
              <a:ext cx="6400800" cy="60456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00800" y="3995678"/>
              <a:ext cx="2636545" cy="2862322"/>
            </a:xfrm>
            <a:prstGeom prst="rect">
              <a:avLst/>
            </a:prstGeom>
            <a:noFill/>
          </p:spPr>
          <p:txBody>
            <a:bodyPr wrap="square" rtlCol="0">
              <a:spAutoFit/>
            </a:bodyPr>
            <a:lstStyle/>
            <a:p>
              <a:r>
                <a:rPr lang="en-US" dirty="0">
                  <a:solidFill>
                    <a:prstClr val="black"/>
                  </a:solidFill>
                </a:rPr>
                <a:t>200 Sequences</a:t>
              </a:r>
              <a:br>
                <a:rPr lang="en-US" dirty="0">
                  <a:solidFill>
                    <a:prstClr val="black"/>
                  </a:solidFill>
                </a:rPr>
              </a:br>
              <a:r>
                <a:rPr lang="en-US" dirty="0">
                  <a:solidFill>
                    <a:prstClr val="black"/>
                  </a:solidFill>
                </a:rPr>
                <a:t>(126 centers of clusters found from 446K)</a:t>
              </a:r>
            </a:p>
            <a:p>
              <a:endParaRPr lang="en-US" dirty="0">
                <a:solidFill>
                  <a:prstClr val="black"/>
                </a:solidFill>
              </a:endParaRPr>
            </a:p>
            <a:p>
              <a:r>
                <a:rPr lang="en-US" dirty="0">
                  <a:solidFill>
                    <a:prstClr val="black"/>
                  </a:solidFill>
                </a:rPr>
                <a:t>Tree found from mapping sequences to 10D using Neighbor Joining</a:t>
              </a:r>
            </a:p>
            <a:p>
              <a:endParaRPr lang="en-US" dirty="0">
                <a:solidFill>
                  <a:prstClr val="black"/>
                </a:solidFill>
              </a:endParaRPr>
            </a:p>
            <a:p>
              <a:r>
                <a:rPr lang="en-US" dirty="0">
                  <a:solidFill>
                    <a:prstClr val="black"/>
                  </a:solidFill>
                </a:rPr>
                <a:t>Whole collection mapped to 3D</a:t>
              </a:r>
            </a:p>
          </p:txBody>
        </p:sp>
      </p:grpSp>
      <p:grpSp>
        <p:nvGrpSpPr>
          <p:cNvPr id="8" name="Group 7"/>
          <p:cNvGrpSpPr/>
          <p:nvPr/>
        </p:nvGrpSpPr>
        <p:grpSpPr>
          <a:xfrm>
            <a:off x="0" y="0"/>
            <a:ext cx="9144000" cy="7750476"/>
            <a:chOff x="0" y="-61479"/>
            <a:chExt cx="9144000" cy="7750476"/>
          </a:xfrm>
        </p:grpSpPr>
        <p:pic>
          <p:nvPicPr>
            <p:cNvPr id="2050" name="Picture 2" descr="C:\Users\Geoffrey Fox\Desktop\2133_swg_pid_nj_sp.png"/>
            <p:cNvPicPr>
              <a:picLocks noChangeAspect="1" noChangeArrowheads="1"/>
            </p:cNvPicPr>
            <p:nvPr/>
          </p:nvPicPr>
          <p:blipFill rotWithShape="1">
            <a:blip r:embed="rId3">
              <a:extLst>
                <a:ext uri="{28A0092B-C50C-407E-A947-70E740481C1C}">
                  <a14:useLocalDpi xmlns:a14="http://schemas.microsoft.com/office/drawing/2010/main" val="0"/>
                </a:ext>
              </a:extLst>
            </a:blip>
            <a:srcRect l="13586" t="4637" r="16334"/>
            <a:stretch/>
          </p:blipFill>
          <p:spPr bwMode="auto">
            <a:xfrm>
              <a:off x="0" y="-61479"/>
              <a:ext cx="7678372" cy="69426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08545" y="3995678"/>
              <a:ext cx="1935455" cy="3693319"/>
            </a:xfrm>
            <a:prstGeom prst="rect">
              <a:avLst/>
            </a:prstGeom>
            <a:solidFill>
              <a:schemeClr val="bg1"/>
            </a:solidFill>
          </p:spPr>
          <p:txBody>
            <a:bodyPr wrap="square" rtlCol="0">
              <a:spAutoFit/>
            </a:bodyPr>
            <a:lstStyle/>
            <a:p>
              <a:r>
                <a:rPr lang="en-US" dirty="0">
                  <a:solidFill>
                    <a:prstClr val="black"/>
                  </a:solidFill>
                </a:rPr>
                <a:t>2133 Sequences</a:t>
              </a:r>
            </a:p>
            <a:p>
              <a:r>
                <a:rPr lang="en-US" dirty="0">
                  <a:solidFill>
                    <a:prstClr val="black"/>
                  </a:solidFill>
                </a:rPr>
                <a:t>Extended from set of 200</a:t>
              </a:r>
            </a:p>
            <a:p>
              <a:endParaRPr lang="en-US" dirty="0">
                <a:solidFill>
                  <a:prstClr val="black"/>
                </a:solidFill>
              </a:endParaRPr>
            </a:p>
            <a:p>
              <a:r>
                <a:rPr lang="en-US" dirty="0">
                  <a:solidFill>
                    <a:prstClr val="black"/>
                  </a:solidFill>
                </a:rPr>
                <a:t>Trees by Neighbor Joining in 3D map</a:t>
              </a:r>
            </a:p>
            <a:p>
              <a:endParaRPr lang="en-US" dirty="0">
                <a:solidFill>
                  <a:prstClr val="black"/>
                </a:solidFill>
              </a:endParaRPr>
            </a:p>
            <a:p>
              <a:r>
                <a:rPr lang="en-US" dirty="0">
                  <a:solidFill>
                    <a:prstClr val="black"/>
                  </a:solidFill>
                </a:rPr>
                <a:t>Silver Spheres Internal Nodes</a:t>
              </a: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p:txBody>
        </p:sp>
      </p:grpSp>
    </p:spTree>
    <p:extLst>
      <p:ext uri="{BB962C8B-B14F-4D97-AF65-F5344CB8AC3E}">
        <p14:creationId xmlns:p14="http://schemas.microsoft.com/office/powerpoint/2010/main" val="313340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genome.gov/images/content/cost_per_gen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50"/>
            <a:ext cx="9144000" cy="68619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1400" y="2518258"/>
            <a:ext cx="4292600" cy="1692771"/>
          </a:xfrm>
          <a:prstGeom prst="rect">
            <a:avLst/>
          </a:prstGeom>
          <a:solidFill>
            <a:schemeClr val="bg1"/>
          </a:solidFill>
        </p:spPr>
        <p:txBody>
          <a:bodyPr wrap="square" rtlCol="0">
            <a:spAutoFit/>
          </a:bodyPr>
          <a:lstStyle/>
          <a:p>
            <a:r>
              <a:rPr lang="en-US" sz="2800" dirty="0">
                <a:solidFill>
                  <a:prstClr val="black"/>
                </a:solidFill>
              </a:rPr>
              <a:t>Why need cost effective </a:t>
            </a:r>
          </a:p>
          <a:p>
            <a:r>
              <a:rPr lang="en-US" sz="2800" dirty="0">
                <a:solidFill>
                  <a:prstClr val="black"/>
                </a:solidFill>
              </a:rPr>
              <a:t>Computing!</a:t>
            </a:r>
          </a:p>
          <a:p>
            <a:r>
              <a:rPr lang="en-US" sz="2400" dirty="0">
                <a:solidFill>
                  <a:prstClr val="black"/>
                </a:solidFill>
              </a:rPr>
              <a:t>Full Personal Genomics: 3 petabytes per day</a:t>
            </a:r>
          </a:p>
        </p:txBody>
      </p:sp>
      <p:sp>
        <p:nvSpPr>
          <p:cNvPr id="3" name="Rectangle 2"/>
          <p:cNvSpPr/>
          <p:nvPr/>
        </p:nvSpPr>
        <p:spPr>
          <a:xfrm>
            <a:off x="762000" y="6400800"/>
            <a:ext cx="4232954" cy="369332"/>
          </a:xfrm>
          <a:prstGeom prst="rect">
            <a:avLst/>
          </a:prstGeom>
          <a:solidFill>
            <a:schemeClr val="bg1"/>
          </a:solidFill>
        </p:spPr>
        <p:txBody>
          <a:bodyPr wrap="none">
            <a:spAutoFit/>
          </a:bodyPr>
          <a:lstStyle/>
          <a:p>
            <a:r>
              <a:rPr lang="en-US" dirty="0">
                <a:solidFill>
                  <a:prstClr val="black"/>
                </a:solidFill>
              </a:rPr>
              <a:t>http://www.genome.gov/sequencingcosts/</a:t>
            </a:r>
          </a:p>
        </p:txBody>
      </p:sp>
    </p:spTree>
    <p:extLst>
      <p:ext uri="{BB962C8B-B14F-4D97-AF65-F5344CB8AC3E}">
        <p14:creationId xmlns:p14="http://schemas.microsoft.com/office/powerpoint/2010/main" val="1477697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 y="0"/>
            <a:ext cx="9155430" cy="686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2166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753" t="16271" r="21509" b="151"/>
          <a:stretch/>
        </p:blipFill>
        <p:spPr>
          <a:xfrm>
            <a:off x="0" y="0"/>
            <a:ext cx="7249682" cy="6858000"/>
          </a:xfrm>
          <a:prstGeom prst="rect">
            <a:avLst/>
          </a:prstGeom>
        </p:spPr>
      </p:pic>
      <p:sp>
        <p:nvSpPr>
          <p:cNvPr id="3" name="TextBox 2"/>
          <p:cNvSpPr txBox="1"/>
          <p:nvPr/>
        </p:nvSpPr>
        <p:spPr>
          <a:xfrm>
            <a:off x="6797100" y="3698348"/>
            <a:ext cx="2346900" cy="646331"/>
          </a:xfrm>
          <a:prstGeom prst="rect">
            <a:avLst/>
          </a:prstGeom>
          <a:noFill/>
        </p:spPr>
        <p:txBody>
          <a:bodyPr wrap="square" rtlCol="0">
            <a:spAutoFit/>
          </a:bodyPr>
          <a:lstStyle/>
          <a:p>
            <a:r>
              <a:rPr lang="en-US" dirty="0">
                <a:hlinkClick r:id="rId3"/>
              </a:rPr>
              <a:t>http://quantifiedself.com/larry-smarr/</a:t>
            </a:r>
            <a:endParaRPr lang="en-US" dirty="0"/>
          </a:p>
        </p:txBody>
      </p:sp>
    </p:spTree>
    <p:extLst>
      <p:ext uri="{BB962C8B-B14F-4D97-AF65-F5344CB8AC3E}">
        <p14:creationId xmlns:p14="http://schemas.microsoft.com/office/powerpoint/2010/main" val="210190072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8&quot; unique_id=&quot;15619&quot;&gt;&lt;/object&gt;&lt;object type=&quot;2&quot; unique_id=&quot;15620&quot;&gt;&lt;object type=&quot;3&quot; unique_id=&quot;15621&quot;&gt;&lt;property id=&quot;20148&quot; value=&quot;5&quot;/&gt;&lt;property id=&quot;20300&quot; value=&quot;Slide 7&quot;/&gt;&lt;property id=&quot;20307&quot; value=&quot;257&quot;/&gt;&lt;/object&gt;&lt;object type=&quot;3&quot; unique_id=&quot;15622&quot;&gt;&lt;property id=&quot;20148&quot; value=&quot;5&quot;/&gt;&lt;property id=&quot;20300&quot; value=&quot;Slide 6&quot;/&gt;&lt;property id=&quot;20307&quot; value=&quot;258&quot;/&gt;&lt;/object&gt;&lt;object type=&quot;3&quot; unique_id=&quot;15623&quot;&gt;&lt;property id=&quot;20148&quot; value=&quot;5&quot;/&gt;&lt;property id=&quot;20300&quot; value=&quot;Slide 11&quot;/&gt;&lt;property id=&quot;20307&quot; value=&quot;259&quot;/&gt;&lt;/object&gt;&lt;object type=&quot;3&quot; unique_id=&quot;15624&quot;&gt;&lt;property id=&quot;20148&quot; value=&quot;5&quot;/&gt;&lt;property id=&quot;20300&quot; value=&quot;Slide 12&quot;/&gt;&lt;property id=&quot;20307&quot; value=&quot;260&quot;/&gt;&lt;/object&gt;&lt;object type=&quot;3&quot; unique_id=&quot;15625&quot;&gt;&lt;property id=&quot;20148&quot; value=&quot;5&quot;/&gt;&lt;property id=&quot;20300&quot; value=&quot;Slide 24 - &amp;quot;Big Data opportunities in health&amp;quot;&quot;/&gt;&lt;property id=&quot;20307&quot; value=&quot;261&quot;/&gt;&lt;/object&gt;&lt;object type=&quot;3&quot; unique_id=&quot;16089&quot;&gt;&lt;property id=&quot;20148&quot; value=&quot;5&quot;/&gt;&lt;property id=&quot;20300&quot; value=&quot;Slide 25 - &amp;quot;New possibilities with Big Data&amp;quot;&quot;/&gt;&lt;property id=&quot;20307&quot; value=&quot;262&quot;/&gt;&lt;/object&gt;&lt;object type=&quot;3&quot; unique_id=&quot;16090&quot;&gt;&lt;property id=&quot;20148&quot; value=&quot;5&quot;/&gt;&lt;property id=&quot;20300&quot; value=&quot;Slide 27 - &amp;quot;Use the power of data&amp;quot;&quot;/&gt;&lt;property id=&quot;20307&quot; value=&quot;263&quot;/&gt;&lt;/object&gt;&lt;object type=&quot;3&quot; unique_id=&quot;16091&quot;&gt;&lt;property id=&quot;20148&quot; value=&quot;5&quot;/&gt;&lt;property id=&quot;20300&quot; value=&quot;Slide 28&quot;/&gt;&lt;property id=&quot;20307&quot; value=&quot;264&quot;/&gt;&lt;/object&gt;&lt;object type=&quot;3&quot; unique_id=&quot;16092&quot;&gt;&lt;property id=&quot;20148&quot; value=&quot;5&quot;/&gt;&lt;property id=&quot;20300&quot; value=&quot;Slide 29&quot;/&gt;&lt;property id=&quot;20307&quot; value=&quot;265&quot;/&gt;&lt;/object&gt;&lt;object type=&quot;3&quot; unique_id=&quot;16093&quot;&gt;&lt;property id=&quot;20148&quot; value=&quot;5&quot;/&gt;&lt;property id=&quot;20300&quot; value=&quot;Slide 30&quot;/&gt;&lt;property id=&quot;20307&quot; value=&quot;266&quot;/&gt;&lt;/object&gt;&lt;object type=&quot;3&quot; unique_id=&quot;16094&quot;&gt;&lt;property id=&quot;20148&quot; value=&quot;5&quot;/&gt;&lt;property id=&quot;20300&quot; value=&quot;Slide 31&quot;/&gt;&lt;property id=&quot;20307&quot; value=&quot;268&quot;/&gt;&lt;/object&gt;&lt;object type=&quot;3&quot; unique_id=&quot;16095&quot;&gt;&lt;property id=&quot;20148&quot; value=&quot;5&quot;/&gt;&lt;property id=&quot;20300&quot; value=&quot;Slide 32&quot;/&gt;&lt;property id=&quot;20307&quot; value=&quot;267&quot;/&gt;&lt;/object&gt;&lt;object type=&quot;3&quot; unique_id=&quot;62438&quot;&gt;&lt;property id=&quot;20148&quot; value=&quot;5&quot;/&gt;&lt;property id=&quot;20300&quot; value=&quot;Slide 2&quot;/&gt;&lt;property id=&quot;20307&quot; value=&quot;291&quot;/&gt;&lt;/object&gt;&lt;object type=&quot;3&quot; unique_id=&quot;62439&quot;&gt;&lt;property id=&quot;20148&quot; value=&quot;5&quot;/&gt;&lt;property id=&quot;20300&quot; value=&quot;Slide 4 - &amp;quot;Big Data Ecosystem in One Sentence&amp;quot;&quot;/&gt;&lt;property id=&quot;20307&quot; value=&quot;290&quot;/&gt;&lt;/object&gt;&lt;object type=&quot;3&quot; unique_id=&quot;64324&quot;&gt;&lt;property id=&quot;20148&quot; value=&quot;5&quot;/&gt;&lt;property id=&quot;20300&quot; value=&quot;Slide 1 - &amp;quot;Health Informatics&amp;quot;&quot;/&gt;&lt;property id=&quot;20307&quot; value=&quot;313&quot;/&gt;&lt;/object&gt;&lt;object type=&quot;3&quot; unique_id=&quot;64325&quot;&gt;&lt;property id=&quot;20148&quot; value=&quot;5&quot;/&gt;&lt;property id=&quot;20300&quot; value=&quot;Slide 8&quot;/&gt;&lt;property id=&quot;20307&quot; value=&quot;310&quot;/&gt;&lt;/object&gt;&lt;object type=&quot;3&quot; unique_id=&quot;65310&quot;&gt;&lt;property id=&quot;20148&quot; value=&quot;5&quot;/&gt;&lt;property id=&quot;20300&quot; value=&quot;Slide 49 - &amp;quot;Metagenomics&amp;quot;&quot;/&gt;&lt;property id=&quot;20307&quot; value=&quot;324&quot;/&gt;&lt;/object&gt;&lt;object type=&quot;3&quot; unique_id=&quot;65311&quot;&gt;&lt;property id=&quot;20148&quot; value=&quot;5&quot;/&gt;&lt;property id=&quot;20300&quot; value=&quot;Slide 55 - &amp;quot;Metagenomics with 3 Clustering Methods&amp;quot;&quot;/&gt;&lt;property id=&quot;20307&quot; value=&quot;325&quot;/&gt;&lt;/object&gt;&lt;object type=&quot;3&quot; unique_id=&quot;65312&quot;&gt;&lt;property id=&quot;20148&quot; value=&quot;5&quot;/&gt;&lt;property id=&quot;20300&quot; value=&quot;Slide 60&quot;/&gt;&lt;property id=&quot;20307&quot; value=&quot;321&quot;/&gt;&lt;/object&gt;&lt;object type=&quot;3&quot; unique_id=&quot;65314&quot;&gt;&lt;property id=&quot;20148&quot; value=&quot;5&quot;/&gt;&lt;property id=&quot;20300&quot; value=&quot;Slide 61 - &amp;quot;Phylogenetic tree using MDS&amp;quot;&quot;/&gt;&lt;property id=&quot;20307&quot; value=&quot;323&quot;/&gt;&lt;/object&gt;&lt;object type=&quot;3&quot; unique_id=&quot;71009&quot;&gt;&lt;property id=&quot;20148&quot; value=&quot;5&quot;/&gt;&lt;property id=&quot;20300&quot; value=&quot;Slide 5 - &amp;quot;Types of Biomedical Big Data Problems&amp;quot;&quot;/&gt;&lt;property id=&quot;20307&quot; value=&quot;354&quot;/&gt;&lt;/object&gt;&lt;object type=&quot;3&quot; unique_id=&quot;71012&quot;&gt;&lt;property id=&quot;20148&quot; value=&quot;5&quot;/&gt;&lt;property id=&quot;20300&quot; value=&quot;Slide 44 - &amp;quot;COG: Clusters of Orthologous Groups&amp;quot;&quot;/&gt;&lt;property id=&quot;20307&quot; value=&quot;345&quot;/&gt;&lt;/object&gt;&lt;object type=&quot;3&quot; unique_id=&quot;71013&quot;&gt;&lt;property id=&quot;20148&quot; value=&quot;5&quot;/&gt;&lt;property id=&quot;20300&quot; value=&quot;Slide 45 - &amp;quot;Protein Sequence Universe&amp;quot;&quot;/&gt;&lt;property id=&quot;20307&quot; value=&quot;346&quot;/&gt;&lt;/object&gt;&lt;object type=&quot;3&quot; unique_id=&quot;71014&quot;&gt;&lt;property id=&quot;20148&quot; value=&quot;5&quot;/&gt;&lt;property id=&quot;20300&quot; value=&quot;Slide 46 - &amp;quot;High Performance Dimension Reduction and Visualization&amp;quot;&quot;/&gt;&lt;property id=&quot;20307&quot; value=&quot;339&quot;/&gt;&lt;/object&gt;&lt;object type=&quot;3&quot; unique_id=&quot;71015&quot;&gt;&lt;property id=&quot;20148&quot; value=&quot;5&quot;/&gt;&lt;property id=&quot;20300&quot; value=&quot;Slide 47 - &amp;quot;Multi-Dimensional Scaling (MDS)&amp;quot;&quot;/&gt;&lt;property id=&quot;20307&quot; value=&quot;347&quot;/&gt;&lt;/object&gt;&lt;object type=&quot;3&quot; unique_id=&quot;71016&quot;&gt;&lt;property id=&quot;20148&quot; value=&quot;5&quot;/&gt;&lt;property id=&quot;20300&quot; value=&quot;Slide 48 - &amp;quot;Typical Metagenomics MDS&amp;quot;&quot;/&gt;&lt;property id=&quot;20307&quot; value=&quot;348&quot;/&gt;&lt;/object&gt;&lt;object type=&quot;3&quot; unique_id=&quot;71017&quot;&gt;&lt;property id=&quot;20148&quot; value=&quot;5&quot;/&gt;&lt;property id=&quot;20300&quot; value=&quot;Slide 50 - &amp;quot;MDS Details&amp;quot;&quot;/&gt;&lt;property id=&quot;20307&quot; value=&quot;349&quot;/&gt;&lt;/object&gt;&lt;object type=&quot;3&quot; unique_id=&quot;71018&quot;&gt;&lt;property id=&quot;20148&quot; value=&quot;5&quot;/&gt;&lt;property id=&quot;20300&quot; value=&quot;Slide 51 - &amp;quot;MDS Details&amp;quot;&quot;/&gt;&lt;property id=&quot;20307&quot; value=&quot;350&quot;/&gt;&lt;/object&gt;&lt;object type=&quot;3&quot; unique_id=&quot;71019&quot;&gt;&lt;property id=&quot;20148&quot; value=&quot;5&quot;/&gt;&lt;property id=&quot;20300&quot; value=&quot;Slide 52 - &amp;quot;3D View of 100K COG Sequences&amp;quot;&quot;/&gt;&lt;property id=&quot;20307&quot; value=&quot;351&quot;/&gt;&lt;/object&gt;&lt;object type=&quot;3&quot; unique_id=&quot;71020&quot;&gt;&lt;property id=&quot;20148&quot; value=&quot;5&quot;/&gt;&lt;property id=&quot;20300&quot; value=&quot;Slide 53 - &amp;quot;Cluster Annotation&amp;quot;&quot;/&gt;&lt;property id=&quot;20307&quot; value=&quot;352&quot;/&gt;&lt;/object&gt;&lt;object type=&quot;3&quot; unique_id=&quot;71021&quot;&gt;&lt;property id=&quot;20148&quot; value=&quot;5&quot;/&gt;&lt;property id=&quot;20300&quot; value=&quot;Slide 54 - &amp;quot;Selected Clusters&amp;quot;&quot;/&gt;&lt;property id=&quot;20307&quot; value=&quot;353&quot;/&gt;&lt;/object&gt;&lt;object type=&quot;3&quot; unique_id=&quot;71022&quot;&gt;&lt;property id=&quot;20148&quot; value=&quot;5&quot;/&gt;&lt;property id=&quot;20300&quot; value=&quot;Slide 56 - &amp;quot;Advantages of GTM&amp;quot;&quot;/&gt;&lt;property id=&quot;20307&quot; value=&quot;341&quot;/&gt;&lt;/object&gt;&lt;object type=&quot;3&quot; unique_id=&quot;71023&quot;&gt;&lt;property id=&quot;20148&quot; value=&quot;5&quot;/&gt;&lt;property id=&quot;20300&quot; value=&quot;Slide 57 - &amp;quot;Data Mining Projects using GTM&amp;quot;&quot;/&gt;&lt;property id=&quot;20307&quot; value=&quot;342&quot;/&gt;&lt;/object&gt;&lt;object type=&quot;3&quot; unique_id=&quot;71024&quot;&gt;&lt;property id=&quot;20148&quot; value=&quot;5&quot;/&gt;&lt;property id=&quot;20300&quot; value=&quot;Slide 58 - &amp;quot;DA-PLSA with DA-GTM&amp;quot;&quot;/&gt;&lt;property id=&quot;20307&quot; value=&quot;343&quot;/&gt;&lt;/object&gt;&lt;object type=&quot;3&quot; unique_id=&quot;71025&quot;&gt;&lt;property id=&quot;20148&quot; value=&quot;5&quot;/&gt;&lt;property id=&quot;20300&quot; value=&quot;Slide 59&quot;/&gt;&lt;property id=&quot;20307&quot; value=&quot;344&quot;/&gt;&lt;/object&gt;&lt;object type=&quot;3&quot; unique_id=&quot;74523&quot;&gt;&lt;property id=&quot;20148&quot; value=&quot;5&quot;/&gt;&lt;property id=&quot;20300&quot; value=&quot;Slide 3 - &amp;quot;Big Data and Health&amp;quot;&quot;/&gt;&lt;property id=&quot;20307&quot; value=&quot;365&quot;/&gt;&lt;/object&gt;&lt;object type=&quot;3&quot; unique_id=&quot;74530&quot;&gt;&lt;property id=&quot;20148&quot; value=&quot;5&quot;/&gt;&lt;property id=&quot;20300&quot; value=&quot;Slide 35 - &amp;quot;Healthcare &amp;amp; Cloud Computing&amp;quot;&quot;/&gt;&lt;property id=&quot;20307&quot; value=&quot;356&quot;/&gt;&lt;/object&gt;&lt;object type=&quot;3&quot; unique_id=&quot;74531&quot;&gt;&lt;property id=&quot;20148&quot; value=&quot;5&quot;/&gt;&lt;property id=&quot;20300&quot; value=&quot;Slide 36 - &amp;quot;Considerations With Cloud Computing in Healthcare&amp;quot;&quot;/&gt;&lt;property id=&quot;20307&quot; value=&quot;358&quot;/&gt;&lt;/object&gt;&lt;object type=&quot;3&quot; unique_id=&quot;74532&quot;&gt;&lt;property id=&quot;20148&quot; value=&quot;5&quot;/&gt;&lt;property id=&quot;20300&quot; value=&quot;Slide 37 - &amp;quot;Advantages of Cloud Computing&amp;quot;&quot;/&gt;&lt;property id=&quot;20307&quot; value=&quot;359&quot;/&gt;&lt;/object&gt;&lt;object type=&quot;3&quot; unique_id=&quot;74533&quot;&gt;&lt;property id=&quot;20148&quot; value=&quot;5&quot;/&gt;&lt;property id=&quot;20300&quot; value=&quot;Slide 38 - &amp;quot;Advantages of Cloud Computing&amp;quot;&quot;/&gt;&lt;property id=&quot;20307&quot; value=&quot;360&quot;/&gt;&lt;/object&gt;&lt;object type=&quot;3&quot; unique_id=&quot;74534&quot;&gt;&lt;property id=&quot;20148&quot; value=&quot;5&quot;/&gt;&lt;property id=&quot;20300&quot; value=&quot;Slide 39 - &amp;quot;Cloud Computing Disadvantages&amp;quot;&quot;/&gt;&lt;property id=&quot;20307&quot; value=&quot;361&quot;/&gt;&lt;/object&gt;&lt;object type=&quot;3&quot; unique_id=&quot;74535&quot;&gt;&lt;property id=&quot;20148&quot; value=&quot;5&quot;/&gt;&lt;property id=&quot;20300&quot; value=&quot;Slide 40 - &amp;quot;Disadvantages Cont.&amp;quot;&quot;/&gt;&lt;property id=&quot;20307&quot; value=&quot;357&quot;/&gt;&lt;/object&gt;&lt;object type=&quot;3&quot; unique_id=&quot;74537&quot;&gt;&lt;property id=&quot;20148&quot; value=&quot;5&quot;/&gt;&lt;property id=&quot;20300&quot; value=&quot;Slide 41 - &amp;quot;Genomic Proteomics and Information Visualization  So far genome not a major part of Big Open Data in medicine&amp;quot;&quot;/&gt;&lt;property id=&quot;20307&quot; value=&quot;364&quot;/&gt;&lt;/object&gt;&lt;object type=&quot;3&quot; unique_id=&quot;75154&quot;&gt;&lt;property id=&quot;20148&quot; value=&quot;5&quot;/&gt;&lt;property id=&quot;20300&quot; value=&quot;Slide 33 - &amp;quot;Clouds and Health&amp;quot;&quot;/&gt;&lt;property id=&quot;20307&quot; value=&quot;366&quot;/&gt;&lt;/object&gt;&lt;object type=&quot;3&quot; unique_id=&quot;75347&quot;&gt;&lt;property id=&quot;20148&quot; value=&quot;5&quot;/&gt;&lt;property id=&quot;20300&quot; value=&quot;Slide 42 - &amp;quot;Genomics in Personal Health&amp;quot;&quot;/&gt;&lt;property id=&quot;20307&quot; value=&quot;367&quot;/&gt;&lt;/object&gt;&lt;object type=&quot;3&quot; unique_id=&quot;75348&quot;&gt;&lt;property id=&quot;20148&quot; value=&quot;5&quot;/&gt;&lt;property id=&quot;20300&quot; value=&quot;Slide 43 - &amp;quot;DNA Sequencing Pipeline&amp;quot;&quot;/&gt;&lt;property id=&quot;20307&quot; value=&quot;368&quot;/&gt;&lt;/object&gt;&lt;object type=&quot;3&quot; unique_id=&quot;76035&quot;&gt;&lt;property id=&quot;20148&quot; value=&quot;5&quot;/&gt;&lt;property id=&quot;20300&quot; value=&quot;Slide 13 - &amp;quot;McKinsey Report on  The big-data revolution in US health care: Accelerating value and innovation April 2013&amp;quot;&quot;/&gt;&lt;property id=&quot;20307&quot; value=&quot;378&quot;/&gt;&lt;/object&gt;&lt;object type=&quot;3&quot; unique_id=&quot;76036&quot;&gt;&lt;property id=&quot;20148&quot; value=&quot;5&quot;/&gt;&lt;property id=&quot;20300&quot; value=&quot;Slide 14&quot;/&gt;&lt;property id=&quot;20307&quot; value=&quot;369&quot;/&gt;&lt;/object&gt;&lt;object type=&quot;3&quot; unique_id=&quot;76037&quot;&gt;&lt;property id=&quot;20148&quot; value=&quot;5&quot;/&gt;&lt;property id=&quot;20300&quot; value=&quot;Slide 15&quot;/&gt;&lt;property id=&quot;20307&quot; value=&quot;370&quot;/&gt;&lt;/object&gt;&lt;object type=&quot;3&quot; unique_id=&quot;76038&quot;&gt;&lt;property id=&quot;20148&quot; value=&quot;5&quot;/&gt;&lt;property id=&quot;20300&quot; value=&quot;Slide 16&quot;/&gt;&lt;property id=&quot;20307&quot; value=&quot;371&quot;/&gt;&lt;/object&gt;&lt;object type=&quot;3&quot; unique_id=&quot;76039&quot;&gt;&lt;property id=&quot;20148&quot; value=&quot;5&quot;/&gt;&lt;property id=&quot;20300&quot; value=&quot;Slide 17&quot;/&gt;&lt;property id=&quot;20307&quot; value=&quot;372&quot;/&gt;&lt;/object&gt;&lt;object type=&quot;3&quot; unique_id=&quot;76040&quot;&gt;&lt;property id=&quot;20148&quot; value=&quot;5&quot;/&gt;&lt;property id=&quot;20300&quot; value=&quot;Slide 18&quot;/&gt;&lt;property id=&quot;20307&quot; value=&quot;373&quot;/&gt;&lt;/object&gt;&lt;object type=&quot;3&quot; unique_id=&quot;76041&quot;&gt;&lt;property id=&quot;20148&quot; value=&quot;5&quot;/&gt;&lt;property id=&quot;20300&quot; value=&quot;Slide 19&quot;/&gt;&lt;property id=&quot;20307&quot; value=&quot;374&quot;/&gt;&lt;/object&gt;&lt;object type=&quot;3&quot; unique_id=&quot;76042&quot;&gt;&lt;property id=&quot;20148&quot; value=&quot;5&quot;/&gt;&lt;property id=&quot;20300&quot; value=&quot;Slide 20&quot;/&gt;&lt;property id=&quot;20307&quot; value=&quot;375&quot;/&gt;&lt;/object&gt;&lt;object type=&quot;3&quot; unique_id=&quot;76043&quot;&gt;&lt;property id=&quot;20148&quot; value=&quot;5&quot;/&gt;&lt;property id=&quot;20300&quot; value=&quot;Slide 21&quot;/&gt;&lt;property id=&quot;20307&quot; value=&quot;376&quot;/&gt;&lt;/object&gt;&lt;object type=&quot;3&quot; unique_id=&quot;76044&quot;&gt;&lt;property id=&quot;20148&quot; value=&quot;5&quot;/&gt;&lt;property id=&quot;20300&quot; value=&quot;Slide 22&quot;/&gt;&lt;property id=&quot;20307&quot; value=&quot;377&quot;/&gt;&lt;/object&gt;&lt;object type=&quot;3&quot; unique_id=&quot;76045&quot;&gt;&lt;property id=&quot;20148&quot; value=&quot;5&quot;/&gt;&lt;property id=&quot;20300&quot; value=&quot;Slide 23 - &amp;quot;Microsoft Report&amp;quot;&quot;/&gt;&lt;property id=&quot;20307&quot; value=&quot;379&quot;/&gt;&lt;/object&gt;&lt;object type=&quot;3&quot; unique_id=&quot;76046&quot;&gt;&lt;property id=&quot;20148&quot; value=&quot;5&quot;/&gt;&lt;property id=&quot;20300&quot; value=&quot;Slide 26 - &amp;quot;EU Report&amp;quot;&quot;/&gt;&lt;property id=&quot;20307&quot; value=&quot;380&quot;/&gt;&lt;/object&gt;&lt;object type=&quot;3&quot; unique_id=&quot;76474&quot;&gt;&lt;property id=&quot;20148&quot; value=&quot;5&quot;/&gt;&lt;property id=&quot;20300&quot; value=&quot;Slide 9&quot;/&gt;&lt;property id=&quot;20307&quot; value=&quot;381&quot;/&gt;&lt;/object&gt;&lt;object type=&quot;3&quot; unique_id=&quot;76475&quot;&gt;&lt;property id=&quot;20148&quot; value=&quot;5&quot;/&gt;&lt;property id=&quot;20300&quot; value=&quot;Slide 10&quot;/&gt;&lt;property id=&quot;20307&quot; value=&quot;382&quot;/&gt;&lt;/object&gt;&lt;object type=&quot;3&quot; unique_id=&quot;76787&quot;&gt;&lt;property id=&quot;20148&quot; value=&quot;5&quot;/&gt;&lt;property id=&quot;20300&quot; value=&quot;Slide 34&quot;/&gt;&lt;property id=&quot;20307&quot; value=&quot;383&quot;/&gt;&lt;/object&gt;&lt;/object&gt;&lt;/object&gt;&lt;/database&gt;"/>
  <p:tag name="SECTOMILLISECCONVERTED" val="1"/>
</p:tagLst>
</file>

<file path=ppt/theme/_rels/them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NPACI/SDSC (logo) template">
  <a:themeElements>
    <a:clrScheme name="">
      <a:dk1>
        <a:srgbClr val="000000"/>
      </a:dk1>
      <a:lt1>
        <a:srgbClr val="FFFFFF"/>
      </a:lt1>
      <a:dk2>
        <a:srgbClr val="081D58"/>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NPACI/SDSC (logo) templat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NPACI/SDSC (logo)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PACI/SDSC (logo)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NPACI/SDSC (logo)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PACI/SDSC (logo)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PACI/SDSC (log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PACI/SDSC (log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NPACI/SDSC (log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Metro">
      <a:dk1>
        <a:srgbClr val="000000"/>
      </a:dk1>
      <a:lt1>
        <a:srgbClr val="FFFFFF"/>
      </a:lt1>
      <a:dk2>
        <a:srgbClr val="505050"/>
      </a:dk2>
      <a:lt2>
        <a:srgbClr val="D2D2D2"/>
      </a:lt2>
      <a:accent1>
        <a:srgbClr val="00AEEF"/>
      </a:accent1>
      <a:accent2>
        <a:srgbClr val="00B050"/>
      </a:accent2>
      <a:accent3>
        <a:srgbClr val="FF8A00"/>
      </a:accent3>
      <a:accent4>
        <a:srgbClr val="FF0097"/>
      </a:accent4>
      <a:accent5>
        <a:srgbClr val="0071BC"/>
      </a:accent5>
      <a:accent6>
        <a:srgbClr val="910091"/>
      </a:accent6>
      <a:hlink>
        <a:srgbClr val="000000"/>
      </a:hlink>
      <a:folHlink>
        <a:srgbClr val="00AEEF"/>
      </a:folHlink>
    </a:clrScheme>
    <a:fontScheme name="Segoe UI &amp; Ligh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82880" rIns="182880" bIns="182880" rtlCol="0" anchor="ctr">
        <a:noAutofit/>
      </a:bodyP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Metro">
      <a:dk1>
        <a:srgbClr val="000000"/>
      </a:dk1>
      <a:lt1>
        <a:srgbClr val="FFFFFF"/>
      </a:lt1>
      <a:dk2>
        <a:srgbClr val="505050"/>
      </a:dk2>
      <a:lt2>
        <a:srgbClr val="D2D2D2"/>
      </a:lt2>
      <a:accent1>
        <a:srgbClr val="00AEEF"/>
      </a:accent1>
      <a:accent2>
        <a:srgbClr val="00B050"/>
      </a:accent2>
      <a:accent3>
        <a:srgbClr val="FF8A00"/>
      </a:accent3>
      <a:accent4>
        <a:srgbClr val="FF0097"/>
      </a:accent4>
      <a:accent5>
        <a:srgbClr val="0071BC"/>
      </a:accent5>
      <a:accent6>
        <a:srgbClr val="910091"/>
      </a:accent6>
      <a:hlink>
        <a:srgbClr val="000000"/>
      </a:hlink>
      <a:folHlink>
        <a:srgbClr val="00AEEF"/>
      </a:folHlink>
    </a:clrScheme>
    <a:fontScheme name="Segoe UI &amp; Ligh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82880" rIns="182880" bIns="182880" rtlCol="0" anchor="ctr">
        <a:noAutofit/>
      </a:bodyP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4.xml><?xml version="1.0" encoding="utf-8"?>
<a:theme xmlns:a="http://schemas.openxmlformats.org/drawingml/2006/main" name="10286214">
  <a:themeElements>
    <a:clrScheme name="">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3317</TotalTime>
  <Words>2213</Words>
  <Application>Microsoft Office PowerPoint</Application>
  <PresentationFormat>On-screen Show (4:3)</PresentationFormat>
  <Paragraphs>419</Paragraphs>
  <Slides>61</Slides>
  <Notes>13</Notes>
  <HiddenSlides>0</HiddenSlides>
  <MMClips>0</MMClips>
  <ScaleCrop>false</ScaleCrop>
  <HeadingPairs>
    <vt:vector size="8" baseType="variant">
      <vt:variant>
        <vt:lpstr>Fonts Used</vt:lpstr>
      </vt:variant>
      <vt:variant>
        <vt:i4>13</vt:i4>
      </vt:variant>
      <vt:variant>
        <vt:lpstr>Theme</vt:lpstr>
      </vt:variant>
      <vt:variant>
        <vt:i4>14</vt:i4>
      </vt:variant>
      <vt:variant>
        <vt:lpstr>Embedded OLE Servers</vt:lpstr>
      </vt:variant>
      <vt:variant>
        <vt:i4>1</vt:i4>
      </vt:variant>
      <vt:variant>
        <vt:lpstr>Slide Titles</vt:lpstr>
      </vt:variant>
      <vt:variant>
        <vt:i4>61</vt:i4>
      </vt:variant>
    </vt:vector>
  </HeadingPairs>
  <TitlesOfParts>
    <vt:vector size="89" baseType="lpstr">
      <vt:lpstr>ＭＳ Ｐゴシック</vt:lpstr>
      <vt:lpstr>Arial</vt:lpstr>
      <vt:lpstr>Calibri</vt:lpstr>
      <vt:lpstr>Courier New</vt:lpstr>
      <vt:lpstr>Helvetica</vt:lpstr>
      <vt:lpstr>Segoe UI</vt:lpstr>
      <vt:lpstr>Segoe UI Light</vt:lpstr>
      <vt:lpstr>Symbol</vt:lpstr>
      <vt:lpstr>Times</vt:lpstr>
      <vt:lpstr>Times New Roman</vt:lpstr>
      <vt:lpstr>Tw Cen MT</vt:lpstr>
      <vt:lpstr>Wingdings</vt:lpstr>
      <vt:lpstr>Wingdings 2</vt:lpstr>
      <vt:lpstr>1_Office Theme</vt:lpstr>
      <vt:lpstr>Office Theme</vt:lpstr>
      <vt:lpstr>2_Office Theme</vt:lpstr>
      <vt:lpstr>10286214</vt:lpstr>
      <vt:lpstr>5_Office Theme</vt:lpstr>
      <vt:lpstr>8_Office Theme</vt:lpstr>
      <vt:lpstr>10_Office Theme</vt:lpstr>
      <vt:lpstr>15_Office Theme</vt:lpstr>
      <vt:lpstr>16_Office Theme</vt:lpstr>
      <vt:lpstr>19_Office Theme</vt:lpstr>
      <vt:lpstr>20_Office Theme</vt:lpstr>
      <vt:lpstr>1_NPACI/SDSC (logo) template</vt:lpstr>
      <vt:lpstr>24_Office Theme</vt:lpstr>
      <vt:lpstr>Median</vt:lpstr>
      <vt:lpstr>Equation</vt:lpstr>
      <vt:lpstr>Health Informatics</vt:lpstr>
      <vt:lpstr>PowerPoint Presentation</vt:lpstr>
      <vt:lpstr>Big Data and Health</vt:lpstr>
      <vt:lpstr>Big Data Ecosystem in One Sentence</vt:lpstr>
      <vt:lpstr>Types of Biomedical Big Data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McKinsey Report on  The big-data revolution in US health care: Accelerating value and innovation April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Microsoft Report</vt:lpstr>
      <vt:lpstr>Big Data opportunities in health</vt:lpstr>
      <vt:lpstr>New possibilities with Big Data</vt:lpstr>
      <vt:lpstr>EU Report</vt:lpstr>
      <vt:lpstr>Use the power of data</vt:lpstr>
      <vt:lpstr>PowerPoint Presentation</vt:lpstr>
      <vt:lpstr>PowerPoint Presentation</vt:lpstr>
      <vt:lpstr>PowerPoint Presentation</vt:lpstr>
      <vt:lpstr>PowerPoint Presentation</vt:lpstr>
      <vt:lpstr>PowerPoint Presentation</vt:lpstr>
      <vt:lpstr>Clouds and Health</vt:lpstr>
      <vt:lpstr>PowerPoint Presentation</vt:lpstr>
      <vt:lpstr>Healthcare &amp; Cloud Computing</vt:lpstr>
      <vt:lpstr>Considerations With Cloud Computing in Healthcare</vt:lpstr>
      <vt:lpstr>Advantages of Cloud Computing</vt:lpstr>
      <vt:lpstr>Advantages of Cloud Computing</vt:lpstr>
      <vt:lpstr>Cloud Computing Disadvantages</vt:lpstr>
      <vt:lpstr>Disadvantages Cont.</vt:lpstr>
      <vt:lpstr>Genomic Proteomics and Information Visualization  So far genome not a major part of Big Open Data in medicine</vt:lpstr>
      <vt:lpstr>Genomics in Personal Health</vt:lpstr>
      <vt:lpstr>DNA Sequencing Pipeline</vt:lpstr>
      <vt:lpstr>COG: Clusters of Orthologous Groups</vt:lpstr>
      <vt:lpstr>Protein Sequence Universe</vt:lpstr>
      <vt:lpstr>High Performance Dimension Reduction and Visualization</vt:lpstr>
      <vt:lpstr>Multi-Dimensional Scaling (MDS)</vt:lpstr>
      <vt:lpstr>Typical Metagenomics MDS</vt:lpstr>
      <vt:lpstr>Metagenomics</vt:lpstr>
      <vt:lpstr>MDS Details</vt:lpstr>
      <vt:lpstr>MDS Details</vt:lpstr>
      <vt:lpstr>3D View of 100K COG Sequences</vt:lpstr>
      <vt:lpstr>Cluster Annotation</vt:lpstr>
      <vt:lpstr>Selected Clusters</vt:lpstr>
      <vt:lpstr>Metagenomics with 3 Clustering Methods</vt:lpstr>
      <vt:lpstr>Advantages of GTM</vt:lpstr>
      <vt:lpstr>Data Mining Projects using GTM</vt:lpstr>
      <vt:lpstr>DA-PLSA with DA-GTM</vt:lpstr>
      <vt:lpstr>PowerPoint Presentation</vt:lpstr>
      <vt:lpstr>PowerPoint Presentation</vt:lpstr>
      <vt:lpstr>Phylogenetic tree using MDS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Geoffrey Fox</dc:creator>
  <cp:lastModifiedBy>Geoffrey Fox</cp:lastModifiedBy>
  <cp:revision>49</cp:revision>
  <dcterms:created xsi:type="dcterms:W3CDTF">2013-02-27T23:52:01Z</dcterms:created>
  <dcterms:modified xsi:type="dcterms:W3CDTF">2013-04-08T13:27:28Z</dcterms:modified>
</cp:coreProperties>
</file>