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91" r:id="rId2"/>
    <p:sldMasterId id="2147483817" r:id="rId3"/>
    <p:sldMasterId id="2147483995" r:id="rId4"/>
  </p:sldMasterIdLst>
  <p:notesMasterIdLst>
    <p:notesMasterId r:id="rId46"/>
  </p:notesMasterIdLst>
  <p:sldIdLst>
    <p:sldId id="313" r:id="rId5"/>
    <p:sldId id="366" r:id="rId6"/>
    <p:sldId id="290" r:id="rId7"/>
    <p:sldId id="365" r:id="rId8"/>
    <p:sldId id="392" r:id="rId9"/>
    <p:sldId id="402" r:id="rId10"/>
    <p:sldId id="386" r:id="rId11"/>
    <p:sldId id="403" r:id="rId12"/>
    <p:sldId id="369" r:id="rId13"/>
    <p:sldId id="399" r:id="rId14"/>
    <p:sldId id="368" r:id="rId15"/>
    <p:sldId id="372" r:id="rId16"/>
    <p:sldId id="383" r:id="rId17"/>
    <p:sldId id="385" r:id="rId18"/>
    <p:sldId id="384" r:id="rId19"/>
    <p:sldId id="388" r:id="rId20"/>
    <p:sldId id="407" r:id="rId21"/>
    <p:sldId id="387" r:id="rId22"/>
    <p:sldId id="406" r:id="rId23"/>
    <p:sldId id="370" r:id="rId24"/>
    <p:sldId id="371" r:id="rId25"/>
    <p:sldId id="398" r:id="rId26"/>
    <p:sldId id="400" r:id="rId27"/>
    <p:sldId id="401" r:id="rId28"/>
    <p:sldId id="404" r:id="rId29"/>
    <p:sldId id="367" r:id="rId30"/>
    <p:sldId id="374" r:id="rId31"/>
    <p:sldId id="373" r:id="rId32"/>
    <p:sldId id="375" r:id="rId33"/>
    <p:sldId id="376" r:id="rId34"/>
    <p:sldId id="377" r:id="rId35"/>
    <p:sldId id="408" r:id="rId36"/>
    <p:sldId id="409" r:id="rId37"/>
    <p:sldId id="391" r:id="rId38"/>
    <p:sldId id="393" r:id="rId39"/>
    <p:sldId id="394" r:id="rId40"/>
    <p:sldId id="390" r:id="rId41"/>
    <p:sldId id="396" r:id="rId42"/>
    <p:sldId id="395" r:id="rId43"/>
    <p:sldId id="397" r:id="rId44"/>
    <p:sldId id="405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9AE3-0C20-443E-B849-6A928E1769F1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CD40-AA16-4DD1-A307-B764782E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7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1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914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0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9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3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9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5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1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67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0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35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572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3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4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75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86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19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4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6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40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4718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08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1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1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014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14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7466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7283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3633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37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486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4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9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 userDrawn="1"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03269" name="Text Box 5"/>
          <p:cNvSpPr txBox="1">
            <a:spLocks noChangeArrowheads="1"/>
          </p:cNvSpPr>
          <p:nvPr userDrawn="1"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 userDrawn="1"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180327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272" name="Picture 8" descr="SDSC_logo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3273" name="Text Box 9"/>
          <p:cNvSpPr txBox="1">
            <a:spLocks noChangeArrowheads="1"/>
          </p:cNvSpPr>
          <p:nvPr userDrawn="1"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9999"/>
                </a:solidFill>
              </a:rPr>
              <a:t>Fran Berman</a:t>
            </a:r>
          </a:p>
        </p:txBody>
      </p:sp>
    </p:spTree>
    <p:extLst>
      <p:ext uri="{BB962C8B-B14F-4D97-AF65-F5344CB8AC3E}">
        <p14:creationId xmlns:p14="http://schemas.microsoft.com/office/powerpoint/2010/main" val="18850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/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X-InformaticsSpring2013/index.html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17" Type="http://schemas.openxmlformats.org/officeDocument/2006/relationships/image" Target="../media/image18.gif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bie.net/cmu/fall-10/15-110/handouts/notes-clustering/tshirts-GHIJ-nooutliers.csv" TargetMode="External"/><Relationship Id="rId2" Type="http://schemas.openxmlformats.org/officeDocument/2006/relationships/hyperlink" Target="http://www.kosbie.net/cmu/fall-10/15-110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4" y="845127"/>
            <a:ext cx="811369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Technology for Informatics</a:t>
            </a:r>
            <a:br>
              <a:rPr lang="en-US" b="1" dirty="0" smtClean="0"/>
            </a:br>
            <a:r>
              <a:rPr lang="en-US" b="1" dirty="0" err="1" smtClean="0"/>
              <a:t>Kmeans</a:t>
            </a:r>
            <a:r>
              <a:rPr lang="en-US" b="1" dirty="0" smtClean="0"/>
              <a:t> and MapReduce Parallelism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614411"/>
            <a:ext cx="8382000" cy="42629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April 1 2013</a:t>
            </a:r>
          </a:p>
          <a:p>
            <a:r>
              <a:rPr lang="en-US" sz="3600" dirty="0" smtClean="0"/>
              <a:t>Geoffrey Fox</a:t>
            </a:r>
          </a:p>
          <a:p>
            <a:pPr lvl="0">
              <a:defRPr/>
            </a:pPr>
            <a:r>
              <a:rPr lang="en-US" dirty="0">
                <a:hlinkClick r:id="rId2"/>
              </a:rPr>
              <a:t>gcf@indiana.edu</a:t>
            </a:r>
            <a:r>
              <a:rPr lang="en-US" dirty="0"/>
              <a:t>            </a:t>
            </a:r>
          </a:p>
          <a:p>
            <a:pPr lvl="0"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www.infomall.org/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</a:p>
          <a:p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345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471"/>
          </a:xfrm>
        </p:spPr>
        <p:txBody>
          <a:bodyPr/>
          <a:lstStyle/>
          <a:p>
            <a:r>
              <a:rPr lang="en-US" dirty="0" smtClean="0"/>
              <a:t>In Graph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06824"/>
            <a:ext cx="902745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 is number of clusters looked for K = 2…8</a:t>
            </a:r>
          </a:p>
          <a:p>
            <a:r>
              <a:rPr lang="en-US" dirty="0" smtClean="0"/>
              <a:t>Parallelism is level of (pseudo) parallelism. Used for illustrating MapReduce</a:t>
            </a:r>
          </a:p>
          <a:p>
            <a:r>
              <a:rPr lang="en-US" dirty="0" err="1" smtClean="0"/>
              <a:t>MaxMean</a:t>
            </a:r>
            <a:r>
              <a:rPr lang="en-US" dirty="0" smtClean="0"/>
              <a:t> = 1 Judge goodness by mean distortion</a:t>
            </a:r>
          </a:p>
          <a:p>
            <a:pPr lvl="1"/>
            <a:r>
              <a:rPr lang="en-US" dirty="0" smtClean="0"/>
              <a:t>Distortion is distance from point to its center</a:t>
            </a:r>
          </a:p>
          <a:p>
            <a:r>
              <a:rPr lang="en-US" dirty="0" err="1"/>
              <a:t>MaxMean</a:t>
            </a:r>
            <a:r>
              <a:rPr lang="en-US" dirty="0"/>
              <a:t> = </a:t>
            </a:r>
            <a:r>
              <a:rPr lang="en-US" dirty="0" smtClean="0"/>
              <a:t>2 </a:t>
            </a:r>
            <a:r>
              <a:rPr lang="en-US" dirty="0"/>
              <a:t>Judge goodness by </a:t>
            </a:r>
            <a:r>
              <a:rPr lang="en-US" dirty="0" smtClean="0"/>
              <a:t>max distortion</a:t>
            </a:r>
          </a:p>
          <a:p>
            <a:r>
              <a:rPr lang="en-US" dirty="0" err="1" smtClean="0"/>
              <a:t>Iter</a:t>
            </a:r>
            <a:r>
              <a:rPr lang="en-US" dirty="0" smtClean="0"/>
              <a:t> is number of totally independent </a:t>
            </a:r>
            <a:r>
              <a:rPr lang="en-US" dirty="0" err="1" smtClean="0"/>
              <a:t>Kmeans</a:t>
            </a:r>
            <a:r>
              <a:rPr lang="en-US" dirty="0" smtClean="0"/>
              <a:t> iterations to run; return lowest “goodness”</a:t>
            </a:r>
          </a:p>
          <a:p>
            <a:r>
              <a:rPr lang="en-US" dirty="0" smtClean="0"/>
              <a:t>Distort is “Goodness”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0133" y="6197600"/>
            <a:ext cx="3843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Typical K=2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63067" y="6197600"/>
            <a:ext cx="408093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Typical K=2 Very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8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0133" y="6197600"/>
            <a:ext cx="3843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Typical K=4 Small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4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54133" y="6197600"/>
            <a:ext cx="3589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Typical K=4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3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63067" y="6197600"/>
            <a:ext cx="408093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Typical K=4 Very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5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00133" y="6197600"/>
            <a:ext cx="3843867" cy="660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Typical K=6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40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0133" y="6197600"/>
            <a:ext cx="3843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Different K=6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829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867" y="6197600"/>
            <a:ext cx="3776133" cy="660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Typical K=8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90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67867" y="6197600"/>
            <a:ext cx="377613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Another K=8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59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Yu0Mkim4DcVpxfKwerviKRw-lMRWDE86kHz_Z3BP0zLcBB8Y_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009"/>
            <a:ext cx="2438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KWRzLWcgWKmplPTsPZrbpMWfhNU3OiItBec534aXSJgAaFWqM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53109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u41sbEn2YbBq-Mv9FkyKsYWpHO6Zt4VIDyASWv3vM-ODAfQT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/>
          <a:stretch/>
        </p:blipFill>
        <p:spPr bwMode="auto">
          <a:xfrm>
            <a:off x="-31233" y="1257300"/>
            <a:ext cx="445083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GMcepVHT5PL8pI7KfoJejqsiOpQpZ2oz8n6yvE5LZO7LoSDE8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37" y="838200"/>
            <a:ext cx="1496211" cy="19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RNZpTZIKNsGnhPj4wOpjkeyPWyJQnyGO7gG0f29fB5vEKq33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09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iensus.com/uploads/images/venn_diagra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2" y="2209800"/>
            <a:ext cx="249892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4.static.flickr.com/3643/3350940973_4333e99a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6" y="1328916"/>
            <a:ext cx="2125982" cy="2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91z38gA1rZrp2TlS-mwhVKOHVL2IXpKHxjmtY9vNchpkhDXLJ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3" y="1300883"/>
            <a:ext cx="1162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orebooks.de/assets/product_images/9786201595/big/7801609/business-informatics.jpg?locale=gb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0599" y="4561694"/>
            <a:ext cx="1590664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qq2ZcAVDeKPT-t171dLNI0VBR3f2tkWNYWF_u4L4KnEAiPu6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-16126"/>
            <a:ext cx="3004152" cy="1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61WeZTigeUDaul3WYcWq4NIjm1evG2U__w3bcBDQ7IVM7ueWdX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1" y="2044103"/>
            <a:ext cx="1651118" cy="23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7925" r="10845" b="34127"/>
          <a:stretch/>
        </p:blipFill>
        <p:spPr bwMode="auto">
          <a:xfrm>
            <a:off x="6279300" y="3434671"/>
            <a:ext cx="2864700" cy="1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8661" r="32053" b="10865"/>
          <a:stretch/>
        </p:blipFill>
        <p:spPr bwMode="auto">
          <a:xfrm>
            <a:off x="5499086" y="4080878"/>
            <a:ext cx="3644914" cy="1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35603" r="11324" b="34435"/>
          <a:stretch/>
        </p:blipFill>
        <p:spPr bwMode="auto">
          <a:xfrm>
            <a:off x="5764474" y="5295090"/>
            <a:ext cx="3379526" cy="15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spa.asu.edu/centers/pincenter.gif/image_previe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02" y="5943638"/>
            <a:ext cx="1879698" cy="9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oinformatics.com/layouts/cmediageoinformatics/img/Header-Geo-5.gi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 bwMode="auto">
          <a:xfrm>
            <a:off x="7049772" y="4322918"/>
            <a:ext cx="2094228" cy="6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 t="29851" r="13419" b="56430"/>
          <a:stretch/>
        </p:blipFill>
        <p:spPr bwMode="auto">
          <a:xfrm>
            <a:off x="7400203" y="746282"/>
            <a:ext cx="1673904" cy="58263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15702" b="41253"/>
          <a:stretch/>
        </p:blipFill>
        <p:spPr bwMode="auto">
          <a:xfrm>
            <a:off x="6875587" y="5734478"/>
            <a:ext cx="1049232" cy="11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1332" y="4277412"/>
            <a:ext cx="3635470" cy="2580588"/>
            <a:chOff x="161332" y="4277412"/>
            <a:chExt cx="3635470" cy="2580588"/>
          </a:xfrm>
        </p:grpSpPr>
        <p:pic>
          <p:nvPicPr>
            <p:cNvPr id="27" name="Picture 24" descr="http://ucspace.canberra.edu.au/download/attachments/59113623/Triangle+diagram+of+Social+Informatics.GIF?version=1&amp;modificationDate=128210213964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2" y="4277412"/>
              <a:ext cx="3635470" cy="258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47800" y="6448466"/>
              <a:ext cx="13150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Social Informatics</a:t>
              </a:r>
              <a:endParaRPr lang="en-US" sz="1200" b="1" dirty="0"/>
            </a:p>
          </p:txBody>
        </p:sp>
      </p:grpSp>
      <p:pic>
        <p:nvPicPr>
          <p:cNvPr id="3" name="Picture 4" descr="UF1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6237"/>
          <a:stretch/>
        </p:blipFill>
        <p:spPr bwMode="auto">
          <a:xfrm>
            <a:off x="0" y="4230944"/>
            <a:ext cx="1885596" cy="16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1" y="6197600"/>
            <a:ext cx="6858000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 different solution of K=2 Small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06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3733" y="6197600"/>
            <a:ext cx="8060268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 second look at a different solution of K=2 Small Clustering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96235" y="3496235"/>
            <a:ext cx="327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Symmetry related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00133" y="6197600"/>
            <a:ext cx="3843867" cy="660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Typical K=2 Small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7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238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 4 Small Cluster Case is Ambiguous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6" y="1024468"/>
            <a:ext cx="8957733" cy="402166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two solutions for K =2 which have similar measures of goodness 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2 Clusters each of 2 real clusters</a:t>
            </a:r>
          </a:p>
          <a:p>
            <a:pPr lvl="1"/>
            <a:r>
              <a:rPr lang="en-US" dirty="0" smtClean="0"/>
              <a:t>1 Cluster is 1 real cluster, the other is three real clusters</a:t>
            </a:r>
          </a:p>
          <a:p>
            <a:r>
              <a:rPr lang="en-US" dirty="0" smtClean="0"/>
              <a:t>Current measure of goodness is “Average distance between point and its cluster”. This roughly 1.5 for both solutions</a:t>
            </a:r>
          </a:p>
          <a:p>
            <a:r>
              <a:rPr lang="en-US" dirty="0" smtClean="0"/>
              <a:t>Details of starting point determines which solution you find</a:t>
            </a:r>
          </a:p>
          <a:p>
            <a:pPr lvl="1"/>
            <a:r>
              <a:rPr lang="en-US" dirty="0" smtClean="0"/>
              <a:t>Also sensitive to “random clusters” i.e. solutions are so near that they can change with choice of Gaussianly distributed points</a:t>
            </a:r>
          </a:p>
          <a:p>
            <a:pPr lvl="1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393784" y="4925641"/>
            <a:ext cx="5723467" cy="1236154"/>
          </a:xfrm>
          <a:custGeom>
            <a:avLst/>
            <a:gdLst>
              <a:gd name="connsiteX0" fmla="*/ 0 w 5723467"/>
              <a:gd name="connsiteY0" fmla="*/ 0 h 1236154"/>
              <a:gd name="connsiteX1" fmla="*/ 406400 w 5723467"/>
              <a:gd name="connsiteY1" fmla="*/ 558800 h 1236154"/>
              <a:gd name="connsiteX2" fmla="*/ 1574800 w 5723467"/>
              <a:gd name="connsiteY2" fmla="*/ 999066 h 1236154"/>
              <a:gd name="connsiteX3" fmla="*/ 2573867 w 5723467"/>
              <a:gd name="connsiteY3" fmla="*/ 101600 h 1236154"/>
              <a:gd name="connsiteX4" fmla="*/ 3996267 w 5723467"/>
              <a:gd name="connsiteY4" fmla="*/ 1236133 h 1236154"/>
              <a:gd name="connsiteX5" fmla="*/ 5723467 w 5723467"/>
              <a:gd name="connsiteY5" fmla="*/ 67733 h 12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3467" h="1236154">
                <a:moveTo>
                  <a:pt x="0" y="0"/>
                </a:moveTo>
                <a:cubicBezTo>
                  <a:pt x="71966" y="196144"/>
                  <a:pt x="143933" y="392289"/>
                  <a:pt x="406400" y="558800"/>
                </a:cubicBezTo>
                <a:cubicBezTo>
                  <a:pt x="668867" y="725311"/>
                  <a:pt x="1213556" y="1075266"/>
                  <a:pt x="1574800" y="999066"/>
                </a:cubicBezTo>
                <a:cubicBezTo>
                  <a:pt x="1936044" y="922866"/>
                  <a:pt x="2170289" y="62089"/>
                  <a:pt x="2573867" y="101600"/>
                </a:cubicBezTo>
                <a:cubicBezTo>
                  <a:pt x="2977445" y="141111"/>
                  <a:pt x="3471334" y="1241778"/>
                  <a:pt x="3996267" y="1236133"/>
                </a:cubicBezTo>
                <a:cubicBezTo>
                  <a:pt x="4521200" y="1230489"/>
                  <a:pt x="5418667" y="270933"/>
                  <a:pt x="5723467" y="677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7251" y="4925641"/>
            <a:ext cx="179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function with two widely separated minima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7669" y="6333066"/>
            <a:ext cx="383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positions (4 parameters for K=2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825" y="570127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Goodness of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b="1" dirty="0" smtClean="0"/>
              <a:t>Ambiguous Solutions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399" y="1265238"/>
            <a:ext cx="8805333" cy="5592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Python code runs </a:t>
            </a:r>
            <a:r>
              <a:rPr lang="en-US" dirty="0" err="1" smtClean="0"/>
              <a:t>Kmeans</a:t>
            </a:r>
            <a:r>
              <a:rPr lang="en-US" dirty="0" smtClean="0"/>
              <a:t> 20 times and chooses best solution out of this 20.</a:t>
            </a:r>
          </a:p>
          <a:p>
            <a:r>
              <a:rPr lang="en-US" dirty="0" smtClean="0"/>
              <a:t>The 4 small cluster case has such similar goodness values for two cases that results vary from run to run</a:t>
            </a:r>
          </a:p>
          <a:p>
            <a:r>
              <a:rPr lang="en-US" dirty="0" smtClean="0"/>
              <a:t>The 2 real cluster case has goodness ~ 3 (distance between generated centers)/2 = 1.5</a:t>
            </a:r>
          </a:p>
          <a:p>
            <a:r>
              <a:rPr lang="en-US" dirty="0" smtClean="0"/>
              <a:t>In other solution a typical case is centers at (0,0) and (2,2) with goodness = (2</a:t>
            </a:r>
            <a:r>
              <a:rPr lang="en-US" dirty="0" smtClean="0">
                <a:sym typeface="Symbol" panose="05050102010706020507" pitchFamily="18" charset="2"/>
              </a:rPr>
              <a:t>5 + 2 + 0)/4 = 1.47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Exact for very small size clusters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Changing goodness to Maximum not mean distance of points to centers will lead to unique solution with each cluster having two real clusters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Max values is 1.5 which is much less than </a:t>
            </a:r>
            <a:r>
              <a:rPr lang="en-US" dirty="0">
                <a:sym typeface="Symbol" panose="05050102010706020507" pitchFamily="18" charset="2"/>
              </a:rPr>
              <a:t>5 </a:t>
            </a:r>
            <a:r>
              <a:rPr lang="en-US" dirty="0" smtClean="0">
                <a:sym typeface="Symbol" panose="05050102010706020507" pitchFamily="18" charset="2"/>
              </a:rPr>
              <a:t> = 2.24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309"/>
            <a:ext cx="8229600" cy="828021"/>
          </a:xfrm>
        </p:spPr>
        <p:txBody>
          <a:bodyPr/>
          <a:lstStyle/>
          <a:p>
            <a:r>
              <a:rPr lang="en-US" b="1" dirty="0" smtClean="0"/>
              <a:t>Note the Hill between 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330"/>
            <a:ext cx="8686800" cy="58629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2 symmetry related solutions with 2 real clusters per </a:t>
            </a:r>
            <a:r>
              <a:rPr lang="en-US" dirty="0" err="1" smtClean="0"/>
              <a:t>Kmeans</a:t>
            </a:r>
            <a:r>
              <a:rPr lang="en-US" dirty="0" smtClean="0"/>
              <a:t> solution</a:t>
            </a:r>
          </a:p>
          <a:p>
            <a:r>
              <a:rPr lang="en-US" dirty="0" smtClean="0"/>
              <a:t>There are 4 </a:t>
            </a:r>
            <a:r>
              <a:rPr lang="en-US" dirty="0"/>
              <a:t>symmetry related solutions with </a:t>
            </a:r>
            <a:r>
              <a:rPr lang="en-US" dirty="0" smtClean="0"/>
              <a:t>3+1 </a:t>
            </a:r>
            <a:r>
              <a:rPr lang="en-US" dirty="0"/>
              <a:t>real clusters per </a:t>
            </a:r>
            <a:r>
              <a:rPr lang="en-US" dirty="0" err="1"/>
              <a:t>Kmeans</a:t>
            </a:r>
            <a:r>
              <a:rPr lang="en-US" dirty="0"/>
              <a:t>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These 6 solutions are separated by hills and are local minima</a:t>
            </a:r>
          </a:p>
          <a:p>
            <a:pPr lvl="1"/>
            <a:r>
              <a:rPr lang="en-US" dirty="0" smtClean="0"/>
              <a:t>They are stable on small perturbations</a:t>
            </a:r>
          </a:p>
          <a:p>
            <a:pPr lvl="1"/>
            <a:r>
              <a:rPr lang="en-US" dirty="0" smtClean="0"/>
              <a:t>Need big change to get from one to another</a:t>
            </a:r>
          </a:p>
          <a:p>
            <a:r>
              <a:rPr lang="en-US" dirty="0" smtClean="0"/>
              <a:t>Very common feature seen in change of leadership in both democratic and non democratic societies</a:t>
            </a:r>
          </a:p>
          <a:p>
            <a:pPr lvl="1"/>
            <a:r>
              <a:rPr lang="en-US" dirty="0" smtClean="0"/>
              <a:t>Perhaps in play in battle </a:t>
            </a:r>
            <a:r>
              <a:rPr lang="en-US" dirty="0" err="1" smtClean="0"/>
              <a:t>IoS</a:t>
            </a:r>
            <a:r>
              <a:rPr lang="en-US" dirty="0" smtClean="0"/>
              <a:t> v Android v Blackberry v Windows 8 in smart phones</a:t>
            </a:r>
          </a:p>
          <a:p>
            <a:r>
              <a:rPr lang="en-US" dirty="0" smtClean="0"/>
              <a:t>Blackberry messed up enough to let Android/</a:t>
            </a:r>
            <a:r>
              <a:rPr lang="en-US" dirty="0" err="1" smtClean="0"/>
              <a:t>IoS</a:t>
            </a:r>
            <a:r>
              <a:rPr lang="en-US" dirty="0" smtClean="0"/>
              <a:t> take over</a:t>
            </a:r>
          </a:p>
          <a:p>
            <a:r>
              <a:rPr lang="en-US" dirty="0" smtClean="0"/>
              <a:t>To change state, it is insufficient to be better</a:t>
            </a:r>
          </a:p>
          <a:p>
            <a:pPr lvl="1"/>
            <a:r>
              <a:rPr lang="en-US" dirty="0" smtClean="0"/>
              <a:t>You need to be so much better that can jump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31637" y="64886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A1A1A"/>
                </a:solidFill>
                <a:latin typeface="Helvetica Neue"/>
              </a:rPr>
              <a:t>Messy K=2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1637" y="64886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A1A1A"/>
                </a:solidFill>
                <a:latin typeface="Helvetica Neue"/>
              </a:rPr>
              <a:t>Messy K=4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1637" y="64886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A1A1A"/>
                </a:solidFill>
                <a:latin typeface="Helvetica Neue"/>
              </a:rPr>
              <a:t>Messy K=4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1637" y="64886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A1A1A"/>
                </a:solidFill>
                <a:latin typeface="Helvetica Neue"/>
              </a:rPr>
              <a:t>Messy K=4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/>
          <a:lstStyle/>
          <a:p>
            <a:r>
              <a:rPr lang="en-US" b="1" dirty="0" smtClean="0"/>
              <a:t>Big Data Ecosystem in One Sentence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6062" y="3352800"/>
            <a:ext cx="8847786" cy="2957848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running </a:t>
            </a:r>
            <a:r>
              <a:rPr lang="en-US" dirty="0" smtClean="0">
                <a:solidFill>
                  <a:srgbClr val="FF0000"/>
                </a:solidFill>
              </a:rPr>
              <a:t>Data Analytics </a:t>
            </a:r>
            <a:r>
              <a:rPr lang="en-US" dirty="0" smtClean="0"/>
              <a:t>processing </a:t>
            </a:r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to solve problems in </a:t>
            </a:r>
            <a:r>
              <a:rPr lang="en-US" dirty="0" smtClean="0">
                <a:solidFill>
                  <a:srgbClr val="FF0000"/>
                </a:solidFill>
              </a:rPr>
              <a:t>X-Informatics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1637" y="6488668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A1A1A"/>
                </a:solidFill>
                <a:latin typeface="Helvetica Neue"/>
              </a:rPr>
              <a:t>Messy K=4 Small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42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5787" y="6488668"/>
            <a:ext cx="353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A1A1A"/>
                </a:solidFill>
                <a:latin typeface="Helvetica Neue"/>
              </a:rPr>
              <a:t>Messy K=2 Very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0133" y="6197600"/>
            <a:ext cx="3843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Different K=6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651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67867" y="6197600"/>
            <a:ext cx="377613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Another K=8 Large Clustering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224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MapReduce </a:t>
            </a:r>
            <a:r>
              <a:rPr lang="en-US" sz="6600" b="1" dirty="0" err="1" smtClean="0"/>
              <a:t>Kmeans</a:t>
            </a:r>
            <a:r>
              <a:rPr lang="en-US" sz="6600" b="1" dirty="0" smtClean="0"/>
              <a:t> in Python</a:t>
            </a:r>
            <a:endParaRPr lang="en-US" sz="6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version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202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Overall iteration over starting positions</a:t>
            </a:r>
          </a:p>
          <a:p>
            <a:pPr lvl="1"/>
            <a:r>
              <a:rPr lang="en-US" sz="3200" dirty="0" smtClean="0"/>
              <a:t>Initialize Centroids</a:t>
            </a:r>
          </a:p>
          <a:p>
            <a:pPr lvl="1"/>
            <a:r>
              <a:rPr lang="en-US" sz="3200" dirty="0" smtClean="0"/>
              <a:t>Iterate until converged</a:t>
            </a:r>
          </a:p>
          <a:p>
            <a:pPr lvl="2"/>
            <a:r>
              <a:rPr lang="en-US" sz="2800" dirty="0" smtClean="0"/>
              <a:t>Call map to find association and find centroids as sum over point vectors and distortion</a:t>
            </a:r>
          </a:p>
          <a:p>
            <a:pPr lvl="2"/>
            <a:r>
              <a:rPr lang="en-US" sz="2800" dirty="0" smtClean="0"/>
              <a:t>Reduce step: Divide summed centers by points in center to get centroid</a:t>
            </a:r>
          </a:p>
          <a:p>
            <a:pPr lvl="3"/>
            <a:r>
              <a:rPr lang="en-US" sz="2400" dirty="0" smtClean="0"/>
              <a:t>Do other book keeping</a:t>
            </a:r>
          </a:p>
          <a:p>
            <a:pPr lvl="3"/>
            <a:r>
              <a:rPr lang="en-US" sz="2400" dirty="0" smtClean="0"/>
              <a:t>Delete zero size clusters</a:t>
            </a:r>
          </a:p>
          <a:p>
            <a:pPr lvl="2"/>
            <a:r>
              <a:rPr lang="en-US" sz="2800" dirty="0" smtClean="0"/>
              <a:t>Check convergence</a:t>
            </a:r>
          </a:p>
          <a:p>
            <a:r>
              <a:rPr lang="en-US" dirty="0" smtClean="0"/>
              <a:t>Return best solution based on Goodness criterion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Parallel MapReduce Version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7533"/>
            <a:ext cx="9144000" cy="5850467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	</a:t>
            </a:r>
            <a:r>
              <a:rPr lang="en-US" dirty="0" err="1"/>
              <a:t>Iseven</a:t>
            </a:r>
            <a:r>
              <a:rPr lang="en-US" dirty="0"/>
              <a:t> = </a:t>
            </a:r>
            <a:r>
              <a:rPr lang="en-US" dirty="0" err="1"/>
              <a:t>np.empty</a:t>
            </a:r>
            <a:r>
              <a:rPr lang="en-US" dirty="0"/>
              <a:t>([tot], </a:t>
            </a:r>
            <a:r>
              <a:rPr lang="en-US" dirty="0" err="1"/>
              <a:t>dtype</a:t>
            </a:r>
            <a:r>
              <a:rPr lang="en-US" dirty="0"/>
              <a:t>=</a:t>
            </a:r>
            <a:r>
              <a:rPr lang="en-US" dirty="0" err="1"/>
              <a:t>bool</a:t>
            </a:r>
            <a:r>
              <a:rPr lang="en-US" dirty="0"/>
              <a:t>)</a:t>
            </a:r>
          </a:p>
          <a:p>
            <a:r>
              <a:rPr lang="en-US" dirty="0"/>
              <a:t>	for </a:t>
            </a:r>
            <a:r>
              <a:rPr lang="en-US" dirty="0" err="1"/>
              <a:t>i</a:t>
            </a:r>
            <a:r>
              <a:rPr lang="en-US" dirty="0"/>
              <a:t> in </a:t>
            </a:r>
            <a:r>
              <a:rPr lang="en-US" dirty="0" err="1"/>
              <a:t>arange</a:t>
            </a:r>
            <a:r>
              <a:rPr lang="en-US" dirty="0"/>
              <a:t>(tot):</a:t>
            </a:r>
          </a:p>
          <a:p>
            <a:r>
              <a:rPr lang="en-US" dirty="0"/>
              <a:t>		</a:t>
            </a:r>
            <a:r>
              <a:rPr lang="en-US" dirty="0" err="1"/>
              <a:t>Iseven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(i%2 == 0);</a:t>
            </a:r>
          </a:p>
          <a:p>
            <a:r>
              <a:rPr lang="en-US" dirty="0"/>
              <a:t>	obs1 = compress(</a:t>
            </a:r>
            <a:r>
              <a:rPr lang="en-US" dirty="0" err="1"/>
              <a:t>Iseven</a:t>
            </a:r>
            <a:r>
              <a:rPr lang="en-US" dirty="0"/>
              <a:t>, </a:t>
            </a:r>
            <a:r>
              <a:rPr lang="en-US" dirty="0" err="1"/>
              <a:t>obs</a:t>
            </a:r>
            <a:r>
              <a:rPr lang="en-US" dirty="0"/>
              <a:t>, 0)</a:t>
            </a:r>
          </a:p>
          <a:p>
            <a:r>
              <a:rPr lang="en-US" dirty="0"/>
              <a:t>	obs2 = compress(</a:t>
            </a:r>
            <a:r>
              <a:rPr lang="en-US" dirty="0" err="1"/>
              <a:t>logical_not</a:t>
            </a:r>
            <a:r>
              <a:rPr lang="en-US" dirty="0"/>
              <a:t>(</a:t>
            </a:r>
            <a:r>
              <a:rPr lang="en-US" dirty="0" err="1"/>
              <a:t>Iseven</a:t>
            </a:r>
            <a:r>
              <a:rPr lang="en-US" dirty="0"/>
              <a:t>), </a:t>
            </a:r>
            <a:r>
              <a:rPr lang="en-US" dirty="0" err="1"/>
              <a:t>obs</a:t>
            </a:r>
            <a:r>
              <a:rPr lang="en-US" dirty="0"/>
              <a:t>, 0)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avg_dist</a:t>
            </a:r>
            <a:r>
              <a:rPr lang="en-US" dirty="0"/>
              <a:t> = []</a:t>
            </a:r>
          </a:p>
          <a:p>
            <a:r>
              <a:rPr lang="en-US" dirty="0"/>
              <a:t>	diff = thresh+1.</a:t>
            </a:r>
          </a:p>
          <a:p>
            <a:r>
              <a:rPr lang="en-US" dirty="0"/>
              <a:t>	while diff &gt; thresh:</a:t>
            </a:r>
          </a:p>
          <a:p>
            <a:r>
              <a:rPr lang="en-US" dirty="0"/>
              <a:t>		#</a:t>
            </a:r>
          </a:p>
          <a:p>
            <a:r>
              <a:rPr lang="en-US" dirty="0"/>
              <a:t>		if Parallelism == 1:</a:t>
            </a:r>
          </a:p>
          <a:p>
            <a:r>
              <a:rPr lang="en-US" dirty="0"/>
              <a:t>			</a:t>
            </a:r>
            <a:r>
              <a:rPr lang="en-US" dirty="0" err="1">
                <a:solidFill>
                  <a:srgbClr val="FF0000"/>
                </a:solidFill>
              </a:rPr>
              <a:t>code_book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NumPointsinClusters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distortsum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distortmax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NumPoints</a:t>
            </a:r>
            <a:r>
              <a:rPr lang="en-US" dirty="0">
                <a:solidFill>
                  <a:srgbClr val="FF0000"/>
                </a:solidFill>
              </a:rPr>
              <a:t>  = </a:t>
            </a:r>
            <a:r>
              <a:rPr lang="en-US" dirty="0" err="1">
                <a:solidFill>
                  <a:srgbClr val="FF0000"/>
                </a:solidFill>
              </a:rPr>
              <a:t>Kmeans_map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obs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code_book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		if Parallelism == 2:</a:t>
            </a:r>
          </a:p>
          <a:p>
            <a:r>
              <a:rPr lang="en-US" dirty="0"/>
              <a:t>			# Can be Parallel Map Operations</a:t>
            </a:r>
          </a:p>
          <a:p>
            <a:r>
              <a:rPr lang="en-US" dirty="0">
                <a:solidFill>
                  <a:srgbClr val="FF0000"/>
                </a:solidFill>
              </a:rPr>
              <a:t>			code_book1, NumPointsinClusters1, distortsum1, distortmax1, NumPoints1  = </a:t>
            </a:r>
            <a:r>
              <a:rPr lang="en-US" dirty="0" err="1">
                <a:solidFill>
                  <a:srgbClr val="FF0000"/>
                </a:solidFill>
              </a:rPr>
              <a:t>Kmeans_map</a:t>
            </a:r>
            <a:r>
              <a:rPr lang="en-US" dirty="0">
                <a:solidFill>
                  <a:srgbClr val="FF0000"/>
                </a:solidFill>
              </a:rPr>
              <a:t>(obs1, </a:t>
            </a:r>
            <a:r>
              <a:rPr lang="en-US" dirty="0" err="1">
                <a:solidFill>
                  <a:srgbClr val="FF0000"/>
                </a:solidFill>
              </a:rPr>
              <a:t>code_book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			code_book2, NumPointsinClusters2, distortsum2, distortmax2, NumPoints2  = </a:t>
            </a:r>
            <a:r>
              <a:rPr lang="en-US" dirty="0" err="1">
                <a:solidFill>
                  <a:srgbClr val="FF0000"/>
                </a:solidFill>
              </a:rPr>
              <a:t>Kmeans_map</a:t>
            </a:r>
            <a:r>
              <a:rPr lang="en-US" dirty="0">
                <a:solidFill>
                  <a:srgbClr val="FF0000"/>
                </a:solidFill>
              </a:rPr>
              <a:t>(obs2, </a:t>
            </a:r>
            <a:r>
              <a:rPr lang="en-US" dirty="0" err="1">
                <a:solidFill>
                  <a:srgbClr val="FF0000"/>
                </a:solidFill>
              </a:rPr>
              <a:t>code_book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			#</a:t>
            </a:r>
          </a:p>
          <a:p>
            <a:r>
              <a:rPr lang="en-US" dirty="0"/>
              <a:t>			#	Following are 4 Reduction Operations</a:t>
            </a:r>
          </a:p>
          <a:p>
            <a:r>
              <a:rPr lang="en-US" dirty="0"/>
              <a:t>			#	Note maps include local reductions</a:t>
            </a:r>
          </a:p>
          <a:p>
            <a:r>
              <a:rPr lang="en-US" dirty="0"/>
              <a:t>			</a:t>
            </a:r>
            <a:r>
              <a:rPr lang="en-US" dirty="0" err="1">
                <a:solidFill>
                  <a:srgbClr val="00B0F0"/>
                </a:solidFill>
              </a:rPr>
              <a:t>code_book</a:t>
            </a:r>
            <a:r>
              <a:rPr lang="en-US" dirty="0">
                <a:solidFill>
                  <a:srgbClr val="00B0F0"/>
                </a:solidFill>
              </a:rPr>
              <a:t> = </a:t>
            </a:r>
            <a:r>
              <a:rPr lang="en-US" dirty="0" err="1">
                <a:solidFill>
                  <a:srgbClr val="00B0F0"/>
                </a:solidFill>
              </a:rPr>
              <a:t>np.add</a:t>
            </a:r>
            <a:r>
              <a:rPr lang="en-US" dirty="0">
                <a:solidFill>
                  <a:srgbClr val="00B0F0"/>
                </a:solidFill>
              </a:rPr>
              <a:t>( code_book1, code_book2)</a:t>
            </a:r>
          </a:p>
          <a:p>
            <a:r>
              <a:rPr lang="en-US" dirty="0">
                <a:solidFill>
                  <a:srgbClr val="00B0F0"/>
                </a:solidFill>
              </a:rPr>
              <a:t>			</a:t>
            </a:r>
            <a:r>
              <a:rPr lang="en-US" dirty="0" err="1">
                <a:solidFill>
                  <a:srgbClr val="00B0F0"/>
                </a:solidFill>
              </a:rPr>
              <a:t>NumPointsinClusters</a:t>
            </a:r>
            <a:r>
              <a:rPr lang="en-US" dirty="0">
                <a:solidFill>
                  <a:srgbClr val="00B0F0"/>
                </a:solidFill>
              </a:rPr>
              <a:t> = </a:t>
            </a:r>
            <a:r>
              <a:rPr lang="en-US" dirty="0" err="1">
                <a:solidFill>
                  <a:srgbClr val="00B0F0"/>
                </a:solidFill>
              </a:rPr>
              <a:t>np.add</a:t>
            </a:r>
            <a:r>
              <a:rPr lang="en-US" dirty="0">
                <a:solidFill>
                  <a:srgbClr val="00B0F0"/>
                </a:solidFill>
              </a:rPr>
              <a:t>( NumPointsinClusters1, NumPointsinClusters2)</a:t>
            </a:r>
          </a:p>
          <a:p>
            <a:r>
              <a:rPr lang="en-US" dirty="0">
                <a:solidFill>
                  <a:srgbClr val="00B0F0"/>
                </a:solidFill>
              </a:rPr>
              <a:t>			</a:t>
            </a:r>
            <a:r>
              <a:rPr lang="en-US" dirty="0" err="1">
                <a:solidFill>
                  <a:srgbClr val="00B0F0"/>
                </a:solidFill>
              </a:rPr>
              <a:t>distortsum</a:t>
            </a:r>
            <a:r>
              <a:rPr lang="en-US" dirty="0">
                <a:solidFill>
                  <a:srgbClr val="00B0F0"/>
                </a:solidFill>
              </a:rPr>
              <a:t> = distortsum1 + distortsum2</a:t>
            </a:r>
          </a:p>
          <a:p>
            <a:r>
              <a:rPr lang="en-US" dirty="0">
                <a:solidFill>
                  <a:srgbClr val="00B0F0"/>
                </a:solidFill>
              </a:rPr>
              <a:t>			</a:t>
            </a:r>
            <a:r>
              <a:rPr lang="en-US" dirty="0" err="1">
                <a:solidFill>
                  <a:srgbClr val="00B0F0"/>
                </a:solidFill>
              </a:rPr>
              <a:t>distortmax</a:t>
            </a:r>
            <a:r>
              <a:rPr lang="en-US" dirty="0">
                <a:solidFill>
                  <a:srgbClr val="00B0F0"/>
                </a:solidFill>
              </a:rPr>
              <a:t> = </a:t>
            </a:r>
            <a:r>
              <a:rPr lang="en-US" dirty="0" err="1">
                <a:solidFill>
                  <a:srgbClr val="00B0F0"/>
                </a:solidFill>
              </a:rPr>
              <a:t>np.maximum</a:t>
            </a:r>
            <a:r>
              <a:rPr lang="en-US" dirty="0">
                <a:solidFill>
                  <a:srgbClr val="00B0F0"/>
                </a:solidFill>
              </a:rPr>
              <a:t>(distortmax1, distortmax2)</a:t>
            </a:r>
          </a:p>
          <a:p>
            <a:r>
              <a:rPr lang="en-US" dirty="0">
                <a:solidFill>
                  <a:srgbClr val="00B0F0"/>
                </a:solidFill>
              </a:rPr>
              <a:t>			</a:t>
            </a:r>
            <a:r>
              <a:rPr lang="en-US" dirty="0" err="1">
                <a:solidFill>
                  <a:srgbClr val="00B0F0"/>
                </a:solidFill>
              </a:rPr>
              <a:t>NumPoints</a:t>
            </a:r>
            <a:r>
              <a:rPr lang="en-US" dirty="0">
                <a:solidFill>
                  <a:srgbClr val="00B0F0"/>
                </a:solidFill>
              </a:rPr>
              <a:t> = NumPoints1 +  NumPoints2</a:t>
            </a:r>
          </a:p>
          <a:p>
            <a:r>
              <a:rPr lang="en-US" dirty="0">
                <a:solidFill>
                  <a:srgbClr val="00B0F0"/>
                </a:solidFill>
              </a:rPr>
              <a:t>		#</a:t>
            </a:r>
          </a:p>
          <a:p>
            <a:r>
              <a:rPr lang="en-US" dirty="0">
                <a:solidFill>
                  <a:srgbClr val="00B0F0"/>
                </a:solidFill>
              </a:rPr>
              <a:t>		</a:t>
            </a:r>
            <a:r>
              <a:rPr lang="en-US" dirty="0" err="1">
                <a:solidFill>
                  <a:srgbClr val="00B0F0"/>
                </a:solidFill>
              </a:rPr>
              <a:t>code_book</a:t>
            </a:r>
            <a:r>
              <a:rPr lang="en-US" dirty="0">
                <a:solidFill>
                  <a:srgbClr val="00B0F0"/>
                </a:solidFill>
              </a:rPr>
              <a:t> = compress(</a:t>
            </a:r>
            <a:r>
              <a:rPr lang="en-US" dirty="0" err="1">
                <a:solidFill>
                  <a:srgbClr val="00B0F0"/>
                </a:solidFill>
              </a:rPr>
              <a:t>np.greater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dirty="0" err="1">
                <a:solidFill>
                  <a:srgbClr val="00B0F0"/>
                </a:solidFill>
              </a:rPr>
              <a:t>NumPointsinClusters</a:t>
            </a:r>
            <a:r>
              <a:rPr lang="en-US" dirty="0">
                <a:solidFill>
                  <a:srgbClr val="00B0F0"/>
                </a:solidFill>
              </a:rPr>
              <a:t>, 0), </a:t>
            </a:r>
            <a:r>
              <a:rPr lang="en-US" dirty="0" err="1">
                <a:solidFill>
                  <a:srgbClr val="00B0F0"/>
                </a:solidFill>
              </a:rPr>
              <a:t>code_book</a:t>
            </a:r>
            <a:r>
              <a:rPr lang="en-US" dirty="0">
                <a:solidFill>
                  <a:srgbClr val="00B0F0"/>
                </a:solidFill>
              </a:rPr>
              <a:t>, 0)</a:t>
            </a:r>
          </a:p>
          <a:p>
            <a:r>
              <a:rPr lang="en-US" dirty="0">
                <a:solidFill>
                  <a:srgbClr val="00B0F0"/>
                </a:solidFill>
              </a:rPr>
              <a:t>		#	remove </a:t>
            </a:r>
            <a:r>
              <a:rPr lang="en-US" dirty="0" err="1">
                <a:solidFill>
                  <a:srgbClr val="00B0F0"/>
                </a:solidFill>
              </a:rPr>
              <a:t>code_books</a:t>
            </a:r>
            <a:r>
              <a:rPr lang="en-US" dirty="0">
                <a:solidFill>
                  <a:srgbClr val="00B0F0"/>
                </a:solidFill>
              </a:rPr>
              <a:t> that didn't have any members</a:t>
            </a:r>
          </a:p>
          <a:p>
            <a:r>
              <a:rPr lang="en-US" dirty="0">
                <a:solidFill>
                  <a:srgbClr val="00B0F0"/>
                </a:solidFill>
              </a:rPr>
              <a:t>		#</a:t>
            </a:r>
          </a:p>
          <a:p>
            <a:r>
              <a:rPr lang="en-US" dirty="0">
                <a:solidFill>
                  <a:srgbClr val="00B0F0"/>
                </a:solidFill>
              </a:rPr>
              <a:t>		j = 0</a:t>
            </a:r>
          </a:p>
          <a:p>
            <a:r>
              <a:rPr lang="en-US" dirty="0">
                <a:solidFill>
                  <a:srgbClr val="00B0F0"/>
                </a:solidFill>
              </a:rPr>
              <a:t>		</a:t>
            </a:r>
            <a:r>
              <a:rPr lang="en-US" dirty="0" err="1">
                <a:solidFill>
                  <a:srgbClr val="00B0F0"/>
                </a:solidFill>
              </a:rPr>
              <a:t>nc</a:t>
            </a:r>
            <a:r>
              <a:rPr lang="en-US" dirty="0">
                <a:solidFill>
                  <a:srgbClr val="00B0F0"/>
                </a:solidFill>
              </a:rPr>
              <a:t> = </a:t>
            </a:r>
            <a:r>
              <a:rPr lang="en-US" dirty="0" err="1">
                <a:solidFill>
                  <a:srgbClr val="00B0F0"/>
                </a:solidFill>
              </a:rPr>
              <a:t>code_book.shape</a:t>
            </a:r>
            <a:r>
              <a:rPr lang="en-US" dirty="0">
                <a:solidFill>
                  <a:srgbClr val="00B0F0"/>
                </a:solidFill>
              </a:rPr>
              <a:t>[0]</a:t>
            </a:r>
          </a:p>
          <a:p>
            <a:r>
              <a:rPr lang="en-US" dirty="0">
                <a:solidFill>
                  <a:srgbClr val="00B0F0"/>
                </a:solidFill>
              </a:rPr>
              <a:t>		for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 in </a:t>
            </a:r>
            <a:r>
              <a:rPr lang="en-US" dirty="0" err="1">
                <a:solidFill>
                  <a:srgbClr val="00B0F0"/>
                </a:solidFill>
              </a:rPr>
              <a:t>arange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dirty="0" err="1">
                <a:solidFill>
                  <a:srgbClr val="00B0F0"/>
                </a:solidFill>
              </a:rPr>
              <a:t>nc</a:t>
            </a:r>
            <a:r>
              <a:rPr lang="en-US" dirty="0">
                <a:solidFill>
                  <a:srgbClr val="00B0F0"/>
                </a:solidFill>
              </a:rPr>
              <a:t>):</a:t>
            </a:r>
          </a:p>
          <a:p>
            <a:r>
              <a:rPr lang="en-US" dirty="0">
                <a:solidFill>
                  <a:srgbClr val="00B0F0"/>
                </a:solidFill>
              </a:rPr>
              <a:t>			if </a:t>
            </a:r>
            <a:r>
              <a:rPr lang="en-US" dirty="0" err="1">
                <a:solidFill>
                  <a:srgbClr val="00B0F0"/>
                </a:solidFill>
              </a:rPr>
              <a:t>NumPointsinClusters</a:t>
            </a:r>
            <a:r>
              <a:rPr lang="en-US" dirty="0">
                <a:solidFill>
                  <a:srgbClr val="00B0F0"/>
                </a:solidFill>
              </a:rPr>
              <a:t>[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] &gt; 0:</a:t>
            </a:r>
          </a:p>
          <a:p>
            <a:r>
              <a:rPr lang="en-US" dirty="0">
                <a:solidFill>
                  <a:srgbClr val="00B0F0"/>
                </a:solidFill>
              </a:rPr>
              <a:t>				</a:t>
            </a:r>
            <a:r>
              <a:rPr lang="en-US" dirty="0" err="1">
                <a:solidFill>
                  <a:srgbClr val="00B0F0"/>
                </a:solidFill>
              </a:rPr>
              <a:t>code_book</a:t>
            </a:r>
            <a:r>
              <a:rPr lang="en-US" dirty="0">
                <a:solidFill>
                  <a:srgbClr val="00B0F0"/>
                </a:solidFill>
              </a:rPr>
              <a:t>[j,:] = </a:t>
            </a:r>
            <a:r>
              <a:rPr lang="en-US" dirty="0" err="1">
                <a:solidFill>
                  <a:srgbClr val="00B0F0"/>
                </a:solidFill>
              </a:rPr>
              <a:t>code_book</a:t>
            </a:r>
            <a:r>
              <a:rPr lang="en-US" dirty="0">
                <a:solidFill>
                  <a:srgbClr val="00B0F0"/>
                </a:solidFill>
              </a:rPr>
              <a:t>[j,:] / </a:t>
            </a:r>
            <a:r>
              <a:rPr lang="en-US" dirty="0" err="1">
                <a:solidFill>
                  <a:srgbClr val="00B0F0"/>
                </a:solidFill>
              </a:rPr>
              <a:t>NumPointsinClusters</a:t>
            </a:r>
            <a:r>
              <a:rPr lang="en-US" dirty="0">
                <a:solidFill>
                  <a:srgbClr val="00B0F0"/>
                </a:solidFill>
              </a:rPr>
              <a:t>[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]</a:t>
            </a:r>
          </a:p>
          <a:p>
            <a:r>
              <a:rPr lang="en-US" dirty="0">
                <a:solidFill>
                  <a:srgbClr val="00B0F0"/>
                </a:solidFill>
              </a:rPr>
              <a:t>				j = j + 1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3600" y="4301067"/>
            <a:ext cx="112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Reduce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600" y="205213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for </a:t>
            </a:r>
            <a:r>
              <a:rPr lang="en-US" dirty="0" err="1" smtClean="0"/>
              <a:t>Kmeans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4430"/>
            <a:ext cx="8686800" cy="6133570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Kmeans_map</a:t>
            </a:r>
            <a:r>
              <a:rPr lang="en-US" dirty="0"/>
              <a:t>(</a:t>
            </a:r>
            <a:r>
              <a:rPr lang="en-US" dirty="0" err="1"/>
              <a:t>obs</a:t>
            </a:r>
            <a:r>
              <a:rPr lang="en-US" dirty="0"/>
              <a:t>, </a:t>
            </a:r>
            <a:r>
              <a:rPr lang="en-US" dirty="0" err="1"/>
              <a:t>code_book</a:t>
            </a:r>
            <a:r>
              <a:rPr lang="en-US" dirty="0"/>
              <a:t>):</a:t>
            </a:r>
          </a:p>
          <a:p>
            <a:r>
              <a:rPr lang="en-US" dirty="0"/>
              <a:t>	No = </a:t>
            </a:r>
            <a:r>
              <a:rPr lang="en-US" dirty="0" err="1"/>
              <a:t>obs.shape</a:t>
            </a:r>
            <a:r>
              <a:rPr lang="en-US" dirty="0"/>
              <a:t>[0]</a:t>
            </a:r>
          </a:p>
          <a:p>
            <a:r>
              <a:rPr lang="en-US" dirty="0"/>
              <a:t>	</a:t>
            </a:r>
            <a:r>
              <a:rPr lang="en-US" dirty="0" err="1"/>
              <a:t>nc</a:t>
            </a:r>
            <a:r>
              <a:rPr lang="en-US" dirty="0"/>
              <a:t> = </a:t>
            </a:r>
            <a:r>
              <a:rPr lang="en-US" dirty="0" err="1"/>
              <a:t>code_book.shape</a:t>
            </a:r>
            <a:r>
              <a:rPr lang="en-US" dirty="0"/>
              <a:t>[0]</a:t>
            </a:r>
          </a:p>
          <a:p>
            <a:r>
              <a:rPr lang="en-US" dirty="0"/>
              <a:t>	# </a:t>
            </a:r>
            <a:r>
              <a:rPr lang="en-US" dirty="0" err="1"/>
              <a:t>nc</a:t>
            </a:r>
            <a:r>
              <a:rPr lang="en-US" dirty="0"/>
              <a:t> is current number of clusters (may decrease if zero clusters last iteration)</a:t>
            </a:r>
          </a:p>
          <a:p>
            <a:r>
              <a:rPr lang="en-US" dirty="0"/>
              <a:t>	#</a:t>
            </a:r>
          </a:p>
          <a:p>
            <a:r>
              <a:rPr lang="en-US" dirty="0"/>
              <a:t>	#compute membership and distances between </a:t>
            </a:r>
            <a:r>
              <a:rPr lang="en-US" dirty="0" err="1"/>
              <a:t>obs</a:t>
            </a:r>
            <a:r>
              <a:rPr lang="en-US" dirty="0"/>
              <a:t> and </a:t>
            </a:r>
            <a:r>
              <a:rPr lang="en-US" dirty="0" err="1"/>
              <a:t>code_book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obs_code</a:t>
            </a:r>
            <a:r>
              <a:rPr lang="en-US" dirty="0">
                <a:solidFill>
                  <a:srgbClr val="FF0000"/>
                </a:solidFill>
              </a:rPr>
              <a:t>, distort = </a:t>
            </a:r>
            <a:r>
              <a:rPr lang="en-US" dirty="0" err="1">
                <a:solidFill>
                  <a:srgbClr val="FF0000"/>
                </a:solidFill>
              </a:rPr>
              <a:t>vq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obs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code_book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distortsum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np.sum</a:t>
            </a:r>
            <a:r>
              <a:rPr lang="en-US" dirty="0">
                <a:solidFill>
                  <a:srgbClr val="FF0000"/>
                </a:solidFill>
              </a:rPr>
              <a:t>(distort)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distortmax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np.amax</a:t>
            </a:r>
            <a:r>
              <a:rPr lang="en-US" dirty="0">
                <a:solidFill>
                  <a:srgbClr val="FF0000"/>
                </a:solidFill>
              </a:rPr>
              <a:t>(distort)</a:t>
            </a:r>
          </a:p>
          <a:p>
            <a:r>
              <a:rPr lang="en-US" dirty="0">
                <a:solidFill>
                  <a:srgbClr val="FF0000"/>
                </a:solidFill>
              </a:rPr>
              <a:t>	#</a:t>
            </a:r>
          </a:p>
          <a:p>
            <a:r>
              <a:rPr lang="en-US" dirty="0">
                <a:solidFill>
                  <a:srgbClr val="FF0000"/>
                </a:solidFill>
              </a:rPr>
              <a:t>	# </a:t>
            </a:r>
            <a:r>
              <a:rPr lang="en-US" dirty="0" err="1">
                <a:solidFill>
                  <a:srgbClr val="FF0000"/>
                </a:solidFill>
              </a:rPr>
              <a:t>vq</a:t>
            </a:r>
            <a:r>
              <a:rPr lang="en-US" dirty="0">
                <a:solidFill>
                  <a:srgbClr val="FF0000"/>
                </a:solidFill>
              </a:rPr>
              <a:t> returns an indexing array </a:t>
            </a:r>
            <a:r>
              <a:rPr lang="en-US" dirty="0" err="1">
                <a:solidFill>
                  <a:srgbClr val="FF0000"/>
                </a:solidFill>
              </a:rPr>
              <a:t>obs_code</a:t>
            </a:r>
            <a:r>
              <a:rPr lang="en-US" dirty="0">
                <a:solidFill>
                  <a:srgbClr val="FF0000"/>
                </a:solidFill>
              </a:rPr>
              <a:t> mapping rows of </a:t>
            </a:r>
            <a:r>
              <a:rPr lang="en-US" dirty="0" err="1">
                <a:solidFill>
                  <a:srgbClr val="FF0000"/>
                </a:solidFill>
              </a:rPr>
              <a:t>obs</a:t>
            </a:r>
            <a:r>
              <a:rPr lang="en-US" dirty="0">
                <a:solidFill>
                  <a:srgbClr val="FF0000"/>
                </a:solidFill>
              </a:rPr>
              <a:t> (the points) to </a:t>
            </a:r>
            <a:r>
              <a:rPr lang="en-US" dirty="0" err="1">
                <a:solidFill>
                  <a:srgbClr val="FF0000"/>
                </a:solidFill>
              </a:rPr>
              <a:t>code_book</a:t>
            </a:r>
            <a:r>
              <a:rPr lang="en-US" dirty="0">
                <a:solidFill>
                  <a:srgbClr val="FF0000"/>
                </a:solidFill>
              </a:rPr>
              <a:t> (the centroids)</a:t>
            </a:r>
          </a:p>
          <a:p>
            <a:r>
              <a:rPr lang="en-US" dirty="0">
                <a:solidFill>
                  <a:srgbClr val="FF0000"/>
                </a:solidFill>
              </a:rPr>
              <a:t>	# distort is an array of length No that has difference between observation and chosen centroid</a:t>
            </a:r>
          </a:p>
          <a:p>
            <a:r>
              <a:rPr lang="en-US" dirty="0">
                <a:solidFill>
                  <a:srgbClr val="FF0000"/>
                </a:solidFill>
              </a:rPr>
              <a:t>	# </a:t>
            </a:r>
            <a:r>
              <a:rPr lang="en-US" dirty="0" err="1">
                <a:solidFill>
                  <a:srgbClr val="FF0000"/>
                </a:solidFill>
              </a:rPr>
              <a:t>vq</a:t>
            </a:r>
            <a:r>
              <a:rPr lang="en-US" dirty="0">
                <a:solidFill>
                  <a:srgbClr val="FF0000"/>
                </a:solidFill>
              </a:rPr>
              <a:t> stands for vector quantization and is provided in </a:t>
            </a:r>
            <a:r>
              <a:rPr lang="en-US" dirty="0" err="1">
                <a:solidFill>
                  <a:srgbClr val="FF0000"/>
                </a:solidFill>
              </a:rPr>
              <a:t>SciPy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#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VectorDimension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obs.shape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[1]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NewCode_Book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np.zeros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VectorDimension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])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NumPointsinClusters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np.zeros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])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for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arange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#	Loop over clusters labelled with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cell_members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compress(equal(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obs_code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obs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0)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NumPointsinClusters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cell_members.shape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[0]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#	Extract Points in this Cluster; extract points whose quantization label is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#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NewCode_Book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np.sum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cell_members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0)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#	Calculate centroid of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i'th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cluster</a:t>
            </a:r>
          </a:p>
          <a:p>
            <a:r>
              <a:rPr lang="en-US" dirty="0"/>
              <a:t>	return </a:t>
            </a:r>
            <a:r>
              <a:rPr lang="en-US" dirty="0" err="1"/>
              <a:t>NewCode_Book</a:t>
            </a:r>
            <a:r>
              <a:rPr lang="en-US" dirty="0"/>
              <a:t>, </a:t>
            </a:r>
            <a:r>
              <a:rPr lang="en-US" dirty="0" err="1"/>
              <a:t>NumPointsinClusters</a:t>
            </a:r>
            <a:r>
              <a:rPr lang="en-US" dirty="0"/>
              <a:t>, </a:t>
            </a:r>
            <a:r>
              <a:rPr lang="en-US" dirty="0" err="1"/>
              <a:t>distortsum</a:t>
            </a:r>
            <a:r>
              <a:rPr lang="en-US" dirty="0"/>
              <a:t>, </a:t>
            </a:r>
            <a:r>
              <a:rPr lang="en-US" dirty="0" err="1"/>
              <a:t>distortmax</a:t>
            </a:r>
            <a:r>
              <a:rPr lang="en-US" dirty="0"/>
              <a:t>, No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routine takes Points in </a:t>
            </a:r>
            <a:r>
              <a:rPr lang="en-US" dirty="0" err="1" smtClean="0"/>
              <a:t>obs</a:t>
            </a:r>
            <a:r>
              <a:rPr lang="en-US" dirty="0" smtClean="0"/>
              <a:t> and Centroids in </a:t>
            </a:r>
            <a:r>
              <a:rPr lang="en-US" dirty="0" err="1" smtClean="0"/>
              <a:t>code_book</a:t>
            </a:r>
            <a:r>
              <a:rPr lang="en-US" dirty="0" smtClean="0"/>
              <a:t> and associates each point with nearest centroid</a:t>
            </a:r>
          </a:p>
          <a:p>
            <a:r>
              <a:rPr lang="en-US" dirty="0" smtClean="0"/>
              <a:t>It calculates Non normalized centroids (sum over vectors in cluster), Number of points in each cluster and convergence measures (mean and max of distance between points and centers)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27" y="91440"/>
            <a:ext cx="8229600" cy="779929"/>
          </a:xfrm>
        </p:spPr>
        <p:txBody>
          <a:bodyPr/>
          <a:lstStyle/>
          <a:p>
            <a:r>
              <a:rPr lang="en-US" dirty="0" smtClean="0"/>
              <a:t>Comments!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" y="871369"/>
            <a:ext cx="8891195" cy="58511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Extension to P-way parallelism simple</a:t>
            </a:r>
          </a:p>
          <a:p>
            <a:pPr lvl="1"/>
            <a:r>
              <a:rPr lang="en-US" dirty="0" smtClean="0"/>
              <a:t>Divide data into P parts</a:t>
            </a:r>
          </a:p>
          <a:p>
            <a:pPr lvl="1"/>
            <a:r>
              <a:rPr lang="en-US" dirty="0" smtClean="0"/>
              <a:t>Run P separate maps with each having all centers</a:t>
            </a:r>
          </a:p>
          <a:p>
            <a:pPr lvl="1"/>
            <a:r>
              <a:rPr lang="en-US" dirty="0" smtClean="0"/>
              <a:t>Sum (or max) P versions of center sums, Point sums, convergence criterion in Reduce</a:t>
            </a:r>
            <a:endParaRPr lang="en-US" dirty="0"/>
          </a:p>
          <a:p>
            <a:r>
              <a:rPr lang="en-US" dirty="0" smtClean="0"/>
              <a:t>Maps can run in parallel</a:t>
            </a:r>
          </a:p>
          <a:p>
            <a:r>
              <a:rPr lang="en-US" dirty="0" smtClean="0"/>
              <a:t>Reduce would run in a single process except for large levels of parallelism</a:t>
            </a:r>
          </a:p>
          <a:p>
            <a:r>
              <a:rPr lang="en-US" dirty="0" smtClean="0"/>
              <a:t>Sequential code uses mean directly not sums</a:t>
            </a:r>
          </a:p>
          <a:p>
            <a:r>
              <a:rPr lang="en-US" dirty="0" smtClean="0"/>
              <a:t>Parallel code does center sums and</a:t>
            </a:r>
          </a:p>
          <a:p>
            <a:r>
              <a:rPr lang="en-US" dirty="0" smtClean="0"/>
              <a:t>Divides by total number of points in 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Files etc.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" y="896472"/>
            <a:ext cx="8910917" cy="573741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xmean.py</a:t>
            </a:r>
          </a:p>
          <a:p>
            <a:pPr lvl="1"/>
            <a:r>
              <a:rPr lang="en-US" dirty="0"/>
              <a:t>Uses Python built in </a:t>
            </a:r>
            <a:r>
              <a:rPr lang="en-US" dirty="0" err="1"/>
              <a:t>Kmeans</a:t>
            </a:r>
            <a:r>
              <a:rPr lang="en-US" dirty="0"/>
              <a:t> </a:t>
            </a:r>
            <a:r>
              <a:rPr lang="en-US" dirty="0" smtClean="0"/>
              <a:t>to read data from CSV file</a:t>
            </a:r>
          </a:p>
          <a:p>
            <a:pPr lvl="1"/>
            <a:r>
              <a:rPr lang="en-US" b="1" dirty="0" smtClean="0"/>
              <a:t>sample.csv </a:t>
            </a:r>
            <a:r>
              <a:rPr lang="en-US" dirty="0" smtClean="0"/>
              <a:t>Sample height/weight data from </a:t>
            </a:r>
            <a:r>
              <a:rPr lang="en-US" dirty="0">
                <a:hlinkClick r:id="rId2"/>
              </a:rPr>
              <a:t>http://www.kosbie.net/cmu/fall-10/15-110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www.kosbie.net/cmu/fall-10/15-110/handouts/notes-clustering/tshirts-GHIJ-nooutliers.csv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KmeansExtra.py</a:t>
            </a:r>
          </a:p>
          <a:p>
            <a:pPr lvl="1"/>
            <a:r>
              <a:rPr lang="en-US" dirty="0" smtClean="0"/>
              <a:t>Uses Python built in </a:t>
            </a:r>
            <a:r>
              <a:rPr lang="en-US" dirty="0" err="1" smtClean="0"/>
              <a:t>Kmeans</a:t>
            </a:r>
            <a:r>
              <a:rPr lang="en-US" dirty="0" smtClean="0"/>
              <a:t> to address 4 artificial cluster case</a:t>
            </a:r>
            <a:endParaRPr lang="en-US" b="1" dirty="0" smtClean="0"/>
          </a:p>
          <a:p>
            <a:r>
              <a:rPr lang="en-US" b="1" dirty="0" smtClean="0"/>
              <a:t>ParallelKmeans.py</a:t>
            </a:r>
          </a:p>
          <a:p>
            <a:pPr lvl="1"/>
            <a:r>
              <a:rPr lang="en-US" dirty="0" smtClean="0"/>
              <a:t>Uses my modification of Python </a:t>
            </a:r>
            <a:r>
              <a:rPr lang="en-US" dirty="0" err="1" smtClean="0"/>
              <a:t>Kmeans</a:t>
            </a:r>
            <a:r>
              <a:rPr lang="en-US" dirty="0" smtClean="0"/>
              <a:t> code to explore parallelism and convergence criterion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Kmeans</a:t>
            </a:r>
            <a:r>
              <a:rPr lang="en-US" sz="6600" b="1" dirty="0" smtClean="0"/>
              <a:t> in Python</a:t>
            </a:r>
            <a:endParaRPr lang="en-US" sz="6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25066" y="6488668"/>
            <a:ext cx="310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Kmeans</a:t>
            </a:r>
            <a:r>
              <a:rPr lang="en-US" dirty="0" smtClean="0"/>
              <a:t> K=2 on data from a file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88534" y="1100667"/>
              <a:ext cx="3633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Weight (y) versus Height(x)</a:t>
              </a:r>
            </a:p>
            <a:p>
              <a:r>
                <a:rPr lang="en-US" sz="2400" b="1" dirty="0" smtClean="0"/>
                <a:t>2 T-Shirt Sizes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06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88534" y="1100667"/>
              <a:ext cx="3633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Weight (y) versus Height(x)</a:t>
              </a:r>
            </a:p>
            <a:p>
              <a:r>
                <a:rPr lang="en-US" sz="2400" b="1" dirty="0" smtClean="0"/>
                <a:t>3 T-Shirt Sizes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5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824"/>
            <a:ext cx="8229600" cy="914400"/>
          </a:xfrm>
        </p:spPr>
        <p:txBody>
          <a:bodyPr/>
          <a:lstStyle/>
          <a:p>
            <a:r>
              <a:rPr lang="en-US" b="1" dirty="0" err="1" smtClean="0"/>
              <a:t>Kmeans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5447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Have a set N of Points – find a specified number K of clusters</a:t>
            </a:r>
          </a:p>
          <a:p>
            <a:r>
              <a:rPr lang="en-US" dirty="0" smtClean="0"/>
              <a:t>Choose a “random” starting point e.g. randomly choose K points to be centers</a:t>
            </a:r>
          </a:p>
          <a:p>
            <a:r>
              <a:rPr lang="en-US" dirty="0" smtClean="0"/>
              <a:t>Iterate until converged</a:t>
            </a:r>
          </a:p>
          <a:p>
            <a:pPr lvl="1"/>
            <a:r>
              <a:rPr lang="en-US" dirty="0" smtClean="0"/>
              <a:t>Associate points with cluster whose center they are nearest</a:t>
            </a:r>
          </a:p>
          <a:p>
            <a:pPr lvl="1"/>
            <a:r>
              <a:rPr lang="en-US" dirty="0" smtClean="0"/>
              <a:t>Calculate new center positions as centroid (average) of points associated with center </a:t>
            </a:r>
          </a:p>
          <a:p>
            <a:r>
              <a:rPr lang="en-US" dirty="0" smtClean="0"/>
              <a:t>Note Python has a </a:t>
            </a:r>
            <a:r>
              <a:rPr lang="en-US" dirty="0" err="1" smtClean="0"/>
              <a:t>Kmeans</a:t>
            </a:r>
            <a:r>
              <a:rPr lang="en-US" dirty="0" smtClean="0"/>
              <a:t> code which we use</a:t>
            </a:r>
          </a:p>
          <a:p>
            <a:r>
              <a:rPr lang="en-US" dirty="0" smtClean="0"/>
              <a:t>As source available we modify to illustrate parallel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76200"/>
            <a:ext cx="8229600" cy="793376"/>
          </a:xfrm>
        </p:spPr>
        <p:txBody>
          <a:bodyPr/>
          <a:lstStyle/>
          <a:p>
            <a:r>
              <a:rPr lang="en-US" b="1" dirty="0" smtClean="0"/>
              <a:t>Sequential version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" y="717176"/>
            <a:ext cx="8229600" cy="55202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Overall iteration over starting positions</a:t>
            </a:r>
          </a:p>
          <a:p>
            <a:pPr lvl="1"/>
            <a:r>
              <a:rPr lang="en-US" sz="3200" dirty="0" smtClean="0"/>
              <a:t>Initialize Centroids</a:t>
            </a:r>
          </a:p>
          <a:p>
            <a:pPr lvl="1"/>
            <a:r>
              <a:rPr lang="en-US" sz="3200" dirty="0" smtClean="0"/>
              <a:t>Iterate until converged</a:t>
            </a:r>
          </a:p>
          <a:p>
            <a:pPr lvl="2"/>
            <a:r>
              <a:rPr lang="en-US" sz="2800" dirty="0"/>
              <a:t>F</a:t>
            </a:r>
            <a:r>
              <a:rPr lang="en-US" sz="2800" dirty="0" smtClean="0"/>
              <a:t>ind association of points and centers</a:t>
            </a:r>
          </a:p>
          <a:p>
            <a:pPr lvl="2"/>
            <a:r>
              <a:rPr lang="en-US" sz="2800" dirty="0" smtClean="0"/>
              <a:t>Calculate distortion (Point-Center distance)</a:t>
            </a:r>
          </a:p>
          <a:p>
            <a:pPr lvl="2"/>
            <a:r>
              <a:rPr lang="en-US" sz="2800" dirty="0" smtClean="0"/>
              <a:t>Find centroids as mean of point vectors </a:t>
            </a:r>
          </a:p>
          <a:p>
            <a:pPr lvl="2"/>
            <a:r>
              <a:rPr lang="en-US" sz="2800" dirty="0" smtClean="0"/>
              <a:t>Delete zero size clusters</a:t>
            </a:r>
          </a:p>
          <a:p>
            <a:pPr lvl="2"/>
            <a:r>
              <a:rPr lang="en-US" sz="2800" dirty="0" smtClean="0"/>
              <a:t>Check convergence</a:t>
            </a:r>
          </a:p>
          <a:p>
            <a:r>
              <a:rPr lang="en-US" dirty="0" smtClean="0"/>
              <a:t>Return best solution based on Goodness criterion</a:t>
            </a:r>
            <a:endParaRPr lang="en-US" dirty="0"/>
          </a:p>
          <a:p>
            <a:r>
              <a:rPr lang="en-US" dirty="0" smtClean="0"/>
              <a:t>Later tweak algorithm to put in MapReduce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200"/>
          </a:xfrm>
        </p:spPr>
        <p:txBody>
          <a:bodyPr/>
          <a:lstStyle/>
          <a:p>
            <a:r>
              <a:rPr lang="en-US" b="1" dirty="0" err="1" smtClean="0"/>
              <a:t>Kmeans</a:t>
            </a:r>
            <a:r>
              <a:rPr lang="en-US" b="1" dirty="0" smtClean="0"/>
              <a:t> on 4 “Artificial” Clusters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9025467" cy="56726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Fixed Center positions at</a:t>
            </a:r>
          </a:p>
          <a:p>
            <a:pPr lvl="1"/>
            <a:r>
              <a:rPr lang="en-US" dirty="0" smtClean="0"/>
              <a:t>(0,0) radius 0.375</a:t>
            </a:r>
          </a:p>
          <a:p>
            <a:pPr lvl="1"/>
            <a:r>
              <a:rPr lang="en-US" dirty="0" smtClean="0"/>
              <a:t>(3,3) radius 0.55</a:t>
            </a:r>
          </a:p>
          <a:p>
            <a:pPr lvl="1"/>
            <a:r>
              <a:rPr lang="en-US" dirty="0" smtClean="0"/>
              <a:t>(0,3) radius 0.6</a:t>
            </a:r>
          </a:p>
          <a:p>
            <a:pPr lvl="1"/>
            <a:r>
              <a:rPr lang="en-US" dirty="0" smtClean="0"/>
              <a:t>(3,0) radius 0.25</a:t>
            </a:r>
          </a:p>
          <a:p>
            <a:r>
              <a:rPr lang="en-US" dirty="0" smtClean="0"/>
              <a:t>These are “</a:t>
            </a:r>
            <a:r>
              <a:rPr lang="en-US" dirty="0" smtClean="0">
                <a:solidFill>
                  <a:srgbClr val="FF0000"/>
                </a:solidFill>
              </a:rPr>
              <a:t>large clusters</a:t>
            </a:r>
            <a:r>
              <a:rPr lang="en-US" dirty="0" smtClean="0"/>
              <a:t>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“Small Clusters”</a:t>
            </a:r>
            <a:r>
              <a:rPr lang="en-US" dirty="0" smtClean="0"/>
              <a:t> have radius multiplied by 0.25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“Very Large Clusters” </a:t>
            </a:r>
            <a:r>
              <a:rPr lang="en-US" dirty="0" smtClean="0"/>
              <a:t>radius multiplied by 1.5</a:t>
            </a:r>
          </a:p>
          <a:p>
            <a:r>
              <a:rPr lang="en-US" dirty="0" smtClean="0"/>
              <a:t>Each clusters has 250 points generated in normal (Gaussian) distribution with standard deviation 1</a:t>
            </a:r>
          </a:p>
          <a:p>
            <a:r>
              <a:rPr lang="en-US" dirty="0" smtClean="0"/>
              <a:t>We used </a:t>
            </a:r>
            <a:r>
              <a:rPr lang="en-US" dirty="0" err="1" smtClean="0"/>
              <a:t>Kmeans</a:t>
            </a:r>
            <a:r>
              <a:rPr lang="en-US" dirty="0" smtClean="0"/>
              <a:t> with 2, 4 and just for fun 6 or 8 clusters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6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450"/>
            <a:ext cx="8229600" cy="765268"/>
          </a:xfrm>
        </p:spPr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9588"/>
            <a:ext cx="8722659" cy="4525963"/>
          </a:xfrm>
        </p:spPr>
        <p:txBody>
          <a:bodyPr/>
          <a:lstStyle/>
          <a:p>
            <a:r>
              <a:rPr lang="en-US" dirty="0" smtClean="0"/>
              <a:t>As random data and random starting points, get different answers each time</a:t>
            </a:r>
          </a:p>
          <a:p>
            <a:r>
              <a:rPr lang="en-US" dirty="0" smtClean="0"/>
              <a:t>Can fix seeds for reproducible results</a:t>
            </a:r>
          </a:p>
          <a:p>
            <a:r>
              <a:rPr lang="en-US" dirty="0" smtClean="0"/>
              <a:t>Generally get “correct” answers</a:t>
            </a:r>
          </a:p>
          <a:p>
            <a:r>
              <a:rPr lang="en-US" dirty="0" smtClean="0"/>
              <a:t>Reduce number of iterations (20 default in Python) of independent runs to increase “interesting”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08094" y="6197600"/>
            <a:ext cx="6517342" cy="660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Typical K=2 Small Clustering Note distortion ~1.5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2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5619&quot;&gt;&lt;/object&gt;&lt;object type=&quot;2&quot; unique_id=&quot;15620&quot;&gt;&lt;object type=&quot;3&quot; unique_id=&quot;62439&quot;&gt;&lt;property id=&quot;20148&quot; value=&quot;5&quot;/&gt;&lt;property id=&quot;20300&quot; value=&quot;Slide 3 - &amp;quot;Big Data Ecosystem in One Sentence&amp;quot;&quot;/&gt;&lt;property id=&quot;20307&quot; value=&quot;290&quot;/&gt;&lt;/object&gt;&lt;object type=&quot;3&quot; unique_id=&quot;64324&quot;&gt;&lt;property id=&quot;20148&quot; value=&quot;5&quot;/&gt;&lt;property id=&quot;20300&quot; value=&quot;Slide 1 - &amp;quot;Technology for Informatics Kmeans and MapReduce Parallelism&amp;quot;&quot;/&gt;&lt;property id=&quot;20307&quot; value=&quot;313&quot;/&gt;&lt;/object&gt;&lt;object type=&quot;3&quot; unique_id=&quot;74523&quot;&gt;&lt;property id=&quot;20148&quot; value=&quot;5&quot;/&gt;&lt;property id=&quot;20300&quot; value=&quot;Slide 4 - &amp;quot;Kmeans in Python&amp;quot;&quot;/&gt;&lt;property id=&quot;20307&quot; value=&quot;365&quot;/&gt;&lt;/object&gt;&lt;object type=&quot;3&quot; unique_id=&quot;75853&quot;&gt;&lt;property id=&quot;20148&quot; value=&quot;5&quot;/&gt;&lt;property id=&quot;20300&quot; value=&quot;Slide 2&quot;/&gt;&lt;property id=&quot;20307&quot; value=&quot;366&quot;/&gt;&lt;/object&gt;&lt;object type=&quot;3&quot; unique_id=&quot;75854&quot;&gt;&lt;property id=&quot;20148&quot; value=&quot;5&quot;/&gt;&lt;property id=&quot;20300&quot; value=&quot;Slide 26&quot;/&gt;&lt;property id=&quot;20307&quot; value=&quot;367&quot;/&gt;&lt;/object&gt;&lt;object type=&quot;3&quot; unique_id=&quot;76073&quot;&gt;&lt;property id=&quot;20148&quot; value=&quot;5&quot;/&gt;&lt;property id=&quot;20300&quot; value=&quot;Slide 5 - &amp;quot;Kmeans&amp;quot;&quot;/&gt;&lt;property id=&quot;20307&quot; value=&quot;392&quot;/&gt;&lt;/object&gt;&lt;object type=&quot;3&quot; unique_id=&quot;76075&quot;&gt;&lt;property id=&quot;20148&quot; value=&quot;5&quot;/&gt;&lt;property id=&quot;20300&quot; value=&quot;Slide 7 - &amp;quot;Kmeans on 4 “Artificial” Clusters&amp;quot;&quot;/&gt;&lt;property id=&quot;20307&quot; value=&quot;386&quot;/&gt;&lt;/object&gt;&lt;object type=&quot;3&quot; unique_id=&quot;76076&quot;&gt;&lt;property id=&quot;20148&quot; value=&quot;5&quot;/&gt;&lt;property id=&quot;20300&quot; value=&quot;Slide 9 - &amp;quot;Typical K=2 Small Clustering Note distortion ~1.5&amp;quot;&quot;/&gt;&lt;property id=&quot;20307&quot; value=&quot;369&quot;/&gt;&lt;/object&gt;&lt;object type=&quot;3&quot; unique_id=&quot;76077&quot;&gt;&lt;property id=&quot;20148&quot; value=&quot;5&quot;/&gt;&lt;property id=&quot;20300&quot; value=&quot;Slide 11&quot;/&gt;&lt;property id=&quot;20307&quot; value=&quot;368&quot;/&gt;&lt;/object&gt;&lt;object type=&quot;3&quot; unique_id=&quot;76078&quot;&gt;&lt;property id=&quot;20148&quot; value=&quot;5&quot;/&gt;&lt;property id=&quot;20300&quot; value=&quot;Slide 12&quot;/&gt;&lt;property id=&quot;20307&quot; value=&quot;372&quot;/&gt;&lt;/object&gt;&lt;object type=&quot;3&quot; unique_id=&quot;76079&quot;&gt;&lt;property id=&quot;20148&quot; value=&quot;5&quot;/&gt;&lt;property id=&quot;20300&quot; value=&quot;Slide 13&quot;/&gt;&lt;property id=&quot;20307&quot; value=&quot;383&quot;/&gt;&lt;/object&gt;&lt;object type=&quot;3&quot; unique_id=&quot;76080&quot;&gt;&lt;property id=&quot;20148&quot; value=&quot;5&quot;/&gt;&lt;property id=&quot;20300&quot; value=&quot;Slide 14&quot;/&gt;&lt;property id=&quot;20307&quot; value=&quot;385&quot;/&gt;&lt;/object&gt;&lt;object type=&quot;3&quot; unique_id=&quot;76081&quot;&gt;&lt;property id=&quot;20148&quot; value=&quot;5&quot;/&gt;&lt;property id=&quot;20300&quot; value=&quot;Slide 15&quot;/&gt;&lt;property id=&quot;20307&quot; value=&quot;384&quot;/&gt;&lt;/object&gt;&lt;object type=&quot;3&quot; unique_id=&quot;76082&quot;&gt;&lt;property id=&quot;20148&quot; value=&quot;5&quot;/&gt;&lt;property id=&quot;20300&quot; value=&quot;Slide 16 - &amp;quot;Typical K=6 Large Clustering&amp;quot;&quot;/&gt;&lt;property id=&quot;20307&quot; value=&quot;388&quot;/&gt;&lt;/object&gt;&lt;object type=&quot;3&quot; unique_id=&quot;76083&quot;&gt;&lt;property id=&quot;20148&quot; value=&quot;5&quot;/&gt;&lt;property id=&quot;20300&quot; value=&quot;Slide 18 - &amp;quot;Typical K=8 Large Clustering&amp;quot;&quot;/&gt;&lt;property id=&quot;20307&quot; value=&quot;387&quot;/&gt;&lt;/object&gt;&lt;object type=&quot;3&quot; unique_id=&quot;76084&quot;&gt;&lt;property id=&quot;20148&quot; value=&quot;5&quot;/&gt;&lt;property id=&quot;20300&quot; value=&quot;Slide 20&quot;/&gt;&lt;property id=&quot;20307&quot; value=&quot;370&quot;/&gt;&lt;/object&gt;&lt;object type=&quot;3&quot; unique_id=&quot;76085&quot;&gt;&lt;property id=&quot;20148&quot; value=&quot;5&quot;/&gt;&lt;property id=&quot;20300&quot; value=&quot;Slide 21&quot;/&gt;&lt;property id=&quot;20307&quot; value=&quot;371&quot;/&gt;&lt;/object&gt;&lt;object type=&quot;3&quot; unique_id=&quot;76086&quot;&gt;&lt;property id=&quot;20148&quot; value=&quot;5&quot;/&gt;&lt;property id=&quot;20300&quot; value=&quot;Slide 27&quot;/&gt;&lt;property id=&quot;20307&quot; value=&quot;374&quot;/&gt;&lt;/object&gt;&lt;object type=&quot;3&quot; unique_id=&quot;76087&quot;&gt;&lt;property id=&quot;20148&quot; value=&quot;5&quot;/&gt;&lt;property id=&quot;20300&quot; value=&quot;Slide 28&quot;/&gt;&lt;property id=&quot;20307&quot; value=&quot;373&quot;/&gt;&lt;/object&gt;&lt;object type=&quot;3&quot; unique_id=&quot;76088&quot;&gt;&lt;property id=&quot;20148&quot; value=&quot;5&quot;/&gt;&lt;property id=&quot;20300&quot; value=&quot;Slide 29&quot;/&gt;&lt;property id=&quot;20307&quot; value=&quot;375&quot;/&gt;&lt;/object&gt;&lt;object type=&quot;3&quot; unique_id=&quot;76089&quot;&gt;&lt;property id=&quot;20148&quot; value=&quot;5&quot;/&gt;&lt;property id=&quot;20300&quot; value=&quot;Slide 30&quot;/&gt;&lt;property id=&quot;20307&quot; value=&quot;376&quot;/&gt;&lt;/object&gt;&lt;object type=&quot;3&quot; unique_id=&quot;76090&quot;&gt;&lt;property id=&quot;20148&quot; value=&quot;5&quot;/&gt;&lt;property id=&quot;20300&quot; value=&quot;Slide 31&quot;/&gt;&lt;property id=&quot;20307&quot; value=&quot;377&quot;/&gt;&lt;/object&gt;&lt;object type=&quot;3&quot; unique_id=&quot;76093&quot;&gt;&lt;property id=&quot;20148&quot; value=&quot;5&quot;/&gt;&lt;property id=&quot;20300&quot; value=&quot;Slide 34 - &amp;quot;MapReduce Kmeans in Python&amp;quot;&quot;/&gt;&lt;property id=&quot;20307&quot; value=&quot;391&quot;/&gt;&lt;/object&gt;&lt;object type=&quot;3&quot; unique_id=&quot;76094&quot;&gt;&lt;property id=&quot;20148&quot; value=&quot;5&quot;/&gt;&lt;property id=&quot;20300&quot; value=&quot;Slide 37 - &amp;quot;Map for Kmeans&amp;quot;&quot;/&gt;&lt;property id=&quot;20307&quot; value=&quot;390&quot;/&gt;&lt;/object&gt;&lt;object type=&quot;3&quot; unique_id=&quot;76095&quot;&gt;&lt;property id=&quot;20148&quot; value=&quot;5&quot;/&gt;&lt;property id=&quot;20300&quot; value=&quot;Slide 35 - &amp;quot;Sequential version II&amp;quot;&quot;/&gt;&lt;property id=&quot;20307&quot; value=&quot;393&quot;/&gt;&lt;/object&gt;&lt;object type=&quot;3&quot; unique_id=&quot;76096&quot;&gt;&lt;property id=&quot;20148&quot; value=&quot;5&quot;/&gt;&lt;property id=&quot;20300&quot; value=&quot;Slide 36 - &amp;quot;Parallel MapReduce Version&amp;quot;&quot;/&gt;&lt;property id=&quot;20307&quot; value=&quot;394&quot;/&gt;&lt;/object&gt;&lt;object type=&quot;3&quot; unique_id=&quot;76345&quot;&gt;&lt;property id=&quot;20148&quot; value=&quot;5&quot;/&gt;&lt;property id=&quot;20300&quot; value=&quot;Slide 39 - &amp;quot;Files etc.&amp;quot;&quot;/&gt;&lt;property id=&quot;20307&quot; value=&quot;395&quot;/&gt;&lt;/object&gt;&lt;object type=&quot;3&quot; unique_id=&quot;76474&quot;&gt;&lt;property id=&quot;20148&quot; value=&quot;5&quot;/&gt;&lt;property id=&quot;20300&quot; value=&quot;Slide 38 - &amp;quot;Comments!&amp;quot;&quot;/&gt;&lt;property id=&quot;20307&quot; value=&quot;396&quot;/&gt;&lt;/object&gt;&lt;object type=&quot;3&quot; unique_id=&quot;76772&quot;&gt;&lt;property id=&quot;20148&quot; value=&quot;5&quot;/&gt;&lt;property id=&quot;20300&quot; value=&quot;Slide 6 - &amp;quot;Sequential version I&amp;quot;&quot;/&gt;&lt;property id=&quot;20307&quot; value=&quot;402&quot;/&gt;&lt;/object&gt;&lt;object type=&quot;3&quot; unique_id=&quot;76773&quot;&gt;&lt;property id=&quot;20148&quot; value=&quot;5&quot;/&gt;&lt;property id=&quot;20300&quot; value=&quot;Slide 10 - &amp;quot;In Graph Title&amp;quot;&quot;/&gt;&lt;property id=&quot;20307&quot; value=&quot;399&quot;/&gt;&lt;/object&gt;&lt;object type=&quot;3&quot; unique_id=&quot;76774&quot;&gt;&lt;property id=&quot;20148&quot; value=&quot;5&quot;/&gt;&lt;property id=&quot;20300&quot; value=&quot;Slide 22 - &amp;quot;Typical K=2 Small Clustering&amp;quot;&quot;/&gt;&lt;property id=&quot;20307&quot; value=&quot;398&quot;/&gt;&lt;/object&gt;&lt;object type=&quot;3&quot; unique_id=&quot;76775&quot;&gt;&lt;property id=&quot;20148&quot; value=&quot;5&quot;/&gt;&lt;property id=&quot;20300&quot; value=&quot;Slide 23 - &amp;quot;Note 4 Small Cluster Case is Ambiguous&amp;quot;&quot;/&gt;&lt;property id=&quot;20307&quot; value=&quot;400&quot;/&gt;&lt;/object&gt;&lt;object type=&quot;3&quot; unique_id=&quot;76776&quot;&gt;&lt;property id=&quot;20148&quot; value=&quot;5&quot;/&gt;&lt;property id=&quot;20300&quot; value=&quot;Slide 24 - &amp;quot;Ambiguous Solutions&amp;quot;&quot;/&gt;&lt;property id=&quot;20307&quot; value=&quot;401&quot;/&gt;&lt;/object&gt;&lt;object type=&quot;3&quot; unique_id=&quot;76777&quot;&gt;&lt;property id=&quot;20148&quot; value=&quot;5&quot;/&gt;&lt;property id=&quot;20300&quot; value=&quot;Slide 40&quot;/&gt;&lt;property id=&quot;20307&quot; value=&quot;397&quot;/&gt;&lt;/object&gt;&lt;object type=&quot;3&quot; unique_id=&quot;76964&quot;&gt;&lt;property id=&quot;20148&quot; value=&quot;5&quot;/&gt;&lt;property id=&quot;20300&quot; value=&quot;Slide 8 - &amp;quot;Comments&amp;quot;&quot;/&gt;&lt;property id=&quot;20307&quot; value=&quot;403&quot;/&gt;&lt;/object&gt;&lt;object type=&quot;3&quot; unique_id=&quot;76965&quot;&gt;&lt;property id=&quot;20148&quot; value=&quot;5&quot;/&gt;&lt;property id=&quot;20300&quot; value=&quot;Slide 25 - &amp;quot;Note the Hill between Solutions&amp;quot;&quot;/&gt;&lt;property id=&quot;20307&quot; value=&quot;404&quot;/&gt;&lt;/object&gt;&lt;object type=&quot;3&quot; unique_id=&quot;77080&quot;&gt;&lt;property id=&quot;20148&quot; value=&quot;5&quot;/&gt;&lt;property id=&quot;20300&quot; value=&quot;Slide 41&quot;/&gt;&lt;property id=&quot;20307&quot; value=&quot;405&quot;/&gt;&lt;/object&gt;&lt;object type=&quot;3&quot; unique_id=&quot;77315&quot;&gt;&lt;property id=&quot;20148&quot; value=&quot;5&quot;/&gt;&lt;property id=&quot;20300&quot; value=&quot;Slide 17&quot;/&gt;&lt;property id=&quot;20307&quot; value=&quot;407&quot;/&gt;&lt;/object&gt;&lt;object type=&quot;3&quot; unique_id=&quot;77316&quot;&gt;&lt;property id=&quot;20148&quot; value=&quot;5&quot;/&gt;&lt;property id=&quot;20300&quot; value=&quot;Slide 19&quot;/&gt;&lt;property id=&quot;20307&quot; value=&quot;406&quot;/&gt;&lt;/object&gt;&lt;object type=&quot;3&quot; unique_id=&quot;77317&quot;&gt;&lt;property id=&quot;20148&quot; value=&quot;5&quot;/&gt;&lt;property id=&quot;20300&quot; value=&quot;Slide 32&quot;/&gt;&lt;property id=&quot;20307&quot; value=&quot;408&quot;/&gt;&lt;/object&gt;&lt;object type=&quot;3&quot; unique_id=&quot;77318&quot;&gt;&lt;property id=&quot;20148&quot; value=&quot;5&quot;/&gt;&lt;property id=&quot;20300&quot; value=&quot;Slide 33&quot;/&gt;&lt;property id=&quot;20307&quot; value=&quot;4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4472</TotalTime>
  <Words>1000</Words>
  <Application>Microsoft Office PowerPoint</Application>
  <PresentationFormat>On-screen Show (4:3)</PresentationFormat>
  <Paragraphs>209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Helvetica</vt:lpstr>
      <vt:lpstr>Helvetica Neue</vt:lpstr>
      <vt:lpstr>Symbol</vt:lpstr>
      <vt:lpstr>Times</vt:lpstr>
      <vt:lpstr>Times New Roman</vt:lpstr>
      <vt:lpstr>5_Office Theme</vt:lpstr>
      <vt:lpstr>8_Office Theme</vt:lpstr>
      <vt:lpstr>10_Office Theme</vt:lpstr>
      <vt:lpstr>1_NPACI/SDSC (logo) template</vt:lpstr>
      <vt:lpstr>Technology for Informatics Kmeans and MapReduce Parallelism</vt:lpstr>
      <vt:lpstr>PowerPoint Presentation</vt:lpstr>
      <vt:lpstr>Big Data Ecosystem in One Sentence</vt:lpstr>
      <vt:lpstr>Kmeans in Python</vt:lpstr>
      <vt:lpstr>Kmeans</vt:lpstr>
      <vt:lpstr>Sequential version I</vt:lpstr>
      <vt:lpstr>Kmeans on 4 “Artificial” Clusters</vt:lpstr>
      <vt:lpstr>Comments</vt:lpstr>
      <vt:lpstr>Typical K=2 Small Clustering Note distortion ~1.5</vt:lpstr>
      <vt:lpstr>In Graph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K=6 Large Clustering</vt:lpstr>
      <vt:lpstr>PowerPoint Presentation</vt:lpstr>
      <vt:lpstr>Typical K=8 Large Clustering</vt:lpstr>
      <vt:lpstr>PowerPoint Presentation</vt:lpstr>
      <vt:lpstr>PowerPoint Presentation</vt:lpstr>
      <vt:lpstr>PowerPoint Presentation</vt:lpstr>
      <vt:lpstr>Typical K=2 Small Clustering</vt:lpstr>
      <vt:lpstr>Note 4 Small Cluster Case is Ambiguous</vt:lpstr>
      <vt:lpstr>Ambiguous Solutions</vt:lpstr>
      <vt:lpstr>Note the Hill between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MapReduce Kmeans in Python</vt:lpstr>
      <vt:lpstr>Sequential version II</vt:lpstr>
      <vt:lpstr>Parallel MapReduce Version</vt:lpstr>
      <vt:lpstr>Map for Kmeans</vt:lpstr>
      <vt:lpstr>Comments!</vt:lpstr>
      <vt:lpstr>Files etc.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75</cp:revision>
  <dcterms:created xsi:type="dcterms:W3CDTF">2013-02-27T23:52:01Z</dcterms:created>
  <dcterms:modified xsi:type="dcterms:W3CDTF">2013-04-01T16:12:13Z</dcterms:modified>
</cp:coreProperties>
</file>