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91" r:id="rId2"/>
    <p:sldMasterId id="2147483817" r:id="rId3"/>
    <p:sldMasterId id="2147483995" r:id="rId4"/>
  </p:sldMasterIdLst>
  <p:notesMasterIdLst>
    <p:notesMasterId r:id="rId20"/>
  </p:notesMasterIdLst>
  <p:sldIdLst>
    <p:sldId id="313" r:id="rId5"/>
    <p:sldId id="366" r:id="rId6"/>
    <p:sldId id="290" r:id="rId7"/>
    <p:sldId id="365" r:id="rId8"/>
    <p:sldId id="368" r:id="rId9"/>
    <p:sldId id="369" r:id="rId10"/>
    <p:sldId id="367" r:id="rId11"/>
    <p:sldId id="370" r:id="rId12"/>
    <p:sldId id="371" r:id="rId13"/>
    <p:sldId id="372" r:id="rId14"/>
    <p:sldId id="373" r:id="rId15"/>
    <p:sldId id="374" r:id="rId16"/>
    <p:sldId id="375" r:id="rId17"/>
    <p:sldId id="377" r:id="rId18"/>
    <p:sldId id="37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98" d="100"/>
          <a:sy n="98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9AE3-0C20-443E-B849-6A928E1769F1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5CD40-AA16-4DD1-A307-B764782E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7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1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5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9142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0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0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9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98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3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9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5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1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67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80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35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5724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03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3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8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4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75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86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2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19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84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6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1401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4718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2085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614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31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014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0142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7466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07283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36335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937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486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4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9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7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9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1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8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03268" name="Rectangle 4"/>
          <p:cNvSpPr>
            <a:spLocks noChangeArrowheads="1"/>
          </p:cNvSpPr>
          <p:nvPr userDrawn="1"/>
        </p:nvSpPr>
        <p:spPr bwMode="auto">
          <a:xfrm flipV="1">
            <a:off x="1371600" y="6440488"/>
            <a:ext cx="6477000" cy="74612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03269" name="Text Box 5"/>
          <p:cNvSpPr txBox="1">
            <a:spLocks noChangeArrowheads="1"/>
          </p:cNvSpPr>
          <p:nvPr userDrawn="1"/>
        </p:nvSpPr>
        <p:spPr bwMode="auto">
          <a:xfrm>
            <a:off x="4572000" y="6553200"/>
            <a:ext cx="3200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UNIVERSITY OF CALIFORNIA, SAN DIEGO</a:t>
            </a:r>
          </a:p>
        </p:txBody>
      </p:sp>
      <p:sp>
        <p:nvSpPr>
          <p:cNvPr id="1803270" name="Text Box 6"/>
          <p:cNvSpPr txBox="1">
            <a:spLocks noChangeArrowheads="1"/>
          </p:cNvSpPr>
          <p:nvPr userDrawn="1"/>
        </p:nvSpPr>
        <p:spPr bwMode="auto">
          <a:xfrm>
            <a:off x="1355725" y="6248400"/>
            <a:ext cx="5654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SAN DIEGO SUPERCOMPUTER CENTER</a:t>
            </a:r>
          </a:p>
        </p:txBody>
      </p:sp>
      <p:pic>
        <p:nvPicPr>
          <p:cNvPr id="180327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6270625"/>
            <a:ext cx="804862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272" name="Picture 8" descr="SDSC_logo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9525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3273" name="Text Box 9"/>
          <p:cNvSpPr txBox="1">
            <a:spLocks noChangeArrowheads="1"/>
          </p:cNvSpPr>
          <p:nvPr userDrawn="1"/>
        </p:nvSpPr>
        <p:spPr bwMode="auto">
          <a:xfrm>
            <a:off x="3200400" y="6521450"/>
            <a:ext cx="1436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9999"/>
                </a:solidFill>
              </a:rPr>
              <a:t>Fran Berman</a:t>
            </a:r>
          </a:p>
        </p:txBody>
      </p:sp>
    </p:spTree>
    <p:extLst>
      <p:ext uri="{BB962C8B-B14F-4D97-AF65-F5344CB8AC3E}">
        <p14:creationId xmlns:p14="http://schemas.microsoft.com/office/powerpoint/2010/main" val="188507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ransition/>
  <p:txStyles>
    <p:titleStyle>
      <a:lvl1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2pPr>
      <a:lvl3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3pPr>
      <a:lvl4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4pPr>
      <a:lvl5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X-InformaticsSpring2013/index.html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ms.org/samplings/feature-column/fcarc-pagerank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17" Type="http://schemas.openxmlformats.org/officeDocument/2006/relationships/image" Target="../media/image18.gif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lowingpython.blogspot.com/2011/05/four-ways-to-compute-google-pagerank.html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64" y="845127"/>
            <a:ext cx="811369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Technology for Informatics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PageRank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2614411"/>
            <a:ext cx="8382000" cy="42629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April 1 2013</a:t>
            </a:r>
          </a:p>
          <a:p>
            <a:r>
              <a:rPr lang="en-US" sz="3600" dirty="0" smtClean="0"/>
              <a:t>Geoffrey Fox</a:t>
            </a:r>
          </a:p>
          <a:p>
            <a:pPr lvl="0">
              <a:defRPr/>
            </a:pPr>
            <a:r>
              <a:rPr lang="en-US" dirty="0">
                <a:hlinkClick r:id="rId2"/>
              </a:rPr>
              <a:t>gcf@indiana.edu</a:t>
            </a:r>
            <a:r>
              <a:rPr lang="en-US" dirty="0"/>
              <a:t>            </a:t>
            </a:r>
          </a:p>
          <a:p>
            <a:pPr lvl="0">
              <a:defRPr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www.infomall.org/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Indiana University Bloomington</a:t>
            </a:r>
          </a:p>
          <a:p>
            <a:r>
              <a:rPr lang="en-US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3455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""" </a:t>
            </a:r>
            <a:r>
              <a:rPr lang="en-US" dirty="0" smtClean="0"/>
              <a:t>Original basic </a:t>
            </a:r>
            <a:r>
              <a:rPr lang="en-US" dirty="0"/>
              <a:t>power method """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413"/>
            <a:ext cx="8229600" cy="5622587"/>
          </a:xfrm>
        </p:spPr>
        <p:txBody>
          <a:bodyPr>
            <a:normAutofit/>
          </a:bodyPr>
          <a:lstStyle/>
          <a:p>
            <a:r>
              <a:rPr lang="en-US" dirty="0" err="1"/>
              <a:t>def</a:t>
            </a:r>
            <a:r>
              <a:rPr lang="en-US" dirty="0"/>
              <a:t> powerMethodBase1(A</a:t>
            </a:r>
            <a:r>
              <a:rPr lang="en-US" dirty="0" smtClean="0"/>
              <a:t>, x0, </a:t>
            </a:r>
            <a:r>
              <a:rPr lang="en-US" dirty="0" err="1" smtClean="0"/>
              <a:t>iter</a:t>
            </a:r>
            <a:r>
              <a:rPr lang="en-US" dirty="0"/>
              <a:t>):</a:t>
            </a:r>
          </a:p>
          <a:p>
            <a:pPr lvl="1"/>
            <a:r>
              <a:rPr lang="en-US" dirty="0" smtClean="0"/>
              <a:t>x0 </a:t>
            </a:r>
            <a:r>
              <a:rPr lang="en-US" dirty="0"/>
              <a:t>= x0/</a:t>
            </a:r>
            <a:r>
              <a:rPr lang="en-US" dirty="0" err="1"/>
              <a:t>linalg.norm</a:t>
            </a:r>
            <a:r>
              <a:rPr lang="en-US" dirty="0"/>
              <a:t>(x0,1)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/>
              <a:t>i</a:t>
            </a:r>
            <a:r>
              <a:rPr lang="en-US" dirty="0"/>
              <a:t> in range(</a:t>
            </a:r>
            <a:r>
              <a:rPr lang="en-US" dirty="0" err="1"/>
              <a:t>iter</a:t>
            </a:r>
            <a:r>
              <a:rPr lang="en-US" dirty="0"/>
              <a:t>):</a:t>
            </a:r>
          </a:p>
          <a:p>
            <a:pPr lvl="2"/>
            <a:r>
              <a:rPr lang="en-US" dirty="0" smtClean="0"/>
              <a:t>x0 </a:t>
            </a:r>
            <a:r>
              <a:rPr lang="en-US" dirty="0"/>
              <a:t>= dot(A,x0)</a:t>
            </a:r>
          </a:p>
          <a:p>
            <a:pPr lvl="2"/>
            <a:r>
              <a:rPr lang="en-US" dirty="0" smtClean="0"/>
              <a:t>x0 </a:t>
            </a:r>
            <a:r>
              <a:rPr lang="en-US" dirty="0"/>
              <a:t>= x0/</a:t>
            </a:r>
            <a:r>
              <a:rPr lang="en-US" dirty="0" err="1"/>
              <a:t>linalg.norm</a:t>
            </a:r>
            <a:r>
              <a:rPr lang="en-US" dirty="0"/>
              <a:t>(x0,1)</a:t>
            </a:r>
          </a:p>
          <a:p>
            <a:pPr lvl="1"/>
            <a:r>
              <a:rPr lang="en-US" dirty="0" smtClean="0"/>
              <a:t>return x0</a:t>
            </a:r>
          </a:p>
          <a:p>
            <a:r>
              <a:rPr lang="en-US" dirty="0" smtClean="0"/>
              <a:t>They use 130 iterations; 20 gives fine answers as seen in modified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7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8 by 8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26" y="1417638"/>
            <a:ext cx="8229600" cy="4525963"/>
          </a:xfrm>
        </p:spPr>
        <p:txBody>
          <a:bodyPr/>
          <a:lstStyle/>
          <a:p>
            <a:r>
              <a:rPr lang="en-US" dirty="0" smtClean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www.ams.org/samplings/feature-column/fcarc-pagerank</a:t>
            </a:r>
            <a:endParaRPr lang="en-US" dirty="0" smtClean="0"/>
          </a:p>
          <a:p>
            <a:r>
              <a:rPr lang="en-US" dirty="0" smtClean="0"/>
              <a:t>Run with d = 1</a:t>
            </a:r>
          </a:p>
          <a:p>
            <a:endParaRPr lang="en-US" dirty="0"/>
          </a:p>
        </p:txBody>
      </p:sp>
      <p:pic>
        <p:nvPicPr>
          <p:cNvPr id="3074" name="Picture 2" descr="http://www.ams.org/featurecolumn/images/december2006/good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22" y="2927316"/>
            <a:ext cx="51625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ms.org/featurecolumn/images/december2006/matrix.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8" y="3456055"/>
            <a:ext cx="31623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9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7" y="1"/>
            <a:ext cx="8229600" cy="807396"/>
          </a:xfrm>
        </p:spPr>
        <p:txBody>
          <a:bodyPr/>
          <a:lstStyle/>
          <a:p>
            <a:r>
              <a:rPr lang="en-US" dirty="0" smtClean="0"/>
              <a:t>3 Other Methods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5256"/>
            <a:ext cx="9144000" cy="4525963"/>
          </a:xfrm>
        </p:spPr>
        <p:txBody>
          <a:bodyPr/>
          <a:lstStyle/>
          <a:p>
            <a:r>
              <a:rPr lang="en-US" dirty="0" smtClean="0"/>
              <a:t>We are iteratively solving the equations</a:t>
            </a:r>
          </a:p>
          <a:p>
            <a:r>
              <a:rPr lang="en-US" dirty="0" smtClean="0"/>
              <a:t>x = </a:t>
            </a:r>
            <a:r>
              <a:rPr lang="en-US" dirty="0" err="1" smtClean="0"/>
              <a:t>dAx</a:t>
            </a:r>
            <a:r>
              <a:rPr lang="en-US" dirty="0" smtClean="0"/>
              <a:t> + (1-d)S</a:t>
            </a:r>
            <a:r>
              <a:rPr lang="en-US" baseline="-25000" dirty="0" smtClean="0"/>
              <a:t>2</a:t>
            </a:r>
            <a:r>
              <a:rPr lang="en-US" dirty="0" smtClean="0"/>
              <a:t>x where S</a:t>
            </a:r>
            <a:r>
              <a:rPr lang="en-US" baseline="-25000" dirty="0"/>
              <a:t>2</a:t>
            </a:r>
            <a:r>
              <a:rPr lang="en-US" dirty="0" smtClean="0"/>
              <a:t> is N by N matrix of 1’s</a:t>
            </a:r>
          </a:p>
          <a:p>
            <a:r>
              <a:rPr lang="en-US" dirty="0" smtClean="0"/>
              <a:t>That’s essentially </a:t>
            </a:r>
            <a:r>
              <a:rPr lang="en-US" b="1" dirty="0" err="1" smtClean="0">
                <a:solidFill>
                  <a:srgbClr val="FF0000"/>
                </a:solidFill>
              </a:rPr>
              <a:t>powerMethodBase</a:t>
            </a:r>
            <a:r>
              <a:rPr lang="en-US" dirty="0" smtClean="0"/>
              <a:t> approach</a:t>
            </a:r>
          </a:p>
          <a:p>
            <a:r>
              <a:rPr lang="en-US" dirty="0" smtClean="0"/>
              <a:t>Now </a:t>
            </a:r>
            <a:r>
              <a:rPr lang="en-US" dirty="0">
                <a:sym typeface="Symbol" panose="05050102010706020507" pitchFamily="18" charset="2"/>
              </a:rPr>
              <a:t></a:t>
            </a:r>
            <a:r>
              <a:rPr lang="en-US" i="1" baseline="-25000" dirty="0" err="1">
                <a:sym typeface="Symbol" panose="05050102010706020507" pitchFamily="18" charset="2"/>
              </a:rPr>
              <a:t>i</a:t>
            </a:r>
            <a:r>
              <a:rPr lang="en-US" baseline="-25000" dirty="0">
                <a:sym typeface="Symbol" panose="05050102010706020507" pitchFamily="18" charset="2"/>
              </a:rPr>
              <a:t>=0</a:t>
            </a:r>
            <a:r>
              <a:rPr lang="en-US" baseline="30000" dirty="0">
                <a:sym typeface="Symbol" panose="05050102010706020507" pitchFamily="18" charset="2"/>
              </a:rPr>
              <a:t>N-1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x(</a:t>
            </a:r>
            <a:r>
              <a:rPr lang="en-US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) = 1 (Probabilities add to one)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So S</a:t>
            </a:r>
            <a:r>
              <a:rPr lang="en-US" baseline="-25000" dirty="0"/>
              <a:t>2</a:t>
            </a:r>
            <a:r>
              <a:rPr lang="en-US" dirty="0" smtClean="0">
                <a:sym typeface="Symbol" panose="05050102010706020507" pitchFamily="18" charset="2"/>
              </a:rPr>
              <a:t>x always = S</a:t>
            </a:r>
            <a:r>
              <a:rPr lang="en-US" baseline="-25000" dirty="0" smtClean="0"/>
              <a:t>1 </a:t>
            </a:r>
            <a:r>
              <a:rPr lang="en-US" dirty="0" smtClean="0"/>
              <a:t> = </a:t>
            </a:r>
            <a:r>
              <a:rPr lang="en-US" dirty="0" smtClean="0">
                <a:sym typeface="Symbol" panose="05050102010706020507" pitchFamily="18" charset="2"/>
              </a:rPr>
              <a:t>[1, 1,   1] – the vector of 1’s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There we can iteratively solve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x = </a:t>
            </a:r>
            <a:r>
              <a:rPr lang="en-US" dirty="0" err="1" smtClean="0">
                <a:sym typeface="Symbol" panose="05050102010706020507" pitchFamily="18" charset="2"/>
              </a:rPr>
              <a:t>dAx</a:t>
            </a:r>
            <a:r>
              <a:rPr lang="en-US" dirty="0" smtClean="0">
                <a:sym typeface="Symbol" panose="05050102010706020507" pitchFamily="18" charset="2"/>
              </a:rPr>
              <a:t> + (1-d)S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method </a:t>
            </a:r>
            <a:r>
              <a:rPr lang="en-US" b="1" dirty="0" err="1" smtClean="0">
                <a:solidFill>
                  <a:srgbClr val="FF0000"/>
                </a:solidFill>
              </a:rPr>
              <a:t>powerMethod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5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579"/>
          </a:xfrm>
        </p:spPr>
        <p:txBody>
          <a:bodyPr/>
          <a:lstStyle/>
          <a:p>
            <a:r>
              <a:rPr lang="en-US" dirty="0"/>
              <a:t>3 Other Methods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579"/>
            <a:ext cx="9144000" cy="59241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Alternatively we can write </a:t>
            </a:r>
            <a:r>
              <a:rPr lang="en-US" dirty="0">
                <a:sym typeface="Symbol" panose="05050102010706020507" pitchFamily="18" charset="2"/>
              </a:rPr>
              <a:t>x = </a:t>
            </a:r>
            <a:r>
              <a:rPr lang="en-US" dirty="0" err="1">
                <a:sym typeface="Symbol" panose="05050102010706020507" pitchFamily="18" charset="2"/>
              </a:rPr>
              <a:t>dAx</a:t>
            </a:r>
            <a:r>
              <a:rPr lang="en-US" dirty="0">
                <a:sym typeface="Symbol" panose="05050102010706020507" pitchFamily="18" charset="2"/>
              </a:rPr>
              <a:t> + S</a:t>
            </a:r>
            <a:r>
              <a:rPr lang="en-US" baseline="-25000" dirty="0"/>
              <a:t>1</a:t>
            </a:r>
          </a:p>
          <a:p>
            <a:r>
              <a:rPr lang="en-US" dirty="0" smtClean="0"/>
              <a:t> as </a:t>
            </a:r>
            <a:r>
              <a:rPr lang="en-US" dirty="0" smtClean="0">
                <a:sym typeface="Symbol" panose="05050102010706020507" pitchFamily="18" charset="2"/>
              </a:rPr>
              <a:t>(1- </a:t>
            </a:r>
            <a:r>
              <a:rPr lang="en-US" dirty="0" err="1" smtClean="0">
                <a:sym typeface="Symbol" panose="05050102010706020507" pitchFamily="18" charset="2"/>
              </a:rPr>
              <a:t>dA</a:t>
            </a:r>
            <a:r>
              <a:rPr lang="en-US" dirty="0" smtClean="0">
                <a:sym typeface="Symbol" panose="05050102010706020507" pitchFamily="18" charset="2"/>
              </a:rPr>
              <a:t>)x = (1-d)S</a:t>
            </a:r>
            <a:r>
              <a:rPr lang="en-US" baseline="-25000" dirty="0" smtClean="0"/>
              <a:t>1 </a:t>
            </a:r>
            <a:r>
              <a:rPr lang="en-US" dirty="0" smtClean="0"/>
              <a:t>and solve these N linear equations</a:t>
            </a:r>
          </a:p>
          <a:p>
            <a:pPr lvl="1"/>
            <a:r>
              <a:rPr lang="en-US" dirty="0" smtClean="0"/>
              <a:t>This is </a:t>
            </a:r>
            <a:r>
              <a:rPr lang="en-US" dirty="0"/>
              <a:t>method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linearEquations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only works if d&gt;0</a:t>
            </a:r>
          </a:p>
          <a:p>
            <a:pPr lvl="1"/>
            <a:r>
              <a:rPr lang="en-US" dirty="0" smtClean="0"/>
              <a:t>I don’t think it’s a serious method for real problem</a:t>
            </a:r>
          </a:p>
          <a:p>
            <a:r>
              <a:rPr lang="en-US" dirty="0" smtClean="0"/>
              <a:t>Finally an equation like</a:t>
            </a:r>
          </a:p>
          <a:p>
            <a:r>
              <a:rPr lang="en-US" dirty="0"/>
              <a:t>x = </a:t>
            </a:r>
            <a:r>
              <a:rPr lang="en-US" dirty="0" smtClean="0"/>
              <a:t>[</a:t>
            </a:r>
            <a:r>
              <a:rPr lang="en-US" dirty="0" err="1" smtClean="0"/>
              <a:t>dA</a:t>
            </a:r>
            <a:r>
              <a:rPr lang="en-US" dirty="0" smtClean="0"/>
              <a:t> + </a:t>
            </a:r>
            <a:r>
              <a:rPr lang="en-US" dirty="0"/>
              <a:t>(</a:t>
            </a:r>
            <a:r>
              <a:rPr lang="en-US" dirty="0" smtClean="0"/>
              <a:t>1-d)S</a:t>
            </a:r>
            <a:r>
              <a:rPr lang="en-US" baseline="-25000" dirty="0" smtClean="0"/>
              <a:t>2</a:t>
            </a:r>
            <a:r>
              <a:rPr lang="en-US" dirty="0" smtClean="0"/>
              <a:t>]x is a special case of</a:t>
            </a:r>
            <a:br>
              <a:rPr lang="en-US" dirty="0" smtClean="0"/>
            </a:br>
            <a:r>
              <a:rPr lang="en-US" dirty="0" smtClean="0"/>
              <a:t>Matrix </a:t>
            </a:r>
            <a:r>
              <a:rPr lang="en-US" dirty="0"/>
              <a:t>[</a:t>
            </a:r>
            <a:r>
              <a:rPr lang="en-US" dirty="0" err="1"/>
              <a:t>dA</a:t>
            </a:r>
            <a:r>
              <a:rPr lang="en-US" dirty="0"/>
              <a:t> + (1-d)S</a:t>
            </a:r>
            <a:r>
              <a:rPr lang="en-US" baseline="-25000" dirty="0"/>
              <a:t>2</a:t>
            </a:r>
            <a:r>
              <a:rPr lang="en-US" dirty="0" smtClean="0"/>
              <a:t>] x = </a:t>
            </a:r>
            <a:r>
              <a:rPr lang="en-US" dirty="0" smtClean="0">
                <a:sym typeface="Symbol" panose="05050102010706020507" pitchFamily="18" charset="2"/>
              </a:rPr>
              <a:t> x which is an equation for </a:t>
            </a:r>
            <a:r>
              <a:rPr lang="en-US" dirty="0">
                <a:sym typeface="Symbol" panose="05050102010706020507" pitchFamily="18" charset="2"/>
              </a:rPr>
              <a:t> eigenvalue </a:t>
            </a:r>
            <a:r>
              <a:rPr lang="en-US" dirty="0" smtClean="0">
                <a:sym typeface="Symbol" panose="05050102010706020507" pitchFamily="18" charset="2"/>
              </a:rPr>
              <a:t> and eigenvector x.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The matrix we have is very special and has eigenvalue  = 1 and this is largest eigenvalue</a:t>
            </a:r>
          </a:p>
          <a:p>
            <a:r>
              <a:rPr lang="en-US" dirty="0" smtClean="0">
                <a:sym typeface="Symbol" panose="05050102010706020507" pitchFamily="18" charset="2"/>
              </a:rPr>
              <a:t>Thus final method finds largest eigenvalue with general </a:t>
            </a:r>
            <a:r>
              <a:rPr lang="en-US" dirty="0">
                <a:sym typeface="Symbol" panose="05050102010706020507" pitchFamily="18" charset="2"/>
              </a:rPr>
              <a:t>eigenvalue routine </a:t>
            </a:r>
            <a:r>
              <a:rPr lang="en-US" b="1" dirty="0" err="1">
                <a:solidFill>
                  <a:srgbClr val="FF0000"/>
                </a:solidFill>
                <a:sym typeface="Symbol" panose="05050102010706020507" pitchFamily="18" charset="2"/>
              </a:rPr>
              <a:t>maximalEigenvector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 smtClean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This is “too general” for practical use</a:t>
            </a:r>
          </a:p>
          <a:p>
            <a:r>
              <a:rPr lang="en-US" dirty="0" smtClean="0">
                <a:sym typeface="Symbol" panose="05050102010706020507" pitchFamily="18" charset="2"/>
              </a:rPr>
              <a:t>In fact best way of finding largest eigenvalue of any matrix is the power method </a:t>
            </a:r>
            <a:r>
              <a:rPr lang="en-US" b="1" dirty="0" err="1" smtClean="0">
                <a:solidFill>
                  <a:srgbClr val="FF0000"/>
                </a:solidFill>
              </a:rPr>
              <a:t>powerMethodBase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one does not use general method if you just need largest eigenvalue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3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3999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PageRank in </a:t>
            </a:r>
            <a:r>
              <a:rPr lang="en-US" sz="6600" b="1" dirty="0"/>
              <a:t>Python</a:t>
            </a:r>
            <a:br>
              <a:rPr lang="en-US" sz="6600" b="1" dirty="0"/>
            </a:br>
            <a:r>
              <a:rPr lang="en-US" sz="2700" b="1" dirty="0" smtClean="0"/>
              <a:t>http</a:t>
            </a:r>
            <a:r>
              <a:rPr lang="en-US" sz="2700" b="1" dirty="0"/>
              <a:t>://www.schurpf.com/google-pagerank-python/ </a:t>
            </a:r>
            <a:r>
              <a:rPr lang="en-US" sz="2000" dirty="0" smtClean="0"/>
              <a:t>http</a:t>
            </a:r>
            <a:r>
              <a:rPr lang="en-US" sz="2000" dirty="0"/>
              <a:t>://coreygoldberg.blogspot.com/2010/01/python-lookup-google-pagerank-score.html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700" b="1" dirty="0" smtClean="0"/>
              <a:t>See file pagerank1.py</a:t>
            </a:r>
            <a:endParaRPr lang="en-US" sz="27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76472"/>
            <a:ext cx="6400800" cy="1752600"/>
          </a:xfrm>
        </p:spPr>
        <p:txBody>
          <a:bodyPr/>
          <a:lstStyle/>
          <a:p>
            <a:r>
              <a:rPr lang="en-US" dirty="0" smtClean="0"/>
              <a:t>Calculate PageRank of a real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Pagerank1.py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just change last line in script to fetch PageRank of a given URL</a:t>
            </a:r>
          </a:p>
          <a:p>
            <a:r>
              <a:rPr lang="en-US" dirty="0"/>
              <a:t>print </a:t>
            </a:r>
            <a:r>
              <a:rPr lang="en-US" dirty="0" err="1">
                <a:solidFill>
                  <a:srgbClr val="FF0000"/>
                </a:solidFill>
              </a:rPr>
              <a:t>GetPageRank</a:t>
            </a:r>
            <a:r>
              <a:rPr lang="en-US" dirty="0">
                <a:solidFill>
                  <a:srgbClr val="FF0000"/>
                </a:solidFill>
              </a:rPr>
              <a:t>("http://www.infomall.org</a:t>
            </a:r>
            <a:r>
              <a:rPr lang="en-US" dirty="0" smtClean="0">
                <a:solidFill>
                  <a:srgbClr val="FF0000"/>
                </a:solidFill>
              </a:rPr>
              <a:t>") </a:t>
            </a:r>
            <a:r>
              <a:rPr lang="en-US" dirty="0" smtClean="0"/>
              <a:t>returns 5</a:t>
            </a:r>
          </a:p>
          <a:p>
            <a:r>
              <a:rPr lang="en-US" dirty="0" smtClean="0"/>
              <a:t>This PageRank is modified (</a:t>
            </a:r>
            <a:r>
              <a:rPr lang="en-US" smtClean="0"/>
              <a:t>by Google)from </a:t>
            </a:r>
            <a:r>
              <a:rPr lang="en-US" dirty="0" smtClean="0"/>
              <a:t>formal definition as an integer between 1 and 10 and not a probability &lt;1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2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Yu0Mkim4DcVpxfKwerviKRw-lMRWDE86kHz_Z3BP0zLcBB8Y_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5009"/>
            <a:ext cx="2438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KWRzLWcgWKmplPTsPZrbpMWfhNU3OiItBec534aXSJgAaFWqM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50" y="53109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u41sbEn2YbBq-Mv9FkyKsYWpHO6Zt4VIDyASWv3vM-ODAfQT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/>
          <a:stretch/>
        </p:blipFill>
        <p:spPr bwMode="auto">
          <a:xfrm>
            <a:off x="-31233" y="1257300"/>
            <a:ext cx="445083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TGMcepVHT5PL8pI7KfoJejqsiOpQpZ2oz8n6yvE5LZO7LoSDE8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37" y="838200"/>
            <a:ext cx="1496211" cy="19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RNZpTZIKNsGnhPj4wOpjkeyPWyJQnyGO7gG0f29fB5vEKq33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209800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ciensus.com/uploads/images/venn_diagra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32" y="2209800"/>
            <a:ext cx="2498922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4.static.flickr.com/3643/3350940973_4333e99a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46" y="1328916"/>
            <a:ext cx="2125982" cy="21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3.gstatic.com/images?q=tbn:ANd9GcQ91z38gA1rZrp2TlS-mwhVKOHVL2IXpKHxjmtY9vNchpkhDXLJ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73" y="1300883"/>
            <a:ext cx="11620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morebooks.de/assets/product_images/9786201595/big/7801609/business-informatics.jpg?locale=gb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20599" y="4561694"/>
            <a:ext cx="1590664" cy="23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0.gstatic.com/images?q=tbn:ANd9GcSqq2ZcAVDeKPT-t171dLNI0VBR3f2tkWNYWF_u4L4KnEAiPu6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-16126"/>
            <a:ext cx="3004152" cy="10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2.gstatic.com/images?q=tbn:ANd9GcT61WeZTigeUDaul3WYcWq4NIjm1evG2U__w3bcBDQ7IVM7ueWdX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1" y="2044103"/>
            <a:ext cx="1651118" cy="23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17925" r="10845" b="34127"/>
          <a:stretch/>
        </p:blipFill>
        <p:spPr bwMode="auto">
          <a:xfrm>
            <a:off x="6279300" y="3434671"/>
            <a:ext cx="2864700" cy="160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28661" r="32053" b="10865"/>
          <a:stretch/>
        </p:blipFill>
        <p:spPr bwMode="auto">
          <a:xfrm>
            <a:off x="5499086" y="4080878"/>
            <a:ext cx="3644914" cy="16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35603" r="11324" b="34435"/>
          <a:stretch/>
        </p:blipFill>
        <p:spPr bwMode="auto">
          <a:xfrm>
            <a:off x="5764474" y="5295090"/>
            <a:ext cx="3379526" cy="158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spa.asu.edu/centers/pincenter.gif/image_previe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02" y="5943638"/>
            <a:ext cx="1879698" cy="9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eoinformatics.com/layouts/cmediageoinformatics/img/Header-Geo-5.gif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2"/>
          <a:stretch/>
        </p:blipFill>
        <p:spPr bwMode="auto">
          <a:xfrm>
            <a:off x="7049772" y="4322918"/>
            <a:ext cx="2094228" cy="64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4" t="29851" r="13419" b="56430"/>
          <a:stretch/>
        </p:blipFill>
        <p:spPr bwMode="auto">
          <a:xfrm>
            <a:off x="7400203" y="746282"/>
            <a:ext cx="1673904" cy="582634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5" t="15702" b="41253"/>
          <a:stretch/>
        </p:blipFill>
        <p:spPr bwMode="auto">
          <a:xfrm>
            <a:off x="6875587" y="5734478"/>
            <a:ext cx="1049232" cy="11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1332" y="4277412"/>
            <a:ext cx="3635470" cy="2580588"/>
            <a:chOff x="161332" y="4277412"/>
            <a:chExt cx="3635470" cy="2580588"/>
          </a:xfrm>
        </p:grpSpPr>
        <p:pic>
          <p:nvPicPr>
            <p:cNvPr id="27" name="Picture 24" descr="http://ucspace.canberra.edu.au/download/attachments/59113623/Triangle+diagram+of+Social+Informatics.GIF?version=1&amp;modificationDate=128210213964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2" y="4277412"/>
              <a:ext cx="3635470" cy="2580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47800" y="6448466"/>
              <a:ext cx="13150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Social Informatics</a:t>
              </a:r>
              <a:endParaRPr lang="en-US" sz="1200" b="1" dirty="0"/>
            </a:p>
          </p:txBody>
        </p:sp>
      </p:grpSp>
      <p:pic>
        <p:nvPicPr>
          <p:cNvPr id="3" name="Picture 4" descr="UF1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r="6237"/>
          <a:stretch/>
        </p:blipFill>
        <p:spPr bwMode="auto">
          <a:xfrm>
            <a:off x="0" y="4230944"/>
            <a:ext cx="1885596" cy="16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470025"/>
          </a:xfrm>
        </p:spPr>
        <p:txBody>
          <a:bodyPr/>
          <a:lstStyle/>
          <a:p>
            <a:r>
              <a:rPr lang="en-US" b="1" dirty="0" smtClean="0"/>
              <a:t>Big Data Ecosystem in One Sentence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6062" y="3352800"/>
            <a:ext cx="8847786" cy="2957848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running </a:t>
            </a:r>
            <a:r>
              <a:rPr lang="en-US" dirty="0" smtClean="0">
                <a:solidFill>
                  <a:srgbClr val="FF0000"/>
                </a:solidFill>
              </a:rPr>
              <a:t>Data Analytics </a:t>
            </a:r>
            <a:r>
              <a:rPr lang="en-US" dirty="0" smtClean="0"/>
              <a:t>processing </a:t>
            </a:r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to solve problems in </a:t>
            </a:r>
            <a:r>
              <a:rPr lang="en-US" dirty="0" smtClean="0">
                <a:solidFill>
                  <a:srgbClr val="FF0000"/>
                </a:solidFill>
              </a:rPr>
              <a:t>X-Informatics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3999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PageRank in </a:t>
            </a:r>
            <a:r>
              <a:rPr lang="en-US" sz="6600" b="1" dirty="0"/>
              <a:t>Python</a:t>
            </a:r>
            <a:br>
              <a:rPr lang="en-US" sz="6600" b="1" dirty="0"/>
            </a:br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glowingpython.blogspot.com/2011/05/four-ways-to-compute-google-pagerank.html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700" b="1" dirty="0" smtClean="0"/>
              <a:t>See file pagerank2.py</a:t>
            </a:r>
            <a:endParaRPr lang="en-US" sz="27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76472"/>
            <a:ext cx="6400800" cy="1752600"/>
          </a:xfrm>
        </p:spPr>
        <p:txBody>
          <a:bodyPr/>
          <a:lstStyle/>
          <a:p>
            <a:r>
              <a:rPr lang="en-US" dirty="0" smtClean="0"/>
              <a:t>Calculate PageRank from Web Linkage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5489"/>
          </a:xfrm>
        </p:spPr>
        <p:txBody>
          <a:bodyPr/>
          <a:lstStyle/>
          <a:p>
            <a:r>
              <a:rPr lang="en-US" b="1" dirty="0"/>
              <a:t> """ basic power method """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489"/>
            <a:ext cx="9036995" cy="4525963"/>
          </a:xfrm>
        </p:spPr>
        <p:txBody>
          <a:bodyPr/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powerMethodBase</a:t>
            </a:r>
            <a:r>
              <a:rPr lang="en-US" dirty="0"/>
              <a:t>(A,x0,iter):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/>
              <a:t>i</a:t>
            </a:r>
            <a:r>
              <a:rPr lang="en-US" dirty="0"/>
              <a:t> in range(</a:t>
            </a:r>
            <a:r>
              <a:rPr lang="en-US" dirty="0" err="1"/>
              <a:t>iter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  x0 = dot(A,x0)</a:t>
            </a:r>
          </a:p>
          <a:p>
            <a:pPr lvl="1"/>
            <a:r>
              <a:rPr lang="en-US" dirty="0"/>
              <a:t>  x0 = x0/</a:t>
            </a:r>
            <a:r>
              <a:rPr lang="en-US" dirty="0" err="1"/>
              <a:t>linalg.norm</a:t>
            </a:r>
            <a:r>
              <a:rPr lang="en-US" dirty="0"/>
              <a:t>(x0,1)</a:t>
            </a:r>
          </a:p>
          <a:p>
            <a:pPr lvl="1"/>
            <a:r>
              <a:rPr lang="en-US" dirty="0"/>
              <a:t> return </a:t>
            </a:r>
            <a:r>
              <a:rPr lang="en-US" dirty="0" smtClean="0"/>
              <a:t>x0</a:t>
            </a:r>
          </a:p>
          <a:p>
            <a:r>
              <a:rPr lang="en-US" dirty="0" smtClean="0"/>
              <a:t>Better to test on change in x0 for stopping rather than guessing number of iterations as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9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357"/>
            <a:ext cx="8229600" cy="844043"/>
          </a:xfrm>
        </p:spPr>
        <p:txBody>
          <a:bodyPr/>
          <a:lstStyle/>
          <a:p>
            <a:r>
              <a:rPr lang="en-US" dirty="0" smtClean="0"/>
              <a:t>The little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805"/>
            <a:ext cx="8229600" cy="45259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= array([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0,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0,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0, 1],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1/2.0, 0,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0, 0],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0,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1/2.0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0,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0, 0],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0,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1/2.0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1/3.0, 0, 0, 0],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0,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1/3.0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0, 0, 0],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1/2.0,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   1/3.0, 0, 1,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])</a:t>
            </a:r>
          </a:p>
        </p:txBody>
      </p:sp>
      <p:pic>
        <p:nvPicPr>
          <p:cNvPr id="2050" name="Picture 2" descr="http://1.bp.blogspot.com/-vHauzsesV0w/TdqHwkdmrxI/AAAAAAAAACw/cIsNnPanBH4/s1600/rsz_untitled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2" y="4229677"/>
            <a:ext cx="2859460" cy="24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7817" y="4995602"/>
            <a:ext cx="5318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</a:t>
            </a:r>
            <a:r>
              <a:rPr lang="en-US" dirty="0" err="1" smtClean="0"/>
              <a:t>i,j</a:t>
            </a:r>
            <a:r>
              <a:rPr lang="en-US" dirty="0" smtClean="0"/>
              <a:t>) = 0 if page j does not point at page I</a:t>
            </a:r>
            <a:br>
              <a:rPr lang="en-US" dirty="0" smtClean="0"/>
            </a:br>
            <a:r>
              <a:rPr lang="en-US" dirty="0" smtClean="0"/>
              <a:t>          = 1/(Number of links on page j) otherwise</a:t>
            </a:r>
          </a:p>
          <a:p>
            <a:r>
              <a:rPr lang="en-US" dirty="0" smtClean="0"/>
              <a:t>e.g. on first row, page 1 is pointed at by pages 4 and 6 which have no other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2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0468" y="0"/>
            <a:ext cx="8229600" cy="797668"/>
          </a:xfrm>
        </p:spPr>
        <p:txBody>
          <a:bodyPr/>
          <a:lstStyle/>
          <a:p>
            <a:r>
              <a:rPr lang="en-US" b="1" dirty="0" smtClean="0"/>
              <a:t>Matrix-Vector Power Method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97668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numpy.linalg.norm</a:t>
            </a:r>
            <a:r>
              <a:rPr lang="en-US" dirty="0" smtClean="0"/>
              <a:t>(x, option) Matrix </a:t>
            </a:r>
            <a:r>
              <a:rPr lang="en-US" dirty="0"/>
              <a:t>or vector </a:t>
            </a:r>
            <a:r>
              <a:rPr lang="en-US" dirty="0" smtClean="0"/>
              <a:t>norm</a:t>
            </a:r>
          </a:p>
          <a:p>
            <a:pPr lvl="1"/>
            <a:r>
              <a:rPr lang="en-US" dirty="0" smtClean="0"/>
              <a:t>For a 1D vector </a:t>
            </a:r>
            <a:r>
              <a:rPr lang="en-US" u="sng" dirty="0" smtClean="0"/>
              <a:t>x</a:t>
            </a:r>
            <a:r>
              <a:rPr lang="en-US" dirty="0" smtClean="0"/>
              <a:t>, it is </a:t>
            </a:r>
            <a:r>
              <a:rPr lang="en-US" dirty="0" smtClean="0">
                <a:sym typeface="Symbol" panose="05050102010706020507" pitchFamily="18" charset="2"/>
              </a:rPr>
              <a:t>{</a:t>
            </a:r>
            <a:r>
              <a:rPr lang="en-US" i="1" baseline="-25000" dirty="0" err="1" smtClean="0">
                <a:sym typeface="Symbol" panose="05050102010706020507" pitchFamily="18" charset="2"/>
              </a:rPr>
              <a:t>i</a:t>
            </a:r>
            <a:r>
              <a:rPr lang="en-US" baseline="-25000" dirty="0" smtClean="0">
                <a:sym typeface="Symbol" panose="05050102010706020507" pitchFamily="18" charset="2"/>
              </a:rPr>
              <a:t>=0</a:t>
            </a:r>
            <a:r>
              <a:rPr lang="en-US" baseline="30000" dirty="0" smtClean="0">
                <a:sym typeface="Symbol" panose="05050102010706020507" pitchFamily="18" charset="2"/>
              </a:rPr>
              <a:t>N-1</a:t>
            </a:r>
            <a:r>
              <a:rPr lang="en-US" dirty="0" smtClean="0">
                <a:sym typeface="Symbol" panose="05050102010706020507" pitchFamily="18" charset="2"/>
              </a:rPr>
              <a:t> x(</a:t>
            </a:r>
            <a:r>
              <a:rPr lang="en-US" i="1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} for option </a:t>
            </a:r>
            <a:r>
              <a:rPr lang="en-US" dirty="0">
                <a:sym typeface="Symbol" panose="05050102010706020507" pitchFamily="18" charset="2"/>
              </a:rPr>
              <a:t>= 2 and </a:t>
            </a:r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i="1" baseline="-25000" dirty="0" err="1">
                <a:sym typeface="Symbol" panose="05050102010706020507" pitchFamily="18" charset="2"/>
              </a:rPr>
              <a:t>i</a:t>
            </a:r>
            <a:r>
              <a:rPr lang="en-US" baseline="-25000" dirty="0">
                <a:sym typeface="Symbol" panose="05050102010706020507" pitchFamily="18" charset="2"/>
              </a:rPr>
              <a:t>=0</a:t>
            </a:r>
            <a:r>
              <a:rPr lang="en-US" baseline="30000" dirty="0">
                <a:sym typeface="Symbol" panose="05050102010706020507" pitchFamily="18" charset="2"/>
              </a:rPr>
              <a:t>N-1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|x(</a:t>
            </a:r>
            <a:r>
              <a:rPr lang="en-US" i="1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)|  for option = 1</a:t>
            </a:r>
          </a:p>
          <a:p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numpy.dot(a, </a:t>
            </a:r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b) </a:t>
            </a:r>
            <a:r>
              <a:rPr lang="en-US" dirty="0" smtClean="0">
                <a:sym typeface="Symbol" panose="05050102010706020507" pitchFamily="18" charset="2"/>
              </a:rPr>
              <a:t>Dot </a:t>
            </a:r>
            <a:r>
              <a:rPr lang="en-US" dirty="0">
                <a:sym typeface="Symbol" panose="05050102010706020507" pitchFamily="18" charset="2"/>
              </a:rPr>
              <a:t>product of two </a:t>
            </a:r>
            <a:r>
              <a:rPr lang="en-US" dirty="0" smtClean="0">
                <a:sym typeface="Symbol" panose="05050102010706020507" pitchFamily="18" charset="2"/>
              </a:rPr>
              <a:t>arrays.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For </a:t>
            </a:r>
            <a:r>
              <a:rPr lang="en-US" dirty="0">
                <a:sym typeface="Symbol" panose="05050102010706020507" pitchFamily="18" charset="2"/>
              </a:rPr>
              <a:t>2-D arrays it is equivalent to matrix multiplication, and for 1-D arrays to inner product of vectors (without complex conjugation). For N dimensions it is a sum product over the last axis of a and the second-to-last of </a:t>
            </a:r>
            <a:r>
              <a:rPr lang="en-US" dirty="0" smtClean="0">
                <a:sym typeface="Symbol" panose="05050102010706020507" pitchFamily="18" charset="2"/>
              </a:rPr>
              <a:t>b.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If a 2D and b 1D, it is matrix vector </a:t>
            </a:r>
            <a:r>
              <a:rPr lang="en-US" dirty="0">
                <a:sym typeface="Symbol" panose="05050102010706020507" pitchFamily="18" charset="2"/>
              </a:rPr>
              <a:t>multiplication c = </a:t>
            </a:r>
            <a:r>
              <a:rPr lang="en-US" dirty="0" err="1">
                <a:sym typeface="Symbol" panose="05050102010706020507" pitchFamily="18" charset="2"/>
              </a:rPr>
              <a:t>ab</a:t>
            </a:r>
            <a:r>
              <a:rPr lang="en-US" dirty="0">
                <a:sym typeface="Symbol" panose="05050102010706020507" pitchFamily="18" charset="2"/>
              </a:rPr>
              <a:t> with </a:t>
            </a:r>
            <a:r>
              <a:rPr lang="en-US" dirty="0" smtClean="0">
                <a:sym typeface="Symbol" panose="05050102010706020507" pitchFamily="18" charset="2"/>
              </a:rPr>
              <a:t>c(</a:t>
            </a:r>
            <a:r>
              <a:rPr lang="en-US" i="1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) = </a:t>
            </a:r>
            <a:r>
              <a:rPr lang="en-US" i="1" baseline="-25000" dirty="0" smtClean="0">
                <a:sym typeface="Symbol" panose="05050102010706020507" pitchFamily="18" charset="2"/>
              </a:rPr>
              <a:t>j</a:t>
            </a:r>
            <a:r>
              <a:rPr lang="en-US" baseline="-25000" dirty="0" smtClean="0">
                <a:sym typeface="Symbol" panose="05050102010706020507" pitchFamily="18" charset="2"/>
              </a:rPr>
              <a:t>=0</a:t>
            </a:r>
            <a:r>
              <a:rPr lang="en-US" baseline="30000" dirty="0" smtClean="0">
                <a:sym typeface="Symbol" panose="05050102010706020507" pitchFamily="18" charset="2"/>
              </a:rPr>
              <a:t>M-1</a:t>
            </a:r>
            <a:r>
              <a:rPr lang="en-US" dirty="0" smtClean="0">
                <a:sym typeface="Symbol" panose="05050102010706020507" pitchFamily="18" charset="2"/>
              </a:rPr>
              <a:t>a(</a:t>
            </a:r>
            <a:r>
              <a:rPr lang="en-US" i="1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i="1" dirty="0" smtClean="0">
                <a:sym typeface="Symbol" panose="05050102010706020507" pitchFamily="18" charset="2"/>
              </a:rPr>
              <a:t>j</a:t>
            </a:r>
            <a:r>
              <a:rPr lang="en-US" dirty="0" smtClean="0">
                <a:sym typeface="Symbol" panose="05050102010706020507" pitchFamily="18" charset="2"/>
              </a:rPr>
              <a:t>) b(</a:t>
            </a:r>
            <a:r>
              <a:rPr lang="en-US" i="1" dirty="0" smtClean="0">
                <a:sym typeface="Symbol" panose="05050102010706020507" pitchFamily="18" charset="2"/>
              </a:rPr>
              <a:t>j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8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Formalism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create a damped array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 = d A + (1-d) 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S is 6 by 6 matrix with all 1/6’s</a:t>
            </a:r>
          </a:p>
          <a:p>
            <a:r>
              <a:rPr lang="en-US" dirty="0" smtClean="0"/>
              <a:t>d is usual value 0.85</a:t>
            </a:r>
          </a:p>
          <a:p>
            <a:r>
              <a:rPr lang="en-US" dirty="0" smtClean="0"/>
              <a:t>We set x</a:t>
            </a:r>
            <a:r>
              <a:rPr lang="en-US" baseline="-25000" dirty="0" smtClean="0"/>
              <a:t>0</a:t>
            </a:r>
            <a:r>
              <a:rPr lang="en-US" dirty="0" smtClean="0"/>
              <a:t> to be any vector normed to be</a:t>
            </a:r>
            <a:br>
              <a:rPr lang="en-US" dirty="0" smtClean="0"/>
            </a:br>
            <a:r>
              <a:rPr lang="en-US" dirty="0" smtClean="0"/>
              <a:t>e.g. x</a:t>
            </a:r>
            <a:r>
              <a:rPr lang="en-US" baseline="-25000" dirty="0" smtClean="0"/>
              <a:t>0</a:t>
            </a:r>
            <a:r>
              <a:rPr lang="en-US" dirty="0" smtClean="0"/>
              <a:t> = ones(N)/N where N =6</a:t>
            </a:r>
          </a:p>
          <a:p>
            <a:r>
              <a:rPr lang="en-US" dirty="0" smtClean="0"/>
              <a:t>Then we need to iterate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Mx</a:t>
            </a:r>
            <a:r>
              <a:rPr lang="en-US" baseline="-25000" dirty="0" smtClean="0">
                <a:sym typeface="Wingdings" panose="05000000000000000000" pitchFamily="2" charset="2"/>
              </a:rPr>
              <a:t>0</a:t>
            </a:r>
            <a:r>
              <a:rPr lang="en-US" dirty="0" smtClean="0">
                <a:sym typeface="Wingdings" panose="05000000000000000000" pitchFamily="2" charset="2"/>
              </a:rPr>
              <a:t>/Norm(x</a:t>
            </a:r>
            <a:r>
              <a:rPr lang="en-US" baseline="-25000" dirty="0" smtClean="0">
                <a:sym typeface="Wingdings" panose="05000000000000000000" pitchFamily="2" charset="2"/>
              </a:rPr>
              <a:t>0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9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""" </a:t>
            </a:r>
            <a:r>
              <a:rPr lang="en-US" dirty="0" smtClean="0"/>
              <a:t>Modified basic </a:t>
            </a:r>
            <a:r>
              <a:rPr lang="en-US" dirty="0"/>
              <a:t>power method """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413"/>
            <a:ext cx="8229600" cy="5622587"/>
          </a:xfrm>
        </p:spPr>
        <p:txBody>
          <a:bodyPr>
            <a:normAutofit/>
          </a:bodyPr>
          <a:lstStyle/>
          <a:p>
            <a:r>
              <a:rPr lang="en-US" dirty="0" err="1"/>
              <a:t>def</a:t>
            </a:r>
            <a:r>
              <a:rPr lang="en-US" dirty="0"/>
              <a:t> powerMethodBase1(A,x0,thresh,iter):</a:t>
            </a:r>
          </a:p>
          <a:p>
            <a:pPr lvl="1"/>
            <a:r>
              <a:rPr lang="en-US" dirty="0" smtClean="0"/>
              <a:t>x0 </a:t>
            </a:r>
            <a:r>
              <a:rPr lang="en-US" dirty="0"/>
              <a:t>= x0/</a:t>
            </a:r>
            <a:r>
              <a:rPr lang="en-US" dirty="0" err="1"/>
              <a:t>linalg.norm</a:t>
            </a:r>
            <a:r>
              <a:rPr lang="en-US" dirty="0"/>
              <a:t>(x0,1)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x1 </a:t>
            </a:r>
            <a:r>
              <a:rPr lang="en-US" dirty="0"/>
              <a:t>= </a:t>
            </a:r>
            <a:r>
              <a:rPr lang="en-US" dirty="0" smtClean="0"/>
              <a:t>x0 # The previous value of x0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 err="1"/>
              <a:t>i</a:t>
            </a:r>
            <a:r>
              <a:rPr lang="en-US" dirty="0"/>
              <a:t> in range(</a:t>
            </a:r>
            <a:r>
              <a:rPr lang="en-US" dirty="0" err="1"/>
              <a:t>iter</a:t>
            </a:r>
            <a:r>
              <a:rPr lang="en-US" dirty="0"/>
              <a:t>):</a:t>
            </a:r>
          </a:p>
          <a:p>
            <a:pPr lvl="2"/>
            <a:r>
              <a:rPr lang="en-US" dirty="0" smtClean="0"/>
              <a:t>x0 </a:t>
            </a:r>
            <a:r>
              <a:rPr lang="en-US" dirty="0"/>
              <a:t>= dot(A,x0)</a:t>
            </a:r>
          </a:p>
          <a:p>
            <a:pPr lvl="2"/>
            <a:r>
              <a:rPr lang="en-US" dirty="0" smtClean="0"/>
              <a:t>x0 </a:t>
            </a:r>
            <a:r>
              <a:rPr lang="en-US" dirty="0"/>
              <a:t>= x0/</a:t>
            </a:r>
            <a:r>
              <a:rPr lang="en-US" dirty="0" err="1"/>
              <a:t>linalg.norm</a:t>
            </a:r>
            <a:r>
              <a:rPr lang="en-US" dirty="0"/>
              <a:t>(x0,1)</a:t>
            </a:r>
          </a:p>
          <a:p>
            <a:pPr lvl="2"/>
            <a:r>
              <a:rPr lang="en-US" dirty="0" smtClean="0"/>
              <a:t>stop </a:t>
            </a:r>
            <a:r>
              <a:rPr lang="en-US" dirty="0"/>
              <a:t>= </a:t>
            </a:r>
            <a:r>
              <a:rPr lang="en-US" dirty="0" err="1"/>
              <a:t>linalg.norm</a:t>
            </a:r>
            <a:r>
              <a:rPr lang="en-US" dirty="0"/>
              <a:t>(x0-x1,1)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stop &lt; thresh:</a:t>
            </a:r>
          </a:p>
          <a:p>
            <a:pPr lvl="3"/>
            <a:r>
              <a:rPr lang="en-US" dirty="0" smtClean="0"/>
              <a:t>print </a:t>
            </a:r>
            <a:r>
              <a:rPr lang="en-US" dirty="0"/>
              <a:t>"Stop ",stop, " After ", </a:t>
            </a:r>
            <a:r>
              <a:rPr lang="en-US" dirty="0" err="1"/>
              <a:t>i</a:t>
            </a:r>
            <a:r>
              <a:rPr lang="en-US" dirty="0"/>
              <a:t>, " iterations"</a:t>
            </a:r>
          </a:p>
          <a:p>
            <a:pPr lvl="3"/>
            <a:r>
              <a:rPr lang="en-US" dirty="0" smtClean="0"/>
              <a:t>break</a:t>
            </a:r>
            <a:endParaRPr lang="en-US" dirty="0"/>
          </a:p>
          <a:p>
            <a:pPr lvl="2"/>
            <a:r>
              <a:rPr lang="en-US" dirty="0" smtClean="0"/>
              <a:t>x1 </a:t>
            </a:r>
            <a:r>
              <a:rPr lang="en-US" dirty="0"/>
              <a:t>= </a:t>
            </a:r>
            <a:r>
              <a:rPr lang="en-US" dirty="0" smtClean="0"/>
              <a:t>x0</a:t>
            </a:r>
          </a:p>
          <a:p>
            <a:pPr lvl="1"/>
            <a:r>
              <a:rPr lang="en-US" dirty="0" smtClean="0"/>
              <a:t>return </a:t>
            </a:r>
            <a:r>
              <a:rPr lang="en-US" dirty="0"/>
              <a:t>x0</a:t>
            </a:r>
          </a:p>
        </p:txBody>
      </p:sp>
    </p:spTree>
    <p:extLst>
      <p:ext uri="{BB962C8B-B14F-4D97-AF65-F5344CB8AC3E}">
        <p14:creationId xmlns:p14="http://schemas.microsoft.com/office/powerpoint/2010/main" val="3779217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5619&quot;&gt;&lt;/object&gt;&lt;object type=&quot;2&quot; unique_id=&quot;15620&quot;&gt;&lt;object type=&quot;3&quot; unique_id=&quot;62439&quot;&gt;&lt;property id=&quot;20148&quot; value=&quot;5&quot;/&gt;&lt;property id=&quot;20300&quot; value=&quot;Slide 3 - &amp;quot;Big Data Ecosystem in One Sentence&amp;quot;&quot;/&gt;&lt;property id=&quot;20307&quot; value=&quot;290&quot;/&gt;&lt;/object&gt;&lt;object type=&quot;3&quot; unique_id=&quot;64324&quot;&gt;&lt;property id=&quot;20148&quot; value=&quot;5&quot;/&gt;&lt;property id=&quot;20300&quot; value=&quot;Slide 1 - &amp;quot;Technology for Informatics PageRank&amp;quot;&quot;/&gt;&lt;property id=&quot;20307&quot; value=&quot;313&quot;/&gt;&lt;/object&gt;&lt;object type=&quot;3&quot; unique_id=&quot;74523&quot;&gt;&lt;property id=&quot;20148&quot; value=&quot;5&quot;/&gt;&lt;property id=&quot;20300&quot; value=&quot;Slide 4 - &amp;quot;PageRank in Python http://glowingpython.blogspot.com/2011/05/four-ways-to-compute-google-pagerank.html See file pag&quot;/&gt;&lt;property id=&quot;20307&quot; value=&quot;365&quot;/&gt;&lt;/object&gt;&lt;object type=&quot;3&quot; unique_id=&quot;75853&quot;&gt;&lt;property id=&quot;20148&quot; value=&quot;5&quot;/&gt;&lt;property id=&quot;20300&quot; value=&quot;Slide 2&quot;/&gt;&lt;property id=&quot;20307&quot; value=&quot;366&quot;/&gt;&lt;/object&gt;&lt;object type=&quot;3&quot; unique_id=&quot;77319&quot;&gt;&lt;property id=&quot;20148&quot; value=&quot;5&quot;/&gt;&lt;property id=&quot;20300&quot; value=&quot;Slide 7 - &amp;quot;Matrix-Vector Power Method&amp;quot;&quot;/&gt;&lt;property id=&quot;20307&quot; value=&quot;367&quot;/&gt;&lt;/object&gt;&lt;object type=&quot;3&quot; unique_id=&quot;77811&quot;&gt;&lt;property id=&quot;20148&quot; value=&quot;5&quot;/&gt;&lt;property id=&quot;20300&quot; value=&quot;Slide 5 - &amp;quot; &amp;quot;&amp;quot;&amp;quot; basic power method &amp;quot;&amp;quot;&amp;quot;&amp;quot;&quot;/&gt;&lt;property id=&quot;20307&quot; value=&quot;368&quot;/&gt;&lt;/object&gt;&lt;object type=&quot;3&quot; unique_id=&quot;77812&quot;&gt;&lt;property id=&quot;20148&quot; value=&quot;5&quot;/&gt;&lt;property id=&quot;20300&quot; value=&quot;Slide 6 - &amp;quot;The little Graph&amp;quot;&quot;/&gt;&lt;property id=&quot;20307&quot; value=&quot;369&quot;/&gt;&lt;/object&gt;&lt;object type=&quot;3&quot; unique_id=&quot;77813&quot;&gt;&lt;property id=&quot;20148&quot; value=&quot;5&quot;/&gt;&lt;property id=&quot;20300&quot; value=&quot;Slide 8 - &amp;quot;Basic Formalism&amp;quot;&quot;/&gt;&lt;property id=&quot;20307&quot; value=&quot;370&quot;/&gt;&lt;/object&gt;&lt;object type=&quot;3&quot; unique_id=&quot;77814&quot;&gt;&lt;property id=&quot;20148&quot; value=&quot;5&quot;/&gt;&lt;property id=&quot;20300&quot; value=&quot;Slide 9 - &amp;quot; &amp;quot;&amp;quot;&amp;quot; Modified basic power method &amp;quot;&amp;quot;&amp;quot;&amp;quot;&quot;/&gt;&lt;property id=&quot;20307&quot; value=&quot;371&quot;/&gt;&lt;/object&gt;&lt;object type=&quot;3&quot; unique_id=&quot;77815&quot;&gt;&lt;property id=&quot;20148&quot; value=&quot;5&quot;/&gt;&lt;property id=&quot;20300&quot; value=&quot;Slide 10 - &amp;quot; &amp;quot;&amp;quot;&amp;quot; Original basic power method &amp;quot;&amp;quot;&amp;quot;&amp;quot;&quot;/&gt;&lt;property id=&quot;20307&quot; value=&quot;372&quot;/&gt;&lt;/object&gt;&lt;object type=&quot;3&quot; unique_id=&quot;77864&quot;&gt;&lt;property id=&quot;20148&quot; value=&quot;5&quot;/&gt;&lt;property id=&quot;20300&quot; value=&quot;Slide 11 - &amp;quot;Another 8 by 8 Matrix&amp;quot;&quot;/&gt;&lt;property id=&quot;20307&quot; value=&quot;373&quot;/&gt;&lt;/object&gt;&lt;object type=&quot;3&quot; unique_id=&quot;77865&quot;&gt;&lt;property id=&quot;20148&quot; value=&quot;5&quot;/&gt;&lt;property id=&quot;20300&quot; value=&quot;Slide 12 - &amp;quot;3 Other Methods I&amp;quot;&quot;/&gt;&lt;property id=&quot;20307&quot; value=&quot;374&quot;/&gt;&lt;/object&gt;&lt;object type=&quot;3&quot; unique_id=&quot;77936&quot;&gt;&lt;property id=&quot;20148&quot; value=&quot;5&quot;/&gt;&lt;property id=&quot;20300&quot; value=&quot;Slide 13 - &amp;quot;3 Other Methods II&amp;quot;&quot;/&gt;&lt;property id=&quot;20307&quot; value=&quot;375&quot;/&gt;&lt;/object&gt;&lt;object type=&quot;3&quot; unique_id=&quot;77937&quot;&gt;&lt;property id=&quot;20148&quot; value=&quot;5&quot;/&gt;&lt;property id=&quot;20300&quot; value=&quot;Slide 14 - &amp;quot;PageRank in Python http://www.schurpf.com/google-pagerank-python/ http://coreygoldberg.blogspot.com/2010/01/python&quot;/&gt;&lt;property id=&quot;20307&quot; value=&quot;377&quot;/&gt;&lt;/object&gt;&lt;object type=&quot;3&quot; unique_id=&quot;77938&quot;&gt;&lt;property id=&quot;20148&quot; value=&quot;5&quot;/&gt;&lt;property id=&quot;20300&quot; value=&quot;Slide 15 - &amp;quot;Pagerank1.py&amp;quot;&quot;/&gt;&lt;property id=&quot;20307&quot; value=&quot;3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4773</TotalTime>
  <Words>635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Helvetica</vt:lpstr>
      <vt:lpstr>Symbol</vt:lpstr>
      <vt:lpstr>Times</vt:lpstr>
      <vt:lpstr>Times New Roman</vt:lpstr>
      <vt:lpstr>Wingdings</vt:lpstr>
      <vt:lpstr>5_Office Theme</vt:lpstr>
      <vt:lpstr>8_Office Theme</vt:lpstr>
      <vt:lpstr>10_Office Theme</vt:lpstr>
      <vt:lpstr>1_NPACI/SDSC (logo) template</vt:lpstr>
      <vt:lpstr>Technology for Informatics PageRank</vt:lpstr>
      <vt:lpstr>PowerPoint Presentation</vt:lpstr>
      <vt:lpstr>Big Data Ecosystem in One Sentence</vt:lpstr>
      <vt:lpstr>PageRank in Python http://glowingpython.blogspot.com/2011/05/four-ways-to-compute-google-pagerank.html See file pagerank2.py</vt:lpstr>
      <vt:lpstr> """ basic power method """</vt:lpstr>
      <vt:lpstr>The little Graph</vt:lpstr>
      <vt:lpstr>Matrix-Vector Power Method</vt:lpstr>
      <vt:lpstr>Basic Formalism</vt:lpstr>
      <vt:lpstr> """ Modified basic power method """</vt:lpstr>
      <vt:lpstr> """ Original basic power method """</vt:lpstr>
      <vt:lpstr>Another 8 by 8 Matrix</vt:lpstr>
      <vt:lpstr>3 Other Methods I</vt:lpstr>
      <vt:lpstr>3 Other Methods II</vt:lpstr>
      <vt:lpstr>PageRank in Python http://www.schurpf.com/google-pagerank-python/ http://coreygoldberg.blogspot.com/2010/01/python-lookup-google-pagerank-score.html See file pagerank1.py</vt:lpstr>
      <vt:lpstr>Pagerank1.py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Fox</dc:creator>
  <cp:lastModifiedBy>Geoffrey Fox</cp:lastModifiedBy>
  <cp:revision>96</cp:revision>
  <dcterms:created xsi:type="dcterms:W3CDTF">2013-02-27T23:52:01Z</dcterms:created>
  <dcterms:modified xsi:type="dcterms:W3CDTF">2013-04-02T10:57:50Z</dcterms:modified>
</cp:coreProperties>
</file>