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4"/>
  </p:notesMasterIdLst>
  <p:sldIdLst>
    <p:sldId id="279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067FF-D83F-4AD4-A4B6-C11F12C753EE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54E71-3222-48E6-8894-EA396974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60197-9BC7-4750-ADAA-2303851E8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4328B-993B-4131-9CCD-63BA421E07FD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0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142E3-05BB-4230-993E-706D796303B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1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4CA13-8253-4956-BDA8-8DE6B214B521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8FFD8-2557-4133-B04D-46CBE1B1F220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4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1D92F-3101-402E-9572-8C6C4A6E74E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6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2E4CC-4C4D-41FA-B956-CEEA37A84C0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6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8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7525E-6AD0-4EFC-B1EC-C2D09FB2856C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6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5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3CE42-382F-4FAA-8237-2AA00663D9C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6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0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8880A-461C-477D-BF2E-58F4D7F33FE9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6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2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0F59E-0493-456D-B214-B7F70C6F36BD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82295-DCF2-42A4-A645-FBEB7E4ACEF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1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4007D-AF82-45D6-8A67-72CE6DE53FC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08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B5737-C81A-48FB-83B8-22A6C67C7387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4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36CAC-4863-4E0A-B186-59FDFACE68B6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2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514D4-8708-4A00-AEE5-834C188F811F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60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19346-E266-4836-86C0-22F324F485AE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0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C87C-52E7-4D89-A009-9C70D9649397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37BA1-B5EA-4F8A-8ADE-89EFC581C9A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4D2F6-F8E7-4C2E-A317-168E316D0452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329D6-9A5B-444C-BB26-911C5D3DDE3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1ECB0-22CE-4CFF-9179-98F52A64AF91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455EB-93A7-44A3-BC5F-8F6896F475A1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1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BF694-6EDB-457B-9D61-FB6B6D82FAD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7F3B6-C46C-4861-A393-C4B3076C3000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1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2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3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4" name="Freeform 6"/>
          <p:cNvSpPr>
            <a:spLocks/>
          </p:cNvSpPr>
          <p:nvPr/>
        </p:nvSpPr>
        <p:spPr bwMode="hidden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5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6" name="Freeform 8"/>
          <p:cNvSpPr>
            <a:spLocks/>
          </p:cNvSpPr>
          <p:nvPr/>
        </p:nvSpPr>
        <p:spPr bwMode="invGray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7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5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4558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2743200" y="6519863"/>
            <a:ext cx="4495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164558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519863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B70712B8-844D-419E-95B3-98DBC3033629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6455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19863"/>
            <a:ext cx="1295400" cy="3365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5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ED34C-F21B-4930-8325-A24EA3747CFB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B1ABC-DAD7-45AE-B19D-4B9A9B800F88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495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D4CC22-BEF0-4E36-950B-E5ADD1BC544F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1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11B837-BB88-4E80-8C01-2B91F561A13E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77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C49CA2-4EF5-40C4-A2C1-62350A26175E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6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67E50-75BC-4EB9-ADBA-7ED3D1081694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9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4AF99-74DF-47C4-BF21-9A875A1A38EC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B11830-0CEF-4A39-95FC-01C25AF0FC15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EEAEB0-495B-4214-9DB7-46DA316EC226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03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0B240C-E380-4DD7-8D13-96D53085F9BA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8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0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9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0129-11B4-4974-BFCE-9EA818D98C35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ChangeArrowheads="1"/>
          </p:cNvSpPr>
          <p:nvPr/>
        </p:nvSpPr>
        <p:spPr bwMode="invGray">
          <a:xfrm>
            <a:off x="8783638" y="444500"/>
            <a:ext cx="360362" cy="3152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47" name="Freeform 3"/>
          <p:cNvSpPr>
            <a:spLocks/>
          </p:cNvSpPr>
          <p:nvPr/>
        </p:nvSpPr>
        <p:spPr bwMode="invGray">
          <a:xfrm>
            <a:off x="0" y="0"/>
            <a:ext cx="9144000" cy="2133600"/>
          </a:xfrm>
          <a:custGeom>
            <a:avLst/>
            <a:gdLst>
              <a:gd name="T0" fmla="*/ 0 w 5760"/>
              <a:gd name="T1" fmla="*/ 0 h 1104"/>
              <a:gd name="T2" fmla="*/ 5760 w 5760"/>
              <a:gd name="T3" fmla="*/ 0 h 1104"/>
              <a:gd name="T4" fmla="*/ 5760 w 5760"/>
              <a:gd name="T5" fmla="*/ 720 h 1104"/>
              <a:gd name="T6" fmla="*/ 3600 w 5760"/>
              <a:gd name="T7" fmla="*/ 624 h 1104"/>
              <a:gd name="T8" fmla="*/ 0 w 5760"/>
              <a:gd name="T9" fmla="*/ 1000 h 1104"/>
              <a:gd name="T10" fmla="*/ 0 w 5760"/>
              <a:gd name="T1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48" name="Freeform 4"/>
          <p:cNvSpPr>
            <a:spLocks/>
          </p:cNvSpPr>
          <p:nvPr/>
        </p:nvSpPr>
        <p:spPr bwMode="invGray">
          <a:xfrm>
            <a:off x="0" y="1163638"/>
            <a:ext cx="9144000" cy="5694362"/>
          </a:xfrm>
          <a:custGeom>
            <a:avLst/>
            <a:gdLst>
              <a:gd name="T0" fmla="*/ 0 w 5760"/>
              <a:gd name="T1" fmla="*/ 582 h 3587"/>
              <a:gd name="T2" fmla="*/ 2640 w 5760"/>
              <a:gd name="T3" fmla="*/ 267 h 3587"/>
              <a:gd name="T4" fmla="*/ 3373 w 5760"/>
              <a:gd name="T5" fmla="*/ 160 h 3587"/>
              <a:gd name="T6" fmla="*/ 5760 w 5760"/>
              <a:gd name="T7" fmla="*/ 358 h 3587"/>
              <a:gd name="T8" fmla="*/ 5760 w 5760"/>
              <a:gd name="T9" fmla="*/ 3587 h 3587"/>
              <a:gd name="T10" fmla="*/ 0 w 5760"/>
              <a:gd name="T11" fmla="*/ 3587 h 3587"/>
              <a:gd name="T12" fmla="*/ 0 w 5760"/>
              <a:gd name="T13" fmla="*/ 582 h 3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49" name="Freeform 5"/>
          <p:cNvSpPr>
            <a:spLocks/>
          </p:cNvSpPr>
          <p:nvPr/>
        </p:nvSpPr>
        <p:spPr bwMode="invGray">
          <a:xfrm>
            <a:off x="0" y="292100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50" name="Freeform 6"/>
          <p:cNvSpPr>
            <a:spLocks/>
          </p:cNvSpPr>
          <p:nvPr/>
        </p:nvSpPr>
        <p:spPr bwMode="invGray">
          <a:xfrm>
            <a:off x="0" y="2405063"/>
            <a:ext cx="9144000" cy="1069975"/>
          </a:xfrm>
          <a:custGeom>
            <a:avLst/>
            <a:gdLst>
              <a:gd name="T0" fmla="*/ 0 w 5760"/>
              <a:gd name="T1" fmla="*/ 246 h 674"/>
              <a:gd name="T2" fmla="*/ 0 w 5760"/>
              <a:gd name="T3" fmla="*/ 406 h 674"/>
              <a:gd name="T4" fmla="*/ 1280 w 5760"/>
              <a:gd name="T5" fmla="*/ 645 h 674"/>
              <a:gd name="T6" fmla="*/ 1627 w 5760"/>
              <a:gd name="T7" fmla="*/ 580 h 674"/>
              <a:gd name="T8" fmla="*/ 4493 w 5760"/>
              <a:gd name="T9" fmla="*/ 113 h 674"/>
              <a:gd name="T10" fmla="*/ 5760 w 5760"/>
              <a:gd name="T11" fmla="*/ 606 h 674"/>
              <a:gd name="T12" fmla="*/ 5760 w 5760"/>
              <a:gd name="T13" fmla="*/ 233 h 674"/>
              <a:gd name="T14" fmla="*/ 4040 w 5760"/>
              <a:gd name="T15" fmla="*/ 33 h 674"/>
              <a:gd name="T16" fmla="*/ 1093 w 5760"/>
              <a:gd name="T17" fmla="*/ 433 h 674"/>
              <a:gd name="T18" fmla="*/ 0 w 5760"/>
              <a:gd name="T19" fmla="*/ 246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51" name="Freeform 7"/>
          <p:cNvSpPr>
            <a:spLocks/>
          </p:cNvSpPr>
          <p:nvPr/>
        </p:nvSpPr>
        <p:spPr bwMode="white">
          <a:xfrm>
            <a:off x="2476500" y="1522413"/>
            <a:ext cx="6667500" cy="5335587"/>
          </a:xfrm>
          <a:custGeom>
            <a:avLst/>
            <a:gdLst>
              <a:gd name="T0" fmla="*/ 0 w 4200"/>
              <a:gd name="T1" fmla="*/ 3361 h 3361"/>
              <a:gd name="T2" fmla="*/ 1054 w 4200"/>
              <a:gd name="T3" fmla="*/ 295 h 3361"/>
              <a:gd name="T4" fmla="*/ 4200 w 4200"/>
              <a:gd name="T5" fmla="*/ 1588 h 3361"/>
              <a:gd name="T6" fmla="*/ 4200 w 4200"/>
              <a:gd name="T7" fmla="*/ 2028 h 3361"/>
              <a:gd name="T8" fmla="*/ 1200 w 4200"/>
              <a:gd name="T9" fmla="*/ 442 h 3361"/>
              <a:gd name="T10" fmla="*/ 347 w 4200"/>
              <a:gd name="T11" fmla="*/ 3361 h 3361"/>
              <a:gd name="T12" fmla="*/ 0 w 4200"/>
              <a:gd name="T13" fmla="*/ 3361 h 3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52" name="Freeform 8"/>
          <p:cNvSpPr>
            <a:spLocks/>
          </p:cNvSpPr>
          <p:nvPr/>
        </p:nvSpPr>
        <p:spPr bwMode="white">
          <a:xfrm>
            <a:off x="0" y="3443288"/>
            <a:ext cx="9144000" cy="3055937"/>
          </a:xfrm>
          <a:custGeom>
            <a:avLst/>
            <a:gdLst>
              <a:gd name="T0" fmla="*/ 0 w 5760"/>
              <a:gd name="T1" fmla="*/ 804 h 1925"/>
              <a:gd name="T2" fmla="*/ 0 w 5760"/>
              <a:gd name="T3" fmla="*/ 991 h 1925"/>
              <a:gd name="T4" fmla="*/ 1547 w 5760"/>
              <a:gd name="T5" fmla="*/ 1818 h 1925"/>
              <a:gd name="T6" fmla="*/ 3253 w 5760"/>
              <a:gd name="T7" fmla="*/ 351 h 1925"/>
              <a:gd name="T8" fmla="*/ 5760 w 5760"/>
              <a:gd name="T9" fmla="*/ 1537 h 1925"/>
              <a:gd name="T10" fmla="*/ 5760 w 5760"/>
              <a:gd name="T11" fmla="*/ 1151 h 1925"/>
              <a:gd name="T12" fmla="*/ 3240 w 5760"/>
              <a:gd name="T13" fmla="*/ 84 h 1925"/>
              <a:gd name="T14" fmla="*/ 1573 w 5760"/>
              <a:gd name="T15" fmla="*/ 1671 h 1925"/>
              <a:gd name="T16" fmla="*/ 0 w 5760"/>
              <a:gd name="T17" fmla="*/ 804 h 1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53" name="Freeform 9"/>
          <p:cNvSpPr>
            <a:spLocks/>
          </p:cNvSpPr>
          <p:nvPr/>
        </p:nvSpPr>
        <p:spPr bwMode="white">
          <a:xfrm>
            <a:off x="0" y="3552825"/>
            <a:ext cx="6237288" cy="3365500"/>
          </a:xfrm>
          <a:custGeom>
            <a:avLst/>
            <a:gdLst>
              <a:gd name="T0" fmla="*/ 0 w 4196"/>
              <a:gd name="T1" fmla="*/ 415 h 2120"/>
              <a:gd name="T2" fmla="*/ 0 w 4196"/>
              <a:gd name="T3" fmla="*/ 508 h 2120"/>
              <a:gd name="T4" fmla="*/ 1933 w 4196"/>
              <a:gd name="T5" fmla="*/ 229 h 2120"/>
              <a:gd name="T6" fmla="*/ 3920 w 4196"/>
              <a:gd name="T7" fmla="*/ 1055 h 2120"/>
              <a:gd name="T8" fmla="*/ 3587 w 4196"/>
              <a:gd name="T9" fmla="*/ 2082 h 2120"/>
              <a:gd name="T10" fmla="*/ 3947 w 4196"/>
              <a:gd name="T11" fmla="*/ 829 h 2120"/>
              <a:gd name="T12" fmla="*/ 2253 w 4196"/>
              <a:gd name="T13" fmla="*/ 69 h 2120"/>
              <a:gd name="T14" fmla="*/ 0 w 4196"/>
              <a:gd name="T15" fmla="*/ 415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4455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553200"/>
            <a:ext cx="449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latin typeface="+mn-lt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1644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>
                <a:latin typeface="+mn-lt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ED2F09D0-DB5F-4473-B81D-1B970839394C}" type="slidenum">
              <a:rPr lang="en-US">
                <a:solidFill>
                  <a:srgbClr val="FFFFCC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6445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600" b="1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75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index.html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X-Informatics </a:t>
            </a:r>
            <a:br>
              <a:rPr lang="en-US" b="1" dirty="0" smtClean="0"/>
            </a:br>
            <a:r>
              <a:rPr lang="en-US" b="1" dirty="0" smtClean="0"/>
              <a:t>Clustering to Parallel Computing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3820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February </a:t>
            </a:r>
            <a:r>
              <a:rPr lang="en-US" dirty="0" smtClean="0"/>
              <a:t>18 and 20 </a:t>
            </a:r>
            <a:r>
              <a:rPr lang="en-US" dirty="0" smtClean="0"/>
              <a:t>2013</a:t>
            </a:r>
          </a:p>
          <a:p>
            <a:r>
              <a:rPr lang="en-US" sz="3600" dirty="0" smtClean="0"/>
              <a:t>Geoffrey Fox</a:t>
            </a:r>
          </a:p>
          <a:p>
            <a:pPr lvl="0">
              <a:defRPr/>
            </a:pPr>
            <a:r>
              <a:rPr lang="en-US" dirty="0">
                <a:hlinkClick r:id="rId2"/>
              </a:rPr>
              <a:t>gcf@indiana.edu</a:t>
            </a:r>
            <a:r>
              <a:rPr lang="en-US" dirty="0"/>
              <a:t>            </a:t>
            </a:r>
          </a:p>
          <a:p>
            <a:pPr lvl="0"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www.infomall.org/X-InformaticsSpring2013/index.html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7923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offrey Fox\Desktop\clusterFinal-M30-C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" y="803111"/>
            <a:ext cx="9144000" cy="60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1143000"/>
          </a:xfrm>
        </p:spPr>
        <p:txBody>
          <a:bodyPr/>
          <a:lstStyle/>
          <a:p>
            <a:r>
              <a:rPr lang="en-US" b="1" dirty="0" smtClean="0"/>
              <a:t>Getting the wrong answer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2" y="914400"/>
            <a:ext cx="8839200" cy="2209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Remember all things in life – including clustering – are optimization problems</a:t>
            </a:r>
          </a:p>
          <a:p>
            <a:r>
              <a:rPr lang="en-US" sz="2800" dirty="0" smtClean="0"/>
              <a:t>Lets say it’s a minimization (change sign if maximizing)</a:t>
            </a:r>
          </a:p>
          <a:p>
            <a:r>
              <a:rPr lang="en-US" sz="2800" dirty="0" smtClean="0"/>
              <a:t>k means always ends at a minimum but maybe a local minimum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90031" y="3698489"/>
            <a:ext cx="6629400" cy="2960132"/>
            <a:chOff x="381000" y="3200400"/>
            <a:chExt cx="6629400" cy="2960132"/>
          </a:xfrm>
        </p:grpSpPr>
        <p:sp>
          <p:nvSpPr>
            <p:cNvPr id="5" name="Freeform 4"/>
            <p:cNvSpPr/>
            <p:nvPr/>
          </p:nvSpPr>
          <p:spPr>
            <a:xfrm>
              <a:off x="2057400" y="3200400"/>
              <a:ext cx="4694663" cy="2007219"/>
            </a:xfrm>
            <a:custGeom>
              <a:avLst/>
              <a:gdLst>
                <a:gd name="connsiteX0" fmla="*/ 0 w 4694663"/>
                <a:gd name="connsiteY0" fmla="*/ 379141 h 2007219"/>
                <a:gd name="connsiteX1" fmla="*/ 22302 w 4694663"/>
                <a:gd name="connsiteY1" fmla="*/ 490654 h 2007219"/>
                <a:gd name="connsiteX2" fmla="*/ 44605 w 4694663"/>
                <a:gd name="connsiteY2" fmla="*/ 524107 h 2007219"/>
                <a:gd name="connsiteX3" fmla="*/ 55756 w 4694663"/>
                <a:gd name="connsiteY3" fmla="*/ 557561 h 2007219"/>
                <a:gd name="connsiteX4" fmla="*/ 100361 w 4694663"/>
                <a:gd name="connsiteY4" fmla="*/ 624468 h 2007219"/>
                <a:gd name="connsiteX5" fmla="*/ 122663 w 4694663"/>
                <a:gd name="connsiteY5" fmla="*/ 657922 h 2007219"/>
                <a:gd name="connsiteX6" fmla="*/ 156117 w 4694663"/>
                <a:gd name="connsiteY6" fmla="*/ 713678 h 2007219"/>
                <a:gd name="connsiteX7" fmla="*/ 189570 w 4694663"/>
                <a:gd name="connsiteY7" fmla="*/ 780585 h 2007219"/>
                <a:gd name="connsiteX8" fmla="*/ 211873 w 4694663"/>
                <a:gd name="connsiteY8" fmla="*/ 802888 h 2007219"/>
                <a:gd name="connsiteX9" fmla="*/ 234175 w 4694663"/>
                <a:gd name="connsiteY9" fmla="*/ 836341 h 2007219"/>
                <a:gd name="connsiteX10" fmla="*/ 289931 w 4694663"/>
                <a:gd name="connsiteY10" fmla="*/ 892097 h 2007219"/>
                <a:gd name="connsiteX11" fmla="*/ 301083 w 4694663"/>
                <a:gd name="connsiteY11" fmla="*/ 925551 h 2007219"/>
                <a:gd name="connsiteX12" fmla="*/ 345688 w 4694663"/>
                <a:gd name="connsiteY12" fmla="*/ 970156 h 2007219"/>
                <a:gd name="connsiteX13" fmla="*/ 356839 w 4694663"/>
                <a:gd name="connsiteY13" fmla="*/ 1003610 h 2007219"/>
                <a:gd name="connsiteX14" fmla="*/ 401444 w 4694663"/>
                <a:gd name="connsiteY14" fmla="*/ 1059366 h 2007219"/>
                <a:gd name="connsiteX15" fmla="*/ 423746 w 4694663"/>
                <a:gd name="connsiteY15" fmla="*/ 1092819 h 2007219"/>
                <a:gd name="connsiteX16" fmla="*/ 446048 w 4694663"/>
                <a:gd name="connsiteY16" fmla="*/ 1115122 h 2007219"/>
                <a:gd name="connsiteX17" fmla="*/ 468351 w 4694663"/>
                <a:gd name="connsiteY17" fmla="*/ 1148575 h 2007219"/>
                <a:gd name="connsiteX18" fmla="*/ 535258 w 4694663"/>
                <a:gd name="connsiteY18" fmla="*/ 1193180 h 2007219"/>
                <a:gd name="connsiteX19" fmla="*/ 591014 w 4694663"/>
                <a:gd name="connsiteY19" fmla="*/ 1237785 h 2007219"/>
                <a:gd name="connsiteX20" fmla="*/ 691375 w 4694663"/>
                <a:gd name="connsiteY20" fmla="*/ 1271239 h 2007219"/>
                <a:gd name="connsiteX21" fmla="*/ 724829 w 4694663"/>
                <a:gd name="connsiteY21" fmla="*/ 1282390 h 2007219"/>
                <a:gd name="connsiteX22" fmla="*/ 758283 w 4694663"/>
                <a:gd name="connsiteY22" fmla="*/ 1293541 h 2007219"/>
                <a:gd name="connsiteX23" fmla="*/ 825190 w 4694663"/>
                <a:gd name="connsiteY23" fmla="*/ 1282390 h 2007219"/>
                <a:gd name="connsiteX24" fmla="*/ 880946 w 4694663"/>
                <a:gd name="connsiteY24" fmla="*/ 1237785 h 2007219"/>
                <a:gd name="connsiteX25" fmla="*/ 914400 w 4694663"/>
                <a:gd name="connsiteY25" fmla="*/ 1215483 h 2007219"/>
                <a:gd name="connsiteX26" fmla="*/ 936702 w 4694663"/>
                <a:gd name="connsiteY26" fmla="*/ 1182029 h 2007219"/>
                <a:gd name="connsiteX27" fmla="*/ 1003609 w 4694663"/>
                <a:gd name="connsiteY27" fmla="*/ 1148575 h 2007219"/>
                <a:gd name="connsiteX28" fmla="*/ 1059366 w 4694663"/>
                <a:gd name="connsiteY28" fmla="*/ 1103971 h 2007219"/>
                <a:gd name="connsiteX29" fmla="*/ 1092819 w 4694663"/>
                <a:gd name="connsiteY29" fmla="*/ 1092819 h 2007219"/>
                <a:gd name="connsiteX30" fmla="*/ 1159727 w 4694663"/>
                <a:gd name="connsiteY30" fmla="*/ 1059366 h 2007219"/>
                <a:gd name="connsiteX31" fmla="*/ 1248936 w 4694663"/>
                <a:gd name="connsiteY31" fmla="*/ 1092819 h 2007219"/>
                <a:gd name="connsiteX32" fmla="*/ 1315844 w 4694663"/>
                <a:gd name="connsiteY32" fmla="*/ 1115122 h 2007219"/>
                <a:gd name="connsiteX33" fmla="*/ 1349297 w 4694663"/>
                <a:gd name="connsiteY33" fmla="*/ 1126273 h 2007219"/>
                <a:gd name="connsiteX34" fmla="*/ 1371600 w 4694663"/>
                <a:gd name="connsiteY34" fmla="*/ 1148575 h 2007219"/>
                <a:gd name="connsiteX35" fmla="*/ 1416205 w 4694663"/>
                <a:gd name="connsiteY35" fmla="*/ 1215483 h 2007219"/>
                <a:gd name="connsiteX36" fmla="*/ 1449658 w 4694663"/>
                <a:gd name="connsiteY36" fmla="*/ 1271239 h 2007219"/>
                <a:gd name="connsiteX37" fmla="*/ 1505414 w 4694663"/>
                <a:gd name="connsiteY37" fmla="*/ 1326995 h 2007219"/>
                <a:gd name="connsiteX38" fmla="*/ 1561170 w 4694663"/>
                <a:gd name="connsiteY38" fmla="*/ 1382751 h 2007219"/>
                <a:gd name="connsiteX39" fmla="*/ 1583473 w 4694663"/>
                <a:gd name="connsiteY39" fmla="*/ 1416205 h 2007219"/>
                <a:gd name="connsiteX40" fmla="*/ 1616927 w 4694663"/>
                <a:gd name="connsiteY40" fmla="*/ 1460810 h 2007219"/>
                <a:gd name="connsiteX41" fmla="*/ 1661531 w 4694663"/>
                <a:gd name="connsiteY41" fmla="*/ 1494263 h 2007219"/>
                <a:gd name="connsiteX42" fmla="*/ 1683834 w 4694663"/>
                <a:gd name="connsiteY42" fmla="*/ 1516566 h 2007219"/>
                <a:gd name="connsiteX43" fmla="*/ 1717288 w 4694663"/>
                <a:gd name="connsiteY43" fmla="*/ 1538868 h 2007219"/>
                <a:gd name="connsiteX44" fmla="*/ 1739590 w 4694663"/>
                <a:gd name="connsiteY44" fmla="*/ 1561171 h 2007219"/>
                <a:gd name="connsiteX45" fmla="*/ 1773044 w 4694663"/>
                <a:gd name="connsiteY45" fmla="*/ 1605775 h 2007219"/>
                <a:gd name="connsiteX46" fmla="*/ 1817648 w 4694663"/>
                <a:gd name="connsiteY46" fmla="*/ 1628078 h 2007219"/>
                <a:gd name="connsiteX47" fmla="*/ 1862253 w 4694663"/>
                <a:gd name="connsiteY47" fmla="*/ 1672683 h 2007219"/>
                <a:gd name="connsiteX48" fmla="*/ 1951463 w 4694663"/>
                <a:gd name="connsiteY48" fmla="*/ 1761893 h 2007219"/>
                <a:gd name="connsiteX49" fmla="*/ 2018370 w 4694663"/>
                <a:gd name="connsiteY49" fmla="*/ 1806497 h 2007219"/>
                <a:gd name="connsiteX50" fmla="*/ 2051824 w 4694663"/>
                <a:gd name="connsiteY50" fmla="*/ 1828800 h 2007219"/>
                <a:gd name="connsiteX51" fmla="*/ 2074127 w 4694663"/>
                <a:gd name="connsiteY51" fmla="*/ 1851102 h 2007219"/>
                <a:gd name="connsiteX52" fmla="*/ 2163336 w 4694663"/>
                <a:gd name="connsiteY52" fmla="*/ 1873405 h 2007219"/>
                <a:gd name="connsiteX53" fmla="*/ 2207941 w 4694663"/>
                <a:gd name="connsiteY53" fmla="*/ 1884556 h 2007219"/>
                <a:gd name="connsiteX54" fmla="*/ 2297151 w 4694663"/>
                <a:gd name="connsiteY54" fmla="*/ 1929161 h 2007219"/>
                <a:gd name="connsiteX55" fmla="*/ 2330605 w 4694663"/>
                <a:gd name="connsiteY55" fmla="*/ 1940312 h 2007219"/>
                <a:gd name="connsiteX56" fmla="*/ 2364058 w 4694663"/>
                <a:gd name="connsiteY56" fmla="*/ 1951463 h 2007219"/>
                <a:gd name="connsiteX57" fmla="*/ 2386361 w 4694663"/>
                <a:gd name="connsiteY57" fmla="*/ 1973766 h 2007219"/>
                <a:gd name="connsiteX58" fmla="*/ 2509024 w 4694663"/>
                <a:gd name="connsiteY58" fmla="*/ 2007219 h 2007219"/>
                <a:gd name="connsiteX59" fmla="*/ 2709746 w 4694663"/>
                <a:gd name="connsiteY59" fmla="*/ 1996068 h 2007219"/>
                <a:gd name="connsiteX60" fmla="*/ 2888166 w 4694663"/>
                <a:gd name="connsiteY60" fmla="*/ 1962614 h 2007219"/>
                <a:gd name="connsiteX61" fmla="*/ 3010829 w 4694663"/>
                <a:gd name="connsiteY61" fmla="*/ 1929161 h 2007219"/>
                <a:gd name="connsiteX62" fmla="*/ 3044283 w 4694663"/>
                <a:gd name="connsiteY62" fmla="*/ 1918010 h 2007219"/>
                <a:gd name="connsiteX63" fmla="*/ 3077736 w 4694663"/>
                <a:gd name="connsiteY63" fmla="*/ 1906858 h 2007219"/>
                <a:gd name="connsiteX64" fmla="*/ 3133492 w 4694663"/>
                <a:gd name="connsiteY64" fmla="*/ 1862254 h 2007219"/>
                <a:gd name="connsiteX65" fmla="*/ 3155795 w 4694663"/>
                <a:gd name="connsiteY65" fmla="*/ 1839951 h 2007219"/>
                <a:gd name="connsiteX66" fmla="*/ 3189248 w 4694663"/>
                <a:gd name="connsiteY66" fmla="*/ 1828800 h 2007219"/>
                <a:gd name="connsiteX67" fmla="*/ 3245005 w 4694663"/>
                <a:gd name="connsiteY67" fmla="*/ 1784195 h 2007219"/>
                <a:gd name="connsiteX68" fmla="*/ 3323063 w 4694663"/>
                <a:gd name="connsiteY68" fmla="*/ 1728439 h 2007219"/>
                <a:gd name="connsiteX69" fmla="*/ 3356517 w 4694663"/>
                <a:gd name="connsiteY69" fmla="*/ 1717288 h 2007219"/>
                <a:gd name="connsiteX70" fmla="*/ 3423424 w 4694663"/>
                <a:gd name="connsiteY70" fmla="*/ 1672683 h 2007219"/>
                <a:gd name="connsiteX71" fmla="*/ 3445727 w 4694663"/>
                <a:gd name="connsiteY71" fmla="*/ 1639229 h 2007219"/>
                <a:gd name="connsiteX72" fmla="*/ 3512634 w 4694663"/>
                <a:gd name="connsiteY72" fmla="*/ 1594624 h 2007219"/>
                <a:gd name="connsiteX73" fmla="*/ 3568390 w 4694663"/>
                <a:gd name="connsiteY73" fmla="*/ 1538868 h 2007219"/>
                <a:gd name="connsiteX74" fmla="*/ 3601844 w 4694663"/>
                <a:gd name="connsiteY74" fmla="*/ 1516566 h 2007219"/>
                <a:gd name="connsiteX75" fmla="*/ 3635297 w 4694663"/>
                <a:gd name="connsiteY75" fmla="*/ 1449658 h 2007219"/>
                <a:gd name="connsiteX76" fmla="*/ 3691053 w 4694663"/>
                <a:gd name="connsiteY76" fmla="*/ 1393902 h 2007219"/>
                <a:gd name="connsiteX77" fmla="*/ 3713356 w 4694663"/>
                <a:gd name="connsiteY77" fmla="*/ 1360449 h 2007219"/>
                <a:gd name="connsiteX78" fmla="*/ 3735658 w 4694663"/>
                <a:gd name="connsiteY78" fmla="*/ 1338146 h 2007219"/>
                <a:gd name="connsiteX79" fmla="*/ 3780263 w 4694663"/>
                <a:gd name="connsiteY79" fmla="*/ 1271239 h 2007219"/>
                <a:gd name="connsiteX80" fmla="*/ 3802566 w 4694663"/>
                <a:gd name="connsiteY80" fmla="*/ 1237785 h 2007219"/>
                <a:gd name="connsiteX81" fmla="*/ 3836019 w 4694663"/>
                <a:gd name="connsiteY81" fmla="*/ 1204332 h 2007219"/>
                <a:gd name="connsiteX82" fmla="*/ 3880624 w 4694663"/>
                <a:gd name="connsiteY82" fmla="*/ 1137424 h 2007219"/>
                <a:gd name="connsiteX83" fmla="*/ 3914078 w 4694663"/>
                <a:gd name="connsiteY83" fmla="*/ 1115122 h 2007219"/>
                <a:gd name="connsiteX84" fmla="*/ 3969834 w 4694663"/>
                <a:gd name="connsiteY84" fmla="*/ 1059366 h 2007219"/>
                <a:gd name="connsiteX85" fmla="*/ 4014439 w 4694663"/>
                <a:gd name="connsiteY85" fmla="*/ 1014761 h 2007219"/>
                <a:gd name="connsiteX86" fmla="*/ 4036741 w 4694663"/>
                <a:gd name="connsiteY86" fmla="*/ 992458 h 2007219"/>
                <a:gd name="connsiteX87" fmla="*/ 4059044 w 4694663"/>
                <a:gd name="connsiteY87" fmla="*/ 970156 h 2007219"/>
                <a:gd name="connsiteX88" fmla="*/ 4114800 w 4694663"/>
                <a:gd name="connsiteY88" fmla="*/ 903249 h 2007219"/>
                <a:gd name="connsiteX89" fmla="*/ 4148253 w 4694663"/>
                <a:gd name="connsiteY89" fmla="*/ 858644 h 2007219"/>
                <a:gd name="connsiteX90" fmla="*/ 4170556 w 4694663"/>
                <a:gd name="connsiteY90" fmla="*/ 836341 h 2007219"/>
                <a:gd name="connsiteX91" fmla="*/ 4192858 w 4694663"/>
                <a:gd name="connsiteY91" fmla="*/ 802888 h 2007219"/>
                <a:gd name="connsiteX92" fmla="*/ 4259766 w 4694663"/>
                <a:gd name="connsiteY92" fmla="*/ 747132 h 2007219"/>
                <a:gd name="connsiteX93" fmla="*/ 4304370 w 4694663"/>
                <a:gd name="connsiteY93" fmla="*/ 680224 h 2007219"/>
                <a:gd name="connsiteX94" fmla="*/ 4326673 w 4694663"/>
                <a:gd name="connsiteY94" fmla="*/ 646771 h 2007219"/>
                <a:gd name="connsiteX95" fmla="*/ 4360127 w 4694663"/>
                <a:gd name="connsiteY95" fmla="*/ 602166 h 2007219"/>
                <a:gd name="connsiteX96" fmla="*/ 4393580 w 4694663"/>
                <a:gd name="connsiteY96" fmla="*/ 579863 h 2007219"/>
                <a:gd name="connsiteX97" fmla="*/ 4427034 w 4694663"/>
                <a:gd name="connsiteY97" fmla="*/ 512956 h 2007219"/>
                <a:gd name="connsiteX98" fmla="*/ 4449336 w 4694663"/>
                <a:gd name="connsiteY98" fmla="*/ 479502 h 2007219"/>
                <a:gd name="connsiteX99" fmla="*/ 4460488 w 4694663"/>
                <a:gd name="connsiteY99" fmla="*/ 446049 h 2007219"/>
                <a:gd name="connsiteX100" fmla="*/ 4471639 w 4694663"/>
                <a:gd name="connsiteY100" fmla="*/ 401444 h 2007219"/>
                <a:gd name="connsiteX101" fmla="*/ 4493941 w 4694663"/>
                <a:gd name="connsiteY101" fmla="*/ 379141 h 2007219"/>
                <a:gd name="connsiteX102" fmla="*/ 4505092 w 4694663"/>
                <a:gd name="connsiteY102" fmla="*/ 334536 h 2007219"/>
                <a:gd name="connsiteX103" fmla="*/ 4527395 w 4694663"/>
                <a:gd name="connsiteY103" fmla="*/ 301083 h 2007219"/>
                <a:gd name="connsiteX104" fmla="*/ 4538546 w 4694663"/>
                <a:gd name="connsiteY104" fmla="*/ 267629 h 2007219"/>
                <a:gd name="connsiteX105" fmla="*/ 4560848 w 4694663"/>
                <a:gd name="connsiteY105" fmla="*/ 133814 h 2007219"/>
                <a:gd name="connsiteX106" fmla="*/ 4572000 w 4694663"/>
                <a:gd name="connsiteY106" fmla="*/ 100361 h 2007219"/>
                <a:gd name="connsiteX107" fmla="*/ 4605453 w 4694663"/>
                <a:gd name="connsiteY107" fmla="*/ 89210 h 2007219"/>
                <a:gd name="connsiteX108" fmla="*/ 4627756 w 4694663"/>
                <a:gd name="connsiteY108" fmla="*/ 66907 h 2007219"/>
                <a:gd name="connsiteX109" fmla="*/ 4683512 w 4694663"/>
                <a:gd name="connsiteY109" fmla="*/ 22302 h 2007219"/>
                <a:gd name="connsiteX110" fmla="*/ 4694663 w 4694663"/>
                <a:gd name="connsiteY110" fmla="*/ 0 h 20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4694663" h="2007219">
                  <a:moveTo>
                    <a:pt x="0" y="379141"/>
                  </a:moveTo>
                  <a:cubicBezTo>
                    <a:pt x="4109" y="407903"/>
                    <a:pt x="6732" y="459515"/>
                    <a:pt x="22302" y="490654"/>
                  </a:cubicBezTo>
                  <a:cubicBezTo>
                    <a:pt x="28296" y="502641"/>
                    <a:pt x="37171" y="512956"/>
                    <a:pt x="44605" y="524107"/>
                  </a:cubicBezTo>
                  <a:cubicBezTo>
                    <a:pt x="48322" y="535258"/>
                    <a:pt x="50048" y="547286"/>
                    <a:pt x="55756" y="557561"/>
                  </a:cubicBezTo>
                  <a:cubicBezTo>
                    <a:pt x="68773" y="580992"/>
                    <a:pt x="85493" y="602166"/>
                    <a:pt x="100361" y="624468"/>
                  </a:cubicBezTo>
                  <a:lnTo>
                    <a:pt x="122663" y="657922"/>
                  </a:lnTo>
                  <a:cubicBezTo>
                    <a:pt x="180561" y="744771"/>
                    <a:pt x="86663" y="644224"/>
                    <a:pt x="156117" y="713678"/>
                  </a:cubicBezTo>
                  <a:cubicBezTo>
                    <a:pt x="167895" y="749012"/>
                    <a:pt x="164865" y="749704"/>
                    <a:pt x="189570" y="780585"/>
                  </a:cubicBezTo>
                  <a:cubicBezTo>
                    <a:pt x="196138" y="788795"/>
                    <a:pt x="205305" y="794678"/>
                    <a:pt x="211873" y="802888"/>
                  </a:cubicBezTo>
                  <a:cubicBezTo>
                    <a:pt x="220245" y="813353"/>
                    <a:pt x="225350" y="826255"/>
                    <a:pt x="234175" y="836341"/>
                  </a:cubicBezTo>
                  <a:cubicBezTo>
                    <a:pt x="251483" y="856121"/>
                    <a:pt x="289931" y="892097"/>
                    <a:pt x="289931" y="892097"/>
                  </a:cubicBezTo>
                  <a:cubicBezTo>
                    <a:pt x="293648" y="903248"/>
                    <a:pt x="294251" y="915986"/>
                    <a:pt x="301083" y="925551"/>
                  </a:cubicBezTo>
                  <a:cubicBezTo>
                    <a:pt x="313305" y="942661"/>
                    <a:pt x="345688" y="970156"/>
                    <a:pt x="345688" y="970156"/>
                  </a:cubicBezTo>
                  <a:cubicBezTo>
                    <a:pt x="349405" y="981307"/>
                    <a:pt x="351582" y="993096"/>
                    <a:pt x="356839" y="1003610"/>
                  </a:cubicBezTo>
                  <a:cubicBezTo>
                    <a:pt x="379719" y="1049371"/>
                    <a:pt x="373786" y="1024794"/>
                    <a:pt x="401444" y="1059366"/>
                  </a:cubicBezTo>
                  <a:cubicBezTo>
                    <a:pt x="409816" y="1069831"/>
                    <a:pt x="415374" y="1082354"/>
                    <a:pt x="423746" y="1092819"/>
                  </a:cubicBezTo>
                  <a:cubicBezTo>
                    <a:pt x="430314" y="1101029"/>
                    <a:pt x="439480" y="1106912"/>
                    <a:pt x="446048" y="1115122"/>
                  </a:cubicBezTo>
                  <a:cubicBezTo>
                    <a:pt x="454420" y="1125587"/>
                    <a:pt x="458265" y="1139750"/>
                    <a:pt x="468351" y="1148575"/>
                  </a:cubicBezTo>
                  <a:cubicBezTo>
                    <a:pt x="488523" y="1166226"/>
                    <a:pt x="516305" y="1174227"/>
                    <a:pt x="535258" y="1193180"/>
                  </a:cubicBezTo>
                  <a:cubicBezTo>
                    <a:pt x="553795" y="1211717"/>
                    <a:pt x="565693" y="1226531"/>
                    <a:pt x="591014" y="1237785"/>
                  </a:cubicBezTo>
                  <a:cubicBezTo>
                    <a:pt x="591016" y="1237786"/>
                    <a:pt x="674647" y="1265663"/>
                    <a:pt x="691375" y="1271239"/>
                  </a:cubicBezTo>
                  <a:lnTo>
                    <a:pt x="724829" y="1282390"/>
                  </a:lnTo>
                  <a:lnTo>
                    <a:pt x="758283" y="1293541"/>
                  </a:lnTo>
                  <a:cubicBezTo>
                    <a:pt x="780585" y="1289824"/>
                    <a:pt x="803740" y="1289540"/>
                    <a:pt x="825190" y="1282390"/>
                  </a:cubicBezTo>
                  <a:cubicBezTo>
                    <a:pt x="854614" y="1272582"/>
                    <a:pt x="859191" y="1255189"/>
                    <a:pt x="880946" y="1237785"/>
                  </a:cubicBezTo>
                  <a:cubicBezTo>
                    <a:pt x="891411" y="1229413"/>
                    <a:pt x="903249" y="1222917"/>
                    <a:pt x="914400" y="1215483"/>
                  </a:cubicBezTo>
                  <a:cubicBezTo>
                    <a:pt x="921834" y="1204332"/>
                    <a:pt x="927225" y="1191506"/>
                    <a:pt x="936702" y="1182029"/>
                  </a:cubicBezTo>
                  <a:cubicBezTo>
                    <a:pt x="958317" y="1160414"/>
                    <a:pt x="976403" y="1157644"/>
                    <a:pt x="1003609" y="1148575"/>
                  </a:cubicBezTo>
                  <a:cubicBezTo>
                    <a:pt x="1024354" y="1127831"/>
                    <a:pt x="1031231" y="1118039"/>
                    <a:pt x="1059366" y="1103971"/>
                  </a:cubicBezTo>
                  <a:cubicBezTo>
                    <a:pt x="1069879" y="1098714"/>
                    <a:pt x="1082306" y="1098076"/>
                    <a:pt x="1092819" y="1092819"/>
                  </a:cubicBezTo>
                  <a:cubicBezTo>
                    <a:pt x="1179276" y="1049590"/>
                    <a:pt x="1075649" y="1087391"/>
                    <a:pt x="1159727" y="1059366"/>
                  </a:cubicBezTo>
                  <a:cubicBezTo>
                    <a:pt x="1291908" y="1085802"/>
                    <a:pt x="1154966" y="1051054"/>
                    <a:pt x="1248936" y="1092819"/>
                  </a:cubicBezTo>
                  <a:cubicBezTo>
                    <a:pt x="1270419" y="1102367"/>
                    <a:pt x="1293541" y="1107688"/>
                    <a:pt x="1315844" y="1115122"/>
                  </a:cubicBezTo>
                  <a:lnTo>
                    <a:pt x="1349297" y="1126273"/>
                  </a:lnTo>
                  <a:cubicBezTo>
                    <a:pt x="1356731" y="1133707"/>
                    <a:pt x="1365292" y="1140164"/>
                    <a:pt x="1371600" y="1148575"/>
                  </a:cubicBezTo>
                  <a:cubicBezTo>
                    <a:pt x="1387683" y="1170018"/>
                    <a:pt x="1416205" y="1215483"/>
                    <a:pt x="1416205" y="1215483"/>
                  </a:cubicBezTo>
                  <a:cubicBezTo>
                    <a:pt x="1435570" y="1273577"/>
                    <a:pt x="1414672" y="1227506"/>
                    <a:pt x="1449658" y="1271239"/>
                  </a:cubicBezTo>
                  <a:cubicBezTo>
                    <a:pt x="1492137" y="1324339"/>
                    <a:pt x="1448068" y="1288764"/>
                    <a:pt x="1505414" y="1326995"/>
                  </a:cubicBezTo>
                  <a:cubicBezTo>
                    <a:pt x="1564890" y="1416207"/>
                    <a:pt x="1486828" y="1308409"/>
                    <a:pt x="1561170" y="1382751"/>
                  </a:cubicBezTo>
                  <a:cubicBezTo>
                    <a:pt x="1570647" y="1392228"/>
                    <a:pt x="1575683" y="1405299"/>
                    <a:pt x="1583473" y="1416205"/>
                  </a:cubicBezTo>
                  <a:cubicBezTo>
                    <a:pt x="1594276" y="1431329"/>
                    <a:pt x="1603785" y="1447668"/>
                    <a:pt x="1616927" y="1460810"/>
                  </a:cubicBezTo>
                  <a:cubicBezTo>
                    <a:pt x="1630069" y="1473952"/>
                    <a:pt x="1647254" y="1482365"/>
                    <a:pt x="1661531" y="1494263"/>
                  </a:cubicBezTo>
                  <a:cubicBezTo>
                    <a:pt x="1669608" y="1500994"/>
                    <a:pt x="1675624" y="1509998"/>
                    <a:pt x="1683834" y="1516566"/>
                  </a:cubicBezTo>
                  <a:cubicBezTo>
                    <a:pt x="1694299" y="1524938"/>
                    <a:pt x="1706823" y="1530496"/>
                    <a:pt x="1717288" y="1538868"/>
                  </a:cubicBezTo>
                  <a:cubicBezTo>
                    <a:pt x="1725498" y="1545436"/>
                    <a:pt x="1732859" y="1553094"/>
                    <a:pt x="1739590" y="1561171"/>
                  </a:cubicBezTo>
                  <a:cubicBezTo>
                    <a:pt x="1751488" y="1575449"/>
                    <a:pt x="1758933" y="1593680"/>
                    <a:pt x="1773044" y="1605775"/>
                  </a:cubicBezTo>
                  <a:cubicBezTo>
                    <a:pt x="1785665" y="1616593"/>
                    <a:pt x="1804350" y="1618104"/>
                    <a:pt x="1817648" y="1628078"/>
                  </a:cubicBezTo>
                  <a:cubicBezTo>
                    <a:pt x="1834469" y="1640694"/>
                    <a:pt x="1847385" y="1657815"/>
                    <a:pt x="1862253" y="1672683"/>
                  </a:cubicBezTo>
                  <a:lnTo>
                    <a:pt x="1951463" y="1761893"/>
                  </a:lnTo>
                  <a:cubicBezTo>
                    <a:pt x="1970416" y="1780847"/>
                    <a:pt x="1996068" y="1791629"/>
                    <a:pt x="2018370" y="1806497"/>
                  </a:cubicBezTo>
                  <a:lnTo>
                    <a:pt x="2051824" y="1828800"/>
                  </a:lnTo>
                  <a:cubicBezTo>
                    <a:pt x="2060572" y="1834632"/>
                    <a:pt x="2064365" y="1847197"/>
                    <a:pt x="2074127" y="1851102"/>
                  </a:cubicBezTo>
                  <a:cubicBezTo>
                    <a:pt x="2102586" y="1862486"/>
                    <a:pt x="2133600" y="1865971"/>
                    <a:pt x="2163336" y="1873405"/>
                  </a:cubicBezTo>
                  <a:lnTo>
                    <a:pt x="2207941" y="1884556"/>
                  </a:lnTo>
                  <a:cubicBezTo>
                    <a:pt x="2246867" y="1923481"/>
                    <a:pt x="2220271" y="1903534"/>
                    <a:pt x="2297151" y="1929161"/>
                  </a:cubicBezTo>
                  <a:lnTo>
                    <a:pt x="2330605" y="1940312"/>
                  </a:lnTo>
                  <a:lnTo>
                    <a:pt x="2364058" y="1951463"/>
                  </a:lnTo>
                  <a:cubicBezTo>
                    <a:pt x="2371492" y="1958897"/>
                    <a:pt x="2376957" y="1969064"/>
                    <a:pt x="2386361" y="1973766"/>
                  </a:cubicBezTo>
                  <a:cubicBezTo>
                    <a:pt x="2424088" y="1992630"/>
                    <a:pt x="2468238" y="1999062"/>
                    <a:pt x="2509024" y="2007219"/>
                  </a:cubicBezTo>
                  <a:cubicBezTo>
                    <a:pt x="2575931" y="2003502"/>
                    <a:pt x="2643068" y="2002736"/>
                    <a:pt x="2709746" y="1996068"/>
                  </a:cubicBezTo>
                  <a:cubicBezTo>
                    <a:pt x="2836800" y="1983363"/>
                    <a:pt x="2807106" y="1980628"/>
                    <a:pt x="2888166" y="1962614"/>
                  </a:cubicBezTo>
                  <a:cubicBezTo>
                    <a:pt x="2982745" y="1941596"/>
                    <a:pt x="2906380" y="1963977"/>
                    <a:pt x="3010829" y="1929161"/>
                  </a:cubicBezTo>
                  <a:lnTo>
                    <a:pt x="3044283" y="1918010"/>
                  </a:lnTo>
                  <a:lnTo>
                    <a:pt x="3077736" y="1906858"/>
                  </a:lnTo>
                  <a:cubicBezTo>
                    <a:pt x="3131592" y="1853004"/>
                    <a:pt x="3063150" y="1918528"/>
                    <a:pt x="3133492" y="1862254"/>
                  </a:cubicBezTo>
                  <a:cubicBezTo>
                    <a:pt x="3141702" y="1855686"/>
                    <a:pt x="3146780" y="1845360"/>
                    <a:pt x="3155795" y="1839951"/>
                  </a:cubicBezTo>
                  <a:cubicBezTo>
                    <a:pt x="3165874" y="1833903"/>
                    <a:pt x="3178097" y="1832517"/>
                    <a:pt x="3189248" y="1828800"/>
                  </a:cubicBezTo>
                  <a:cubicBezTo>
                    <a:pt x="3226548" y="1791500"/>
                    <a:pt x="3195766" y="1819366"/>
                    <a:pt x="3245005" y="1784195"/>
                  </a:cubicBezTo>
                  <a:cubicBezTo>
                    <a:pt x="3256800" y="1775770"/>
                    <a:pt x="3305536" y="1737202"/>
                    <a:pt x="3323063" y="1728439"/>
                  </a:cubicBezTo>
                  <a:cubicBezTo>
                    <a:pt x="3333577" y="1723182"/>
                    <a:pt x="3345366" y="1721005"/>
                    <a:pt x="3356517" y="1717288"/>
                  </a:cubicBezTo>
                  <a:cubicBezTo>
                    <a:pt x="3378819" y="1702420"/>
                    <a:pt x="3408556" y="1694985"/>
                    <a:pt x="3423424" y="1672683"/>
                  </a:cubicBezTo>
                  <a:cubicBezTo>
                    <a:pt x="3430858" y="1661532"/>
                    <a:pt x="3435641" y="1648054"/>
                    <a:pt x="3445727" y="1639229"/>
                  </a:cubicBezTo>
                  <a:cubicBezTo>
                    <a:pt x="3465899" y="1621578"/>
                    <a:pt x="3490332" y="1609492"/>
                    <a:pt x="3512634" y="1594624"/>
                  </a:cubicBezTo>
                  <a:cubicBezTo>
                    <a:pt x="3534503" y="1580044"/>
                    <a:pt x="3546520" y="1553447"/>
                    <a:pt x="3568390" y="1538868"/>
                  </a:cubicBezTo>
                  <a:lnTo>
                    <a:pt x="3601844" y="1516566"/>
                  </a:lnTo>
                  <a:cubicBezTo>
                    <a:pt x="3612371" y="1484983"/>
                    <a:pt x="3612018" y="1476263"/>
                    <a:pt x="3635297" y="1449658"/>
                  </a:cubicBezTo>
                  <a:cubicBezTo>
                    <a:pt x="3652605" y="1429877"/>
                    <a:pt x="3676473" y="1415771"/>
                    <a:pt x="3691053" y="1393902"/>
                  </a:cubicBezTo>
                  <a:cubicBezTo>
                    <a:pt x="3698487" y="1382751"/>
                    <a:pt x="3704984" y="1370914"/>
                    <a:pt x="3713356" y="1360449"/>
                  </a:cubicBezTo>
                  <a:cubicBezTo>
                    <a:pt x="3719924" y="1352239"/>
                    <a:pt x="3729350" y="1346557"/>
                    <a:pt x="3735658" y="1338146"/>
                  </a:cubicBezTo>
                  <a:cubicBezTo>
                    <a:pt x="3751740" y="1316703"/>
                    <a:pt x="3765395" y="1293541"/>
                    <a:pt x="3780263" y="1271239"/>
                  </a:cubicBezTo>
                  <a:lnTo>
                    <a:pt x="3802566" y="1237785"/>
                  </a:lnTo>
                  <a:cubicBezTo>
                    <a:pt x="3811314" y="1224664"/>
                    <a:pt x="3826337" y="1216780"/>
                    <a:pt x="3836019" y="1204332"/>
                  </a:cubicBezTo>
                  <a:cubicBezTo>
                    <a:pt x="3852475" y="1183174"/>
                    <a:pt x="3858321" y="1152292"/>
                    <a:pt x="3880624" y="1137424"/>
                  </a:cubicBezTo>
                  <a:cubicBezTo>
                    <a:pt x="3891775" y="1129990"/>
                    <a:pt x="3903992" y="1123947"/>
                    <a:pt x="3914078" y="1115122"/>
                  </a:cubicBezTo>
                  <a:cubicBezTo>
                    <a:pt x="3933859" y="1097814"/>
                    <a:pt x="3951249" y="1077951"/>
                    <a:pt x="3969834" y="1059366"/>
                  </a:cubicBezTo>
                  <a:lnTo>
                    <a:pt x="4014439" y="1014761"/>
                  </a:lnTo>
                  <a:lnTo>
                    <a:pt x="4036741" y="992458"/>
                  </a:lnTo>
                  <a:cubicBezTo>
                    <a:pt x="4044175" y="985024"/>
                    <a:pt x="4053212" y="978904"/>
                    <a:pt x="4059044" y="970156"/>
                  </a:cubicBezTo>
                  <a:cubicBezTo>
                    <a:pt x="4108336" y="896216"/>
                    <a:pt x="4050403" y="978378"/>
                    <a:pt x="4114800" y="903249"/>
                  </a:cubicBezTo>
                  <a:cubicBezTo>
                    <a:pt x="4126895" y="889138"/>
                    <a:pt x="4136355" y="872922"/>
                    <a:pt x="4148253" y="858644"/>
                  </a:cubicBezTo>
                  <a:cubicBezTo>
                    <a:pt x="4154984" y="850567"/>
                    <a:pt x="4163988" y="844551"/>
                    <a:pt x="4170556" y="836341"/>
                  </a:cubicBezTo>
                  <a:cubicBezTo>
                    <a:pt x="4178928" y="825876"/>
                    <a:pt x="4184278" y="813184"/>
                    <a:pt x="4192858" y="802888"/>
                  </a:cubicBezTo>
                  <a:cubicBezTo>
                    <a:pt x="4219690" y="770689"/>
                    <a:pt x="4226871" y="769061"/>
                    <a:pt x="4259766" y="747132"/>
                  </a:cubicBezTo>
                  <a:lnTo>
                    <a:pt x="4304370" y="680224"/>
                  </a:lnTo>
                  <a:cubicBezTo>
                    <a:pt x="4311804" y="669073"/>
                    <a:pt x="4318632" y="657493"/>
                    <a:pt x="4326673" y="646771"/>
                  </a:cubicBezTo>
                  <a:cubicBezTo>
                    <a:pt x="4337824" y="631903"/>
                    <a:pt x="4346985" y="615308"/>
                    <a:pt x="4360127" y="602166"/>
                  </a:cubicBezTo>
                  <a:cubicBezTo>
                    <a:pt x="4369604" y="592689"/>
                    <a:pt x="4382429" y="587297"/>
                    <a:pt x="4393580" y="579863"/>
                  </a:cubicBezTo>
                  <a:cubicBezTo>
                    <a:pt x="4457487" y="484006"/>
                    <a:pt x="4380874" y="605279"/>
                    <a:pt x="4427034" y="512956"/>
                  </a:cubicBezTo>
                  <a:cubicBezTo>
                    <a:pt x="4433027" y="500969"/>
                    <a:pt x="4443342" y="491489"/>
                    <a:pt x="4449336" y="479502"/>
                  </a:cubicBezTo>
                  <a:cubicBezTo>
                    <a:pt x="4454593" y="468989"/>
                    <a:pt x="4457259" y="457351"/>
                    <a:pt x="4460488" y="446049"/>
                  </a:cubicBezTo>
                  <a:cubicBezTo>
                    <a:pt x="4464698" y="431313"/>
                    <a:pt x="4464785" y="415152"/>
                    <a:pt x="4471639" y="401444"/>
                  </a:cubicBezTo>
                  <a:cubicBezTo>
                    <a:pt x="4476341" y="392040"/>
                    <a:pt x="4486507" y="386575"/>
                    <a:pt x="4493941" y="379141"/>
                  </a:cubicBezTo>
                  <a:cubicBezTo>
                    <a:pt x="4497658" y="364273"/>
                    <a:pt x="4499055" y="348623"/>
                    <a:pt x="4505092" y="334536"/>
                  </a:cubicBezTo>
                  <a:cubicBezTo>
                    <a:pt x="4510371" y="322218"/>
                    <a:pt x="4521401" y="313070"/>
                    <a:pt x="4527395" y="301083"/>
                  </a:cubicBezTo>
                  <a:cubicBezTo>
                    <a:pt x="4532652" y="290569"/>
                    <a:pt x="4534829" y="278780"/>
                    <a:pt x="4538546" y="267629"/>
                  </a:cubicBezTo>
                  <a:cubicBezTo>
                    <a:pt x="4547595" y="195238"/>
                    <a:pt x="4544476" y="191114"/>
                    <a:pt x="4560848" y="133814"/>
                  </a:cubicBezTo>
                  <a:cubicBezTo>
                    <a:pt x="4564077" y="122512"/>
                    <a:pt x="4563688" y="108672"/>
                    <a:pt x="4572000" y="100361"/>
                  </a:cubicBezTo>
                  <a:cubicBezTo>
                    <a:pt x="4580312" y="92050"/>
                    <a:pt x="4594302" y="92927"/>
                    <a:pt x="4605453" y="89210"/>
                  </a:cubicBezTo>
                  <a:cubicBezTo>
                    <a:pt x="4612887" y="81776"/>
                    <a:pt x="4619546" y="73475"/>
                    <a:pt x="4627756" y="66907"/>
                  </a:cubicBezTo>
                  <a:cubicBezTo>
                    <a:pt x="4655190" y="44960"/>
                    <a:pt x="4663317" y="49228"/>
                    <a:pt x="4683512" y="22302"/>
                  </a:cubicBezTo>
                  <a:cubicBezTo>
                    <a:pt x="4688499" y="15653"/>
                    <a:pt x="4690946" y="7434"/>
                    <a:pt x="469466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" y="3787698"/>
              <a:ext cx="139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Unhappiness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25590" y="5249695"/>
              <a:ext cx="1552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 Minimum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57957" y="4495800"/>
              <a:ext cx="16318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Local Minimum</a:t>
              </a:r>
              <a:br>
                <a:rPr lang="en-US" dirty="0" smtClean="0"/>
              </a:br>
              <a:r>
                <a:rPr lang="en-US" dirty="0" smtClean="0"/>
                <a:t>Wrong Answer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endCxn id="5" idx="1"/>
            </p:cNvCxnSpPr>
            <p:nvPr/>
          </p:nvCxnSpPr>
          <p:spPr>
            <a:xfrm flipH="1">
              <a:off x="2079702" y="3352800"/>
              <a:ext cx="694183" cy="338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57957" y="3200400"/>
              <a:ext cx="0" cy="24186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957957" y="5619028"/>
              <a:ext cx="5052443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73885" y="3200400"/>
              <a:ext cx="151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Initial Position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89380" y="5791200"/>
              <a:ext cx="1707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Center Positions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6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b="1" dirty="0" smtClean="0"/>
              <a:t>Annealing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Physics systems find true lowest energy state if you anneal i.e. you equilibrate at each temperature as you </a:t>
            </a:r>
            <a:r>
              <a:rPr lang="en-US" dirty="0" smtClean="0"/>
              <a:t>cool</a:t>
            </a:r>
          </a:p>
          <a:p>
            <a:pPr lvl="1"/>
            <a:r>
              <a:rPr lang="en-US" dirty="0" smtClean="0"/>
              <a:t>Allow atoms to move around</a:t>
            </a:r>
          </a:p>
          <a:p>
            <a:r>
              <a:rPr lang="en-US" dirty="0" smtClean="0"/>
              <a:t>Corresponds to fuzzy algorithms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42" y="3148191"/>
            <a:ext cx="3085818" cy="36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frit-happens.co.uk/w/images/5/50/Bead_Ann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8678"/>
            <a:ext cx="5162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Annealing</a:t>
            </a:r>
            <a:endParaRPr lang="en-US" sz="5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1479" y="2035518"/>
            <a:ext cx="8407493" cy="4755609"/>
            <a:chOff x="98700" y="671468"/>
            <a:chExt cx="8407493" cy="4755609"/>
          </a:xfrm>
        </p:grpSpPr>
        <p:sp>
          <p:nvSpPr>
            <p:cNvPr id="5" name="Arc 4"/>
            <p:cNvSpPr/>
            <p:nvPr/>
          </p:nvSpPr>
          <p:spPr>
            <a:xfrm rot="5400000">
              <a:off x="3105826" y="-248766"/>
              <a:ext cx="3886200" cy="6096000"/>
            </a:xfrm>
            <a:prstGeom prst="arc">
              <a:avLst>
                <a:gd name="adj1" fmla="val 16200000"/>
                <a:gd name="adj2" fmla="val 562520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53327" y="2057400"/>
              <a:ext cx="5791199" cy="2426425"/>
              <a:chOff x="2438400" y="2362200"/>
              <a:chExt cx="4233185" cy="1868697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2438400" y="2362200"/>
                <a:ext cx="2251985" cy="1868697"/>
              </a:xfrm>
              <a:custGeom>
                <a:avLst/>
                <a:gdLst>
                  <a:gd name="connsiteX0" fmla="*/ 0 w 2251985"/>
                  <a:gd name="connsiteY0" fmla="*/ 0 h 1868697"/>
                  <a:gd name="connsiteX1" fmla="*/ 26504 w 2251985"/>
                  <a:gd name="connsiteY1" fmla="*/ 172278 h 1868697"/>
                  <a:gd name="connsiteX2" fmla="*/ 66261 w 2251985"/>
                  <a:gd name="connsiteY2" fmla="*/ 225286 h 1868697"/>
                  <a:gd name="connsiteX3" fmla="*/ 106017 w 2251985"/>
                  <a:gd name="connsiteY3" fmla="*/ 318052 h 1868697"/>
                  <a:gd name="connsiteX4" fmla="*/ 172278 w 2251985"/>
                  <a:gd name="connsiteY4" fmla="*/ 424069 h 1868697"/>
                  <a:gd name="connsiteX5" fmla="*/ 318052 w 2251985"/>
                  <a:gd name="connsiteY5" fmla="*/ 596347 h 1868697"/>
                  <a:gd name="connsiteX6" fmla="*/ 397565 w 2251985"/>
                  <a:gd name="connsiteY6" fmla="*/ 662608 h 1868697"/>
                  <a:gd name="connsiteX7" fmla="*/ 424070 w 2251985"/>
                  <a:gd name="connsiteY7" fmla="*/ 755373 h 1868697"/>
                  <a:gd name="connsiteX8" fmla="*/ 543339 w 2251985"/>
                  <a:gd name="connsiteY8" fmla="*/ 861391 h 1868697"/>
                  <a:gd name="connsiteX9" fmla="*/ 569843 w 2251985"/>
                  <a:gd name="connsiteY9" fmla="*/ 861391 h 1868697"/>
                  <a:gd name="connsiteX10" fmla="*/ 596348 w 2251985"/>
                  <a:gd name="connsiteY10" fmla="*/ 834886 h 1868697"/>
                  <a:gd name="connsiteX11" fmla="*/ 662609 w 2251985"/>
                  <a:gd name="connsiteY11" fmla="*/ 768626 h 1868697"/>
                  <a:gd name="connsiteX12" fmla="*/ 689113 w 2251985"/>
                  <a:gd name="connsiteY12" fmla="*/ 755373 h 1868697"/>
                  <a:gd name="connsiteX13" fmla="*/ 742122 w 2251985"/>
                  <a:gd name="connsiteY13" fmla="*/ 848139 h 1868697"/>
                  <a:gd name="connsiteX14" fmla="*/ 848139 w 2251985"/>
                  <a:gd name="connsiteY14" fmla="*/ 967408 h 1868697"/>
                  <a:gd name="connsiteX15" fmla="*/ 901148 w 2251985"/>
                  <a:gd name="connsiteY15" fmla="*/ 1060173 h 1868697"/>
                  <a:gd name="connsiteX16" fmla="*/ 1126435 w 2251985"/>
                  <a:gd name="connsiteY16" fmla="*/ 1258956 h 1868697"/>
                  <a:gd name="connsiteX17" fmla="*/ 1192696 w 2251985"/>
                  <a:gd name="connsiteY17" fmla="*/ 1351721 h 1868697"/>
                  <a:gd name="connsiteX18" fmla="*/ 1325217 w 2251985"/>
                  <a:gd name="connsiteY18" fmla="*/ 1484243 h 1868697"/>
                  <a:gd name="connsiteX19" fmla="*/ 1431235 w 2251985"/>
                  <a:gd name="connsiteY19" fmla="*/ 1577008 h 1868697"/>
                  <a:gd name="connsiteX20" fmla="*/ 1550504 w 2251985"/>
                  <a:gd name="connsiteY20" fmla="*/ 1669773 h 1868697"/>
                  <a:gd name="connsiteX21" fmla="*/ 1683026 w 2251985"/>
                  <a:gd name="connsiteY21" fmla="*/ 1775791 h 1868697"/>
                  <a:gd name="connsiteX22" fmla="*/ 1736035 w 2251985"/>
                  <a:gd name="connsiteY22" fmla="*/ 1789043 h 1868697"/>
                  <a:gd name="connsiteX23" fmla="*/ 1775791 w 2251985"/>
                  <a:gd name="connsiteY23" fmla="*/ 1815547 h 1868697"/>
                  <a:gd name="connsiteX24" fmla="*/ 1921565 w 2251985"/>
                  <a:gd name="connsiteY24" fmla="*/ 1842052 h 1868697"/>
                  <a:gd name="connsiteX25" fmla="*/ 2014330 w 2251985"/>
                  <a:gd name="connsiteY25" fmla="*/ 1842052 h 1868697"/>
                  <a:gd name="connsiteX26" fmla="*/ 2239617 w 2251985"/>
                  <a:gd name="connsiteY26" fmla="*/ 1868556 h 1868697"/>
                  <a:gd name="connsiteX27" fmla="*/ 2213113 w 2251985"/>
                  <a:gd name="connsiteY27" fmla="*/ 1828800 h 18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51985" h="1868697">
                    <a:moveTo>
                      <a:pt x="0" y="0"/>
                    </a:moveTo>
                    <a:cubicBezTo>
                      <a:pt x="7730" y="67365"/>
                      <a:pt x="15461" y="134730"/>
                      <a:pt x="26504" y="172278"/>
                    </a:cubicBezTo>
                    <a:cubicBezTo>
                      <a:pt x="37548" y="209826"/>
                      <a:pt x="53009" y="200990"/>
                      <a:pt x="66261" y="225286"/>
                    </a:cubicBezTo>
                    <a:cubicBezTo>
                      <a:pt x="79513" y="249582"/>
                      <a:pt x="88348" y="284922"/>
                      <a:pt x="106017" y="318052"/>
                    </a:cubicBezTo>
                    <a:cubicBezTo>
                      <a:pt x="123686" y="351182"/>
                      <a:pt x="136939" y="377687"/>
                      <a:pt x="172278" y="424069"/>
                    </a:cubicBezTo>
                    <a:cubicBezTo>
                      <a:pt x="207617" y="470451"/>
                      <a:pt x="280504" y="556591"/>
                      <a:pt x="318052" y="596347"/>
                    </a:cubicBezTo>
                    <a:cubicBezTo>
                      <a:pt x="355600" y="636103"/>
                      <a:pt x="379895" y="636104"/>
                      <a:pt x="397565" y="662608"/>
                    </a:cubicBezTo>
                    <a:cubicBezTo>
                      <a:pt x="415235" y="689112"/>
                      <a:pt x="399774" y="722242"/>
                      <a:pt x="424070" y="755373"/>
                    </a:cubicBezTo>
                    <a:cubicBezTo>
                      <a:pt x="448366" y="788504"/>
                      <a:pt x="519044" y="843721"/>
                      <a:pt x="543339" y="861391"/>
                    </a:cubicBezTo>
                    <a:cubicBezTo>
                      <a:pt x="567634" y="879061"/>
                      <a:pt x="561008" y="865809"/>
                      <a:pt x="569843" y="861391"/>
                    </a:cubicBezTo>
                    <a:cubicBezTo>
                      <a:pt x="578678" y="856974"/>
                      <a:pt x="596348" y="834886"/>
                      <a:pt x="596348" y="834886"/>
                    </a:cubicBezTo>
                    <a:cubicBezTo>
                      <a:pt x="611809" y="819425"/>
                      <a:pt x="647148" y="781878"/>
                      <a:pt x="662609" y="768626"/>
                    </a:cubicBezTo>
                    <a:cubicBezTo>
                      <a:pt x="678070" y="755374"/>
                      <a:pt x="675861" y="742121"/>
                      <a:pt x="689113" y="755373"/>
                    </a:cubicBezTo>
                    <a:cubicBezTo>
                      <a:pt x="702365" y="768625"/>
                      <a:pt x="715618" y="812800"/>
                      <a:pt x="742122" y="848139"/>
                    </a:cubicBezTo>
                    <a:cubicBezTo>
                      <a:pt x="768626" y="883478"/>
                      <a:pt x="821635" y="932069"/>
                      <a:pt x="848139" y="967408"/>
                    </a:cubicBezTo>
                    <a:cubicBezTo>
                      <a:pt x="874643" y="1002747"/>
                      <a:pt x="854765" y="1011582"/>
                      <a:pt x="901148" y="1060173"/>
                    </a:cubicBezTo>
                    <a:cubicBezTo>
                      <a:pt x="947531" y="1108764"/>
                      <a:pt x="1077844" y="1210365"/>
                      <a:pt x="1126435" y="1258956"/>
                    </a:cubicBezTo>
                    <a:cubicBezTo>
                      <a:pt x="1175026" y="1307547"/>
                      <a:pt x="1159566" y="1314173"/>
                      <a:pt x="1192696" y="1351721"/>
                    </a:cubicBezTo>
                    <a:cubicBezTo>
                      <a:pt x="1225826" y="1389269"/>
                      <a:pt x="1285461" y="1446695"/>
                      <a:pt x="1325217" y="1484243"/>
                    </a:cubicBezTo>
                    <a:cubicBezTo>
                      <a:pt x="1364973" y="1521791"/>
                      <a:pt x="1393687" y="1546086"/>
                      <a:pt x="1431235" y="1577008"/>
                    </a:cubicBezTo>
                    <a:cubicBezTo>
                      <a:pt x="1468783" y="1607930"/>
                      <a:pt x="1508539" y="1636643"/>
                      <a:pt x="1550504" y="1669773"/>
                    </a:cubicBezTo>
                    <a:cubicBezTo>
                      <a:pt x="1592469" y="1702903"/>
                      <a:pt x="1652104" y="1755913"/>
                      <a:pt x="1683026" y="1775791"/>
                    </a:cubicBezTo>
                    <a:cubicBezTo>
                      <a:pt x="1713948" y="1795669"/>
                      <a:pt x="1720574" y="1782417"/>
                      <a:pt x="1736035" y="1789043"/>
                    </a:cubicBezTo>
                    <a:cubicBezTo>
                      <a:pt x="1751496" y="1795669"/>
                      <a:pt x="1744869" y="1806712"/>
                      <a:pt x="1775791" y="1815547"/>
                    </a:cubicBezTo>
                    <a:cubicBezTo>
                      <a:pt x="1806713" y="1824382"/>
                      <a:pt x="1881809" y="1837635"/>
                      <a:pt x="1921565" y="1842052"/>
                    </a:cubicBezTo>
                    <a:cubicBezTo>
                      <a:pt x="1961321" y="1846469"/>
                      <a:pt x="1961321" y="1837635"/>
                      <a:pt x="2014330" y="1842052"/>
                    </a:cubicBezTo>
                    <a:cubicBezTo>
                      <a:pt x="2067339" y="1846469"/>
                      <a:pt x="2206487" y="1870765"/>
                      <a:pt x="2239617" y="1868556"/>
                    </a:cubicBezTo>
                    <a:cubicBezTo>
                      <a:pt x="2272747" y="1866347"/>
                      <a:pt x="2230782" y="1833217"/>
                      <a:pt x="2213113" y="18288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4419600" y="2362200"/>
                <a:ext cx="2251985" cy="1868697"/>
              </a:xfrm>
              <a:custGeom>
                <a:avLst/>
                <a:gdLst>
                  <a:gd name="connsiteX0" fmla="*/ 0 w 2251985"/>
                  <a:gd name="connsiteY0" fmla="*/ 0 h 1868697"/>
                  <a:gd name="connsiteX1" fmla="*/ 26504 w 2251985"/>
                  <a:gd name="connsiteY1" fmla="*/ 172278 h 1868697"/>
                  <a:gd name="connsiteX2" fmla="*/ 66261 w 2251985"/>
                  <a:gd name="connsiteY2" fmla="*/ 225286 h 1868697"/>
                  <a:gd name="connsiteX3" fmla="*/ 106017 w 2251985"/>
                  <a:gd name="connsiteY3" fmla="*/ 318052 h 1868697"/>
                  <a:gd name="connsiteX4" fmla="*/ 172278 w 2251985"/>
                  <a:gd name="connsiteY4" fmla="*/ 424069 h 1868697"/>
                  <a:gd name="connsiteX5" fmla="*/ 318052 w 2251985"/>
                  <a:gd name="connsiteY5" fmla="*/ 596347 h 1868697"/>
                  <a:gd name="connsiteX6" fmla="*/ 397565 w 2251985"/>
                  <a:gd name="connsiteY6" fmla="*/ 662608 h 1868697"/>
                  <a:gd name="connsiteX7" fmla="*/ 424070 w 2251985"/>
                  <a:gd name="connsiteY7" fmla="*/ 755373 h 1868697"/>
                  <a:gd name="connsiteX8" fmla="*/ 543339 w 2251985"/>
                  <a:gd name="connsiteY8" fmla="*/ 861391 h 1868697"/>
                  <a:gd name="connsiteX9" fmla="*/ 569843 w 2251985"/>
                  <a:gd name="connsiteY9" fmla="*/ 861391 h 1868697"/>
                  <a:gd name="connsiteX10" fmla="*/ 596348 w 2251985"/>
                  <a:gd name="connsiteY10" fmla="*/ 834886 h 1868697"/>
                  <a:gd name="connsiteX11" fmla="*/ 662609 w 2251985"/>
                  <a:gd name="connsiteY11" fmla="*/ 768626 h 1868697"/>
                  <a:gd name="connsiteX12" fmla="*/ 689113 w 2251985"/>
                  <a:gd name="connsiteY12" fmla="*/ 755373 h 1868697"/>
                  <a:gd name="connsiteX13" fmla="*/ 742122 w 2251985"/>
                  <a:gd name="connsiteY13" fmla="*/ 848139 h 1868697"/>
                  <a:gd name="connsiteX14" fmla="*/ 848139 w 2251985"/>
                  <a:gd name="connsiteY14" fmla="*/ 967408 h 1868697"/>
                  <a:gd name="connsiteX15" fmla="*/ 901148 w 2251985"/>
                  <a:gd name="connsiteY15" fmla="*/ 1060173 h 1868697"/>
                  <a:gd name="connsiteX16" fmla="*/ 1126435 w 2251985"/>
                  <a:gd name="connsiteY16" fmla="*/ 1258956 h 1868697"/>
                  <a:gd name="connsiteX17" fmla="*/ 1192696 w 2251985"/>
                  <a:gd name="connsiteY17" fmla="*/ 1351721 h 1868697"/>
                  <a:gd name="connsiteX18" fmla="*/ 1325217 w 2251985"/>
                  <a:gd name="connsiteY18" fmla="*/ 1484243 h 1868697"/>
                  <a:gd name="connsiteX19" fmla="*/ 1431235 w 2251985"/>
                  <a:gd name="connsiteY19" fmla="*/ 1577008 h 1868697"/>
                  <a:gd name="connsiteX20" fmla="*/ 1550504 w 2251985"/>
                  <a:gd name="connsiteY20" fmla="*/ 1669773 h 1868697"/>
                  <a:gd name="connsiteX21" fmla="*/ 1683026 w 2251985"/>
                  <a:gd name="connsiteY21" fmla="*/ 1775791 h 1868697"/>
                  <a:gd name="connsiteX22" fmla="*/ 1736035 w 2251985"/>
                  <a:gd name="connsiteY22" fmla="*/ 1789043 h 1868697"/>
                  <a:gd name="connsiteX23" fmla="*/ 1775791 w 2251985"/>
                  <a:gd name="connsiteY23" fmla="*/ 1815547 h 1868697"/>
                  <a:gd name="connsiteX24" fmla="*/ 1921565 w 2251985"/>
                  <a:gd name="connsiteY24" fmla="*/ 1842052 h 1868697"/>
                  <a:gd name="connsiteX25" fmla="*/ 2014330 w 2251985"/>
                  <a:gd name="connsiteY25" fmla="*/ 1842052 h 1868697"/>
                  <a:gd name="connsiteX26" fmla="*/ 2239617 w 2251985"/>
                  <a:gd name="connsiteY26" fmla="*/ 1868556 h 1868697"/>
                  <a:gd name="connsiteX27" fmla="*/ 2213113 w 2251985"/>
                  <a:gd name="connsiteY27" fmla="*/ 1828800 h 186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51985" h="1868697">
                    <a:moveTo>
                      <a:pt x="0" y="0"/>
                    </a:moveTo>
                    <a:cubicBezTo>
                      <a:pt x="7730" y="67365"/>
                      <a:pt x="15461" y="134730"/>
                      <a:pt x="26504" y="172278"/>
                    </a:cubicBezTo>
                    <a:cubicBezTo>
                      <a:pt x="37548" y="209826"/>
                      <a:pt x="53009" y="200990"/>
                      <a:pt x="66261" y="225286"/>
                    </a:cubicBezTo>
                    <a:cubicBezTo>
                      <a:pt x="79513" y="249582"/>
                      <a:pt x="88348" y="284922"/>
                      <a:pt x="106017" y="318052"/>
                    </a:cubicBezTo>
                    <a:cubicBezTo>
                      <a:pt x="123686" y="351182"/>
                      <a:pt x="136939" y="377687"/>
                      <a:pt x="172278" y="424069"/>
                    </a:cubicBezTo>
                    <a:cubicBezTo>
                      <a:pt x="207617" y="470451"/>
                      <a:pt x="280504" y="556591"/>
                      <a:pt x="318052" y="596347"/>
                    </a:cubicBezTo>
                    <a:cubicBezTo>
                      <a:pt x="355600" y="636103"/>
                      <a:pt x="379895" y="636104"/>
                      <a:pt x="397565" y="662608"/>
                    </a:cubicBezTo>
                    <a:cubicBezTo>
                      <a:pt x="415235" y="689112"/>
                      <a:pt x="399774" y="722242"/>
                      <a:pt x="424070" y="755373"/>
                    </a:cubicBezTo>
                    <a:cubicBezTo>
                      <a:pt x="448366" y="788504"/>
                      <a:pt x="519044" y="843721"/>
                      <a:pt x="543339" y="861391"/>
                    </a:cubicBezTo>
                    <a:cubicBezTo>
                      <a:pt x="567634" y="879061"/>
                      <a:pt x="561008" y="865809"/>
                      <a:pt x="569843" y="861391"/>
                    </a:cubicBezTo>
                    <a:cubicBezTo>
                      <a:pt x="578678" y="856974"/>
                      <a:pt x="596348" y="834886"/>
                      <a:pt x="596348" y="834886"/>
                    </a:cubicBezTo>
                    <a:cubicBezTo>
                      <a:pt x="611809" y="819425"/>
                      <a:pt x="647148" y="781878"/>
                      <a:pt x="662609" y="768626"/>
                    </a:cubicBezTo>
                    <a:cubicBezTo>
                      <a:pt x="678070" y="755374"/>
                      <a:pt x="675861" y="742121"/>
                      <a:pt x="689113" y="755373"/>
                    </a:cubicBezTo>
                    <a:cubicBezTo>
                      <a:pt x="702365" y="768625"/>
                      <a:pt x="715618" y="812800"/>
                      <a:pt x="742122" y="848139"/>
                    </a:cubicBezTo>
                    <a:cubicBezTo>
                      <a:pt x="768626" y="883478"/>
                      <a:pt x="821635" y="932069"/>
                      <a:pt x="848139" y="967408"/>
                    </a:cubicBezTo>
                    <a:cubicBezTo>
                      <a:pt x="874643" y="1002747"/>
                      <a:pt x="854765" y="1011582"/>
                      <a:pt x="901148" y="1060173"/>
                    </a:cubicBezTo>
                    <a:cubicBezTo>
                      <a:pt x="947531" y="1108764"/>
                      <a:pt x="1077844" y="1210365"/>
                      <a:pt x="1126435" y="1258956"/>
                    </a:cubicBezTo>
                    <a:cubicBezTo>
                      <a:pt x="1175026" y="1307547"/>
                      <a:pt x="1159566" y="1314173"/>
                      <a:pt x="1192696" y="1351721"/>
                    </a:cubicBezTo>
                    <a:cubicBezTo>
                      <a:pt x="1225826" y="1389269"/>
                      <a:pt x="1285461" y="1446695"/>
                      <a:pt x="1325217" y="1484243"/>
                    </a:cubicBezTo>
                    <a:cubicBezTo>
                      <a:pt x="1364973" y="1521791"/>
                      <a:pt x="1393687" y="1546086"/>
                      <a:pt x="1431235" y="1577008"/>
                    </a:cubicBezTo>
                    <a:cubicBezTo>
                      <a:pt x="1468783" y="1607930"/>
                      <a:pt x="1508539" y="1636643"/>
                      <a:pt x="1550504" y="1669773"/>
                    </a:cubicBezTo>
                    <a:cubicBezTo>
                      <a:pt x="1592469" y="1702903"/>
                      <a:pt x="1652104" y="1755913"/>
                      <a:pt x="1683026" y="1775791"/>
                    </a:cubicBezTo>
                    <a:cubicBezTo>
                      <a:pt x="1713948" y="1795669"/>
                      <a:pt x="1720574" y="1782417"/>
                      <a:pt x="1736035" y="1789043"/>
                    </a:cubicBezTo>
                    <a:cubicBezTo>
                      <a:pt x="1751496" y="1795669"/>
                      <a:pt x="1744869" y="1806712"/>
                      <a:pt x="1775791" y="1815547"/>
                    </a:cubicBezTo>
                    <a:cubicBezTo>
                      <a:pt x="1806713" y="1824382"/>
                      <a:pt x="1881809" y="1837635"/>
                      <a:pt x="1921565" y="1842052"/>
                    </a:cubicBezTo>
                    <a:cubicBezTo>
                      <a:pt x="1961321" y="1846469"/>
                      <a:pt x="1961321" y="1837635"/>
                      <a:pt x="2014330" y="1842052"/>
                    </a:cubicBezTo>
                    <a:cubicBezTo>
                      <a:pt x="2067339" y="1846469"/>
                      <a:pt x="2206487" y="1870765"/>
                      <a:pt x="2239617" y="1868556"/>
                    </a:cubicBezTo>
                    <a:cubicBezTo>
                      <a:pt x="2272747" y="1866347"/>
                      <a:pt x="2230782" y="1833217"/>
                      <a:pt x="2213113" y="182880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90379" y="1243723"/>
              <a:ext cx="5854147" cy="2715616"/>
              <a:chOff x="2264486" y="1752599"/>
              <a:chExt cx="5342262" cy="2332384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2264486" y="1752600"/>
                <a:ext cx="2729948" cy="2332383"/>
              </a:xfrm>
              <a:custGeom>
                <a:avLst/>
                <a:gdLst>
                  <a:gd name="connsiteX0" fmla="*/ 0 w 2729948"/>
                  <a:gd name="connsiteY0" fmla="*/ 0 h 2332383"/>
                  <a:gd name="connsiteX1" fmla="*/ 53009 w 2729948"/>
                  <a:gd name="connsiteY1" fmla="*/ 132522 h 2332383"/>
                  <a:gd name="connsiteX2" fmla="*/ 106017 w 2729948"/>
                  <a:gd name="connsiteY2" fmla="*/ 265044 h 2332383"/>
                  <a:gd name="connsiteX3" fmla="*/ 145774 w 2729948"/>
                  <a:gd name="connsiteY3" fmla="*/ 424070 h 2332383"/>
                  <a:gd name="connsiteX4" fmla="*/ 225287 w 2729948"/>
                  <a:gd name="connsiteY4" fmla="*/ 609600 h 2332383"/>
                  <a:gd name="connsiteX5" fmla="*/ 304800 w 2729948"/>
                  <a:gd name="connsiteY5" fmla="*/ 715618 h 2332383"/>
                  <a:gd name="connsiteX6" fmla="*/ 384313 w 2729948"/>
                  <a:gd name="connsiteY6" fmla="*/ 795131 h 2332383"/>
                  <a:gd name="connsiteX7" fmla="*/ 463826 w 2729948"/>
                  <a:gd name="connsiteY7" fmla="*/ 821635 h 2332383"/>
                  <a:gd name="connsiteX8" fmla="*/ 490330 w 2729948"/>
                  <a:gd name="connsiteY8" fmla="*/ 795131 h 2332383"/>
                  <a:gd name="connsiteX9" fmla="*/ 530087 w 2729948"/>
                  <a:gd name="connsiteY9" fmla="*/ 702366 h 2332383"/>
                  <a:gd name="connsiteX10" fmla="*/ 556591 w 2729948"/>
                  <a:gd name="connsiteY10" fmla="*/ 702366 h 2332383"/>
                  <a:gd name="connsiteX11" fmla="*/ 848139 w 2729948"/>
                  <a:gd name="connsiteY11" fmla="*/ 914400 h 2332383"/>
                  <a:gd name="connsiteX12" fmla="*/ 1007165 w 2729948"/>
                  <a:gd name="connsiteY12" fmla="*/ 1033670 h 2332383"/>
                  <a:gd name="connsiteX13" fmla="*/ 1152939 w 2729948"/>
                  <a:gd name="connsiteY13" fmla="*/ 1232453 h 2332383"/>
                  <a:gd name="connsiteX14" fmla="*/ 1258956 w 2729948"/>
                  <a:gd name="connsiteY14" fmla="*/ 1351722 h 2332383"/>
                  <a:gd name="connsiteX15" fmla="*/ 1325217 w 2729948"/>
                  <a:gd name="connsiteY15" fmla="*/ 1510748 h 2332383"/>
                  <a:gd name="connsiteX16" fmla="*/ 1470991 w 2729948"/>
                  <a:gd name="connsiteY16" fmla="*/ 1709531 h 2332383"/>
                  <a:gd name="connsiteX17" fmla="*/ 1510748 w 2729948"/>
                  <a:gd name="connsiteY17" fmla="*/ 1749287 h 2332383"/>
                  <a:gd name="connsiteX18" fmla="*/ 1563756 w 2729948"/>
                  <a:gd name="connsiteY18" fmla="*/ 1775792 h 2332383"/>
                  <a:gd name="connsiteX19" fmla="*/ 1656522 w 2729948"/>
                  <a:gd name="connsiteY19" fmla="*/ 1789044 h 2332383"/>
                  <a:gd name="connsiteX20" fmla="*/ 1762539 w 2729948"/>
                  <a:gd name="connsiteY20" fmla="*/ 1762539 h 2332383"/>
                  <a:gd name="connsiteX21" fmla="*/ 1775791 w 2729948"/>
                  <a:gd name="connsiteY21" fmla="*/ 1736035 h 2332383"/>
                  <a:gd name="connsiteX22" fmla="*/ 1789043 w 2729948"/>
                  <a:gd name="connsiteY22" fmla="*/ 1736035 h 2332383"/>
                  <a:gd name="connsiteX23" fmla="*/ 1908313 w 2729948"/>
                  <a:gd name="connsiteY23" fmla="*/ 1855305 h 2332383"/>
                  <a:gd name="connsiteX24" fmla="*/ 1987826 w 2729948"/>
                  <a:gd name="connsiteY24" fmla="*/ 1948070 h 2332383"/>
                  <a:gd name="connsiteX25" fmla="*/ 2107096 w 2729948"/>
                  <a:gd name="connsiteY25" fmla="*/ 2107096 h 2332383"/>
                  <a:gd name="connsiteX26" fmla="*/ 2372139 w 2729948"/>
                  <a:gd name="connsiteY26" fmla="*/ 2279374 h 2332383"/>
                  <a:gd name="connsiteX27" fmla="*/ 2464904 w 2729948"/>
                  <a:gd name="connsiteY27" fmla="*/ 2292626 h 2332383"/>
                  <a:gd name="connsiteX28" fmla="*/ 2597426 w 2729948"/>
                  <a:gd name="connsiteY28" fmla="*/ 2305879 h 2332383"/>
                  <a:gd name="connsiteX29" fmla="*/ 2690191 w 2729948"/>
                  <a:gd name="connsiteY29" fmla="*/ 2319131 h 2332383"/>
                  <a:gd name="connsiteX30" fmla="*/ 2690191 w 2729948"/>
                  <a:gd name="connsiteY30" fmla="*/ 2252870 h 2332383"/>
                  <a:gd name="connsiteX31" fmla="*/ 2729948 w 2729948"/>
                  <a:gd name="connsiteY31" fmla="*/ 2332383 h 233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29948" h="2332383">
                    <a:moveTo>
                      <a:pt x="0" y="0"/>
                    </a:moveTo>
                    <a:lnTo>
                      <a:pt x="53009" y="132522"/>
                    </a:lnTo>
                    <a:cubicBezTo>
                      <a:pt x="70678" y="176696"/>
                      <a:pt x="90556" y="216453"/>
                      <a:pt x="106017" y="265044"/>
                    </a:cubicBezTo>
                    <a:cubicBezTo>
                      <a:pt x="121478" y="313635"/>
                      <a:pt x="125896" y="366644"/>
                      <a:pt x="145774" y="424070"/>
                    </a:cubicBezTo>
                    <a:cubicBezTo>
                      <a:pt x="165652" y="481496"/>
                      <a:pt x="198783" y="561009"/>
                      <a:pt x="225287" y="609600"/>
                    </a:cubicBezTo>
                    <a:cubicBezTo>
                      <a:pt x="251791" y="658191"/>
                      <a:pt x="278296" y="684696"/>
                      <a:pt x="304800" y="715618"/>
                    </a:cubicBezTo>
                    <a:cubicBezTo>
                      <a:pt x="331304" y="746540"/>
                      <a:pt x="357809" y="777462"/>
                      <a:pt x="384313" y="795131"/>
                    </a:cubicBezTo>
                    <a:cubicBezTo>
                      <a:pt x="410817" y="812800"/>
                      <a:pt x="446157" y="821635"/>
                      <a:pt x="463826" y="821635"/>
                    </a:cubicBezTo>
                    <a:cubicBezTo>
                      <a:pt x="481495" y="821635"/>
                      <a:pt x="479287" y="815009"/>
                      <a:pt x="490330" y="795131"/>
                    </a:cubicBezTo>
                    <a:cubicBezTo>
                      <a:pt x="501374" y="775253"/>
                      <a:pt x="519044" y="717827"/>
                      <a:pt x="530087" y="702366"/>
                    </a:cubicBezTo>
                    <a:cubicBezTo>
                      <a:pt x="541131" y="686905"/>
                      <a:pt x="503582" y="667027"/>
                      <a:pt x="556591" y="702366"/>
                    </a:cubicBezTo>
                    <a:cubicBezTo>
                      <a:pt x="609600" y="737705"/>
                      <a:pt x="773043" y="859183"/>
                      <a:pt x="848139" y="914400"/>
                    </a:cubicBezTo>
                    <a:cubicBezTo>
                      <a:pt x="923235" y="969617"/>
                      <a:pt x="956365" y="980661"/>
                      <a:pt x="1007165" y="1033670"/>
                    </a:cubicBezTo>
                    <a:cubicBezTo>
                      <a:pt x="1057965" y="1086679"/>
                      <a:pt x="1110974" y="1179444"/>
                      <a:pt x="1152939" y="1232453"/>
                    </a:cubicBezTo>
                    <a:cubicBezTo>
                      <a:pt x="1194904" y="1285462"/>
                      <a:pt x="1230243" y="1305339"/>
                      <a:pt x="1258956" y="1351722"/>
                    </a:cubicBezTo>
                    <a:cubicBezTo>
                      <a:pt x="1287669" y="1398105"/>
                      <a:pt x="1289878" y="1451113"/>
                      <a:pt x="1325217" y="1510748"/>
                    </a:cubicBezTo>
                    <a:cubicBezTo>
                      <a:pt x="1360556" y="1570383"/>
                      <a:pt x="1440069" y="1669775"/>
                      <a:pt x="1470991" y="1709531"/>
                    </a:cubicBezTo>
                    <a:cubicBezTo>
                      <a:pt x="1501913" y="1749288"/>
                      <a:pt x="1495287" y="1738244"/>
                      <a:pt x="1510748" y="1749287"/>
                    </a:cubicBezTo>
                    <a:cubicBezTo>
                      <a:pt x="1526209" y="1760331"/>
                      <a:pt x="1539460" y="1769166"/>
                      <a:pt x="1563756" y="1775792"/>
                    </a:cubicBezTo>
                    <a:cubicBezTo>
                      <a:pt x="1588052" y="1782418"/>
                      <a:pt x="1623391" y="1791253"/>
                      <a:pt x="1656522" y="1789044"/>
                    </a:cubicBezTo>
                    <a:cubicBezTo>
                      <a:pt x="1689653" y="1786835"/>
                      <a:pt x="1742661" y="1771374"/>
                      <a:pt x="1762539" y="1762539"/>
                    </a:cubicBezTo>
                    <a:cubicBezTo>
                      <a:pt x="1782417" y="1753704"/>
                      <a:pt x="1771374" y="1740452"/>
                      <a:pt x="1775791" y="1736035"/>
                    </a:cubicBezTo>
                    <a:cubicBezTo>
                      <a:pt x="1780208" y="1731618"/>
                      <a:pt x="1766956" y="1716157"/>
                      <a:pt x="1789043" y="1736035"/>
                    </a:cubicBezTo>
                    <a:cubicBezTo>
                      <a:pt x="1811130" y="1755913"/>
                      <a:pt x="1875183" y="1819966"/>
                      <a:pt x="1908313" y="1855305"/>
                    </a:cubicBezTo>
                    <a:cubicBezTo>
                      <a:pt x="1941443" y="1890644"/>
                      <a:pt x="1954696" y="1906105"/>
                      <a:pt x="1987826" y="1948070"/>
                    </a:cubicBezTo>
                    <a:cubicBezTo>
                      <a:pt x="2020956" y="1990035"/>
                      <a:pt x="2043044" y="2051879"/>
                      <a:pt x="2107096" y="2107096"/>
                    </a:cubicBezTo>
                    <a:cubicBezTo>
                      <a:pt x="2171148" y="2162313"/>
                      <a:pt x="2312504" y="2248452"/>
                      <a:pt x="2372139" y="2279374"/>
                    </a:cubicBezTo>
                    <a:cubicBezTo>
                      <a:pt x="2431774" y="2310296"/>
                      <a:pt x="2427356" y="2288209"/>
                      <a:pt x="2464904" y="2292626"/>
                    </a:cubicBezTo>
                    <a:cubicBezTo>
                      <a:pt x="2502452" y="2297043"/>
                      <a:pt x="2559878" y="2301462"/>
                      <a:pt x="2597426" y="2305879"/>
                    </a:cubicBezTo>
                    <a:cubicBezTo>
                      <a:pt x="2634974" y="2310296"/>
                      <a:pt x="2674730" y="2327966"/>
                      <a:pt x="2690191" y="2319131"/>
                    </a:cubicBezTo>
                    <a:cubicBezTo>
                      <a:pt x="2705652" y="2310296"/>
                      <a:pt x="2683565" y="2250661"/>
                      <a:pt x="2690191" y="2252870"/>
                    </a:cubicBezTo>
                    <a:cubicBezTo>
                      <a:pt x="2696817" y="2255079"/>
                      <a:pt x="2725531" y="2316922"/>
                      <a:pt x="2729948" y="233238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4876800" y="1752599"/>
                <a:ext cx="2729948" cy="2332383"/>
              </a:xfrm>
              <a:custGeom>
                <a:avLst/>
                <a:gdLst>
                  <a:gd name="connsiteX0" fmla="*/ 0 w 2729948"/>
                  <a:gd name="connsiteY0" fmla="*/ 0 h 2332383"/>
                  <a:gd name="connsiteX1" fmla="*/ 53009 w 2729948"/>
                  <a:gd name="connsiteY1" fmla="*/ 132522 h 2332383"/>
                  <a:gd name="connsiteX2" fmla="*/ 106017 w 2729948"/>
                  <a:gd name="connsiteY2" fmla="*/ 265044 h 2332383"/>
                  <a:gd name="connsiteX3" fmla="*/ 145774 w 2729948"/>
                  <a:gd name="connsiteY3" fmla="*/ 424070 h 2332383"/>
                  <a:gd name="connsiteX4" fmla="*/ 225287 w 2729948"/>
                  <a:gd name="connsiteY4" fmla="*/ 609600 h 2332383"/>
                  <a:gd name="connsiteX5" fmla="*/ 304800 w 2729948"/>
                  <a:gd name="connsiteY5" fmla="*/ 715618 h 2332383"/>
                  <a:gd name="connsiteX6" fmla="*/ 384313 w 2729948"/>
                  <a:gd name="connsiteY6" fmla="*/ 795131 h 2332383"/>
                  <a:gd name="connsiteX7" fmla="*/ 463826 w 2729948"/>
                  <a:gd name="connsiteY7" fmla="*/ 821635 h 2332383"/>
                  <a:gd name="connsiteX8" fmla="*/ 490330 w 2729948"/>
                  <a:gd name="connsiteY8" fmla="*/ 795131 h 2332383"/>
                  <a:gd name="connsiteX9" fmla="*/ 530087 w 2729948"/>
                  <a:gd name="connsiteY9" fmla="*/ 702366 h 2332383"/>
                  <a:gd name="connsiteX10" fmla="*/ 556591 w 2729948"/>
                  <a:gd name="connsiteY10" fmla="*/ 702366 h 2332383"/>
                  <a:gd name="connsiteX11" fmla="*/ 848139 w 2729948"/>
                  <a:gd name="connsiteY11" fmla="*/ 914400 h 2332383"/>
                  <a:gd name="connsiteX12" fmla="*/ 1007165 w 2729948"/>
                  <a:gd name="connsiteY12" fmla="*/ 1033670 h 2332383"/>
                  <a:gd name="connsiteX13" fmla="*/ 1152939 w 2729948"/>
                  <a:gd name="connsiteY13" fmla="*/ 1232453 h 2332383"/>
                  <a:gd name="connsiteX14" fmla="*/ 1258956 w 2729948"/>
                  <a:gd name="connsiteY14" fmla="*/ 1351722 h 2332383"/>
                  <a:gd name="connsiteX15" fmla="*/ 1325217 w 2729948"/>
                  <a:gd name="connsiteY15" fmla="*/ 1510748 h 2332383"/>
                  <a:gd name="connsiteX16" fmla="*/ 1470991 w 2729948"/>
                  <a:gd name="connsiteY16" fmla="*/ 1709531 h 2332383"/>
                  <a:gd name="connsiteX17" fmla="*/ 1510748 w 2729948"/>
                  <a:gd name="connsiteY17" fmla="*/ 1749287 h 2332383"/>
                  <a:gd name="connsiteX18" fmla="*/ 1563756 w 2729948"/>
                  <a:gd name="connsiteY18" fmla="*/ 1775792 h 2332383"/>
                  <a:gd name="connsiteX19" fmla="*/ 1656522 w 2729948"/>
                  <a:gd name="connsiteY19" fmla="*/ 1789044 h 2332383"/>
                  <a:gd name="connsiteX20" fmla="*/ 1762539 w 2729948"/>
                  <a:gd name="connsiteY20" fmla="*/ 1762539 h 2332383"/>
                  <a:gd name="connsiteX21" fmla="*/ 1775791 w 2729948"/>
                  <a:gd name="connsiteY21" fmla="*/ 1736035 h 2332383"/>
                  <a:gd name="connsiteX22" fmla="*/ 1789043 w 2729948"/>
                  <a:gd name="connsiteY22" fmla="*/ 1736035 h 2332383"/>
                  <a:gd name="connsiteX23" fmla="*/ 1908313 w 2729948"/>
                  <a:gd name="connsiteY23" fmla="*/ 1855305 h 2332383"/>
                  <a:gd name="connsiteX24" fmla="*/ 1987826 w 2729948"/>
                  <a:gd name="connsiteY24" fmla="*/ 1948070 h 2332383"/>
                  <a:gd name="connsiteX25" fmla="*/ 2107096 w 2729948"/>
                  <a:gd name="connsiteY25" fmla="*/ 2107096 h 2332383"/>
                  <a:gd name="connsiteX26" fmla="*/ 2372139 w 2729948"/>
                  <a:gd name="connsiteY26" fmla="*/ 2279374 h 2332383"/>
                  <a:gd name="connsiteX27" fmla="*/ 2464904 w 2729948"/>
                  <a:gd name="connsiteY27" fmla="*/ 2292626 h 2332383"/>
                  <a:gd name="connsiteX28" fmla="*/ 2597426 w 2729948"/>
                  <a:gd name="connsiteY28" fmla="*/ 2305879 h 2332383"/>
                  <a:gd name="connsiteX29" fmla="*/ 2690191 w 2729948"/>
                  <a:gd name="connsiteY29" fmla="*/ 2319131 h 2332383"/>
                  <a:gd name="connsiteX30" fmla="*/ 2690191 w 2729948"/>
                  <a:gd name="connsiteY30" fmla="*/ 2252870 h 2332383"/>
                  <a:gd name="connsiteX31" fmla="*/ 2729948 w 2729948"/>
                  <a:gd name="connsiteY31" fmla="*/ 2332383 h 233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29948" h="2332383">
                    <a:moveTo>
                      <a:pt x="0" y="0"/>
                    </a:moveTo>
                    <a:lnTo>
                      <a:pt x="53009" y="132522"/>
                    </a:lnTo>
                    <a:cubicBezTo>
                      <a:pt x="70678" y="176696"/>
                      <a:pt x="90556" y="216453"/>
                      <a:pt x="106017" y="265044"/>
                    </a:cubicBezTo>
                    <a:cubicBezTo>
                      <a:pt x="121478" y="313635"/>
                      <a:pt x="125896" y="366644"/>
                      <a:pt x="145774" y="424070"/>
                    </a:cubicBezTo>
                    <a:cubicBezTo>
                      <a:pt x="165652" y="481496"/>
                      <a:pt x="198783" y="561009"/>
                      <a:pt x="225287" y="609600"/>
                    </a:cubicBezTo>
                    <a:cubicBezTo>
                      <a:pt x="251791" y="658191"/>
                      <a:pt x="278296" y="684696"/>
                      <a:pt x="304800" y="715618"/>
                    </a:cubicBezTo>
                    <a:cubicBezTo>
                      <a:pt x="331304" y="746540"/>
                      <a:pt x="357809" y="777462"/>
                      <a:pt x="384313" y="795131"/>
                    </a:cubicBezTo>
                    <a:cubicBezTo>
                      <a:pt x="410817" y="812800"/>
                      <a:pt x="446157" y="821635"/>
                      <a:pt x="463826" y="821635"/>
                    </a:cubicBezTo>
                    <a:cubicBezTo>
                      <a:pt x="481495" y="821635"/>
                      <a:pt x="479287" y="815009"/>
                      <a:pt x="490330" y="795131"/>
                    </a:cubicBezTo>
                    <a:cubicBezTo>
                      <a:pt x="501374" y="775253"/>
                      <a:pt x="519044" y="717827"/>
                      <a:pt x="530087" y="702366"/>
                    </a:cubicBezTo>
                    <a:cubicBezTo>
                      <a:pt x="541131" y="686905"/>
                      <a:pt x="503582" y="667027"/>
                      <a:pt x="556591" y="702366"/>
                    </a:cubicBezTo>
                    <a:cubicBezTo>
                      <a:pt x="609600" y="737705"/>
                      <a:pt x="773043" y="859183"/>
                      <a:pt x="848139" y="914400"/>
                    </a:cubicBezTo>
                    <a:cubicBezTo>
                      <a:pt x="923235" y="969617"/>
                      <a:pt x="956365" y="980661"/>
                      <a:pt x="1007165" y="1033670"/>
                    </a:cubicBezTo>
                    <a:cubicBezTo>
                      <a:pt x="1057965" y="1086679"/>
                      <a:pt x="1110974" y="1179444"/>
                      <a:pt x="1152939" y="1232453"/>
                    </a:cubicBezTo>
                    <a:cubicBezTo>
                      <a:pt x="1194904" y="1285462"/>
                      <a:pt x="1230243" y="1305339"/>
                      <a:pt x="1258956" y="1351722"/>
                    </a:cubicBezTo>
                    <a:cubicBezTo>
                      <a:pt x="1287669" y="1398105"/>
                      <a:pt x="1289878" y="1451113"/>
                      <a:pt x="1325217" y="1510748"/>
                    </a:cubicBezTo>
                    <a:cubicBezTo>
                      <a:pt x="1360556" y="1570383"/>
                      <a:pt x="1440069" y="1669775"/>
                      <a:pt x="1470991" y="1709531"/>
                    </a:cubicBezTo>
                    <a:cubicBezTo>
                      <a:pt x="1501913" y="1749288"/>
                      <a:pt x="1495287" y="1738244"/>
                      <a:pt x="1510748" y="1749287"/>
                    </a:cubicBezTo>
                    <a:cubicBezTo>
                      <a:pt x="1526209" y="1760331"/>
                      <a:pt x="1539460" y="1769166"/>
                      <a:pt x="1563756" y="1775792"/>
                    </a:cubicBezTo>
                    <a:cubicBezTo>
                      <a:pt x="1588052" y="1782418"/>
                      <a:pt x="1623391" y="1791253"/>
                      <a:pt x="1656522" y="1789044"/>
                    </a:cubicBezTo>
                    <a:cubicBezTo>
                      <a:pt x="1689653" y="1786835"/>
                      <a:pt x="1742661" y="1771374"/>
                      <a:pt x="1762539" y="1762539"/>
                    </a:cubicBezTo>
                    <a:cubicBezTo>
                      <a:pt x="1782417" y="1753704"/>
                      <a:pt x="1771374" y="1740452"/>
                      <a:pt x="1775791" y="1736035"/>
                    </a:cubicBezTo>
                    <a:cubicBezTo>
                      <a:pt x="1780208" y="1731618"/>
                      <a:pt x="1766956" y="1716157"/>
                      <a:pt x="1789043" y="1736035"/>
                    </a:cubicBezTo>
                    <a:cubicBezTo>
                      <a:pt x="1811130" y="1755913"/>
                      <a:pt x="1875183" y="1819966"/>
                      <a:pt x="1908313" y="1855305"/>
                    </a:cubicBezTo>
                    <a:cubicBezTo>
                      <a:pt x="1941443" y="1890644"/>
                      <a:pt x="1954696" y="1906105"/>
                      <a:pt x="1987826" y="1948070"/>
                    </a:cubicBezTo>
                    <a:cubicBezTo>
                      <a:pt x="2020956" y="1990035"/>
                      <a:pt x="2043044" y="2051879"/>
                      <a:pt x="2107096" y="2107096"/>
                    </a:cubicBezTo>
                    <a:cubicBezTo>
                      <a:pt x="2171148" y="2162313"/>
                      <a:pt x="2312504" y="2248452"/>
                      <a:pt x="2372139" y="2279374"/>
                    </a:cubicBezTo>
                    <a:cubicBezTo>
                      <a:pt x="2431774" y="2310296"/>
                      <a:pt x="2427356" y="2288209"/>
                      <a:pt x="2464904" y="2292626"/>
                    </a:cubicBezTo>
                    <a:cubicBezTo>
                      <a:pt x="2502452" y="2297043"/>
                      <a:pt x="2559878" y="2301462"/>
                      <a:pt x="2597426" y="2305879"/>
                    </a:cubicBezTo>
                    <a:cubicBezTo>
                      <a:pt x="2634974" y="2310296"/>
                      <a:pt x="2674730" y="2327966"/>
                      <a:pt x="2690191" y="2319131"/>
                    </a:cubicBezTo>
                    <a:cubicBezTo>
                      <a:pt x="2705652" y="2310296"/>
                      <a:pt x="2683565" y="2250661"/>
                      <a:pt x="2690191" y="2252870"/>
                    </a:cubicBezTo>
                    <a:cubicBezTo>
                      <a:pt x="2696817" y="2255079"/>
                      <a:pt x="2725531" y="2316922"/>
                      <a:pt x="2729948" y="233238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092297" y="1194857"/>
              <a:ext cx="413896" cy="1705064"/>
              <a:chOff x="8312870" y="1214735"/>
              <a:chExt cx="413896" cy="170506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8312870" y="2550467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T1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312870" y="188260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T2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312870" y="121473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T3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15973" y="1265799"/>
              <a:ext cx="413896" cy="1705064"/>
              <a:chOff x="8312870" y="1214735"/>
              <a:chExt cx="413896" cy="1705064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312870" y="2550467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T1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312870" y="1882601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T2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12870" y="1214735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T3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506649" y="195639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65419" y="122007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65419" y="19050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165419" y="325314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04160" y="299991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256859" y="3344580"/>
              <a:ext cx="2696141" cy="1318942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234150" y="3657600"/>
              <a:ext cx="29785" cy="98030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4" idx="0"/>
            </p:cNvCxnSpPr>
            <p:nvPr/>
          </p:nvCxnSpPr>
          <p:spPr>
            <a:xfrm>
              <a:off x="2294068" y="2093555"/>
              <a:ext cx="555812" cy="90636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56859" y="1388364"/>
              <a:ext cx="249790" cy="51663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54713" y="2370697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T3 &lt; T2 &lt; T1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700" y="671468"/>
              <a:ext cx="1947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Objective Function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965550" y="1243724"/>
              <a:ext cx="25050" cy="36330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965550" y="4895848"/>
              <a:ext cx="7333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429000" y="5057745"/>
              <a:ext cx="3616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Configuration – Center Positions Y(k)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885319" y="718079"/>
              <a:ext cx="4018436" cy="369332"/>
              <a:chOff x="2885319" y="718079"/>
              <a:chExt cx="4018436" cy="369332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2885319" y="918134"/>
                <a:ext cx="5439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557261" y="718079"/>
                <a:ext cx="334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Fixed Temperature – false minima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973980" y="1188309"/>
              <a:ext cx="3432428" cy="369332"/>
              <a:chOff x="2167562" y="5514945"/>
              <a:chExt cx="3432428" cy="369332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167562" y="5715000"/>
                <a:ext cx="48617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04160" y="5514945"/>
                <a:ext cx="2795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Annealing -- correct minima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846447" y="3810000"/>
              <a:ext cx="261706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15336" y="3794760"/>
              <a:ext cx="91440" cy="868762"/>
              <a:chOff x="5015336" y="3794760"/>
              <a:chExt cx="91440" cy="86876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015336" y="457208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                                    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015336" y="426720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15336" y="3794760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4837056" y="3948900"/>
              <a:ext cx="28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7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b="1" dirty="0" smtClean="0"/>
              <a:t>Greedy Algorithms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algorithms like k Means are </a:t>
            </a:r>
            <a:r>
              <a:rPr lang="en-US" dirty="0" smtClean="0">
                <a:solidFill>
                  <a:srgbClr val="FF0000"/>
                </a:solidFill>
              </a:rPr>
              <a:t>greedy</a:t>
            </a:r>
          </a:p>
          <a:p>
            <a:r>
              <a:rPr lang="en-US" dirty="0" smtClean="0"/>
              <a:t>They consist of iterations</a:t>
            </a:r>
          </a:p>
          <a:p>
            <a:r>
              <a:rPr lang="en-US" dirty="0" smtClean="0"/>
              <a:t>Each iterations makes the step that most obviously minimizes function</a:t>
            </a:r>
          </a:p>
          <a:p>
            <a:r>
              <a:rPr lang="en-US" dirty="0" smtClean="0"/>
              <a:t>Set of short term optima; not always global optima</a:t>
            </a:r>
          </a:p>
          <a:p>
            <a:r>
              <a:rPr lang="en-US" dirty="0" smtClean="0"/>
              <a:t>Same is true of life (politics, wall street)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6"/>
            <a:ext cx="8229600" cy="954314"/>
          </a:xfrm>
        </p:spPr>
        <p:txBody>
          <a:bodyPr/>
          <a:lstStyle/>
          <a:p>
            <a:r>
              <a:rPr lang="en-US" b="1" dirty="0" smtClean="0"/>
              <a:t>Parallel Computing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applications are running in a cloud  with up to 100K servers in it </a:t>
            </a:r>
          </a:p>
          <a:p>
            <a:pPr lvl="1"/>
            <a:r>
              <a:rPr lang="en-US" dirty="0" smtClean="0"/>
              <a:t>A million or so cores each of which is independent</a:t>
            </a:r>
          </a:p>
          <a:p>
            <a:r>
              <a:rPr lang="en-US" dirty="0" smtClean="0"/>
              <a:t>When you or rather your phone/tablet/laptop accesses cloud, you take a core which handles your request</a:t>
            </a:r>
          </a:p>
          <a:p>
            <a:pPr lvl="1"/>
            <a:r>
              <a:rPr lang="en-US" dirty="0" smtClean="0"/>
              <a:t>So we can easily handle a million requests at same time</a:t>
            </a:r>
          </a:p>
          <a:p>
            <a:r>
              <a:rPr lang="en-US" dirty="0" smtClean="0"/>
              <a:t>This is simplest form of parallel computing – parallelism over jobs or users</a:t>
            </a:r>
          </a:p>
          <a:p>
            <a:r>
              <a:rPr lang="en-US" dirty="0" smtClean="0"/>
              <a:t>But other forms are needed to </a:t>
            </a:r>
          </a:p>
          <a:p>
            <a:pPr lvl="1"/>
            <a:r>
              <a:rPr lang="en-US" dirty="0" smtClean="0"/>
              <a:t>Access giant databases</a:t>
            </a:r>
          </a:p>
          <a:p>
            <a:pPr lvl="1"/>
            <a:r>
              <a:rPr lang="en-US" dirty="0" smtClean="0"/>
              <a:t>Calculate model-based recommendations linking items together</a:t>
            </a:r>
          </a:p>
          <a:p>
            <a:pPr lvl="1"/>
            <a:r>
              <a:rPr lang="en-US" dirty="0" smtClean="0"/>
              <a:t>Do a large clustering</a:t>
            </a:r>
          </a:p>
          <a:p>
            <a:pPr lvl="1"/>
            <a:r>
              <a:rPr lang="en-US" dirty="0" smtClean="0"/>
              <a:t>Answer a search question (similar to accessing giant database)</a:t>
            </a:r>
          </a:p>
          <a:p>
            <a:r>
              <a:rPr lang="en-US" dirty="0" smtClean="0"/>
              <a:t>These use “data parallelism” also used on supercomputers to calculate complex model of universe, fusion, battery, deformation of car in crash, evolution of molecules in a protein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6"/>
            <a:ext cx="8229600" cy="954314"/>
          </a:xfrm>
        </p:spPr>
        <p:txBody>
          <a:bodyPr/>
          <a:lstStyle/>
          <a:p>
            <a:r>
              <a:rPr lang="en-US" b="1" dirty="0" smtClean="0"/>
              <a:t>Parallel Computing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dividing cores by users we (also) divide (some of) cores so each has a fraction of data</a:t>
            </a:r>
          </a:p>
          <a:p>
            <a:r>
              <a:rPr lang="en-US" dirty="0" smtClean="0"/>
              <a:t>In study of air flow over a plane, you divide air into a mesh and determine pressure, density, velocity at each mesh point</a:t>
            </a:r>
          </a:p>
          <a:p>
            <a:pPr lvl="1"/>
            <a:r>
              <a:rPr lang="en-US" dirty="0" smtClean="0"/>
              <a:t>Weather forecasting similar</a:t>
            </a:r>
          </a:p>
          <a:p>
            <a:r>
              <a:rPr lang="en-US" dirty="0" smtClean="0"/>
              <a:t>Here data is mesh points</a:t>
            </a:r>
          </a:p>
          <a:p>
            <a:r>
              <a:rPr lang="en-US" dirty="0" smtClean="0"/>
              <a:t>For search, data is web pages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eCommerce</a:t>
            </a:r>
            <a:r>
              <a:rPr lang="en-US" dirty="0" smtClean="0"/>
              <a:t>, data is items and/or people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Kmeans</a:t>
            </a:r>
            <a:r>
              <a:rPr lang="en-US" dirty="0" smtClean="0"/>
              <a:t>, data is points to be clustered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27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58FCD5-CE3B-405E-AD87-106BDD8B0E81}" type="slidenum">
              <a:rPr lang="en-US">
                <a:solidFill>
                  <a:srgbClr val="FFFFCC"/>
                </a:solidFill>
              </a:rPr>
              <a:pPr/>
              <a:t>17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2514600" cy="838200"/>
          </a:xfrm>
        </p:spPr>
        <p:txBody>
          <a:bodyPr>
            <a:normAutofit fontScale="90000"/>
          </a:bodyPr>
          <a:lstStyle/>
          <a:p>
            <a:r>
              <a:rPr lang="en-US"/>
              <a:t>Update on the Mesh</a:t>
            </a:r>
          </a:p>
        </p:txBody>
      </p:sp>
      <p:grpSp>
        <p:nvGrpSpPr>
          <p:cNvPr id="1191939" name="Group 3"/>
          <p:cNvGrpSpPr>
            <a:grpSpLocks/>
          </p:cNvGrpSpPr>
          <p:nvPr/>
        </p:nvGrpSpPr>
        <p:grpSpPr bwMode="auto">
          <a:xfrm>
            <a:off x="2438400" y="76200"/>
            <a:ext cx="6629400" cy="6629400"/>
            <a:chOff x="1584" y="0"/>
            <a:chExt cx="4176" cy="4176"/>
          </a:xfrm>
        </p:grpSpPr>
        <p:sp>
          <p:nvSpPr>
            <p:cNvPr id="1191940" name="Rectangle 4"/>
            <p:cNvSpPr>
              <a:spLocks noChangeArrowheads="1"/>
            </p:cNvSpPr>
            <p:nvPr/>
          </p:nvSpPr>
          <p:spPr bwMode="auto">
            <a:xfrm>
              <a:off x="1584" y="0"/>
              <a:ext cx="4176" cy="41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  <p:grpSp>
          <p:nvGrpSpPr>
            <p:cNvPr id="1191941" name="Group 5"/>
            <p:cNvGrpSpPr>
              <a:grpSpLocks/>
            </p:cNvGrpSpPr>
            <p:nvPr/>
          </p:nvGrpSpPr>
          <p:grpSpPr bwMode="auto">
            <a:xfrm>
              <a:off x="1653" y="0"/>
              <a:ext cx="4107" cy="4108"/>
              <a:chOff x="116" y="33"/>
              <a:chExt cx="4107" cy="4108"/>
            </a:xfrm>
          </p:grpSpPr>
          <p:sp>
            <p:nvSpPr>
              <p:cNvPr id="1191942" name="Line 6"/>
              <p:cNvSpPr>
                <a:spLocks noChangeShapeType="1"/>
              </p:cNvSpPr>
              <p:nvPr/>
            </p:nvSpPr>
            <p:spPr bwMode="auto">
              <a:xfrm>
                <a:off x="147" y="68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43" name="Line 7"/>
              <p:cNvSpPr>
                <a:spLocks noChangeShapeType="1"/>
              </p:cNvSpPr>
              <p:nvPr/>
            </p:nvSpPr>
            <p:spPr bwMode="auto">
              <a:xfrm rot="-5400000">
                <a:off x="-793" y="1010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44" name="Oval 8"/>
              <p:cNvSpPr>
                <a:spLocks noChangeArrowheads="1"/>
              </p:cNvSpPr>
              <p:nvPr/>
            </p:nvSpPr>
            <p:spPr bwMode="auto">
              <a:xfrm>
                <a:off x="116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45" name="Oval 9"/>
              <p:cNvSpPr>
                <a:spLocks noChangeArrowheads="1"/>
              </p:cNvSpPr>
              <p:nvPr/>
            </p:nvSpPr>
            <p:spPr bwMode="auto">
              <a:xfrm>
                <a:off x="387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46" name="Oval 10"/>
              <p:cNvSpPr>
                <a:spLocks noChangeArrowheads="1"/>
              </p:cNvSpPr>
              <p:nvPr/>
            </p:nvSpPr>
            <p:spPr bwMode="auto">
              <a:xfrm>
                <a:off x="655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47" name="Oval 11"/>
              <p:cNvSpPr>
                <a:spLocks noChangeArrowheads="1"/>
              </p:cNvSpPr>
              <p:nvPr/>
            </p:nvSpPr>
            <p:spPr bwMode="auto">
              <a:xfrm>
                <a:off x="924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48" name="Oval 12"/>
              <p:cNvSpPr>
                <a:spLocks noChangeArrowheads="1"/>
              </p:cNvSpPr>
              <p:nvPr/>
            </p:nvSpPr>
            <p:spPr bwMode="auto">
              <a:xfrm>
                <a:off x="1440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49" name="Oval 13"/>
              <p:cNvSpPr>
                <a:spLocks noChangeArrowheads="1"/>
              </p:cNvSpPr>
              <p:nvPr/>
            </p:nvSpPr>
            <p:spPr bwMode="auto">
              <a:xfrm>
                <a:off x="1728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0" name="Oval 14"/>
              <p:cNvSpPr>
                <a:spLocks noChangeArrowheads="1"/>
              </p:cNvSpPr>
              <p:nvPr/>
            </p:nvSpPr>
            <p:spPr bwMode="auto">
              <a:xfrm>
                <a:off x="1997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1" name="Oval 15"/>
              <p:cNvSpPr>
                <a:spLocks noChangeArrowheads="1"/>
              </p:cNvSpPr>
              <p:nvPr/>
            </p:nvSpPr>
            <p:spPr bwMode="auto">
              <a:xfrm>
                <a:off x="1191" y="3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2" name="Oval 16"/>
              <p:cNvSpPr>
                <a:spLocks noChangeArrowheads="1"/>
              </p:cNvSpPr>
              <p:nvPr/>
            </p:nvSpPr>
            <p:spPr bwMode="auto">
              <a:xfrm>
                <a:off x="116" y="29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3" name="Oval 17"/>
              <p:cNvSpPr>
                <a:spLocks noChangeArrowheads="1"/>
              </p:cNvSpPr>
              <p:nvPr/>
            </p:nvSpPr>
            <p:spPr bwMode="auto">
              <a:xfrm>
                <a:off x="384" y="29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4" name="Oval 18"/>
              <p:cNvSpPr>
                <a:spLocks noChangeArrowheads="1"/>
              </p:cNvSpPr>
              <p:nvPr/>
            </p:nvSpPr>
            <p:spPr bwMode="auto">
              <a:xfrm>
                <a:off x="652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5" name="Oval 19"/>
              <p:cNvSpPr>
                <a:spLocks noChangeArrowheads="1"/>
              </p:cNvSpPr>
              <p:nvPr/>
            </p:nvSpPr>
            <p:spPr bwMode="auto">
              <a:xfrm>
                <a:off x="921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6" name="Oval 20"/>
              <p:cNvSpPr>
                <a:spLocks noChangeArrowheads="1"/>
              </p:cNvSpPr>
              <p:nvPr/>
            </p:nvSpPr>
            <p:spPr bwMode="auto">
              <a:xfrm>
                <a:off x="1440" y="29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7" name="Oval 21"/>
              <p:cNvSpPr>
                <a:spLocks noChangeArrowheads="1"/>
              </p:cNvSpPr>
              <p:nvPr/>
            </p:nvSpPr>
            <p:spPr bwMode="auto">
              <a:xfrm>
                <a:off x="1725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8" name="Oval 22"/>
              <p:cNvSpPr>
                <a:spLocks noChangeArrowheads="1"/>
              </p:cNvSpPr>
              <p:nvPr/>
            </p:nvSpPr>
            <p:spPr bwMode="auto">
              <a:xfrm>
                <a:off x="1994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59" name="Oval 23"/>
              <p:cNvSpPr>
                <a:spLocks noChangeArrowheads="1"/>
              </p:cNvSpPr>
              <p:nvPr/>
            </p:nvSpPr>
            <p:spPr bwMode="auto">
              <a:xfrm>
                <a:off x="1188" y="294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0" name="Oval 24"/>
              <p:cNvSpPr>
                <a:spLocks noChangeArrowheads="1"/>
              </p:cNvSpPr>
              <p:nvPr/>
            </p:nvSpPr>
            <p:spPr bwMode="auto">
              <a:xfrm>
                <a:off x="116" y="56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1" name="Oval 25"/>
              <p:cNvSpPr>
                <a:spLocks noChangeArrowheads="1"/>
              </p:cNvSpPr>
              <p:nvPr/>
            </p:nvSpPr>
            <p:spPr bwMode="auto">
              <a:xfrm>
                <a:off x="380" y="56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2" name="Oval 26"/>
              <p:cNvSpPr>
                <a:spLocks noChangeArrowheads="1"/>
              </p:cNvSpPr>
              <p:nvPr/>
            </p:nvSpPr>
            <p:spPr bwMode="auto">
              <a:xfrm>
                <a:off x="648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3" name="Oval 27"/>
              <p:cNvSpPr>
                <a:spLocks noChangeArrowheads="1"/>
              </p:cNvSpPr>
              <p:nvPr/>
            </p:nvSpPr>
            <p:spPr bwMode="auto">
              <a:xfrm>
                <a:off x="917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4" name="Oval 28"/>
              <p:cNvSpPr>
                <a:spLocks noChangeArrowheads="1"/>
              </p:cNvSpPr>
              <p:nvPr/>
            </p:nvSpPr>
            <p:spPr bwMode="auto">
              <a:xfrm>
                <a:off x="1440" y="56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5" name="Oval 29"/>
              <p:cNvSpPr>
                <a:spLocks noChangeArrowheads="1"/>
              </p:cNvSpPr>
              <p:nvPr/>
            </p:nvSpPr>
            <p:spPr bwMode="auto">
              <a:xfrm>
                <a:off x="1721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6" name="Oval 30"/>
              <p:cNvSpPr>
                <a:spLocks noChangeArrowheads="1"/>
              </p:cNvSpPr>
              <p:nvPr/>
            </p:nvSpPr>
            <p:spPr bwMode="auto">
              <a:xfrm>
                <a:off x="1990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7" name="Oval 31"/>
              <p:cNvSpPr>
                <a:spLocks noChangeArrowheads="1"/>
              </p:cNvSpPr>
              <p:nvPr/>
            </p:nvSpPr>
            <p:spPr bwMode="auto">
              <a:xfrm>
                <a:off x="1184" y="562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8" name="Oval 32"/>
              <p:cNvSpPr>
                <a:spLocks noChangeArrowheads="1"/>
              </p:cNvSpPr>
              <p:nvPr/>
            </p:nvSpPr>
            <p:spPr bwMode="auto">
              <a:xfrm>
                <a:off x="116" y="84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69" name="Oval 33"/>
              <p:cNvSpPr>
                <a:spLocks noChangeArrowheads="1"/>
              </p:cNvSpPr>
              <p:nvPr/>
            </p:nvSpPr>
            <p:spPr bwMode="auto">
              <a:xfrm>
                <a:off x="388" y="84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0" name="Oval 34"/>
              <p:cNvSpPr>
                <a:spLocks noChangeArrowheads="1"/>
              </p:cNvSpPr>
              <p:nvPr/>
            </p:nvSpPr>
            <p:spPr bwMode="auto">
              <a:xfrm>
                <a:off x="656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1" name="Oval 35"/>
              <p:cNvSpPr>
                <a:spLocks noChangeArrowheads="1"/>
              </p:cNvSpPr>
              <p:nvPr/>
            </p:nvSpPr>
            <p:spPr bwMode="auto">
              <a:xfrm>
                <a:off x="925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2" name="Oval 36"/>
              <p:cNvSpPr>
                <a:spLocks noChangeArrowheads="1"/>
              </p:cNvSpPr>
              <p:nvPr/>
            </p:nvSpPr>
            <p:spPr bwMode="auto">
              <a:xfrm>
                <a:off x="1440" y="84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3" name="Oval 37"/>
              <p:cNvSpPr>
                <a:spLocks noChangeArrowheads="1"/>
              </p:cNvSpPr>
              <p:nvPr/>
            </p:nvSpPr>
            <p:spPr bwMode="auto">
              <a:xfrm>
                <a:off x="1729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4" name="Oval 38"/>
              <p:cNvSpPr>
                <a:spLocks noChangeArrowheads="1"/>
              </p:cNvSpPr>
              <p:nvPr/>
            </p:nvSpPr>
            <p:spPr bwMode="auto">
              <a:xfrm>
                <a:off x="1998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5" name="Oval 39"/>
              <p:cNvSpPr>
                <a:spLocks noChangeArrowheads="1"/>
              </p:cNvSpPr>
              <p:nvPr/>
            </p:nvSpPr>
            <p:spPr bwMode="auto">
              <a:xfrm>
                <a:off x="1192" y="84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6" name="Oval 40"/>
              <p:cNvSpPr>
                <a:spLocks noChangeArrowheads="1"/>
              </p:cNvSpPr>
              <p:nvPr/>
            </p:nvSpPr>
            <p:spPr bwMode="auto">
              <a:xfrm>
                <a:off x="116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7" name="Oval 41"/>
              <p:cNvSpPr>
                <a:spLocks noChangeArrowheads="1"/>
              </p:cNvSpPr>
              <p:nvPr/>
            </p:nvSpPr>
            <p:spPr bwMode="auto">
              <a:xfrm>
                <a:off x="384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8" name="Oval 42"/>
              <p:cNvSpPr>
                <a:spLocks noChangeArrowheads="1"/>
              </p:cNvSpPr>
              <p:nvPr/>
            </p:nvSpPr>
            <p:spPr bwMode="auto">
              <a:xfrm>
                <a:off x="652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79" name="Oval 43"/>
              <p:cNvSpPr>
                <a:spLocks noChangeArrowheads="1"/>
              </p:cNvSpPr>
              <p:nvPr/>
            </p:nvSpPr>
            <p:spPr bwMode="auto">
              <a:xfrm>
                <a:off x="920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0" name="Oval 44"/>
              <p:cNvSpPr>
                <a:spLocks noChangeArrowheads="1"/>
              </p:cNvSpPr>
              <p:nvPr/>
            </p:nvSpPr>
            <p:spPr bwMode="auto">
              <a:xfrm>
                <a:off x="1725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1" name="Oval 45"/>
              <p:cNvSpPr>
                <a:spLocks noChangeArrowheads="1"/>
              </p:cNvSpPr>
              <p:nvPr/>
            </p:nvSpPr>
            <p:spPr bwMode="auto">
              <a:xfrm>
                <a:off x="1993" y="1125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2" name="Oval 46"/>
              <p:cNvSpPr>
                <a:spLocks noChangeArrowheads="1"/>
              </p:cNvSpPr>
              <p:nvPr/>
            </p:nvSpPr>
            <p:spPr bwMode="auto">
              <a:xfrm>
                <a:off x="1188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3" name="Oval 47"/>
              <p:cNvSpPr>
                <a:spLocks noChangeArrowheads="1"/>
              </p:cNvSpPr>
              <p:nvPr/>
            </p:nvSpPr>
            <p:spPr bwMode="auto">
              <a:xfrm>
                <a:off x="116" y="138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4" name="Oval 48"/>
              <p:cNvSpPr>
                <a:spLocks noChangeArrowheads="1"/>
              </p:cNvSpPr>
              <p:nvPr/>
            </p:nvSpPr>
            <p:spPr bwMode="auto">
              <a:xfrm>
                <a:off x="388" y="138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5" name="Oval 49"/>
              <p:cNvSpPr>
                <a:spLocks noChangeArrowheads="1"/>
              </p:cNvSpPr>
              <p:nvPr/>
            </p:nvSpPr>
            <p:spPr bwMode="auto">
              <a:xfrm>
                <a:off x="656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6" name="Oval 50"/>
              <p:cNvSpPr>
                <a:spLocks noChangeArrowheads="1"/>
              </p:cNvSpPr>
              <p:nvPr/>
            </p:nvSpPr>
            <p:spPr bwMode="auto">
              <a:xfrm>
                <a:off x="925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7" name="Oval 51"/>
              <p:cNvSpPr>
                <a:spLocks noChangeArrowheads="1"/>
              </p:cNvSpPr>
              <p:nvPr/>
            </p:nvSpPr>
            <p:spPr bwMode="auto">
              <a:xfrm>
                <a:off x="1440" y="138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8" name="Oval 52"/>
              <p:cNvSpPr>
                <a:spLocks noChangeArrowheads="1"/>
              </p:cNvSpPr>
              <p:nvPr/>
            </p:nvSpPr>
            <p:spPr bwMode="auto">
              <a:xfrm>
                <a:off x="1729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89" name="Oval 53"/>
              <p:cNvSpPr>
                <a:spLocks noChangeArrowheads="1"/>
              </p:cNvSpPr>
              <p:nvPr/>
            </p:nvSpPr>
            <p:spPr bwMode="auto">
              <a:xfrm>
                <a:off x="1998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0" name="Oval 54"/>
              <p:cNvSpPr>
                <a:spLocks noChangeArrowheads="1"/>
              </p:cNvSpPr>
              <p:nvPr/>
            </p:nvSpPr>
            <p:spPr bwMode="auto">
              <a:xfrm>
                <a:off x="1192" y="138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1" name="Oval 55"/>
              <p:cNvSpPr>
                <a:spLocks noChangeArrowheads="1"/>
              </p:cNvSpPr>
              <p:nvPr/>
            </p:nvSpPr>
            <p:spPr bwMode="auto">
              <a:xfrm>
                <a:off x="116" y="164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2" name="Oval 56"/>
              <p:cNvSpPr>
                <a:spLocks noChangeArrowheads="1"/>
              </p:cNvSpPr>
              <p:nvPr/>
            </p:nvSpPr>
            <p:spPr bwMode="auto">
              <a:xfrm>
                <a:off x="384" y="164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3" name="Oval 57"/>
              <p:cNvSpPr>
                <a:spLocks noChangeArrowheads="1"/>
              </p:cNvSpPr>
              <p:nvPr/>
            </p:nvSpPr>
            <p:spPr bwMode="auto">
              <a:xfrm>
                <a:off x="652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4" name="Oval 58"/>
              <p:cNvSpPr>
                <a:spLocks noChangeArrowheads="1"/>
              </p:cNvSpPr>
              <p:nvPr/>
            </p:nvSpPr>
            <p:spPr bwMode="auto">
              <a:xfrm>
                <a:off x="921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5" name="Oval 59"/>
              <p:cNvSpPr>
                <a:spLocks noChangeArrowheads="1"/>
              </p:cNvSpPr>
              <p:nvPr/>
            </p:nvSpPr>
            <p:spPr bwMode="auto">
              <a:xfrm>
                <a:off x="1440" y="164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6" name="Oval 60"/>
              <p:cNvSpPr>
                <a:spLocks noChangeArrowheads="1"/>
              </p:cNvSpPr>
              <p:nvPr/>
            </p:nvSpPr>
            <p:spPr bwMode="auto">
              <a:xfrm>
                <a:off x="1725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7" name="Oval 61"/>
              <p:cNvSpPr>
                <a:spLocks noChangeArrowheads="1"/>
              </p:cNvSpPr>
              <p:nvPr/>
            </p:nvSpPr>
            <p:spPr bwMode="auto">
              <a:xfrm>
                <a:off x="1994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8" name="Oval 62"/>
              <p:cNvSpPr>
                <a:spLocks noChangeArrowheads="1"/>
              </p:cNvSpPr>
              <p:nvPr/>
            </p:nvSpPr>
            <p:spPr bwMode="auto">
              <a:xfrm>
                <a:off x="1188" y="164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1999" name="Oval 63"/>
              <p:cNvSpPr>
                <a:spLocks noChangeArrowheads="1"/>
              </p:cNvSpPr>
              <p:nvPr/>
            </p:nvSpPr>
            <p:spPr bwMode="auto">
              <a:xfrm>
                <a:off x="116" y="191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0" name="Oval 64"/>
              <p:cNvSpPr>
                <a:spLocks noChangeArrowheads="1"/>
              </p:cNvSpPr>
              <p:nvPr/>
            </p:nvSpPr>
            <p:spPr bwMode="auto">
              <a:xfrm>
                <a:off x="384" y="191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1" name="Oval 65"/>
              <p:cNvSpPr>
                <a:spLocks noChangeArrowheads="1"/>
              </p:cNvSpPr>
              <p:nvPr/>
            </p:nvSpPr>
            <p:spPr bwMode="auto">
              <a:xfrm>
                <a:off x="652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2" name="Oval 66"/>
              <p:cNvSpPr>
                <a:spLocks noChangeArrowheads="1"/>
              </p:cNvSpPr>
              <p:nvPr/>
            </p:nvSpPr>
            <p:spPr bwMode="auto">
              <a:xfrm>
                <a:off x="921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3" name="Oval 67"/>
              <p:cNvSpPr>
                <a:spLocks noChangeArrowheads="1"/>
              </p:cNvSpPr>
              <p:nvPr/>
            </p:nvSpPr>
            <p:spPr bwMode="auto">
              <a:xfrm>
                <a:off x="1440" y="191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4" name="Oval 68"/>
              <p:cNvSpPr>
                <a:spLocks noChangeArrowheads="1"/>
              </p:cNvSpPr>
              <p:nvPr/>
            </p:nvSpPr>
            <p:spPr bwMode="auto">
              <a:xfrm>
                <a:off x="1725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5" name="Oval 69"/>
              <p:cNvSpPr>
                <a:spLocks noChangeArrowheads="1"/>
              </p:cNvSpPr>
              <p:nvPr/>
            </p:nvSpPr>
            <p:spPr bwMode="auto">
              <a:xfrm>
                <a:off x="1994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6" name="Oval 70"/>
              <p:cNvSpPr>
                <a:spLocks noChangeArrowheads="1"/>
              </p:cNvSpPr>
              <p:nvPr/>
            </p:nvSpPr>
            <p:spPr bwMode="auto">
              <a:xfrm>
                <a:off x="1188" y="1914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7" name="Oval 71"/>
              <p:cNvSpPr>
                <a:spLocks noChangeArrowheads="1"/>
              </p:cNvSpPr>
              <p:nvPr/>
            </p:nvSpPr>
            <p:spPr bwMode="auto">
              <a:xfrm>
                <a:off x="1421" y="1106"/>
                <a:ext cx="109" cy="109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8" name="Line 72"/>
              <p:cNvSpPr>
                <a:spLocks noChangeShapeType="1"/>
              </p:cNvSpPr>
              <p:nvPr/>
            </p:nvSpPr>
            <p:spPr bwMode="auto">
              <a:xfrm flipV="1">
                <a:off x="1523" y="1161"/>
                <a:ext cx="2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09" name="Line 73"/>
              <p:cNvSpPr>
                <a:spLocks noChangeShapeType="1"/>
              </p:cNvSpPr>
              <p:nvPr/>
            </p:nvSpPr>
            <p:spPr bwMode="auto">
              <a:xfrm flipV="1">
                <a:off x="1259" y="1161"/>
                <a:ext cx="1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0" name="Line 74"/>
              <p:cNvSpPr>
                <a:spLocks noChangeShapeType="1"/>
              </p:cNvSpPr>
              <p:nvPr/>
            </p:nvSpPr>
            <p:spPr bwMode="auto">
              <a:xfrm rot="-16200000">
                <a:off x="1379" y="1313"/>
                <a:ext cx="1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1" name="Line 75"/>
              <p:cNvSpPr>
                <a:spLocks noChangeShapeType="1"/>
              </p:cNvSpPr>
              <p:nvPr/>
            </p:nvSpPr>
            <p:spPr bwMode="auto">
              <a:xfrm rot="-16200000">
                <a:off x="1386" y="1003"/>
                <a:ext cx="1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2" name="Line 76"/>
              <p:cNvSpPr>
                <a:spLocks noChangeShapeType="1"/>
              </p:cNvSpPr>
              <p:nvPr/>
            </p:nvSpPr>
            <p:spPr bwMode="auto">
              <a:xfrm>
                <a:off x="147" y="4105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3" name="Line 77"/>
              <p:cNvSpPr>
                <a:spLocks noChangeShapeType="1"/>
              </p:cNvSpPr>
              <p:nvPr/>
            </p:nvSpPr>
            <p:spPr bwMode="auto">
              <a:xfrm rot="-5400000">
                <a:off x="-929" y="3030"/>
                <a:ext cx="21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4" name="Oval 78"/>
              <p:cNvSpPr>
                <a:spLocks noChangeArrowheads="1"/>
              </p:cNvSpPr>
              <p:nvPr/>
            </p:nvSpPr>
            <p:spPr bwMode="auto">
              <a:xfrm>
                <a:off x="116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5" name="Oval 79"/>
              <p:cNvSpPr>
                <a:spLocks noChangeArrowheads="1"/>
              </p:cNvSpPr>
              <p:nvPr/>
            </p:nvSpPr>
            <p:spPr bwMode="auto">
              <a:xfrm>
                <a:off x="387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6" name="Oval 80"/>
              <p:cNvSpPr>
                <a:spLocks noChangeArrowheads="1"/>
              </p:cNvSpPr>
              <p:nvPr/>
            </p:nvSpPr>
            <p:spPr bwMode="auto">
              <a:xfrm>
                <a:off x="655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7" name="Oval 81"/>
              <p:cNvSpPr>
                <a:spLocks noChangeArrowheads="1"/>
              </p:cNvSpPr>
              <p:nvPr/>
            </p:nvSpPr>
            <p:spPr bwMode="auto">
              <a:xfrm>
                <a:off x="924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8" name="Oval 82"/>
              <p:cNvSpPr>
                <a:spLocks noChangeArrowheads="1"/>
              </p:cNvSpPr>
              <p:nvPr/>
            </p:nvSpPr>
            <p:spPr bwMode="auto">
              <a:xfrm>
                <a:off x="1449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19" name="Oval 83"/>
              <p:cNvSpPr>
                <a:spLocks noChangeArrowheads="1"/>
              </p:cNvSpPr>
              <p:nvPr/>
            </p:nvSpPr>
            <p:spPr bwMode="auto">
              <a:xfrm>
                <a:off x="1728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0" name="Oval 84"/>
              <p:cNvSpPr>
                <a:spLocks noChangeArrowheads="1"/>
              </p:cNvSpPr>
              <p:nvPr/>
            </p:nvSpPr>
            <p:spPr bwMode="auto">
              <a:xfrm>
                <a:off x="1997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1" name="Oval 85"/>
              <p:cNvSpPr>
                <a:spLocks noChangeArrowheads="1"/>
              </p:cNvSpPr>
              <p:nvPr/>
            </p:nvSpPr>
            <p:spPr bwMode="auto">
              <a:xfrm>
                <a:off x="1191" y="2188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2" name="Oval 86"/>
              <p:cNvSpPr>
                <a:spLocks noChangeArrowheads="1"/>
              </p:cNvSpPr>
              <p:nvPr/>
            </p:nvSpPr>
            <p:spPr bwMode="auto">
              <a:xfrm>
                <a:off x="116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3" name="Oval 87"/>
              <p:cNvSpPr>
                <a:spLocks noChangeArrowheads="1"/>
              </p:cNvSpPr>
              <p:nvPr/>
            </p:nvSpPr>
            <p:spPr bwMode="auto">
              <a:xfrm>
                <a:off x="384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4" name="Oval 88"/>
              <p:cNvSpPr>
                <a:spLocks noChangeArrowheads="1"/>
              </p:cNvSpPr>
              <p:nvPr/>
            </p:nvSpPr>
            <p:spPr bwMode="auto">
              <a:xfrm>
                <a:off x="652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5" name="Oval 89"/>
              <p:cNvSpPr>
                <a:spLocks noChangeArrowheads="1"/>
              </p:cNvSpPr>
              <p:nvPr/>
            </p:nvSpPr>
            <p:spPr bwMode="auto">
              <a:xfrm>
                <a:off x="921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6" name="Oval 90"/>
              <p:cNvSpPr>
                <a:spLocks noChangeArrowheads="1"/>
              </p:cNvSpPr>
              <p:nvPr/>
            </p:nvSpPr>
            <p:spPr bwMode="auto">
              <a:xfrm>
                <a:off x="1449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7" name="Oval 91"/>
              <p:cNvSpPr>
                <a:spLocks noChangeArrowheads="1"/>
              </p:cNvSpPr>
              <p:nvPr/>
            </p:nvSpPr>
            <p:spPr bwMode="auto">
              <a:xfrm>
                <a:off x="1725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8" name="Oval 92"/>
              <p:cNvSpPr>
                <a:spLocks noChangeArrowheads="1"/>
              </p:cNvSpPr>
              <p:nvPr/>
            </p:nvSpPr>
            <p:spPr bwMode="auto">
              <a:xfrm>
                <a:off x="1994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29" name="Oval 93"/>
              <p:cNvSpPr>
                <a:spLocks noChangeArrowheads="1"/>
              </p:cNvSpPr>
              <p:nvPr/>
            </p:nvSpPr>
            <p:spPr bwMode="auto">
              <a:xfrm>
                <a:off x="1188" y="244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0" name="Oval 94"/>
              <p:cNvSpPr>
                <a:spLocks noChangeArrowheads="1"/>
              </p:cNvSpPr>
              <p:nvPr/>
            </p:nvSpPr>
            <p:spPr bwMode="auto">
              <a:xfrm>
                <a:off x="116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1" name="Oval 95"/>
              <p:cNvSpPr>
                <a:spLocks noChangeArrowheads="1"/>
              </p:cNvSpPr>
              <p:nvPr/>
            </p:nvSpPr>
            <p:spPr bwMode="auto">
              <a:xfrm>
                <a:off x="380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2" name="Oval 96"/>
              <p:cNvSpPr>
                <a:spLocks noChangeArrowheads="1"/>
              </p:cNvSpPr>
              <p:nvPr/>
            </p:nvSpPr>
            <p:spPr bwMode="auto">
              <a:xfrm>
                <a:off x="648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3" name="Oval 97"/>
              <p:cNvSpPr>
                <a:spLocks noChangeArrowheads="1"/>
              </p:cNvSpPr>
              <p:nvPr/>
            </p:nvSpPr>
            <p:spPr bwMode="auto">
              <a:xfrm>
                <a:off x="917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4" name="Oval 98"/>
              <p:cNvSpPr>
                <a:spLocks noChangeArrowheads="1"/>
              </p:cNvSpPr>
              <p:nvPr/>
            </p:nvSpPr>
            <p:spPr bwMode="auto">
              <a:xfrm>
                <a:off x="1449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5" name="Oval 99"/>
              <p:cNvSpPr>
                <a:spLocks noChangeArrowheads="1"/>
              </p:cNvSpPr>
              <p:nvPr/>
            </p:nvSpPr>
            <p:spPr bwMode="auto">
              <a:xfrm>
                <a:off x="1721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6" name="Oval 100"/>
              <p:cNvSpPr>
                <a:spLocks noChangeArrowheads="1"/>
              </p:cNvSpPr>
              <p:nvPr/>
            </p:nvSpPr>
            <p:spPr bwMode="auto">
              <a:xfrm>
                <a:off x="1990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7" name="Oval 101"/>
              <p:cNvSpPr>
                <a:spLocks noChangeArrowheads="1"/>
              </p:cNvSpPr>
              <p:nvPr/>
            </p:nvSpPr>
            <p:spPr bwMode="auto">
              <a:xfrm>
                <a:off x="1184" y="2717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8" name="Oval 102"/>
              <p:cNvSpPr>
                <a:spLocks noChangeArrowheads="1"/>
              </p:cNvSpPr>
              <p:nvPr/>
            </p:nvSpPr>
            <p:spPr bwMode="auto">
              <a:xfrm>
                <a:off x="116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39" name="Oval 103"/>
              <p:cNvSpPr>
                <a:spLocks noChangeArrowheads="1"/>
              </p:cNvSpPr>
              <p:nvPr/>
            </p:nvSpPr>
            <p:spPr bwMode="auto">
              <a:xfrm>
                <a:off x="388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0" name="Oval 104"/>
              <p:cNvSpPr>
                <a:spLocks noChangeArrowheads="1"/>
              </p:cNvSpPr>
              <p:nvPr/>
            </p:nvSpPr>
            <p:spPr bwMode="auto">
              <a:xfrm>
                <a:off x="656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1" name="Oval 105"/>
              <p:cNvSpPr>
                <a:spLocks noChangeArrowheads="1"/>
              </p:cNvSpPr>
              <p:nvPr/>
            </p:nvSpPr>
            <p:spPr bwMode="auto">
              <a:xfrm>
                <a:off x="925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2" name="Oval 106"/>
              <p:cNvSpPr>
                <a:spLocks noChangeArrowheads="1"/>
              </p:cNvSpPr>
              <p:nvPr/>
            </p:nvSpPr>
            <p:spPr bwMode="auto">
              <a:xfrm>
                <a:off x="1449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3" name="Oval 107"/>
              <p:cNvSpPr>
                <a:spLocks noChangeArrowheads="1"/>
              </p:cNvSpPr>
              <p:nvPr/>
            </p:nvSpPr>
            <p:spPr bwMode="auto">
              <a:xfrm>
                <a:off x="1729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4" name="Oval 108"/>
              <p:cNvSpPr>
                <a:spLocks noChangeArrowheads="1"/>
              </p:cNvSpPr>
              <p:nvPr/>
            </p:nvSpPr>
            <p:spPr bwMode="auto">
              <a:xfrm>
                <a:off x="1998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5" name="Oval 109"/>
              <p:cNvSpPr>
                <a:spLocks noChangeArrowheads="1"/>
              </p:cNvSpPr>
              <p:nvPr/>
            </p:nvSpPr>
            <p:spPr bwMode="auto">
              <a:xfrm>
                <a:off x="1192" y="299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6" name="Oval 110"/>
              <p:cNvSpPr>
                <a:spLocks noChangeArrowheads="1"/>
              </p:cNvSpPr>
              <p:nvPr/>
            </p:nvSpPr>
            <p:spPr bwMode="auto">
              <a:xfrm>
                <a:off x="116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7" name="Oval 111"/>
              <p:cNvSpPr>
                <a:spLocks noChangeArrowheads="1"/>
              </p:cNvSpPr>
              <p:nvPr/>
            </p:nvSpPr>
            <p:spPr bwMode="auto">
              <a:xfrm>
                <a:off x="384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8" name="Oval 112"/>
              <p:cNvSpPr>
                <a:spLocks noChangeArrowheads="1"/>
              </p:cNvSpPr>
              <p:nvPr/>
            </p:nvSpPr>
            <p:spPr bwMode="auto">
              <a:xfrm>
                <a:off x="652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49" name="Oval 113"/>
              <p:cNvSpPr>
                <a:spLocks noChangeArrowheads="1"/>
              </p:cNvSpPr>
              <p:nvPr/>
            </p:nvSpPr>
            <p:spPr bwMode="auto">
              <a:xfrm>
                <a:off x="920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0" name="Oval 114"/>
              <p:cNvSpPr>
                <a:spLocks noChangeArrowheads="1"/>
              </p:cNvSpPr>
              <p:nvPr/>
            </p:nvSpPr>
            <p:spPr bwMode="auto">
              <a:xfrm>
                <a:off x="1725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1" name="Oval 115"/>
              <p:cNvSpPr>
                <a:spLocks noChangeArrowheads="1"/>
              </p:cNvSpPr>
              <p:nvPr/>
            </p:nvSpPr>
            <p:spPr bwMode="auto">
              <a:xfrm>
                <a:off x="1993" y="328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2" name="Oval 116"/>
              <p:cNvSpPr>
                <a:spLocks noChangeArrowheads="1"/>
              </p:cNvSpPr>
              <p:nvPr/>
            </p:nvSpPr>
            <p:spPr bwMode="auto">
              <a:xfrm>
                <a:off x="1188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3" name="Oval 117"/>
              <p:cNvSpPr>
                <a:spLocks noChangeArrowheads="1"/>
              </p:cNvSpPr>
              <p:nvPr/>
            </p:nvSpPr>
            <p:spPr bwMode="auto">
              <a:xfrm>
                <a:off x="116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4" name="Oval 118"/>
              <p:cNvSpPr>
                <a:spLocks noChangeArrowheads="1"/>
              </p:cNvSpPr>
              <p:nvPr/>
            </p:nvSpPr>
            <p:spPr bwMode="auto">
              <a:xfrm>
                <a:off x="388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5" name="Oval 119"/>
              <p:cNvSpPr>
                <a:spLocks noChangeArrowheads="1"/>
              </p:cNvSpPr>
              <p:nvPr/>
            </p:nvSpPr>
            <p:spPr bwMode="auto">
              <a:xfrm>
                <a:off x="656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6" name="Oval 120"/>
              <p:cNvSpPr>
                <a:spLocks noChangeArrowheads="1"/>
              </p:cNvSpPr>
              <p:nvPr/>
            </p:nvSpPr>
            <p:spPr bwMode="auto">
              <a:xfrm>
                <a:off x="925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7" name="Oval 121"/>
              <p:cNvSpPr>
                <a:spLocks noChangeArrowheads="1"/>
              </p:cNvSpPr>
              <p:nvPr/>
            </p:nvSpPr>
            <p:spPr bwMode="auto">
              <a:xfrm>
                <a:off x="1449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8" name="Oval 122"/>
              <p:cNvSpPr>
                <a:spLocks noChangeArrowheads="1"/>
              </p:cNvSpPr>
              <p:nvPr/>
            </p:nvSpPr>
            <p:spPr bwMode="auto">
              <a:xfrm>
                <a:off x="1729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59" name="Oval 123"/>
              <p:cNvSpPr>
                <a:spLocks noChangeArrowheads="1"/>
              </p:cNvSpPr>
              <p:nvPr/>
            </p:nvSpPr>
            <p:spPr bwMode="auto">
              <a:xfrm>
                <a:off x="1998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0" name="Oval 124"/>
              <p:cNvSpPr>
                <a:spLocks noChangeArrowheads="1"/>
              </p:cNvSpPr>
              <p:nvPr/>
            </p:nvSpPr>
            <p:spPr bwMode="auto">
              <a:xfrm>
                <a:off x="1192" y="353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1" name="Oval 125"/>
              <p:cNvSpPr>
                <a:spLocks noChangeArrowheads="1"/>
              </p:cNvSpPr>
              <p:nvPr/>
            </p:nvSpPr>
            <p:spPr bwMode="auto">
              <a:xfrm>
                <a:off x="116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2" name="Oval 126"/>
              <p:cNvSpPr>
                <a:spLocks noChangeArrowheads="1"/>
              </p:cNvSpPr>
              <p:nvPr/>
            </p:nvSpPr>
            <p:spPr bwMode="auto">
              <a:xfrm>
                <a:off x="384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3" name="Oval 127"/>
              <p:cNvSpPr>
                <a:spLocks noChangeArrowheads="1"/>
              </p:cNvSpPr>
              <p:nvPr/>
            </p:nvSpPr>
            <p:spPr bwMode="auto">
              <a:xfrm>
                <a:off x="652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4" name="Oval 128"/>
              <p:cNvSpPr>
                <a:spLocks noChangeArrowheads="1"/>
              </p:cNvSpPr>
              <p:nvPr/>
            </p:nvSpPr>
            <p:spPr bwMode="auto">
              <a:xfrm>
                <a:off x="921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5" name="Oval 129"/>
              <p:cNvSpPr>
                <a:spLocks noChangeArrowheads="1"/>
              </p:cNvSpPr>
              <p:nvPr/>
            </p:nvSpPr>
            <p:spPr bwMode="auto">
              <a:xfrm>
                <a:off x="1449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6" name="Oval 130"/>
              <p:cNvSpPr>
                <a:spLocks noChangeArrowheads="1"/>
              </p:cNvSpPr>
              <p:nvPr/>
            </p:nvSpPr>
            <p:spPr bwMode="auto">
              <a:xfrm>
                <a:off x="1725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7" name="Oval 131"/>
              <p:cNvSpPr>
                <a:spLocks noChangeArrowheads="1"/>
              </p:cNvSpPr>
              <p:nvPr/>
            </p:nvSpPr>
            <p:spPr bwMode="auto">
              <a:xfrm>
                <a:off x="1994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8" name="Oval 132"/>
              <p:cNvSpPr>
                <a:spLocks noChangeArrowheads="1"/>
              </p:cNvSpPr>
              <p:nvPr/>
            </p:nvSpPr>
            <p:spPr bwMode="auto">
              <a:xfrm>
                <a:off x="1188" y="380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69" name="Oval 133"/>
              <p:cNvSpPr>
                <a:spLocks noChangeArrowheads="1"/>
              </p:cNvSpPr>
              <p:nvPr/>
            </p:nvSpPr>
            <p:spPr bwMode="auto">
              <a:xfrm>
                <a:off x="116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0" name="Oval 134"/>
              <p:cNvSpPr>
                <a:spLocks noChangeArrowheads="1"/>
              </p:cNvSpPr>
              <p:nvPr/>
            </p:nvSpPr>
            <p:spPr bwMode="auto">
              <a:xfrm>
                <a:off x="384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1" name="Oval 135"/>
              <p:cNvSpPr>
                <a:spLocks noChangeArrowheads="1"/>
              </p:cNvSpPr>
              <p:nvPr/>
            </p:nvSpPr>
            <p:spPr bwMode="auto">
              <a:xfrm>
                <a:off x="652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2" name="Oval 136"/>
              <p:cNvSpPr>
                <a:spLocks noChangeArrowheads="1"/>
              </p:cNvSpPr>
              <p:nvPr/>
            </p:nvSpPr>
            <p:spPr bwMode="auto">
              <a:xfrm>
                <a:off x="921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3" name="Oval 137"/>
              <p:cNvSpPr>
                <a:spLocks noChangeArrowheads="1"/>
              </p:cNvSpPr>
              <p:nvPr/>
            </p:nvSpPr>
            <p:spPr bwMode="auto">
              <a:xfrm>
                <a:off x="1449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4" name="Oval 138"/>
              <p:cNvSpPr>
                <a:spLocks noChangeArrowheads="1"/>
              </p:cNvSpPr>
              <p:nvPr/>
            </p:nvSpPr>
            <p:spPr bwMode="auto">
              <a:xfrm>
                <a:off x="1725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5" name="Oval 139"/>
              <p:cNvSpPr>
                <a:spLocks noChangeArrowheads="1"/>
              </p:cNvSpPr>
              <p:nvPr/>
            </p:nvSpPr>
            <p:spPr bwMode="auto">
              <a:xfrm>
                <a:off x="1994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6" name="Oval 140"/>
              <p:cNvSpPr>
                <a:spLocks noChangeArrowheads="1"/>
              </p:cNvSpPr>
              <p:nvPr/>
            </p:nvSpPr>
            <p:spPr bwMode="auto">
              <a:xfrm>
                <a:off x="1188" y="406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7" name="Oval 141"/>
              <p:cNvSpPr>
                <a:spLocks noChangeArrowheads="1"/>
              </p:cNvSpPr>
              <p:nvPr/>
            </p:nvSpPr>
            <p:spPr bwMode="auto">
              <a:xfrm>
                <a:off x="1448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8" name="Line 142"/>
              <p:cNvSpPr>
                <a:spLocks noChangeShapeType="1"/>
              </p:cNvSpPr>
              <p:nvPr/>
            </p:nvSpPr>
            <p:spPr bwMode="auto">
              <a:xfrm>
                <a:off x="2011" y="68"/>
                <a:ext cx="22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79" name="Line 143"/>
              <p:cNvSpPr>
                <a:spLocks noChangeShapeType="1"/>
              </p:cNvSpPr>
              <p:nvPr/>
            </p:nvSpPr>
            <p:spPr bwMode="auto">
              <a:xfrm rot="-5400000">
                <a:off x="3240" y="1009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0" name="Oval 144"/>
              <p:cNvSpPr>
                <a:spLocks noChangeArrowheads="1"/>
              </p:cNvSpPr>
              <p:nvPr/>
            </p:nvSpPr>
            <p:spPr bwMode="auto">
              <a:xfrm>
                <a:off x="2273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1" name="Oval 145"/>
              <p:cNvSpPr>
                <a:spLocks noChangeArrowheads="1"/>
              </p:cNvSpPr>
              <p:nvPr/>
            </p:nvSpPr>
            <p:spPr bwMode="auto">
              <a:xfrm>
                <a:off x="2541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2" name="Oval 146"/>
              <p:cNvSpPr>
                <a:spLocks noChangeArrowheads="1"/>
              </p:cNvSpPr>
              <p:nvPr/>
            </p:nvSpPr>
            <p:spPr bwMode="auto">
              <a:xfrm>
                <a:off x="2809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3" name="Oval 147"/>
              <p:cNvSpPr>
                <a:spLocks noChangeArrowheads="1"/>
              </p:cNvSpPr>
              <p:nvPr/>
            </p:nvSpPr>
            <p:spPr bwMode="auto">
              <a:xfrm>
                <a:off x="3078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4" name="Oval 148"/>
              <p:cNvSpPr>
                <a:spLocks noChangeArrowheads="1"/>
              </p:cNvSpPr>
              <p:nvPr/>
            </p:nvSpPr>
            <p:spPr bwMode="auto">
              <a:xfrm>
                <a:off x="3602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5" name="Oval 149"/>
              <p:cNvSpPr>
                <a:spLocks noChangeArrowheads="1"/>
              </p:cNvSpPr>
              <p:nvPr/>
            </p:nvSpPr>
            <p:spPr bwMode="auto">
              <a:xfrm>
                <a:off x="3882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6" name="Oval 150"/>
              <p:cNvSpPr>
                <a:spLocks noChangeArrowheads="1"/>
              </p:cNvSpPr>
              <p:nvPr/>
            </p:nvSpPr>
            <p:spPr bwMode="auto">
              <a:xfrm>
                <a:off x="4148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7" name="Oval 151"/>
              <p:cNvSpPr>
                <a:spLocks noChangeArrowheads="1"/>
              </p:cNvSpPr>
              <p:nvPr/>
            </p:nvSpPr>
            <p:spPr bwMode="auto">
              <a:xfrm>
                <a:off x="3345" y="3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8" name="Oval 152"/>
              <p:cNvSpPr>
                <a:spLocks noChangeArrowheads="1"/>
              </p:cNvSpPr>
              <p:nvPr/>
            </p:nvSpPr>
            <p:spPr bwMode="auto">
              <a:xfrm>
                <a:off x="2270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89" name="Oval 153"/>
              <p:cNvSpPr>
                <a:spLocks noChangeArrowheads="1"/>
              </p:cNvSpPr>
              <p:nvPr/>
            </p:nvSpPr>
            <p:spPr bwMode="auto">
              <a:xfrm>
                <a:off x="2538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0" name="Oval 154"/>
              <p:cNvSpPr>
                <a:spLocks noChangeArrowheads="1"/>
              </p:cNvSpPr>
              <p:nvPr/>
            </p:nvSpPr>
            <p:spPr bwMode="auto">
              <a:xfrm>
                <a:off x="2806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1" name="Oval 155"/>
              <p:cNvSpPr>
                <a:spLocks noChangeArrowheads="1"/>
              </p:cNvSpPr>
              <p:nvPr/>
            </p:nvSpPr>
            <p:spPr bwMode="auto">
              <a:xfrm>
                <a:off x="3075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2" name="Oval 156"/>
              <p:cNvSpPr>
                <a:spLocks noChangeArrowheads="1"/>
              </p:cNvSpPr>
              <p:nvPr/>
            </p:nvSpPr>
            <p:spPr bwMode="auto">
              <a:xfrm>
                <a:off x="3602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3" name="Oval 157"/>
              <p:cNvSpPr>
                <a:spLocks noChangeArrowheads="1"/>
              </p:cNvSpPr>
              <p:nvPr/>
            </p:nvSpPr>
            <p:spPr bwMode="auto">
              <a:xfrm>
                <a:off x="3879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4" name="Oval 158"/>
              <p:cNvSpPr>
                <a:spLocks noChangeArrowheads="1"/>
              </p:cNvSpPr>
              <p:nvPr/>
            </p:nvSpPr>
            <p:spPr bwMode="auto">
              <a:xfrm>
                <a:off x="4148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5" name="Oval 159"/>
              <p:cNvSpPr>
                <a:spLocks noChangeArrowheads="1"/>
              </p:cNvSpPr>
              <p:nvPr/>
            </p:nvSpPr>
            <p:spPr bwMode="auto">
              <a:xfrm>
                <a:off x="3342" y="29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6" name="Oval 160"/>
              <p:cNvSpPr>
                <a:spLocks noChangeArrowheads="1"/>
              </p:cNvSpPr>
              <p:nvPr/>
            </p:nvSpPr>
            <p:spPr bwMode="auto">
              <a:xfrm>
                <a:off x="2266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7" name="Oval 161"/>
              <p:cNvSpPr>
                <a:spLocks noChangeArrowheads="1"/>
              </p:cNvSpPr>
              <p:nvPr/>
            </p:nvSpPr>
            <p:spPr bwMode="auto">
              <a:xfrm>
                <a:off x="2534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8" name="Oval 162"/>
              <p:cNvSpPr>
                <a:spLocks noChangeArrowheads="1"/>
              </p:cNvSpPr>
              <p:nvPr/>
            </p:nvSpPr>
            <p:spPr bwMode="auto">
              <a:xfrm>
                <a:off x="2802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099" name="Oval 163"/>
              <p:cNvSpPr>
                <a:spLocks noChangeArrowheads="1"/>
              </p:cNvSpPr>
              <p:nvPr/>
            </p:nvSpPr>
            <p:spPr bwMode="auto">
              <a:xfrm>
                <a:off x="3071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0" name="Oval 164"/>
              <p:cNvSpPr>
                <a:spLocks noChangeArrowheads="1"/>
              </p:cNvSpPr>
              <p:nvPr/>
            </p:nvSpPr>
            <p:spPr bwMode="auto">
              <a:xfrm>
                <a:off x="3602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1" name="Oval 165"/>
              <p:cNvSpPr>
                <a:spLocks noChangeArrowheads="1"/>
              </p:cNvSpPr>
              <p:nvPr/>
            </p:nvSpPr>
            <p:spPr bwMode="auto">
              <a:xfrm>
                <a:off x="3875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2" name="Oval 166"/>
              <p:cNvSpPr>
                <a:spLocks noChangeArrowheads="1"/>
              </p:cNvSpPr>
              <p:nvPr/>
            </p:nvSpPr>
            <p:spPr bwMode="auto">
              <a:xfrm>
                <a:off x="4148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3" name="Oval 167"/>
              <p:cNvSpPr>
                <a:spLocks noChangeArrowheads="1"/>
              </p:cNvSpPr>
              <p:nvPr/>
            </p:nvSpPr>
            <p:spPr bwMode="auto">
              <a:xfrm>
                <a:off x="3338" y="56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4" name="Oval 168"/>
              <p:cNvSpPr>
                <a:spLocks noChangeArrowheads="1"/>
              </p:cNvSpPr>
              <p:nvPr/>
            </p:nvSpPr>
            <p:spPr bwMode="auto">
              <a:xfrm>
                <a:off x="2274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5" name="Oval 169"/>
              <p:cNvSpPr>
                <a:spLocks noChangeArrowheads="1"/>
              </p:cNvSpPr>
              <p:nvPr/>
            </p:nvSpPr>
            <p:spPr bwMode="auto">
              <a:xfrm>
                <a:off x="2542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6" name="Oval 170"/>
              <p:cNvSpPr>
                <a:spLocks noChangeArrowheads="1"/>
              </p:cNvSpPr>
              <p:nvPr/>
            </p:nvSpPr>
            <p:spPr bwMode="auto">
              <a:xfrm>
                <a:off x="2810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7" name="Oval 171"/>
              <p:cNvSpPr>
                <a:spLocks noChangeArrowheads="1"/>
              </p:cNvSpPr>
              <p:nvPr/>
            </p:nvSpPr>
            <p:spPr bwMode="auto">
              <a:xfrm>
                <a:off x="3079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8" name="Oval 172"/>
              <p:cNvSpPr>
                <a:spLocks noChangeArrowheads="1"/>
              </p:cNvSpPr>
              <p:nvPr/>
            </p:nvSpPr>
            <p:spPr bwMode="auto">
              <a:xfrm>
                <a:off x="3602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09" name="Oval 173"/>
              <p:cNvSpPr>
                <a:spLocks noChangeArrowheads="1"/>
              </p:cNvSpPr>
              <p:nvPr/>
            </p:nvSpPr>
            <p:spPr bwMode="auto">
              <a:xfrm>
                <a:off x="3883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0" name="Oval 174"/>
              <p:cNvSpPr>
                <a:spLocks noChangeArrowheads="1"/>
              </p:cNvSpPr>
              <p:nvPr/>
            </p:nvSpPr>
            <p:spPr bwMode="auto">
              <a:xfrm>
                <a:off x="4148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1" name="Oval 175"/>
              <p:cNvSpPr>
                <a:spLocks noChangeArrowheads="1"/>
              </p:cNvSpPr>
              <p:nvPr/>
            </p:nvSpPr>
            <p:spPr bwMode="auto">
              <a:xfrm>
                <a:off x="3346" y="84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2" name="Oval 176"/>
              <p:cNvSpPr>
                <a:spLocks noChangeArrowheads="1"/>
              </p:cNvSpPr>
              <p:nvPr/>
            </p:nvSpPr>
            <p:spPr bwMode="auto">
              <a:xfrm>
                <a:off x="2270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3" name="Oval 177"/>
              <p:cNvSpPr>
                <a:spLocks noChangeArrowheads="1"/>
              </p:cNvSpPr>
              <p:nvPr/>
            </p:nvSpPr>
            <p:spPr bwMode="auto">
              <a:xfrm>
                <a:off x="2538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4" name="Oval 178"/>
              <p:cNvSpPr>
                <a:spLocks noChangeArrowheads="1"/>
              </p:cNvSpPr>
              <p:nvPr/>
            </p:nvSpPr>
            <p:spPr bwMode="auto">
              <a:xfrm>
                <a:off x="2806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5" name="Oval 179"/>
              <p:cNvSpPr>
                <a:spLocks noChangeArrowheads="1"/>
              </p:cNvSpPr>
              <p:nvPr/>
            </p:nvSpPr>
            <p:spPr bwMode="auto">
              <a:xfrm>
                <a:off x="3074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6" name="Oval 180"/>
              <p:cNvSpPr>
                <a:spLocks noChangeArrowheads="1"/>
              </p:cNvSpPr>
              <p:nvPr/>
            </p:nvSpPr>
            <p:spPr bwMode="auto">
              <a:xfrm>
                <a:off x="3879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7" name="Oval 181"/>
              <p:cNvSpPr>
                <a:spLocks noChangeArrowheads="1"/>
              </p:cNvSpPr>
              <p:nvPr/>
            </p:nvSpPr>
            <p:spPr bwMode="auto">
              <a:xfrm>
                <a:off x="4147" y="112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8" name="Oval 182"/>
              <p:cNvSpPr>
                <a:spLocks noChangeArrowheads="1"/>
              </p:cNvSpPr>
              <p:nvPr/>
            </p:nvSpPr>
            <p:spPr bwMode="auto">
              <a:xfrm>
                <a:off x="3342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19" name="Oval 183"/>
              <p:cNvSpPr>
                <a:spLocks noChangeArrowheads="1"/>
              </p:cNvSpPr>
              <p:nvPr/>
            </p:nvSpPr>
            <p:spPr bwMode="auto">
              <a:xfrm>
                <a:off x="2274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0" name="Oval 184"/>
              <p:cNvSpPr>
                <a:spLocks noChangeArrowheads="1"/>
              </p:cNvSpPr>
              <p:nvPr/>
            </p:nvSpPr>
            <p:spPr bwMode="auto">
              <a:xfrm>
                <a:off x="2542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1" name="Oval 185"/>
              <p:cNvSpPr>
                <a:spLocks noChangeArrowheads="1"/>
              </p:cNvSpPr>
              <p:nvPr/>
            </p:nvSpPr>
            <p:spPr bwMode="auto">
              <a:xfrm>
                <a:off x="2810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2" name="Oval 186"/>
              <p:cNvSpPr>
                <a:spLocks noChangeArrowheads="1"/>
              </p:cNvSpPr>
              <p:nvPr/>
            </p:nvSpPr>
            <p:spPr bwMode="auto">
              <a:xfrm>
                <a:off x="3079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3" name="Oval 187"/>
              <p:cNvSpPr>
                <a:spLocks noChangeArrowheads="1"/>
              </p:cNvSpPr>
              <p:nvPr/>
            </p:nvSpPr>
            <p:spPr bwMode="auto">
              <a:xfrm>
                <a:off x="3602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4" name="Oval 188"/>
              <p:cNvSpPr>
                <a:spLocks noChangeArrowheads="1"/>
              </p:cNvSpPr>
              <p:nvPr/>
            </p:nvSpPr>
            <p:spPr bwMode="auto">
              <a:xfrm>
                <a:off x="3883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5" name="Oval 189"/>
              <p:cNvSpPr>
                <a:spLocks noChangeArrowheads="1"/>
              </p:cNvSpPr>
              <p:nvPr/>
            </p:nvSpPr>
            <p:spPr bwMode="auto">
              <a:xfrm>
                <a:off x="4148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6" name="Oval 190"/>
              <p:cNvSpPr>
                <a:spLocks noChangeArrowheads="1"/>
              </p:cNvSpPr>
              <p:nvPr/>
            </p:nvSpPr>
            <p:spPr bwMode="auto">
              <a:xfrm>
                <a:off x="3346" y="138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7" name="Oval 191"/>
              <p:cNvSpPr>
                <a:spLocks noChangeArrowheads="1"/>
              </p:cNvSpPr>
              <p:nvPr/>
            </p:nvSpPr>
            <p:spPr bwMode="auto">
              <a:xfrm>
                <a:off x="2270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8" name="Oval 192"/>
              <p:cNvSpPr>
                <a:spLocks noChangeArrowheads="1"/>
              </p:cNvSpPr>
              <p:nvPr/>
            </p:nvSpPr>
            <p:spPr bwMode="auto">
              <a:xfrm>
                <a:off x="2538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29" name="Oval 193"/>
              <p:cNvSpPr>
                <a:spLocks noChangeArrowheads="1"/>
              </p:cNvSpPr>
              <p:nvPr/>
            </p:nvSpPr>
            <p:spPr bwMode="auto">
              <a:xfrm>
                <a:off x="2806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0" name="Oval 194"/>
              <p:cNvSpPr>
                <a:spLocks noChangeArrowheads="1"/>
              </p:cNvSpPr>
              <p:nvPr/>
            </p:nvSpPr>
            <p:spPr bwMode="auto">
              <a:xfrm>
                <a:off x="3075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1" name="Oval 195"/>
              <p:cNvSpPr>
                <a:spLocks noChangeArrowheads="1"/>
              </p:cNvSpPr>
              <p:nvPr/>
            </p:nvSpPr>
            <p:spPr bwMode="auto">
              <a:xfrm>
                <a:off x="3602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2" name="Oval 196"/>
              <p:cNvSpPr>
                <a:spLocks noChangeArrowheads="1"/>
              </p:cNvSpPr>
              <p:nvPr/>
            </p:nvSpPr>
            <p:spPr bwMode="auto">
              <a:xfrm>
                <a:off x="3879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3" name="Oval 197"/>
              <p:cNvSpPr>
                <a:spLocks noChangeArrowheads="1"/>
              </p:cNvSpPr>
              <p:nvPr/>
            </p:nvSpPr>
            <p:spPr bwMode="auto">
              <a:xfrm>
                <a:off x="4148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4" name="Oval 198"/>
              <p:cNvSpPr>
                <a:spLocks noChangeArrowheads="1"/>
              </p:cNvSpPr>
              <p:nvPr/>
            </p:nvSpPr>
            <p:spPr bwMode="auto">
              <a:xfrm>
                <a:off x="3342" y="1645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5" name="Oval 199"/>
              <p:cNvSpPr>
                <a:spLocks noChangeArrowheads="1"/>
              </p:cNvSpPr>
              <p:nvPr/>
            </p:nvSpPr>
            <p:spPr bwMode="auto">
              <a:xfrm>
                <a:off x="2270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6" name="Oval 200"/>
              <p:cNvSpPr>
                <a:spLocks noChangeArrowheads="1"/>
              </p:cNvSpPr>
              <p:nvPr/>
            </p:nvSpPr>
            <p:spPr bwMode="auto">
              <a:xfrm>
                <a:off x="2538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7" name="Oval 201"/>
              <p:cNvSpPr>
                <a:spLocks noChangeArrowheads="1"/>
              </p:cNvSpPr>
              <p:nvPr/>
            </p:nvSpPr>
            <p:spPr bwMode="auto">
              <a:xfrm>
                <a:off x="2806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8" name="Oval 202"/>
              <p:cNvSpPr>
                <a:spLocks noChangeArrowheads="1"/>
              </p:cNvSpPr>
              <p:nvPr/>
            </p:nvSpPr>
            <p:spPr bwMode="auto">
              <a:xfrm>
                <a:off x="3075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39" name="Oval 203"/>
              <p:cNvSpPr>
                <a:spLocks noChangeArrowheads="1"/>
              </p:cNvSpPr>
              <p:nvPr/>
            </p:nvSpPr>
            <p:spPr bwMode="auto">
              <a:xfrm>
                <a:off x="3602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0" name="Oval 204"/>
              <p:cNvSpPr>
                <a:spLocks noChangeArrowheads="1"/>
              </p:cNvSpPr>
              <p:nvPr/>
            </p:nvSpPr>
            <p:spPr bwMode="auto">
              <a:xfrm>
                <a:off x="3879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1" name="Oval 205"/>
              <p:cNvSpPr>
                <a:spLocks noChangeArrowheads="1"/>
              </p:cNvSpPr>
              <p:nvPr/>
            </p:nvSpPr>
            <p:spPr bwMode="auto">
              <a:xfrm>
                <a:off x="4148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2" name="Oval 206"/>
              <p:cNvSpPr>
                <a:spLocks noChangeArrowheads="1"/>
              </p:cNvSpPr>
              <p:nvPr/>
            </p:nvSpPr>
            <p:spPr bwMode="auto">
              <a:xfrm>
                <a:off x="3342" y="191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3" name="Line 207"/>
              <p:cNvSpPr>
                <a:spLocks noChangeShapeType="1"/>
              </p:cNvSpPr>
              <p:nvPr/>
            </p:nvSpPr>
            <p:spPr bwMode="auto">
              <a:xfrm>
                <a:off x="2017" y="4104"/>
                <a:ext cx="2172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4" name="Line 208"/>
              <p:cNvSpPr>
                <a:spLocks noChangeShapeType="1"/>
              </p:cNvSpPr>
              <p:nvPr/>
            </p:nvSpPr>
            <p:spPr bwMode="auto">
              <a:xfrm rot="5400000" flipH="1">
                <a:off x="3087" y="3008"/>
                <a:ext cx="2193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5" name="Oval 209"/>
              <p:cNvSpPr>
                <a:spLocks noChangeArrowheads="1"/>
              </p:cNvSpPr>
              <p:nvPr/>
            </p:nvSpPr>
            <p:spPr bwMode="auto">
              <a:xfrm>
                <a:off x="2273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6" name="Oval 210"/>
              <p:cNvSpPr>
                <a:spLocks noChangeArrowheads="1"/>
              </p:cNvSpPr>
              <p:nvPr/>
            </p:nvSpPr>
            <p:spPr bwMode="auto">
              <a:xfrm>
                <a:off x="2541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7" name="Oval 211"/>
              <p:cNvSpPr>
                <a:spLocks noChangeArrowheads="1"/>
              </p:cNvSpPr>
              <p:nvPr/>
            </p:nvSpPr>
            <p:spPr bwMode="auto">
              <a:xfrm>
                <a:off x="2809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8" name="Oval 212"/>
              <p:cNvSpPr>
                <a:spLocks noChangeArrowheads="1"/>
              </p:cNvSpPr>
              <p:nvPr/>
            </p:nvSpPr>
            <p:spPr bwMode="auto">
              <a:xfrm>
                <a:off x="3078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49" name="Oval 213"/>
              <p:cNvSpPr>
                <a:spLocks noChangeArrowheads="1"/>
              </p:cNvSpPr>
              <p:nvPr/>
            </p:nvSpPr>
            <p:spPr bwMode="auto">
              <a:xfrm>
                <a:off x="3602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0" name="Oval 214"/>
              <p:cNvSpPr>
                <a:spLocks noChangeArrowheads="1"/>
              </p:cNvSpPr>
              <p:nvPr/>
            </p:nvSpPr>
            <p:spPr bwMode="auto">
              <a:xfrm>
                <a:off x="3882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1" name="Oval 215"/>
              <p:cNvSpPr>
                <a:spLocks noChangeArrowheads="1"/>
              </p:cNvSpPr>
              <p:nvPr/>
            </p:nvSpPr>
            <p:spPr bwMode="auto">
              <a:xfrm>
                <a:off x="4148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2" name="Oval 216"/>
              <p:cNvSpPr>
                <a:spLocks noChangeArrowheads="1"/>
              </p:cNvSpPr>
              <p:nvPr/>
            </p:nvSpPr>
            <p:spPr bwMode="auto">
              <a:xfrm>
                <a:off x="3345" y="2188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3" name="Oval 217"/>
              <p:cNvSpPr>
                <a:spLocks noChangeArrowheads="1"/>
              </p:cNvSpPr>
              <p:nvPr/>
            </p:nvSpPr>
            <p:spPr bwMode="auto">
              <a:xfrm>
                <a:off x="2270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4" name="Oval 218"/>
              <p:cNvSpPr>
                <a:spLocks noChangeArrowheads="1"/>
              </p:cNvSpPr>
              <p:nvPr/>
            </p:nvSpPr>
            <p:spPr bwMode="auto">
              <a:xfrm>
                <a:off x="2538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5" name="Oval 219"/>
              <p:cNvSpPr>
                <a:spLocks noChangeArrowheads="1"/>
              </p:cNvSpPr>
              <p:nvPr/>
            </p:nvSpPr>
            <p:spPr bwMode="auto">
              <a:xfrm>
                <a:off x="2806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6" name="Oval 220"/>
              <p:cNvSpPr>
                <a:spLocks noChangeArrowheads="1"/>
              </p:cNvSpPr>
              <p:nvPr/>
            </p:nvSpPr>
            <p:spPr bwMode="auto">
              <a:xfrm>
                <a:off x="3075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7" name="Oval 221"/>
              <p:cNvSpPr>
                <a:spLocks noChangeArrowheads="1"/>
              </p:cNvSpPr>
              <p:nvPr/>
            </p:nvSpPr>
            <p:spPr bwMode="auto">
              <a:xfrm>
                <a:off x="3603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8" name="Oval 222"/>
              <p:cNvSpPr>
                <a:spLocks noChangeArrowheads="1"/>
              </p:cNvSpPr>
              <p:nvPr/>
            </p:nvSpPr>
            <p:spPr bwMode="auto">
              <a:xfrm>
                <a:off x="3879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59" name="Oval 223"/>
              <p:cNvSpPr>
                <a:spLocks noChangeArrowheads="1"/>
              </p:cNvSpPr>
              <p:nvPr/>
            </p:nvSpPr>
            <p:spPr bwMode="auto">
              <a:xfrm>
                <a:off x="4148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0" name="Oval 224"/>
              <p:cNvSpPr>
                <a:spLocks noChangeArrowheads="1"/>
              </p:cNvSpPr>
              <p:nvPr/>
            </p:nvSpPr>
            <p:spPr bwMode="auto">
              <a:xfrm>
                <a:off x="3342" y="244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1" name="Oval 225"/>
              <p:cNvSpPr>
                <a:spLocks noChangeArrowheads="1"/>
              </p:cNvSpPr>
              <p:nvPr/>
            </p:nvSpPr>
            <p:spPr bwMode="auto">
              <a:xfrm>
                <a:off x="2266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2" name="Oval 226"/>
              <p:cNvSpPr>
                <a:spLocks noChangeArrowheads="1"/>
              </p:cNvSpPr>
              <p:nvPr/>
            </p:nvSpPr>
            <p:spPr bwMode="auto">
              <a:xfrm>
                <a:off x="2534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3" name="Oval 227"/>
              <p:cNvSpPr>
                <a:spLocks noChangeArrowheads="1"/>
              </p:cNvSpPr>
              <p:nvPr/>
            </p:nvSpPr>
            <p:spPr bwMode="auto">
              <a:xfrm>
                <a:off x="2802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4" name="Oval 228"/>
              <p:cNvSpPr>
                <a:spLocks noChangeArrowheads="1"/>
              </p:cNvSpPr>
              <p:nvPr/>
            </p:nvSpPr>
            <p:spPr bwMode="auto">
              <a:xfrm>
                <a:off x="3071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5" name="Oval 229"/>
              <p:cNvSpPr>
                <a:spLocks noChangeArrowheads="1"/>
              </p:cNvSpPr>
              <p:nvPr/>
            </p:nvSpPr>
            <p:spPr bwMode="auto">
              <a:xfrm>
                <a:off x="3603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6" name="Oval 230"/>
              <p:cNvSpPr>
                <a:spLocks noChangeArrowheads="1"/>
              </p:cNvSpPr>
              <p:nvPr/>
            </p:nvSpPr>
            <p:spPr bwMode="auto">
              <a:xfrm>
                <a:off x="3875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7" name="Oval 231"/>
              <p:cNvSpPr>
                <a:spLocks noChangeArrowheads="1"/>
              </p:cNvSpPr>
              <p:nvPr/>
            </p:nvSpPr>
            <p:spPr bwMode="auto">
              <a:xfrm>
                <a:off x="4148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8" name="Oval 232"/>
              <p:cNvSpPr>
                <a:spLocks noChangeArrowheads="1"/>
              </p:cNvSpPr>
              <p:nvPr/>
            </p:nvSpPr>
            <p:spPr bwMode="auto">
              <a:xfrm>
                <a:off x="3338" y="2717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69" name="Oval 233"/>
              <p:cNvSpPr>
                <a:spLocks noChangeArrowheads="1"/>
              </p:cNvSpPr>
              <p:nvPr/>
            </p:nvSpPr>
            <p:spPr bwMode="auto">
              <a:xfrm>
                <a:off x="2274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0" name="Oval 234"/>
              <p:cNvSpPr>
                <a:spLocks noChangeArrowheads="1"/>
              </p:cNvSpPr>
              <p:nvPr/>
            </p:nvSpPr>
            <p:spPr bwMode="auto">
              <a:xfrm>
                <a:off x="2542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1" name="Oval 235"/>
              <p:cNvSpPr>
                <a:spLocks noChangeArrowheads="1"/>
              </p:cNvSpPr>
              <p:nvPr/>
            </p:nvSpPr>
            <p:spPr bwMode="auto">
              <a:xfrm>
                <a:off x="2810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2" name="Oval 236"/>
              <p:cNvSpPr>
                <a:spLocks noChangeArrowheads="1"/>
              </p:cNvSpPr>
              <p:nvPr/>
            </p:nvSpPr>
            <p:spPr bwMode="auto">
              <a:xfrm>
                <a:off x="3079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3" name="Oval 237"/>
              <p:cNvSpPr>
                <a:spLocks noChangeArrowheads="1"/>
              </p:cNvSpPr>
              <p:nvPr/>
            </p:nvSpPr>
            <p:spPr bwMode="auto">
              <a:xfrm>
                <a:off x="3603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4" name="Oval 238"/>
              <p:cNvSpPr>
                <a:spLocks noChangeArrowheads="1"/>
              </p:cNvSpPr>
              <p:nvPr/>
            </p:nvSpPr>
            <p:spPr bwMode="auto">
              <a:xfrm>
                <a:off x="3883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5" name="Oval 239"/>
              <p:cNvSpPr>
                <a:spLocks noChangeArrowheads="1"/>
              </p:cNvSpPr>
              <p:nvPr/>
            </p:nvSpPr>
            <p:spPr bwMode="auto">
              <a:xfrm>
                <a:off x="4148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6" name="Oval 240"/>
              <p:cNvSpPr>
                <a:spLocks noChangeArrowheads="1"/>
              </p:cNvSpPr>
              <p:nvPr/>
            </p:nvSpPr>
            <p:spPr bwMode="auto">
              <a:xfrm>
                <a:off x="3346" y="299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7" name="Oval 241"/>
              <p:cNvSpPr>
                <a:spLocks noChangeArrowheads="1"/>
              </p:cNvSpPr>
              <p:nvPr/>
            </p:nvSpPr>
            <p:spPr bwMode="auto">
              <a:xfrm>
                <a:off x="2270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8" name="Oval 242"/>
              <p:cNvSpPr>
                <a:spLocks noChangeArrowheads="1"/>
              </p:cNvSpPr>
              <p:nvPr/>
            </p:nvSpPr>
            <p:spPr bwMode="auto">
              <a:xfrm>
                <a:off x="2538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79" name="Oval 243"/>
              <p:cNvSpPr>
                <a:spLocks noChangeArrowheads="1"/>
              </p:cNvSpPr>
              <p:nvPr/>
            </p:nvSpPr>
            <p:spPr bwMode="auto">
              <a:xfrm>
                <a:off x="2806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0" name="Oval 244"/>
              <p:cNvSpPr>
                <a:spLocks noChangeArrowheads="1"/>
              </p:cNvSpPr>
              <p:nvPr/>
            </p:nvSpPr>
            <p:spPr bwMode="auto">
              <a:xfrm>
                <a:off x="3074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1" name="Oval 245"/>
              <p:cNvSpPr>
                <a:spLocks noChangeArrowheads="1"/>
              </p:cNvSpPr>
              <p:nvPr/>
            </p:nvSpPr>
            <p:spPr bwMode="auto">
              <a:xfrm>
                <a:off x="3879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2" name="Oval 246"/>
              <p:cNvSpPr>
                <a:spLocks noChangeArrowheads="1"/>
              </p:cNvSpPr>
              <p:nvPr/>
            </p:nvSpPr>
            <p:spPr bwMode="auto">
              <a:xfrm>
                <a:off x="4147" y="328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3" name="Oval 247"/>
              <p:cNvSpPr>
                <a:spLocks noChangeArrowheads="1"/>
              </p:cNvSpPr>
              <p:nvPr/>
            </p:nvSpPr>
            <p:spPr bwMode="auto">
              <a:xfrm>
                <a:off x="3342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4" name="Oval 248"/>
              <p:cNvSpPr>
                <a:spLocks noChangeArrowheads="1"/>
              </p:cNvSpPr>
              <p:nvPr/>
            </p:nvSpPr>
            <p:spPr bwMode="auto">
              <a:xfrm>
                <a:off x="2274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5" name="Oval 249"/>
              <p:cNvSpPr>
                <a:spLocks noChangeArrowheads="1"/>
              </p:cNvSpPr>
              <p:nvPr/>
            </p:nvSpPr>
            <p:spPr bwMode="auto">
              <a:xfrm>
                <a:off x="2542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6" name="Oval 250"/>
              <p:cNvSpPr>
                <a:spLocks noChangeArrowheads="1"/>
              </p:cNvSpPr>
              <p:nvPr/>
            </p:nvSpPr>
            <p:spPr bwMode="auto">
              <a:xfrm>
                <a:off x="2810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7" name="Oval 251"/>
              <p:cNvSpPr>
                <a:spLocks noChangeArrowheads="1"/>
              </p:cNvSpPr>
              <p:nvPr/>
            </p:nvSpPr>
            <p:spPr bwMode="auto">
              <a:xfrm>
                <a:off x="3079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8" name="Oval 252"/>
              <p:cNvSpPr>
                <a:spLocks noChangeArrowheads="1"/>
              </p:cNvSpPr>
              <p:nvPr/>
            </p:nvSpPr>
            <p:spPr bwMode="auto">
              <a:xfrm>
                <a:off x="3603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89" name="Oval 253"/>
              <p:cNvSpPr>
                <a:spLocks noChangeArrowheads="1"/>
              </p:cNvSpPr>
              <p:nvPr/>
            </p:nvSpPr>
            <p:spPr bwMode="auto">
              <a:xfrm>
                <a:off x="3883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0" name="Oval 254"/>
              <p:cNvSpPr>
                <a:spLocks noChangeArrowheads="1"/>
              </p:cNvSpPr>
              <p:nvPr/>
            </p:nvSpPr>
            <p:spPr bwMode="auto">
              <a:xfrm>
                <a:off x="4148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1" name="Oval 255"/>
              <p:cNvSpPr>
                <a:spLocks noChangeArrowheads="1"/>
              </p:cNvSpPr>
              <p:nvPr/>
            </p:nvSpPr>
            <p:spPr bwMode="auto">
              <a:xfrm>
                <a:off x="3346" y="353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2" name="Oval 256"/>
              <p:cNvSpPr>
                <a:spLocks noChangeArrowheads="1"/>
              </p:cNvSpPr>
              <p:nvPr/>
            </p:nvSpPr>
            <p:spPr bwMode="auto">
              <a:xfrm>
                <a:off x="2270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3" name="Oval 257"/>
              <p:cNvSpPr>
                <a:spLocks noChangeArrowheads="1"/>
              </p:cNvSpPr>
              <p:nvPr/>
            </p:nvSpPr>
            <p:spPr bwMode="auto">
              <a:xfrm>
                <a:off x="2538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4" name="Oval 258"/>
              <p:cNvSpPr>
                <a:spLocks noChangeArrowheads="1"/>
              </p:cNvSpPr>
              <p:nvPr/>
            </p:nvSpPr>
            <p:spPr bwMode="auto">
              <a:xfrm>
                <a:off x="2806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5" name="Oval 259"/>
              <p:cNvSpPr>
                <a:spLocks noChangeArrowheads="1"/>
              </p:cNvSpPr>
              <p:nvPr/>
            </p:nvSpPr>
            <p:spPr bwMode="auto">
              <a:xfrm>
                <a:off x="3075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6" name="Oval 260"/>
              <p:cNvSpPr>
                <a:spLocks noChangeArrowheads="1"/>
              </p:cNvSpPr>
              <p:nvPr/>
            </p:nvSpPr>
            <p:spPr bwMode="auto">
              <a:xfrm>
                <a:off x="3603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7" name="Oval 261"/>
              <p:cNvSpPr>
                <a:spLocks noChangeArrowheads="1"/>
              </p:cNvSpPr>
              <p:nvPr/>
            </p:nvSpPr>
            <p:spPr bwMode="auto">
              <a:xfrm>
                <a:off x="3879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8" name="Oval 262"/>
              <p:cNvSpPr>
                <a:spLocks noChangeArrowheads="1"/>
              </p:cNvSpPr>
              <p:nvPr/>
            </p:nvSpPr>
            <p:spPr bwMode="auto">
              <a:xfrm>
                <a:off x="4148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199" name="Oval 263"/>
              <p:cNvSpPr>
                <a:spLocks noChangeArrowheads="1"/>
              </p:cNvSpPr>
              <p:nvPr/>
            </p:nvSpPr>
            <p:spPr bwMode="auto">
              <a:xfrm>
                <a:off x="3342" y="380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0" name="Oval 264"/>
              <p:cNvSpPr>
                <a:spLocks noChangeArrowheads="1"/>
              </p:cNvSpPr>
              <p:nvPr/>
            </p:nvSpPr>
            <p:spPr bwMode="auto">
              <a:xfrm>
                <a:off x="2270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1" name="Oval 265"/>
              <p:cNvSpPr>
                <a:spLocks noChangeArrowheads="1"/>
              </p:cNvSpPr>
              <p:nvPr/>
            </p:nvSpPr>
            <p:spPr bwMode="auto">
              <a:xfrm>
                <a:off x="2538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2" name="Oval 266"/>
              <p:cNvSpPr>
                <a:spLocks noChangeArrowheads="1"/>
              </p:cNvSpPr>
              <p:nvPr/>
            </p:nvSpPr>
            <p:spPr bwMode="auto">
              <a:xfrm>
                <a:off x="2806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3" name="Oval 267"/>
              <p:cNvSpPr>
                <a:spLocks noChangeArrowheads="1"/>
              </p:cNvSpPr>
              <p:nvPr/>
            </p:nvSpPr>
            <p:spPr bwMode="auto">
              <a:xfrm>
                <a:off x="3075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4" name="Oval 268"/>
              <p:cNvSpPr>
                <a:spLocks noChangeArrowheads="1"/>
              </p:cNvSpPr>
              <p:nvPr/>
            </p:nvSpPr>
            <p:spPr bwMode="auto">
              <a:xfrm>
                <a:off x="3603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5" name="Oval 269"/>
              <p:cNvSpPr>
                <a:spLocks noChangeArrowheads="1"/>
              </p:cNvSpPr>
              <p:nvPr/>
            </p:nvSpPr>
            <p:spPr bwMode="auto">
              <a:xfrm>
                <a:off x="3879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6" name="Oval 270"/>
              <p:cNvSpPr>
                <a:spLocks noChangeArrowheads="1"/>
              </p:cNvSpPr>
              <p:nvPr/>
            </p:nvSpPr>
            <p:spPr bwMode="auto">
              <a:xfrm>
                <a:off x="4148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7" name="Oval 271"/>
              <p:cNvSpPr>
                <a:spLocks noChangeArrowheads="1"/>
              </p:cNvSpPr>
              <p:nvPr/>
            </p:nvSpPr>
            <p:spPr bwMode="auto">
              <a:xfrm>
                <a:off x="3342" y="406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8" name="Oval 272"/>
              <p:cNvSpPr>
                <a:spLocks noChangeArrowheads="1"/>
              </p:cNvSpPr>
              <p:nvPr/>
            </p:nvSpPr>
            <p:spPr bwMode="auto">
              <a:xfrm>
                <a:off x="3602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2209" name="Oval 273"/>
              <p:cNvSpPr>
                <a:spLocks noChangeArrowheads="1"/>
              </p:cNvSpPr>
              <p:nvPr/>
            </p:nvSpPr>
            <p:spPr bwMode="auto">
              <a:xfrm>
                <a:off x="3601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192210" name="Text Box 274"/>
          <p:cNvSpPr txBox="1">
            <a:spLocks noChangeArrowheads="1"/>
          </p:cNvSpPr>
          <p:nvPr/>
        </p:nvSpPr>
        <p:spPr bwMode="auto">
          <a:xfrm>
            <a:off x="365125" y="2782888"/>
            <a:ext cx="13997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14 by 14</a:t>
            </a:r>
            <a:br>
              <a:rPr lang="en-US" sz="2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Internal</a:t>
            </a:r>
            <a:br>
              <a:rPr lang="en-US" sz="2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1152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27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C6EF3-6BB4-4CBA-94D9-54078F5CDC14}" type="slidenum">
              <a:rPr lang="en-US">
                <a:solidFill>
                  <a:srgbClr val="FFFFCC"/>
                </a:solidFill>
              </a:rPr>
              <a:pPr/>
              <a:t>18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193986" name="Rectangle 2"/>
          <p:cNvSpPr>
            <a:spLocks noChangeArrowheads="1"/>
          </p:cNvSpPr>
          <p:nvPr/>
        </p:nvSpPr>
        <p:spPr bwMode="auto">
          <a:xfrm>
            <a:off x="0" y="0"/>
            <a:ext cx="6629400" cy="6629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400800" y="0"/>
            <a:ext cx="2743200" cy="990600"/>
          </a:xfrm>
        </p:spPr>
        <p:txBody>
          <a:bodyPr/>
          <a:lstStyle/>
          <a:p>
            <a:r>
              <a:rPr lang="en-US" sz="2800"/>
              <a:t>Parallelism is Straightforward</a:t>
            </a:r>
          </a:p>
        </p:txBody>
      </p:sp>
      <p:sp>
        <p:nvSpPr>
          <p:cNvPr id="1193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48400" y="1219200"/>
            <a:ext cx="2971800" cy="5334000"/>
          </a:xfrm>
        </p:spPr>
        <p:txBody>
          <a:bodyPr/>
          <a:lstStyle/>
          <a:p>
            <a:r>
              <a:rPr lang="en-US" sz="2800" dirty="0"/>
              <a:t>If one has 16 processors, then </a:t>
            </a:r>
            <a:r>
              <a:rPr lang="en-US" sz="2800" dirty="0">
                <a:solidFill>
                  <a:srgbClr val="FF0000"/>
                </a:solidFill>
              </a:rPr>
              <a:t>decompose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geometrical area into 16 equal parts</a:t>
            </a:r>
          </a:p>
          <a:p>
            <a:r>
              <a:rPr lang="en-US" sz="2800" dirty="0"/>
              <a:t>Each Processor updates 9 12 or 16 grid points </a:t>
            </a:r>
            <a:r>
              <a:rPr lang="en-US" sz="2800" dirty="0">
                <a:solidFill>
                  <a:srgbClr val="FF0000"/>
                </a:solidFill>
              </a:rPr>
              <a:t>independently</a:t>
            </a:r>
          </a:p>
        </p:txBody>
      </p:sp>
      <p:grpSp>
        <p:nvGrpSpPr>
          <p:cNvPr id="1193989" name="Group 5"/>
          <p:cNvGrpSpPr>
            <a:grpSpLocks/>
          </p:cNvGrpSpPr>
          <p:nvPr/>
        </p:nvGrpSpPr>
        <p:grpSpPr bwMode="auto">
          <a:xfrm>
            <a:off x="0" y="52388"/>
            <a:ext cx="6519863" cy="6521450"/>
            <a:chOff x="116" y="33"/>
            <a:chExt cx="4107" cy="4108"/>
          </a:xfrm>
        </p:grpSpPr>
        <p:grpSp>
          <p:nvGrpSpPr>
            <p:cNvPr id="1193990" name="Group 6"/>
            <p:cNvGrpSpPr>
              <a:grpSpLocks/>
            </p:cNvGrpSpPr>
            <p:nvPr/>
          </p:nvGrpSpPr>
          <p:grpSpPr bwMode="auto">
            <a:xfrm>
              <a:off x="116" y="33"/>
              <a:ext cx="4107" cy="4108"/>
              <a:chOff x="116" y="33"/>
              <a:chExt cx="4107" cy="4108"/>
            </a:xfrm>
          </p:grpSpPr>
          <p:sp>
            <p:nvSpPr>
              <p:cNvPr id="1193991" name="Line 7"/>
              <p:cNvSpPr>
                <a:spLocks noChangeShapeType="1"/>
              </p:cNvSpPr>
              <p:nvPr/>
            </p:nvSpPr>
            <p:spPr bwMode="auto">
              <a:xfrm>
                <a:off x="147" y="68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2" name="Line 8"/>
              <p:cNvSpPr>
                <a:spLocks noChangeShapeType="1"/>
              </p:cNvSpPr>
              <p:nvPr/>
            </p:nvSpPr>
            <p:spPr bwMode="auto">
              <a:xfrm rot="-5400000">
                <a:off x="-793" y="1010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3" name="Oval 9"/>
              <p:cNvSpPr>
                <a:spLocks noChangeArrowheads="1"/>
              </p:cNvSpPr>
              <p:nvPr/>
            </p:nvSpPr>
            <p:spPr bwMode="auto">
              <a:xfrm>
                <a:off x="116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4" name="Oval 10"/>
              <p:cNvSpPr>
                <a:spLocks noChangeArrowheads="1"/>
              </p:cNvSpPr>
              <p:nvPr/>
            </p:nvSpPr>
            <p:spPr bwMode="auto">
              <a:xfrm>
                <a:off x="387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5" name="Oval 11"/>
              <p:cNvSpPr>
                <a:spLocks noChangeArrowheads="1"/>
              </p:cNvSpPr>
              <p:nvPr/>
            </p:nvSpPr>
            <p:spPr bwMode="auto">
              <a:xfrm>
                <a:off x="655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6" name="Oval 12"/>
              <p:cNvSpPr>
                <a:spLocks noChangeArrowheads="1"/>
              </p:cNvSpPr>
              <p:nvPr/>
            </p:nvSpPr>
            <p:spPr bwMode="auto">
              <a:xfrm>
                <a:off x="924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7" name="Oval 13"/>
              <p:cNvSpPr>
                <a:spLocks noChangeArrowheads="1"/>
              </p:cNvSpPr>
              <p:nvPr/>
            </p:nvSpPr>
            <p:spPr bwMode="auto">
              <a:xfrm>
                <a:off x="1440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8" name="Oval 14"/>
              <p:cNvSpPr>
                <a:spLocks noChangeArrowheads="1"/>
              </p:cNvSpPr>
              <p:nvPr/>
            </p:nvSpPr>
            <p:spPr bwMode="auto">
              <a:xfrm>
                <a:off x="1728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3999" name="Oval 15"/>
              <p:cNvSpPr>
                <a:spLocks noChangeArrowheads="1"/>
              </p:cNvSpPr>
              <p:nvPr/>
            </p:nvSpPr>
            <p:spPr bwMode="auto">
              <a:xfrm>
                <a:off x="1997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0" name="Oval 16"/>
              <p:cNvSpPr>
                <a:spLocks noChangeArrowheads="1"/>
              </p:cNvSpPr>
              <p:nvPr/>
            </p:nvSpPr>
            <p:spPr bwMode="auto">
              <a:xfrm>
                <a:off x="1191" y="3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1" name="Oval 17"/>
              <p:cNvSpPr>
                <a:spLocks noChangeArrowheads="1"/>
              </p:cNvSpPr>
              <p:nvPr/>
            </p:nvSpPr>
            <p:spPr bwMode="auto">
              <a:xfrm>
                <a:off x="116" y="29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2" name="Oval 18"/>
              <p:cNvSpPr>
                <a:spLocks noChangeArrowheads="1"/>
              </p:cNvSpPr>
              <p:nvPr/>
            </p:nvSpPr>
            <p:spPr bwMode="auto">
              <a:xfrm>
                <a:off x="384" y="29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3" name="Oval 19"/>
              <p:cNvSpPr>
                <a:spLocks noChangeArrowheads="1"/>
              </p:cNvSpPr>
              <p:nvPr/>
            </p:nvSpPr>
            <p:spPr bwMode="auto">
              <a:xfrm>
                <a:off x="652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4" name="Oval 20"/>
              <p:cNvSpPr>
                <a:spLocks noChangeArrowheads="1"/>
              </p:cNvSpPr>
              <p:nvPr/>
            </p:nvSpPr>
            <p:spPr bwMode="auto">
              <a:xfrm>
                <a:off x="921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5" name="Oval 21"/>
              <p:cNvSpPr>
                <a:spLocks noChangeArrowheads="1"/>
              </p:cNvSpPr>
              <p:nvPr/>
            </p:nvSpPr>
            <p:spPr bwMode="auto">
              <a:xfrm>
                <a:off x="1440" y="29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6" name="Oval 22"/>
              <p:cNvSpPr>
                <a:spLocks noChangeArrowheads="1"/>
              </p:cNvSpPr>
              <p:nvPr/>
            </p:nvSpPr>
            <p:spPr bwMode="auto">
              <a:xfrm>
                <a:off x="1725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7" name="Oval 23"/>
              <p:cNvSpPr>
                <a:spLocks noChangeArrowheads="1"/>
              </p:cNvSpPr>
              <p:nvPr/>
            </p:nvSpPr>
            <p:spPr bwMode="auto">
              <a:xfrm>
                <a:off x="1994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8" name="Oval 24"/>
              <p:cNvSpPr>
                <a:spLocks noChangeArrowheads="1"/>
              </p:cNvSpPr>
              <p:nvPr/>
            </p:nvSpPr>
            <p:spPr bwMode="auto">
              <a:xfrm>
                <a:off x="1188" y="294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09" name="Oval 25"/>
              <p:cNvSpPr>
                <a:spLocks noChangeArrowheads="1"/>
              </p:cNvSpPr>
              <p:nvPr/>
            </p:nvSpPr>
            <p:spPr bwMode="auto">
              <a:xfrm>
                <a:off x="116" y="56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0" name="Oval 26"/>
              <p:cNvSpPr>
                <a:spLocks noChangeArrowheads="1"/>
              </p:cNvSpPr>
              <p:nvPr/>
            </p:nvSpPr>
            <p:spPr bwMode="auto">
              <a:xfrm>
                <a:off x="380" y="56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1" name="Oval 27"/>
              <p:cNvSpPr>
                <a:spLocks noChangeArrowheads="1"/>
              </p:cNvSpPr>
              <p:nvPr/>
            </p:nvSpPr>
            <p:spPr bwMode="auto">
              <a:xfrm>
                <a:off x="648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2" name="Oval 28"/>
              <p:cNvSpPr>
                <a:spLocks noChangeArrowheads="1"/>
              </p:cNvSpPr>
              <p:nvPr/>
            </p:nvSpPr>
            <p:spPr bwMode="auto">
              <a:xfrm>
                <a:off x="917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3" name="Oval 29"/>
              <p:cNvSpPr>
                <a:spLocks noChangeArrowheads="1"/>
              </p:cNvSpPr>
              <p:nvPr/>
            </p:nvSpPr>
            <p:spPr bwMode="auto">
              <a:xfrm>
                <a:off x="1440" y="56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4" name="Oval 30"/>
              <p:cNvSpPr>
                <a:spLocks noChangeArrowheads="1"/>
              </p:cNvSpPr>
              <p:nvPr/>
            </p:nvSpPr>
            <p:spPr bwMode="auto">
              <a:xfrm>
                <a:off x="1721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5" name="Oval 31"/>
              <p:cNvSpPr>
                <a:spLocks noChangeArrowheads="1"/>
              </p:cNvSpPr>
              <p:nvPr/>
            </p:nvSpPr>
            <p:spPr bwMode="auto">
              <a:xfrm>
                <a:off x="1990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6" name="Oval 32"/>
              <p:cNvSpPr>
                <a:spLocks noChangeArrowheads="1"/>
              </p:cNvSpPr>
              <p:nvPr/>
            </p:nvSpPr>
            <p:spPr bwMode="auto">
              <a:xfrm>
                <a:off x="1184" y="562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7" name="Oval 33"/>
              <p:cNvSpPr>
                <a:spLocks noChangeArrowheads="1"/>
              </p:cNvSpPr>
              <p:nvPr/>
            </p:nvSpPr>
            <p:spPr bwMode="auto">
              <a:xfrm>
                <a:off x="116" y="84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8" name="Oval 34"/>
              <p:cNvSpPr>
                <a:spLocks noChangeArrowheads="1"/>
              </p:cNvSpPr>
              <p:nvPr/>
            </p:nvSpPr>
            <p:spPr bwMode="auto">
              <a:xfrm>
                <a:off x="388" y="84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19" name="Oval 35"/>
              <p:cNvSpPr>
                <a:spLocks noChangeArrowheads="1"/>
              </p:cNvSpPr>
              <p:nvPr/>
            </p:nvSpPr>
            <p:spPr bwMode="auto">
              <a:xfrm>
                <a:off x="656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0" name="Oval 36"/>
              <p:cNvSpPr>
                <a:spLocks noChangeArrowheads="1"/>
              </p:cNvSpPr>
              <p:nvPr/>
            </p:nvSpPr>
            <p:spPr bwMode="auto">
              <a:xfrm>
                <a:off x="925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1" name="Oval 37"/>
              <p:cNvSpPr>
                <a:spLocks noChangeArrowheads="1"/>
              </p:cNvSpPr>
              <p:nvPr/>
            </p:nvSpPr>
            <p:spPr bwMode="auto">
              <a:xfrm>
                <a:off x="1440" y="84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2" name="Oval 38"/>
              <p:cNvSpPr>
                <a:spLocks noChangeArrowheads="1"/>
              </p:cNvSpPr>
              <p:nvPr/>
            </p:nvSpPr>
            <p:spPr bwMode="auto">
              <a:xfrm>
                <a:off x="1729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3" name="Oval 39"/>
              <p:cNvSpPr>
                <a:spLocks noChangeArrowheads="1"/>
              </p:cNvSpPr>
              <p:nvPr/>
            </p:nvSpPr>
            <p:spPr bwMode="auto">
              <a:xfrm>
                <a:off x="1998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4" name="Oval 40"/>
              <p:cNvSpPr>
                <a:spLocks noChangeArrowheads="1"/>
              </p:cNvSpPr>
              <p:nvPr/>
            </p:nvSpPr>
            <p:spPr bwMode="auto">
              <a:xfrm>
                <a:off x="1192" y="84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5" name="Oval 41"/>
              <p:cNvSpPr>
                <a:spLocks noChangeArrowheads="1"/>
              </p:cNvSpPr>
              <p:nvPr/>
            </p:nvSpPr>
            <p:spPr bwMode="auto">
              <a:xfrm>
                <a:off x="116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6" name="Oval 42"/>
              <p:cNvSpPr>
                <a:spLocks noChangeArrowheads="1"/>
              </p:cNvSpPr>
              <p:nvPr/>
            </p:nvSpPr>
            <p:spPr bwMode="auto">
              <a:xfrm>
                <a:off x="384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7" name="Oval 43"/>
              <p:cNvSpPr>
                <a:spLocks noChangeArrowheads="1"/>
              </p:cNvSpPr>
              <p:nvPr/>
            </p:nvSpPr>
            <p:spPr bwMode="auto">
              <a:xfrm>
                <a:off x="652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8" name="Oval 44"/>
              <p:cNvSpPr>
                <a:spLocks noChangeArrowheads="1"/>
              </p:cNvSpPr>
              <p:nvPr/>
            </p:nvSpPr>
            <p:spPr bwMode="auto">
              <a:xfrm>
                <a:off x="920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29" name="Oval 45"/>
              <p:cNvSpPr>
                <a:spLocks noChangeArrowheads="1"/>
              </p:cNvSpPr>
              <p:nvPr/>
            </p:nvSpPr>
            <p:spPr bwMode="auto">
              <a:xfrm>
                <a:off x="1725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0" name="Oval 46"/>
              <p:cNvSpPr>
                <a:spLocks noChangeArrowheads="1"/>
              </p:cNvSpPr>
              <p:nvPr/>
            </p:nvSpPr>
            <p:spPr bwMode="auto">
              <a:xfrm>
                <a:off x="1993" y="1125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1" name="Oval 47"/>
              <p:cNvSpPr>
                <a:spLocks noChangeArrowheads="1"/>
              </p:cNvSpPr>
              <p:nvPr/>
            </p:nvSpPr>
            <p:spPr bwMode="auto">
              <a:xfrm>
                <a:off x="1188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2" name="Oval 48"/>
              <p:cNvSpPr>
                <a:spLocks noChangeArrowheads="1"/>
              </p:cNvSpPr>
              <p:nvPr/>
            </p:nvSpPr>
            <p:spPr bwMode="auto">
              <a:xfrm>
                <a:off x="116" y="138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3" name="Oval 49"/>
              <p:cNvSpPr>
                <a:spLocks noChangeArrowheads="1"/>
              </p:cNvSpPr>
              <p:nvPr/>
            </p:nvSpPr>
            <p:spPr bwMode="auto">
              <a:xfrm>
                <a:off x="388" y="138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4" name="Oval 50"/>
              <p:cNvSpPr>
                <a:spLocks noChangeArrowheads="1"/>
              </p:cNvSpPr>
              <p:nvPr/>
            </p:nvSpPr>
            <p:spPr bwMode="auto">
              <a:xfrm>
                <a:off x="656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5" name="Oval 51"/>
              <p:cNvSpPr>
                <a:spLocks noChangeArrowheads="1"/>
              </p:cNvSpPr>
              <p:nvPr/>
            </p:nvSpPr>
            <p:spPr bwMode="auto">
              <a:xfrm>
                <a:off x="925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6" name="Oval 52"/>
              <p:cNvSpPr>
                <a:spLocks noChangeArrowheads="1"/>
              </p:cNvSpPr>
              <p:nvPr/>
            </p:nvSpPr>
            <p:spPr bwMode="auto">
              <a:xfrm>
                <a:off x="1440" y="138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7" name="Oval 53"/>
              <p:cNvSpPr>
                <a:spLocks noChangeArrowheads="1"/>
              </p:cNvSpPr>
              <p:nvPr/>
            </p:nvSpPr>
            <p:spPr bwMode="auto">
              <a:xfrm>
                <a:off x="1729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8" name="Oval 54"/>
              <p:cNvSpPr>
                <a:spLocks noChangeArrowheads="1"/>
              </p:cNvSpPr>
              <p:nvPr/>
            </p:nvSpPr>
            <p:spPr bwMode="auto">
              <a:xfrm>
                <a:off x="1998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39" name="Oval 55"/>
              <p:cNvSpPr>
                <a:spLocks noChangeArrowheads="1"/>
              </p:cNvSpPr>
              <p:nvPr/>
            </p:nvSpPr>
            <p:spPr bwMode="auto">
              <a:xfrm>
                <a:off x="1192" y="138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0" name="Oval 56"/>
              <p:cNvSpPr>
                <a:spLocks noChangeArrowheads="1"/>
              </p:cNvSpPr>
              <p:nvPr/>
            </p:nvSpPr>
            <p:spPr bwMode="auto">
              <a:xfrm>
                <a:off x="116" y="164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1" name="Oval 57"/>
              <p:cNvSpPr>
                <a:spLocks noChangeArrowheads="1"/>
              </p:cNvSpPr>
              <p:nvPr/>
            </p:nvSpPr>
            <p:spPr bwMode="auto">
              <a:xfrm>
                <a:off x="384" y="164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2" name="Oval 58"/>
              <p:cNvSpPr>
                <a:spLocks noChangeArrowheads="1"/>
              </p:cNvSpPr>
              <p:nvPr/>
            </p:nvSpPr>
            <p:spPr bwMode="auto">
              <a:xfrm>
                <a:off x="652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3" name="Oval 59"/>
              <p:cNvSpPr>
                <a:spLocks noChangeArrowheads="1"/>
              </p:cNvSpPr>
              <p:nvPr/>
            </p:nvSpPr>
            <p:spPr bwMode="auto">
              <a:xfrm>
                <a:off x="921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4" name="Oval 60"/>
              <p:cNvSpPr>
                <a:spLocks noChangeArrowheads="1"/>
              </p:cNvSpPr>
              <p:nvPr/>
            </p:nvSpPr>
            <p:spPr bwMode="auto">
              <a:xfrm>
                <a:off x="1440" y="164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5" name="Oval 61"/>
              <p:cNvSpPr>
                <a:spLocks noChangeArrowheads="1"/>
              </p:cNvSpPr>
              <p:nvPr/>
            </p:nvSpPr>
            <p:spPr bwMode="auto">
              <a:xfrm>
                <a:off x="1725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6" name="Oval 62"/>
              <p:cNvSpPr>
                <a:spLocks noChangeArrowheads="1"/>
              </p:cNvSpPr>
              <p:nvPr/>
            </p:nvSpPr>
            <p:spPr bwMode="auto">
              <a:xfrm>
                <a:off x="1994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7" name="Oval 63"/>
              <p:cNvSpPr>
                <a:spLocks noChangeArrowheads="1"/>
              </p:cNvSpPr>
              <p:nvPr/>
            </p:nvSpPr>
            <p:spPr bwMode="auto">
              <a:xfrm>
                <a:off x="1188" y="164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8" name="Oval 64"/>
              <p:cNvSpPr>
                <a:spLocks noChangeArrowheads="1"/>
              </p:cNvSpPr>
              <p:nvPr/>
            </p:nvSpPr>
            <p:spPr bwMode="auto">
              <a:xfrm>
                <a:off x="116" y="191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49" name="Oval 65"/>
              <p:cNvSpPr>
                <a:spLocks noChangeArrowheads="1"/>
              </p:cNvSpPr>
              <p:nvPr/>
            </p:nvSpPr>
            <p:spPr bwMode="auto">
              <a:xfrm>
                <a:off x="384" y="191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0" name="Oval 66"/>
              <p:cNvSpPr>
                <a:spLocks noChangeArrowheads="1"/>
              </p:cNvSpPr>
              <p:nvPr/>
            </p:nvSpPr>
            <p:spPr bwMode="auto">
              <a:xfrm>
                <a:off x="652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1" name="Oval 67"/>
              <p:cNvSpPr>
                <a:spLocks noChangeArrowheads="1"/>
              </p:cNvSpPr>
              <p:nvPr/>
            </p:nvSpPr>
            <p:spPr bwMode="auto">
              <a:xfrm>
                <a:off x="921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2" name="Oval 68"/>
              <p:cNvSpPr>
                <a:spLocks noChangeArrowheads="1"/>
              </p:cNvSpPr>
              <p:nvPr/>
            </p:nvSpPr>
            <p:spPr bwMode="auto">
              <a:xfrm>
                <a:off x="1440" y="191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3" name="Oval 69"/>
              <p:cNvSpPr>
                <a:spLocks noChangeArrowheads="1"/>
              </p:cNvSpPr>
              <p:nvPr/>
            </p:nvSpPr>
            <p:spPr bwMode="auto">
              <a:xfrm>
                <a:off x="1725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4" name="Oval 70"/>
              <p:cNvSpPr>
                <a:spLocks noChangeArrowheads="1"/>
              </p:cNvSpPr>
              <p:nvPr/>
            </p:nvSpPr>
            <p:spPr bwMode="auto">
              <a:xfrm>
                <a:off x="1994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5" name="Oval 71"/>
              <p:cNvSpPr>
                <a:spLocks noChangeArrowheads="1"/>
              </p:cNvSpPr>
              <p:nvPr/>
            </p:nvSpPr>
            <p:spPr bwMode="auto">
              <a:xfrm>
                <a:off x="1188" y="1914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6" name="Line 72"/>
              <p:cNvSpPr>
                <a:spLocks noChangeShapeType="1"/>
              </p:cNvSpPr>
              <p:nvPr/>
            </p:nvSpPr>
            <p:spPr bwMode="auto">
              <a:xfrm>
                <a:off x="147" y="4105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7" name="Line 73"/>
              <p:cNvSpPr>
                <a:spLocks noChangeShapeType="1"/>
              </p:cNvSpPr>
              <p:nvPr/>
            </p:nvSpPr>
            <p:spPr bwMode="auto">
              <a:xfrm rot="-5400000">
                <a:off x="-929" y="3030"/>
                <a:ext cx="21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8" name="Oval 74"/>
              <p:cNvSpPr>
                <a:spLocks noChangeArrowheads="1"/>
              </p:cNvSpPr>
              <p:nvPr/>
            </p:nvSpPr>
            <p:spPr bwMode="auto">
              <a:xfrm>
                <a:off x="116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59" name="Oval 75"/>
              <p:cNvSpPr>
                <a:spLocks noChangeArrowheads="1"/>
              </p:cNvSpPr>
              <p:nvPr/>
            </p:nvSpPr>
            <p:spPr bwMode="auto">
              <a:xfrm>
                <a:off x="387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0" name="Oval 76"/>
              <p:cNvSpPr>
                <a:spLocks noChangeArrowheads="1"/>
              </p:cNvSpPr>
              <p:nvPr/>
            </p:nvSpPr>
            <p:spPr bwMode="auto">
              <a:xfrm>
                <a:off x="655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1" name="Oval 77"/>
              <p:cNvSpPr>
                <a:spLocks noChangeArrowheads="1"/>
              </p:cNvSpPr>
              <p:nvPr/>
            </p:nvSpPr>
            <p:spPr bwMode="auto">
              <a:xfrm>
                <a:off x="924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2" name="Oval 78"/>
              <p:cNvSpPr>
                <a:spLocks noChangeArrowheads="1"/>
              </p:cNvSpPr>
              <p:nvPr/>
            </p:nvSpPr>
            <p:spPr bwMode="auto">
              <a:xfrm>
                <a:off x="1449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3" name="Oval 79"/>
              <p:cNvSpPr>
                <a:spLocks noChangeArrowheads="1"/>
              </p:cNvSpPr>
              <p:nvPr/>
            </p:nvSpPr>
            <p:spPr bwMode="auto">
              <a:xfrm>
                <a:off x="1728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4" name="Oval 80"/>
              <p:cNvSpPr>
                <a:spLocks noChangeArrowheads="1"/>
              </p:cNvSpPr>
              <p:nvPr/>
            </p:nvSpPr>
            <p:spPr bwMode="auto">
              <a:xfrm>
                <a:off x="1997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5" name="Oval 81"/>
              <p:cNvSpPr>
                <a:spLocks noChangeArrowheads="1"/>
              </p:cNvSpPr>
              <p:nvPr/>
            </p:nvSpPr>
            <p:spPr bwMode="auto">
              <a:xfrm>
                <a:off x="1191" y="2188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6" name="Oval 82"/>
              <p:cNvSpPr>
                <a:spLocks noChangeArrowheads="1"/>
              </p:cNvSpPr>
              <p:nvPr/>
            </p:nvSpPr>
            <p:spPr bwMode="auto">
              <a:xfrm>
                <a:off x="116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7" name="Oval 83"/>
              <p:cNvSpPr>
                <a:spLocks noChangeArrowheads="1"/>
              </p:cNvSpPr>
              <p:nvPr/>
            </p:nvSpPr>
            <p:spPr bwMode="auto">
              <a:xfrm>
                <a:off x="384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8" name="Oval 84"/>
              <p:cNvSpPr>
                <a:spLocks noChangeArrowheads="1"/>
              </p:cNvSpPr>
              <p:nvPr/>
            </p:nvSpPr>
            <p:spPr bwMode="auto">
              <a:xfrm>
                <a:off x="652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69" name="Oval 85"/>
              <p:cNvSpPr>
                <a:spLocks noChangeArrowheads="1"/>
              </p:cNvSpPr>
              <p:nvPr/>
            </p:nvSpPr>
            <p:spPr bwMode="auto">
              <a:xfrm>
                <a:off x="921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0" name="Oval 86"/>
              <p:cNvSpPr>
                <a:spLocks noChangeArrowheads="1"/>
              </p:cNvSpPr>
              <p:nvPr/>
            </p:nvSpPr>
            <p:spPr bwMode="auto">
              <a:xfrm>
                <a:off x="1449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1" name="Oval 87"/>
              <p:cNvSpPr>
                <a:spLocks noChangeArrowheads="1"/>
              </p:cNvSpPr>
              <p:nvPr/>
            </p:nvSpPr>
            <p:spPr bwMode="auto">
              <a:xfrm>
                <a:off x="1725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2" name="Oval 88"/>
              <p:cNvSpPr>
                <a:spLocks noChangeArrowheads="1"/>
              </p:cNvSpPr>
              <p:nvPr/>
            </p:nvSpPr>
            <p:spPr bwMode="auto">
              <a:xfrm>
                <a:off x="1994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3" name="Oval 89"/>
              <p:cNvSpPr>
                <a:spLocks noChangeArrowheads="1"/>
              </p:cNvSpPr>
              <p:nvPr/>
            </p:nvSpPr>
            <p:spPr bwMode="auto">
              <a:xfrm>
                <a:off x="1188" y="244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4" name="Oval 90"/>
              <p:cNvSpPr>
                <a:spLocks noChangeArrowheads="1"/>
              </p:cNvSpPr>
              <p:nvPr/>
            </p:nvSpPr>
            <p:spPr bwMode="auto">
              <a:xfrm>
                <a:off x="116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5" name="Oval 91"/>
              <p:cNvSpPr>
                <a:spLocks noChangeArrowheads="1"/>
              </p:cNvSpPr>
              <p:nvPr/>
            </p:nvSpPr>
            <p:spPr bwMode="auto">
              <a:xfrm>
                <a:off x="380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6" name="Oval 92"/>
              <p:cNvSpPr>
                <a:spLocks noChangeArrowheads="1"/>
              </p:cNvSpPr>
              <p:nvPr/>
            </p:nvSpPr>
            <p:spPr bwMode="auto">
              <a:xfrm>
                <a:off x="648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7" name="Oval 93"/>
              <p:cNvSpPr>
                <a:spLocks noChangeArrowheads="1"/>
              </p:cNvSpPr>
              <p:nvPr/>
            </p:nvSpPr>
            <p:spPr bwMode="auto">
              <a:xfrm>
                <a:off x="917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8" name="Oval 94"/>
              <p:cNvSpPr>
                <a:spLocks noChangeArrowheads="1"/>
              </p:cNvSpPr>
              <p:nvPr/>
            </p:nvSpPr>
            <p:spPr bwMode="auto">
              <a:xfrm>
                <a:off x="1449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79" name="Oval 95"/>
              <p:cNvSpPr>
                <a:spLocks noChangeArrowheads="1"/>
              </p:cNvSpPr>
              <p:nvPr/>
            </p:nvSpPr>
            <p:spPr bwMode="auto">
              <a:xfrm>
                <a:off x="1721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0" name="Oval 96"/>
              <p:cNvSpPr>
                <a:spLocks noChangeArrowheads="1"/>
              </p:cNvSpPr>
              <p:nvPr/>
            </p:nvSpPr>
            <p:spPr bwMode="auto">
              <a:xfrm>
                <a:off x="1990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1" name="Oval 97"/>
              <p:cNvSpPr>
                <a:spLocks noChangeArrowheads="1"/>
              </p:cNvSpPr>
              <p:nvPr/>
            </p:nvSpPr>
            <p:spPr bwMode="auto">
              <a:xfrm>
                <a:off x="1184" y="2717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2" name="Oval 98"/>
              <p:cNvSpPr>
                <a:spLocks noChangeArrowheads="1"/>
              </p:cNvSpPr>
              <p:nvPr/>
            </p:nvSpPr>
            <p:spPr bwMode="auto">
              <a:xfrm>
                <a:off x="116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3" name="Oval 99"/>
              <p:cNvSpPr>
                <a:spLocks noChangeArrowheads="1"/>
              </p:cNvSpPr>
              <p:nvPr/>
            </p:nvSpPr>
            <p:spPr bwMode="auto">
              <a:xfrm>
                <a:off x="388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4" name="Oval 100"/>
              <p:cNvSpPr>
                <a:spLocks noChangeArrowheads="1"/>
              </p:cNvSpPr>
              <p:nvPr/>
            </p:nvSpPr>
            <p:spPr bwMode="auto">
              <a:xfrm>
                <a:off x="656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5" name="Oval 101"/>
              <p:cNvSpPr>
                <a:spLocks noChangeArrowheads="1"/>
              </p:cNvSpPr>
              <p:nvPr/>
            </p:nvSpPr>
            <p:spPr bwMode="auto">
              <a:xfrm>
                <a:off x="925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6" name="Oval 102"/>
              <p:cNvSpPr>
                <a:spLocks noChangeArrowheads="1"/>
              </p:cNvSpPr>
              <p:nvPr/>
            </p:nvSpPr>
            <p:spPr bwMode="auto">
              <a:xfrm>
                <a:off x="1449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7" name="Oval 103"/>
              <p:cNvSpPr>
                <a:spLocks noChangeArrowheads="1"/>
              </p:cNvSpPr>
              <p:nvPr/>
            </p:nvSpPr>
            <p:spPr bwMode="auto">
              <a:xfrm>
                <a:off x="1729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8" name="Oval 104"/>
              <p:cNvSpPr>
                <a:spLocks noChangeArrowheads="1"/>
              </p:cNvSpPr>
              <p:nvPr/>
            </p:nvSpPr>
            <p:spPr bwMode="auto">
              <a:xfrm>
                <a:off x="1998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89" name="Oval 105"/>
              <p:cNvSpPr>
                <a:spLocks noChangeArrowheads="1"/>
              </p:cNvSpPr>
              <p:nvPr/>
            </p:nvSpPr>
            <p:spPr bwMode="auto">
              <a:xfrm>
                <a:off x="1192" y="299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0" name="Oval 106"/>
              <p:cNvSpPr>
                <a:spLocks noChangeArrowheads="1"/>
              </p:cNvSpPr>
              <p:nvPr/>
            </p:nvSpPr>
            <p:spPr bwMode="auto">
              <a:xfrm>
                <a:off x="116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1" name="Oval 107"/>
              <p:cNvSpPr>
                <a:spLocks noChangeArrowheads="1"/>
              </p:cNvSpPr>
              <p:nvPr/>
            </p:nvSpPr>
            <p:spPr bwMode="auto">
              <a:xfrm>
                <a:off x="384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2" name="Oval 108"/>
              <p:cNvSpPr>
                <a:spLocks noChangeArrowheads="1"/>
              </p:cNvSpPr>
              <p:nvPr/>
            </p:nvSpPr>
            <p:spPr bwMode="auto">
              <a:xfrm>
                <a:off x="652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3" name="Oval 109"/>
              <p:cNvSpPr>
                <a:spLocks noChangeArrowheads="1"/>
              </p:cNvSpPr>
              <p:nvPr/>
            </p:nvSpPr>
            <p:spPr bwMode="auto">
              <a:xfrm>
                <a:off x="920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4" name="Oval 110"/>
              <p:cNvSpPr>
                <a:spLocks noChangeArrowheads="1"/>
              </p:cNvSpPr>
              <p:nvPr/>
            </p:nvSpPr>
            <p:spPr bwMode="auto">
              <a:xfrm>
                <a:off x="1725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5" name="Oval 111"/>
              <p:cNvSpPr>
                <a:spLocks noChangeArrowheads="1"/>
              </p:cNvSpPr>
              <p:nvPr/>
            </p:nvSpPr>
            <p:spPr bwMode="auto">
              <a:xfrm>
                <a:off x="1993" y="328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6" name="Oval 112"/>
              <p:cNvSpPr>
                <a:spLocks noChangeArrowheads="1"/>
              </p:cNvSpPr>
              <p:nvPr/>
            </p:nvSpPr>
            <p:spPr bwMode="auto">
              <a:xfrm>
                <a:off x="1188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7" name="Oval 113"/>
              <p:cNvSpPr>
                <a:spLocks noChangeArrowheads="1"/>
              </p:cNvSpPr>
              <p:nvPr/>
            </p:nvSpPr>
            <p:spPr bwMode="auto">
              <a:xfrm>
                <a:off x="116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8" name="Oval 114"/>
              <p:cNvSpPr>
                <a:spLocks noChangeArrowheads="1"/>
              </p:cNvSpPr>
              <p:nvPr/>
            </p:nvSpPr>
            <p:spPr bwMode="auto">
              <a:xfrm>
                <a:off x="388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099" name="Oval 115"/>
              <p:cNvSpPr>
                <a:spLocks noChangeArrowheads="1"/>
              </p:cNvSpPr>
              <p:nvPr/>
            </p:nvSpPr>
            <p:spPr bwMode="auto">
              <a:xfrm>
                <a:off x="656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0" name="Oval 116"/>
              <p:cNvSpPr>
                <a:spLocks noChangeArrowheads="1"/>
              </p:cNvSpPr>
              <p:nvPr/>
            </p:nvSpPr>
            <p:spPr bwMode="auto">
              <a:xfrm>
                <a:off x="925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1" name="Oval 117"/>
              <p:cNvSpPr>
                <a:spLocks noChangeArrowheads="1"/>
              </p:cNvSpPr>
              <p:nvPr/>
            </p:nvSpPr>
            <p:spPr bwMode="auto">
              <a:xfrm>
                <a:off x="1449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2" name="Oval 118"/>
              <p:cNvSpPr>
                <a:spLocks noChangeArrowheads="1"/>
              </p:cNvSpPr>
              <p:nvPr/>
            </p:nvSpPr>
            <p:spPr bwMode="auto">
              <a:xfrm>
                <a:off x="1729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3" name="Oval 119"/>
              <p:cNvSpPr>
                <a:spLocks noChangeArrowheads="1"/>
              </p:cNvSpPr>
              <p:nvPr/>
            </p:nvSpPr>
            <p:spPr bwMode="auto">
              <a:xfrm>
                <a:off x="1998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4" name="Oval 120"/>
              <p:cNvSpPr>
                <a:spLocks noChangeArrowheads="1"/>
              </p:cNvSpPr>
              <p:nvPr/>
            </p:nvSpPr>
            <p:spPr bwMode="auto">
              <a:xfrm>
                <a:off x="1192" y="353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5" name="Oval 121"/>
              <p:cNvSpPr>
                <a:spLocks noChangeArrowheads="1"/>
              </p:cNvSpPr>
              <p:nvPr/>
            </p:nvSpPr>
            <p:spPr bwMode="auto">
              <a:xfrm>
                <a:off x="116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6" name="Oval 122"/>
              <p:cNvSpPr>
                <a:spLocks noChangeArrowheads="1"/>
              </p:cNvSpPr>
              <p:nvPr/>
            </p:nvSpPr>
            <p:spPr bwMode="auto">
              <a:xfrm>
                <a:off x="384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7" name="Oval 123"/>
              <p:cNvSpPr>
                <a:spLocks noChangeArrowheads="1"/>
              </p:cNvSpPr>
              <p:nvPr/>
            </p:nvSpPr>
            <p:spPr bwMode="auto">
              <a:xfrm>
                <a:off x="652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8" name="Oval 124"/>
              <p:cNvSpPr>
                <a:spLocks noChangeArrowheads="1"/>
              </p:cNvSpPr>
              <p:nvPr/>
            </p:nvSpPr>
            <p:spPr bwMode="auto">
              <a:xfrm>
                <a:off x="921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09" name="Oval 125"/>
              <p:cNvSpPr>
                <a:spLocks noChangeArrowheads="1"/>
              </p:cNvSpPr>
              <p:nvPr/>
            </p:nvSpPr>
            <p:spPr bwMode="auto">
              <a:xfrm>
                <a:off x="1449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0" name="Oval 126"/>
              <p:cNvSpPr>
                <a:spLocks noChangeArrowheads="1"/>
              </p:cNvSpPr>
              <p:nvPr/>
            </p:nvSpPr>
            <p:spPr bwMode="auto">
              <a:xfrm>
                <a:off x="1725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1" name="Oval 127"/>
              <p:cNvSpPr>
                <a:spLocks noChangeArrowheads="1"/>
              </p:cNvSpPr>
              <p:nvPr/>
            </p:nvSpPr>
            <p:spPr bwMode="auto">
              <a:xfrm>
                <a:off x="1994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2" name="Oval 128"/>
              <p:cNvSpPr>
                <a:spLocks noChangeArrowheads="1"/>
              </p:cNvSpPr>
              <p:nvPr/>
            </p:nvSpPr>
            <p:spPr bwMode="auto">
              <a:xfrm>
                <a:off x="1188" y="380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3" name="Oval 129"/>
              <p:cNvSpPr>
                <a:spLocks noChangeArrowheads="1"/>
              </p:cNvSpPr>
              <p:nvPr/>
            </p:nvSpPr>
            <p:spPr bwMode="auto">
              <a:xfrm>
                <a:off x="116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4" name="Oval 130"/>
              <p:cNvSpPr>
                <a:spLocks noChangeArrowheads="1"/>
              </p:cNvSpPr>
              <p:nvPr/>
            </p:nvSpPr>
            <p:spPr bwMode="auto">
              <a:xfrm>
                <a:off x="384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5" name="Oval 131"/>
              <p:cNvSpPr>
                <a:spLocks noChangeArrowheads="1"/>
              </p:cNvSpPr>
              <p:nvPr/>
            </p:nvSpPr>
            <p:spPr bwMode="auto">
              <a:xfrm>
                <a:off x="652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6" name="Oval 132"/>
              <p:cNvSpPr>
                <a:spLocks noChangeArrowheads="1"/>
              </p:cNvSpPr>
              <p:nvPr/>
            </p:nvSpPr>
            <p:spPr bwMode="auto">
              <a:xfrm>
                <a:off x="921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7" name="Oval 133"/>
              <p:cNvSpPr>
                <a:spLocks noChangeArrowheads="1"/>
              </p:cNvSpPr>
              <p:nvPr/>
            </p:nvSpPr>
            <p:spPr bwMode="auto">
              <a:xfrm>
                <a:off x="1449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8" name="Oval 134"/>
              <p:cNvSpPr>
                <a:spLocks noChangeArrowheads="1"/>
              </p:cNvSpPr>
              <p:nvPr/>
            </p:nvSpPr>
            <p:spPr bwMode="auto">
              <a:xfrm>
                <a:off x="1725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19" name="Oval 135"/>
              <p:cNvSpPr>
                <a:spLocks noChangeArrowheads="1"/>
              </p:cNvSpPr>
              <p:nvPr/>
            </p:nvSpPr>
            <p:spPr bwMode="auto">
              <a:xfrm>
                <a:off x="1994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0" name="Oval 136"/>
              <p:cNvSpPr>
                <a:spLocks noChangeArrowheads="1"/>
              </p:cNvSpPr>
              <p:nvPr/>
            </p:nvSpPr>
            <p:spPr bwMode="auto">
              <a:xfrm>
                <a:off x="1188" y="406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1" name="Oval 137"/>
              <p:cNvSpPr>
                <a:spLocks noChangeArrowheads="1"/>
              </p:cNvSpPr>
              <p:nvPr/>
            </p:nvSpPr>
            <p:spPr bwMode="auto">
              <a:xfrm>
                <a:off x="1448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2" name="Line 138"/>
              <p:cNvSpPr>
                <a:spLocks noChangeShapeType="1"/>
              </p:cNvSpPr>
              <p:nvPr/>
            </p:nvSpPr>
            <p:spPr bwMode="auto">
              <a:xfrm>
                <a:off x="2011" y="68"/>
                <a:ext cx="22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3" name="Oval 139"/>
              <p:cNvSpPr>
                <a:spLocks noChangeArrowheads="1"/>
              </p:cNvSpPr>
              <p:nvPr/>
            </p:nvSpPr>
            <p:spPr bwMode="auto">
              <a:xfrm>
                <a:off x="2273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4" name="Oval 140"/>
              <p:cNvSpPr>
                <a:spLocks noChangeArrowheads="1"/>
              </p:cNvSpPr>
              <p:nvPr/>
            </p:nvSpPr>
            <p:spPr bwMode="auto">
              <a:xfrm>
                <a:off x="2541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5" name="Oval 141"/>
              <p:cNvSpPr>
                <a:spLocks noChangeArrowheads="1"/>
              </p:cNvSpPr>
              <p:nvPr/>
            </p:nvSpPr>
            <p:spPr bwMode="auto">
              <a:xfrm>
                <a:off x="2809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6" name="Oval 142"/>
              <p:cNvSpPr>
                <a:spLocks noChangeArrowheads="1"/>
              </p:cNvSpPr>
              <p:nvPr/>
            </p:nvSpPr>
            <p:spPr bwMode="auto">
              <a:xfrm>
                <a:off x="3078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7" name="Oval 143"/>
              <p:cNvSpPr>
                <a:spLocks noChangeArrowheads="1"/>
              </p:cNvSpPr>
              <p:nvPr/>
            </p:nvSpPr>
            <p:spPr bwMode="auto">
              <a:xfrm>
                <a:off x="3602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8" name="Oval 144"/>
              <p:cNvSpPr>
                <a:spLocks noChangeArrowheads="1"/>
              </p:cNvSpPr>
              <p:nvPr/>
            </p:nvSpPr>
            <p:spPr bwMode="auto">
              <a:xfrm>
                <a:off x="3882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29" name="Oval 145"/>
              <p:cNvSpPr>
                <a:spLocks noChangeArrowheads="1"/>
              </p:cNvSpPr>
              <p:nvPr/>
            </p:nvSpPr>
            <p:spPr bwMode="auto">
              <a:xfrm>
                <a:off x="3345" y="3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0" name="Oval 146"/>
              <p:cNvSpPr>
                <a:spLocks noChangeArrowheads="1"/>
              </p:cNvSpPr>
              <p:nvPr/>
            </p:nvSpPr>
            <p:spPr bwMode="auto">
              <a:xfrm>
                <a:off x="2270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1" name="Oval 147"/>
              <p:cNvSpPr>
                <a:spLocks noChangeArrowheads="1"/>
              </p:cNvSpPr>
              <p:nvPr/>
            </p:nvSpPr>
            <p:spPr bwMode="auto">
              <a:xfrm>
                <a:off x="2538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2" name="Oval 148"/>
              <p:cNvSpPr>
                <a:spLocks noChangeArrowheads="1"/>
              </p:cNvSpPr>
              <p:nvPr/>
            </p:nvSpPr>
            <p:spPr bwMode="auto">
              <a:xfrm>
                <a:off x="2806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3" name="Oval 149"/>
              <p:cNvSpPr>
                <a:spLocks noChangeArrowheads="1"/>
              </p:cNvSpPr>
              <p:nvPr/>
            </p:nvSpPr>
            <p:spPr bwMode="auto">
              <a:xfrm>
                <a:off x="3075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4" name="Oval 150"/>
              <p:cNvSpPr>
                <a:spLocks noChangeArrowheads="1"/>
              </p:cNvSpPr>
              <p:nvPr/>
            </p:nvSpPr>
            <p:spPr bwMode="auto">
              <a:xfrm>
                <a:off x="3602" y="29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5" name="Oval 151"/>
              <p:cNvSpPr>
                <a:spLocks noChangeArrowheads="1"/>
              </p:cNvSpPr>
              <p:nvPr/>
            </p:nvSpPr>
            <p:spPr bwMode="auto">
              <a:xfrm>
                <a:off x="3879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6" name="Oval 152"/>
              <p:cNvSpPr>
                <a:spLocks noChangeArrowheads="1"/>
              </p:cNvSpPr>
              <p:nvPr/>
            </p:nvSpPr>
            <p:spPr bwMode="auto">
              <a:xfrm>
                <a:off x="3342" y="29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7" name="Oval 153"/>
              <p:cNvSpPr>
                <a:spLocks noChangeArrowheads="1"/>
              </p:cNvSpPr>
              <p:nvPr/>
            </p:nvSpPr>
            <p:spPr bwMode="auto">
              <a:xfrm>
                <a:off x="2266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8" name="Oval 154"/>
              <p:cNvSpPr>
                <a:spLocks noChangeArrowheads="1"/>
              </p:cNvSpPr>
              <p:nvPr/>
            </p:nvSpPr>
            <p:spPr bwMode="auto">
              <a:xfrm>
                <a:off x="2534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39" name="Oval 155"/>
              <p:cNvSpPr>
                <a:spLocks noChangeArrowheads="1"/>
              </p:cNvSpPr>
              <p:nvPr/>
            </p:nvSpPr>
            <p:spPr bwMode="auto">
              <a:xfrm>
                <a:off x="2802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0" name="Oval 156"/>
              <p:cNvSpPr>
                <a:spLocks noChangeArrowheads="1"/>
              </p:cNvSpPr>
              <p:nvPr/>
            </p:nvSpPr>
            <p:spPr bwMode="auto">
              <a:xfrm>
                <a:off x="3071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1" name="Oval 157"/>
              <p:cNvSpPr>
                <a:spLocks noChangeArrowheads="1"/>
              </p:cNvSpPr>
              <p:nvPr/>
            </p:nvSpPr>
            <p:spPr bwMode="auto">
              <a:xfrm>
                <a:off x="3602" y="56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2" name="Oval 158"/>
              <p:cNvSpPr>
                <a:spLocks noChangeArrowheads="1"/>
              </p:cNvSpPr>
              <p:nvPr/>
            </p:nvSpPr>
            <p:spPr bwMode="auto">
              <a:xfrm>
                <a:off x="3875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3" name="Oval 159"/>
              <p:cNvSpPr>
                <a:spLocks noChangeArrowheads="1"/>
              </p:cNvSpPr>
              <p:nvPr/>
            </p:nvSpPr>
            <p:spPr bwMode="auto">
              <a:xfrm>
                <a:off x="3338" y="56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4" name="Oval 160"/>
              <p:cNvSpPr>
                <a:spLocks noChangeArrowheads="1"/>
              </p:cNvSpPr>
              <p:nvPr/>
            </p:nvSpPr>
            <p:spPr bwMode="auto">
              <a:xfrm>
                <a:off x="2274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5" name="Oval 161"/>
              <p:cNvSpPr>
                <a:spLocks noChangeArrowheads="1"/>
              </p:cNvSpPr>
              <p:nvPr/>
            </p:nvSpPr>
            <p:spPr bwMode="auto">
              <a:xfrm>
                <a:off x="2542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6" name="Oval 162"/>
              <p:cNvSpPr>
                <a:spLocks noChangeArrowheads="1"/>
              </p:cNvSpPr>
              <p:nvPr/>
            </p:nvSpPr>
            <p:spPr bwMode="auto">
              <a:xfrm>
                <a:off x="2810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7" name="Oval 163"/>
              <p:cNvSpPr>
                <a:spLocks noChangeArrowheads="1"/>
              </p:cNvSpPr>
              <p:nvPr/>
            </p:nvSpPr>
            <p:spPr bwMode="auto">
              <a:xfrm>
                <a:off x="3079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8" name="Oval 164"/>
              <p:cNvSpPr>
                <a:spLocks noChangeArrowheads="1"/>
              </p:cNvSpPr>
              <p:nvPr/>
            </p:nvSpPr>
            <p:spPr bwMode="auto">
              <a:xfrm>
                <a:off x="3602" y="84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49" name="Oval 165"/>
              <p:cNvSpPr>
                <a:spLocks noChangeArrowheads="1"/>
              </p:cNvSpPr>
              <p:nvPr/>
            </p:nvSpPr>
            <p:spPr bwMode="auto">
              <a:xfrm>
                <a:off x="3883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0" name="Oval 166"/>
              <p:cNvSpPr>
                <a:spLocks noChangeArrowheads="1"/>
              </p:cNvSpPr>
              <p:nvPr/>
            </p:nvSpPr>
            <p:spPr bwMode="auto">
              <a:xfrm>
                <a:off x="3346" y="84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1" name="Oval 167"/>
              <p:cNvSpPr>
                <a:spLocks noChangeArrowheads="1"/>
              </p:cNvSpPr>
              <p:nvPr/>
            </p:nvSpPr>
            <p:spPr bwMode="auto">
              <a:xfrm>
                <a:off x="2270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2" name="Oval 168"/>
              <p:cNvSpPr>
                <a:spLocks noChangeArrowheads="1"/>
              </p:cNvSpPr>
              <p:nvPr/>
            </p:nvSpPr>
            <p:spPr bwMode="auto">
              <a:xfrm>
                <a:off x="2538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3" name="Oval 169"/>
              <p:cNvSpPr>
                <a:spLocks noChangeArrowheads="1"/>
              </p:cNvSpPr>
              <p:nvPr/>
            </p:nvSpPr>
            <p:spPr bwMode="auto">
              <a:xfrm>
                <a:off x="2806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4" name="Oval 170"/>
              <p:cNvSpPr>
                <a:spLocks noChangeArrowheads="1"/>
              </p:cNvSpPr>
              <p:nvPr/>
            </p:nvSpPr>
            <p:spPr bwMode="auto">
              <a:xfrm>
                <a:off x="3074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5" name="Oval 171"/>
              <p:cNvSpPr>
                <a:spLocks noChangeArrowheads="1"/>
              </p:cNvSpPr>
              <p:nvPr/>
            </p:nvSpPr>
            <p:spPr bwMode="auto">
              <a:xfrm>
                <a:off x="3879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6" name="Oval 172"/>
              <p:cNvSpPr>
                <a:spLocks noChangeArrowheads="1"/>
              </p:cNvSpPr>
              <p:nvPr/>
            </p:nvSpPr>
            <p:spPr bwMode="auto">
              <a:xfrm>
                <a:off x="3342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7" name="Oval 173"/>
              <p:cNvSpPr>
                <a:spLocks noChangeArrowheads="1"/>
              </p:cNvSpPr>
              <p:nvPr/>
            </p:nvSpPr>
            <p:spPr bwMode="auto">
              <a:xfrm>
                <a:off x="2274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8" name="Oval 174"/>
              <p:cNvSpPr>
                <a:spLocks noChangeArrowheads="1"/>
              </p:cNvSpPr>
              <p:nvPr/>
            </p:nvSpPr>
            <p:spPr bwMode="auto">
              <a:xfrm>
                <a:off x="2542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59" name="Oval 175"/>
              <p:cNvSpPr>
                <a:spLocks noChangeArrowheads="1"/>
              </p:cNvSpPr>
              <p:nvPr/>
            </p:nvSpPr>
            <p:spPr bwMode="auto">
              <a:xfrm>
                <a:off x="2810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0" name="Oval 176"/>
              <p:cNvSpPr>
                <a:spLocks noChangeArrowheads="1"/>
              </p:cNvSpPr>
              <p:nvPr/>
            </p:nvSpPr>
            <p:spPr bwMode="auto">
              <a:xfrm>
                <a:off x="3079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1" name="Oval 177"/>
              <p:cNvSpPr>
                <a:spLocks noChangeArrowheads="1"/>
              </p:cNvSpPr>
              <p:nvPr/>
            </p:nvSpPr>
            <p:spPr bwMode="auto">
              <a:xfrm>
                <a:off x="3602" y="138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2" name="Oval 178"/>
              <p:cNvSpPr>
                <a:spLocks noChangeArrowheads="1"/>
              </p:cNvSpPr>
              <p:nvPr/>
            </p:nvSpPr>
            <p:spPr bwMode="auto">
              <a:xfrm>
                <a:off x="3883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3" name="Oval 179"/>
              <p:cNvSpPr>
                <a:spLocks noChangeArrowheads="1"/>
              </p:cNvSpPr>
              <p:nvPr/>
            </p:nvSpPr>
            <p:spPr bwMode="auto">
              <a:xfrm>
                <a:off x="3346" y="138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4" name="Oval 180"/>
              <p:cNvSpPr>
                <a:spLocks noChangeArrowheads="1"/>
              </p:cNvSpPr>
              <p:nvPr/>
            </p:nvSpPr>
            <p:spPr bwMode="auto">
              <a:xfrm>
                <a:off x="2270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5" name="Oval 181"/>
              <p:cNvSpPr>
                <a:spLocks noChangeArrowheads="1"/>
              </p:cNvSpPr>
              <p:nvPr/>
            </p:nvSpPr>
            <p:spPr bwMode="auto">
              <a:xfrm>
                <a:off x="2538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6" name="Oval 182"/>
              <p:cNvSpPr>
                <a:spLocks noChangeArrowheads="1"/>
              </p:cNvSpPr>
              <p:nvPr/>
            </p:nvSpPr>
            <p:spPr bwMode="auto">
              <a:xfrm>
                <a:off x="2806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7" name="Oval 183"/>
              <p:cNvSpPr>
                <a:spLocks noChangeArrowheads="1"/>
              </p:cNvSpPr>
              <p:nvPr/>
            </p:nvSpPr>
            <p:spPr bwMode="auto">
              <a:xfrm>
                <a:off x="3075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8" name="Oval 184"/>
              <p:cNvSpPr>
                <a:spLocks noChangeArrowheads="1"/>
              </p:cNvSpPr>
              <p:nvPr/>
            </p:nvSpPr>
            <p:spPr bwMode="auto">
              <a:xfrm>
                <a:off x="3602" y="164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69" name="Oval 185"/>
              <p:cNvSpPr>
                <a:spLocks noChangeArrowheads="1"/>
              </p:cNvSpPr>
              <p:nvPr/>
            </p:nvSpPr>
            <p:spPr bwMode="auto">
              <a:xfrm>
                <a:off x="3879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0" name="Oval 186"/>
              <p:cNvSpPr>
                <a:spLocks noChangeArrowheads="1"/>
              </p:cNvSpPr>
              <p:nvPr/>
            </p:nvSpPr>
            <p:spPr bwMode="auto">
              <a:xfrm>
                <a:off x="3342" y="1645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1" name="Oval 187"/>
              <p:cNvSpPr>
                <a:spLocks noChangeArrowheads="1"/>
              </p:cNvSpPr>
              <p:nvPr/>
            </p:nvSpPr>
            <p:spPr bwMode="auto">
              <a:xfrm>
                <a:off x="2270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2" name="Oval 188"/>
              <p:cNvSpPr>
                <a:spLocks noChangeArrowheads="1"/>
              </p:cNvSpPr>
              <p:nvPr/>
            </p:nvSpPr>
            <p:spPr bwMode="auto">
              <a:xfrm>
                <a:off x="2538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3" name="Oval 189"/>
              <p:cNvSpPr>
                <a:spLocks noChangeArrowheads="1"/>
              </p:cNvSpPr>
              <p:nvPr/>
            </p:nvSpPr>
            <p:spPr bwMode="auto">
              <a:xfrm>
                <a:off x="2806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4" name="Oval 190"/>
              <p:cNvSpPr>
                <a:spLocks noChangeArrowheads="1"/>
              </p:cNvSpPr>
              <p:nvPr/>
            </p:nvSpPr>
            <p:spPr bwMode="auto">
              <a:xfrm>
                <a:off x="3075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5" name="Oval 191"/>
              <p:cNvSpPr>
                <a:spLocks noChangeArrowheads="1"/>
              </p:cNvSpPr>
              <p:nvPr/>
            </p:nvSpPr>
            <p:spPr bwMode="auto">
              <a:xfrm>
                <a:off x="3602" y="1914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6" name="Oval 192"/>
              <p:cNvSpPr>
                <a:spLocks noChangeArrowheads="1"/>
              </p:cNvSpPr>
              <p:nvPr/>
            </p:nvSpPr>
            <p:spPr bwMode="auto">
              <a:xfrm>
                <a:off x="3879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7" name="Oval 193"/>
              <p:cNvSpPr>
                <a:spLocks noChangeArrowheads="1"/>
              </p:cNvSpPr>
              <p:nvPr/>
            </p:nvSpPr>
            <p:spPr bwMode="auto">
              <a:xfrm>
                <a:off x="3342" y="1913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8" name="Line 194"/>
              <p:cNvSpPr>
                <a:spLocks noChangeShapeType="1"/>
              </p:cNvSpPr>
              <p:nvPr/>
            </p:nvSpPr>
            <p:spPr bwMode="auto">
              <a:xfrm>
                <a:off x="2017" y="4104"/>
                <a:ext cx="2172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79" name="Oval 195"/>
              <p:cNvSpPr>
                <a:spLocks noChangeArrowheads="1"/>
              </p:cNvSpPr>
              <p:nvPr/>
            </p:nvSpPr>
            <p:spPr bwMode="auto">
              <a:xfrm>
                <a:off x="2273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0" name="Oval 196"/>
              <p:cNvSpPr>
                <a:spLocks noChangeArrowheads="1"/>
              </p:cNvSpPr>
              <p:nvPr/>
            </p:nvSpPr>
            <p:spPr bwMode="auto">
              <a:xfrm>
                <a:off x="2541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1" name="Oval 197"/>
              <p:cNvSpPr>
                <a:spLocks noChangeArrowheads="1"/>
              </p:cNvSpPr>
              <p:nvPr/>
            </p:nvSpPr>
            <p:spPr bwMode="auto">
              <a:xfrm>
                <a:off x="2809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2" name="Oval 198"/>
              <p:cNvSpPr>
                <a:spLocks noChangeArrowheads="1"/>
              </p:cNvSpPr>
              <p:nvPr/>
            </p:nvSpPr>
            <p:spPr bwMode="auto">
              <a:xfrm>
                <a:off x="3078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3" name="Oval 199"/>
              <p:cNvSpPr>
                <a:spLocks noChangeArrowheads="1"/>
              </p:cNvSpPr>
              <p:nvPr/>
            </p:nvSpPr>
            <p:spPr bwMode="auto">
              <a:xfrm>
                <a:off x="3602" y="218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4" name="Oval 200"/>
              <p:cNvSpPr>
                <a:spLocks noChangeArrowheads="1"/>
              </p:cNvSpPr>
              <p:nvPr/>
            </p:nvSpPr>
            <p:spPr bwMode="auto">
              <a:xfrm>
                <a:off x="3882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5" name="Oval 201"/>
              <p:cNvSpPr>
                <a:spLocks noChangeArrowheads="1"/>
              </p:cNvSpPr>
              <p:nvPr/>
            </p:nvSpPr>
            <p:spPr bwMode="auto">
              <a:xfrm>
                <a:off x="3345" y="2188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6" name="Oval 202"/>
              <p:cNvSpPr>
                <a:spLocks noChangeArrowheads="1"/>
              </p:cNvSpPr>
              <p:nvPr/>
            </p:nvSpPr>
            <p:spPr bwMode="auto">
              <a:xfrm>
                <a:off x="2270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7" name="Oval 203"/>
              <p:cNvSpPr>
                <a:spLocks noChangeArrowheads="1"/>
              </p:cNvSpPr>
              <p:nvPr/>
            </p:nvSpPr>
            <p:spPr bwMode="auto">
              <a:xfrm>
                <a:off x="2538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8" name="Oval 204"/>
              <p:cNvSpPr>
                <a:spLocks noChangeArrowheads="1"/>
              </p:cNvSpPr>
              <p:nvPr/>
            </p:nvSpPr>
            <p:spPr bwMode="auto">
              <a:xfrm>
                <a:off x="2806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89" name="Oval 205"/>
              <p:cNvSpPr>
                <a:spLocks noChangeArrowheads="1"/>
              </p:cNvSpPr>
              <p:nvPr/>
            </p:nvSpPr>
            <p:spPr bwMode="auto">
              <a:xfrm>
                <a:off x="3075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0" name="Oval 206"/>
              <p:cNvSpPr>
                <a:spLocks noChangeArrowheads="1"/>
              </p:cNvSpPr>
              <p:nvPr/>
            </p:nvSpPr>
            <p:spPr bwMode="auto">
              <a:xfrm>
                <a:off x="3603" y="245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1" name="Oval 207"/>
              <p:cNvSpPr>
                <a:spLocks noChangeArrowheads="1"/>
              </p:cNvSpPr>
              <p:nvPr/>
            </p:nvSpPr>
            <p:spPr bwMode="auto">
              <a:xfrm>
                <a:off x="3879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2" name="Oval 208"/>
              <p:cNvSpPr>
                <a:spLocks noChangeArrowheads="1"/>
              </p:cNvSpPr>
              <p:nvPr/>
            </p:nvSpPr>
            <p:spPr bwMode="auto">
              <a:xfrm>
                <a:off x="3342" y="244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3" name="Oval 209"/>
              <p:cNvSpPr>
                <a:spLocks noChangeArrowheads="1"/>
              </p:cNvSpPr>
              <p:nvPr/>
            </p:nvSpPr>
            <p:spPr bwMode="auto">
              <a:xfrm>
                <a:off x="2266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4" name="Oval 210"/>
              <p:cNvSpPr>
                <a:spLocks noChangeArrowheads="1"/>
              </p:cNvSpPr>
              <p:nvPr/>
            </p:nvSpPr>
            <p:spPr bwMode="auto">
              <a:xfrm>
                <a:off x="2534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5" name="Oval 211"/>
              <p:cNvSpPr>
                <a:spLocks noChangeArrowheads="1"/>
              </p:cNvSpPr>
              <p:nvPr/>
            </p:nvSpPr>
            <p:spPr bwMode="auto">
              <a:xfrm>
                <a:off x="2802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6" name="Oval 212"/>
              <p:cNvSpPr>
                <a:spLocks noChangeArrowheads="1"/>
              </p:cNvSpPr>
              <p:nvPr/>
            </p:nvSpPr>
            <p:spPr bwMode="auto">
              <a:xfrm>
                <a:off x="3071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7" name="Oval 213"/>
              <p:cNvSpPr>
                <a:spLocks noChangeArrowheads="1"/>
              </p:cNvSpPr>
              <p:nvPr/>
            </p:nvSpPr>
            <p:spPr bwMode="auto">
              <a:xfrm>
                <a:off x="3603" y="271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8" name="Oval 214"/>
              <p:cNvSpPr>
                <a:spLocks noChangeArrowheads="1"/>
              </p:cNvSpPr>
              <p:nvPr/>
            </p:nvSpPr>
            <p:spPr bwMode="auto">
              <a:xfrm>
                <a:off x="3875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199" name="Oval 215"/>
              <p:cNvSpPr>
                <a:spLocks noChangeArrowheads="1"/>
              </p:cNvSpPr>
              <p:nvPr/>
            </p:nvSpPr>
            <p:spPr bwMode="auto">
              <a:xfrm>
                <a:off x="3338" y="2717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0" name="Oval 216"/>
              <p:cNvSpPr>
                <a:spLocks noChangeArrowheads="1"/>
              </p:cNvSpPr>
              <p:nvPr/>
            </p:nvSpPr>
            <p:spPr bwMode="auto">
              <a:xfrm>
                <a:off x="2274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1" name="Oval 217"/>
              <p:cNvSpPr>
                <a:spLocks noChangeArrowheads="1"/>
              </p:cNvSpPr>
              <p:nvPr/>
            </p:nvSpPr>
            <p:spPr bwMode="auto">
              <a:xfrm>
                <a:off x="2542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2" name="Oval 218"/>
              <p:cNvSpPr>
                <a:spLocks noChangeArrowheads="1"/>
              </p:cNvSpPr>
              <p:nvPr/>
            </p:nvSpPr>
            <p:spPr bwMode="auto">
              <a:xfrm>
                <a:off x="2810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3" name="Oval 219"/>
              <p:cNvSpPr>
                <a:spLocks noChangeArrowheads="1"/>
              </p:cNvSpPr>
              <p:nvPr/>
            </p:nvSpPr>
            <p:spPr bwMode="auto">
              <a:xfrm>
                <a:off x="3079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4" name="Oval 220"/>
              <p:cNvSpPr>
                <a:spLocks noChangeArrowheads="1"/>
              </p:cNvSpPr>
              <p:nvPr/>
            </p:nvSpPr>
            <p:spPr bwMode="auto">
              <a:xfrm>
                <a:off x="3603" y="299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5" name="Oval 221"/>
              <p:cNvSpPr>
                <a:spLocks noChangeArrowheads="1"/>
              </p:cNvSpPr>
              <p:nvPr/>
            </p:nvSpPr>
            <p:spPr bwMode="auto">
              <a:xfrm>
                <a:off x="3883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6" name="Oval 222"/>
              <p:cNvSpPr>
                <a:spLocks noChangeArrowheads="1"/>
              </p:cNvSpPr>
              <p:nvPr/>
            </p:nvSpPr>
            <p:spPr bwMode="auto">
              <a:xfrm>
                <a:off x="3346" y="299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7" name="Oval 223"/>
              <p:cNvSpPr>
                <a:spLocks noChangeArrowheads="1"/>
              </p:cNvSpPr>
              <p:nvPr/>
            </p:nvSpPr>
            <p:spPr bwMode="auto">
              <a:xfrm>
                <a:off x="2270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8" name="Oval 224"/>
              <p:cNvSpPr>
                <a:spLocks noChangeArrowheads="1"/>
              </p:cNvSpPr>
              <p:nvPr/>
            </p:nvSpPr>
            <p:spPr bwMode="auto">
              <a:xfrm>
                <a:off x="2538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09" name="Oval 225"/>
              <p:cNvSpPr>
                <a:spLocks noChangeArrowheads="1"/>
              </p:cNvSpPr>
              <p:nvPr/>
            </p:nvSpPr>
            <p:spPr bwMode="auto">
              <a:xfrm>
                <a:off x="2806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0" name="Oval 226"/>
              <p:cNvSpPr>
                <a:spLocks noChangeArrowheads="1"/>
              </p:cNvSpPr>
              <p:nvPr/>
            </p:nvSpPr>
            <p:spPr bwMode="auto">
              <a:xfrm>
                <a:off x="3074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1" name="Oval 227"/>
              <p:cNvSpPr>
                <a:spLocks noChangeArrowheads="1"/>
              </p:cNvSpPr>
              <p:nvPr/>
            </p:nvSpPr>
            <p:spPr bwMode="auto">
              <a:xfrm>
                <a:off x="3879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2" name="Oval 228"/>
              <p:cNvSpPr>
                <a:spLocks noChangeArrowheads="1"/>
              </p:cNvSpPr>
              <p:nvPr/>
            </p:nvSpPr>
            <p:spPr bwMode="auto">
              <a:xfrm>
                <a:off x="3342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3" name="Oval 229"/>
              <p:cNvSpPr>
                <a:spLocks noChangeArrowheads="1"/>
              </p:cNvSpPr>
              <p:nvPr/>
            </p:nvSpPr>
            <p:spPr bwMode="auto">
              <a:xfrm>
                <a:off x="2274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4" name="Oval 230"/>
              <p:cNvSpPr>
                <a:spLocks noChangeArrowheads="1"/>
              </p:cNvSpPr>
              <p:nvPr/>
            </p:nvSpPr>
            <p:spPr bwMode="auto">
              <a:xfrm>
                <a:off x="2542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5" name="Oval 231"/>
              <p:cNvSpPr>
                <a:spLocks noChangeArrowheads="1"/>
              </p:cNvSpPr>
              <p:nvPr/>
            </p:nvSpPr>
            <p:spPr bwMode="auto">
              <a:xfrm>
                <a:off x="2810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6" name="Oval 232"/>
              <p:cNvSpPr>
                <a:spLocks noChangeArrowheads="1"/>
              </p:cNvSpPr>
              <p:nvPr/>
            </p:nvSpPr>
            <p:spPr bwMode="auto">
              <a:xfrm>
                <a:off x="3079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7" name="Oval 233"/>
              <p:cNvSpPr>
                <a:spLocks noChangeArrowheads="1"/>
              </p:cNvSpPr>
              <p:nvPr/>
            </p:nvSpPr>
            <p:spPr bwMode="auto">
              <a:xfrm>
                <a:off x="3603" y="353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8" name="Oval 234"/>
              <p:cNvSpPr>
                <a:spLocks noChangeArrowheads="1"/>
              </p:cNvSpPr>
              <p:nvPr/>
            </p:nvSpPr>
            <p:spPr bwMode="auto">
              <a:xfrm>
                <a:off x="3883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19" name="Oval 235"/>
              <p:cNvSpPr>
                <a:spLocks noChangeArrowheads="1"/>
              </p:cNvSpPr>
              <p:nvPr/>
            </p:nvSpPr>
            <p:spPr bwMode="auto">
              <a:xfrm>
                <a:off x="3346" y="3536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0" name="Oval 236"/>
              <p:cNvSpPr>
                <a:spLocks noChangeArrowheads="1"/>
              </p:cNvSpPr>
              <p:nvPr/>
            </p:nvSpPr>
            <p:spPr bwMode="auto">
              <a:xfrm>
                <a:off x="2270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1" name="Oval 237"/>
              <p:cNvSpPr>
                <a:spLocks noChangeArrowheads="1"/>
              </p:cNvSpPr>
              <p:nvPr/>
            </p:nvSpPr>
            <p:spPr bwMode="auto">
              <a:xfrm>
                <a:off x="2538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2" name="Oval 238"/>
              <p:cNvSpPr>
                <a:spLocks noChangeArrowheads="1"/>
              </p:cNvSpPr>
              <p:nvPr/>
            </p:nvSpPr>
            <p:spPr bwMode="auto">
              <a:xfrm>
                <a:off x="2806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3" name="Oval 239"/>
              <p:cNvSpPr>
                <a:spLocks noChangeArrowheads="1"/>
              </p:cNvSpPr>
              <p:nvPr/>
            </p:nvSpPr>
            <p:spPr bwMode="auto">
              <a:xfrm>
                <a:off x="3075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4" name="Oval 240"/>
              <p:cNvSpPr>
                <a:spLocks noChangeArrowheads="1"/>
              </p:cNvSpPr>
              <p:nvPr/>
            </p:nvSpPr>
            <p:spPr bwMode="auto">
              <a:xfrm>
                <a:off x="3603" y="3802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5" name="Oval 241"/>
              <p:cNvSpPr>
                <a:spLocks noChangeArrowheads="1"/>
              </p:cNvSpPr>
              <p:nvPr/>
            </p:nvSpPr>
            <p:spPr bwMode="auto">
              <a:xfrm>
                <a:off x="3879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6" name="Oval 242"/>
              <p:cNvSpPr>
                <a:spLocks noChangeArrowheads="1"/>
              </p:cNvSpPr>
              <p:nvPr/>
            </p:nvSpPr>
            <p:spPr bwMode="auto">
              <a:xfrm>
                <a:off x="3342" y="3801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7" name="Oval 243"/>
              <p:cNvSpPr>
                <a:spLocks noChangeArrowheads="1"/>
              </p:cNvSpPr>
              <p:nvPr/>
            </p:nvSpPr>
            <p:spPr bwMode="auto">
              <a:xfrm>
                <a:off x="2270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8" name="Oval 244"/>
              <p:cNvSpPr>
                <a:spLocks noChangeArrowheads="1"/>
              </p:cNvSpPr>
              <p:nvPr/>
            </p:nvSpPr>
            <p:spPr bwMode="auto">
              <a:xfrm>
                <a:off x="2538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29" name="Oval 245"/>
              <p:cNvSpPr>
                <a:spLocks noChangeArrowheads="1"/>
              </p:cNvSpPr>
              <p:nvPr/>
            </p:nvSpPr>
            <p:spPr bwMode="auto">
              <a:xfrm>
                <a:off x="2806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0" name="Oval 246"/>
              <p:cNvSpPr>
                <a:spLocks noChangeArrowheads="1"/>
              </p:cNvSpPr>
              <p:nvPr/>
            </p:nvSpPr>
            <p:spPr bwMode="auto">
              <a:xfrm>
                <a:off x="3075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1" name="Oval 247"/>
              <p:cNvSpPr>
                <a:spLocks noChangeArrowheads="1"/>
              </p:cNvSpPr>
              <p:nvPr/>
            </p:nvSpPr>
            <p:spPr bwMode="auto">
              <a:xfrm>
                <a:off x="3603" y="407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2" name="Oval 248"/>
              <p:cNvSpPr>
                <a:spLocks noChangeArrowheads="1"/>
              </p:cNvSpPr>
              <p:nvPr/>
            </p:nvSpPr>
            <p:spPr bwMode="auto">
              <a:xfrm>
                <a:off x="3879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3" name="Line 249"/>
              <p:cNvSpPr>
                <a:spLocks noChangeShapeType="1"/>
              </p:cNvSpPr>
              <p:nvPr/>
            </p:nvSpPr>
            <p:spPr bwMode="auto">
              <a:xfrm rot="-5400000">
                <a:off x="3240" y="1009"/>
                <a:ext cx="18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4" name="Oval 250"/>
              <p:cNvSpPr>
                <a:spLocks noChangeArrowheads="1"/>
              </p:cNvSpPr>
              <p:nvPr/>
            </p:nvSpPr>
            <p:spPr bwMode="auto">
              <a:xfrm>
                <a:off x="4148" y="3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5" name="Oval 251"/>
              <p:cNvSpPr>
                <a:spLocks noChangeArrowheads="1"/>
              </p:cNvSpPr>
              <p:nvPr/>
            </p:nvSpPr>
            <p:spPr bwMode="auto">
              <a:xfrm>
                <a:off x="4148" y="29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6" name="Oval 252"/>
              <p:cNvSpPr>
                <a:spLocks noChangeArrowheads="1"/>
              </p:cNvSpPr>
              <p:nvPr/>
            </p:nvSpPr>
            <p:spPr bwMode="auto">
              <a:xfrm>
                <a:off x="4148" y="56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7" name="Oval 253"/>
              <p:cNvSpPr>
                <a:spLocks noChangeArrowheads="1"/>
              </p:cNvSpPr>
              <p:nvPr/>
            </p:nvSpPr>
            <p:spPr bwMode="auto">
              <a:xfrm>
                <a:off x="4148" y="84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8" name="Oval 254"/>
              <p:cNvSpPr>
                <a:spLocks noChangeArrowheads="1"/>
              </p:cNvSpPr>
              <p:nvPr/>
            </p:nvSpPr>
            <p:spPr bwMode="auto">
              <a:xfrm>
                <a:off x="4147" y="112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39" name="Oval 255"/>
              <p:cNvSpPr>
                <a:spLocks noChangeArrowheads="1"/>
              </p:cNvSpPr>
              <p:nvPr/>
            </p:nvSpPr>
            <p:spPr bwMode="auto">
              <a:xfrm>
                <a:off x="4148" y="13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0" name="Oval 256"/>
              <p:cNvSpPr>
                <a:spLocks noChangeArrowheads="1"/>
              </p:cNvSpPr>
              <p:nvPr/>
            </p:nvSpPr>
            <p:spPr bwMode="auto">
              <a:xfrm>
                <a:off x="4148" y="164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1" name="Oval 257"/>
              <p:cNvSpPr>
                <a:spLocks noChangeArrowheads="1"/>
              </p:cNvSpPr>
              <p:nvPr/>
            </p:nvSpPr>
            <p:spPr bwMode="auto">
              <a:xfrm>
                <a:off x="4148" y="1913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2" name="Line 258"/>
              <p:cNvSpPr>
                <a:spLocks noChangeShapeType="1"/>
              </p:cNvSpPr>
              <p:nvPr/>
            </p:nvSpPr>
            <p:spPr bwMode="auto">
              <a:xfrm rot="5400000" flipH="1">
                <a:off x="3087" y="3008"/>
                <a:ext cx="2193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3" name="Oval 259"/>
              <p:cNvSpPr>
                <a:spLocks noChangeArrowheads="1"/>
              </p:cNvSpPr>
              <p:nvPr/>
            </p:nvSpPr>
            <p:spPr bwMode="auto">
              <a:xfrm>
                <a:off x="4148" y="2188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4" name="Oval 260"/>
              <p:cNvSpPr>
                <a:spLocks noChangeArrowheads="1"/>
              </p:cNvSpPr>
              <p:nvPr/>
            </p:nvSpPr>
            <p:spPr bwMode="auto">
              <a:xfrm>
                <a:off x="4148" y="244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5" name="Oval 261"/>
              <p:cNvSpPr>
                <a:spLocks noChangeArrowheads="1"/>
              </p:cNvSpPr>
              <p:nvPr/>
            </p:nvSpPr>
            <p:spPr bwMode="auto">
              <a:xfrm>
                <a:off x="4148" y="2717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6" name="Oval 262"/>
              <p:cNvSpPr>
                <a:spLocks noChangeArrowheads="1"/>
              </p:cNvSpPr>
              <p:nvPr/>
            </p:nvSpPr>
            <p:spPr bwMode="auto">
              <a:xfrm>
                <a:off x="4148" y="299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7" name="Oval 263"/>
              <p:cNvSpPr>
                <a:spLocks noChangeArrowheads="1"/>
              </p:cNvSpPr>
              <p:nvPr/>
            </p:nvSpPr>
            <p:spPr bwMode="auto">
              <a:xfrm>
                <a:off x="4147" y="3280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8" name="Oval 264"/>
              <p:cNvSpPr>
                <a:spLocks noChangeArrowheads="1"/>
              </p:cNvSpPr>
              <p:nvPr/>
            </p:nvSpPr>
            <p:spPr bwMode="auto">
              <a:xfrm>
                <a:off x="4148" y="3536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49" name="Oval 265"/>
              <p:cNvSpPr>
                <a:spLocks noChangeArrowheads="1"/>
              </p:cNvSpPr>
              <p:nvPr/>
            </p:nvSpPr>
            <p:spPr bwMode="auto">
              <a:xfrm>
                <a:off x="4148" y="3801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50" name="Oval 266"/>
              <p:cNvSpPr>
                <a:spLocks noChangeArrowheads="1"/>
              </p:cNvSpPr>
              <p:nvPr/>
            </p:nvSpPr>
            <p:spPr bwMode="auto">
              <a:xfrm>
                <a:off x="4148" y="406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51" name="Oval 267"/>
              <p:cNvSpPr>
                <a:spLocks noChangeArrowheads="1"/>
              </p:cNvSpPr>
              <p:nvPr/>
            </p:nvSpPr>
            <p:spPr bwMode="auto">
              <a:xfrm>
                <a:off x="3342" y="4069"/>
                <a:ext cx="72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52" name="Oval 268"/>
              <p:cNvSpPr>
                <a:spLocks noChangeArrowheads="1"/>
              </p:cNvSpPr>
              <p:nvPr/>
            </p:nvSpPr>
            <p:spPr bwMode="auto">
              <a:xfrm>
                <a:off x="3602" y="3280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53" name="Oval 269"/>
              <p:cNvSpPr>
                <a:spLocks noChangeArrowheads="1"/>
              </p:cNvSpPr>
              <p:nvPr/>
            </p:nvSpPr>
            <p:spPr bwMode="auto">
              <a:xfrm>
                <a:off x="3601" y="1129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  <p:sp>
            <p:nvSpPr>
              <p:cNvPr id="1194254" name="Oval 270"/>
              <p:cNvSpPr>
                <a:spLocks noChangeArrowheads="1"/>
              </p:cNvSpPr>
              <p:nvPr/>
            </p:nvSpPr>
            <p:spPr bwMode="auto">
              <a:xfrm>
                <a:off x="1449" y="1125"/>
                <a:ext cx="71" cy="71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</p:grpSp>
        <p:sp>
          <p:nvSpPr>
            <p:cNvPr id="1194255" name="Line 271"/>
            <p:cNvSpPr>
              <a:spLocks noChangeShapeType="1"/>
            </p:cNvSpPr>
            <p:nvPr/>
          </p:nvSpPr>
          <p:spPr bwMode="auto">
            <a:xfrm>
              <a:off x="147" y="1023"/>
              <a:ext cx="40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1194256" name="Line 272"/>
            <p:cNvSpPr>
              <a:spLocks noChangeShapeType="1"/>
            </p:cNvSpPr>
            <p:nvPr/>
          </p:nvSpPr>
          <p:spPr bwMode="auto">
            <a:xfrm>
              <a:off x="145" y="2092"/>
              <a:ext cx="40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1194257" name="Line 273"/>
            <p:cNvSpPr>
              <a:spLocks noChangeShapeType="1"/>
            </p:cNvSpPr>
            <p:nvPr/>
          </p:nvSpPr>
          <p:spPr bwMode="auto">
            <a:xfrm>
              <a:off x="143" y="3161"/>
              <a:ext cx="40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1194258" name="Line 274"/>
            <p:cNvSpPr>
              <a:spLocks noChangeShapeType="1"/>
            </p:cNvSpPr>
            <p:nvPr/>
          </p:nvSpPr>
          <p:spPr bwMode="auto">
            <a:xfrm flipV="1">
              <a:off x="1076" y="76"/>
              <a:ext cx="10" cy="40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1194259" name="Line 275"/>
            <p:cNvSpPr>
              <a:spLocks noChangeShapeType="1"/>
            </p:cNvSpPr>
            <p:nvPr/>
          </p:nvSpPr>
          <p:spPr bwMode="auto">
            <a:xfrm flipV="1">
              <a:off x="2160" y="97"/>
              <a:ext cx="10" cy="40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1194260" name="Line 276"/>
            <p:cNvSpPr>
              <a:spLocks noChangeShapeType="1"/>
            </p:cNvSpPr>
            <p:nvPr/>
          </p:nvSpPr>
          <p:spPr bwMode="auto">
            <a:xfrm flipV="1">
              <a:off x="3244" y="102"/>
              <a:ext cx="10" cy="40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6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2D62C5-11BF-4F2B-889F-A3BD519CD2DE}" type="slidenum">
              <a:rPr lang="en-US">
                <a:solidFill>
                  <a:srgbClr val="FFFFCC"/>
                </a:solidFill>
              </a:rPr>
              <a:pPr/>
              <a:t>19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0400"/>
          </a:xfrm>
        </p:spPr>
        <p:txBody>
          <a:bodyPr/>
          <a:lstStyle/>
          <a:p>
            <a:r>
              <a:rPr lang="en-US" sz="3400"/>
              <a:t>Irregular 2D Simulation -- Flow over an Airfoil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38863" y="598488"/>
            <a:ext cx="3005137" cy="5334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The Laplace grid points become </a:t>
            </a:r>
            <a:r>
              <a:rPr lang="en-US" sz="2400" dirty="0">
                <a:solidFill>
                  <a:srgbClr val="FF0000"/>
                </a:solidFill>
              </a:rPr>
              <a:t>finite element mesh nodal points arranged as triangles</a:t>
            </a:r>
            <a:r>
              <a:rPr lang="en-US" sz="2400" dirty="0"/>
              <a:t> filling space</a:t>
            </a:r>
          </a:p>
          <a:p>
            <a:r>
              <a:rPr lang="en-US" sz="2400" dirty="0"/>
              <a:t>All the </a:t>
            </a:r>
            <a:r>
              <a:rPr lang="en-US" sz="2400" dirty="0">
                <a:solidFill>
                  <a:srgbClr val="FF0000"/>
                </a:solidFill>
              </a:rPr>
              <a:t>action </a:t>
            </a:r>
            <a:r>
              <a:rPr lang="en-US" sz="2400" dirty="0"/>
              <a:t>(triangles) is near </a:t>
            </a:r>
            <a:r>
              <a:rPr lang="en-US" sz="2400" dirty="0" err="1"/>
              <a:t>near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wing boundary</a:t>
            </a:r>
          </a:p>
          <a:p>
            <a:r>
              <a:rPr lang="en-US" sz="2400" dirty="0"/>
              <a:t>Use </a:t>
            </a:r>
            <a:r>
              <a:rPr lang="en-US" sz="2400" dirty="0">
                <a:solidFill>
                  <a:srgbClr val="FF0000"/>
                </a:solidFill>
              </a:rPr>
              <a:t>domain decomposition </a:t>
            </a:r>
            <a:r>
              <a:rPr lang="en-US" sz="2400" dirty="0"/>
              <a:t>but </a:t>
            </a:r>
            <a:r>
              <a:rPr lang="en-US" sz="2400" dirty="0">
                <a:solidFill>
                  <a:srgbClr val="FF0000"/>
                </a:solidFill>
              </a:rPr>
              <a:t>no</a:t>
            </a:r>
            <a:r>
              <a:rPr lang="en-US" sz="2400" dirty="0"/>
              <a:t> longer </a:t>
            </a:r>
            <a:r>
              <a:rPr lang="en-US" sz="2400" dirty="0">
                <a:solidFill>
                  <a:srgbClr val="FF0000"/>
                </a:solidFill>
              </a:rPr>
              <a:t>equal area </a:t>
            </a:r>
            <a:r>
              <a:rPr lang="en-US" sz="2400" dirty="0"/>
              <a:t>as </a:t>
            </a:r>
            <a:r>
              <a:rPr lang="en-US" sz="2400" dirty="0">
                <a:solidFill>
                  <a:srgbClr val="FF0000"/>
                </a:solidFill>
              </a:rPr>
              <a:t>equal triangle count</a:t>
            </a:r>
          </a:p>
        </p:txBody>
      </p:sp>
      <p:graphicFrame>
        <p:nvGraphicFramePr>
          <p:cNvPr id="1252356" name="Object 4"/>
          <p:cNvGraphicFramePr>
            <a:graphicFrameLocks noChangeAspect="1"/>
          </p:cNvGraphicFramePr>
          <p:nvPr/>
        </p:nvGraphicFramePr>
        <p:xfrm>
          <a:off x="0" y="684213"/>
          <a:ext cx="6388100" cy="617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2838960" imgH="2742840" progId="Word.Document.8">
                  <p:embed/>
                </p:oleObj>
              </mc:Choice>
              <mc:Fallback>
                <p:oleObj name="Document" r:id="rId4" imgW="2838960" imgH="2742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4213"/>
                        <a:ext cx="6388100" cy="617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3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4" descr="http://ucspace.canberra.edu.au/download/attachments/59113623/Triangle+diagram+of+Social+Informatics.GIF?version=1&amp;modificationDate=12821021396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980"/>
            <a:ext cx="3635470" cy="25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oinformatics.com/layouts/cmediageoinformatics/img/Header-Geo-5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7049772" y="4322918"/>
            <a:ext cx="2094228" cy="6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 t="29851" r="13419" b="56430"/>
          <a:stretch/>
        </p:blipFill>
        <p:spPr bwMode="auto">
          <a:xfrm>
            <a:off x="7400203" y="746282"/>
            <a:ext cx="1673904" cy="58263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15702" b="41253"/>
          <a:stretch/>
        </p:blipFill>
        <p:spPr bwMode="auto">
          <a:xfrm>
            <a:off x="6875587" y="5734478"/>
            <a:ext cx="1049232" cy="11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7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A1346-223E-434E-8EE9-D8F47ADBB722}" type="slidenum">
              <a:rPr lang="en-US">
                <a:solidFill>
                  <a:srgbClr val="FFFFCC"/>
                </a:solidFill>
              </a:rPr>
              <a:pPr/>
              <a:t>20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254402" name="Picture 2" descr="sc97cal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3788" y="0"/>
            <a:ext cx="2970212" cy="6858000"/>
          </a:xfrm>
          <a:solidFill>
            <a:srgbClr val="000000"/>
          </a:solidFill>
        </p:spPr>
        <p:txBody>
          <a:bodyPr/>
          <a:lstStyle/>
          <a:p>
            <a:r>
              <a:rPr lang="en-US" sz="2400">
                <a:solidFill>
                  <a:srgbClr val="FFFFFF"/>
                </a:solidFill>
              </a:rPr>
              <a:t>Simulation of cosmological cluster (say </a:t>
            </a:r>
            <a:r>
              <a:rPr lang="en-US" sz="2400">
                <a:solidFill>
                  <a:srgbClr val="FFFF00"/>
                </a:solidFill>
              </a:rPr>
              <a:t>10 million stars</a:t>
            </a:r>
            <a:r>
              <a:rPr lang="en-US" sz="2400">
                <a:solidFill>
                  <a:srgbClr val="FFFFFF"/>
                </a:solidFill>
              </a:rPr>
              <a:t> )</a:t>
            </a:r>
          </a:p>
          <a:p>
            <a:r>
              <a:rPr lang="en-US" sz="2400">
                <a:solidFill>
                  <a:srgbClr val="FFFF00"/>
                </a:solidFill>
              </a:rPr>
              <a:t>Lots of work per star</a:t>
            </a:r>
            <a:r>
              <a:rPr lang="en-US" sz="2400">
                <a:solidFill>
                  <a:srgbClr val="FFFFFF"/>
                </a:solidFill>
              </a:rPr>
              <a:t> as very close together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( may need smaller time step)</a:t>
            </a:r>
          </a:p>
          <a:p>
            <a:r>
              <a:rPr lang="en-US" sz="2400">
                <a:solidFill>
                  <a:srgbClr val="FFFF00"/>
                </a:solidFill>
              </a:rPr>
              <a:t>Little work per star</a:t>
            </a:r>
            <a:r>
              <a:rPr lang="en-US" sz="2400">
                <a:solidFill>
                  <a:srgbClr val="FFFFFF"/>
                </a:solidFill>
              </a:rPr>
              <a:t> as force changes slowly and can be well approximated by low order multipole expansion</a:t>
            </a:r>
          </a:p>
        </p:txBody>
      </p:sp>
      <p:sp>
        <p:nvSpPr>
          <p:cNvPr id="12544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26163" cy="762000"/>
          </a:xfrm>
          <a:solidFill>
            <a:srgbClr val="000000"/>
          </a:solidFill>
        </p:spPr>
        <p:txBody>
          <a:bodyPr wrap="none">
            <a:spAutoFit/>
          </a:bodyPr>
          <a:lstStyle/>
          <a:p>
            <a:r>
              <a:rPr lang="en-US"/>
              <a:t>Heterogeneous Problems</a:t>
            </a:r>
          </a:p>
        </p:txBody>
      </p:sp>
      <p:sp>
        <p:nvSpPr>
          <p:cNvPr id="1254405" name="Oval 5"/>
          <p:cNvSpPr>
            <a:spLocks noChangeArrowheads="1"/>
          </p:cNvSpPr>
          <p:nvPr/>
        </p:nvSpPr>
        <p:spPr bwMode="auto">
          <a:xfrm>
            <a:off x="5043488" y="4410075"/>
            <a:ext cx="939800" cy="9398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254406" name="Oval 6"/>
          <p:cNvSpPr>
            <a:spLocks noChangeArrowheads="1"/>
          </p:cNvSpPr>
          <p:nvPr/>
        </p:nvSpPr>
        <p:spPr bwMode="auto">
          <a:xfrm>
            <a:off x="2573338" y="3103563"/>
            <a:ext cx="1304925" cy="1304925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254407" name="Line 7"/>
          <p:cNvSpPr>
            <a:spLocks noChangeShapeType="1"/>
          </p:cNvSpPr>
          <p:nvPr/>
        </p:nvSpPr>
        <p:spPr bwMode="auto">
          <a:xfrm flipV="1">
            <a:off x="3468688" y="1776413"/>
            <a:ext cx="3127375" cy="18462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254408" name="Line 8"/>
          <p:cNvSpPr>
            <a:spLocks noChangeShapeType="1"/>
          </p:cNvSpPr>
          <p:nvPr/>
        </p:nvSpPr>
        <p:spPr bwMode="auto">
          <a:xfrm flipV="1">
            <a:off x="5419725" y="3914775"/>
            <a:ext cx="1116013" cy="9890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6D35C-0AC1-4ECD-A3E6-E6691440314A}" type="slidenum">
              <a:rPr lang="en-US">
                <a:solidFill>
                  <a:srgbClr val="FFFFCC"/>
                </a:solidFill>
              </a:rPr>
              <a:pPr/>
              <a:t>21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noFill/>
        </p:spPr>
        <p:txBody>
          <a:bodyPr>
            <a:normAutofit fontScale="90000"/>
          </a:bodyPr>
          <a:lstStyle/>
          <a:p>
            <a:r>
              <a:rPr lang="en-US" b="1"/>
              <a:t>Further Decomposition Strategies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0788"/>
            <a:ext cx="6161088" cy="947737"/>
          </a:xfrm>
        </p:spPr>
        <p:txBody>
          <a:bodyPr>
            <a:noAutofit/>
          </a:bodyPr>
          <a:lstStyle/>
          <a:p>
            <a:r>
              <a:rPr lang="en-US" sz="2000" dirty="0"/>
              <a:t>Not all decompositions are quite the same</a:t>
            </a:r>
          </a:p>
          <a:p>
            <a:r>
              <a:rPr lang="en-US" sz="2000" dirty="0"/>
              <a:t>In defending against </a:t>
            </a:r>
            <a:r>
              <a:rPr lang="en-US" sz="2000" dirty="0">
                <a:solidFill>
                  <a:srgbClr val="FF0000"/>
                </a:solidFill>
              </a:rPr>
              <a:t>missile attacks</a:t>
            </a:r>
            <a:r>
              <a:rPr lang="en-US" sz="2000" dirty="0"/>
              <a:t>, you track each missile on a separate node -- geometric again</a:t>
            </a:r>
          </a:p>
          <a:p>
            <a:r>
              <a:rPr lang="en-US" sz="2000" dirty="0"/>
              <a:t>In playing chess, you </a:t>
            </a:r>
            <a:r>
              <a:rPr lang="en-US" sz="2000" dirty="0">
                <a:solidFill>
                  <a:srgbClr val="FF0000"/>
                </a:solidFill>
              </a:rPr>
              <a:t>decompose chess tree </a:t>
            </a:r>
            <a:r>
              <a:rPr lang="en-US" sz="2000" dirty="0"/>
              <a:t>-- an abstract not geometric space </a:t>
            </a:r>
          </a:p>
        </p:txBody>
      </p:sp>
      <p:pic>
        <p:nvPicPr>
          <p:cNvPr id="1064964" name="Picture 4" descr="040call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736600"/>
            <a:ext cx="2928937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64967" name="Object 7"/>
          <p:cNvGraphicFramePr>
            <a:graphicFrameLocks noChangeAspect="1"/>
          </p:cNvGraphicFramePr>
          <p:nvPr/>
        </p:nvGraphicFramePr>
        <p:xfrm>
          <a:off x="0" y="4087813"/>
          <a:ext cx="6732588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hoto Editor Photo" r:id="rId5" imgW="4029637" imgH="1657581" progId="MSPhotoEd.3">
                  <p:embed/>
                </p:oleObj>
              </mc:Choice>
              <mc:Fallback>
                <p:oleObj name="Photo Editor Photo" r:id="rId5" imgW="4029637" imgH="1657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87813"/>
                        <a:ext cx="6732588" cy="277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68" name="Text Box 8"/>
          <p:cNvSpPr txBox="1">
            <a:spLocks noChangeArrowheads="1"/>
          </p:cNvSpPr>
          <p:nvPr/>
        </p:nvSpPr>
        <p:spPr bwMode="auto">
          <a:xfrm>
            <a:off x="319088" y="3705225"/>
            <a:ext cx="587692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CC"/>
                </a:solidFill>
                <a:latin typeface="Arial" charset="0"/>
              </a:rPr>
              <a:t>Computer                               Chess Tree</a:t>
            </a:r>
          </a:p>
        </p:txBody>
      </p:sp>
      <p:sp>
        <p:nvSpPr>
          <p:cNvPr id="1064969" name="Text Box 9"/>
          <p:cNvSpPr txBox="1">
            <a:spLocks noChangeArrowheads="1"/>
          </p:cNvSpPr>
          <p:nvPr/>
        </p:nvSpPr>
        <p:spPr bwMode="auto">
          <a:xfrm>
            <a:off x="6689725" y="4151313"/>
            <a:ext cx="2289175" cy="25304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>Current Position</a:t>
            </a:r>
            <a:br>
              <a:rPr lang="en-US" sz="2000" b="1" smtClean="0">
                <a:solidFill>
                  <a:srgbClr val="FFFFCC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>(node in Tree)</a:t>
            </a:r>
            <a:br>
              <a:rPr lang="en-US" sz="2000" b="1" smtClean="0">
                <a:solidFill>
                  <a:srgbClr val="FFFFCC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/>
            </a:r>
            <a:br>
              <a:rPr lang="en-US" sz="2000" b="1" smtClean="0">
                <a:solidFill>
                  <a:srgbClr val="FFFFCC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>First Set Moves</a:t>
            </a:r>
            <a:br>
              <a:rPr lang="en-US" sz="2000" b="1" smtClean="0">
                <a:solidFill>
                  <a:srgbClr val="FFFFCC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/>
            </a:r>
            <a:br>
              <a:rPr lang="en-US" sz="2000" b="1" smtClean="0">
                <a:solidFill>
                  <a:srgbClr val="FFFFCC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/>
            </a:r>
            <a:br>
              <a:rPr lang="en-US" sz="2000" b="1" smtClean="0">
                <a:solidFill>
                  <a:srgbClr val="FFFFCC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>Opponents Counter Moves</a:t>
            </a:r>
          </a:p>
        </p:txBody>
      </p:sp>
      <p:sp>
        <p:nvSpPr>
          <p:cNvPr id="1064970" name="Text Box 10"/>
          <p:cNvSpPr txBox="1">
            <a:spLocks noChangeArrowheads="1"/>
          </p:cNvSpPr>
          <p:nvPr/>
        </p:nvSpPr>
        <p:spPr bwMode="auto">
          <a:xfrm>
            <a:off x="1649413" y="777875"/>
            <a:ext cx="4560887" cy="396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CC"/>
                </a:solidFill>
                <a:latin typeface="Arial" charset="0"/>
              </a:rPr>
              <a:t>California gets its independence</a:t>
            </a:r>
          </a:p>
        </p:txBody>
      </p:sp>
      <p:sp>
        <p:nvSpPr>
          <p:cNvPr id="1064971" name="Line 11"/>
          <p:cNvSpPr>
            <a:spLocks noChangeShapeType="1"/>
          </p:cNvSpPr>
          <p:nvPr/>
        </p:nvSpPr>
        <p:spPr bwMode="auto">
          <a:xfrm>
            <a:off x="5749925" y="998538"/>
            <a:ext cx="7413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652589-9910-4FBD-B3EA-F575DF4F11EF}" type="slidenum">
              <a:rPr lang="en-US">
                <a:solidFill>
                  <a:srgbClr val="FFFFCC"/>
                </a:solidFill>
              </a:rPr>
              <a:pPr/>
              <a:t>22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3276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Optimal v. stable scattered Decompositions</a:t>
            </a:r>
          </a:p>
        </p:txBody>
      </p:sp>
      <p:sp>
        <p:nvSpPr>
          <p:cNvPr id="1716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3657600"/>
            <a:ext cx="3276600" cy="2133600"/>
          </a:xfrm>
        </p:spPr>
        <p:txBody>
          <a:bodyPr/>
          <a:lstStyle/>
          <a:p>
            <a:r>
              <a:rPr lang="en-US" sz="2400"/>
              <a:t>Consider a set of locally interacting particles simulated on a 4 processor system</a:t>
            </a:r>
          </a:p>
        </p:txBody>
      </p:sp>
      <p:pic>
        <p:nvPicPr>
          <p:cNvPr id="1716227" name="Picture 3" descr="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14757" r="6857" b="7378"/>
          <a:stretch>
            <a:fillRect/>
          </a:stretch>
        </p:blipFill>
        <p:spPr bwMode="auto">
          <a:xfrm>
            <a:off x="3352800" y="-55789"/>
            <a:ext cx="57912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6229" name="Text Box 5"/>
          <p:cNvSpPr txBox="1">
            <a:spLocks noChangeArrowheads="1"/>
          </p:cNvSpPr>
          <p:nvPr/>
        </p:nvSpPr>
        <p:spPr bwMode="auto">
          <a:xfrm>
            <a:off x="6003925" y="2601913"/>
            <a:ext cx="187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00000"/>
                </a:solidFill>
                <a:latin typeface="Arial" charset="0"/>
              </a:rPr>
              <a:t>Optimal overall</a:t>
            </a:r>
          </a:p>
        </p:txBody>
      </p:sp>
    </p:spTree>
    <p:extLst>
      <p:ext uri="{BB962C8B-B14F-4D97-AF65-F5344CB8AC3E}">
        <p14:creationId xmlns:p14="http://schemas.microsoft.com/office/powerpoint/2010/main" val="15492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b="1" dirty="0" smtClean="0"/>
              <a:t>Parallel Computing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Note if I chop points up in </a:t>
            </a:r>
            <a:r>
              <a:rPr lang="en-US" dirty="0" err="1" smtClean="0"/>
              <a:t>Kmeans</a:t>
            </a:r>
            <a:r>
              <a:rPr lang="en-US" dirty="0" smtClean="0"/>
              <a:t>, then a given cluster is likely to need </a:t>
            </a:r>
            <a:r>
              <a:rPr lang="en-US" dirty="0" smtClean="0">
                <a:solidFill>
                  <a:srgbClr val="FF0000"/>
                </a:solidFill>
              </a:rPr>
              <a:t>points</a:t>
            </a:r>
            <a:r>
              <a:rPr lang="en-US" dirty="0" smtClean="0"/>
              <a:t> in multiple cores</a:t>
            </a:r>
          </a:p>
          <a:p>
            <a:r>
              <a:rPr lang="en-US" dirty="0" smtClean="0"/>
              <a:t>As a user, I want search results from all </a:t>
            </a:r>
            <a:r>
              <a:rPr lang="en-US" dirty="0" smtClean="0">
                <a:solidFill>
                  <a:srgbClr val="FF0000"/>
                </a:solidFill>
              </a:rPr>
              <a:t>web pages</a:t>
            </a:r>
          </a:p>
          <a:p>
            <a:r>
              <a:rPr lang="en-US" dirty="0" smtClean="0"/>
              <a:t>As an </a:t>
            </a:r>
            <a:r>
              <a:rPr lang="en-US" dirty="0" smtClean="0">
                <a:solidFill>
                  <a:srgbClr val="FF0000"/>
                </a:solidFill>
              </a:rPr>
              <a:t>item</a:t>
            </a:r>
            <a:r>
              <a:rPr lang="en-US" dirty="0" smtClean="0"/>
              <a:t>, I want to be linked to all other items in </a:t>
            </a:r>
            <a:r>
              <a:rPr lang="en-US" dirty="0" err="1" smtClean="0"/>
              <a:t>eCommerce</a:t>
            </a:r>
            <a:endParaRPr lang="en-US" dirty="0" smtClean="0"/>
          </a:p>
          <a:p>
            <a:r>
              <a:rPr lang="en-US" dirty="0" smtClean="0"/>
              <a:t>In parallel chess, I need to find best </a:t>
            </a:r>
            <a:r>
              <a:rPr lang="en-US" dirty="0" smtClean="0">
                <a:solidFill>
                  <a:srgbClr val="FF0000"/>
                </a:solidFill>
              </a:rPr>
              <a:t>move </a:t>
            </a:r>
            <a:r>
              <a:rPr lang="en-US" dirty="0" smtClean="0"/>
              <a:t>whatever core discovered it and fancy optimal search algorithm (alpha-beta search) needs  shared database and can have very different time complexity on each core</a:t>
            </a:r>
          </a:p>
          <a:p>
            <a:pPr lvl="1"/>
            <a:r>
              <a:rPr lang="en-US" dirty="0" smtClean="0"/>
              <a:t>Need equal number of good moves on each core</a:t>
            </a:r>
          </a:p>
          <a:p>
            <a:r>
              <a:rPr lang="en-US" dirty="0" smtClean="0"/>
              <a:t>The things in</a:t>
            </a:r>
            <a:r>
              <a:rPr lang="en-US" dirty="0" smtClean="0">
                <a:solidFill>
                  <a:srgbClr val="FF0000"/>
                </a:solidFill>
              </a:rPr>
              <a:t> red </a:t>
            </a:r>
            <a:r>
              <a:rPr lang="en-US" dirty="0" smtClean="0"/>
              <a:t>are decomposed across cores and communication between cores needed to either synchronize or send information</a:t>
            </a:r>
          </a:p>
          <a:p>
            <a:pPr lvl="1"/>
            <a:r>
              <a:rPr lang="en-US" dirty="0" smtClean="0"/>
              <a:t>If cores on same CPU can use “shared memory”</a:t>
            </a:r>
          </a:p>
          <a:p>
            <a:r>
              <a:rPr lang="en-US" dirty="0" smtClean="0"/>
              <a:t>Fundamental problem in parallel computing is to  efficiently coordinate cores and </a:t>
            </a:r>
          </a:p>
          <a:p>
            <a:pPr lvl="1"/>
            <a:r>
              <a:rPr lang="en-US" dirty="0" smtClean="0"/>
              <a:t>Minimize synchronization and communication overhead </a:t>
            </a:r>
          </a:p>
          <a:p>
            <a:pPr lvl="1"/>
            <a:r>
              <a:rPr lang="en-US" dirty="0" smtClean="0"/>
              <a:t>Make cores do roughly equal amount of work</a:t>
            </a:r>
          </a:p>
          <a:p>
            <a:r>
              <a:rPr lang="en-US" dirty="0" smtClean="0"/>
              <a:t>Famous cloud parallel computing approach called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MapReduce</a:t>
            </a:r>
            <a:r>
              <a:rPr lang="en-US" dirty="0" smtClean="0"/>
              <a:t> invented by Google with sweetly named software called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Hadoop </a:t>
            </a:r>
            <a:r>
              <a:rPr lang="en-US" dirty="0" smtClean="0"/>
              <a:t>from Yahoo</a:t>
            </a:r>
          </a:p>
          <a:p>
            <a:r>
              <a:rPr lang="en-US" dirty="0" smtClean="0"/>
              <a:t>Science used software called </a:t>
            </a:r>
            <a:r>
              <a:rPr lang="en-US" dirty="0" smtClean="0">
                <a:solidFill>
                  <a:srgbClr val="FFC000"/>
                </a:solidFill>
              </a:rPr>
              <a:t>MPI</a:t>
            </a:r>
            <a:r>
              <a:rPr lang="en-US" dirty="0" smtClean="0"/>
              <a:t> – Message passing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B4961D-24C6-44A3-A466-DEFF7153C4EB}" type="slidenum">
              <a:rPr lang="en-US">
                <a:solidFill>
                  <a:srgbClr val="FFFFCC"/>
                </a:solidFill>
              </a:rPr>
              <a:pPr/>
              <a:t>24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9613"/>
          </a:xfrm>
          <a:noFill/>
        </p:spPr>
        <p:txBody>
          <a:bodyPr>
            <a:normAutofit fontScale="90000"/>
          </a:bodyPr>
          <a:lstStyle/>
          <a:p>
            <a:r>
              <a:rPr lang="en-US" b="1"/>
              <a:t>Parallel Irregular Finite Elements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90988"/>
            <a:ext cx="4746625" cy="111283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Here is a cracked plate and calculating stresses with an </a:t>
            </a:r>
            <a:r>
              <a:rPr lang="en-US" sz="2800" dirty="0">
                <a:solidFill>
                  <a:srgbClr val="FF0000"/>
                </a:solidFill>
              </a:rPr>
              <a:t>equal area </a:t>
            </a:r>
            <a:r>
              <a:rPr lang="en-US" sz="2800" dirty="0"/>
              <a:t>decomposition leads to </a:t>
            </a:r>
            <a:r>
              <a:rPr lang="en-US" sz="2800" dirty="0">
                <a:solidFill>
                  <a:srgbClr val="FF0000"/>
                </a:solidFill>
              </a:rPr>
              <a:t>terrible</a:t>
            </a:r>
            <a:r>
              <a:rPr lang="en-US" sz="2800" dirty="0"/>
              <a:t> results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All the work is near crack</a:t>
            </a:r>
          </a:p>
        </p:txBody>
      </p:sp>
      <p:pic>
        <p:nvPicPr>
          <p:cNvPr id="1063942" name="Picture 6" descr="042equal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9788"/>
            <a:ext cx="4356100" cy="6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3947" name="Line 11"/>
          <p:cNvSpPr>
            <a:spLocks noChangeShapeType="1"/>
          </p:cNvSpPr>
          <p:nvPr/>
        </p:nvSpPr>
        <p:spPr bwMode="auto">
          <a:xfrm flipH="1">
            <a:off x="6326188" y="3527425"/>
            <a:ext cx="1081087" cy="1528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grpSp>
        <p:nvGrpSpPr>
          <p:cNvPr id="1063951" name="Group 15"/>
          <p:cNvGrpSpPr>
            <a:grpSpLocks/>
          </p:cNvGrpSpPr>
          <p:nvPr/>
        </p:nvGrpSpPr>
        <p:grpSpPr bwMode="auto">
          <a:xfrm>
            <a:off x="6704013" y="5937250"/>
            <a:ext cx="1676400" cy="457200"/>
            <a:chOff x="4223" y="3740"/>
            <a:chExt cx="1056" cy="288"/>
          </a:xfrm>
        </p:grpSpPr>
        <p:sp>
          <p:nvSpPr>
            <p:cNvPr id="1063948" name="Text Box 12"/>
            <p:cNvSpPr txBox="1">
              <a:spLocks noChangeArrowheads="1"/>
            </p:cNvSpPr>
            <p:nvPr/>
          </p:nvSpPr>
          <p:spPr bwMode="auto">
            <a:xfrm>
              <a:off x="4223" y="3740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000000"/>
                  </a:solidFill>
                  <a:latin typeface="Arial" charset="0"/>
                </a:rPr>
                <a:t>Processor</a:t>
              </a:r>
            </a:p>
          </p:txBody>
        </p:sp>
        <p:sp>
          <p:nvSpPr>
            <p:cNvPr id="1063950" name="Line 14"/>
            <p:cNvSpPr>
              <a:spLocks noChangeShapeType="1"/>
            </p:cNvSpPr>
            <p:nvPr/>
          </p:nvSpPr>
          <p:spPr bwMode="auto">
            <a:xfrm>
              <a:off x="4296" y="4022"/>
              <a:ext cx="87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</p:grpSp>
      <p:sp>
        <p:nvSpPr>
          <p:cNvPr id="1063952" name="Oval 16"/>
          <p:cNvSpPr>
            <a:spLocks noChangeArrowheads="1"/>
          </p:cNvSpPr>
          <p:nvPr/>
        </p:nvSpPr>
        <p:spPr bwMode="auto">
          <a:xfrm>
            <a:off x="5338763" y="1881188"/>
            <a:ext cx="858837" cy="1258887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grpSp>
        <p:nvGrpSpPr>
          <p:cNvPr id="1063954" name="Group 18"/>
          <p:cNvGrpSpPr>
            <a:grpSpLocks/>
          </p:cNvGrpSpPr>
          <p:nvPr/>
        </p:nvGrpSpPr>
        <p:grpSpPr bwMode="auto">
          <a:xfrm>
            <a:off x="0" y="725488"/>
            <a:ext cx="4149725" cy="3332162"/>
            <a:chOff x="0" y="457"/>
            <a:chExt cx="2614" cy="2099"/>
          </a:xfrm>
        </p:grpSpPr>
        <p:pic>
          <p:nvPicPr>
            <p:cNvPr id="1063941" name="Picture 5" descr="041plaintoppla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"/>
              <a:ext cx="2614" cy="2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3953" name="Oval 17"/>
            <p:cNvSpPr>
              <a:spLocks noChangeArrowheads="1"/>
            </p:cNvSpPr>
            <p:nvPr/>
          </p:nvSpPr>
          <p:spPr bwMode="auto">
            <a:xfrm>
              <a:off x="303" y="1193"/>
              <a:ext cx="497" cy="84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9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19D539-AF91-4A85-88FE-820EDE88E66B}" type="slidenum">
              <a:rPr lang="en-US">
                <a:solidFill>
                  <a:srgbClr val="FFFFCC"/>
                </a:solidFill>
              </a:rPr>
              <a:pPr/>
              <a:t>25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065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4819" y="-32657"/>
            <a:ext cx="8229600" cy="1143000"/>
          </a:xfrm>
          <a:noFill/>
        </p:spPr>
        <p:txBody>
          <a:bodyPr/>
          <a:lstStyle/>
          <a:p>
            <a:r>
              <a:rPr lang="en-US" dirty="0"/>
              <a:t>Irregular Decomposition for Crack</a:t>
            </a:r>
          </a:p>
        </p:txBody>
      </p:sp>
      <p:sp>
        <p:nvSpPr>
          <p:cNvPr id="10659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358900"/>
            <a:ext cx="4456113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Concentrating processors near crack leads to good workload balance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equal nodal point </a:t>
            </a:r>
            <a:r>
              <a:rPr lang="en-US" sz="2400" dirty="0"/>
              <a:t>-- not </a:t>
            </a:r>
            <a:r>
              <a:rPr lang="en-US" sz="2400" dirty="0">
                <a:solidFill>
                  <a:srgbClr val="FF0000"/>
                </a:solidFill>
              </a:rPr>
              <a:t>equal area</a:t>
            </a:r>
            <a:r>
              <a:rPr lang="en-US" sz="2400" dirty="0"/>
              <a:t> -- but to minimize communication nodal points assigned to a particular processor are contiguous</a:t>
            </a:r>
          </a:p>
          <a:p>
            <a:r>
              <a:rPr lang="en-US" sz="2400" dirty="0"/>
              <a:t>This is </a:t>
            </a:r>
            <a:r>
              <a:rPr lang="en-US" sz="2400" dirty="0">
                <a:solidFill>
                  <a:srgbClr val="FF0000"/>
                </a:solidFill>
              </a:rPr>
              <a:t>NP complete (</a:t>
            </a:r>
            <a:r>
              <a:rPr lang="en-US" sz="2400" dirty="0" err="1">
                <a:solidFill>
                  <a:srgbClr val="FF0000"/>
                </a:solidFill>
              </a:rPr>
              <a:t>exponenially</a:t>
            </a:r>
            <a:r>
              <a:rPr lang="en-US" sz="2400" dirty="0">
                <a:solidFill>
                  <a:srgbClr val="FF0000"/>
                </a:solidFill>
              </a:rPr>
              <a:t> hard) </a:t>
            </a:r>
            <a:r>
              <a:rPr lang="en-US" sz="2400" dirty="0"/>
              <a:t>optimization problem but in practice many ways of getting good but not exact good decompositions</a:t>
            </a:r>
          </a:p>
        </p:txBody>
      </p:sp>
      <p:grpSp>
        <p:nvGrpSpPr>
          <p:cNvPr id="1065994" name="Group 1034"/>
          <p:cNvGrpSpPr>
            <a:grpSpLocks/>
          </p:cNvGrpSpPr>
          <p:nvPr/>
        </p:nvGrpSpPr>
        <p:grpSpPr bwMode="auto">
          <a:xfrm>
            <a:off x="4464050" y="773113"/>
            <a:ext cx="4679950" cy="6084887"/>
            <a:chOff x="2812" y="487"/>
            <a:chExt cx="2948" cy="3833"/>
          </a:xfrm>
        </p:grpSpPr>
        <p:pic>
          <p:nvPicPr>
            <p:cNvPr id="1065988" name="Picture 1028" descr="04316procgoo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" y="487"/>
              <a:ext cx="2948" cy="3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65990" name="Group 1030"/>
            <p:cNvGrpSpPr>
              <a:grpSpLocks/>
            </p:cNvGrpSpPr>
            <p:nvPr/>
          </p:nvGrpSpPr>
          <p:grpSpPr bwMode="auto">
            <a:xfrm>
              <a:off x="3979" y="3913"/>
              <a:ext cx="1056" cy="288"/>
              <a:chOff x="4223" y="3740"/>
              <a:chExt cx="1056" cy="288"/>
            </a:xfrm>
          </p:grpSpPr>
          <p:sp>
            <p:nvSpPr>
              <p:cNvPr id="1065991" name="Text Box 1031"/>
              <p:cNvSpPr txBox="1">
                <a:spLocks noChangeArrowheads="1"/>
              </p:cNvSpPr>
              <p:nvPr/>
            </p:nvSpPr>
            <p:spPr bwMode="auto">
              <a:xfrm>
                <a:off x="4223" y="374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 b="1" smtClean="0">
                    <a:solidFill>
                      <a:srgbClr val="000000"/>
                    </a:solidFill>
                    <a:latin typeface="Arial" charset="0"/>
                  </a:rPr>
                  <a:t>Processor</a:t>
                </a:r>
              </a:p>
            </p:txBody>
          </p:sp>
          <p:sp>
            <p:nvSpPr>
              <p:cNvPr id="1065992" name="Line 1032"/>
              <p:cNvSpPr>
                <a:spLocks noChangeShapeType="1"/>
              </p:cNvSpPr>
              <p:nvPr/>
            </p:nvSpPr>
            <p:spPr bwMode="auto">
              <a:xfrm>
                <a:off x="4296" y="4022"/>
                <a:ext cx="87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smtClean="0">
                  <a:solidFill>
                    <a:srgbClr val="FFFFCC"/>
                  </a:solidFill>
                  <a:latin typeface="Arial" charset="0"/>
                </a:endParaRPr>
              </a:p>
            </p:txBody>
          </p:sp>
        </p:grpSp>
        <p:sp>
          <p:nvSpPr>
            <p:cNvPr id="1065993" name="Oval 1033"/>
            <p:cNvSpPr>
              <a:spLocks noChangeArrowheads="1"/>
            </p:cNvSpPr>
            <p:nvPr/>
          </p:nvSpPr>
          <p:spPr bwMode="auto">
            <a:xfrm>
              <a:off x="3325" y="1200"/>
              <a:ext cx="533" cy="8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smtClean="0">
                <a:solidFill>
                  <a:srgbClr val="FFFFCC"/>
                </a:solidFill>
                <a:latin typeface="Arial" charset="0"/>
              </a:endParaRPr>
            </a:p>
          </p:txBody>
        </p:sp>
      </p:grpSp>
      <p:sp>
        <p:nvSpPr>
          <p:cNvPr id="1065995" name="Text Box 1035"/>
          <p:cNvSpPr txBox="1">
            <a:spLocks noChangeArrowheads="1"/>
          </p:cNvSpPr>
          <p:nvPr/>
        </p:nvSpPr>
        <p:spPr bwMode="auto">
          <a:xfrm>
            <a:off x="706438" y="965200"/>
            <a:ext cx="3754437" cy="396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CC"/>
                </a:solidFill>
                <a:latin typeface="Arial" charset="0"/>
              </a:rPr>
              <a:t>Region assigned to 1 processor</a:t>
            </a:r>
          </a:p>
        </p:txBody>
      </p:sp>
      <p:sp>
        <p:nvSpPr>
          <p:cNvPr id="1065996" name="Line 1036"/>
          <p:cNvSpPr>
            <a:spLocks noChangeShapeType="1"/>
          </p:cNvSpPr>
          <p:nvPr/>
        </p:nvSpPr>
        <p:spPr bwMode="auto">
          <a:xfrm>
            <a:off x="4384675" y="1220788"/>
            <a:ext cx="1387475" cy="33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65997" name="Text Box 1037"/>
          <p:cNvSpPr txBox="1">
            <a:spLocks noChangeArrowheads="1"/>
          </p:cNvSpPr>
          <p:nvPr/>
        </p:nvSpPr>
        <p:spPr bwMode="auto">
          <a:xfrm>
            <a:off x="4494213" y="4703763"/>
            <a:ext cx="81915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Work</a:t>
            </a:r>
            <a:br>
              <a:rPr lang="en-US" sz="20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Load</a:t>
            </a:r>
          </a:p>
        </p:txBody>
      </p:sp>
      <p:sp>
        <p:nvSpPr>
          <p:cNvPr id="1065998" name="Text Box 1038"/>
          <p:cNvSpPr txBox="1">
            <a:spLocks noChangeArrowheads="1"/>
          </p:cNvSpPr>
          <p:nvPr/>
        </p:nvSpPr>
        <p:spPr bwMode="auto">
          <a:xfrm>
            <a:off x="6550025" y="5327650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charset="0"/>
              </a:rPr>
              <a:t>Not Perfect !</a:t>
            </a:r>
          </a:p>
        </p:txBody>
      </p:sp>
      <p:sp>
        <p:nvSpPr>
          <p:cNvPr id="1066000" name="Line 1040"/>
          <p:cNvSpPr>
            <a:spLocks noChangeShapeType="1"/>
          </p:cNvSpPr>
          <p:nvPr/>
        </p:nvSpPr>
        <p:spPr bwMode="auto">
          <a:xfrm>
            <a:off x="6396038" y="4879975"/>
            <a:ext cx="752475" cy="471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66001" name="Line 1041"/>
          <p:cNvSpPr>
            <a:spLocks noChangeShapeType="1"/>
          </p:cNvSpPr>
          <p:nvPr/>
        </p:nvSpPr>
        <p:spPr bwMode="auto">
          <a:xfrm flipH="1">
            <a:off x="7207250" y="4645025"/>
            <a:ext cx="106363" cy="682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66002" name="Line 1042"/>
          <p:cNvSpPr>
            <a:spLocks noChangeShapeType="1"/>
          </p:cNvSpPr>
          <p:nvPr/>
        </p:nvSpPr>
        <p:spPr bwMode="auto">
          <a:xfrm flipH="1">
            <a:off x="8488363" y="4656138"/>
            <a:ext cx="341312" cy="884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23DA600-E87F-40CE-A397-496E78C5EBD7}" type="slidenum">
              <a:rPr lang="en-US">
                <a:solidFill>
                  <a:srgbClr val="FFFFCC"/>
                </a:solidFill>
              </a:rPr>
              <a:pPr/>
              <a:t>26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646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6600"/>
              <a:t>Parallel Processing</a:t>
            </a:r>
            <a:br>
              <a:rPr lang="en-US" sz="6600"/>
            </a:br>
            <a:r>
              <a:rPr lang="en-US" sz="6600"/>
              <a:t>in Society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/>
              <a:t>It’s all well known ……</a:t>
            </a:r>
          </a:p>
        </p:txBody>
      </p:sp>
    </p:spTree>
    <p:extLst>
      <p:ext uri="{BB962C8B-B14F-4D97-AF65-F5344CB8AC3E}">
        <p14:creationId xmlns:p14="http://schemas.microsoft.com/office/powerpoint/2010/main" val="13693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BE2409-B9F5-4EAD-A085-11D909864582}" type="slidenum">
              <a:rPr lang="en-US">
                <a:solidFill>
                  <a:srgbClr val="FFFFCC"/>
                </a:solidFill>
              </a:rPr>
              <a:pPr/>
              <a:t>27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48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4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45530-20E3-4B69-B611-3D931BFE6D27}" type="slidenum">
              <a:rPr lang="en-US">
                <a:solidFill>
                  <a:srgbClr val="FFFFCC"/>
                </a:solidFill>
              </a:rPr>
              <a:pPr/>
              <a:t>28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50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76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0691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807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Divide problem into parts; one part for each processor</a:t>
            </a:r>
          </a:p>
        </p:txBody>
      </p:sp>
      <p:sp>
        <p:nvSpPr>
          <p:cNvPr id="1650692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8-person parallel processor</a:t>
            </a:r>
          </a:p>
        </p:txBody>
      </p:sp>
    </p:spTree>
    <p:extLst>
      <p:ext uri="{BB962C8B-B14F-4D97-AF65-F5344CB8AC3E}">
        <p14:creationId xmlns:p14="http://schemas.microsoft.com/office/powerpoint/2010/main" val="18343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53E5A3-15E6-46F3-AB9E-9ABF3EC5EB22}" type="slidenum">
              <a:rPr lang="en-US">
                <a:solidFill>
                  <a:srgbClr val="FFFFCC"/>
                </a:solidFill>
              </a:rPr>
              <a:pPr/>
              <a:t>29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58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6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1"/>
            <a:ext cx="7772400" cy="1470025"/>
          </a:xfrm>
        </p:spPr>
        <p:txBody>
          <a:bodyPr/>
          <a:lstStyle/>
          <a:p>
            <a:r>
              <a:rPr lang="en-US" b="1" dirty="0" smtClean="0"/>
              <a:t>The Course in One Sentence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Study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rgbClr val="FF0000"/>
                </a:solidFill>
              </a:rPr>
              <a:t>Data Analytics </a:t>
            </a:r>
            <a:r>
              <a:rPr lang="en-US" dirty="0" smtClean="0"/>
              <a:t>processing </a:t>
            </a:r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to solve problems in </a:t>
            </a:r>
            <a:r>
              <a:rPr lang="en-US" dirty="0" smtClean="0">
                <a:solidFill>
                  <a:srgbClr val="FF0000"/>
                </a:solidFill>
              </a:rPr>
              <a:t>X-Informatics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D1F05-BCE9-4CA5-BF82-AF4FEE096752}" type="slidenum">
              <a:rPr lang="en-US">
                <a:solidFill>
                  <a:srgbClr val="FFFFCC"/>
                </a:solidFill>
              </a:rPr>
              <a:pPr/>
              <a:t>30</a:t>
            </a:fld>
            <a:endParaRPr lang="en-US">
              <a:solidFill>
                <a:srgbClr val="FFFFCC"/>
              </a:solidFill>
            </a:endParaRPr>
          </a:p>
        </p:txBody>
      </p:sp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Amdahl’s Law of Parallel Processing</a:t>
            </a:r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r>
              <a:rPr lang="en-US" sz="2800"/>
              <a:t>Speedup S(N)  is ratio </a:t>
            </a:r>
            <a:r>
              <a:rPr lang="en-US" sz="2800">
                <a:solidFill>
                  <a:srgbClr val="FFFF00"/>
                </a:solidFill>
              </a:rPr>
              <a:t>Time(1 Processor)/Time(N Processors)</a:t>
            </a:r>
            <a:r>
              <a:rPr lang="en-US" sz="2800"/>
              <a:t>; we want </a:t>
            </a:r>
            <a:r>
              <a:rPr lang="en-US" sz="2800">
                <a:solidFill>
                  <a:srgbClr val="FFFF00"/>
                </a:solidFill>
              </a:rPr>
              <a:t>S(N) </a:t>
            </a:r>
            <a:r>
              <a:rPr lang="en-US" sz="2800">
                <a:solidFill>
                  <a:srgbClr val="FFFF00"/>
                </a:solidFill>
                <a:cs typeface="Times New Roman" pitchFamily="18" charset="0"/>
              </a:rPr>
              <a:t>≥ 0.8 N</a:t>
            </a:r>
          </a:p>
          <a:p>
            <a:r>
              <a:rPr lang="en-US" sz="2800">
                <a:solidFill>
                  <a:srgbClr val="FFFF00"/>
                </a:solidFill>
              </a:rPr>
              <a:t>Amdahl’s law</a:t>
            </a:r>
            <a:r>
              <a:rPr lang="en-US" sz="2800"/>
              <a:t> said no problem could get a speedup greater than about 10</a:t>
            </a:r>
          </a:p>
          <a:p>
            <a:r>
              <a:rPr lang="en-US" sz="2800"/>
              <a:t>It is misleading as it was gotten by looking at small or non-parallelizable problems (such as  existing software)</a:t>
            </a:r>
          </a:p>
          <a:p>
            <a:r>
              <a:rPr lang="en-US" sz="2800"/>
              <a:t>For </a:t>
            </a:r>
            <a:r>
              <a:rPr lang="en-US" sz="2800">
                <a:solidFill>
                  <a:srgbClr val="FFFF00"/>
                </a:solidFill>
              </a:rPr>
              <a:t>Hadrian’s wall</a:t>
            </a:r>
            <a:r>
              <a:rPr lang="en-US" sz="2800"/>
              <a:t> S(N)  satisfies our goal as long as </a:t>
            </a:r>
            <a:r>
              <a:rPr lang="en-US" sz="2800" i="1">
                <a:solidFill>
                  <a:srgbClr val="FFFF00"/>
                </a:solidFill>
              </a:rPr>
              <a:t>l </a:t>
            </a:r>
            <a:r>
              <a:rPr lang="en-US" sz="2800" i="1">
                <a:solidFill>
                  <a:srgbClr val="FFFF00"/>
                </a:solidFill>
                <a:sym typeface="Symbol" pitchFamily="18" charset="2"/>
              </a:rPr>
              <a:t> </a:t>
            </a:r>
            <a:r>
              <a:rPr lang="en-US" sz="2800">
                <a:solidFill>
                  <a:srgbClr val="FFFF00"/>
                </a:solidFill>
                <a:sym typeface="Symbol" pitchFamily="18" charset="2"/>
              </a:rPr>
              <a:t>about 60 meters</a:t>
            </a:r>
            <a:r>
              <a:rPr lang="en-US" sz="2800" i="1">
                <a:solidFill>
                  <a:srgbClr val="FFFF00"/>
                </a:solidFill>
                <a:sym typeface="Symbol" pitchFamily="18" charset="2"/>
              </a:rPr>
              <a:t> if l</a:t>
            </a:r>
            <a:r>
              <a:rPr lang="en-US" sz="2800" i="1" baseline="-25000">
                <a:solidFill>
                  <a:srgbClr val="FFFF00"/>
                </a:solidFill>
                <a:sym typeface="Symbol" pitchFamily="18" charset="2"/>
              </a:rPr>
              <a:t>overlap</a:t>
            </a:r>
            <a:r>
              <a:rPr lang="en-US" sz="2800" i="1">
                <a:solidFill>
                  <a:srgbClr val="FFFF00"/>
                </a:solidFill>
                <a:sym typeface="Symbol" pitchFamily="18" charset="2"/>
              </a:rPr>
              <a:t> = </a:t>
            </a:r>
            <a:r>
              <a:rPr lang="en-US" sz="2800">
                <a:solidFill>
                  <a:srgbClr val="FFFF00"/>
                </a:solidFill>
                <a:sym typeface="Symbol" pitchFamily="18" charset="2"/>
              </a:rPr>
              <a:t>about 6 meters</a:t>
            </a:r>
          </a:p>
          <a:p>
            <a:r>
              <a:rPr lang="en-US" sz="2800">
                <a:sym typeface="Symbol" pitchFamily="18" charset="2"/>
              </a:rPr>
              <a:t>If </a:t>
            </a:r>
            <a:r>
              <a:rPr lang="en-US" sz="2800" i="1">
                <a:sym typeface="Symbol" pitchFamily="18" charset="2"/>
              </a:rPr>
              <a:t>l</a:t>
            </a:r>
            <a:r>
              <a:rPr lang="en-US" sz="2800">
                <a:sym typeface="Symbol" pitchFamily="18" charset="2"/>
              </a:rPr>
              <a:t> is roughly same size as </a:t>
            </a:r>
            <a:r>
              <a:rPr lang="en-US" sz="2800" i="1">
                <a:sym typeface="Symbol" pitchFamily="18" charset="2"/>
              </a:rPr>
              <a:t>l</a:t>
            </a:r>
            <a:r>
              <a:rPr lang="en-US" sz="2800" i="1" baseline="-25000">
                <a:sym typeface="Symbol" pitchFamily="18" charset="2"/>
              </a:rPr>
              <a:t>overlap </a:t>
            </a:r>
            <a:r>
              <a:rPr lang="en-US" sz="2800">
                <a:sym typeface="Symbol" pitchFamily="18" charset="2"/>
              </a:rPr>
              <a:t>then we have “</a:t>
            </a:r>
            <a:r>
              <a:rPr lang="en-US" sz="2800">
                <a:solidFill>
                  <a:srgbClr val="FFFF00"/>
                </a:solidFill>
                <a:sym typeface="Symbol" pitchFamily="18" charset="2"/>
              </a:rPr>
              <a:t>too many cooks spoil the broth syndrome</a:t>
            </a:r>
            <a:r>
              <a:rPr lang="en-US" sz="2800">
                <a:sym typeface="Symbol" pitchFamily="18" charset="2"/>
              </a:rPr>
              <a:t>”</a:t>
            </a:r>
          </a:p>
          <a:p>
            <a:pPr lvl="1"/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One needs large problems to get good parallelism but only large problems need large scale parallelism</a:t>
            </a:r>
          </a:p>
          <a:p>
            <a:endParaRPr lang="en-US" sz="2800">
              <a:solidFill>
                <a:srgbClr val="FFFF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43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432295-7EB9-413E-80B4-8F8DE1FC3249}" type="slidenum">
              <a:rPr lang="en-US">
                <a:solidFill>
                  <a:srgbClr val="FFFFCC"/>
                </a:solidFill>
              </a:rPr>
              <a:pPr/>
              <a:t>31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62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0" y="76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AECFC-7123-4C3B-89BA-B6CF953054EB}" type="slidenum">
              <a:rPr lang="en-US">
                <a:solidFill>
                  <a:srgbClr val="FFFFCC"/>
                </a:solidFill>
              </a:rPr>
              <a:pPr/>
              <a:t>32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7620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B488D-477C-414A-A462-6A969E097B0B}" type="slidenum">
              <a:rPr lang="en-US">
                <a:solidFill>
                  <a:srgbClr val="FFFFCC"/>
                </a:solidFill>
              </a:rPr>
              <a:pPr/>
              <a:t>33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67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b="13644"/>
          <a:stretch>
            <a:fillRect/>
          </a:stretch>
        </p:blipFill>
        <p:spPr bwMode="auto">
          <a:xfrm>
            <a:off x="1600200" y="0"/>
            <a:ext cx="58261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C1B93A-A630-4BBD-9C09-7CE9DBC95025}" type="slidenum">
              <a:rPr lang="en-US">
                <a:solidFill>
                  <a:srgbClr val="FFFFCC"/>
                </a:solidFill>
              </a:rPr>
              <a:pPr/>
              <a:t>34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768450" name="Picture 2" descr="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C6F4C0-1C1D-407B-8186-DDB2E84A97A9}" type="slidenum">
              <a:rPr lang="en-US">
                <a:solidFill>
                  <a:srgbClr val="FFFFCC"/>
                </a:solidFill>
              </a:rPr>
              <a:pPr/>
              <a:t>35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69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76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3" name="Text Box 3"/>
          <p:cNvSpPr txBox="1">
            <a:spLocks noChangeArrowheads="1"/>
          </p:cNvSpPr>
          <p:nvPr/>
        </p:nvSpPr>
        <p:spPr bwMode="auto">
          <a:xfrm>
            <a:off x="2193925" y="5907088"/>
            <a:ext cx="5387975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  <a:latin typeface="Arial" charset="0"/>
              </a:rPr>
              <a:t>The Web is also just message passing</a:t>
            </a:r>
          </a:p>
        </p:txBody>
      </p:sp>
      <p:sp>
        <p:nvSpPr>
          <p:cNvPr id="1669124" name="Text Box 4"/>
          <p:cNvSpPr txBox="1">
            <a:spLocks noChangeArrowheads="1"/>
          </p:cNvSpPr>
          <p:nvPr/>
        </p:nvSpPr>
        <p:spPr bwMode="auto">
          <a:xfrm>
            <a:off x="6248400" y="4495800"/>
            <a:ext cx="2287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  <a:latin typeface="Arial" charset="0"/>
              </a:rPr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7879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9953B-B48D-4D35-A37A-A4DAF889D6DB}" type="slidenum">
              <a:rPr lang="en-US">
                <a:solidFill>
                  <a:srgbClr val="FFFFCC"/>
                </a:solidFill>
              </a:rPr>
              <a:pPr/>
              <a:t>36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71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1171" name="Text Box 3"/>
          <p:cNvSpPr txBox="1">
            <a:spLocks noChangeArrowheads="1"/>
          </p:cNvSpPr>
          <p:nvPr/>
        </p:nvSpPr>
        <p:spPr bwMode="auto">
          <a:xfrm>
            <a:off x="1143000" y="5638800"/>
            <a:ext cx="6696075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Arial" charset="0"/>
              </a:rPr>
              <a:t>1984 Slide – today replace hypercube by cluster</a:t>
            </a:r>
          </a:p>
        </p:txBody>
      </p:sp>
    </p:spTree>
    <p:extLst>
      <p:ext uri="{BB962C8B-B14F-4D97-AF65-F5344CB8AC3E}">
        <p14:creationId xmlns:p14="http://schemas.microsoft.com/office/powerpoint/2010/main" val="6271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B2F31F-380C-44DA-B06C-E85D4FFAE206}" type="slidenum">
              <a:rPr lang="en-US">
                <a:solidFill>
                  <a:srgbClr val="FFFFCC"/>
                </a:solidFill>
              </a:rPr>
              <a:pPr/>
              <a:t>37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73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0" y="762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9C2B90-4B7A-4C18-806B-61161B08BF13}" type="slidenum">
              <a:rPr lang="en-US">
                <a:solidFill>
                  <a:srgbClr val="FFFFCC"/>
                </a:solidFill>
              </a:rPr>
              <a:pPr/>
              <a:t>38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75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0A0A70-E632-451F-8DE1-B01CB23CC2BB}" type="slidenum">
              <a:rPr lang="en-US">
                <a:solidFill>
                  <a:srgbClr val="FFFFCC"/>
                </a:solidFill>
              </a:rPr>
              <a:pPr/>
              <a:t>39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77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0" y="762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7315" name="Text Box 3"/>
          <p:cNvSpPr txBox="1">
            <a:spLocks noChangeArrowheads="1"/>
          </p:cNvSpPr>
          <p:nvPr/>
        </p:nvSpPr>
        <p:spPr bwMode="auto">
          <a:xfrm>
            <a:off x="3657600" y="3124200"/>
            <a:ext cx="444023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  <a:latin typeface="Arial" charset="0"/>
              </a:rPr>
              <a:t>Inside CPU or Inner Parallelism</a:t>
            </a:r>
          </a:p>
        </p:txBody>
      </p:sp>
      <p:sp>
        <p:nvSpPr>
          <p:cNvPr id="1677316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3475038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CC"/>
                </a:solidFill>
                <a:latin typeface="Arial" charset="0"/>
              </a:rPr>
              <a:t>Between CPU’s</a:t>
            </a:r>
            <a:br>
              <a:rPr lang="en-US" sz="2400">
                <a:solidFill>
                  <a:srgbClr val="FFFFCC"/>
                </a:solidFill>
                <a:latin typeface="Arial" charset="0"/>
              </a:rPr>
            </a:br>
            <a:r>
              <a:rPr lang="en-US" sz="2400">
                <a:solidFill>
                  <a:srgbClr val="FFFFCC"/>
                </a:solidFill>
                <a:latin typeface="Arial" charset="0"/>
              </a:rPr>
              <a:t>Called Outer Parallelism</a:t>
            </a:r>
          </a:p>
        </p:txBody>
      </p:sp>
    </p:spTree>
    <p:extLst>
      <p:ext uri="{BB962C8B-B14F-4D97-AF65-F5344CB8AC3E}">
        <p14:creationId xmlns:p14="http://schemas.microsoft.com/office/powerpoint/2010/main" val="6079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k means Clustering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Choose k=2 to 10 million (or more) clusters according to some intuition</a:t>
            </a:r>
          </a:p>
          <a:p>
            <a:r>
              <a:rPr lang="en-US" dirty="0" smtClean="0"/>
              <a:t>Initialize k cluster centers (this only works in real spaces)</a:t>
            </a:r>
          </a:p>
          <a:p>
            <a:r>
              <a:rPr lang="en-US" dirty="0" smtClean="0"/>
              <a:t>Then Iterate</a:t>
            </a:r>
          </a:p>
          <a:p>
            <a:pPr lvl="1"/>
            <a:r>
              <a:rPr lang="en-US" dirty="0" smtClean="0"/>
              <a:t>Assign each point to cluster whose center it is nearest to</a:t>
            </a:r>
          </a:p>
          <a:p>
            <a:pPr lvl="1"/>
            <a:r>
              <a:rPr lang="en-US" dirty="0" smtClean="0"/>
              <a:t>Calculate new center position as centroid (average in each component) of points assigned to it</a:t>
            </a:r>
          </a:p>
          <a:p>
            <a:r>
              <a:rPr lang="en-US" dirty="0" smtClean="0"/>
              <a:t>Converge when center positions change &lt; cut</a:t>
            </a:r>
          </a:p>
          <a:p>
            <a:r>
              <a:rPr lang="en-US" dirty="0" smtClean="0"/>
              <a:t>Lots of variants that are better but k means used as simple and fast</a:t>
            </a:r>
          </a:p>
          <a:p>
            <a:pPr lvl="1"/>
            <a:r>
              <a:rPr lang="en-US" dirty="0" smtClean="0"/>
              <a:t>Also methods for when only some distances available and no vector space</a:t>
            </a:r>
          </a:p>
          <a:p>
            <a:r>
              <a:rPr lang="en-US" dirty="0" smtClean="0"/>
              <a:t>Sometimes gets wrong answer – trapped in a local minima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85F070-2896-4073-BD3A-7B1DE6804119}" type="slidenum">
              <a:rPr lang="en-US">
                <a:solidFill>
                  <a:srgbClr val="FFFFCC"/>
                </a:solidFill>
              </a:rPr>
              <a:pPr/>
              <a:t>40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79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0" y="7620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363" name="Text Box 3"/>
          <p:cNvSpPr txBox="1">
            <a:spLocks noChangeArrowheads="1"/>
          </p:cNvSpPr>
          <p:nvPr/>
        </p:nvSpPr>
        <p:spPr bwMode="auto">
          <a:xfrm>
            <a:off x="3191668" y="5181600"/>
            <a:ext cx="2938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660033"/>
                </a:solidFill>
                <a:latin typeface="Arial" charset="0"/>
              </a:rPr>
              <a:t>Key to MapReduce</a:t>
            </a:r>
            <a:endParaRPr lang="en-US" sz="2400" b="1" dirty="0">
              <a:solidFill>
                <a:srgbClr val="6600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CC"/>
                </a:solidFill>
              </a:rPr>
              <a:t>PC07Intro  gcf@indiana.edu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C66592-A47C-4CDB-BB06-ED1E3BB08322}" type="slidenum">
              <a:rPr lang="en-US">
                <a:solidFill>
                  <a:srgbClr val="FFFFCC"/>
                </a:solidFill>
              </a:rPr>
              <a:pPr/>
              <a:t>41</a:t>
            </a:fld>
            <a:endParaRPr lang="en-US">
              <a:solidFill>
                <a:srgbClr val="FFFFCC"/>
              </a:solidFill>
            </a:endParaRPr>
          </a:p>
        </p:txBody>
      </p:sp>
      <p:pic>
        <p:nvPicPr>
          <p:cNvPr id="1681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pload.wikimedia.org/wikipedia/commons/thumb/5/5e/K_Means_Example_Step_1.svg/500px-K_Means_Example_Step_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" y="13173"/>
            <a:ext cx="4528324" cy="43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a/a5/K_Means_Example_Step_2.svg/500px-K_Means_Example_Step_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85" y="273204"/>
            <a:ext cx="4762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4378479"/>
            <a:ext cx="4305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1) </a:t>
            </a:r>
            <a:r>
              <a:rPr lang="en-US" sz="2400" i="1" dirty="0"/>
              <a:t>k</a:t>
            </a:r>
            <a:r>
              <a:rPr lang="en-US" sz="2400" dirty="0"/>
              <a:t> initial "means" (in this </a:t>
            </a:r>
            <a:r>
              <a:rPr lang="en-US" sz="2400" dirty="0" smtClean="0"/>
              <a:t>case </a:t>
            </a:r>
            <a:r>
              <a:rPr lang="en-US" sz="2400" i="1" dirty="0" smtClean="0"/>
              <a:t>k</a:t>
            </a:r>
            <a:r>
              <a:rPr lang="en-US" sz="2400" dirty="0" smtClean="0"/>
              <a:t>=3</a:t>
            </a:r>
            <a:r>
              <a:rPr lang="en-US" sz="2400" dirty="0"/>
              <a:t>) are randomly generated within the data domain (shown in color).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1500" y="44958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2) k clusters are created by associating every observation with the nearest mean. The partitions here represent the </a:t>
            </a:r>
            <a:r>
              <a:rPr lang="en-US" sz="2400" dirty="0" err="1"/>
              <a:t>Voronoi</a:t>
            </a:r>
            <a:r>
              <a:rPr lang="en-US" sz="2400" dirty="0"/>
              <a:t> diagram generated by the means.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43479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3/3e/K_Means_Example_Step_3.svg/500px-K_Means_Example_Step_3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/>
          <a:stretch/>
        </p:blipFill>
        <p:spPr bwMode="auto">
          <a:xfrm>
            <a:off x="29737" y="-23191"/>
            <a:ext cx="4361056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d/d2/K_Means_Example_Step_4.svg/500px-K_Means_Example_Step_4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4868"/>
            <a:ext cx="4762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37" y="4572000"/>
            <a:ext cx="4237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3) The centroid of each of the k clusters becomes the new mean.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0792" y="4191000"/>
            <a:ext cx="4600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4) Steps 2 and 3 are repeated until convergence has been reached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But red and green centers (circles) are clearly in wrong place!!! (stars about right)</a:t>
            </a:r>
            <a:endParaRPr lang="en-US" sz="2400" dirty="0"/>
          </a:p>
        </p:txBody>
      </p:sp>
      <p:sp>
        <p:nvSpPr>
          <p:cNvPr id="4" name="4-Point Star 3"/>
          <p:cNvSpPr/>
          <p:nvPr/>
        </p:nvSpPr>
        <p:spPr>
          <a:xfrm>
            <a:off x="7696200" y="1893849"/>
            <a:ext cx="762000" cy="762000"/>
          </a:xfrm>
          <a:prstGeom prst="star4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6096000" y="3200400"/>
            <a:ext cx="762000" cy="762000"/>
          </a:xfrm>
          <a:prstGeom prst="star4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5190893" y="1314798"/>
            <a:ext cx="762000" cy="76200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643479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41289"/>
            <a:ext cx="9138424" cy="5216711"/>
            <a:chOff x="0" y="-32642"/>
            <a:chExt cx="9138424" cy="5216711"/>
          </a:xfrm>
        </p:grpSpPr>
        <p:pic>
          <p:nvPicPr>
            <p:cNvPr id="9219" name="Picture 3" descr="C:\gcf\ptliupages\I400Xinformatics\Recommender Systems\Python\Both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302"/>
              <a:ext cx="4572000" cy="520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C:\gcf\ptliupages\I400Xinformatics\Recommender Systems\Python\Both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424" y="-32642"/>
              <a:ext cx="4572000" cy="5216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Clustering v User Rating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13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gcf\ptliupages\I400Xinformatics\Recommender Systems\Python\clusterFinal-M3-C3Dati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252"/>
            <a:ext cx="9144000" cy="60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1252"/>
          </a:xfrm>
        </p:spPr>
        <p:txBody>
          <a:bodyPr/>
          <a:lstStyle/>
          <a:p>
            <a:r>
              <a:rPr lang="en-US" b="1" dirty="0" smtClean="0"/>
              <a:t>Two views of a 3D Clustering 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77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gcf\ptliupages\I400Xinformatics\Recommender Systems\Python\clusterFinal-M3-C3Dat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898"/>
            <a:ext cx="9144000" cy="60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8012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Two views of a 3D Clustering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4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39847&quot;&gt;&lt;/object&gt;&lt;object type=&quot;2&quot; unique_id=&quot;39848&quot;&gt;&lt;object type=&quot;3&quot; unique_id=&quot;39849&quot;&gt;&lt;property id=&quot;20148&quot; value=&quot;5&quot;/&gt;&lt;property id=&quot;20300&quot; value=&quot;Slide 4 - &amp;quot;k means Clustering&amp;quot;&quot;/&gt;&lt;property id=&quot;20307&quot; value=&quot;257&quot;/&gt;&lt;/object&gt;&lt;object type=&quot;3&quot; unique_id=&quot;39850&quot;&gt;&lt;property id=&quot;20148&quot; value=&quot;5&quot;/&gt;&lt;property id=&quot;20300&quot; value=&quot;Slide 5&quot;/&gt;&lt;property id=&quot;20307&quot; value=&quot;258&quot;/&gt;&lt;/object&gt;&lt;object type=&quot;3&quot; unique_id=&quot;39851&quot;&gt;&lt;property id=&quot;20148&quot; value=&quot;5&quot;/&gt;&lt;property id=&quot;20300&quot; value=&quot;Slide 6&quot;/&gt;&lt;property id=&quot;20307&quot; value=&quot;259&quot;/&gt;&lt;/object&gt;&lt;object type=&quot;3&quot; unique_id=&quot;39852&quot;&gt;&lt;property id=&quot;20148&quot; value=&quot;5&quot;/&gt;&lt;property id=&quot;20300&quot; value=&quot;Slide 7 - &amp;quot;Clustering v User Rating&amp;quot;&quot;/&gt;&lt;property id=&quot;20307&quot; value=&quot;260&quot;/&gt;&lt;/object&gt;&lt;object type=&quot;3&quot; unique_id=&quot;39853&quot;&gt;&lt;property id=&quot;20148&quot; value=&quot;5&quot;/&gt;&lt;property id=&quot;20300&quot; value=&quot;Slide 8 - &amp;quot;Two views of a 3D Clustering I&amp;quot;&quot;/&gt;&lt;property id=&quot;20307&quot; value=&quot;261&quot;/&gt;&lt;/object&gt;&lt;object type=&quot;3&quot; unique_id=&quot;39854&quot;&gt;&lt;property id=&quot;20148&quot; value=&quot;5&quot;/&gt;&lt;property id=&quot;20300&quot; value=&quot;Slide 9&quot;/&gt;&lt;property id=&quot;20307&quot; value=&quot;262&quot;/&gt;&lt;/object&gt;&lt;object type=&quot;3&quot; unique_id=&quot;39855&quot;&gt;&lt;property id=&quot;20148&quot; value=&quot;5&quot;/&gt;&lt;property id=&quot;20300&quot; value=&quot;Slide 10&quot;/&gt;&lt;property id=&quot;20307&quot; value=&quot;263&quot;/&gt;&lt;/object&gt;&lt;object type=&quot;3&quot; unique_id=&quot;39856&quot;&gt;&lt;property id=&quot;20148&quot; value=&quot;5&quot;/&gt;&lt;property id=&quot;20300&quot; value=&quot;Slide 11 - &amp;quot;Getting the wrong answer&amp;quot;&quot;/&gt;&lt;property id=&quot;20307&quot; value=&quot;264&quot;/&gt;&lt;/object&gt;&lt;object type=&quot;3&quot; unique_id=&quot;39857&quot;&gt;&lt;property id=&quot;20148&quot; value=&quot;5&quot;/&gt;&lt;property id=&quot;20300&quot; value=&quot;Slide 12 - &amp;quot;Annealing&amp;quot;&quot;/&gt;&lt;property id=&quot;20307&quot; value=&quot;265&quot;/&gt;&lt;/object&gt;&lt;object type=&quot;3&quot; unique_id=&quot;39858&quot;&gt;&lt;property id=&quot;20148&quot; value=&quot;5&quot;/&gt;&lt;property id=&quot;20300&quot; value=&quot;Slide 13 - &amp;quot;Annealing&amp;quot;&quot;/&gt;&lt;property id=&quot;20307&quot; value=&quot;266&quot;/&gt;&lt;/object&gt;&lt;object type=&quot;3&quot; unique_id=&quot;39859&quot;&gt;&lt;property id=&quot;20148&quot; value=&quot;5&quot;/&gt;&lt;property id=&quot;20300&quot; value=&quot;Slide 14 - &amp;quot;Greedy Algorithms&amp;quot;&quot;/&gt;&lt;property id=&quot;20307&quot; value=&quot;267&quot;/&gt;&lt;/object&gt;&lt;object type=&quot;3&quot; unique_id=&quot;39860&quot;&gt;&lt;property id=&quot;20148&quot; value=&quot;5&quot;/&gt;&lt;property id=&quot;20300&quot; value=&quot;Slide 15 - &amp;quot;Parallel Computing I&amp;quot;&quot;/&gt;&lt;property id=&quot;20307&quot; value=&quot;268&quot;/&gt;&lt;/object&gt;&lt;object type=&quot;3&quot; unique_id=&quot;39861&quot;&gt;&lt;property id=&quot;20148&quot; value=&quot;5&quot;/&gt;&lt;property id=&quot;20300&quot; value=&quot;Slide 16 - &amp;quot;Parallel Computing II&amp;quot;&quot;/&gt;&lt;property id=&quot;20307&quot; value=&quot;269&quot;/&gt;&lt;/object&gt;&lt;object type=&quot;3&quot; unique_id=&quot;39862&quot;&gt;&lt;property id=&quot;20148&quot; value=&quot;5&quot;/&gt;&lt;property id=&quot;20300&quot; value=&quot;Slide 17 - &amp;quot;Update on the Mesh&amp;quot;&quot;/&gt;&lt;property id=&quot;20307&quot; value=&quot;270&quot;/&gt;&lt;/object&gt;&lt;object type=&quot;3&quot; unique_id=&quot;39863&quot;&gt;&lt;property id=&quot;20148&quot; value=&quot;5&quot;/&gt;&lt;property id=&quot;20300&quot; value=&quot;Slide 18 - &amp;quot;Parallelism is Straightforward&amp;quot;&quot;/&gt;&lt;property id=&quot;20307&quot; value=&quot;271&quot;/&gt;&lt;/object&gt;&lt;object type=&quot;3&quot; unique_id=&quot;39864&quot;&gt;&lt;property id=&quot;20148&quot; value=&quot;5&quot;/&gt;&lt;property id=&quot;20300&quot; value=&quot;Slide 19 - &amp;quot;Irregular 2D Simulation -- Flow over an Airfoil&amp;quot;&quot;/&gt;&lt;property id=&quot;20307&quot; value=&quot;272&quot;/&gt;&lt;/object&gt;&lt;object type=&quot;3&quot; unique_id=&quot;39865&quot;&gt;&lt;property id=&quot;20148&quot; value=&quot;5&quot;/&gt;&lt;property id=&quot;20300&quot; value=&quot;Slide 20 - &amp;quot;Heterogeneous Problems&amp;quot;&quot;/&gt;&lt;property id=&quot;20307&quot; value=&quot;273&quot;/&gt;&lt;/object&gt;&lt;object type=&quot;3&quot; unique_id=&quot;39866&quot;&gt;&lt;property id=&quot;20148&quot; value=&quot;5&quot;/&gt;&lt;property id=&quot;20300&quot; value=&quot;Slide 21 - &amp;quot;Further Decomposition Strategies&amp;quot;&quot;/&gt;&lt;property id=&quot;20307&quot; value=&quot;274&quot;/&gt;&lt;/object&gt;&lt;object type=&quot;3&quot; unique_id=&quot;39867&quot;&gt;&lt;property id=&quot;20148&quot; value=&quot;5&quot;/&gt;&lt;property id=&quot;20300&quot; value=&quot;Slide 22 - &amp;quot;Optimal v. stable scattered Decompositions&amp;quot;&quot;/&gt;&lt;property id=&quot;20307&quot; value=&quot;275&quot;/&gt;&lt;/object&gt;&lt;object type=&quot;3&quot; unique_id=&quot;39868&quot;&gt;&lt;property id=&quot;20148&quot; value=&quot;5&quot;/&gt;&lt;property id=&quot;20300&quot; value=&quot;Slide 23 - &amp;quot;Parallel Computing III&amp;quot;&quot;/&gt;&lt;property id=&quot;20307&quot; value=&quot;276&quot;/&gt;&lt;/object&gt;&lt;object type=&quot;3&quot; unique_id=&quot;39869&quot;&gt;&lt;property id=&quot;20148&quot; value=&quot;5&quot;/&gt;&lt;property id=&quot;20300&quot; value=&quot;Slide 24 - &amp;quot;Parallel Irregular Finite Elements&amp;quot;&quot;/&gt;&lt;property id=&quot;20307&quot; value=&quot;277&quot;/&gt;&lt;/object&gt;&lt;object type=&quot;3&quot; unique_id=&quot;39870&quot;&gt;&lt;property id=&quot;20148&quot; value=&quot;5&quot;/&gt;&lt;property id=&quot;20300&quot; value=&quot;Slide 25 - &amp;quot;Irregular Decomposition for Crack&amp;quot;&quot;/&gt;&lt;property id=&quot;20307&quot; value=&quot;278&quot;/&gt;&lt;/object&gt;&lt;object type=&quot;3&quot; unique_id=&quot;52802&quot;&gt;&lt;property id=&quot;20148&quot; value=&quot;5&quot;/&gt;&lt;property id=&quot;20300&quot; value=&quot;Slide 1 - &amp;quot;X-Informatics  Clustering to Parallel Computing&amp;quot;&quot;/&gt;&lt;property id=&quot;20307&quot; value=&quot;279&quot;/&gt;&lt;/object&gt;&lt;object type=&quot;3&quot; unique_id=&quot;52803&quot;&gt;&lt;property id=&quot;20148&quot; value=&quot;5&quot;/&gt;&lt;property id=&quot;20300&quot; value=&quot;Slide 2&quot;/&gt;&lt;property id=&quot;20307&quot; value=&quot;280&quot;/&gt;&lt;/object&gt;&lt;object type=&quot;3&quot; unique_id=&quot;52804&quot;&gt;&lt;property id=&quot;20148&quot; value=&quot;5&quot;/&gt;&lt;property id=&quot;20300&quot; value=&quot;Slide 3 - &amp;quot;The Course in One Sentence&amp;quot;&quot;/&gt;&lt;property id=&quot;20307&quot; value=&quot;281&quot;/&gt;&lt;/object&gt;&lt;object type=&quot;3&quot; unique_id=&quot;55208&quot;&gt;&lt;property id=&quot;20148&quot; value=&quot;5&quot;/&gt;&lt;property id=&quot;20300&quot; value=&quot;Slide 26 - &amp;quot;Parallel Processing in Society&amp;quot;&quot;/&gt;&lt;property id=&quot;20307&quot; value=&quot;282&quot;/&gt;&lt;/object&gt;&lt;object type=&quot;3&quot; unique_id=&quot;55209&quot;&gt;&lt;property id=&quot;20148&quot; value=&quot;5&quot;/&gt;&lt;property id=&quot;20300&quot; value=&quot;Slide 27&quot;/&gt;&lt;property id=&quot;20307&quot; value=&quot;283&quot;/&gt;&lt;/object&gt;&lt;object type=&quot;3&quot; unique_id=&quot;55210&quot;&gt;&lt;property id=&quot;20148&quot; value=&quot;5&quot;/&gt;&lt;property id=&quot;20300&quot; value=&quot;Slide 28&quot;/&gt;&lt;property id=&quot;20307&quot; value=&quot;284&quot;/&gt;&lt;/object&gt;&lt;object type=&quot;3&quot; unique_id=&quot;55211&quot;&gt;&lt;property id=&quot;20148&quot; value=&quot;5&quot;/&gt;&lt;property id=&quot;20300&quot; value=&quot;Slide 29&quot;/&gt;&lt;property id=&quot;20307&quot; value=&quot;285&quot;/&gt;&lt;/object&gt;&lt;object type=&quot;3&quot; unique_id=&quot;55212&quot;&gt;&lt;property id=&quot;20148&quot; value=&quot;5&quot;/&gt;&lt;property id=&quot;20300&quot; value=&quot;Slide 30 - &amp;quot;Amdahl’s Law of Parallel Processing&amp;quot;&quot;/&gt;&lt;property id=&quot;20307&quot; value=&quot;286&quot;/&gt;&lt;/object&gt;&lt;object type=&quot;3&quot; unique_id=&quot;55213&quot;&gt;&lt;property id=&quot;20148&quot; value=&quot;5&quot;/&gt;&lt;property id=&quot;20300&quot; value=&quot;Slide 31&quot;/&gt;&lt;property id=&quot;20307&quot; value=&quot;287&quot;/&gt;&lt;/object&gt;&lt;object type=&quot;3&quot; unique_id=&quot;55214&quot;&gt;&lt;property id=&quot;20148&quot; value=&quot;5&quot;/&gt;&lt;property id=&quot;20300&quot; value=&quot;Slide 32&quot;/&gt;&lt;property id=&quot;20307&quot; value=&quot;288&quot;/&gt;&lt;/object&gt;&lt;object type=&quot;3&quot; unique_id=&quot;55215&quot;&gt;&lt;property id=&quot;20148&quot; value=&quot;5&quot;/&gt;&lt;property id=&quot;20300&quot; value=&quot;Slide 33&quot;/&gt;&lt;property id=&quot;20307&quot; value=&quot;289&quot;/&gt;&lt;/object&gt;&lt;object type=&quot;3&quot; unique_id=&quot;55216&quot;&gt;&lt;property id=&quot;20148&quot; value=&quot;5&quot;/&gt;&lt;property id=&quot;20300&quot; value=&quot;Slide 34&quot;/&gt;&lt;property id=&quot;20307&quot; value=&quot;290&quot;/&gt;&lt;/object&gt;&lt;object type=&quot;3&quot; unique_id=&quot;55217&quot;&gt;&lt;property id=&quot;20148&quot; value=&quot;5&quot;/&gt;&lt;property id=&quot;20300&quot; value=&quot;Slide 35&quot;/&gt;&lt;property id=&quot;20307&quot; value=&quot;291&quot;/&gt;&lt;/object&gt;&lt;object type=&quot;3&quot; unique_id=&quot;55218&quot;&gt;&lt;property id=&quot;20148&quot; value=&quot;5&quot;/&gt;&lt;property id=&quot;20300&quot; value=&quot;Slide 36&quot;/&gt;&lt;property id=&quot;20307&quot; value=&quot;292&quot;/&gt;&lt;/object&gt;&lt;object type=&quot;3&quot; unique_id=&quot;55219&quot;&gt;&lt;property id=&quot;20148&quot; value=&quot;5&quot;/&gt;&lt;property id=&quot;20300&quot; value=&quot;Slide 37&quot;/&gt;&lt;property id=&quot;20307&quot; value=&quot;293&quot;/&gt;&lt;/object&gt;&lt;object type=&quot;3&quot; unique_id=&quot;55220&quot;&gt;&lt;property id=&quot;20148&quot; value=&quot;5&quot;/&gt;&lt;property id=&quot;20300&quot; value=&quot;Slide 38&quot;/&gt;&lt;property id=&quot;20307&quot; value=&quot;294&quot;/&gt;&lt;/object&gt;&lt;object type=&quot;3&quot; unique_id=&quot;55221&quot;&gt;&lt;property id=&quot;20148&quot; value=&quot;5&quot;/&gt;&lt;property id=&quot;20300&quot; value=&quot;Slide 39&quot;/&gt;&lt;property id=&quot;20307&quot; value=&quot;295&quot;/&gt;&lt;/object&gt;&lt;object type=&quot;3&quot; unique_id=&quot;55222&quot;&gt;&lt;property id=&quot;20148&quot; value=&quot;5&quot;/&gt;&lt;property id=&quot;20300&quot; value=&quot;Slide 40&quot;/&gt;&lt;property id=&quot;20307&quot; value=&quot;296&quot;/&gt;&lt;/object&gt;&lt;object type=&quot;3&quot; unique_id=&quot;55223&quot;&gt;&lt;property id=&quot;20148&quot; value=&quot;5&quot;/&gt;&lt;property id=&quot;20300&quot; value=&quot;Slide 41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ibbons">
  <a:themeElements>
    <a:clrScheme name="1_Ribbons 8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059721"/>
      </a:hlink>
      <a:folHlink>
        <a:srgbClr val="FF6600"/>
      </a:folHlink>
    </a:clrScheme>
    <a:fontScheme name="1_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bbons 7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87990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bbons 8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059721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1309</Words>
  <Application>Microsoft Office PowerPoint</Application>
  <PresentationFormat>On-screen Show (4:3)</PresentationFormat>
  <Paragraphs>222</Paragraphs>
  <Slides>41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Symbol</vt:lpstr>
      <vt:lpstr>Times New Roman</vt:lpstr>
      <vt:lpstr>Office Theme</vt:lpstr>
      <vt:lpstr>1_Ribbons</vt:lpstr>
      <vt:lpstr>Document</vt:lpstr>
      <vt:lpstr>Photo Editor Photo</vt:lpstr>
      <vt:lpstr>X-Informatics  Clustering to Parallel Computing</vt:lpstr>
      <vt:lpstr>PowerPoint Presentation</vt:lpstr>
      <vt:lpstr>The Course in One Sentence</vt:lpstr>
      <vt:lpstr>k means Clustering</vt:lpstr>
      <vt:lpstr>PowerPoint Presentation</vt:lpstr>
      <vt:lpstr>PowerPoint Presentation</vt:lpstr>
      <vt:lpstr>Clustering v User Rating</vt:lpstr>
      <vt:lpstr>Two views of a 3D Clustering I</vt:lpstr>
      <vt:lpstr>PowerPoint Presentation</vt:lpstr>
      <vt:lpstr>PowerPoint Presentation</vt:lpstr>
      <vt:lpstr>Getting the wrong answer</vt:lpstr>
      <vt:lpstr>Annealing</vt:lpstr>
      <vt:lpstr>Annealing</vt:lpstr>
      <vt:lpstr>Greedy Algorithms</vt:lpstr>
      <vt:lpstr>Parallel Computing I</vt:lpstr>
      <vt:lpstr>Parallel Computing II</vt:lpstr>
      <vt:lpstr>Update on the Mesh</vt:lpstr>
      <vt:lpstr>Parallelism is Straightforward</vt:lpstr>
      <vt:lpstr>Irregular 2D Simulation -- Flow over an Airfoil</vt:lpstr>
      <vt:lpstr>Heterogeneous Problems</vt:lpstr>
      <vt:lpstr>Further Decomposition Strategies</vt:lpstr>
      <vt:lpstr>Optimal v. stable scattered Decompositions</vt:lpstr>
      <vt:lpstr>Parallel Computing III</vt:lpstr>
      <vt:lpstr>Parallel Irregular Finite Elements</vt:lpstr>
      <vt:lpstr>Irregular Decomposition for Crack</vt:lpstr>
      <vt:lpstr>Parallel Processing in Society</vt:lpstr>
      <vt:lpstr>PowerPoint Presentation</vt:lpstr>
      <vt:lpstr>PowerPoint Presentation</vt:lpstr>
      <vt:lpstr>PowerPoint Presentation</vt:lpstr>
      <vt:lpstr>Amdahl’s Law of Parallel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means Clustering</dc:title>
  <dc:creator>Geoffrey Fox</dc:creator>
  <cp:lastModifiedBy>Geoffrey Fox</cp:lastModifiedBy>
  <cp:revision>9</cp:revision>
  <dcterms:created xsi:type="dcterms:W3CDTF">2013-02-19T14:47:26Z</dcterms:created>
  <dcterms:modified xsi:type="dcterms:W3CDTF">2013-02-24T19:14:06Z</dcterms:modified>
</cp:coreProperties>
</file>