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</p:sldMasterIdLst>
  <p:notesMasterIdLst>
    <p:notesMasterId r:id="rId14"/>
  </p:notesMasterIdLst>
  <p:sldIdLst>
    <p:sldId id="279" r:id="rId5"/>
    <p:sldId id="280" r:id="rId6"/>
    <p:sldId id="281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067FF-D83F-4AD4-A4B6-C11F12C753EE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54E71-3222-48E6-8894-EA3969747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4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26A48-FAFA-44C5-849D-076216A0689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0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6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0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8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81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0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21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2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26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6706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04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62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22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96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5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0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3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3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57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0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3137271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89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56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3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0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8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79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40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4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17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3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8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0129-11B4-4974-BFCE-9EA818D98C35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D004D-C892-4351-B582-C8CCB5C2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X-InformaticsSpring2013/index.html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jpeg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5" Type="http://schemas.openxmlformats.org/officeDocument/2006/relationships/image" Target="../media/image41.png"/><Relationship Id="rId10" Type="http://schemas.openxmlformats.org/officeDocument/2006/relationships/image" Target="../media/image29.jpeg"/><Relationship Id="rId4" Type="http://schemas.openxmlformats.org/officeDocument/2006/relationships/image" Target="../media/image33.jpeg"/><Relationship Id="rId9" Type="http://schemas.openxmlformats.org/officeDocument/2006/relationships/image" Target="../media/image27.jpe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X-Informatics </a:t>
            </a:r>
            <a:br>
              <a:rPr lang="en-US" b="1" dirty="0" smtClean="0"/>
            </a:br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83820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February 25 </a:t>
            </a:r>
            <a:r>
              <a:rPr lang="en-US" dirty="0" smtClean="0"/>
              <a:t>2013</a:t>
            </a:r>
          </a:p>
          <a:p>
            <a:r>
              <a:rPr lang="en-US" sz="3600" dirty="0" smtClean="0"/>
              <a:t>Geoffrey Fox</a:t>
            </a:r>
          </a:p>
          <a:p>
            <a:pPr lvl="0">
              <a:defRPr/>
            </a:pPr>
            <a:r>
              <a:rPr lang="en-US" dirty="0">
                <a:hlinkClick r:id="rId2"/>
              </a:rPr>
              <a:t>gcf@indiana.edu</a:t>
            </a:r>
            <a:r>
              <a:rPr lang="en-US" dirty="0"/>
              <a:t>            </a:t>
            </a:r>
          </a:p>
          <a:p>
            <a:pPr lvl="0">
              <a:defRPr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www.infomall.org/X-InformaticsSpring2013/index.html</a:t>
            </a:r>
            <a:r>
              <a:rPr lang="en-US" dirty="0" smtClean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 University Bloomington</a:t>
            </a:r>
          </a:p>
          <a:p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92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Yu0Mkim4DcVpxfKwerviKRw-lMRWDE86kHz_Z3BP0zLcBB8Y_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5009"/>
            <a:ext cx="2438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QKWRzLWcgWKmplPTsPZrbpMWfhNU3OiItBec534aXSJgAaFWqM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50" y="53109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u41sbEn2YbBq-Mv9FkyKsYWpHO6Zt4VIDyASWv3vM-ODAfQT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/>
          <a:stretch/>
        </p:blipFill>
        <p:spPr bwMode="auto">
          <a:xfrm>
            <a:off x="-31233" y="1257300"/>
            <a:ext cx="445083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TGMcepVHT5PL8pI7KfoJejqsiOpQpZ2oz8n6yvE5LZO7LoSDE8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37" y="838200"/>
            <a:ext cx="1496211" cy="194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0.gstatic.com/images?q=tbn:ANd9GcRNZpTZIKNsGnhPj4wOpjkeyPWyJQnyGO7gG0f29fB5vEKq33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209800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ciensus.com/uploads/images/venn_diagra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32" y="2209800"/>
            <a:ext cx="249892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arm4.static.flickr.com/3643/3350940973_4333e99a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6" y="1328916"/>
            <a:ext cx="2125982" cy="21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Q91z38gA1rZrp2TlS-mwhVKOHVL2IXpKHxjmtY9vNchpkhDXLJ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73" y="1300883"/>
            <a:ext cx="11620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morebooks.de/assets/product_images/9786201595/big/7801609/business-informatics.jpg?locale=gb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0599" y="4561694"/>
            <a:ext cx="1590664" cy="23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encrypted-tbn0.gstatic.com/images?q=tbn:ANd9GcSqq2ZcAVDeKPT-t171dLNI0VBR3f2tkWNYWF_u4L4KnEAiPu6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9" y="-16126"/>
            <a:ext cx="3004152" cy="10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2.gstatic.com/images?q=tbn:ANd9GcT61WeZTigeUDaul3WYcWq4NIjm1evG2U__w3bcBDQ7IVM7ueWdX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1" y="2044103"/>
            <a:ext cx="1651118" cy="23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7925" r="10845" b="34127"/>
          <a:stretch/>
        </p:blipFill>
        <p:spPr bwMode="auto">
          <a:xfrm>
            <a:off x="6279300" y="3434671"/>
            <a:ext cx="2864700" cy="160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4" descr="http://ucspace.canberra.edu.au/download/attachments/59113623/Triangle+diagram+of+Social+Informatics.GIF?version=1&amp;modificationDate=128210213964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980"/>
            <a:ext cx="3635470" cy="258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28661" r="32053" b="10865"/>
          <a:stretch/>
        </p:blipFill>
        <p:spPr bwMode="auto">
          <a:xfrm>
            <a:off x="5499086" y="4080878"/>
            <a:ext cx="3644914" cy="164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t="35603" r="11324" b="34435"/>
          <a:stretch/>
        </p:blipFill>
        <p:spPr bwMode="auto">
          <a:xfrm>
            <a:off x="5764474" y="5295090"/>
            <a:ext cx="3379526" cy="15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http://spa.asu.edu/centers/pincenter.gif/image_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02" y="5943638"/>
            <a:ext cx="1879698" cy="93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eoinformatics.com/layouts/cmediageoinformatics/img/Header-Geo-5.gif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02"/>
          <a:stretch/>
        </p:blipFill>
        <p:spPr bwMode="auto">
          <a:xfrm>
            <a:off x="7049772" y="4322918"/>
            <a:ext cx="2094228" cy="64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4" t="29851" r="13419" b="56430"/>
          <a:stretch/>
        </p:blipFill>
        <p:spPr bwMode="auto">
          <a:xfrm>
            <a:off x="7400203" y="746282"/>
            <a:ext cx="1673904" cy="582634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5" t="15702" b="41253"/>
          <a:stretch/>
        </p:blipFill>
        <p:spPr bwMode="auto">
          <a:xfrm>
            <a:off x="6875587" y="5734478"/>
            <a:ext cx="1049232" cy="114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1"/>
            <a:ext cx="7772400" cy="1470025"/>
          </a:xfrm>
        </p:spPr>
        <p:txBody>
          <a:bodyPr/>
          <a:lstStyle/>
          <a:p>
            <a:r>
              <a:rPr lang="en-US" b="1" dirty="0" smtClean="0"/>
              <a:t>The Course in One Sentence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Study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running </a:t>
            </a:r>
            <a:r>
              <a:rPr lang="en-US" dirty="0" smtClean="0">
                <a:solidFill>
                  <a:srgbClr val="FF0000"/>
                </a:solidFill>
              </a:rPr>
              <a:t>Data Analytics </a:t>
            </a:r>
            <a:r>
              <a:rPr lang="en-US" dirty="0" smtClean="0"/>
              <a:t>processing </a:t>
            </a:r>
            <a:r>
              <a:rPr lang="en-US" dirty="0" smtClean="0">
                <a:solidFill>
                  <a:srgbClr val="FF0000"/>
                </a:solidFill>
              </a:rPr>
              <a:t>Big Data </a:t>
            </a:r>
            <a:r>
              <a:rPr lang="en-US" dirty="0" smtClean="0"/>
              <a:t>to solve problems in </a:t>
            </a:r>
            <a:r>
              <a:rPr lang="en-US" dirty="0" smtClean="0">
                <a:solidFill>
                  <a:srgbClr val="FF0000"/>
                </a:solidFill>
              </a:rPr>
              <a:t>X-Informatics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MapReduce</a:t>
            </a:r>
            <a:endParaRPr lang="en-US" sz="6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Instruments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Disks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Map</a:t>
            </a:r>
            <a:r>
              <a:rPr lang="en-US" sz="2000" b="1" baseline="-25000" dirty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Map</a:t>
            </a:r>
            <a:r>
              <a:rPr lang="en-US" sz="2000" b="1" baseline="-25000" dirty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Map</a:t>
            </a:r>
            <a:r>
              <a:rPr lang="en-US" sz="2000" b="1" baseline="-25000" dirty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685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Map</a:t>
            </a:r>
            <a:r>
              <a:rPr lang="en-US" dirty="0">
                <a:solidFill>
                  <a:prstClr val="black"/>
                </a:solidFill>
              </a:rPr>
              <a:t>      = (data parallel) computation reading and writing data</a:t>
            </a:r>
          </a:p>
          <a:p>
            <a:r>
              <a:rPr lang="en-US" b="1" dirty="0">
                <a:solidFill>
                  <a:prstClr val="black"/>
                </a:solidFill>
              </a:rPr>
              <a:t>Reduce</a:t>
            </a:r>
            <a:r>
              <a:rPr lang="en-US" dirty="0">
                <a:solidFill>
                  <a:prstClr val="black"/>
                </a:solidFill>
              </a:rPr>
              <a:t> = Collective/Consolidation phase e.g. forming multiple global sums as in histogram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Portals</a:t>
            </a:r>
            <a:br>
              <a:rPr lang="en-US" b="1" dirty="0">
                <a:solidFill>
                  <a:prstClr val="black"/>
                </a:solidFill>
              </a:rPr>
            </a:br>
            <a:r>
              <a:rPr lang="en-US" b="1" dirty="0">
                <a:solidFill>
                  <a:prstClr val="black"/>
                </a:solidFill>
              </a:rPr>
              <a:t>/Users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429000" y="1676400"/>
            <a:ext cx="3505200" cy="4876800"/>
            <a:chOff x="157595" y="1905000"/>
            <a:chExt cx="326621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157595" y="1905000"/>
              <a:ext cx="326621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MPI  and Iterative MapReduce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Map        </a:t>
              </a:r>
              <a:r>
                <a:rPr lang="en-US" dirty="0" err="1">
                  <a:solidFill>
                    <a:prstClr val="black"/>
                  </a:solidFill>
                </a:rPr>
                <a:t>Map</a:t>
              </a:r>
              <a:r>
                <a:rPr lang="en-US" dirty="0">
                  <a:solidFill>
                    <a:prstClr val="black"/>
                  </a:solidFill>
                </a:rPr>
                <a:t>         </a:t>
              </a:r>
              <a:r>
                <a:rPr lang="en-US" dirty="0" err="1">
                  <a:solidFill>
                    <a:prstClr val="black"/>
                  </a:solidFill>
                </a:rPr>
                <a:t>Map</a:t>
              </a:r>
              <a:r>
                <a:rPr lang="en-US" dirty="0">
                  <a:solidFill>
                    <a:prstClr val="black"/>
                  </a:solidFill>
                </a:rPr>
                <a:t>         </a:t>
              </a:r>
              <a:r>
                <a:rPr lang="en-US" dirty="0" err="1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dirty="0">
                  <a:solidFill>
                    <a:prstClr val="black"/>
                  </a:solidFill>
                </a:rPr>
                <a:t>      Reduce    </a:t>
              </a:r>
              <a:r>
                <a:rPr lang="en-US" dirty="0" err="1">
                  <a:solidFill>
                    <a:prstClr val="black"/>
                  </a:solidFill>
                </a:rPr>
                <a:t>Reduce</a:t>
              </a:r>
              <a:r>
                <a:rPr lang="en-US" dirty="0">
                  <a:solidFill>
                    <a:prstClr val="black"/>
                  </a:solidFill>
                </a:rPr>
                <a:t>    </a:t>
              </a:r>
              <a:r>
                <a:rPr lang="en-US" dirty="0" err="1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9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MapReduce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0" y="4114800"/>
            <a:ext cx="80772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services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  reduce tasks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209800" y="838200"/>
            <a:ext cx="5251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64A2"/>
                </a:solidFill>
              </a:rPr>
              <a:t>A parallel Runtime coming from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17073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0" y="0"/>
            <a:ext cx="8229600" cy="1143000"/>
          </a:xfrm>
        </p:spPr>
        <p:txBody>
          <a:bodyPr/>
          <a:lstStyle/>
          <a:p>
            <a:r>
              <a:rPr lang="en-US" dirty="0" smtClean="0"/>
              <a:t>4 Forms of MapReduce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Canvas 17"/>
          <p:cNvGrpSpPr/>
          <p:nvPr/>
        </p:nvGrpSpPr>
        <p:grpSpPr>
          <a:xfrm>
            <a:off x="0" y="877755"/>
            <a:ext cx="9159814" cy="5105867"/>
            <a:chOff x="0" y="0"/>
            <a:chExt cx="6191250" cy="2872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>
            <a:xfrm>
              <a:off x="4607862" y="543201"/>
              <a:ext cx="1383363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6191250" cy="287205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90090" y="57151"/>
              <a:ext cx="1356156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(a) Map Only</a:t>
              </a:r>
              <a:endParaRPr lang="en-US" sz="2400" b="1" dirty="0">
                <a:solidFill>
                  <a:prstClr val="black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862" y="57151"/>
              <a:ext cx="1383363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27432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(d) Loosely Synchronous</a:t>
              </a:r>
              <a:endParaRPr lang="en-US" sz="28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9435" y="57151"/>
              <a:ext cx="1628427" cy="4877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(c) Iterative MapReduce</a:t>
              </a:r>
              <a:endParaRPr lang="en-US" sz="28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6245" y="57150"/>
              <a:ext cx="1533193" cy="48775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3716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b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</a:rPr>
                <a:t>(b) Classic MapReduce</a:t>
              </a:r>
              <a:endParaRPr lang="en-US" sz="2800" b="1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090" y="544901"/>
              <a:ext cx="1356155" cy="135990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2542" y="546757"/>
              <a:ext cx="1533192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88648" y="592084"/>
              <a:ext cx="1621694" cy="1252943"/>
              <a:chOff x="4697170" y="1719596"/>
              <a:chExt cx="1622044" cy="1316378"/>
            </a:xfrm>
          </p:grpSpPr>
          <p:sp>
            <p:nvSpPr>
              <p:cNvPr id="78" name="TextBox 36"/>
              <p:cNvSpPr txBox="1"/>
              <p:nvPr/>
            </p:nvSpPr>
            <p:spPr>
              <a:xfrm>
                <a:off x="5197273" y="1719596"/>
                <a:ext cx="52635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72629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5786879" y="1893768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81" name="Group 80"/>
              <p:cNvGrpSpPr/>
              <p:nvPr/>
            </p:nvGrpSpPr>
            <p:grpSpPr>
              <a:xfrm>
                <a:off x="5358435" y="2227111"/>
                <a:ext cx="170613" cy="18288"/>
                <a:chOff x="661555" y="648462"/>
                <a:chExt cx="170688" cy="1828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15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813955" y="648462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82" name="TextBox 48"/>
              <p:cNvSpPr txBox="1"/>
              <p:nvPr/>
            </p:nvSpPr>
            <p:spPr>
              <a:xfrm>
                <a:off x="5834738" y="2005819"/>
                <a:ext cx="453839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3" name="Straight Arrow Connector 82"/>
              <p:cNvCxnSpPr>
                <a:stCxn id="79" idx="4"/>
                <a:endCxn id="91" idx="7"/>
              </p:cNvCxnSpPr>
              <p:nvPr/>
            </p:nvCxnSpPr>
            <p:spPr>
              <a:xfrm flipH="1">
                <a:off x="5723633" y="2349380"/>
                <a:ext cx="6324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4697170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>
                <a:off x="4811421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6" name="Straight Arrow Connector 85"/>
              <p:cNvCxnSpPr>
                <a:stCxn id="84" idx="4"/>
                <a:endCxn id="90" idx="1"/>
              </p:cNvCxnSpPr>
              <p:nvPr/>
            </p:nvCxnSpPr>
            <p:spPr>
              <a:xfrm>
                <a:off x="4811421" y="2349380"/>
                <a:ext cx="186638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87" name="Oval 86"/>
              <p:cNvSpPr/>
              <p:nvPr/>
            </p:nvSpPr>
            <p:spPr>
              <a:xfrm>
                <a:off x="4966474" y="2120780"/>
                <a:ext cx="228501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5080724" y="1894085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Arrow Connector 88"/>
              <p:cNvCxnSpPr>
                <a:stCxn id="87" idx="4"/>
                <a:endCxn id="90" idx="0"/>
              </p:cNvCxnSpPr>
              <p:nvPr/>
            </p:nvCxnSpPr>
            <p:spPr>
              <a:xfrm flipH="1">
                <a:off x="5078657" y="2349380"/>
                <a:ext cx="2068" cy="23778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4964674" y="258716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529053" y="2578614"/>
                <a:ext cx="227965" cy="22860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5291814" y="2739565"/>
                <a:ext cx="170184" cy="17780"/>
                <a:chOff x="0" y="0"/>
                <a:chExt cx="170688" cy="18288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52400" y="0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93" name="Straight Arrow Connector 92"/>
              <p:cNvCxnSpPr>
                <a:stCxn id="84" idx="4"/>
                <a:endCxn id="91" idx="1"/>
              </p:cNvCxnSpPr>
              <p:nvPr/>
            </p:nvCxnSpPr>
            <p:spPr>
              <a:xfrm>
                <a:off x="4811421" y="2349380"/>
                <a:ext cx="751017" cy="2627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Arrow Connector 93"/>
              <p:cNvCxnSpPr>
                <a:stCxn id="87" idx="4"/>
                <a:endCxn id="91" idx="0"/>
              </p:cNvCxnSpPr>
              <p:nvPr/>
            </p:nvCxnSpPr>
            <p:spPr>
              <a:xfrm>
                <a:off x="5080725" y="2349380"/>
                <a:ext cx="562311" cy="229234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5" name="Straight Arrow Connector 94"/>
              <p:cNvCxnSpPr>
                <a:stCxn id="79" idx="4"/>
                <a:endCxn id="90" idx="7"/>
              </p:cNvCxnSpPr>
              <p:nvPr/>
            </p:nvCxnSpPr>
            <p:spPr>
              <a:xfrm flipH="1">
                <a:off x="5159254" y="2349380"/>
                <a:ext cx="627626" cy="27126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6" name="TextBox 48"/>
              <p:cNvSpPr txBox="1"/>
              <p:nvPr/>
            </p:nvSpPr>
            <p:spPr>
              <a:xfrm>
                <a:off x="5732474" y="2578274"/>
                <a:ext cx="58674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reduce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97" name="Straight Arrow Connector 96"/>
              <p:cNvCxnSpPr>
                <a:stCxn id="90" idx="4"/>
              </p:cNvCxnSpPr>
              <p:nvPr/>
            </p:nvCxnSpPr>
            <p:spPr>
              <a:xfrm>
                <a:off x="5078657" y="2815764"/>
                <a:ext cx="2068" cy="2202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Arrow Connector 97"/>
              <p:cNvCxnSpPr>
                <a:stCxn id="91" idx="4"/>
              </p:cNvCxnSpPr>
              <p:nvPr/>
            </p:nvCxnSpPr>
            <p:spPr>
              <a:xfrm flipH="1">
                <a:off x="5641120" y="2807214"/>
                <a:ext cx="1916" cy="22876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2979316" y="543201"/>
              <a:ext cx="1628546" cy="13599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182880" rIns="91440" bIns="45720" numCol="1" spcCol="0" rtlCol="0" fromWordArt="0" anchor="ctr" anchorCtr="0" forceAA="0" compatLnSpc="1">
              <a:noAutofit/>
            </a:bodyPr>
            <a:lstStyle/>
            <a:p>
              <a:pPr marL="228600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>
                  <a:solidFill>
                    <a:prstClr val="black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67247" y="539684"/>
              <a:ext cx="1564537" cy="1366075"/>
              <a:chOff x="4658943" y="1765169"/>
              <a:chExt cx="1564875" cy="1435231"/>
            </a:xfrm>
          </p:grpSpPr>
          <p:sp>
            <p:nvSpPr>
              <p:cNvPr id="51" name="Arc 50"/>
              <p:cNvSpPr/>
              <p:nvPr/>
            </p:nvSpPr>
            <p:spPr>
              <a:xfrm rot="1016732">
                <a:off x="5498175" y="1860873"/>
                <a:ext cx="725643" cy="1339527"/>
              </a:xfrm>
              <a:prstGeom prst="arc">
                <a:avLst>
                  <a:gd name="adj1" fmla="val 13599321"/>
                  <a:gd name="adj2" fmla="val 6208161"/>
                </a:avLst>
              </a:prstGeom>
              <a:noFill/>
              <a:ln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TextBox 36"/>
              <p:cNvSpPr txBox="1"/>
              <p:nvPr/>
            </p:nvSpPr>
            <p:spPr>
              <a:xfrm>
                <a:off x="4843706" y="1765169"/>
                <a:ext cx="526326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85757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5900000" y="1986945"/>
                <a:ext cx="0" cy="226984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5471591" y="2320247"/>
                <a:ext cx="170604" cy="18286"/>
                <a:chOff x="661269" y="507515"/>
                <a:chExt cx="170688" cy="18288"/>
              </a:xfrm>
            </p:grpSpPr>
            <p:sp>
              <p:nvSpPr>
                <p:cNvPr id="76" name="Oval 75"/>
                <p:cNvSpPr/>
                <p:nvPr/>
              </p:nvSpPr>
              <p:spPr>
                <a:xfrm>
                  <a:off x="6612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813669" y="507515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56" name="TextBox 48"/>
              <p:cNvSpPr txBox="1"/>
              <p:nvPr/>
            </p:nvSpPr>
            <p:spPr>
              <a:xfrm>
                <a:off x="5202023" y="2002630"/>
                <a:ext cx="473549" cy="3039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flipH="1">
                <a:off x="5836758" y="2442501"/>
                <a:ext cx="63243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4810359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4924603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4924603" y="2442501"/>
                <a:ext cx="186626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1" name="Oval 60"/>
              <p:cNvSpPr/>
              <p:nvPr/>
            </p:nvSpPr>
            <p:spPr>
              <a:xfrm>
                <a:off x="5079646" y="2213929"/>
                <a:ext cx="228487" cy="22857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5193889" y="1987262"/>
                <a:ext cx="0" cy="22666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H="1">
                <a:off x="5191822" y="2442501"/>
                <a:ext cx="2068" cy="23775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5077846" y="2680256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642190" y="2671707"/>
                <a:ext cx="227951" cy="228572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black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5404973" y="2832638"/>
                <a:ext cx="170175" cy="17778"/>
                <a:chOff x="594644" y="1019969"/>
                <a:chExt cx="170688" cy="18288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5946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47044" y="1019969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latin typeface="Times New Roman"/>
                      <a:ea typeface="Times New Roman"/>
                    </a:rPr>
                    <a:t> </a:t>
                  </a:r>
                  <a:endParaRPr lang="en-US" sz="1200">
                    <a:solidFill>
                      <a:prstClr val="black"/>
                    </a:solidFill>
                    <a:latin typeface="Times New Roman"/>
                    <a:ea typeface="Times New Roman"/>
                  </a:endParaRPr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4924603" y="2442501"/>
                <a:ext cx="750970" cy="26268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5193890" y="2442501"/>
                <a:ext cx="562276" cy="22920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flipH="1">
                <a:off x="5272414" y="2442501"/>
                <a:ext cx="627587" cy="271229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0" name="TextBox 48"/>
              <p:cNvSpPr txBox="1"/>
              <p:nvPr/>
            </p:nvSpPr>
            <p:spPr>
              <a:xfrm>
                <a:off x="4658943" y="2789025"/>
                <a:ext cx="586704" cy="2374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reduce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5191822" y="2908828"/>
                <a:ext cx="2068" cy="22018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5754250" y="2900279"/>
                <a:ext cx="1916" cy="22873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73" name="TextBox 36"/>
              <p:cNvSpPr txBox="1"/>
              <p:nvPr/>
            </p:nvSpPr>
            <p:spPr>
              <a:xfrm>
                <a:off x="5318971" y="1778126"/>
                <a:ext cx="71437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Iterations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7860" y="632890"/>
              <a:ext cx="1204219" cy="1250507"/>
              <a:chOff x="5025142" y="1886585"/>
              <a:chExt cx="1204480" cy="1313815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5372372" y="1886585"/>
                <a:ext cx="485013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Input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0102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ea typeface="Times New Roman"/>
                    <a:cs typeface="Times New Roman"/>
                  </a:rPr>
                  <a:t> </a:t>
                </a:r>
              </a:p>
            </p:txBody>
          </p:sp>
          <p:cxnSp>
            <p:nvCxnSpPr>
              <p:cNvPr id="38" name="Straight Arrow Connector 37"/>
              <p:cNvCxnSpPr>
                <a:endCxn id="37" idx="0"/>
              </p:cNvCxnSpPr>
              <p:nvPr/>
            </p:nvCxnSpPr>
            <p:spPr>
              <a:xfrm>
                <a:off x="6115322" y="2201704"/>
                <a:ext cx="0" cy="227012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9" name="TextBox 45"/>
              <p:cNvSpPr txBox="1"/>
              <p:nvPr/>
            </p:nvSpPr>
            <p:spPr>
              <a:xfrm>
                <a:off x="5368042" y="2962910"/>
                <a:ext cx="564515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/>
                    <a:ea typeface="Times New Roman"/>
                  </a:rPr>
                  <a:t>Output</a:t>
                </a:r>
                <a:endParaRPr lang="en-US" sz="200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686697" y="2535047"/>
                <a:ext cx="170688" cy="18288"/>
                <a:chOff x="2753360" y="2094366"/>
                <a:chExt cx="170688" cy="18288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7533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905760" y="2094366"/>
                  <a:ext cx="18288" cy="18288"/>
                </a:xfrm>
                <a:prstGeom prst="ellipse">
                  <a:avLst/>
                </a:prstGeom>
                <a:ln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100">
                      <a:solidFill>
                        <a:prstClr val="black"/>
                      </a:solidFill>
                      <a:ea typeface="Times New Roman"/>
                      <a:cs typeface="Times New Roman"/>
                    </a:rPr>
                    <a:t> </a:t>
                  </a:r>
                </a:p>
              </p:txBody>
            </p:sp>
          </p:grpSp>
          <p:sp>
            <p:nvSpPr>
              <p:cNvPr id="41" name="TextBox 48"/>
              <p:cNvSpPr txBox="1"/>
              <p:nvPr/>
            </p:nvSpPr>
            <p:spPr>
              <a:xfrm>
                <a:off x="5572397" y="2200910"/>
                <a:ext cx="430530" cy="2374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/>
                    <a:ea typeface="Times New Roman"/>
                  </a:rPr>
                  <a:t>map</a:t>
                </a:r>
                <a:endParaRPr lang="en-US" sz="20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" name="Straight Arrow Connector 41"/>
              <p:cNvCxnSpPr>
                <a:stCxn id="37" idx="4"/>
              </p:cNvCxnSpPr>
              <p:nvPr/>
            </p:nvCxnSpPr>
            <p:spPr>
              <a:xfrm>
                <a:off x="6115322" y="2657316"/>
                <a:ext cx="0" cy="24005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02514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13944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513944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5294562" y="2428716"/>
                <a:ext cx="228600" cy="22860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08862" y="2202021"/>
                <a:ext cx="0" cy="22669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408862" y="2657316"/>
                <a:ext cx="0" cy="24003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8" name="Rectangle 17"/>
            <p:cNvSpPr/>
            <p:nvPr/>
          </p:nvSpPr>
          <p:spPr>
            <a:xfrm>
              <a:off x="4820094" y="696000"/>
              <a:ext cx="989087" cy="97576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19" name="Arc 18"/>
            <p:cNvSpPr/>
            <p:nvPr/>
          </p:nvSpPr>
          <p:spPr>
            <a:xfrm flipV="1">
              <a:off x="4772025" y="1094688"/>
              <a:ext cx="1123950" cy="435169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20" name="Arc 19"/>
            <p:cNvSpPr/>
            <p:nvPr/>
          </p:nvSpPr>
          <p:spPr>
            <a:xfrm rot="16200000" flipV="1">
              <a:off x="4893613" y="958004"/>
              <a:ext cx="1107331" cy="457101"/>
            </a:xfrm>
            <a:prstGeom prst="arc">
              <a:avLst>
                <a:gd name="adj1" fmla="val 10327336"/>
                <a:gd name="adj2" fmla="val 598130"/>
              </a:avLst>
            </a:prstGeom>
            <a:noFill/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prstClr val="black"/>
                  </a:solidFill>
                  <a:ea typeface="Times New Roman"/>
                  <a:cs typeface="Times New Roman"/>
                </a:rPr>
                <a:t> 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199713" y="709945"/>
              <a:ext cx="0" cy="96913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20094" y="1055038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20094" y="1343640"/>
              <a:ext cx="9890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4" name="TextBox 144"/>
            <p:cNvSpPr txBox="1"/>
            <p:nvPr/>
          </p:nvSpPr>
          <p:spPr>
            <a:xfrm>
              <a:off x="5170030" y="980998"/>
              <a:ext cx="369490" cy="4067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Times New Roman"/>
                  <a:cs typeface="Times New Roman"/>
                </a:rPr>
                <a:t>P</a:t>
              </a:r>
              <a:r>
                <a:rPr lang="en-US" baseline="-25000">
                  <a:solidFill>
                    <a:srgbClr val="000000"/>
                  </a:solidFill>
                  <a:ea typeface="Times New Roman"/>
                  <a:cs typeface="Times New Roman"/>
                </a:rPr>
                <a:t>ij</a:t>
              </a:r>
              <a:endParaRPr lang="en-US" sz="120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73170" y="862346"/>
              <a:ext cx="2175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>
              <a:off x="4918111" y="1198583"/>
              <a:ext cx="228551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03294" y="709017"/>
              <a:ext cx="0" cy="96885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90090" y="1904806"/>
              <a:ext cx="1360465" cy="5869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BLAST Analysis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Parametric sweep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Pleasingly Parallel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6245" y="1906661"/>
              <a:ext cx="1533071" cy="58511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High Energy Physics (HEP) Histograms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Distributed search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7862" y="1900603"/>
              <a:ext cx="1383363" cy="59419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Classic MPI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PDE Solvers and particle dynamics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090" y="2508846"/>
              <a:ext cx="4517773" cy="36320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Domain of MapReduce and Iterative Extensions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>
                  <a:solidFill>
                    <a:srgbClr val="000000"/>
                  </a:solidFill>
                  <a:latin typeface="Arial"/>
                  <a:ea typeface="Times New Roman"/>
                </a:rPr>
                <a:t>Science Clouds</a:t>
              </a:r>
              <a:endParaRPr lang="en-US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07862" y="2507092"/>
              <a:ext cx="1383363" cy="36495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Times New Roman"/>
                </a:rPr>
                <a:t>MPI</a:t>
              </a:r>
              <a:endParaRPr lang="en-US" sz="1400" b="1" dirty="0">
                <a:solidFill>
                  <a:srgbClr val="000000"/>
                </a:solidFill>
                <a:latin typeface="Arial"/>
                <a:ea typeface="Times New Roman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Times New Roman"/>
                </a:rPr>
                <a:t>Exascale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08035" y="2692336"/>
              <a:ext cx="29507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75816" y="2683268"/>
              <a:ext cx="281405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2979437" y="1906662"/>
              <a:ext cx="1628425" cy="58814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91440" rIns="91440" bIns="45720" numCol="1" spcCol="0" rtlCol="0" fromWordArt="0" anchor="t" anchorCtr="0" forceAA="0" compatLnSpc="1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Expectation maximization Clustering e.g. </a:t>
              </a:r>
              <a:r>
                <a:rPr lang="en-US" sz="1400" dirty="0" err="1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Kmeans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Linear Algebra</a:t>
              </a:r>
              <a:r>
                <a:rPr lang="en-US" sz="1400" dirty="0">
                  <a:solidFill>
                    <a:prstClr val="black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Page Rank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>
                <a:lnSpc>
                  <a:spcPct val="11500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 </a:t>
              </a:r>
              <a:endParaRPr lang="en-US" sz="14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0" y="6123955"/>
            <a:ext cx="89762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MPI is Map followed by Point to Point Communication – as in style d)</a:t>
            </a:r>
          </a:p>
        </p:txBody>
      </p:sp>
    </p:spTree>
    <p:extLst>
      <p:ext uri="{BB962C8B-B14F-4D97-AF65-F5344CB8AC3E}">
        <p14:creationId xmlns:p14="http://schemas.microsoft.com/office/powerpoint/2010/main" val="35339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nif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2147">
            <a:off x="6568538" y="2481770"/>
            <a:ext cx="872067" cy="7848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8200"/>
          </a:xfrm>
        </p:spPr>
        <p:txBody>
          <a:bodyPr/>
          <a:lstStyle/>
          <a:p>
            <a:r>
              <a:rPr lang="en-US" dirty="0" smtClean="0"/>
              <a:t>Sam thought of “drinking” the apple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Sam’s Problem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http://www.slideshare.net/esaliya/mapreduce-in-simple-terms</a:t>
            </a:r>
            <a:endParaRPr lang="en-US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43500" y="2617270"/>
            <a:ext cx="32766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lnSpc>
                <a:spcPct val="200000"/>
              </a:lnSpc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solidFill>
                  <a:prstClr val="black"/>
                </a:solidFill>
              </a:rPr>
              <a:t>He used a        to cut  the          and a            to make juice.     </a:t>
            </a:r>
          </a:p>
        </p:txBody>
      </p:sp>
      <p:pic>
        <p:nvPicPr>
          <p:cNvPr id="5" name="Picture 4" descr="s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267200"/>
            <a:ext cx="1097280" cy="13716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371600" y="1981200"/>
            <a:ext cx="2438400" cy="1600200"/>
          </a:xfrm>
          <a:prstGeom prst="cloudCallout">
            <a:avLst>
              <a:gd name="adj1" fmla="val -31459"/>
              <a:gd name="adj2" fmla="val 81862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apple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4746" y="2438400"/>
            <a:ext cx="555453" cy="65574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362200" y="2667000"/>
            <a:ext cx="381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jui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286000"/>
            <a:ext cx="843160" cy="838200"/>
          </a:xfrm>
          <a:prstGeom prst="rect">
            <a:avLst/>
          </a:prstGeom>
        </p:spPr>
      </p:pic>
      <p:pic>
        <p:nvPicPr>
          <p:cNvPr id="12" name="Picture 11" descr="apple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347" y="3241898"/>
            <a:ext cx="555453" cy="655743"/>
          </a:xfrm>
          <a:prstGeom prst="rect">
            <a:avLst/>
          </a:prstGeom>
        </p:spPr>
      </p:pic>
      <p:pic>
        <p:nvPicPr>
          <p:cNvPr id="13" name="Picture 12" descr="blen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64682" y="3222167"/>
            <a:ext cx="609600" cy="822449"/>
          </a:xfrm>
          <a:prstGeom prst="rect">
            <a:avLst/>
          </a:prstGeom>
        </p:spPr>
      </p:pic>
      <p:pic>
        <p:nvPicPr>
          <p:cNvPr id="14" name="Picture 13" descr="apple-piec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5562600"/>
            <a:ext cx="990600" cy="990600"/>
          </a:xfrm>
          <a:prstGeom prst="rect">
            <a:avLst/>
          </a:prstGeom>
        </p:spPr>
      </p:pic>
      <p:pic>
        <p:nvPicPr>
          <p:cNvPr id="15" name="Picture 14" descr="apple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5715000"/>
            <a:ext cx="555453" cy="655743"/>
          </a:xfrm>
          <a:prstGeom prst="rect">
            <a:avLst/>
          </a:prstGeom>
        </p:spPr>
      </p:pic>
      <p:pic>
        <p:nvPicPr>
          <p:cNvPr id="16" name="Picture 15" descr="knif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2147">
            <a:off x="4751394" y="5224970"/>
            <a:ext cx="872067" cy="784860"/>
          </a:xfrm>
          <a:prstGeom prst="rect">
            <a:avLst/>
          </a:prstGeom>
        </p:spPr>
      </p:pic>
      <p:pic>
        <p:nvPicPr>
          <p:cNvPr id="17" name="Picture 16" descr="juic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5562600"/>
            <a:ext cx="843160" cy="838200"/>
          </a:xfrm>
          <a:prstGeom prst="rect">
            <a:avLst/>
          </a:prstGeom>
        </p:spPr>
      </p:pic>
      <p:pic>
        <p:nvPicPr>
          <p:cNvPr id="18" name="Picture 17" descr="blend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5181600"/>
            <a:ext cx="609600" cy="822449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4572000" y="6019800"/>
            <a:ext cx="1219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781800" y="6019800"/>
            <a:ext cx="1219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1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"/>
          <p:cNvGrpSpPr/>
          <p:nvPr/>
        </p:nvGrpSpPr>
        <p:grpSpPr>
          <a:xfrm>
            <a:off x="4443876" y="3669268"/>
            <a:ext cx="2725939" cy="369332"/>
            <a:chOff x="4443876" y="3669268"/>
            <a:chExt cx="2725939" cy="369332"/>
          </a:xfrm>
        </p:grpSpPr>
        <p:sp>
          <p:nvSpPr>
            <p:cNvPr id="163" name="TextBox 162"/>
            <p:cNvSpPr txBox="1"/>
            <p:nvPr/>
          </p:nvSpPr>
          <p:spPr>
            <a:xfrm>
              <a:off x="4443876" y="3669268"/>
              <a:ext cx="27259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(&lt;a’,     &gt; , &lt;o’,    &gt; , &lt;p’,    &gt; )</a:t>
              </a:r>
            </a:p>
          </p:txBody>
        </p:sp>
        <p:pic>
          <p:nvPicPr>
            <p:cNvPr id="168" name="Picture 167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4975673" y="3733800"/>
              <a:ext cx="228600" cy="228600"/>
            </a:xfrm>
            <a:prstGeom prst="rect">
              <a:avLst/>
            </a:prstGeom>
          </p:spPr>
        </p:pic>
        <p:pic>
          <p:nvPicPr>
            <p:cNvPr id="169" name="Picture 168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91200" y="3788734"/>
              <a:ext cx="188694" cy="152506"/>
            </a:xfrm>
            <a:prstGeom prst="rect">
              <a:avLst/>
            </a:prstGeom>
          </p:spPr>
        </p:pic>
        <p:pic>
          <p:nvPicPr>
            <p:cNvPr id="170" name="Picture 169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9383" y="3733800"/>
              <a:ext cx="212417" cy="223037"/>
            </a:xfrm>
            <a:prstGeom prst="rect">
              <a:avLst/>
            </a:prstGeom>
          </p:spPr>
        </p:pic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046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Implemented a </a:t>
            </a:r>
            <a:r>
              <a:rPr lang="en-US" i="1" dirty="0" smtClean="0">
                <a:solidFill>
                  <a:srgbClr val="0070C0"/>
                </a:solidFill>
              </a:rPr>
              <a:t>parallel</a:t>
            </a:r>
            <a:r>
              <a:rPr lang="en-US" i="1" dirty="0" smtClean="0"/>
              <a:t> </a:t>
            </a:r>
            <a:r>
              <a:rPr lang="en-US" dirty="0" smtClean="0"/>
              <a:t>version of his innovation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Sam</a:t>
            </a:r>
            <a:endParaRPr lang="en-US" dirty="0"/>
          </a:p>
        </p:txBody>
      </p:sp>
      <p:grpSp>
        <p:nvGrpSpPr>
          <p:cNvPr id="13" name="Group 3"/>
          <p:cNvGrpSpPr/>
          <p:nvPr/>
        </p:nvGrpSpPr>
        <p:grpSpPr>
          <a:xfrm>
            <a:off x="1956924" y="1971418"/>
            <a:ext cx="1066800" cy="533400"/>
            <a:chOff x="4038600" y="2362200"/>
            <a:chExt cx="1300167" cy="946230"/>
          </a:xfrm>
        </p:grpSpPr>
        <p:pic>
          <p:nvPicPr>
            <p:cNvPr id="5" name="Picture 4" descr="container2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4038600" y="2362200"/>
              <a:ext cx="1143000" cy="9462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948003">
              <a:off x="4451986" y="2650859"/>
              <a:ext cx="886781" cy="400109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</a:rPr>
                <a:t>Fruits</a:t>
              </a:r>
            </a:p>
          </p:txBody>
        </p:sp>
      </p:grpSp>
      <p:pic>
        <p:nvPicPr>
          <p:cNvPr id="7" name="Picture 6" descr="fruitbask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1" y="2642300"/>
            <a:ext cx="395932" cy="483582"/>
          </a:xfrm>
          <a:prstGeom prst="rect">
            <a:avLst/>
          </a:prstGeom>
        </p:spPr>
      </p:pic>
      <p:pic>
        <p:nvPicPr>
          <p:cNvPr id="8" name="Picture 7" descr="fruitbask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5465" y="2642300"/>
            <a:ext cx="395932" cy="483582"/>
          </a:xfrm>
          <a:prstGeom prst="rect">
            <a:avLst/>
          </a:prstGeom>
        </p:spPr>
      </p:pic>
      <p:pic>
        <p:nvPicPr>
          <p:cNvPr id="9" name="Picture 8" descr="fruitbask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5984" y="2642300"/>
            <a:ext cx="395932" cy="483582"/>
          </a:xfrm>
          <a:prstGeom prst="rect">
            <a:avLst/>
          </a:prstGeom>
        </p:spPr>
      </p:pic>
      <p:pic>
        <p:nvPicPr>
          <p:cNvPr id="10" name="Picture 9" descr="fruitbask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157" y="2642300"/>
            <a:ext cx="395932" cy="483582"/>
          </a:xfrm>
          <a:prstGeom prst="rect">
            <a:avLst/>
          </a:prstGeom>
        </p:spPr>
      </p:pic>
      <p:pic>
        <p:nvPicPr>
          <p:cNvPr id="11" name="Picture 10" descr="fruitbasket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0744" y="2642300"/>
            <a:ext cx="395932" cy="483582"/>
          </a:xfrm>
          <a:prstGeom prst="rect">
            <a:avLst/>
          </a:prstGeom>
        </p:spPr>
      </p:pic>
      <p:pic>
        <p:nvPicPr>
          <p:cNvPr id="12" name="Picture 11" descr="blend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785" y="5016790"/>
            <a:ext cx="364816" cy="492196"/>
          </a:xfrm>
          <a:prstGeom prst="rect">
            <a:avLst/>
          </a:prstGeom>
        </p:spPr>
      </p:pic>
      <p:pic>
        <p:nvPicPr>
          <p:cNvPr id="26" name="Picture 25" descr="knife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2147">
            <a:off x="803844" y="3162902"/>
            <a:ext cx="353608" cy="318247"/>
          </a:xfrm>
          <a:prstGeom prst="rect">
            <a:avLst/>
          </a:prstGeom>
        </p:spPr>
      </p:pic>
      <p:pic>
        <p:nvPicPr>
          <p:cNvPr id="27" name="Picture 26" descr="knife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2147">
            <a:off x="1509549" y="3162902"/>
            <a:ext cx="353608" cy="318247"/>
          </a:xfrm>
          <a:prstGeom prst="rect">
            <a:avLst/>
          </a:prstGeom>
        </p:spPr>
      </p:pic>
      <p:pic>
        <p:nvPicPr>
          <p:cNvPr id="28" name="Picture 27" descr="knife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2147">
            <a:off x="2175445" y="3162902"/>
            <a:ext cx="353608" cy="318247"/>
          </a:xfrm>
          <a:prstGeom prst="rect">
            <a:avLst/>
          </a:prstGeom>
        </p:spPr>
      </p:pic>
      <p:pic>
        <p:nvPicPr>
          <p:cNvPr id="29" name="Picture 28" descr="knife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2147">
            <a:off x="2861245" y="3162902"/>
            <a:ext cx="353608" cy="318247"/>
          </a:xfrm>
          <a:prstGeom prst="rect">
            <a:avLst/>
          </a:prstGeom>
        </p:spPr>
      </p:pic>
      <p:pic>
        <p:nvPicPr>
          <p:cNvPr id="30" name="Picture 29" descr="knife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72147">
            <a:off x="3547045" y="3162902"/>
            <a:ext cx="353608" cy="318247"/>
          </a:xfrm>
          <a:prstGeom prst="rect">
            <a:avLst/>
          </a:prstGeom>
        </p:spPr>
      </p:pic>
      <p:grpSp>
        <p:nvGrpSpPr>
          <p:cNvPr id="14" name="Group 58"/>
          <p:cNvGrpSpPr/>
          <p:nvPr/>
        </p:nvGrpSpPr>
        <p:grpSpPr>
          <a:xfrm>
            <a:off x="878660" y="3498790"/>
            <a:ext cx="432924" cy="440981"/>
            <a:chOff x="2157876" y="3432372"/>
            <a:chExt cx="432924" cy="440981"/>
          </a:xfrm>
        </p:grpSpPr>
        <p:pic>
          <p:nvPicPr>
            <p:cNvPr id="31" name="Picture 30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2106" y="3480818"/>
              <a:ext cx="188694" cy="152506"/>
            </a:xfrm>
            <a:prstGeom prst="rect">
              <a:avLst/>
            </a:prstGeom>
          </p:spPr>
        </p:pic>
        <p:pic>
          <p:nvPicPr>
            <p:cNvPr id="32" name="Picture 31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0" y="3633324"/>
              <a:ext cx="228600" cy="240029"/>
            </a:xfrm>
            <a:prstGeom prst="rect">
              <a:avLst/>
            </a:prstGeom>
          </p:spPr>
        </p:pic>
        <p:pic>
          <p:nvPicPr>
            <p:cNvPr id="33" name="Picture 32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2157876" y="3432372"/>
              <a:ext cx="228600" cy="228600"/>
            </a:xfrm>
            <a:prstGeom prst="rect">
              <a:avLst/>
            </a:prstGeom>
          </p:spPr>
        </p:pic>
      </p:grpSp>
      <p:grpSp>
        <p:nvGrpSpPr>
          <p:cNvPr id="18" name="Group 57"/>
          <p:cNvGrpSpPr/>
          <p:nvPr/>
        </p:nvGrpSpPr>
        <p:grpSpPr>
          <a:xfrm>
            <a:off x="1600200" y="3495418"/>
            <a:ext cx="432924" cy="440981"/>
            <a:chOff x="2895600" y="3429000"/>
            <a:chExt cx="432924" cy="440981"/>
          </a:xfrm>
        </p:grpSpPr>
        <p:pic>
          <p:nvPicPr>
            <p:cNvPr id="37" name="Picture 36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9830" y="3477446"/>
              <a:ext cx="188694" cy="152506"/>
            </a:xfrm>
            <a:prstGeom prst="rect">
              <a:avLst/>
            </a:prstGeom>
          </p:spPr>
        </p:pic>
        <p:pic>
          <p:nvPicPr>
            <p:cNvPr id="38" name="Picture 37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3724" y="3629952"/>
              <a:ext cx="228600" cy="240029"/>
            </a:xfrm>
            <a:prstGeom prst="rect">
              <a:avLst/>
            </a:prstGeom>
          </p:spPr>
        </p:pic>
        <p:pic>
          <p:nvPicPr>
            <p:cNvPr id="39" name="Picture 38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2895600" y="3429000"/>
              <a:ext cx="228600" cy="228600"/>
            </a:xfrm>
            <a:prstGeom prst="rect">
              <a:avLst/>
            </a:prstGeom>
          </p:spPr>
        </p:pic>
      </p:grpSp>
      <p:grpSp>
        <p:nvGrpSpPr>
          <p:cNvPr id="19" name="Group 56"/>
          <p:cNvGrpSpPr/>
          <p:nvPr/>
        </p:nvGrpSpPr>
        <p:grpSpPr>
          <a:xfrm>
            <a:off x="2258353" y="3498790"/>
            <a:ext cx="432924" cy="440981"/>
            <a:chOff x="3629952" y="3432372"/>
            <a:chExt cx="432924" cy="440981"/>
          </a:xfrm>
        </p:grpSpPr>
        <p:pic>
          <p:nvPicPr>
            <p:cNvPr id="40" name="Picture 39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4182" y="3480818"/>
              <a:ext cx="188694" cy="152506"/>
            </a:xfrm>
            <a:prstGeom prst="rect">
              <a:avLst/>
            </a:prstGeom>
          </p:spPr>
        </p:pic>
        <p:pic>
          <p:nvPicPr>
            <p:cNvPr id="41" name="Picture 40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58076" y="3633324"/>
              <a:ext cx="228600" cy="240029"/>
            </a:xfrm>
            <a:prstGeom prst="rect">
              <a:avLst/>
            </a:prstGeom>
          </p:spPr>
        </p:pic>
        <p:pic>
          <p:nvPicPr>
            <p:cNvPr id="42" name="Picture 41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3629952" y="3432372"/>
              <a:ext cx="228600" cy="228600"/>
            </a:xfrm>
            <a:prstGeom prst="rect">
              <a:avLst/>
            </a:prstGeom>
          </p:spPr>
        </p:pic>
      </p:grpSp>
      <p:grpSp>
        <p:nvGrpSpPr>
          <p:cNvPr id="20" name="Group 55"/>
          <p:cNvGrpSpPr/>
          <p:nvPr/>
        </p:nvGrpSpPr>
        <p:grpSpPr>
          <a:xfrm>
            <a:off x="2979893" y="3495418"/>
            <a:ext cx="432924" cy="440981"/>
            <a:chOff x="4367676" y="3429000"/>
            <a:chExt cx="432924" cy="440981"/>
          </a:xfrm>
        </p:grpSpPr>
        <p:pic>
          <p:nvPicPr>
            <p:cNvPr id="43" name="Picture 42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11906" y="3477446"/>
              <a:ext cx="188694" cy="152506"/>
            </a:xfrm>
            <a:prstGeom prst="rect">
              <a:avLst/>
            </a:prstGeom>
          </p:spPr>
        </p:pic>
        <p:pic>
          <p:nvPicPr>
            <p:cNvPr id="44" name="Picture 43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95800" y="3629952"/>
              <a:ext cx="228600" cy="240029"/>
            </a:xfrm>
            <a:prstGeom prst="rect">
              <a:avLst/>
            </a:prstGeom>
          </p:spPr>
        </p:pic>
        <p:pic>
          <p:nvPicPr>
            <p:cNvPr id="45" name="Picture 44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4367676" y="3429000"/>
              <a:ext cx="228600" cy="228600"/>
            </a:xfrm>
            <a:prstGeom prst="rect">
              <a:avLst/>
            </a:prstGeom>
          </p:spPr>
        </p:pic>
      </p:grpSp>
      <p:grpSp>
        <p:nvGrpSpPr>
          <p:cNvPr id="21" name="Group 54"/>
          <p:cNvGrpSpPr/>
          <p:nvPr/>
        </p:nvGrpSpPr>
        <p:grpSpPr>
          <a:xfrm>
            <a:off x="3649509" y="3495453"/>
            <a:ext cx="432924" cy="440981"/>
            <a:chOff x="5077752" y="3429035"/>
            <a:chExt cx="432924" cy="440981"/>
          </a:xfrm>
        </p:grpSpPr>
        <p:pic>
          <p:nvPicPr>
            <p:cNvPr id="46" name="Picture 45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21982" y="3477481"/>
              <a:ext cx="188694" cy="152506"/>
            </a:xfrm>
            <a:prstGeom prst="rect">
              <a:avLst/>
            </a:prstGeom>
          </p:spPr>
        </p:pic>
        <p:pic>
          <p:nvPicPr>
            <p:cNvPr id="47" name="Picture 46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05876" y="3629987"/>
              <a:ext cx="228600" cy="240029"/>
            </a:xfrm>
            <a:prstGeom prst="rect">
              <a:avLst/>
            </a:prstGeom>
          </p:spPr>
        </p:pic>
        <p:pic>
          <p:nvPicPr>
            <p:cNvPr id="48" name="Picture 47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5077752" y="3429035"/>
              <a:ext cx="228600" cy="228600"/>
            </a:xfrm>
            <a:prstGeom prst="rect">
              <a:avLst/>
            </a:prstGeom>
          </p:spPr>
        </p:pic>
      </p:grpSp>
      <p:cxnSp>
        <p:nvCxnSpPr>
          <p:cNvPr id="66" name="Straight Arrow Connector 65"/>
          <p:cNvCxnSpPr>
            <a:stCxn id="32" idx="2"/>
            <a:endCxn id="17" idx="0"/>
          </p:cNvCxnSpPr>
          <p:nvPr/>
        </p:nvCxnSpPr>
        <p:spPr>
          <a:xfrm rot="16200000" flipH="1">
            <a:off x="1027923" y="4032931"/>
            <a:ext cx="556029" cy="369707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2" idx="2"/>
            <a:endCxn id="15" idx="0"/>
          </p:cNvCxnSpPr>
          <p:nvPr/>
        </p:nvCxnSpPr>
        <p:spPr>
          <a:xfrm rot="16200000" flipH="1">
            <a:off x="1453515" y="3607339"/>
            <a:ext cx="622447" cy="1287309"/>
          </a:xfrm>
          <a:prstGeom prst="straightConnector1">
            <a:avLst/>
          </a:prstGeom>
          <a:ln w="95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2" idx="2"/>
            <a:endCxn id="16" idx="0"/>
          </p:cNvCxnSpPr>
          <p:nvPr/>
        </p:nvCxnSpPr>
        <p:spPr>
          <a:xfrm rot="16200000" flipH="1">
            <a:off x="1913686" y="3147168"/>
            <a:ext cx="602969" cy="2188173"/>
          </a:xfrm>
          <a:prstGeom prst="straightConnector1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8" idx="2"/>
            <a:endCxn id="17" idx="0"/>
          </p:cNvCxnSpPr>
          <p:nvPr/>
        </p:nvCxnSpPr>
        <p:spPr>
          <a:xfrm rot="5400000">
            <a:off x="1387008" y="4040183"/>
            <a:ext cx="559401" cy="351833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8" idx="2"/>
            <a:endCxn id="15" idx="0"/>
          </p:cNvCxnSpPr>
          <p:nvPr/>
        </p:nvCxnSpPr>
        <p:spPr>
          <a:xfrm rot="16200000" flipH="1">
            <a:off x="1812599" y="3966423"/>
            <a:ext cx="625819" cy="565769"/>
          </a:xfrm>
          <a:prstGeom prst="straightConnector1">
            <a:avLst/>
          </a:prstGeom>
          <a:ln w="95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1" idx="2"/>
            <a:endCxn id="15" idx="0"/>
          </p:cNvCxnSpPr>
          <p:nvPr/>
        </p:nvCxnSpPr>
        <p:spPr>
          <a:xfrm rot="5400000">
            <a:off x="2143362" y="4204802"/>
            <a:ext cx="622447" cy="92384"/>
          </a:xfrm>
          <a:prstGeom prst="straightConnector1">
            <a:avLst/>
          </a:prstGeom>
          <a:ln w="95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8" idx="2"/>
            <a:endCxn id="16" idx="0"/>
          </p:cNvCxnSpPr>
          <p:nvPr/>
        </p:nvCxnSpPr>
        <p:spPr>
          <a:xfrm rot="16200000" flipH="1">
            <a:off x="2272770" y="3506252"/>
            <a:ext cx="606341" cy="1466633"/>
          </a:xfrm>
          <a:prstGeom prst="straightConnector1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1" idx="2"/>
            <a:endCxn id="17" idx="0"/>
          </p:cNvCxnSpPr>
          <p:nvPr/>
        </p:nvCxnSpPr>
        <p:spPr>
          <a:xfrm rot="5400000">
            <a:off x="1717770" y="3712792"/>
            <a:ext cx="556029" cy="1009986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1" idx="2"/>
            <a:endCxn id="16" idx="0"/>
          </p:cNvCxnSpPr>
          <p:nvPr/>
        </p:nvCxnSpPr>
        <p:spPr>
          <a:xfrm rot="16200000" flipH="1">
            <a:off x="2603533" y="3837015"/>
            <a:ext cx="602969" cy="808480"/>
          </a:xfrm>
          <a:prstGeom prst="straightConnector1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4" idx="2"/>
            <a:endCxn id="17" idx="0"/>
          </p:cNvCxnSpPr>
          <p:nvPr/>
        </p:nvCxnSpPr>
        <p:spPr>
          <a:xfrm rot="5400000">
            <a:off x="2076854" y="3350336"/>
            <a:ext cx="559401" cy="1731526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4" idx="2"/>
            <a:endCxn id="15" idx="0"/>
          </p:cNvCxnSpPr>
          <p:nvPr/>
        </p:nvCxnSpPr>
        <p:spPr>
          <a:xfrm rot="5400000">
            <a:off x="2502446" y="3842346"/>
            <a:ext cx="625819" cy="813924"/>
          </a:xfrm>
          <a:prstGeom prst="straightConnector1">
            <a:avLst/>
          </a:prstGeom>
          <a:ln w="95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44" idx="2"/>
            <a:endCxn id="16" idx="0"/>
          </p:cNvCxnSpPr>
          <p:nvPr/>
        </p:nvCxnSpPr>
        <p:spPr>
          <a:xfrm rot="16200000" flipH="1">
            <a:off x="2962617" y="4196099"/>
            <a:ext cx="606341" cy="86940"/>
          </a:xfrm>
          <a:prstGeom prst="straightConnector1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7" idx="2"/>
            <a:endCxn id="17" idx="0"/>
          </p:cNvCxnSpPr>
          <p:nvPr/>
        </p:nvCxnSpPr>
        <p:spPr>
          <a:xfrm rot="5400000">
            <a:off x="2411679" y="3015546"/>
            <a:ext cx="559366" cy="2401142"/>
          </a:xfrm>
          <a:prstGeom prst="straightConnector1">
            <a:avLst/>
          </a:prstGeom>
          <a:ln w="952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7" idx="2"/>
            <a:endCxn id="15" idx="0"/>
          </p:cNvCxnSpPr>
          <p:nvPr/>
        </p:nvCxnSpPr>
        <p:spPr>
          <a:xfrm rot="5400000">
            <a:off x="2837271" y="3507556"/>
            <a:ext cx="625784" cy="1483540"/>
          </a:xfrm>
          <a:prstGeom prst="straightConnector1">
            <a:avLst/>
          </a:prstGeom>
          <a:ln w="9525">
            <a:solidFill>
              <a:srgbClr val="FF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47" idx="2"/>
            <a:endCxn id="16" idx="0"/>
          </p:cNvCxnSpPr>
          <p:nvPr/>
        </p:nvCxnSpPr>
        <p:spPr>
          <a:xfrm rot="5400000">
            <a:off x="3297442" y="3948249"/>
            <a:ext cx="606306" cy="582676"/>
          </a:xfrm>
          <a:prstGeom prst="straightConnector1">
            <a:avLst/>
          </a:prstGeom>
          <a:ln w="952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Arrow 102"/>
          <p:cNvSpPr/>
          <p:nvPr/>
        </p:nvSpPr>
        <p:spPr>
          <a:xfrm rot="5400000">
            <a:off x="876300" y="316230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ight Arrow 103"/>
          <p:cNvSpPr/>
          <p:nvPr/>
        </p:nvSpPr>
        <p:spPr>
          <a:xfrm rot="5400000">
            <a:off x="1028700" y="3347068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ight Arrow 104"/>
          <p:cNvSpPr/>
          <p:nvPr/>
        </p:nvSpPr>
        <p:spPr>
          <a:xfrm rot="5400000">
            <a:off x="1562100" y="316230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ight Arrow 105"/>
          <p:cNvSpPr/>
          <p:nvPr/>
        </p:nvSpPr>
        <p:spPr>
          <a:xfrm rot="5400000">
            <a:off x="1714500" y="3347068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ight Arrow 106"/>
          <p:cNvSpPr/>
          <p:nvPr/>
        </p:nvSpPr>
        <p:spPr>
          <a:xfrm rot="5400000">
            <a:off x="2247900" y="316230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ight Arrow 107"/>
          <p:cNvSpPr/>
          <p:nvPr/>
        </p:nvSpPr>
        <p:spPr>
          <a:xfrm rot="5400000">
            <a:off x="2400300" y="3347068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ight Arrow 108"/>
          <p:cNvSpPr/>
          <p:nvPr/>
        </p:nvSpPr>
        <p:spPr>
          <a:xfrm rot="5400000">
            <a:off x="2933700" y="316230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ight Arrow 109"/>
          <p:cNvSpPr/>
          <p:nvPr/>
        </p:nvSpPr>
        <p:spPr>
          <a:xfrm rot="5400000">
            <a:off x="3086100" y="3347068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ight Arrow 110"/>
          <p:cNvSpPr/>
          <p:nvPr/>
        </p:nvSpPr>
        <p:spPr>
          <a:xfrm rot="5400000">
            <a:off x="3619499" y="316230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 rot="5400000">
            <a:off x="3771899" y="3347068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ight Arrow 112"/>
          <p:cNvSpPr/>
          <p:nvPr/>
        </p:nvSpPr>
        <p:spPr>
          <a:xfrm rot="5400000">
            <a:off x="1485900" y="4862976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ight Arrow 113"/>
          <p:cNvSpPr/>
          <p:nvPr/>
        </p:nvSpPr>
        <p:spPr>
          <a:xfrm rot="5400000">
            <a:off x="1638300" y="5568332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5" name="Picture 114" descr="blend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2184" y="5029200"/>
            <a:ext cx="364816" cy="492196"/>
          </a:xfrm>
          <a:prstGeom prst="rect">
            <a:avLst/>
          </a:prstGeom>
        </p:spPr>
      </p:pic>
      <p:pic>
        <p:nvPicPr>
          <p:cNvPr id="116" name="Picture 115" descr="blender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584" y="5021108"/>
            <a:ext cx="364816" cy="492196"/>
          </a:xfrm>
          <a:prstGeom prst="rect">
            <a:avLst/>
          </a:prstGeom>
        </p:spPr>
      </p:pic>
      <p:sp>
        <p:nvSpPr>
          <p:cNvPr id="117" name="Right Arrow 116"/>
          <p:cNvSpPr/>
          <p:nvPr/>
        </p:nvSpPr>
        <p:spPr>
          <a:xfrm rot="5400000">
            <a:off x="2392208" y="487916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ight Arrow 117"/>
          <p:cNvSpPr/>
          <p:nvPr/>
        </p:nvSpPr>
        <p:spPr>
          <a:xfrm rot="5400000">
            <a:off x="2544608" y="5584516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ight Arrow 118"/>
          <p:cNvSpPr/>
          <p:nvPr/>
        </p:nvSpPr>
        <p:spPr>
          <a:xfrm rot="5400000">
            <a:off x="3278960" y="4854884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Right Arrow 119"/>
          <p:cNvSpPr/>
          <p:nvPr/>
        </p:nvSpPr>
        <p:spPr>
          <a:xfrm rot="5400000">
            <a:off x="3431360" y="5560240"/>
            <a:ext cx="1524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5" name="Straight Arrow Connector 124"/>
          <p:cNvCxnSpPr>
            <a:stCxn id="5" idx="2"/>
            <a:endCxn id="7" idx="0"/>
          </p:cNvCxnSpPr>
          <p:nvPr/>
        </p:nvCxnSpPr>
        <p:spPr>
          <a:xfrm rot="5400000">
            <a:off x="1662265" y="1878720"/>
            <a:ext cx="137482" cy="1389678"/>
          </a:xfrm>
          <a:prstGeom prst="straightConnector1">
            <a:avLst/>
          </a:prstGeom>
          <a:ln w="95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5" idx="2"/>
            <a:endCxn id="8" idx="0"/>
          </p:cNvCxnSpPr>
          <p:nvPr/>
        </p:nvCxnSpPr>
        <p:spPr>
          <a:xfrm rot="5400000">
            <a:off x="2010897" y="2227352"/>
            <a:ext cx="137482" cy="69241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5" idx="2"/>
            <a:endCxn id="9" idx="0"/>
          </p:cNvCxnSpPr>
          <p:nvPr/>
        </p:nvCxnSpPr>
        <p:spPr>
          <a:xfrm rot="5400000">
            <a:off x="2356157" y="2572612"/>
            <a:ext cx="137482" cy="189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" idx="2"/>
            <a:endCxn id="10" idx="0"/>
          </p:cNvCxnSpPr>
          <p:nvPr/>
        </p:nvCxnSpPr>
        <p:spPr>
          <a:xfrm rot="16200000" flipH="1">
            <a:off x="2700743" y="2229920"/>
            <a:ext cx="137482" cy="68727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5" idx="2"/>
            <a:endCxn id="11" idx="0"/>
          </p:cNvCxnSpPr>
          <p:nvPr/>
        </p:nvCxnSpPr>
        <p:spPr>
          <a:xfrm rot="16200000" flipH="1">
            <a:off x="3038536" y="1892126"/>
            <a:ext cx="137482" cy="136286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ight Arrow 142"/>
          <p:cNvSpPr/>
          <p:nvPr/>
        </p:nvSpPr>
        <p:spPr>
          <a:xfrm rot="10800000">
            <a:off x="4191000" y="2770848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2" name="Group 147"/>
          <p:cNvGrpSpPr/>
          <p:nvPr/>
        </p:nvGrpSpPr>
        <p:grpSpPr>
          <a:xfrm>
            <a:off x="4443876" y="2743200"/>
            <a:ext cx="2984150" cy="444388"/>
            <a:chOff x="4648200" y="2847048"/>
            <a:chExt cx="2984150" cy="444388"/>
          </a:xfrm>
        </p:grpSpPr>
        <p:sp>
          <p:nvSpPr>
            <p:cNvPr id="144" name="TextBox 143"/>
            <p:cNvSpPr txBox="1"/>
            <p:nvPr/>
          </p:nvSpPr>
          <p:spPr>
            <a:xfrm>
              <a:off x="4648200" y="2922104"/>
              <a:ext cx="298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(&lt;a,     &gt; , &lt;o,     &gt; , &lt;p,     &gt; , …)</a:t>
              </a:r>
            </a:p>
          </p:txBody>
        </p:sp>
        <p:pic>
          <p:nvPicPr>
            <p:cNvPr id="145" name="Picture 144" descr="apple2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57324" y="2994966"/>
              <a:ext cx="152400" cy="179917"/>
            </a:xfrm>
            <a:prstGeom prst="rect">
              <a:avLst/>
            </a:prstGeom>
          </p:spPr>
        </p:pic>
        <p:pic>
          <p:nvPicPr>
            <p:cNvPr id="146" name="Picture 145" descr="orange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963625" y="3032840"/>
              <a:ext cx="152400" cy="148366"/>
            </a:xfrm>
            <a:prstGeom prst="rect">
              <a:avLst/>
            </a:prstGeom>
          </p:spPr>
        </p:pic>
        <p:pic>
          <p:nvPicPr>
            <p:cNvPr id="147" name="Picture 146" descr="pineapple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3724" y="2847048"/>
              <a:ext cx="169881" cy="367893"/>
            </a:xfrm>
            <a:prstGeom prst="rect">
              <a:avLst/>
            </a:prstGeom>
          </p:spPr>
        </p:pic>
      </p:grpSp>
      <p:sp>
        <p:nvSpPr>
          <p:cNvPr id="160" name="TextBox 159"/>
          <p:cNvSpPr txBox="1"/>
          <p:nvPr/>
        </p:nvSpPr>
        <p:spPr>
          <a:xfrm>
            <a:off x="4443876" y="2501788"/>
            <a:ext cx="451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Each input to a map is a </a:t>
            </a:r>
            <a:r>
              <a:rPr lang="en-US" sz="1400" dirty="0">
                <a:solidFill>
                  <a:srgbClr val="C00000"/>
                </a:solidFill>
              </a:rPr>
              <a:t>list of &lt;key, value&gt; pairs</a:t>
            </a:r>
          </a:p>
        </p:txBody>
      </p:sp>
      <p:sp>
        <p:nvSpPr>
          <p:cNvPr id="161" name="Right Arrow 160"/>
          <p:cNvSpPr/>
          <p:nvPr/>
        </p:nvSpPr>
        <p:spPr>
          <a:xfrm rot="10800000">
            <a:off x="4191000" y="3597584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443876" y="3352800"/>
            <a:ext cx="365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Each output of slice is a </a:t>
            </a:r>
            <a:r>
              <a:rPr lang="en-US" sz="1400" dirty="0">
                <a:solidFill>
                  <a:srgbClr val="C00000"/>
                </a:solidFill>
              </a:rPr>
              <a:t>list of &lt;key, value&gt; pairs</a:t>
            </a:r>
          </a:p>
        </p:txBody>
      </p:sp>
      <p:sp>
        <p:nvSpPr>
          <p:cNvPr id="172" name="Right Arrow 171"/>
          <p:cNvSpPr/>
          <p:nvPr/>
        </p:nvSpPr>
        <p:spPr>
          <a:xfrm rot="10800000">
            <a:off x="4172306" y="4215276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425182" y="413907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Grouped by key</a:t>
            </a:r>
          </a:p>
        </p:txBody>
      </p:sp>
      <p:sp>
        <p:nvSpPr>
          <p:cNvPr id="175" name="Right Arrow 174"/>
          <p:cNvSpPr/>
          <p:nvPr/>
        </p:nvSpPr>
        <p:spPr>
          <a:xfrm rot="10800000">
            <a:off x="4191001" y="4800599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443877" y="4492823"/>
            <a:ext cx="4090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Each input to a reduce is a &lt;key, value-list&gt; (possibly a list of these, depending on the grouping/hashing mechanism)</a:t>
            </a:r>
          </a:p>
          <a:p>
            <a:r>
              <a:rPr lang="en-US" sz="1400" dirty="0">
                <a:solidFill>
                  <a:prstClr val="black"/>
                </a:solidFill>
              </a:rPr>
              <a:t>e.g. &lt;</a:t>
            </a:r>
            <a:r>
              <a:rPr lang="en-US" sz="1400" dirty="0" err="1">
                <a:solidFill>
                  <a:prstClr val="black"/>
                </a:solidFill>
              </a:rPr>
              <a:t>ao</a:t>
            </a:r>
            <a:r>
              <a:rPr lang="en-US" sz="1400" dirty="0">
                <a:solidFill>
                  <a:prstClr val="black"/>
                </a:solidFill>
              </a:rPr>
              <a:t>, (                        …)&gt;</a:t>
            </a:r>
          </a:p>
        </p:txBody>
      </p:sp>
      <p:pic>
        <p:nvPicPr>
          <p:cNvPr id="177" name="Picture 176" descr="apple-piec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14286" r="14286" b="14286"/>
          <a:stretch>
            <a:fillRect/>
          </a:stretch>
        </p:blipFill>
        <p:spPr>
          <a:xfrm>
            <a:off x="5219700" y="5165416"/>
            <a:ext cx="228600" cy="228600"/>
          </a:xfrm>
          <a:prstGeom prst="rect">
            <a:avLst/>
          </a:prstGeom>
        </p:spPr>
      </p:pic>
      <p:sp>
        <p:nvSpPr>
          <p:cNvPr id="180" name="Right Arrow 179"/>
          <p:cNvSpPr/>
          <p:nvPr/>
        </p:nvSpPr>
        <p:spPr>
          <a:xfrm rot="10800000">
            <a:off x="4191001" y="5641776"/>
            <a:ext cx="273540" cy="1524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419600" y="5562600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Reduced into a </a:t>
            </a:r>
            <a:r>
              <a:rPr lang="en-US" sz="1400" dirty="0">
                <a:solidFill>
                  <a:srgbClr val="C00000"/>
                </a:solidFill>
              </a:rPr>
              <a:t>list of values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648200" y="4426000"/>
            <a:ext cx="3200400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The idea of Map Reduce in Data Intensive Computing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4495800" y="27432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A </a:t>
            </a:r>
            <a:r>
              <a:rPr lang="en-US" sz="1400" i="1" dirty="0">
                <a:solidFill>
                  <a:srgbClr val="C0504D">
                    <a:lumMod val="75000"/>
                  </a:srgbClr>
                </a:solidFill>
              </a:rPr>
              <a:t>list of  &lt;key, value&gt; </a:t>
            </a:r>
            <a:r>
              <a:rPr lang="en-US" sz="1400" dirty="0">
                <a:solidFill>
                  <a:prstClr val="black"/>
                </a:solidFill>
              </a:rPr>
              <a:t> pairs mapped into another </a:t>
            </a:r>
            <a:r>
              <a:rPr lang="en-US" sz="1400" i="1" dirty="0">
                <a:solidFill>
                  <a:srgbClr val="C0504D">
                    <a:lumMod val="75000"/>
                  </a:srgbClr>
                </a:solidFill>
              </a:rPr>
              <a:t>list of &lt;key, value&gt; </a:t>
            </a:r>
            <a:r>
              <a:rPr lang="en-US" sz="1400" dirty="0">
                <a:solidFill>
                  <a:prstClr val="black"/>
                </a:solidFill>
              </a:rPr>
              <a:t> pairs which gets grouped by the key and reduced into a </a:t>
            </a:r>
            <a:r>
              <a:rPr lang="en-US" sz="1400" i="1" dirty="0">
                <a:solidFill>
                  <a:srgbClr val="C0504D">
                    <a:lumMod val="75000"/>
                  </a:srgbClr>
                </a:solidFill>
              </a:rPr>
              <a:t>list of values</a:t>
            </a:r>
          </a:p>
        </p:txBody>
      </p:sp>
      <p:sp>
        <p:nvSpPr>
          <p:cNvPr id="196" name="Right Arrow 195"/>
          <p:cNvSpPr/>
          <p:nvPr/>
        </p:nvSpPr>
        <p:spPr>
          <a:xfrm rot="16200000">
            <a:off x="6035430" y="3923435"/>
            <a:ext cx="425940" cy="15240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133"/>
          <p:cNvGrpSpPr/>
          <p:nvPr/>
        </p:nvGrpSpPr>
        <p:grpSpPr>
          <a:xfrm>
            <a:off x="1371600" y="4495800"/>
            <a:ext cx="441016" cy="270741"/>
            <a:chOff x="1463984" y="4486018"/>
            <a:chExt cx="441016" cy="270741"/>
          </a:xfrm>
        </p:grpSpPr>
        <p:pic>
          <p:nvPicPr>
            <p:cNvPr id="17" name="Picture 16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1463984" y="4486018"/>
              <a:ext cx="238382" cy="238382"/>
            </a:xfrm>
            <a:prstGeom prst="rect">
              <a:avLst/>
            </a:prstGeom>
          </p:spPr>
        </p:pic>
        <p:pic>
          <p:nvPicPr>
            <p:cNvPr id="123" name="Picture 122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6400" y="4572000"/>
              <a:ext cx="228600" cy="184759"/>
            </a:xfrm>
            <a:prstGeom prst="rect">
              <a:avLst/>
            </a:prstGeom>
          </p:spPr>
        </p:pic>
      </p:grpSp>
      <p:grpSp>
        <p:nvGrpSpPr>
          <p:cNvPr id="35" name="Group 140"/>
          <p:cNvGrpSpPr/>
          <p:nvPr/>
        </p:nvGrpSpPr>
        <p:grpSpPr>
          <a:xfrm>
            <a:off x="2302185" y="4562218"/>
            <a:ext cx="462438" cy="238381"/>
            <a:chOff x="2302185" y="4562218"/>
            <a:chExt cx="462438" cy="238381"/>
          </a:xfrm>
        </p:grpSpPr>
        <p:pic>
          <p:nvPicPr>
            <p:cNvPr id="15" name="Picture 14" descr="orangeslice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2185" y="4562218"/>
              <a:ext cx="212416" cy="171678"/>
            </a:xfrm>
            <a:prstGeom prst="rect">
              <a:avLst/>
            </a:prstGeom>
          </p:spPr>
        </p:pic>
        <p:pic>
          <p:nvPicPr>
            <p:cNvPr id="135" name="Picture 134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6910" y="4572000"/>
              <a:ext cx="217713" cy="228599"/>
            </a:xfrm>
            <a:prstGeom prst="rect">
              <a:avLst/>
            </a:prstGeom>
          </p:spPr>
        </p:pic>
      </p:grpSp>
      <p:grpSp>
        <p:nvGrpSpPr>
          <p:cNvPr id="36" name="Group 165"/>
          <p:cNvGrpSpPr/>
          <p:nvPr/>
        </p:nvGrpSpPr>
        <p:grpSpPr>
          <a:xfrm>
            <a:off x="3200400" y="4542740"/>
            <a:ext cx="466982" cy="267642"/>
            <a:chOff x="3200400" y="4542740"/>
            <a:chExt cx="466982" cy="267642"/>
          </a:xfrm>
        </p:grpSpPr>
        <p:pic>
          <p:nvPicPr>
            <p:cNvPr id="16" name="Picture 15" descr="pineappleslice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0400" y="4542740"/>
              <a:ext cx="217714" cy="228599"/>
            </a:xfrm>
            <a:prstGeom prst="rect">
              <a:avLst/>
            </a:prstGeom>
          </p:spPr>
        </p:pic>
        <p:pic>
          <p:nvPicPr>
            <p:cNvPr id="142" name="Picture 141" descr="apple-piec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286" t="14286" r="14286" b="14286"/>
            <a:stretch>
              <a:fillRect/>
            </a:stretch>
          </p:blipFill>
          <p:spPr>
            <a:xfrm>
              <a:off x="3429000" y="4572000"/>
              <a:ext cx="238382" cy="238382"/>
            </a:xfrm>
            <a:prstGeom prst="rect">
              <a:avLst/>
            </a:prstGeom>
          </p:spPr>
        </p:pic>
      </p:grpSp>
      <p:grpSp>
        <p:nvGrpSpPr>
          <p:cNvPr id="49" name="Group 190"/>
          <p:cNvGrpSpPr/>
          <p:nvPr/>
        </p:nvGrpSpPr>
        <p:grpSpPr>
          <a:xfrm>
            <a:off x="1524662" y="5552818"/>
            <a:ext cx="181144" cy="609855"/>
            <a:chOff x="1524662" y="5552818"/>
            <a:chExt cx="181144" cy="609855"/>
          </a:xfrm>
        </p:grpSpPr>
        <p:grpSp>
          <p:nvGrpSpPr>
            <p:cNvPr id="50" name="Group 139"/>
            <p:cNvGrpSpPr/>
            <p:nvPr/>
          </p:nvGrpSpPr>
          <p:grpSpPr>
            <a:xfrm>
              <a:off x="1524662" y="5552818"/>
              <a:ext cx="181144" cy="609855"/>
              <a:chOff x="1524662" y="5552818"/>
              <a:chExt cx="181144" cy="609855"/>
            </a:xfrm>
          </p:grpSpPr>
          <p:pic>
            <p:nvPicPr>
              <p:cNvPr id="23" name="Picture 22" descr="applejuice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24662" y="5552818"/>
                <a:ext cx="181144" cy="609855"/>
              </a:xfrm>
              <a:prstGeom prst="rect">
                <a:avLst/>
              </a:prstGeom>
            </p:spPr>
          </p:pic>
          <p:pic>
            <p:nvPicPr>
              <p:cNvPr id="52" name="Picture 51" descr="apple2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2092" y="5784526"/>
                <a:ext cx="152400" cy="179917"/>
              </a:xfrm>
              <a:prstGeom prst="rect">
                <a:avLst/>
              </a:prstGeom>
            </p:spPr>
          </p:pic>
        </p:grpSp>
        <p:pic>
          <p:nvPicPr>
            <p:cNvPr id="171" name="Picture 170" descr="orange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548995" y="5867400"/>
              <a:ext cx="152400" cy="148366"/>
            </a:xfrm>
            <a:prstGeom prst="rect">
              <a:avLst/>
            </a:prstGeom>
          </p:spPr>
        </p:pic>
      </p:grpSp>
      <p:grpSp>
        <p:nvGrpSpPr>
          <p:cNvPr id="51" name="Group 187"/>
          <p:cNvGrpSpPr/>
          <p:nvPr/>
        </p:nvGrpSpPr>
        <p:grpSpPr>
          <a:xfrm>
            <a:off x="2390720" y="5552818"/>
            <a:ext cx="193556" cy="619382"/>
            <a:chOff x="2390720" y="5552818"/>
            <a:chExt cx="193556" cy="619382"/>
          </a:xfrm>
        </p:grpSpPr>
        <p:grpSp>
          <p:nvGrpSpPr>
            <p:cNvPr id="55" name="Group 122"/>
            <p:cNvGrpSpPr/>
            <p:nvPr/>
          </p:nvGrpSpPr>
          <p:grpSpPr>
            <a:xfrm>
              <a:off x="2390720" y="5552818"/>
              <a:ext cx="193556" cy="619382"/>
              <a:chOff x="2390720" y="5552818"/>
              <a:chExt cx="193556" cy="619382"/>
            </a:xfrm>
          </p:grpSpPr>
          <p:pic>
            <p:nvPicPr>
              <p:cNvPr id="24" name="Picture 23" descr="orangejuice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390720" y="5552818"/>
                <a:ext cx="193556" cy="619382"/>
              </a:xfrm>
              <a:prstGeom prst="rect">
                <a:avLst/>
              </a:prstGeom>
            </p:spPr>
          </p:pic>
          <p:pic>
            <p:nvPicPr>
              <p:cNvPr id="53" name="Picture 52" descr="orange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2410752" y="5839417"/>
                <a:ext cx="152400" cy="148366"/>
              </a:xfrm>
              <a:prstGeom prst="rect">
                <a:avLst/>
              </a:prstGeom>
            </p:spPr>
          </p:pic>
        </p:grpSp>
        <p:pic>
          <p:nvPicPr>
            <p:cNvPr id="174" name="Picture 173" descr="pineapple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9140" y="5791200"/>
              <a:ext cx="93681" cy="202875"/>
            </a:xfrm>
            <a:prstGeom prst="rect">
              <a:avLst/>
            </a:prstGeom>
          </p:spPr>
        </p:pic>
      </p:grpSp>
      <p:grpSp>
        <p:nvGrpSpPr>
          <p:cNvPr id="56" name="Group 184"/>
          <p:cNvGrpSpPr/>
          <p:nvPr/>
        </p:nvGrpSpPr>
        <p:grpSpPr>
          <a:xfrm>
            <a:off x="3329411" y="5581393"/>
            <a:ext cx="173601" cy="581025"/>
            <a:chOff x="3329411" y="5581393"/>
            <a:chExt cx="173601" cy="581025"/>
          </a:xfrm>
        </p:grpSpPr>
        <p:grpSp>
          <p:nvGrpSpPr>
            <p:cNvPr id="57" name="Group 141"/>
            <p:cNvGrpSpPr/>
            <p:nvPr/>
          </p:nvGrpSpPr>
          <p:grpSpPr>
            <a:xfrm>
              <a:off x="3329411" y="5581393"/>
              <a:ext cx="170199" cy="581025"/>
              <a:chOff x="3329411" y="5581393"/>
              <a:chExt cx="170199" cy="581025"/>
            </a:xfrm>
          </p:grpSpPr>
          <p:pic>
            <p:nvPicPr>
              <p:cNvPr id="25" name="Picture 24" descr="pineapplejuice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29411" y="5581393"/>
                <a:ext cx="170199" cy="581025"/>
              </a:xfrm>
              <a:prstGeom prst="rect">
                <a:avLst/>
              </a:prstGeom>
            </p:spPr>
          </p:pic>
          <p:pic>
            <p:nvPicPr>
              <p:cNvPr id="54" name="Picture 53" descr="pineapple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57264" y="5809843"/>
                <a:ext cx="93681" cy="202875"/>
              </a:xfrm>
              <a:prstGeom prst="rect">
                <a:avLst/>
              </a:prstGeom>
            </p:spPr>
          </p:pic>
        </p:grpSp>
        <p:pic>
          <p:nvPicPr>
            <p:cNvPr id="182" name="Picture 181" descr="apple2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0117" y="5874714"/>
              <a:ext cx="122895" cy="145085"/>
            </a:xfrm>
            <a:prstGeom prst="rect">
              <a:avLst/>
            </a:prstGeom>
          </p:spPr>
        </p:pic>
      </p:grpSp>
      <p:grpSp>
        <p:nvGrpSpPr>
          <p:cNvPr id="58" name="Group 191"/>
          <p:cNvGrpSpPr/>
          <p:nvPr/>
        </p:nvGrpSpPr>
        <p:grpSpPr>
          <a:xfrm>
            <a:off x="4572000" y="5791200"/>
            <a:ext cx="181144" cy="609855"/>
            <a:chOff x="1524662" y="5552818"/>
            <a:chExt cx="181144" cy="609855"/>
          </a:xfrm>
        </p:grpSpPr>
        <p:grpSp>
          <p:nvGrpSpPr>
            <p:cNvPr id="59" name="Group 139"/>
            <p:cNvGrpSpPr/>
            <p:nvPr/>
          </p:nvGrpSpPr>
          <p:grpSpPr>
            <a:xfrm>
              <a:off x="1524662" y="5552818"/>
              <a:ext cx="181144" cy="609855"/>
              <a:chOff x="1524662" y="5552818"/>
              <a:chExt cx="181144" cy="609855"/>
            </a:xfrm>
          </p:grpSpPr>
          <p:pic>
            <p:nvPicPr>
              <p:cNvPr id="198" name="Picture 197" descr="applejuice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524662" y="5552818"/>
                <a:ext cx="181144" cy="609855"/>
              </a:xfrm>
              <a:prstGeom prst="rect">
                <a:avLst/>
              </a:prstGeom>
            </p:spPr>
          </p:pic>
          <p:pic>
            <p:nvPicPr>
              <p:cNvPr id="199" name="Picture 198" descr="apple2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32092" y="5784526"/>
                <a:ext cx="152400" cy="179917"/>
              </a:xfrm>
              <a:prstGeom prst="rect">
                <a:avLst/>
              </a:prstGeom>
            </p:spPr>
          </p:pic>
        </p:grpSp>
        <p:pic>
          <p:nvPicPr>
            <p:cNvPr id="197" name="Picture 196" descr="orange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548995" y="5867400"/>
              <a:ext cx="152400" cy="148366"/>
            </a:xfrm>
            <a:prstGeom prst="rect">
              <a:avLst/>
            </a:prstGeom>
          </p:spPr>
        </p:pic>
      </p:grpSp>
      <p:grpSp>
        <p:nvGrpSpPr>
          <p:cNvPr id="60" name="Group 199"/>
          <p:cNvGrpSpPr/>
          <p:nvPr/>
        </p:nvGrpSpPr>
        <p:grpSpPr>
          <a:xfrm>
            <a:off x="4800600" y="5791200"/>
            <a:ext cx="193556" cy="619382"/>
            <a:chOff x="2390720" y="5552818"/>
            <a:chExt cx="193556" cy="619382"/>
          </a:xfrm>
        </p:grpSpPr>
        <p:grpSp>
          <p:nvGrpSpPr>
            <p:cNvPr id="61" name="Group 122"/>
            <p:cNvGrpSpPr/>
            <p:nvPr/>
          </p:nvGrpSpPr>
          <p:grpSpPr>
            <a:xfrm>
              <a:off x="2390720" y="5552818"/>
              <a:ext cx="193556" cy="619382"/>
              <a:chOff x="2390720" y="5552818"/>
              <a:chExt cx="193556" cy="619382"/>
            </a:xfrm>
          </p:grpSpPr>
          <p:pic>
            <p:nvPicPr>
              <p:cNvPr id="203" name="Picture 202" descr="orangejuice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390720" y="5552818"/>
                <a:ext cx="193556" cy="619382"/>
              </a:xfrm>
              <a:prstGeom prst="rect">
                <a:avLst/>
              </a:prstGeom>
            </p:spPr>
          </p:pic>
          <p:pic>
            <p:nvPicPr>
              <p:cNvPr id="204" name="Picture 203" descr="orange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2410752" y="5839417"/>
                <a:ext cx="152400" cy="148366"/>
              </a:xfrm>
              <a:prstGeom prst="rect">
                <a:avLst/>
              </a:prstGeom>
            </p:spPr>
          </p:pic>
        </p:grpSp>
        <p:pic>
          <p:nvPicPr>
            <p:cNvPr id="202" name="Picture 201" descr="pineapple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9140" y="5791200"/>
              <a:ext cx="93681" cy="202875"/>
            </a:xfrm>
            <a:prstGeom prst="rect">
              <a:avLst/>
            </a:prstGeom>
          </p:spPr>
        </p:pic>
      </p:grpSp>
      <p:grpSp>
        <p:nvGrpSpPr>
          <p:cNvPr id="62" name="Group 209"/>
          <p:cNvGrpSpPr/>
          <p:nvPr/>
        </p:nvGrpSpPr>
        <p:grpSpPr>
          <a:xfrm>
            <a:off x="5029200" y="5791200"/>
            <a:ext cx="228600" cy="609600"/>
            <a:chOff x="3329411" y="5581393"/>
            <a:chExt cx="173601" cy="581025"/>
          </a:xfrm>
        </p:grpSpPr>
        <p:grpSp>
          <p:nvGrpSpPr>
            <p:cNvPr id="63" name="Group 141"/>
            <p:cNvGrpSpPr/>
            <p:nvPr/>
          </p:nvGrpSpPr>
          <p:grpSpPr>
            <a:xfrm>
              <a:off x="3329411" y="5581393"/>
              <a:ext cx="170199" cy="581025"/>
              <a:chOff x="3329411" y="5581393"/>
              <a:chExt cx="170199" cy="581025"/>
            </a:xfrm>
          </p:grpSpPr>
          <p:pic>
            <p:nvPicPr>
              <p:cNvPr id="213" name="Picture 212" descr="pineapplejuice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329411" y="5581393"/>
                <a:ext cx="170199" cy="581025"/>
              </a:xfrm>
              <a:prstGeom prst="rect">
                <a:avLst/>
              </a:prstGeom>
            </p:spPr>
          </p:pic>
          <p:pic>
            <p:nvPicPr>
              <p:cNvPr id="214" name="Picture 213" descr="pineapple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357264" y="5809843"/>
                <a:ext cx="93681" cy="202875"/>
              </a:xfrm>
              <a:prstGeom prst="rect">
                <a:avLst/>
              </a:prstGeom>
            </p:spPr>
          </p:pic>
        </p:grpSp>
        <p:pic>
          <p:nvPicPr>
            <p:cNvPr id="212" name="Picture 211" descr="apple2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0117" y="5874714"/>
              <a:ext cx="122895" cy="145085"/>
            </a:xfrm>
            <a:prstGeom prst="rect">
              <a:avLst/>
            </a:prstGeom>
          </p:spPr>
        </p:pic>
      </p:grpSp>
      <p:pic>
        <p:nvPicPr>
          <p:cNvPr id="151" name="Picture 150" descr="orangesl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7140" y="5188915"/>
            <a:ext cx="188694" cy="152506"/>
          </a:xfrm>
          <a:prstGeom prst="rect">
            <a:avLst/>
          </a:prstGeom>
        </p:spPr>
      </p:pic>
      <p:pic>
        <p:nvPicPr>
          <p:cNvPr id="152" name="Picture 151" descr="apple-piec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14286" r="14286" b="14286"/>
          <a:stretch>
            <a:fillRect/>
          </a:stretch>
        </p:blipFill>
        <p:spPr>
          <a:xfrm>
            <a:off x="5669866" y="5181600"/>
            <a:ext cx="228600" cy="228600"/>
          </a:xfrm>
          <a:prstGeom prst="rect">
            <a:avLst/>
          </a:prstGeom>
        </p:spPr>
      </p:pic>
      <p:pic>
        <p:nvPicPr>
          <p:cNvPr id="153" name="Picture 152" descr="orangesl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7306" y="5205099"/>
            <a:ext cx="188694" cy="1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8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8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98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8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43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3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7" grpId="0" animBg="1"/>
      <p:bldP spid="118" grpId="0" animBg="1"/>
      <p:bldP spid="119" grpId="0" animBg="1"/>
      <p:bldP spid="120" grpId="0" animBg="1"/>
      <p:bldP spid="143" grpId="0" animBg="1"/>
      <p:bldP spid="143" grpId="1" animBg="1"/>
      <p:bldP spid="160" grpId="0"/>
      <p:bldP spid="160" grpId="1"/>
      <p:bldP spid="161" grpId="0" animBg="1"/>
      <p:bldP spid="161" grpId="1" animBg="1"/>
      <p:bldP spid="167" grpId="0"/>
      <p:bldP spid="172" grpId="0" animBg="1"/>
      <p:bldP spid="172" grpId="1" animBg="1"/>
      <p:bldP spid="173" grpId="0"/>
      <p:bldP spid="173" grpId="1"/>
      <p:bldP spid="175" grpId="0" animBg="1"/>
      <p:bldP spid="175" grpId="1" animBg="1"/>
      <p:bldP spid="176" grpId="0"/>
      <p:bldP spid="176" grpId="1"/>
      <p:bldP spid="180" grpId="0" animBg="1"/>
      <p:bldP spid="181" grpId="0"/>
      <p:bldP spid="194" grpId="0" animBg="1"/>
      <p:bldP spid="195" grpId="0"/>
      <p:bldP spid="1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39847&quot;&gt;&lt;/object&gt;&lt;object type=&quot;2&quot; unique_id=&quot;39848&quot;&gt;&lt;object type=&quot;3&quot; unique_id=&quot;52802&quot;&gt;&lt;property id=&quot;20148&quot; value=&quot;5&quot;/&gt;&lt;property id=&quot;20300&quot; value=&quot;Slide 1 - &amp;quot;X-Informatics  MapReduce&amp;quot;&quot;/&gt;&lt;property id=&quot;20307&quot; value=&quot;279&quot;/&gt;&lt;/object&gt;&lt;object type=&quot;3&quot; unique_id=&quot;52803&quot;&gt;&lt;property id=&quot;20148&quot; value=&quot;5&quot;/&gt;&lt;property id=&quot;20300&quot; value=&quot;Slide 2&quot;/&gt;&lt;property id=&quot;20307&quot; value=&quot;280&quot;/&gt;&lt;/object&gt;&lt;object type=&quot;3&quot; unique_id=&quot;52804&quot;&gt;&lt;property id=&quot;20148&quot; value=&quot;5&quot;/&gt;&lt;property id=&quot;20300&quot; value=&quot;Slide 3 - &amp;quot;The Course in One Sentence&amp;quot;&quot;/&gt;&lt;property id=&quot;20307&quot; value=&quot;281&quot;/&gt;&lt;/object&gt;&lt;object type=&quot;3&quot; unique_id=&quot;55224&quot;&gt;&lt;property id=&quot;20148&quot; value=&quot;5&quot;/&gt;&lt;property id=&quot;20300&quot; value=&quot;Slide 4 - &amp;quot;MapReduce&amp;quot;&quot;/&gt;&lt;property id=&quot;20307&quot; value=&quot;298&quot;/&gt;&lt;/object&gt;&lt;object type=&quot;3&quot; unique_id=&quot;55225&quot;&gt;&lt;property id=&quot;20148&quot; value=&quot;5&quot;/&gt;&lt;property id=&quot;20300&quot; value=&quot;Slide 5 - &amp;quot;MapReduce “File/Data Repository” Parallelism&amp;quot;&quot;/&gt;&lt;property id=&quot;20307&quot; value=&quot;299&quot;/&gt;&lt;/object&gt;&lt;object type=&quot;3&quot; unique_id=&quot;55226&quot;&gt;&lt;property id=&quot;20148&quot; value=&quot;5&quot;/&gt;&lt;property id=&quot;20300&quot; value=&quot;Slide 6 - &amp;quot;MapReduce&amp;quot;&quot;/&gt;&lt;property id=&quot;20307&quot; value=&quot;300&quot;/&gt;&lt;/object&gt;&lt;object type=&quot;3&quot; unique_id=&quot;55227&quot;&gt;&lt;property id=&quot;20148&quot; value=&quot;5&quot;/&gt;&lt;property id=&quot;20300&quot; value=&quot;Slide 7 - &amp;quot;4 Forms of MapReduce&amp;quot;&quot;/&gt;&lt;property id=&quot;20307&quot; value=&quot;301&quot;/&gt;&lt;/object&gt;&lt;object type=&quot;3&quot; unique_id=&quot;55228&quot;&gt;&lt;property id=&quot;20148&quot; value=&quot;5&quot;/&gt;&lt;property id=&quot;20300&quot; value=&quot;Slide 8 - &amp;quot;Sam’s Problem http://www.slideshare.net/esaliya/mapreduce-in-simple-terms&amp;quot;&quot;/&gt;&lt;property id=&quot;20307&quot; value=&quot;302&quot;/&gt;&lt;/object&gt;&lt;object type=&quot;3&quot; unique_id=&quot;55229&quot;&gt;&lt;property id=&quot;20148&quot; value=&quot;5&quot;/&gt;&lt;property id=&quot;20300&quot; value=&quot;Slide 9 - &amp;quot;Creative Sam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427</Words>
  <Application>Microsoft Office PowerPoint</Application>
  <PresentationFormat>On-screen Show (4:3)</PresentationFormat>
  <Paragraphs>124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</vt:lpstr>
      <vt:lpstr>Corbel</vt:lpstr>
      <vt:lpstr>Courier New</vt:lpstr>
      <vt:lpstr>Times New Roman</vt:lpstr>
      <vt:lpstr>Wingdings 3</vt:lpstr>
      <vt:lpstr>Office Theme</vt:lpstr>
      <vt:lpstr>1_Office Theme</vt:lpstr>
      <vt:lpstr>4_Office Theme</vt:lpstr>
      <vt:lpstr>2_Office Theme</vt:lpstr>
      <vt:lpstr>X-Informatics  MapReduce</vt:lpstr>
      <vt:lpstr>PowerPoint Presentation</vt:lpstr>
      <vt:lpstr>The Course in One Sentence</vt:lpstr>
      <vt:lpstr>MapReduce</vt:lpstr>
      <vt:lpstr>MapReduce “File/Data Repository” Parallelism</vt:lpstr>
      <vt:lpstr>MapReduce</vt:lpstr>
      <vt:lpstr>4 Forms of MapReduce</vt:lpstr>
      <vt:lpstr>Sam’s Problem http://www.slideshare.net/esaliya/mapreduce-in-simple-terms</vt:lpstr>
      <vt:lpstr>Creative Sam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means Clustering</dc:title>
  <dc:creator>Geoffrey Fox</dc:creator>
  <cp:lastModifiedBy>Geoffrey Fox</cp:lastModifiedBy>
  <cp:revision>12</cp:revision>
  <dcterms:created xsi:type="dcterms:W3CDTF">2013-02-19T14:47:26Z</dcterms:created>
  <dcterms:modified xsi:type="dcterms:W3CDTF">2013-02-25T23:34:17Z</dcterms:modified>
</cp:coreProperties>
</file>