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42"/>
  </p:notesMasterIdLst>
  <p:sldIdLst>
    <p:sldId id="256" r:id="rId4"/>
    <p:sldId id="263" r:id="rId5"/>
    <p:sldId id="314" r:id="rId6"/>
    <p:sldId id="447" r:id="rId7"/>
    <p:sldId id="448" r:id="rId8"/>
    <p:sldId id="449" r:id="rId9"/>
    <p:sldId id="450" r:id="rId10"/>
    <p:sldId id="451" r:id="rId11"/>
    <p:sldId id="452" r:id="rId12"/>
    <p:sldId id="322" r:id="rId13"/>
    <p:sldId id="439" r:id="rId14"/>
    <p:sldId id="440" r:id="rId15"/>
    <p:sldId id="441" r:id="rId16"/>
    <p:sldId id="442" r:id="rId17"/>
    <p:sldId id="443" r:id="rId18"/>
    <p:sldId id="444" r:id="rId19"/>
    <p:sldId id="445" r:id="rId20"/>
    <p:sldId id="446" r:id="rId21"/>
    <p:sldId id="453" r:id="rId22"/>
    <p:sldId id="454" r:id="rId23"/>
    <p:sldId id="457" r:id="rId24"/>
    <p:sldId id="480" r:id="rId25"/>
    <p:sldId id="461" r:id="rId26"/>
    <p:sldId id="462" r:id="rId27"/>
    <p:sldId id="463" r:id="rId28"/>
    <p:sldId id="467" r:id="rId29"/>
    <p:sldId id="468" r:id="rId30"/>
    <p:sldId id="469" r:id="rId31"/>
    <p:sldId id="470" r:id="rId32"/>
    <p:sldId id="471" r:id="rId33"/>
    <p:sldId id="472" r:id="rId34"/>
    <p:sldId id="473" r:id="rId35"/>
    <p:sldId id="474" r:id="rId36"/>
    <p:sldId id="475" r:id="rId37"/>
    <p:sldId id="476" r:id="rId38"/>
    <p:sldId id="477" r:id="rId39"/>
    <p:sldId id="478" r:id="rId40"/>
    <p:sldId id="479" r:id="rId41"/>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10" autoAdjust="0"/>
    <p:restoredTop sz="94660"/>
  </p:normalViewPr>
  <p:slideViewPr>
    <p:cSldViewPr>
      <p:cViewPr varScale="1">
        <p:scale>
          <a:sx n="82" d="100"/>
          <a:sy n="82" d="100"/>
        </p:scale>
        <p:origin x="-252" y="-78"/>
      </p:cViewPr>
      <p:guideLst>
        <p:guide orient="horz" pos="2160"/>
        <p:guide pos="2880"/>
      </p:guideLst>
    </p:cSldViewPr>
  </p:slideViewPr>
  <p:notesTextViewPr>
    <p:cViewPr>
      <p:scale>
        <a:sx n="1" d="1"/>
        <a:sy n="1" d="1"/>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CADEB1-2545-4401-9ADF-F14D5ABA2607}" type="datetimeFigureOut">
              <a:rPr lang="en-US" smtClean="0"/>
              <a:t>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60197-9BC7-4750-ADAA-2303851E8542}" type="slidenum">
              <a:rPr lang="en-US" smtClean="0"/>
              <a:t>‹#›</a:t>
            </a:fld>
            <a:endParaRPr lang="en-US"/>
          </a:p>
        </p:txBody>
      </p:sp>
    </p:spTree>
    <p:extLst>
      <p:ext uri="{BB962C8B-B14F-4D97-AF65-F5344CB8AC3E}">
        <p14:creationId xmlns:p14="http://schemas.microsoft.com/office/powerpoint/2010/main" val="370207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5478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73157A-BD35-40E5-B22B-0F07E0B9A47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8384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0412"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387BFC-7041-4634-9E26-7C9D7A5F60C5}"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fontAlgn="base">
              <a:spcBef>
                <a:spcPct val="0"/>
              </a:spcBef>
              <a:spcAft>
                <a:spcPct val="0"/>
              </a:spcAft>
            </a:pPr>
            <a:fld id="{7353CC8D-5389-4B02-B9D8-2B0D253C4F54}" type="slidenum">
              <a:rPr lang="en-US" b="1">
                <a:solidFill>
                  <a:prstClr val="black"/>
                </a:solidFill>
                <a:latin typeface="Times New Roman" pitchFamily="18" charset="0"/>
              </a:rPr>
              <a:pPr fontAlgn="base">
                <a:spcBef>
                  <a:spcPct val="0"/>
                </a:spcBef>
                <a:spcAft>
                  <a:spcPct val="0"/>
                </a:spcAft>
              </a:pPr>
              <a:t>6</a:t>
            </a:fld>
            <a:endParaRPr lang="en-US" b="1" dirty="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41067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55998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1637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0650"/>
            <a:ext cx="8637588" cy="641351"/>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04800" y="1141938"/>
            <a:ext cx="8382000" cy="2210863"/>
          </a:xfrm>
        </p:spPr>
        <p:txBody>
          <a:bodyPr/>
          <a:lstStyle>
            <a:lvl1pPr>
              <a:lnSpc>
                <a:spcPct val="90000"/>
              </a:lnSpc>
              <a:defRPr>
                <a:solidFill>
                  <a:schemeClr val="tx1"/>
                </a:solidFill>
                <a:effectLst/>
              </a:defRPr>
            </a:lvl1pPr>
            <a:lvl2pPr>
              <a:lnSpc>
                <a:spcPct val="90000"/>
              </a:lnSpc>
              <a:defRPr>
                <a:solidFill>
                  <a:schemeClr val="tx1"/>
                </a:solidFill>
                <a:effectLst/>
              </a:defRPr>
            </a:lvl2pPr>
            <a:lvl3pPr>
              <a:lnSpc>
                <a:spcPct val="90000"/>
              </a:lnSpc>
              <a:defRPr sz="2800">
                <a:solidFill>
                  <a:schemeClr val="tx1"/>
                </a:solidFill>
                <a:effectLst/>
              </a:defRPr>
            </a:lvl3pPr>
            <a:lvl4pPr>
              <a:lnSpc>
                <a:spcPct val="90000"/>
              </a:lnSpc>
              <a:defRPr>
                <a:solidFill>
                  <a:schemeClr val="tx1"/>
                </a:solidFill>
                <a:effectLst/>
              </a:defRPr>
            </a:lvl4pPr>
            <a:lvl5pPr>
              <a:lnSpc>
                <a:spcPct val="90000"/>
              </a:lnSpc>
              <a:defRPr>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7287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Line 47"/>
          <p:cNvSpPr>
            <a:spLocks noChangeShapeType="1"/>
          </p:cNvSpPr>
          <p:nvPr/>
        </p:nvSpPr>
        <p:spPr bwMode="auto">
          <a:xfrm>
            <a:off x="1252538" y="4264025"/>
            <a:ext cx="4805362" cy="0"/>
          </a:xfrm>
          <a:prstGeom prst="line">
            <a:avLst/>
          </a:prstGeom>
          <a:noFill/>
          <a:ln w="19050">
            <a:solidFill>
              <a:schemeClr val="accent5"/>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rgbClr val="0053C3"/>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tx1"/>
                </a:solidFill>
                <a:latin typeface="Arial Narrow" pitchFamily="34" charset="0"/>
              </a:defRPr>
            </a:lvl1pPr>
          </a:lstStyle>
          <a:p>
            <a:r>
              <a:rPr lang="en-US" smtClean="0"/>
              <a:t>Click to edit Master subtitle style</a:t>
            </a:r>
            <a:endParaRPr lang="en-US" dirty="0"/>
          </a:p>
        </p:txBody>
      </p:sp>
      <p:sp>
        <p:nvSpPr>
          <p:cNvPr id="19" name="Rectangle 18"/>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D9D9D9"/>
                </a:solidFill>
                <a:ea typeface="ＭＳ Ｐゴシック" pitchFamily="34" charset="-128"/>
              </a:rPr>
              <a:t/>
            </a:r>
            <a:br>
              <a:rPr lang="en-US" sz="600" b="1" kern="0" dirty="0" smtClean="0">
                <a:solidFill>
                  <a:srgbClr val="D9D9D9"/>
                </a:solidFill>
                <a:ea typeface="ＭＳ Ｐゴシック" pitchFamily="34" charset="-128"/>
              </a:rPr>
            </a:br>
            <a:r>
              <a:rPr lang="en-US" sz="600" b="1" kern="0" dirty="0" smtClean="0">
                <a:solidFill>
                  <a:srgbClr val="D9D9D9"/>
                </a:solidFill>
                <a:ea typeface="ＭＳ Ｐゴシック" pitchFamily="34" charset="-128"/>
              </a:rPr>
              <a:t>Copyright </a:t>
            </a:r>
            <a:r>
              <a:rPr lang="en-US" sz="600" b="1" kern="0" dirty="0">
                <a:solidFill>
                  <a:srgbClr val="D9D9D9"/>
                </a:solidFill>
                <a:ea typeface="ＭＳ Ｐゴシック" pitchFamily="34" charset="-128"/>
              </a:rPr>
              <a:t>© </a:t>
            </a:r>
            <a:r>
              <a:rPr lang="en-US" sz="600" b="1" kern="0" dirty="0" smtClean="0">
                <a:solidFill>
                  <a:srgbClr val="D9D9D9"/>
                </a:solidFill>
                <a:ea typeface="ＭＳ Ｐゴシック" pitchFamily="34" charset="-128"/>
              </a:rPr>
              <a:t>2011, </a:t>
            </a:r>
            <a:r>
              <a:rPr lang="en-US" sz="600" b="1" kern="0" dirty="0">
                <a:solidFill>
                  <a:srgbClr val="D9D9D9"/>
                </a:solidFill>
                <a:ea typeface="ＭＳ Ｐゴシック" pitchFamily="34" charset="-128"/>
              </a:rPr>
              <a:t>SAS Institute Inc. All rights reserved.</a:t>
            </a:r>
            <a:endParaRPr lang="en-US" sz="600" kern="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410922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rgbClr val="0053C3"/>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638174" y="1225550"/>
            <a:ext cx="8201025" cy="2001766"/>
          </a:xfrm>
        </p:spPr>
        <p:txBody>
          <a:bodyPr/>
          <a:lstStyle>
            <a:lvl1pPr>
              <a:buClr>
                <a:schemeClr val="accent2"/>
              </a:buClr>
              <a:defRPr sz="2200"/>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92917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07288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
        <p:nvSpPr>
          <p:cNvPr id="5" name="Rectangle 4"/>
          <p:cNvSpPr/>
          <p:nvPr/>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7" name="Rectangle 6"/>
          <p:cNvSpPr/>
          <p:nvPr userDrawn="1"/>
        </p:nvSpPr>
        <p:spPr bwMode="auto">
          <a:xfrm>
            <a:off x="0" y="201168"/>
            <a:ext cx="530352" cy="438912"/>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Tree>
    <p:extLst>
      <p:ext uri="{BB962C8B-B14F-4D97-AF65-F5344CB8AC3E}">
        <p14:creationId xmlns:p14="http://schemas.microsoft.com/office/powerpoint/2010/main" val="3410570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 name="Title 1"/>
          <p:cNvSpPr>
            <a:spLocks noGrp="1"/>
          </p:cNvSpPr>
          <p:nvPr>
            <p:ph type="title"/>
          </p:nvPr>
        </p:nvSpPr>
        <p:spPr>
          <a:xfrm>
            <a:off x="722313" y="2857500"/>
            <a:ext cx="7688262" cy="1362075"/>
          </a:xfrm>
        </p:spPr>
        <p:txBody>
          <a:bodyPr/>
          <a:lstStyle>
            <a:lvl1pPr algn="l">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483039"/>
            <a:ext cx="7688262" cy="374461"/>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7" name="Rectangle 6"/>
          <p:cNvSpPr/>
          <p:nvPr/>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9" name="Line 47"/>
          <p:cNvSpPr>
            <a:spLocks noChangeShapeType="1"/>
          </p:cNvSpPr>
          <p:nvPr/>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0" name="Rectangle 9"/>
          <p:cNvSpPr/>
          <p:nvPr userDrawn="1"/>
        </p:nvSpPr>
        <p:spPr bwMode="auto">
          <a:xfrm>
            <a:off x="0" y="152400"/>
            <a:ext cx="584200" cy="5334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wrap="none" anchor="ct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12" name="Line 47"/>
          <p:cNvSpPr>
            <a:spLocks noChangeShapeType="1"/>
          </p:cNvSpPr>
          <p:nvPr userDrawn="1"/>
        </p:nvSpPr>
        <p:spPr bwMode="auto">
          <a:xfrm>
            <a:off x="733425" y="2861945"/>
            <a:ext cx="7677150" cy="0"/>
          </a:xfrm>
          <a:prstGeom prst="line">
            <a:avLst/>
          </a:prstGeom>
          <a:noFill/>
          <a:ln w="19050">
            <a:solidFill>
              <a:srgbClr val="C0C0C0"/>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Tree>
    <p:extLst>
      <p:ext uri="{BB962C8B-B14F-4D97-AF65-F5344CB8AC3E}">
        <p14:creationId xmlns:p14="http://schemas.microsoft.com/office/powerpoint/2010/main" val="1956465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622299" y="1514475"/>
            <a:ext cx="3912915" cy="2459071"/>
          </a:xfrm>
        </p:spPr>
        <p:txBody>
          <a:bodyPr/>
          <a:lstStyle>
            <a:lvl1pPr>
              <a:defRPr sz="2800" baseline="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514475"/>
            <a:ext cx="4191000" cy="2071273"/>
          </a:xfrm>
        </p:spPr>
        <p:txBody>
          <a:bodyPr/>
          <a:lstStyle>
            <a:lvl1pPr>
              <a:defRPr sz="2800"/>
            </a:lvl1pPr>
            <a:lvl2pPr>
              <a:buClr>
                <a:schemeClr val="accent2"/>
              </a:buClr>
              <a:defRPr sz="2400"/>
            </a:lvl2pPr>
            <a:lvl3pPr>
              <a:defRPr sz="2000"/>
            </a:lvl3pPr>
            <a:lvl4pPr>
              <a:buClr>
                <a:schemeClr val="accent2"/>
              </a:buClr>
              <a:buFont typeface="Arial" pitchFamily="34" charset="0"/>
              <a:buChar char="»"/>
              <a:defRPr sz="1800"/>
            </a:lvl4pPr>
            <a:lvl5pPr>
              <a:buClr>
                <a:schemeClr val="accent2"/>
              </a:buClr>
              <a:buFont typeface="Arial" pitchFamily="34" charset="0"/>
              <a:buChar cha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697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4524" y="179388"/>
            <a:ext cx="8194675"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635000" y="1531068"/>
            <a:ext cx="3862388"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4" name="Content Placeholder 3"/>
          <p:cNvSpPr>
            <a:spLocks noGrp="1"/>
          </p:cNvSpPr>
          <p:nvPr>
            <p:ph sz="half" idx="2" hasCustomPrompt="1"/>
          </p:nvPr>
        </p:nvSpPr>
        <p:spPr>
          <a:xfrm>
            <a:off x="635000" y="1955800"/>
            <a:ext cx="3862388"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1068"/>
            <a:ext cx="419417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 styles</a:t>
            </a:r>
          </a:p>
        </p:txBody>
      </p:sp>
      <p:sp>
        <p:nvSpPr>
          <p:cNvPr id="6" name="Content Placeholder 5"/>
          <p:cNvSpPr>
            <a:spLocks noGrp="1"/>
          </p:cNvSpPr>
          <p:nvPr>
            <p:ph sz="quarter" idx="4" hasCustomPrompt="1"/>
          </p:nvPr>
        </p:nvSpPr>
        <p:spPr>
          <a:xfrm>
            <a:off x="4645025" y="1955799"/>
            <a:ext cx="4194175" cy="1815177"/>
          </a:xfrm>
        </p:spPr>
        <p:txBody>
          <a:bodyPr/>
          <a:lstStyle>
            <a:lvl1pPr>
              <a:defRPr sz="2400"/>
            </a:lvl1pPr>
            <a:lvl2pPr>
              <a:defRPr sz="2000"/>
            </a:lvl2pPr>
            <a:lvl3pPr>
              <a:defRPr sz="1800"/>
            </a:lvl3pPr>
            <a:lvl4pPr>
              <a:buClr>
                <a:schemeClr val="accent2"/>
              </a:buClr>
              <a:buFont typeface="Arial" pitchFamily="34" charset="0"/>
              <a:buChar char="»"/>
              <a:defRPr sz="1600"/>
            </a:lvl4pPr>
            <a:lvl5pPr>
              <a:buFont typeface="Arial" pitchFamily="34" charset="0"/>
              <a:buChar cha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74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1A8F5D-09CF-4B12-BCB2-FCB998BDD8B8}"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611322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rgbClr val="000000"/>
        </a:solidFill>
        <a:effectLst/>
      </p:bgPr>
    </p:bg>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85D714C4-E159-42BE-A017-B33F6B8BAEFC}" type="slidenum">
              <a:rPr lang="en-US" sz="800">
                <a:solidFill>
                  <a:srgbClr val="5E5E5E"/>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5E5E5E"/>
              </a:solidFill>
              <a:ea typeface="ＭＳ Ｐゴシック" pitchFamily="34" charset="-128"/>
            </a:endParaRPr>
          </a:p>
        </p:txBody>
      </p:sp>
      <p:sp>
        <p:nvSpPr>
          <p:cNvPr id="4" name="Rectangle 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404040"/>
                </a:solidFill>
                <a:ea typeface="ＭＳ Ｐゴシック" pitchFamily="34" charset="-128"/>
              </a:rPr>
              <a:t/>
            </a:r>
            <a:br>
              <a:rPr lang="en-US" sz="600" b="1" dirty="0" smtClean="0">
                <a:solidFill>
                  <a:srgbClr val="404040"/>
                </a:solidFill>
                <a:ea typeface="ＭＳ Ｐゴシック" pitchFamily="34" charset="-128"/>
              </a:rPr>
            </a:br>
            <a:r>
              <a:rPr lang="en-US" sz="600" b="1" dirty="0">
                <a:solidFill>
                  <a:srgbClr val="404040"/>
                </a:solidFill>
                <a:ea typeface="ＭＳ Ｐゴシック" pitchFamily="34" charset="-128"/>
              </a:rPr>
              <a:t>Copyright © 2010, SAS Institute Inc. All rights reserved.</a:t>
            </a:r>
          </a:p>
        </p:txBody>
      </p:sp>
    </p:spTree>
    <p:extLst>
      <p:ext uri="{BB962C8B-B14F-4D97-AF65-F5344CB8AC3E}">
        <p14:creationId xmlns:p14="http://schemas.microsoft.com/office/powerpoint/2010/main" val="1910522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Slide Number Placeholder 7"/>
          <p:cNvSpPr txBox="1">
            <a:spLocks/>
          </p:cNvSpPr>
          <p:nvPr userDrawn="1"/>
        </p:nvSpPr>
        <p:spPr>
          <a:xfrm>
            <a:off x="8591550" y="65436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B118F726-21E5-4187-97F3-B22A79AA02B7}" type="slidenum">
              <a:rPr lang="en-US" sz="800">
                <a:solidFill>
                  <a:srgbClr val="000000"/>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dirty="0">
              <a:solidFill>
                <a:srgbClr val="000000"/>
              </a:solidFill>
              <a:ea typeface="ＭＳ Ｐゴシック" pitchFamily="34" charset="-128"/>
            </a:endParaRPr>
          </a:p>
        </p:txBody>
      </p:sp>
      <p:sp>
        <p:nvSpPr>
          <p:cNvPr id="4" name="Rectangle 3"/>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D9D9D9"/>
                </a:solidFill>
                <a:ea typeface="ＭＳ Ｐゴシック" pitchFamily="34" charset="-128"/>
              </a:rPr>
              <a:t>Copyright </a:t>
            </a:r>
            <a:r>
              <a:rPr lang="en-US" sz="600" b="1" dirty="0">
                <a:solidFill>
                  <a:srgbClr val="D9D9D9"/>
                </a:solidFill>
                <a:ea typeface="ＭＳ Ｐゴシック" pitchFamily="34" charset="-128"/>
              </a:rPr>
              <a:t>© </a:t>
            </a:r>
            <a:r>
              <a:rPr lang="en-US" sz="600" b="1" dirty="0" smtClean="0">
                <a:solidFill>
                  <a:srgbClr val="D9D9D9"/>
                </a:solidFill>
                <a:ea typeface="ＭＳ Ｐゴシック" pitchFamily="34" charset="-128"/>
              </a:rPr>
              <a:t>2010, </a:t>
            </a:r>
            <a:r>
              <a:rPr lang="en-US" sz="600" b="1" dirty="0">
                <a:solidFill>
                  <a:srgbClr val="D9D9D9"/>
                </a:solidFill>
                <a:ea typeface="ＭＳ Ｐゴシック" pitchFamily="34" charset="-128"/>
              </a:rPr>
              <a:t>SAS Institute Inc. All rights reserved.</a:t>
            </a:r>
            <a:endParaRPr lang="en-US" sz="600" dirty="0">
              <a:solidFill>
                <a:srgbClr val="D9D9D9"/>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44622837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Alternativ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6"/>
          <p:cNvSpPr>
            <a:spLocks noChangeArrowheads="1"/>
          </p:cNvSpPr>
          <p:nvPr/>
        </p:nvSpPr>
        <p:spPr bwMode="auto">
          <a:xfrm>
            <a:off x="533400" y="6553200"/>
            <a:ext cx="2362200" cy="304800"/>
          </a:xfrm>
          <a:prstGeom prst="rect">
            <a:avLst/>
          </a:prstGeom>
          <a:noFill/>
          <a:ln w="9525">
            <a:noFill/>
            <a:miter lim="800000"/>
            <a:headEnd/>
            <a:tailEnd/>
          </a:ln>
          <a:effectLst/>
        </p:spPr>
        <p:txBody>
          <a:bodyPr anchor="b"/>
          <a:lstStyle/>
          <a:p>
            <a:pPr eaLnBrk="0" fontAlgn="base" hangingPunct="0">
              <a:spcBef>
                <a:spcPct val="0"/>
              </a:spcBef>
              <a:spcAft>
                <a:spcPct val="0"/>
              </a:spcAft>
              <a:defRPr/>
            </a:pPr>
            <a:endParaRPr lang="en-US" sz="600" dirty="0">
              <a:solidFill>
                <a:srgbClr val="4A91D4"/>
              </a:solidFill>
              <a:latin typeface="Times New Roman" pitchFamily="-112" charset="0"/>
              <a:ea typeface="ＭＳ Ｐゴシック" pitchFamily="-112" charset="-128"/>
              <a:cs typeface="ＭＳ Ｐゴシック" pitchFamily="-112" charset="-128"/>
            </a:endParaRPr>
          </a:p>
        </p:txBody>
      </p:sp>
      <p:sp>
        <p:nvSpPr>
          <p:cNvPr id="6" name="Line 47"/>
          <p:cNvSpPr>
            <a:spLocks noChangeShapeType="1"/>
          </p:cNvSpPr>
          <p:nvPr/>
        </p:nvSpPr>
        <p:spPr bwMode="auto">
          <a:xfrm>
            <a:off x="1252538" y="4264025"/>
            <a:ext cx="4805362" cy="0"/>
          </a:xfrm>
          <a:prstGeom prst="line">
            <a:avLst/>
          </a:prstGeom>
          <a:noFill/>
          <a:ln w="19050">
            <a:solidFill>
              <a:schemeClr val="bg1"/>
            </a:solidFill>
            <a:round/>
            <a:headEnd/>
            <a:tailEnd/>
          </a:ln>
          <a:effectLst/>
        </p:spPr>
        <p:txBody>
          <a:bodyPr/>
          <a:lstStyle/>
          <a:p>
            <a:pPr algn="ctr" fontAlgn="base">
              <a:spcBef>
                <a:spcPct val="50000"/>
              </a:spcBef>
              <a:spcAft>
                <a:spcPct val="17000"/>
              </a:spcAft>
              <a:buClr>
                <a:srgbClr val="000000"/>
              </a:buClr>
              <a:buFont typeface="Wingdings" pitchFamily="2" charset="2"/>
              <a:buNone/>
              <a:defRPr/>
            </a:pPr>
            <a:endParaRPr lang="en-US" sz="1400">
              <a:solidFill>
                <a:srgbClr val="292929"/>
              </a:solidFill>
              <a:ea typeface="ＭＳ Ｐゴシック" pitchFamily="34" charset="-128"/>
            </a:endParaRPr>
          </a:p>
        </p:txBody>
      </p:sp>
      <p:sp>
        <p:nvSpPr>
          <p:cNvPr id="23596" name="Rectangle 44"/>
          <p:cNvSpPr>
            <a:spLocks noGrp="1" noChangeArrowheads="1"/>
          </p:cNvSpPr>
          <p:nvPr>
            <p:ph type="ctrTitle" sz="quarter"/>
          </p:nvPr>
        </p:nvSpPr>
        <p:spPr>
          <a:xfrm>
            <a:off x="1143000" y="3253821"/>
            <a:ext cx="4914900" cy="1027666"/>
          </a:xfrm>
        </p:spPr>
        <p:txBody>
          <a:bodyPr anchor="b">
            <a:spAutoFit/>
          </a:bodyPr>
          <a:lstStyle>
            <a:lvl1pPr>
              <a:defRPr sz="3600" b="1" i="0" spc="0">
                <a:solidFill>
                  <a:schemeClr val="bg1"/>
                </a:solidFill>
              </a:defRPr>
            </a:lvl1pPr>
          </a:lstStyle>
          <a:p>
            <a:r>
              <a:rPr lang="en-US" smtClean="0"/>
              <a:t>Click to edit Master title style</a:t>
            </a:r>
            <a:endParaRPr lang="en-US" dirty="0"/>
          </a:p>
        </p:txBody>
      </p:sp>
      <p:sp>
        <p:nvSpPr>
          <p:cNvPr id="23597" name="Rectangle 45"/>
          <p:cNvSpPr>
            <a:spLocks noGrp="1" noChangeArrowheads="1"/>
          </p:cNvSpPr>
          <p:nvPr>
            <p:ph type="subTitle" sz="quarter" idx="1"/>
          </p:nvPr>
        </p:nvSpPr>
        <p:spPr>
          <a:xfrm>
            <a:off x="1152525" y="4267200"/>
            <a:ext cx="3810000" cy="328295"/>
          </a:xfrm>
        </p:spPr>
        <p:txBody>
          <a:bodyPr/>
          <a:lstStyle>
            <a:lvl1pPr marL="0" indent="0">
              <a:lnSpc>
                <a:spcPct val="95000"/>
              </a:lnSpc>
              <a:spcBef>
                <a:spcPct val="0"/>
              </a:spcBef>
              <a:spcAft>
                <a:spcPct val="0"/>
              </a:spcAft>
              <a:buFont typeface="Wingdings" pitchFamily="2" charset="2"/>
              <a:buNone/>
              <a:defRPr sz="1600" baseline="0">
                <a:solidFill>
                  <a:schemeClr val="bg1"/>
                </a:solidFill>
                <a:latin typeface="Arial Narrow" pitchFamily="34" charset="0"/>
              </a:defRPr>
            </a:lvl1pPr>
          </a:lstStyle>
          <a:p>
            <a:r>
              <a:rPr lang="en-US" smtClean="0"/>
              <a:t>Click to edit Master subtitle style</a:t>
            </a:r>
            <a:endParaRPr lang="en-US" dirty="0"/>
          </a:p>
        </p:txBody>
      </p:sp>
      <p:sp>
        <p:nvSpPr>
          <p:cNvPr id="12" name="Rectangle 11"/>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3314171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Coverage 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00539B"/>
                </a:solidFill>
                <a:ea typeface="ＭＳ Ｐゴシック" pitchFamily="34" charset="-128"/>
              </a:rPr>
              <a:t/>
            </a:r>
            <a:br>
              <a:rPr lang="en-US" sz="600" b="1" kern="0" dirty="0" smtClean="0">
                <a:solidFill>
                  <a:srgbClr val="00539B"/>
                </a:solidFill>
                <a:ea typeface="ＭＳ Ｐゴシック" pitchFamily="34" charset="-128"/>
              </a:rPr>
            </a:br>
            <a:r>
              <a:rPr lang="en-US" sz="600" b="1" kern="0" dirty="0">
                <a:solidFill>
                  <a:srgbClr val="00539B"/>
                </a:solidFill>
                <a:ea typeface="ＭＳ Ｐゴシック" pitchFamily="34" charset="-128"/>
              </a:rPr>
              <a:t>Copyright © </a:t>
            </a:r>
            <a:r>
              <a:rPr lang="en-US" sz="600" b="1" kern="0" dirty="0" smtClean="0">
                <a:solidFill>
                  <a:srgbClr val="00539B"/>
                </a:solidFill>
                <a:ea typeface="ＭＳ Ｐゴシック" pitchFamily="34" charset="-128"/>
              </a:rPr>
              <a:t>2011, </a:t>
            </a:r>
            <a:r>
              <a:rPr lang="en-US" sz="600" b="1" kern="0" dirty="0">
                <a:solidFill>
                  <a:srgbClr val="00539B"/>
                </a:solidFill>
                <a:ea typeface="ＭＳ Ｐゴシック" pitchFamily="34" charset="-128"/>
              </a:rPr>
              <a:t>SAS Institute Inc. All rights reserved.</a:t>
            </a:r>
            <a:endParaRPr lang="en-US" sz="600" kern="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Tree>
    <p:extLst>
      <p:ext uri="{BB962C8B-B14F-4D97-AF65-F5344CB8AC3E}">
        <p14:creationId xmlns:p14="http://schemas.microsoft.com/office/powerpoint/2010/main" val="1107744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08088" y="2095500"/>
            <a:ext cx="5408612" cy="1003300"/>
          </a:xfrm>
        </p:spPr>
        <p:txBody>
          <a:bodyPr anchor="ctr"/>
          <a:lstStyle>
            <a:lvl1pPr algn="l">
              <a:defRPr baseline="0">
                <a:solidFill>
                  <a:srgbClr val="FFFFFF"/>
                </a:solidFill>
              </a:defRPr>
            </a:lvl1pPr>
          </a:lstStyle>
          <a:p>
            <a:r>
              <a:rPr lang="en-US" smtClean="0"/>
              <a:t>Click to edit Master title style</a:t>
            </a:r>
            <a:endParaRPr lang="en-US" dirty="0"/>
          </a:p>
        </p:txBody>
      </p:sp>
      <p:sp>
        <p:nvSpPr>
          <p:cNvPr id="13" name="Rectangle 12"/>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1313815"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0"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4"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1247775"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1226185" y="3267926"/>
            <a:ext cx="3810000" cy="355482"/>
          </a:xfrm>
        </p:spPr>
        <p:txBody>
          <a:bodyPr/>
          <a:lstStyle>
            <a:lvl1pPr marL="0" indent="0">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1490262" y="3697674"/>
            <a:ext cx="5168042" cy="1077218"/>
          </a:xfrm>
        </p:spPr>
        <p:txBody>
          <a:bodyPr/>
          <a:lstStyle>
            <a:lvl1pPr marL="0" indent="0" algn="l">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991213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AS Closing Slide Alternativ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Rectangle 13"/>
          <p:cNvSpPr>
            <a:spLocks noChangeArrowheads="1"/>
          </p:cNvSpPr>
          <p:nvPr userDrawn="1"/>
        </p:nvSpPr>
        <p:spPr bwMode="auto">
          <a:xfrm>
            <a:off x="2819400" y="6553200"/>
            <a:ext cx="3505200" cy="304800"/>
          </a:xfrm>
          <a:prstGeom prst="rect">
            <a:avLst/>
          </a:prstGeom>
          <a:noFill/>
          <a:ln w="9525">
            <a:noFill/>
            <a:miter lim="800000"/>
            <a:headEnd/>
            <a:tailEnd/>
          </a:ln>
          <a:effectLst/>
        </p:spPr>
        <p:txBody>
          <a:bodyPr anchor="b"/>
          <a:lstStyle/>
          <a:p>
            <a:pPr algn="ctr" eaLnBrk="0" fontAlgn="base" hangingPunct="0">
              <a:spcBef>
                <a:spcPct val="0"/>
              </a:spcBef>
              <a:spcAft>
                <a:spcPct val="0"/>
              </a:spcAft>
            </a:pPr>
            <a:r>
              <a:rPr lang="en-US" sz="600" b="1" dirty="0" smtClean="0">
                <a:solidFill>
                  <a:srgbClr val="00539B"/>
                </a:solidFill>
                <a:ea typeface="ＭＳ Ｐゴシック" pitchFamily="34" charset="-128"/>
              </a:rPr>
              <a:t/>
            </a:r>
            <a:br>
              <a:rPr lang="en-US" sz="600" b="1" dirty="0" smtClean="0">
                <a:solidFill>
                  <a:srgbClr val="00539B"/>
                </a:solidFill>
                <a:ea typeface="ＭＳ Ｐゴシック" pitchFamily="34" charset="-128"/>
              </a:rPr>
            </a:br>
            <a:r>
              <a:rPr lang="en-US" sz="600" b="1" dirty="0">
                <a:solidFill>
                  <a:srgbClr val="00539B"/>
                </a:solidFill>
                <a:ea typeface="ＭＳ Ｐゴシック" pitchFamily="34" charset="-128"/>
              </a:rPr>
              <a:t>Copyright © </a:t>
            </a:r>
            <a:r>
              <a:rPr lang="en-US" sz="600" b="1" dirty="0" smtClean="0">
                <a:solidFill>
                  <a:srgbClr val="00539B"/>
                </a:solidFill>
                <a:ea typeface="ＭＳ Ｐゴシック" pitchFamily="34" charset="-128"/>
              </a:rPr>
              <a:t>2011, </a:t>
            </a:r>
            <a:r>
              <a:rPr lang="en-US" sz="600" b="1" dirty="0">
                <a:solidFill>
                  <a:srgbClr val="00539B"/>
                </a:solidFill>
                <a:ea typeface="ＭＳ Ｐゴシック" pitchFamily="34" charset="-128"/>
              </a:rPr>
              <a:t>SAS Institute Inc. All rights reserved.</a:t>
            </a:r>
            <a:endParaRPr lang="en-US" sz="600" dirty="0">
              <a:solidFill>
                <a:srgbClr val="00539B"/>
              </a:solidFill>
              <a:latin typeface="Times New Roman" pitchFamily="18" charset="0"/>
              <a:ea typeface="ＭＳ Ｐゴシック" pitchFamily="34" charset="-128"/>
            </a:endParaRPr>
          </a:p>
        </p:txBody>
      </p:sp>
      <p:grpSp>
        <p:nvGrpSpPr>
          <p:cNvPr id="5" name="Group 4"/>
          <p:cNvGrpSpPr/>
          <p:nvPr userDrawn="1"/>
        </p:nvGrpSpPr>
        <p:grpSpPr>
          <a:xfrm>
            <a:off x="3744362" y="6371055"/>
            <a:ext cx="1655277" cy="167513"/>
            <a:chOff x="1195324" y="673735"/>
            <a:chExt cx="4235450" cy="428625"/>
          </a:xfrm>
        </p:grpSpPr>
        <p:sp>
          <p:nvSpPr>
            <p:cNvPr id="6" name="Freeform 22"/>
            <p:cNvSpPr>
              <a:spLocks/>
            </p:cNvSpPr>
            <p:nvPr/>
          </p:nvSpPr>
          <p:spPr bwMode="auto">
            <a:xfrm>
              <a:off x="1195324"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7" name="Freeform 23"/>
            <p:cNvSpPr>
              <a:spLocks/>
            </p:cNvSpPr>
            <p:nvPr/>
          </p:nvSpPr>
          <p:spPr bwMode="auto">
            <a:xfrm>
              <a:off x="1731899" y="683260"/>
              <a:ext cx="523875" cy="409575"/>
            </a:xfrm>
            <a:custGeom>
              <a:avLst/>
              <a:gdLst/>
              <a:ahLst/>
              <a:cxnLst>
                <a:cxn ang="0">
                  <a:pos x="0" y="0"/>
                </a:cxn>
                <a:cxn ang="0">
                  <a:pos x="66" y="0"/>
                </a:cxn>
                <a:cxn ang="0">
                  <a:pos x="96" y="184"/>
                </a:cxn>
                <a:cxn ang="0">
                  <a:pos x="98" y="184"/>
                </a:cxn>
                <a:cxn ang="0">
                  <a:pos x="130" y="0"/>
                </a:cxn>
                <a:cxn ang="0">
                  <a:pos x="200" y="0"/>
                </a:cxn>
                <a:cxn ang="0">
                  <a:pos x="234" y="184"/>
                </a:cxn>
                <a:cxn ang="0">
                  <a:pos x="236" y="184"/>
                </a:cxn>
                <a:cxn ang="0">
                  <a:pos x="266" y="0"/>
                </a:cxn>
                <a:cxn ang="0">
                  <a:pos x="330" y="0"/>
                </a:cxn>
                <a:cxn ang="0">
                  <a:pos x="274" y="258"/>
                </a:cxn>
                <a:cxn ang="0">
                  <a:pos x="200" y="258"/>
                </a:cxn>
                <a:cxn ang="0">
                  <a:pos x="166" y="76"/>
                </a:cxn>
                <a:cxn ang="0">
                  <a:pos x="164" y="76"/>
                </a:cxn>
                <a:cxn ang="0">
                  <a:pos x="132" y="258"/>
                </a:cxn>
                <a:cxn ang="0">
                  <a:pos x="56" y="258"/>
                </a:cxn>
                <a:cxn ang="0">
                  <a:pos x="0" y="0"/>
                </a:cxn>
              </a:cxnLst>
              <a:rect l="0" t="0" r="r" b="b"/>
              <a:pathLst>
                <a:path w="330" h="258">
                  <a:moveTo>
                    <a:pt x="0" y="0"/>
                  </a:moveTo>
                  <a:lnTo>
                    <a:pt x="66" y="0"/>
                  </a:lnTo>
                  <a:lnTo>
                    <a:pt x="96" y="184"/>
                  </a:lnTo>
                  <a:lnTo>
                    <a:pt x="98" y="184"/>
                  </a:lnTo>
                  <a:lnTo>
                    <a:pt x="130" y="0"/>
                  </a:lnTo>
                  <a:lnTo>
                    <a:pt x="200" y="0"/>
                  </a:lnTo>
                  <a:lnTo>
                    <a:pt x="234" y="184"/>
                  </a:lnTo>
                  <a:lnTo>
                    <a:pt x="236" y="184"/>
                  </a:lnTo>
                  <a:lnTo>
                    <a:pt x="266" y="0"/>
                  </a:lnTo>
                  <a:lnTo>
                    <a:pt x="330" y="0"/>
                  </a:lnTo>
                  <a:lnTo>
                    <a:pt x="274" y="258"/>
                  </a:lnTo>
                  <a:lnTo>
                    <a:pt x="200" y="258"/>
                  </a:lnTo>
                  <a:lnTo>
                    <a:pt x="166" y="76"/>
                  </a:lnTo>
                  <a:lnTo>
                    <a:pt x="164" y="76"/>
                  </a:lnTo>
                  <a:lnTo>
                    <a:pt x="132"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8" name="Freeform 24"/>
            <p:cNvSpPr>
              <a:spLocks/>
            </p:cNvSpPr>
            <p:nvPr/>
          </p:nvSpPr>
          <p:spPr bwMode="auto">
            <a:xfrm>
              <a:off x="2265299" y="683260"/>
              <a:ext cx="527050" cy="409575"/>
            </a:xfrm>
            <a:custGeom>
              <a:avLst/>
              <a:gdLst/>
              <a:ahLst/>
              <a:cxnLst>
                <a:cxn ang="0">
                  <a:pos x="0" y="0"/>
                </a:cxn>
                <a:cxn ang="0">
                  <a:pos x="66" y="0"/>
                </a:cxn>
                <a:cxn ang="0">
                  <a:pos x="98" y="184"/>
                </a:cxn>
                <a:cxn ang="0">
                  <a:pos x="98" y="184"/>
                </a:cxn>
                <a:cxn ang="0">
                  <a:pos x="130" y="0"/>
                </a:cxn>
                <a:cxn ang="0">
                  <a:pos x="202" y="0"/>
                </a:cxn>
                <a:cxn ang="0">
                  <a:pos x="236" y="184"/>
                </a:cxn>
                <a:cxn ang="0">
                  <a:pos x="236" y="184"/>
                </a:cxn>
                <a:cxn ang="0">
                  <a:pos x="268" y="0"/>
                </a:cxn>
                <a:cxn ang="0">
                  <a:pos x="332" y="0"/>
                </a:cxn>
                <a:cxn ang="0">
                  <a:pos x="276" y="258"/>
                </a:cxn>
                <a:cxn ang="0">
                  <a:pos x="200" y="258"/>
                </a:cxn>
                <a:cxn ang="0">
                  <a:pos x="166" y="76"/>
                </a:cxn>
                <a:cxn ang="0">
                  <a:pos x="166" y="76"/>
                </a:cxn>
                <a:cxn ang="0">
                  <a:pos x="134" y="258"/>
                </a:cxn>
                <a:cxn ang="0">
                  <a:pos x="56" y="258"/>
                </a:cxn>
                <a:cxn ang="0">
                  <a:pos x="0" y="0"/>
                </a:cxn>
              </a:cxnLst>
              <a:rect l="0" t="0" r="r" b="b"/>
              <a:pathLst>
                <a:path w="332" h="258">
                  <a:moveTo>
                    <a:pt x="0" y="0"/>
                  </a:moveTo>
                  <a:lnTo>
                    <a:pt x="66" y="0"/>
                  </a:lnTo>
                  <a:lnTo>
                    <a:pt x="98" y="184"/>
                  </a:lnTo>
                  <a:lnTo>
                    <a:pt x="98" y="184"/>
                  </a:lnTo>
                  <a:lnTo>
                    <a:pt x="130" y="0"/>
                  </a:lnTo>
                  <a:lnTo>
                    <a:pt x="202" y="0"/>
                  </a:lnTo>
                  <a:lnTo>
                    <a:pt x="236" y="184"/>
                  </a:lnTo>
                  <a:lnTo>
                    <a:pt x="236" y="184"/>
                  </a:lnTo>
                  <a:lnTo>
                    <a:pt x="268" y="0"/>
                  </a:lnTo>
                  <a:lnTo>
                    <a:pt x="332" y="0"/>
                  </a:lnTo>
                  <a:lnTo>
                    <a:pt x="276" y="258"/>
                  </a:lnTo>
                  <a:lnTo>
                    <a:pt x="200" y="258"/>
                  </a:lnTo>
                  <a:lnTo>
                    <a:pt x="166" y="76"/>
                  </a:lnTo>
                  <a:lnTo>
                    <a:pt x="166" y="76"/>
                  </a:lnTo>
                  <a:lnTo>
                    <a:pt x="134" y="258"/>
                  </a:lnTo>
                  <a:lnTo>
                    <a:pt x="56" y="258"/>
                  </a:lnTo>
                  <a:lnTo>
                    <a:pt x="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9" name="Rectangle 25"/>
            <p:cNvSpPr>
              <a:spLocks noChangeArrowheads="1"/>
            </p:cNvSpPr>
            <p:nvPr/>
          </p:nvSpPr>
          <p:spPr bwMode="auto">
            <a:xfrm>
              <a:off x="2808224"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1" name="Freeform 26"/>
            <p:cNvSpPr>
              <a:spLocks/>
            </p:cNvSpPr>
            <p:nvPr/>
          </p:nvSpPr>
          <p:spPr bwMode="auto">
            <a:xfrm>
              <a:off x="2966974" y="673735"/>
              <a:ext cx="304800" cy="428625"/>
            </a:xfrm>
            <a:custGeom>
              <a:avLst/>
              <a:gdLst/>
              <a:ahLst/>
              <a:cxnLst>
                <a:cxn ang="0">
                  <a:pos x="60" y="188"/>
                </a:cxn>
                <a:cxn ang="0">
                  <a:pos x="60" y="196"/>
                </a:cxn>
                <a:cxn ang="0">
                  <a:pos x="66" y="210"/>
                </a:cxn>
                <a:cxn ang="0">
                  <a:pos x="74" y="220"/>
                </a:cxn>
                <a:cxn ang="0">
                  <a:pos x="86" y="224"/>
                </a:cxn>
                <a:cxn ang="0">
                  <a:pos x="94" y="226"/>
                </a:cxn>
                <a:cxn ang="0">
                  <a:pos x="114" y="222"/>
                </a:cxn>
                <a:cxn ang="0">
                  <a:pos x="122" y="214"/>
                </a:cxn>
                <a:cxn ang="0">
                  <a:pos x="128" y="202"/>
                </a:cxn>
                <a:cxn ang="0">
                  <a:pos x="128" y="194"/>
                </a:cxn>
                <a:cxn ang="0">
                  <a:pos x="120" y="176"/>
                </a:cxn>
                <a:cxn ang="0">
                  <a:pos x="104" y="166"/>
                </a:cxn>
                <a:cxn ang="0">
                  <a:pos x="58" y="148"/>
                </a:cxn>
                <a:cxn ang="0">
                  <a:pos x="34" y="138"/>
                </a:cxn>
                <a:cxn ang="0">
                  <a:pos x="16" y="122"/>
                </a:cxn>
                <a:cxn ang="0">
                  <a:pos x="6" y="102"/>
                </a:cxn>
                <a:cxn ang="0">
                  <a:pos x="2" y="78"/>
                </a:cxn>
                <a:cxn ang="0">
                  <a:pos x="4" y="62"/>
                </a:cxn>
                <a:cxn ang="0">
                  <a:pos x="14" y="34"/>
                </a:cxn>
                <a:cxn ang="0">
                  <a:pos x="38" y="12"/>
                </a:cxn>
                <a:cxn ang="0">
                  <a:pos x="74" y="2"/>
                </a:cxn>
                <a:cxn ang="0">
                  <a:pos x="98" y="0"/>
                </a:cxn>
                <a:cxn ang="0">
                  <a:pos x="136" y="4"/>
                </a:cxn>
                <a:cxn ang="0">
                  <a:pos x="164" y="18"/>
                </a:cxn>
                <a:cxn ang="0">
                  <a:pos x="180" y="42"/>
                </a:cxn>
                <a:cxn ang="0">
                  <a:pos x="186" y="72"/>
                </a:cxn>
                <a:cxn ang="0">
                  <a:pos x="126" y="84"/>
                </a:cxn>
                <a:cxn ang="0">
                  <a:pos x="124" y="66"/>
                </a:cxn>
                <a:cxn ang="0">
                  <a:pos x="120" y="54"/>
                </a:cxn>
                <a:cxn ang="0">
                  <a:pos x="110" y="48"/>
                </a:cxn>
                <a:cxn ang="0">
                  <a:pos x="96" y="44"/>
                </a:cxn>
                <a:cxn ang="0">
                  <a:pos x="84" y="46"/>
                </a:cxn>
                <a:cxn ang="0">
                  <a:pos x="72" y="56"/>
                </a:cxn>
                <a:cxn ang="0">
                  <a:pos x="66" y="66"/>
                </a:cxn>
                <a:cxn ang="0">
                  <a:pos x="66" y="72"/>
                </a:cxn>
                <a:cxn ang="0">
                  <a:pos x="72" y="90"/>
                </a:cxn>
                <a:cxn ang="0">
                  <a:pos x="94" y="102"/>
                </a:cxn>
                <a:cxn ang="0">
                  <a:pos x="134" y="116"/>
                </a:cxn>
                <a:cxn ang="0">
                  <a:pos x="160" y="128"/>
                </a:cxn>
                <a:cxn ang="0">
                  <a:pos x="178" y="144"/>
                </a:cxn>
                <a:cxn ang="0">
                  <a:pos x="188" y="164"/>
                </a:cxn>
                <a:cxn ang="0">
                  <a:pos x="192" y="190"/>
                </a:cxn>
                <a:cxn ang="0">
                  <a:pos x="190" y="208"/>
                </a:cxn>
                <a:cxn ang="0">
                  <a:pos x="176" y="240"/>
                </a:cxn>
                <a:cxn ang="0">
                  <a:pos x="150" y="260"/>
                </a:cxn>
                <a:cxn ang="0">
                  <a:pos x="116" y="270"/>
                </a:cxn>
                <a:cxn ang="0">
                  <a:pos x="96" y="270"/>
                </a:cxn>
                <a:cxn ang="0">
                  <a:pos x="50" y="264"/>
                </a:cxn>
                <a:cxn ang="0">
                  <a:pos x="20" y="248"/>
                </a:cxn>
                <a:cxn ang="0">
                  <a:pos x="6" y="222"/>
                </a:cxn>
                <a:cxn ang="0">
                  <a:pos x="0" y="188"/>
                </a:cxn>
                <a:cxn ang="0">
                  <a:pos x="60" y="180"/>
                </a:cxn>
              </a:cxnLst>
              <a:rect l="0" t="0" r="r" b="b"/>
              <a:pathLst>
                <a:path w="192" h="270">
                  <a:moveTo>
                    <a:pt x="60" y="180"/>
                  </a:moveTo>
                  <a:lnTo>
                    <a:pt x="60" y="188"/>
                  </a:lnTo>
                  <a:lnTo>
                    <a:pt x="60" y="188"/>
                  </a:lnTo>
                  <a:lnTo>
                    <a:pt x="60" y="196"/>
                  </a:lnTo>
                  <a:lnTo>
                    <a:pt x="62" y="204"/>
                  </a:lnTo>
                  <a:lnTo>
                    <a:pt x="66" y="210"/>
                  </a:lnTo>
                  <a:lnTo>
                    <a:pt x="68" y="216"/>
                  </a:lnTo>
                  <a:lnTo>
                    <a:pt x="74" y="220"/>
                  </a:lnTo>
                  <a:lnTo>
                    <a:pt x="80" y="222"/>
                  </a:lnTo>
                  <a:lnTo>
                    <a:pt x="86" y="224"/>
                  </a:lnTo>
                  <a:lnTo>
                    <a:pt x="94" y="226"/>
                  </a:lnTo>
                  <a:lnTo>
                    <a:pt x="94" y="226"/>
                  </a:lnTo>
                  <a:lnTo>
                    <a:pt x="108" y="224"/>
                  </a:lnTo>
                  <a:lnTo>
                    <a:pt x="114" y="222"/>
                  </a:lnTo>
                  <a:lnTo>
                    <a:pt x="118" y="218"/>
                  </a:lnTo>
                  <a:lnTo>
                    <a:pt x="122" y="214"/>
                  </a:lnTo>
                  <a:lnTo>
                    <a:pt x="126" y="208"/>
                  </a:lnTo>
                  <a:lnTo>
                    <a:pt x="128" y="202"/>
                  </a:lnTo>
                  <a:lnTo>
                    <a:pt x="128" y="194"/>
                  </a:lnTo>
                  <a:lnTo>
                    <a:pt x="128" y="194"/>
                  </a:lnTo>
                  <a:lnTo>
                    <a:pt x="126" y="184"/>
                  </a:lnTo>
                  <a:lnTo>
                    <a:pt x="120" y="176"/>
                  </a:lnTo>
                  <a:lnTo>
                    <a:pt x="114" y="170"/>
                  </a:lnTo>
                  <a:lnTo>
                    <a:pt x="104" y="166"/>
                  </a:lnTo>
                  <a:lnTo>
                    <a:pt x="58" y="148"/>
                  </a:lnTo>
                  <a:lnTo>
                    <a:pt x="58" y="148"/>
                  </a:lnTo>
                  <a:lnTo>
                    <a:pt x="44" y="144"/>
                  </a:lnTo>
                  <a:lnTo>
                    <a:pt x="34" y="138"/>
                  </a:lnTo>
                  <a:lnTo>
                    <a:pt x="24" y="130"/>
                  </a:lnTo>
                  <a:lnTo>
                    <a:pt x="16" y="122"/>
                  </a:lnTo>
                  <a:lnTo>
                    <a:pt x="10" y="112"/>
                  </a:lnTo>
                  <a:lnTo>
                    <a:pt x="6" y="102"/>
                  </a:lnTo>
                  <a:lnTo>
                    <a:pt x="4" y="90"/>
                  </a:lnTo>
                  <a:lnTo>
                    <a:pt x="2" y="78"/>
                  </a:lnTo>
                  <a:lnTo>
                    <a:pt x="2" y="78"/>
                  </a:lnTo>
                  <a:lnTo>
                    <a:pt x="4" y="62"/>
                  </a:lnTo>
                  <a:lnTo>
                    <a:pt x="8" y="48"/>
                  </a:lnTo>
                  <a:lnTo>
                    <a:pt x="14" y="34"/>
                  </a:lnTo>
                  <a:lnTo>
                    <a:pt x="24" y="22"/>
                  </a:lnTo>
                  <a:lnTo>
                    <a:pt x="38" y="12"/>
                  </a:lnTo>
                  <a:lnTo>
                    <a:pt x="54" y="6"/>
                  </a:lnTo>
                  <a:lnTo>
                    <a:pt x="74" y="2"/>
                  </a:lnTo>
                  <a:lnTo>
                    <a:pt x="98" y="0"/>
                  </a:lnTo>
                  <a:lnTo>
                    <a:pt x="98" y="0"/>
                  </a:lnTo>
                  <a:lnTo>
                    <a:pt x="118" y="0"/>
                  </a:lnTo>
                  <a:lnTo>
                    <a:pt x="136" y="4"/>
                  </a:lnTo>
                  <a:lnTo>
                    <a:pt x="152" y="10"/>
                  </a:lnTo>
                  <a:lnTo>
                    <a:pt x="164" y="18"/>
                  </a:lnTo>
                  <a:lnTo>
                    <a:pt x="174" y="30"/>
                  </a:lnTo>
                  <a:lnTo>
                    <a:pt x="180" y="42"/>
                  </a:lnTo>
                  <a:lnTo>
                    <a:pt x="184" y="56"/>
                  </a:lnTo>
                  <a:lnTo>
                    <a:pt x="186" y="72"/>
                  </a:lnTo>
                  <a:lnTo>
                    <a:pt x="186" y="84"/>
                  </a:lnTo>
                  <a:lnTo>
                    <a:pt x="126" y="84"/>
                  </a:lnTo>
                  <a:lnTo>
                    <a:pt x="126" y="84"/>
                  </a:lnTo>
                  <a:lnTo>
                    <a:pt x="124" y="66"/>
                  </a:lnTo>
                  <a:lnTo>
                    <a:pt x="122" y="60"/>
                  </a:lnTo>
                  <a:lnTo>
                    <a:pt x="120" y="54"/>
                  </a:lnTo>
                  <a:lnTo>
                    <a:pt x="116" y="50"/>
                  </a:lnTo>
                  <a:lnTo>
                    <a:pt x="110" y="48"/>
                  </a:lnTo>
                  <a:lnTo>
                    <a:pt x="104" y="46"/>
                  </a:lnTo>
                  <a:lnTo>
                    <a:pt x="96" y="44"/>
                  </a:lnTo>
                  <a:lnTo>
                    <a:pt x="96" y="44"/>
                  </a:lnTo>
                  <a:lnTo>
                    <a:pt x="84" y="46"/>
                  </a:lnTo>
                  <a:lnTo>
                    <a:pt x="76" y="52"/>
                  </a:lnTo>
                  <a:lnTo>
                    <a:pt x="72" y="56"/>
                  </a:lnTo>
                  <a:lnTo>
                    <a:pt x="68" y="60"/>
                  </a:lnTo>
                  <a:lnTo>
                    <a:pt x="66" y="66"/>
                  </a:lnTo>
                  <a:lnTo>
                    <a:pt x="66" y="72"/>
                  </a:lnTo>
                  <a:lnTo>
                    <a:pt x="66" y="72"/>
                  </a:lnTo>
                  <a:lnTo>
                    <a:pt x="68" y="82"/>
                  </a:lnTo>
                  <a:lnTo>
                    <a:pt x="72" y="90"/>
                  </a:lnTo>
                  <a:lnTo>
                    <a:pt x="80" y="96"/>
                  </a:lnTo>
                  <a:lnTo>
                    <a:pt x="94" y="102"/>
                  </a:lnTo>
                  <a:lnTo>
                    <a:pt x="134" y="116"/>
                  </a:lnTo>
                  <a:lnTo>
                    <a:pt x="134" y="116"/>
                  </a:lnTo>
                  <a:lnTo>
                    <a:pt x="148" y="122"/>
                  </a:lnTo>
                  <a:lnTo>
                    <a:pt x="160" y="128"/>
                  </a:lnTo>
                  <a:lnTo>
                    <a:pt x="170" y="136"/>
                  </a:lnTo>
                  <a:lnTo>
                    <a:pt x="178" y="144"/>
                  </a:lnTo>
                  <a:lnTo>
                    <a:pt x="184" y="152"/>
                  </a:lnTo>
                  <a:lnTo>
                    <a:pt x="188" y="164"/>
                  </a:lnTo>
                  <a:lnTo>
                    <a:pt x="190" y="176"/>
                  </a:lnTo>
                  <a:lnTo>
                    <a:pt x="192" y="190"/>
                  </a:lnTo>
                  <a:lnTo>
                    <a:pt x="192" y="190"/>
                  </a:lnTo>
                  <a:lnTo>
                    <a:pt x="190" y="208"/>
                  </a:lnTo>
                  <a:lnTo>
                    <a:pt x="184" y="226"/>
                  </a:lnTo>
                  <a:lnTo>
                    <a:pt x="176" y="240"/>
                  </a:lnTo>
                  <a:lnTo>
                    <a:pt x="164" y="250"/>
                  </a:lnTo>
                  <a:lnTo>
                    <a:pt x="150" y="260"/>
                  </a:lnTo>
                  <a:lnTo>
                    <a:pt x="134" y="266"/>
                  </a:lnTo>
                  <a:lnTo>
                    <a:pt x="116" y="270"/>
                  </a:lnTo>
                  <a:lnTo>
                    <a:pt x="96" y="270"/>
                  </a:lnTo>
                  <a:lnTo>
                    <a:pt x="96" y="270"/>
                  </a:lnTo>
                  <a:lnTo>
                    <a:pt x="70" y="270"/>
                  </a:lnTo>
                  <a:lnTo>
                    <a:pt x="50" y="264"/>
                  </a:lnTo>
                  <a:lnTo>
                    <a:pt x="32" y="258"/>
                  </a:lnTo>
                  <a:lnTo>
                    <a:pt x="20" y="248"/>
                  </a:lnTo>
                  <a:lnTo>
                    <a:pt x="12" y="236"/>
                  </a:lnTo>
                  <a:lnTo>
                    <a:pt x="6" y="222"/>
                  </a:lnTo>
                  <a:lnTo>
                    <a:pt x="2" y="206"/>
                  </a:lnTo>
                  <a:lnTo>
                    <a:pt x="0" y="188"/>
                  </a:lnTo>
                  <a:lnTo>
                    <a:pt x="0" y="180"/>
                  </a:lnTo>
                  <a:lnTo>
                    <a:pt x="60"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2" name="Freeform 27"/>
            <p:cNvSpPr>
              <a:spLocks noEditPoints="1"/>
            </p:cNvSpPr>
            <p:nvPr/>
          </p:nvSpPr>
          <p:spPr bwMode="auto">
            <a:xfrm>
              <a:off x="3309874" y="673735"/>
              <a:ext cx="317500" cy="428625"/>
            </a:xfrm>
            <a:custGeom>
              <a:avLst/>
              <a:gdLst/>
              <a:ahLst/>
              <a:cxnLst>
                <a:cxn ang="0">
                  <a:pos x="8" y="80"/>
                </a:cxn>
                <a:cxn ang="0">
                  <a:pos x="10" y="58"/>
                </a:cxn>
                <a:cxn ang="0">
                  <a:pos x="24" y="28"/>
                </a:cxn>
                <a:cxn ang="0">
                  <a:pos x="48" y="10"/>
                </a:cxn>
                <a:cxn ang="0">
                  <a:pos x="80" y="0"/>
                </a:cxn>
                <a:cxn ang="0">
                  <a:pos x="98" y="0"/>
                </a:cxn>
                <a:cxn ang="0">
                  <a:pos x="146" y="6"/>
                </a:cxn>
                <a:cxn ang="0">
                  <a:pos x="174" y="22"/>
                </a:cxn>
                <a:cxn ang="0">
                  <a:pos x="188" y="46"/>
                </a:cxn>
                <a:cxn ang="0">
                  <a:pos x="192" y="78"/>
                </a:cxn>
                <a:cxn ang="0">
                  <a:pos x="192" y="214"/>
                </a:cxn>
                <a:cxn ang="0">
                  <a:pos x="196" y="254"/>
                </a:cxn>
                <a:cxn ang="0">
                  <a:pos x="136" y="264"/>
                </a:cxn>
                <a:cxn ang="0">
                  <a:pos x="132" y="250"/>
                </a:cxn>
                <a:cxn ang="0">
                  <a:pos x="128" y="238"/>
                </a:cxn>
                <a:cxn ang="0">
                  <a:pos x="122" y="246"/>
                </a:cxn>
                <a:cxn ang="0">
                  <a:pos x="108" y="260"/>
                </a:cxn>
                <a:cxn ang="0">
                  <a:pos x="92" y="268"/>
                </a:cxn>
                <a:cxn ang="0">
                  <a:pos x="62" y="270"/>
                </a:cxn>
                <a:cxn ang="0">
                  <a:pos x="46" y="268"/>
                </a:cxn>
                <a:cxn ang="0">
                  <a:pos x="22" y="256"/>
                </a:cxn>
                <a:cxn ang="0">
                  <a:pos x="8" y="236"/>
                </a:cxn>
                <a:cxn ang="0">
                  <a:pos x="0" y="210"/>
                </a:cxn>
                <a:cxn ang="0">
                  <a:pos x="0" y="196"/>
                </a:cxn>
                <a:cxn ang="0">
                  <a:pos x="4" y="166"/>
                </a:cxn>
                <a:cxn ang="0">
                  <a:pos x="16" y="144"/>
                </a:cxn>
                <a:cxn ang="0">
                  <a:pos x="36" y="128"/>
                </a:cxn>
                <a:cxn ang="0">
                  <a:pos x="64" y="116"/>
                </a:cxn>
                <a:cxn ang="0">
                  <a:pos x="102" y="106"/>
                </a:cxn>
                <a:cxn ang="0">
                  <a:pos x="122" y="96"/>
                </a:cxn>
                <a:cxn ang="0">
                  <a:pos x="128" y="76"/>
                </a:cxn>
                <a:cxn ang="0">
                  <a:pos x="126" y="62"/>
                </a:cxn>
                <a:cxn ang="0">
                  <a:pos x="122" y="54"/>
                </a:cxn>
                <a:cxn ang="0">
                  <a:pos x="112" y="46"/>
                </a:cxn>
                <a:cxn ang="0">
                  <a:pos x="98" y="44"/>
                </a:cxn>
                <a:cxn ang="0">
                  <a:pos x="90" y="46"/>
                </a:cxn>
                <a:cxn ang="0">
                  <a:pos x="80" y="50"/>
                </a:cxn>
                <a:cxn ang="0">
                  <a:pos x="72" y="58"/>
                </a:cxn>
                <a:cxn ang="0">
                  <a:pos x="68" y="78"/>
                </a:cxn>
                <a:cxn ang="0">
                  <a:pos x="8" y="86"/>
                </a:cxn>
                <a:cxn ang="0">
                  <a:pos x="128" y="136"/>
                </a:cxn>
                <a:cxn ang="0">
                  <a:pos x="100" y="148"/>
                </a:cxn>
                <a:cxn ang="0">
                  <a:pos x="84" y="154"/>
                </a:cxn>
                <a:cxn ang="0">
                  <a:pos x="72" y="162"/>
                </a:cxn>
                <a:cxn ang="0">
                  <a:pos x="64" y="174"/>
                </a:cxn>
                <a:cxn ang="0">
                  <a:pos x="62" y="190"/>
                </a:cxn>
                <a:cxn ang="0">
                  <a:pos x="68" y="214"/>
                </a:cxn>
                <a:cxn ang="0">
                  <a:pos x="76" y="222"/>
                </a:cxn>
                <a:cxn ang="0">
                  <a:pos x="88" y="226"/>
                </a:cxn>
                <a:cxn ang="0">
                  <a:pos x="102" y="224"/>
                </a:cxn>
                <a:cxn ang="0">
                  <a:pos x="114" y="216"/>
                </a:cxn>
                <a:cxn ang="0">
                  <a:pos x="124" y="204"/>
                </a:cxn>
                <a:cxn ang="0">
                  <a:pos x="128" y="186"/>
                </a:cxn>
              </a:cxnLst>
              <a:rect l="0" t="0" r="r" b="b"/>
              <a:pathLst>
                <a:path w="200" h="270">
                  <a:moveTo>
                    <a:pt x="8" y="86"/>
                  </a:moveTo>
                  <a:lnTo>
                    <a:pt x="8" y="80"/>
                  </a:lnTo>
                  <a:lnTo>
                    <a:pt x="8" y="80"/>
                  </a:lnTo>
                  <a:lnTo>
                    <a:pt x="10" y="58"/>
                  </a:lnTo>
                  <a:lnTo>
                    <a:pt x="14" y="42"/>
                  </a:lnTo>
                  <a:lnTo>
                    <a:pt x="24" y="28"/>
                  </a:lnTo>
                  <a:lnTo>
                    <a:pt x="34" y="18"/>
                  </a:lnTo>
                  <a:lnTo>
                    <a:pt x="48" y="10"/>
                  </a:lnTo>
                  <a:lnTo>
                    <a:pt x="64" y="4"/>
                  </a:lnTo>
                  <a:lnTo>
                    <a:pt x="80" y="0"/>
                  </a:lnTo>
                  <a:lnTo>
                    <a:pt x="98" y="0"/>
                  </a:lnTo>
                  <a:lnTo>
                    <a:pt x="98" y="0"/>
                  </a:lnTo>
                  <a:lnTo>
                    <a:pt x="124" y="2"/>
                  </a:lnTo>
                  <a:lnTo>
                    <a:pt x="146" y="6"/>
                  </a:lnTo>
                  <a:lnTo>
                    <a:pt x="162" y="12"/>
                  </a:lnTo>
                  <a:lnTo>
                    <a:pt x="174" y="22"/>
                  </a:lnTo>
                  <a:lnTo>
                    <a:pt x="182" y="34"/>
                  </a:lnTo>
                  <a:lnTo>
                    <a:pt x="188" y="46"/>
                  </a:lnTo>
                  <a:lnTo>
                    <a:pt x="190" y="62"/>
                  </a:lnTo>
                  <a:lnTo>
                    <a:pt x="192" y="78"/>
                  </a:lnTo>
                  <a:lnTo>
                    <a:pt x="192" y="214"/>
                  </a:lnTo>
                  <a:lnTo>
                    <a:pt x="192" y="214"/>
                  </a:lnTo>
                  <a:lnTo>
                    <a:pt x="194" y="242"/>
                  </a:lnTo>
                  <a:lnTo>
                    <a:pt x="196" y="254"/>
                  </a:lnTo>
                  <a:lnTo>
                    <a:pt x="200" y="264"/>
                  </a:lnTo>
                  <a:lnTo>
                    <a:pt x="136" y="264"/>
                  </a:lnTo>
                  <a:lnTo>
                    <a:pt x="136" y="264"/>
                  </a:lnTo>
                  <a:lnTo>
                    <a:pt x="132" y="250"/>
                  </a:lnTo>
                  <a:lnTo>
                    <a:pt x="128" y="238"/>
                  </a:lnTo>
                  <a:lnTo>
                    <a:pt x="128" y="238"/>
                  </a:lnTo>
                  <a:lnTo>
                    <a:pt x="128" y="238"/>
                  </a:lnTo>
                  <a:lnTo>
                    <a:pt x="122" y="246"/>
                  </a:lnTo>
                  <a:lnTo>
                    <a:pt x="116" y="254"/>
                  </a:lnTo>
                  <a:lnTo>
                    <a:pt x="108" y="260"/>
                  </a:lnTo>
                  <a:lnTo>
                    <a:pt x="100" y="264"/>
                  </a:lnTo>
                  <a:lnTo>
                    <a:pt x="92" y="268"/>
                  </a:lnTo>
                  <a:lnTo>
                    <a:pt x="84" y="270"/>
                  </a:lnTo>
                  <a:lnTo>
                    <a:pt x="62" y="270"/>
                  </a:lnTo>
                  <a:lnTo>
                    <a:pt x="62" y="270"/>
                  </a:lnTo>
                  <a:lnTo>
                    <a:pt x="46" y="268"/>
                  </a:lnTo>
                  <a:lnTo>
                    <a:pt x="32" y="264"/>
                  </a:lnTo>
                  <a:lnTo>
                    <a:pt x="22" y="256"/>
                  </a:lnTo>
                  <a:lnTo>
                    <a:pt x="14" y="246"/>
                  </a:lnTo>
                  <a:lnTo>
                    <a:pt x="8" y="236"/>
                  </a:lnTo>
                  <a:lnTo>
                    <a:pt x="2" y="222"/>
                  </a:lnTo>
                  <a:lnTo>
                    <a:pt x="0" y="210"/>
                  </a:lnTo>
                  <a:lnTo>
                    <a:pt x="0" y="196"/>
                  </a:lnTo>
                  <a:lnTo>
                    <a:pt x="0" y="196"/>
                  </a:lnTo>
                  <a:lnTo>
                    <a:pt x="0" y="180"/>
                  </a:lnTo>
                  <a:lnTo>
                    <a:pt x="4" y="166"/>
                  </a:lnTo>
                  <a:lnTo>
                    <a:pt x="8" y="154"/>
                  </a:lnTo>
                  <a:lnTo>
                    <a:pt x="16" y="144"/>
                  </a:lnTo>
                  <a:lnTo>
                    <a:pt x="24" y="134"/>
                  </a:lnTo>
                  <a:lnTo>
                    <a:pt x="36" y="128"/>
                  </a:lnTo>
                  <a:lnTo>
                    <a:pt x="48" y="122"/>
                  </a:lnTo>
                  <a:lnTo>
                    <a:pt x="64" y="116"/>
                  </a:lnTo>
                  <a:lnTo>
                    <a:pt x="102" y="106"/>
                  </a:lnTo>
                  <a:lnTo>
                    <a:pt x="102" y="106"/>
                  </a:lnTo>
                  <a:lnTo>
                    <a:pt x="114" y="102"/>
                  </a:lnTo>
                  <a:lnTo>
                    <a:pt x="122" y="96"/>
                  </a:lnTo>
                  <a:lnTo>
                    <a:pt x="128" y="88"/>
                  </a:lnTo>
                  <a:lnTo>
                    <a:pt x="128" y="76"/>
                  </a:lnTo>
                  <a:lnTo>
                    <a:pt x="128" y="76"/>
                  </a:lnTo>
                  <a:lnTo>
                    <a:pt x="126" y="62"/>
                  </a:lnTo>
                  <a:lnTo>
                    <a:pt x="124" y="58"/>
                  </a:lnTo>
                  <a:lnTo>
                    <a:pt x="122" y="54"/>
                  </a:lnTo>
                  <a:lnTo>
                    <a:pt x="118" y="50"/>
                  </a:lnTo>
                  <a:lnTo>
                    <a:pt x="112" y="46"/>
                  </a:lnTo>
                  <a:lnTo>
                    <a:pt x="106" y="46"/>
                  </a:lnTo>
                  <a:lnTo>
                    <a:pt x="98" y="44"/>
                  </a:lnTo>
                  <a:lnTo>
                    <a:pt x="98" y="44"/>
                  </a:lnTo>
                  <a:lnTo>
                    <a:pt x="90" y="46"/>
                  </a:lnTo>
                  <a:lnTo>
                    <a:pt x="84" y="48"/>
                  </a:lnTo>
                  <a:lnTo>
                    <a:pt x="80" y="50"/>
                  </a:lnTo>
                  <a:lnTo>
                    <a:pt x="74" y="54"/>
                  </a:lnTo>
                  <a:lnTo>
                    <a:pt x="72" y="58"/>
                  </a:lnTo>
                  <a:lnTo>
                    <a:pt x="70" y="64"/>
                  </a:lnTo>
                  <a:lnTo>
                    <a:pt x="68" y="78"/>
                  </a:lnTo>
                  <a:lnTo>
                    <a:pt x="68" y="86"/>
                  </a:lnTo>
                  <a:lnTo>
                    <a:pt x="8" y="86"/>
                  </a:lnTo>
                  <a:close/>
                  <a:moveTo>
                    <a:pt x="128" y="136"/>
                  </a:moveTo>
                  <a:lnTo>
                    <a:pt x="128" y="136"/>
                  </a:lnTo>
                  <a:lnTo>
                    <a:pt x="114" y="144"/>
                  </a:lnTo>
                  <a:lnTo>
                    <a:pt x="100" y="148"/>
                  </a:lnTo>
                  <a:lnTo>
                    <a:pt x="100" y="148"/>
                  </a:lnTo>
                  <a:lnTo>
                    <a:pt x="84" y="154"/>
                  </a:lnTo>
                  <a:lnTo>
                    <a:pt x="76" y="158"/>
                  </a:lnTo>
                  <a:lnTo>
                    <a:pt x="72" y="162"/>
                  </a:lnTo>
                  <a:lnTo>
                    <a:pt x="68" y="168"/>
                  </a:lnTo>
                  <a:lnTo>
                    <a:pt x="64" y="174"/>
                  </a:lnTo>
                  <a:lnTo>
                    <a:pt x="62" y="190"/>
                  </a:lnTo>
                  <a:lnTo>
                    <a:pt x="62" y="190"/>
                  </a:lnTo>
                  <a:lnTo>
                    <a:pt x="64" y="204"/>
                  </a:lnTo>
                  <a:lnTo>
                    <a:pt x="68" y="214"/>
                  </a:lnTo>
                  <a:lnTo>
                    <a:pt x="72" y="220"/>
                  </a:lnTo>
                  <a:lnTo>
                    <a:pt x="76" y="222"/>
                  </a:lnTo>
                  <a:lnTo>
                    <a:pt x="82" y="224"/>
                  </a:lnTo>
                  <a:lnTo>
                    <a:pt x="88" y="226"/>
                  </a:lnTo>
                  <a:lnTo>
                    <a:pt x="88" y="226"/>
                  </a:lnTo>
                  <a:lnTo>
                    <a:pt x="102" y="224"/>
                  </a:lnTo>
                  <a:lnTo>
                    <a:pt x="108" y="220"/>
                  </a:lnTo>
                  <a:lnTo>
                    <a:pt x="114" y="216"/>
                  </a:lnTo>
                  <a:lnTo>
                    <a:pt x="120" y="210"/>
                  </a:lnTo>
                  <a:lnTo>
                    <a:pt x="124" y="204"/>
                  </a:lnTo>
                  <a:lnTo>
                    <a:pt x="128" y="196"/>
                  </a:lnTo>
                  <a:lnTo>
                    <a:pt x="128" y="186"/>
                  </a:lnTo>
                  <a:lnTo>
                    <a:pt x="128" y="1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3" name="Freeform 28"/>
            <p:cNvSpPr>
              <a:spLocks/>
            </p:cNvSpPr>
            <p:nvPr/>
          </p:nvSpPr>
          <p:spPr bwMode="auto">
            <a:xfrm>
              <a:off x="3671824" y="673735"/>
              <a:ext cx="301625" cy="428625"/>
            </a:xfrm>
            <a:custGeom>
              <a:avLst/>
              <a:gdLst/>
              <a:ahLst/>
              <a:cxnLst>
                <a:cxn ang="0">
                  <a:pos x="58" y="188"/>
                </a:cxn>
                <a:cxn ang="0">
                  <a:pos x="60" y="196"/>
                </a:cxn>
                <a:cxn ang="0">
                  <a:pos x="64" y="210"/>
                </a:cxn>
                <a:cxn ang="0">
                  <a:pos x="72" y="220"/>
                </a:cxn>
                <a:cxn ang="0">
                  <a:pos x="86" y="224"/>
                </a:cxn>
                <a:cxn ang="0">
                  <a:pos x="94" y="226"/>
                </a:cxn>
                <a:cxn ang="0">
                  <a:pos x="112" y="222"/>
                </a:cxn>
                <a:cxn ang="0">
                  <a:pos x="122" y="214"/>
                </a:cxn>
                <a:cxn ang="0">
                  <a:pos x="126" y="202"/>
                </a:cxn>
                <a:cxn ang="0">
                  <a:pos x="126" y="194"/>
                </a:cxn>
                <a:cxn ang="0">
                  <a:pos x="120" y="176"/>
                </a:cxn>
                <a:cxn ang="0">
                  <a:pos x="102" y="166"/>
                </a:cxn>
                <a:cxn ang="0">
                  <a:pos x="56" y="148"/>
                </a:cxn>
                <a:cxn ang="0">
                  <a:pos x="32" y="138"/>
                </a:cxn>
                <a:cxn ang="0">
                  <a:pos x="16" y="122"/>
                </a:cxn>
                <a:cxn ang="0">
                  <a:pos x="4" y="102"/>
                </a:cxn>
                <a:cxn ang="0">
                  <a:pos x="2" y="78"/>
                </a:cxn>
                <a:cxn ang="0">
                  <a:pos x="2" y="62"/>
                </a:cxn>
                <a:cxn ang="0">
                  <a:pos x="14" y="34"/>
                </a:cxn>
                <a:cxn ang="0">
                  <a:pos x="36" y="12"/>
                </a:cxn>
                <a:cxn ang="0">
                  <a:pos x="72" y="2"/>
                </a:cxn>
                <a:cxn ang="0">
                  <a:pos x="96" y="0"/>
                </a:cxn>
                <a:cxn ang="0">
                  <a:pos x="136" y="4"/>
                </a:cxn>
                <a:cxn ang="0">
                  <a:pos x="162" y="18"/>
                </a:cxn>
                <a:cxn ang="0">
                  <a:pos x="178" y="42"/>
                </a:cxn>
                <a:cxn ang="0">
                  <a:pos x="184" y="72"/>
                </a:cxn>
                <a:cxn ang="0">
                  <a:pos x="124" y="84"/>
                </a:cxn>
                <a:cxn ang="0">
                  <a:pos x="124" y="66"/>
                </a:cxn>
                <a:cxn ang="0">
                  <a:pos x="118" y="54"/>
                </a:cxn>
                <a:cxn ang="0">
                  <a:pos x="110" y="48"/>
                </a:cxn>
                <a:cxn ang="0">
                  <a:pos x="96" y="44"/>
                </a:cxn>
                <a:cxn ang="0">
                  <a:pos x="84" y="46"/>
                </a:cxn>
                <a:cxn ang="0">
                  <a:pos x="70" y="56"/>
                </a:cxn>
                <a:cxn ang="0">
                  <a:pos x="66" y="66"/>
                </a:cxn>
                <a:cxn ang="0">
                  <a:pos x="64" y="72"/>
                </a:cxn>
                <a:cxn ang="0">
                  <a:pos x="70" y="90"/>
                </a:cxn>
                <a:cxn ang="0">
                  <a:pos x="94" y="102"/>
                </a:cxn>
                <a:cxn ang="0">
                  <a:pos x="134" y="116"/>
                </a:cxn>
                <a:cxn ang="0">
                  <a:pos x="160" y="128"/>
                </a:cxn>
                <a:cxn ang="0">
                  <a:pos x="178" y="144"/>
                </a:cxn>
                <a:cxn ang="0">
                  <a:pos x="186" y="164"/>
                </a:cxn>
                <a:cxn ang="0">
                  <a:pos x="190" y="190"/>
                </a:cxn>
                <a:cxn ang="0">
                  <a:pos x="188" y="208"/>
                </a:cxn>
                <a:cxn ang="0">
                  <a:pos x="174" y="240"/>
                </a:cxn>
                <a:cxn ang="0">
                  <a:pos x="148" y="260"/>
                </a:cxn>
                <a:cxn ang="0">
                  <a:pos x="114" y="270"/>
                </a:cxn>
                <a:cxn ang="0">
                  <a:pos x="94" y="270"/>
                </a:cxn>
                <a:cxn ang="0">
                  <a:pos x="48" y="264"/>
                </a:cxn>
                <a:cxn ang="0">
                  <a:pos x="20" y="248"/>
                </a:cxn>
                <a:cxn ang="0">
                  <a:pos x="4" y="222"/>
                </a:cxn>
                <a:cxn ang="0">
                  <a:pos x="0" y="188"/>
                </a:cxn>
                <a:cxn ang="0">
                  <a:pos x="58" y="180"/>
                </a:cxn>
              </a:cxnLst>
              <a:rect l="0" t="0" r="r" b="b"/>
              <a:pathLst>
                <a:path w="190" h="270">
                  <a:moveTo>
                    <a:pt x="58" y="180"/>
                  </a:moveTo>
                  <a:lnTo>
                    <a:pt x="58" y="188"/>
                  </a:lnTo>
                  <a:lnTo>
                    <a:pt x="58" y="188"/>
                  </a:lnTo>
                  <a:lnTo>
                    <a:pt x="60" y="196"/>
                  </a:lnTo>
                  <a:lnTo>
                    <a:pt x="62" y="204"/>
                  </a:lnTo>
                  <a:lnTo>
                    <a:pt x="64" y="210"/>
                  </a:lnTo>
                  <a:lnTo>
                    <a:pt x="68" y="216"/>
                  </a:lnTo>
                  <a:lnTo>
                    <a:pt x="72" y="220"/>
                  </a:lnTo>
                  <a:lnTo>
                    <a:pt x="78" y="222"/>
                  </a:lnTo>
                  <a:lnTo>
                    <a:pt x="86" y="224"/>
                  </a:lnTo>
                  <a:lnTo>
                    <a:pt x="94" y="226"/>
                  </a:lnTo>
                  <a:lnTo>
                    <a:pt x="94" y="226"/>
                  </a:lnTo>
                  <a:lnTo>
                    <a:pt x="108" y="224"/>
                  </a:lnTo>
                  <a:lnTo>
                    <a:pt x="112" y="222"/>
                  </a:lnTo>
                  <a:lnTo>
                    <a:pt x="118" y="218"/>
                  </a:lnTo>
                  <a:lnTo>
                    <a:pt x="122" y="214"/>
                  </a:lnTo>
                  <a:lnTo>
                    <a:pt x="124" y="208"/>
                  </a:lnTo>
                  <a:lnTo>
                    <a:pt x="126" y="202"/>
                  </a:lnTo>
                  <a:lnTo>
                    <a:pt x="126" y="194"/>
                  </a:lnTo>
                  <a:lnTo>
                    <a:pt x="126" y="194"/>
                  </a:lnTo>
                  <a:lnTo>
                    <a:pt x="124" y="184"/>
                  </a:lnTo>
                  <a:lnTo>
                    <a:pt x="120" y="176"/>
                  </a:lnTo>
                  <a:lnTo>
                    <a:pt x="112" y="170"/>
                  </a:lnTo>
                  <a:lnTo>
                    <a:pt x="102" y="166"/>
                  </a:lnTo>
                  <a:lnTo>
                    <a:pt x="56" y="148"/>
                  </a:lnTo>
                  <a:lnTo>
                    <a:pt x="56" y="148"/>
                  </a:lnTo>
                  <a:lnTo>
                    <a:pt x="44" y="144"/>
                  </a:lnTo>
                  <a:lnTo>
                    <a:pt x="32" y="138"/>
                  </a:lnTo>
                  <a:lnTo>
                    <a:pt x="24" y="130"/>
                  </a:lnTo>
                  <a:lnTo>
                    <a:pt x="16" y="122"/>
                  </a:lnTo>
                  <a:lnTo>
                    <a:pt x="10" y="112"/>
                  </a:lnTo>
                  <a:lnTo>
                    <a:pt x="4" y="102"/>
                  </a:lnTo>
                  <a:lnTo>
                    <a:pt x="2" y="90"/>
                  </a:lnTo>
                  <a:lnTo>
                    <a:pt x="2" y="78"/>
                  </a:lnTo>
                  <a:lnTo>
                    <a:pt x="2" y="78"/>
                  </a:lnTo>
                  <a:lnTo>
                    <a:pt x="2" y="62"/>
                  </a:lnTo>
                  <a:lnTo>
                    <a:pt x="6" y="48"/>
                  </a:lnTo>
                  <a:lnTo>
                    <a:pt x="14" y="34"/>
                  </a:lnTo>
                  <a:lnTo>
                    <a:pt x="24" y="22"/>
                  </a:lnTo>
                  <a:lnTo>
                    <a:pt x="36" y="12"/>
                  </a:lnTo>
                  <a:lnTo>
                    <a:pt x="52" y="6"/>
                  </a:lnTo>
                  <a:lnTo>
                    <a:pt x="72" y="2"/>
                  </a:lnTo>
                  <a:lnTo>
                    <a:pt x="96" y="0"/>
                  </a:lnTo>
                  <a:lnTo>
                    <a:pt x="96" y="0"/>
                  </a:lnTo>
                  <a:lnTo>
                    <a:pt x="118" y="0"/>
                  </a:lnTo>
                  <a:lnTo>
                    <a:pt x="136" y="4"/>
                  </a:lnTo>
                  <a:lnTo>
                    <a:pt x="150" y="10"/>
                  </a:lnTo>
                  <a:lnTo>
                    <a:pt x="162" y="18"/>
                  </a:lnTo>
                  <a:lnTo>
                    <a:pt x="172" y="30"/>
                  </a:lnTo>
                  <a:lnTo>
                    <a:pt x="178" y="42"/>
                  </a:lnTo>
                  <a:lnTo>
                    <a:pt x="182" y="56"/>
                  </a:lnTo>
                  <a:lnTo>
                    <a:pt x="184" y="72"/>
                  </a:lnTo>
                  <a:lnTo>
                    <a:pt x="184" y="84"/>
                  </a:lnTo>
                  <a:lnTo>
                    <a:pt x="124" y="84"/>
                  </a:lnTo>
                  <a:lnTo>
                    <a:pt x="124" y="84"/>
                  </a:lnTo>
                  <a:lnTo>
                    <a:pt x="124" y="66"/>
                  </a:lnTo>
                  <a:lnTo>
                    <a:pt x="122" y="60"/>
                  </a:lnTo>
                  <a:lnTo>
                    <a:pt x="118" y="54"/>
                  </a:lnTo>
                  <a:lnTo>
                    <a:pt x="114" y="50"/>
                  </a:lnTo>
                  <a:lnTo>
                    <a:pt x="110" y="48"/>
                  </a:lnTo>
                  <a:lnTo>
                    <a:pt x="104" y="46"/>
                  </a:lnTo>
                  <a:lnTo>
                    <a:pt x="96" y="44"/>
                  </a:lnTo>
                  <a:lnTo>
                    <a:pt x="96" y="44"/>
                  </a:lnTo>
                  <a:lnTo>
                    <a:pt x="84" y="46"/>
                  </a:lnTo>
                  <a:lnTo>
                    <a:pt x="74" y="52"/>
                  </a:lnTo>
                  <a:lnTo>
                    <a:pt x="70" y="56"/>
                  </a:lnTo>
                  <a:lnTo>
                    <a:pt x="68" y="60"/>
                  </a:lnTo>
                  <a:lnTo>
                    <a:pt x="66" y="66"/>
                  </a:lnTo>
                  <a:lnTo>
                    <a:pt x="64" y="72"/>
                  </a:lnTo>
                  <a:lnTo>
                    <a:pt x="64" y="72"/>
                  </a:lnTo>
                  <a:lnTo>
                    <a:pt x="66" y="82"/>
                  </a:lnTo>
                  <a:lnTo>
                    <a:pt x="70" y="90"/>
                  </a:lnTo>
                  <a:lnTo>
                    <a:pt x="80" y="96"/>
                  </a:lnTo>
                  <a:lnTo>
                    <a:pt x="94" y="102"/>
                  </a:lnTo>
                  <a:lnTo>
                    <a:pt x="134" y="116"/>
                  </a:lnTo>
                  <a:lnTo>
                    <a:pt x="134" y="116"/>
                  </a:lnTo>
                  <a:lnTo>
                    <a:pt x="148" y="122"/>
                  </a:lnTo>
                  <a:lnTo>
                    <a:pt x="160" y="128"/>
                  </a:lnTo>
                  <a:lnTo>
                    <a:pt x="170" y="136"/>
                  </a:lnTo>
                  <a:lnTo>
                    <a:pt x="178" y="144"/>
                  </a:lnTo>
                  <a:lnTo>
                    <a:pt x="182" y="152"/>
                  </a:lnTo>
                  <a:lnTo>
                    <a:pt x="186" y="164"/>
                  </a:lnTo>
                  <a:lnTo>
                    <a:pt x="190" y="176"/>
                  </a:lnTo>
                  <a:lnTo>
                    <a:pt x="190" y="190"/>
                  </a:lnTo>
                  <a:lnTo>
                    <a:pt x="190" y="190"/>
                  </a:lnTo>
                  <a:lnTo>
                    <a:pt x="188" y="208"/>
                  </a:lnTo>
                  <a:lnTo>
                    <a:pt x="182" y="226"/>
                  </a:lnTo>
                  <a:lnTo>
                    <a:pt x="174" y="240"/>
                  </a:lnTo>
                  <a:lnTo>
                    <a:pt x="162" y="250"/>
                  </a:lnTo>
                  <a:lnTo>
                    <a:pt x="148" y="260"/>
                  </a:lnTo>
                  <a:lnTo>
                    <a:pt x="132" y="266"/>
                  </a:lnTo>
                  <a:lnTo>
                    <a:pt x="114" y="270"/>
                  </a:lnTo>
                  <a:lnTo>
                    <a:pt x="94" y="270"/>
                  </a:lnTo>
                  <a:lnTo>
                    <a:pt x="94" y="270"/>
                  </a:lnTo>
                  <a:lnTo>
                    <a:pt x="68" y="270"/>
                  </a:lnTo>
                  <a:lnTo>
                    <a:pt x="48" y="264"/>
                  </a:lnTo>
                  <a:lnTo>
                    <a:pt x="32" y="258"/>
                  </a:lnTo>
                  <a:lnTo>
                    <a:pt x="20" y="248"/>
                  </a:lnTo>
                  <a:lnTo>
                    <a:pt x="10" y="236"/>
                  </a:lnTo>
                  <a:lnTo>
                    <a:pt x="4" y="222"/>
                  </a:lnTo>
                  <a:lnTo>
                    <a:pt x="0" y="206"/>
                  </a:lnTo>
                  <a:lnTo>
                    <a:pt x="0" y="188"/>
                  </a:lnTo>
                  <a:lnTo>
                    <a:pt x="0" y="180"/>
                  </a:lnTo>
                  <a:lnTo>
                    <a:pt x="58" y="18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5" name="Rectangle 29"/>
            <p:cNvSpPr>
              <a:spLocks noChangeArrowheads="1"/>
            </p:cNvSpPr>
            <p:nvPr/>
          </p:nvSpPr>
          <p:spPr bwMode="auto">
            <a:xfrm>
              <a:off x="4030599" y="975360"/>
              <a:ext cx="101600" cy="11747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6" name="Freeform 30"/>
            <p:cNvSpPr>
              <a:spLocks/>
            </p:cNvSpPr>
            <p:nvPr/>
          </p:nvSpPr>
          <p:spPr bwMode="auto">
            <a:xfrm>
              <a:off x="4192524" y="673735"/>
              <a:ext cx="314325" cy="428625"/>
            </a:xfrm>
            <a:custGeom>
              <a:avLst/>
              <a:gdLst/>
              <a:ahLst/>
              <a:cxnLst>
                <a:cxn ang="0">
                  <a:pos x="134" y="100"/>
                </a:cxn>
                <a:cxn ang="0">
                  <a:pos x="132" y="72"/>
                </a:cxn>
                <a:cxn ang="0">
                  <a:pos x="124" y="58"/>
                </a:cxn>
                <a:cxn ang="0">
                  <a:pos x="112" y="48"/>
                </a:cxn>
                <a:cxn ang="0">
                  <a:pos x="104" y="48"/>
                </a:cxn>
                <a:cxn ang="0">
                  <a:pos x="84" y="52"/>
                </a:cxn>
                <a:cxn ang="0">
                  <a:pos x="74" y="70"/>
                </a:cxn>
                <a:cxn ang="0">
                  <a:pos x="68" y="96"/>
                </a:cxn>
                <a:cxn ang="0">
                  <a:pos x="66" y="136"/>
                </a:cxn>
                <a:cxn ang="0">
                  <a:pos x="70" y="192"/>
                </a:cxn>
                <a:cxn ang="0">
                  <a:pos x="78" y="214"/>
                </a:cxn>
                <a:cxn ang="0">
                  <a:pos x="92" y="224"/>
                </a:cxn>
                <a:cxn ang="0">
                  <a:pos x="102" y="226"/>
                </a:cxn>
                <a:cxn ang="0">
                  <a:pos x="116" y="222"/>
                </a:cxn>
                <a:cxn ang="0">
                  <a:pos x="126" y="212"/>
                </a:cxn>
                <a:cxn ang="0">
                  <a:pos x="132" y="192"/>
                </a:cxn>
                <a:cxn ang="0">
                  <a:pos x="198" y="166"/>
                </a:cxn>
                <a:cxn ang="0">
                  <a:pos x="196" y="190"/>
                </a:cxn>
                <a:cxn ang="0">
                  <a:pos x="184" y="228"/>
                </a:cxn>
                <a:cxn ang="0">
                  <a:pos x="160" y="256"/>
                </a:cxn>
                <a:cxn ang="0">
                  <a:pos x="124" y="268"/>
                </a:cxn>
                <a:cxn ang="0">
                  <a:pos x="98" y="270"/>
                </a:cxn>
                <a:cxn ang="0">
                  <a:pos x="56" y="264"/>
                </a:cxn>
                <a:cxn ang="0">
                  <a:pos x="38" y="254"/>
                </a:cxn>
                <a:cxn ang="0">
                  <a:pos x="24" y="242"/>
                </a:cxn>
                <a:cxn ang="0">
                  <a:pos x="14" y="224"/>
                </a:cxn>
                <a:cxn ang="0">
                  <a:pos x="2" y="170"/>
                </a:cxn>
                <a:cxn ang="0">
                  <a:pos x="0" y="136"/>
                </a:cxn>
                <a:cxn ang="0">
                  <a:pos x="4" y="84"/>
                </a:cxn>
                <a:cxn ang="0">
                  <a:pos x="12" y="56"/>
                </a:cxn>
                <a:cxn ang="0">
                  <a:pos x="24" y="36"/>
                </a:cxn>
                <a:cxn ang="0">
                  <a:pos x="36" y="20"/>
                </a:cxn>
                <a:cxn ang="0">
                  <a:pos x="54" y="10"/>
                </a:cxn>
                <a:cxn ang="0">
                  <a:pos x="82" y="2"/>
                </a:cxn>
                <a:cxn ang="0">
                  <a:pos x="104" y="0"/>
                </a:cxn>
                <a:cxn ang="0">
                  <a:pos x="144" y="6"/>
                </a:cxn>
                <a:cxn ang="0">
                  <a:pos x="174" y="26"/>
                </a:cxn>
                <a:cxn ang="0">
                  <a:pos x="192" y="58"/>
                </a:cxn>
                <a:cxn ang="0">
                  <a:pos x="198" y="100"/>
                </a:cxn>
              </a:cxnLst>
              <a:rect l="0" t="0" r="r" b="b"/>
              <a:pathLst>
                <a:path w="198" h="270">
                  <a:moveTo>
                    <a:pt x="134" y="100"/>
                  </a:moveTo>
                  <a:lnTo>
                    <a:pt x="134" y="100"/>
                  </a:lnTo>
                  <a:lnTo>
                    <a:pt x="132" y="80"/>
                  </a:lnTo>
                  <a:lnTo>
                    <a:pt x="132" y="72"/>
                  </a:lnTo>
                  <a:lnTo>
                    <a:pt x="128" y="64"/>
                  </a:lnTo>
                  <a:lnTo>
                    <a:pt x="124" y="58"/>
                  </a:lnTo>
                  <a:lnTo>
                    <a:pt x="120" y="52"/>
                  </a:lnTo>
                  <a:lnTo>
                    <a:pt x="112" y="48"/>
                  </a:lnTo>
                  <a:lnTo>
                    <a:pt x="104" y="48"/>
                  </a:lnTo>
                  <a:lnTo>
                    <a:pt x="104" y="48"/>
                  </a:lnTo>
                  <a:lnTo>
                    <a:pt x="94" y="48"/>
                  </a:lnTo>
                  <a:lnTo>
                    <a:pt x="84" y="52"/>
                  </a:lnTo>
                  <a:lnTo>
                    <a:pt x="78" y="60"/>
                  </a:lnTo>
                  <a:lnTo>
                    <a:pt x="74" y="70"/>
                  </a:lnTo>
                  <a:lnTo>
                    <a:pt x="70" y="82"/>
                  </a:lnTo>
                  <a:lnTo>
                    <a:pt x="68" y="96"/>
                  </a:lnTo>
                  <a:lnTo>
                    <a:pt x="66" y="136"/>
                  </a:lnTo>
                  <a:lnTo>
                    <a:pt x="66" y="136"/>
                  </a:lnTo>
                  <a:lnTo>
                    <a:pt x="68" y="176"/>
                  </a:lnTo>
                  <a:lnTo>
                    <a:pt x="70" y="192"/>
                  </a:lnTo>
                  <a:lnTo>
                    <a:pt x="72" y="204"/>
                  </a:lnTo>
                  <a:lnTo>
                    <a:pt x="78" y="214"/>
                  </a:lnTo>
                  <a:lnTo>
                    <a:pt x="84" y="220"/>
                  </a:lnTo>
                  <a:lnTo>
                    <a:pt x="92" y="224"/>
                  </a:lnTo>
                  <a:lnTo>
                    <a:pt x="102" y="226"/>
                  </a:lnTo>
                  <a:lnTo>
                    <a:pt x="102" y="226"/>
                  </a:lnTo>
                  <a:lnTo>
                    <a:pt x="110" y="224"/>
                  </a:lnTo>
                  <a:lnTo>
                    <a:pt x="116" y="222"/>
                  </a:lnTo>
                  <a:lnTo>
                    <a:pt x="122" y="218"/>
                  </a:lnTo>
                  <a:lnTo>
                    <a:pt x="126" y="212"/>
                  </a:lnTo>
                  <a:lnTo>
                    <a:pt x="130" y="202"/>
                  </a:lnTo>
                  <a:lnTo>
                    <a:pt x="132" y="192"/>
                  </a:lnTo>
                  <a:lnTo>
                    <a:pt x="134" y="166"/>
                  </a:lnTo>
                  <a:lnTo>
                    <a:pt x="198" y="166"/>
                  </a:lnTo>
                  <a:lnTo>
                    <a:pt x="198" y="166"/>
                  </a:lnTo>
                  <a:lnTo>
                    <a:pt x="196" y="190"/>
                  </a:lnTo>
                  <a:lnTo>
                    <a:pt x="192" y="210"/>
                  </a:lnTo>
                  <a:lnTo>
                    <a:pt x="184" y="228"/>
                  </a:lnTo>
                  <a:lnTo>
                    <a:pt x="174" y="244"/>
                  </a:lnTo>
                  <a:lnTo>
                    <a:pt x="160" y="256"/>
                  </a:lnTo>
                  <a:lnTo>
                    <a:pt x="144" y="264"/>
                  </a:lnTo>
                  <a:lnTo>
                    <a:pt x="124" y="268"/>
                  </a:lnTo>
                  <a:lnTo>
                    <a:pt x="98" y="270"/>
                  </a:lnTo>
                  <a:lnTo>
                    <a:pt x="98" y="270"/>
                  </a:lnTo>
                  <a:lnTo>
                    <a:pt x="76" y="270"/>
                  </a:lnTo>
                  <a:lnTo>
                    <a:pt x="56" y="264"/>
                  </a:lnTo>
                  <a:lnTo>
                    <a:pt x="46" y="260"/>
                  </a:lnTo>
                  <a:lnTo>
                    <a:pt x="38" y="254"/>
                  </a:lnTo>
                  <a:lnTo>
                    <a:pt x="32" y="248"/>
                  </a:lnTo>
                  <a:lnTo>
                    <a:pt x="24" y="242"/>
                  </a:lnTo>
                  <a:lnTo>
                    <a:pt x="20" y="234"/>
                  </a:lnTo>
                  <a:lnTo>
                    <a:pt x="14" y="224"/>
                  </a:lnTo>
                  <a:lnTo>
                    <a:pt x="6" y="200"/>
                  </a:lnTo>
                  <a:lnTo>
                    <a:pt x="2" y="170"/>
                  </a:lnTo>
                  <a:lnTo>
                    <a:pt x="0" y="136"/>
                  </a:lnTo>
                  <a:lnTo>
                    <a:pt x="0" y="136"/>
                  </a:lnTo>
                  <a:lnTo>
                    <a:pt x="2" y="98"/>
                  </a:lnTo>
                  <a:lnTo>
                    <a:pt x="4" y="84"/>
                  </a:lnTo>
                  <a:lnTo>
                    <a:pt x="8" y="70"/>
                  </a:lnTo>
                  <a:lnTo>
                    <a:pt x="12" y="56"/>
                  </a:lnTo>
                  <a:lnTo>
                    <a:pt x="18" y="46"/>
                  </a:lnTo>
                  <a:lnTo>
                    <a:pt x="24" y="36"/>
                  </a:lnTo>
                  <a:lnTo>
                    <a:pt x="30" y="28"/>
                  </a:lnTo>
                  <a:lnTo>
                    <a:pt x="36" y="20"/>
                  </a:lnTo>
                  <a:lnTo>
                    <a:pt x="44" y="14"/>
                  </a:lnTo>
                  <a:lnTo>
                    <a:pt x="54" y="10"/>
                  </a:lnTo>
                  <a:lnTo>
                    <a:pt x="62" y="6"/>
                  </a:lnTo>
                  <a:lnTo>
                    <a:pt x="82" y="2"/>
                  </a:lnTo>
                  <a:lnTo>
                    <a:pt x="104" y="0"/>
                  </a:lnTo>
                  <a:lnTo>
                    <a:pt x="104" y="0"/>
                  </a:lnTo>
                  <a:lnTo>
                    <a:pt x="126" y="2"/>
                  </a:lnTo>
                  <a:lnTo>
                    <a:pt x="144" y="6"/>
                  </a:lnTo>
                  <a:lnTo>
                    <a:pt x="160" y="16"/>
                  </a:lnTo>
                  <a:lnTo>
                    <a:pt x="174" y="26"/>
                  </a:lnTo>
                  <a:lnTo>
                    <a:pt x="184" y="40"/>
                  </a:lnTo>
                  <a:lnTo>
                    <a:pt x="192" y="58"/>
                  </a:lnTo>
                  <a:lnTo>
                    <a:pt x="196" y="78"/>
                  </a:lnTo>
                  <a:lnTo>
                    <a:pt x="198" y="100"/>
                  </a:lnTo>
                  <a:lnTo>
                    <a:pt x="134" y="10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7" name="Freeform 31"/>
            <p:cNvSpPr>
              <a:spLocks noEditPoints="1"/>
            </p:cNvSpPr>
            <p:nvPr/>
          </p:nvSpPr>
          <p:spPr bwMode="auto">
            <a:xfrm>
              <a:off x="4544949" y="673735"/>
              <a:ext cx="323850" cy="428625"/>
            </a:xfrm>
            <a:custGeom>
              <a:avLst/>
              <a:gdLst/>
              <a:ahLst/>
              <a:cxnLst>
                <a:cxn ang="0">
                  <a:pos x="102" y="0"/>
                </a:cxn>
                <a:cxn ang="0">
                  <a:pos x="130" y="2"/>
                </a:cxn>
                <a:cxn ang="0">
                  <a:pos x="152" y="8"/>
                </a:cxn>
                <a:cxn ang="0">
                  <a:pos x="170" y="18"/>
                </a:cxn>
                <a:cxn ang="0">
                  <a:pos x="182" y="34"/>
                </a:cxn>
                <a:cxn ang="0">
                  <a:pos x="192" y="52"/>
                </a:cxn>
                <a:cxn ang="0">
                  <a:pos x="202" y="104"/>
                </a:cxn>
                <a:cxn ang="0">
                  <a:pos x="204" y="136"/>
                </a:cxn>
                <a:cxn ang="0">
                  <a:pos x="198" y="194"/>
                </a:cxn>
                <a:cxn ang="0">
                  <a:pos x="188" y="226"/>
                </a:cxn>
                <a:cxn ang="0">
                  <a:pos x="176" y="244"/>
                </a:cxn>
                <a:cxn ang="0">
                  <a:pos x="160" y="256"/>
                </a:cxn>
                <a:cxn ang="0">
                  <a:pos x="140" y="266"/>
                </a:cxn>
                <a:cxn ang="0">
                  <a:pos x="102" y="270"/>
                </a:cxn>
                <a:cxn ang="0">
                  <a:pos x="88" y="270"/>
                </a:cxn>
                <a:cxn ang="0">
                  <a:pos x="64" y="266"/>
                </a:cxn>
                <a:cxn ang="0">
                  <a:pos x="44" y="258"/>
                </a:cxn>
                <a:cxn ang="0">
                  <a:pos x="28" y="244"/>
                </a:cxn>
                <a:cxn ang="0">
                  <a:pos x="16" y="228"/>
                </a:cxn>
                <a:cxn ang="0">
                  <a:pos x="6" y="194"/>
                </a:cxn>
                <a:cxn ang="0">
                  <a:pos x="0" y="136"/>
                </a:cxn>
                <a:cxn ang="0">
                  <a:pos x="2" y="104"/>
                </a:cxn>
                <a:cxn ang="0">
                  <a:pos x="14" y="54"/>
                </a:cxn>
                <a:cxn ang="0">
                  <a:pos x="24" y="34"/>
                </a:cxn>
                <a:cxn ang="0">
                  <a:pos x="38" y="20"/>
                </a:cxn>
                <a:cxn ang="0">
                  <a:pos x="54" y="8"/>
                </a:cxn>
                <a:cxn ang="0">
                  <a:pos x="76" y="2"/>
                </a:cxn>
                <a:cxn ang="0">
                  <a:pos x="102" y="0"/>
                </a:cxn>
                <a:cxn ang="0">
                  <a:pos x="102" y="226"/>
                </a:cxn>
                <a:cxn ang="0">
                  <a:pos x="120" y="220"/>
                </a:cxn>
                <a:cxn ang="0">
                  <a:pos x="130" y="204"/>
                </a:cxn>
                <a:cxn ang="0">
                  <a:pos x="136" y="176"/>
                </a:cxn>
                <a:cxn ang="0">
                  <a:pos x="138" y="136"/>
                </a:cxn>
                <a:cxn ang="0">
                  <a:pos x="134" y="78"/>
                </a:cxn>
                <a:cxn ang="0">
                  <a:pos x="126" y="56"/>
                </a:cxn>
                <a:cxn ang="0">
                  <a:pos x="112" y="46"/>
                </a:cxn>
                <a:cxn ang="0">
                  <a:pos x="102" y="44"/>
                </a:cxn>
                <a:cxn ang="0">
                  <a:pos x="84" y="52"/>
                </a:cxn>
                <a:cxn ang="0">
                  <a:pos x="72" y="70"/>
                </a:cxn>
                <a:cxn ang="0">
                  <a:pos x="68" y="98"/>
                </a:cxn>
                <a:cxn ang="0">
                  <a:pos x="66" y="136"/>
                </a:cxn>
                <a:cxn ang="0">
                  <a:pos x="70" y="186"/>
                </a:cxn>
                <a:cxn ang="0">
                  <a:pos x="76" y="210"/>
                </a:cxn>
                <a:cxn ang="0">
                  <a:pos x="92" y="224"/>
                </a:cxn>
                <a:cxn ang="0">
                  <a:pos x="102" y="226"/>
                </a:cxn>
              </a:cxnLst>
              <a:rect l="0" t="0" r="r" b="b"/>
              <a:pathLst>
                <a:path w="204" h="270">
                  <a:moveTo>
                    <a:pt x="102" y="0"/>
                  </a:moveTo>
                  <a:lnTo>
                    <a:pt x="102" y="0"/>
                  </a:lnTo>
                  <a:lnTo>
                    <a:pt x="116" y="0"/>
                  </a:lnTo>
                  <a:lnTo>
                    <a:pt x="130" y="2"/>
                  </a:lnTo>
                  <a:lnTo>
                    <a:pt x="142" y="4"/>
                  </a:lnTo>
                  <a:lnTo>
                    <a:pt x="152" y="8"/>
                  </a:lnTo>
                  <a:lnTo>
                    <a:pt x="162" y="12"/>
                  </a:lnTo>
                  <a:lnTo>
                    <a:pt x="170" y="18"/>
                  </a:lnTo>
                  <a:lnTo>
                    <a:pt x="176" y="26"/>
                  </a:lnTo>
                  <a:lnTo>
                    <a:pt x="182" y="34"/>
                  </a:lnTo>
                  <a:lnTo>
                    <a:pt x="188" y="42"/>
                  </a:lnTo>
                  <a:lnTo>
                    <a:pt x="192" y="52"/>
                  </a:lnTo>
                  <a:lnTo>
                    <a:pt x="200" y="76"/>
                  </a:lnTo>
                  <a:lnTo>
                    <a:pt x="202" y="104"/>
                  </a:lnTo>
                  <a:lnTo>
                    <a:pt x="204" y="136"/>
                  </a:lnTo>
                  <a:lnTo>
                    <a:pt x="204" y="136"/>
                  </a:lnTo>
                  <a:lnTo>
                    <a:pt x="202" y="166"/>
                  </a:lnTo>
                  <a:lnTo>
                    <a:pt x="198" y="194"/>
                  </a:lnTo>
                  <a:lnTo>
                    <a:pt x="192" y="216"/>
                  </a:lnTo>
                  <a:lnTo>
                    <a:pt x="188" y="226"/>
                  </a:lnTo>
                  <a:lnTo>
                    <a:pt x="182" y="236"/>
                  </a:lnTo>
                  <a:lnTo>
                    <a:pt x="176" y="244"/>
                  </a:lnTo>
                  <a:lnTo>
                    <a:pt x="168" y="250"/>
                  </a:lnTo>
                  <a:lnTo>
                    <a:pt x="160" y="256"/>
                  </a:lnTo>
                  <a:lnTo>
                    <a:pt x="150" y="262"/>
                  </a:lnTo>
                  <a:lnTo>
                    <a:pt x="140" y="266"/>
                  </a:lnTo>
                  <a:lnTo>
                    <a:pt x="128" y="268"/>
                  </a:lnTo>
                  <a:lnTo>
                    <a:pt x="102" y="270"/>
                  </a:lnTo>
                  <a:lnTo>
                    <a:pt x="102" y="270"/>
                  </a:lnTo>
                  <a:lnTo>
                    <a:pt x="88" y="270"/>
                  </a:lnTo>
                  <a:lnTo>
                    <a:pt x="76" y="268"/>
                  </a:lnTo>
                  <a:lnTo>
                    <a:pt x="64" y="266"/>
                  </a:lnTo>
                  <a:lnTo>
                    <a:pt x="54" y="262"/>
                  </a:lnTo>
                  <a:lnTo>
                    <a:pt x="44" y="258"/>
                  </a:lnTo>
                  <a:lnTo>
                    <a:pt x="36" y="252"/>
                  </a:lnTo>
                  <a:lnTo>
                    <a:pt x="28" y="244"/>
                  </a:lnTo>
                  <a:lnTo>
                    <a:pt x="22" y="236"/>
                  </a:lnTo>
                  <a:lnTo>
                    <a:pt x="16" y="228"/>
                  </a:lnTo>
                  <a:lnTo>
                    <a:pt x="12" y="218"/>
                  </a:lnTo>
                  <a:lnTo>
                    <a:pt x="6" y="194"/>
                  </a:lnTo>
                  <a:lnTo>
                    <a:pt x="2" y="166"/>
                  </a:lnTo>
                  <a:lnTo>
                    <a:pt x="0" y="136"/>
                  </a:lnTo>
                  <a:lnTo>
                    <a:pt x="0" y="136"/>
                  </a:lnTo>
                  <a:lnTo>
                    <a:pt x="2" y="104"/>
                  </a:lnTo>
                  <a:lnTo>
                    <a:pt x="6" y="76"/>
                  </a:lnTo>
                  <a:lnTo>
                    <a:pt x="14" y="54"/>
                  </a:lnTo>
                  <a:lnTo>
                    <a:pt x="18" y="44"/>
                  </a:lnTo>
                  <a:lnTo>
                    <a:pt x="24" y="34"/>
                  </a:lnTo>
                  <a:lnTo>
                    <a:pt x="30" y="26"/>
                  </a:lnTo>
                  <a:lnTo>
                    <a:pt x="38" y="20"/>
                  </a:lnTo>
                  <a:lnTo>
                    <a:pt x="46" y="14"/>
                  </a:lnTo>
                  <a:lnTo>
                    <a:pt x="54" y="8"/>
                  </a:lnTo>
                  <a:lnTo>
                    <a:pt x="64" y="4"/>
                  </a:lnTo>
                  <a:lnTo>
                    <a:pt x="76" y="2"/>
                  </a:lnTo>
                  <a:lnTo>
                    <a:pt x="102" y="0"/>
                  </a:lnTo>
                  <a:lnTo>
                    <a:pt x="102" y="0"/>
                  </a:lnTo>
                  <a:close/>
                  <a:moveTo>
                    <a:pt x="102" y="226"/>
                  </a:moveTo>
                  <a:lnTo>
                    <a:pt x="102" y="226"/>
                  </a:lnTo>
                  <a:lnTo>
                    <a:pt x="112" y="224"/>
                  </a:lnTo>
                  <a:lnTo>
                    <a:pt x="120" y="220"/>
                  </a:lnTo>
                  <a:lnTo>
                    <a:pt x="126" y="214"/>
                  </a:lnTo>
                  <a:lnTo>
                    <a:pt x="130" y="204"/>
                  </a:lnTo>
                  <a:lnTo>
                    <a:pt x="134" y="192"/>
                  </a:lnTo>
                  <a:lnTo>
                    <a:pt x="136" y="176"/>
                  </a:lnTo>
                  <a:lnTo>
                    <a:pt x="138" y="136"/>
                  </a:lnTo>
                  <a:lnTo>
                    <a:pt x="138" y="136"/>
                  </a:lnTo>
                  <a:lnTo>
                    <a:pt x="136" y="94"/>
                  </a:lnTo>
                  <a:lnTo>
                    <a:pt x="134" y="78"/>
                  </a:lnTo>
                  <a:lnTo>
                    <a:pt x="130" y="66"/>
                  </a:lnTo>
                  <a:lnTo>
                    <a:pt x="126" y="56"/>
                  </a:lnTo>
                  <a:lnTo>
                    <a:pt x="120" y="50"/>
                  </a:lnTo>
                  <a:lnTo>
                    <a:pt x="112" y="46"/>
                  </a:lnTo>
                  <a:lnTo>
                    <a:pt x="102" y="44"/>
                  </a:lnTo>
                  <a:lnTo>
                    <a:pt x="102" y="44"/>
                  </a:lnTo>
                  <a:lnTo>
                    <a:pt x="92" y="46"/>
                  </a:lnTo>
                  <a:lnTo>
                    <a:pt x="84" y="52"/>
                  </a:lnTo>
                  <a:lnTo>
                    <a:pt x="76" y="60"/>
                  </a:lnTo>
                  <a:lnTo>
                    <a:pt x="72" y="70"/>
                  </a:lnTo>
                  <a:lnTo>
                    <a:pt x="70" y="84"/>
                  </a:lnTo>
                  <a:lnTo>
                    <a:pt x="68" y="98"/>
                  </a:lnTo>
                  <a:lnTo>
                    <a:pt x="66" y="136"/>
                  </a:lnTo>
                  <a:lnTo>
                    <a:pt x="66" y="136"/>
                  </a:lnTo>
                  <a:lnTo>
                    <a:pt x="68" y="172"/>
                  </a:lnTo>
                  <a:lnTo>
                    <a:pt x="70" y="186"/>
                  </a:lnTo>
                  <a:lnTo>
                    <a:pt x="72" y="200"/>
                  </a:lnTo>
                  <a:lnTo>
                    <a:pt x="76" y="210"/>
                  </a:lnTo>
                  <a:lnTo>
                    <a:pt x="84" y="218"/>
                  </a:lnTo>
                  <a:lnTo>
                    <a:pt x="92" y="224"/>
                  </a:lnTo>
                  <a:lnTo>
                    <a:pt x="102" y="226"/>
                  </a:lnTo>
                  <a:lnTo>
                    <a:pt x="102" y="22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sp>
          <p:nvSpPr>
            <p:cNvPr id="18" name="Freeform 32"/>
            <p:cNvSpPr>
              <a:spLocks/>
            </p:cNvSpPr>
            <p:nvPr/>
          </p:nvSpPr>
          <p:spPr bwMode="auto">
            <a:xfrm>
              <a:off x="4925949" y="673735"/>
              <a:ext cx="504825" cy="419100"/>
            </a:xfrm>
            <a:custGeom>
              <a:avLst/>
              <a:gdLst/>
              <a:ahLst/>
              <a:cxnLst>
                <a:cxn ang="0">
                  <a:pos x="62" y="6"/>
                </a:cxn>
                <a:cxn ang="0">
                  <a:pos x="64" y="32"/>
                </a:cxn>
                <a:cxn ang="0">
                  <a:pos x="76" y="18"/>
                </a:cxn>
                <a:cxn ang="0">
                  <a:pos x="92" y="8"/>
                </a:cxn>
                <a:cxn ang="0">
                  <a:pos x="128" y="0"/>
                </a:cxn>
                <a:cxn ang="0">
                  <a:pos x="140" y="0"/>
                </a:cxn>
                <a:cxn ang="0">
                  <a:pos x="158" y="6"/>
                </a:cxn>
                <a:cxn ang="0">
                  <a:pos x="174" y="16"/>
                </a:cxn>
                <a:cxn ang="0">
                  <a:pos x="184" y="32"/>
                </a:cxn>
                <a:cxn ang="0">
                  <a:pos x="188" y="40"/>
                </a:cxn>
                <a:cxn ang="0">
                  <a:pos x="194" y="32"/>
                </a:cxn>
                <a:cxn ang="0">
                  <a:pos x="206" y="16"/>
                </a:cxn>
                <a:cxn ang="0">
                  <a:pos x="222" y="6"/>
                </a:cxn>
                <a:cxn ang="0">
                  <a:pos x="242" y="0"/>
                </a:cxn>
                <a:cxn ang="0">
                  <a:pos x="254" y="0"/>
                </a:cxn>
                <a:cxn ang="0">
                  <a:pos x="282" y="4"/>
                </a:cxn>
                <a:cxn ang="0">
                  <a:pos x="302" y="20"/>
                </a:cxn>
                <a:cxn ang="0">
                  <a:pos x="314" y="44"/>
                </a:cxn>
                <a:cxn ang="0">
                  <a:pos x="318" y="76"/>
                </a:cxn>
                <a:cxn ang="0">
                  <a:pos x="252" y="264"/>
                </a:cxn>
                <a:cxn ang="0">
                  <a:pos x="252" y="84"/>
                </a:cxn>
                <a:cxn ang="0">
                  <a:pos x="246" y="60"/>
                </a:cxn>
                <a:cxn ang="0">
                  <a:pos x="238" y="52"/>
                </a:cxn>
                <a:cxn ang="0">
                  <a:pos x="226" y="50"/>
                </a:cxn>
                <a:cxn ang="0">
                  <a:pos x="218" y="52"/>
                </a:cxn>
                <a:cxn ang="0">
                  <a:pos x="206" y="56"/>
                </a:cxn>
                <a:cxn ang="0">
                  <a:pos x="198" y="68"/>
                </a:cxn>
                <a:cxn ang="0">
                  <a:pos x="192" y="84"/>
                </a:cxn>
                <a:cxn ang="0">
                  <a:pos x="192" y="264"/>
                </a:cxn>
                <a:cxn ang="0">
                  <a:pos x="126" y="84"/>
                </a:cxn>
                <a:cxn ang="0">
                  <a:pos x="124" y="70"/>
                </a:cxn>
                <a:cxn ang="0">
                  <a:pos x="116" y="56"/>
                </a:cxn>
                <a:cxn ang="0">
                  <a:pos x="106" y="50"/>
                </a:cxn>
                <a:cxn ang="0">
                  <a:pos x="100" y="50"/>
                </a:cxn>
                <a:cxn ang="0">
                  <a:pos x="86" y="54"/>
                </a:cxn>
                <a:cxn ang="0">
                  <a:pos x="74" y="62"/>
                </a:cxn>
                <a:cxn ang="0">
                  <a:pos x="68" y="76"/>
                </a:cxn>
                <a:cxn ang="0">
                  <a:pos x="66" y="94"/>
                </a:cxn>
                <a:cxn ang="0">
                  <a:pos x="0" y="264"/>
                </a:cxn>
              </a:cxnLst>
              <a:rect l="0" t="0" r="r" b="b"/>
              <a:pathLst>
                <a:path w="318" h="264">
                  <a:moveTo>
                    <a:pt x="0" y="6"/>
                  </a:moveTo>
                  <a:lnTo>
                    <a:pt x="62" y="6"/>
                  </a:lnTo>
                  <a:lnTo>
                    <a:pt x="62" y="32"/>
                  </a:lnTo>
                  <a:lnTo>
                    <a:pt x="64" y="32"/>
                  </a:lnTo>
                  <a:lnTo>
                    <a:pt x="64" y="32"/>
                  </a:lnTo>
                  <a:lnTo>
                    <a:pt x="76" y="18"/>
                  </a:lnTo>
                  <a:lnTo>
                    <a:pt x="84" y="12"/>
                  </a:lnTo>
                  <a:lnTo>
                    <a:pt x="92" y="8"/>
                  </a:lnTo>
                  <a:lnTo>
                    <a:pt x="110" y="2"/>
                  </a:lnTo>
                  <a:lnTo>
                    <a:pt x="128" y="0"/>
                  </a:lnTo>
                  <a:lnTo>
                    <a:pt x="128" y="0"/>
                  </a:lnTo>
                  <a:lnTo>
                    <a:pt x="140" y="0"/>
                  </a:lnTo>
                  <a:lnTo>
                    <a:pt x="150" y="2"/>
                  </a:lnTo>
                  <a:lnTo>
                    <a:pt x="158" y="6"/>
                  </a:lnTo>
                  <a:lnTo>
                    <a:pt x="166" y="10"/>
                  </a:lnTo>
                  <a:lnTo>
                    <a:pt x="174" y="16"/>
                  </a:lnTo>
                  <a:lnTo>
                    <a:pt x="180" y="24"/>
                  </a:lnTo>
                  <a:lnTo>
                    <a:pt x="184" y="32"/>
                  </a:lnTo>
                  <a:lnTo>
                    <a:pt x="188" y="40"/>
                  </a:lnTo>
                  <a:lnTo>
                    <a:pt x="188" y="40"/>
                  </a:lnTo>
                  <a:lnTo>
                    <a:pt x="188" y="40"/>
                  </a:lnTo>
                  <a:lnTo>
                    <a:pt x="194" y="32"/>
                  </a:lnTo>
                  <a:lnTo>
                    <a:pt x="198" y="22"/>
                  </a:lnTo>
                  <a:lnTo>
                    <a:pt x="206" y="16"/>
                  </a:lnTo>
                  <a:lnTo>
                    <a:pt x="214" y="10"/>
                  </a:lnTo>
                  <a:lnTo>
                    <a:pt x="222" y="6"/>
                  </a:lnTo>
                  <a:lnTo>
                    <a:pt x="232" y="2"/>
                  </a:lnTo>
                  <a:lnTo>
                    <a:pt x="242" y="0"/>
                  </a:lnTo>
                  <a:lnTo>
                    <a:pt x="254" y="0"/>
                  </a:lnTo>
                  <a:lnTo>
                    <a:pt x="254" y="0"/>
                  </a:lnTo>
                  <a:lnTo>
                    <a:pt x="270" y="0"/>
                  </a:lnTo>
                  <a:lnTo>
                    <a:pt x="282" y="4"/>
                  </a:lnTo>
                  <a:lnTo>
                    <a:pt x="294" y="10"/>
                  </a:lnTo>
                  <a:lnTo>
                    <a:pt x="302" y="20"/>
                  </a:lnTo>
                  <a:lnTo>
                    <a:pt x="310" y="30"/>
                  </a:lnTo>
                  <a:lnTo>
                    <a:pt x="314" y="44"/>
                  </a:lnTo>
                  <a:lnTo>
                    <a:pt x="318" y="60"/>
                  </a:lnTo>
                  <a:lnTo>
                    <a:pt x="318" y="76"/>
                  </a:lnTo>
                  <a:lnTo>
                    <a:pt x="318" y="264"/>
                  </a:lnTo>
                  <a:lnTo>
                    <a:pt x="252" y="264"/>
                  </a:lnTo>
                  <a:lnTo>
                    <a:pt x="252" y="84"/>
                  </a:lnTo>
                  <a:lnTo>
                    <a:pt x="252" y="84"/>
                  </a:lnTo>
                  <a:lnTo>
                    <a:pt x="250" y="70"/>
                  </a:lnTo>
                  <a:lnTo>
                    <a:pt x="246" y="60"/>
                  </a:lnTo>
                  <a:lnTo>
                    <a:pt x="242" y="56"/>
                  </a:lnTo>
                  <a:lnTo>
                    <a:pt x="238" y="52"/>
                  </a:lnTo>
                  <a:lnTo>
                    <a:pt x="232" y="50"/>
                  </a:lnTo>
                  <a:lnTo>
                    <a:pt x="226" y="50"/>
                  </a:lnTo>
                  <a:lnTo>
                    <a:pt x="226" y="50"/>
                  </a:lnTo>
                  <a:lnTo>
                    <a:pt x="218" y="52"/>
                  </a:lnTo>
                  <a:lnTo>
                    <a:pt x="212" y="54"/>
                  </a:lnTo>
                  <a:lnTo>
                    <a:pt x="206" y="56"/>
                  </a:lnTo>
                  <a:lnTo>
                    <a:pt x="202" y="62"/>
                  </a:lnTo>
                  <a:lnTo>
                    <a:pt x="198" y="68"/>
                  </a:lnTo>
                  <a:lnTo>
                    <a:pt x="194" y="76"/>
                  </a:lnTo>
                  <a:lnTo>
                    <a:pt x="192" y="84"/>
                  </a:lnTo>
                  <a:lnTo>
                    <a:pt x="192" y="94"/>
                  </a:lnTo>
                  <a:lnTo>
                    <a:pt x="192" y="264"/>
                  </a:lnTo>
                  <a:lnTo>
                    <a:pt x="126" y="264"/>
                  </a:lnTo>
                  <a:lnTo>
                    <a:pt x="126" y="84"/>
                  </a:lnTo>
                  <a:lnTo>
                    <a:pt x="126" y="84"/>
                  </a:lnTo>
                  <a:lnTo>
                    <a:pt x="124" y="70"/>
                  </a:lnTo>
                  <a:lnTo>
                    <a:pt x="120" y="60"/>
                  </a:lnTo>
                  <a:lnTo>
                    <a:pt x="116" y="56"/>
                  </a:lnTo>
                  <a:lnTo>
                    <a:pt x="112" y="52"/>
                  </a:lnTo>
                  <a:lnTo>
                    <a:pt x="106" y="50"/>
                  </a:lnTo>
                  <a:lnTo>
                    <a:pt x="100" y="50"/>
                  </a:lnTo>
                  <a:lnTo>
                    <a:pt x="100" y="50"/>
                  </a:lnTo>
                  <a:lnTo>
                    <a:pt x="92" y="52"/>
                  </a:lnTo>
                  <a:lnTo>
                    <a:pt x="86" y="54"/>
                  </a:lnTo>
                  <a:lnTo>
                    <a:pt x="80" y="56"/>
                  </a:lnTo>
                  <a:lnTo>
                    <a:pt x="74" y="62"/>
                  </a:lnTo>
                  <a:lnTo>
                    <a:pt x="70" y="68"/>
                  </a:lnTo>
                  <a:lnTo>
                    <a:pt x="68" y="76"/>
                  </a:lnTo>
                  <a:lnTo>
                    <a:pt x="66" y="84"/>
                  </a:lnTo>
                  <a:lnTo>
                    <a:pt x="66" y="94"/>
                  </a:lnTo>
                  <a:lnTo>
                    <a:pt x="66" y="264"/>
                  </a:lnTo>
                  <a:lnTo>
                    <a:pt x="0" y="264"/>
                  </a:lnTo>
                  <a:lnTo>
                    <a:pt x="0" y="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400">
                <a:solidFill>
                  <a:srgbClr val="292929"/>
                </a:solidFill>
                <a:ea typeface="ＭＳ Ｐゴシック" pitchFamily="34" charset="-128"/>
              </a:endParaRPr>
            </a:p>
          </p:txBody>
        </p:sp>
      </p:grpSp>
      <p:sp>
        <p:nvSpPr>
          <p:cNvPr id="19" name="Rectangle 18">
            <a:hlinkClick r:id="rId3"/>
          </p:cNvPr>
          <p:cNvSpPr/>
          <p:nvPr userDrawn="1"/>
        </p:nvSpPr>
        <p:spPr bwMode="auto">
          <a:xfrm>
            <a:off x="3669030" y="6314349"/>
            <a:ext cx="1805940" cy="283464"/>
          </a:xfrm>
          <a:prstGeom prst="rect">
            <a:avLst/>
          </a:prstGeom>
          <a:solidFill>
            <a:schemeClr val="bg1">
              <a:alpha val="0"/>
            </a:schemeClr>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20" name="Rectangle 45"/>
          <p:cNvSpPr>
            <a:spLocks noGrp="1" noChangeArrowheads="1"/>
          </p:cNvSpPr>
          <p:nvPr>
            <p:ph type="subTitle" sz="quarter" idx="1" hasCustomPrompt="1"/>
          </p:nvPr>
        </p:nvSpPr>
        <p:spPr>
          <a:xfrm>
            <a:off x="2303080" y="3267926"/>
            <a:ext cx="4537841" cy="355482"/>
          </a:xfrm>
        </p:spPr>
        <p:txBody>
          <a:bodyPr/>
          <a:lstStyle>
            <a:lvl1pPr marL="0" indent="0" algn="ctr">
              <a:lnSpc>
                <a:spcPct val="95000"/>
              </a:lnSpc>
              <a:spcBef>
                <a:spcPct val="0"/>
              </a:spcBef>
              <a:spcAft>
                <a:spcPct val="0"/>
              </a:spcAft>
              <a:buFont typeface="Wingdings" pitchFamily="2" charset="2"/>
              <a:buNone/>
              <a:defRPr sz="1800" b="1" baseline="0">
                <a:solidFill>
                  <a:srgbClr val="D9D9D9"/>
                </a:solidFill>
                <a:latin typeface="Arial Narrow" pitchFamily="34" charset="0"/>
              </a:defRPr>
            </a:lvl1pPr>
          </a:lstStyle>
          <a:p>
            <a:r>
              <a:rPr lang="en-US" dirty="0" smtClean="0"/>
              <a:t>Click to edit subtitle text</a:t>
            </a:r>
            <a:endParaRPr lang="en-US" dirty="0"/>
          </a:p>
        </p:txBody>
      </p:sp>
      <p:sp>
        <p:nvSpPr>
          <p:cNvPr id="21" name="Text Placeholder 9"/>
          <p:cNvSpPr>
            <a:spLocks noGrp="1"/>
          </p:cNvSpPr>
          <p:nvPr>
            <p:ph type="body" sz="quarter" idx="11" hasCustomPrompt="1"/>
          </p:nvPr>
        </p:nvSpPr>
        <p:spPr>
          <a:xfrm>
            <a:off x="2286000" y="3666143"/>
            <a:ext cx="4572000" cy="1077218"/>
          </a:xfrm>
        </p:spPr>
        <p:txBody>
          <a:bodyPr/>
          <a:lstStyle>
            <a:lvl1pPr marL="0" indent="0" algn="ctr">
              <a:lnSpc>
                <a:spcPct val="100000"/>
              </a:lnSpc>
              <a:spcBef>
                <a:spcPts val="0"/>
              </a:spcBef>
              <a:spcAft>
                <a:spcPts val="0"/>
              </a:spcAft>
              <a:buNone/>
              <a:defRPr sz="1600" b="0" baseline="0">
                <a:solidFill>
                  <a:schemeClr val="bg1"/>
                </a:solidFill>
                <a:latin typeface="+mj-lt"/>
              </a:defRPr>
            </a:lvl1pPr>
            <a:lvl2pPr indent="0" algn="ctr">
              <a:lnSpc>
                <a:spcPct val="100000"/>
              </a:lnSpc>
              <a:buNone/>
              <a:defRPr sz="1800" b="0">
                <a:solidFill>
                  <a:schemeClr val="bg1"/>
                </a:solidFill>
                <a:latin typeface="+mj-lt"/>
              </a:defRPr>
            </a:lvl2pPr>
            <a:lvl3pPr indent="0" algn="ctr">
              <a:lnSpc>
                <a:spcPct val="100000"/>
              </a:lnSpc>
              <a:buNone/>
              <a:defRPr sz="1800" b="0">
                <a:solidFill>
                  <a:schemeClr val="bg1"/>
                </a:solidFill>
                <a:latin typeface="+mj-lt"/>
              </a:defRPr>
            </a:lvl3pPr>
            <a:lvl4pPr algn="ctr">
              <a:buNone/>
              <a:defRPr sz="1800" b="0">
                <a:solidFill>
                  <a:schemeClr val="bg1"/>
                </a:solidFill>
                <a:latin typeface="+mj-lt"/>
              </a:defRPr>
            </a:lvl4pPr>
            <a:lvl5pPr algn="ctr">
              <a:buNone/>
              <a:defRPr sz="1800" b="0">
                <a:solidFill>
                  <a:schemeClr val="bg1"/>
                </a:solidFill>
                <a:latin typeface="+mj-lt"/>
              </a:defRPr>
            </a:lvl5pPr>
          </a:lstStyle>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4212943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093102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4291418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6CBFC7-A4D4-4BFC-AA3C-B7D42C634817}"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723094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6CBFC7-A4D4-4BFC-AA3C-B7D42C634817}"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98335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1A8F5D-09CF-4B12-BCB2-FCB998BDD8B8}"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916704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6CBFC7-A4D4-4BFC-AA3C-B7D42C634817}" type="datetimeFigureOut">
              <a:rPr lang="en-US" smtClean="0"/>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244380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6CBFC7-A4D4-4BFC-AA3C-B7D42C634817}" type="datetimeFigureOut">
              <a:rPr lang="en-US" smtClean="0"/>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2591477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6CBFC7-A4D4-4BFC-AA3C-B7D42C634817}" type="datetimeFigureOut">
              <a:rPr lang="en-US" smtClean="0"/>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951539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1375403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6CBFC7-A4D4-4BFC-AA3C-B7D42C634817}"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411874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57876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6CBFC7-A4D4-4BFC-AA3C-B7D42C634817}"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180DE-F250-4ACD-BEBA-820DC43AA687}" type="slidenum">
              <a:rPr lang="en-US" smtClean="0"/>
              <a:t>‹#›</a:t>
            </a:fld>
            <a:endParaRPr lang="en-US"/>
          </a:p>
        </p:txBody>
      </p:sp>
    </p:spTree>
    <p:extLst>
      <p:ext uri="{BB962C8B-B14F-4D97-AF65-F5344CB8AC3E}">
        <p14:creationId xmlns:p14="http://schemas.microsoft.com/office/powerpoint/2010/main" val="354747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1A8F5D-09CF-4B12-BCB2-FCB998BDD8B8}"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230303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1A8F5D-09CF-4B12-BCB2-FCB998BDD8B8}" type="datetimeFigureOut">
              <a:rPr lang="en-US" smtClean="0"/>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87751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1A8F5D-09CF-4B12-BCB2-FCB998BDD8B8}" type="datetimeFigureOut">
              <a:rPr lang="en-US" smtClean="0"/>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422181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A8F5D-09CF-4B12-BCB2-FCB998BDD8B8}" type="datetimeFigureOut">
              <a:rPr lang="en-US" smtClean="0"/>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809761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1226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1A8F5D-09CF-4B12-BCB2-FCB998BDD8B8}"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339C3C-0F6E-4C9D-9BD6-336196307036}" type="slidenum">
              <a:rPr lang="en-US" smtClean="0"/>
              <a:t>‹#›</a:t>
            </a:fld>
            <a:endParaRPr lang="en-US"/>
          </a:p>
        </p:txBody>
      </p:sp>
    </p:spTree>
    <p:extLst>
      <p:ext uri="{BB962C8B-B14F-4D97-AF65-F5344CB8AC3E}">
        <p14:creationId xmlns:p14="http://schemas.microsoft.com/office/powerpoint/2010/main" val="372624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A8F5D-09CF-4B12-BCB2-FCB998BDD8B8}" type="datetimeFigureOut">
              <a:rPr lang="en-US" smtClean="0"/>
              <a:t>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39C3C-0F6E-4C9D-9BD6-336196307036}" type="slidenum">
              <a:rPr lang="en-US" smtClean="0"/>
              <a:t>‹#›</a:t>
            </a:fld>
            <a:endParaRPr lang="en-US"/>
          </a:p>
        </p:txBody>
      </p:sp>
    </p:spTree>
    <p:extLst>
      <p:ext uri="{BB962C8B-B14F-4D97-AF65-F5344CB8AC3E}">
        <p14:creationId xmlns:p14="http://schemas.microsoft.com/office/powerpoint/2010/main" val="181007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11" descr="ppt_4-3_text-no-color.png"/>
          <p:cNvPicPr>
            <a:picLocks noChangeAspect="1"/>
          </p:cNvPicPr>
          <p:nvPr/>
        </p:nvPicPr>
        <p:blipFill>
          <a:blip r:embed="rId15" cstate="print"/>
          <a:srcRect/>
          <a:stretch>
            <a:fillRect/>
          </a:stretch>
        </p:blipFill>
        <p:spPr bwMode="auto">
          <a:xfrm>
            <a:off x="0" y="6405563"/>
            <a:ext cx="9144000" cy="452437"/>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13" y="177800"/>
            <a:ext cx="8205787" cy="1050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9" name="Rectangle 5"/>
          <p:cNvSpPr>
            <a:spLocks noGrp="1" noChangeArrowheads="1"/>
          </p:cNvSpPr>
          <p:nvPr>
            <p:ph type="body" idx="1"/>
          </p:nvPr>
        </p:nvSpPr>
        <p:spPr bwMode="auto">
          <a:xfrm>
            <a:off x="638175" y="1225550"/>
            <a:ext cx="8201025" cy="20017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7"/>
          <p:cNvSpPr txBox="1">
            <a:spLocks/>
          </p:cNvSpPr>
          <p:nvPr/>
        </p:nvSpPr>
        <p:spPr>
          <a:xfrm>
            <a:off x="8591550" y="6124575"/>
            <a:ext cx="552450" cy="314325"/>
          </a:xfrm>
          <a:prstGeom prst="rect">
            <a:avLst/>
          </a:prstGeom>
        </p:spPr>
        <p:txBody>
          <a:bodyPr anchor="ctr"/>
          <a:lstStyle/>
          <a:p>
            <a:pPr algn="r" fontAlgn="base">
              <a:spcBef>
                <a:spcPct val="50000"/>
              </a:spcBef>
              <a:spcAft>
                <a:spcPct val="17000"/>
              </a:spcAft>
              <a:buClr>
                <a:srgbClr val="000000"/>
              </a:buClr>
              <a:buFont typeface="Wingdings" pitchFamily="2" charset="2"/>
              <a:buNone/>
            </a:pPr>
            <a:fld id="{4E75C7A2-4D03-4E3A-8789-D5A3CA26C55E}" type="slidenum">
              <a:rPr lang="en-US" sz="800">
                <a:solidFill>
                  <a:srgbClr val="B0B7BB"/>
                </a:solidFill>
                <a:ea typeface="ＭＳ Ｐゴシック" pitchFamily="34" charset="-128"/>
              </a:rPr>
              <a:pPr algn="r" fontAlgn="base">
                <a:spcBef>
                  <a:spcPct val="50000"/>
                </a:spcBef>
                <a:spcAft>
                  <a:spcPct val="17000"/>
                </a:spcAft>
                <a:buClr>
                  <a:srgbClr val="000000"/>
                </a:buClr>
                <a:buFont typeface="Wingdings" pitchFamily="2" charset="2"/>
                <a:buNone/>
              </a:pPr>
              <a:t>‹#›</a:t>
            </a:fld>
            <a:endParaRPr lang="en-US" sz="800">
              <a:solidFill>
                <a:srgbClr val="B0B7BB"/>
              </a:solidFill>
              <a:ea typeface="ＭＳ Ｐゴシック" pitchFamily="34" charset="-128"/>
            </a:endParaRPr>
          </a:p>
        </p:txBody>
      </p:sp>
      <p:sp>
        <p:nvSpPr>
          <p:cNvPr id="12" name="Rectangle 11"/>
          <p:cNvSpPr/>
          <p:nvPr/>
        </p:nvSpPr>
        <p:spPr bwMode="auto">
          <a:xfrm>
            <a:off x="0" y="201168"/>
            <a:ext cx="530352" cy="438912"/>
          </a:xfrm>
          <a:prstGeom prst="rect">
            <a:avLst/>
          </a:prstGeom>
          <a:solidFill>
            <a:srgbClr val="FF8917"/>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algn="ctr" fontAlgn="base">
              <a:spcBef>
                <a:spcPct val="50000"/>
              </a:spcBef>
              <a:spcAft>
                <a:spcPct val="17000"/>
              </a:spcAft>
              <a:buClr>
                <a:srgbClr val="000000"/>
              </a:buClr>
              <a:buFont typeface="Wingdings" pitchFamily="2" charset="2"/>
              <a:buNone/>
            </a:pPr>
            <a:endParaRPr lang="en-US" sz="1400" smtClean="0">
              <a:solidFill>
                <a:srgbClr val="292929"/>
              </a:solidFill>
              <a:ea typeface="ＭＳ Ｐゴシック" pitchFamily="34" charset="-128"/>
            </a:endParaRPr>
          </a:p>
        </p:txBody>
      </p:sp>
      <p:sp>
        <p:nvSpPr>
          <p:cNvPr id="15" name="Rectangle 14"/>
          <p:cNvSpPr>
            <a:spLocks noChangeArrowheads="1"/>
          </p:cNvSpPr>
          <p:nvPr/>
        </p:nvSpPr>
        <p:spPr bwMode="auto">
          <a:xfrm>
            <a:off x="2819400" y="6553200"/>
            <a:ext cx="3505200" cy="304800"/>
          </a:xfrm>
          <a:prstGeom prst="rect">
            <a:avLst/>
          </a:prstGeom>
          <a:noFill/>
          <a:ln w="9525">
            <a:noFill/>
            <a:miter lim="800000"/>
            <a:headEnd/>
            <a:tailEnd/>
          </a:ln>
          <a:effectLst/>
        </p:spPr>
        <p:txBody>
          <a:bodyPr anchor="b"/>
          <a:lstStyle/>
          <a:p>
            <a:pPr algn="ctr" eaLnBrk="0" hangingPunct="0">
              <a:defRPr/>
            </a:pPr>
            <a:r>
              <a:rPr lang="en-US" sz="600" b="1" kern="0" dirty="0" smtClean="0">
                <a:solidFill>
                  <a:srgbClr val="52719E"/>
                </a:solidFill>
                <a:ea typeface="ＭＳ Ｐゴシック" pitchFamily="34" charset="-128"/>
              </a:rPr>
              <a:t/>
            </a:r>
            <a:br>
              <a:rPr lang="en-US" sz="600" b="1" kern="0" dirty="0" smtClean="0">
                <a:solidFill>
                  <a:srgbClr val="52719E"/>
                </a:solidFill>
                <a:ea typeface="ＭＳ Ｐゴシック" pitchFamily="34" charset="-128"/>
              </a:rPr>
            </a:br>
            <a:r>
              <a:rPr lang="en-US" sz="600" b="1" kern="0" dirty="0">
                <a:solidFill>
                  <a:srgbClr val="52719E"/>
                </a:solidFill>
                <a:ea typeface="ＭＳ Ｐゴシック" pitchFamily="34" charset="-128"/>
              </a:rPr>
              <a:t>Copyright © </a:t>
            </a:r>
            <a:r>
              <a:rPr lang="en-US" sz="600" b="1" kern="0" dirty="0" smtClean="0">
                <a:solidFill>
                  <a:srgbClr val="52719E"/>
                </a:solidFill>
                <a:ea typeface="ＭＳ Ｐゴシック" pitchFamily="34" charset="-128"/>
              </a:rPr>
              <a:t>2011, </a:t>
            </a:r>
            <a:r>
              <a:rPr lang="en-US" sz="600" b="1" kern="0" dirty="0">
                <a:solidFill>
                  <a:srgbClr val="52719E"/>
                </a:solidFill>
                <a:ea typeface="ＭＳ Ｐゴシック" pitchFamily="34" charset="-128"/>
              </a:rPr>
              <a:t>SAS Institute Inc. All rights reserved.</a:t>
            </a:r>
          </a:p>
        </p:txBody>
      </p:sp>
    </p:spTree>
    <p:extLst>
      <p:ext uri="{BB962C8B-B14F-4D97-AF65-F5344CB8AC3E}">
        <p14:creationId xmlns:p14="http://schemas.microsoft.com/office/powerpoint/2010/main" val="1955421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1" fontAlgn="base" hangingPunct="1">
        <a:lnSpc>
          <a:spcPct val="83000"/>
        </a:lnSpc>
        <a:spcBef>
          <a:spcPct val="0"/>
        </a:spcBef>
        <a:spcAft>
          <a:spcPct val="0"/>
        </a:spcAft>
        <a:defRPr sz="3600" b="1">
          <a:solidFill>
            <a:srgbClr val="0053C3"/>
          </a:solidFill>
          <a:latin typeface="+mj-lt"/>
          <a:ea typeface="ＭＳ Ｐゴシック" pitchFamily="-112" charset="-128"/>
          <a:cs typeface="ＭＳ Ｐゴシック" pitchFamily="-112" charset="-128"/>
        </a:defRPr>
      </a:lvl1pPr>
      <a:lvl2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2pPr>
      <a:lvl3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3pPr>
      <a:lvl4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4pPr>
      <a:lvl5pPr algn="l" rtl="0" eaLnBrk="1" fontAlgn="base" hangingPunct="1">
        <a:lnSpc>
          <a:spcPct val="83000"/>
        </a:lnSpc>
        <a:spcBef>
          <a:spcPct val="0"/>
        </a:spcBef>
        <a:spcAft>
          <a:spcPct val="0"/>
        </a:spcAft>
        <a:defRPr sz="3600" b="1">
          <a:solidFill>
            <a:srgbClr val="0053C3"/>
          </a:solidFill>
          <a:latin typeface="Arial Narrow" pitchFamily="34" charset="0"/>
          <a:ea typeface="ＭＳ Ｐゴシック" pitchFamily="-112" charset="-128"/>
          <a:cs typeface="ＭＳ Ｐゴシック" pitchFamily="-112" charset="-128"/>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1" fontAlgn="base" hangingPunct="1">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ＭＳ Ｐゴシック" pitchFamily="-112" charset="-128"/>
          <a:cs typeface="ＭＳ Ｐゴシック" pitchFamily="-112" charset="-128"/>
        </a:defRPr>
      </a:lvl1pPr>
      <a:lvl2pPr marL="684213" indent="-222250" algn="l" rtl="0" eaLnBrk="1" fontAlgn="base" hangingPunct="1">
        <a:lnSpc>
          <a:spcPct val="92000"/>
        </a:lnSpc>
        <a:spcBef>
          <a:spcPct val="17000"/>
        </a:spcBef>
        <a:spcAft>
          <a:spcPct val="17000"/>
        </a:spcAft>
        <a:buClr>
          <a:schemeClr val="accent2"/>
        </a:buClr>
        <a:buFont typeface="Wingdings" pitchFamily="2" charset="2"/>
        <a:buChar char="§"/>
        <a:defRPr sz="2000">
          <a:solidFill>
            <a:schemeClr val="bg2"/>
          </a:solidFill>
          <a:latin typeface="+mn-lt"/>
          <a:ea typeface="ＭＳ Ｐゴシック" pitchFamily="-112" charset="-128"/>
        </a:defRPr>
      </a:lvl2pPr>
      <a:lvl3pPr marL="1025525" indent="-227013" algn="l" rtl="0" eaLnBrk="1" fontAlgn="base" hangingPunct="1">
        <a:lnSpc>
          <a:spcPct val="92000"/>
        </a:lnSpc>
        <a:spcBef>
          <a:spcPct val="17000"/>
        </a:spcBef>
        <a:spcAft>
          <a:spcPct val="17000"/>
        </a:spcAft>
        <a:buClr>
          <a:schemeClr val="accent2"/>
        </a:buClr>
        <a:buFont typeface="Arial" pitchFamily="34" charset="0"/>
        <a:buChar char="»"/>
        <a:defRPr sz="2000">
          <a:solidFill>
            <a:schemeClr val="bg2"/>
          </a:solidFill>
          <a:latin typeface="+mn-lt"/>
          <a:ea typeface="ＭＳ Ｐゴシック" pitchFamily="-112" charset="-128"/>
        </a:defRPr>
      </a:lvl3pPr>
      <a:lvl4pPr marL="16002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4pPr>
      <a:lvl5pPr marL="2057400" indent="-228600" algn="l" rtl="0" eaLnBrk="1" fontAlgn="base" hangingPunct="1">
        <a:spcBef>
          <a:spcPct val="20000"/>
        </a:spcBef>
        <a:spcAft>
          <a:spcPct val="0"/>
        </a:spcAft>
        <a:buClr>
          <a:schemeClr val="accent2"/>
        </a:buClr>
        <a:buFont typeface="Arial" pitchFamily="34" charset="0"/>
        <a:buChar char="–"/>
        <a:defRPr sz="2000">
          <a:solidFill>
            <a:schemeClr val="bg2"/>
          </a:solidFill>
          <a:latin typeface="+mn-lt"/>
          <a:ea typeface="ＭＳ Ｐゴシック" pitchFamily="-112"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6CBFC7-A4D4-4BFC-AA3C-B7D42C634817}" type="datetimeFigureOut">
              <a:rPr lang="en-US" smtClean="0"/>
              <a:t>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180DE-F250-4ACD-BEBA-820DC43AA687}" type="slidenum">
              <a:rPr lang="en-US" smtClean="0"/>
              <a:t>‹#›</a:t>
            </a:fld>
            <a:endParaRPr lang="en-US"/>
          </a:p>
        </p:txBody>
      </p:sp>
    </p:spTree>
    <p:extLst>
      <p:ext uri="{BB962C8B-B14F-4D97-AF65-F5344CB8AC3E}">
        <p14:creationId xmlns:p14="http://schemas.microsoft.com/office/powerpoint/2010/main" val="17619231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mall.org/X-InformaticsSpring2013/index.html" TargetMode="External"/><Relationship Id="rId2" Type="http://schemas.openxmlformats.org/officeDocument/2006/relationships/hyperlink" Target="mailto:gcf@indiana.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hyperlink" Target="https://sites.google.com/site/opensourceiotcloud/"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fisheritcenter.haas.berkeley.edu/Big_Data/index.html"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cs.metrostate.edu/~sbd/"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cra.org/ccc/docs/nitrdsymposium/pdfs/keye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hyperlink" Target="http://loosebolts.wordpress.com/2008/12/02/our-vision-for-generation-4-modular-data-centers-one-way-of-getting-it-just-right/" TargetMode="External"/><Relationship Id="rId2" Type="http://schemas.openxmlformats.org/officeDocument/2006/relationships/hyperlink" Target="http://www.datacenterknowledge.com/archives/2011/05/10/uptime-institute-the-average-pue-is-1-8/"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hyperlink" Target="http://www.mediafire.com/file/zzqna34282frr2f/koomeydatacenterelectuse2011finalversio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8200"/>
            <a:ext cx="9144000" cy="1470025"/>
          </a:xfrm>
        </p:spPr>
        <p:txBody>
          <a:bodyPr>
            <a:normAutofit fontScale="90000"/>
          </a:bodyPr>
          <a:lstStyle/>
          <a:p>
            <a:r>
              <a:rPr lang="en-US" b="1" dirty="0" smtClean="0"/>
              <a:t>X-Informatics Introduction:</a:t>
            </a:r>
            <a:br>
              <a:rPr lang="en-US" b="1" dirty="0" smtClean="0"/>
            </a:br>
            <a:r>
              <a:rPr lang="en-US" b="1" dirty="0" smtClean="0"/>
              <a:t>What is</a:t>
            </a:r>
            <a:br>
              <a:rPr lang="en-US" b="1" dirty="0" smtClean="0"/>
            </a:br>
            <a:r>
              <a:rPr lang="en-US" b="1" dirty="0" smtClean="0"/>
              <a:t>Big Data, Data Analytics </a:t>
            </a:r>
            <a:br>
              <a:rPr lang="en-US" b="1" dirty="0" smtClean="0"/>
            </a:br>
            <a:r>
              <a:rPr lang="en-US" b="1" dirty="0" smtClean="0"/>
              <a:t>and X-Informatics? (Continued)</a:t>
            </a:r>
            <a:endParaRPr lang="en-US" b="1" dirty="0"/>
          </a:p>
        </p:txBody>
      </p:sp>
      <p:sp>
        <p:nvSpPr>
          <p:cNvPr id="4" name="Subtitle 3"/>
          <p:cNvSpPr>
            <a:spLocks noGrp="1"/>
          </p:cNvSpPr>
          <p:nvPr>
            <p:ph type="subTitle" idx="1"/>
          </p:nvPr>
        </p:nvSpPr>
        <p:spPr>
          <a:xfrm>
            <a:off x="304800" y="3048000"/>
            <a:ext cx="8382000" cy="3810000"/>
          </a:xfrm>
        </p:spPr>
        <p:txBody>
          <a:bodyPr>
            <a:normAutofit fontScale="77500" lnSpcReduction="20000"/>
          </a:bodyPr>
          <a:lstStyle/>
          <a:p>
            <a:r>
              <a:rPr lang="en-US" dirty="0" smtClean="0"/>
              <a:t>January </a:t>
            </a:r>
            <a:r>
              <a:rPr lang="en-US" dirty="0" smtClean="0"/>
              <a:t>14 </a:t>
            </a:r>
            <a:r>
              <a:rPr lang="en-US" dirty="0" smtClean="0"/>
              <a:t>2013</a:t>
            </a:r>
          </a:p>
          <a:p>
            <a:r>
              <a:rPr lang="en-US" sz="3600" dirty="0" smtClean="0"/>
              <a:t>Geoffrey Fox</a:t>
            </a:r>
          </a:p>
          <a:p>
            <a:pPr lvl="0">
              <a:defRPr/>
            </a:pPr>
            <a:r>
              <a:rPr lang="en-US" dirty="0">
                <a:hlinkClick r:id="rId2"/>
              </a:rPr>
              <a:t>gcf@indiana.edu</a:t>
            </a:r>
            <a:r>
              <a:rPr lang="en-US" dirty="0"/>
              <a:t>            </a:t>
            </a:r>
          </a:p>
          <a:p>
            <a:pPr lvl="0">
              <a:defRPr/>
            </a:pPr>
            <a:r>
              <a:rPr lang="en-US" dirty="0"/>
              <a:t> </a:t>
            </a:r>
            <a:r>
              <a:rPr lang="en-US" dirty="0">
                <a:hlinkClick r:id="rId3"/>
              </a:rPr>
              <a:t>http://</a:t>
            </a:r>
            <a:r>
              <a:rPr lang="en-US" dirty="0" smtClean="0">
                <a:hlinkClick r:id="rId3"/>
              </a:rPr>
              <a:t>www.infomall.org/X-InformaticsSpring2013/index.html</a:t>
            </a:r>
            <a:r>
              <a:rPr lang="en-US" dirty="0" smtClean="0"/>
              <a:t> </a:t>
            </a:r>
            <a:endParaRPr lang="en-US" dirty="0"/>
          </a:p>
          <a:p>
            <a:pPr>
              <a:defRPr/>
            </a:pPr>
            <a:endParaRPr lang="en-US" dirty="0"/>
          </a:p>
          <a:p>
            <a:pPr lvl="0"/>
            <a:r>
              <a:rPr lang="en-US" dirty="0" smtClean="0">
                <a:latin typeface="Times New Roman" pitchFamily="18" charset="0"/>
                <a:cs typeface="Times New Roman" pitchFamily="18" charset="0"/>
              </a:rPr>
              <a:t>Associate Dean for Research and Graduate Studies,  School of Informatics and Computing</a:t>
            </a:r>
          </a:p>
          <a:p>
            <a:r>
              <a:rPr lang="en-US" dirty="0" smtClean="0">
                <a:latin typeface="Times New Roman" pitchFamily="18" charset="0"/>
                <a:cs typeface="Times New Roman" pitchFamily="18" charset="0"/>
              </a:rPr>
              <a:t>Indiana University Bloomington</a:t>
            </a:r>
          </a:p>
          <a:p>
            <a:r>
              <a:rPr lang="en-US" dirty="0" smtClean="0"/>
              <a:t>2013</a:t>
            </a:r>
          </a:p>
        </p:txBody>
      </p:sp>
    </p:spTree>
    <p:extLst>
      <p:ext uri="{BB962C8B-B14F-4D97-AF65-F5344CB8AC3E}">
        <p14:creationId xmlns:p14="http://schemas.microsoft.com/office/powerpoint/2010/main" val="1130921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 y="152400"/>
            <a:ext cx="9144000" cy="1143000"/>
          </a:xfrm>
        </p:spPr>
        <p:txBody>
          <a:bodyPr>
            <a:normAutofit fontScale="90000"/>
          </a:bodyPr>
          <a:lstStyle/>
          <a:p>
            <a:r>
              <a:rPr lang="en-US" dirty="0" smtClean="0"/>
              <a:t>Clouds Offer </a:t>
            </a:r>
            <a:r>
              <a:rPr lang="en-US" sz="3600" b="0" dirty="0"/>
              <a:t>From different points of view</a:t>
            </a:r>
            <a:br>
              <a:rPr lang="en-US" sz="3600" b="0" dirty="0"/>
            </a:br>
            <a:endParaRPr lang="en-US" b="0" dirty="0"/>
          </a:p>
        </p:txBody>
      </p:sp>
      <p:sp>
        <p:nvSpPr>
          <p:cNvPr id="4" name="Content Placeholder 3"/>
          <p:cNvSpPr>
            <a:spLocks noGrp="1"/>
          </p:cNvSpPr>
          <p:nvPr>
            <p:ph idx="1"/>
          </p:nvPr>
        </p:nvSpPr>
        <p:spPr>
          <a:xfrm>
            <a:off x="152400" y="914400"/>
            <a:ext cx="8839200" cy="5715000"/>
          </a:xfrm>
        </p:spPr>
        <p:txBody>
          <a:bodyPr>
            <a:normAutofit lnSpcReduction="10000"/>
          </a:bodyPr>
          <a:lstStyle/>
          <a:p>
            <a:r>
              <a:rPr lang="en-US" sz="2400" b="1" dirty="0" smtClean="0"/>
              <a:t>Features from NIST</a:t>
            </a:r>
            <a:r>
              <a:rPr lang="en-US" sz="2400" b="1" dirty="0"/>
              <a:t>: </a:t>
            </a:r>
            <a:endParaRPr lang="en-US" sz="2400" b="1" dirty="0" smtClean="0"/>
          </a:p>
          <a:p>
            <a:pPr lvl="1">
              <a:lnSpc>
                <a:spcPts val="2500"/>
              </a:lnSpc>
            </a:pPr>
            <a:r>
              <a:rPr lang="en-US" sz="2400" dirty="0" smtClean="0"/>
              <a:t>On-demand </a:t>
            </a:r>
            <a:r>
              <a:rPr lang="en-US" sz="2400" dirty="0"/>
              <a:t>service (elastic); </a:t>
            </a:r>
            <a:endParaRPr lang="en-US" sz="2400" dirty="0" smtClean="0"/>
          </a:p>
          <a:p>
            <a:pPr lvl="1">
              <a:lnSpc>
                <a:spcPts val="2500"/>
              </a:lnSpc>
            </a:pPr>
            <a:r>
              <a:rPr lang="en-US" sz="2400" dirty="0" smtClean="0"/>
              <a:t>Broad </a:t>
            </a:r>
            <a:r>
              <a:rPr lang="en-US" sz="2400" dirty="0"/>
              <a:t>network access; </a:t>
            </a:r>
            <a:endParaRPr lang="en-US" sz="2400" dirty="0" smtClean="0"/>
          </a:p>
          <a:p>
            <a:pPr lvl="1">
              <a:lnSpc>
                <a:spcPts val="2500"/>
              </a:lnSpc>
            </a:pPr>
            <a:r>
              <a:rPr lang="en-US" sz="2400" dirty="0" smtClean="0"/>
              <a:t>Resource </a:t>
            </a:r>
            <a:r>
              <a:rPr lang="en-US" sz="2400" dirty="0"/>
              <a:t>pooling; </a:t>
            </a:r>
            <a:endParaRPr lang="en-US" sz="2400" dirty="0" smtClean="0"/>
          </a:p>
          <a:p>
            <a:pPr lvl="1">
              <a:lnSpc>
                <a:spcPts val="2500"/>
              </a:lnSpc>
            </a:pPr>
            <a:r>
              <a:rPr lang="en-US" sz="2400" dirty="0" smtClean="0"/>
              <a:t>Flexible </a:t>
            </a:r>
            <a:r>
              <a:rPr lang="en-US" sz="2400" dirty="0"/>
              <a:t>resource allocation; </a:t>
            </a:r>
            <a:endParaRPr lang="en-US" sz="2400" dirty="0" smtClean="0"/>
          </a:p>
          <a:p>
            <a:pPr lvl="1">
              <a:lnSpc>
                <a:spcPts val="2500"/>
              </a:lnSpc>
            </a:pPr>
            <a:r>
              <a:rPr lang="en-US" sz="2400" dirty="0" smtClean="0"/>
              <a:t>Measured </a:t>
            </a:r>
            <a:r>
              <a:rPr lang="en-US" sz="2400" dirty="0"/>
              <a:t>service</a:t>
            </a:r>
          </a:p>
          <a:p>
            <a:r>
              <a:rPr lang="en-US" sz="2400" b="1" dirty="0"/>
              <a:t>Economies of </a:t>
            </a:r>
            <a:r>
              <a:rPr lang="en-US" sz="2400" b="1" dirty="0" smtClean="0"/>
              <a:t>scale </a:t>
            </a:r>
            <a:r>
              <a:rPr lang="en-US" sz="2400" dirty="0" smtClean="0"/>
              <a:t>in performance and electrical power </a:t>
            </a:r>
            <a:r>
              <a:rPr lang="en-US" sz="2400" b="1" dirty="0" smtClean="0"/>
              <a:t>(Green IT)</a:t>
            </a:r>
            <a:endParaRPr lang="en-US" sz="2400" b="1" dirty="0"/>
          </a:p>
          <a:p>
            <a:r>
              <a:rPr lang="en-US" sz="2400" dirty="0"/>
              <a:t>Powerful new </a:t>
            </a:r>
            <a:r>
              <a:rPr lang="en-US" sz="2400" b="1" dirty="0"/>
              <a:t>software </a:t>
            </a:r>
            <a:r>
              <a:rPr lang="en-US" sz="2400" b="1" dirty="0" smtClean="0"/>
              <a:t>models </a:t>
            </a:r>
          </a:p>
          <a:p>
            <a:pPr lvl="1"/>
            <a:r>
              <a:rPr lang="en-US" sz="2400" b="1" dirty="0" smtClean="0"/>
              <a:t>Platform as a Service </a:t>
            </a:r>
            <a:r>
              <a:rPr lang="en-US" sz="2400" dirty="0" smtClean="0"/>
              <a:t>is not an alternative to </a:t>
            </a:r>
            <a:r>
              <a:rPr lang="en-US" sz="2400" b="1" dirty="0" smtClean="0"/>
              <a:t>Infrastructure as a Service – </a:t>
            </a:r>
            <a:r>
              <a:rPr lang="en-US" sz="2400" dirty="0" smtClean="0"/>
              <a:t>it is instead an incredible valued added</a:t>
            </a:r>
          </a:p>
          <a:p>
            <a:pPr lvl="1"/>
            <a:r>
              <a:rPr lang="en-US" sz="2400" dirty="0" smtClean="0"/>
              <a:t>New programming ideas including MapReduce and new storage ideas like NOSQL, Bigtable etc. designed for Big Data as invented by Google and internet companies to solve Cloud applications like information retrieval, e-commerce and Social Media</a:t>
            </a:r>
            <a:endParaRPr lang="en-US" sz="2400" dirty="0"/>
          </a:p>
          <a:p>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10</a:t>
            </a:fld>
            <a:endParaRPr lang="en-US"/>
          </a:p>
        </p:txBody>
      </p:sp>
    </p:spTree>
    <p:extLst>
      <p:ext uri="{BB962C8B-B14F-4D97-AF65-F5344CB8AC3E}">
        <p14:creationId xmlns:p14="http://schemas.microsoft.com/office/powerpoint/2010/main" val="1758297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6600" b="1" dirty="0" smtClean="0"/>
              <a:t>Features of Data Deluge</a:t>
            </a:r>
            <a:endParaRPr lang="en-US" sz="6600" b="1"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8533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03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488668"/>
            <a:ext cx="6813532" cy="369332"/>
          </a:xfrm>
          <a:prstGeom prst="rect">
            <a:avLst/>
          </a:prstGeom>
        </p:spPr>
        <p:txBody>
          <a:bodyPr wrap="none">
            <a:spAutoFit/>
          </a:bodyPr>
          <a:lstStyle/>
          <a:p>
            <a:r>
              <a:rPr lang="en-US" dirty="0" err="1" smtClean="0"/>
              <a:t>Bina</a:t>
            </a:r>
            <a:r>
              <a:rPr lang="en-US" dirty="0"/>
              <a:t> Ramamurthy http://www.cse.buffalo.edu/~bina/cse487/fall2011/</a:t>
            </a:r>
          </a:p>
        </p:txBody>
      </p:sp>
    </p:spTree>
    <p:extLst>
      <p:ext uri="{BB962C8B-B14F-4D97-AF65-F5344CB8AC3E}">
        <p14:creationId xmlns:p14="http://schemas.microsoft.com/office/powerpoint/2010/main" val="2529701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 y="924204"/>
            <a:ext cx="9144000" cy="522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488668"/>
            <a:ext cx="6813532" cy="369332"/>
          </a:xfrm>
          <a:prstGeom prst="rect">
            <a:avLst/>
          </a:prstGeom>
        </p:spPr>
        <p:txBody>
          <a:bodyPr wrap="none">
            <a:spAutoFit/>
          </a:bodyPr>
          <a:lstStyle/>
          <a:p>
            <a:r>
              <a:rPr lang="en-US" dirty="0" err="1" smtClean="0"/>
              <a:t>Bina</a:t>
            </a:r>
            <a:r>
              <a:rPr lang="en-US" dirty="0"/>
              <a:t> Ramamurthy http://www.cse.buffalo.edu/~bina/cse487/fall2011/</a:t>
            </a:r>
          </a:p>
        </p:txBody>
      </p:sp>
    </p:spTree>
    <p:extLst>
      <p:ext uri="{BB962C8B-B14F-4D97-AF65-F5344CB8AC3E}">
        <p14:creationId xmlns:p14="http://schemas.microsoft.com/office/powerpoint/2010/main" val="1921556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0"/>
            <a:ext cx="90938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62400" y="0"/>
            <a:ext cx="5081776" cy="646331"/>
          </a:xfrm>
          <a:prstGeom prst="rect">
            <a:avLst/>
          </a:prstGeom>
        </p:spPr>
        <p:txBody>
          <a:bodyPr wrap="none">
            <a:spAutoFit/>
          </a:bodyPr>
          <a:lstStyle/>
          <a:p>
            <a:r>
              <a:rPr lang="en-US" dirty="0" err="1" smtClean="0"/>
              <a:t>Bina</a:t>
            </a:r>
            <a:r>
              <a:rPr lang="en-US" dirty="0"/>
              <a:t> Ramamurthy </a:t>
            </a:r>
            <a:endParaRPr lang="en-US" dirty="0" smtClean="0"/>
          </a:p>
          <a:p>
            <a:r>
              <a:rPr lang="en-US" dirty="0" smtClean="0"/>
              <a:t>http</a:t>
            </a:r>
            <a:r>
              <a:rPr lang="en-US" dirty="0"/>
              <a:t>://www.cse.buffalo.edu/~bina/cse487/fall2011/</a:t>
            </a:r>
          </a:p>
        </p:txBody>
      </p:sp>
    </p:spTree>
    <p:extLst>
      <p:ext uri="{BB962C8B-B14F-4D97-AF65-F5344CB8AC3E}">
        <p14:creationId xmlns:p14="http://schemas.microsoft.com/office/powerpoint/2010/main" val="4131298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Semantic Web/Grid v. Big Data</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Original vision of Semantic Web was that one would annotate (curate) web pages by extra “meta-data” (data about data) to tell web browser (machine, person) the “real meaning” of page</a:t>
            </a:r>
          </a:p>
          <a:p>
            <a:r>
              <a:rPr lang="en-US" dirty="0" smtClean="0"/>
              <a:t>The success of Google Search is “Big Data” approach; one mines the text on page to find “real meaning”</a:t>
            </a:r>
          </a:p>
          <a:p>
            <a:r>
              <a:rPr lang="en-US" dirty="0" smtClean="0"/>
              <a:t>Obviously combination is powerful but the pure “Big Data” method is more powerful than expected 15 years ago</a:t>
            </a:r>
            <a:endParaRPr lang="en-US" dirty="0"/>
          </a:p>
        </p:txBody>
      </p:sp>
    </p:spTree>
    <p:extLst>
      <p:ext uri="{BB962C8B-B14F-4D97-AF65-F5344CB8AC3E}">
        <p14:creationId xmlns:p14="http://schemas.microsoft.com/office/powerpoint/2010/main" val="4294698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nand-scoo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0" y="764484"/>
            <a:ext cx="2838450" cy="60769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21214" y="5035572"/>
            <a:ext cx="6172200" cy="923330"/>
          </a:xfrm>
          <a:prstGeom prst="rect">
            <a:avLst/>
          </a:prstGeom>
        </p:spPr>
        <p:txBody>
          <a:bodyPr wrap="square">
            <a:spAutoFit/>
          </a:bodyPr>
          <a:lstStyle/>
          <a:p>
            <a:r>
              <a:rPr lang="en-US" dirty="0" err="1" smtClean="0"/>
              <a:t>Anand</a:t>
            </a:r>
            <a:r>
              <a:rPr lang="en-US" dirty="0" smtClean="0"/>
              <a:t> </a:t>
            </a:r>
            <a:r>
              <a:rPr lang="en-US" dirty="0" err="1" smtClean="0"/>
              <a:t>Rajaraman</a:t>
            </a:r>
            <a:r>
              <a:rPr lang="en-US" dirty="0" smtClean="0"/>
              <a:t> is Senior Vice President at </a:t>
            </a:r>
            <a:r>
              <a:rPr lang="en-US" dirty="0" err="1" smtClean="0"/>
              <a:t>Walmart</a:t>
            </a:r>
            <a:r>
              <a:rPr lang="en-US" dirty="0" smtClean="0"/>
              <a:t> Global </a:t>
            </a:r>
            <a:r>
              <a:rPr lang="en-US" dirty="0" err="1" smtClean="0"/>
              <a:t>eCommerce</a:t>
            </a:r>
            <a:r>
              <a:rPr lang="en-US" dirty="0" smtClean="0"/>
              <a:t>, where he heads up the newly created @</a:t>
            </a:r>
            <a:r>
              <a:rPr lang="en-US" dirty="0" err="1" smtClean="0"/>
              <a:t>WalmartLabs</a:t>
            </a:r>
            <a:r>
              <a:rPr lang="en-US" dirty="0" smtClean="0"/>
              <a:t>, </a:t>
            </a:r>
            <a:endParaRPr lang="en-US" dirty="0"/>
          </a:p>
        </p:txBody>
      </p:sp>
      <p:sp>
        <p:nvSpPr>
          <p:cNvPr id="3" name="Rectangle 2"/>
          <p:cNvSpPr/>
          <p:nvPr/>
        </p:nvSpPr>
        <p:spPr>
          <a:xfrm>
            <a:off x="1350894" y="152400"/>
            <a:ext cx="6454075" cy="523220"/>
          </a:xfrm>
          <a:prstGeom prst="rect">
            <a:avLst/>
          </a:prstGeom>
        </p:spPr>
        <p:txBody>
          <a:bodyPr wrap="none">
            <a:spAutoFit/>
          </a:bodyPr>
          <a:lstStyle/>
          <a:p>
            <a:r>
              <a:rPr lang="en-US" sz="2800" b="1" dirty="0"/>
              <a:t>More data usually beats better algorithms</a:t>
            </a:r>
          </a:p>
        </p:txBody>
      </p:sp>
      <p:sp>
        <p:nvSpPr>
          <p:cNvPr id="4" name="Rectangle 3"/>
          <p:cNvSpPr/>
          <p:nvPr/>
        </p:nvSpPr>
        <p:spPr>
          <a:xfrm>
            <a:off x="2793310" y="788255"/>
            <a:ext cx="6350690" cy="4247317"/>
          </a:xfrm>
          <a:prstGeom prst="rect">
            <a:avLst/>
          </a:prstGeom>
        </p:spPr>
        <p:txBody>
          <a:bodyPr wrap="square">
            <a:spAutoFit/>
          </a:bodyPr>
          <a:lstStyle/>
          <a:p>
            <a:r>
              <a:rPr lang="en-US" dirty="0"/>
              <a:t>Here's how the competition works. Netflix has provided a large data set that tells you how nearly half a million people have rated about 18,000 movies. Based on these ratings, you are asked to predict the ratings of these users for movies in the set that they have not rated. The first team to beat the accuracy of Netflix's proprietary algorithm by a certain margin wins a prize of $1 million!</a:t>
            </a:r>
          </a:p>
          <a:p>
            <a:r>
              <a:rPr lang="en-US" dirty="0"/>
              <a:t>Different student teams in my class adopted different approaches to the problem, using both published algorithms and novel ideas. Of these, the results from two of the teams illustrate a broader point. Team A came up with a very sophisticated algorithm using the Netflix data. Team B used a very simple algorithm, but they added in additional data beyond the Netflix set: information about movie genres from the Internet Movie Database(IMDB). Guess which team did better</a:t>
            </a:r>
            <a:r>
              <a:rPr lang="en-US" dirty="0" smtClean="0"/>
              <a:t>?</a:t>
            </a:r>
            <a:endParaRPr lang="en-US" dirty="0"/>
          </a:p>
        </p:txBody>
      </p:sp>
      <p:sp>
        <p:nvSpPr>
          <p:cNvPr id="5" name="Rectangle 4"/>
          <p:cNvSpPr/>
          <p:nvPr/>
        </p:nvSpPr>
        <p:spPr>
          <a:xfrm>
            <a:off x="2808335" y="5888503"/>
            <a:ext cx="6172200" cy="646331"/>
          </a:xfrm>
          <a:prstGeom prst="rect">
            <a:avLst/>
          </a:prstGeom>
        </p:spPr>
        <p:txBody>
          <a:bodyPr wrap="square">
            <a:spAutoFit/>
          </a:bodyPr>
          <a:lstStyle/>
          <a:p>
            <a:r>
              <a:rPr lang="en-US" dirty="0"/>
              <a:t>http://anand.typepad.com/datawocky/2008/03/more-data-usual.html</a:t>
            </a:r>
          </a:p>
        </p:txBody>
      </p:sp>
      <p:sp>
        <p:nvSpPr>
          <p:cNvPr id="6" name="Rectangle 5"/>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3509099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943"/>
            <a:ext cx="9144000" cy="675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062224" y="6189257"/>
            <a:ext cx="5081776" cy="646331"/>
          </a:xfrm>
          <a:prstGeom prst="rect">
            <a:avLst/>
          </a:prstGeom>
          <a:solidFill>
            <a:schemeClr val="bg1"/>
          </a:solidFill>
          <a:ln>
            <a:solidFill>
              <a:schemeClr val="bg1"/>
            </a:solidFill>
          </a:ln>
        </p:spPr>
        <p:txBody>
          <a:bodyPr wrap="none">
            <a:spAutoFit/>
          </a:bodyPr>
          <a:lstStyle/>
          <a:p>
            <a:r>
              <a:rPr lang="en-US" dirty="0" err="1" smtClean="0"/>
              <a:t>Bina</a:t>
            </a:r>
            <a:r>
              <a:rPr lang="en-US" dirty="0"/>
              <a:t> Ramamurthy </a:t>
            </a:r>
            <a:endParaRPr lang="en-US" dirty="0" smtClean="0"/>
          </a:p>
          <a:p>
            <a:r>
              <a:rPr lang="en-US" dirty="0" smtClean="0"/>
              <a:t>http</a:t>
            </a:r>
            <a:r>
              <a:rPr lang="en-US" dirty="0"/>
              <a:t>://www.cse.buffalo.edu/~bina/cse487/fall2011/</a:t>
            </a:r>
          </a:p>
        </p:txBody>
      </p:sp>
    </p:spTree>
    <p:extLst>
      <p:ext uri="{BB962C8B-B14F-4D97-AF65-F5344CB8AC3E}">
        <p14:creationId xmlns:p14="http://schemas.microsoft.com/office/powerpoint/2010/main" val="1714759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252"/>
            <a:ext cx="8229600" cy="1143000"/>
          </a:xfrm>
        </p:spPr>
        <p:txBody>
          <a:bodyPr/>
          <a:lstStyle/>
          <a:p>
            <a:r>
              <a:rPr lang="en-US" b="1" dirty="0" smtClean="0"/>
              <a:t>Types of Data Deluge</a:t>
            </a:r>
            <a:endParaRPr lang="en-US" b="1" dirty="0"/>
          </a:p>
        </p:txBody>
      </p:sp>
      <p:sp>
        <p:nvSpPr>
          <p:cNvPr id="3" name="Content Placeholder 2"/>
          <p:cNvSpPr>
            <a:spLocks noGrp="1"/>
          </p:cNvSpPr>
          <p:nvPr>
            <p:ph idx="1"/>
          </p:nvPr>
        </p:nvSpPr>
        <p:spPr>
          <a:xfrm>
            <a:off x="152400" y="1219200"/>
            <a:ext cx="8915400" cy="5181600"/>
          </a:xfrm>
        </p:spPr>
        <p:txBody>
          <a:bodyPr>
            <a:normAutofit fontScale="92500" lnSpcReduction="20000"/>
          </a:bodyPr>
          <a:lstStyle/>
          <a:p>
            <a:r>
              <a:rPr lang="en-US" dirty="0" smtClean="0"/>
              <a:t>Traditional business transaction data from credit cards to stock market</a:t>
            </a:r>
          </a:p>
          <a:p>
            <a:r>
              <a:rPr lang="en-US" dirty="0" smtClean="0"/>
              <a:t>Interaction data as in LinkedIn and Facebook</a:t>
            </a:r>
          </a:p>
          <a:p>
            <a:r>
              <a:rPr lang="en-US" dirty="0" smtClean="0"/>
              <a:t>Information retrieval with topic and language etc. enhancements</a:t>
            </a:r>
          </a:p>
          <a:p>
            <a:r>
              <a:rPr lang="en-US" dirty="0" smtClean="0"/>
              <a:t>Recommender and user customization systems</a:t>
            </a:r>
          </a:p>
          <a:p>
            <a:r>
              <a:rPr lang="en-US" dirty="0" smtClean="0"/>
              <a:t>Marketing information as produced in operation of </a:t>
            </a:r>
            <a:r>
              <a:rPr lang="en-US" dirty="0" err="1" smtClean="0"/>
              <a:t>Walmart</a:t>
            </a:r>
            <a:endParaRPr lang="en-US" dirty="0" smtClean="0"/>
          </a:p>
          <a:p>
            <a:r>
              <a:rPr lang="en-US" dirty="0" smtClean="0"/>
              <a:t>Pervasive sensors in vehicles and people (health)</a:t>
            </a:r>
          </a:p>
          <a:p>
            <a:r>
              <a:rPr lang="en-US" dirty="0" smtClean="0"/>
              <a:t>Scientific Instruments such as satellites, telescopes,  Large Hadron Colliders, Gene Sequencers</a:t>
            </a:r>
          </a:p>
          <a:p>
            <a:r>
              <a:rPr lang="en-US" dirty="0" smtClean="0"/>
              <a:t>Military sensors and satellites</a:t>
            </a:r>
            <a:endParaRPr lang="en-US" dirty="0"/>
          </a:p>
        </p:txBody>
      </p:sp>
    </p:spTree>
    <p:extLst>
      <p:ext uri="{BB962C8B-B14F-4D97-AF65-F5344CB8AC3E}">
        <p14:creationId xmlns:p14="http://schemas.microsoft.com/office/powerpoint/2010/main" val="683693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6600" b="1" dirty="0" smtClean="0"/>
              <a:t>Big Data</a:t>
            </a:r>
            <a:br>
              <a:rPr lang="en-US" sz="6600" b="1" dirty="0" smtClean="0"/>
            </a:br>
            <a:r>
              <a:rPr lang="en-US" sz="6600" b="1" dirty="0" smtClean="0"/>
              <a:t>Processing</a:t>
            </a:r>
            <a:endParaRPr lang="en-US" sz="6600" b="1"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3488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(Things)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3054566433"/>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1114"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1822729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788988"/>
            <a:ext cx="635317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9861" y="6422334"/>
            <a:ext cx="4176593" cy="369332"/>
          </a:xfrm>
          <a:prstGeom prst="rect">
            <a:avLst/>
          </a:prstGeom>
        </p:spPr>
        <p:txBody>
          <a:bodyPr wrap="none">
            <a:spAutoFit/>
          </a:bodyPr>
          <a:lstStyle/>
          <a:p>
            <a:r>
              <a:rPr lang="en-US" dirty="0"/>
              <a:t>20120119berkeley.pdf Jeff </a:t>
            </a:r>
            <a:r>
              <a:rPr lang="en-US" dirty="0" err="1"/>
              <a:t>Hammerbacher</a:t>
            </a:r>
            <a:endParaRPr lang="en-US" dirty="0"/>
          </a:p>
        </p:txBody>
      </p:sp>
    </p:spTree>
    <p:extLst>
      <p:ext uri="{BB962C8B-B14F-4D97-AF65-F5344CB8AC3E}">
        <p14:creationId xmlns:p14="http://schemas.microsoft.com/office/powerpoint/2010/main" val="2746925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063" y="14143"/>
            <a:ext cx="8305800" cy="338554"/>
          </a:xfrm>
          <a:prstGeom prst="rect">
            <a:avLst/>
          </a:prstGeom>
          <a:solidFill>
            <a:schemeClr val="bg1"/>
          </a:solidFill>
        </p:spPr>
        <p:txBody>
          <a:bodyPr wrap="square">
            <a:spAutoFit/>
          </a:bodyPr>
          <a:lstStyle/>
          <a:p>
            <a:r>
              <a:rPr lang="en-US" sz="1600" dirty="0" err="1"/>
              <a:t>Anjul</a:t>
            </a:r>
            <a:r>
              <a:rPr lang="en-US" sz="1600" dirty="0"/>
              <a:t> </a:t>
            </a:r>
            <a:r>
              <a:rPr lang="en-US" sz="1600" dirty="0" err="1"/>
              <a:t>Bhambhri</a:t>
            </a:r>
            <a:r>
              <a:rPr lang="en-US" sz="1600" dirty="0"/>
              <a:t>, VP of Big Data, </a:t>
            </a:r>
            <a:r>
              <a:rPr lang="en-US" sz="1600" dirty="0" smtClean="0"/>
              <a:t>IBM    </a:t>
            </a:r>
            <a:r>
              <a:rPr lang="en-US" sz="1600" u="sng" dirty="0" smtClean="0">
                <a:hlinkClick r:id="rId3"/>
              </a:rPr>
              <a:t>http</a:t>
            </a:r>
            <a:r>
              <a:rPr lang="en-US" sz="1600" u="sng" dirty="0">
                <a:hlinkClick r:id="rId3"/>
              </a:rPr>
              <a:t>://fisheritcenter.haas.berkeley.edu/Big_Data/index.html</a:t>
            </a:r>
            <a:r>
              <a:rPr lang="en-US" sz="1600" dirty="0"/>
              <a:t> </a:t>
            </a:r>
          </a:p>
        </p:txBody>
      </p:sp>
    </p:spTree>
    <p:extLst>
      <p:ext uri="{BB962C8B-B14F-4D97-AF65-F5344CB8AC3E}">
        <p14:creationId xmlns:p14="http://schemas.microsoft.com/office/powerpoint/2010/main" val="907730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16" b="5971"/>
          <a:stretch/>
        </p:blipFill>
        <p:spPr bwMode="auto">
          <a:xfrm>
            <a:off x="0" y="1038311"/>
            <a:ext cx="9144000" cy="507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6351431"/>
            <a:ext cx="3795847" cy="369332"/>
          </a:xfrm>
          <a:prstGeom prst="rect">
            <a:avLst/>
          </a:prstGeom>
        </p:spPr>
        <p:txBody>
          <a:bodyPr wrap="none">
            <a:spAutoFit/>
          </a:bodyPr>
          <a:lstStyle/>
          <a:p>
            <a:r>
              <a:rPr lang="en-US" u="sng" dirty="0" smtClean="0">
                <a:hlinkClick r:id="rId3"/>
              </a:rPr>
              <a:t>http</a:t>
            </a:r>
            <a:r>
              <a:rPr lang="en-US" u="sng" dirty="0">
                <a:hlinkClick r:id="rId3"/>
              </a:rPr>
              <a:t>://cs.metrostate.edu/~sbd</a:t>
            </a:r>
            <a:r>
              <a:rPr lang="en-US" u="sng" dirty="0" smtClean="0">
                <a:hlinkClick r:id="rId3"/>
              </a:rPr>
              <a:t>/</a:t>
            </a:r>
            <a:r>
              <a:rPr lang="en-US" dirty="0" smtClean="0"/>
              <a:t> Oracle</a:t>
            </a:r>
            <a:endParaRPr lang="en-US" dirty="0"/>
          </a:p>
        </p:txBody>
      </p:sp>
    </p:spTree>
    <p:extLst>
      <p:ext uri="{BB962C8B-B14F-4D97-AF65-F5344CB8AC3E}">
        <p14:creationId xmlns:p14="http://schemas.microsoft.com/office/powerpoint/2010/main" val="417240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78" y="0"/>
            <a:ext cx="871022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98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351"/>
            <a:ext cx="9144000" cy="596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807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2133600"/>
            <a:ext cx="7772400" cy="1470025"/>
          </a:xfrm>
        </p:spPr>
        <p:txBody>
          <a:bodyPr/>
          <a:lstStyle/>
          <a:p>
            <a:r>
              <a:rPr lang="en-US" b="1" dirty="0" smtClean="0"/>
              <a:t>Data Science Process</a:t>
            </a:r>
            <a:br>
              <a:rPr lang="en-US" b="1" dirty="0" smtClean="0"/>
            </a:br>
            <a:r>
              <a:rPr lang="en-US" b="1" dirty="0" smtClean="0"/>
              <a:t>(Continued)</a:t>
            </a:r>
            <a:endParaRPr lang="en-US" b="1"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321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211669"/>
            <a:ext cx="9144000" cy="646331"/>
          </a:xfrm>
          <a:prstGeom prst="rect">
            <a:avLst/>
          </a:prstGeom>
          <a:solidFill>
            <a:schemeClr val="bg1"/>
          </a:solidFill>
        </p:spPr>
        <p:txBody>
          <a:bodyPr wrap="square">
            <a:spAutoFit/>
          </a:bodyPr>
          <a:lstStyle/>
          <a:p>
            <a:r>
              <a:rPr lang="en-US" dirty="0"/>
              <a:t>Tom Davenport Harvard Business School http://fisheritcenter.haas.berkeley.edu/Big_Data/index.html Nov 2012</a:t>
            </a:r>
          </a:p>
        </p:txBody>
      </p:sp>
    </p:spTree>
    <p:extLst>
      <p:ext uri="{BB962C8B-B14F-4D97-AF65-F5344CB8AC3E}">
        <p14:creationId xmlns:p14="http://schemas.microsoft.com/office/powerpoint/2010/main" val="13154960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Jeff </a:t>
            </a:r>
            <a:r>
              <a:rPr lang="en-US" b="1" dirty="0" err="1" smtClean="0"/>
              <a:t>Hammerbacher’s</a:t>
            </a:r>
            <a:r>
              <a:rPr lang="en-US" b="1" dirty="0" smtClean="0"/>
              <a:t> Process</a:t>
            </a:r>
            <a:endParaRPr lang="en-US" b="1" dirty="0"/>
          </a:p>
        </p:txBody>
      </p:sp>
      <p:sp>
        <p:nvSpPr>
          <p:cNvPr id="4" name="Content Placeholder 3"/>
          <p:cNvSpPr>
            <a:spLocks noGrp="1"/>
          </p:cNvSpPr>
          <p:nvPr>
            <p:ph idx="1"/>
          </p:nvPr>
        </p:nvSpPr>
        <p:spPr>
          <a:xfrm>
            <a:off x="457200" y="1600200"/>
            <a:ext cx="8229600" cy="4648200"/>
          </a:xfrm>
        </p:spPr>
        <p:txBody>
          <a:bodyPr>
            <a:normAutofit/>
          </a:bodyPr>
          <a:lstStyle/>
          <a:p>
            <a:pPr marL="514350" indent="-514350">
              <a:buFont typeface="+mj-lt"/>
              <a:buAutoNum type="arabicParenR"/>
            </a:pPr>
            <a:r>
              <a:rPr lang="en-US" dirty="0" smtClean="0"/>
              <a:t>Identify problem</a:t>
            </a:r>
            <a:endParaRPr lang="en-US" dirty="0"/>
          </a:p>
          <a:p>
            <a:pPr marL="514350" indent="-514350">
              <a:buFont typeface="+mj-lt"/>
              <a:buAutoNum type="arabicParenR"/>
            </a:pPr>
            <a:r>
              <a:rPr lang="en-US" dirty="0" smtClean="0"/>
              <a:t>Instrument </a:t>
            </a:r>
            <a:r>
              <a:rPr lang="en-US" dirty="0"/>
              <a:t>data sources</a:t>
            </a:r>
          </a:p>
          <a:p>
            <a:pPr marL="514350" indent="-514350">
              <a:buFont typeface="+mj-lt"/>
              <a:buAutoNum type="arabicParenR"/>
            </a:pPr>
            <a:r>
              <a:rPr lang="en-US" dirty="0" smtClean="0"/>
              <a:t>Collect data</a:t>
            </a:r>
            <a:endParaRPr lang="en-US" dirty="0"/>
          </a:p>
          <a:p>
            <a:pPr marL="514350" indent="-514350">
              <a:buFont typeface="+mj-lt"/>
              <a:buAutoNum type="arabicParenR"/>
            </a:pPr>
            <a:r>
              <a:rPr lang="en-US" dirty="0" smtClean="0"/>
              <a:t>Prepare </a:t>
            </a:r>
            <a:r>
              <a:rPr lang="en-US" dirty="0"/>
              <a:t>data (integrate, transform, clean, impute, filter, aggregate</a:t>
            </a:r>
            <a:r>
              <a:rPr lang="en-US" dirty="0" smtClean="0"/>
              <a:t>)</a:t>
            </a:r>
            <a:endParaRPr lang="en-US" dirty="0"/>
          </a:p>
          <a:p>
            <a:pPr marL="514350" indent="-514350">
              <a:buFont typeface="+mj-lt"/>
              <a:buAutoNum type="arabicParenR"/>
            </a:pPr>
            <a:r>
              <a:rPr lang="en-US" dirty="0" smtClean="0"/>
              <a:t>Build model</a:t>
            </a:r>
            <a:endParaRPr lang="en-US" dirty="0"/>
          </a:p>
          <a:p>
            <a:pPr marL="514350" indent="-514350">
              <a:buFont typeface="+mj-lt"/>
              <a:buAutoNum type="arabicParenR"/>
            </a:pPr>
            <a:r>
              <a:rPr lang="en-US" dirty="0" smtClean="0"/>
              <a:t>Evaluate model</a:t>
            </a:r>
            <a:endParaRPr lang="en-US" dirty="0"/>
          </a:p>
          <a:p>
            <a:pPr marL="514350" indent="-514350">
              <a:buFont typeface="+mj-lt"/>
              <a:buAutoNum type="arabicParenR"/>
            </a:pPr>
            <a:r>
              <a:rPr lang="en-US" dirty="0" smtClean="0"/>
              <a:t>Communicate </a:t>
            </a:r>
            <a:r>
              <a:rPr lang="en-US" dirty="0"/>
              <a:t>results</a:t>
            </a:r>
          </a:p>
        </p:txBody>
      </p:sp>
      <p:sp>
        <p:nvSpPr>
          <p:cNvPr id="5" name="Rectangle 4"/>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5356109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b="1" dirty="0" smtClean="0"/>
              <a:t>Another </a:t>
            </a:r>
            <a:r>
              <a:rPr lang="en-US" b="1" dirty="0"/>
              <a:t>Jeff </a:t>
            </a:r>
            <a:r>
              <a:rPr lang="en-US" b="1" dirty="0" err="1" smtClean="0"/>
              <a:t>Hammerbacher</a:t>
            </a:r>
            <a:r>
              <a:rPr lang="en-US" b="1" dirty="0" smtClean="0"/>
              <a:t> </a:t>
            </a:r>
            <a:r>
              <a:rPr lang="en-US" b="1" dirty="0"/>
              <a:t>Process</a:t>
            </a:r>
          </a:p>
        </p:txBody>
      </p:sp>
      <p:sp>
        <p:nvSpPr>
          <p:cNvPr id="3" name="Content Placeholder 2"/>
          <p:cNvSpPr>
            <a:spLocks noGrp="1"/>
          </p:cNvSpPr>
          <p:nvPr>
            <p:ph idx="1"/>
          </p:nvPr>
        </p:nvSpPr>
        <p:spPr/>
        <p:txBody>
          <a:bodyPr/>
          <a:lstStyle/>
          <a:p>
            <a:pPr marL="514350" indent="-514350">
              <a:buFont typeface="+mj-lt"/>
              <a:buAutoNum type="arabicParenR"/>
            </a:pPr>
            <a:r>
              <a:rPr lang="en-US" dirty="0"/>
              <a:t>Obtain</a:t>
            </a:r>
          </a:p>
          <a:p>
            <a:pPr marL="514350" indent="-514350">
              <a:buFont typeface="+mj-lt"/>
              <a:buAutoNum type="arabicParenR"/>
            </a:pPr>
            <a:r>
              <a:rPr lang="en-US" dirty="0" smtClean="0"/>
              <a:t>Scrub</a:t>
            </a:r>
            <a:endParaRPr lang="en-US" dirty="0"/>
          </a:p>
          <a:p>
            <a:pPr marL="514350" indent="-514350">
              <a:buFont typeface="+mj-lt"/>
              <a:buAutoNum type="arabicParenR"/>
            </a:pPr>
            <a:r>
              <a:rPr lang="en-US" dirty="0" smtClean="0"/>
              <a:t>Explore</a:t>
            </a:r>
          </a:p>
          <a:p>
            <a:pPr marL="514350" indent="-514350">
              <a:buFont typeface="+mj-lt"/>
              <a:buAutoNum type="arabicParenR"/>
            </a:pPr>
            <a:r>
              <a:rPr lang="en-US" dirty="0" smtClean="0"/>
              <a:t>Model</a:t>
            </a:r>
            <a:endParaRPr lang="en-US" dirty="0"/>
          </a:p>
          <a:p>
            <a:pPr marL="514350" indent="-514350">
              <a:buFont typeface="+mj-lt"/>
              <a:buAutoNum type="arabicParenR"/>
            </a:pPr>
            <a:r>
              <a:rPr lang="en-US" dirty="0" smtClean="0"/>
              <a:t>Interpret</a:t>
            </a:r>
            <a:endParaRPr lang="en-US" dirty="0"/>
          </a:p>
        </p:txBody>
      </p:sp>
      <p:sp>
        <p:nvSpPr>
          <p:cNvPr id="4" name="Rectangle 3"/>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4290980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b="1" dirty="0" smtClean="0"/>
              <a:t>Statistician Colin </a:t>
            </a:r>
            <a:r>
              <a:rPr lang="en-US" b="1" dirty="0"/>
              <a:t>Mallows</a:t>
            </a:r>
          </a:p>
        </p:txBody>
      </p:sp>
      <p:sp>
        <p:nvSpPr>
          <p:cNvPr id="3" name="Content Placeholder 2"/>
          <p:cNvSpPr>
            <a:spLocks noGrp="1"/>
          </p:cNvSpPr>
          <p:nvPr>
            <p:ph idx="1"/>
          </p:nvPr>
        </p:nvSpPr>
        <p:spPr/>
        <p:txBody>
          <a:bodyPr/>
          <a:lstStyle/>
          <a:p>
            <a:pPr marL="514350" indent="-514350">
              <a:buFont typeface="+mj-lt"/>
              <a:buAutoNum type="arabicParenR"/>
            </a:pPr>
            <a:r>
              <a:rPr lang="en-US" dirty="0" smtClean="0"/>
              <a:t>Identify </a:t>
            </a:r>
            <a:r>
              <a:rPr lang="en-US" dirty="0"/>
              <a:t>data to collect and its relevance to your problem</a:t>
            </a:r>
          </a:p>
          <a:p>
            <a:pPr marL="514350" indent="-514350">
              <a:buFont typeface="+mj-lt"/>
              <a:buAutoNum type="arabicParenR"/>
            </a:pPr>
            <a:r>
              <a:rPr lang="en-US" dirty="0" smtClean="0"/>
              <a:t>Statistical </a:t>
            </a:r>
            <a:r>
              <a:rPr lang="en-US" dirty="0"/>
              <a:t>specification of the problem</a:t>
            </a:r>
          </a:p>
          <a:p>
            <a:pPr marL="514350" indent="-514350">
              <a:buFont typeface="+mj-lt"/>
              <a:buAutoNum type="arabicParenR"/>
            </a:pPr>
            <a:r>
              <a:rPr lang="en-US" dirty="0" smtClean="0"/>
              <a:t>Method </a:t>
            </a:r>
            <a:r>
              <a:rPr lang="en-US" dirty="0"/>
              <a:t>selection</a:t>
            </a:r>
          </a:p>
          <a:p>
            <a:pPr marL="514350" indent="-514350">
              <a:buFont typeface="+mj-lt"/>
              <a:buAutoNum type="arabicParenR"/>
            </a:pPr>
            <a:r>
              <a:rPr lang="en-US" dirty="0" smtClean="0"/>
              <a:t>Analysis </a:t>
            </a:r>
            <a:r>
              <a:rPr lang="en-US" dirty="0"/>
              <a:t>of </a:t>
            </a:r>
            <a:r>
              <a:rPr lang="en-US" dirty="0" smtClean="0"/>
              <a:t>method</a:t>
            </a:r>
          </a:p>
          <a:p>
            <a:pPr marL="514350" indent="-514350">
              <a:buFont typeface="+mj-lt"/>
              <a:buAutoNum type="arabicParenR"/>
            </a:pPr>
            <a:r>
              <a:rPr lang="en-US" dirty="0" smtClean="0"/>
              <a:t>Interpret </a:t>
            </a:r>
            <a:r>
              <a:rPr lang="en-US" dirty="0"/>
              <a:t>results for non-statisticians</a:t>
            </a:r>
          </a:p>
        </p:txBody>
      </p:sp>
      <p:sp>
        <p:nvSpPr>
          <p:cNvPr id="4" name="Rectangle 3"/>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3813184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600" b="1" dirty="0" smtClean="0"/>
              <a:t>Clouds</a:t>
            </a:r>
            <a:endParaRPr lang="en-US" sz="6600" b="1"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5911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b="1" dirty="0"/>
              <a:t>Ben </a:t>
            </a:r>
            <a:r>
              <a:rPr lang="en-US" b="1" dirty="0" smtClean="0"/>
              <a:t>Fry Data Visualization</a:t>
            </a:r>
            <a:br>
              <a:rPr lang="en-US" b="1" dirty="0" smtClean="0"/>
            </a:br>
            <a:r>
              <a:rPr lang="en-US" sz="4000" b="1" dirty="0" smtClean="0"/>
              <a:t>http</a:t>
            </a:r>
            <a:r>
              <a:rPr lang="en-US" sz="4000" b="1" dirty="0"/>
              <a:t>://en.wikipedia.org/wiki/Benjamin_Fry </a:t>
            </a:r>
            <a:endParaRPr lang="en-US" dirty="0"/>
          </a:p>
        </p:txBody>
      </p:sp>
      <p:sp>
        <p:nvSpPr>
          <p:cNvPr id="3" name="Content Placeholder 2"/>
          <p:cNvSpPr>
            <a:spLocks noGrp="1"/>
          </p:cNvSpPr>
          <p:nvPr>
            <p:ph idx="1"/>
          </p:nvPr>
        </p:nvSpPr>
        <p:spPr>
          <a:xfrm>
            <a:off x="354496" y="1676400"/>
            <a:ext cx="8763000" cy="4525963"/>
          </a:xfrm>
        </p:spPr>
        <p:txBody>
          <a:bodyPr>
            <a:normAutofit/>
          </a:bodyPr>
          <a:lstStyle/>
          <a:p>
            <a:pPr marL="514350" indent="-514350">
              <a:buFont typeface="+mj-lt"/>
              <a:buAutoNum type="arabicParenR"/>
            </a:pPr>
            <a:r>
              <a:rPr lang="en-US" dirty="0" smtClean="0"/>
              <a:t>Acquire</a:t>
            </a:r>
            <a:endParaRPr lang="en-US" dirty="0"/>
          </a:p>
          <a:p>
            <a:pPr marL="514350" indent="-514350">
              <a:buFont typeface="+mj-lt"/>
              <a:buAutoNum type="arabicParenR"/>
            </a:pPr>
            <a:r>
              <a:rPr lang="en-US" dirty="0"/>
              <a:t>Parse</a:t>
            </a:r>
          </a:p>
          <a:p>
            <a:pPr marL="514350" indent="-514350">
              <a:buFont typeface="+mj-lt"/>
              <a:buAutoNum type="arabicParenR"/>
            </a:pPr>
            <a:r>
              <a:rPr lang="en-US" dirty="0"/>
              <a:t>Filter</a:t>
            </a:r>
          </a:p>
          <a:p>
            <a:pPr marL="514350" indent="-514350">
              <a:buFont typeface="+mj-lt"/>
              <a:buAutoNum type="arabicParenR"/>
            </a:pPr>
            <a:r>
              <a:rPr lang="en-US" dirty="0"/>
              <a:t>Mine</a:t>
            </a:r>
          </a:p>
          <a:p>
            <a:pPr marL="514350" indent="-514350">
              <a:buFont typeface="+mj-lt"/>
              <a:buAutoNum type="arabicParenR"/>
            </a:pPr>
            <a:r>
              <a:rPr lang="en-US" dirty="0"/>
              <a:t>Represent</a:t>
            </a:r>
          </a:p>
          <a:p>
            <a:pPr marL="514350" indent="-514350">
              <a:buFont typeface="+mj-lt"/>
              <a:buAutoNum type="arabicParenR"/>
            </a:pPr>
            <a:r>
              <a:rPr lang="en-US" dirty="0"/>
              <a:t>Reﬁne</a:t>
            </a:r>
          </a:p>
          <a:p>
            <a:pPr marL="514350" indent="-514350">
              <a:buFont typeface="+mj-lt"/>
              <a:buAutoNum type="arabicParenR"/>
            </a:pPr>
            <a:r>
              <a:rPr lang="en-US" dirty="0"/>
              <a:t>Interact</a:t>
            </a:r>
          </a:p>
          <a:p>
            <a:endParaRPr lang="en-US" dirty="0"/>
          </a:p>
        </p:txBody>
      </p:sp>
      <p:sp>
        <p:nvSpPr>
          <p:cNvPr id="4" name="Rectangle 3"/>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2073189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Peter </a:t>
            </a:r>
            <a:r>
              <a:rPr lang="en-US" b="1" dirty="0" smtClean="0"/>
              <a:t>Huber Statistics (UCB)</a:t>
            </a:r>
            <a:r>
              <a:rPr lang="en-US" b="1" dirty="0"/>
              <a:t/>
            </a:r>
            <a:br>
              <a:rPr lang="en-US" b="1" dirty="0"/>
            </a:br>
            <a:endParaRPr lang="en-US" dirty="0"/>
          </a:p>
        </p:txBody>
      </p:sp>
      <p:sp>
        <p:nvSpPr>
          <p:cNvPr id="3" name="Content Placeholder 2"/>
          <p:cNvSpPr>
            <a:spLocks noGrp="1"/>
          </p:cNvSpPr>
          <p:nvPr>
            <p:ph idx="1"/>
          </p:nvPr>
        </p:nvSpPr>
        <p:spPr>
          <a:xfrm>
            <a:off x="457200" y="1295400"/>
            <a:ext cx="8229600" cy="5105400"/>
          </a:xfrm>
        </p:spPr>
        <p:txBody>
          <a:bodyPr>
            <a:normAutofit lnSpcReduction="10000"/>
          </a:bodyPr>
          <a:lstStyle/>
          <a:p>
            <a:pPr marL="514350" indent="-514350">
              <a:buFont typeface="+mj-lt"/>
              <a:buAutoNum type="arabicParenR"/>
            </a:pPr>
            <a:r>
              <a:rPr lang="en-US" dirty="0" smtClean="0"/>
              <a:t>Inspection</a:t>
            </a:r>
            <a:endParaRPr lang="en-US" dirty="0"/>
          </a:p>
          <a:p>
            <a:pPr marL="514350" indent="-514350">
              <a:buFont typeface="+mj-lt"/>
              <a:buAutoNum type="arabicParenR"/>
            </a:pPr>
            <a:r>
              <a:rPr lang="en-US" dirty="0"/>
              <a:t>Error checking</a:t>
            </a:r>
          </a:p>
          <a:p>
            <a:pPr marL="514350" indent="-514350">
              <a:buFont typeface="+mj-lt"/>
              <a:buAutoNum type="arabicParenR"/>
            </a:pPr>
            <a:r>
              <a:rPr lang="en-US" dirty="0"/>
              <a:t>Modiﬁcation</a:t>
            </a:r>
          </a:p>
          <a:p>
            <a:pPr marL="514350" indent="-514350">
              <a:buFont typeface="+mj-lt"/>
              <a:buAutoNum type="arabicParenR"/>
            </a:pPr>
            <a:r>
              <a:rPr lang="en-US" dirty="0"/>
              <a:t>Comparison</a:t>
            </a:r>
          </a:p>
          <a:p>
            <a:pPr marL="514350" indent="-514350">
              <a:buFont typeface="+mj-lt"/>
              <a:buAutoNum type="arabicParenR"/>
            </a:pPr>
            <a:r>
              <a:rPr lang="en-US" dirty="0"/>
              <a:t>Modeling and model ﬁtting</a:t>
            </a:r>
          </a:p>
          <a:p>
            <a:pPr marL="514350" indent="-514350">
              <a:buFont typeface="+mj-lt"/>
              <a:buAutoNum type="arabicParenR"/>
            </a:pPr>
            <a:r>
              <a:rPr lang="en-US" dirty="0"/>
              <a:t>Simulation</a:t>
            </a:r>
          </a:p>
          <a:p>
            <a:pPr marL="514350" indent="-514350">
              <a:buFont typeface="+mj-lt"/>
              <a:buAutoNum type="arabicParenR"/>
            </a:pPr>
            <a:r>
              <a:rPr lang="en-US" dirty="0"/>
              <a:t>What-if analyses</a:t>
            </a:r>
          </a:p>
          <a:p>
            <a:pPr marL="514350" indent="-514350">
              <a:buFont typeface="+mj-lt"/>
              <a:buAutoNum type="arabicParenR"/>
            </a:pPr>
            <a:r>
              <a:rPr lang="en-US" dirty="0"/>
              <a:t>Interpretation</a:t>
            </a:r>
          </a:p>
          <a:p>
            <a:pPr marL="514350" indent="-514350">
              <a:buFont typeface="+mj-lt"/>
              <a:buAutoNum type="arabicParenR"/>
            </a:pPr>
            <a:r>
              <a:rPr lang="en-US" dirty="0"/>
              <a:t>Presentation of conclusions</a:t>
            </a:r>
          </a:p>
          <a:p>
            <a:endParaRPr lang="en-US" dirty="0"/>
          </a:p>
        </p:txBody>
      </p:sp>
      <p:sp>
        <p:nvSpPr>
          <p:cNvPr id="4" name="Rectangle 3"/>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8579797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143000"/>
          </a:xfrm>
        </p:spPr>
        <p:txBody>
          <a:bodyPr>
            <a:normAutofit/>
          </a:bodyPr>
          <a:lstStyle/>
          <a:p>
            <a:r>
              <a:rPr lang="en-US" b="1" dirty="0"/>
              <a:t>Jim </a:t>
            </a:r>
            <a:r>
              <a:rPr lang="en-US" b="1" dirty="0" smtClean="0"/>
              <a:t>Gray Microsoft Database/eScience</a:t>
            </a:r>
            <a:endParaRPr lang="en-US" dirty="0"/>
          </a:p>
        </p:txBody>
      </p:sp>
      <p:sp>
        <p:nvSpPr>
          <p:cNvPr id="3" name="Content Placeholder 2"/>
          <p:cNvSpPr>
            <a:spLocks noGrp="1"/>
          </p:cNvSpPr>
          <p:nvPr>
            <p:ph idx="1"/>
          </p:nvPr>
        </p:nvSpPr>
        <p:spPr>
          <a:xfrm>
            <a:off x="457200" y="1295400"/>
            <a:ext cx="8229600" cy="1828800"/>
          </a:xfrm>
        </p:spPr>
        <p:txBody>
          <a:bodyPr>
            <a:normAutofit/>
          </a:bodyPr>
          <a:lstStyle/>
          <a:p>
            <a:pPr marL="514350" indent="-514350">
              <a:buFont typeface="+mj-lt"/>
              <a:buAutoNum type="arabicParenR"/>
            </a:pPr>
            <a:r>
              <a:rPr lang="en-US" dirty="0" smtClean="0"/>
              <a:t>Capture</a:t>
            </a:r>
            <a:endParaRPr lang="en-US" dirty="0"/>
          </a:p>
          <a:p>
            <a:pPr marL="514350" indent="-514350">
              <a:buFont typeface="+mj-lt"/>
              <a:buAutoNum type="arabicParenR"/>
            </a:pPr>
            <a:r>
              <a:rPr lang="en-US" dirty="0"/>
              <a:t>Curate</a:t>
            </a:r>
          </a:p>
          <a:p>
            <a:pPr marL="514350" indent="-514350">
              <a:buFont typeface="+mj-lt"/>
              <a:buAutoNum type="arabicParenR"/>
            </a:pPr>
            <a:r>
              <a:rPr lang="en-US" dirty="0" smtClean="0"/>
              <a:t>Communicate</a:t>
            </a:r>
            <a:endParaRPr lang="en-US" dirty="0"/>
          </a:p>
        </p:txBody>
      </p:sp>
      <p:sp>
        <p:nvSpPr>
          <p:cNvPr id="4" name="Content Placeholder 2"/>
          <p:cNvSpPr txBox="1">
            <a:spLocks/>
          </p:cNvSpPr>
          <p:nvPr/>
        </p:nvSpPr>
        <p:spPr>
          <a:xfrm>
            <a:off x="228600" y="3810000"/>
            <a:ext cx="8229600" cy="1828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t>Ted Johnson</a:t>
            </a:r>
          </a:p>
          <a:p>
            <a:pPr marL="514350" indent="-514350">
              <a:buFont typeface="+mj-lt"/>
              <a:buAutoNum type="arabicParenR"/>
            </a:pPr>
            <a:r>
              <a:rPr lang="en-US" dirty="0"/>
              <a:t>Assemble an accurate and relevant data set</a:t>
            </a:r>
          </a:p>
          <a:p>
            <a:pPr marL="514350" indent="-514350">
              <a:buFont typeface="+mj-lt"/>
              <a:buAutoNum type="arabicParenR"/>
            </a:pPr>
            <a:r>
              <a:rPr lang="en-US" dirty="0"/>
              <a:t>Choose the appropriate algorithm</a:t>
            </a:r>
          </a:p>
        </p:txBody>
      </p:sp>
      <p:sp>
        <p:nvSpPr>
          <p:cNvPr id="5" name="Rectangle 4"/>
          <p:cNvSpPr/>
          <p:nvPr/>
        </p:nvSpPr>
        <p:spPr>
          <a:xfrm>
            <a:off x="4545169" y="6472103"/>
            <a:ext cx="4308808" cy="369332"/>
          </a:xfrm>
          <a:prstGeom prst="rect">
            <a:avLst/>
          </a:prstGeom>
        </p:spPr>
        <p:txBody>
          <a:bodyPr wrap="none">
            <a:spAutoFit/>
          </a:bodyPr>
          <a:lstStyle/>
          <a:p>
            <a:r>
              <a:rPr lang="en-US" dirty="0"/>
              <a:t>20120117berkeley1.pdf Jeff </a:t>
            </a:r>
            <a:r>
              <a:rPr lang="en-US" dirty="0" err="1"/>
              <a:t>Hammerbacher</a:t>
            </a:r>
            <a:endParaRPr lang="en-US" dirty="0"/>
          </a:p>
        </p:txBody>
      </p:sp>
    </p:spTree>
    <p:extLst>
      <p:ext uri="{BB962C8B-B14F-4D97-AF65-F5344CB8AC3E}">
        <p14:creationId xmlns:p14="http://schemas.microsoft.com/office/powerpoint/2010/main" val="3603975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b="1" dirty="0" smtClean="0"/>
              <a:t>Data Analytics</a:t>
            </a:r>
            <a:endParaRPr lang="en-US" sz="6000" b="1"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69441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6211669"/>
            <a:ext cx="9144000" cy="646331"/>
          </a:xfrm>
          <a:prstGeom prst="rect">
            <a:avLst/>
          </a:prstGeom>
          <a:solidFill>
            <a:schemeClr val="bg1"/>
          </a:solidFill>
        </p:spPr>
        <p:txBody>
          <a:bodyPr wrap="square">
            <a:spAutoFit/>
          </a:bodyPr>
          <a:lstStyle/>
          <a:p>
            <a:r>
              <a:rPr lang="en-US" dirty="0"/>
              <a:t>Tom Davenport Harvard Business School http://fisheritcenter.haas.berkeley.edu/Big_Data/index.html Nov 2012</a:t>
            </a:r>
          </a:p>
        </p:txBody>
      </p:sp>
    </p:spTree>
    <p:extLst>
      <p:ext uri="{BB962C8B-B14F-4D97-AF65-F5344CB8AC3E}">
        <p14:creationId xmlns:p14="http://schemas.microsoft.com/office/powerpoint/2010/main" val="30250777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a:t>
            </a:r>
            <a:endParaRPr lang="en-US" dirty="0"/>
          </a:p>
        </p:txBody>
      </p:sp>
      <p:sp>
        <p:nvSpPr>
          <p:cNvPr id="4" name="Content Placeholder 3"/>
          <p:cNvSpPr>
            <a:spLocks noGrp="1"/>
          </p:cNvSpPr>
          <p:nvPr>
            <p:ph idx="1"/>
          </p:nvPr>
        </p:nvSpPr>
        <p:spPr>
          <a:xfrm>
            <a:off x="0" y="762000"/>
            <a:ext cx="9145712" cy="5410200"/>
          </a:xfrm>
        </p:spPr>
        <p:txBody>
          <a:bodyPr>
            <a:normAutofit lnSpcReduction="10000"/>
          </a:bodyPr>
          <a:lstStyle/>
          <a:p>
            <a:r>
              <a:rPr lang="en-US" sz="2400" b="1" dirty="0" smtClean="0"/>
              <a:t>An immature (exciting) field: </a:t>
            </a:r>
            <a:r>
              <a:rPr lang="en-US" sz="2400" dirty="0" smtClean="0"/>
              <a:t>No agreement as to what is data analytics and what tools/computers needed</a:t>
            </a:r>
          </a:p>
          <a:p>
            <a:pPr lvl="1"/>
            <a:r>
              <a:rPr lang="en-US" sz="2400" dirty="0" smtClean="0"/>
              <a:t>Databases or NOSQL?</a:t>
            </a:r>
          </a:p>
          <a:p>
            <a:pPr lvl="1"/>
            <a:r>
              <a:rPr lang="en-US" sz="2400" dirty="0" smtClean="0"/>
              <a:t>Shared repositories or bring computing to data</a:t>
            </a:r>
          </a:p>
          <a:p>
            <a:pPr lvl="1"/>
            <a:r>
              <a:rPr lang="en-US" sz="2400" dirty="0" smtClean="0"/>
              <a:t>What is repository architecture?</a:t>
            </a:r>
          </a:p>
          <a:p>
            <a:r>
              <a:rPr lang="en-US" sz="2400" b="1" dirty="0" smtClean="0"/>
              <a:t>Sources: </a:t>
            </a:r>
            <a:r>
              <a:rPr lang="en-US" sz="2400" dirty="0" smtClean="0"/>
              <a:t>Data from observation or simulation</a:t>
            </a:r>
          </a:p>
          <a:p>
            <a:r>
              <a:rPr lang="en-US" sz="2400" b="1" dirty="0" smtClean="0"/>
              <a:t>Different terms: </a:t>
            </a:r>
            <a:r>
              <a:rPr lang="en-US" sz="2400" dirty="0" smtClean="0"/>
              <a:t>Data analysis, Datamining, Data analytics., machine learning, Information visualization</a:t>
            </a:r>
          </a:p>
          <a:p>
            <a:r>
              <a:rPr lang="en-US" sz="2400" b="1" dirty="0" smtClean="0"/>
              <a:t>Fields: </a:t>
            </a:r>
            <a:r>
              <a:rPr lang="en-US" sz="2400" dirty="0" smtClean="0"/>
              <a:t>Computer Science, Informatics, Library and Information Science, Statistics, Application Fields including Business</a:t>
            </a:r>
          </a:p>
          <a:p>
            <a:r>
              <a:rPr lang="en-US" sz="2400" b="1" dirty="0" smtClean="0"/>
              <a:t>Approaches: </a:t>
            </a:r>
            <a:r>
              <a:rPr lang="en-US" sz="2400" dirty="0" smtClean="0"/>
              <a:t>Big data (cell phone interactions) v. Little data (Ethnography, surveys, interviews)</a:t>
            </a:r>
          </a:p>
          <a:p>
            <a:r>
              <a:rPr lang="en-US" sz="2400" b="1" dirty="0" smtClean="0"/>
              <a:t>Topics: </a:t>
            </a:r>
            <a:r>
              <a:rPr lang="en-US" sz="2400" dirty="0" smtClean="0"/>
              <a:t>Security, Provenance, Metadata, Data Management, Curation</a:t>
            </a:r>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35</a:t>
            </a:fld>
            <a:endParaRPr lang="en-US"/>
          </a:p>
        </p:txBody>
      </p:sp>
    </p:spTree>
    <p:extLst>
      <p:ext uri="{BB962C8B-B14F-4D97-AF65-F5344CB8AC3E}">
        <p14:creationId xmlns:p14="http://schemas.microsoft.com/office/powerpoint/2010/main" val="3863088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II</a:t>
            </a:r>
            <a:endParaRPr lang="en-US" dirty="0"/>
          </a:p>
        </p:txBody>
      </p:sp>
      <p:sp>
        <p:nvSpPr>
          <p:cNvPr id="4" name="Content Placeholder 3"/>
          <p:cNvSpPr>
            <a:spLocks noGrp="1"/>
          </p:cNvSpPr>
          <p:nvPr>
            <p:ph idx="1"/>
          </p:nvPr>
        </p:nvSpPr>
        <p:spPr>
          <a:xfrm>
            <a:off x="0" y="609600"/>
            <a:ext cx="9144000" cy="4525963"/>
          </a:xfrm>
        </p:spPr>
        <p:txBody>
          <a:bodyPr>
            <a:noAutofit/>
          </a:bodyPr>
          <a:lstStyle/>
          <a:p>
            <a:r>
              <a:rPr lang="en-US" sz="2400" b="1" dirty="0" smtClean="0"/>
              <a:t>Tools: </a:t>
            </a:r>
            <a:r>
              <a:rPr lang="en-US" sz="2400" dirty="0" smtClean="0"/>
              <a:t>Regression analysis; biostatistics; neural nets; </a:t>
            </a:r>
            <a:r>
              <a:rPr lang="en-US" sz="2400" dirty="0" err="1" smtClean="0"/>
              <a:t>bayesian</a:t>
            </a:r>
            <a:r>
              <a:rPr lang="en-US" sz="2400" dirty="0" smtClean="0"/>
              <a:t> nets; support vector machines; classification; clustering; dimension reduction; artificial intelligence; semantic web</a:t>
            </a:r>
          </a:p>
          <a:p>
            <a:r>
              <a:rPr lang="en-US" sz="2400" b="1" dirty="0" smtClean="0"/>
              <a:t>One driving force: </a:t>
            </a:r>
            <a:r>
              <a:rPr lang="en-US" sz="2400" dirty="0" smtClean="0"/>
              <a:t>Patient records growing fast</a:t>
            </a:r>
          </a:p>
          <a:p>
            <a:r>
              <a:rPr lang="en-US" sz="2400" b="1" dirty="0" smtClean="0"/>
              <a:t>Another: </a:t>
            </a:r>
            <a:r>
              <a:rPr lang="en-US" sz="2400" dirty="0" smtClean="0"/>
              <a:t>Abstract graphs from net leads to community detection</a:t>
            </a:r>
          </a:p>
          <a:p>
            <a:r>
              <a:rPr lang="en-US" sz="2400" dirty="0" smtClean="0"/>
              <a:t>Some data in metric spaces; others very high dimension or none</a:t>
            </a:r>
          </a:p>
          <a:p>
            <a:r>
              <a:rPr lang="en-US" sz="2400" dirty="0" smtClean="0"/>
              <a:t>Large Hadron Collider analysis mainly histogramming – all can be done with MapReduce (larger use than MPI)</a:t>
            </a:r>
          </a:p>
          <a:p>
            <a:r>
              <a:rPr lang="en-US" sz="2400" b="1" dirty="0" smtClean="0"/>
              <a:t>Commercial: </a:t>
            </a:r>
            <a:r>
              <a:rPr lang="en-US" sz="2400" dirty="0" smtClean="0"/>
              <a:t>Google, Bing largest data analytics in world</a:t>
            </a:r>
          </a:p>
          <a:p>
            <a:r>
              <a:rPr lang="en-US" sz="2400" b="1" dirty="0" smtClean="0"/>
              <a:t>Time Series: </a:t>
            </a:r>
            <a:r>
              <a:rPr lang="en-US" sz="2400" dirty="0" smtClean="0"/>
              <a:t>Earthquakes, Tweets, Stock Market </a:t>
            </a:r>
            <a:r>
              <a:rPr lang="en-US" sz="2400" dirty="0"/>
              <a:t>(</a:t>
            </a:r>
            <a:r>
              <a:rPr lang="en-US" sz="2400" b="1" dirty="0"/>
              <a:t>Pattern Informatics</a:t>
            </a:r>
            <a:r>
              <a:rPr lang="en-US" sz="2400" dirty="0"/>
              <a:t>)</a:t>
            </a:r>
          </a:p>
          <a:p>
            <a:r>
              <a:rPr lang="en-US" sz="2400" b="1" dirty="0" smtClean="0"/>
              <a:t>Image Processing </a:t>
            </a:r>
            <a:r>
              <a:rPr lang="en-US" sz="2400" dirty="0" smtClean="0"/>
              <a:t>from climate simulations to NASA to </a:t>
            </a:r>
            <a:r>
              <a:rPr lang="en-US" sz="2400" dirty="0" err="1" smtClean="0"/>
              <a:t>DoD</a:t>
            </a:r>
            <a:r>
              <a:rPr lang="en-US" sz="2400" dirty="0" smtClean="0"/>
              <a:t> to Radiology (Radar and Pathology Informatics – same library)</a:t>
            </a:r>
          </a:p>
          <a:p>
            <a:r>
              <a:rPr lang="en-US" sz="2400" b="1" dirty="0" smtClean="0"/>
              <a:t>Financial decision support</a:t>
            </a:r>
            <a:r>
              <a:rPr lang="en-US" sz="2400" dirty="0" smtClean="0"/>
              <a:t>; marketing; fraud detection; automatic preference detection (map users to books, films)</a:t>
            </a:r>
          </a:p>
          <a:p>
            <a:endParaRPr lang="en-US" sz="2400" dirty="0" smtClean="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36</a:t>
            </a:fld>
            <a:endParaRPr lang="en-US"/>
          </a:p>
        </p:txBody>
      </p:sp>
    </p:spTree>
    <p:extLst>
      <p:ext uri="{BB962C8B-B14F-4D97-AF65-F5344CB8AC3E}">
        <p14:creationId xmlns:p14="http://schemas.microsoft.com/office/powerpoint/2010/main" val="1986443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Algorithms for Data Analytics</a:t>
            </a:r>
            <a:endParaRPr lang="en-US" dirty="0"/>
          </a:p>
        </p:txBody>
      </p:sp>
      <p:sp>
        <p:nvSpPr>
          <p:cNvPr id="4" name="Content Placeholder 3"/>
          <p:cNvSpPr>
            <a:spLocks noGrp="1"/>
          </p:cNvSpPr>
          <p:nvPr>
            <p:ph idx="1"/>
          </p:nvPr>
        </p:nvSpPr>
        <p:spPr>
          <a:xfrm>
            <a:off x="-3243" y="685800"/>
            <a:ext cx="8991600" cy="4525963"/>
          </a:xfrm>
        </p:spPr>
        <p:txBody>
          <a:bodyPr>
            <a:normAutofit lnSpcReduction="10000"/>
          </a:bodyPr>
          <a:lstStyle/>
          <a:p>
            <a:r>
              <a:rPr lang="en-US" sz="2800" dirty="0" smtClean="0"/>
              <a:t>In simulation area, it is observed that equal contributions to improved performance come from increased computer power and </a:t>
            </a:r>
            <a:r>
              <a:rPr lang="en-US" sz="2800" dirty="0"/>
              <a:t>better algorithms</a:t>
            </a:r>
            <a:br>
              <a:rPr lang="en-US" sz="2800" dirty="0"/>
            </a:br>
            <a:r>
              <a:rPr lang="en-US" sz="2800" dirty="0">
                <a:hlinkClick r:id="rId2"/>
              </a:rPr>
              <a:t>http://</a:t>
            </a:r>
            <a:r>
              <a:rPr lang="en-US" sz="2800" dirty="0" smtClean="0">
                <a:hlinkClick r:id="rId2"/>
              </a:rPr>
              <a:t>cra.org/ccc/docs/nitrdsymposium/pdfs/keyes.pdf</a:t>
            </a:r>
            <a:r>
              <a:rPr lang="en-US" sz="2800" dirty="0" smtClean="0"/>
              <a:t>  </a:t>
            </a:r>
          </a:p>
          <a:p>
            <a:r>
              <a:rPr lang="en-US" sz="2800" dirty="0" smtClean="0"/>
              <a:t>In data intensive area, we haven’t seen this effect so clearly</a:t>
            </a:r>
          </a:p>
          <a:p>
            <a:pPr lvl="1"/>
            <a:r>
              <a:rPr lang="en-US" sz="2400" dirty="0" smtClean="0"/>
              <a:t>Information retrieval revolutionized but</a:t>
            </a:r>
          </a:p>
          <a:p>
            <a:pPr lvl="1"/>
            <a:r>
              <a:rPr lang="en-US" sz="2400" dirty="0" smtClean="0"/>
              <a:t>Still using Blast in Bioinformatics (although Smith Waterman etc. better)</a:t>
            </a:r>
          </a:p>
          <a:p>
            <a:pPr lvl="1"/>
            <a:r>
              <a:rPr lang="en-US" sz="2400" dirty="0" smtClean="0"/>
              <a:t>Still using R library which has many non optimal algorithms</a:t>
            </a:r>
          </a:p>
          <a:p>
            <a:pPr lvl="1"/>
            <a:r>
              <a:rPr lang="en-US" sz="2400" dirty="0" smtClean="0"/>
              <a:t>Parallelism and use of GPU’s often ignored</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37</a:t>
            </a:fld>
            <a:endParaRPr lang="en-US"/>
          </a:p>
        </p:txBody>
      </p:sp>
    </p:spTree>
    <p:extLst>
      <p:ext uri="{BB962C8B-B14F-4D97-AF65-F5344CB8AC3E}">
        <p14:creationId xmlns:p14="http://schemas.microsoft.com/office/powerpoint/2010/main" val="2619866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38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16565"/>
            <a:ext cx="9144000" cy="683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258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2"/>
          <p:cNvGrpSpPr>
            <a:grpSpLocks noChangeAspect="1"/>
          </p:cNvGrpSpPr>
          <p:nvPr/>
        </p:nvGrpSpPr>
        <p:grpSpPr>
          <a:xfrm>
            <a:off x="0" y="2932860"/>
            <a:ext cx="9144000" cy="3848951"/>
            <a:chOff x="0" y="1031644"/>
            <a:chExt cx="12188825" cy="5331092"/>
          </a:xfrm>
          <a:effectLst>
            <a:outerShdw blurRad="50800" dist="50800" dir="5400000" algn="ctr" rotWithShape="0">
              <a:srgbClr val="000000">
                <a:alpha val="31000"/>
              </a:srgbClr>
            </a:outerShdw>
          </a:effectLst>
        </p:grpSpPr>
        <p:pic>
          <p:nvPicPr>
            <p:cNvPr id="34" name="FIBER OPTICS" descr="fiber-optics-cables.png"/>
            <p:cNvPicPr>
              <a:picLocks noChangeAspect="1"/>
            </p:cNvPicPr>
            <p:nvPr/>
          </p:nvPicPr>
          <p:blipFill>
            <a:blip r:embed="rId3" cstate="screen">
              <a:lum bright="6000" contrast="22000"/>
              <a:extLst>
                <a:ext uri="{28A0092B-C50C-407E-A947-70E740481C1C}">
                  <a14:useLocalDpi xmlns:a14="http://schemas.microsoft.com/office/drawing/2010/main" val="0"/>
                </a:ext>
              </a:extLst>
            </a:blip>
            <a:stretch>
              <a:fillRect/>
            </a:stretch>
          </p:blipFill>
          <p:spPr>
            <a:xfrm>
              <a:off x="0" y="1052979"/>
              <a:ext cx="12188825" cy="5309757"/>
            </a:xfrm>
            <a:prstGeom prst="rect">
              <a:avLst/>
            </a:prstGeom>
          </p:spPr>
        </p:pic>
        <p:pic>
          <p:nvPicPr>
            <p:cNvPr id="35" name="World map" descr="world-map.png"/>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744" y="1031644"/>
              <a:ext cx="12171337" cy="5302139"/>
            </a:xfrm>
            <a:prstGeom prst="rect">
              <a:avLst/>
            </a:prstGeom>
          </p:spPr>
        </p:pic>
      </p:grpSp>
      <p:sp>
        <p:nvSpPr>
          <p:cNvPr id="4" name="Title 3"/>
          <p:cNvSpPr>
            <a:spLocks noGrp="1"/>
          </p:cNvSpPr>
          <p:nvPr>
            <p:ph type="title"/>
          </p:nvPr>
        </p:nvSpPr>
        <p:spPr>
          <a:xfrm>
            <a:off x="134436" y="1"/>
            <a:ext cx="8610600" cy="715963"/>
          </a:xfrm>
        </p:spPr>
        <p:txBody>
          <a:bodyPr>
            <a:noAutofit/>
          </a:bodyPr>
          <a:lstStyle/>
          <a:p>
            <a:r>
              <a:rPr lang="en-US" sz="3200" dirty="0">
                <a:solidFill>
                  <a:srgbClr val="000000"/>
                </a:solidFill>
                <a:latin typeface="Segoe UI"/>
                <a:cs typeface="Segoe UI"/>
              </a:rPr>
              <a:t>The Microsoft </a:t>
            </a:r>
            <a:r>
              <a:rPr lang="en-US" sz="3200" dirty="0" smtClean="0">
                <a:solidFill>
                  <a:srgbClr val="000000"/>
                </a:solidFill>
                <a:latin typeface="Segoe UI"/>
                <a:cs typeface="Segoe UI"/>
              </a:rPr>
              <a:t>Cloud is Built on Data Centers</a:t>
            </a:r>
            <a:endParaRPr lang="en-US" sz="3200" dirty="0">
              <a:solidFill>
                <a:srgbClr val="000000"/>
              </a:solidFill>
              <a:latin typeface="Segoe UI"/>
              <a:cs typeface="Segoe UI"/>
            </a:endParaRPr>
          </a:p>
        </p:txBody>
      </p:sp>
      <p:pic>
        <p:nvPicPr>
          <p:cNvPr id="28" name="Picture 27" descr="Quincy DC Aerial shot.jpg"/>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4800" y="1635819"/>
            <a:ext cx="2032264" cy="914401"/>
          </a:xfrm>
          <a:prstGeom prst="roundRect">
            <a:avLst>
              <a:gd name="adj" fmla="val 8594"/>
            </a:avLst>
          </a:prstGeom>
          <a:solidFill>
            <a:srgbClr val="FFFFFF">
              <a:shade val="85000"/>
            </a:srgbClr>
          </a:solidFill>
          <a:ln>
            <a:noFill/>
          </a:ln>
          <a:effectLst/>
        </p:spPr>
      </p:pic>
      <p:pic>
        <p:nvPicPr>
          <p:cNvPr id="1033" name="Picture 9" descr="E:\Documents\Microsoft\Products\GFS\Chicago DC Photos\Chicago dc1.jpg"/>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2438409" y="1635809"/>
            <a:ext cx="1585455" cy="914400"/>
          </a:xfrm>
          <a:prstGeom prst="roundRect">
            <a:avLst>
              <a:gd name="adj" fmla="val 8594"/>
            </a:avLst>
          </a:prstGeom>
          <a:solidFill>
            <a:srgbClr val="FFFFFF">
              <a:shade val="85000"/>
            </a:srgbClr>
          </a:solidFill>
          <a:ln>
            <a:noFill/>
          </a:ln>
          <a:effectLst/>
          <a:extLst/>
        </p:spPr>
      </p:pic>
      <p:pic>
        <p:nvPicPr>
          <p:cNvPr id="36"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2286" y="3794347"/>
            <a:ext cx="280945" cy="414416"/>
          </a:xfrm>
          <a:prstGeom prst="rect">
            <a:avLst/>
          </a:prstGeom>
          <a:noFill/>
          <a:effectLst>
            <a:glow rad="101600">
              <a:schemeClr val="accent5">
                <a:satMod val="175000"/>
                <a:alpha val="40000"/>
              </a:schemeClr>
            </a:glow>
          </a:effectLst>
        </p:spPr>
      </p:pic>
      <p:pic>
        <p:nvPicPr>
          <p:cNvPr id="37"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7375" y="4008392"/>
            <a:ext cx="280945" cy="414416"/>
          </a:xfrm>
          <a:prstGeom prst="rect">
            <a:avLst/>
          </a:prstGeom>
          <a:noFill/>
          <a:effectLst>
            <a:glow rad="101600">
              <a:schemeClr val="accent5">
                <a:satMod val="175000"/>
                <a:alpha val="40000"/>
              </a:schemeClr>
            </a:glow>
          </a:effectLst>
        </p:spPr>
      </p:pic>
      <p:pic>
        <p:nvPicPr>
          <p:cNvPr id="38"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0741" y="4356001"/>
            <a:ext cx="280945" cy="414416"/>
          </a:xfrm>
          <a:prstGeom prst="rect">
            <a:avLst/>
          </a:prstGeom>
          <a:noFill/>
          <a:effectLst>
            <a:glow rad="101600">
              <a:schemeClr val="accent5">
                <a:satMod val="175000"/>
                <a:alpha val="40000"/>
              </a:schemeClr>
            </a:glow>
          </a:effectLst>
        </p:spPr>
      </p:pic>
      <p:pic>
        <p:nvPicPr>
          <p:cNvPr id="39"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1091" y="4117983"/>
            <a:ext cx="280945" cy="414416"/>
          </a:xfrm>
          <a:prstGeom prst="rect">
            <a:avLst/>
          </a:prstGeom>
          <a:noFill/>
          <a:effectLst>
            <a:glow rad="101600">
              <a:schemeClr val="accent5">
                <a:satMod val="175000"/>
                <a:alpha val="40000"/>
              </a:schemeClr>
            </a:glow>
          </a:effectLst>
        </p:spPr>
      </p:pic>
      <p:pic>
        <p:nvPicPr>
          <p:cNvPr id="40"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2" y="3886200"/>
            <a:ext cx="280945" cy="414416"/>
          </a:xfrm>
          <a:prstGeom prst="rect">
            <a:avLst/>
          </a:prstGeom>
          <a:noFill/>
          <a:effectLst>
            <a:glow rad="101600">
              <a:schemeClr val="accent5">
                <a:satMod val="175000"/>
                <a:alpha val="40000"/>
              </a:schemeClr>
            </a:glow>
          </a:effectLst>
        </p:spPr>
      </p:pic>
      <p:pic>
        <p:nvPicPr>
          <p:cNvPr id="41"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30098" y="5086695"/>
            <a:ext cx="280945" cy="414416"/>
          </a:xfrm>
          <a:prstGeom prst="rect">
            <a:avLst/>
          </a:prstGeom>
          <a:noFill/>
          <a:effectLst>
            <a:glow rad="139700">
              <a:schemeClr val="accent5">
                <a:satMod val="175000"/>
                <a:alpha val="40000"/>
              </a:schemeClr>
            </a:glow>
          </a:effectLst>
        </p:spPr>
      </p:pic>
      <p:pic>
        <p:nvPicPr>
          <p:cNvPr id="42" name="Picture 2" descr="C:\Users\alexbrad\Documents\Logos\DVD_ART34\Artwork_Imagery\Icons - Illustrations\_XML ICONS\Servers computer.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7455" y="3886200"/>
            <a:ext cx="280945" cy="414416"/>
          </a:xfrm>
          <a:prstGeom prst="rect">
            <a:avLst/>
          </a:prstGeom>
          <a:noFill/>
          <a:effectLst>
            <a:glow rad="101600">
              <a:schemeClr val="accent5">
                <a:satMod val="175000"/>
                <a:alpha val="40000"/>
              </a:schemeClr>
            </a:glow>
          </a:effectLst>
        </p:spPr>
      </p:pic>
      <p:sp>
        <p:nvSpPr>
          <p:cNvPr id="22" name="TextBox 21"/>
          <p:cNvSpPr txBox="1"/>
          <p:nvPr/>
        </p:nvSpPr>
        <p:spPr>
          <a:xfrm>
            <a:off x="307491" y="2542406"/>
            <a:ext cx="900823" cy="276969"/>
          </a:xfrm>
          <a:prstGeom prst="rect">
            <a:avLst/>
          </a:prstGeom>
          <a:noFill/>
        </p:spPr>
        <p:txBody>
          <a:bodyPr wrap="none" lIns="91408" tIns="45705" rIns="91408" bIns="45705" rtlCol="0">
            <a:spAutoFit/>
          </a:bodyPr>
          <a:lstStyle/>
          <a:p>
            <a:pPr defTabSz="914363"/>
            <a:r>
              <a:rPr lang="en-US" sz="1200" dirty="0">
                <a:solidFill>
                  <a:srgbClr val="0000CC"/>
                </a:solidFill>
              </a:rPr>
              <a:t>Quincy, WA</a:t>
            </a:r>
          </a:p>
        </p:txBody>
      </p:sp>
      <p:sp>
        <p:nvSpPr>
          <p:cNvPr id="45" name="TextBox 44"/>
          <p:cNvSpPr txBox="1"/>
          <p:nvPr/>
        </p:nvSpPr>
        <p:spPr>
          <a:xfrm>
            <a:off x="2479838" y="2542414"/>
            <a:ext cx="846386" cy="276969"/>
          </a:xfrm>
          <a:prstGeom prst="rect">
            <a:avLst/>
          </a:prstGeom>
          <a:noFill/>
        </p:spPr>
        <p:txBody>
          <a:bodyPr wrap="none" lIns="91408" tIns="45705" rIns="91408" bIns="45705" rtlCol="0">
            <a:spAutoFit/>
          </a:bodyPr>
          <a:lstStyle/>
          <a:p>
            <a:pPr defTabSz="914363"/>
            <a:r>
              <a:rPr lang="en-US" sz="1200" dirty="0">
                <a:solidFill>
                  <a:srgbClr val="0000CC"/>
                </a:solidFill>
              </a:rPr>
              <a:t>Chicago, IL</a:t>
            </a:r>
          </a:p>
        </p:txBody>
      </p:sp>
      <p:sp>
        <p:nvSpPr>
          <p:cNvPr id="46" name="TextBox 45"/>
          <p:cNvSpPr txBox="1"/>
          <p:nvPr/>
        </p:nvSpPr>
        <p:spPr>
          <a:xfrm>
            <a:off x="4117488" y="2542414"/>
            <a:ext cx="1168012" cy="276969"/>
          </a:xfrm>
          <a:prstGeom prst="rect">
            <a:avLst/>
          </a:prstGeom>
          <a:noFill/>
        </p:spPr>
        <p:txBody>
          <a:bodyPr wrap="none" lIns="91408" tIns="45705" rIns="91408" bIns="45705" rtlCol="0">
            <a:spAutoFit/>
          </a:bodyPr>
          <a:lstStyle/>
          <a:p>
            <a:pPr defTabSz="914363"/>
            <a:r>
              <a:rPr lang="en-US" sz="1200" dirty="0">
                <a:solidFill>
                  <a:srgbClr val="0000CC"/>
                </a:solidFill>
              </a:rPr>
              <a:t>San Antonio, TX</a:t>
            </a:r>
          </a:p>
        </p:txBody>
      </p:sp>
      <p:sp>
        <p:nvSpPr>
          <p:cNvPr id="47" name="TextBox 46"/>
          <p:cNvSpPr txBox="1"/>
          <p:nvPr/>
        </p:nvSpPr>
        <p:spPr>
          <a:xfrm>
            <a:off x="5827439" y="2542414"/>
            <a:ext cx="1099467" cy="276969"/>
          </a:xfrm>
          <a:prstGeom prst="rect">
            <a:avLst/>
          </a:prstGeom>
          <a:noFill/>
        </p:spPr>
        <p:txBody>
          <a:bodyPr wrap="none" lIns="91408" tIns="45705" rIns="91408" bIns="45705" rtlCol="0">
            <a:spAutoFit/>
          </a:bodyPr>
          <a:lstStyle/>
          <a:p>
            <a:pPr defTabSz="914363"/>
            <a:r>
              <a:rPr lang="en-US" sz="1200" dirty="0">
                <a:solidFill>
                  <a:srgbClr val="0000CC"/>
                </a:solidFill>
              </a:rPr>
              <a:t>Dublin, Ireland</a:t>
            </a:r>
          </a:p>
        </p:txBody>
      </p:sp>
      <p:pic>
        <p:nvPicPr>
          <p:cNvPr id="48"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314420" y="4389120"/>
            <a:ext cx="123980" cy="182880"/>
          </a:xfrm>
          <a:prstGeom prst="rect">
            <a:avLst/>
          </a:prstGeom>
          <a:noFill/>
          <a:effectLst/>
        </p:spPr>
      </p:pic>
      <p:pic>
        <p:nvPicPr>
          <p:cNvPr id="49"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552420" y="4419600"/>
            <a:ext cx="123980" cy="182880"/>
          </a:xfrm>
          <a:prstGeom prst="rect">
            <a:avLst/>
          </a:prstGeom>
          <a:noFill/>
          <a:effectLst/>
        </p:spPr>
      </p:pic>
      <p:pic>
        <p:nvPicPr>
          <p:cNvPr id="50"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1905000" y="3962400"/>
            <a:ext cx="123980" cy="182880"/>
          </a:xfrm>
          <a:prstGeom prst="rect">
            <a:avLst/>
          </a:prstGeom>
          <a:noFill/>
          <a:effectLst/>
        </p:spPr>
      </p:pic>
      <p:pic>
        <p:nvPicPr>
          <p:cNvPr id="51"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276600" y="5562600"/>
            <a:ext cx="123980" cy="182880"/>
          </a:xfrm>
          <a:prstGeom prst="rect">
            <a:avLst/>
          </a:prstGeom>
          <a:noFill/>
          <a:effectLst/>
        </p:spPr>
      </p:pic>
      <p:pic>
        <p:nvPicPr>
          <p:cNvPr id="52"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743200" y="6019800"/>
            <a:ext cx="123980" cy="182880"/>
          </a:xfrm>
          <a:prstGeom prst="rect">
            <a:avLst/>
          </a:prstGeom>
          <a:noFill/>
          <a:effectLst/>
        </p:spPr>
      </p:pic>
      <p:pic>
        <p:nvPicPr>
          <p:cNvPr id="53"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2438400" y="4572000"/>
            <a:ext cx="123980" cy="182880"/>
          </a:xfrm>
          <a:prstGeom prst="rect">
            <a:avLst/>
          </a:prstGeom>
          <a:noFill/>
          <a:effectLst/>
        </p:spPr>
      </p:pic>
      <p:pic>
        <p:nvPicPr>
          <p:cNvPr id="54"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724400" y="4191000"/>
            <a:ext cx="123980" cy="182880"/>
          </a:xfrm>
          <a:prstGeom prst="rect">
            <a:avLst/>
          </a:prstGeom>
          <a:noFill/>
          <a:effectLst/>
        </p:spPr>
      </p:pic>
      <p:pic>
        <p:nvPicPr>
          <p:cNvPr id="55"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4343400" y="4191000"/>
            <a:ext cx="123980" cy="182880"/>
          </a:xfrm>
          <a:prstGeom prst="rect">
            <a:avLst/>
          </a:prstGeom>
          <a:noFill/>
          <a:effectLst/>
        </p:spPr>
      </p:pic>
      <p:pic>
        <p:nvPicPr>
          <p:cNvPr id="56"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848600" y="5867400"/>
            <a:ext cx="123980" cy="182880"/>
          </a:xfrm>
          <a:prstGeom prst="rect">
            <a:avLst/>
          </a:prstGeom>
          <a:noFill/>
          <a:effectLst/>
        </p:spPr>
      </p:pic>
      <p:pic>
        <p:nvPicPr>
          <p:cNvPr id="57"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086600" y="4724400"/>
            <a:ext cx="123980" cy="182880"/>
          </a:xfrm>
          <a:prstGeom prst="rect">
            <a:avLst/>
          </a:prstGeom>
          <a:noFill/>
          <a:effectLst/>
        </p:spPr>
      </p:pic>
      <p:pic>
        <p:nvPicPr>
          <p:cNvPr id="58"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620000" y="4419600"/>
            <a:ext cx="123980" cy="182880"/>
          </a:xfrm>
          <a:prstGeom prst="rect">
            <a:avLst/>
          </a:prstGeom>
          <a:noFill/>
          <a:effectLst/>
        </p:spPr>
      </p:pic>
      <p:pic>
        <p:nvPicPr>
          <p:cNvPr id="59"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7086600" y="4495800"/>
            <a:ext cx="123980" cy="182880"/>
          </a:xfrm>
          <a:prstGeom prst="rect">
            <a:avLst/>
          </a:prstGeom>
          <a:noFill/>
          <a:effectLst/>
        </p:spPr>
      </p:pic>
      <p:pic>
        <p:nvPicPr>
          <p:cNvPr id="60" name="Picture 2" descr="C:\Users\alexbrad\Documents\Logos\DVD_ART34\Artwork_Imagery\Icons - Illustrations\_XML ICONS\Servers computer.png"/>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6934200" y="4419600"/>
            <a:ext cx="123980" cy="182880"/>
          </a:xfrm>
          <a:prstGeom prst="rect">
            <a:avLst/>
          </a:prstGeom>
          <a:noFill/>
          <a:effectLst/>
        </p:spPr>
      </p:pic>
      <p:pic>
        <p:nvPicPr>
          <p:cNvPr id="1034" name="Picture 10" descr="E:\Documents\Microsoft\Products\GFS\PhotosDataCenter_public_ok\SanAntonio\Microsoft San Antonio 2 Data Center (credit to Aero Photo) .jpg"/>
          <p:cNvPicPr>
            <a:picLocks noChangeAspect="1" noChangeArrowheads="1"/>
          </p:cNvPicPr>
          <p:nvPr/>
        </p:nvPicPr>
        <p:blipFill rotWithShape="1">
          <a:blip r:embed="rId9" cstate="screen">
            <a:extLst>
              <a:ext uri="{28A0092B-C50C-407E-A947-70E740481C1C}">
                <a14:useLocalDpi xmlns:a14="http://schemas.microsoft.com/office/drawing/2010/main" val="0"/>
              </a:ext>
            </a:extLst>
          </a:blip>
          <a:srcRect/>
          <a:stretch/>
        </p:blipFill>
        <p:spPr bwMode="auto">
          <a:xfrm>
            <a:off x="4117486" y="1628007"/>
            <a:ext cx="1600200" cy="925873"/>
          </a:xfrm>
          <a:prstGeom prst="roundRect">
            <a:avLst>
              <a:gd name="adj" fmla="val 8594"/>
            </a:avLst>
          </a:prstGeom>
          <a:solidFill>
            <a:srgbClr val="FFFFFF">
              <a:shade val="85000"/>
            </a:srgbClr>
          </a:solidFill>
          <a:ln>
            <a:noFill/>
          </a:ln>
          <a:effectLst/>
          <a:extLst/>
        </p:spPr>
      </p:pic>
      <p:pic>
        <p:nvPicPr>
          <p:cNvPr id="1035" name="Picture 11" descr="E:\Documents\Microsoft\Products\GFS\Generation4graphics\Aeria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505920" y="1628003"/>
            <a:ext cx="1409489" cy="914400"/>
          </a:xfrm>
          <a:prstGeom prst="roundRect">
            <a:avLst>
              <a:gd name="adj" fmla="val 8594"/>
            </a:avLst>
          </a:prstGeom>
          <a:solidFill>
            <a:srgbClr val="FFFFFF">
              <a:shade val="85000"/>
            </a:srgbClr>
          </a:solidFill>
          <a:ln>
            <a:noFill/>
          </a:ln>
          <a:effectLst/>
          <a:extLst/>
        </p:spPr>
      </p:pic>
      <p:sp>
        <p:nvSpPr>
          <p:cNvPr id="63" name="TextBox 62"/>
          <p:cNvSpPr txBox="1"/>
          <p:nvPr/>
        </p:nvSpPr>
        <p:spPr>
          <a:xfrm>
            <a:off x="7489639" y="2542414"/>
            <a:ext cx="1273297" cy="276969"/>
          </a:xfrm>
          <a:prstGeom prst="rect">
            <a:avLst/>
          </a:prstGeom>
          <a:noFill/>
        </p:spPr>
        <p:txBody>
          <a:bodyPr wrap="none" lIns="91408" tIns="45705" rIns="91408" bIns="45705" rtlCol="0">
            <a:spAutoFit/>
          </a:bodyPr>
          <a:lstStyle/>
          <a:p>
            <a:pPr defTabSz="914363"/>
            <a:r>
              <a:rPr lang="en-US" sz="1200" dirty="0">
                <a:solidFill>
                  <a:srgbClr val="0000CC"/>
                </a:solidFill>
              </a:rPr>
              <a:t>Generation 4 DCs</a:t>
            </a:r>
          </a:p>
        </p:txBody>
      </p:sp>
      <p:sp>
        <p:nvSpPr>
          <p:cNvPr id="2" name="Rectangle 1"/>
          <p:cNvSpPr>
            <a:spLocks noChangeArrowheads="1"/>
          </p:cNvSpPr>
          <p:nvPr/>
        </p:nvSpPr>
        <p:spPr bwMode="auto">
          <a:xfrm>
            <a:off x="1" y="-184647"/>
            <a:ext cx="184666" cy="369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08" tIns="45705" rIns="91408" bIns="45705" numCol="1" anchor="ctr" anchorCtr="0" compatLnSpc="1">
            <a:prstTxWarp prst="textNoShape">
              <a:avLst/>
            </a:prstTxWarp>
            <a:spAutoFit/>
          </a:bodyPr>
          <a:lstStyle/>
          <a:p>
            <a:pPr defTabSz="914363" fontAlgn="base">
              <a:spcBef>
                <a:spcPct val="0"/>
              </a:spcBef>
              <a:spcAft>
                <a:spcPct val="0"/>
              </a:spcAft>
            </a:pPr>
            <a:endParaRPr lang="en-US" sz="1800">
              <a:solidFill>
                <a:srgbClr val="000000"/>
              </a:solidFill>
              <a:latin typeface="Arial" charset="0"/>
              <a:cs typeface="Arial" charset="0"/>
            </a:endParaRPr>
          </a:p>
        </p:txBody>
      </p:sp>
      <p:pic>
        <p:nvPicPr>
          <p:cNvPr id="1026" name="Picture 2" descr="C:\Users\Public\Documents\Microsoft\Events\Architect Council\Dublin-DC.bm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27448" y="1628014"/>
            <a:ext cx="1551763" cy="909151"/>
          </a:xfrm>
          <a:prstGeom prst="roundRect">
            <a:avLst>
              <a:gd name="adj" fmla="val 8594"/>
            </a:avLst>
          </a:prstGeom>
          <a:solidFill>
            <a:srgbClr val="FFFFFF">
              <a:shade val="85000"/>
            </a:srgbClr>
          </a:solidFill>
          <a:ln>
            <a:noFill/>
          </a:ln>
          <a:effectLst/>
          <a:extLst/>
        </p:spPr>
      </p:pic>
      <p:sp>
        <p:nvSpPr>
          <p:cNvPr id="43" name="Content Placeholder 4"/>
          <p:cNvSpPr txBox="1">
            <a:spLocks/>
          </p:cNvSpPr>
          <p:nvPr/>
        </p:nvSpPr>
        <p:spPr>
          <a:xfrm>
            <a:off x="256923" y="823686"/>
            <a:ext cx="8610600" cy="533400"/>
          </a:xfrm>
          <a:prstGeom prst="rect">
            <a:avLst/>
          </a:prstGeom>
        </p:spPr>
        <p:txBody>
          <a:bodyPr vert="horz" lIns="91408" tIns="45705" rIns="91408" bIns="45705" rtlCol="0">
            <a:normAutofit/>
          </a:bodyPr>
          <a:lstStyle>
            <a:lvl1pPr marL="342900" indent="-342900" algn="l" defTabSz="914400" rtl="0" eaLnBrk="1" latinLnBrk="0" hangingPunct="1">
              <a:spcBef>
                <a:spcPts val="1200"/>
              </a:spcBef>
              <a:buFont typeface="Segoe UI" pitchFamily="34" charset="0"/>
              <a:buChar char="&gt;"/>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ts val="6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ts val="600"/>
              </a:spcBef>
              <a:buFont typeface="Wingdings" pitchFamily="2" charset="2"/>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ts val="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ts val="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Segoe UI" pitchFamily="34" charset="0"/>
              <a:buNone/>
            </a:pPr>
            <a:r>
              <a:rPr lang="en-US" sz="2800" dirty="0">
                <a:solidFill>
                  <a:srgbClr val="000000"/>
                </a:solidFill>
                <a:latin typeface="Candara" pitchFamily="34" charset="0"/>
              </a:rPr>
              <a:t>~</a:t>
            </a:r>
            <a:r>
              <a:rPr lang="en-US" sz="2800" dirty="0" smtClean="0">
                <a:solidFill>
                  <a:srgbClr val="000000"/>
                </a:solidFill>
                <a:latin typeface="Candara" pitchFamily="34" charset="0"/>
              </a:rPr>
              <a:t>100 Globally Distributed Data Centers</a:t>
            </a:r>
            <a:endParaRPr lang="en-US" sz="2800" dirty="0">
              <a:solidFill>
                <a:srgbClr val="000000"/>
              </a:solidFill>
              <a:latin typeface="Candara" pitchFamily="34" charset="0"/>
            </a:endParaRPr>
          </a:p>
        </p:txBody>
      </p:sp>
      <p:sp>
        <p:nvSpPr>
          <p:cNvPr id="44" name="Text Placeholder 2"/>
          <p:cNvSpPr txBox="1">
            <a:spLocks/>
          </p:cNvSpPr>
          <p:nvPr/>
        </p:nvSpPr>
        <p:spPr bwMode="auto">
          <a:xfrm>
            <a:off x="1719448" y="1274701"/>
            <a:ext cx="7239001" cy="2492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96859" indent="-396859" defTabSz="912775" eaLnBrk="0" fontAlgn="base" hangingPunct="0">
              <a:lnSpc>
                <a:spcPct val="90000"/>
              </a:lnSpc>
              <a:spcBef>
                <a:spcPct val="20000"/>
              </a:spcBef>
              <a:spcAft>
                <a:spcPct val="0"/>
              </a:spcAft>
              <a:defRPr/>
            </a:pPr>
            <a:r>
              <a:rPr lang="en-US" dirty="0" smtClean="0">
                <a:latin typeface="Segeo UI"/>
              </a:rPr>
              <a:t>Range in size from “edge” facilities to </a:t>
            </a:r>
            <a:r>
              <a:rPr lang="en-US" dirty="0" err="1" smtClean="0">
                <a:latin typeface="Segeo UI"/>
              </a:rPr>
              <a:t>megascale</a:t>
            </a:r>
            <a:r>
              <a:rPr lang="en-US" dirty="0" smtClean="0">
                <a:latin typeface="Segeo UI"/>
              </a:rPr>
              <a:t> (100K to 1M servers)</a:t>
            </a:r>
          </a:p>
        </p:txBody>
      </p:sp>
      <p:pic>
        <p:nvPicPr>
          <p:cNvPr id="61" name="Picture 11" descr="E:\Documents\Microsoft\Products\GFS\Generation4graphics\Aerial.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1715485" y="2255627"/>
            <a:ext cx="5966506" cy="3870746"/>
          </a:xfrm>
          <a:prstGeom prst="roundRect">
            <a:avLst>
              <a:gd name="adj" fmla="val 8594"/>
            </a:avLst>
          </a:prstGeom>
          <a:solidFill>
            <a:srgbClr val="FFFFFF">
              <a:shade val="85000"/>
            </a:srgbClr>
          </a:solidFill>
          <a:ln>
            <a:noFill/>
          </a:ln>
          <a:effectLst/>
          <a:extLst/>
        </p:spPr>
      </p:pic>
      <p:sp>
        <p:nvSpPr>
          <p:cNvPr id="5" name="TextBox 4"/>
          <p:cNvSpPr txBox="1"/>
          <p:nvPr/>
        </p:nvSpPr>
        <p:spPr>
          <a:xfrm>
            <a:off x="6172200" y="6553200"/>
            <a:ext cx="1343253" cy="369332"/>
          </a:xfrm>
          <a:prstGeom prst="rect">
            <a:avLst/>
          </a:prstGeom>
          <a:noFill/>
        </p:spPr>
        <p:txBody>
          <a:bodyPr wrap="none" rtlCol="0">
            <a:spAutoFit/>
          </a:bodyPr>
          <a:lstStyle/>
          <a:p>
            <a:r>
              <a:rPr lang="en-US" dirty="0" smtClean="0"/>
              <a:t>Gannon Talk</a:t>
            </a:r>
            <a:endParaRPr lang="en-US" dirty="0"/>
          </a:p>
        </p:txBody>
      </p:sp>
    </p:spTree>
    <p:extLst>
      <p:ext uri="{BB962C8B-B14F-4D97-AF65-F5344CB8AC3E}">
        <p14:creationId xmlns:p14="http://schemas.microsoft.com/office/powerpoint/2010/main" val="267669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 fill="hold"/>
                                        <p:tgtEl>
                                          <p:spTgt spid="38"/>
                                        </p:tgtEl>
                                        <p:attrNameLst>
                                          <p:attrName>ppt_x</p:attrName>
                                        </p:attrNameLst>
                                      </p:cBhvr>
                                      <p:tavLst>
                                        <p:tav tm="0">
                                          <p:val>
                                            <p:strVal val="#ppt_x"/>
                                          </p:val>
                                        </p:tav>
                                        <p:tav tm="100000">
                                          <p:val>
                                            <p:strVal val="#ppt_x"/>
                                          </p:val>
                                        </p:tav>
                                      </p:tavLst>
                                    </p:anim>
                                    <p:anim calcmode="lin" valueType="num">
                                      <p:cBhvr additive="base">
                                        <p:cTn id="8" dur="100" fill="hold"/>
                                        <p:tgtEl>
                                          <p:spTgt spid="3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2" presetClass="entr" presetSubtype="1"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 fill="hold"/>
                                        <p:tgtEl>
                                          <p:spTgt spid="37"/>
                                        </p:tgtEl>
                                        <p:attrNameLst>
                                          <p:attrName>ppt_x</p:attrName>
                                        </p:attrNameLst>
                                      </p:cBhvr>
                                      <p:tavLst>
                                        <p:tav tm="0">
                                          <p:val>
                                            <p:strVal val="#ppt_x"/>
                                          </p:val>
                                        </p:tav>
                                        <p:tav tm="100000">
                                          <p:val>
                                            <p:strVal val="#ppt_x"/>
                                          </p:val>
                                        </p:tav>
                                      </p:tavLst>
                                    </p:anim>
                                    <p:anim calcmode="lin" valueType="num">
                                      <p:cBhvr additive="base">
                                        <p:cTn id="13" dur="100" fill="hold"/>
                                        <p:tgtEl>
                                          <p:spTgt spid="37"/>
                                        </p:tgtEl>
                                        <p:attrNameLst>
                                          <p:attrName>ppt_y</p:attrName>
                                        </p:attrNameLst>
                                      </p:cBhvr>
                                      <p:tavLst>
                                        <p:tav tm="0">
                                          <p:val>
                                            <p:strVal val="0-#ppt_h/2"/>
                                          </p:val>
                                        </p:tav>
                                        <p:tav tm="100000">
                                          <p:val>
                                            <p:strVal val="#ppt_y"/>
                                          </p:val>
                                        </p:tav>
                                      </p:tavLst>
                                    </p:anim>
                                  </p:childTnLst>
                                </p:cTn>
                              </p:par>
                            </p:childTnLst>
                          </p:cTn>
                        </p:par>
                        <p:par>
                          <p:cTn id="14" fill="hold">
                            <p:stCondLst>
                              <p:cond delay="200"/>
                            </p:stCondLst>
                            <p:childTnLst>
                              <p:par>
                                <p:cTn id="15" presetID="2" presetClass="entr" presetSubtype="1"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100" fill="hold"/>
                                        <p:tgtEl>
                                          <p:spTgt spid="40"/>
                                        </p:tgtEl>
                                        <p:attrNameLst>
                                          <p:attrName>ppt_x</p:attrName>
                                        </p:attrNameLst>
                                      </p:cBhvr>
                                      <p:tavLst>
                                        <p:tav tm="0">
                                          <p:val>
                                            <p:strVal val="#ppt_x"/>
                                          </p:val>
                                        </p:tav>
                                        <p:tav tm="100000">
                                          <p:val>
                                            <p:strVal val="#ppt_x"/>
                                          </p:val>
                                        </p:tav>
                                      </p:tavLst>
                                    </p:anim>
                                    <p:anim calcmode="lin" valueType="num">
                                      <p:cBhvr additive="base">
                                        <p:cTn id="18" dur="100" fill="hold"/>
                                        <p:tgtEl>
                                          <p:spTgt spid="40"/>
                                        </p:tgtEl>
                                        <p:attrNameLst>
                                          <p:attrName>ppt_y</p:attrName>
                                        </p:attrNameLst>
                                      </p:cBhvr>
                                      <p:tavLst>
                                        <p:tav tm="0">
                                          <p:val>
                                            <p:strVal val="0-#ppt_h/2"/>
                                          </p:val>
                                        </p:tav>
                                        <p:tav tm="100000">
                                          <p:val>
                                            <p:strVal val="#ppt_y"/>
                                          </p:val>
                                        </p:tav>
                                      </p:tavLst>
                                    </p:anim>
                                  </p:childTnLst>
                                </p:cTn>
                              </p:par>
                            </p:childTnLst>
                          </p:cTn>
                        </p:par>
                        <p:par>
                          <p:cTn id="19" fill="hold">
                            <p:stCondLst>
                              <p:cond delay="300"/>
                            </p:stCondLst>
                            <p:childTnLst>
                              <p:par>
                                <p:cTn id="20" presetID="2" presetClass="entr" presetSubtype="1"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additive="base">
                                        <p:cTn id="22" dur="100" fill="hold"/>
                                        <p:tgtEl>
                                          <p:spTgt spid="42"/>
                                        </p:tgtEl>
                                        <p:attrNameLst>
                                          <p:attrName>ppt_x</p:attrName>
                                        </p:attrNameLst>
                                      </p:cBhvr>
                                      <p:tavLst>
                                        <p:tav tm="0">
                                          <p:val>
                                            <p:strVal val="#ppt_x"/>
                                          </p:val>
                                        </p:tav>
                                        <p:tav tm="100000">
                                          <p:val>
                                            <p:strVal val="#ppt_x"/>
                                          </p:val>
                                        </p:tav>
                                      </p:tavLst>
                                    </p:anim>
                                    <p:anim calcmode="lin" valueType="num">
                                      <p:cBhvr additive="base">
                                        <p:cTn id="23" dur="100" fill="hold"/>
                                        <p:tgtEl>
                                          <p:spTgt spid="42"/>
                                        </p:tgtEl>
                                        <p:attrNameLst>
                                          <p:attrName>ppt_y</p:attrName>
                                        </p:attrNameLst>
                                      </p:cBhvr>
                                      <p:tavLst>
                                        <p:tav tm="0">
                                          <p:val>
                                            <p:strVal val="0-#ppt_h/2"/>
                                          </p:val>
                                        </p:tav>
                                        <p:tav tm="100000">
                                          <p:val>
                                            <p:strVal val="#ppt_y"/>
                                          </p:val>
                                        </p:tav>
                                      </p:tavLst>
                                    </p:anim>
                                  </p:childTnLst>
                                </p:cTn>
                              </p:par>
                            </p:childTnLst>
                          </p:cTn>
                        </p:par>
                        <p:par>
                          <p:cTn id="24" fill="hold">
                            <p:stCondLst>
                              <p:cond delay="400"/>
                            </p:stCondLst>
                            <p:childTnLst>
                              <p:par>
                                <p:cTn id="25" presetID="2" presetClass="entr" presetSubtype="1"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00" fill="hold"/>
                                        <p:tgtEl>
                                          <p:spTgt spid="39"/>
                                        </p:tgtEl>
                                        <p:attrNameLst>
                                          <p:attrName>ppt_x</p:attrName>
                                        </p:attrNameLst>
                                      </p:cBhvr>
                                      <p:tavLst>
                                        <p:tav tm="0">
                                          <p:val>
                                            <p:strVal val="#ppt_x"/>
                                          </p:val>
                                        </p:tav>
                                        <p:tav tm="100000">
                                          <p:val>
                                            <p:strVal val="#ppt_x"/>
                                          </p:val>
                                        </p:tav>
                                      </p:tavLst>
                                    </p:anim>
                                    <p:anim calcmode="lin" valueType="num">
                                      <p:cBhvr additive="base">
                                        <p:cTn id="28" dur="100" fill="hold"/>
                                        <p:tgtEl>
                                          <p:spTgt spid="39"/>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2" presetClass="entr" presetSubtype="1" fill="hold" nodeType="after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100" fill="hold"/>
                                        <p:tgtEl>
                                          <p:spTgt spid="41"/>
                                        </p:tgtEl>
                                        <p:attrNameLst>
                                          <p:attrName>ppt_x</p:attrName>
                                        </p:attrNameLst>
                                      </p:cBhvr>
                                      <p:tavLst>
                                        <p:tav tm="0">
                                          <p:val>
                                            <p:strVal val="#ppt_x"/>
                                          </p:val>
                                        </p:tav>
                                        <p:tav tm="100000">
                                          <p:val>
                                            <p:strVal val="#ppt_x"/>
                                          </p:val>
                                        </p:tav>
                                      </p:tavLst>
                                    </p:anim>
                                    <p:anim calcmode="lin" valueType="num">
                                      <p:cBhvr additive="base">
                                        <p:cTn id="33" dur="100" fill="hold"/>
                                        <p:tgtEl>
                                          <p:spTgt spid="41"/>
                                        </p:tgtEl>
                                        <p:attrNameLst>
                                          <p:attrName>ppt_y</p:attrName>
                                        </p:attrNameLst>
                                      </p:cBhvr>
                                      <p:tavLst>
                                        <p:tav tm="0">
                                          <p:val>
                                            <p:strVal val="0-#ppt_h/2"/>
                                          </p:val>
                                        </p:tav>
                                        <p:tav tm="100000">
                                          <p:val>
                                            <p:strVal val="#ppt_y"/>
                                          </p:val>
                                        </p:tav>
                                      </p:tavLst>
                                    </p:anim>
                                  </p:childTnLst>
                                </p:cTn>
                              </p:par>
                            </p:childTnLst>
                          </p:cTn>
                        </p:par>
                        <p:par>
                          <p:cTn id="34" fill="hold">
                            <p:stCondLst>
                              <p:cond delay="600"/>
                            </p:stCondLst>
                            <p:childTnLst>
                              <p:par>
                                <p:cTn id="35" presetID="2" presetClass="entr" presetSubtype="1"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100" fill="hold"/>
                                        <p:tgtEl>
                                          <p:spTgt spid="36"/>
                                        </p:tgtEl>
                                        <p:attrNameLst>
                                          <p:attrName>ppt_x</p:attrName>
                                        </p:attrNameLst>
                                      </p:cBhvr>
                                      <p:tavLst>
                                        <p:tav tm="0">
                                          <p:val>
                                            <p:strVal val="#ppt_x"/>
                                          </p:val>
                                        </p:tav>
                                        <p:tav tm="100000">
                                          <p:val>
                                            <p:strVal val="#ppt_x"/>
                                          </p:val>
                                        </p:tav>
                                      </p:tavLst>
                                    </p:anim>
                                    <p:anim calcmode="lin" valueType="num">
                                      <p:cBhvr additive="base">
                                        <p:cTn id="38" dur="100" fill="hold"/>
                                        <p:tgtEl>
                                          <p:spTgt spid="36"/>
                                        </p:tgtEl>
                                        <p:attrNameLst>
                                          <p:attrName>ppt_y</p:attrName>
                                        </p:attrNameLst>
                                      </p:cBhvr>
                                      <p:tavLst>
                                        <p:tav tm="0">
                                          <p:val>
                                            <p:strVal val="0-#ppt_h/2"/>
                                          </p:val>
                                        </p:tav>
                                        <p:tav tm="100000">
                                          <p:val>
                                            <p:strVal val="#ppt_y"/>
                                          </p:val>
                                        </p:tav>
                                      </p:tavLst>
                                    </p:anim>
                                  </p:childTnLst>
                                </p:cTn>
                              </p:par>
                            </p:childTnLst>
                          </p:cTn>
                        </p:par>
                        <p:par>
                          <p:cTn id="39" fill="hold">
                            <p:stCondLst>
                              <p:cond delay="700"/>
                            </p:stCondLst>
                            <p:childTnLst>
                              <p:par>
                                <p:cTn id="40" presetID="2" presetClass="entr" presetSubtype="1" fill="hold" nodeType="afterEffect">
                                  <p:stCondLst>
                                    <p:cond delay="0"/>
                                  </p:stCondLst>
                                  <p:childTnLst>
                                    <p:set>
                                      <p:cBhvr>
                                        <p:cTn id="41" dur="1" fill="hold">
                                          <p:stCondLst>
                                            <p:cond delay="0"/>
                                          </p:stCondLst>
                                        </p:cTn>
                                        <p:tgtEl>
                                          <p:spTgt spid="53"/>
                                        </p:tgtEl>
                                        <p:attrNameLst>
                                          <p:attrName>style.visibility</p:attrName>
                                        </p:attrNameLst>
                                      </p:cBhvr>
                                      <p:to>
                                        <p:strVal val="visible"/>
                                      </p:to>
                                    </p:set>
                                    <p:anim calcmode="lin" valueType="num">
                                      <p:cBhvr additive="base">
                                        <p:cTn id="42" dur="100" fill="hold"/>
                                        <p:tgtEl>
                                          <p:spTgt spid="53"/>
                                        </p:tgtEl>
                                        <p:attrNameLst>
                                          <p:attrName>ppt_x</p:attrName>
                                        </p:attrNameLst>
                                      </p:cBhvr>
                                      <p:tavLst>
                                        <p:tav tm="0">
                                          <p:val>
                                            <p:strVal val="#ppt_x"/>
                                          </p:val>
                                        </p:tav>
                                        <p:tav tm="100000">
                                          <p:val>
                                            <p:strVal val="#ppt_x"/>
                                          </p:val>
                                        </p:tav>
                                      </p:tavLst>
                                    </p:anim>
                                    <p:anim calcmode="lin" valueType="num">
                                      <p:cBhvr additive="base">
                                        <p:cTn id="43" dur="100" fill="hold"/>
                                        <p:tgtEl>
                                          <p:spTgt spid="53"/>
                                        </p:tgtEl>
                                        <p:attrNameLst>
                                          <p:attrName>ppt_y</p:attrName>
                                        </p:attrNameLst>
                                      </p:cBhvr>
                                      <p:tavLst>
                                        <p:tav tm="0">
                                          <p:val>
                                            <p:strVal val="0-#ppt_h/2"/>
                                          </p:val>
                                        </p:tav>
                                        <p:tav tm="100000">
                                          <p:val>
                                            <p:strVal val="#ppt_y"/>
                                          </p:val>
                                        </p:tav>
                                      </p:tavLst>
                                    </p:anim>
                                  </p:childTnLst>
                                </p:cTn>
                              </p:par>
                            </p:childTnLst>
                          </p:cTn>
                        </p:par>
                        <p:par>
                          <p:cTn id="44" fill="hold">
                            <p:stCondLst>
                              <p:cond delay="800"/>
                            </p:stCondLst>
                            <p:childTnLst>
                              <p:par>
                                <p:cTn id="45" presetID="2" presetClass="entr" presetSubtype="1"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100" fill="hold"/>
                                        <p:tgtEl>
                                          <p:spTgt spid="49"/>
                                        </p:tgtEl>
                                        <p:attrNameLst>
                                          <p:attrName>ppt_x</p:attrName>
                                        </p:attrNameLst>
                                      </p:cBhvr>
                                      <p:tavLst>
                                        <p:tav tm="0">
                                          <p:val>
                                            <p:strVal val="#ppt_x"/>
                                          </p:val>
                                        </p:tav>
                                        <p:tav tm="100000">
                                          <p:val>
                                            <p:strVal val="#ppt_x"/>
                                          </p:val>
                                        </p:tav>
                                      </p:tavLst>
                                    </p:anim>
                                    <p:anim calcmode="lin" valueType="num">
                                      <p:cBhvr additive="base">
                                        <p:cTn id="48" dur="100" fill="hold"/>
                                        <p:tgtEl>
                                          <p:spTgt spid="49"/>
                                        </p:tgtEl>
                                        <p:attrNameLst>
                                          <p:attrName>ppt_y</p:attrName>
                                        </p:attrNameLst>
                                      </p:cBhvr>
                                      <p:tavLst>
                                        <p:tav tm="0">
                                          <p:val>
                                            <p:strVal val="0-#ppt_h/2"/>
                                          </p:val>
                                        </p:tav>
                                        <p:tav tm="100000">
                                          <p:val>
                                            <p:strVal val="#ppt_y"/>
                                          </p:val>
                                        </p:tav>
                                      </p:tavLst>
                                    </p:anim>
                                  </p:childTnLst>
                                </p:cTn>
                              </p:par>
                            </p:childTnLst>
                          </p:cTn>
                        </p:par>
                        <p:par>
                          <p:cTn id="49" fill="hold">
                            <p:stCondLst>
                              <p:cond delay="900"/>
                            </p:stCondLst>
                            <p:childTnLst>
                              <p:par>
                                <p:cTn id="50" presetID="2" presetClass="entr" presetSubtype="1"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100" fill="hold"/>
                                        <p:tgtEl>
                                          <p:spTgt spid="52"/>
                                        </p:tgtEl>
                                        <p:attrNameLst>
                                          <p:attrName>ppt_x</p:attrName>
                                        </p:attrNameLst>
                                      </p:cBhvr>
                                      <p:tavLst>
                                        <p:tav tm="0">
                                          <p:val>
                                            <p:strVal val="#ppt_x"/>
                                          </p:val>
                                        </p:tav>
                                        <p:tav tm="100000">
                                          <p:val>
                                            <p:strVal val="#ppt_x"/>
                                          </p:val>
                                        </p:tav>
                                      </p:tavLst>
                                    </p:anim>
                                    <p:anim calcmode="lin" valueType="num">
                                      <p:cBhvr additive="base">
                                        <p:cTn id="53" dur="100" fill="hold"/>
                                        <p:tgtEl>
                                          <p:spTgt spid="52"/>
                                        </p:tgtEl>
                                        <p:attrNameLst>
                                          <p:attrName>ppt_y</p:attrName>
                                        </p:attrNameLst>
                                      </p:cBhvr>
                                      <p:tavLst>
                                        <p:tav tm="0">
                                          <p:val>
                                            <p:strVal val="0-#ppt_h/2"/>
                                          </p:val>
                                        </p:tav>
                                        <p:tav tm="100000">
                                          <p:val>
                                            <p:strVal val="#ppt_y"/>
                                          </p:val>
                                        </p:tav>
                                      </p:tavLst>
                                    </p:anim>
                                  </p:childTnLst>
                                </p:cTn>
                              </p:par>
                            </p:childTnLst>
                          </p:cTn>
                        </p:par>
                        <p:par>
                          <p:cTn id="54" fill="hold">
                            <p:stCondLst>
                              <p:cond delay="1000"/>
                            </p:stCondLst>
                            <p:childTnLst>
                              <p:par>
                                <p:cTn id="55" presetID="2" presetClass="entr" presetSubtype="1"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100" fill="hold"/>
                                        <p:tgtEl>
                                          <p:spTgt spid="50"/>
                                        </p:tgtEl>
                                        <p:attrNameLst>
                                          <p:attrName>ppt_x</p:attrName>
                                        </p:attrNameLst>
                                      </p:cBhvr>
                                      <p:tavLst>
                                        <p:tav tm="0">
                                          <p:val>
                                            <p:strVal val="#ppt_x"/>
                                          </p:val>
                                        </p:tav>
                                        <p:tav tm="100000">
                                          <p:val>
                                            <p:strVal val="#ppt_x"/>
                                          </p:val>
                                        </p:tav>
                                      </p:tavLst>
                                    </p:anim>
                                    <p:anim calcmode="lin" valueType="num">
                                      <p:cBhvr additive="base">
                                        <p:cTn id="58" dur="100" fill="hold"/>
                                        <p:tgtEl>
                                          <p:spTgt spid="50"/>
                                        </p:tgtEl>
                                        <p:attrNameLst>
                                          <p:attrName>ppt_y</p:attrName>
                                        </p:attrNameLst>
                                      </p:cBhvr>
                                      <p:tavLst>
                                        <p:tav tm="0">
                                          <p:val>
                                            <p:strVal val="0-#ppt_h/2"/>
                                          </p:val>
                                        </p:tav>
                                        <p:tav tm="100000">
                                          <p:val>
                                            <p:strVal val="#ppt_y"/>
                                          </p:val>
                                        </p:tav>
                                      </p:tavLst>
                                    </p:anim>
                                  </p:childTnLst>
                                </p:cTn>
                              </p:par>
                            </p:childTnLst>
                          </p:cTn>
                        </p:par>
                        <p:par>
                          <p:cTn id="59" fill="hold">
                            <p:stCondLst>
                              <p:cond delay="1100"/>
                            </p:stCondLst>
                            <p:childTnLst>
                              <p:par>
                                <p:cTn id="60" presetID="2" presetClass="entr" presetSubtype="1" fill="hold" nodeType="after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additive="base">
                                        <p:cTn id="62" dur="100" fill="hold"/>
                                        <p:tgtEl>
                                          <p:spTgt spid="58"/>
                                        </p:tgtEl>
                                        <p:attrNameLst>
                                          <p:attrName>ppt_x</p:attrName>
                                        </p:attrNameLst>
                                      </p:cBhvr>
                                      <p:tavLst>
                                        <p:tav tm="0">
                                          <p:val>
                                            <p:strVal val="#ppt_x"/>
                                          </p:val>
                                        </p:tav>
                                        <p:tav tm="100000">
                                          <p:val>
                                            <p:strVal val="#ppt_x"/>
                                          </p:val>
                                        </p:tav>
                                      </p:tavLst>
                                    </p:anim>
                                    <p:anim calcmode="lin" valueType="num">
                                      <p:cBhvr additive="base">
                                        <p:cTn id="63" dur="100" fill="hold"/>
                                        <p:tgtEl>
                                          <p:spTgt spid="58"/>
                                        </p:tgtEl>
                                        <p:attrNameLst>
                                          <p:attrName>ppt_y</p:attrName>
                                        </p:attrNameLst>
                                      </p:cBhvr>
                                      <p:tavLst>
                                        <p:tav tm="0">
                                          <p:val>
                                            <p:strVal val="0-#ppt_h/2"/>
                                          </p:val>
                                        </p:tav>
                                        <p:tav tm="100000">
                                          <p:val>
                                            <p:strVal val="#ppt_y"/>
                                          </p:val>
                                        </p:tav>
                                      </p:tavLst>
                                    </p:anim>
                                  </p:childTnLst>
                                </p:cTn>
                              </p:par>
                            </p:childTnLst>
                          </p:cTn>
                        </p:par>
                        <p:par>
                          <p:cTn id="64" fill="hold">
                            <p:stCondLst>
                              <p:cond delay="1200"/>
                            </p:stCondLst>
                            <p:childTnLst>
                              <p:par>
                                <p:cTn id="65" presetID="2" presetClass="entr" presetSubtype="1"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100" fill="hold"/>
                                        <p:tgtEl>
                                          <p:spTgt spid="55"/>
                                        </p:tgtEl>
                                        <p:attrNameLst>
                                          <p:attrName>ppt_x</p:attrName>
                                        </p:attrNameLst>
                                      </p:cBhvr>
                                      <p:tavLst>
                                        <p:tav tm="0">
                                          <p:val>
                                            <p:strVal val="#ppt_x"/>
                                          </p:val>
                                        </p:tav>
                                        <p:tav tm="100000">
                                          <p:val>
                                            <p:strVal val="#ppt_x"/>
                                          </p:val>
                                        </p:tav>
                                      </p:tavLst>
                                    </p:anim>
                                    <p:anim calcmode="lin" valueType="num">
                                      <p:cBhvr additive="base">
                                        <p:cTn id="68" dur="100" fill="hold"/>
                                        <p:tgtEl>
                                          <p:spTgt spid="55"/>
                                        </p:tgtEl>
                                        <p:attrNameLst>
                                          <p:attrName>ppt_y</p:attrName>
                                        </p:attrNameLst>
                                      </p:cBhvr>
                                      <p:tavLst>
                                        <p:tav tm="0">
                                          <p:val>
                                            <p:strVal val="0-#ppt_h/2"/>
                                          </p:val>
                                        </p:tav>
                                        <p:tav tm="100000">
                                          <p:val>
                                            <p:strVal val="#ppt_y"/>
                                          </p:val>
                                        </p:tav>
                                      </p:tavLst>
                                    </p:anim>
                                  </p:childTnLst>
                                </p:cTn>
                              </p:par>
                            </p:childTnLst>
                          </p:cTn>
                        </p:par>
                        <p:par>
                          <p:cTn id="69" fill="hold">
                            <p:stCondLst>
                              <p:cond delay="1300"/>
                            </p:stCondLst>
                            <p:childTnLst>
                              <p:par>
                                <p:cTn id="70" presetID="2" presetClass="entr" presetSubtype="1" fill="hold"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100" fill="hold"/>
                                        <p:tgtEl>
                                          <p:spTgt spid="48"/>
                                        </p:tgtEl>
                                        <p:attrNameLst>
                                          <p:attrName>ppt_x</p:attrName>
                                        </p:attrNameLst>
                                      </p:cBhvr>
                                      <p:tavLst>
                                        <p:tav tm="0">
                                          <p:val>
                                            <p:strVal val="#ppt_x"/>
                                          </p:val>
                                        </p:tav>
                                        <p:tav tm="100000">
                                          <p:val>
                                            <p:strVal val="#ppt_x"/>
                                          </p:val>
                                        </p:tav>
                                      </p:tavLst>
                                    </p:anim>
                                    <p:anim calcmode="lin" valueType="num">
                                      <p:cBhvr additive="base">
                                        <p:cTn id="73" dur="100" fill="hold"/>
                                        <p:tgtEl>
                                          <p:spTgt spid="48"/>
                                        </p:tgtEl>
                                        <p:attrNameLst>
                                          <p:attrName>ppt_y</p:attrName>
                                        </p:attrNameLst>
                                      </p:cBhvr>
                                      <p:tavLst>
                                        <p:tav tm="0">
                                          <p:val>
                                            <p:strVal val="0-#ppt_h/2"/>
                                          </p:val>
                                        </p:tav>
                                        <p:tav tm="100000">
                                          <p:val>
                                            <p:strVal val="#ppt_y"/>
                                          </p:val>
                                        </p:tav>
                                      </p:tavLst>
                                    </p:anim>
                                  </p:childTnLst>
                                </p:cTn>
                              </p:par>
                            </p:childTnLst>
                          </p:cTn>
                        </p:par>
                        <p:par>
                          <p:cTn id="74" fill="hold">
                            <p:stCondLst>
                              <p:cond delay="1400"/>
                            </p:stCondLst>
                            <p:childTnLst>
                              <p:par>
                                <p:cTn id="75" presetID="2" presetClass="entr" presetSubtype="1"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additive="base">
                                        <p:cTn id="77" dur="100" fill="hold"/>
                                        <p:tgtEl>
                                          <p:spTgt spid="56"/>
                                        </p:tgtEl>
                                        <p:attrNameLst>
                                          <p:attrName>ppt_x</p:attrName>
                                        </p:attrNameLst>
                                      </p:cBhvr>
                                      <p:tavLst>
                                        <p:tav tm="0">
                                          <p:val>
                                            <p:strVal val="#ppt_x"/>
                                          </p:val>
                                        </p:tav>
                                        <p:tav tm="100000">
                                          <p:val>
                                            <p:strVal val="#ppt_x"/>
                                          </p:val>
                                        </p:tav>
                                      </p:tavLst>
                                    </p:anim>
                                    <p:anim calcmode="lin" valueType="num">
                                      <p:cBhvr additive="base">
                                        <p:cTn id="78" dur="100" fill="hold"/>
                                        <p:tgtEl>
                                          <p:spTgt spid="56"/>
                                        </p:tgtEl>
                                        <p:attrNameLst>
                                          <p:attrName>ppt_y</p:attrName>
                                        </p:attrNameLst>
                                      </p:cBhvr>
                                      <p:tavLst>
                                        <p:tav tm="0">
                                          <p:val>
                                            <p:strVal val="0-#ppt_h/2"/>
                                          </p:val>
                                        </p:tav>
                                        <p:tav tm="100000">
                                          <p:val>
                                            <p:strVal val="#ppt_y"/>
                                          </p:val>
                                        </p:tav>
                                      </p:tavLst>
                                    </p:anim>
                                  </p:childTnLst>
                                </p:cTn>
                              </p:par>
                            </p:childTnLst>
                          </p:cTn>
                        </p:par>
                        <p:par>
                          <p:cTn id="79" fill="hold">
                            <p:stCondLst>
                              <p:cond delay="1500"/>
                            </p:stCondLst>
                            <p:childTnLst>
                              <p:par>
                                <p:cTn id="80" presetID="2" presetClass="entr" presetSubtype="1"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100" fill="hold"/>
                                        <p:tgtEl>
                                          <p:spTgt spid="51"/>
                                        </p:tgtEl>
                                        <p:attrNameLst>
                                          <p:attrName>ppt_x</p:attrName>
                                        </p:attrNameLst>
                                      </p:cBhvr>
                                      <p:tavLst>
                                        <p:tav tm="0">
                                          <p:val>
                                            <p:strVal val="#ppt_x"/>
                                          </p:val>
                                        </p:tav>
                                        <p:tav tm="100000">
                                          <p:val>
                                            <p:strVal val="#ppt_x"/>
                                          </p:val>
                                        </p:tav>
                                      </p:tavLst>
                                    </p:anim>
                                    <p:anim calcmode="lin" valueType="num">
                                      <p:cBhvr additive="base">
                                        <p:cTn id="83" dur="100" fill="hold"/>
                                        <p:tgtEl>
                                          <p:spTgt spid="51"/>
                                        </p:tgtEl>
                                        <p:attrNameLst>
                                          <p:attrName>ppt_y</p:attrName>
                                        </p:attrNameLst>
                                      </p:cBhvr>
                                      <p:tavLst>
                                        <p:tav tm="0">
                                          <p:val>
                                            <p:strVal val="0-#ppt_h/2"/>
                                          </p:val>
                                        </p:tav>
                                        <p:tav tm="100000">
                                          <p:val>
                                            <p:strVal val="#ppt_y"/>
                                          </p:val>
                                        </p:tav>
                                      </p:tavLst>
                                    </p:anim>
                                  </p:childTnLst>
                                </p:cTn>
                              </p:par>
                            </p:childTnLst>
                          </p:cTn>
                        </p:par>
                        <p:par>
                          <p:cTn id="84" fill="hold">
                            <p:stCondLst>
                              <p:cond delay="1600"/>
                            </p:stCondLst>
                            <p:childTnLst>
                              <p:par>
                                <p:cTn id="85" presetID="2" presetClass="entr" presetSubtype="1" fill="hold"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100" fill="hold"/>
                                        <p:tgtEl>
                                          <p:spTgt spid="54"/>
                                        </p:tgtEl>
                                        <p:attrNameLst>
                                          <p:attrName>ppt_x</p:attrName>
                                        </p:attrNameLst>
                                      </p:cBhvr>
                                      <p:tavLst>
                                        <p:tav tm="0">
                                          <p:val>
                                            <p:strVal val="#ppt_x"/>
                                          </p:val>
                                        </p:tav>
                                        <p:tav tm="100000">
                                          <p:val>
                                            <p:strVal val="#ppt_x"/>
                                          </p:val>
                                        </p:tav>
                                      </p:tavLst>
                                    </p:anim>
                                    <p:anim calcmode="lin" valueType="num">
                                      <p:cBhvr additive="base">
                                        <p:cTn id="88" dur="100" fill="hold"/>
                                        <p:tgtEl>
                                          <p:spTgt spid="54"/>
                                        </p:tgtEl>
                                        <p:attrNameLst>
                                          <p:attrName>ppt_y</p:attrName>
                                        </p:attrNameLst>
                                      </p:cBhvr>
                                      <p:tavLst>
                                        <p:tav tm="0">
                                          <p:val>
                                            <p:strVal val="0-#ppt_h/2"/>
                                          </p:val>
                                        </p:tav>
                                        <p:tav tm="100000">
                                          <p:val>
                                            <p:strVal val="#ppt_y"/>
                                          </p:val>
                                        </p:tav>
                                      </p:tavLst>
                                    </p:anim>
                                  </p:childTnLst>
                                </p:cTn>
                              </p:par>
                            </p:childTnLst>
                          </p:cTn>
                        </p:par>
                        <p:par>
                          <p:cTn id="89" fill="hold">
                            <p:stCondLst>
                              <p:cond delay="1700"/>
                            </p:stCondLst>
                            <p:childTnLst>
                              <p:par>
                                <p:cTn id="90" presetID="2" presetClass="entr" presetSubtype="1"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 calcmode="lin" valueType="num">
                                      <p:cBhvr additive="base">
                                        <p:cTn id="92" dur="100" fill="hold"/>
                                        <p:tgtEl>
                                          <p:spTgt spid="57"/>
                                        </p:tgtEl>
                                        <p:attrNameLst>
                                          <p:attrName>ppt_x</p:attrName>
                                        </p:attrNameLst>
                                      </p:cBhvr>
                                      <p:tavLst>
                                        <p:tav tm="0">
                                          <p:val>
                                            <p:strVal val="#ppt_x"/>
                                          </p:val>
                                        </p:tav>
                                        <p:tav tm="100000">
                                          <p:val>
                                            <p:strVal val="#ppt_x"/>
                                          </p:val>
                                        </p:tav>
                                      </p:tavLst>
                                    </p:anim>
                                    <p:anim calcmode="lin" valueType="num">
                                      <p:cBhvr additive="base">
                                        <p:cTn id="93" dur="100" fill="hold"/>
                                        <p:tgtEl>
                                          <p:spTgt spid="57"/>
                                        </p:tgtEl>
                                        <p:attrNameLst>
                                          <p:attrName>ppt_y</p:attrName>
                                        </p:attrNameLst>
                                      </p:cBhvr>
                                      <p:tavLst>
                                        <p:tav tm="0">
                                          <p:val>
                                            <p:strVal val="0-#ppt_h/2"/>
                                          </p:val>
                                        </p:tav>
                                        <p:tav tm="100000">
                                          <p:val>
                                            <p:strVal val="#ppt_y"/>
                                          </p:val>
                                        </p:tav>
                                      </p:tavLst>
                                    </p:anim>
                                  </p:childTnLst>
                                </p:cTn>
                              </p:par>
                            </p:childTnLst>
                          </p:cTn>
                        </p:par>
                        <p:par>
                          <p:cTn id="94" fill="hold">
                            <p:stCondLst>
                              <p:cond delay="1800"/>
                            </p:stCondLst>
                            <p:childTnLst>
                              <p:par>
                                <p:cTn id="95" presetID="2" presetClass="entr" presetSubtype="1" fill="hold"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additive="base">
                                        <p:cTn id="97" dur="100" fill="hold"/>
                                        <p:tgtEl>
                                          <p:spTgt spid="60"/>
                                        </p:tgtEl>
                                        <p:attrNameLst>
                                          <p:attrName>ppt_x</p:attrName>
                                        </p:attrNameLst>
                                      </p:cBhvr>
                                      <p:tavLst>
                                        <p:tav tm="0">
                                          <p:val>
                                            <p:strVal val="#ppt_x"/>
                                          </p:val>
                                        </p:tav>
                                        <p:tav tm="100000">
                                          <p:val>
                                            <p:strVal val="#ppt_x"/>
                                          </p:val>
                                        </p:tav>
                                      </p:tavLst>
                                    </p:anim>
                                    <p:anim calcmode="lin" valueType="num">
                                      <p:cBhvr additive="base">
                                        <p:cTn id="98" dur="1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1" fill="hold" nodeType="click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additive="base">
                                        <p:cTn id="103" dur="100" fill="hold"/>
                                        <p:tgtEl>
                                          <p:spTgt spid="59"/>
                                        </p:tgtEl>
                                        <p:attrNameLst>
                                          <p:attrName>ppt_x</p:attrName>
                                        </p:attrNameLst>
                                      </p:cBhvr>
                                      <p:tavLst>
                                        <p:tav tm="0">
                                          <p:val>
                                            <p:strVal val="#ppt_x"/>
                                          </p:val>
                                        </p:tav>
                                        <p:tav tm="100000">
                                          <p:val>
                                            <p:strVal val="#ppt_x"/>
                                          </p:val>
                                        </p:tav>
                                      </p:tavLst>
                                    </p:anim>
                                    <p:anim calcmode="lin" valueType="num">
                                      <p:cBhvr additive="base">
                                        <p:cTn id="104" dur="100" fill="hold"/>
                                        <p:tgtEl>
                                          <p:spTgt spid="59"/>
                                        </p:tgtEl>
                                        <p:attrNameLst>
                                          <p:attrName>ppt_y</p:attrName>
                                        </p:attrNameLst>
                                      </p:cBhvr>
                                      <p:tavLst>
                                        <p:tav tm="0">
                                          <p:val>
                                            <p:strVal val="0-#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6324600" cy="1142999"/>
          </a:xfrm>
        </p:spPr>
        <p:txBody>
          <a:bodyPr>
            <a:normAutofit fontScale="90000"/>
          </a:bodyPr>
          <a:lstStyle/>
          <a:p>
            <a:r>
              <a:rPr lang="en-US" b="1" dirty="0" smtClean="0"/>
              <a:t>Data Centers Clouds &amp; </a:t>
            </a:r>
            <a:br>
              <a:rPr lang="en-US" b="1" dirty="0" smtClean="0"/>
            </a:br>
            <a:r>
              <a:rPr lang="en-US" b="1" dirty="0" smtClean="0"/>
              <a:t>Economies of Scale I</a:t>
            </a:r>
            <a:endParaRPr lang="en-US" b="1" dirty="0"/>
          </a:p>
        </p:txBody>
      </p:sp>
      <p:sp>
        <p:nvSpPr>
          <p:cNvPr id="3" name="Text Placeholder 2"/>
          <p:cNvSpPr>
            <a:spLocks noGrp="1"/>
          </p:cNvSpPr>
          <p:nvPr>
            <p:ph type="body" sz="quarter" idx="10"/>
          </p:nvPr>
        </p:nvSpPr>
        <p:spPr>
          <a:xfrm>
            <a:off x="76200" y="1034321"/>
            <a:ext cx="4750546" cy="4953481"/>
          </a:xfrm>
        </p:spPr>
        <p:txBody>
          <a:bodyPr/>
          <a:lstStyle/>
          <a:p>
            <a:pPr>
              <a:buNone/>
            </a:pPr>
            <a:r>
              <a:rPr lang="en-US" sz="2800" dirty="0" smtClean="0"/>
              <a:t>Range in size from “edge” facilities to </a:t>
            </a:r>
            <a:r>
              <a:rPr lang="en-US" sz="2800" dirty="0" err="1" smtClean="0"/>
              <a:t>megascale</a:t>
            </a:r>
            <a:r>
              <a:rPr lang="en-US" sz="2800" dirty="0" smtClean="0"/>
              <a:t>.</a:t>
            </a:r>
          </a:p>
          <a:p>
            <a:pPr>
              <a:buNone/>
            </a:pPr>
            <a:r>
              <a:rPr lang="en-US" sz="2800" dirty="0" smtClean="0"/>
              <a:t>Economies of scale</a:t>
            </a:r>
          </a:p>
          <a:p>
            <a:pPr marL="346075" lvl="1" indent="-234950">
              <a:buNone/>
            </a:pPr>
            <a:r>
              <a:rPr lang="en-US" sz="2400" dirty="0" smtClean="0"/>
              <a:t>Approximate costs for a small size center (1K servers) and a larger, 50K server center.</a:t>
            </a:r>
          </a:p>
        </p:txBody>
      </p:sp>
      <p:grpSp>
        <p:nvGrpSpPr>
          <p:cNvPr id="4" name="Group 9"/>
          <p:cNvGrpSpPr/>
          <p:nvPr/>
        </p:nvGrpSpPr>
        <p:grpSpPr>
          <a:xfrm>
            <a:off x="4854579" y="4531212"/>
            <a:ext cx="3908425" cy="2052025"/>
            <a:chOff x="1173163" y="1900238"/>
            <a:chExt cx="7002462" cy="3782297"/>
          </a:xfrm>
        </p:grpSpPr>
        <p:grpSp>
          <p:nvGrpSpPr>
            <p:cNvPr id="5" name="Group 9"/>
            <p:cNvGrpSpPr>
              <a:grpSpLocks noChangeAspect="1"/>
            </p:cNvGrpSpPr>
            <p:nvPr/>
          </p:nvGrpSpPr>
          <p:grpSpPr bwMode="auto">
            <a:xfrm>
              <a:off x="1173163" y="1900238"/>
              <a:ext cx="7002462" cy="3508375"/>
              <a:chOff x="395785" y="1122323"/>
              <a:chExt cx="9582912" cy="4801897"/>
            </a:xfrm>
          </p:grpSpPr>
          <p:sp>
            <p:nvSpPr>
              <p:cNvPr id="7" name="Rectangle 6"/>
              <p:cNvSpPr/>
              <p:nvPr/>
            </p:nvSpPr>
            <p:spPr bwMode="auto">
              <a:xfrm>
                <a:off x="395785" y="1132764"/>
                <a:ext cx="9582912" cy="4791456"/>
              </a:xfrm>
              <a:prstGeom prst="rect">
                <a:avLst/>
              </a:prstGeom>
              <a:solidFill>
                <a:srgbClr val="C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400" dirty="0">
                  <a:solidFill>
                    <a:srgbClr val="FFFFFF"/>
                  </a:solidFill>
                  <a:effectLst>
                    <a:outerShdw blurRad="38100" dist="38100" dir="2700000" algn="tl">
                      <a:srgbClr val="000000">
                        <a:alpha val="43137"/>
                      </a:srgbClr>
                    </a:outerShdw>
                  </a:effectLst>
                </a:endParaRPr>
              </a:p>
            </p:txBody>
          </p:sp>
          <p:pic>
            <p:nvPicPr>
              <p:cNvPr id="8" name="Picture 2" descr="http://upload.wikimedia.org/wikipedia/commons/thumb/c/c5/AmFBfield.svg/300px-AmFBfield.svg.png"/>
              <p:cNvPicPr>
                <a:picLocks noChangeArrowheads="1"/>
              </p:cNvPicPr>
              <p:nvPr/>
            </p:nvPicPr>
            <p:blipFill>
              <a:blip r:embed="rId3" cstate="print"/>
              <a:srcRect l="10240" t="3310" r="9920" b="3310"/>
              <a:stretch>
                <a:fillRect/>
              </a:stretch>
            </p:blipFill>
            <p:spPr bwMode="auto">
              <a:xfrm>
                <a:off x="398871" y="1122323"/>
                <a:ext cx="2743200" cy="1463040"/>
              </a:xfrm>
              <a:prstGeom prst="rect">
                <a:avLst/>
              </a:prstGeom>
              <a:noFill/>
              <a:ln w="9525">
                <a:noFill/>
                <a:miter lim="800000"/>
                <a:headEnd/>
                <a:tailEnd/>
              </a:ln>
            </p:spPr>
          </p:pic>
        </p:grpSp>
        <p:sp>
          <p:nvSpPr>
            <p:cNvPr id="6" name="TextBox 5"/>
            <p:cNvSpPr txBox="1"/>
            <p:nvPr/>
          </p:nvSpPr>
          <p:spPr>
            <a:xfrm>
              <a:off x="2767523" y="3016251"/>
              <a:ext cx="5032420" cy="2666284"/>
            </a:xfrm>
            <a:prstGeom prst="rect">
              <a:avLst/>
            </a:prstGeom>
            <a:noFill/>
          </p:spPr>
          <p:txBody>
            <a:bodyPr wrap="none">
              <a:spAutoFit/>
            </a:bodyPr>
            <a:lstStyle/>
            <a:p>
              <a:pPr algn="ctr" defTabSz="457200">
                <a:defRPr/>
              </a:pPr>
              <a:r>
                <a:rPr lang="en-US" sz="2000" dirty="0">
                  <a:solidFill>
                    <a:prstClr val="black"/>
                  </a:solidFill>
                  <a:effectLst>
                    <a:outerShdw blurRad="38100" dist="38100" dir="2700000" algn="tl">
                      <a:srgbClr val="000000">
                        <a:alpha val="43137"/>
                      </a:srgbClr>
                    </a:outerShdw>
                  </a:effectLst>
                </a:rPr>
                <a:t>Each data center is </a:t>
              </a:r>
            </a:p>
            <a:p>
              <a:pPr algn="ctr" defTabSz="457200">
                <a:defRPr/>
              </a:pPr>
              <a:r>
                <a:rPr lang="en-US" sz="2000" b="1" dirty="0">
                  <a:solidFill>
                    <a:prstClr val="black"/>
                  </a:solidFill>
                  <a:effectLst>
                    <a:outerShdw blurRad="38100" dist="38100" dir="2700000" algn="tl">
                      <a:srgbClr val="000000">
                        <a:alpha val="43137"/>
                      </a:srgbClr>
                    </a:outerShdw>
                  </a:effectLst>
                </a:rPr>
                <a:t>11.5 times </a:t>
              </a:r>
            </a:p>
            <a:p>
              <a:pPr algn="ctr" defTabSz="457200">
                <a:defRPr/>
              </a:pPr>
              <a:r>
                <a:rPr lang="en-US" sz="2000" dirty="0">
                  <a:solidFill>
                    <a:prstClr val="black"/>
                  </a:solidFill>
                  <a:effectLst>
                    <a:outerShdw blurRad="38100" dist="38100" dir="2700000" algn="tl">
                      <a:srgbClr val="000000">
                        <a:alpha val="43137"/>
                      </a:srgbClr>
                    </a:outerShdw>
                  </a:effectLst>
                </a:rPr>
                <a:t>the size of a football field</a:t>
              </a:r>
            </a:p>
            <a:p>
              <a:pPr algn="ctr" defTabSz="457200">
                <a:defRPr/>
              </a:pPr>
              <a:endParaRPr lang="en-US" sz="2800" dirty="0" err="1">
                <a:solidFill>
                  <a:prstClr val="black"/>
                </a:solidFill>
                <a:effectLst>
                  <a:outerShdw blurRad="38100" dist="38100" dir="2700000" algn="tl">
                    <a:srgbClr val="000000">
                      <a:alpha val="43137"/>
                    </a:srgbClr>
                  </a:outerShdw>
                </a:effectLst>
              </a:endParaRPr>
            </a:p>
          </p:txBody>
        </p:sp>
      </p:grpSp>
      <p:pic>
        <p:nvPicPr>
          <p:cNvPr id="9" name="Picture 8" descr="datacenter3.jpg"/>
          <p:cNvPicPr>
            <a:picLocks noChangeAspect="1"/>
          </p:cNvPicPr>
          <p:nvPr/>
        </p:nvPicPr>
        <p:blipFill>
          <a:blip r:embed="rId4" cstate="print"/>
          <a:stretch>
            <a:fillRect/>
          </a:stretch>
        </p:blipFill>
        <p:spPr>
          <a:xfrm>
            <a:off x="4826749" y="1252475"/>
            <a:ext cx="3936255" cy="2956052"/>
          </a:xfrm>
          <a:prstGeom prst="rect">
            <a:avLst/>
          </a:prstGeom>
        </p:spPr>
      </p:pic>
      <p:graphicFrame>
        <p:nvGraphicFramePr>
          <p:cNvPr id="11" name="Table 10"/>
          <p:cNvGraphicFramePr>
            <a:graphicFrameLocks noGrp="1"/>
          </p:cNvGraphicFramePr>
          <p:nvPr/>
        </p:nvGraphicFramePr>
        <p:xfrm>
          <a:off x="228600" y="4038601"/>
          <a:ext cx="4419600" cy="2374716"/>
        </p:xfrm>
        <a:graphic>
          <a:graphicData uri="http://schemas.openxmlformats.org/drawingml/2006/table">
            <a:tbl>
              <a:tblPr firstRow="1" bandRow="1">
                <a:tableStyleId>{5C22544A-7EE6-4342-B048-85BDC9FD1C3A}</a:tableStyleId>
              </a:tblPr>
              <a:tblGrid>
                <a:gridCol w="1160145"/>
                <a:gridCol w="1160145"/>
                <a:gridCol w="1215390"/>
                <a:gridCol w="883920"/>
              </a:tblGrid>
              <a:tr h="671115">
                <a:tc>
                  <a:txBody>
                    <a:bodyPr/>
                    <a:lstStyle/>
                    <a:p>
                      <a:r>
                        <a:rPr lang="en-US" sz="1200" dirty="0" smtClean="0"/>
                        <a:t>Technology</a:t>
                      </a:r>
                      <a:endParaRPr lang="en-US" sz="1200" dirty="0"/>
                    </a:p>
                  </a:txBody>
                  <a:tcPr/>
                </a:tc>
                <a:tc>
                  <a:txBody>
                    <a:bodyPr/>
                    <a:lstStyle/>
                    <a:p>
                      <a:r>
                        <a:rPr lang="en-US" sz="1200" dirty="0" smtClean="0"/>
                        <a:t>Cost in small-sized</a:t>
                      </a:r>
                      <a:r>
                        <a:rPr lang="en-US" sz="1200" baseline="0" dirty="0" smtClean="0"/>
                        <a:t> Data Center</a:t>
                      </a:r>
                      <a:endParaRPr lang="en-US" sz="1200" dirty="0"/>
                    </a:p>
                  </a:txBody>
                  <a:tcPr/>
                </a:tc>
                <a:tc>
                  <a:txBody>
                    <a:bodyPr/>
                    <a:lstStyle/>
                    <a:p>
                      <a:r>
                        <a:rPr lang="en-US" sz="1200" dirty="0" smtClean="0"/>
                        <a:t>Cost in Large</a:t>
                      </a:r>
                      <a:r>
                        <a:rPr lang="en-US" sz="1200" baseline="0" dirty="0" smtClean="0"/>
                        <a:t> Data Center</a:t>
                      </a:r>
                      <a:endParaRPr lang="en-US" sz="1200" dirty="0"/>
                    </a:p>
                  </a:txBody>
                  <a:tcPr/>
                </a:tc>
                <a:tc>
                  <a:txBody>
                    <a:bodyPr/>
                    <a:lstStyle/>
                    <a:p>
                      <a:r>
                        <a:rPr lang="en-US" sz="1200" dirty="0" smtClean="0"/>
                        <a:t>Ratio</a:t>
                      </a:r>
                      <a:endParaRPr lang="en-US" sz="1200" dirty="0"/>
                    </a:p>
                  </a:txBody>
                  <a:tcPr/>
                </a:tc>
              </a:tr>
              <a:tr h="516243">
                <a:tc>
                  <a:txBody>
                    <a:bodyPr/>
                    <a:lstStyle/>
                    <a:p>
                      <a:r>
                        <a:rPr lang="en-US" sz="1200" dirty="0" smtClean="0"/>
                        <a:t>Network</a:t>
                      </a:r>
                      <a:endParaRPr lang="en-US" sz="1200" dirty="0"/>
                    </a:p>
                  </a:txBody>
                  <a:tcPr/>
                </a:tc>
                <a:tc>
                  <a:txBody>
                    <a:bodyPr/>
                    <a:lstStyle/>
                    <a:p>
                      <a:r>
                        <a:rPr lang="en-US" sz="1200" dirty="0" smtClean="0"/>
                        <a:t>$95 per Mbps/</a:t>
                      </a:r>
                    </a:p>
                    <a:p>
                      <a:r>
                        <a:rPr lang="en-US" sz="1200" dirty="0" smtClean="0"/>
                        <a:t>month</a:t>
                      </a:r>
                      <a:endParaRPr lang="en-US" sz="1200" dirty="0"/>
                    </a:p>
                  </a:txBody>
                  <a:tcPr/>
                </a:tc>
                <a:tc>
                  <a:txBody>
                    <a:bodyPr/>
                    <a:lstStyle/>
                    <a:p>
                      <a:r>
                        <a:rPr lang="en-US" sz="1200" dirty="0" smtClean="0"/>
                        <a:t>$13 per</a:t>
                      </a:r>
                      <a:r>
                        <a:rPr lang="en-US" sz="1200" baseline="0" dirty="0" smtClean="0"/>
                        <a:t> </a:t>
                      </a:r>
                      <a:r>
                        <a:rPr lang="en-US" sz="1200" dirty="0" smtClean="0"/>
                        <a:t>Mbps/</a:t>
                      </a:r>
                    </a:p>
                    <a:p>
                      <a:r>
                        <a:rPr lang="en-US" sz="1200" dirty="0" smtClean="0"/>
                        <a:t>month</a:t>
                      </a:r>
                      <a:endParaRPr lang="en-US" sz="1200" dirty="0"/>
                    </a:p>
                  </a:txBody>
                  <a:tcPr/>
                </a:tc>
                <a:tc>
                  <a:txBody>
                    <a:bodyPr/>
                    <a:lstStyle/>
                    <a:p>
                      <a:r>
                        <a:rPr lang="en-US" sz="1200" dirty="0" smtClean="0"/>
                        <a:t>   7.1</a:t>
                      </a:r>
                      <a:endParaRPr lang="en-US" sz="1200" dirty="0"/>
                    </a:p>
                  </a:txBody>
                  <a:tcPr/>
                </a:tc>
              </a:tr>
              <a:tr h="516243">
                <a:tc>
                  <a:txBody>
                    <a:bodyPr/>
                    <a:lstStyle/>
                    <a:p>
                      <a:r>
                        <a:rPr lang="en-US" sz="1200" dirty="0" smtClean="0"/>
                        <a:t>Storage</a:t>
                      </a:r>
                    </a:p>
                  </a:txBody>
                  <a:tcPr/>
                </a:tc>
                <a:tc>
                  <a:txBody>
                    <a:bodyPr/>
                    <a:lstStyle/>
                    <a:p>
                      <a:r>
                        <a:rPr lang="en-US" sz="1200" dirty="0" smtClean="0"/>
                        <a:t>$2.20 per GB/</a:t>
                      </a:r>
                    </a:p>
                    <a:p>
                      <a:r>
                        <a:rPr lang="en-US" sz="1200" dirty="0" smtClean="0"/>
                        <a:t>month</a:t>
                      </a:r>
                      <a:endParaRPr lang="en-US" sz="1200" dirty="0"/>
                    </a:p>
                  </a:txBody>
                  <a:tcPr/>
                </a:tc>
                <a:tc>
                  <a:txBody>
                    <a:bodyPr/>
                    <a:lstStyle/>
                    <a:p>
                      <a:r>
                        <a:rPr lang="en-US" sz="1200" dirty="0" smtClean="0"/>
                        <a:t>$0.40 per GB/</a:t>
                      </a:r>
                    </a:p>
                    <a:p>
                      <a:r>
                        <a:rPr lang="en-US" sz="1200" dirty="0" smtClean="0"/>
                        <a:t>month</a:t>
                      </a:r>
                      <a:endParaRPr lang="en-US" sz="1200" dirty="0"/>
                    </a:p>
                  </a:txBody>
                  <a:tcPr/>
                </a:tc>
                <a:tc>
                  <a:txBody>
                    <a:bodyPr/>
                    <a:lstStyle/>
                    <a:p>
                      <a:r>
                        <a:rPr lang="en-US" sz="1200" dirty="0" smtClean="0"/>
                        <a:t>   5.7</a:t>
                      </a:r>
                      <a:endParaRPr lang="en-US" sz="1200" dirty="0"/>
                    </a:p>
                  </a:txBody>
                  <a:tcPr/>
                </a:tc>
              </a:tr>
              <a:tr h="671115">
                <a:tc>
                  <a:txBody>
                    <a:bodyPr/>
                    <a:lstStyle/>
                    <a:p>
                      <a:r>
                        <a:rPr lang="en-US" sz="1200" dirty="0" smtClean="0"/>
                        <a:t>Administration</a:t>
                      </a:r>
                      <a:endParaRPr lang="en-US" sz="1200" dirty="0"/>
                    </a:p>
                  </a:txBody>
                  <a:tcPr/>
                </a:tc>
                <a:tc>
                  <a:txBody>
                    <a:bodyPr/>
                    <a:lstStyle/>
                    <a:p>
                      <a:r>
                        <a:rPr lang="en-US" sz="1200" dirty="0" smtClean="0"/>
                        <a:t>~140 servers/</a:t>
                      </a:r>
                    </a:p>
                    <a:p>
                      <a:r>
                        <a:rPr lang="en-US" sz="1200" dirty="0" smtClean="0"/>
                        <a:t>Administrator</a:t>
                      </a:r>
                      <a:endParaRPr lang="en-US" sz="1200" dirty="0"/>
                    </a:p>
                  </a:txBody>
                  <a:tcPr/>
                </a:tc>
                <a:tc>
                  <a:txBody>
                    <a:bodyPr/>
                    <a:lstStyle/>
                    <a:p>
                      <a:r>
                        <a:rPr lang="en-US" sz="1200" dirty="0" smtClean="0"/>
                        <a:t>&gt;1000 Servers/</a:t>
                      </a:r>
                    </a:p>
                    <a:p>
                      <a:r>
                        <a:rPr lang="en-US" sz="1200" dirty="0" smtClean="0"/>
                        <a:t>Administrator</a:t>
                      </a:r>
                      <a:endParaRPr lang="en-US" sz="1200" dirty="0"/>
                    </a:p>
                  </a:txBody>
                  <a:tcPr/>
                </a:tc>
                <a:tc>
                  <a:txBody>
                    <a:bodyPr/>
                    <a:lstStyle/>
                    <a:p>
                      <a:r>
                        <a:rPr lang="en-US" sz="1200" dirty="0" smtClean="0"/>
                        <a:t>   7.1</a:t>
                      </a:r>
                      <a:endParaRPr lang="en-US" sz="1200" dirty="0"/>
                    </a:p>
                  </a:txBody>
                  <a:tcPr/>
                </a:tc>
              </a:tr>
            </a:tbl>
          </a:graphicData>
        </a:graphic>
      </p:graphicFrame>
      <p:grpSp>
        <p:nvGrpSpPr>
          <p:cNvPr id="10" name="Group 11"/>
          <p:cNvGrpSpPr/>
          <p:nvPr/>
        </p:nvGrpSpPr>
        <p:grpSpPr>
          <a:xfrm>
            <a:off x="-1" y="3643173"/>
            <a:ext cx="9144001" cy="3290015"/>
            <a:chOff x="-1" y="3943350"/>
            <a:chExt cx="9144001" cy="3290015"/>
          </a:xfrm>
        </p:grpSpPr>
        <p:sp>
          <p:nvSpPr>
            <p:cNvPr id="13" name="TextBox 12"/>
            <p:cNvSpPr txBox="1"/>
            <p:nvPr/>
          </p:nvSpPr>
          <p:spPr>
            <a:xfrm>
              <a:off x="-1" y="4186377"/>
              <a:ext cx="4991725" cy="3046988"/>
            </a:xfrm>
            <a:prstGeom prst="rect">
              <a:avLst/>
            </a:prstGeom>
            <a:solidFill>
              <a:schemeClr val="bg1"/>
            </a:solidFill>
          </p:spPr>
          <p:txBody>
            <a:bodyPr wrap="square" rtlCol="0">
              <a:spAutoFit/>
            </a:bodyPr>
            <a:lstStyle/>
            <a:p>
              <a:r>
                <a:rPr lang="en-US" sz="2400" dirty="0" smtClean="0">
                  <a:solidFill>
                    <a:prstClr val="black"/>
                  </a:solidFill>
                </a:rPr>
                <a:t>2 Google warehouses of computers on the banks of the Columbia River, in The </a:t>
              </a:r>
              <a:r>
                <a:rPr lang="en-US" sz="2400" dirty="0" err="1" smtClean="0">
                  <a:solidFill>
                    <a:prstClr val="black"/>
                  </a:solidFill>
                </a:rPr>
                <a:t>Dalles</a:t>
              </a:r>
              <a:r>
                <a:rPr lang="en-US" sz="2400" dirty="0" smtClean="0">
                  <a:solidFill>
                    <a:prstClr val="black"/>
                  </a:solidFill>
                </a:rPr>
                <a:t>, Oregon</a:t>
              </a:r>
            </a:p>
            <a:p>
              <a:r>
                <a:rPr lang="en-US" sz="2400" dirty="0" smtClean="0">
                  <a:solidFill>
                    <a:prstClr val="black"/>
                  </a:solidFill>
                </a:rPr>
                <a:t>Such centers use 20MW-200MW </a:t>
              </a:r>
            </a:p>
            <a:p>
              <a:r>
                <a:rPr lang="en-US" sz="2400" dirty="0" smtClean="0">
                  <a:solidFill>
                    <a:prstClr val="black"/>
                  </a:solidFill>
                </a:rPr>
                <a:t>(Future) each  with 150 watts per CPU</a:t>
              </a:r>
            </a:p>
            <a:p>
              <a:r>
                <a:rPr lang="en-US" sz="2400" dirty="0" smtClean="0">
                  <a:solidFill>
                    <a:prstClr val="black"/>
                  </a:solidFill>
                </a:rPr>
                <a:t>Save money from large size, positioning with cheap power and access with Internet</a:t>
              </a:r>
              <a:endParaRPr lang="en-US" sz="2400" dirty="0">
                <a:solidFill>
                  <a:prstClr val="black"/>
                </a:solidFill>
              </a:endParaRPr>
            </a:p>
          </p:txBody>
        </p:sp>
        <p:pic>
          <p:nvPicPr>
            <p:cNvPr id="14" name="Picture 3"/>
            <p:cNvPicPr>
              <a:picLocks noChangeAspect="1" noChangeArrowheads="1"/>
            </p:cNvPicPr>
            <p:nvPr/>
          </p:nvPicPr>
          <p:blipFill>
            <a:blip r:embed="rId5" cstate="print"/>
            <a:srcRect/>
            <a:stretch>
              <a:fillRect/>
            </a:stretch>
          </p:blipFill>
          <p:spPr bwMode="auto">
            <a:xfrm>
              <a:off x="4991724" y="3943350"/>
              <a:ext cx="4152276" cy="2914650"/>
            </a:xfrm>
            <a:prstGeom prst="rect">
              <a:avLst/>
            </a:prstGeom>
            <a:noFill/>
            <a:ln w="9525">
              <a:noFill/>
              <a:miter lim="800000"/>
              <a:headEnd/>
              <a:tailEnd/>
            </a:ln>
            <a:effectLst/>
          </p:spPr>
        </p:pic>
      </p:grpSp>
    </p:spTree>
    <p:extLst>
      <p:ext uri="{BB962C8B-B14F-4D97-AF65-F5344CB8AC3E}">
        <p14:creationId xmlns:p14="http://schemas.microsoft.com/office/powerpoint/2010/main" val="4094914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base">
              <a:spcBef>
                <a:spcPct val="0"/>
              </a:spcBef>
              <a:spcAft>
                <a:spcPct val="0"/>
              </a:spcAft>
              <a:defRPr/>
            </a:pPr>
            <a:fld id="{6FCC8C1C-C7DF-4071-8522-5AB5116975BF}" type="slidenum">
              <a:rPr lang="en-US" sz="1000">
                <a:solidFill>
                  <a:srgbClr val="FFFFFF"/>
                </a:solidFill>
                <a:effectLst>
                  <a:outerShdw blurRad="38100" dist="38100" dir="2700000" algn="tl">
                    <a:srgbClr val="000000"/>
                  </a:outerShdw>
                </a:effectLst>
                <a:latin typeface="Verdana" pitchFamily="34" charset="0"/>
              </a:rPr>
              <a:pPr fontAlgn="base">
                <a:spcBef>
                  <a:spcPct val="0"/>
                </a:spcBef>
                <a:spcAft>
                  <a:spcPct val="0"/>
                </a:spcAft>
                <a:defRPr/>
              </a:pPr>
              <a:t>6</a:t>
            </a:fld>
            <a:endParaRPr lang="en-US" sz="1000" dirty="0">
              <a:solidFill>
                <a:srgbClr val="FFFFFF"/>
              </a:solidFill>
              <a:effectLst>
                <a:outerShdw blurRad="38100" dist="38100" dir="2700000" algn="tl">
                  <a:srgbClr val="000000"/>
                </a:outerShdw>
              </a:effectLst>
              <a:latin typeface="Verdana" pitchFamily="34" charset="0"/>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76200" y="3302629"/>
            <a:ext cx="6100997" cy="3530790"/>
          </a:xfrm>
          <a:prstGeom prst="rect">
            <a:avLst/>
          </a:prstGeom>
          <a:noFill/>
          <a:ln w="9525">
            <a:noFill/>
            <a:miter lim="800000"/>
            <a:headEnd/>
            <a:tailEnd/>
          </a:ln>
          <a:effectLst/>
        </p:spPr>
      </p:pic>
      <p:sp>
        <p:nvSpPr>
          <p:cNvPr id="64515" name="Content Placeholder 2"/>
          <p:cNvSpPr>
            <a:spLocks noGrp="1"/>
          </p:cNvSpPr>
          <p:nvPr>
            <p:ph idx="1"/>
          </p:nvPr>
        </p:nvSpPr>
        <p:spPr>
          <a:xfrm>
            <a:off x="0" y="896910"/>
            <a:ext cx="8991600" cy="2590800"/>
          </a:xfrm>
        </p:spPr>
        <p:txBody>
          <a:bodyPr>
            <a:normAutofit lnSpcReduction="10000"/>
          </a:bodyPr>
          <a:lstStyle/>
          <a:p>
            <a:r>
              <a:rPr lang="en-US" sz="2400" dirty="0" smtClean="0"/>
              <a:t> Builds giant data centers with 100,000’s of computers;</a:t>
            </a:r>
            <a:br>
              <a:rPr lang="en-US" sz="2400" dirty="0" smtClean="0"/>
            </a:br>
            <a:r>
              <a:rPr lang="en-US" sz="2400" dirty="0" smtClean="0"/>
              <a:t> ~ 200-1000 to a shipping container with Internet access</a:t>
            </a:r>
          </a:p>
          <a:p>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
        <p:nvSpPr>
          <p:cNvPr id="8" name="Title 1"/>
          <p:cNvSpPr>
            <a:spLocks noGrp="1"/>
          </p:cNvSpPr>
          <p:nvPr>
            <p:ph type="title"/>
          </p:nvPr>
        </p:nvSpPr>
        <p:spPr>
          <a:xfrm>
            <a:off x="1394085" y="120650"/>
            <a:ext cx="5636302" cy="641351"/>
          </a:xfrm>
        </p:spPr>
        <p:txBody>
          <a:bodyPr>
            <a:normAutofit fontScale="90000"/>
          </a:bodyPr>
          <a:lstStyle/>
          <a:p>
            <a:r>
              <a:rPr lang="en-US" sz="3200" b="1" dirty="0" smtClean="0"/>
              <a:t>Data Centers, Clouds </a:t>
            </a:r>
            <a:br>
              <a:rPr lang="en-US" sz="3200" b="1" dirty="0" smtClean="0"/>
            </a:br>
            <a:r>
              <a:rPr lang="en-US" sz="3200" b="1" dirty="0" smtClean="0"/>
              <a:t>&amp; Economies of Scale II</a:t>
            </a:r>
            <a:endParaRPr lang="en-US" sz="3200" b="1" dirty="0"/>
          </a:p>
        </p:txBody>
      </p:sp>
    </p:spTree>
    <p:extLst>
      <p:ext uri="{BB962C8B-B14F-4D97-AF65-F5344CB8AC3E}">
        <p14:creationId xmlns:p14="http://schemas.microsoft.com/office/powerpoint/2010/main" val="3309350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Clouds</a:t>
            </a:r>
            <a:endParaRPr lang="en-US" dirty="0"/>
          </a:p>
        </p:txBody>
      </p:sp>
      <p:sp>
        <p:nvSpPr>
          <p:cNvPr id="3" name="Content Placeholder 2"/>
          <p:cNvSpPr>
            <a:spLocks noGrp="1"/>
          </p:cNvSpPr>
          <p:nvPr>
            <p:ph idx="1"/>
          </p:nvPr>
        </p:nvSpPr>
        <p:spPr>
          <a:xfrm>
            <a:off x="381000" y="1371600"/>
            <a:ext cx="8229600" cy="5257800"/>
          </a:xfrm>
        </p:spPr>
        <p:txBody>
          <a:bodyPr>
            <a:normAutofit fontScale="92500" lnSpcReduction="10000"/>
          </a:bodyPr>
          <a:lstStyle/>
          <a:p>
            <a:r>
              <a:rPr lang="en-US" sz="2800" dirty="0" smtClean="0"/>
              <a:t>Cloud Centers optimize life cycle costs and power use</a:t>
            </a:r>
          </a:p>
          <a:p>
            <a:endParaRPr lang="en-US" sz="2800" dirty="0" smtClean="0"/>
          </a:p>
          <a:p>
            <a:r>
              <a:rPr lang="en-US" sz="2800" dirty="0">
                <a:hlinkClick r:id="rId2"/>
              </a:rPr>
              <a:t>http://www.datacenterknowledge.com/archives/2011/05/10/uptime-institute-the-average-pue-is-1-8</a:t>
            </a:r>
            <a:r>
              <a:rPr lang="en-US" sz="2800" dirty="0" smtClean="0">
                <a:hlinkClick r:id="rId2"/>
              </a:rPr>
              <a:t>/</a:t>
            </a:r>
            <a:endParaRPr lang="en-US" sz="2800" dirty="0" smtClean="0"/>
          </a:p>
          <a:p>
            <a:r>
              <a:rPr lang="en-US" sz="2800" dirty="0" smtClean="0"/>
              <a:t>Average PUE = 1.8 (was nearer 3) ; Good Clouds are 1.1-1.2</a:t>
            </a:r>
          </a:p>
          <a:p>
            <a:r>
              <a:rPr lang="en-US" sz="2800" dirty="0" smtClean="0"/>
              <a:t>4</a:t>
            </a:r>
            <a:r>
              <a:rPr lang="en-US" sz="2800" baseline="30000" dirty="0" smtClean="0"/>
              <a:t>th</a:t>
            </a:r>
            <a:r>
              <a:rPr lang="en-US" sz="2800" dirty="0" smtClean="0"/>
              <a:t> generation data centers (from Microsoft) make everything modular so data centers can be built incrementally as in modern manufacturing</a:t>
            </a:r>
          </a:p>
          <a:p>
            <a:r>
              <a:rPr lang="en-US" sz="2800" dirty="0">
                <a:hlinkClick r:id="rId3"/>
              </a:rPr>
              <a:t>http://loosebolts.wordpress.com/2008/12/02/our-vision-for-generation-4-modular-data-centers-one-way-of-getting-it-just-right</a:t>
            </a:r>
            <a:r>
              <a:rPr lang="en-US" sz="2800" dirty="0" smtClean="0">
                <a:hlinkClick r:id="rId3"/>
              </a:rPr>
              <a:t>/</a:t>
            </a:r>
            <a:r>
              <a:rPr lang="en-US" sz="2800" dirty="0" smtClean="0"/>
              <a:t> </a:t>
            </a:r>
          </a:p>
          <a:p>
            <a:r>
              <a:rPr lang="en-US" sz="2800" dirty="0" smtClean="0"/>
              <a:t>Extends container based third generation</a:t>
            </a:r>
          </a:p>
          <a:p>
            <a:endParaRPr lang="en-US" sz="2800" dirty="0"/>
          </a:p>
        </p:txBody>
      </p:sp>
      <p:pic>
        <p:nvPicPr>
          <p:cNvPr id="4098" name="Picture 2" descr=" \mathrm{PUE}  =  {\mbox{Total facility power} \over \mbox{IT equipment powe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0754" y="1828800"/>
            <a:ext cx="2324100" cy="43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89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in 2010</a:t>
            </a:r>
            <a:endParaRPr lang="en-US" dirty="0"/>
          </a:p>
        </p:txBody>
      </p:sp>
      <p:sp>
        <p:nvSpPr>
          <p:cNvPr id="3" name="Content Placeholder 2"/>
          <p:cNvSpPr>
            <a:spLocks noGrp="1"/>
          </p:cNvSpPr>
          <p:nvPr>
            <p:ph idx="1"/>
          </p:nvPr>
        </p:nvSpPr>
        <p:spPr>
          <a:xfrm>
            <a:off x="0" y="838200"/>
            <a:ext cx="9144000" cy="5257800"/>
          </a:xfrm>
        </p:spPr>
        <p:txBody>
          <a:bodyPr>
            <a:normAutofit lnSpcReduction="10000"/>
          </a:bodyPr>
          <a:lstStyle/>
          <a:p>
            <a:r>
              <a:rPr lang="en-US" dirty="0" smtClean="0">
                <a:hlinkClick r:id="rId2"/>
              </a:rPr>
              <a:t>http</a:t>
            </a:r>
            <a:r>
              <a:rPr lang="en-US" dirty="0">
                <a:hlinkClick r:id="rId2"/>
              </a:rPr>
              <a:t>://</a:t>
            </a:r>
            <a:r>
              <a:rPr lang="en-US" dirty="0" smtClean="0">
                <a:hlinkClick r:id="rId2"/>
              </a:rPr>
              <a:t>www.mediafire.com/file/zzqna34282frr2f/koomeydatacenterelectuse2011finalversion.pdf</a:t>
            </a:r>
            <a:r>
              <a:rPr lang="en-US" dirty="0" smtClean="0"/>
              <a:t> </a:t>
            </a:r>
          </a:p>
          <a:p>
            <a:r>
              <a:rPr lang="en-US" dirty="0" smtClean="0"/>
              <a:t>30 million servers worldwide</a:t>
            </a:r>
          </a:p>
          <a:p>
            <a:r>
              <a:rPr lang="en-US" dirty="0" smtClean="0"/>
              <a:t>Google had 900,000 servers (3% total world wide)</a:t>
            </a:r>
          </a:p>
          <a:p>
            <a:r>
              <a:rPr lang="en-US" dirty="0" smtClean="0"/>
              <a:t>Google total power ~200 Megawatts</a:t>
            </a:r>
          </a:p>
          <a:p>
            <a:pPr lvl="1"/>
            <a:r>
              <a:rPr lang="en-US" dirty="0" smtClean="0"/>
              <a:t>&lt; 1% of total power used in data centers (Google more efficient than average – </a:t>
            </a:r>
            <a:r>
              <a:rPr lang="en-US" b="1" dirty="0" smtClean="0"/>
              <a:t>Clouds are Green</a:t>
            </a:r>
            <a:r>
              <a:rPr lang="en-US" dirty="0" smtClean="0"/>
              <a:t>!)</a:t>
            </a:r>
          </a:p>
          <a:p>
            <a:pPr lvl="1"/>
            <a:r>
              <a:rPr lang="en-US" dirty="0" smtClean="0"/>
              <a:t>~ 0.01% of total power used on anything world wide</a:t>
            </a:r>
          </a:p>
          <a:p>
            <a:r>
              <a:rPr lang="en-US" dirty="0" smtClean="0"/>
              <a:t>Maybe total clouds are 20% total world server count (a growing fraction)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2444660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Cloud v HPC</a:t>
            </a:r>
            <a:endParaRPr lang="en-US" dirty="0"/>
          </a:p>
        </p:txBody>
      </p:sp>
      <p:sp>
        <p:nvSpPr>
          <p:cNvPr id="3" name="Content Placeholder 2"/>
          <p:cNvSpPr>
            <a:spLocks noGrp="1"/>
          </p:cNvSpPr>
          <p:nvPr>
            <p:ph idx="1"/>
          </p:nvPr>
        </p:nvSpPr>
        <p:spPr>
          <a:xfrm>
            <a:off x="0" y="685800"/>
            <a:ext cx="9144000" cy="5257800"/>
          </a:xfrm>
        </p:spPr>
        <p:txBody>
          <a:bodyPr>
            <a:normAutofit fontScale="92500" lnSpcReduction="10000"/>
          </a:bodyPr>
          <a:lstStyle/>
          <a:p>
            <a:r>
              <a:rPr lang="en-US" b="1" dirty="0" smtClean="0"/>
              <a:t>Top Supercomputer </a:t>
            </a:r>
            <a:r>
              <a:rPr lang="en-US" dirty="0" smtClean="0"/>
              <a:t>Sequoia Blue Gene Q at LLNL</a:t>
            </a:r>
          </a:p>
          <a:p>
            <a:pPr lvl="1"/>
            <a:r>
              <a:rPr lang="en-US" dirty="0"/>
              <a:t>16.32 </a:t>
            </a:r>
            <a:r>
              <a:rPr lang="en-US" dirty="0" err="1" smtClean="0"/>
              <a:t>Petaflop</a:t>
            </a:r>
            <a:r>
              <a:rPr lang="en-US" dirty="0" smtClean="0"/>
              <a:t>/s </a:t>
            </a:r>
            <a:r>
              <a:rPr lang="en-US" dirty="0"/>
              <a:t>on the </a:t>
            </a:r>
            <a:r>
              <a:rPr lang="en-US" dirty="0" err="1"/>
              <a:t>Linpack</a:t>
            </a:r>
            <a:r>
              <a:rPr lang="en-US" dirty="0"/>
              <a:t> benchmark using  98,304 </a:t>
            </a:r>
            <a:r>
              <a:rPr lang="en-US" dirty="0" smtClean="0"/>
              <a:t>CPU compute chips with </a:t>
            </a:r>
            <a:r>
              <a:rPr lang="en-US" dirty="0"/>
              <a:t>1.6 million processor cores and </a:t>
            </a:r>
            <a:r>
              <a:rPr lang="en-US" dirty="0" smtClean="0"/>
              <a:t>1.6 Petabyte</a:t>
            </a:r>
            <a:r>
              <a:rPr lang="en-US" dirty="0"/>
              <a:t> of memory in 96 racks covering an area of about 3,000 square </a:t>
            </a:r>
            <a:r>
              <a:rPr lang="en-US" dirty="0" smtClean="0"/>
              <a:t>feet</a:t>
            </a:r>
          </a:p>
          <a:p>
            <a:pPr lvl="1"/>
            <a:r>
              <a:rPr lang="en-US" dirty="0" smtClean="0"/>
              <a:t>7.9 Megawatts power</a:t>
            </a:r>
          </a:p>
          <a:p>
            <a:r>
              <a:rPr lang="en-US" b="1" dirty="0" smtClean="0"/>
              <a:t>Largest (cloud)</a:t>
            </a:r>
            <a:r>
              <a:rPr lang="en-US" dirty="0" smtClean="0"/>
              <a:t> computing data centers</a:t>
            </a:r>
          </a:p>
          <a:p>
            <a:pPr lvl="1"/>
            <a:r>
              <a:rPr lang="en-US" dirty="0"/>
              <a:t>100,000 </a:t>
            </a:r>
            <a:r>
              <a:rPr lang="en-US" dirty="0" smtClean="0"/>
              <a:t>servers at ~200 watts per CPU chip</a:t>
            </a:r>
            <a:endParaRPr lang="en-US" dirty="0"/>
          </a:p>
          <a:p>
            <a:pPr lvl="1"/>
            <a:r>
              <a:rPr lang="en-US" dirty="0" smtClean="0"/>
              <a:t>Up to 30 Megawatts power</a:t>
            </a:r>
          </a:p>
          <a:p>
            <a:pPr lvl="1"/>
            <a:r>
              <a:rPr lang="en-US" dirty="0" smtClean="0"/>
              <a:t>Microsoft says </a:t>
            </a:r>
            <a:r>
              <a:rPr lang="en-US" dirty="0" err="1" smtClean="0"/>
              <a:t>upto</a:t>
            </a:r>
            <a:r>
              <a:rPr lang="en-US" dirty="0" smtClean="0"/>
              <a:t> million servers</a:t>
            </a:r>
          </a:p>
          <a:p>
            <a:r>
              <a:rPr lang="en-US" sz="2800" dirty="0" smtClean="0"/>
              <a:t>So </a:t>
            </a:r>
            <a:r>
              <a:rPr lang="en-US" sz="2800" b="1" dirty="0"/>
              <a:t>largest supercomputer </a:t>
            </a:r>
            <a:r>
              <a:rPr lang="en-US" sz="2800" dirty="0"/>
              <a:t>is around </a:t>
            </a:r>
            <a:r>
              <a:rPr lang="en-US" sz="2800" b="1" dirty="0"/>
              <a:t>1-2% </a:t>
            </a:r>
            <a:r>
              <a:rPr lang="en-US" sz="2800" b="1" dirty="0" smtClean="0"/>
              <a:t>performance  </a:t>
            </a:r>
            <a:r>
              <a:rPr lang="en-US" sz="2800" b="1" dirty="0"/>
              <a:t>of total cloud computing systems</a:t>
            </a:r>
            <a:r>
              <a:rPr lang="en-US" sz="2800" dirty="0"/>
              <a:t> </a:t>
            </a:r>
            <a:r>
              <a:rPr lang="en-US" sz="2800" dirty="0" smtClean="0"/>
              <a:t>with Google ~20% total</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27812758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X-Informatics Introduction: What is Big Data, Data Analytics  and X-Informatics? (Continued)&amp;quot;&quot;/&gt;&lt;property id=&quot;20307&quot; value=&quot;256&quot;/&gt;&lt;/object&gt;&lt;object type=&quot;3&quot; unique_id=&quot;10023&quot;&gt;&lt;property id=&quot;20148&quot; value=&quot;5&quot;/&gt;&lt;property id=&quot;20300&quot; value=&quot;Slide 2 - &amp;quot;Sensors (Things) as a Service&amp;quot;&quot;/&gt;&lt;property id=&quot;20307&quot; value=&quot;263&quot;/&gt;&lt;/object&gt;&lt;object type=&quot;3&quot; unique_id=&quot;10128&quot;&gt;&lt;property id=&quot;20148&quot; value=&quot;5&quot;/&gt;&lt;property id=&quot;20300&quot; value=&quot;Slide 3 - &amp;quot;Clouds&amp;quot;&quot;/&gt;&lt;property id=&quot;20307&quot; value=&quot;314&quot;/&gt;&lt;/object&gt;&lt;object type=&quot;3&quot; unique_id=&quot;10129&quot;&gt;&lt;property id=&quot;20148&quot; value=&quot;5&quot;/&gt;&lt;property id=&quot;20300&quot; value=&quot;Slide 4 - &amp;quot;The Microsoft Cloud is Built on Data Centers&amp;quot;&quot;/&gt;&lt;property id=&quot;20307&quot; value=&quot;447&quot;/&gt;&lt;/object&gt;&lt;object type=&quot;3&quot; unique_id=&quot;10130&quot;&gt;&lt;property id=&quot;20148&quot; value=&quot;5&quot;/&gt;&lt;property id=&quot;20300&quot; value=&quot;Slide 5 - &amp;quot;Data Centers Clouds &amp;amp;  Economies of Scale I&amp;quot;&quot;/&gt;&lt;property id=&quot;20307&quot; value=&quot;448&quot;/&gt;&lt;/object&gt;&lt;object type=&quot;3&quot; unique_id=&quot;10131&quot;&gt;&lt;property id=&quot;20148&quot; value=&quot;5&quot;/&gt;&lt;property id=&quot;20300&quot; value=&quot;Slide 6 - &amp;quot;Data Centers, Clouds  &amp;amp; Economies of Scale II&amp;quot;&quot;/&gt;&lt;property id=&quot;20307&quot; value=&quot;449&quot;/&gt;&lt;/object&gt;&lt;object type=&quot;3&quot; unique_id=&quot;10132&quot;&gt;&lt;property id=&quot;20148&quot; value=&quot;5&quot;/&gt;&lt;property id=&quot;20300&quot; value=&quot;Slide 7 - &amp;quot;Green Clouds&amp;quot;&quot;/&gt;&lt;property id=&quot;20307&quot; value=&quot;450&quot;/&gt;&lt;/object&gt;&lt;object type=&quot;3&quot; unique_id=&quot;10133&quot;&gt;&lt;property id=&quot;20148&quot; value=&quot;5&quot;/&gt;&lt;property id=&quot;20300&quot; value=&quot;Slide 8 - &amp;quot;Some Sizes in 2010&amp;quot;&quot;/&gt;&lt;property id=&quot;20307&quot; value=&quot;451&quot;/&gt;&lt;/object&gt;&lt;object type=&quot;3&quot; unique_id=&quot;10134&quot;&gt;&lt;property id=&quot;20148&quot; value=&quot;5&quot;/&gt;&lt;property id=&quot;20300&quot; value=&quot;Slide 9 - &amp;quot;Some Sizes Cloud v HPC&amp;quot;&quot;/&gt;&lt;property id=&quot;20307&quot; value=&quot;452&quot;/&gt;&lt;/object&gt;&lt;object type=&quot;3&quot; unique_id=&quot;10135&quot;&gt;&lt;property id=&quot;20148&quot; value=&quot;5&quot;/&gt;&lt;property id=&quot;20300&quot; value=&quot;Slide 10 - &amp;quot;Clouds Offer From different points of view &amp;quot;&quot;/&gt;&lt;property id=&quot;20307&quot; value=&quot;322&quot;/&gt;&lt;/object&gt;&lt;object type=&quot;3&quot; unique_id=&quot;10136&quot;&gt;&lt;property id=&quot;20148&quot; value=&quot;5&quot;/&gt;&lt;property id=&quot;20300&quot; value=&quot;Slide 11 - &amp;quot;Features of Data Deluge&amp;quot;&quot;/&gt;&lt;property id=&quot;20307&quot; value=&quot;439&quot;/&gt;&lt;/object&gt;&lt;object type=&quot;3&quot; unique_id=&quot;10137&quot;&gt;&lt;property id=&quot;20148&quot; value=&quot;5&quot;/&gt;&lt;property id=&quot;20300&quot; value=&quot;Slide 12&quot;/&gt;&lt;property id=&quot;20307&quot; value=&quot;440&quot;/&gt;&lt;/object&gt;&lt;object type=&quot;3&quot; unique_id=&quot;10138&quot;&gt;&lt;property id=&quot;20148&quot; value=&quot;5&quot;/&gt;&lt;property id=&quot;20300&quot; value=&quot;Slide 13&quot;/&gt;&lt;property id=&quot;20307&quot; value=&quot;441&quot;/&gt;&lt;/object&gt;&lt;object type=&quot;3&quot; unique_id=&quot;10139&quot;&gt;&lt;property id=&quot;20148&quot; value=&quot;5&quot;/&gt;&lt;property id=&quot;20300&quot; value=&quot;Slide 14&quot;/&gt;&lt;property id=&quot;20307&quot; value=&quot;442&quot;/&gt;&lt;/object&gt;&lt;object type=&quot;3&quot; unique_id=&quot;10140&quot;&gt;&lt;property id=&quot;20148&quot; value=&quot;5&quot;/&gt;&lt;property id=&quot;20300&quot; value=&quot;Slide 15 - &amp;quot;Semantic Web/Grid v. Big Data&amp;quot;&quot;/&gt;&lt;property id=&quot;20307&quot; value=&quot;443&quot;/&gt;&lt;/object&gt;&lt;object type=&quot;3&quot; unique_id=&quot;10141&quot;&gt;&lt;property id=&quot;20148&quot; value=&quot;5&quot;/&gt;&lt;property id=&quot;20300&quot; value=&quot;Slide 16&quot;/&gt;&lt;property id=&quot;20307&quot; value=&quot;444&quot;/&gt;&lt;/object&gt;&lt;object type=&quot;3&quot; unique_id=&quot;10142&quot;&gt;&lt;property id=&quot;20148&quot; value=&quot;5&quot;/&gt;&lt;property id=&quot;20300&quot; value=&quot;Slide 17&quot;/&gt;&lt;property id=&quot;20307&quot; value=&quot;445&quot;/&gt;&lt;/object&gt;&lt;object type=&quot;3&quot; unique_id=&quot;10143&quot;&gt;&lt;property id=&quot;20148&quot; value=&quot;5&quot;/&gt;&lt;property id=&quot;20300&quot; value=&quot;Slide 18 - &amp;quot;Types of Data Deluge&amp;quot;&quot;/&gt;&lt;property id=&quot;20307&quot; value=&quot;446&quot;/&gt;&lt;/object&gt;&lt;object type=&quot;3&quot; unique_id=&quot;11192&quot;&gt;&lt;property id=&quot;20148&quot; value=&quot;5&quot;/&gt;&lt;property id=&quot;20300&quot; value=&quot;Slide 19 - &amp;quot;Big Data Processing&amp;quot;&quot;/&gt;&lt;property id=&quot;20307&quot; value=&quot;453&quot;/&gt;&lt;/object&gt;&lt;object type=&quot;3&quot; unique_id=&quot;11193&quot;&gt;&lt;property id=&quot;20148&quot; value=&quot;5&quot;/&gt;&lt;property id=&quot;20300&quot; value=&quot;Slide 20&quot;/&gt;&lt;property id=&quot;20307&quot; value=&quot;454&quot;/&gt;&lt;/object&gt;&lt;object type=&quot;3&quot; unique_id=&quot;11194&quot;&gt;&lt;property id=&quot;20148&quot; value=&quot;5&quot;/&gt;&lt;property id=&quot;20300&quot; value=&quot;Slide 21&quot;/&gt;&lt;property id=&quot;20307&quot; value=&quot;457&quot;/&gt;&lt;/object&gt;&lt;object type=&quot;3&quot; unique_id=&quot;11195&quot;&gt;&lt;property id=&quot;20148&quot; value=&quot;5&quot;/&gt;&lt;property id=&quot;20300&quot; value=&quot;Slide 22&quot;/&gt;&lt;property id=&quot;20307&quot; value=&quot;480&quot;/&gt;&lt;/object&gt;&lt;object type=&quot;3&quot; unique_id=&quot;11196&quot;&gt;&lt;property id=&quot;20148&quot; value=&quot;5&quot;/&gt;&lt;property id=&quot;20300&quot; value=&quot;Slide 23&quot;/&gt;&lt;property id=&quot;20307&quot; value=&quot;461&quot;/&gt;&lt;/object&gt;&lt;object type=&quot;3&quot; unique_id=&quot;11197&quot;&gt;&lt;property id=&quot;20148&quot; value=&quot;5&quot;/&gt;&lt;property id=&quot;20300&quot; value=&quot;Slide 24&quot;/&gt;&lt;property id=&quot;20307&quot; value=&quot;462&quot;/&gt;&lt;/object&gt;&lt;object type=&quot;3&quot; unique_id=&quot;11198&quot;&gt;&lt;property id=&quot;20148&quot; value=&quot;5&quot;/&gt;&lt;property id=&quot;20300&quot; value=&quot;Slide 25 - &amp;quot;Data Science Process (Continued)&amp;quot;&quot;/&gt;&lt;property id=&quot;20307&quot; value=&quot;463&quot;/&gt;&lt;/object&gt;&lt;object type=&quot;3&quot; unique_id=&quot;11199&quot;&gt;&lt;property id=&quot;20148&quot; value=&quot;5&quot;/&gt;&lt;property id=&quot;20300&quot; value=&quot;Slide 26&quot;/&gt;&lt;property id=&quot;20307&quot; value=&quot;467&quot;/&gt;&lt;/object&gt;&lt;object type=&quot;3&quot; unique_id=&quot;11200&quot;&gt;&lt;property id=&quot;20148&quot; value=&quot;5&quot;/&gt;&lt;property id=&quot;20300&quot; value=&quot;Slide 27 - &amp;quot;Jeff Hammerbacher’s Process&amp;quot;&quot;/&gt;&lt;property id=&quot;20307&quot; value=&quot;468&quot;/&gt;&lt;/object&gt;&lt;object type=&quot;3&quot; unique_id=&quot;11201&quot;&gt;&lt;property id=&quot;20148&quot; value=&quot;5&quot;/&gt;&lt;property id=&quot;20300&quot; value=&quot;Slide 28 - &amp;quot;Another Jeff Hammerbacher Process&amp;quot;&quot;/&gt;&lt;property id=&quot;20307&quot; value=&quot;469&quot;/&gt;&lt;/object&gt;&lt;object type=&quot;3&quot; unique_id=&quot;11202&quot;&gt;&lt;property id=&quot;20148&quot; value=&quot;5&quot;/&gt;&lt;property id=&quot;20300&quot; value=&quot;Slide 29 - &amp;quot;Statistician Colin Mallows&amp;quot;&quot;/&gt;&lt;property id=&quot;20307&quot; value=&quot;470&quot;/&gt;&lt;/object&gt;&lt;object type=&quot;3&quot; unique_id=&quot;11203&quot;&gt;&lt;property id=&quot;20148&quot; value=&quot;5&quot;/&gt;&lt;property id=&quot;20300&quot; value=&quot;Slide 30 - &amp;quot;Ben Fry Data Visualization http://en.wikipedia.org/wiki/Benjamin_Fry &amp;quot;&quot;/&gt;&lt;property id=&quot;20307&quot; value=&quot;471&quot;/&gt;&lt;/object&gt;&lt;object type=&quot;3&quot; unique_id=&quot;11204&quot;&gt;&lt;property id=&quot;20148&quot; value=&quot;5&quot;/&gt;&lt;property id=&quot;20300&quot; value=&quot;Slide 31 - &amp;quot; Peter Huber Statistics (UCB) &amp;quot;&quot;/&gt;&lt;property id=&quot;20307&quot; value=&quot;472&quot;/&gt;&lt;/object&gt;&lt;object type=&quot;3&quot; unique_id=&quot;11205&quot;&gt;&lt;property id=&quot;20148&quot; value=&quot;5&quot;/&gt;&lt;property id=&quot;20300&quot; value=&quot;Slide 32 - &amp;quot;Jim Gray Microsoft Database/eScience&amp;quot;&quot;/&gt;&lt;property id=&quot;20307&quot; value=&quot;473&quot;/&gt;&lt;/object&gt;&lt;object type=&quot;3&quot; unique_id=&quot;11206&quot;&gt;&lt;property id=&quot;20148&quot; value=&quot;5&quot;/&gt;&lt;property id=&quot;20300&quot; value=&quot;Slide 33 - &amp;quot;Data Analytics&amp;quot;&quot;/&gt;&lt;property id=&quot;20307&quot; value=&quot;474&quot;/&gt;&lt;/object&gt;&lt;object type=&quot;3&quot; unique_id=&quot;11207&quot;&gt;&lt;property id=&quot;20148&quot; value=&quot;5&quot;/&gt;&lt;property id=&quot;20300&quot; value=&quot;Slide 34&quot;/&gt;&lt;property id=&quot;20307&quot; value=&quot;475&quot;/&gt;&lt;/object&gt;&lt;object type=&quot;3&quot; unique_id=&quot;11208&quot;&gt;&lt;property id=&quot;20148&quot; value=&quot;5&quot;/&gt;&lt;property id=&quot;20300&quot; value=&quot;Slide 35 - &amp;quot;General Remarks I&amp;quot;&quot;/&gt;&lt;property id=&quot;20307&quot; value=&quot;476&quot;/&gt;&lt;/object&gt;&lt;object type=&quot;3&quot; unique_id=&quot;11209&quot;&gt;&lt;property id=&quot;20148&quot; value=&quot;5&quot;/&gt;&lt;property id=&quot;20300&quot; value=&quot;Slide 36 - &amp;quot;General Remarks II&amp;quot;&quot;/&gt;&lt;property id=&quot;20307&quot; value=&quot;477&quot;/&gt;&lt;/object&gt;&lt;object type=&quot;3&quot; unique_id=&quot;11210&quot;&gt;&lt;property id=&quot;20148&quot; value=&quot;5&quot;/&gt;&lt;property id=&quot;20300&quot; value=&quot;Slide 37 - &amp;quot;Algorithms for Data Analytics&amp;quot;&quot;/&gt;&lt;property id=&quot;20307&quot; value=&quot;478&quot;/&gt;&lt;/object&gt;&lt;object type=&quot;3&quot; unique_id=&quot;11211&quot;&gt;&lt;property id=&quot;20148&quot; value=&quot;5&quot;/&gt;&lt;property id=&quot;20300&quot; value=&quot;Slide 38&quot;/&gt;&lt;property id=&quot;20307&quot; value=&quot;47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ternal Audiences Template">
  <a:themeElements>
    <a:clrScheme name="SAS_2010_Template">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sz="1400" b="0" i="0" u="none" strike="noStrike" cap="none" normalizeH="0" baseline="0" smtClean="0">
            <a:ln>
              <a:noFill/>
            </a:ln>
            <a:solidFill>
              <a:srgbClr val="292929"/>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lnDef>
  </a:objectDefaults>
  <a:extraClrSchemeLst>
    <a:extraClrScheme>
      <a:clrScheme name="SAS_Presentation_Template_External_Audiences 2">
        <a:dk1>
          <a:srgbClr val="000000"/>
        </a:dk1>
        <a:lt1>
          <a:srgbClr val="FFFFFF"/>
        </a:lt1>
        <a:dk2>
          <a:srgbClr val="282828"/>
        </a:dk2>
        <a:lt2>
          <a:srgbClr val="808080"/>
        </a:lt2>
        <a:accent1>
          <a:srgbClr val="007DC3"/>
        </a:accent1>
        <a:accent2>
          <a:srgbClr val="00539B"/>
        </a:accent2>
        <a:accent3>
          <a:srgbClr val="003B76"/>
        </a:accent3>
        <a:accent4>
          <a:srgbClr val="97C0E6"/>
        </a:accent4>
        <a:accent5>
          <a:srgbClr val="B0B7BB"/>
        </a:accent5>
        <a:accent6>
          <a:srgbClr val="FF8817"/>
        </a:accent6>
        <a:hlink>
          <a:srgbClr val="007DC3"/>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4043</TotalTime>
  <Words>1282</Words>
  <Application>Microsoft Office PowerPoint</Application>
  <PresentationFormat>On-screen Show (4:3)</PresentationFormat>
  <Paragraphs>222</Paragraphs>
  <Slides>38</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42" baseType="lpstr">
      <vt:lpstr>Office Theme</vt:lpstr>
      <vt:lpstr>External Audiences Template</vt:lpstr>
      <vt:lpstr>Custom Design</vt:lpstr>
      <vt:lpstr>PhotoImpact</vt:lpstr>
      <vt:lpstr>X-Informatics Introduction: What is Big Data, Data Analytics  and X-Informatics? (Continued)</vt:lpstr>
      <vt:lpstr>Sensors (Things) as a Service</vt:lpstr>
      <vt:lpstr>Clouds</vt:lpstr>
      <vt:lpstr>The Microsoft Cloud is Built on Data Centers</vt:lpstr>
      <vt:lpstr>Data Centers Clouds &amp;  Economies of Scale I</vt:lpstr>
      <vt:lpstr>Data Centers, Clouds  &amp; Economies of Scale II</vt:lpstr>
      <vt:lpstr>Green Clouds</vt:lpstr>
      <vt:lpstr>Some Sizes in 2010</vt:lpstr>
      <vt:lpstr>Some Sizes Cloud v HPC</vt:lpstr>
      <vt:lpstr>Clouds Offer From different points of view </vt:lpstr>
      <vt:lpstr>Features of Data Deluge</vt:lpstr>
      <vt:lpstr>PowerPoint Presentation</vt:lpstr>
      <vt:lpstr>PowerPoint Presentation</vt:lpstr>
      <vt:lpstr>PowerPoint Presentation</vt:lpstr>
      <vt:lpstr>Semantic Web/Grid v. Big Data</vt:lpstr>
      <vt:lpstr>PowerPoint Presentation</vt:lpstr>
      <vt:lpstr>PowerPoint Presentation</vt:lpstr>
      <vt:lpstr>Types of Data Deluge</vt:lpstr>
      <vt:lpstr>Big Data Processing</vt:lpstr>
      <vt:lpstr>PowerPoint Presentation</vt:lpstr>
      <vt:lpstr>PowerPoint Presentation</vt:lpstr>
      <vt:lpstr>PowerPoint Presentation</vt:lpstr>
      <vt:lpstr>PowerPoint Presentation</vt:lpstr>
      <vt:lpstr>PowerPoint Presentation</vt:lpstr>
      <vt:lpstr>Data Science Process (Continued)</vt:lpstr>
      <vt:lpstr>PowerPoint Presentation</vt:lpstr>
      <vt:lpstr>Jeff Hammerbacher’s Process</vt:lpstr>
      <vt:lpstr>Another Jeff Hammerbacher Process</vt:lpstr>
      <vt:lpstr>Statistician Colin Mallows</vt:lpstr>
      <vt:lpstr>Ben Fry Data Visualization http://en.wikipedia.org/wiki/Benjamin_Fry </vt:lpstr>
      <vt:lpstr> Peter Huber Statistics (UCB) </vt:lpstr>
      <vt:lpstr>Jim Gray Microsoft Database/eScience</vt:lpstr>
      <vt:lpstr>Data Analytics</vt:lpstr>
      <vt:lpstr>PowerPoint Presentation</vt:lpstr>
      <vt:lpstr>General Remarks I</vt:lpstr>
      <vt:lpstr>General Remarks II</vt:lpstr>
      <vt:lpstr>Algorithms for Data Analytics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Geoffrey Fox</dc:creator>
  <cp:lastModifiedBy>Geoffrey Fox</cp:lastModifiedBy>
  <cp:revision>116</cp:revision>
  <dcterms:created xsi:type="dcterms:W3CDTF">2013-01-02T02:10:56Z</dcterms:created>
  <dcterms:modified xsi:type="dcterms:W3CDTF">2013-01-14T00:04:56Z</dcterms:modified>
</cp:coreProperties>
</file>