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99" r:id="rId3"/>
    <p:sldId id="258" r:id="rId4"/>
    <p:sldId id="259" r:id="rId5"/>
    <p:sldId id="301" r:id="rId6"/>
    <p:sldId id="264" r:id="rId7"/>
    <p:sldId id="265" r:id="rId8"/>
    <p:sldId id="287" r:id="rId9"/>
    <p:sldId id="298" r:id="rId10"/>
    <p:sldId id="288" r:id="rId11"/>
    <p:sldId id="300" r:id="rId12"/>
    <p:sldId id="289" r:id="rId13"/>
    <p:sldId id="290" r:id="rId14"/>
    <p:sldId id="303" r:id="rId15"/>
    <p:sldId id="302" r:id="rId16"/>
    <p:sldId id="292" r:id="rId17"/>
    <p:sldId id="293" r:id="rId18"/>
    <p:sldId id="291" r:id="rId19"/>
    <p:sldId id="297" r:id="rId20"/>
    <p:sldId id="294" r:id="rId21"/>
    <p:sldId id="296" r:id="rId22"/>
    <p:sldId id="310" r:id="rId23"/>
    <p:sldId id="311" r:id="rId24"/>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41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AED7D-D6EF-4A0A-9C71-B094BFBA9E06}" type="datetimeFigureOut">
              <a:rPr lang="en-US" smtClean="0"/>
              <a:t>1/27/2013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C060B7-20EA-493E-8A57-6060AE47ED35}" type="slidenum">
              <a:rPr lang="en-US" smtClean="0"/>
              <a:t>‹#›</a:t>
            </a:fld>
            <a:endParaRPr lang="en-US"/>
          </a:p>
        </p:txBody>
      </p:sp>
    </p:spTree>
    <p:extLst>
      <p:ext uri="{BB962C8B-B14F-4D97-AF65-F5344CB8AC3E}">
        <p14:creationId xmlns:p14="http://schemas.microsoft.com/office/powerpoint/2010/main" val="4182673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060B7-20EA-493E-8A57-6060AE47ED35}" type="slidenum">
              <a:rPr lang="en-US" smtClean="0"/>
              <a:t>5</a:t>
            </a:fld>
            <a:endParaRPr lang="en-US"/>
          </a:p>
        </p:txBody>
      </p:sp>
    </p:spTree>
    <p:extLst>
      <p:ext uri="{BB962C8B-B14F-4D97-AF65-F5344CB8AC3E}">
        <p14:creationId xmlns:p14="http://schemas.microsoft.com/office/powerpoint/2010/main" val="155464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5D8128-8550-4C7F-833E-962DE9C9C605}"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4AF4D-CB40-41BE-8FAF-CDD695FFFBD2}" type="slidenum">
              <a:rPr lang="en-US" smtClean="0"/>
              <a:t>‹#›</a:t>
            </a:fld>
            <a:endParaRPr lang="en-US"/>
          </a:p>
        </p:txBody>
      </p:sp>
    </p:spTree>
    <p:extLst>
      <p:ext uri="{BB962C8B-B14F-4D97-AF65-F5344CB8AC3E}">
        <p14:creationId xmlns:p14="http://schemas.microsoft.com/office/powerpoint/2010/main" val="274219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D8128-8550-4C7F-833E-962DE9C9C605}"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4AF4D-CB40-41BE-8FAF-CDD695FFFBD2}" type="slidenum">
              <a:rPr lang="en-US" smtClean="0"/>
              <a:t>‹#›</a:t>
            </a:fld>
            <a:endParaRPr lang="en-US"/>
          </a:p>
        </p:txBody>
      </p:sp>
    </p:spTree>
    <p:extLst>
      <p:ext uri="{BB962C8B-B14F-4D97-AF65-F5344CB8AC3E}">
        <p14:creationId xmlns:p14="http://schemas.microsoft.com/office/powerpoint/2010/main" val="2943299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D8128-8550-4C7F-833E-962DE9C9C605}"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4AF4D-CB40-41BE-8FAF-CDD695FFFBD2}" type="slidenum">
              <a:rPr lang="en-US" smtClean="0"/>
              <a:t>‹#›</a:t>
            </a:fld>
            <a:endParaRPr lang="en-US"/>
          </a:p>
        </p:txBody>
      </p:sp>
    </p:spTree>
    <p:extLst>
      <p:ext uri="{BB962C8B-B14F-4D97-AF65-F5344CB8AC3E}">
        <p14:creationId xmlns:p14="http://schemas.microsoft.com/office/powerpoint/2010/main" val="3849123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D8128-8550-4C7F-833E-962DE9C9C605}"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4AF4D-CB40-41BE-8FAF-CDD695FFFBD2}" type="slidenum">
              <a:rPr lang="en-US" smtClean="0"/>
              <a:t>‹#›</a:t>
            </a:fld>
            <a:endParaRPr lang="en-US"/>
          </a:p>
        </p:txBody>
      </p:sp>
    </p:spTree>
    <p:extLst>
      <p:ext uri="{BB962C8B-B14F-4D97-AF65-F5344CB8AC3E}">
        <p14:creationId xmlns:p14="http://schemas.microsoft.com/office/powerpoint/2010/main" val="3405562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5D8128-8550-4C7F-833E-962DE9C9C605}"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4AF4D-CB40-41BE-8FAF-CDD695FFFBD2}" type="slidenum">
              <a:rPr lang="en-US" smtClean="0"/>
              <a:t>‹#›</a:t>
            </a:fld>
            <a:endParaRPr lang="en-US"/>
          </a:p>
        </p:txBody>
      </p:sp>
    </p:spTree>
    <p:extLst>
      <p:ext uri="{BB962C8B-B14F-4D97-AF65-F5344CB8AC3E}">
        <p14:creationId xmlns:p14="http://schemas.microsoft.com/office/powerpoint/2010/main" val="2640785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5D8128-8550-4C7F-833E-962DE9C9C605}" type="datetimeFigureOut">
              <a:rPr lang="en-US" smtClean="0"/>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4AF4D-CB40-41BE-8FAF-CDD695FFFBD2}" type="slidenum">
              <a:rPr lang="en-US" smtClean="0"/>
              <a:t>‹#›</a:t>
            </a:fld>
            <a:endParaRPr lang="en-US"/>
          </a:p>
        </p:txBody>
      </p:sp>
    </p:spTree>
    <p:extLst>
      <p:ext uri="{BB962C8B-B14F-4D97-AF65-F5344CB8AC3E}">
        <p14:creationId xmlns:p14="http://schemas.microsoft.com/office/powerpoint/2010/main" val="2095733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5D8128-8550-4C7F-833E-962DE9C9C605}" type="datetimeFigureOut">
              <a:rPr lang="en-US" smtClean="0"/>
              <a:t>1/27/2013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54AF4D-CB40-41BE-8FAF-CDD695FFFBD2}" type="slidenum">
              <a:rPr lang="en-US" smtClean="0"/>
              <a:t>‹#›</a:t>
            </a:fld>
            <a:endParaRPr lang="en-US"/>
          </a:p>
        </p:txBody>
      </p:sp>
    </p:spTree>
    <p:extLst>
      <p:ext uri="{BB962C8B-B14F-4D97-AF65-F5344CB8AC3E}">
        <p14:creationId xmlns:p14="http://schemas.microsoft.com/office/powerpoint/2010/main" val="284025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5D8128-8550-4C7F-833E-962DE9C9C605}" type="datetimeFigureOut">
              <a:rPr lang="en-US" smtClean="0"/>
              <a:t>1/27/2013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54AF4D-CB40-41BE-8FAF-CDD695FFFBD2}" type="slidenum">
              <a:rPr lang="en-US" smtClean="0"/>
              <a:t>‹#›</a:t>
            </a:fld>
            <a:endParaRPr lang="en-US"/>
          </a:p>
        </p:txBody>
      </p:sp>
    </p:spTree>
    <p:extLst>
      <p:ext uri="{BB962C8B-B14F-4D97-AF65-F5344CB8AC3E}">
        <p14:creationId xmlns:p14="http://schemas.microsoft.com/office/powerpoint/2010/main" val="2317496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D8128-8550-4C7F-833E-962DE9C9C605}" type="datetimeFigureOut">
              <a:rPr lang="en-US" smtClean="0"/>
              <a:t>1/27/2013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54AF4D-CB40-41BE-8FAF-CDD695FFFBD2}" type="slidenum">
              <a:rPr lang="en-US" smtClean="0"/>
              <a:t>‹#›</a:t>
            </a:fld>
            <a:endParaRPr lang="en-US"/>
          </a:p>
        </p:txBody>
      </p:sp>
    </p:spTree>
    <p:extLst>
      <p:ext uri="{BB962C8B-B14F-4D97-AF65-F5344CB8AC3E}">
        <p14:creationId xmlns:p14="http://schemas.microsoft.com/office/powerpoint/2010/main" val="3235580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5D8128-8550-4C7F-833E-962DE9C9C605}" type="datetimeFigureOut">
              <a:rPr lang="en-US" smtClean="0"/>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4AF4D-CB40-41BE-8FAF-CDD695FFFBD2}" type="slidenum">
              <a:rPr lang="en-US" smtClean="0"/>
              <a:t>‹#›</a:t>
            </a:fld>
            <a:endParaRPr lang="en-US"/>
          </a:p>
        </p:txBody>
      </p:sp>
    </p:spTree>
    <p:extLst>
      <p:ext uri="{BB962C8B-B14F-4D97-AF65-F5344CB8AC3E}">
        <p14:creationId xmlns:p14="http://schemas.microsoft.com/office/powerpoint/2010/main" val="2916482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5D8128-8550-4C7F-833E-962DE9C9C605}" type="datetimeFigureOut">
              <a:rPr lang="en-US" smtClean="0"/>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4AF4D-CB40-41BE-8FAF-CDD695FFFBD2}" type="slidenum">
              <a:rPr lang="en-US" smtClean="0"/>
              <a:t>‹#›</a:t>
            </a:fld>
            <a:endParaRPr lang="en-US"/>
          </a:p>
        </p:txBody>
      </p:sp>
    </p:spTree>
    <p:extLst>
      <p:ext uri="{BB962C8B-B14F-4D97-AF65-F5344CB8AC3E}">
        <p14:creationId xmlns:p14="http://schemas.microsoft.com/office/powerpoint/2010/main" val="824306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D8128-8550-4C7F-833E-962DE9C9C605}" type="datetimeFigureOut">
              <a:rPr lang="en-US" smtClean="0"/>
              <a:t>1/27/2013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4AF4D-CB40-41BE-8FAF-CDD695FFFBD2}" type="slidenum">
              <a:rPr lang="en-US" smtClean="0"/>
              <a:t>‹#›</a:t>
            </a:fld>
            <a:endParaRPr lang="en-US"/>
          </a:p>
        </p:txBody>
      </p:sp>
    </p:spTree>
    <p:extLst>
      <p:ext uri="{BB962C8B-B14F-4D97-AF65-F5344CB8AC3E}">
        <p14:creationId xmlns:p14="http://schemas.microsoft.com/office/powerpoint/2010/main" val="1671899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mall.org/X-InformaticsSpring2013/index.html" TargetMode="External"/><Relationship Id="rId2" Type="http://schemas.openxmlformats.org/officeDocument/2006/relationships/hyperlink" Target="mailto:gcf@indiana.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hop.oreilly.com/product/0636920023784.do" TargetMode="External"/><Relationship Id="rId2" Type="http://schemas.openxmlformats.org/officeDocument/2006/relationships/hyperlink" Target="http://www.enthought.com/products/epdgetstart.php" TargetMode="External"/><Relationship Id="rId1" Type="http://schemas.openxmlformats.org/officeDocument/2006/relationships/slideLayout" Target="../slideLayouts/slideLayout2.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8200"/>
            <a:ext cx="9144000" cy="1470025"/>
          </a:xfrm>
        </p:spPr>
        <p:txBody>
          <a:bodyPr>
            <a:normAutofit fontScale="90000"/>
          </a:bodyPr>
          <a:lstStyle/>
          <a:p>
            <a:r>
              <a:rPr lang="en-US" b="1" dirty="0" smtClean="0"/>
              <a:t>Physics-Informatics </a:t>
            </a:r>
            <a:br>
              <a:rPr lang="en-US" b="1" dirty="0" smtClean="0"/>
            </a:br>
            <a:r>
              <a:rPr lang="en-US" b="1" dirty="0" smtClean="0"/>
              <a:t>Looking for Higgs Particle</a:t>
            </a:r>
            <a:br>
              <a:rPr lang="en-US" b="1" dirty="0" smtClean="0"/>
            </a:br>
            <a:r>
              <a:rPr lang="en-US" b="1" dirty="0" smtClean="0"/>
              <a:t>Counting Errors (Continued)</a:t>
            </a:r>
            <a:r>
              <a:rPr lang="en-US" b="1" dirty="0"/>
              <a:t/>
            </a:r>
            <a:br>
              <a:rPr lang="en-US" b="1" dirty="0"/>
            </a:br>
            <a:endParaRPr lang="en-US" b="1" dirty="0"/>
          </a:p>
        </p:txBody>
      </p:sp>
      <p:sp>
        <p:nvSpPr>
          <p:cNvPr id="4" name="Subtitle 3"/>
          <p:cNvSpPr>
            <a:spLocks noGrp="1"/>
          </p:cNvSpPr>
          <p:nvPr>
            <p:ph type="subTitle" idx="1"/>
          </p:nvPr>
        </p:nvSpPr>
        <p:spPr>
          <a:xfrm>
            <a:off x="304800" y="3048000"/>
            <a:ext cx="8382000" cy="3810000"/>
          </a:xfrm>
        </p:spPr>
        <p:txBody>
          <a:bodyPr>
            <a:normAutofit fontScale="77500" lnSpcReduction="20000"/>
          </a:bodyPr>
          <a:lstStyle/>
          <a:p>
            <a:r>
              <a:rPr lang="en-US" dirty="0" smtClean="0"/>
              <a:t>January 23 2013</a:t>
            </a:r>
          </a:p>
          <a:p>
            <a:r>
              <a:rPr lang="en-US" sz="3600" dirty="0" smtClean="0"/>
              <a:t>Geoffrey Fox</a:t>
            </a:r>
          </a:p>
          <a:p>
            <a:pPr lvl="0">
              <a:defRPr/>
            </a:pPr>
            <a:r>
              <a:rPr lang="en-US" dirty="0">
                <a:hlinkClick r:id="rId2"/>
              </a:rPr>
              <a:t>gcf@indiana.edu</a:t>
            </a:r>
            <a:r>
              <a:rPr lang="en-US" dirty="0"/>
              <a:t>            </a:t>
            </a:r>
          </a:p>
          <a:p>
            <a:pPr lvl="0">
              <a:defRPr/>
            </a:pPr>
            <a:r>
              <a:rPr lang="en-US" dirty="0"/>
              <a:t> </a:t>
            </a:r>
            <a:r>
              <a:rPr lang="en-US" dirty="0">
                <a:hlinkClick r:id="rId3"/>
              </a:rPr>
              <a:t>http://</a:t>
            </a:r>
            <a:r>
              <a:rPr lang="en-US" dirty="0" smtClean="0">
                <a:hlinkClick r:id="rId3"/>
              </a:rPr>
              <a:t>www.infomall.org/X-InformaticsSpring2013/index.html</a:t>
            </a:r>
            <a:r>
              <a:rPr lang="en-US" dirty="0" smtClean="0"/>
              <a:t> </a:t>
            </a:r>
            <a:endParaRPr lang="en-US" dirty="0"/>
          </a:p>
          <a:p>
            <a:pPr>
              <a:defRPr/>
            </a:pPr>
            <a:endParaRPr lang="en-US" dirty="0"/>
          </a:p>
          <a:p>
            <a:pPr lvl="0"/>
            <a:r>
              <a:rPr lang="en-US" dirty="0" smtClean="0">
                <a:latin typeface="Times New Roman" pitchFamily="18" charset="0"/>
                <a:cs typeface="Times New Roman" pitchFamily="18" charset="0"/>
              </a:rPr>
              <a:t>Associate Dean for Research and Graduate Studies,  School of Informatics and Computing</a:t>
            </a:r>
          </a:p>
          <a:p>
            <a:r>
              <a:rPr lang="en-US" dirty="0" smtClean="0">
                <a:latin typeface="Times New Roman" pitchFamily="18" charset="0"/>
                <a:cs typeface="Times New Roman" pitchFamily="18" charset="0"/>
              </a:rPr>
              <a:t>Indiana University Bloomington</a:t>
            </a:r>
          </a:p>
          <a:p>
            <a:r>
              <a:rPr lang="en-US" dirty="0" smtClean="0"/>
              <a:t>2013</a:t>
            </a:r>
          </a:p>
        </p:txBody>
      </p:sp>
    </p:spTree>
    <p:extLst>
      <p:ext uri="{BB962C8B-B14F-4D97-AF65-F5344CB8AC3E}">
        <p14:creationId xmlns:p14="http://schemas.microsoft.com/office/powerpoint/2010/main" val="2723064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
            <a:ext cx="8229600" cy="1143000"/>
          </a:xfrm>
        </p:spPr>
        <p:txBody>
          <a:bodyPr>
            <a:normAutofit/>
          </a:bodyPr>
          <a:lstStyle/>
          <a:p>
            <a:r>
              <a:rPr lang="en-US" sz="5400" b="1" dirty="0" smtClean="0"/>
              <a:t>Sloping</a:t>
            </a:r>
            <a:endParaRPr lang="en-US" sz="5400" b="1" dirty="0"/>
          </a:p>
        </p:txBody>
      </p:sp>
      <p:pic>
        <p:nvPicPr>
          <p:cNvPr id="3" name="Picture 2" descr="D:\Python\Slop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44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
            <a:ext cx="8229600" cy="1143000"/>
          </a:xfrm>
        </p:spPr>
        <p:txBody>
          <a:bodyPr>
            <a:normAutofit/>
          </a:bodyPr>
          <a:lstStyle/>
          <a:p>
            <a:r>
              <a:rPr lang="en-US" sz="5400" b="1" dirty="0" smtClean="0"/>
              <a:t>Sloping 1% Data</a:t>
            </a:r>
            <a:endParaRPr lang="en-US" sz="5400" b="1" dirty="0"/>
          </a:p>
        </p:txBody>
      </p:sp>
      <p:pic>
        <p:nvPicPr>
          <p:cNvPr id="2050" name="Picture 2" descr="D:\Python\Sloping4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308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sz="6000" b="1" dirty="0" smtClean="0"/>
              <a:t>Higgs on its own</a:t>
            </a:r>
            <a:endParaRPr lang="en-US" sz="6000" b="1" dirty="0"/>
          </a:p>
        </p:txBody>
      </p:sp>
      <p:pic>
        <p:nvPicPr>
          <p:cNvPr id="3075" name="Picture 3" descr="D:\Python\HiggsAlo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188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
            <a:ext cx="9067800" cy="1143000"/>
          </a:xfrm>
        </p:spPr>
        <p:txBody>
          <a:bodyPr>
            <a:normAutofit fontScale="90000"/>
          </a:bodyPr>
          <a:lstStyle/>
          <a:p>
            <a:r>
              <a:rPr lang="en-US" sz="3600" b="1" dirty="0" smtClean="0"/>
              <a:t>Actual Wide Higgs plus Sloping Background</a:t>
            </a:r>
            <a:br>
              <a:rPr lang="en-US" sz="3600" b="1" dirty="0" smtClean="0"/>
            </a:br>
            <a:endParaRPr lang="en-US" sz="3600" b="1" dirty="0"/>
          </a:p>
        </p:txBody>
      </p:sp>
      <p:pic>
        <p:nvPicPr>
          <p:cNvPr id="4098" name="Picture 2" descr="D:\Python\WideHigg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4300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34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
            <a:ext cx="9067800" cy="883920"/>
          </a:xfrm>
        </p:spPr>
        <p:txBody>
          <a:bodyPr>
            <a:normAutofit fontScale="90000"/>
          </a:bodyPr>
          <a:lstStyle/>
          <a:p>
            <a:r>
              <a:rPr lang="en-US" sz="2800" b="1" dirty="0" smtClean="0"/>
              <a:t>Actual Wide Higgs plus Sloping Background </a:t>
            </a:r>
            <a:r>
              <a:rPr lang="en-US" sz="2800" b="1" dirty="0" smtClean="0"/>
              <a:t>with errors</a:t>
            </a:r>
            <a:r>
              <a:rPr lang="en-US" sz="2800" b="1" dirty="0" smtClean="0"/>
              <a:t/>
            </a:r>
            <a:br>
              <a:rPr lang="en-US" sz="2800" b="1" dirty="0" smtClean="0"/>
            </a:br>
            <a:endParaRPr lang="en-US" sz="2800" b="1" dirty="0"/>
          </a:p>
        </p:txBody>
      </p:sp>
      <p:pic>
        <p:nvPicPr>
          <p:cNvPr id="5122" name="Picture 2" descr="D:\Python\WideHiggs2-witherro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98006"/>
            <a:ext cx="8382000" cy="6286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751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Python\WideHiggs2DivideBy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534400"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30480"/>
            <a:ext cx="9067800" cy="731520"/>
          </a:xfrm>
        </p:spPr>
        <p:txBody>
          <a:bodyPr>
            <a:normAutofit fontScale="90000"/>
          </a:bodyPr>
          <a:lstStyle/>
          <a:p>
            <a:r>
              <a:rPr lang="en-US" sz="3600" b="1" dirty="0" smtClean="0"/>
              <a:t>Actual Wide Higgs plus Sloping Background</a:t>
            </a:r>
            <a:br>
              <a:rPr lang="en-US" sz="3600" b="1" dirty="0" smtClean="0"/>
            </a:br>
            <a:r>
              <a:rPr lang="en-US" sz="3600" b="1" dirty="0" smtClean="0"/>
              <a:t>Data Size divided by 10</a:t>
            </a:r>
            <a:endParaRPr lang="en-US" sz="3600" b="1" dirty="0"/>
          </a:p>
        </p:txBody>
      </p:sp>
    </p:spTree>
    <p:extLst>
      <p:ext uri="{BB962C8B-B14F-4D97-AF65-F5344CB8AC3E}">
        <p14:creationId xmlns:p14="http://schemas.microsoft.com/office/powerpoint/2010/main" val="911125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143000"/>
          </a:xfrm>
        </p:spPr>
        <p:txBody>
          <a:bodyPr>
            <a:normAutofit fontScale="90000"/>
          </a:bodyPr>
          <a:lstStyle/>
          <a:p>
            <a:r>
              <a:rPr lang="en-US" b="1" dirty="0" smtClean="0"/>
              <a:t>Narrow Higgs </a:t>
            </a:r>
            <a:r>
              <a:rPr lang="en-US" b="1" dirty="0"/>
              <a:t>plus Sloping </a:t>
            </a:r>
            <a:r>
              <a:rPr lang="en-US" b="1" dirty="0" smtClean="0"/>
              <a:t>Background</a:t>
            </a:r>
            <a:br>
              <a:rPr lang="en-US" b="1" dirty="0" smtClean="0"/>
            </a:br>
            <a:r>
              <a:rPr lang="en-US" b="1" dirty="0" smtClean="0"/>
              <a:t>2 </a:t>
            </a:r>
            <a:r>
              <a:rPr lang="en-US" b="1" dirty="0" err="1" smtClean="0"/>
              <a:t>GeV</a:t>
            </a:r>
            <a:r>
              <a:rPr lang="en-US" b="1" dirty="0" smtClean="0"/>
              <a:t> Bins</a:t>
            </a:r>
            <a:endParaRPr lang="en-US" dirty="0"/>
          </a:p>
        </p:txBody>
      </p:sp>
      <p:pic>
        <p:nvPicPr>
          <p:cNvPr id="7170" name="Picture 2" descr="D:\Python\NarrowHigg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47750"/>
            <a:ext cx="7772400"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998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143000"/>
          </a:xfrm>
        </p:spPr>
        <p:txBody>
          <a:bodyPr>
            <a:normAutofit fontScale="90000"/>
          </a:bodyPr>
          <a:lstStyle/>
          <a:p>
            <a:r>
              <a:rPr lang="en-US" b="1" dirty="0" smtClean="0"/>
              <a:t>Narrow Higgs </a:t>
            </a:r>
            <a:r>
              <a:rPr lang="en-US" b="1" dirty="0"/>
              <a:t>plus Sloping </a:t>
            </a:r>
            <a:r>
              <a:rPr lang="en-US" b="1" dirty="0" smtClean="0"/>
              <a:t>Background</a:t>
            </a:r>
            <a:br>
              <a:rPr lang="en-US" b="1" dirty="0" smtClean="0"/>
            </a:br>
            <a:r>
              <a:rPr lang="en-US" b="1" dirty="0" smtClean="0"/>
              <a:t>1 </a:t>
            </a:r>
            <a:r>
              <a:rPr lang="en-US" b="1" dirty="0" err="1" smtClean="0"/>
              <a:t>GeV</a:t>
            </a:r>
            <a:r>
              <a:rPr lang="en-US" b="1" dirty="0" smtClean="0"/>
              <a:t> Bins</a:t>
            </a:r>
            <a:endParaRPr lang="en-US" dirty="0"/>
          </a:p>
        </p:txBody>
      </p:sp>
      <p:pic>
        <p:nvPicPr>
          <p:cNvPr id="8194" name="Picture 2" descr="D:\Python\NarrowHigg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943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143000"/>
          </a:xfrm>
        </p:spPr>
        <p:txBody>
          <a:bodyPr>
            <a:normAutofit fontScale="90000"/>
          </a:bodyPr>
          <a:lstStyle/>
          <a:p>
            <a:r>
              <a:rPr lang="en-US" b="1" dirty="0" smtClean="0"/>
              <a:t>Narrow Higgs </a:t>
            </a:r>
            <a:r>
              <a:rPr lang="en-US" b="1" dirty="0"/>
              <a:t>plus Sloping </a:t>
            </a:r>
            <a:r>
              <a:rPr lang="en-US" b="1" dirty="0" smtClean="0"/>
              <a:t>Background</a:t>
            </a:r>
            <a:br>
              <a:rPr lang="en-US" b="1" dirty="0" smtClean="0"/>
            </a:br>
            <a:r>
              <a:rPr lang="en-US" b="1" dirty="0" smtClean="0"/>
              <a:t>0.5 </a:t>
            </a:r>
            <a:r>
              <a:rPr lang="en-US" b="1" dirty="0" err="1" smtClean="0"/>
              <a:t>GeV</a:t>
            </a:r>
            <a:r>
              <a:rPr lang="en-US" b="1" dirty="0" smtClean="0"/>
              <a:t> Bins</a:t>
            </a:r>
            <a:endParaRPr lang="en-US" dirty="0"/>
          </a:p>
        </p:txBody>
      </p:sp>
      <p:pic>
        <p:nvPicPr>
          <p:cNvPr id="9218" name="Picture 2" descr="D:\Python\NarrowHiggs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563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smtClean="0"/>
              <a:t>What Happens if more Higgs produced</a:t>
            </a:r>
            <a:endParaRPr lang="en-US" b="1" dirty="0"/>
          </a:p>
        </p:txBody>
      </p:sp>
      <p:sp>
        <p:nvSpPr>
          <p:cNvPr id="3" name="Content Placeholder 2"/>
          <p:cNvSpPr>
            <a:spLocks noGrp="1"/>
          </p:cNvSpPr>
          <p:nvPr>
            <p:ph idx="1"/>
          </p:nvPr>
        </p:nvSpPr>
        <p:spPr>
          <a:xfrm>
            <a:off x="76200" y="1600200"/>
            <a:ext cx="8991600" cy="4525963"/>
          </a:xfrm>
        </p:spPr>
        <p:txBody>
          <a:bodyPr/>
          <a:lstStyle/>
          <a:p>
            <a:r>
              <a:rPr lang="en-US" dirty="0" err="1"/>
              <a:t>gaussbig</a:t>
            </a:r>
            <a:r>
              <a:rPr lang="en-US" dirty="0"/>
              <a:t> = 2 * </a:t>
            </a:r>
            <a:r>
              <a:rPr lang="en-US" dirty="0" err="1"/>
              <a:t>np.random.randn</a:t>
            </a:r>
            <a:r>
              <a:rPr lang="en-US" dirty="0"/>
              <a:t>(30000) +126</a:t>
            </a:r>
          </a:p>
          <a:p>
            <a:r>
              <a:rPr lang="en-US" dirty="0" err="1"/>
              <a:t>gaussnarrowbig</a:t>
            </a:r>
            <a:r>
              <a:rPr lang="en-US" dirty="0"/>
              <a:t> = 0.5 * </a:t>
            </a:r>
            <a:r>
              <a:rPr lang="en-US" dirty="0" err="1"/>
              <a:t>np.random.randn</a:t>
            </a:r>
            <a:r>
              <a:rPr lang="en-US" dirty="0"/>
              <a:t>(30000) +126</a:t>
            </a:r>
          </a:p>
          <a:p>
            <a:r>
              <a:rPr lang="en-US" dirty="0" err="1"/>
              <a:t>totalbig</a:t>
            </a:r>
            <a:r>
              <a:rPr lang="en-US" dirty="0"/>
              <a:t> = </a:t>
            </a:r>
            <a:r>
              <a:rPr lang="en-US" dirty="0" err="1"/>
              <a:t>np.concatenate</a:t>
            </a:r>
            <a:r>
              <a:rPr lang="en-US" dirty="0"/>
              <a:t>((Sloping, </a:t>
            </a:r>
            <a:r>
              <a:rPr lang="en-US" dirty="0" err="1"/>
              <a:t>gaussbig</a:t>
            </a:r>
            <a:r>
              <a:rPr lang="en-US" dirty="0"/>
              <a:t>))</a:t>
            </a:r>
          </a:p>
        </p:txBody>
      </p:sp>
    </p:spTree>
    <p:extLst>
      <p:ext uri="{BB962C8B-B14F-4D97-AF65-F5344CB8AC3E}">
        <p14:creationId xmlns:p14="http://schemas.microsoft.com/office/powerpoint/2010/main" val="2200301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b="1" dirty="0" smtClean="0"/>
              <a:t>Top Topics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0831205"/>
              </p:ext>
            </p:extLst>
          </p:nvPr>
        </p:nvGraphicFramePr>
        <p:xfrm>
          <a:off x="152400" y="1066800"/>
          <a:ext cx="8763000" cy="4922837"/>
        </p:xfrm>
        <a:graphic>
          <a:graphicData uri="http://schemas.openxmlformats.org/drawingml/2006/table">
            <a:tbl>
              <a:tblPr>
                <a:tableStyleId>{5C22544A-7EE6-4342-B048-85BDC9FD1C3A}</a:tableStyleId>
              </a:tblPr>
              <a:tblGrid>
                <a:gridCol w="8001000"/>
                <a:gridCol w="762000"/>
              </a:tblGrid>
              <a:tr h="515181">
                <a:tc>
                  <a:txBody>
                    <a:bodyPr/>
                    <a:lstStyle/>
                    <a:p>
                      <a:pPr algn="l" fontAlgn="b"/>
                      <a:r>
                        <a:rPr lang="en-US" sz="2400" b="1" u="none" strike="noStrike">
                          <a:effectLst/>
                        </a:rPr>
                        <a:t>TOPICS</a:t>
                      </a:r>
                      <a:endParaRPr lang="en-US" sz="2400" b="1" i="0" u="none" strike="noStrike">
                        <a:solidFill>
                          <a:srgbClr val="000000"/>
                        </a:solidFill>
                        <a:effectLst/>
                        <a:latin typeface="Arial"/>
                      </a:endParaRPr>
                    </a:p>
                  </a:txBody>
                  <a:tcPr marL="9525" marR="9525" marT="9525" marB="0" anchor="b"/>
                </a:tc>
                <a:tc>
                  <a:txBody>
                    <a:bodyPr/>
                    <a:lstStyle/>
                    <a:p>
                      <a:pPr algn="l" fontAlgn="b"/>
                      <a:endParaRPr lang="en-US" sz="2400" b="1" i="0" u="none" strike="noStrike">
                        <a:solidFill>
                          <a:srgbClr val="000000"/>
                        </a:solidFill>
                        <a:effectLst/>
                        <a:latin typeface="Arial"/>
                      </a:endParaRPr>
                    </a:p>
                  </a:txBody>
                  <a:tcPr marL="9525" marR="9525" marT="9525" marB="0" anchor="b"/>
                </a:tc>
              </a:tr>
              <a:tr h="400696">
                <a:tc>
                  <a:txBody>
                    <a:bodyPr/>
                    <a:lstStyle/>
                    <a:p>
                      <a:pPr algn="l" fontAlgn="b"/>
                      <a:r>
                        <a:rPr lang="en-US" sz="2400" b="1" u="none" strike="noStrike">
                          <a:effectLst/>
                        </a:rPr>
                        <a:t>Medical/Health (medical records)</a:t>
                      </a:r>
                      <a:endParaRPr lang="en-US" sz="2400" b="1" i="0" u="none" strike="noStrike">
                        <a:solidFill>
                          <a:srgbClr val="000000"/>
                        </a:solidFill>
                        <a:effectLst/>
                        <a:latin typeface="Arial"/>
                      </a:endParaRPr>
                    </a:p>
                  </a:txBody>
                  <a:tcPr marL="9525" marR="9525" marT="9525" marB="0" anchor="b"/>
                </a:tc>
                <a:tc>
                  <a:txBody>
                    <a:bodyPr/>
                    <a:lstStyle/>
                    <a:p>
                      <a:pPr algn="r" fontAlgn="b"/>
                      <a:r>
                        <a:rPr lang="en-US" sz="2400" b="1" u="none" strike="noStrike">
                          <a:effectLst/>
                        </a:rPr>
                        <a:t>11</a:t>
                      </a:r>
                      <a:endParaRPr lang="en-US" sz="2400" b="1" i="0" u="none" strike="noStrike">
                        <a:solidFill>
                          <a:srgbClr val="000000"/>
                        </a:solidFill>
                        <a:effectLst/>
                        <a:latin typeface="Arial"/>
                      </a:endParaRPr>
                    </a:p>
                  </a:txBody>
                  <a:tcPr marL="9525" marR="9525" marT="9525" marB="0" anchor="b"/>
                </a:tc>
              </a:tr>
              <a:tr h="400696">
                <a:tc>
                  <a:txBody>
                    <a:bodyPr/>
                    <a:lstStyle/>
                    <a:p>
                      <a:pPr algn="l" fontAlgn="b"/>
                      <a:r>
                        <a:rPr lang="en-US" sz="2400" b="1" u="none" strike="noStrike">
                          <a:effectLst/>
                        </a:rPr>
                        <a:t>Commerce (Target, Amazon)</a:t>
                      </a:r>
                      <a:endParaRPr lang="en-US" sz="2400" b="1" i="0" u="none" strike="noStrike">
                        <a:solidFill>
                          <a:srgbClr val="000000"/>
                        </a:solidFill>
                        <a:effectLst/>
                        <a:latin typeface="Arial"/>
                      </a:endParaRPr>
                    </a:p>
                  </a:txBody>
                  <a:tcPr marL="9525" marR="9525" marT="9525" marB="0" anchor="b"/>
                </a:tc>
                <a:tc>
                  <a:txBody>
                    <a:bodyPr/>
                    <a:lstStyle/>
                    <a:p>
                      <a:pPr algn="r" fontAlgn="b"/>
                      <a:r>
                        <a:rPr lang="en-US" sz="2400" b="1" u="none" strike="noStrike">
                          <a:effectLst/>
                        </a:rPr>
                        <a:t>7</a:t>
                      </a:r>
                      <a:endParaRPr lang="en-US" sz="2400" b="1" i="0" u="none" strike="noStrike">
                        <a:solidFill>
                          <a:srgbClr val="000000"/>
                        </a:solidFill>
                        <a:effectLst/>
                        <a:latin typeface="Arial"/>
                      </a:endParaRPr>
                    </a:p>
                  </a:txBody>
                  <a:tcPr marL="9525" marR="9525" marT="9525" marB="0" anchor="b"/>
                </a:tc>
              </a:tr>
              <a:tr h="400696">
                <a:tc>
                  <a:txBody>
                    <a:bodyPr/>
                    <a:lstStyle/>
                    <a:p>
                      <a:pPr algn="l" fontAlgn="b"/>
                      <a:r>
                        <a:rPr lang="en-US" sz="2400" b="1" u="none" strike="noStrike">
                          <a:effectLst/>
                        </a:rPr>
                        <a:t>Internet/Search engine data</a:t>
                      </a:r>
                      <a:endParaRPr lang="en-US" sz="2400" b="1" i="0" u="none" strike="noStrike">
                        <a:solidFill>
                          <a:srgbClr val="000000"/>
                        </a:solidFill>
                        <a:effectLst/>
                        <a:latin typeface="Arial"/>
                      </a:endParaRPr>
                    </a:p>
                  </a:txBody>
                  <a:tcPr marL="9525" marR="9525" marT="9525" marB="0" anchor="b"/>
                </a:tc>
                <a:tc>
                  <a:txBody>
                    <a:bodyPr/>
                    <a:lstStyle/>
                    <a:p>
                      <a:pPr algn="r" fontAlgn="b"/>
                      <a:r>
                        <a:rPr lang="en-US" sz="2400" b="1" u="none" strike="noStrike">
                          <a:effectLst/>
                        </a:rPr>
                        <a:t>7</a:t>
                      </a:r>
                      <a:endParaRPr lang="en-US" sz="2400" b="1" i="0" u="none" strike="noStrike">
                        <a:solidFill>
                          <a:srgbClr val="000000"/>
                        </a:solidFill>
                        <a:effectLst/>
                        <a:latin typeface="Arial"/>
                      </a:endParaRPr>
                    </a:p>
                  </a:txBody>
                  <a:tcPr marL="9525" marR="9525" marT="9525" marB="0" anchor="b"/>
                </a:tc>
              </a:tr>
              <a:tr h="400696">
                <a:tc>
                  <a:txBody>
                    <a:bodyPr/>
                    <a:lstStyle/>
                    <a:p>
                      <a:pPr algn="l" fontAlgn="b"/>
                      <a:r>
                        <a:rPr lang="en-US" sz="2400" b="1" u="none" strike="noStrike">
                          <a:effectLst/>
                        </a:rPr>
                        <a:t>Business </a:t>
                      </a:r>
                      <a:endParaRPr lang="en-US" sz="2400" b="1" i="0" u="none" strike="noStrike">
                        <a:solidFill>
                          <a:srgbClr val="000000"/>
                        </a:solidFill>
                        <a:effectLst/>
                        <a:latin typeface="Arial"/>
                      </a:endParaRPr>
                    </a:p>
                  </a:txBody>
                  <a:tcPr marL="9525" marR="9525" marT="9525" marB="0" anchor="b"/>
                </a:tc>
                <a:tc>
                  <a:txBody>
                    <a:bodyPr/>
                    <a:lstStyle/>
                    <a:p>
                      <a:pPr algn="r" fontAlgn="b"/>
                      <a:r>
                        <a:rPr lang="en-US" sz="2400" b="1" u="none" strike="noStrike">
                          <a:effectLst/>
                        </a:rPr>
                        <a:t>6</a:t>
                      </a:r>
                      <a:endParaRPr lang="en-US" sz="2400" b="1" i="0" u="none" strike="noStrike">
                        <a:solidFill>
                          <a:srgbClr val="000000"/>
                        </a:solidFill>
                        <a:effectLst/>
                        <a:latin typeface="Arial"/>
                      </a:endParaRPr>
                    </a:p>
                  </a:txBody>
                  <a:tcPr marL="9525" marR="9525" marT="9525" marB="0" anchor="b"/>
                </a:tc>
              </a:tr>
              <a:tr h="400696">
                <a:tc>
                  <a:txBody>
                    <a:bodyPr/>
                    <a:lstStyle/>
                    <a:p>
                      <a:pPr algn="l" fontAlgn="b"/>
                      <a:r>
                        <a:rPr lang="en-US" sz="2400" b="1" u="none" strike="noStrike">
                          <a:effectLst/>
                        </a:rPr>
                        <a:t>Bio-informatics (metagenomics, forestry, disease)</a:t>
                      </a:r>
                      <a:endParaRPr lang="en-US" sz="2400" b="1" i="0" u="none" strike="noStrike">
                        <a:solidFill>
                          <a:srgbClr val="000000"/>
                        </a:solidFill>
                        <a:effectLst/>
                        <a:latin typeface="Arial"/>
                      </a:endParaRPr>
                    </a:p>
                  </a:txBody>
                  <a:tcPr marL="9525" marR="9525" marT="9525" marB="0" anchor="b"/>
                </a:tc>
                <a:tc>
                  <a:txBody>
                    <a:bodyPr/>
                    <a:lstStyle/>
                    <a:p>
                      <a:pPr algn="r" fontAlgn="b"/>
                      <a:r>
                        <a:rPr lang="en-US" sz="2400" b="1" u="none" strike="noStrike">
                          <a:effectLst/>
                        </a:rPr>
                        <a:t>6</a:t>
                      </a:r>
                      <a:endParaRPr lang="en-US" sz="2400" b="1" i="0" u="none" strike="noStrike">
                        <a:solidFill>
                          <a:srgbClr val="000000"/>
                        </a:solidFill>
                        <a:effectLst/>
                        <a:latin typeface="Arial"/>
                      </a:endParaRPr>
                    </a:p>
                  </a:txBody>
                  <a:tcPr marL="9525" marR="9525" marT="9525" marB="0" anchor="b"/>
                </a:tc>
              </a:tr>
              <a:tr h="400696">
                <a:tc>
                  <a:txBody>
                    <a:bodyPr/>
                    <a:lstStyle/>
                    <a:p>
                      <a:pPr algn="l" fontAlgn="b"/>
                      <a:r>
                        <a:rPr lang="en-US" sz="2400" b="1" u="none" strike="noStrike">
                          <a:effectLst/>
                        </a:rPr>
                        <a:t>Sensors (music, videogames, 911 calls, traffic, automotive)</a:t>
                      </a:r>
                      <a:endParaRPr lang="en-US" sz="2400" b="1" i="0" u="none" strike="noStrike">
                        <a:solidFill>
                          <a:srgbClr val="000000"/>
                        </a:solidFill>
                        <a:effectLst/>
                        <a:latin typeface="Arial"/>
                      </a:endParaRPr>
                    </a:p>
                  </a:txBody>
                  <a:tcPr marL="9525" marR="9525" marT="9525" marB="0" anchor="b"/>
                </a:tc>
                <a:tc>
                  <a:txBody>
                    <a:bodyPr/>
                    <a:lstStyle/>
                    <a:p>
                      <a:pPr algn="r" fontAlgn="b"/>
                      <a:r>
                        <a:rPr lang="en-US" sz="2400" b="1" u="none" strike="noStrike">
                          <a:effectLst/>
                        </a:rPr>
                        <a:t>5</a:t>
                      </a:r>
                      <a:endParaRPr lang="en-US" sz="2400" b="1" i="0" u="none" strike="noStrike">
                        <a:solidFill>
                          <a:srgbClr val="000000"/>
                        </a:solidFill>
                        <a:effectLst/>
                        <a:latin typeface="Arial"/>
                      </a:endParaRPr>
                    </a:p>
                  </a:txBody>
                  <a:tcPr marL="9525" marR="9525" marT="9525" marB="0" anchor="b"/>
                </a:tc>
              </a:tr>
              <a:tr h="400696">
                <a:tc>
                  <a:txBody>
                    <a:bodyPr/>
                    <a:lstStyle/>
                    <a:p>
                      <a:pPr algn="l" fontAlgn="b"/>
                      <a:r>
                        <a:rPr lang="en-US" sz="2400" b="1" u="none" strike="noStrike">
                          <a:effectLst/>
                        </a:rPr>
                        <a:t>Social informatics (social networks, communities)</a:t>
                      </a:r>
                      <a:endParaRPr lang="en-US" sz="2400" b="1" i="0" u="none" strike="noStrike">
                        <a:solidFill>
                          <a:srgbClr val="000000"/>
                        </a:solidFill>
                        <a:effectLst/>
                        <a:latin typeface="Arial"/>
                      </a:endParaRPr>
                    </a:p>
                  </a:txBody>
                  <a:tcPr marL="9525" marR="9525" marT="9525" marB="0" anchor="b"/>
                </a:tc>
                <a:tc>
                  <a:txBody>
                    <a:bodyPr/>
                    <a:lstStyle/>
                    <a:p>
                      <a:pPr algn="r" fontAlgn="b"/>
                      <a:r>
                        <a:rPr lang="en-US" sz="2400" b="1" u="none" strike="noStrike">
                          <a:effectLst/>
                        </a:rPr>
                        <a:t>5</a:t>
                      </a:r>
                      <a:endParaRPr lang="en-US" sz="2400" b="1" i="0" u="none" strike="noStrike">
                        <a:solidFill>
                          <a:srgbClr val="000000"/>
                        </a:solidFill>
                        <a:effectLst/>
                        <a:latin typeface="Arial"/>
                      </a:endParaRPr>
                    </a:p>
                  </a:txBody>
                  <a:tcPr marL="9525" marR="9525" marT="9525" marB="0" anchor="b"/>
                </a:tc>
              </a:tr>
              <a:tr h="400696">
                <a:tc>
                  <a:txBody>
                    <a:bodyPr/>
                    <a:lstStyle/>
                    <a:p>
                      <a:pPr algn="l" fontAlgn="b"/>
                      <a:r>
                        <a:rPr lang="en-US" sz="2400" b="1" u="none" strike="noStrike">
                          <a:effectLst/>
                        </a:rPr>
                        <a:t>Environmental science</a:t>
                      </a:r>
                      <a:endParaRPr lang="en-US" sz="2400" b="1" i="0" u="none" strike="noStrike">
                        <a:solidFill>
                          <a:srgbClr val="000000"/>
                        </a:solidFill>
                        <a:effectLst/>
                        <a:latin typeface="Arial"/>
                      </a:endParaRPr>
                    </a:p>
                  </a:txBody>
                  <a:tcPr marL="9525" marR="9525" marT="9525" marB="0" anchor="b"/>
                </a:tc>
                <a:tc>
                  <a:txBody>
                    <a:bodyPr/>
                    <a:lstStyle/>
                    <a:p>
                      <a:pPr algn="r" fontAlgn="b"/>
                      <a:r>
                        <a:rPr lang="en-US" sz="2400" b="1" u="none" strike="noStrike">
                          <a:effectLst/>
                        </a:rPr>
                        <a:t>4</a:t>
                      </a:r>
                      <a:endParaRPr lang="en-US" sz="2400" b="1" i="0" u="none" strike="noStrike">
                        <a:solidFill>
                          <a:srgbClr val="000000"/>
                        </a:solidFill>
                        <a:effectLst/>
                        <a:latin typeface="Arial"/>
                      </a:endParaRPr>
                    </a:p>
                  </a:txBody>
                  <a:tcPr marL="9525" marR="9525" marT="9525" marB="0" anchor="b"/>
                </a:tc>
              </a:tr>
              <a:tr h="400696">
                <a:tc>
                  <a:txBody>
                    <a:bodyPr/>
                    <a:lstStyle/>
                    <a:p>
                      <a:pPr algn="l" fontAlgn="b"/>
                      <a:r>
                        <a:rPr lang="en-US" sz="2400" b="1" u="none" strike="noStrike">
                          <a:effectLst/>
                        </a:rPr>
                        <a:t>Music Informatics</a:t>
                      </a:r>
                      <a:endParaRPr lang="en-US" sz="2400" b="1" i="0" u="none" strike="noStrike">
                        <a:solidFill>
                          <a:srgbClr val="000000"/>
                        </a:solidFill>
                        <a:effectLst/>
                        <a:latin typeface="Arial"/>
                      </a:endParaRPr>
                    </a:p>
                  </a:txBody>
                  <a:tcPr marL="9525" marR="9525" marT="9525" marB="0" anchor="b"/>
                </a:tc>
                <a:tc>
                  <a:txBody>
                    <a:bodyPr/>
                    <a:lstStyle/>
                    <a:p>
                      <a:pPr algn="r" fontAlgn="b"/>
                      <a:r>
                        <a:rPr lang="en-US" sz="2400" b="1" u="none" strike="noStrike">
                          <a:effectLst/>
                        </a:rPr>
                        <a:t>4</a:t>
                      </a:r>
                      <a:endParaRPr lang="en-US" sz="2400" b="1" i="0" u="none" strike="noStrike">
                        <a:solidFill>
                          <a:srgbClr val="000000"/>
                        </a:solidFill>
                        <a:effectLst/>
                        <a:latin typeface="Arial"/>
                      </a:endParaRPr>
                    </a:p>
                  </a:txBody>
                  <a:tcPr marL="9525" marR="9525" marT="9525" marB="0" anchor="b"/>
                </a:tc>
              </a:tr>
              <a:tr h="400696">
                <a:tc>
                  <a:txBody>
                    <a:bodyPr/>
                    <a:lstStyle/>
                    <a:p>
                      <a:pPr algn="l" fontAlgn="b"/>
                      <a:r>
                        <a:rPr lang="en-US" sz="2400" b="1" u="none" strike="noStrike">
                          <a:effectLst/>
                        </a:rPr>
                        <a:t>Astronomy</a:t>
                      </a:r>
                      <a:endParaRPr lang="en-US" sz="2400" b="1" i="0" u="none" strike="noStrike">
                        <a:solidFill>
                          <a:srgbClr val="000000"/>
                        </a:solidFill>
                        <a:effectLst/>
                        <a:latin typeface="Arial"/>
                      </a:endParaRPr>
                    </a:p>
                  </a:txBody>
                  <a:tcPr marL="9525" marR="9525" marT="9525" marB="0" anchor="b"/>
                </a:tc>
                <a:tc>
                  <a:txBody>
                    <a:bodyPr/>
                    <a:lstStyle/>
                    <a:p>
                      <a:pPr algn="r" fontAlgn="b"/>
                      <a:r>
                        <a:rPr lang="en-US" sz="2400" b="1" u="none" strike="noStrike">
                          <a:effectLst/>
                        </a:rPr>
                        <a:t>4</a:t>
                      </a:r>
                      <a:endParaRPr lang="en-US" sz="2400" b="1" i="0" u="none" strike="noStrike">
                        <a:solidFill>
                          <a:srgbClr val="000000"/>
                        </a:solidFill>
                        <a:effectLst/>
                        <a:latin typeface="Arial"/>
                      </a:endParaRPr>
                    </a:p>
                  </a:txBody>
                  <a:tcPr marL="9525" marR="9525" marT="9525" marB="0" anchor="b"/>
                </a:tc>
              </a:tr>
              <a:tr h="400696">
                <a:tc>
                  <a:txBody>
                    <a:bodyPr/>
                    <a:lstStyle/>
                    <a:p>
                      <a:pPr algn="l" fontAlgn="b"/>
                      <a:r>
                        <a:rPr lang="en-US" sz="2400" b="1" u="none" strike="noStrike">
                          <a:effectLst/>
                        </a:rPr>
                        <a:t>Science (LHC, modeling)</a:t>
                      </a:r>
                      <a:endParaRPr lang="en-US" sz="2400" b="1" i="0" u="none" strike="noStrike">
                        <a:solidFill>
                          <a:srgbClr val="000000"/>
                        </a:solidFill>
                        <a:effectLst/>
                        <a:latin typeface="Arial"/>
                      </a:endParaRPr>
                    </a:p>
                  </a:txBody>
                  <a:tcPr marL="9525" marR="9525" marT="9525" marB="0" anchor="b"/>
                </a:tc>
                <a:tc>
                  <a:txBody>
                    <a:bodyPr/>
                    <a:lstStyle/>
                    <a:p>
                      <a:pPr algn="r" fontAlgn="b"/>
                      <a:r>
                        <a:rPr lang="en-US" sz="2400" b="1" u="none" strike="noStrike" dirty="0">
                          <a:effectLst/>
                        </a:rPr>
                        <a:t>3</a:t>
                      </a:r>
                      <a:endParaRPr lang="en-US" sz="2400" b="1" i="0" u="none" strike="noStrike" dirty="0">
                        <a:solidFill>
                          <a:srgbClr val="000000"/>
                        </a:solidFill>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2478406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fontScale="90000"/>
          </a:bodyPr>
          <a:lstStyle/>
          <a:p>
            <a:r>
              <a:rPr lang="en-US" b="1" dirty="0" smtClean="0"/>
              <a:t>30,000 Higgs (Real Width and Narrow)</a:t>
            </a:r>
            <a:endParaRPr lang="en-US" b="1" dirty="0"/>
          </a:p>
        </p:txBody>
      </p:sp>
      <p:pic>
        <p:nvPicPr>
          <p:cNvPr id="10242" name="Picture 2" descr="D:\Python\30000Higgs-Nobackgrou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87" y="685800"/>
            <a:ext cx="82296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587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565"/>
            <a:ext cx="8839200" cy="745435"/>
          </a:xfrm>
        </p:spPr>
        <p:txBody>
          <a:bodyPr>
            <a:normAutofit fontScale="90000"/>
          </a:bodyPr>
          <a:lstStyle/>
          <a:p>
            <a:r>
              <a:rPr lang="en-US" b="1" dirty="0" smtClean="0"/>
              <a:t>30,000 Higgs (Real Width) + Background</a:t>
            </a:r>
            <a:endParaRPr lang="en-US" b="1" dirty="0"/>
          </a:p>
        </p:txBody>
      </p:sp>
      <p:pic>
        <p:nvPicPr>
          <p:cNvPr id="11266" name="Picture 2" descr="D:\Python\30000Higgs-SlopingBackgrou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80222"/>
            <a:ext cx="8077200" cy="605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7335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b="1" dirty="0" smtClean="0"/>
              <a:t>Simplification with flat background</a:t>
            </a:r>
            <a:endParaRPr lang="en-US" b="1" dirty="0"/>
          </a:p>
        </p:txBody>
      </p:sp>
      <p:sp>
        <p:nvSpPr>
          <p:cNvPr id="3" name="Content Placeholder 2"/>
          <p:cNvSpPr>
            <a:spLocks noGrp="1"/>
          </p:cNvSpPr>
          <p:nvPr>
            <p:ph idx="1"/>
          </p:nvPr>
        </p:nvSpPr>
        <p:spPr>
          <a:xfrm>
            <a:off x="-13252" y="838200"/>
            <a:ext cx="9144000" cy="6019800"/>
          </a:xfrm>
        </p:spPr>
        <p:txBody>
          <a:bodyPr>
            <a:noAutofit/>
          </a:bodyPr>
          <a:lstStyle/>
          <a:p>
            <a:pPr>
              <a:lnSpc>
                <a:spcPts val="1400"/>
              </a:lnSpc>
            </a:pPr>
            <a:r>
              <a:rPr lang="en-US" sz="1700" dirty="0"/>
              <a:t>import </a:t>
            </a:r>
            <a:r>
              <a:rPr lang="en-US" sz="1700" dirty="0" err="1"/>
              <a:t>numpy</a:t>
            </a:r>
            <a:r>
              <a:rPr lang="en-US" sz="1700" dirty="0"/>
              <a:t> as </a:t>
            </a:r>
            <a:r>
              <a:rPr lang="en-US" sz="1700" dirty="0" err="1"/>
              <a:t>np</a:t>
            </a:r>
            <a:endParaRPr lang="en-US" sz="1700" dirty="0"/>
          </a:p>
          <a:p>
            <a:pPr>
              <a:lnSpc>
                <a:spcPts val="1400"/>
              </a:lnSpc>
            </a:pPr>
            <a:r>
              <a:rPr lang="en-US" sz="1700" dirty="0"/>
              <a:t>import </a:t>
            </a:r>
            <a:r>
              <a:rPr lang="en-US" sz="1700" dirty="0" err="1"/>
              <a:t>matplotlib.pyplot</a:t>
            </a:r>
            <a:r>
              <a:rPr lang="en-US" sz="1700" dirty="0"/>
              <a:t> as </a:t>
            </a:r>
            <a:r>
              <a:rPr lang="en-US" sz="1700" dirty="0" err="1"/>
              <a:t>plt</a:t>
            </a:r>
            <a:endParaRPr lang="en-US" sz="1700" dirty="0"/>
          </a:p>
          <a:p>
            <a:pPr>
              <a:lnSpc>
                <a:spcPts val="1400"/>
              </a:lnSpc>
            </a:pPr>
            <a:r>
              <a:rPr lang="en-US" sz="1700" dirty="0"/>
              <a:t>Base = 110 + 30* </a:t>
            </a:r>
            <a:r>
              <a:rPr lang="en-US" sz="1700" dirty="0" err="1"/>
              <a:t>np.random.rand</a:t>
            </a:r>
            <a:r>
              <a:rPr lang="en-US" sz="1700" dirty="0"/>
              <a:t>(42000)</a:t>
            </a:r>
          </a:p>
          <a:p>
            <a:pPr>
              <a:lnSpc>
                <a:spcPts val="1400"/>
              </a:lnSpc>
            </a:pPr>
            <a:r>
              <a:rPr lang="en-US" sz="1700" dirty="0"/>
              <a:t># Base is set of observations with an expected 2800 background events  per bin</a:t>
            </a:r>
          </a:p>
          <a:p>
            <a:pPr>
              <a:lnSpc>
                <a:spcPts val="1400"/>
              </a:lnSpc>
            </a:pPr>
            <a:r>
              <a:rPr lang="en-US" sz="1700" dirty="0"/>
              <a:t># Note we assume here flat but in class I used a "sloping" curve that represented experiment better</a:t>
            </a:r>
          </a:p>
          <a:p>
            <a:pPr>
              <a:lnSpc>
                <a:spcPts val="1400"/>
              </a:lnSpc>
            </a:pPr>
            <a:r>
              <a:rPr lang="en-US" sz="1700" dirty="0"/>
              <a:t>gauss = 2 * </a:t>
            </a:r>
            <a:r>
              <a:rPr lang="en-US" sz="1700" dirty="0" err="1"/>
              <a:t>np.random.randn</a:t>
            </a:r>
            <a:r>
              <a:rPr lang="en-US" sz="1700" dirty="0"/>
              <a:t>(300) +126</a:t>
            </a:r>
          </a:p>
          <a:p>
            <a:pPr>
              <a:lnSpc>
                <a:spcPts val="1400"/>
              </a:lnSpc>
            </a:pPr>
            <a:r>
              <a:rPr lang="en-US" sz="1700" dirty="0"/>
              <a:t># Gauss is Number of Higgs particles</a:t>
            </a:r>
          </a:p>
          <a:p>
            <a:pPr>
              <a:lnSpc>
                <a:spcPts val="1400"/>
              </a:lnSpc>
            </a:pPr>
            <a:r>
              <a:rPr lang="en-US" sz="1700" dirty="0" err="1"/>
              <a:t>simpletotal</a:t>
            </a:r>
            <a:r>
              <a:rPr lang="en-US" sz="1700" dirty="0"/>
              <a:t> = </a:t>
            </a:r>
            <a:r>
              <a:rPr lang="en-US" sz="1700" dirty="0" err="1"/>
              <a:t>np.concatenate</a:t>
            </a:r>
            <a:r>
              <a:rPr lang="en-US" sz="1700" dirty="0"/>
              <a:t>((Base, gauss))</a:t>
            </a:r>
          </a:p>
          <a:p>
            <a:pPr>
              <a:lnSpc>
                <a:spcPts val="1400"/>
              </a:lnSpc>
            </a:pPr>
            <a:r>
              <a:rPr lang="en-US" sz="1700" dirty="0"/>
              <a:t># </a:t>
            </a:r>
            <a:r>
              <a:rPr lang="en-US" sz="1700" dirty="0" err="1"/>
              <a:t>simpletotal</a:t>
            </a:r>
            <a:r>
              <a:rPr lang="en-US" sz="1700" dirty="0"/>
              <a:t> is </a:t>
            </a:r>
            <a:r>
              <a:rPr lang="en-US" sz="1700" dirty="0" err="1"/>
              <a:t>Higgs+Background</a:t>
            </a:r>
            <a:endParaRPr lang="en-US" sz="1700" dirty="0"/>
          </a:p>
          <a:p>
            <a:pPr>
              <a:lnSpc>
                <a:spcPts val="1400"/>
              </a:lnSpc>
            </a:pPr>
            <a:r>
              <a:rPr lang="en-US" sz="1700" dirty="0" err="1"/>
              <a:t>plt.figure</a:t>
            </a:r>
            <a:r>
              <a:rPr lang="en-US" sz="1700" dirty="0"/>
              <a:t>("Total Wide Higgs Bin 2 </a:t>
            </a:r>
            <a:r>
              <a:rPr lang="en-US" sz="1700" dirty="0" err="1"/>
              <a:t>GeV</a:t>
            </a:r>
            <a:r>
              <a:rPr lang="en-US" sz="1700" dirty="0"/>
              <a:t>")</a:t>
            </a:r>
          </a:p>
          <a:p>
            <a:pPr>
              <a:lnSpc>
                <a:spcPts val="1400"/>
              </a:lnSpc>
            </a:pPr>
            <a:r>
              <a:rPr lang="en-US" sz="1700" dirty="0"/>
              <a:t>values, </a:t>
            </a:r>
            <a:r>
              <a:rPr lang="en-US" sz="1700" dirty="0" err="1"/>
              <a:t>binedges</a:t>
            </a:r>
            <a:r>
              <a:rPr lang="en-US" sz="1700" dirty="0"/>
              <a:t>, junk = </a:t>
            </a:r>
            <a:r>
              <a:rPr lang="en-US" sz="1700" dirty="0" err="1"/>
              <a:t>plt.hist</a:t>
            </a:r>
            <a:r>
              <a:rPr lang="en-US" sz="1700" dirty="0"/>
              <a:t>(</a:t>
            </a:r>
            <a:r>
              <a:rPr lang="en-US" sz="1700" dirty="0" err="1"/>
              <a:t>simpletotal</a:t>
            </a:r>
            <a:r>
              <a:rPr lang="en-US" sz="1700" dirty="0"/>
              <a:t>, bins=15, range =(110,140), alpha = 0.5, color="green")</a:t>
            </a:r>
          </a:p>
          <a:p>
            <a:pPr>
              <a:lnSpc>
                <a:spcPts val="1400"/>
              </a:lnSpc>
            </a:pPr>
            <a:r>
              <a:rPr lang="en-US" sz="1700" dirty="0"/>
              <a:t>centers = 0.5*(</a:t>
            </a:r>
            <a:r>
              <a:rPr lang="en-US" sz="1700" dirty="0" err="1"/>
              <a:t>binedges</a:t>
            </a:r>
            <a:r>
              <a:rPr lang="en-US" sz="1700" dirty="0"/>
              <a:t>[1:] + </a:t>
            </a:r>
            <a:r>
              <a:rPr lang="en-US" sz="1700" dirty="0" err="1"/>
              <a:t>binedges</a:t>
            </a:r>
            <a:r>
              <a:rPr lang="en-US" sz="1700" dirty="0"/>
              <a:t>[:-1])</a:t>
            </a:r>
          </a:p>
          <a:p>
            <a:pPr>
              <a:lnSpc>
                <a:spcPts val="1400"/>
              </a:lnSpc>
            </a:pPr>
            <a:r>
              <a:rPr lang="en-US" sz="1700" dirty="0"/>
              <a:t># centers is center of each bin</a:t>
            </a:r>
          </a:p>
          <a:p>
            <a:pPr>
              <a:lnSpc>
                <a:spcPts val="1400"/>
              </a:lnSpc>
            </a:pPr>
            <a:r>
              <a:rPr lang="en-US" sz="1700" dirty="0"/>
              <a:t># values is number of events in each bin</a:t>
            </a:r>
          </a:p>
          <a:p>
            <a:pPr>
              <a:lnSpc>
                <a:spcPts val="1400"/>
              </a:lnSpc>
            </a:pPr>
            <a:r>
              <a:rPr lang="en-US" sz="1700" dirty="0"/>
              <a:t># :-1 is same as :Largest Index-1</a:t>
            </a:r>
          </a:p>
          <a:p>
            <a:pPr>
              <a:lnSpc>
                <a:spcPts val="1400"/>
              </a:lnSpc>
            </a:pPr>
            <a:r>
              <a:rPr lang="en-US" sz="1700" dirty="0"/>
              <a:t># </a:t>
            </a:r>
            <a:r>
              <a:rPr lang="en-US" sz="1700" dirty="0" err="1"/>
              <a:t>binedges</a:t>
            </a:r>
            <a:r>
              <a:rPr lang="en-US" sz="1700" dirty="0"/>
              <a:t>[:-1] gets you lower limit of bin</a:t>
            </a:r>
          </a:p>
          <a:p>
            <a:pPr>
              <a:lnSpc>
                <a:spcPts val="1400"/>
              </a:lnSpc>
            </a:pPr>
            <a:r>
              <a:rPr lang="en-US" sz="1700" dirty="0"/>
              <a:t># 1: gives you array starts at second index (</a:t>
            </a:r>
            <a:r>
              <a:rPr lang="en-US" sz="1700" dirty="0" err="1"/>
              <a:t>labelled</a:t>
            </a:r>
            <a:r>
              <a:rPr lang="en-US" sz="1700" dirty="0"/>
              <a:t> 1 as first index 0)</a:t>
            </a:r>
          </a:p>
          <a:p>
            <a:pPr>
              <a:lnSpc>
                <a:spcPts val="1400"/>
              </a:lnSpc>
            </a:pPr>
            <a:r>
              <a:rPr lang="en-US" sz="1700" dirty="0"/>
              <a:t># </a:t>
            </a:r>
            <a:r>
              <a:rPr lang="en-US" sz="1700" dirty="0" err="1"/>
              <a:t>binedges</a:t>
            </a:r>
            <a:r>
              <a:rPr lang="en-US" sz="1700" dirty="0"/>
              <a:t>[1:] is upper limit of each bin</a:t>
            </a:r>
          </a:p>
          <a:p>
            <a:pPr>
              <a:lnSpc>
                <a:spcPts val="1400"/>
              </a:lnSpc>
            </a:pPr>
            <a:r>
              <a:rPr lang="en-US" sz="1700" dirty="0"/>
              <a:t># Note </a:t>
            </a:r>
            <a:r>
              <a:rPr lang="en-US" sz="1700" dirty="0" err="1"/>
              <a:t>binedges</a:t>
            </a:r>
            <a:r>
              <a:rPr lang="en-US" sz="1700" dirty="0"/>
              <a:t> has Number of Bins + 1 entries; centers has Number of Bins entries</a:t>
            </a:r>
          </a:p>
          <a:p>
            <a:pPr>
              <a:lnSpc>
                <a:spcPts val="1400"/>
              </a:lnSpc>
            </a:pPr>
            <a:r>
              <a:rPr lang="en-US" sz="1700" dirty="0"/>
              <a:t>errors =</a:t>
            </a:r>
            <a:r>
              <a:rPr lang="en-US" sz="1700" dirty="0" err="1"/>
              <a:t>sqrt</a:t>
            </a:r>
            <a:r>
              <a:rPr lang="en-US" sz="1700" dirty="0"/>
              <a:t>(values)</a:t>
            </a:r>
          </a:p>
          <a:p>
            <a:pPr>
              <a:lnSpc>
                <a:spcPts val="1400"/>
              </a:lnSpc>
            </a:pPr>
            <a:r>
              <a:rPr lang="en-US" sz="1700" dirty="0"/>
              <a:t># errors is expected error for each bin</a:t>
            </a:r>
          </a:p>
          <a:p>
            <a:pPr>
              <a:lnSpc>
                <a:spcPts val="1400"/>
              </a:lnSpc>
            </a:pPr>
            <a:r>
              <a:rPr lang="en-US" sz="1700" dirty="0" err="1"/>
              <a:t>plt.hist</a:t>
            </a:r>
            <a:r>
              <a:rPr lang="en-US" sz="1700" dirty="0"/>
              <a:t>(Base, bins=15, range =(110,140), alpha = 0.5, color="blue")</a:t>
            </a:r>
          </a:p>
          <a:p>
            <a:pPr>
              <a:lnSpc>
                <a:spcPts val="1400"/>
              </a:lnSpc>
            </a:pPr>
            <a:r>
              <a:rPr lang="en-US" sz="1700" dirty="0" err="1"/>
              <a:t>plt.hist</a:t>
            </a:r>
            <a:r>
              <a:rPr lang="en-US" sz="1700" dirty="0"/>
              <a:t>(gauss, bins=15, range =(110,140), alpha = 1.0, color="red")</a:t>
            </a:r>
          </a:p>
          <a:p>
            <a:pPr>
              <a:lnSpc>
                <a:spcPts val="1400"/>
              </a:lnSpc>
            </a:pPr>
            <a:r>
              <a:rPr lang="en-US" sz="1700" dirty="0" err="1"/>
              <a:t>plt.errorbar</a:t>
            </a:r>
            <a:r>
              <a:rPr lang="en-US" sz="1700" dirty="0"/>
              <a:t>(centers, values, </a:t>
            </a:r>
            <a:r>
              <a:rPr lang="en-US" sz="1700" dirty="0" err="1"/>
              <a:t>yerr</a:t>
            </a:r>
            <a:r>
              <a:rPr lang="en-US" sz="1700" dirty="0"/>
              <a:t> = errors, </a:t>
            </a:r>
            <a:r>
              <a:rPr lang="en-US" sz="1700" dirty="0" err="1"/>
              <a:t>ls</a:t>
            </a:r>
            <a:r>
              <a:rPr lang="en-US" sz="1700" dirty="0"/>
              <a:t>='None', marker ='x', color = 'black', </a:t>
            </a:r>
            <a:r>
              <a:rPr lang="en-US" sz="1700" dirty="0" err="1"/>
              <a:t>markersize</a:t>
            </a:r>
            <a:r>
              <a:rPr lang="en-US" sz="1700" dirty="0"/>
              <a:t>= 6.0 </a:t>
            </a:r>
            <a:r>
              <a:rPr lang="en-US" sz="1700" dirty="0" smtClean="0"/>
              <a:t>)</a:t>
            </a:r>
            <a:r>
              <a:rPr lang="en-US" sz="1700" dirty="0"/>
              <a:t> </a:t>
            </a:r>
          </a:p>
          <a:p>
            <a:pPr>
              <a:lnSpc>
                <a:spcPts val="1400"/>
              </a:lnSpc>
            </a:pPr>
            <a:endParaRPr lang="en-US" sz="1700" dirty="0"/>
          </a:p>
        </p:txBody>
      </p:sp>
    </p:spTree>
    <p:extLst>
      <p:ext uri="{BB962C8B-B14F-4D97-AF65-F5344CB8AC3E}">
        <p14:creationId xmlns:p14="http://schemas.microsoft.com/office/powerpoint/2010/main" val="2276400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smtClean="0"/>
              <a:t>Uniform </a:t>
            </a:r>
            <a:r>
              <a:rPr lang="en-US" b="1" dirty="0" smtClean="0"/>
              <a:t>Background</a:t>
            </a:r>
            <a:endParaRPr lang="en-US" b="1" dirty="0"/>
          </a:p>
        </p:txBody>
      </p:sp>
      <p:pic>
        <p:nvPicPr>
          <p:cNvPr id="12290" name="Picture 2" descr="D:\Python\Uniform420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12" y="972378"/>
            <a:ext cx="7865166" cy="5898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903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808746"/>
            <a:ext cx="9144000" cy="2031325"/>
          </a:xfrm>
          <a:prstGeom prst="rect">
            <a:avLst/>
          </a:prstGeom>
        </p:spPr>
        <p:txBody>
          <a:bodyPr wrap="square">
            <a:spAutoFit/>
          </a:bodyPr>
          <a:lstStyle/>
          <a:p>
            <a:r>
              <a:rPr lang="en-US" dirty="0"/>
              <a:t>The LHC produces some 15 petabytes of data per year of all varieties and with the exact value depending on duty factor of accelerator (which is reduced simply to cut electricity cost but also due to malfunction of one or more of the many complex systems) and experiments. The raw data produced by experiments is processed on the LHC Computing </a:t>
            </a:r>
            <a:r>
              <a:rPr lang="en-US" dirty="0" smtClean="0"/>
              <a:t>Grid, </a:t>
            </a:r>
            <a:r>
              <a:rPr lang="en-US" dirty="0"/>
              <a:t>which has some 200,000 Cores arranged in a three level structure. Tier-0 is CERN itself, Tier 1 are national facilities and Tier 2 are regional systems. For example one LHC experiment (CMS) has 7 Tier-1 and 50 Tier-2 </a:t>
            </a:r>
            <a:r>
              <a:rPr lang="en-US" dirty="0" smtClean="0"/>
              <a:t>facilities.</a:t>
            </a:r>
            <a:endParaRPr lang="en-US" dirty="0"/>
          </a:p>
        </p:txBody>
      </p:sp>
      <p:sp>
        <p:nvSpPr>
          <p:cNvPr id="4" name="Rectangle 3"/>
          <p:cNvSpPr/>
          <p:nvPr/>
        </p:nvSpPr>
        <p:spPr>
          <a:xfrm>
            <a:off x="-13680" y="2169815"/>
            <a:ext cx="5214657" cy="2585323"/>
          </a:xfrm>
          <a:prstGeom prst="rect">
            <a:avLst/>
          </a:prstGeom>
        </p:spPr>
        <p:txBody>
          <a:bodyPr wrap="square">
            <a:spAutoFit/>
          </a:bodyPr>
          <a:lstStyle/>
          <a:p>
            <a:r>
              <a:rPr lang="en-GB" dirty="0"/>
              <a:t>This analysis raw data </a:t>
            </a:r>
            <a:r>
              <a:rPr lang="en-GB" dirty="0">
                <a:sym typeface="Wingdings"/>
              </a:rPr>
              <a:t></a:t>
            </a:r>
            <a:r>
              <a:rPr lang="en-GB" dirty="0"/>
              <a:t> reconstructed data </a:t>
            </a:r>
            <a:r>
              <a:rPr lang="en-GB" dirty="0">
                <a:sym typeface="Wingdings"/>
              </a:rPr>
              <a:t></a:t>
            </a:r>
            <a:r>
              <a:rPr lang="en-GB" dirty="0"/>
              <a:t> AOD and TAGS </a:t>
            </a:r>
            <a:r>
              <a:rPr lang="en-GB" dirty="0">
                <a:sym typeface="Wingdings"/>
              </a:rPr>
              <a:t></a:t>
            </a:r>
            <a:r>
              <a:rPr lang="en-GB" dirty="0"/>
              <a:t> Physics is performed on the multi-tier LHC Computing Grid. Note that every event can be </a:t>
            </a:r>
            <a:r>
              <a:rPr lang="en-GB" dirty="0" err="1"/>
              <a:t>analyzed</a:t>
            </a:r>
            <a:r>
              <a:rPr lang="en-GB" dirty="0"/>
              <a:t> independently so that many events can be processed in parallel with some concentration operations such as those to gather entries in a histogram. This implies that both Grid and Cloud solutions work with this type of data with currently Grids being the only implementation today.</a:t>
            </a:r>
            <a:endParaRPr lang="en-US" dirty="0"/>
          </a:p>
        </p:txBody>
      </p:sp>
      <p:pic>
        <p:nvPicPr>
          <p:cNvPr id="26626" name="Picture 2" descr="https://encrypted-tbn1.gstatic.com/images?q=tbn:ANd9GcTJzt08Dkd5E30CzdO9a3q1q-HiblnyWr44N9fCM12y33g7abo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4213" y="2947784"/>
            <a:ext cx="1953928" cy="1798503"/>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s://encrypted-tbn1.gstatic.com/images?q=tbn:ANd9GcSG8sdGzz20REq-sTl2f4zQOzOwqVkUQ7mkqjWeeUMCw5Y08oW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6" y="354462"/>
            <a:ext cx="5187301" cy="1801906"/>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http://www.etap.physik.uni-mainz.de/Bilder_allgemein/ATLAS_detector_re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4316" y="-32535"/>
            <a:ext cx="3933825" cy="29527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57800" y="4376955"/>
            <a:ext cx="1265475" cy="369332"/>
          </a:xfrm>
          <a:prstGeom prst="rect">
            <a:avLst/>
          </a:prstGeom>
          <a:noFill/>
        </p:spPr>
        <p:txBody>
          <a:bodyPr wrap="none" rtlCol="0">
            <a:spAutoFit/>
          </a:bodyPr>
          <a:lstStyle/>
          <a:p>
            <a:r>
              <a:rPr lang="en-US" dirty="0" smtClean="0"/>
              <a:t>Higgs Event</a:t>
            </a:r>
            <a:endParaRPr lang="en-US" dirty="0"/>
          </a:p>
        </p:txBody>
      </p:sp>
      <p:sp>
        <p:nvSpPr>
          <p:cNvPr id="10" name="Rectangle 9"/>
          <p:cNvSpPr/>
          <p:nvPr/>
        </p:nvSpPr>
        <p:spPr>
          <a:xfrm>
            <a:off x="0" y="35664"/>
            <a:ext cx="8915400" cy="307777"/>
          </a:xfrm>
          <a:prstGeom prst="rect">
            <a:avLst/>
          </a:prstGeom>
          <a:solidFill>
            <a:schemeClr val="bg1"/>
          </a:solidFill>
        </p:spPr>
        <p:txBody>
          <a:bodyPr wrap="square">
            <a:spAutoFit/>
          </a:bodyPr>
          <a:lstStyle/>
          <a:p>
            <a:r>
              <a:rPr lang="en-US" sz="1400" dirty="0"/>
              <a:t>http://grids.ucs.indiana.edu/ptliupages/publications/Where%20does%20all%20the%20data%20come%20from%20v7.pd</a:t>
            </a:r>
          </a:p>
        </p:txBody>
      </p:sp>
      <p:sp>
        <p:nvSpPr>
          <p:cNvPr id="2" name="Rectangle 1"/>
          <p:cNvSpPr/>
          <p:nvPr/>
        </p:nvSpPr>
        <p:spPr>
          <a:xfrm>
            <a:off x="5174316" y="3246870"/>
            <a:ext cx="1940252" cy="1200329"/>
          </a:xfrm>
          <a:prstGeom prst="rect">
            <a:avLst/>
          </a:prstGeom>
        </p:spPr>
        <p:txBody>
          <a:bodyPr wrap="square">
            <a:spAutoFit/>
          </a:bodyPr>
          <a:lstStyle/>
          <a:p>
            <a:r>
              <a:rPr lang="en-US" dirty="0" smtClean="0"/>
              <a:t>Note LHC lies </a:t>
            </a:r>
            <a:r>
              <a:rPr lang="en-US" dirty="0"/>
              <a:t>in a tunnel 27 </a:t>
            </a:r>
            <a:r>
              <a:rPr lang="en-US" dirty="0" err="1"/>
              <a:t>kilometres</a:t>
            </a:r>
            <a:r>
              <a:rPr lang="en-US" dirty="0"/>
              <a:t> (17 mi) in circumference</a:t>
            </a:r>
          </a:p>
        </p:txBody>
      </p:sp>
      <p:sp>
        <p:nvSpPr>
          <p:cNvPr id="11" name="TextBox 10"/>
          <p:cNvSpPr txBox="1"/>
          <p:nvPr/>
        </p:nvSpPr>
        <p:spPr>
          <a:xfrm>
            <a:off x="5200977" y="2922116"/>
            <a:ext cx="1210781" cy="369332"/>
          </a:xfrm>
          <a:prstGeom prst="rect">
            <a:avLst/>
          </a:prstGeom>
          <a:noFill/>
        </p:spPr>
        <p:txBody>
          <a:bodyPr wrap="none" rtlCol="0">
            <a:spAutoFit/>
          </a:bodyPr>
          <a:lstStyle/>
          <a:p>
            <a:r>
              <a:rPr lang="en-US" dirty="0" smtClean="0"/>
              <a:t>ATLAS </a:t>
            </a:r>
            <a:r>
              <a:rPr lang="en-US" dirty="0" err="1" smtClean="0"/>
              <a:t>Expt</a:t>
            </a:r>
            <a:endParaRPr lang="en-US" dirty="0"/>
          </a:p>
        </p:txBody>
      </p:sp>
    </p:spTree>
    <p:extLst>
      <p:ext uri="{BB962C8B-B14F-4D97-AF65-F5344CB8AC3E}">
        <p14:creationId xmlns:p14="http://schemas.microsoft.com/office/powerpoint/2010/main" val="2871692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quantumdiaries.org/wp-content/uploads/2012/09/ATLASMg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4321"/>
            <a:ext cx="9144000" cy="65636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29400" y="2288703"/>
            <a:ext cx="1292341" cy="584775"/>
          </a:xfrm>
          <a:prstGeom prst="rect">
            <a:avLst/>
          </a:prstGeom>
          <a:noFill/>
        </p:spPr>
        <p:txBody>
          <a:bodyPr wrap="none" rtlCol="0">
            <a:spAutoFit/>
          </a:bodyPr>
          <a:lstStyle/>
          <a:p>
            <a:r>
              <a:rPr lang="en-US" sz="3200" b="1" dirty="0" smtClean="0"/>
              <a:t>Model</a:t>
            </a:r>
            <a:endParaRPr lang="en-US" sz="3200" b="1" dirty="0"/>
          </a:p>
        </p:txBody>
      </p:sp>
      <p:cxnSp>
        <p:nvCxnSpPr>
          <p:cNvPr id="4" name="Straight Arrow Connector 3"/>
          <p:cNvCxnSpPr/>
          <p:nvPr/>
        </p:nvCxnSpPr>
        <p:spPr>
          <a:xfrm flipH="1" flipV="1">
            <a:off x="4876800" y="2438400"/>
            <a:ext cx="1600200" cy="1426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22429"/>
            <a:ext cx="9144000" cy="369332"/>
          </a:xfrm>
          <a:prstGeom prst="rect">
            <a:avLst/>
          </a:prstGeom>
        </p:spPr>
        <p:txBody>
          <a:bodyPr wrap="square">
            <a:spAutoFit/>
          </a:bodyPr>
          <a:lstStyle/>
          <a:p>
            <a:r>
              <a:rPr lang="en-US" dirty="0"/>
              <a:t>http://www.quantumdiaries.org/2012/09/07/why-particle-detectors-need-a-trigger/atlasmgg/</a:t>
            </a:r>
          </a:p>
        </p:txBody>
      </p:sp>
    </p:spTree>
    <p:extLst>
      <p:ext uri="{BB962C8B-B14F-4D97-AF65-F5344CB8AC3E}">
        <p14:creationId xmlns:p14="http://schemas.microsoft.com/office/powerpoint/2010/main" val="3617498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509" t="27403" r="41346" b="5549"/>
          <a:stretch/>
        </p:blipFill>
        <p:spPr bwMode="auto">
          <a:xfrm>
            <a:off x="0" y="0"/>
            <a:ext cx="771561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941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b/bc/HiggsDigamm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0" y="4011"/>
            <a:ext cx="8012511"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b/b3/Higgs4Lep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7096373"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53471" y="3733800"/>
            <a:ext cx="2133600" cy="2031325"/>
          </a:xfrm>
          <a:prstGeom prst="rect">
            <a:avLst/>
          </a:prstGeom>
          <a:noFill/>
        </p:spPr>
        <p:txBody>
          <a:bodyPr wrap="square" rtlCol="0">
            <a:spAutoFit/>
          </a:bodyPr>
          <a:lstStyle/>
          <a:p>
            <a:r>
              <a:rPr lang="en-US" dirty="0" smtClean="0"/>
              <a:t>These “Feynman diagrams” define a model. It cannot be calculated exactly but approximate calculations are possible</a:t>
            </a:r>
            <a:endParaRPr lang="en-US" dirty="0"/>
          </a:p>
        </p:txBody>
      </p:sp>
    </p:spTree>
    <p:extLst>
      <p:ext uri="{BB962C8B-B14F-4D97-AF65-F5344CB8AC3E}">
        <p14:creationId xmlns:p14="http://schemas.microsoft.com/office/powerpoint/2010/main" val="2580500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Event Counting</a:t>
            </a:r>
            <a:endParaRPr lang="en-US" b="1" dirty="0"/>
          </a:p>
        </p:txBody>
      </p:sp>
      <p:sp>
        <p:nvSpPr>
          <p:cNvPr id="3" name="Content Placeholder 2"/>
          <p:cNvSpPr>
            <a:spLocks noGrp="1"/>
          </p:cNvSpPr>
          <p:nvPr>
            <p:ph idx="1"/>
          </p:nvPr>
        </p:nvSpPr>
        <p:spPr>
          <a:xfrm>
            <a:off x="37618" y="914400"/>
            <a:ext cx="8877782" cy="5029200"/>
          </a:xfrm>
        </p:spPr>
        <p:txBody>
          <a:bodyPr>
            <a:normAutofit fontScale="92500" lnSpcReduction="20000"/>
          </a:bodyPr>
          <a:lstStyle/>
          <a:p>
            <a:r>
              <a:rPr lang="en-US" dirty="0" smtClean="0"/>
              <a:t>A lot of data analysis consists of setting up a process that gives “events” as a result</a:t>
            </a:r>
          </a:p>
          <a:p>
            <a:pPr lvl="1"/>
            <a:r>
              <a:rPr lang="en-US" dirty="0" smtClean="0"/>
              <a:t>Take a survey of what people feel; event is voting of an individual</a:t>
            </a:r>
          </a:p>
          <a:p>
            <a:pPr lvl="1"/>
            <a:r>
              <a:rPr lang="en-US" dirty="0" smtClean="0"/>
              <a:t>Build a software system and categorize each of your data; event is this categorization</a:t>
            </a:r>
          </a:p>
          <a:p>
            <a:pPr lvl="1"/>
            <a:r>
              <a:rPr lang="en-US" dirty="0" smtClean="0"/>
              <a:t>Sensor Nets; event is result of a sensor measurement</a:t>
            </a:r>
          </a:p>
          <a:p>
            <a:r>
              <a:rPr lang="en-US" dirty="0" smtClean="0"/>
              <a:t>Often results are yes/no</a:t>
            </a:r>
          </a:p>
          <a:p>
            <a:pPr lvl="1"/>
            <a:r>
              <a:rPr lang="en-US" dirty="0" smtClean="0"/>
              <a:t>Did person vote for Candidate X or not?</a:t>
            </a:r>
          </a:p>
          <a:p>
            <a:pPr lvl="1"/>
            <a:r>
              <a:rPr lang="en-US" dirty="0" smtClean="0"/>
              <a:t>Did event fall into a certain bin of histogram or not? </a:t>
            </a:r>
          </a:p>
          <a:p>
            <a:pPr lvl="1"/>
            <a:r>
              <a:rPr lang="en-US" dirty="0" smtClean="0"/>
              <a:t>Note event might have a result (cost of Hotel stay or Mass of Higgs) which is histogrammed; the decision as to which bin to go into is a yes/no decision</a:t>
            </a:r>
            <a:endParaRPr lang="en-US" dirty="0"/>
          </a:p>
        </p:txBody>
      </p:sp>
    </p:spTree>
    <p:extLst>
      <p:ext uri="{BB962C8B-B14F-4D97-AF65-F5344CB8AC3E}">
        <p14:creationId xmlns:p14="http://schemas.microsoft.com/office/powerpoint/2010/main" val="75413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 y="76200"/>
            <a:ext cx="8229600" cy="982980"/>
          </a:xfrm>
        </p:spPr>
        <p:txBody>
          <a:bodyPr>
            <a:normAutofit fontScale="90000"/>
          </a:bodyPr>
          <a:lstStyle/>
          <a:p>
            <a:r>
              <a:rPr lang="en-US" b="1" dirty="0" smtClean="0"/>
              <a:t>Generate a Physics Experiment with Python</a:t>
            </a:r>
            <a:endParaRPr lang="en-US" b="1" dirty="0"/>
          </a:p>
        </p:txBody>
      </p:sp>
      <p:sp>
        <p:nvSpPr>
          <p:cNvPr id="4" name="Rectangle 3"/>
          <p:cNvSpPr/>
          <p:nvPr/>
        </p:nvSpPr>
        <p:spPr>
          <a:xfrm>
            <a:off x="304800" y="1219200"/>
            <a:ext cx="8305800" cy="4832092"/>
          </a:xfrm>
          <a:prstGeom prst="rect">
            <a:avLst/>
          </a:prstGeom>
        </p:spPr>
        <p:txBody>
          <a:bodyPr wrap="square">
            <a:spAutoFit/>
          </a:bodyPr>
          <a:lstStyle/>
          <a:p>
            <a:r>
              <a:rPr lang="en-US" sz="2800" dirty="0"/>
              <a:t>import </a:t>
            </a:r>
            <a:r>
              <a:rPr lang="en-US" sz="2800" dirty="0" err="1"/>
              <a:t>numpy</a:t>
            </a:r>
            <a:r>
              <a:rPr lang="en-US" sz="2800" dirty="0"/>
              <a:t> as </a:t>
            </a:r>
            <a:r>
              <a:rPr lang="en-US" sz="2800" dirty="0" err="1"/>
              <a:t>np</a:t>
            </a:r>
            <a:endParaRPr lang="en-US" sz="2800" dirty="0"/>
          </a:p>
          <a:p>
            <a:r>
              <a:rPr lang="en-US" sz="2800" dirty="0"/>
              <a:t>import </a:t>
            </a:r>
            <a:r>
              <a:rPr lang="en-US" sz="2800" dirty="0" err="1"/>
              <a:t>matplotlib.pyplot</a:t>
            </a:r>
            <a:r>
              <a:rPr lang="en-US" sz="2800" dirty="0"/>
              <a:t> as </a:t>
            </a:r>
            <a:r>
              <a:rPr lang="en-US" sz="2800" dirty="0" err="1"/>
              <a:t>plt</a:t>
            </a:r>
            <a:endParaRPr lang="en-US" sz="2800" dirty="0"/>
          </a:p>
          <a:p>
            <a:r>
              <a:rPr lang="en-US" sz="2800" dirty="0" err="1"/>
              <a:t>testrand</a:t>
            </a:r>
            <a:r>
              <a:rPr lang="en-US" sz="2800" dirty="0"/>
              <a:t> = </a:t>
            </a:r>
            <a:r>
              <a:rPr lang="en-US" sz="2800" dirty="0" err="1"/>
              <a:t>np.random.rand</a:t>
            </a:r>
            <a:r>
              <a:rPr lang="en-US" sz="2800" dirty="0"/>
              <a:t>(42000)</a:t>
            </a:r>
          </a:p>
          <a:p>
            <a:r>
              <a:rPr lang="en-US" sz="2800" dirty="0"/>
              <a:t>Base = 110 + 30* </a:t>
            </a:r>
            <a:r>
              <a:rPr lang="en-US" sz="2800" dirty="0" err="1"/>
              <a:t>np.random.rand</a:t>
            </a:r>
            <a:r>
              <a:rPr lang="en-US" sz="2800" dirty="0"/>
              <a:t>(42000)</a:t>
            </a:r>
          </a:p>
          <a:p>
            <a:endParaRPr lang="en-US" sz="2800" dirty="0"/>
          </a:p>
          <a:p>
            <a:r>
              <a:rPr lang="en-US" sz="2800" dirty="0"/>
              <a:t>index = (1.0 - 0.5* (Base-110)/30) &gt; </a:t>
            </a:r>
            <a:r>
              <a:rPr lang="en-US" sz="2800" dirty="0" err="1"/>
              <a:t>testrand</a:t>
            </a:r>
            <a:endParaRPr lang="en-US" sz="2800" dirty="0"/>
          </a:p>
          <a:p>
            <a:r>
              <a:rPr lang="en-US" sz="2800" dirty="0"/>
              <a:t>gauss = 2 * </a:t>
            </a:r>
            <a:r>
              <a:rPr lang="en-US" sz="2800" dirty="0" err="1"/>
              <a:t>np.random.randn</a:t>
            </a:r>
            <a:r>
              <a:rPr lang="en-US" sz="2800" dirty="0"/>
              <a:t>(300) +126</a:t>
            </a:r>
          </a:p>
          <a:p>
            <a:r>
              <a:rPr lang="en-US" sz="2800" dirty="0"/>
              <a:t>Sloping = Base[index]</a:t>
            </a:r>
          </a:p>
          <a:p>
            <a:r>
              <a:rPr lang="en-US" sz="2800" dirty="0" err="1"/>
              <a:t>NarrowGauss</a:t>
            </a:r>
            <a:r>
              <a:rPr lang="en-US" sz="2800" dirty="0"/>
              <a:t> = 0.5 * </a:t>
            </a:r>
            <a:r>
              <a:rPr lang="en-US" sz="2800" dirty="0" err="1"/>
              <a:t>np.random.randn</a:t>
            </a:r>
            <a:r>
              <a:rPr lang="en-US" sz="2800" dirty="0"/>
              <a:t>(300) +126</a:t>
            </a:r>
          </a:p>
          <a:p>
            <a:r>
              <a:rPr lang="en-US" sz="2800" dirty="0"/>
              <a:t>total = </a:t>
            </a:r>
            <a:r>
              <a:rPr lang="en-US" sz="2800" dirty="0" err="1"/>
              <a:t>np.concatenate</a:t>
            </a:r>
            <a:r>
              <a:rPr lang="en-US" sz="2800" dirty="0"/>
              <a:t>((Sloping, gauss))</a:t>
            </a:r>
          </a:p>
          <a:p>
            <a:r>
              <a:rPr lang="en-US" sz="2800" dirty="0" err="1"/>
              <a:t>NarrowTotal</a:t>
            </a:r>
            <a:r>
              <a:rPr lang="en-US" sz="2800" dirty="0"/>
              <a:t> = </a:t>
            </a:r>
            <a:r>
              <a:rPr lang="en-US" sz="2800" dirty="0" err="1"/>
              <a:t>np.concatenate</a:t>
            </a:r>
            <a:r>
              <a:rPr lang="en-US" sz="2800" dirty="0"/>
              <a:t>((Sloping, </a:t>
            </a:r>
            <a:r>
              <a:rPr lang="en-US" sz="2800" dirty="0" err="1"/>
              <a:t>NarrowGauss</a:t>
            </a:r>
            <a:r>
              <a:rPr lang="en-US" sz="2800" dirty="0"/>
              <a:t>))</a:t>
            </a:r>
          </a:p>
        </p:txBody>
      </p:sp>
    </p:spTree>
    <p:extLst>
      <p:ext uri="{BB962C8B-B14F-4D97-AF65-F5344CB8AC3E}">
        <p14:creationId xmlns:p14="http://schemas.microsoft.com/office/powerpoint/2010/main" val="620282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Python Resources</a:t>
            </a:r>
            <a:endParaRPr lang="en-US" b="1" dirty="0"/>
          </a:p>
        </p:txBody>
      </p:sp>
      <p:sp>
        <p:nvSpPr>
          <p:cNvPr id="3" name="Content Placeholder 2"/>
          <p:cNvSpPr>
            <a:spLocks noGrp="1"/>
          </p:cNvSpPr>
          <p:nvPr>
            <p:ph idx="1"/>
          </p:nvPr>
        </p:nvSpPr>
        <p:spPr>
          <a:xfrm>
            <a:off x="76200" y="1600200"/>
            <a:ext cx="8915400" cy="4525963"/>
          </a:xfrm>
        </p:spPr>
        <p:txBody>
          <a:bodyPr>
            <a:normAutofit fontScale="85000" lnSpcReduction="20000"/>
          </a:bodyPr>
          <a:lstStyle/>
          <a:p>
            <a:r>
              <a:rPr lang="en-US" dirty="0">
                <a:hlinkClick r:id="rId2"/>
              </a:rPr>
              <a:t>http://</a:t>
            </a:r>
            <a:r>
              <a:rPr lang="en-US" dirty="0" smtClean="0">
                <a:hlinkClick r:id="rId2"/>
              </a:rPr>
              <a:t>www.enthought.com/products/epdgetstart.php</a:t>
            </a:r>
            <a:r>
              <a:rPr lang="en-US" dirty="0" smtClean="0"/>
              <a:t> Python distribution including </a:t>
            </a:r>
            <a:r>
              <a:rPr lang="en-US" dirty="0" err="1" smtClean="0"/>
              <a:t>NumPy</a:t>
            </a:r>
            <a:r>
              <a:rPr lang="en-US" dirty="0" smtClean="0"/>
              <a:t> and </a:t>
            </a:r>
            <a:r>
              <a:rPr lang="en-US" dirty="0" err="1" smtClean="0"/>
              <a:t>SciPy</a:t>
            </a:r>
            <a:r>
              <a:rPr lang="en-US" dirty="0" smtClean="0"/>
              <a:t> with plot package </a:t>
            </a:r>
            <a:r>
              <a:rPr lang="en-US" dirty="0" err="1" smtClean="0"/>
              <a:t>matplotlib</a:t>
            </a:r>
            <a:endParaRPr lang="en-US" dirty="0" smtClean="0"/>
          </a:p>
          <a:p>
            <a:pPr lvl="1"/>
            <a:r>
              <a:rPr lang="en-US" dirty="0" smtClean="0"/>
              <a:t>Also pandas and </a:t>
            </a:r>
            <a:r>
              <a:rPr lang="en-US" dirty="0" err="1" smtClean="0"/>
              <a:t>iPython</a:t>
            </a:r>
            <a:endParaRPr lang="en-US" dirty="0" smtClean="0"/>
          </a:p>
          <a:p>
            <a:pPr lvl="1"/>
            <a:endParaRPr lang="en-US" dirty="0" smtClean="0"/>
          </a:p>
          <a:p>
            <a:r>
              <a:rPr lang="en-US" b="1" dirty="0"/>
              <a:t>Python for Data </a:t>
            </a:r>
            <a:r>
              <a:rPr lang="en-US" b="1" dirty="0" smtClean="0"/>
              <a:t>Analysis</a:t>
            </a:r>
            <a:br>
              <a:rPr lang="en-US" b="1" dirty="0" smtClean="0"/>
            </a:br>
            <a:r>
              <a:rPr lang="en-US" dirty="0" smtClean="0"/>
              <a:t>Agile </a:t>
            </a:r>
            <a:r>
              <a:rPr lang="en-US" dirty="0"/>
              <a:t>Tools for Real World </a:t>
            </a:r>
            <a:r>
              <a:rPr lang="en-US" dirty="0" smtClean="0"/>
              <a:t>Data</a:t>
            </a:r>
            <a:br>
              <a:rPr lang="en-US" dirty="0" smtClean="0"/>
            </a:br>
            <a:r>
              <a:rPr lang="en-US" dirty="0" smtClean="0"/>
              <a:t>By</a:t>
            </a:r>
            <a:r>
              <a:rPr lang="en-US" dirty="0"/>
              <a:t> </a:t>
            </a:r>
            <a:r>
              <a:rPr lang="en-US" dirty="0">
                <a:hlinkClick r:id="rId3"/>
              </a:rPr>
              <a:t>Wes McKinney</a:t>
            </a:r>
            <a:endParaRPr lang="en-US" dirty="0"/>
          </a:p>
          <a:p>
            <a:r>
              <a:rPr lang="en-US" dirty="0"/>
              <a:t>Publisher: O'Reilly Media</a:t>
            </a:r>
          </a:p>
          <a:p>
            <a:r>
              <a:rPr lang="en-US" dirty="0"/>
              <a:t>Released: October 2012</a:t>
            </a:r>
          </a:p>
          <a:p>
            <a:r>
              <a:rPr lang="en-US" dirty="0"/>
              <a:t>Pages: 472</a:t>
            </a:r>
          </a:p>
          <a:p>
            <a:endParaRPr lang="en-US" dirty="0" smtClean="0"/>
          </a:p>
          <a:p>
            <a:endParaRPr lang="en-US" dirty="0"/>
          </a:p>
        </p:txBody>
      </p:sp>
      <p:pic>
        <p:nvPicPr>
          <p:cNvPr id="10242" name="Picture 2" descr="Agile Tools for Real World D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514599"/>
            <a:ext cx="3200400" cy="419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8677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392&quot;&gt;&lt;/object&gt;&lt;object type=&quot;2&quot; unique_id=&quot;10393&quot;&gt;&lt;object type=&quot;3&quot; unique_id=&quot;10394&quot;&gt;&lt;property id=&quot;20148&quot; value=&quot;5&quot;/&gt;&lt;property id=&quot;20300&quot; value=&quot;Slide 1 - &amp;quot;Physics-Informatics  Looking for Higgs Particle Counting Errors (Continued) &amp;quot;&quot;/&gt;&lt;property id=&quot;20307&quot; value=&quot;257&quot;/&gt;&lt;/object&gt;&lt;object type=&quot;3&quot; unique_id=&quot;10395&quot;&gt;&lt;property id=&quot;20148&quot; value=&quot;5&quot;/&gt;&lt;property id=&quot;20300&quot; value=&quot;Slide 3&quot;/&gt;&lt;property id=&quot;20307&quot; value=&quot;258&quot;/&gt;&lt;/object&gt;&lt;object type=&quot;3&quot; unique_id=&quot;10396&quot;&gt;&lt;property id=&quot;20148&quot; value=&quot;5&quot;/&gt;&lt;property id=&quot;20300&quot; value=&quot;Slide 4&quot;/&gt;&lt;property id=&quot;20307&quot; value=&quot;259&quot;/&gt;&lt;/object&gt;&lt;object type=&quot;3&quot; unique_id=&quot;10512&quot;&gt;&lt;property id=&quot;20148&quot; value=&quot;5&quot;/&gt;&lt;property id=&quot;20300&quot; value=&quot;Slide 6&quot;/&gt;&lt;property id=&quot;20307&quot; value=&quot;264&quot;/&gt;&lt;/object&gt;&lt;object type=&quot;3&quot; unique_id=&quot;10543&quot;&gt;&lt;property id=&quot;20148&quot; value=&quot;5&quot;/&gt;&lt;property id=&quot;20300&quot; value=&quot;Slide 7 - &amp;quot;Event Counting&amp;quot;&quot;/&gt;&lt;property id=&quot;20307&quot; value=&quot;265&quot;/&gt;&lt;/object&gt;&lt;object type=&quot;3&quot; unique_id=&quot;11966&quot;&gt;&lt;property id=&quot;20148&quot; value=&quot;5&quot;/&gt;&lt;property id=&quot;20300&quot; value=&quot;Slide 8 - &amp;quot;Generate a Physics Experiment with Python&amp;quot;&quot;/&gt;&lt;property id=&quot;20307&quot; value=&quot;287&quot;/&gt;&lt;/object&gt;&lt;object type=&quot;3&quot; unique_id=&quot;11967&quot;&gt;&lt;property id=&quot;20148&quot; value=&quot;5&quot;/&gt;&lt;property id=&quot;20300&quot; value=&quot;Slide 10 - &amp;quot;Sloping&amp;quot;&quot;/&gt;&lt;property id=&quot;20307&quot; value=&quot;288&quot;/&gt;&lt;/object&gt;&lt;object type=&quot;3&quot; unique_id=&quot;11968&quot;&gt;&lt;property id=&quot;20148&quot; value=&quot;5&quot;/&gt;&lt;property id=&quot;20300&quot; value=&quot;Slide 12 - &amp;quot;Higgs on its own&amp;quot;&quot;/&gt;&lt;property id=&quot;20307&quot; value=&quot;289&quot;/&gt;&lt;/object&gt;&lt;object type=&quot;3&quot; unique_id=&quot;11969&quot;&gt;&lt;property id=&quot;20148&quot; value=&quot;5&quot;/&gt;&lt;property id=&quot;20300&quot; value=&quot;Slide 13 - &amp;quot;Actual Wide Higgs plus Sloping Background &amp;quot;&quot;/&gt;&lt;property id=&quot;20307&quot; value=&quot;290&quot;/&gt;&lt;/object&gt;&lt;object type=&quot;3&quot; unique_id=&quot;11970&quot;&gt;&lt;property id=&quot;20148&quot; value=&quot;5&quot;/&gt;&lt;property id=&quot;20300&quot; value=&quot;Slide 16 - &amp;quot;Narrow Higgs plus Sloping Background 2 GeV Bins&amp;quot;&quot;/&gt;&lt;property id=&quot;20307&quot; value=&quot;292&quot;/&gt;&lt;/object&gt;&lt;object type=&quot;3&quot; unique_id=&quot;11971&quot;&gt;&lt;property id=&quot;20148&quot; value=&quot;5&quot;/&gt;&lt;property id=&quot;20300&quot; value=&quot;Slide 17 - &amp;quot;Narrow Higgs plus Sloping Background 1 GeV Bins&amp;quot;&quot;/&gt;&lt;property id=&quot;20307&quot; value=&quot;293&quot;/&gt;&lt;/object&gt;&lt;object type=&quot;3&quot; unique_id=&quot;11972&quot;&gt;&lt;property id=&quot;20148&quot; value=&quot;5&quot;/&gt;&lt;property id=&quot;20300&quot; value=&quot;Slide 18 - &amp;quot;Narrow Higgs plus Sloping Background 0.5 GeV Bins&amp;quot;&quot;/&gt;&lt;property id=&quot;20307&quot; value=&quot;291&quot;/&gt;&lt;/object&gt;&lt;object type=&quot;3&quot; unique_id=&quot;11973&quot;&gt;&lt;property id=&quot;20148&quot; value=&quot;5&quot;/&gt;&lt;property id=&quot;20300&quot; value=&quot;Slide 20 - &amp;quot;30,000 Higgs (Real Width and Narrow)&amp;quot;&quot;/&gt;&lt;property id=&quot;20307&quot; value=&quot;294&quot;/&gt;&lt;/object&gt;&lt;object type=&quot;3&quot; unique_id=&quot;11975&quot;&gt;&lt;property id=&quot;20148&quot; value=&quot;5&quot;/&gt;&lt;property id=&quot;20300&quot; value=&quot;Slide 21 - &amp;quot;30,000 Higgs (Real Width) + Background&amp;quot;&quot;/&gt;&lt;property id=&quot;20307&quot; value=&quot;296&quot;/&gt;&lt;/object&gt;&lt;object type=&quot;3&quot; unique_id=&quot;12144&quot;&gt;&lt;property id=&quot;20148&quot; value=&quot;5&quot;/&gt;&lt;property id=&quot;20300&quot; value=&quot;Slide 19 - &amp;quot;What Happens if more Higgs produced&amp;quot;&quot;/&gt;&lt;property id=&quot;20307&quot; value=&quot;297&quot;/&gt;&lt;/object&gt;&lt;object type=&quot;3&quot; unique_id=&quot;12274&quot;&gt;&lt;property id=&quot;20148&quot; value=&quot;5&quot;/&gt;&lt;property id=&quot;20300&quot; value=&quot;Slide 9 - &amp;quot;Python Resources&amp;quot;&quot;/&gt;&lt;property id=&quot;20307&quot; value=&quot;298&quot;/&gt;&lt;/object&gt;&lt;object type=&quot;3&quot; unique_id=&quot;12627&quot;&gt;&lt;property id=&quot;20148&quot; value=&quot;5&quot;/&gt;&lt;property id=&quot;20300&quot; value=&quot;Slide 2 - &amp;quot;Top Topics&amp;quot;&quot;/&gt;&lt;property id=&quot;20307&quot; value=&quot;299&quot;/&gt;&lt;/object&gt;&lt;object type=&quot;3&quot; unique_id=&quot;12755&quot;&gt;&lt;property id=&quot;20148&quot; value=&quot;5&quot;/&gt;&lt;property id=&quot;20300&quot; value=&quot;Slide 11 - &amp;quot;Sloping 1% Data&amp;quot;&quot;/&gt;&lt;property id=&quot;20307&quot; value=&quot;300&quot;/&gt;&lt;/object&gt;&lt;object type=&quot;3&quot; unique_id=&quot;12882&quot;&gt;&lt;property id=&quot;20148&quot; value=&quot;5&quot;/&gt;&lt;property id=&quot;20300&quot; value=&quot;Slide 5&quot;/&gt;&lt;property id=&quot;20307&quot; value=&quot;301&quot;/&gt;&lt;/object&gt;&lt;object type=&quot;3&quot; unique_id=&quot;13055&quot;&gt;&lt;property id=&quot;20148&quot; value=&quot;5&quot;/&gt;&lt;property id=&quot;20300&quot; value=&quot;Slide 14 - &amp;quot;Actual Wide Higgs plus Sloping Background with errors &amp;quot;&quot;/&gt;&lt;property id=&quot;20307&quot; value=&quot;303&quot;/&gt;&lt;/object&gt;&lt;object type=&quot;3&quot; unique_id=&quot;13056&quot;&gt;&lt;property id=&quot;20148&quot; value=&quot;5&quot;/&gt;&lt;property id=&quot;20300&quot; value=&quot;Slide 15 - &amp;quot;Actual Wide Higgs plus Sloping Background Data Size divided by 10&amp;quot;&quot;/&gt;&lt;property id=&quot;20307&quot; value=&quot;302&quot;/&gt;&lt;/object&gt;&lt;object type=&quot;3&quot; unique_id=&quot;13609&quot;&gt;&lt;property id=&quot;20148&quot; value=&quot;5&quot;/&gt;&lt;property id=&quot;20300&quot; value=&quot;Slide 22 - &amp;quot;Simplification with flat background&amp;quot;&quot;/&gt;&lt;property id=&quot;20307&quot; value=&quot;310&quot;/&gt;&lt;/object&gt;&lt;object type=&quot;3&quot; unique_id=&quot;13610&quot;&gt;&lt;property id=&quot;20148&quot; value=&quot;5&quot;/&gt;&lt;property id=&quot;20300&quot; value=&quot;Slide 23 - &amp;quot;Uniform Background&amp;quot;&quot;/&gt;&lt;property id=&quot;20307&quot; value=&quot;31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2570</TotalTime>
  <Words>896</Words>
  <Application>Microsoft Office PowerPoint</Application>
  <PresentationFormat>On-screen Show (4:3)</PresentationFormat>
  <Paragraphs>113</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Physics-Informatics  Looking for Higgs Particle Counting Errors (Continued) </vt:lpstr>
      <vt:lpstr>Top Topics</vt:lpstr>
      <vt:lpstr>PowerPoint Presentation</vt:lpstr>
      <vt:lpstr>PowerPoint Presentation</vt:lpstr>
      <vt:lpstr>PowerPoint Presentation</vt:lpstr>
      <vt:lpstr>PowerPoint Presentation</vt:lpstr>
      <vt:lpstr>Event Counting</vt:lpstr>
      <vt:lpstr>Generate a Physics Experiment with Python</vt:lpstr>
      <vt:lpstr>Python Resources</vt:lpstr>
      <vt:lpstr>Sloping</vt:lpstr>
      <vt:lpstr>Sloping 1% Data</vt:lpstr>
      <vt:lpstr>Higgs on its own</vt:lpstr>
      <vt:lpstr>Actual Wide Higgs plus Sloping Background </vt:lpstr>
      <vt:lpstr>Actual Wide Higgs plus Sloping Background with errors </vt:lpstr>
      <vt:lpstr>Actual Wide Higgs plus Sloping Background Data Size divided by 10</vt:lpstr>
      <vt:lpstr>Narrow Higgs plus Sloping Background 2 GeV Bins</vt:lpstr>
      <vt:lpstr>Narrow Higgs plus Sloping Background 1 GeV Bins</vt:lpstr>
      <vt:lpstr>Narrow Higgs plus Sloping Background 0.5 GeV Bins</vt:lpstr>
      <vt:lpstr>What Happens if more Higgs produced</vt:lpstr>
      <vt:lpstr>30,000 Higgs (Real Width and Narrow)</vt:lpstr>
      <vt:lpstr>30,000 Higgs (Real Width) + Background</vt:lpstr>
      <vt:lpstr>Simplification with flat background</vt:lpstr>
      <vt:lpstr>Uniform Background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Physics-Informatics  Looking for Higgs Particle Counting Errors</dc:title>
  <dc:creator>Geoffrey Fox</dc:creator>
  <cp:lastModifiedBy>Geoffrey Fox</cp:lastModifiedBy>
  <cp:revision>67</cp:revision>
  <dcterms:created xsi:type="dcterms:W3CDTF">2013-01-13T13:36:30Z</dcterms:created>
  <dcterms:modified xsi:type="dcterms:W3CDTF">2013-01-27T17:33:36Z</dcterms:modified>
</cp:coreProperties>
</file>