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35" r:id="rId3"/>
    <p:sldId id="304" r:id="rId4"/>
    <p:sldId id="305" r:id="rId5"/>
    <p:sldId id="306" r:id="rId6"/>
    <p:sldId id="307" r:id="rId7"/>
    <p:sldId id="308" r:id="rId8"/>
    <p:sldId id="309" r:id="rId9"/>
    <p:sldId id="270" r:id="rId10"/>
    <p:sldId id="272" r:id="rId11"/>
    <p:sldId id="311" r:id="rId12"/>
    <p:sldId id="312" r:id="rId13"/>
    <p:sldId id="330" r:id="rId14"/>
    <p:sldId id="313" r:id="rId15"/>
    <p:sldId id="314" r:id="rId16"/>
    <p:sldId id="315" r:id="rId17"/>
    <p:sldId id="316" r:id="rId18"/>
    <p:sldId id="317" r:id="rId19"/>
    <p:sldId id="318" r:id="rId20"/>
    <p:sldId id="319" r:id="rId21"/>
    <p:sldId id="326" r:id="rId22"/>
    <p:sldId id="328" r:id="rId23"/>
    <p:sldId id="329" r:id="rId24"/>
    <p:sldId id="331" r:id="rId25"/>
    <p:sldId id="332" r:id="rId26"/>
    <p:sldId id="333" r:id="rId27"/>
    <p:sldId id="334" r:id="rId28"/>
    <p:sldId id="321" r:id="rId29"/>
    <p:sldId id="320" r:id="rId30"/>
    <p:sldId id="322" r:id="rId31"/>
    <p:sldId id="325"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0" autoAdjust="0"/>
    <p:restoredTop sz="94532" autoAdjust="0"/>
  </p:normalViewPr>
  <p:slideViewPr>
    <p:cSldViewPr>
      <p:cViewPr varScale="1">
        <p:scale>
          <a:sx n="73" d="100"/>
          <a:sy n="73" d="100"/>
        </p:scale>
        <p:origin x="-4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AED7D-D6EF-4A0A-9C71-B094BFBA9E06}" type="datetimeFigureOut">
              <a:rPr lang="en-US" smtClean="0"/>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060B7-20EA-493E-8A57-6060AE47ED35}" type="slidenum">
              <a:rPr lang="en-US" smtClean="0"/>
              <a:t>‹#›</a:t>
            </a:fld>
            <a:endParaRPr lang="en-US"/>
          </a:p>
        </p:txBody>
      </p:sp>
    </p:spTree>
    <p:extLst>
      <p:ext uri="{BB962C8B-B14F-4D97-AF65-F5344CB8AC3E}">
        <p14:creationId xmlns:p14="http://schemas.microsoft.com/office/powerpoint/2010/main" val="418267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ADE62-B24D-4144-9DBF-1E893BCD3FE6}" type="slidenum">
              <a:rPr lang="en-US">
                <a:solidFill>
                  <a:prstClr val="black"/>
                </a:solidFill>
              </a:rPr>
              <a:pPr/>
              <a:t>8</a:t>
            </a:fld>
            <a:endParaRPr lang="en-US">
              <a:solidFill>
                <a:prstClr val="black"/>
              </a:solidFill>
            </a:endParaRPr>
          </a:p>
        </p:txBody>
      </p:sp>
      <p:sp>
        <p:nvSpPr>
          <p:cNvPr id="1031170" name="Rectangle 2"/>
          <p:cNvSpPr>
            <a:spLocks noGrp="1" noRot="1" noChangeAspect="1" noChangeArrowheads="1" noTextEdit="1"/>
          </p:cNvSpPr>
          <p:nvPr>
            <p:ph type="sldImg"/>
          </p:nvPr>
        </p:nvSpPr>
        <p:spPr>
          <a:ln/>
        </p:spPr>
      </p:sp>
      <p:sp>
        <p:nvSpPr>
          <p:cNvPr id="1031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D8128-8550-4C7F-833E-962DE9C9C605}"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7421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D8128-8550-4C7F-833E-962DE9C9C605}"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94329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D8128-8550-4C7F-833E-962DE9C9C605}"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384912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D8128-8550-4C7F-833E-962DE9C9C605}"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340556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D8128-8550-4C7F-833E-962DE9C9C605}"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64078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5D8128-8550-4C7F-833E-962DE9C9C605}"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09573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5D8128-8550-4C7F-833E-962DE9C9C605}" type="datetimeFigureOut">
              <a:rPr lang="en-US" smtClean="0"/>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84025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D8128-8550-4C7F-833E-962DE9C9C605}" type="datetimeFigureOut">
              <a:rPr lang="en-US" smtClean="0"/>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31749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D8128-8550-4C7F-833E-962DE9C9C605}" type="datetimeFigureOut">
              <a:rPr lang="en-US" smtClean="0"/>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323558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D8128-8550-4C7F-833E-962DE9C9C605}"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291648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D8128-8550-4C7F-833E-962DE9C9C605}"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AF4D-CB40-41BE-8FAF-CDD695FFFBD2}" type="slidenum">
              <a:rPr lang="en-US" smtClean="0"/>
              <a:t>‹#›</a:t>
            </a:fld>
            <a:endParaRPr lang="en-US"/>
          </a:p>
        </p:txBody>
      </p:sp>
    </p:spTree>
    <p:extLst>
      <p:ext uri="{BB962C8B-B14F-4D97-AF65-F5344CB8AC3E}">
        <p14:creationId xmlns:p14="http://schemas.microsoft.com/office/powerpoint/2010/main" val="82430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D8128-8550-4C7F-833E-962DE9C9C605}" type="datetimeFigureOut">
              <a:rPr lang="en-US" smtClean="0"/>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4AF4D-CB40-41BE-8FAF-CDD695FFFBD2}" type="slidenum">
              <a:rPr lang="en-US" smtClean="0"/>
              <a:t>‹#›</a:t>
            </a:fld>
            <a:endParaRPr lang="en-US"/>
          </a:p>
        </p:txBody>
      </p:sp>
    </p:spTree>
    <p:extLst>
      <p:ext uri="{BB962C8B-B14F-4D97-AF65-F5344CB8AC3E}">
        <p14:creationId xmlns:p14="http://schemas.microsoft.com/office/powerpoint/2010/main" val="1671899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X-InformaticsSpring2013/index.html"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Normal_distribu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fontScale="90000"/>
          </a:bodyPr>
          <a:lstStyle/>
          <a:p>
            <a:r>
              <a:rPr lang="en-US" b="1" dirty="0" smtClean="0"/>
              <a:t>Physics-Informatics </a:t>
            </a:r>
            <a:br>
              <a:rPr lang="en-US" b="1" dirty="0" smtClean="0"/>
            </a:br>
            <a:r>
              <a:rPr lang="en-US" b="1" dirty="0" smtClean="0"/>
              <a:t>Looking for Higgs Particle</a:t>
            </a:r>
            <a:br>
              <a:rPr lang="en-US" b="1" dirty="0" smtClean="0"/>
            </a:br>
            <a:r>
              <a:rPr lang="en-US" b="1" dirty="0" smtClean="0"/>
              <a:t>Counting Errors (Continued)</a:t>
            </a:r>
            <a:r>
              <a:rPr lang="en-US" b="1" dirty="0"/>
              <a:t/>
            </a:r>
            <a:br>
              <a:rPr lang="en-US" b="1" dirty="0"/>
            </a:br>
            <a:endParaRPr lang="en-US" b="1" dirty="0"/>
          </a:p>
        </p:txBody>
      </p:sp>
      <p:sp>
        <p:nvSpPr>
          <p:cNvPr id="4" name="Subtitle 3"/>
          <p:cNvSpPr>
            <a:spLocks noGrp="1"/>
          </p:cNvSpPr>
          <p:nvPr>
            <p:ph type="subTitle" idx="1"/>
          </p:nvPr>
        </p:nvSpPr>
        <p:spPr>
          <a:xfrm>
            <a:off x="304800" y="3048000"/>
            <a:ext cx="8382000" cy="3810000"/>
          </a:xfrm>
        </p:spPr>
        <p:txBody>
          <a:bodyPr>
            <a:normAutofit fontScale="77500" lnSpcReduction="20000"/>
          </a:bodyPr>
          <a:lstStyle/>
          <a:p>
            <a:r>
              <a:rPr lang="en-US" dirty="0" smtClean="0"/>
              <a:t>January 28 2013</a:t>
            </a:r>
          </a:p>
          <a:p>
            <a:r>
              <a:rPr lang="en-US" sz="3600" dirty="0" smtClean="0"/>
              <a:t>Geoffrey Fox</a:t>
            </a:r>
          </a:p>
          <a:p>
            <a:pPr lvl="0">
              <a:defRPr/>
            </a:pPr>
            <a:r>
              <a:rPr lang="en-US" dirty="0">
                <a:hlinkClick r:id="rId2"/>
              </a:rPr>
              <a:t>gcf@indiana.edu</a:t>
            </a:r>
            <a:r>
              <a:rPr lang="en-US" dirty="0"/>
              <a:t>            </a:t>
            </a:r>
          </a:p>
          <a:p>
            <a:pPr lvl="0">
              <a:defRPr/>
            </a:pPr>
            <a:r>
              <a:rPr lang="en-US" dirty="0"/>
              <a:t> </a:t>
            </a:r>
            <a:r>
              <a:rPr lang="en-US" dirty="0">
                <a:hlinkClick r:id="rId3"/>
              </a:rPr>
              <a:t>http://</a:t>
            </a:r>
            <a:r>
              <a:rPr lang="en-US" dirty="0" smtClean="0">
                <a:hlinkClick r:id="rId3"/>
              </a:rPr>
              <a:t>www.infomall.org/X-InformaticsSpring2013/index.html</a:t>
            </a:r>
            <a:r>
              <a:rPr lang="en-US" dirty="0" smtClean="0"/>
              <a:t> </a:t>
            </a:r>
            <a:endParaRPr lang="en-US" dirty="0"/>
          </a:p>
          <a:p>
            <a:pPr>
              <a:defRPr/>
            </a:pPr>
            <a:endParaRPr lang="en-US" dirty="0"/>
          </a:p>
          <a:p>
            <a:pPr lvl="0"/>
            <a:r>
              <a:rPr lang="en-US" dirty="0" smtClean="0">
                <a:latin typeface="Times New Roman" pitchFamily="18" charset="0"/>
                <a:cs typeface="Times New Roman" pitchFamily="18" charset="0"/>
              </a:rPr>
              <a:t>Associate Dean for Research and Graduate Studies,  School of Informatics and Computing</a:t>
            </a:r>
          </a:p>
          <a:p>
            <a:r>
              <a:rPr lang="en-US" dirty="0" smtClean="0">
                <a:latin typeface="Times New Roman" pitchFamily="18" charset="0"/>
                <a:cs typeface="Times New Roman" pitchFamily="18" charset="0"/>
              </a:rPr>
              <a:t>Indiana University Bloomington</a:t>
            </a:r>
          </a:p>
          <a:p>
            <a:r>
              <a:rPr lang="en-US" dirty="0" smtClean="0"/>
              <a:t>2013</a:t>
            </a:r>
          </a:p>
        </p:txBody>
      </p:sp>
    </p:spTree>
    <p:extLst>
      <p:ext uri="{BB962C8B-B14F-4D97-AF65-F5344CB8AC3E}">
        <p14:creationId xmlns:p14="http://schemas.microsoft.com/office/powerpoint/2010/main" val="2723064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08"/>
            <a:ext cx="8229600" cy="963592"/>
          </a:xfrm>
        </p:spPr>
        <p:txBody>
          <a:bodyPr/>
          <a:lstStyle/>
          <a:p>
            <a:r>
              <a:rPr lang="en-US" b="1" dirty="0" smtClean="0"/>
              <a:t>Statistics: Law of Large Numbers</a:t>
            </a:r>
            <a:endParaRPr lang="en-US" b="1" dirty="0"/>
          </a:p>
        </p:txBody>
      </p:sp>
      <p:sp>
        <p:nvSpPr>
          <p:cNvPr id="3" name="Content Placeholder 2"/>
          <p:cNvSpPr>
            <a:spLocks noGrp="1"/>
          </p:cNvSpPr>
          <p:nvPr>
            <p:ph idx="1"/>
          </p:nvPr>
        </p:nvSpPr>
        <p:spPr>
          <a:xfrm>
            <a:off x="0" y="685800"/>
            <a:ext cx="9144000" cy="5715000"/>
          </a:xfrm>
        </p:spPr>
        <p:txBody>
          <a:bodyPr>
            <a:normAutofit fontScale="92500" lnSpcReduction="20000"/>
          </a:bodyPr>
          <a:lstStyle/>
          <a:p>
            <a:r>
              <a:rPr lang="en-US" dirty="0" smtClean="0"/>
              <a:t>Suppose a single valued random variable X has mean </a:t>
            </a:r>
            <a:r>
              <a:rPr lang="en-US" dirty="0" smtClean="0">
                <a:sym typeface="Symbol"/>
              </a:rPr>
              <a:t> and standard deviation </a:t>
            </a:r>
          </a:p>
          <a:p>
            <a:pPr lvl="1"/>
            <a:r>
              <a:rPr lang="en-US" dirty="0" smtClean="0">
                <a:sym typeface="Symbol"/>
              </a:rPr>
              <a:t> is average value of X</a:t>
            </a:r>
          </a:p>
          <a:p>
            <a:pPr lvl="1"/>
            <a:r>
              <a:rPr lang="en-US" dirty="0" smtClean="0">
                <a:sym typeface="Symbol"/>
              </a:rPr>
              <a:t></a:t>
            </a:r>
            <a:r>
              <a:rPr lang="en-US" baseline="30000" dirty="0" smtClean="0"/>
              <a:t>2</a:t>
            </a:r>
            <a:r>
              <a:rPr lang="en-US" dirty="0" smtClean="0"/>
              <a:t> is average value of (X - </a:t>
            </a:r>
            <a:r>
              <a:rPr lang="en-US" dirty="0" smtClean="0">
                <a:sym typeface="Symbol"/>
              </a:rPr>
              <a:t>)</a:t>
            </a:r>
            <a:r>
              <a:rPr lang="en-US" baseline="30000" dirty="0" smtClean="0">
                <a:sym typeface="Symbol"/>
              </a:rPr>
              <a:t>2</a:t>
            </a:r>
            <a:endParaRPr lang="en-US" baseline="30000" dirty="0" smtClean="0"/>
          </a:p>
          <a:p>
            <a:r>
              <a:rPr lang="en-US" dirty="0" smtClean="0"/>
              <a:t>Then let X</a:t>
            </a:r>
            <a:r>
              <a:rPr lang="en-US" baseline="-25000" dirty="0" smtClean="0"/>
              <a:t>i</a:t>
            </a:r>
            <a:r>
              <a:rPr lang="en-US" dirty="0" smtClean="0"/>
              <a:t> (</a:t>
            </a:r>
            <a:r>
              <a:rPr lang="en-US" dirty="0" err="1" smtClean="0"/>
              <a:t>i</a:t>
            </a:r>
            <a:r>
              <a:rPr lang="en-US" dirty="0" smtClean="0"/>
              <a:t>= 1 .. N) be N IID random variables distributed in same way that X is</a:t>
            </a:r>
          </a:p>
          <a:p>
            <a:r>
              <a:rPr lang="en-US" dirty="0" smtClean="0"/>
              <a:t>Let Observable O = </a:t>
            </a:r>
            <a:r>
              <a:rPr lang="en-US" dirty="0" smtClean="0">
                <a:sym typeface="Symbol"/>
              </a:rPr>
              <a:t></a:t>
            </a:r>
            <a:r>
              <a:rPr lang="en-US" baseline="-25000" dirty="0" err="1" smtClean="0">
                <a:sym typeface="Symbol"/>
              </a:rPr>
              <a:t>i</a:t>
            </a:r>
            <a:r>
              <a:rPr lang="en-US" baseline="-25000" dirty="0" smtClean="0">
                <a:sym typeface="Symbol"/>
              </a:rPr>
              <a:t>=1</a:t>
            </a:r>
            <a:r>
              <a:rPr lang="en-US" baseline="30000" dirty="0" smtClean="0">
                <a:sym typeface="Symbol"/>
              </a:rPr>
              <a:t>N</a:t>
            </a:r>
            <a:r>
              <a:rPr lang="en-US" dirty="0" smtClean="0">
                <a:sym typeface="Symbol"/>
              </a:rPr>
              <a:t> </a:t>
            </a:r>
            <a:r>
              <a:rPr lang="en-US" dirty="0" smtClean="0"/>
              <a:t>X</a:t>
            </a:r>
            <a:r>
              <a:rPr lang="en-US" baseline="-25000" dirty="0" smtClean="0"/>
              <a:t>i </a:t>
            </a:r>
            <a:r>
              <a:rPr lang="en-US" dirty="0" smtClean="0"/>
              <a:t>be sum of the N X</a:t>
            </a:r>
            <a:r>
              <a:rPr lang="en-US" baseline="-25000" dirty="0" smtClean="0"/>
              <a:t>i</a:t>
            </a:r>
            <a:r>
              <a:rPr lang="en-US" dirty="0" smtClean="0"/>
              <a:t> </a:t>
            </a:r>
          </a:p>
          <a:p>
            <a:pPr lvl="1"/>
            <a:r>
              <a:rPr lang="en-US" dirty="0" smtClean="0"/>
              <a:t>Alternatively can use average of observations </a:t>
            </a:r>
            <a:r>
              <a:rPr lang="en-US" dirty="0" smtClean="0">
                <a:sym typeface="Symbol"/>
              </a:rPr>
              <a:t></a:t>
            </a:r>
            <a:r>
              <a:rPr lang="en-US" baseline="-25000" dirty="0" err="1" smtClean="0">
                <a:sym typeface="Symbol"/>
              </a:rPr>
              <a:t>i</a:t>
            </a:r>
            <a:r>
              <a:rPr lang="en-US" baseline="-25000" dirty="0" smtClean="0">
                <a:sym typeface="Symbol"/>
              </a:rPr>
              <a:t>=1</a:t>
            </a:r>
            <a:r>
              <a:rPr lang="en-US" baseline="30000" dirty="0" smtClean="0">
                <a:sym typeface="Symbol"/>
              </a:rPr>
              <a:t>N</a:t>
            </a:r>
            <a:r>
              <a:rPr lang="en-US" dirty="0" smtClean="0">
                <a:sym typeface="Symbol"/>
              </a:rPr>
              <a:t> </a:t>
            </a:r>
            <a:r>
              <a:rPr lang="en-US" dirty="0" smtClean="0"/>
              <a:t>X</a:t>
            </a:r>
            <a:r>
              <a:rPr lang="en-US" baseline="-25000" dirty="0" smtClean="0"/>
              <a:t>i </a:t>
            </a:r>
            <a:r>
              <a:rPr lang="en-US" dirty="0" smtClean="0"/>
              <a:t>/N</a:t>
            </a:r>
          </a:p>
          <a:p>
            <a:r>
              <a:rPr lang="en-US" dirty="0" smtClean="0"/>
              <a:t>Then O has </a:t>
            </a:r>
            <a:r>
              <a:rPr lang="en-US" b="1" dirty="0" smtClean="0"/>
              <a:t>expected value N</a:t>
            </a:r>
            <a:r>
              <a:rPr lang="en-US" b="1" dirty="0" smtClean="0">
                <a:sym typeface="Symbol"/>
              </a:rPr>
              <a:t>  </a:t>
            </a:r>
            <a:r>
              <a:rPr lang="en-US" dirty="0" smtClean="0">
                <a:sym typeface="Symbol"/>
              </a:rPr>
              <a:t>and</a:t>
            </a:r>
          </a:p>
          <a:p>
            <a:r>
              <a:rPr lang="en-US" dirty="0" smtClean="0">
                <a:sym typeface="Symbol"/>
              </a:rPr>
              <a:t>O has </a:t>
            </a:r>
            <a:r>
              <a:rPr lang="en-US" b="1" dirty="0" smtClean="0">
                <a:sym typeface="Symbol"/>
              </a:rPr>
              <a:t>standard deviation (error) √N </a:t>
            </a:r>
          </a:p>
          <a:p>
            <a:r>
              <a:rPr lang="en-US" dirty="0" smtClean="0">
                <a:sym typeface="Symbol"/>
              </a:rPr>
              <a:t>Note error/mean </a:t>
            </a:r>
            <a:r>
              <a:rPr lang="en-US" dirty="0" smtClean="0">
                <a:ea typeface="Arial Unicode MS"/>
                <a:cs typeface="Arial Unicode MS"/>
                <a:sym typeface="Symbol"/>
              </a:rPr>
              <a:t>∝ 1/√N</a:t>
            </a:r>
          </a:p>
          <a:p>
            <a:r>
              <a:rPr lang="en-US" dirty="0" smtClean="0">
                <a:ea typeface="Arial Unicode MS"/>
                <a:cs typeface="Arial Unicode MS"/>
                <a:sym typeface="Symbol"/>
              </a:rPr>
              <a:t>Note amount of “effort</a:t>
            </a:r>
            <a:r>
              <a:rPr lang="en-US" dirty="0">
                <a:ea typeface="Arial Unicode MS"/>
                <a:cs typeface="Arial Unicode MS"/>
                <a:sym typeface="Symbol"/>
              </a:rPr>
              <a:t>” </a:t>
            </a:r>
            <a:r>
              <a:rPr lang="en-US" dirty="0" smtClean="0">
                <a:ea typeface="Arial Unicode MS"/>
                <a:cs typeface="Arial Unicode MS"/>
                <a:sym typeface="Symbol"/>
              </a:rPr>
              <a:t>∝ N and so it takes 4 times the effort to reduce error by a factor of 2</a:t>
            </a:r>
            <a:endParaRPr lang="en-US" dirty="0"/>
          </a:p>
        </p:txBody>
      </p:sp>
    </p:spTree>
    <p:extLst>
      <p:ext uri="{BB962C8B-B14F-4D97-AF65-F5344CB8AC3E}">
        <p14:creationId xmlns:p14="http://schemas.microsoft.com/office/powerpoint/2010/main" val="2071343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Event/Counting Data</a:t>
            </a:r>
            <a:endParaRPr lang="en-US" b="1" dirty="0"/>
          </a:p>
        </p:txBody>
      </p:sp>
      <p:sp>
        <p:nvSpPr>
          <p:cNvPr id="3" name="Content Placeholder 2"/>
          <p:cNvSpPr>
            <a:spLocks noGrp="1"/>
          </p:cNvSpPr>
          <p:nvPr>
            <p:ph idx="1"/>
          </p:nvPr>
        </p:nvSpPr>
        <p:spPr>
          <a:xfrm>
            <a:off x="13252" y="838200"/>
            <a:ext cx="9130748" cy="5486400"/>
          </a:xfrm>
        </p:spPr>
        <p:txBody>
          <a:bodyPr>
            <a:normAutofit fontScale="92500"/>
          </a:bodyPr>
          <a:lstStyle/>
          <a:p>
            <a:r>
              <a:rPr lang="en-US" dirty="0" smtClean="0"/>
              <a:t>This basically covers all surveys as well as physics case</a:t>
            </a:r>
          </a:p>
          <a:p>
            <a:r>
              <a:rPr lang="en-US" dirty="0" smtClean="0"/>
              <a:t>If you measure N responses to a question – that is similar to counting N events in a histogram – make each question a bin of histogram</a:t>
            </a:r>
          </a:p>
          <a:p>
            <a:r>
              <a:rPr lang="en-US" dirty="0" smtClean="0"/>
              <a:t>Then error is √N and N is distributed with a Normal distribution which allows one to estimate chance that measurement significant</a:t>
            </a:r>
          </a:p>
          <a:p>
            <a:r>
              <a:rPr lang="en-US" dirty="0" smtClean="0"/>
              <a:t>Lets look at this in Python with a survey that has 40,000 answers – each equally likely</a:t>
            </a:r>
          </a:p>
          <a:p>
            <a:r>
              <a:rPr lang="en-US" dirty="0" smtClean="0"/>
              <a:t>First take case 25 is expected number of events in bin and of course √25 = 5</a:t>
            </a:r>
          </a:p>
        </p:txBody>
      </p:sp>
    </p:spTree>
    <p:extLst>
      <p:ext uri="{BB962C8B-B14F-4D97-AF65-F5344CB8AC3E}">
        <p14:creationId xmlns:p14="http://schemas.microsoft.com/office/powerpoint/2010/main" val="3039707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Python\25-40000Times.png"/>
          <p:cNvPicPr>
            <a:picLocks noChangeAspect="1" noChangeArrowheads="1"/>
          </p:cNvPicPr>
          <p:nvPr/>
        </p:nvPicPr>
        <p:blipFill rotWithShape="1">
          <a:blip r:embed="rId2">
            <a:extLst>
              <a:ext uri="{28A0092B-C50C-407E-A947-70E740481C1C}">
                <a14:useLocalDpi xmlns:a14="http://schemas.microsoft.com/office/drawing/2010/main" val="0"/>
              </a:ext>
            </a:extLst>
          </a:blip>
          <a:srcRect l="26125" t="6256" r="21991" b="1821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02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Python\25-40000Times.png"/>
          <p:cNvPicPr>
            <a:picLocks noChangeAspect="1" noChangeArrowheads="1"/>
          </p:cNvPicPr>
          <p:nvPr/>
        </p:nvPicPr>
        <p:blipFill rotWithShape="1">
          <a:blip r:embed="rId2">
            <a:extLst>
              <a:ext uri="{28A0092B-C50C-407E-A947-70E740481C1C}">
                <a14:useLocalDpi xmlns:a14="http://schemas.microsoft.com/office/drawing/2010/main" val="0"/>
              </a:ext>
            </a:extLst>
          </a:blip>
          <a:srcRect l="56306" t="40643" r="21991" b="1821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200" y="1371600"/>
            <a:ext cx="3931333" cy="461665"/>
          </a:xfrm>
          <a:prstGeom prst="rect">
            <a:avLst/>
          </a:prstGeom>
          <a:noFill/>
        </p:spPr>
        <p:txBody>
          <a:bodyPr wrap="none" rtlCol="0">
            <a:spAutoFit/>
          </a:bodyPr>
          <a:lstStyle/>
          <a:p>
            <a:r>
              <a:rPr lang="en-US" sz="2400" b="1" dirty="0" smtClean="0"/>
              <a:t>Looking at Error bars in detail</a:t>
            </a:r>
            <a:endParaRPr lang="en-US" sz="2400" b="1" dirty="0"/>
          </a:p>
        </p:txBody>
      </p:sp>
    </p:spTree>
    <p:extLst>
      <p:ext uri="{BB962C8B-B14F-4D97-AF65-F5344CB8AC3E}">
        <p14:creationId xmlns:p14="http://schemas.microsoft.com/office/powerpoint/2010/main" val="1194609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This Corresponds to</a:t>
            </a:r>
            <a:endParaRPr lang="en-US" b="1" dirty="0"/>
          </a:p>
        </p:txBody>
      </p:sp>
      <p:sp>
        <p:nvSpPr>
          <p:cNvPr id="3" name="Content Placeholder 2"/>
          <p:cNvSpPr>
            <a:spLocks noGrp="1"/>
          </p:cNvSpPr>
          <p:nvPr>
            <p:ph idx="1"/>
          </p:nvPr>
        </p:nvSpPr>
        <p:spPr>
          <a:xfrm>
            <a:off x="13252" y="914400"/>
            <a:ext cx="8978348" cy="5334000"/>
          </a:xfrm>
        </p:spPr>
        <p:txBody>
          <a:bodyPr>
            <a:normAutofit fontScale="85000" lnSpcReduction="20000"/>
          </a:bodyPr>
          <a:lstStyle/>
          <a:p>
            <a:r>
              <a:rPr lang="en-US" dirty="0" smtClean="0"/>
              <a:t>Asking a million people a question with 40,000 answers where each answer equally likely</a:t>
            </a:r>
          </a:p>
          <a:p>
            <a:r>
              <a:rPr lang="en-US" dirty="0" smtClean="0"/>
              <a:t>Measuring a million physics events – each with one of 40,000 outcomes – each equally likely</a:t>
            </a:r>
          </a:p>
          <a:p>
            <a:r>
              <a:rPr lang="en-US" dirty="0" smtClean="0"/>
              <a:t>Note bins </a:t>
            </a:r>
            <a:r>
              <a:rPr lang="en-US" dirty="0"/>
              <a:t>from 22(start)-28(end) have </a:t>
            </a:r>
            <a:r>
              <a:rPr lang="en-US" dirty="0" smtClean="0"/>
              <a:t>2789(22-23), 3060(23-24), 3132(24-25), 3179(25-26), 3111(26-27), 2793(27-28) events in them</a:t>
            </a:r>
          </a:p>
          <a:p>
            <a:r>
              <a:rPr lang="en-US" dirty="0" smtClean="0"/>
              <a:t>The red curve is naïve expected number of events in each bin – Normal distribution</a:t>
            </a:r>
          </a:p>
          <a:p>
            <a:r>
              <a:rPr lang="en-US" dirty="0" smtClean="0"/>
              <a:t>Good but not perfect as actual data shifted to larger values (green tends to be above red if bin start &gt; 25, red tends to be above green if start &lt; 25)</a:t>
            </a:r>
          </a:p>
          <a:p>
            <a:r>
              <a:rPr lang="en-US" dirty="0" smtClean="0"/>
              <a:t>It predicts 3176 events in bins 24-25 and 25-26 with error √3176 = 56</a:t>
            </a:r>
            <a:endParaRPr lang="en-US" dirty="0"/>
          </a:p>
        </p:txBody>
      </p:sp>
    </p:spTree>
    <p:extLst>
      <p:ext uri="{BB962C8B-B14F-4D97-AF65-F5344CB8AC3E}">
        <p14:creationId xmlns:p14="http://schemas.microsoft.com/office/powerpoint/2010/main" val="409716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lstStyle/>
          <a:p>
            <a:r>
              <a:rPr lang="en-US" b="1" dirty="0" smtClean="0"/>
              <a:t>Normal or Gaussian Distribution</a:t>
            </a:r>
            <a:endParaRPr lang="en-US" b="1" dirty="0"/>
          </a:p>
        </p:txBody>
      </p:sp>
      <p:sp>
        <p:nvSpPr>
          <p:cNvPr id="3" name="Content Placeholder 2"/>
          <p:cNvSpPr>
            <a:spLocks noGrp="1"/>
          </p:cNvSpPr>
          <p:nvPr>
            <p:ph idx="1"/>
          </p:nvPr>
        </p:nvSpPr>
        <p:spPr>
          <a:xfrm>
            <a:off x="228600" y="990600"/>
            <a:ext cx="8839200" cy="5486400"/>
          </a:xfrm>
        </p:spPr>
        <p:txBody>
          <a:bodyPr>
            <a:normAutofit/>
          </a:bodyPr>
          <a:lstStyle/>
          <a:p>
            <a:r>
              <a:rPr lang="en-US" sz="2800" b="1" dirty="0" smtClean="0"/>
              <a:t>Python: </a:t>
            </a:r>
            <a:r>
              <a:rPr lang="en-US" sz="2800" dirty="0" err="1" smtClean="0">
                <a:solidFill>
                  <a:srgbClr val="FF0000"/>
                </a:solidFill>
              </a:rPr>
              <a:t>def</a:t>
            </a:r>
            <a:r>
              <a:rPr lang="en-US" sz="2800" dirty="0" smtClean="0">
                <a:solidFill>
                  <a:srgbClr val="FF0000"/>
                </a:solidFill>
              </a:rPr>
              <a:t> </a:t>
            </a:r>
            <a:r>
              <a:rPr lang="en-US" sz="2800" dirty="0">
                <a:solidFill>
                  <a:srgbClr val="FF0000"/>
                </a:solidFill>
              </a:rPr>
              <a:t>Normal(x, mu</a:t>
            </a:r>
            <a:r>
              <a:rPr lang="en-US" sz="2800" dirty="0" smtClean="0">
                <a:solidFill>
                  <a:srgbClr val="FF0000"/>
                </a:solidFill>
              </a:rPr>
              <a:t>, sigma):</a:t>
            </a:r>
            <a:br>
              <a:rPr lang="en-US" sz="2800" dirty="0" smtClean="0">
                <a:solidFill>
                  <a:srgbClr val="FF0000"/>
                </a:solidFill>
              </a:rPr>
            </a:br>
            <a:r>
              <a:rPr lang="en-US" sz="2800" dirty="0" smtClean="0">
                <a:solidFill>
                  <a:srgbClr val="FF0000"/>
                </a:solidFill>
              </a:rPr>
              <a:t>return </a:t>
            </a:r>
            <a:r>
              <a:rPr lang="en-US" sz="2800" dirty="0" err="1">
                <a:solidFill>
                  <a:srgbClr val="FF0000"/>
                </a:solidFill>
              </a:rPr>
              <a:t>exp</a:t>
            </a:r>
            <a:r>
              <a:rPr lang="en-US" sz="2800" dirty="0">
                <a:solidFill>
                  <a:srgbClr val="FF0000"/>
                </a:solidFill>
              </a:rPr>
              <a:t>(- (x-mu)**2/(2*sigma**2))/(sigma*</a:t>
            </a:r>
            <a:r>
              <a:rPr lang="en-US" sz="2800" dirty="0" err="1">
                <a:solidFill>
                  <a:srgbClr val="FF0000"/>
                </a:solidFill>
              </a:rPr>
              <a:t>sqrt</a:t>
            </a:r>
            <a:r>
              <a:rPr lang="en-US" sz="2800" dirty="0">
                <a:solidFill>
                  <a:srgbClr val="FF0000"/>
                </a:solidFill>
              </a:rPr>
              <a:t>(2*pi</a:t>
            </a:r>
            <a:r>
              <a:rPr lang="en-US" sz="2800" dirty="0" smtClean="0">
                <a:solidFill>
                  <a:srgbClr val="FF0000"/>
                </a:solidFill>
              </a:rPr>
              <a:t>))</a:t>
            </a:r>
          </a:p>
          <a:p>
            <a:r>
              <a:rPr lang="en-US" sz="2800" dirty="0" smtClean="0">
                <a:solidFill>
                  <a:srgbClr val="FF0000"/>
                </a:solidFill>
              </a:rPr>
              <a:t>See also built in </a:t>
            </a:r>
            <a:r>
              <a:rPr lang="en-US" sz="2800" dirty="0" err="1"/>
              <a:t>scipy.stats.norm</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a:p>
            <a:r>
              <a:rPr lang="en-US" sz="2800" dirty="0">
                <a:hlinkClick r:id="rId2"/>
              </a:rPr>
              <a:t>http://</a:t>
            </a:r>
            <a:r>
              <a:rPr lang="en-US" sz="2800" dirty="0" smtClean="0">
                <a:hlinkClick r:id="rId2"/>
              </a:rPr>
              <a:t>en.wikipedia.org/wiki/Normal_distribution</a:t>
            </a:r>
            <a:r>
              <a:rPr lang="en-US" sz="2800" dirty="0" smtClean="0"/>
              <a:t> </a:t>
            </a:r>
          </a:p>
          <a:p>
            <a:endParaRPr lang="en-US" sz="2800" dirty="0"/>
          </a:p>
        </p:txBody>
      </p:sp>
      <p:pic>
        <p:nvPicPr>
          <p:cNvPr id="1028" name="Picture 4" descr="&#10;f(x) = \frac{1}{\sigma\sqrt{2\pi}} e^{ -\frac{1}{2}\left(\frac{x-\mu}{\sigma}\right)^2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62292"/>
            <a:ext cx="4957068" cy="118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6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Generating Events</a:t>
            </a:r>
            <a:endParaRPr lang="en-US" b="1" dirty="0"/>
          </a:p>
        </p:txBody>
      </p:sp>
      <p:sp>
        <p:nvSpPr>
          <p:cNvPr id="3" name="Content Placeholder 2"/>
          <p:cNvSpPr>
            <a:spLocks noGrp="1"/>
          </p:cNvSpPr>
          <p:nvPr>
            <p:ph idx="1"/>
          </p:nvPr>
        </p:nvSpPr>
        <p:spPr/>
        <p:txBody>
          <a:bodyPr/>
          <a:lstStyle/>
          <a:p>
            <a:r>
              <a:rPr lang="en-US" dirty="0"/>
              <a:t>Events25 = </a:t>
            </a:r>
            <a:r>
              <a:rPr lang="en-US" dirty="0" err="1"/>
              <a:t>np.random.rand</a:t>
            </a:r>
            <a:r>
              <a:rPr lang="en-US" dirty="0"/>
              <a:t>(1000000)</a:t>
            </a:r>
          </a:p>
          <a:p>
            <a:r>
              <a:rPr lang="en-US" dirty="0"/>
              <a:t>Counters25 = </a:t>
            </a:r>
            <a:r>
              <a:rPr lang="en-US" dirty="0" err="1" smtClean="0"/>
              <a:t>np.zeros</a:t>
            </a:r>
            <a:r>
              <a:rPr lang="en-US" dirty="0" smtClean="0"/>
              <a:t>(40000)</a:t>
            </a:r>
          </a:p>
          <a:p>
            <a:r>
              <a:rPr lang="en-US" dirty="0"/>
              <a:t>for value in </a:t>
            </a:r>
            <a:r>
              <a:rPr lang="en-US" dirty="0" smtClean="0"/>
              <a:t>Events25:</a:t>
            </a:r>
            <a:br>
              <a:rPr lang="en-US" dirty="0" smtClean="0"/>
            </a:br>
            <a:r>
              <a:rPr lang="en-US" dirty="0" smtClean="0"/>
              <a:t>	Place </a:t>
            </a:r>
            <a:r>
              <a:rPr lang="en-US" dirty="0"/>
              <a:t>= </a:t>
            </a:r>
            <a:r>
              <a:rPr lang="en-US" dirty="0" err="1"/>
              <a:t>int</a:t>
            </a:r>
            <a:r>
              <a:rPr lang="en-US" dirty="0"/>
              <a:t>(40000 * </a:t>
            </a:r>
            <a:r>
              <a:rPr lang="en-US" dirty="0" smtClean="0"/>
              <a:t>value)</a:t>
            </a:r>
          </a:p>
          <a:p>
            <a:pPr marL="0" indent="0">
              <a:buNone/>
            </a:pPr>
            <a:r>
              <a:rPr lang="en-US" dirty="0" smtClean="0"/>
              <a:t>	Counters25[Place</a:t>
            </a:r>
            <a:r>
              <a:rPr lang="en-US" dirty="0"/>
              <a:t>] +=</a:t>
            </a:r>
            <a:r>
              <a:rPr lang="en-US" dirty="0" smtClean="0"/>
              <a:t>1</a:t>
            </a:r>
          </a:p>
          <a:p>
            <a:pPr marL="0" indent="0">
              <a:buNone/>
            </a:pPr>
            <a:r>
              <a:rPr lang="en-US" dirty="0" smtClean="0"/>
              <a:t># Place assigns to each of one million events, a random category out of 40000</a:t>
            </a:r>
            <a:endParaRPr lang="en-US" dirty="0"/>
          </a:p>
        </p:txBody>
      </p:sp>
    </p:spTree>
    <p:extLst>
      <p:ext uri="{BB962C8B-B14F-4D97-AF65-F5344CB8AC3E}">
        <p14:creationId xmlns:p14="http://schemas.microsoft.com/office/powerpoint/2010/main" val="274959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4"/>
            <a:ext cx="8229600" cy="964096"/>
          </a:xfrm>
        </p:spPr>
        <p:txBody>
          <a:bodyPr/>
          <a:lstStyle/>
          <a:p>
            <a:r>
              <a:rPr lang="en-US" b="1" dirty="0" smtClean="0"/>
              <a:t>Plotting the 40,000 trials</a:t>
            </a:r>
            <a:endParaRPr lang="en-US" b="1" dirty="0"/>
          </a:p>
        </p:txBody>
      </p:sp>
      <p:sp>
        <p:nvSpPr>
          <p:cNvPr id="3" name="Content Placeholder 2"/>
          <p:cNvSpPr>
            <a:spLocks noGrp="1"/>
          </p:cNvSpPr>
          <p:nvPr>
            <p:ph idx="1"/>
          </p:nvPr>
        </p:nvSpPr>
        <p:spPr>
          <a:xfrm>
            <a:off x="0" y="990600"/>
            <a:ext cx="9144000" cy="5638800"/>
          </a:xfrm>
        </p:spPr>
        <p:txBody>
          <a:bodyPr>
            <a:normAutofit fontScale="92500" lnSpcReduction="20000"/>
          </a:bodyPr>
          <a:lstStyle/>
          <a:p>
            <a:r>
              <a:rPr lang="en-US" dirty="0">
                <a:solidFill>
                  <a:srgbClr val="FF0000"/>
                </a:solidFill>
              </a:rPr>
              <a:t>figure("Count 25 Events 40000 times")</a:t>
            </a:r>
          </a:p>
          <a:p>
            <a:r>
              <a:rPr lang="en-US" dirty="0">
                <a:solidFill>
                  <a:srgbClr val="FF0000"/>
                </a:solidFill>
              </a:rPr>
              <a:t>Numcounts25, binedges25, patches = </a:t>
            </a:r>
            <a:r>
              <a:rPr lang="en-US" dirty="0" err="1">
                <a:solidFill>
                  <a:srgbClr val="FF0000"/>
                </a:solidFill>
              </a:rPr>
              <a:t>hist</a:t>
            </a:r>
            <a:r>
              <a:rPr lang="en-US" dirty="0">
                <a:solidFill>
                  <a:srgbClr val="FF0000"/>
                </a:solidFill>
              </a:rPr>
              <a:t>(Counters25, bins = 50, range = (0,50), color = "green", alpha = 0.5)</a:t>
            </a:r>
          </a:p>
          <a:p>
            <a:r>
              <a:rPr lang="en-US" dirty="0">
                <a:solidFill>
                  <a:srgbClr val="FF0000"/>
                </a:solidFill>
              </a:rPr>
              <a:t>centers25 = 0.5*(binedges25[1:] + binedges25[:-1])</a:t>
            </a:r>
          </a:p>
          <a:p>
            <a:r>
              <a:rPr lang="en-US" dirty="0">
                <a:solidFill>
                  <a:srgbClr val="FF0000"/>
                </a:solidFill>
              </a:rPr>
              <a:t>y25 = 40000 * Normal(centers25, 25, </a:t>
            </a:r>
            <a:r>
              <a:rPr lang="en-US" dirty="0" err="1">
                <a:solidFill>
                  <a:srgbClr val="FF0000"/>
                </a:solidFill>
              </a:rPr>
              <a:t>sqrt</a:t>
            </a:r>
            <a:r>
              <a:rPr lang="en-US" dirty="0">
                <a:solidFill>
                  <a:srgbClr val="FF0000"/>
                </a:solidFill>
              </a:rPr>
              <a:t>(25))</a:t>
            </a:r>
          </a:p>
          <a:p>
            <a:r>
              <a:rPr lang="en-US" dirty="0">
                <a:solidFill>
                  <a:srgbClr val="FF0000"/>
                </a:solidFill>
              </a:rPr>
              <a:t>xbar25 = </a:t>
            </a:r>
            <a:r>
              <a:rPr lang="en-US" dirty="0" err="1">
                <a:solidFill>
                  <a:srgbClr val="FF0000"/>
                </a:solidFill>
              </a:rPr>
              <a:t>np.zeros</a:t>
            </a:r>
            <a:r>
              <a:rPr lang="en-US" dirty="0">
                <a:solidFill>
                  <a:srgbClr val="FF0000"/>
                </a:solidFill>
              </a:rPr>
              <a:t>(2)</a:t>
            </a:r>
          </a:p>
          <a:p>
            <a:r>
              <a:rPr lang="en-US" dirty="0">
                <a:solidFill>
                  <a:srgbClr val="FF0000"/>
                </a:solidFill>
              </a:rPr>
              <a:t>ybar25 = </a:t>
            </a:r>
            <a:r>
              <a:rPr lang="en-US" dirty="0" err="1">
                <a:solidFill>
                  <a:srgbClr val="FF0000"/>
                </a:solidFill>
              </a:rPr>
              <a:t>np.zeros</a:t>
            </a:r>
            <a:r>
              <a:rPr lang="en-US" dirty="0">
                <a:solidFill>
                  <a:srgbClr val="FF0000"/>
                </a:solidFill>
              </a:rPr>
              <a:t>(2)</a:t>
            </a:r>
          </a:p>
          <a:p>
            <a:r>
              <a:rPr lang="en-US" dirty="0">
                <a:solidFill>
                  <a:srgbClr val="FF0000"/>
                </a:solidFill>
              </a:rPr>
              <a:t>xbar25[0] = 25 - </a:t>
            </a:r>
            <a:r>
              <a:rPr lang="en-US" dirty="0" err="1">
                <a:solidFill>
                  <a:srgbClr val="FF0000"/>
                </a:solidFill>
              </a:rPr>
              <a:t>sqrt</a:t>
            </a:r>
            <a:r>
              <a:rPr lang="en-US" dirty="0">
                <a:solidFill>
                  <a:srgbClr val="FF0000"/>
                </a:solidFill>
              </a:rPr>
              <a:t>(25)</a:t>
            </a:r>
          </a:p>
          <a:p>
            <a:r>
              <a:rPr lang="en-US" dirty="0">
                <a:solidFill>
                  <a:srgbClr val="FF0000"/>
                </a:solidFill>
              </a:rPr>
              <a:t>xbar25[1] = 25 + </a:t>
            </a:r>
            <a:r>
              <a:rPr lang="en-US" dirty="0" err="1">
                <a:solidFill>
                  <a:srgbClr val="FF0000"/>
                </a:solidFill>
              </a:rPr>
              <a:t>sqrt</a:t>
            </a:r>
            <a:r>
              <a:rPr lang="en-US" dirty="0">
                <a:solidFill>
                  <a:srgbClr val="FF0000"/>
                </a:solidFill>
              </a:rPr>
              <a:t>(25)</a:t>
            </a:r>
          </a:p>
          <a:p>
            <a:r>
              <a:rPr lang="en-US" dirty="0">
                <a:solidFill>
                  <a:srgbClr val="FF0000"/>
                </a:solidFill>
              </a:rPr>
              <a:t>ybar25 = 40000*Normal(xbar25, 25, </a:t>
            </a:r>
            <a:r>
              <a:rPr lang="en-US" dirty="0" err="1">
                <a:solidFill>
                  <a:srgbClr val="FF0000"/>
                </a:solidFill>
              </a:rPr>
              <a:t>sqrt</a:t>
            </a:r>
            <a:r>
              <a:rPr lang="en-US" dirty="0">
                <a:solidFill>
                  <a:srgbClr val="FF0000"/>
                </a:solidFill>
              </a:rPr>
              <a:t>(25))</a:t>
            </a:r>
          </a:p>
          <a:p>
            <a:r>
              <a:rPr lang="en-US" dirty="0">
                <a:solidFill>
                  <a:srgbClr val="FF0000"/>
                </a:solidFill>
              </a:rPr>
              <a:t>plot(xbar25, ybar25, color= "red", alpha = 1.0, </a:t>
            </a:r>
            <a:r>
              <a:rPr lang="en-US" dirty="0" err="1">
                <a:solidFill>
                  <a:srgbClr val="FF0000"/>
                </a:solidFill>
              </a:rPr>
              <a:t>lw</a:t>
            </a:r>
            <a:r>
              <a:rPr lang="en-US" dirty="0">
                <a:solidFill>
                  <a:srgbClr val="FF0000"/>
                </a:solidFill>
              </a:rPr>
              <a:t> =5)</a:t>
            </a:r>
          </a:p>
          <a:p>
            <a:r>
              <a:rPr lang="en-US" dirty="0">
                <a:solidFill>
                  <a:srgbClr val="FF0000"/>
                </a:solidFill>
              </a:rPr>
              <a:t>plot(centers25, y25, alpha = 1.0, color = "red", </a:t>
            </a:r>
            <a:r>
              <a:rPr lang="en-US" dirty="0" err="1">
                <a:solidFill>
                  <a:srgbClr val="FF0000"/>
                </a:solidFill>
              </a:rPr>
              <a:t>lw</a:t>
            </a:r>
            <a:r>
              <a:rPr lang="en-US" dirty="0">
                <a:solidFill>
                  <a:srgbClr val="FF0000"/>
                </a:solidFill>
              </a:rPr>
              <a:t> =5)</a:t>
            </a:r>
          </a:p>
        </p:txBody>
      </p:sp>
    </p:spTree>
    <p:extLst>
      <p:ext uri="{BB962C8B-B14F-4D97-AF65-F5344CB8AC3E}">
        <p14:creationId xmlns:p14="http://schemas.microsoft.com/office/powerpoint/2010/main" val="2324622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b="1" dirty="0" smtClean="0"/>
              <a:t>Adding Annotations</a:t>
            </a:r>
            <a:endParaRPr lang="en-US" b="1" dirty="0"/>
          </a:p>
        </p:txBody>
      </p:sp>
      <p:sp>
        <p:nvSpPr>
          <p:cNvPr id="3" name="Content Placeholder 2"/>
          <p:cNvSpPr>
            <a:spLocks noGrp="1"/>
          </p:cNvSpPr>
          <p:nvPr>
            <p:ph idx="1"/>
          </p:nvPr>
        </p:nvSpPr>
        <p:spPr>
          <a:xfrm>
            <a:off x="3312" y="762000"/>
            <a:ext cx="9140687" cy="6096000"/>
          </a:xfrm>
        </p:spPr>
        <p:txBody>
          <a:bodyPr>
            <a:normAutofit fontScale="77500" lnSpcReduction="20000"/>
          </a:bodyPr>
          <a:lstStyle/>
          <a:p>
            <a:r>
              <a:rPr lang="en-US" dirty="0">
                <a:solidFill>
                  <a:srgbClr val="FF0000"/>
                </a:solidFill>
              </a:rPr>
              <a:t>from </a:t>
            </a:r>
            <a:r>
              <a:rPr lang="en-US" dirty="0" err="1">
                <a:solidFill>
                  <a:srgbClr val="FF0000"/>
                </a:solidFill>
              </a:rPr>
              <a:t>scipy.special</a:t>
            </a:r>
            <a:r>
              <a:rPr lang="en-US" dirty="0">
                <a:solidFill>
                  <a:srgbClr val="FF0000"/>
                </a:solidFill>
              </a:rPr>
              <a:t> import </a:t>
            </a:r>
            <a:r>
              <a:rPr lang="en-US" dirty="0" err="1" smtClean="0">
                <a:solidFill>
                  <a:srgbClr val="FF0000"/>
                </a:solidFill>
              </a:rPr>
              <a:t>ndtri</a:t>
            </a:r>
            <a:endParaRPr lang="en-US" dirty="0" smtClean="0">
              <a:solidFill>
                <a:srgbClr val="FF0000"/>
              </a:solidFill>
            </a:endParaRPr>
          </a:p>
          <a:p>
            <a:r>
              <a:rPr lang="en-US" dirty="0" smtClean="0">
                <a:solidFill>
                  <a:srgbClr val="FF0000"/>
                </a:solidFill>
              </a:rPr>
              <a:t>prob1percent25 </a:t>
            </a:r>
            <a:r>
              <a:rPr lang="en-US" dirty="0">
                <a:solidFill>
                  <a:srgbClr val="FF0000"/>
                </a:solidFill>
              </a:rPr>
              <a:t>= 25 + </a:t>
            </a:r>
            <a:r>
              <a:rPr lang="en-US" dirty="0" err="1">
                <a:solidFill>
                  <a:srgbClr val="FF0000"/>
                </a:solidFill>
              </a:rPr>
              <a:t>sqrt</a:t>
            </a:r>
            <a:r>
              <a:rPr lang="en-US" dirty="0">
                <a:solidFill>
                  <a:srgbClr val="FF0000"/>
                </a:solidFill>
              </a:rPr>
              <a:t>(25) * </a:t>
            </a:r>
            <a:r>
              <a:rPr lang="en-US" dirty="0" err="1">
                <a:solidFill>
                  <a:srgbClr val="FF0000"/>
                </a:solidFill>
              </a:rPr>
              <a:t>ndtri</a:t>
            </a:r>
            <a:r>
              <a:rPr lang="en-US" dirty="0">
                <a:solidFill>
                  <a:srgbClr val="FF0000"/>
                </a:solidFill>
              </a:rPr>
              <a:t>(0.01)</a:t>
            </a:r>
          </a:p>
          <a:p>
            <a:r>
              <a:rPr lang="en-US" dirty="0">
                <a:solidFill>
                  <a:srgbClr val="FF0000"/>
                </a:solidFill>
              </a:rPr>
              <a:t>prob99percent25 = 25 + </a:t>
            </a:r>
            <a:r>
              <a:rPr lang="en-US" dirty="0" err="1">
                <a:solidFill>
                  <a:srgbClr val="FF0000"/>
                </a:solidFill>
              </a:rPr>
              <a:t>sqrt</a:t>
            </a:r>
            <a:r>
              <a:rPr lang="en-US" dirty="0">
                <a:solidFill>
                  <a:srgbClr val="FF0000"/>
                </a:solidFill>
              </a:rPr>
              <a:t>(25) * </a:t>
            </a:r>
            <a:r>
              <a:rPr lang="en-US" dirty="0" err="1">
                <a:solidFill>
                  <a:srgbClr val="FF0000"/>
                </a:solidFill>
              </a:rPr>
              <a:t>ndtri</a:t>
            </a:r>
            <a:r>
              <a:rPr lang="en-US" dirty="0">
                <a:solidFill>
                  <a:srgbClr val="FF0000"/>
                </a:solidFill>
              </a:rPr>
              <a:t>(0.99)</a:t>
            </a:r>
          </a:p>
          <a:p>
            <a:r>
              <a:rPr lang="en-US" dirty="0">
                <a:solidFill>
                  <a:srgbClr val="FF0000"/>
                </a:solidFill>
              </a:rPr>
              <a:t>y1percent25 = 40000*Normal(prob1percent25, 25, </a:t>
            </a:r>
            <a:r>
              <a:rPr lang="en-US" dirty="0" err="1">
                <a:solidFill>
                  <a:srgbClr val="FF0000"/>
                </a:solidFill>
              </a:rPr>
              <a:t>sqrt</a:t>
            </a:r>
            <a:r>
              <a:rPr lang="en-US" dirty="0">
                <a:solidFill>
                  <a:srgbClr val="FF0000"/>
                </a:solidFill>
              </a:rPr>
              <a:t>(25))</a:t>
            </a:r>
          </a:p>
          <a:p>
            <a:r>
              <a:rPr lang="en-US" dirty="0">
                <a:solidFill>
                  <a:srgbClr val="FF0000"/>
                </a:solidFill>
              </a:rPr>
              <a:t>y99percent25 = 40000*Normal(prob99percent25, 25, </a:t>
            </a:r>
            <a:r>
              <a:rPr lang="en-US" dirty="0" err="1">
                <a:solidFill>
                  <a:srgbClr val="FF0000"/>
                </a:solidFill>
              </a:rPr>
              <a:t>sqrt</a:t>
            </a:r>
            <a:r>
              <a:rPr lang="en-US" dirty="0">
                <a:solidFill>
                  <a:srgbClr val="FF0000"/>
                </a:solidFill>
              </a:rPr>
              <a:t>(25))</a:t>
            </a:r>
          </a:p>
          <a:p>
            <a:r>
              <a:rPr lang="en-US" dirty="0">
                <a:solidFill>
                  <a:srgbClr val="FF0000"/>
                </a:solidFill>
              </a:rPr>
              <a:t>annotate('One percent', </a:t>
            </a:r>
            <a:r>
              <a:rPr lang="en-US" dirty="0" err="1">
                <a:solidFill>
                  <a:srgbClr val="FF0000"/>
                </a:solidFill>
              </a:rPr>
              <a:t>xycoords</a:t>
            </a:r>
            <a:r>
              <a:rPr lang="en-US" dirty="0">
                <a:solidFill>
                  <a:srgbClr val="FF0000"/>
                </a:solidFill>
              </a:rPr>
              <a:t>="data", </a:t>
            </a:r>
            <a:r>
              <a:rPr lang="en-US" dirty="0" err="1">
                <a:solidFill>
                  <a:srgbClr val="FF0000"/>
                </a:solidFill>
              </a:rPr>
              <a:t>textcoords</a:t>
            </a:r>
            <a:r>
              <a:rPr lang="en-US" dirty="0">
                <a:solidFill>
                  <a:srgbClr val="FF0000"/>
                </a:solidFill>
              </a:rPr>
              <a:t>='offset points', </a:t>
            </a:r>
            <a:r>
              <a:rPr lang="en-US" dirty="0" err="1">
                <a:solidFill>
                  <a:srgbClr val="FF0000"/>
                </a:solidFill>
              </a:rPr>
              <a:t>arrowprops</a:t>
            </a:r>
            <a:r>
              <a:rPr lang="en-US" dirty="0">
                <a:solidFill>
                  <a:srgbClr val="FF0000"/>
                </a:solidFill>
              </a:rPr>
              <a:t>=</a:t>
            </a:r>
            <a:r>
              <a:rPr lang="en-US" dirty="0" err="1">
                <a:solidFill>
                  <a:srgbClr val="FF0000"/>
                </a:solidFill>
              </a:rPr>
              <a:t>dict</a:t>
            </a:r>
            <a:r>
              <a:rPr lang="en-US" dirty="0">
                <a:solidFill>
                  <a:srgbClr val="FF0000"/>
                </a:solidFill>
              </a:rPr>
              <a:t>(</a:t>
            </a:r>
            <a:r>
              <a:rPr lang="en-US" dirty="0" err="1">
                <a:solidFill>
                  <a:srgbClr val="FF0000"/>
                </a:solidFill>
              </a:rPr>
              <a:t>facecolor</a:t>
            </a:r>
            <a:r>
              <a:rPr lang="en-US" dirty="0">
                <a:solidFill>
                  <a:srgbClr val="FF0000"/>
                </a:solidFill>
              </a:rPr>
              <a:t>='black', </a:t>
            </a:r>
            <a:r>
              <a:rPr lang="en-US" dirty="0" err="1">
                <a:solidFill>
                  <a:srgbClr val="FF0000"/>
                </a:solidFill>
              </a:rPr>
              <a:t>arrowstyle</a:t>
            </a:r>
            <a:r>
              <a:rPr lang="en-US" dirty="0">
                <a:solidFill>
                  <a:srgbClr val="FF0000"/>
                </a:solidFill>
              </a:rPr>
              <a:t>="-&gt;"), </a:t>
            </a:r>
            <a:r>
              <a:rPr lang="en-US" dirty="0" err="1">
                <a:solidFill>
                  <a:srgbClr val="FF0000"/>
                </a:solidFill>
              </a:rPr>
              <a:t>xytext</a:t>
            </a:r>
            <a:r>
              <a:rPr lang="en-US" dirty="0">
                <a:solidFill>
                  <a:srgbClr val="FF0000"/>
                </a:solidFill>
              </a:rPr>
              <a:t> =(-75,50), </a:t>
            </a:r>
            <a:r>
              <a:rPr lang="en-US" dirty="0" err="1">
                <a:solidFill>
                  <a:srgbClr val="FF0000"/>
                </a:solidFill>
              </a:rPr>
              <a:t>xy</a:t>
            </a:r>
            <a:r>
              <a:rPr lang="en-US" dirty="0">
                <a:solidFill>
                  <a:srgbClr val="FF0000"/>
                </a:solidFill>
              </a:rPr>
              <a:t> = (prob1percent25, y1percent25))</a:t>
            </a:r>
          </a:p>
          <a:p>
            <a:r>
              <a:rPr lang="en-US" dirty="0">
                <a:solidFill>
                  <a:srgbClr val="FF0000"/>
                </a:solidFill>
              </a:rPr>
              <a:t>annotate('99 percent', </a:t>
            </a:r>
            <a:r>
              <a:rPr lang="en-US" dirty="0" err="1">
                <a:solidFill>
                  <a:srgbClr val="FF0000"/>
                </a:solidFill>
              </a:rPr>
              <a:t>xycoords</a:t>
            </a:r>
            <a:r>
              <a:rPr lang="en-US" dirty="0">
                <a:solidFill>
                  <a:srgbClr val="FF0000"/>
                </a:solidFill>
              </a:rPr>
              <a:t>="data", </a:t>
            </a:r>
            <a:r>
              <a:rPr lang="en-US" dirty="0" err="1">
                <a:solidFill>
                  <a:srgbClr val="FF0000"/>
                </a:solidFill>
              </a:rPr>
              <a:t>textcoords</a:t>
            </a:r>
            <a:r>
              <a:rPr lang="en-US" dirty="0">
                <a:solidFill>
                  <a:srgbClr val="FF0000"/>
                </a:solidFill>
              </a:rPr>
              <a:t>='offset points', </a:t>
            </a:r>
            <a:r>
              <a:rPr lang="en-US" dirty="0" err="1">
                <a:solidFill>
                  <a:srgbClr val="FF0000"/>
                </a:solidFill>
              </a:rPr>
              <a:t>arrowprops</a:t>
            </a:r>
            <a:r>
              <a:rPr lang="en-US" dirty="0">
                <a:solidFill>
                  <a:srgbClr val="FF0000"/>
                </a:solidFill>
              </a:rPr>
              <a:t>=</a:t>
            </a:r>
            <a:r>
              <a:rPr lang="en-US" dirty="0" err="1">
                <a:solidFill>
                  <a:srgbClr val="FF0000"/>
                </a:solidFill>
              </a:rPr>
              <a:t>dict</a:t>
            </a:r>
            <a:r>
              <a:rPr lang="en-US" dirty="0">
                <a:solidFill>
                  <a:srgbClr val="FF0000"/>
                </a:solidFill>
              </a:rPr>
              <a:t>(</a:t>
            </a:r>
            <a:r>
              <a:rPr lang="en-US" dirty="0" err="1">
                <a:solidFill>
                  <a:srgbClr val="FF0000"/>
                </a:solidFill>
              </a:rPr>
              <a:t>facecolor</a:t>
            </a:r>
            <a:r>
              <a:rPr lang="en-US" dirty="0">
                <a:solidFill>
                  <a:srgbClr val="FF0000"/>
                </a:solidFill>
              </a:rPr>
              <a:t>='black', </a:t>
            </a:r>
            <a:r>
              <a:rPr lang="en-US" dirty="0" err="1">
                <a:solidFill>
                  <a:srgbClr val="FF0000"/>
                </a:solidFill>
              </a:rPr>
              <a:t>arrowstyle</a:t>
            </a:r>
            <a:r>
              <a:rPr lang="en-US" dirty="0">
                <a:solidFill>
                  <a:srgbClr val="FF0000"/>
                </a:solidFill>
              </a:rPr>
              <a:t>="-&gt;"), </a:t>
            </a:r>
            <a:r>
              <a:rPr lang="en-US" dirty="0" err="1">
                <a:solidFill>
                  <a:srgbClr val="FF0000"/>
                </a:solidFill>
              </a:rPr>
              <a:t>xytext</a:t>
            </a:r>
            <a:r>
              <a:rPr lang="en-US" dirty="0">
                <a:solidFill>
                  <a:srgbClr val="FF0000"/>
                </a:solidFill>
              </a:rPr>
              <a:t> =(30,50), </a:t>
            </a:r>
            <a:r>
              <a:rPr lang="en-US" dirty="0" err="1">
                <a:solidFill>
                  <a:srgbClr val="FF0000"/>
                </a:solidFill>
              </a:rPr>
              <a:t>xy</a:t>
            </a:r>
            <a:r>
              <a:rPr lang="en-US" dirty="0">
                <a:solidFill>
                  <a:srgbClr val="FF0000"/>
                </a:solidFill>
              </a:rPr>
              <a:t> = (prob99percent25, y99percent25))</a:t>
            </a:r>
          </a:p>
          <a:p>
            <a:r>
              <a:rPr lang="en-US" dirty="0">
                <a:solidFill>
                  <a:srgbClr val="FF0000"/>
                </a:solidFill>
              </a:rPr>
              <a:t>annotate('One Sigma', </a:t>
            </a:r>
            <a:r>
              <a:rPr lang="en-US" dirty="0" err="1">
                <a:solidFill>
                  <a:srgbClr val="FF0000"/>
                </a:solidFill>
              </a:rPr>
              <a:t>xycoords</a:t>
            </a:r>
            <a:r>
              <a:rPr lang="en-US" dirty="0">
                <a:solidFill>
                  <a:srgbClr val="FF0000"/>
                </a:solidFill>
              </a:rPr>
              <a:t>="data", </a:t>
            </a:r>
            <a:r>
              <a:rPr lang="en-US" dirty="0" err="1">
                <a:solidFill>
                  <a:srgbClr val="FF0000"/>
                </a:solidFill>
              </a:rPr>
              <a:t>textcoords</a:t>
            </a:r>
            <a:r>
              <a:rPr lang="en-US" dirty="0">
                <a:solidFill>
                  <a:srgbClr val="FF0000"/>
                </a:solidFill>
              </a:rPr>
              <a:t>='offset points', </a:t>
            </a:r>
            <a:r>
              <a:rPr lang="en-US" dirty="0" err="1">
                <a:solidFill>
                  <a:srgbClr val="FF0000"/>
                </a:solidFill>
              </a:rPr>
              <a:t>xy</a:t>
            </a:r>
            <a:r>
              <a:rPr lang="en-US" dirty="0">
                <a:solidFill>
                  <a:srgbClr val="FF0000"/>
                </a:solidFill>
              </a:rPr>
              <a:t> = (20,ybar25[0]), </a:t>
            </a:r>
            <a:r>
              <a:rPr lang="en-US" dirty="0" err="1">
                <a:solidFill>
                  <a:srgbClr val="FF0000"/>
                </a:solidFill>
              </a:rPr>
              <a:t>xytext</a:t>
            </a:r>
            <a:r>
              <a:rPr lang="en-US" dirty="0">
                <a:solidFill>
                  <a:srgbClr val="FF0000"/>
                </a:solidFill>
              </a:rPr>
              <a:t> = (-70,30), </a:t>
            </a:r>
            <a:r>
              <a:rPr lang="en-US" dirty="0" err="1">
                <a:solidFill>
                  <a:srgbClr val="FF0000"/>
                </a:solidFill>
              </a:rPr>
              <a:t>arrowprops</a:t>
            </a:r>
            <a:r>
              <a:rPr lang="en-US" dirty="0">
                <a:solidFill>
                  <a:srgbClr val="FF0000"/>
                </a:solidFill>
              </a:rPr>
              <a:t>=</a:t>
            </a:r>
            <a:r>
              <a:rPr lang="en-US" dirty="0" err="1">
                <a:solidFill>
                  <a:srgbClr val="FF0000"/>
                </a:solidFill>
              </a:rPr>
              <a:t>dict</a:t>
            </a:r>
            <a:r>
              <a:rPr lang="en-US" dirty="0">
                <a:solidFill>
                  <a:srgbClr val="FF0000"/>
                </a:solidFill>
              </a:rPr>
              <a:t>(</a:t>
            </a:r>
            <a:r>
              <a:rPr lang="en-US" dirty="0" err="1">
                <a:solidFill>
                  <a:srgbClr val="FF0000"/>
                </a:solidFill>
              </a:rPr>
              <a:t>facecolor</a:t>
            </a:r>
            <a:r>
              <a:rPr lang="en-US" dirty="0">
                <a:solidFill>
                  <a:srgbClr val="FF0000"/>
                </a:solidFill>
              </a:rPr>
              <a:t>='black', </a:t>
            </a:r>
            <a:r>
              <a:rPr lang="en-US" dirty="0" err="1">
                <a:solidFill>
                  <a:srgbClr val="FF0000"/>
                </a:solidFill>
              </a:rPr>
              <a:t>arrowstyle</a:t>
            </a:r>
            <a:r>
              <a:rPr lang="en-US" dirty="0">
                <a:solidFill>
                  <a:srgbClr val="FF0000"/>
                </a:solidFill>
              </a:rPr>
              <a:t>="-&gt;"))</a:t>
            </a:r>
          </a:p>
          <a:p>
            <a:r>
              <a:rPr lang="en-US" dirty="0">
                <a:solidFill>
                  <a:srgbClr val="FF0000"/>
                </a:solidFill>
              </a:rPr>
              <a:t>annotate('One Sigma', </a:t>
            </a:r>
            <a:r>
              <a:rPr lang="en-US" dirty="0" err="1">
                <a:solidFill>
                  <a:srgbClr val="FF0000"/>
                </a:solidFill>
              </a:rPr>
              <a:t>xycoords</a:t>
            </a:r>
            <a:r>
              <a:rPr lang="en-US" dirty="0">
                <a:solidFill>
                  <a:srgbClr val="FF0000"/>
                </a:solidFill>
              </a:rPr>
              <a:t>="data", </a:t>
            </a:r>
            <a:r>
              <a:rPr lang="en-US" dirty="0" err="1">
                <a:solidFill>
                  <a:srgbClr val="FF0000"/>
                </a:solidFill>
              </a:rPr>
              <a:t>textcoords</a:t>
            </a:r>
            <a:r>
              <a:rPr lang="en-US" dirty="0">
                <a:solidFill>
                  <a:srgbClr val="FF0000"/>
                </a:solidFill>
              </a:rPr>
              <a:t>='offset points', </a:t>
            </a:r>
            <a:r>
              <a:rPr lang="en-US" dirty="0" err="1">
                <a:solidFill>
                  <a:srgbClr val="FF0000"/>
                </a:solidFill>
              </a:rPr>
              <a:t>xy</a:t>
            </a:r>
            <a:r>
              <a:rPr lang="en-US" dirty="0">
                <a:solidFill>
                  <a:srgbClr val="FF0000"/>
                </a:solidFill>
              </a:rPr>
              <a:t> = (30,ybar25[1]), </a:t>
            </a:r>
            <a:r>
              <a:rPr lang="en-US" dirty="0" err="1">
                <a:solidFill>
                  <a:srgbClr val="FF0000"/>
                </a:solidFill>
              </a:rPr>
              <a:t>xytext</a:t>
            </a:r>
            <a:r>
              <a:rPr lang="en-US" dirty="0">
                <a:solidFill>
                  <a:srgbClr val="FF0000"/>
                </a:solidFill>
              </a:rPr>
              <a:t> = (30,30), </a:t>
            </a:r>
            <a:r>
              <a:rPr lang="en-US" dirty="0" err="1">
                <a:solidFill>
                  <a:srgbClr val="FF0000"/>
                </a:solidFill>
              </a:rPr>
              <a:t>arrowprops</a:t>
            </a:r>
            <a:r>
              <a:rPr lang="en-US" dirty="0">
                <a:solidFill>
                  <a:srgbClr val="FF0000"/>
                </a:solidFill>
              </a:rPr>
              <a:t>=</a:t>
            </a:r>
            <a:r>
              <a:rPr lang="en-US" dirty="0" err="1">
                <a:solidFill>
                  <a:srgbClr val="FF0000"/>
                </a:solidFill>
              </a:rPr>
              <a:t>dict</a:t>
            </a:r>
            <a:r>
              <a:rPr lang="en-US" dirty="0">
                <a:solidFill>
                  <a:srgbClr val="FF0000"/>
                </a:solidFill>
              </a:rPr>
              <a:t>(</a:t>
            </a:r>
            <a:r>
              <a:rPr lang="en-US" dirty="0" err="1">
                <a:solidFill>
                  <a:srgbClr val="FF0000"/>
                </a:solidFill>
              </a:rPr>
              <a:t>facecolor</a:t>
            </a:r>
            <a:r>
              <a:rPr lang="en-US" dirty="0">
                <a:solidFill>
                  <a:srgbClr val="FF0000"/>
                </a:solidFill>
              </a:rPr>
              <a:t>='black', </a:t>
            </a:r>
            <a:r>
              <a:rPr lang="en-US" dirty="0" err="1">
                <a:solidFill>
                  <a:srgbClr val="FF0000"/>
                </a:solidFill>
              </a:rPr>
              <a:t>arrowstyle</a:t>
            </a:r>
            <a:r>
              <a:rPr lang="en-US" dirty="0">
                <a:solidFill>
                  <a:srgbClr val="FF0000"/>
                </a:solidFill>
              </a:rPr>
              <a:t>="-&gt;"))</a:t>
            </a:r>
          </a:p>
        </p:txBody>
      </p:sp>
    </p:spTree>
    <p:extLst>
      <p:ext uri="{BB962C8B-B14F-4D97-AF65-F5344CB8AC3E}">
        <p14:creationId xmlns:p14="http://schemas.microsoft.com/office/powerpoint/2010/main" val="3718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ython\250-40000Times.png"/>
          <p:cNvPicPr>
            <a:picLocks noChangeAspect="1" noChangeArrowheads="1"/>
          </p:cNvPicPr>
          <p:nvPr/>
        </p:nvPicPr>
        <p:blipFill rotWithShape="1">
          <a:blip r:embed="rId2">
            <a:extLst>
              <a:ext uri="{28A0092B-C50C-407E-A947-70E740481C1C}">
                <a14:useLocalDpi xmlns:a14="http://schemas.microsoft.com/office/drawing/2010/main" val="0"/>
              </a:ext>
            </a:extLst>
          </a:blip>
          <a:srcRect l="29963" t="20459" r="26912" b="640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78551"/>
            <a:ext cx="2629438" cy="369332"/>
          </a:xfrm>
          <a:prstGeom prst="rect">
            <a:avLst/>
          </a:prstGeom>
          <a:noFill/>
        </p:spPr>
        <p:txBody>
          <a:bodyPr wrap="none" rtlCol="0">
            <a:spAutoFit/>
          </a:bodyPr>
          <a:lstStyle/>
          <a:p>
            <a:r>
              <a:rPr lang="en-US" dirty="0" smtClean="0"/>
              <a:t>40000 Total Counts of 250</a:t>
            </a:r>
            <a:endParaRPr lang="en-US" dirty="0"/>
          </a:p>
        </p:txBody>
      </p:sp>
    </p:spTree>
    <p:extLst>
      <p:ext uri="{BB962C8B-B14F-4D97-AF65-F5344CB8AC3E}">
        <p14:creationId xmlns:p14="http://schemas.microsoft.com/office/powerpoint/2010/main" val="313278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Course Schedule</a:t>
            </a:r>
            <a:endParaRPr lang="en-US" dirty="0"/>
          </a:p>
        </p:txBody>
      </p:sp>
      <p:sp>
        <p:nvSpPr>
          <p:cNvPr id="3" name="Content Placeholder 2"/>
          <p:cNvSpPr>
            <a:spLocks noGrp="1"/>
          </p:cNvSpPr>
          <p:nvPr>
            <p:ph idx="1"/>
          </p:nvPr>
        </p:nvSpPr>
        <p:spPr>
          <a:xfrm>
            <a:off x="0" y="990600"/>
            <a:ext cx="9144000" cy="4525963"/>
          </a:xfrm>
        </p:spPr>
        <p:txBody>
          <a:bodyPr>
            <a:normAutofit fontScale="92500" lnSpcReduction="20000"/>
          </a:bodyPr>
          <a:lstStyle/>
          <a:p>
            <a:r>
              <a:rPr lang="en-US" sz="2800" b="1" dirty="0" smtClean="0"/>
              <a:t>Introduction</a:t>
            </a:r>
          </a:p>
          <a:p>
            <a:r>
              <a:rPr lang="en-US" sz="2800" b="1" dirty="0" smtClean="0"/>
              <a:t>Science </a:t>
            </a:r>
            <a:r>
              <a:rPr lang="en-US" sz="2800" b="1" dirty="0"/>
              <a:t>(</a:t>
            </a:r>
            <a:r>
              <a:rPr lang="en-US" sz="2800" b="1" dirty="0" smtClean="0"/>
              <a:t>LHC) </a:t>
            </a:r>
            <a:r>
              <a:rPr lang="en-US" sz="2800" dirty="0" smtClean="0"/>
              <a:t>Counting Errors</a:t>
            </a:r>
          </a:p>
          <a:p>
            <a:r>
              <a:rPr lang="en-US" sz="2800" b="1" dirty="0" err="1" smtClean="0">
                <a:solidFill>
                  <a:srgbClr val="000000"/>
                </a:solidFill>
              </a:rPr>
              <a:t>eCommerce</a:t>
            </a:r>
            <a:r>
              <a:rPr lang="en-US" sz="2800" dirty="0" smtClean="0">
                <a:solidFill>
                  <a:srgbClr val="000000"/>
                </a:solidFill>
              </a:rPr>
              <a:t>, matching products, movies, jobs with </a:t>
            </a:r>
            <a:r>
              <a:rPr lang="en-US" sz="2800" dirty="0">
                <a:solidFill>
                  <a:srgbClr val="000000"/>
                </a:solidFill>
              </a:rPr>
              <a:t>Recommender </a:t>
            </a:r>
            <a:r>
              <a:rPr lang="en-US" sz="2800" dirty="0" smtClean="0">
                <a:solidFill>
                  <a:srgbClr val="000000"/>
                </a:solidFill>
              </a:rPr>
              <a:t>Systems</a:t>
            </a:r>
          </a:p>
          <a:p>
            <a:r>
              <a:rPr lang="en-US" sz="2800" dirty="0" smtClean="0">
                <a:solidFill>
                  <a:srgbClr val="000000"/>
                </a:solidFill>
              </a:rPr>
              <a:t>Large Scale </a:t>
            </a:r>
            <a:r>
              <a:rPr lang="en-US" sz="2800" b="1" dirty="0" smtClean="0">
                <a:solidFill>
                  <a:srgbClr val="000000"/>
                </a:solidFill>
              </a:rPr>
              <a:t>Search</a:t>
            </a:r>
          </a:p>
          <a:p>
            <a:r>
              <a:rPr lang="en-US" sz="2800" b="1" dirty="0" smtClean="0">
                <a:solidFill>
                  <a:srgbClr val="000000"/>
                </a:solidFill>
              </a:rPr>
              <a:t>Cloud Computing</a:t>
            </a:r>
          </a:p>
          <a:p>
            <a:r>
              <a:rPr lang="en-US" sz="2800" b="1" dirty="0" smtClean="0">
                <a:solidFill>
                  <a:srgbClr val="000000"/>
                </a:solidFill>
              </a:rPr>
              <a:t>Health </a:t>
            </a:r>
            <a:r>
              <a:rPr lang="en-US" sz="2800" dirty="0" smtClean="0">
                <a:solidFill>
                  <a:srgbClr val="000000"/>
                </a:solidFill>
              </a:rPr>
              <a:t>Informatics and </a:t>
            </a:r>
            <a:r>
              <a:rPr lang="en-US" sz="2800" b="1" dirty="0" smtClean="0">
                <a:solidFill>
                  <a:srgbClr val="000000"/>
                </a:solidFill>
              </a:rPr>
              <a:t>Bio</a:t>
            </a:r>
            <a:r>
              <a:rPr lang="en-US" sz="2800" dirty="0" smtClean="0">
                <a:solidFill>
                  <a:srgbClr val="000000"/>
                </a:solidFill>
              </a:rPr>
              <a:t> Informatics</a:t>
            </a:r>
          </a:p>
          <a:p>
            <a:r>
              <a:rPr lang="en-US" sz="2800" b="1" dirty="0" smtClean="0">
                <a:solidFill>
                  <a:srgbClr val="000000"/>
                </a:solidFill>
              </a:rPr>
              <a:t>Social Networking</a:t>
            </a:r>
            <a:r>
              <a:rPr lang="en-US" sz="2800" dirty="0" smtClean="0">
                <a:solidFill>
                  <a:srgbClr val="000000"/>
                </a:solidFill>
              </a:rPr>
              <a:t>; graph analysis</a:t>
            </a:r>
          </a:p>
          <a:p>
            <a:r>
              <a:rPr lang="en-US" sz="2800" b="1" dirty="0" smtClean="0">
                <a:solidFill>
                  <a:srgbClr val="000000"/>
                </a:solidFill>
              </a:rPr>
              <a:t>Sensors</a:t>
            </a:r>
          </a:p>
          <a:p>
            <a:endParaRPr lang="en-US" sz="2800" dirty="0">
              <a:solidFill>
                <a:srgbClr val="000000"/>
              </a:solidFill>
            </a:endParaRPr>
          </a:p>
          <a:p>
            <a:r>
              <a:rPr lang="en-US" sz="2800" dirty="0" smtClean="0">
                <a:solidFill>
                  <a:srgbClr val="000000"/>
                </a:solidFill>
              </a:rPr>
              <a:t>1-2 weeks each</a:t>
            </a:r>
          </a:p>
          <a:p>
            <a:endParaRPr lang="en-US" sz="2800" dirty="0" smtClean="0">
              <a:solidFill>
                <a:srgbClr val="000000"/>
              </a:solidFill>
            </a:endParaRPr>
          </a:p>
          <a:p>
            <a:endParaRPr lang="en-US" sz="2800" dirty="0">
              <a:solidFill>
                <a:srgbClr val="000000"/>
              </a:solidFill>
            </a:endParaRPr>
          </a:p>
          <a:p>
            <a:endParaRPr lang="en-US" sz="2800" dirty="0"/>
          </a:p>
        </p:txBody>
      </p:sp>
    </p:spTree>
    <p:extLst>
      <p:ext uri="{BB962C8B-B14F-4D97-AF65-F5344CB8AC3E}">
        <p14:creationId xmlns:p14="http://schemas.microsoft.com/office/powerpoint/2010/main" val="3314589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 larger set of Events</a:t>
            </a:r>
            <a:endParaRPr lang="en-US" b="1" dirty="0"/>
          </a:p>
        </p:txBody>
      </p:sp>
      <p:sp>
        <p:nvSpPr>
          <p:cNvPr id="3" name="Content Placeholder 2"/>
          <p:cNvSpPr>
            <a:spLocks noGrp="1"/>
          </p:cNvSpPr>
          <p:nvPr>
            <p:ph idx="1"/>
          </p:nvPr>
        </p:nvSpPr>
        <p:spPr>
          <a:xfrm>
            <a:off x="36442" y="1219200"/>
            <a:ext cx="9107557" cy="4525963"/>
          </a:xfrm>
        </p:spPr>
        <p:txBody>
          <a:bodyPr>
            <a:normAutofit fontScale="92500"/>
          </a:bodyPr>
          <a:lstStyle/>
          <a:p>
            <a:r>
              <a:rPr lang="en-US" dirty="0" smtClean="0"/>
              <a:t>Note if you had a total of ten million events but still 40,000 categories, then the red curve is nearer the green curve and 250 is expected number of events with an error of √250 ≈ 16</a:t>
            </a:r>
          </a:p>
          <a:p>
            <a:r>
              <a:rPr lang="en-US" dirty="0" smtClean="0"/>
              <a:t>The one sigma line runs from 250-</a:t>
            </a:r>
            <a:r>
              <a:rPr lang="en-US" dirty="0"/>
              <a:t> √250 </a:t>
            </a:r>
            <a:r>
              <a:rPr lang="en-US" dirty="0" smtClean="0"/>
              <a:t> to 250 + √</a:t>
            </a:r>
            <a:r>
              <a:rPr lang="en-US" dirty="0"/>
              <a:t>250 </a:t>
            </a:r>
            <a:endParaRPr lang="en-US" dirty="0" smtClean="0"/>
          </a:p>
          <a:p>
            <a:r>
              <a:rPr lang="en-US" dirty="0" smtClean="0"/>
              <a:t>The plots get rough if reduce number of events from 40000 to 400 or 4000</a:t>
            </a:r>
          </a:p>
          <a:p>
            <a:r>
              <a:rPr lang="en-US" dirty="0" smtClean="0"/>
              <a:t>Use larger bin size (1 becomes 5) if number of events small</a:t>
            </a:r>
            <a:endParaRPr lang="en-US" dirty="0"/>
          </a:p>
        </p:txBody>
      </p:sp>
    </p:spTree>
    <p:extLst>
      <p:ext uri="{BB962C8B-B14F-4D97-AF65-F5344CB8AC3E}">
        <p14:creationId xmlns:p14="http://schemas.microsoft.com/office/powerpoint/2010/main" val="1006026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D:\Python\250-40000TimesWithErrors.png"/>
          <p:cNvPicPr>
            <a:picLocks noChangeAspect="1" noChangeArrowheads="1"/>
          </p:cNvPicPr>
          <p:nvPr/>
        </p:nvPicPr>
        <p:blipFill rotWithShape="1">
          <a:blip r:embed="rId2">
            <a:extLst>
              <a:ext uri="{28A0092B-C50C-407E-A947-70E740481C1C}">
                <a14:useLocalDpi xmlns:a14="http://schemas.microsoft.com/office/drawing/2010/main" val="0"/>
              </a:ext>
            </a:extLst>
          </a:blip>
          <a:srcRect l="32604" t="17471" r="28990" b="20993"/>
          <a:stretch/>
        </p:blipFill>
        <p:spPr bwMode="auto">
          <a:xfrm>
            <a:off x="-1" y="0"/>
            <a:ext cx="9144000" cy="714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96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D:\Python\250-40000TimesWithErrors.png"/>
          <p:cNvPicPr>
            <a:picLocks noChangeAspect="1" noChangeArrowheads="1"/>
          </p:cNvPicPr>
          <p:nvPr/>
        </p:nvPicPr>
        <p:blipFill rotWithShape="1">
          <a:blip r:embed="rId2">
            <a:extLst>
              <a:ext uri="{28A0092B-C50C-407E-A947-70E740481C1C}">
                <a14:useLocalDpi xmlns:a14="http://schemas.microsoft.com/office/drawing/2010/main" val="0"/>
              </a:ext>
            </a:extLst>
          </a:blip>
          <a:srcRect l="44309" t="17471" r="41074" b="46232"/>
          <a:stretch/>
        </p:blipFill>
        <p:spPr bwMode="auto">
          <a:xfrm>
            <a:off x="32657" y="0"/>
            <a:ext cx="911134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90896" y="10886"/>
            <a:ext cx="3931333" cy="461665"/>
          </a:xfrm>
          <a:prstGeom prst="rect">
            <a:avLst/>
          </a:prstGeom>
          <a:noFill/>
        </p:spPr>
        <p:txBody>
          <a:bodyPr wrap="none" rtlCol="0">
            <a:spAutoFit/>
          </a:bodyPr>
          <a:lstStyle/>
          <a:p>
            <a:r>
              <a:rPr lang="en-US" sz="2400" b="1" dirty="0" smtClean="0"/>
              <a:t>Looking at Error bars in detail</a:t>
            </a:r>
            <a:endParaRPr lang="en-US" sz="2400" b="1" dirty="0"/>
          </a:p>
        </p:txBody>
      </p:sp>
    </p:spTree>
    <p:extLst>
      <p:ext uri="{BB962C8B-B14F-4D97-AF65-F5344CB8AC3E}">
        <p14:creationId xmlns:p14="http://schemas.microsoft.com/office/powerpoint/2010/main" val="1518709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D:\Python\250-40000TimesWithErrors.png"/>
          <p:cNvPicPr>
            <a:picLocks noChangeAspect="1" noChangeArrowheads="1"/>
          </p:cNvPicPr>
          <p:nvPr/>
        </p:nvPicPr>
        <p:blipFill rotWithShape="1">
          <a:blip r:embed="rId2">
            <a:extLst>
              <a:ext uri="{28A0092B-C50C-407E-A947-70E740481C1C}">
                <a14:useLocalDpi xmlns:a14="http://schemas.microsoft.com/office/drawing/2010/main" val="0"/>
              </a:ext>
            </a:extLst>
          </a:blip>
          <a:srcRect l="54504" t="26006" r="32784" b="20993"/>
          <a:stretch/>
        </p:blipFill>
        <p:spPr bwMode="auto">
          <a:xfrm>
            <a:off x="0" y="0"/>
            <a:ext cx="906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90896" y="0"/>
            <a:ext cx="3931333" cy="461665"/>
          </a:xfrm>
          <a:prstGeom prst="rect">
            <a:avLst/>
          </a:prstGeom>
          <a:noFill/>
        </p:spPr>
        <p:txBody>
          <a:bodyPr wrap="none" rtlCol="0">
            <a:spAutoFit/>
          </a:bodyPr>
          <a:lstStyle/>
          <a:p>
            <a:r>
              <a:rPr lang="en-US" sz="2400" b="1" dirty="0" smtClean="0"/>
              <a:t>Looking at Error bars in detail</a:t>
            </a:r>
            <a:endParaRPr lang="en-US" sz="2400" b="1" dirty="0"/>
          </a:p>
        </p:txBody>
      </p:sp>
    </p:spTree>
    <p:extLst>
      <p:ext uri="{BB962C8B-B14F-4D97-AF65-F5344CB8AC3E}">
        <p14:creationId xmlns:p14="http://schemas.microsoft.com/office/powerpoint/2010/main" val="324281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normAutofit fontScale="90000"/>
          </a:bodyPr>
          <a:lstStyle/>
          <a:p>
            <a:r>
              <a:rPr lang="en-US" dirty="0" smtClean="0"/>
              <a:t>Making Error Bars</a:t>
            </a:r>
            <a:br>
              <a:rPr lang="en-US" dirty="0" smtClean="0"/>
            </a:br>
            <a:r>
              <a:rPr lang="en-US" dirty="0"/>
              <a:t>√ </a:t>
            </a:r>
            <a:r>
              <a:rPr lang="en-US" dirty="0" smtClean="0"/>
              <a:t>Law for y axis</a:t>
            </a:r>
            <a:endParaRPr lang="en-US" dirty="0"/>
          </a:p>
        </p:txBody>
      </p:sp>
      <p:sp>
        <p:nvSpPr>
          <p:cNvPr id="3" name="Content Placeholder 2"/>
          <p:cNvSpPr>
            <a:spLocks noGrp="1"/>
          </p:cNvSpPr>
          <p:nvPr>
            <p:ph idx="1"/>
          </p:nvPr>
        </p:nvSpPr>
        <p:spPr>
          <a:xfrm>
            <a:off x="-54428" y="1447800"/>
            <a:ext cx="9176657" cy="4525963"/>
          </a:xfrm>
        </p:spPr>
        <p:txBody>
          <a:bodyPr>
            <a:normAutofit/>
          </a:bodyPr>
          <a:lstStyle/>
          <a:p>
            <a:r>
              <a:rPr lang="en-US" sz="2400" dirty="0">
                <a:solidFill>
                  <a:srgbClr val="FF0000"/>
                </a:solidFill>
              </a:rPr>
              <a:t>Numcounts25, binedges25, patches = </a:t>
            </a:r>
            <a:r>
              <a:rPr lang="en-US" sz="2400" dirty="0" err="1">
                <a:solidFill>
                  <a:srgbClr val="FF0000"/>
                </a:solidFill>
              </a:rPr>
              <a:t>hist</a:t>
            </a:r>
            <a:r>
              <a:rPr lang="en-US" sz="2400" dirty="0">
                <a:solidFill>
                  <a:srgbClr val="FF0000"/>
                </a:solidFill>
              </a:rPr>
              <a:t>(Counters25, bins = 50, range = (0,50), color = "green", alpha = 0.5)</a:t>
            </a:r>
          </a:p>
          <a:p>
            <a:r>
              <a:rPr lang="en-US" sz="2400" dirty="0">
                <a:solidFill>
                  <a:srgbClr val="FF0000"/>
                </a:solidFill>
              </a:rPr>
              <a:t>centers25 = 0.5*(binedges25[1:] + binedges25[:-1])</a:t>
            </a:r>
          </a:p>
          <a:p>
            <a:r>
              <a:rPr lang="en-US" sz="2400" dirty="0">
                <a:solidFill>
                  <a:srgbClr val="FF0000"/>
                </a:solidFill>
              </a:rPr>
              <a:t>y25 = 40000 * Normal(centers25, 25, </a:t>
            </a:r>
            <a:r>
              <a:rPr lang="en-US" sz="2400" dirty="0" err="1">
                <a:solidFill>
                  <a:srgbClr val="FF0000"/>
                </a:solidFill>
              </a:rPr>
              <a:t>sqrt</a:t>
            </a:r>
            <a:r>
              <a:rPr lang="en-US" sz="2400" dirty="0">
                <a:solidFill>
                  <a:srgbClr val="FF0000"/>
                </a:solidFill>
              </a:rPr>
              <a:t>(25))</a:t>
            </a:r>
          </a:p>
          <a:p>
            <a:r>
              <a:rPr lang="en-US" sz="2400" dirty="0">
                <a:solidFill>
                  <a:srgbClr val="FF0000"/>
                </a:solidFill>
              </a:rPr>
              <a:t>errors25 = </a:t>
            </a:r>
            <a:r>
              <a:rPr lang="en-US" sz="2400" dirty="0" err="1">
                <a:solidFill>
                  <a:srgbClr val="FF0000"/>
                </a:solidFill>
              </a:rPr>
              <a:t>sqrt</a:t>
            </a:r>
            <a:r>
              <a:rPr lang="en-US" sz="2400" dirty="0">
                <a:solidFill>
                  <a:srgbClr val="FF0000"/>
                </a:solidFill>
              </a:rPr>
              <a:t>(y25)</a:t>
            </a:r>
          </a:p>
          <a:p>
            <a:r>
              <a:rPr lang="en-US" sz="2400" dirty="0" err="1" smtClean="0">
                <a:solidFill>
                  <a:srgbClr val="FF0000"/>
                </a:solidFill>
              </a:rPr>
              <a:t>errorbar</a:t>
            </a:r>
            <a:r>
              <a:rPr lang="en-US" sz="2400" dirty="0" smtClean="0">
                <a:solidFill>
                  <a:srgbClr val="FF0000"/>
                </a:solidFill>
              </a:rPr>
              <a:t>(centers25</a:t>
            </a:r>
            <a:r>
              <a:rPr lang="en-US" sz="2400" dirty="0">
                <a:solidFill>
                  <a:srgbClr val="FF0000"/>
                </a:solidFill>
              </a:rPr>
              <a:t>, y25, </a:t>
            </a:r>
            <a:r>
              <a:rPr lang="en-US" sz="2400" dirty="0" err="1">
                <a:solidFill>
                  <a:srgbClr val="FF0000"/>
                </a:solidFill>
              </a:rPr>
              <a:t>yerr</a:t>
            </a:r>
            <a:r>
              <a:rPr lang="en-US" sz="2400" dirty="0">
                <a:solidFill>
                  <a:srgbClr val="FF0000"/>
                </a:solidFill>
              </a:rPr>
              <a:t> = errors25, </a:t>
            </a:r>
            <a:r>
              <a:rPr lang="en-US" sz="2400" dirty="0" err="1">
                <a:solidFill>
                  <a:srgbClr val="FF0000"/>
                </a:solidFill>
              </a:rPr>
              <a:t>linestyle</a:t>
            </a:r>
            <a:r>
              <a:rPr lang="en-US" sz="2400" dirty="0">
                <a:solidFill>
                  <a:srgbClr val="FF0000"/>
                </a:solidFill>
              </a:rPr>
              <a:t>='None', </a:t>
            </a:r>
            <a:r>
              <a:rPr lang="en-US" sz="2400" dirty="0" err="1">
                <a:solidFill>
                  <a:srgbClr val="FF0000"/>
                </a:solidFill>
              </a:rPr>
              <a:t>linewidth</a:t>
            </a:r>
            <a:r>
              <a:rPr lang="en-US" sz="2400" dirty="0">
                <a:solidFill>
                  <a:srgbClr val="FF0000"/>
                </a:solidFill>
              </a:rPr>
              <a:t> = 3.0, </a:t>
            </a:r>
            <a:r>
              <a:rPr lang="en-US" sz="2400" dirty="0" err="1">
                <a:solidFill>
                  <a:srgbClr val="FF0000"/>
                </a:solidFill>
              </a:rPr>
              <a:t>markeredgewidth</a:t>
            </a:r>
            <a:r>
              <a:rPr lang="en-US" sz="2400" dirty="0">
                <a:solidFill>
                  <a:srgbClr val="FF0000"/>
                </a:solidFill>
              </a:rPr>
              <a:t> = 3.0, marker ='o', color = 'black', </a:t>
            </a:r>
            <a:r>
              <a:rPr lang="en-US" sz="2400" dirty="0" err="1">
                <a:solidFill>
                  <a:srgbClr val="FF0000"/>
                </a:solidFill>
              </a:rPr>
              <a:t>markersize</a:t>
            </a:r>
            <a:r>
              <a:rPr lang="en-US" sz="2400" dirty="0">
                <a:solidFill>
                  <a:srgbClr val="FF0000"/>
                </a:solidFill>
              </a:rPr>
              <a:t>= 5.0 </a:t>
            </a:r>
            <a:r>
              <a:rPr lang="en-US" sz="2400" dirty="0" smtClean="0">
                <a:solidFill>
                  <a:srgbClr val="FF0000"/>
                </a:solidFill>
              </a:rPr>
              <a:t>)</a:t>
            </a:r>
          </a:p>
          <a:p>
            <a:r>
              <a:rPr lang="en-US" sz="2400" dirty="0" smtClean="0"/>
              <a:t>Note the √ law governs the width of distribution (x-axis) and counts in each bin (y axis)</a:t>
            </a:r>
            <a:endParaRPr lang="en-US" sz="2400" dirty="0"/>
          </a:p>
        </p:txBody>
      </p:sp>
    </p:spTree>
    <p:extLst>
      <p:ext uri="{BB962C8B-B14F-4D97-AF65-F5344CB8AC3E}">
        <p14:creationId xmlns:p14="http://schemas.microsoft.com/office/powerpoint/2010/main" val="1754180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normAutofit fontScale="90000"/>
          </a:bodyPr>
          <a:lstStyle/>
          <a:p>
            <a:r>
              <a:rPr lang="en-US" b="1" dirty="0"/>
              <a:t>Making </a:t>
            </a:r>
            <a:r>
              <a:rPr lang="en-US" b="1" dirty="0" smtClean="0"/>
              <a:t>One Sigma Line</a:t>
            </a:r>
            <a:r>
              <a:rPr lang="en-US" b="1" dirty="0"/>
              <a:t/>
            </a:r>
            <a:br>
              <a:rPr lang="en-US" b="1" dirty="0"/>
            </a:br>
            <a:r>
              <a:rPr lang="en-US" b="1" dirty="0"/>
              <a:t>√ Law for </a:t>
            </a:r>
            <a:r>
              <a:rPr lang="en-US" b="1" dirty="0" smtClean="0"/>
              <a:t>x </a:t>
            </a:r>
            <a:r>
              <a:rPr lang="en-US" b="1" dirty="0"/>
              <a:t>axis</a:t>
            </a:r>
          </a:p>
        </p:txBody>
      </p:sp>
      <p:sp>
        <p:nvSpPr>
          <p:cNvPr id="3" name="Content Placeholder 2"/>
          <p:cNvSpPr>
            <a:spLocks noGrp="1"/>
          </p:cNvSpPr>
          <p:nvPr>
            <p:ph idx="1"/>
          </p:nvPr>
        </p:nvSpPr>
        <p:spPr>
          <a:xfrm>
            <a:off x="0" y="1371600"/>
            <a:ext cx="8991600" cy="4525963"/>
          </a:xfrm>
        </p:spPr>
        <p:txBody>
          <a:bodyPr/>
          <a:lstStyle/>
          <a:p>
            <a:r>
              <a:rPr lang="en-US" dirty="0">
                <a:solidFill>
                  <a:srgbClr val="FF0000"/>
                </a:solidFill>
              </a:rPr>
              <a:t>xbar25 = </a:t>
            </a:r>
            <a:r>
              <a:rPr lang="en-US" dirty="0" err="1">
                <a:solidFill>
                  <a:srgbClr val="FF0000"/>
                </a:solidFill>
              </a:rPr>
              <a:t>np.zeros</a:t>
            </a:r>
            <a:r>
              <a:rPr lang="en-US" dirty="0">
                <a:solidFill>
                  <a:srgbClr val="FF0000"/>
                </a:solidFill>
              </a:rPr>
              <a:t>(2)</a:t>
            </a:r>
          </a:p>
          <a:p>
            <a:r>
              <a:rPr lang="en-US" dirty="0">
                <a:solidFill>
                  <a:srgbClr val="FF0000"/>
                </a:solidFill>
              </a:rPr>
              <a:t>ybar25 = </a:t>
            </a:r>
            <a:r>
              <a:rPr lang="en-US" dirty="0" err="1">
                <a:solidFill>
                  <a:srgbClr val="FF0000"/>
                </a:solidFill>
              </a:rPr>
              <a:t>np.zeros</a:t>
            </a:r>
            <a:r>
              <a:rPr lang="en-US" dirty="0">
                <a:solidFill>
                  <a:srgbClr val="FF0000"/>
                </a:solidFill>
              </a:rPr>
              <a:t>(2)</a:t>
            </a:r>
          </a:p>
          <a:p>
            <a:r>
              <a:rPr lang="en-US" dirty="0">
                <a:solidFill>
                  <a:srgbClr val="FF0000"/>
                </a:solidFill>
              </a:rPr>
              <a:t>xbar25[0] = 25 - </a:t>
            </a:r>
            <a:r>
              <a:rPr lang="en-US" dirty="0" err="1">
                <a:solidFill>
                  <a:srgbClr val="FF0000"/>
                </a:solidFill>
              </a:rPr>
              <a:t>sqrt</a:t>
            </a:r>
            <a:r>
              <a:rPr lang="en-US" dirty="0">
                <a:solidFill>
                  <a:srgbClr val="FF0000"/>
                </a:solidFill>
              </a:rPr>
              <a:t>(25)</a:t>
            </a:r>
          </a:p>
          <a:p>
            <a:r>
              <a:rPr lang="en-US" dirty="0">
                <a:solidFill>
                  <a:srgbClr val="FF0000"/>
                </a:solidFill>
              </a:rPr>
              <a:t>xbar25[1] = 25 + </a:t>
            </a:r>
            <a:r>
              <a:rPr lang="en-US" dirty="0" err="1">
                <a:solidFill>
                  <a:srgbClr val="FF0000"/>
                </a:solidFill>
              </a:rPr>
              <a:t>sqrt</a:t>
            </a:r>
            <a:r>
              <a:rPr lang="en-US" dirty="0">
                <a:solidFill>
                  <a:srgbClr val="FF0000"/>
                </a:solidFill>
              </a:rPr>
              <a:t>(25)</a:t>
            </a:r>
          </a:p>
          <a:p>
            <a:r>
              <a:rPr lang="en-US" dirty="0">
                <a:solidFill>
                  <a:srgbClr val="FF0000"/>
                </a:solidFill>
              </a:rPr>
              <a:t>ybar25 = 40000*Normal(xbar25, 25, </a:t>
            </a:r>
            <a:r>
              <a:rPr lang="en-US" dirty="0" err="1">
                <a:solidFill>
                  <a:srgbClr val="FF0000"/>
                </a:solidFill>
              </a:rPr>
              <a:t>sqrt</a:t>
            </a:r>
            <a:r>
              <a:rPr lang="en-US" dirty="0">
                <a:solidFill>
                  <a:srgbClr val="FF0000"/>
                </a:solidFill>
              </a:rPr>
              <a:t>(25))</a:t>
            </a:r>
          </a:p>
          <a:p>
            <a:r>
              <a:rPr lang="en-US" dirty="0">
                <a:solidFill>
                  <a:srgbClr val="FF0000"/>
                </a:solidFill>
              </a:rPr>
              <a:t>plot(xbar25, ybar25, color= "red", alpha = 1.0, </a:t>
            </a:r>
            <a:r>
              <a:rPr lang="en-US" dirty="0" err="1">
                <a:solidFill>
                  <a:srgbClr val="FF0000"/>
                </a:solidFill>
              </a:rPr>
              <a:t>lw</a:t>
            </a:r>
            <a:r>
              <a:rPr lang="en-US" dirty="0">
                <a:solidFill>
                  <a:srgbClr val="FF0000"/>
                </a:solidFill>
              </a:rPr>
              <a:t> =5)</a:t>
            </a:r>
          </a:p>
        </p:txBody>
      </p:sp>
    </p:spTree>
    <p:extLst>
      <p:ext uri="{BB962C8B-B14F-4D97-AF65-F5344CB8AC3E}">
        <p14:creationId xmlns:p14="http://schemas.microsoft.com/office/powerpoint/2010/main" val="378727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normAutofit fontScale="90000"/>
          </a:bodyPr>
          <a:lstStyle/>
          <a:p>
            <a:r>
              <a:rPr lang="en-US" b="1" dirty="0" smtClean="0"/>
              <a:t>Meaning of a Standard Deviation </a:t>
            </a:r>
            <a:br>
              <a:rPr lang="en-US" b="1" dirty="0" smtClean="0"/>
            </a:br>
            <a:r>
              <a:rPr lang="en-US" b="1" dirty="0" smtClean="0"/>
              <a:t>(one sigma)</a:t>
            </a:r>
            <a:endParaRPr lang="en-US" b="1" dirty="0"/>
          </a:p>
        </p:txBody>
      </p:sp>
      <p:sp>
        <p:nvSpPr>
          <p:cNvPr id="3" name="Content Placeholder 2"/>
          <p:cNvSpPr>
            <a:spLocks noGrp="1"/>
          </p:cNvSpPr>
          <p:nvPr>
            <p:ph idx="1"/>
          </p:nvPr>
        </p:nvSpPr>
        <p:spPr>
          <a:xfrm>
            <a:off x="76200" y="1143001"/>
            <a:ext cx="9067800" cy="1371599"/>
          </a:xfrm>
        </p:spPr>
        <p:txBody>
          <a:bodyPr>
            <a:normAutofit fontScale="92500" lnSpcReduction="20000"/>
          </a:bodyPr>
          <a:lstStyle/>
          <a:p>
            <a:r>
              <a:rPr lang="en-US" dirty="0" smtClean="0"/>
              <a:t>From Wikipedia</a:t>
            </a:r>
          </a:p>
          <a:p>
            <a:r>
              <a:rPr lang="en-US" dirty="0" smtClean="0"/>
              <a:t>68% of the time, you will be within one sigma of mean for a normal distribution</a:t>
            </a:r>
            <a:endParaRPr lang="en-US" dirty="0"/>
          </a:p>
        </p:txBody>
      </p:sp>
      <p:pic>
        <p:nvPicPr>
          <p:cNvPr id="1026" name="Picture 2" descr="http://upload.wikimedia.org/wikipedia/commons/thumb/8/8c/Standard_deviation_diagram.svg/2000px-Standard_deviation_diagra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5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Is this stuff Right?</a:t>
            </a:r>
            <a:endParaRPr lang="en-US" b="1" dirty="0"/>
          </a:p>
        </p:txBody>
      </p:sp>
      <p:sp>
        <p:nvSpPr>
          <p:cNvPr id="3" name="Content Placeholder 2"/>
          <p:cNvSpPr>
            <a:spLocks noGrp="1"/>
          </p:cNvSpPr>
          <p:nvPr>
            <p:ph idx="1"/>
          </p:nvPr>
        </p:nvSpPr>
        <p:spPr>
          <a:xfrm>
            <a:off x="10886" y="914400"/>
            <a:ext cx="8980714" cy="5791200"/>
          </a:xfrm>
        </p:spPr>
        <p:txBody>
          <a:bodyPr>
            <a:normAutofit/>
          </a:bodyPr>
          <a:lstStyle/>
          <a:p>
            <a:r>
              <a:rPr lang="en-US" sz="2800" dirty="0" smtClean="0"/>
              <a:t>There are two types of corrections to “rule of thumb” that </a:t>
            </a:r>
            <a:r>
              <a:rPr lang="en-US" sz="2800" b="1" dirty="0" smtClean="0"/>
              <a:t>“everything pretty large” is distributed according to Gaussian distribution and for N events, the error is √N</a:t>
            </a:r>
          </a:p>
          <a:p>
            <a:r>
              <a:rPr lang="en-US" sz="2800" dirty="0" smtClean="0"/>
              <a:t>a) There are </a:t>
            </a:r>
            <a:r>
              <a:rPr lang="en-US" sz="2800" b="1" dirty="0" smtClean="0"/>
              <a:t>“mathematical” corrections </a:t>
            </a:r>
            <a:r>
              <a:rPr lang="en-US" sz="2800" dirty="0" smtClean="0"/>
              <a:t>as rule of thumb only correct “asymptotically”</a:t>
            </a:r>
          </a:p>
          <a:p>
            <a:pPr lvl="1"/>
            <a:r>
              <a:rPr lang="en-US" sz="2400" dirty="0" smtClean="0"/>
              <a:t>See results for 40000 counters of 25 – the observed counts are larger than prediction of Gaussian when you are in tail above mean</a:t>
            </a:r>
          </a:p>
          <a:p>
            <a:pPr lvl="1"/>
            <a:r>
              <a:rPr lang="en-US" sz="2400" dirty="0" smtClean="0"/>
              <a:t>Easy to correct as exact distributions known. Not very important</a:t>
            </a:r>
          </a:p>
          <a:p>
            <a:r>
              <a:rPr lang="en-US" sz="2800" dirty="0" smtClean="0"/>
              <a:t>b</a:t>
            </a:r>
            <a:r>
              <a:rPr lang="en-US" sz="2800" b="1" dirty="0" smtClean="0"/>
              <a:t>) Biases. </a:t>
            </a:r>
            <a:r>
              <a:rPr lang="en-US" sz="2800" dirty="0" smtClean="0"/>
              <a:t>If you counted results of a survey on Indiana politics based on people in Bloomington, this is not representative of state and your results will be biased (i.e. wrong)</a:t>
            </a:r>
          </a:p>
          <a:p>
            <a:pPr lvl="1"/>
            <a:endParaRPr lang="en-US" sz="2400" dirty="0"/>
          </a:p>
        </p:txBody>
      </p:sp>
    </p:spTree>
    <p:extLst>
      <p:ext uri="{BB962C8B-B14F-4D97-AF65-F5344CB8AC3E}">
        <p14:creationId xmlns:p14="http://schemas.microsoft.com/office/powerpoint/2010/main" val="229081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Python\250-400Times.png"/>
          <p:cNvPicPr>
            <a:picLocks noChangeAspect="1" noChangeArrowheads="1"/>
          </p:cNvPicPr>
          <p:nvPr/>
        </p:nvPicPr>
        <p:blipFill rotWithShape="1">
          <a:blip r:embed="rId2">
            <a:extLst>
              <a:ext uri="{28A0092B-C50C-407E-A947-70E740481C1C}">
                <a14:useLocalDpi xmlns:a14="http://schemas.microsoft.com/office/drawing/2010/main" val="0"/>
              </a:ext>
            </a:extLst>
          </a:blip>
          <a:srcRect l="7835" t="5494" r="7926" b="5375"/>
          <a:stretch/>
        </p:blipFill>
        <p:spPr bwMode="auto">
          <a:xfrm>
            <a:off x="304800" y="0"/>
            <a:ext cx="86421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898267"/>
            <a:ext cx="3097002" cy="461665"/>
          </a:xfrm>
          <a:prstGeom prst="rect">
            <a:avLst/>
          </a:prstGeom>
          <a:noFill/>
        </p:spPr>
        <p:txBody>
          <a:bodyPr wrap="none" rtlCol="0">
            <a:spAutoFit/>
          </a:bodyPr>
          <a:lstStyle/>
          <a:p>
            <a:r>
              <a:rPr lang="en-US" sz="2400" b="1" dirty="0" smtClean="0"/>
              <a:t>Pretty Raggedy √10 ≈ 3</a:t>
            </a:r>
            <a:endParaRPr lang="en-US" sz="2400" b="1" dirty="0"/>
          </a:p>
        </p:txBody>
      </p:sp>
    </p:spTree>
    <p:extLst>
      <p:ext uri="{BB962C8B-B14F-4D97-AF65-F5344CB8AC3E}">
        <p14:creationId xmlns:p14="http://schemas.microsoft.com/office/powerpoint/2010/main" val="2630872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Python\250-400TimesII.png"/>
          <p:cNvPicPr>
            <a:picLocks noChangeAspect="1" noChangeArrowheads="1"/>
          </p:cNvPicPr>
          <p:nvPr/>
        </p:nvPicPr>
        <p:blipFill rotWithShape="1">
          <a:blip r:embed="rId2">
            <a:extLst>
              <a:ext uri="{28A0092B-C50C-407E-A947-70E740481C1C}">
                <a14:useLocalDpi xmlns:a14="http://schemas.microsoft.com/office/drawing/2010/main" val="0"/>
              </a:ext>
            </a:extLst>
          </a:blip>
          <a:srcRect l="7284" t="6460" r="7609" b="4650"/>
          <a:stretch/>
        </p:blipFill>
        <p:spPr bwMode="auto">
          <a:xfrm>
            <a:off x="152400" y="9939"/>
            <a:ext cx="875497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457200"/>
            <a:ext cx="3371436" cy="1938992"/>
          </a:xfrm>
          <a:prstGeom prst="rect">
            <a:avLst/>
          </a:prstGeom>
          <a:noFill/>
        </p:spPr>
        <p:txBody>
          <a:bodyPr wrap="none" rtlCol="0">
            <a:spAutoFit/>
          </a:bodyPr>
          <a:lstStyle/>
          <a:p>
            <a:r>
              <a:rPr lang="en-US" sz="2400" b="1" dirty="0" smtClean="0"/>
              <a:t>Looks different</a:t>
            </a:r>
          </a:p>
          <a:p>
            <a:endParaRPr lang="en-US" sz="2400" b="1" dirty="0"/>
          </a:p>
          <a:p>
            <a:r>
              <a:rPr lang="en-US" sz="2400" b="1" dirty="0" err="1" smtClean="0"/>
              <a:t>Numpy</a:t>
            </a:r>
            <a:r>
              <a:rPr lang="en-US" sz="2400" b="1" dirty="0" smtClean="0"/>
              <a:t> gives </a:t>
            </a:r>
          </a:p>
          <a:p>
            <a:r>
              <a:rPr lang="en-US" sz="2400" b="1" dirty="0" smtClean="0"/>
              <a:t>“new random numbers” </a:t>
            </a:r>
          </a:p>
          <a:p>
            <a:r>
              <a:rPr lang="en-US" sz="2400" b="1" dirty="0" smtClean="0"/>
              <a:t>each time unless fix seed</a:t>
            </a:r>
            <a:endParaRPr lang="en-US" sz="2400" b="1" dirty="0"/>
          </a:p>
        </p:txBody>
      </p:sp>
    </p:spTree>
    <p:extLst>
      <p:ext uri="{BB962C8B-B14F-4D97-AF65-F5344CB8AC3E}">
        <p14:creationId xmlns:p14="http://schemas.microsoft.com/office/powerpoint/2010/main" val="141114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t>Random Variables</a:t>
            </a:r>
            <a:endParaRPr lang="en-US" b="1" dirty="0"/>
          </a:p>
        </p:txBody>
      </p:sp>
      <p:sp>
        <p:nvSpPr>
          <p:cNvPr id="3" name="Content Placeholder 2"/>
          <p:cNvSpPr>
            <a:spLocks noGrp="1"/>
          </p:cNvSpPr>
          <p:nvPr>
            <p:ph idx="1"/>
          </p:nvPr>
        </p:nvSpPr>
        <p:spPr>
          <a:xfrm>
            <a:off x="0" y="990600"/>
            <a:ext cx="9067800" cy="5334000"/>
          </a:xfrm>
        </p:spPr>
        <p:txBody>
          <a:bodyPr>
            <a:normAutofit fontScale="85000" lnSpcReduction="10000"/>
          </a:bodyPr>
          <a:lstStyle/>
          <a:p>
            <a:r>
              <a:rPr lang="en-US" sz="2800" dirty="0" smtClean="0"/>
              <a:t>The area of probability and statistics underlies the analysis of physics data and in fact historically the first large analyses of this type were done in physics</a:t>
            </a:r>
          </a:p>
          <a:p>
            <a:pPr lvl="1"/>
            <a:r>
              <a:rPr lang="en-US" sz="2400" dirty="0" smtClean="0"/>
              <a:t>Now there are more examples and physics is not the largest</a:t>
            </a:r>
          </a:p>
          <a:p>
            <a:r>
              <a:rPr lang="en-US" sz="2800" dirty="0" smtClean="0"/>
              <a:t>The physics experiment observe proton-proton collisions at LHC and look at a “random” subset of possible results. The “theory” (which cannot be calculated) gives a probability that each final state occurs.</a:t>
            </a:r>
          </a:p>
          <a:p>
            <a:r>
              <a:rPr lang="en-US" sz="2800" dirty="0" smtClean="0"/>
              <a:t>The experimental results are sets of collisions (called events) which form a random variable represented by a collection of individual measurements</a:t>
            </a:r>
          </a:p>
          <a:p>
            <a:pPr lvl="1"/>
            <a:r>
              <a:rPr lang="en-US" sz="2400" dirty="0" smtClean="0"/>
              <a:t>Events – isolated independent activities are very important e.g. earthquakes, stock and bank transactions are events</a:t>
            </a:r>
          </a:p>
          <a:p>
            <a:r>
              <a:rPr lang="en-US" sz="2800" dirty="0" smtClean="0"/>
              <a:t>The DIKW pipeline transforms this random variable into different forms with final random variable having one component – does this event fall in bin of histogram</a:t>
            </a:r>
            <a:endParaRPr lang="en-US" sz="2800" dirty="0"/>
          </a:p>
        </p:txBody>
      </p:sp>
    </p:spTree>
    <p:extLst>
      <p:ext uri="{BB962C8B-B14F-4D97-AF65-F5344CB8AC3E}">
        <p14:creationId xmlns:p14="http://schemas.microsoft.com/office/powerpoint/2010/main" val="3921359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Python\250-400Times-LargerBins.png"/>
          <p:cNvPicPr>
            <a:picLocks noChangeAspect="1" noChangeArrowheads="1"/>
          </p:cNvPicPr>
          <p:nvPr/>
        </p:nvPicPr>
        <p:blipFill rotWithShape="1">
          <a:blip r:embed="rId2">
            <a:extLst>
              <a:ext uri="{28A0092B-C50C-407E-A947-70E740481C1C}">
                <a14:useLocalDpi xmlns:a14="http://schemas.microsoft.com/office/drawing/2010/main" val="0"/>
              </a:ext>
            </a:extLst>
          </a:blip>
          <a:srcRect l="8062" t="5435" r="7699" b="5917"/>
          <a:stretch/>
        </p:blipFill>
        <p:spPr bwMode="auto">
          <a:xfrm>
            <a:off x="304800" y="0"/>
            <a:ext cx="868929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21622" y="1359932"/>
            <a:ext cx="1096775" cy="461665"/>
          </a:xfrm>
          <a:prstGeom prst="rect">
            <a:avLst/>
          </a:prstGeom>
          <a:noFill/>
        </p:spPr>
        <p:txBody>
          <a:bodyPr wrap="none" rtlCol="0">
            <a:spAutoFit/>
          </a:bodyPr>
          <a:lstStyle/>
          <a:p>
            <a:r>
              <a:rPr lang="en-US" sz="2400" b="1" dirty="0" smtClean="0"/>
              <a:t>√50 ≈ 7</a:t>
            </a:r>
            <a:endParaRPr lang="en-US" sz="2400" b="1" dirty="0"/>
          </a:p>
        </p:txBody>
      </p:sp>
      <p:sp>
        <p:nvSpPr>
          <p:cNvPr id="5" name="TextBox 4"/>
          <p:cNvSpPr txBox="1"/>
          <p:nvPr/>
        </p:nvSpPr>
        <p:spPr>
          <a:xfrm>
            <a:off x="762000" y="528935"/>
            <a:ext cx="2334742" cy="830997"/>
          </a:xfrm>
          <a:prstGeom prst="rect">
            <a:avLst/>
          </a:prstGeom>
          <a:noFill/>
        </p:spPr>
        <p:txBody>
          <a:bodyPr wrap="none" rtlCol="0">
            <a:spAutoFit/>
          </a:bodyPr>
          <a:lstStyle/>
          <a:p>
            <a:r>
              <a:rPr lang="en-US" sz="2400" b="1" dirty="0" smtClean="0"/>
              <a:t>Increase bin size </a:t>
            </a:r>
          </a:p>
          <a:p>
            <a:r>
              <a:rPr lang="en-US" sz="2400" b="1" dirty="0" smtClean="0"/>
              <a:t>if too few events</a:t>
            </a:r>
            <a:endParaRPr lang="en-US" sz="2400" b="1" dirty="0"/>
          </a:p>
        </p:txBody>
      </p:sp>
    </p:spTree>
    <p:extLst>
      <p:ext uri="{BB962C8B-B14F-4D97-AF65-F5344CB8AC3E}">
        <p14:creationId xmlns:p14="http://schemas.microsoft.com/office/powerpoint/2010/main" val="126219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Python\250-400Times-LargerBinsII.png"/>
          <p:cNvPicPr>
            <a:picLocks noChangeAspect="1" noChangeArrowheads="1"/>
          </p:cNvPicPr>
          <p:nvPr/>
        </p:nvPicPr>
        <p:blipFill rotWithShape="1">
          <a:blip r:embed="rId2">
            <a:extLst>
              <a:ext uri="{28A0092B-C50C-407E-A947-70E740481C1C}">
                <a14:useLocalDpi xmlns:a14="http://schemas.microsoft.com/office/drawing/2010/main" val="0"/>
              </a:ext>
            </a:extLst>
          </a:blip>
          <a:srcRect l="8333" t="5556" r="8787" b="5677"/>
          <a:stretch/>
        </p:blipFill>
        <p:spPr bwMode="auto">
          <a:xfrm>
            <a:off x="304800" y="13252"/>
            <a:ext cx="8537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2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08"/>
            <a:ext cx="8229600" cy="963592"/>
          </a:xfrm>
        </p:spPr>
        <p:txBody>
          <a:bodyPr/>
          <a:lstStyle/>
          <a:p>
            <a:r>
              <a:rPr lang="en-US" b="1" dirty="0" smtClean="0"/>
              <a:t>Physics DIKW Pipeline</a:t>
            </a:r>
            <a:endParaRPr lang="en-US" b="1" dirty="0"/>
          </a:p>
        </p:txBody>
      </p:sp>
      <p:sp>
        <p:nvSpPr>
          <p:cNvPr id="3" name="Content Placeholder 2"/>
          <p:cNvSpPr>
            <a:spLocks noGrp="1"/>
          </p:cNvSpPr>
          <p:nvPr>
            <p:ph idx="1"/>
          </p:nvPr>
        </p:nvSpPr>
        <p:spPr>
          <a:xfrm>
            <a:off x="3858" y="838200"/>
            <a:ext cx="8835342" cy="6019800"/>
          </a:xfrm>
        </p:spPr>
        <p:txBody>
          <a:bodyPr>
            <a:normAutofit fontScale="92500" lnSpcReduction="10000"/>
          </a:bodyPr>
          <a:lstStyle/>
          <a:p>
            <a:r>
              <a:rPr lang="en-US" sz="2400" b="1" dirty="0" smtClean="0"/>
              <a:t>Raw Data: </a:t>
            </a:r>
            <a:r>
              <a:rPr lang="en-US" sz="2400" dirty="0" smtClean="0"/>
              <a:t>Each event is “vector” of “sensor” measurements such as signals of a charged particle in an ionized chamber or an energy decomposition in a “calorimeter” or light in a “Cherenkov counter” signaling particle type or signature that particle passed through chunk of matter saying it is weakly interacting</a:t>
            </a:r>
          </a:p>
          <a:p>
            <a:r>
              <a:rPr lang="en-US" sz="2400" b="1" dirty="0" smtClean="0"/>
              <a:t>Data </a:t>
            </a:r>
            <a:r>
              <a:rPr lang="en-US" sz="2400" dirty="0" smtClean="0"/>
              <a:t>or just next step: Apply clean up with calibration to get best possible measured data; event is still a vector of measurements</a:t>
            </a:r>
          </a:p>
          <a:p>
            <a:r>
              <a:rPr lang="en-US" sz="2400" b="1" dirty="0" smtClean="0"/>
              <a:t>Information: </a:t>
            </a:r>
            <a:r>
              <a:rPr lang="en-US" sz="2400" dirty="0" smtClean="0"/>
              <a:t>Convert original measurements into a specification – possibly with choices and probabilities of reaction that event represents</a:t>
            </a:r>
            <a:br>
              <a:rPr lang="en-US" sz="2400" dirty="0" smtClean="0"/>
            </a:br>
            <a:r>
              <a:rPr lang="en-US" sz="2400" dirty="0" smtClean="0"/>
              <a:t>p </a:t>
            </a:r>
            <a:r>
              <a:rPr lang="en-US" sz="2400" dirty="0" err="1" smtClean="0"/>
              <a:t>p</a:t>
            </a:r>
            <a:r>
              <a:rPr lang="en-US" sz="2400" dirty="0" smtClean="0"/>
              <a:t> </a:t>
            </a:r>
            <a:r>
              <a:rPr lang="en-US" sz="2400" dirty="0" smtClean="0">
                <a:sym typeface="Wingdings" pitchFamily="2" charset="2"/>
              </a:rPr>
              <a:t> Reasonably stable particles “charged particles” (with energy measured by magnetic field), “neutral particles” (with energy measured in a calorimeter and a categorization (Baryon, meson, lepton, photon)</a:t>
            </a:r>
          </a:p>
          <a:p>
            <a:r>
              <a:rPr lang="en-US" sz="2400" dirty="0" smtClean="0">
                <a:sym typeface="Wingdings" pitchFamily="2" charset="2"/>
              </a:rPr>
              <a:t>Now event is a new random variable with different types of components. Note events are of different vector length as number of particles varies from event to event.</a:t>
            </a:r>
          </a:p>
          <a:p>
            <a:r>
              <a:rPr lang="en-US" sz="2400" b="1" dirty="0" smtClean="0"/>
              <a:t>Knowledge: </a:t>
            </a:r>
            <a:r>
              <a:rPr lang="en-US" sz="2400" dirty="0" smtClean="0"/>
              <a:t>Take list of particles and apply physics motivated selections to select events and calculate “aggregate properties” summed over multiple particles; histogram and scatterplot</a:t>
            </a:r>
          </a:p>
          <a:p>
            <a:endParaRPr lang="en-US" sz="2400" dirty="0" smtClean="0"/>
          </a:p>
          <a:p>
            <a:endParaRPr lang="en-US" sz="2400" dirty="0"/>
          </a:p>
        </p:txBody>
      </p:sp>
    </p:spTree>
    <p:extLst>
      <p:ext uri="{BB962C8B-B14F-4D97-AF65-F5344CB8AC3E}">
        <p14:creationId xmlns:p14="http://schemas.microsoft.com/office/powerpoint/2010/main" val="228711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Atlas Data Analysis</a:t>
            </a:r>
            <a:endParaRPr lang="en-US" b="1" dirty="0"/>
          </a:p>
        </p:txBody>
      </p:sp>
      <p:sp>
        <p:nvSpPr>
          <p:cNvPr id="3" name="Content Placeholder 2"/>
          <p:cNvSpPr>
            <a:spLocks noGrp="1"/>
          </p:cNvSpPr>
          <p:nvPr>
            <p:ph idx="1"/>
          </p:nvPr>
        </p:nvSpPr>
        <p:spPr>
          <a:xfrm>
            <a:off x="0" y="762000"/>
            <a:ext cx="9144000" cy="6019800"/>
          </a:xfrm>
        </p:spPr>
        <p:txBody>
          <a:bodyPr>
            <a:normAutofit fontScale="62500" lnSpcReduction="20000"/>
          </a:bodyPr>
          <a:lstStyle/>
          <a:p>
            <a:r>
              <a:rPr lang="en-US" dirty="0" smtClean="0"/>
              <a:t>The detector generates unmanageably large amounts of raw data: about 25 megabytes per event (raw; zero suppression reduces this to 1.6 MB), multiplied by 40 million beam crossings per second in the center of the detector. This produces a total of 1 petabyte of raw data per second.</a:t>
            </a:r>
          </a:p>
          <a:p>
            <a:r>
              <a:rPr lang="en-US" dirty="0" smtClean="0"/>
              <a:t> The trigger system uses simple information to identify, in real time, the most interesting events to retain for detailed analysis. There are three trigger levels. The first is based in electronics on the detector while the other two run primarily on a large computer cluster near the detector. The first-level trigger selects about 100,000 events per second. </a:t>
            </a:r>
          </a:p>
          <a:p>
            <a:r>
              <a:rPr lang="en-US" b="1" dirty="0" smtClean="0"/>
              <a:t>Raw Data: </a:t>
            </a:r>
            <a:r>
              <a:rPr lang="en-US" dirty="0" smtClean="0"/>
              <a:t>After the third-level trigger has been applied, a few hundred events remain to be stored for further analysis. This amount of data still requires over 100 megabytes of disk space per second — at least a petabyte each year.</a:t>
            </a:r>
          </a:p>
          <a:p>
            <a:r>
              <a:rPr lang="en-US" b="1" dirty="0" smtClean="0"/>
              <a:t>Information: </a:t>
            </a:r>
            <a:r>
              <a:rPr lang="en-US" dirty="0" smtClean="0"/>
              <a:t>Offline event reconstruction is performed on all permanently stored events, turning the pattern of signals from the detector into physics objects, such as jets (collections of particles), photons, and leptons. </a:t>
            </a:r>
          </a:p>
          <a:p>
            <a:pPr lvl="1"/>
            <a:r>
              <a:rPr lang="en-US" dirty="0" smtClean="0"/>
              <a:t>Grid computing is being extensively used for event reconstruction, allowing the parallel use of university and laboratory computer networks throughout the world for the CPU-intensive task of reducing large quantities of raw data into a form suitable for physics analysis. The software for these tasks has been under development for many years, and will continue to be refined even now that the experiment is collecting data.</a:t>
            </a:r>
          </a:p>
          <a:p>
            <a:r>
              <a:rPr lang="en-US" b="1" dirty="0" smtClean="0"/>
              <a:t>Knowledge: </a:t>
            </a:r>
            <a:r>
              <a:rPr lang="en-US" dirty="0" smtClean="0"/>
              <a:t>Individuals and groups within the collaboration are writing their own code to perform further analysis of these objects, searching the patterns of detected particles for particular physical models or hypothetical particles.</a:t>
            </a:r>
            <a:endParaRPr lang="en-US" dirty="0"/>
          </a:p>
        </p:txBody>
      </p:sp>
    </p:spTree>
    <p:extLst>
      <p:ext uri="{BB962C8B-B14F-4D97-AF65-F5344CB8AC3E}">
        <p14:creationId xmlns:p14="http://schemas.microsoft.com/office/powerpoint/2010/main" val="129249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offrey Fox\Downloads\figaux_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7986"/>
            <a:ext cx="9144000" cy="629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33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opsci.com/files/imagecache/article_image_large/articles/CMS-event-candidate-higg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1" y="15433"/>
            <a:ext cx="9144000" cy="40407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900" y="4081426"/>
            <a:ext cx="8961699" cy="1754326"/>
          </a:xfrm>
          <a:prstGeom prst="rect">
            <a:avLst/>
          </a:prstGeom>
        </p:spPr>
        <p:txBody>
          <a:bodyPr wrap="square">
            <a:spAutoFit/>
          </a:bodyPr>
          <a:lstStyle/>
          <a:p>
            <a:r>
              <a:rPr lang="en-US" dirty="0"/>
              <a:t>A proton-proton collision event in the CMS experiment produces two high-energy photons (the red towers). This is what physicists would expect to see from the decay of a Higgs boson, but it is also consistent with background Standard Model physics processes</a:t>
            </a:r>
            <a:r>
              <a:rPr lang="en-US" dirty="0" smtClean="0"/>
              <a:t>.</a:t>
            </a:r>
          </a:p>
          <a:p>
            <a:endParaRPr lang="en-US" dirty="0"/>
          </a:p>
          <a:p>
            <a:r>
              <a:rPr lang="en-US" dirty="0" smtClean="0"/>
              <a:t>Orange tracks are charged (they bend) and are mainly forward and back.</a:t>
            </a:r>
          </a:p>
          <a:p>
            <a:r>
              <a:rPr lang="en-US" dirty="0" smtClean="0"/>
              <a:t>The photons are sent off transversely indicative of an extreme event</a:t>
            </a:r>
            <a:endParaRPr lang="en-US" dirty="0"/>
          </a:p>
        </p:txBody>
      </p:sp>
    </p:spTree>
    <p:extLst>
      <p:ext uri="{BB962C8B-B14F-4D97-AF65-F5344CB8AC3E}">
        <p14:creationId xmlns:p14="http://schemas.microsoft.com/office/powerpoint/2010/main" val="2213855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146" name="Group 2"/>
          <p:cNvGrpSpPr>
            <a:grpSpLocks/>
          </p:cNvGrpSpPr>
          <p:nvPr/>
        </p:nvGrpSpPr>
        <p:grpSpPr bwMode="auto">
          <a:xfrm>
            <a:off x="304800" y="763588"/>
            <a:ext cx="4089400" cy="5257800"/>
            <a:chOff x="177" y="528"/>
            <a:chExt cx="2576" cy="3600"/>
          </a:xfrm>
        </p:grpSpPr>
        <p:pic>
          <p:nvPicPr>
            <p:cNvPr id="1030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 y="528"/>
              <a:ext cx="2576" cy="3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30148" name="AutoShape 4"/>
            <p:cNvSpPr>
              <a:spLocks noChangeArrowheads="1"/>
            </p:cNvSpPr>
            <p:nvPr/>
          </p:nvSpPr>
          <p:spPr bwMode="auto">
            <a:xfrm>
              <a:off x="2153" y="3424"/>
              <a:ext cx="133" cy="144"/>
            </a:xfrm>
            <a:prstGeom prst="rightArrow">
              <a:avLst>
                <a:gd name="adj1" fmla="val 45241"/>
                <a:gd name="adj2" fmla="val 68750"/>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28398" dir="3806097"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30149" name="AutoShape 5"/>
            <p:cNvSpPr>
              <a:spLocks noChangeArrowheads="1"/>
            </p:cNvSpPr>
            <p:nvPr/>
          </p:nvSpPr>
          <p:spPr bwMode="auto">
            <a:xfrm>
              <a:off x="2156" y="796"/>
              <a:ext cx="133" cy="144"/>
            </a:xfrm>
            <a:prstGeom prst="rightArrow">
              <a:avLst>
                <a:gd name="adj1" fmla="val 45241"/>
                <a:gd name="adj2" fmla="val 68750"/>
              </a:avLst>
            </a:prstGeom>
            <a:solidFill>
              <a:srgbClr val="B8090C"/>
            </a:solidFill>
            <a:ln w="9525">
              <a:solidFill>
                <a:schemeClr val="accent2"/>
              </a:solidFill>
              <a:miter lim="800000"/>
              <a:headEnd/>
              <a:tailEnd/>
            </a:ln>
            <a:effectLst/>
            <a:extLst>
              <a:ext uri="{AF507438-7753-43E0-B8FC-AC1667EBCBE1}">
                <a14:hiddenEffects xmlns:a14="http://schemas.microsoft.com/office/drawing/2010/main">
                  <a:effectLst>
                    <a:outerShdw dist="28398" dir="3806097"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30150" name="Text Box 6"/>
            <p:cNvSpPr txBox="1">
              <a:spLocks noChangeArrowheads="1"/>
            </p:cNvSpPr>
            <p:nvPr/>
          </p:nvSpPr>
          <p:spPr bwMode="auto">
            <a:xfrm>
              <a:off x="1506" y="768"/>
              <a:ext cx="664" cy="21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A886E0"/>
                  </a:solidFill>
                  <a:latin typeface="Arial" charset="0"/>
                </a:rPr>
                <a:t>Event rate</a:t>
              </a:r>
            </a:p>
          </p:txBody>
        </p:sp>
        <p:sp>
          <p:nvSpPr>
            <p:cNvPr id="1030151" name="Text Box 7"/>
            <p:cNvSpPr txBox="1">
              <a:spLocks noChangeArrowheads="1"/>
            </p:cNvSpPr>
            <p:nvPr/>
          </p:nvSpPr>
          <p:spPr bwMode="auto">
            <a:xfrm>
              <a:off x="1549" y="2083"/>
              <a:ext cx="570" cy="21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A886E0"/>
                  </a:solidFill>
                  <a:latin typeface="Arial" charset="0"/>
                </a:rPr>
                <a:t> On tape</a:t>
              </a:r>
            </a:p>
          </p:txBody>
        </p:sp>
        <p:sp>
          <p:nvSpPr>
            <p:cNvPr id="1030152" name="AutoShape 8"/>
            <p:cNvSpPr>
              <a:spLocks noChangeArrowheads="1"/>
            </p:cNvSpPr>
            <p:nvPr/>
          </p:nvSpPr>
          <p:spPr bwMode="auto">
            <a:xfrm>
              <a:off x="2164" y="2108"/>
              <a:ext cx="133" cy="144"/>
            </a:xfrm>
            <a:prstGeom prst="rightArrow">
              <a:avLst>
                <a:gd name="adj1" fmla="val 45241"/>
                <a:gd name="adj2" fmla="val 68750"/>
              </a:avLst>
            </a:prstGeom>
            <a:solidFill>
              <a:srgbClr val="267A49"/>
            </a:solidFill>
            <a:ln w="9525">
              <a:solidFill>
                <a:schemeClr val="accent2"/>
              </a:solidFill>
              <a:miter lim="800000"/>
              <a:headEnd/>
              <a:tailEnd/>
            </a:ln>
            <a:effectLst/>
            <a:extLst>
              <a:ext uri="{AF507438-7753-43E0-B8FC-AC1667EBCBE1}">
                <a14:hiddenEffects xmlns:a14="http://schemas.microsoft.com/office/drawing/2010/main">
                  <a:effectLst>
                    <a:outerShdw dist="28398" dir="3806097"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30153" name="AutoShape 9"/>
            <p:cNvSpPr>
              <a:spLocks noChangeArrowheads="1"/>
            </p:cNvSpPr>
            <p:nvPr/>
          </p:nvSpPr>
          <p:spPr bwMode="auto">
            <a:xfrm>
              <a:off x="2164" y="1535"/>
              <a:ext cx="133" cy="144"/>
            </a:xfrm>
            <a:prstGeom prst="rightArrow">
              <a:avLst>
                <a:gd name="adj1" fmla="val 45241"/>
                <a:gd name="adj2" fmla="val 68750"/>
              </a:avLst>
            </a:prstGeom>
            <a:solidFill>
              <a:srgbClr val="A82926"/>
            </a:solidFill>
            <a:ln w="9525">
              <a:solidFill>
                <a:schemeClr val="accent2"/>
              </a:solidFill>
              <a:miter lim="800000"/>
              <a:headEnd/>
              <a:tailEnd/>
            </a:ln>
            <a:effectLst/>
            <a:extLst>
              <a:ext uri="{AF507438-7753-43E0-B8FC-AC1667EBCBE1}">
                <a14:hiddenEffects xmlns:a14="http://schemas.microsoft.com/office/drawing/2010/main">
                  <a:effectLst>
                    <a:outerShdw dist="28398" dir="3806097" algn="ctr" rotWithShape="0">
                      <a:schemeClr val="bg2"/>
                    </a:outerShdw>
                  </a:effectLst>
                </a14:hiddenEffects>
              </a:ext>
            </a:extLst>
          </p:spPr>
          <p:txBody>
            <a:bodyPr wrap="none" anchor="ctr"/>
            <a:lstStyle/>
            <a:p>
              <a:pPr algn="r" fontAlgn="base">
                <a:spcBef>
                  <a:spcPct val="0"/>
                </a:spcBef>
                <a:spcAft>
                  <a:spcPct val="0"/>
                </a:spcAft>
              </a:pPr>
              <a:endParaRPr lang="en-US" sz="2000">
                <a:solidFill>
                  <a:srgbClr val="FFFFFF"/>
                </a:solidFill>
              </a:endParaRPr>
            </a:p>
          </p:txBody>
        </p:sp>
        <p:sp>
          <p:nvSpPr>
            <p:cNvPr id="1030154" name="Text Box 10"/>
            <p:cNvSpPr txBox="1">
              <a:spLocks noChangeArrowheads="1"/>
            </p:cNvSpPr>
            <p:nvPr/>
          </p:nvSpPr>
          <p:spPr bwMode="auto">
            <a:xfrm>
              <a:off x="1638" y="1507"/>
              <a:ext cx="508" cy="21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A886E0"/>
                  </a:solidFill>
                  <a:latin typeface="Arial" charset="0"/>
                </a:rPr>
                <a:t>Level-1</a:t>
              </a:r>
            </a:p>
          </p:txBody>
        </p:sp>
      </p:grpSp>
      <p:sp>
        <p:nvSpPr>
          <p:cNvPr id="1030155" name="Rectangle 11"/>
          <p:cNvSpPr>
            <a:spLocks noGrp="1" noRot="1" noChangeArrowheads="1"/>
          </p:cNvSpPr>
          <p:nvPr>
            <p:ph type="title"/>
          </p:nvPr>
        </p:nvSpPr>
        <p:spPr>
          <a:xfrm>
            <a:off x="0" y="0"/>
            <a:ext cx="7696200" cy="727075"/>
          </a:xfrm>
          <a:noFill/>
          <a:ln>
            <a:solidFill>
              <a:srgbClr val="FF00FF"/>
            </a:solidFill>
            <a:miter lim="800000"/>
            <a:headEnd/>
            <a:tailEnd/>
          </a:ln>
        </p:spPr>
        <p:txBody>
          <a:bodyPr/>
          <a:lstStyle/>
          <a:p>
            <a:r>
              <a:rPr lang="en-GB" sz="2800">
                <a:solidFill>
                  <a:schemeClr val="accent2"/>
                </a:solidFill>
              </a:rPr>
              <a:t>Final States at the LHC</a:t>
            </a:r>
          </a:p>
        </p:txBody>
      </p:sp>
      <p:sp>
        <p:nvSpPr>
          <p:cNvPr id="1030156" name="Text Box 12"/>
          <p:cNvSpPr txBox="1">
            <a:spLocks noChangeArrowheads="1"/>
          </p:cNvSpPr>
          <p:nvPr/>
        </p:nvSpPr>
        <p:spPr bwMode="auto">
          <a:xfrm>
            <a:off x="990600" y="4876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endParaRPr lang="en-GB" sz="2400">
              <a:solidFill>
                <a:srgbClr val="FFFFFF"/>
              </a:solidFill>
              <a:latin typeface="Times New Roman" pitchFamily="18" charset="0"/>
            </a:endParaRPr>
          </a:p>
        </p:txBody>
      </p:sp>
      <p:grpSp>
        <p:nvGrpSpPr>
          <p:cNvPr id="1030157" name="Group 13"/>
          <p:cNvGrpSpPr>
            <a:grpSpLocks/>
          </p:cNvGrpSpPr>
          <p:nvPr/>
        </p:nvGrpSpPr>
        <p:grpSpPr bwMode="auto">
          <a:xfrm>
            <a:off x="1143000" y="762000"/>
            <a:ext cx="7707313" cy="5289550"/>
            <a:chOff x="740" y="480"/>
            <a:chExt cx="4855" cy="3332"/>
          </a:xfrm>
        </p:grpSpPr>
        <p:grpSp>
          <p:nvGrpSpPr>
            <p:cNvPr id="1030158" name="Group 14"/>
            <p:cNvGrpSpPr>
              <a:grpSpLocks/>
            </p:cNvGrpSpPr>
            <p:nvPr/>
          </p:nvGrpSpPr>
          <p:grpSpPr bwMode="auto">
            <a:xfrm>
              <a:off x="740" y="480"/>
              <a:ext cx="4855" cy="3332"/>
              <a:chOff x="740" y="480"/>
              <a:chExt cx="4855" cy="3332"/>
            </a:xfrm>
          </p:grpSpPr>
          <p:pic>
            <p:nvPicPr>
              <p:cNvPr id="103015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480"/>
                <a:ext cx="2523" cy="1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16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2" y="2496"/>
                <a:ext cx="2514" cy="1316"/>
              </a:xfrm>
              <a:prstGeom prst="rect">
                <a:avLst/>
              </a:prstGeom>
              <a:noFill/>
              <a:ln w="9525">
                <a:solidFill>
                  <a:srgbClr val="FF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161" name="Text Box 17"/>
              <p:cNvSpPr txBox="1">
                <a:spLocks noChangeArrowheads="1"/>
              </p:cNvSpPr>
              <p:nvPr/>
            </p:nvSpPr>
            <p:spPr bwMode="auto">
              <a:xfrm>
                <a:off x="3218" y="2592"/>
                <a:ext cx="115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1600" b="1">
                    <a:solidFill>
                      <a:srgbClr val="FF0080"/>
                    </a:solidFill>
                    <a:effectLst>
                      <a:outerShdw blurRad="38100" dist="38100" dir="2700000" algn="tl">
                        <a:srgbClr val="000000"/>
                      </a:outerShdw>
                    </a:effectLst>
                    <a:latin typeface="Comic Sans MS" pitchFamily="1" charset="0"/>
                  </a:rPr>
                  <a:t>Discovery</a:t>
                </a:r>
              </a:p>
              <a:p>
                <a:pPr algn="ctr" eaLnBrk="0" fontAlgn="base" hangingPunct="0">
                  <a:spcBef>
                    <a:spcPct val="0"/>
                  </a:spcBef>
                  <a:spcAft>
                    <a:spcPct val="0"/>
                  </a:spcAft>
                </a:pPr>
                <a:r>
                  <a:rPr lang="en-US" sz="1600" b="1">
                    <a:solidFill>
                      <a:srgbClr val="FF0080"/>
                    </a:solidFill>
                    <a:effectLst>
                      <a:outerShdw blurRad="38100" dist="38100" dir="2700000" algn="tl">
                        <a:srgbClr val="000000"/>
                      </a:outerShdw>
                    </a:effectLst>
                    <a:latin typeface="Comic Sans MS" pitchFamily="1" charset="0"/>
                  </a:rPr>
                  <a:t>“Golden Channel”</a:t>
                </a:r>
              </a:p>
            </p:txBody>
          </p:sp>
          <p:cxnSp>
            <p:nvCxnSpPr>
              <p:cNvPr id="1030162" name="AutoShape 18"/>
              <p:cNvCxnSpPr>
                <a:cxnSpLocks noChangeShapeType="1"/>
                <a:stCxn id="1030160" idx="1"/>
                <a:endCxn id="1030156" idx="3"/>
              </p:cNvCxnSpPr>
              <p:nvPr/>
            </p:nvCxnSpPr>
            <p:spPr bwMode="auto">
              <a:xfrm rot="10800000" flipV="1">
                <a:off x="740" y="3154"/>
                <a:ext cx="2332" cy="62"/>
              </a:xfrm>
              <a:prstGeom prst="bentConnector3">
                <a:avLst>
                  <a:gd name="adj1" fmla="val 50000"/>
                </a:avLst>
              </a:prstGeom>
              <a:noFill/>
              <a:ln w="31750">
                <a:solidFill>
                  <a:srgbClr val="FF0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163" name="Text Box 19"/>
              <p:cNvSpPr txBox="1">
                <a:spLocks noChangeArrowheads="1"/>
              </p:cNvSpPr>
              <p:nvPr/>
            </p:nvSpPr>
            <p:spPr bwMode="auto">
              <a:xfrm>
                <a:off x="1152" y="720"/>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endParaRPr lang="en-GB" sz="2400">
                  <a:solidFill>
                    <a:srgbClr val="FFFFFF"/>
                  </a:solidFill>
                  <a:latin typeface="Times New Roman" pitchFamily="18" charset="0"/>
                </a:endParaRPr>
              </a:p>
            </p:txBody>
          </p:sp>
          <p:cxnSp>
            <p:nvCxnSpPr>
              <p:cNvPr id="1030164" name="AutoShape 20"/>
              <p:cNvCxnSpPr>
                <a:cxnSpLocks noChangeShapeType="1"/>
                <a:endCxn id="1030163" idx="3"/>
              </p:cNvCxnSpPr>
              <p:nvPr/>
            </p:nvCxnSpPr>
            <p:spPr bwMode="auto">
              <a:xfrm rot="10800000">
                <a:off x="1268" y="864"/>
                <a:ext cx="2322" cy="170"/>
              </a:xfrm>
              <a:prstGeom prst="bentConnector3">
                <a:avLst>
                  <a:gd name="adj1" fmla="val 50000"/>
                </a:avLst>
              </a:prstGeom>
              <a:noFill/>
              <a:ln w="31750">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30165" name="Text Box 21"/>
            <p:cNvSpPr txBox="1">
              <a:spLocks noChangeArrowheads="1"/>
            </p:cNvSpPr>
            <p:nvPr/>
          </p:nvSpPr>
          <p:spPr bwMode="auto">
            <a:xfrm>
              <a:off x="4772" y="1536"/>
              <a:ext cx="770" cy="1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fontAlgn="base">
                <a:spcBef>
                  <a:spcPct val="0"/>
                </a:spcBef>
                <a:spcAft>
                  <a:spcPct val="0"/>
                </a:spcAft>
              </a:pPr>
              <a:r>
                <a:rPr lang="en-US" sz="1200" b="1">
                  <a:solidFill>
                    <a:srgbClr val="FFFFFF"/>
                  </a:solidFill>
                </a:rPr>
                <a:t>Pedestal Effect</a:t>
              </a:r>
            </a:p>
          </p:txBody>
        </p:sp>
      </p:grpSp>
      <p:sp>
        <p:nvSpPr>
          <p:cNvPr id="1030166" name="Text Box 22"/>
          <p:cNvSpPr txBox="1">
            <a:spLocks noChangeArrowheads="1"/>
          </p:cNvSpPr>
          <p:nvPr/>
        </p:nvSpPr>
        <p:spPr bwMode="auto">
          <a:xfrm>
            <a:off x="1331913" y="1412875"/>
            <a:ext cx="10779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pPr fontAlgn="base">
              <a:spcBef>
                <a:spcPct val="0"/>
              </a:spcBef>
              <a:spcAft>
                <a:spcPct val="0"/>
              </a:spcAft>
            </a:pPr>
            <a:r>
              <a:rPr lang="en-US" sz="800" b="1">
                <a:solidFill>
                  <a:srgbClr val="000514"/>
                </a:solidFill>
              </a:rPr>
              <a:t>~ 30% is diffractive</a:t>
            </a:r>
          </a:p>
        </p:txBody>
      </p:sp>
    </p:spTree>
    <p:custDataLst>
      <p:tags r:id="rId1"/>
    </p:custDataLst>
    <p:extLst>
      <p:ext uri="{BB962C8B-B14F-4D97-AF65-F5344CB8AC3E}">
        <p14:creationId xmlns:p14="http://schemas.microsoft.com/office/powerpoint/2010/main" val="579744496"/>
      </p:ext>
    </p:extLst>
  </p:cSld>
  <p:clrMapOvr>
    <a:masterClrMapping/>
  </p:clrMapOvr>
  <p:transition advTm="7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030157"/>
                                        </p:tgtEl>
                                        <p:attrNameLst>
                                          <p:attrName>style.visibility</p:attrName>
                                        </p:attrNameLst>
                                      </p:cBhvr>
                                      <p:to>
                                        <p:strVal val="visible"/>
                                      </p:to>
                                    </p:set>
                                    <p:animEffect transition="in" filter="barn(inHorizontal)">
                                      <p:cBhvr>
                                        <p:cTn id="7" dur="500"/>
                                        <p:tgtEl>
                                          <p:spTgt spid="1030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08"/>
            <a:ext cx="8229600" cy="963592"/>
          </a:xfrm>
        </p:spPr>
        <p:txBody>
          <a:bodyPr/>
          <a:lstStyle/>
          <a:p>
            <a:r>
              <a:rPr lang="en-US" b="1" dirty="0" smtClean="0"/>
              <a:t>Statistics: IID</a:t>
            </a:r>
            <a:endParaRPr lang="en-US" b="1" dirty="0"/>
          </a:p>
        </p:txBody>
      </p:sp>
      <p:sp>
        <p:nvSpPr>
          <p:cNvPr id="3" name="Content Placeholder 2"/>
          <p:cNvSpPr>
            <a:spLocks noGrp="1"/>
          </p:cNvSpPr>
          <p:nvPr>
            <p:ph idx="1"/>
          </p:nvPr>
        </p:nvSpPr>
        <p:spPr>
          <a:xfrm>
            <a:off x="0" y="914400"/>
            <a:ext cx="9144000" cy="5715000"/>
          </a:xfrm>
        </p:spPr>
        <p:txBody>
          <a:bodyPr>
            <a:normAutofit fontScale="92500" lnSpcReduction="10000"/>
          </a:bodyPr>
          <a:lstStyle/>
          <a:p>
            <a:r>
              <a:rPr lang="en-US" dirty="0" smtClean="0"/>
              <a:t>There are two simple ways of doing formal statistics of Physics analysis</a:t>
            </a:r>
          </a:p>
          <a:p>
            <a:pPr lvl="1"/>
            <a:r>
              <a:rPr lang="en-US" dirty="0" smtClean="0"/>
              <a:t>Poisson Distribution</a:t>
            </a:r>
          </a:p>
          <a:p>
            <a:pPr lvl="1"/>
            <a:r>
              <a:rPr lang="en-US" dirty="0" smtClean="0"/>
              <a:t>Binomial distribution</a:t>
            </a:r>
          </a:p>
          <a:p>
            <a:r>
              <a:rPr lang="en-US" dirty="0" smtClean="0"/>
              <a:t>Both give the same answer for case here where the events are very </a:t>
            </a:r>
            <a:r>
              <a:rPr lang="en-US" dirty="0" err="1" smtClean="0"/>
              <a:t>very</a:t>
            </a:r>
            <a:r>
              <a:rPr lang="en-US" dirty="0" smtClean="0"/>
              <a:t> unlikely</a:t>
            </a:r>
          </a:p>
          <a:p>
            <a:r>
              <a:rPr lang="en-US" dirty="0" smtClean="0"/>
              <a:t>First we note a key assumption/property</a:t>
            </a:r>
          </a:p>
          <a:p>
            <a:r>
              <a:rPr lang="en-US" dirty="0" smtClean="0"/>
              <a:t>Each (physics) event is independent of previous ones</a:t>
            </a:r>
          </a:p>
          <a:p>
            <a:r>
              <a:rPr lang="en-US" dirty="0" smtClean="0"/>
              <a:t>Thus events form </a:t>
            </a:r>
            <a:r>
              <a:rPr lang="en-US" b="1" dirty="0" smtClean="0"/>
              <a:t>independent identically distributed (IID) random variables</a:t>
            </a:r>
          </a:p>
          <a:p>
            <a:r>
              <a:rPr lang="en-US" dirty="0" smtClean="0"/>
              <a:t>Most cases in big data either have this property or it approximately true</a:t>
            </a:r>
          </a:p>
          <a:p>
            <a:endParaRPr lang="en-US" dirty="0"/>
          </a:p>
        </p:txBody>
      </p:sp>
    </p:spTree>
    <p:extLst>
      <p:ext uri="{BB962C8B-B14F-4D97-AF65-F5344CB8AC3E}">
        <p14:creationId xmlns:p14="http://schemas.microsoft.com/office/powerpoint/2010/main" val="32539658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392&quot;&gt;&lt;/object&gt;&lt;object type=&quot;2&quot; unique_id=&quot;10393&quot;&gt;&lt;object type=&quot;3&quot; unique_id=&quot;10394&quot;&gt;&lt;property id=&quot;20148&quot; value=&quot;5&quot;/&gt;&lt;property id=&quot;20300&quot; value=&quot;Slide 1 - &amp;quot;Physics-Informatics  Looking for Higgs Particle Counting Errors (Continued) &amp;quot;&quot;/&gt;&lt;property id=&quot;20307&quot; value=&quot;257&quot;/&gt;&lt;/object&gt;&lt;object type=&quot;3&quot; unique_id=&quot;11071&quot;&gt;&lt;property id=&quot;20148&quot; value=&quot;5&quot;/&gt;&lt;property id=&quot;20300&quot; value=&quot;Slide 9 - &amp;quot;Statistics: IID&amp;quot;&quot;/&gt;&lt;property id=&quot;20307&quot; value=&quot;270&quot;/&gt;&lt;/object&gt;&lt;object type=&quot;3&quot; unique_id=&quot;11072&quot;&gt;&lt;property id=&quot;20148&quot; value=&quot;5&quot;/&gt;&lt;property id=&quot;20300&quot; value=&quot;Slide 10 - &amp;quot;Statistics: Law of Large Numbers&amp;quot;&quot;/&gt;&lt;property id=&quot;20307&quot; value=&quot;272&quot;/&gt;&lt;/object&gt;&lt;object type=&quot;3&quot; unique_id=&quot;13417&quot;&gt;&lt;property id=&quot;20148&quot; value=&quot;5&quot;/&gt;&lt;property id=&quot;20300&quot; value=&quot;Slide 3 - &amp;quot;Random Variables&amp;quot;&quot;/&gt;&lt;property id=&quot;20307&quot; value=&quot;304&quot;/&gt;&lt;/object&gt;&lt;object type=&quot;3&quot; unique_id=&quot;13418&quot;&gt;&lt;property id=&quot;20148&quot; value=&quot;5&quot;/&gt;&lt;property id=&quot;20300&quot; value=&quot;Slide 4 - &amp;quot;Physics DIKW Pipeline&amp;quot;&quot;/&gt;&lt;property id=&quot;20307&quot; value=&quot;305&quot;/&gt;&lt;/object&gt;&lt;object type=&quot;3&quot; unique_id=&quot;13419&quot;&gt;&lt;property id=&quot;20148&quot; value=&quot;5&quot;/&gt;&lt;property id=&quot;20300&quot; value=&quot;Slide 5 - &amp;quot;Atlas Data Analysis&amp;quot;&quot;/&gt;&lt;property id=&quot;20307&quot; value=&quot;306&quot;/&gt;&lt;/object&gt;&lt;object type=&quot;3&quot; unique_id=&quot;13420&quot;&gt;&lt;property id=&quot;20148&quot; value=&quot;5&quot;/&gt;&lt;property id=&quot;20300&quot; value=&quot;Slide 6&quot;/&gt;&lt;property id=&quot;20307&quot; value=&quot;307&quot;/&gt;&lt;/object&gt;&lt;object type=&quot;3&quot; unique_id=&quot;13421&quot;&gt;&lt;property id=&quot;20148&quot; value=&quot;5&quot;/&gt;&lt;property id=&quot;20300&quot; value=&quot;Slide 7&quot;/&gt;&lt;property id=&quot;20307&quot; value=&quot;308&quot;/&gt;&lt;/object&gt;&lt;object type=&quot;3&quot; unique_id=&quot;13422&quot;&gt;&lt;property id=&quot;20148&quot; value=&quot;5&quot;/&gt;&lt;property id=&quot;20300&quot; value=&quot;Slide 8 - &amp;quot;Final States at the LHC&amp;quot;&quot;/&gt;&lt;property id=&quot;20307&quot; value=&quot;309&quot;/&gt;&lt;/object&gt;&lt;object type=&quot;3&quot; unique_id=&quot;13568&quot;&gt;&lt;property id=&quot;20148&quot; value=&quot;5&quot;/&gt;&lt;property id=&quot;20300&quot; value=&quot;Slide 11 - &amp;quot;Event/Counting Data&amp;quot;&quot;/&gt;&lt;property id=&quot;20307&quot; value=&quot;311&quot;/&gt;&lt;/object&gt;&lt;object type=&quot;3&quot; unique_id=&quot;13569&quot;&gt;&lt;property id=&quot;20148&quot; value=&quot;5&quot;/&gt;&lt;property id=&quot;20300&quot; value=&quot;Slide 12&quot;/&gt;&lt;property id=&quot;20307&quot; value=&quot;312&quot;/&gt;&lt;/object&gt;&lt;object type=&quot;3&quot; unique_id=&quot;13570&quot;&gt;&lt;property id=&quot;20148&quot; value=&quot;5&quot;/&gt;&lt;property id=&quot;20300&quot; value=&quot;Slide 14 - &amp;quot;This Corresponds to&amp;quot;&quot;/&gt;&lt;property id=&quot;20307&quot; value=&quot;313&quot;/&gt;&lt;/object&gt;&lt;object type=&quot;3&quot; unique_id=&quot;13823&quot;&gt;&lt;property id=&quot;20148&quot; value=&quot;5&quot;/&gt;&lt;property id=&quot;20300&quot; value=&quot;Slide 15 - &amp;quot;Normal or Gaussian Distribution&amp;quot;&quot;/&gt;&lt;property id=&quot;20307&quot; value=&quot;314&quot;/&gt;&lt;/object&gt;&lt;object type=&quot;3&quot; unique_id=&quot;13824&quot;&gt;&lt;property id=&quot;20148&quot; value=&quot;5&quot;/&gt;&lt;property id=&quot;20300&quot; value=&quot;Slide 16 - &amp;quot;Generating Events&amp;quot;&quot;/&gt;&lt;property id=&quot;20307&quot; value=&quot;315&quot;/&gt;&lt;/object&gt;&lt;object type=&quot;3&quot; unique_id=&quot;13825&quot;&gt;&lt;property id=&quot;20148&quot; value=&quot;5&quot;/&gt;&lt;property id=&quot;20300&quot; value=&quot;Slide 17 - &amp;quot;Plotting the 40,000 trials&amp;quot;&quot;/&gt;&lt;property id=&quot;20307&quot; value=&quot;316&quot;/&gt;&lt;/object&gt;&lt;object type=&quot;3&quot; unique_id=&quot;13826&quot;&gt;&lt;property id=&quot;20148&quot; value=&quot;5&quot;/&gt;&lt;property id=&quot;20300&quot; value=&quot;Slide 18 - &amp;quot;Adding Annotations&amp;quot;&quot;/&gt;&lt;property id=&quot;20307&quot; value=&quot;317&quot;/&gt;&lt;/object&gt;&lt;object type=&quot;3&quot; unique_id=&quot;13827&quot;&gt;&lt;property id=&quot;20148&quot; value=&quot;5&quot;/&gt;&lt;property id=&quot;20300&quot; value=&quot;Slide 19&quot;/&gt;&lt;property id=&quot;20307&quot; value=&quot;318&quot;/&gt;&lt;/object&gt;&lt;object type=&quot;3&quot; unique_id=&quot;13828&quot;&gt;&lt;property id=&quot;20148&quot; value=&quot;5&quot;/&gt;&lt;property id=&quot;20300&quot; value=&quot;Slide 20 - &amp;quot;A larger set of Events&amp;quot;&quot;/&gt;&lt;property id=&quot;20307&quot; value=&quot;319&quot;/&gt;&lt;/object&gt;&lt;object type=&quot;3&quot; unique_id=&quot;14061&quot;&gt;&lt;property id=&quot;20148&quot; value=&quot;5&quot;/&gt;&lt;property id=&quot;20300&quot; value=&quot;Slide 28&quot;/&gt;&lt;property id=&quot;20307&quot; value=&quot;321&quot;/&gt;&lt;/object&gt;&lt;object type=&quot;3&quot; unique_id=&quot;14062&quot;&gt;&lt;property id=&quot;20148&quot; value=&quot;5&quot;/&gt;&lt;property id=&quot;20300&quot; value=&quot;Slide 29&quot;/&gt;&lt;property id=&quot;20307&quot; value=&quot;320&quot;/&gt;&lt;/object&gt;&lt;object type=&quot;3&quot; unique_id=&quot;14063&quot;&gt;&lt;property id=&quot;20148&quot; value=&quot;5&quot;/&gt;&lt;property id=&quot;20300&quot; value=&quot;Slide 30&quot;/&gt;&lt;property id=&quot;20307&quot; value=&quot;322&quot;/&gt;&lt;/object&gt;&lt;object type=&quot;3&quot; unique_id=&quot;14180&quot;&gt;&lt;property id=&quot;20148&quot; value=&quot;5&quot;/&gt;&lt;property id=&quot;20300&quot; value=&quot;Slide 31&quot;/&gt;&lt;property id=&quot;20307&quot; value=&quot;325&quot;/&gt;&lt;/object&gt;&lt;object type=&quot;3&quot; unique_id=&quot;14868&quot;&gt;&lt;property id=&quot;20148&quot; value=&quot;5&quot;/&gt;&lt;property id=&quot;20300&quot; value=&quot;Slide 21&quot;/&gt;&lt;property id=&quot;20307&quot; value=&quot;326&quot;/&gt;&lt;/object&gt;&lt;object type=&quot;3&quot; unique_id=&quot;14870&quot;&gt;&lt;property id=&quot;20148&quot; value=&quot;5&quot;/&gt;&lt;property id=&quot;20300&quot; value=&quot;Slide 22&quot;/&gt;&lt;property id=&quot;20307&quot; value=&quot;328&quot;/&gt;&lt;/object&gt;&lt;object type=&quot;3&quot; unique_id=&quot;15039&quot;&gt;&lt;property id=&quot;20148&quot; value=&quot;5&quot;/&gt;&lt;property id=&quot;20300&quot; value=&quot;Slide 13&quot;/&gt;&lt;property id=&quot;20307&quot; value=&quot;330&quot;/&gt;&lt;/object&gt;&lt;object type=&quot;3&quot; unique_id=&quot;15040&quot;&gt;&lt;property id=&quot;20148&quot; value=&quot;5&quot;/&gt;&lt;property id=&quot;20300&quot; value=&quot;Slide 23&quot;/&gt;&lt;property id=&quot;20307&quot; value=&quot;329&quot;/&gt;&lt;/object&gt;&lt;object type=&quot;3&quot; unique_id=&quot;15217&quot;&gt;&lt;property id=&quot;20148&quot; value=&quot;5&quot;/&gt;&lt;property id=&quot;20300&quot; value=&quot;Slide 24 - &amp;quot;Making Error Bars √ Law for y axis&amp;quot;&quot;/&gt;&lt;property id=&quot;20307&quot; value=&quot;331&quot;/&gt;&lt;/object&gt;&lt;object type=&quot;3&quot; unique_id=&quot;15218&quot;&gt;&lt;property id=&quot;20148&quot; value=&quot;5&quot;/&gt;&lt;property id=&quot;20300&quot; value=&quot;Slide 25 - &amp;quot;Making One Sigma Line √ Law for x axis&amp;quot;&quot;/&gt;&lt;property id=&quot;20307&quot; value=&quot;332&quot;/&gt;&lt;/object&gt;&lt;object type=&quot;3&quot; unique_id=&quot;15399&quot;&gt;&lt;property id=&quot;20148&quot; value=&quot;5&quot;/&gt;&lt;property id=&quot;20300&quot; value=&quot;Slide 26 - &amp;quot;Meaning of a Standard Deviation  (one sigma)&amp;quot;&quot;/&gt;&lt;property id=&quot;20307&quot; value=&quot;333&quot;/&gt;&lt;/object&gt;&lt;object type=&quot;3&quot; unique_id=&quot;15400&quot;&gt;&lt;property id=&quot;20148&quot; value=&quot;5&quot;/&gt;&lt;property id=&quot;20300&quot; value=&quot;Slide 27 - &amp;quot;Is this stuff Right?&amp;quot;&quot;/&gt;&lt;property id=&quot;20307&quot; value=&quot;334&quot;/&gt;&lt;/object&gt;&lt;object type=&quot;3&quot; unique_id=&quot;15808&quot;&gt;&lt;property id=&quot;20148&quot; value=&quot;5&quot;/&gt;&lt;property id=&quot;20300&quot; value=&quot;Slide 2 - &amp;quot;Course Schedule&amp;quot;&quot;/&gt;&lt;property id=&quot;20307&quot; value=&quot;33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2.2|6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4421</TotalTime>
  <Words>1903</Words>
  <Application>Microsoft Office PowerPoint</Application>
  <PresentationFormat>On-screen Show (4:3)</PresentationFormat>
  <Paragraphs>160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Physics-Informatics  Looking for Higgs Particle Counting Errors (Continued) </vt:lpstr>
      <vt:lpstr>Course Schedule</vt:lpstr>
      <vt:lpstr>Random Variables</vt:lpstr>
      <vt:lpstr>Physics DIKW Pipeline</vt:lpstr>
      <vt:lpstr>Atlas Data Analysis</vt:lpstr>
      <vt:lpstr>PowerPoint Presentation</vt:lpstr>
      <vt:lpstr>PowerPoint Presentation</vt:lpstr>
      <vt:lpstr>Final States at the LHC</vt:lpstr>
      <vt:lpstr>Statistics: IID</vt:lpstr>
      <vt:lpstr>Statistics: Law of Large Numbers</vt:lpstr>
      <vt:lpstr>Event/Counting Data</vt:lpstr>
      <vt:lpstr>PowerPoint Presentation</vt:lpstr>
      <vt:lpstr>PowerPoint Presentation</vt:lpstr>
      <vt:lpstr>This Corresponds to</vt:lpstr>
      <vt:lpstr>Normal or Gaussian Distribution</vt:lpstr>
      <vt:lpstr>Generating Events</vt:lpstr>
      <vt:lpstr>Plotting the 40,000 trials</vt:lpstr>
      <vt:lpstr>Adding Annotations</vt:lpstr>
      <vt:lpstr>PowerPoint Presentation</vt:lpstr>
      <vt:lpstr>A larger set of Events</vt:lpstr>
      <vt:lpstr>PowerPoint Presentation</vt:lpstr>
      <vt:lpstr>PowerPoint Presentation</vt:lpstr>
      <vt:lpstr>PowerPoint Presentation</vt:lpstr>
      <vt:lpstr>Making Error Bars √ Law for y axis</vt:lpstr>
      <vt:lpstr>Making One Sigma Line √ Law for x axis</vt:lpstr>
      <vt:lpstr>Meaning of a Standard Deviation  (one sigma)</vt:lpstr>
      <vt:lpstr>Is this stuff Right?</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Physics-Informatics  Looking for Higgs Particle Counting Errors</dc:title>
  <dc:creator>Geoffrey Fox</dc:creator>
  <cp:lastModifiedBy>Geoffrey Fox</cp:lastModifiedBy>
  <cp:revision>104</cp:revision>
  <dcterms:created xsi:type="dcterms:W3CDTF">2013-01-13T13:36:30Z</dcterms:created>
  <dcterms:modified xsi:type="dcterms:W3CDTF">2013-01-29T01:56:01Z</dcterms:modified>
</cp:coreProperties>
</file>