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7" r:id="rId2"/>
    <p:sldId id="336" r:id="rId3"/>
    <p:sldId id="337" r:id="rId4"/>
    <p:sldId id="338" r:id="rId5"/>
    <p:sldId id="339" r:id="rId6"/>
    <p:sldId id="340" r:id="rId7"/>
    <p:sldId id="341" r:id="rId8"/>
    <p:sldId id="323" r:id="rId9"/>
    <p:sldId id="324" r:id="rId10"/>
    <p:sldId id="273" r:id="rId11"/>
    <p:sldId id="274" r:id="rId12"/>
    <p:sldId id="275" r:id="rId13"/>
    <p:sldId id="276" r:id="rId14"/>
    <p:sldId id="277" r:id="rId15"/>
    <p:sldId id="279" r:id="rId16"/>
    <p:sldId id="280" r:id="rId17"/>
    <p:sldId id="283" r:id="rId18"/>
    <p:sldId id="281" r:id="rId19"/>
    <p:sldId id="282" r:id="rId20"/>
    <p:sldId id="284" r:id="rId21"/>
    <p:sldId id="285" r:id="rId22"/>
    <p:sldId id="286" r:id="rId23"/>
  </p:sldIdLst>
  <p:sldSz cx="9144000" cy="6858000" type="screen4x3"/>
  <p:notesSz cx="6858000" cy="91440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532" autoAdjust="0"/>
  </p:normalViewPr>
  <p:slideViewPr>
    <p:cSldViewPr>
      <p:cViewPr varScale="1">
        <p:scale>
          <a:sx n="73" d="100"/>
          <a:sy n="73" d="100"/>
        </p:scale>
        <p:origin x="-38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1AED7D-D6EF-4A0A-9C71-B094BFBA9E06}" type="datetimeFigureOut">
              <a:rPr lang="en-US" smtClean="0"/>
              <a:t>1/28/2013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C060B7-20EA-493E-8A57-6060AE47ED35}" type="slidenum">
              <a:rPr lang="en-US" smtClean="0"/>
              <a:t>‹#›</a:t>
            </a:fld>
            <a:endParaRPr lang="en-US"/>
          </a:p>
        </p:txBody>
      </p:sp>
    </p:spTree>
    <p:extLst>
      <p:ext uri="{BB962C8B-B14F-4D97-AF65-F5344CB8AC3E}">
        <p14:creationId xmlns:p14="http://schemas.microsoft.com/office/powerpoint/2010/main" val="41826735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35D8128-8550-4C7F-833E-962DE9C9C605}" type="datetimeFigureOut">
              <a:rPr lang="en-US" smtClean="0"/>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54AF4D-CB40-41BE-8FAF-CDD695FFFBD2}" type="slidenum">
              <a:rPr lang="en-US" smtClean="0"/>
              <a:t>‹#›</a:t>
            </a:fld>
            <a:endParaRPr lang="en-US"/>
          </a:p>
        </p:txBody>
      </p:sp>
    </p:spTree>
    <p:extLst>
      <p:ext uri="{BB962C8B-B14F-4D97-AF65-F5344CB8AC3E}">
        <p14:creationId xmlns:p14="http://schemas.microsoft.com/office/powerpoint/2010/main" val="274219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5D8128-8550-4C7F-833E-962DE9C9C605}" type="datetimeFigureOut">
              <a:rPr lang="en-US" smtClean="0"/>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54AF4D-CB40-41BE-8FAF-CDD695FFFBD2}" type="slidenum">
              <a:rPr lang="en-US" smtClean="0"/>
              <a:t>‹#›</a:t>
            </a:fld>
            <a:endParaRPr lang="en-US"/>
          </a:p>
        </p:txBody>
      </p:sp>
    </p:spTree>
    <p:extLst>
      <p:ext uri="{BB962C8B-B14F-4D97-AF65-F5344CB8AC3E}">
        <p14:creationId xmlns:p14="http://schemas.microsoft.com/office/powerpoint/2010/main" val="2943299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5D8128-8550-4C7F-833E-962DE9C9C605}" type="datetimeFigureOut">
              <a:rPr lang="en-US" smtClean="0"/>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54AF4D-CB40-41BE-8FAF-CDD695FFFBD2}" type="slidenum">
              <a:rPr lang="en-US" smtClean="0"/>
              <a:t>‹#›</a:t>
            </a:fld>
            <a:endParaRPr lang="en-US"/>
          </a:p>
        </p:txBody>
      </p:sp>
    </p:spTree>
    <p:extLst>
      <p:ext uri="{BB962C8B-B14F-4D97-AF65-F5344CB8AC3E}">
        <p14:creationId xmlns:p14="http://schemas.microsoft.com/office/powerpoint/2010/main" val="3849123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5D8128-8550-4C7F-833E-962DE9C9C605}" type="datetimeFigureOut">
              <a:rPr lang="en-US" smtClean="0"/>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54AF4D-CB40-41BE-8FAF-CDD695FFFBD2}" type="slidenum">
              <a:rPr lang="en-US" smtClean="0"/>
              <a:t>‹#›</a:t>
            </a:fld>
            <a:endParaRPr lang="en-US"/>
          </a:p>
        </p:txBody>
      </p:sp>
    </p:spTree>
    <p:extLst>
      <p:ext uri="{BB962C8B-B14F-4D97-AF65-F5344CB8AC3E}">
        <p14:creationId xmlns:p14="http://schemas.microsoft.com/office/powerpoint/2010/main" val="3405562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5D8128-8550-4C7F-833E-962DE9C9C605}" type="datetimeFigureOut">
              <a:rPr lang="en-US" smtClean="0"/>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54AF4D-CB40-41BE-8FAF-CDD695FFFBD2}" type="slidenum">
              <a:rPr lang="en-US" smtClean="0"/>
              <a:t>‹#›</a:t>
            </a:fld>
            <a:endParaRPr lang="en-US"/>
          </a:p>
        </p:txBody>
      </p:sp>
    </p:spTree>
    <p:extLst>
      <p:ext uri="{BB962C8B-B14F-4D97-AF65-F5344CB8AC3E}">
        <p14:creationId xmlns:p14="http://schemas.microsoft.com/office/powerpoint/2010/main" val="2640785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5D8128-8550-4C7F-833E-962DE9C9C605}" type="datetimeFigureOut">
              <a:rPr lang="en-US" smtClean="0"/>
              <a:t>1/28/2013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54AF4D-CB40-41BE-8FAF-CDD695FFFBD2}" type="slidenum">
              <a:rPr lang="en-US" smtClean="0"/>
              <a:t>‹#›</a:t>
            </a:fld>
            <a:endParaRPr lang="en-US"/>
          </a:p>
        </p:txBody>
      </p:sp>
    </p:spTree>
    <p:extLst>
      <p:ext uri="{BB962C8B-B14F-4D97-AF65-F5344CB8AC3E}">
        <p14:creationId xmlns:p14="http://schemas.microsoft.com/office/powerpoint/2010/main" val="2095733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5D8128-8550-4C7F-833E-962DE9C9C605}" type="datetimeFigureOut">
              <a:rPr lang="en-US" smtClean="0"/>
              <a:t>1/28/2013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54AF4D-CB40-41BE-8FAF-CDD695FFFBD2}" type="slidenum">
              <a:rPr lang="en-US" smtClean="0"/>
              <a:t>‹#›</a:t>
            </a:fld>
            <a:endParaRPr lang="en-US"/>
          </a:p>
        </p:txBody>
      </p:sp>
    </p:spTree>
    <p:extLst>
      <p:ext uri="{BB962C8B-B14F-4D97-AF65-F5344CB8AC3E}">
        <p14:creationId xmlns:p14="http://schemas.microsoft.com/office/powerpoint/2010/main" val="2840254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5D8128-8550-4C7F-833E-962DE9C9C605}" type="datetimeFigureOut">
              <a:rPr lang="en-US" smtClean="0"/>
              <a:t>1/28/2013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54AF4D-CB40-41BE-8FAF-CDD695FFFBD2}" type="slidenum">
              <a:rPr lang="en-US" smtClean="0"/>
              <a:t>‹#›</a:t>
            </a:fld>
            <a:endParaRPr lang="en-US"/>
          </a:p>
        </p:txBody>
      </p:sp>
    </p:spTree>
    <p:extLst>
      <p:ext uri="{BB962C8B-B14F-4D97-AF65-F5344CB8AC3E}">
        <p14:creationId xmlns:p14="http://schemas.microsoft.com/office/powerpoint/2010/main" val="2317496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5D8128-8550-4C7F-833E-962DE9C9C605}" type="datetimeFigureOut">
              <a:rPr lang="en-US" smtClean="0"/>
              <a:t>1/28/2013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54AF4D-CB40-41BE-8FAF-CDD695FFFBD2}" type="slidenum">
              <a:rPr lang="en-US" smtClean="0"/>
              <a:t>‹#›</a:t>
            </a:fld>
            <a:endParaRPr lang="en-US"/>
          </a:p>
        </p:txBody>
      </p:sp>
    </p:spTree>
    <p:extLst>
      <p:ext uri="{BB962C8B-B14F-4D97-AF65-F5344CB8AC3E}">
        <p14:creationId xmlns:p14="http://schemas.microsoft.com/office/powerpoint/2010/main" val="3235580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5D8128-8550-4C7F-833E-962DE9C9C605}" type="datetimeFigureOut">
              <a:rPr lang="en-US" smtClean="0"/>
              <a:t>1/28/2013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54AF4D-CB40-41BE-8FAF-CDD695FFFBD2}" type="slidenum">
              <a:rPr lang="en-US" smtClean="0"/>
              <a:t>‹#›</a:t>
            </a:fld>
            <a:endParaRPr lang="en-US"/>
          </a:p>
        </p:txBody>
      </p:sp>
    </p:spTree>
    <p:extLst>
      <p:ext uri="{BB962C8B-B14F-4D97-AF65-F5344CB8AC3E}">
        <p14:creationId xmlns:p14="http://schemas.microsoft.com/office/powerpoint/2010/main" val="2916482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5D8128-8550-4C7F-833E-962DE9C9C605}" type="datetimeFigureOut">
              <a:rPr lang="en-US" smtClean="0"/>
              <a:t>1/28/2013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54AF4D-CB40-41BE-8FAF-CDD695FFFBD2}" type="slidenum">
              <a:rPr lang="en-US" smtClean="0"/>
              <a:t>‹#›</a:t>
            </a:fld>
            <a:endParaRPr lang="en-US"/>
          </a:p>
        </p:txBody>
      </p:sp>
    </p:spTree>
    <p:extLst>
      <p:ext uri="{BB962C8B-B14F-4D97-AF65-F5344CB8AC3E}">
        <p14:creationId xmlns:p14="http://schemas.microsoft.com/office/powerpoint/2010/main" val="824306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5D8128-8550-4C7F-833E-962DE9C9C605}" type="datetimeFigureOut">
              <a:rPr lang="en-US" smtClean="0"/>
              <a:t>1/28/2013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54AF4D-CB40-41BE-8FAF-CDD695FFFBD2}" type="slidenum">
              <a:rPr lang="en-US" smtClean="0"/>
              <a:t>‹#›</a:t>
            </a:fld>
            <a:endParaRPr lang="en-US"/>
          </a:p>
        </p:txBody>
      </p:sp>
    </p:spTree>
    <p:extLst>
      <p:ext uri="{BB962C8B-B14F-4D97-AF65-F5344CB8AC3E}">
        <p14:creationId xmlns:p14="http://schemas.microsoft.com/office/powerpoint/2010/main" val="16718995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infomall.org/X-InformaticsSpring2013/index.html" TargetMode="External"/><Relationship Id="rId2" Type="http://schemas.openxmlformats.org/officeDocument/2006/relationships/hyperlink" Target="mailto:gcf@indiana.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en.wikipedia.org/wiki/Mersenne_prime"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838200"/>
            <a:ext cx="9144000" cy="1470025"/>
          </a:xfrm>
        </p:spPr>
        <p:txBody>
          <a:bodyPr>
            <a:normAutofit fontScale="90000"/>
          </a:bodyPr>
          <a:lstStyle/>
          <a:p>
            <a:r>
              <a:rPr lang="en-US" b="1" dirty="0" smtClean="0"/>
              <a:t>Physics-Informatics </a:t>
            </a:r>
            <a:br>
              <a:rPr lang="en-US" b="1" dirty="0" smtClean="0"/>
            </a:br>
            <a:r>
              <a:rPr lang="en-US" b="1" dirty="0" smtClean="0"/>
              <a:t>Looking for Higgs Particle</a:t>
            </a:r>
            <a:br>
              <a:rPr lang="en-US" b="1" dirty="0" smtClean="0"/>
            </a:br>
            <a:r>
              <a:rPr lang="en-US" b="1" dirty="0" smtClean="0"/>
              <a:t>Counting Errors </a:t>
            </a:r>
            <a:r>
              <a:rPr lang="en-US" b="1" dirty="0" smtClean="0"/>
              <a:t>(Finished)</a:t>
            </a:r>
            <a:r>
              <a:rPr lang="en-US" b="1" dirty="0"/>
              <a:t/>
            </a:r>
            <a:br>
              <a:rPr lang="en-US" b="1" dirty="0"/>
            </a:br>
            <a:endParaRPr lang="en-US" b="1" dirty="0"/>
          </a:p>
        </p:txBody>
      </p:sp>
      <p:sp>
        <p:nvSpPr>
          <p:cNvPr id="4" name="Subtitle 3"/>
          <p:cNvSpPr>
            <a:spLocks noGrp="1"/>
          </p:cNvSpPr>
          <p:nvPr>
            <p:ph type="subTitle" idx="1"/>
          </p:nvPr>
        </p:nvSpPr>
        <p:spPr>
          <a:xfrm>
            <a:off x="304800" y="3048000"/>
            <a:ext cx="8382000" cy="3810000"/>
          </a:xfrm>
        </p:spPr>
        <p:txBody>
          <a:bodyPr>
            <a:normAutofit fontScale="77500" lnSpcReduction="20000"/>
          </a:bodyPr>
          <a:lstStyle/>
          <a:p>
            <a:r>
              <a:rPr lang="en-US" dirty="0" smtClean="0"/>
              <a:t>January </a:t>
            </a:r>
            <a:r>
              <a:rPr lang="en-US" dirty="0" smtClean="0"/>
              <a:t>30 </a:t>
            </a:r>
            <a:r>
              <a:rPr lang="en-US" dirty="0" smtClean="0"/>
              <a:t>2013</a:t>
            </a:r>
          </a:p>
          <a:p>
            <a:r>
              <a:rPr lang="en-US" sz="3600" dirty="0" smtClean="0"/>
              <a:t>Geoffrey Fox</a:t>
            </a:r>
          </a:p>
          <a:p>
            <a:pPr lvl="0">
              <a:defRPr/>
            </a:pPr>
            <a:r>
              <a:rPr lang="en-US" dirty="0">
                <a:hlinkClick r:id="rId2"/>
              </a:rPr>
              <a:t>gcf@indiana.edu</a:t>
            </a:r>
            <a:r>
              <a:rPr lang="en-US" dirty="0"/>
              <a:t>            </a:t>
            </a:r>
          </a:p>
          <a:p>
            <a:pPr lvl="0">
              <a:defRPr/>
            </a:pPr>
            <a:r>
              <a:rPr lang="en-US" dirty="0"/>
              <a:t> </a:t>
            </a:r>
            <a:r>
              <a:rPr lang="en-US" dirty="0">
                <a:hlinkClick r:id="rId3"/>
              </a:rPr>
              <a:t>http://</a:t>
            </a:r>
            <a:r>
              <a:rPr lang="en-US" dirty="0" smtClean="0">
                <a:hlinkClick r:id="rId3"/>
              </a:rPr>
              <a:t>www.infomall.org/X-InformaticsSpring2013/index.html</a:t>
            </a:r>
            <a:r>
              <a:rPr lang="en-US" dirty="0" smtClean="0"/>
              <a:t> </a:t>
            </a:r>
            <a:endParaRPr lang="en-US" dirty="0"/>
          </a:p>
          <a:p>
            <a:pPr>
              <a:defRPr/>
            </a:pPr>
            <a:endParaRPr lang="en-US" dirty="0"/>
          </a:p>
          <a:p>
            <a:pPr lvl="0"/>
            <a:r>
              <a:rPr lang="en-US" dirty="0" smtClean="0">
                <a:latin typeface="Times New Roman" pitchFamily="18" charset="0"/>
                <a:cs typeface="Times New Roman" pitchFamily="18" charset="0"/>
              </a:rPr>
              <a:t>Associate Dean for Research and Graduate Studies,  School of Informatics and Computing</a:t>
            </a:r>
          </a:p>
          <a:p>
            <a:r>
              <a:rPr lang="en-US" dirty="0" smtClean="0">
                <a:latin typeface="Times New Roman" pitchFamily="18" charset="0"/>
                <a:cs typeface="Times New Roman" pitchFamily="18" charset="0"/>
              </a:rPr>
              <a:t>Indiana University Bloomington</a:t>
            </a:r>
          </a:p>
          <a:p>
            <a:r>
              <a:rPr lang="en-US" dirty="0" smtClean="0"/>
              <a:t>2013</a:t>
            </a:r>
          </a:p>
        </p:txBody>
      </p:sp>
    </p:spTree>
    <p:extLst>
      <p:ext uri="{BB962C8B-B14F-4D97-AF65-F5344CB8AC3E}">
        <p14:creationId xmlns:p14="http://schemas.microsoft.com/office/powerpoint/2010/main" val="27230643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990600"/>
          </a:xfrm>
        </p:spPr>
        <p:txBody>
          <a:bodyPr>
            <a:normAutofit fontScale="90000"/>
          </a:bodyPr>
          <a:lstStyle/>
          <a:p>
            <a:r>
              <a:rPr lang="en-US" dirty="0" smtClean="0"/>
              <a:t>Counting and Binomial Distribution I</a:t>
            </a:r>
            <a:endParaRPr lang="en-US" dirty="0"/>
          </a:p>
        </p:txBody>
      </p:sp>
      <p:sp>
        <p:nvSpPr>
          <p:cNvPr id="3" name="Content Placeholder 2"/>
          <p:cNvSpPr>
            <a:spLocks noGrp="1"/>
          </p:cNvSpPr>
          <p:nvPr>
            <p:ph idx="1"/>
          </p:nvPr>
        </p:nvSpPr>
        <p:spPr>
          <a:xfrm>
            <a:off x="76200" y="914400"/>
            <a:ext cx="8915400" cy="5257800"/>
          </a:xfrm>
        </p:spPr>
        <p:txBody>
          <a:bodyPr>
            <a:normAutofit fontScale="92500"/>
          </a:bodyPr>
          <a:lstStyle/>
          <a:p>
            <a:r>
              <a:rPr lang="en-US" dirty="0" smtClean="0"/>
              <a:t>Suppose random variable X = 1 (event in a particular bin of histogram) and X=0 (event not in bin)</a:t>
            </a:r>
          </a:p>
          <a:p>
            <a:r>
              <a:rPr lang="en-US" dirty="0" smtClean="0"/>
              <a:t>Let </a:t>
            </a:r>
            <a:r>
              <a:rPr lang="en-US" dirty="0" smtClean="0">
                <a:sym typeface="Symbol"/>
              </a:rPr>
              <a:t> be probability that a particular event lies in a bin</a:t>
            </a:r>
          </a:p>
          <a:p>
            <a:pPr marL="742950" lvl="2" indent="-342900"/>
            <a:r>
              <a:rPr lang="en-US" sz="2600" dirty="0" smtClean="0"/>
              <a:t>This is coin tossing problem with </a:t>
            </a:r>
            <a:r>
              <a:rPr lang="en-US" sz="2800" dirty="0" smtClean="0">
                <a:sym typeface="Symbol"/>
              </a:rPr>
              <a:t> </a:t>
            </a:r>
            <a:r>
              <a:rPr lang="en-US" sz="2600" dirty="0" smtClean="0"/>
              <a:t>probability of heads</a:t>
            </a:r>
            <a:endParaRPr lang="en-US" sz="2600" dirty="0" smtClean="0">
              <a:sym typeface="Symbol"/>
            </a:endParaRPr>
          </a:p>
          <a:p>
            <a:r>
              <a:rPr lang="en-US" dirty="0" smtClean="0">
                <a:sym typeface="Symbol"/>
              </a:rPr>
              <a:t>If a random variable takes just two values with probability  (for 1) and 1- (for 0), then</a:t>
            </a:r>
          </a:p>
          <a:p>
            <a:r>
              <a:rPr lang="en-US" b="1" dirty="0" smtClean="0">
                <a:sym typeface="Symbol"/>
              </a:rPr>
              <a:t>Average of X </a:t>
            </a:r>
            <a:r>
              <a:rPr lang="en-US" dirty="0" smtClean="0">
                <a:sym typeface="Symbol"/>
              </a:rPr>
              <a:t>= {0. (1-) + 1. }/{(1-) + } = </a:t>
            </a:r>
            <a:r>
              <a:rPr lang="en-US" b="1" dirty="0" smtClean="0">
                <a:sym typeface="Symbol"/>
              </a:rPr>
              <a:t></a:t>
            </a:r>
          </a:p>
          <a:p>
            <a:r>
              <a:rPr lang="en-US" b="1" dirty="0" smtClean="0">
                <a:sym typeface="Symbol"/>
              </a:rPr>
              <a:t>Average of (X-)</a:t>
            </a:r>
            <a:r>
              <a:rPr lang="en-US" b="1" baseline="30000" dirty="0" smtClean="0">
                <a:sym typeface="Symbol"/>
              </a:rPr>
              <a:t>2</a:t>
            </a:r>
            <a:r>
              <a:rPr lang="en-US" b="1" dirty="0" smtClean="0">
                <a:sym typeface="Symbol"/>
              </a:rPr>
              <a:t> </a:t>
            </a:r>
            <a:r>
              <a:rPr lang="en-US" dirty="0" smtClean="0">
                <a:sym typeface="Symbol"/>
              </a:rPr>
              <a:t>= {(-)</a:t>
            </a:r>
            <a:r>
              <a:rPr lang="en-US" baseline="30000" dirty="0" smtClean="0">
                <a:sym typeface="Symbol"/>
              </a:rPr>
              <a:t>2</a:t>
            </a:r>
            <a:r>
              <a:rPr lang="en-US" dirty="0" smtClean="0">
                <a:sym typeface="Symbol"/>
              </a:rPr>
              <a:t>. (1-) + (1-)</a:t>
            </a:r>
            <a:r>
              <a:rPr lang="en-US" baseline="30000" dirty="0" smtClean="0">
                <a:sym typeface="Symbol"/>
              </a:rPr>
              <a:t>2</a:t>
            </a:r>
            <a:r>
              <a:rPr lang="en-US" dirty="0" smtClean="0">
                <a:sym typeface="Symbol"/>
              </a:rPr>
              <a:t> . }</a:t>
            </a:r>
            <a:br>
              <a:rPr lang="en-US" dirty="0" smtClean="0">
                <a:sym typeface="Symbol"/>
              </a:rPr>
            </a:br>
            <a:r>
              <a:rPr lang="en-US" dirty="0" smtClean="0">
                <a:sym typeface="Symbol"/>
              </a:rPr>
              <a:t>				= </a:t>
            </a:r>
            <a:r>
              <a:rPr lang="en-US" b="1" dirty="0" smtClean="0">
                <a:sym typeface="Symbol"/>
              </a:rPr>
              <a:t>(1-) </a:t>
            </a:r>
          </a:p>
        </p:txBody>
      </p:sp>
    </p:spTree>
    <p:extLst>
      <p:ext uri="{BB962C8B-B14F-4D97-AF65-F5344CB8AC3E}">
        <p14:creationId xmlns:p14="http://schemas.microsoft.com/office/powerpoint/2010/main" val="23111358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990600"/>
          </a:xfrm>
        </p:spPr>
        <p:txBody>
          <a:bodyPr>
            <a:normAutofit fontScale="90000"/>
          </a:bodyPr>
          <a:lstStyle/>
          <a:p>
            <a:r>
              <a:rPr lang="en-US" dirty="0" smtClean="0"/>
              <a:t>Counting and Binomial Distribution II</a:t>
            </a:r>
            <a:endParaRPr lang="en-US" dirty="0"/>
          </a:p>
        </p:txBody>
      </p:sp>
      <p:sp>
        <p:nvSpPr>
          <p:cNvPr id="3" name="Content Placeholder 2"/>
          <p:cNvSpPr>
            <a:spLocks noGrp="1"/>
          </p:cNvSpPr>
          <p:nvPr>
            <p:ph idx="1"/>
          </p:nvPr>
        </p:nvSpPr>
        <p:spPr>
          <a:xfrm>
            <a:off x="304800" y="1295400"/>
            <a:ext cx="8686800" cy="5257800"/>
          </a:xfrm>
        </p:spPr>
        <p:txBody>
          <a:bodyPr>
            <a:normAutofit/>
          </a:bodyPr>
          <a:lstStyle/>
          <a:p>
            <a:r>
              <a:rPr lang="en-US" dirty="0" smtClean="0"/>
              <a:t>Now in our application </a:t>
            </a:r>
            <a:r>
              <a:rPr lang="en-US" dirty="0" smtClean="0">
                <a:sym typeface="Symbol"/>
              </a:rPr>
              <a:t> is tiny</a:t>
            </a:r>
          </a:p>
          <a:p>
            <a:r>
              <a:rPr lang="en-US" dirty="0" smtClean="0">
                <a:sym typeface="Symbol"/>
              </a:rPr>
              <a:t>So Average of X = Average of (X-)</a:t>
            </a:r>
            <a:r>
              <a:rPr lang="en-US" baseline="30000" dirty="0" smtClean="0">
                <a:sym typeface="Symbol"/>
              </a:rPr>
              <a:t>2</a:t>
            </a:r>
            <a:r>
              <a:rPr lang="en-US" dirty="0" smtClean="0">
                <a:sym typeface="Symbol"/>
              </a:rPr>
              <a:t> = </a:t>
            </a:r>
          </a:p>
          <a:p>
            <a:r>
              <a:rPr lang="en-US" dirty="0" smtClean="0">
                <a:sym typeface="Symbol"/>
              </a:rPr>
              <a:t>i.e. standard deviation of X is square root of mean</a:t>
            </a:r>
          </a:p>
          <a:p>
            <a:r>
              <a:rPr lang="en-US" dirty="0" smtClean="0">
                <a:sym typeface="Symbol"/>
              </a:rPr>
              <a:t>If we have a sum of random variables with a binomial distribution</a:t>
            </a:r>
          </a:p>
          <a:p>
            <a:r>
              <a:rPr lang="en-US" dirty="0" smtClean="0"/>
              <a:t>O = </a:t>
            </a:r>
            <a:r>
              <a:rPr lang="en-US" dirty="0" smtClean="0">
                <a:sym typeface="Symbol"/>
              </a:rPr>
              <a:t></a:t>
            </a:r>
            <a:r>
              <a:rPr lang="en-US" baseline="-25000" dirty="0" err="1" smtClean="0">
                <a:sym typeface="Symbol"/>
              </a:rPr>
              <a:t>i</a:t>
            </a:r>
            <a:r>
              <a:rPr lang="en-US" baseline="-25000" dirty="0" smtClean="0">
                <a:sym typeface="Symbol"/>
              </a:rPr>
              <a:t>=1</a:t>
            </a:r>
            <a:r>
              <a:rPr lang="en-US" baseline="30000" dirty="0" smtClean="0">
                <a:sym typeface="Symbol"/>
              </a:rPr>
              <a:t>N</a:t>
            </a:r>
            <a:r>
              <a:rPr lang="en-US" dirty="0" smtClean="0">
                <a:sym typeface="Symbol"/>
              </a:rPr>
              <a:t> </a:t>
            </a:r>
            <a:r>
              <a:rPr lang="en-US" dirty="0" smtClean="0"/>
              <a:t>X</a:t>
            </a:r>
            <a:r>
              <a:rPr lang="en-US" baseline="-25000" dirty="0" smtClean="0"/>
              <a:t>i</a:t>
            </a:r>
          </a:p>
          <a:p>
            <a:r>
              <a:rPr lang="en-US" dirty="0" smtClean="0">
                <a:sym typeface="Symbol"/>
              </a:rPr>
              <a:t>Then O has </a:t>
            </a:r>
            <a:r>
              <a:rPr lang="en-US" b="1" dirty="0" smtClean="0">
                <a:sym typeface="Symbol"/>
              </a:rPr>
              <a:t>mean N </a:t>
            </a:r>
            <a:r>
              <a:rPr lang="en-US" dirty="0" smtClean="0">
                <a:sym typeface="Symbol"/>
              </a:rPr>
              <a:t>and </a:t>
            </a:r>
            <a:br>
              <a:rPr lang="en-US" dirty="0" smtClean="0">
                <a:sym typeface="Symbol"/>
              </a:rPr>
            </a:br>
            <a:r>
              <a:rPr lang="en-US" b="1" dirty="0" smtClean="0">
                <a:sym typeface="Symbol"/>
              </a:rPr>
              <a:t>standard deviation = √N √ = √mean </a:t>
            </a:r>
          </a:p>
        </p:txBody>
      </p:sp>
    </p:spTree>
    <p:extLst>
      <p:ext uri="{BB962C8B-B14F-4D97-AF65-F5344CB8AC3E}">
        <p14:creationId xmlns:p14="http://schemas.microsoft.com/office/powerpoint/2010/main" val="33941522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cds.cern.ch/record/1494488/files/Figure_001-a.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7883"/>
            <a:ext cx="7062536" cy="677813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6781800" y="990600"/>
            <a:ext cx="2362200" cy="3810000"/>
          </a:xfrm>
        </p:spPr>
        <p:txBody>
          <a:bodyPr>
            <a:normAutofit fontScale="90000"/>
          </a:bodyPr>
          <a:lstStyle/>
          <a:p>
            <a:pPr algn="l"/>
            <a:r>
              <a:rPr lang="en-US" sz="2800" dirty="0" smtClean="0"/>
              <a:t>Here is a histogram with 140 bins. We have a random variable for each bin.</a:t>
            </a:r>
            <a:br>
              <a:rPr lang="en-US" sz="2800" dirty="0" smtClean="0"/>
            </a:br>
            <a:r>
              <a:rPr lang="en-US" sz="2800" dirty="0" smtClean="0"/>
              <a:t>There is an excess of events in bin from 125 to 130 </a:t>
            </a:r>
            <a:r>
              <a:rPr lang="en-US" sz="2800" dirty="0" err="1" smtClean="0"/>
              <a:t>GeV</a:t>
            </a:r>
            <a:r>
              <a:rPr lang="en-US" sz="2800" dirty="0" smtClean="0"/>
              <a:t> </a:t>
            </a:r>
            <a:endParaRPr lang="en-US" sz="2800" dirty="0"/>
          </a:p>
        </p:txBody>
      </p:sp>
    </p:spTree>
    <p:extLst>
      <p:ext uri="{BB962C8B-B14F-4D97-AF65-F5344CB8AC3E}">
        <p14:creationId xmlns:p14="http://schemas.microsoft.com/office/powerpoint/2010/main" val="15094013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598875"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5238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008"/>
            <a:ext cx="8229600" cy="811192"/>
          </a:xfrm>
        </p:spPr>
        <p:txBody>
          <a:bodyPr/>
          <a:lstStyle/>
          <a:p>
            <a:r>
              <a:rPr lang="en-US" b="1" dirty="0" smtClean="0"/>
              <a:t>Comments</a:t>
            </a:r>
            <a:endParaRPr lang="en-US" b="1" dirty="0"/>
          </a:p>
        </p:txBody>
      </p:sp>
      <p:sp>
        <p:nvSpPr>
          <p:cNvPr id="3" name="Content Placeholder 2"/>
          <p:cNvSpPr>
            <a:spLocks noGrp="1"/>
          </p:cNvSpPr>
          <p:nvPr>
            <p:ph idx="1"/>
          </p:nvPr>
        </p:nvSpPr>
        <p:spPr>
          <a:xfrm>
            <a:off x="0" y="838200"/>
            <a:ext cx="9144000" cy="4525963"/>
          </a:xfrm>
        </p:spPr>
        <p:txBody>
          <a:bodyPr>
            <a:normAutofit fontScale="92500" lnSpcReduction="20000"/>
          </a:bodyPr>
          <a:lstStyle/>
          <a:p>
            <a:r>
              <a:rPr lang="en-US" dirty="0" smtClean="0"/>
              <a:t>Note some measurements have a small signal but a small background</a:t>
            </a:r>
          </a:p>
          <a:p>
            <a:r>
              <a:rPr lang="en-US" dirty="0" smtClean="0"/>
              <a:t>Others have a larger signal but also a larger background </a:t>
            </a:r>
          </a:p>
          <a:p>
            <a:r>
              <a:rPr lang="en-US" dirty="0" smtClean="0"/>
              <a:t>If you have signal N</a:t>
            </a:r>
            <a:r>
              <a:rPr lang="en-US" baseline="-25000" dirty="0" smtClean="0"/>
              <a:t>S</a:t>
            </a:r>
            <a:r>
              <a:rPr lang="en-US" dirty="0" smtClean="0"/>
              <a:t> and background N</a:t>
            </a:r>
            <a:r>
              <a:rPr lang="en-US" baseline="-25000" dirty="0" smtClean="0"/>
              <a:t>B, </a:t>
            </a:r>
            <a:r>
              <a:rPr lang="en-US" dirty="0" smtClean="0"/>
              <a:t>then statistical error is √(N</a:t>
            </a:r>
            <a:r>
              <a:rPr lang="en-US" baseline="-25000" dirty="0" smtClean="0"/>
              <a:t>S</a:t>
            </a:r>
            <a:r>
              <a:rPr lang="en-US" dirty="0" smtClean="0"/>
              <a:t> + N</a:t>
            </a:r>
            <a:r>
              <a:rPr lang="en-US" baseline="-25000" dirty="0" smtClean="0"/>
              <a:t>B</a:t>
            </a:r>
            <a:r>
              <a:rPr lang="en-US" dirty="0" smtClean="0"/>
              <a:t>) and one needs</a:t>
            </a:r>
          </a:p>
          <a:p>
            <a:r>
              <a:rPr lang="en-US" dirty="0" smtClean="0"/>
              <a:t>√(N</a:t>
            </a:r>
            <a:r>
              <a:rPr lang="en-US" baseline="-25000" dirty="0" smtClean="0"/>
              <a:t>S</a:t>
            </a:r>
            <a:r>
              <a:rPr lang="en-US" dirty="0" smtClean="0"/>
              <a:t> + N</a:t>
            </a:r>
            <a:r>
              <a:rPr lang="en-US" baseline="-25000" dirty="0" smtClean="0"/>
              <a:t>B</a:t>
            </a:r>
            <a:r>
              <a:rPr lang="en-US" dirty="0" smtClean="0"/>
              <a:t>) much smaller than N</a:t>
            </a:r>
            <a:r>
              <a:rPr lang="en-US" baseline="-25000" dirty="0" smtClean="0"/>
              <a:t>S </a:t>
            </a:r>
            <a:r>
              <a:rPr lang="en-US" dirty="0" smtClean="0"/>
              <a:t>which is harder than √N</a:t>
            </a:r>
            <a:r>
              <a:rPr lang="en-US" baseline="-25000" dirty="0" smtClean="0"/>
              <a:t>S</a:t>
            </a:r>
            <a:r>
              <a:rPr lang="en-US" dirty="0" smtClean="0"/>
              <a:t> much smaller than N</a:t>
            </a:r>
            <a:r>
              <a:rPr lang="en-US" baseline="-25000" dirty="0" smtClean="0"/>
              <a:t>S </a:t>
            </a:r>
          </a:p>
          <a:p>
            <a:r>
              <a:rPr lang="en-US" dirty="0" smtClean="0"/>
              <a:t>Typically one quotes “systematic errors” as well. These reflect model-based uncertainties in analysis and will not decrease like </a:t>
            </a:r>
            <a:r>
              <a:rPr lang="en-US" dirty="0" err="1" smtClean="0"/>
              <a:t>sqrt</a:t>
            </a:r>
            <a:r>
              <a:rPr lang="en-US" dirty="0" smtClean="0"/>
              <a:t> of total event sample</a:t>
            </a:r>
            <a:endParaRPr lang="en-US" dirty="0"/>
          </a:p>
        </p:txBody>
      </p:sp>
    </p:spTree>
    <p:extLst>
      <p:ext uri="{BB962C8B-B14F-4D97-AF65-F5344CB8AC3E}">
        <p14:creationId xmlns:p14="http://schemas.microsoft.com/office/powerpoint/2010/main" val="35850885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838200"/>
          </a:xfrm>
        </p:spPr>
        <p:txBody>
          <a:bodyPr/>
          <a:lstStyle/>
          <a:p>
            <a:r>
              <a:rPr lang="en-US" dirty="0" smtClean="0"/>
              <a:t>“Monte-Carlo Events”</a:t>
            </a:r>
            <a:endParaRPr lang="en-US" dirty="0"/>
          </a:p>
        </p:txBody>
      </p:sp>
      <p:sp>
        <p:nvSpPr>
          <p:cNvPr id="3" name="Content Placeholder 2"/>
          <p:cNvSpPr>
            <a:spLocks noGrp="1"/>
          </p:cNvSpPr>
          <p:nvPr>
            <p:ph idx="1"/>
          </p:nvPr>
        </p:nvSpPr>
        <p:spPr>
          <a:xfrm>
            <a:off x="228600" y="990600"/>
            <a:ext cx="8915400" cy="5410200"/>
          </a:xfrm>
        </p:spPr>
        <p:txBody>
          <a:bodyPr>
            <a:normAutofit fontScale="77500" lnSpcReduction="20000"/>
          </a:bodyPr>
          <a:lstStyle/>
          <a:p>
            <a:r>
              <a:rPr lang="en-US" dirty="0" smtClean="0"/>
              <a:t>The events are very complicated with ~100 particles produced and the apparatus is also complex with multiple detection devices measuring energy, momentum and particle type.</a:t>
            </a:r>
          </a:p>
          <a:p>
            <a:r>
              <a:rPr lang="en-US" dirty="0" smtClean="0"/>
              <a:t>To understand how an event “should look” and estimate detection efficiencies, Monte Carlo events are produced</a:t>
            </a:r>
          </a:p>
          <a:p>
            <a:r>
              <a:rPr lang="en-US" dirty="0" smtClean="0"/>
              <a:t>These are “random” events produced by models that build in expected physics</a:t>
            </a:r>
          </a:p>
          <a:p>
            <a:pPr lvl="1"/>
            <a:r>
              <a:rPr lang="en-US" dirty="0" smtClean="0"/>
              <a:t>One both generates the “fundamental collision” and tracks particles through apparatus</a:t>
            </a:r>
          </a:p>
          <a:p>
            <a:r>
              <a:rPr lang="en-US" dirty="0" smtClean="0"/>
              <a:t>Although they are motivated by physics, they have many adjustable parameters that are fitted to other data to describe aspects of “theory” that are not predicted “from first principles”</a:t>
            </a:r>
          </a:p>
          <a:p>
            <a:r>
              <a:rPr lang="en-US" dirty="0" smtClean="0"/>
              <a:t>One analyses Monte Carlo data with EXACTLY the same process used by real data </a:t>
            </a:r>
          </a:p>
          <a:p>
            <a:r>
              <a:rPr lang="en-US" dirty="0" smtClean="0"/>
              <a:t>Often amount of Monte Carlo data &gt; that of real data</a:t>
            </a:r>
            <a:endParaRPr lang="en-US" dirty="0"/>
          </a:p>
        </p:txBody>
      </p:sp>
    </p:spTree>
    <p:extLst>
      <p:ext uri="{BB962C8B-B14F-4D97-AF65-F5344CB8AC3E}">
        <p14:creationId xmlns:p14="http://schemas.microsoft.com/office/powerpoint/2010/main" val="18730674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433"/>
            <a:ext cx="8229600" cy="1051367"/>
          </a:xfrm>
        </p:spPr>
        <p:txBody>
          <a:bodyPr/>
          <a:lstStyle/>
          <a:p>
            <a:r>
              <a:rPr lang="en-US" b="1" dirty="0" smtClean="0"/>
              <a:t>Poisson Distribution</a:t>
            </a:r>
            <a:endParaRPr lang="en-US" b="1" dirty="0"/>
          </a:p>
        </p:txBody>
      </p:sp>
      <p:sp>
        <p:nvSpPr>
          <p:cNvPr id="3" name="Content Placeholder 2"/>
          <p:cNvSpPr>
            <a:spLocks noGrp="1"/>
          </p:cNvSpPr>
          <p:nvPr>
            <p:ph idx="1"/>
          </p:nvPr>
        </p:nvSpPr>
        <p:spPr>
          <a:xfrm>
            <a:off x="0" y="762000"/>
            <a:ext cx="9067800" cy="5638800"/>
          </a:xfrm>
        </p:spPr>
        <p:txBody>
          <a:bodyPr>
            <a:normAutofit/>
          </a:bodyPr>
          <a:lstStyle/>
          <a:p>
            <a:r>
              <a:rPr lang="en-US" sz="2800" dirty="0" smtClean="0"/>
              <a:t>The Poisson distribution is what you get when you take binomial distribution and let </a:t>
            </a:r>
            <a:r>
              <a:rPr lang="en-US" sz="2800" dirty="0" smtClean="0">
                <a:sym typeface="Symbol"/>
              </a:rPr>
              <a:t> </a:t>
            </a:r>
            <a:r>
              <a:rPr lang="en-US" sz="2800" dirty="0" smtClean="0"/>
              <a:t>get small but keep product </a:t>
            </a:r>
            <a:r>
              <a:rPr lang="en-US" sz="2800" dirty="0" smtClean="0">
                <a:sym typeface="Symbol"/>
              </a:rPr>
              <a:t>N fixed. </a:t>
            </a:r>
          </a:p>
          <a:p>
            <a:pPr lvl="1"/>
            <a:r>
              <a:rPr lang="en-US" sz="2400" dirty="0" smtClean="0">
                <a:sym typeface="Symbol"/>
              </a:rPr>
              <a:t>This is actually what I used in discussing histograms</a:t>
            </a:r>
          </a:p>
          <a:p>
            <a:r>
              <a:rPr lang="en-US" sz="2800" dirty="0" smtClean="0">
                <a:sym typeface="Symbol"/>
              </a:rPr>
              <a:t>The Poisson distribution describes exactly nuclear decays and can be defined as distribution of events at time T where in small time interval t, the probability of an event arriving is t</a:t>
            </a:r>
          </a:p>
          <a:p>
            <a:r>
              <a:rPr lang="en-US" sz="2800" dirty="0" smtClean="0">
                <a:sym typeface="Symbol"/>
              </a:rPr>
              <a:t>Probability (k events) = (T)</a:t>
            </a:r>
            <a:r>
              <a:rPr lang="en-US" sz="2800" baseline="30000" dirty="0" smtClean="0">
                <a:sym typeface="Symbol"/>
              </a:rPr>
              <a:t>k</a:t>
            </a:r>
            <a:r>
              <a:rPr lang="en-US" sz="2800" dirty="0" smtClean="0">
                <a:sym typeface="Symbol"/>
              </a:rPr>
              <a:t> </a:t>
            </a:r>
            <a:r>
              <a:rPr lang="en-US" sz="2800" dirty="0" err="1" smtClean="0">
                <a:sym typeface="Symbol"/>
              </a:rPr>
              <a:t>exp</a:t>
            </a:r>
            <a:r>
              <a:rPr lang="en-US" sz="2800" dirty="0" smtClean="0">
                <a:sym typeface="Symbol"/>
              </a:rPr>
              <a:t>(-T)/ k!</a:t>
            </a:r>
          </a:p>
          <a:p>
            <a:r>
              <a:rPr lang="en-US" sz="2800" dirty="0" smtClean="0">
                <a:sym typeface="Symbol"/>
              </a:rPr>
              <a:t>(Written in Wikipedia for case T=1 and varies  not fixing  and varying T)</a:t>
            </a:r>
          </a:p>
          <a:p>
            <a:r>
              <a:rPr lang="en-US" sz="2800" dirty="0" smtClean="0">
                <a:sym typeface="Symbol"/>
              </a:rPr>
              <a:t>For Poisson: Mean = </a:t>
            </a:r>
            <a:r>
              <a:rPr lang="en-US" sz="2800" baseline="30000" dirty="0" smtClean="0"/>
              <a:t>2</a:t>
            </a:r>
            <a:r>
              <a:rPr lang="en-US" sz="2800" dirty="0" smtClean="0">
                <a:sym typeface="Symbol"/>
              </a:rPr>
              <a:t> = T</a:t>
            </a:r>
          </a:p>
        </p:txBody>
      </p:sp>
    </p:spTree>
    <p:extLst>
      <p:ext uri="{BB962C8B-B14F-4D97-AF65-F5344CB8AC3E}">
        <p14:creationId xmlns:p14="http://schemas.microsoft.com/office/powerpoint/2010/main" val="4606302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http://upload.wikimedia.org/wikipedia/commons/thumb/f/fb/Binomial_versus_poisson.svg/2000px-Binomial_versus_poisson.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2084"/>
            <a:ext cx="6858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6781800" y="274638"/>
            <a:ext cx="2362200" cy="6126162"/>
          </a:xfrm>
        </p:spPr>
        <p:txBody>
          <a:bodyPr>
            <a:normAutofit fontScale="90000"/>
          </a:bodyPr>
          <a:lstStyle/>
          <a:p>
            <a:pPr algn="l"/>
            <a:r>
              <a:rPr lang="en-US" sz="2000" dirty="0" smtClean="0"/>
              <a:t>Comparison of the Poisson distribution (black lines) and </a:t>
            </a:r>
            <a:r>
              <a:rPr lang="en-US" sz="2000" dirty="0" err="1" smtClean="0"/>
              <a:t>thebinomial</a:t>
            </a:r>
            <a:r>
              <a:rPr lang="en-US" sz="2000" dirty="0" smtClean="0"/>
              <a:t> distribution with n=10 (red circles), n=20 (blue circles), n=1000 (green circles). All distributions have a mean of 5. The horizontal axis shows the number of events k. Notice that as n gets larger, the Poisson distribution becomes an increasingly better approximation for the binomial distribution with the same mean.</a:t>
            </a:r>
            <a:br>
              <a:rPr lang="en-US" sz="2000" dirty="0" smtClean="0"/>
            </a:br>
            <a:r>
              <a:rPr lang="en-US" sz="2000" dirty="0" smtClean="0"/>
              <a:t>(Wikipedia)</a:t>
            </a:r>
            <a:endParaRPr lang="en-US" sz="2000" dirty="0"/>
          </a:p>
        </p:txBody>
      </p:sp>
    </p:spTree>
    <p:extLst>
      <p:ext uri="{BB962C8B-B14F-4D97-AF65-F5344CB8AC3E}">
        <p14:creationId xmlns:p14="http://schemas.microsoft.com/office/powerpoint/2010/main" val="1714138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62000"/>
          </a:xfrm>
        </p:spPr>
        <p:txBody>
          <a:bodyPr/>
          <a:lstStyle/>
          <a:p>
            <a:r>
              <a:rPr lang="en-US" dirty="0" smtClean="0"/>
              <a:t>Poisson Examples I (Wikipedia)</a:t>
            </a:r>
            <a:endParaRPr lang="en-US" dirty="0"/>
          </a:p>
        </p:txBody>
      </p:sp>
      <p:sp>
        <p:nvSpPr>
          <p:cNvPr id="3" name="Content Placeholder 2"/>
          <p:cNvSpPr>
            <a:spLocks noGrp="1"/>
          </p:cNvSpPr>
          <p:nvPr>
            <p:ph idx="1"/>
          </p:nvPr>
        </p:nvSpPr>
        <p:spPr>
          <a:xfrm>
            <a:off x="26042" y="914400"/>
            <a:ext cx="9117957" cy="5943600"/>
          </a:xfrm>
        </p:spPr>
        <p:txBody>
          <a:bodyPr>
            <a:normAutofit fontScale="92500" lnSpcReduction="20000"/>
          </a:bodyPr>
          <a:lstStyle/>
          <a:p>
            <a:r>
              <a:rPr lang="en-US" dirty="0" smtClean="0"/>
              <a:t>Applications of the Poisson distribution can be found in many fields related to counting:</a:t>
            </a:r>
          </a:p>
          <a:p>
            <a:r>
              <a:rPr lang="en-US" dirty="0" smtClean="0"/>
              <a:t>Electrical system example: telephone calls arriving in a system.</a:t>
            </a:r>
          </a:p>
          <a:p>
            <a:r>
              <a:rPr lang="en-US" dirty="0" smtClean="0"/>
              <a:t>Astronomy example: photons arriving at a telescope.</a:t>
            </a:r>
          </a:p>
          <a:p>
            <a:r>
              <a:rPr lang="en-US" dirty="0" smtClean="0"/>
              <a:t>Biology example: the number of mutations on a strand of DNA per unit length.</a:t>
            </a:r>
          </a:p>
          <a:p>
            <a:r>
              <a:rPr lang="en-US" dirty="0" smtClean="0"/>
              <a:t>Management example: customers arriving at a counter or call </a:t>
            </a:r>
            <a:r>
              <a:rPr lang="en-US" dirty="0" err="1" smtClean="0"/>
              <a:t>centre</a:t>
            </a:r>
            <a:r>
              <a:rPr lang="en-US" dirty="0" smtClean="0"/>
              <a:t>.</a:t>
            </a:r>
          </a:p>
          <a:p>
            <a:r>
              <a:rPr lang="en-US" dirty="0" smtClean="0"/>
              <a:t>Civil engineering example: cars arriving at a traffic light.</a:t>
            </a:r>
          </a:p>
          <a:p>
            <a:r>
              <a:rPr lang="en-US" dirty="0" smtClean="0"/>
              <a:t>Finance and insurance example: Number of Losses/Claims occurring in a given period of Time.</a:t>
            </a:r>
          </a:p>
          <a:p>
            <a:r>
              <a:rPr lang="en-US" dirty="0" smtClean="0"/>
              <a:t>Earthquake seismology example: An asymptotic Poisson model of seismic risk for large earthquakes. </a:t>
            </a:r>
          </a:p>
        </p:txBody>
      </p:sp>
    </p:spTree>
    <p:extLst>
      <p:ext uri="{BB962C8B-B14F-4D97-AF65-F5344CB8AC3E}">
        <p14:creationId xmlns:p14="http://schemas.microsoft.com/office/powerpoint/2010/main" val="1259165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smtClean="0"/>
              <a:t>Poisson Examples II (Wikipedia)</a:t>
            </a:r>
            <a:endParaRPr lang="en-US" dirty="0"/>
          </a:p>
        </p:txBody>
      </p:sp>
      <p:sp>
        <p:nvSpPr>
          <p:cNvPr id="3" name="Content Placeholder 2"/>
          <p:cNvSpPr>
            <a:spLocks noGrp="1"/>
          </p:cNvSpPr>
          <p:nvPr>
            <p:ph idx="1"/>
          </p:nvPr>
        </p:nvSpPr>
        <p:spPr>
          <a:xfrm>
            <a:off x="10610" y="762000"/>
            <a:ext cx="9133390" cy="6096000"/>
          </a:xfrm>
        </p:spPr>
        <p:txBody>
          <a:bodyPr>
            <a:normAutofit fontScale="62500" lnSpcReduction="20000"/>
          </a:bodyPr>
          <a:lstStyle/>
          <a:p>
            <a:r>
              <a:rPr lang="en-US" dirty="0" smtClean="0"/>
              <a:t>The Poisson distribution arises in connection with Poisson processes. It applies to various phenomena of discrete properties (that is, those that may happen 0, 1, 2, 3, ... times during a given period of time or in a given area) whenever the probability of the phenomenon happening is constant in time or space. Examples of events that may be </a:t>
            </a:r>
            <a:r>
              <a:rPr lang="en-US" dirty="0" err="1" smtClean="0"/>
              <a:t>modelled</a:t>
            </a:r>
            <a:r>
              <a:rPr lang="en-US" dirty="0" smtClean="0"/>
              <a:t> as a Poisson distribution include:</a:t>
            </a:r>
          </a:p>
          <a:p>
            <a:r>
              <a:rPr lang="en-US" dirty="0" smtClean="0"/>
              <a:t>The number of soldiers killed by horse-kicks each year in each corps in the Prussian cavalry. This example was made famous by a book of </a:t>
            </a:r>
            <a:r>
              <a:rPr lang="en-US" dirty="0" err="1" smtClean="0"/>
              <a:t>Ladislaus</a:t>
            </a:r>
            <a:r>
              <a:rPr lang="en-US" dirty="0" smtClean="0"/>
              <a:t> </a:t>
            </a:r>
            <a:r>
              <a:rPr lang="en-US" dirty="0" err="1" smtClean="0"/>
              <a:t>Josephovich</a:t>
            </a:r>
            <a:r>
              <a:rPr lang="en-US" dirty="0" smtClean="0"/>
              <a:t> </a:t>
            </a:r>
            <a:r>
              <a:rPr lang="en-US" dirty="0" err="1" smtClean="0"/>
              <a:t>Bortkiewicz</a:t>
            </a:r>
            <a:r>
              <a:rPr lang="en-US" dirty="0" smtClean="0"/>
              <a:t> (1868–1931).</a:t>
            </a:r>
          </a:p>
          <a:p>
            <a:r>
              <a:rPr lang="en-US" dirty="0" smtClean="0"/>
              <a:t>The number of yeast cells used when brewing Guinness beer. This example was made famous by William Sealy </a:t>
            </a:r>
            <a:r>
              <a:rPr lang="en-US" dirty="0" err="1" smtClean="0"/>
              <a:t>Gosset</a:t>
            </a:r>
            <a:r>
              <a:rPr lang="en-US" dirty="0" smtClean="0"/>
              <a:t> (1876–1937).</a:t>
            </a:r>
          </a:p>
          <a:p>
            <a:r>
              <a:rPr lang="en-US" dirty="0" smtClean="0"/>
              <a:t>The number of phone calls arriving at a call </a:t>
            </a:r>
            <a:r>
              <a:rPr lang="en-US" dirty="0" err="1" smtClean="0"/>
              <a:t>centre</a:t>
            </a:r>
            <a:r>
              <a:rPr lang="en-US" dirty="0" smtClean="0"/>
              <a:t> per minute.</a:t>
            </a:r>
          </a:p>
          <a:p>
            <a:r>
              <a:rPr lang="en-US" dirty="0" smtClean="0"/>
              <a:t>The number of goals in sports involving two competing teams.</a:t>
            </a:r>
          </a:p>
          <a:p>
            <a:r>
              <a:rPr lang="en-US" dirty="0" smtClean="0"/>
              <a:t>The number of deaths per year in a given age group.</a:t>
            </a:r>
          </a:p>
          <a:p>
            <a:r>
              <a:rPr lang="en-US" dirty="0" smtClean="0"/>
              <a:t>The number of jumps in a stock price in a given time interval.</a:t>
            </a:r>
          </a:p>
          <a:p>
            <a:r>
              <a:rPr lang="en-US" dirty="0" smtClean="0"/>
              <a:t>Under an assumption of homogeneity, the number of times a web server is accessed per minute.</a:t>
            </a:r>
          </a:p>
          <a:p>
            <a:r>
              <a:rPr lang="en-US" dirty="0" smtClean="0"/>
              <a:t>The number of mutations in a given stretch of DNA after a certain amount of radiation.</a:t>
            </a:r>
          </a:p>
          <a:p>
            <a:r>
              <a:rPr lang="en-US" dirty="0" smtClean="0"/>
              <a:t>The proportion of cells that will be infected at a given multiplicity of infection.</a:t>
            </a:r>
          </a:p>
          <a:p>
            <a:r>
              <a:rPr lang="en-US" dirty="0" smtClean="0"/>
              <a:t>The targeting of V-1 rockets on London during World War II.</a:t>
            </a:r>
          </a:p>
          <a:p>
            <a:r>
              <a:rPr lang="en-US" dirty="0" smtClean="0"/>
              <a:t>These are often called “birth processes”</a:t>
            </a:r>
          </a:p>
          <a:p>
            <a:endParaRPr lang="en-US" dirty="0"/>
          </a:p>
        </p:txBody>
      </p:sp>
    </p:spTree>
    <p:extLst>
      <p:ext uri="{BB962C8B-B14F-4D97-AF65-F5344CB8AC3E}">
        <p14:creationId xmlns:p14="http://schemas.microsoft.com/office/powerpoint/2010/main" val="475351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657"/>
            <a:ext cx="8229600" cy="805543"/>
          </a:xfrm>
        </p:spPr>
        <p:txBody>
          <a:bodyPr/>
          <a:lstStyle/>
          <a:p>
            <a:r>
              <a:rPr lang="en-US" b="1" dirty="0" smtClean="0"/>
              <a:t>Random Numbers I</a:t>
            </a:r>
            <a:endParaRPr lang="en-US" b="1" dirty="0"/>
          </a:p>
        </p:txBody>
      </p:sp>
      <p:sp>
        <p:nvSpPr>
          <p:cNvPr id="3" name="Content Placeholder 2"/>
          <p:cNvSpPr>
            <a:spLocks noGrp="1"/>
          </p:cNvSpPr>
          <p:nvPr>
            <p:ph idx="1"/>
          </p:nvPr>
        </p:nvSpPr>
        <p:spPr>
          <a:xfrm>
            <a:off x="0" y="762000"/>
            <a:ext cx="9144000" cy="6096000"/>
          </a:xfrm>
        </p:spPr>
        <p:txBody>
          <a:bodyPr>
            <a:normAutofit lnSpcReduction="10000"/>
          </a:bodyPr>
          <a:lstStyle/>
          <a:p>
            <a:r>
              <a:rPr lang="en-US" sz="2400" dirty="0" smtClean="0"/>
              <a:t>Would be really random if we observed nuclei decaying but in fact nearly all random numbers are “pseudo random numbers” using “principle” that complicated messy thing end up with random results</a:t>
            </a:r>
          </a:p>
          <a:p>
            <a:pPr lvl="1"/>
            <a:r>
              <a:rPr lang="en-US" sz="2000" dirty="0" smtClean="0"/>
              <a:t>In particular low order digits of integer arithmetic are essentially random</a:t>
            </a:r>
          </a:p>
          <a:p>
            <a:r>
              <a:rPr lang="en-US" sz="2400" dirty="0">
                <a:hlinkClick r:id="rId2"/>
              </a:rPr>
              <a:t>http://en.wikipedia.org/wiki/Pseudorandom_number_generator </a:t>
            </a:r>
            <a:endParaRPr lang="en-US" sz="2400" dirty="0" smtClean="0">
              <a:hlinkClick r:id="rId2"/>
            </a:endParaRPr>
          </a:p>
          <a:p>
            <a:r>
              <a:rPr lang="en-US" sz="2400" dirty="0">
                <a:hlinkClick r:id="rId2"/>
              </a:rPr>
              <a:t>http://en.wikipedia.org/wiki/Mersenne_twister </a:t>
            </a:r>
            <a:endParaRPr lang="en-US" sz="2400" dirty="0" smtClean="0">
              <a:hlinkClick r:id="rId2"/>
            </a:endParaRPr>
          </a:p>
          <a:p>
            <a:r>
              <a:rPr lang="en-US" sz="2400" dirty="0" smtClean="0">
                <a:hlinkClick r:id="rId2"/>
              </a:rPr>
              <a:t>http</a:t>
            </a:r>
            <a:r>
              <a:rPr lang="en-US" sz="2400" dirty="0">
                <a:hlinkClick r:id="rId2"/>
              </a:rPr>
              <a:t>://</a:t>
            </a:r>
            <a:r>
              <a:rPr lang="en-US" sz="2400" dirty="0" smtClean="0">
                <a:hlinkClick r:id="rId2"/>
              </a:rPr>
              <a:t>en.wikipedia.org/wiki/Mersenne_prime</a:t>
            </a:r>
            <a:r>
              <a:rPr lang="en-US" sz="2400" dirty="0" smtClean="0"/>
              <a:t> </a:t>
            </a:r>
          </a:p>
          <a:p>
            <a:r>
              <a:rPr lang="en-US" sz="2400" dirty="0" smtClean="0"/>
              <a:t>Python uses </a:t>
            </a:r>
            <a:r>
              <a:rPr lang="en-US" sz="2400" dirty="0" err="1" smtClean="0"/>
              <a:t>Mersenne</a:t>
            </a:r>
            <a:r>
              <a:rPr lang="en-US" sz="2400" dirty="0" smtClean="0"/>
              <a:t> Twister method built around </a:t>
            </a:r>
            <a:r>
              <a:rPr lang="en-US" sz="2400" dirty="0" err="1" smtClean="0"/>
              <a:t>Mersenne</a:t>
            </a:r>
            <a:r>
              <a:rPr lang="en-US" sz="2400" dirty="0" smtClean="0"/>
              <a:t> primes </a:t>
            </a:r>
          </a:p>
          <a:p>
            <a:r>
              <a:rPr lang="en-US" sz="2400" dirty="0" smtClean="0"/>
              <a:t>Pseudorandom numbers are deterministic; they are generated in  order and for a given starting point – seed – the numbers are completely determined</a:t>
            </a:r>
          </a:p>
          <a:p>
            <a:r>
              <a:rPr lang="en-US" sz="2400" dirty="0" smtClean="0"/>
              <a:t>Some computers always use same seed and so always return same sequence by default</a:t>
            </a:r>
          </a:p>
          <a:p>
            <a:r>
              <a:rPr lang="en-US" sz="2400" dirty="0" smtClean="0"/>
              <a:t>Python takes seed from time of day (pretty random) and generates a different sequence each call</a:t>
            </a:r>
          </a:p>
        </p:txBody>
      </p:sp>
    </p:spTree>
    <p:extLst>
      <p:ext uri="{BB962C8B-B14F-4D97-AF65-F5344CB8AC3E}">
        <p14:creationId xmlns:p14="http://schemas.microsoft.com/office/powerpoint/2010/main" val="238742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b="1" dirty="0" smtClean="0"/>
              <a:t>Central Limit Theorem</a:t>
            </a:r>
            <a:endParaRPr lang="en-US" b="1" dirty="0"/>
          </a:p>
        </p:txBody>
      </p:sp>
      <p:sp>
        <p:nvSpPr>
          <p:cNvPr id="3" name="Content Placeholder 2"/>
          <p:cNvSpPr>
            <a:spLocks noGrp="1"/>
          </p:cNvSpPr>
          <p:nvPr>
            <p:ph idx="1"/>
          </p:nvPr>
        </p:nvSpPr>
        <p:spPr>
          <a:xfrm>
            <a:off x="0" y="838200"/>
            <a:ext cx="9067800" cy="5791200"/>
          </a:xfrm>
        </p:spPr>
        <p:txBody>
          <a:bodyPr>
            <a:normAutofit/>
          </a:bodyPr>
          <a:lstStyle/>
          <a:p>
            <a:r>
              <a:rPr lang="en-US" sz="2800" dirty="0" smtClean="0"/>
              <a:t>The large of large numbers (which is usually most important operationally) tells you about the mean and standard deviation (error) of the sum of many IID random variables</a:t>
            </a:r>
          </a:p>
          <a:p>
            <a:r>
              <a:rPr lang="en-US" sz="2800" dirty="0" smtClean="0"/>
              <a:t>The Central Limit Theorem extends this to tell you about shape of probability distribution and says that for well behaved cases, the shape is that of Gaussian or normal distribution WHATEVER original distribution of X was</a:t>
            </a:r>
          </a:p>
          <a:p>
            <a:r>
              <a:rPr lang="en-US" sz="2800" dirty="0" smtClean="0"/>
              <a:t>i.e. probability of values far from mean fall off exponentially</a:t>
            </a:r>
          </a:p>
          <a:p>
            <a:r>
              <a:rPr lang="en-US" sz="2800" dirty="0" err="1" smtClean="0"/>
              <a:t>Pr</a:t>
            </a:r>
            <a:r>
              <a:rPr lang="en-US" sz="2800" dirty="0" smtClean="0"/>
              <a:t>(O = k) </a:t>
            </a:r>
            <a:r>
              <a:rPr lang="en-US" sz="4000" dirty="0" smtClean="0">
                <a:latin typeface="Arial Unicode MS"/>
                <a:ea typeface="Arial Unicode MS"/>
                <a:cs typeface="Arial Unicode MS"/>
                <a:sym typeface="Symbol"/>
              </a:rPr>
              <a:t>∝ </a:t>
            </a:r>
            <a:r>
              <a:rPr lang="en-US" sz="2800" dirty="0" err="1" smtClean="0">
                <a:ea typeface="Arial Unicode MS"/>
                <a:cs typeface="Arial Unicode MS"/>
                <a:sym typeface="Symbol"/>
              </a:rPr>
              <a:t>exp</a:t>
            </a:r>
            <a:r>
              <a:rPr lang="en-US" sz="2800" dirty="0" smtClean="0">
                <a:ea typeface="Arial Unicode MS"/>
                <a:cs typeface="Arial Unicode MS"/>
                <a:sym typeface="Symbol"/>
              </a:rPr>
              <a:t>{ - (k- </a:t>
            </a:r>
            <a:r>
              <a:rPr lang="en-US" sz="2800" dirty="0" smtClean="0">
                <a:sym typeface="Symbol"/>
              </a:rPr>
              <a:t>&lt;O&gt;)</a:t>
            </a:r>
            <a:r>
              <a:rPr lang="en-US" sz="2800" baseline="30000" dirty="0" smtClean="0">
                <a:sym typeface="Symbol"/>
              </a:rPr>
              <a:t>2</a:t>
            </a:r>
            <a:r>
              <a:rPr lang="en-US" sz="2800" dirty="0" smtClean="0">
                <a:sym typeface="Symbol"/>
              </a:rPr>
              <a:t> / 2&lt;O&gt;}</a:t>
            </a:r>
          </a:p>
          <a:p>
            <a:r>
              <a:rPr lang="en-US" sz="2800" dirty="0" smtClean="0">
                <a:sym typeface="Symbol"/>
              </a:rPr>
              <a:t>Where O </a:t>
            </a:r>
            <a:r>
              <a:rPr lang="en-US" sz="2800" smtClean="0">
                <a:sym typeface="Symbol"/>
              </a:rPr>
              <a:t>(sum off IID’s) has mean &lt;O&gt; </a:t>
            </a:r>
            <a:endParaRPr lang="en-US" sz="2800" dirty="0" smtClean="0"/>
          </a:p>
          <a:p>
            <a:endParaRPr lang="en-US" sz="2800" dirty="0"/>
          </a:p>
        </p:txBody>
      </p:sp>
    </p:spTree>
    <p:extLst>
      <p:ext uri="{BB962C8B-B14F-4D97-AF65-F5344CB8AC3E}">
        <p14:creationId xmlns:p14="http://schemas.microsoft.com/office/powerpoint/2010/main" val="11721832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31798" y="2667000"/>
            <a:ext cx="3276600" cy="1143000"/>
          </a:xfrm>
        </p:spPr>
        <p:txBody>
          <a:bodyPr>
            <a:noAutofit/>
          </a:bodyPr>
          <a:lstStyle/>
          <a:p>
            <a:pPr algn="l"/>
            <a:r>
              <a:rPr lang="en-US" sz="2400" dirty="0" smtClean="0"/>
              <a:t>Comparison of probability density functions, p(k) for the sum of n fair 6-sided dice to show their convergence to a normal distribution with increasing n, in accordance to the central limit theorem. In the bottom-right graph, smoothed profiles of the previous graphs are rescaled, superimposed and compared with a normal distribution (black curve).</a:t>
            </a:r>
            <a:endParaRPr lang="en-US" sz="2400" dirty="0"/>
          </a:p>
        </p:txBody>
      </p:sp>
      <p:pic>
        <p:nvPicPr>
          <p:cNvPr id="11269" name="Picture 5" descr="http://upload.wikimedia.org/wikipedia/commons/thumb/8/8c/Dice_sum_central_limit_theorem.svg/2000px-Dice_sum_central_limit_theorem.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5719766"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5287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File:Empirical CLT - Figure - 0407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53" y="0"/>
            <a:ext cx="7721226" cy="620929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7315200" y="190500"/>
            <a:ext cx="1828800" cy="5828298"/>
          </a:xfrm>
          <a:solidFill>
            <a:schemeClr val="bg1"/>
          </a:solidFill>
        </p:spPr>
        <p:txBody>
          <a:bodyPr>
            <a:noAutofit/>
          </a:bodyPr>
          <a:lstStyle/>
          <a:p>
            <a:pPr algn="l"/>
            <a:r>
              <a:rPr lang="en-US" sz="1600" dirty="0" smtClean="0"/>
              <a:t>This figure demonstrates the central limit theorem. The sample means are generated using a random number generator, which draws numbers between 1 and 100 from a uniform probability distribution. It illustrates that increasing sample sizes result in the 500 measured sample means being more closely distributed about the population mean (50 in this case). </a:t>
            </a:r>
            <a:endParaRPr lang="en-US" sz="1600" dirty="0"/>
          </a:p>
        </p:txBody>
      </p:sp>
      <p:sp>
        <p:nvSpPr>
          <p:cNvPr id="4" name="TextBox 3"/>
          <p:cNvSpPr txBox="1"/>
          <p:nvPr/>
        </p:nvSpPr>
        <p:spPr>
          <a:xfrm>
            <a:off x="16042" y="6096000"/>
            <a:ext cx="9051758" cy="646331"/>
          </a:xfrm>
          <a:prstGeom prst="rect">
            <a:avLst/>
          </a:prstGeom>
          <a:noFill/>
        </p:spPr>
        <p:txBody>
          <a:bodyPr wrap="square" rtlCol="0">
            <a:spAutoFit/>
          </a:bodyPr>
          <a:lstStyle/>
          <a:p>
            <a:r>
              <a:rPr lang="en-US" dirty="0" smtClean="0"/>
              <a:t>It also compares the observed distributions with the distributions that would be expected for a Gaussian distribution, and shows the chi-squared values that quantify the goodness of the fit</a:t>
            </a:r>
            <a:endParaRPr lang="en-US" dirty="0"/>
          </a:p>
        </p:txBody>
      </p:sp>
    </p:spTree>
    <p:extLst>
      <p:ext uri="{BB962C8B-B14F-4D97-AF65-F5344CB8AC3E}">
        <p14:creationId xmlns:p14="http://schemas.microsoft.com/office/powerpoint/2010/main" val="2929828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657"/>
            <a:ext cx="8229600" cy="805543"/>
          </a:xfrm>
        </p:spPr>
        <p:txBody>
          <a:bodyPr/>
          <a:lstStyle/>
          <a:p>
            <a:r>
              <a:rPr lang="en-US" b="1" dirty="0" smtClean="0"/>
              <a:t>Random Numbers II</a:t>
            </a:r>
            <a:endParaRPr lang="en-US" b="1" dirty="0"/>
          </a:p>
        </p:txBody>
      </p:sp>
      <p:sp>
        <p:nvSpPr>
          <p:cNvPr id="3" name="Content Placeholder 2"/>
          <p:cNvSpPr>
            <a:spLocks noGrp="1"/>
          </p:cNvSpPr>
          <p:nvPr>
            <p:ph idx="1"/>
          </p:nvPr>
        </p:nvSpPr>
        <p:spPr>
          <a:xfrm>
            <a:off x="0" y="751114"/>
            <a:ext cx="9144000" cy="6096000"/>
          </a:xfrm>
        </p:spPr>
        <p:txBody>
          <a:bodyPr>
            <a:normAutofit/>
          </a:bodyPr>
          <a:lstStyle/>
          <a:p>
            <a:r>
              <a:rPr lang="en-US" sz="2400" dirty="0" smtClean="0"/>
              <a:t>Sometimes its good to get random numbers but always have the same e.g. if you are debugging something</a:t>
            </a:r>
          </a:p>
          <a:p>
            <a:r>
              <a:rPr lang="en-US" sz="2400" dirty="0"/>
              <a:t>Use </a:t>
            </a:r>
            <a:r>
              <a:rPr lang="en-US" sz="2400" dirty="0" err="1" smtClean="0"/>
              <a:t>random.seed</a:t>
            </a:r>
            <a:r>
              <a:rPr lang="en-US" sz="2400" dirty="0" smtClean="0"/>
              <a:t>(seed=some integer) to guarantee same start</a:t>
            </a:r>
          </a:p>
          <a:p>
            <a:r>
              <a:rPr lang="en-US" sz="2400" dirty="0" err="1">
                <a:solidFill>
                  <a:srgbClr val="00B050"/>
                </a:solidFill>
              </a:rPr>
              <a:t>random.seed</a:t>
            </a:r>
            <a:r>
              <a:rPr lang="en-US" sz="2400" dirty="0">
                <a:solidFill>
                  <a:srgbClr val="00B050"/>
                </a:solidFill>
              </a:rPr>
              <a:t>(seed=1234567)</a:t>
            </a:r>
          </a:p>
          <a:p>
            <a:r>
              <a:rPr lang="en-US" sz="2400" dirty="0">
                <a:solidFill>
                  <a:srgbClr val="FF0000"/>
                </a:solidFill>
              </a:rPr>
              <a:t>figure("On Top of Each Other")</a:t>
            </a:r>
          </a:p>
          <a:p>
            <a:r>
              <a:rPr lang="en-US" sz="2400" dirty="0">
                <a:solidFill>
                  <a:srgbClr val="FF0000"/>
                </a:solidFill>
              </a:rPr>
              <a:t>Base = 110 + 30* </a:t>
            </a:r>
            <a:r>
              <a:rPr lang="en-US" sz="2400" dirty="0" err="1">
                <a:solidFill>
                  <a:srgbClr val="FF0000"/>
                </a:solidFill>
              </a:rPr>
              <a:t>np.random.rand</a:t>
            </a:r>
            <a:r>
              <a:rPr lang="en-US" sz="2400" dirty="0">
                <a:solidFill>
                  <a:srgbClr val="FF0000"/>
                </a:solidFill>
              </a:rPr>
              <a:t>(42000)</a:t>
            </a:r>
          </a:p>
          <a:p>
            <a:r>
              <a:rPr lang="en-US" sz="2400" dirty="0" err="1">
                <a:solidFill>
                  <a:srgbClr val="FF0000"/>
                </a:solidFill>
              </a:rPr>
              <a:t>plt.hist</a:t>
            </a:r>
            <a:r>
              <a:rPr lang="en-US" sz="2400" dirty="0">
                <a:solidFill>
                  <a:srgbClr val="FF0000"/>
                </a:solidFill>
              </a:rPr>
              <a:t>(Base, bins=15, range =(110,140), alpha = 0.5, color="blue")</a:t>
            </a:r>
          </a:p>
          <a:p>
            <a:r>
              <a:rPr lang="en-US" sz="2400" dirty="0">
                <a:solidFill>
                  <a:srgbClr val="FF0000"/>
                </a:solidFill>
              </a:rPr>
              <a:t>#</a:t>
            </a:r>
          </a:p>
          <a:p>
            <a:r>
              <a:rPr lang="en-US" sz="2400" dirty="0" err="1">
                <a:solidFill>
                  <a:srgbClr val="00B050"/>
                </a:solidFill>
              </a:rPr>
              <a:t>random.seed</a:t>
            </a:r>
            <a:r>
              <a:rPr lang="en-US" sz="2400" dirty="0">
                <a:solidFill>
                  <a:srgbClr val="00B050"/>
                </a:solidFill>
              </a:rPr>
              <a:t>(seed=1234567)</a:t>
            </a:r>
          </a:p>
          <a:p>
            <a:r>
              <a:rPr lang="en-US" sz="2400" dirty="0">
                <a:solidFill>
                  <a:srgbClr val="FF0000"/>
                </a:solidFill>
              </a:rPr>
              <a:t>Base2 = 110 + 30* </a:t>
            </a:r>
            <a:r>
              <a:rPr lang="en-US" sz="2400" dirty="0" err="1">
                <a:solidFill>
                  <a:srgbClr val="FF0000"/>
                </a:solidFill>
              </a:rPr>
              <a:t>np.random.rand</a:t>
            </a:r>
            <a:r>
              <a:rPr lang="en-US" sz="2400" dirty="0">
                <a:solidFill>
                  <a:srgbClr val="FF0000"/>
                </a:solidFill>
              </a:rPr>
              <a:t>(42000)</a:t>
            </a:r>
          </a:p>
          <a:p>
            <a:r>
              <a:rPr lang="en-US" sz="2400" dirty="0" err="1">
                <a:solidFill>
                  <a:srgbClr val="FF0000"/>
                </a:solidFill>
              </a:rPr>
              <a:t>plt.hist</a:t>
            </a:r>
            <a:r>
              <a:rPr lang="en-US" sz="2400" dirty="0">
                <a:solidFill>
                  <a:srgbClr val="FF0000"/>
                </a:solidFill>
              </a:rPr>
              <a:t>(Base2, bins=15, range =(110,140), alpha = 0.5, color="yellow")</a:t>
            </a:r>
          </a:p>
          <a:p>
            <a:r>
              <a:rPr lang="en-US" sz="2400" dirty="0" err="1" smtClean="0">
                <a:solidFill>
                  <a:srgbClr val="FF0000"/>
                </a:solidFill>
              </a:rPr>
              <a:t>plt.title</a:t>
            </a:r>
            <a:r>
              <a:rPr lang="en-US" sz="2400" dirty="0" smtClean="0">
                <a:solidFill>
                  <a:srgbClr val="FF0000"/>
                </a:solidFill>
              </a:rPr>
              <a:t>("Two histograms on top of each other as identical random numbers")</a:t>
            </a:r>
          </a:p>
        </p:txBody>
      </p:sp>
    </p:spTree>
    <p:extLst>
      <p:ext uri="{BB962C8B-B14F-4D97-AF65-F5344CB8AC3E}">
        <p14:creationId xmlns:p14="http://schemas.microsoft.com/office/powerpoint/2010/main" val="2615567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914400"/>
          </a:xfrm>
        </p:spPr>
        <p:txBody>
          <a:bodyPr/>
          <a:lstStyle/>
          <a:p>
            <a:r>
              <a:rPr lang="en-US" b="1" dirty="0" smtClean="0"/>
              <a:t>More on Seeds</a:t>
            </a:r>
            <a:endParaRPr lang="en-US" b="1" dirty="0"/>
          </a:p>
        </p:txBody>
      </p:sp>
      <p:sp>
        <p:nvSpPr>
          <p:cNvPr id="3" name="Content Placeholder 2"/>
          <p:cNvSpPr>
            <a:spLocks noGrp="1"/>
          </p:cNvSpPr>
          <p:nvPr>
            <p:ph idx="1"/>
          </p:nvPr>
        </p:nvSpPr>
        <p:spPr>
          <a:xfrm>
            <a:off x="21770" y="914400"/>
            <a:ext cx="9122229" cy="5867400"/>
          </a:xfrm>
        </p:spPr>
        <p:txBody>
          <a:bodyPr>
            <a:normAutofit fontScale="77500" lnSpcReduction="20000"/>
          </a:bodyPr>
          <a:lstStyle/>
          <a:p>
            <a:r>
              <a:rPr lang="en-US" dirty="0">
                <a:solidFill>
                  <a:srgbClr val="FF0000"/>
                </a:solidFill>
              </a:rPr>
              <a:t>figure("Different")</a:t>
            </a:r>
          </a:p>
          <a:p>
            <a:r>
              <a:rPr lang="en-US" dirty="0">
                <a:solidFill>
                  <a:srgbClr val="FF0000"/>
                </a:solidFill>
              </a:rPr>
              <a:t>#</a:t>
            </a:r>
          </a:p>
          <a:p>
            <a:r>
              <a:rPr lang="en-US" dirty="0" err="1">
                <a:solidFill>
                  <a:srgbClr val="00B050"/>
                </a:solidFill>
              </a:rPr>
              <a:t>random.seed</a:t>
            </a:r>
            <a:r>
              <a:rPr lang="en-US" dirty="0">
                <a:solidFill>
                  <a:srgbClr val="00B050"/>
                </a:solidFill>
              </a:rPr>
              <a:t>(seed=1234567)</a:t>
            </a:r>
          </a:p>
          <a:p>
            <a:r>
              <a:rPr lang="en-US" dirty="0">
                <a:solidFill>
                  <a:srgbClr val="FF0000"/>
                </a:solidFill>
              </a:rPr>
              <a:t>Base4 = 110 + 30* </a:t>
            </a:r>
            <a:r>
              <a:rPr lang="en-US" dirty="0" err="1">
                <a:solidFill>
                  <a:srgbClr val="FF0000"/>
                </a:solidFill>
              </a:rPr>
              <a:t>np.random.rand</a:t>
            </a:r>
            <a:r>
              <a:rPr lang="en-US" dirty="0">
                <a:solidFill>
                  <a:srgbClr val="FF0000"/>
                </a:solidFill>
              </a:rPr>
              <a:t>(42000)</a:t>
            </a:r>
          </a:p>
          <a:p>
            <a:r>
              <a:rPr lang="en-US" dirty="0" err="1">
                <a:solidFill>
                  <a:srgbClr val="FF0000"/>
                </a:solidFill>
              </a:rPr>
              <a:t>plt.hist</a:t>
            </a:r>
            <a:r>
              <a:rPr lang="en-US" dirty="0">
                <a:solidFill>
                  <a:srgbClr val="FF0000"/>
                </a:solidFill>
              </a:rPr>
              <a:t>(Base4, bins=15, range =(110,140), alpha = 0.5, color="blue")</a:t>
            </a:r>
          </a:p>
          <a:p>
            <a:r>
              <a:rPr lang="en-US" dirty="0">
                <a:solidFill>
                  <a:srgbClr val="FF0000"/>
                </a:solidFill>
              </a:rPr>
              <a:t>Base1 = 110 + 30* </a:t>
            </a:r>
            <a:r>
              <a:rPr lang="en-US" dirty="0" err="1">
                <a:solidFill>
                  <a:srgbClr val="FF0000"/>
                </a:solidFill>
              </a:rPr>
              <a:t>np.random.rand</a:t>
            </a:r>
            <a:r>
              <a:rPr lang="en-US" dirty="0">
                <a:solidFill>
                  <a:srgbClr val="FF0000"/>
                </a:solidFill>
              </a:rPr>
              <a:t>(42000</a:t>
            </a:r>
            <a:r>
              <a:rPr lang="en-US" dirty="0" smtClean="0">
                <a:solidFill>
                  <a:srgbClr val="FF0000"/>
                </a:solidFill>
              </a:rPr>
              <a:t>)</a:t>
            </a:r>
          </a:p>
          <a:p>
            <a:r>
              <a:rPr lang="en-US" dirty="0" smtClean="0">
                <a:solidFill>
                  <a:srgbClr val="FF0000"/>
                </a:solidFill>
              </a:rPr>
              <a:t># Note Base1 starts where Base4 ends so is a different set of random numbers</a:t>
            </a:r>
            <a:endParaRPr lang="en-US" dirty="0">
              <a:solidFill>
                <a:srgbClr val="FF0000"/>
              </a:solidFill>
            </a:endParaRPr>
          </a:p>
          <a:p>
            <a:r>
              <a:rPr lang="en-US" dirty="0" err="1">
                <a:solidFill>
                  <a:srgbClr val="FF0000"/>
                </a:solidFill>
              </a:rPr>
              <a:t>plt.hist</a:t>
            </a:r>
            <a:r>
              <a:rPr lang="en-US" dirty="0">
                <a:solidFill>
                  <a:srgbClr val="FF0000"/>
                </a:solidFill>
              </a:rPr>
              <a:t>(Base1, bins=15, range =(110,140), alpha = 0.5, color="green")</a:t>
            </a:r>
          </a:p>
          <a:p>
            <a:r>
              <a:rPr lang="en-US" dirty="0">
                <a:solidFill>
                  <a:srgbClr val="FF0000"/>
                </a:solidFill>
              </a:rPr>
              <a:t>#</a:t>
            </a:r>
          </a:p>
          <a:p>
            <a:r>
              <a:rPr lang="en-US" dirty="0" err="1">
                <a:solidFill>
                  <a:srgbClr val="00B050"/>
                </a:solidFill>
              </a:rPr>
              <a:t>random.seed</a:t>
            </a:r>
            <a:r>
              <a:rPr lang="en-US" dirty="0">
                <a:solidFill>
                  <a:srgbClr val="00B050"/>
                </a:solidFill>
              </a:rPr>
              <a:t>(seed=7654321)</a:t>
            </a:r>
          </a:p>
          <a:p>
            <a:r>
              <a:rPr lang="en-US" dirty="0">
                <a:solidFill>
                  <a:srgbClr val="FF0000"/>
                </a:solidFill>
              </a:rPr>
              <a:t>Base3 = 110 + 30* </a:t>
            </a:r>
            <a:r>
              <a:rPr lang="en-US" dirty="0" err="1">
                <a:solidFill>
                  <a:srgbClr val="FF0000"/>
                </a:solidFill>
              </a:rPr>
              <a:t>np.random.rand</a:t>
            </a:r>
            <a:r>
              <a:rPr lang="en-US" dirty="0">
                <a:solidFill>
                  <a:srgbClr val="FF0000"/>
                </a:solidFill>
              </a:rPr>
              <a:t>(42000)</a:t>
            </a:r>
          </a:p>
          <a:p>
            <a:r>
              <a:rPr lang="en-US" dirty="0" err="1">
                <a:solidFill>
                  <a:srgbClr val="FF0000"/>
                </a:solidFill>
              </a:rPr>
              <a:t>plt.hist</a:t>
            </a:r>
            <a:r>
              <a:rPr lang="en-US" dirty="0">
                <a:solidFill>
                  <a:srgbClr val="FF0000"/>
                </a:solidFill>
              </a:rPr>
              <a:t>(Base3, bins=15, range =(110,140), alpha = 0.5, color="red")</a:t>
            </a:r>
          </a:p>
          <a:p>
            <a:endParaRPr lang="en-US" dirty="0"/>
          </a:p>
        </p:txBody>
      </p:sp>
    </p:spTree>
    <p:extLst>
      <p:ext uri="{BB962C8B-B14F-4D97-AF65-F5344CB8AC3E}">
        <p14:creationId xmlns:p14="http://schemas.microsoft.com/office/powerpoint/2010/main" val="1310284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Python\2IdenticalHistogram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886"/>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2065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Python\3DifferentHistogram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1"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2729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t>Look at Numbers</a:t>
            </a:r>
            <a:endParaRPr lang="en-US" dirty="0"/>
          </a:p>
        </p:txBody>
      </p:sp>
      <p:sp>
        <p:nvSpPr>
          <p:cNvPr id="3" name="Content Placeholder 2"/>
          <p:cNvSpPr>
            <a:spLocks noGrp="1"/>
          </p:cNvSpPr>
          <p:nvPr>
            <p:ph idx="1"/>
          </p:nvPr>
        </p:nvSpPr>
        <p:spPr>
          <a:xfrm>
            <a:off x="0" y="685800"/>
            <a:ext cx="8991600" cy="6172200"/>
          </a:xfrm>
        </p:spPr>
        <p:txBody>
          <a:bodyPr>
            <a:noAutofit/>
          </a:bodyPr>
          <a:lstStyle/>
          <a:p>
            <a:r>
              <a:rPr lang="en-US" sz="2200" dirty="0" err="1">
                <a:solidFill>
                  <a:srgbClr val="FF0000"/>
                </a:solidFill>
              </a:rPr>
              <a:t>random.seed</a:t>
            </a:r>
            <a:r>
              <a:rPr lang="en-US" sz="2200" dirty="0">
                <a:solidFill>
                  <a:srgbClr val="FF0000"/>
                </a:solidFill>
              </a:rPr>
              <a:t>(seed=1234567)</a:t>
            </a:r>
          </a:p>
          <a:p>
            <a:r>
              <a:rPr lang="en-US" sz="2200" dirty="0">
                <a:solidFill>
                  <a:srgbClr val="FF0000"/>
                </a:solidFill>
              </a:rPr>
              <a:t>Base = 110 + 30* </a:t>
            </a:r>
            <a:r>
              <a:rPr lang="en-US" sz="2200" dirty="0" err="1">
                <a:solidFill>
                  <a:srgbClr val="FF0000"/>
                </a:solidFill>
              </a:rPr>
              <a:t>np.random.rand</a:t>
            </a:r>
            <a:r>
              <a:rPr lang="en-US" sz="2200" dirty="0">
                <a:solidFill>
                  <a:srgbClr val="FF0000"/>
                </a:solidFill>
              </a:rPr>
              <a:t>(42000) </a:t>
            </a:r>
          </a:p>
          <a:p>
            <a:r>
              <a:rPr lang="en-US" sz="2200" dirty="0"/>
              <a:t>array([ 117.11087505,  110.22945122,  110.59490925, ...,  117.34085492,</a:t>
            </a:r>
          </a:p>
          <a:p>
            <a:r>
              <a:rPr lang="en-US" sz="2200" dirty="0"/>
              <a:t>        138.72156377,  117.25522386])</a:t>
            </a:r>
          </a:p>
          <a:p>
            <a:r>
              <a:rPr lang="en-US" sz="2200" dirty="0" err="1">
                <a:solidFill>
                  <a:srgbClr val="FF0000"/>
                </a:solidFill>
              </a:rPr>
              <a:t>random.seed</a:t>
            </a:r>
            <a:r>
              <a:rPr lang="en-US" sz="2200" dirty="0">
                <a:solidFill>
                  <a:srgbClr val="FF0000"/>
                </a:solidFill>
              </a:rPr>
              <a:t>(seed=1234567)</a:t>
            </a:r>
          </a:p>
          <a:p>
            <a:r>
              <a:rPr lang="en-US" sz="2200" dirty="0">
                <a:solidFill>
                  <a:srgbClr val="FF0000"/>
                </a:solidFill>
              </a:rPr>
              <a:t>Base2 = 110 + 30* </a:t>
            </a:r>
            <a:r>
              <a:rPr lang="en-US" sz="2200" dirty="0" err="1">
                <a:solidFill>
                  <a:srgbClr val="FF0000"/>
                </a:solidFill>
              </a:rPr>
              <a:t>np.random.rand</a:t>
            </a:r>
            <a:r>
              <a:rPr lang="en-US" sz="2200" dirty="0">
                <a:solidFill>
                  <a:srgbClr val="FF0000"/>
                </a:solidFill>
              </a:rPr>
              <a:t>(42000)</a:t>
            </a:r>
          </a:p>
          <a:p>
            <a:r>
              <a:rPr lang="en-US" sz="2200" dirty="0"/>
              <a:t>array([ 117.11087505,  110.22945122,  110.59490925, ...,  117.34085492,</a:t>
            </a:r>
          </a:p>
          <a:p>
            <a:r>
              <a:rPr lang="en-US" sz="2200" dirty="0"/>
              <a:t>        138.72156377,  117.25522386])</a:t>
            </a:r>
          </a:p>
          <a:p>
            <a:r>
              <a:rPr lang="en-US" sz="2200" dirty="0"/>
              <a:t>Base1 = 110 + 30* </a:t>
            </a:r>
            <a:r>
              <a:rPr lang="en-US" sz="2200" dirty="0" err="1"/>
              <a:t>np.random.rand</a:t>
            </a:r>
            <a:r>
              <a:rPr lang="en-US" sz="2200" dirty="0"/>
              <a:t>(42000)</a:t>
            </a:r>
          </a:p>
          <a:p>
            <a:r>
              <a:rPr lang="en-US" sz="2200" dirty="0"/>
              <a:t>array([ 133.51704792,  132.87435972,  128.95204036, ...,  115.25271937,</a:t>
            </a:r>
          </a:p>
          <a:p>
            <a:r>
              <a:rPr lang="en-US" sz="2200" dirty="0"/>
              <a:t>        130.21388378,  112.55649254])</a:t>
            </a:r>
          </a:p>
          <a:p>
            <a:r>
              <a:rPr lang="en-US" sz="2200" dirty="0" err="1">
                <a:solidFill>
                  <a:srgbClr val="FF0000"/>
                </a:solidFill>
              </a:rPr>
              <a:t>random.seed</a:t>
            </a:r>
            <a:r>
              <a:rPr lang="en-US" sz="2200" dirty="0">
                <a:solidFill>
                  <a:srgbClr val="FF0000"/>
                </a:solidFill>
              </a:rPr>
              <a:t>(seed=7654321)</a:t>
            </a:r>
          </a:p>
          <a:p>
            <a:r>
              <a:rPr lang="en-US" sz="2200" dirty="0">
                <a:solidFill>
                  <a:srgbClr val="FF0000"/>
                </a:solidFill>
              </a:rPr>
              <a:t>Base3 = 110 + 30* </a:t>
            </a:r>
            <a:r>
              <a:rPr lang="en-US" sz="2200" dirty="0" err="1">
                <a:solidFill>
                  <a:srgbClr val="FF0000"/>
                </a:solidFill>
              </a:rPr>
              <a:t>np.random.rand</a:t>
            </a:r>
            <a:r>
              <a:rPr lang="en-US" sz="2200" dirty="0">
                <a:solidFill>
                  <a:srgbClr val="FF0000"/>
                </a:solidFill>
              </a:rPr>
              <a:t>(42000) </a:t>
            </a:r>
          </a:p>
          <a:p>
            <a:r>
              <a:rPr lang="en-US" sz="2200" dirty="0"/>
              <a:t>array([ 111.05068005,  112.63158568,  124.30148179, ...,  120.35946227,</a:t>
            </a:r>
          </a:p>
          <a:p>
            <a:r>
              <a:rPr lang="en-US" sz="2200" dirty="0"/>
              <a:t>112.44901602,  133.75223691])</a:t>
            </a:r>
          </a:p>
        </p:txBody>
      </p:sp>
    </p:spTree>
    <p:extLst>
      <p:ext uri="{BB962C8B-B14F-4D97-AF65-F5344CB8AC3E}">
        <p14:creationId xmlns:p14="http://schemas.microsoft.com/office/powerpoint/2010/main" val="32686968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1" name="Picture 3" descr="D:\Python\250-4000Times.png"/>
          <p:cNvPicPr>
            <a:picLocks noChangeAspect="1" noChangeArrowheads="1"/>
          </p:cNvPicPr>
          <p:nvPr/>
        </p:nvPicPr>
        <p:blipFill rotWithShape="1">
          <a:blip r:embed="rId2">
            <a:extLst>
              <a:ext uri="{28A0092B-C50C-407E-A947-70E740481C1C}">
                <a14:useLocalDpi xmlns:a14="http://schemas.microsoft.com/office/drawing/2010/main" val="0"/>
              </a:ext>
            </a:extLst>
          </a:blip>
          <a:srcRect l="7518" t="4831" r="7700" b="5555"/>
          <a:stretch/>
        </p:blipFill>
        <p:spPr bwMode="auto">
          <a:xfrm>
            <a:off x="304800" y="0"/>
            <a:ext cx="865106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990600" y="772440"/>
            <a:ext cx="2700611" cy="830997"/>
          </a:xfrm>
          <a:prstGeom prst="rect">
            <a:avLst/>
          </a:prstGeom>
          <a:noFill/>
        </p:spPr>
        <p:txBody>
          <a:bodyPr wrap="none" rtlCol="0">
            <a:spAutoFit/>
          </a:bodyPr>
          <a:lstStyle/>
          <a:p>
            <a:r>
              <a:rPr lang="en-US" sz="2400" b="1" dirty="0" smtClean="0"/>
              <a:t>√100 = 10</a:t>
            </a:r>
          </a:p>
          <a:p>
            <a:r>
              <a:rPr lang="en-US" sz="2400" b="1" dirty="0" smtClean="0"/>
              <a:t>Funny dip in middle</a:t>
            </a:r>
            <a:endParaRPr lang="en-US" sz="2400" b="1" dirty="0"/>
          </a:p>
        </p:txBody>
      </p:sp>
    </p:spTree>
    <p:extLst>
      <p:ext uri="{BB962C8B-B14F-4D97-AF65-F5344CB8AC3E}">
        <p14:creationId xmlns:p14="http://schemas.microsoft.com/office/powerpoint/2010/main" val="81985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D:\Python\250-4000TimesII.png"/>
          <p:cNvPicPr>
            <a:picLocks noChangeAspect="1" noChangeArrowheads="1"/>
          </p:cNvPicPr>
          <p:nvPr/>
        </p:nvPicPr>
        <p:blipFill rotWithShape="1">
          <a:blip r:embed="rId2">
            <a:extLst>
              <a:ext uri="{28A0092B-C50C-407E-A947-70E740481C1C}">
                <a14:useLocalDpi xmlns:a14="http://schemas.microsoft.com/office/drawing/2010/main" val="0"/>
              </a:ext>
            </a:extLst>
          </a:blip>
          <a:srcRect l="7518" t="4589" r="7518" b="5556"/>
          <a:stretch/>
        </p:blipFill>
        <p:spPr bwMode="auto">
          <a:xfrm>
            <a:off x="226325" y="9099"/>
            <a:ext cx="864624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838200" y="662392"/>
            <a:ext cx="3404009" cy="461665"/>
          </a:xfrm>
          <a:prstGeom prst="rect">
            <a:avLst/>
          </a:prstGeom>
          <a:noFill/>
        </p:spPr>
        <p:txBody>
          <a:bodyPr wrap="none" rtlCol="0">
            <a:spAutoFit/>
          </a:bodyPr>
          <a:lstStyle/>
          <a:p>
            <a:r>
              <a:rPr lang="en-US" sz="2400" b="1" dirty="0" smtClean="0"/>
              <a:t>Looks better but just luck</a:t>
            </a:r>
            <a:endParaRPr lang="en-US" sz="2400" b="1" dirty="0"/>
          </a:p>
        </p:txBody>
      </p:sp>
    </p:spTree>
    <p:extLst>
      <p:ext uri="{BB962C8B-B14F-4D97-AF65-F5344CB8AC3E}">
        <p14:creationId xmlns:p14="http://schemas.microsoft.com/office/powerpoint/2010/main" val="97658771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8.0&quot;&gt;&lt;object type=&quot;1&quot; unique_id=&quot;10001&quot;&gt;&lt;object type=&quot;8&quot; unique_id=&quot;10392&quot;&gt;&lt;/object&gt;&lt;object type=&quot;2&quot; unique_id=&quot;10393&quot;&gt;&lt;object type=&quot;3&quot; unique_id=&quot;10394&quot;&gt;&lt;property id=&quot;20148&quot; value=&quot;5&quot;/&gt;&lt;property id=&quot;20300&quot; value=&quot;Slide 1 - &amp;quot;Physics-Informatics  Looking for Higgs Particle Counting Errors (Finished) &amp;quot;&quot;/&gt;&lt;property id=&quot;20307&quot; value=&quot;257&quot;/&gt;&lt;/object&gt;&lt;object type=&quot;3&quot; unique_id=&quot;11073&quot;&gt;&lt;property id=&quot;20148&quot; value=&quot;5&quot;/&gt;&lt;property id=&quot;20300&quot; value=&quot;Slide 10 - &amp;quot;Counting and Binomial Distribution I&amp;quot;&quot;/&gt;&lt;property id=&quot;20307&quot; value=&quot;273&quot;/&gt;&lt;/object&gt;&lt;object type=&quot;3&quot; unique_id=&quot;11074&quot;&gt;&lt;property id=&quot;20148&quot; value=&quot;5&quot;/&gt;&lt;property id=&quot;20300&quot; value=&quot;Slide 11 - &amp;quot;Counting and Binomial Distribution II&amp;quot;&quot;/&gt;&lt;property id=&quot;20307&quot; value=&quot;274&quot;/&gt;&lt;/object&gt;&lt;object type=&quot;3&quot; unique_id=&quot;11075&quot;&gt;&lt;property id=&quot;20148&quot; value=&quot;5&quot;/&gt;&lt;property id=&quot;20300&quot; value=&quot;Slide 12 - &amp;quot;Here is a histogram with 140 bins. We have a random variable for each bin. There is an excess of events in bin fro&quot;/&gt;&lt;property id=&quot;20307&quot; value=&quot;275&quot;/&gt;&lt;/object&gt;&lt;object type=&quot;3&quot; unique_id=&quot;11076&quot;&gt;&lt;property id=&quot;20148&quot; value=&quot;5&quot;/&gt;&lt;property id=&quot;20300&quot; value=&quot;Slide 13&quot;/&gt;&lt;property id=&quot;20307&quot; value=&quot;276&quot;/&gt;&lt;/object&gt;&lt;object type=&quot;3&quot; unique_id=&quot;11077&quot;&gt;&lt;property id=&quot;20148&quot; value=&quot;5&quot;/&gt;&lt;property id=&quot;20300&quot; value=&quot;Slide 14 - &amp;quot;Comments&amp;quot;&quot;/&gt;&lt;property id=&quot;20307&quot; value=&quot;277&quot;/&gt;&lt;/object&gt;&lt;object type=&quot;3&quot; unique_id=&quot;11078&quot;&gt;&lt;property id=&quot;20148&quot; value=&quot;5&quot;/&gt;&lt;property id=&quot;20300&quot; value=&quot;Slide 15 - &amp;quot;“Monte-Carlo Events”&amp;quot;&quot;/&gt;&lt;property id=&quot;20307&quot; value=&quot;279&quot;/&gt;&lt;/object&gt;&lt;object type=&quot;3&quot; unique_id=&quot;11479&quot;&gt;&lt;property id=&quot;20148&quot; value=&quot;5&quot;/&gt;&lt;property id=&quot;20300&quot; value=&quot;Slide 16 - &amp;quot;Poisson Distribution&amp;quot;&quot;/&gt;&lt;property id=&quot;20307&quot; value=&quot;280&quot;/&gt;&lt;/object&gt;&lt;object type=&quot;3&quot; unique_id=&quot;11480&quot;&gt;&lt;property id=&quot;20148&quot; value=&quot;5&quot;/&gt;&lt;property id=&quot;20300&quot; value=&quot;Slide 17 - &amp;quot;Comparison of the Poisson distribution (black lines) and thebinomial distribution with n=10 (red circles), n=20 (b&quot;/&gt;&lt;property id=&quot;20307&quot; value=&quot;283&quot;/&gt;&lt;/object&gt;&lt;object type=&quot;3&quot; unique_id=&quot;11481&quot;&gt;&lt;property id=&quot;20148&quot; value=&quot;5&quot;/&gt;&lt;property id=&quot;20300&quot; value=&quot;Slide 18 - &amp;quot;Poisson Examples I (Wikipedia)&amp;quot;&quot;/&gt;&lt;property id=&quot;20307&quot; value=&quot;281&quot;/&gt;&lt;/object&gt;&lt;object type=&quot;3&quot; unique_id=&quot;11482&quot;&gt;&lt;property id=&quot;20148&quot; value=&quot;5&quot;/&gt;&lt;property id=&quot;20300&quot; value=&quot;Slide 19 - &amp;quot;Poisson Examples II (Wikipedia)&amp;quot;&quot;/&gt;&lt;property id=&quot;20307&quot; value=&quot;282&quot;/&gt;&lt;/object&gt;&lt;object type=&quot;3&quot; unique_id=&quot;11483&quot;&gt;&lt;property id=&quot;20148&quot; value=&quot;5&quot;/&gt;&lt;property id=&quot;20300&quot; value=&quot;Slide 20 - &amp;quot;Central Limit Theorem&amp;quot;&quot;/&gt;&lt;property id=&quot;20307&quot; value=&quot;284&quot;/&gt;&lt;/object&gt;&lt;object type=&quot;3&quot; unique_id=&quot;11484&quot;&gt;&lt;property id=&quot;20148&quot; value=&quot;5&quot;/&gt;&lt;property id=&quot;20300&quot; value=&quot;Slide 21 - &amp;quot;Comparison of probability density functions, p(k) for the sum of n fair 6-sided dice to show their convergence to &quot;/&gt;&lt;property id=&quot;20307&quot; value=&quot;285&quot;/&gt;&lt;/object&gt;&lt;object type=&quot;3&quot; unique_id=&quot;11485&quot;&gt;&lt;property id=&quot;20148&quot; value=&quot;5&quot;/&gt;&lt;property id=&quot;20300&quot; value=&quot;Slide 22 - &amp;quot;This figure demonstrates the central limit theorem. The sample means are generated using a random number generator&quot;/&gt;&lt;property id=&quot;20307&quot; value=&quot;286&quot;/&gt;&lt;/object&gt;&lt;object type=&quot;3&quot; unique_id=&quot;14064&quot;&gt;&lt;property id=&quot;20148&quot; value=&quot;5&quot;/&gt;&lt;property id=&quot;20300&quot; value=&quot;Slide 8&quot;/&gt;&lt;property id=&quot;20307&quot; value=&quot;323&quot;/&gt;&lt;/object&gt;&lt;object type=&quot;3&quot; unique_id=&quot;14065&quot;&gt;&lt;property id=&quot;20148&quot; value=&quot;5&quot;/&gt;&lt;property id=&quot;20300&quot; value=&quot;Slide 9&quot;/&gt;&lt;property id=&quot;20307&quot; value=&quot;324&quot;/&gt;&lt;/object&gt;&lt;object type=&quot;3&quot; unique_id=&quot;16529&quot;&gt;&lt;property id=&quot;20148&quot; value=&quot;5&quot;/&gt;&lt;property id=&quot;20300&quot; value=&quot;Slide 2 - &amp;quot;Random Numbers I&amp;quot;&quot;/&gt;&lt;property id=&quot;20307&quot; value=&quot;336&quot;/&gt;&lt;/object&gt;&lt;object type=&quot;3&quot; unique_id=&quot;16530&quot;&gt;&lt;property id=&quot;20148&quot; value=&quot;5&quot;/&gt;&lt;property id=&quot;20300&quot; value=&quot;Slide 3 - &amp;quot;Random Numbers II&amp;quot;&quot;/&gt;&lt;property id=&quot;20307&quot; value=&quot;337&quot;/&gt;&lt;/object&gt;&lt;object type=&quot;3&quot; unique_id=&quot;16531&quot;&gt;&lt;property id=&quot;20148&quot; value=&quot;5&quot;/&gt;&lt;property id=&quot;20300&quot; value=&quot;Slide 4 - &amp;quot;More on Seeds&amp;quot;&quot;/&gt;&lt;property id=&quot;20307&quot; value=&quot;338&quot;/&gt;&lt;/object&gt;&lt;object type=&quot;3&quot; unique_id=&quot;16532&quot;&gt;&lt;property id=&quot;20148&quot; value=&quot;5&quot;/&gt;&lt;property id=&quot;20300&quot; value=&quot;Slide 5&quot;/&gt;&lt;property id=&quot;20307&quot; value=&quot;339&quot;/&gt;&lt;/object&gt;&lt;object type=&quot;3&quot; unique_id=&quot;16533&quot;&gt;&lt;property id=&quot;20148&quot; value=&quot;5&quot;/&gt;&lt;property id=&quot;20300&quot; value=&quot;Slide 6&quot;/&gt;&lt;property id=&quot;20307&quot; value=&quot;340&quot;/&gt;&lt;/object&gt;&lt;object type=&quot;3&quot; unique_id=&quot;16746&quot;&gt;&lt;property id=&quot;20148&quot; value=&quot;5&quot;/&gt;&lt;property id=&quot;20300&quot; value=&quot;Slide 7 - &amp;quot;Look at Numbers&amp;quot;&quot;/&gt;&lt;property id=&quot;20307&quot; value=&quot;341&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4422</TotalTime>
  <Words>1646</Words>
  <Application>Microsoft Office PowerPoint</Application>
  <PresentationFormat>On-screen Show (4:3)</PresentationFormat>
  <Paragraphs>131</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Physics-Informatics  Looking for Higgs Particle Counting Errors (Finished) </vt:lpstr>
      <vt:lpstr>Random Numbers I</vt:lpstr>
      <vt:lpstr>Random Numbers II</vt:lpstr>
      <vt:lpstr>More on Seeds</vt:lpstr>
      <vt:lpstr>PowerPoint Presentation</vt:lpstr>
      <vt:lpstr>PowerPoint Presentation</vt:lpstr>
      <vt:lpstr>Look at Numbers</vt:lpstr>
      <vt:lpstr>PowerPoint Presentation</vt:lpstr>
      <vt:lpstr>PowerPoint Presentation</vt:lpstr>
      <vt:lpstr>Counting and Binomial Distribution I</vt:lpstr>
      <vt:lpstr>Counting and Binomial Distribution II</vt:lpstr>
      <vt:lpstr>Here is a histogram with 140 bins. We have a random variable for each bin. There is an excess of events in bin from 125 to 130 GeV </vt:lpstr>
      <vt:lpstr>PowerPoint Presentation</vt:lpstr>
      <vt:lpstr>Comments</vt:lpstr>
      <vt:lpstr>“Monte-Carlo Events”</vt:lpstr>
      <vt:lpstr>Poisson Distribution</vt:lpstr>
      <vt:lpstr>Comparison of the Poisson distribution (black lines) and thebinomial distribution with n=10 (red circles), n=20 (blue circles), n=1000 (green circles). All distributions have a mean of 5. The horizontal axis shows the number of events k. Notice that as n gets larger, the Poisson distribution becomes an increasingly better approximation for the binomial distribution with the same mean. (Wikipedia)</vt:lpstr>
      <vt:lpstr>Poisson Examples I (Wikipedia)</vt:lpstr>
      <vt:lpstr>Poisson Examples II (Wikipedia)</vt:lpstr>
      <vt:lpstr>Central Limit Theorem</vt:lpstr>
      <vt:lpstr>Comparison of probability density functions, p(k) for the sum of n fair 6-sided dice to show their convergence to a normal distribution with increasing n, in accordance to the central limit theorem. In the bottom-right graph, smoothed profiles of the previous graphs are rescaled, superimposed and compared with a normal distribution (black curve).</vt:lpstr>
      <vt:lpstr>This figure demonstrates the central limit theorem. The sample means are generated using a random number generator, which draws numbers between 1 and 100 from a uniform probability distribution. It illustrates that increasing sample sizes result in the 500 measured sample means being more closely distributed about the population mean (50 in this case).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Physics-Informatics  Looking for Higgs Particle Counting Errors</dc:title>
  <dc:creator>Geoffrey Fox</dc:creator>
  <cp:lastModifiedBy>Geoffrey Fox</cp:lastModifiedBy>
  <cp:revision>105</cp:revision>
  <dcterms:created xsi:type="dcterms:W3CDTF">2013-01-13T13:36:30Z</dcterms:created>
  <dcterms:modified xsi:type="dcterms:W3CDTF">2013-01-29T01:55:07Z</dcterms:modified>
</cp:coreProperties>
</file>