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Lst>
  <p:notesMasterIdLst>
    <p:notesMasterId r:id="rId35"/>
  </p:notesMasterIdLst>
  <p:sldIdLst>
    <p:sldId id="256" r:id="rId4"/>
    <p:sldId id="309" r:id="rId5"/>
    <p:sldId id="423" r:id="rId6"/>
    <p:sldId id="453" r:id="rId7"/>
    <p:sldId id="372" r:id="rId8"/>
    <p:sldId id="455" r:id="rId9"/>
    <p:sldId id="402" r:id="rId10"/>
    <p:sldId id="410" r:id="rId11"/>
    <p:sldId id="411" r:id="rId12"/>
    <p:sldId id="412" r:id="rId13"/>
    <p:sldId id="413" r:id="rId14"/>
    <p:sldId id="425" r:id="rId15"/>
    <p:sldId id="426" r:id="rId16"/>
    <p:sldId id="427" r:id="rId17"/>
    <p:sldId id="429" r:id="rId18"/>
    <p:sldId id="385" r:id="rId19"/>
    <p:sldId id="428" r:id="rId20"/>
    <p:sldId id="260" r:id="rId21"/>
    <p:sldId id="336" r:id="rId22"/>
    <p:sldId id="438" r:id="rId23"/>
    <p:sldId id="431" r:id="rId24"/>
    <p:sldId id="432" r:id="rId25"/>
    <p:sldId id="435" r:id="rId26"/>
    <p:sldId id="433" r:id="rId27"/>
    <p:sldId id="434" r:id="rId28"/>
    <p:sldId id="275" r:id="rId29"/>
    <p:sldId id="454" r:id="rId30"/>
    <p:sldId id="436" r:id="rId31"/>
    <p:sldId id="437" r:id="rId32"/>
    <p:sldId id="415" r:id="rId33"/>
    <p:sldId id="263" r:id="rId34"/>
  </p:sldIdLst>
  <p:sldSz cx="9144000" cy="6858000" type="screen4x3"/>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10" autoAdjust="0"/>
    <p:restoredTop sz="94660"/>
  </p:normalViewPr>
  <p:slideViewPr>
    <p:cSldViewPr>
      <p:cViewPr varScale="1">
        <p:scale>
          <a:sx n="72" d="100"/>
          <a:sy n="72" d="100"/>
        </p:scale>
        <p:origin x="-552" y="-96"/>
      </p:cViewPr>
      <p:guideLst>
        <p:guide orient="horz" pos="2160"/>
        <p:guide pos="2880"/>
      </p:guideLst>
    </p:cSldViewPr>
  </p:slideViewPr>
  <p:notesTextViewPr>
    <p:cViewPr>
      <p:scale>
        <a:sx n="1" d="1"/>
        <a:sy n="1" d="1"/>
      </p:scale>
      <p:origin x="0" y="0"/>
    </p:cViewPr>
  </p:notesTextViewPr>
  <p:sorterViewPr>
    <p:cViewPr>
      <p:scale>
        <a:sx n="100" d="100"/>
        <a:sy n="100" d="100"/>
      </p:scale>
      <p:origin x="0" y="38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CADEB1-2545-4401-9ADF-F14D5ABA2607}" type="datetimeFigureOut">
              <a:rPr lang="en-US" smtClean="0"/>
              <a:t>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460197-9BC7-4750-ADAA-2303851E8542}" type="slidenum">
              <a:rPr lang="en-US" smtClean="0"/>
              <a:t>‹#›</a:t>
            </a:fld>
            <a:endParaRPr lang="en-US"/>
          </a:p>
        </p:txBody>
      </p:sp>
    </p:spTree>
    <p:extLst>
      <p:ext uri="{BB962C8B-B14F-4D97-AF65-F5344CB8AC3E}">
        <p14:creationId xmlns:p14="http://schemas.microsoft.com/office/powerpoint/2010/main" val="3702071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sz="2200" dirty="0"/>
              <a:t>Size and price optimization for retail industry</a:t>
            </a:r>
          </a:p>
          <a:p>
            <a:pPr lvl="1"/>
            <a:r>
              <a:rPr lang="en-US" sz="2200" dirty="0"/>
              <a:t>Fraud detection and credit and operational risk for banks</a:t>
            </a:r>
          </a:p>
          <a:p>
            <a:pPr lvl="1"/>
            <a:r>
              <a:rPr lang="en-US" sz="2200" dirty="0"/>
              <a:t>Credit scoring for financial services</a:t>
            </a:r>
          </a:p>
          <a:p>
            <a:pPr lvl="1"/>
            <a:r>
              <a:rPr lang="en-US" sz="2200" dirty="0"/>
              <a:t>Warranty analysis and supply chain optimization for manufacturing</a:t>
            </a:r>
            <a:endParaRPr lang="en-US" dirty="0"/>
          </a:p>
        </p:txBody>
      </p:sp>
      <p:sp>
        <p:nvSpPr>
          <p:cNvPr id="4" name="Slide Number Placeholder 3"/>
          <p:cNvSpPr>
            <a:spLocks noGrp="1"/>
          </p:cNvSpPr>
          <p:nvPr>
            <p:ph type="sldNum" sz="quarter" idx="10"/>
          </p:nvPr>
        </p:nvSpPr>
        <p:spPr/>
        <p:txBody>
          <a:bodyPr/>
          <a:lstStyle/>
          <a:p>
            <a:pPr>
              <a:defRPr/>
            </a:pPr>
            <a:fld id="{DAEF2ABA-AB53-40FA-9C08-ED923234685E}" type="slidenum">
              <a:rPr lang="en-US" smtClean="0">
                <a:solidFill>
                  <a:prstClr val="black"/>
                </a:solidFill>
              </a:rPr>
              <a:pPr>
                <a:defRPr/>
              </a:pPr>
              <a:t>7</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72462-40BB-49EC-81D3-B2D2D6D8EF9E}"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734315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460197-9BC7-4750-ADAA-2303851E8542}" type="slidenum">
              <a:rPr lang="en-US" smtClean="0"/>
              <a:t>23</a:t>
            </a:fld>
            <a:endParaRPr lang="en-US"/>
          </a:p>
        </p:txBody>
      </p:sp>
    </p:spTree>
    <p:extLst>
      <p:ext uri="{BB962C8B-B14F-4D97-AF65-F5344CB8AC3E}">
        <p14:creationId xmlns:p14="http://schemas.microsoft.com/office/powerpoint/2010/main" val="3485719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54780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1A8F5D-09CF-4B12-BCB2-FCB998BDD8B8}" type="datetimeFigureOut">
              <a:rPr lang="en-US" smtClean="0"/>
              <a:t>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1410672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1A8F5D-09CF-4B12-BCB2-FCB998BDD8B8}" type="datetimeFigureOut">
              <a:rPr lang="en-US" smtClean="0"/>
              <a:t>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559987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1A8F5D-09CF-4B12-BCB2-FCB998BDD8B8}" type="datetimeFigureOut">
              <a:rPr lang="en-US" smtClean="0"/>
              <a:t>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416374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Line 47"/>
          <p:cNvSpPr>
            <a:spLocks noChangeShapeType="1"/>
          </p:cNvSpPr>
          <p:nvPr/>
        </p:nvSpPr>
        <p:spPr bwMode="auto">
          <a:xfrm>
            <a:off x="1252538" y="4264025"/>
            <a:ext cx="4805362" cy="0"/>
          </a:xfrm>
          <a:prstGeom prst="line">
            <a:avLst/>
          </a:prstGeom>
          <a:noFill/>
          <a:ln w="19050">
            <a:solidFill>
              <a:schemeClr val="accent5"/>
            </a:solidFill>
            <a:round/>
            <a:headEnd/>
            <a:tailEnd/>
          </a:ln>
          <a:effectLst/>
        </p:spPr>
        <p:txBody>
          <a:bodyP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
        <p:nvSpPr>
          <p:cNvPr id="23596" name="Rectangle 44"/>
          <p:cNvSpPr>
            <a:spLocks noGrp="1" noChangeArrowheads="1"/>
          </p:cNvSpPr>
          <p:nvPr>
            <p:ph type="ctrTitle" sz="quarter"/>
          </p:nvPr>
        </p:nvSpPr>
        <p:spPr>
          <a:xfrm>
            <a:off x="1143000" y="3253821"/>
            <a:ext cx="4914900" cy="1027666"/>
          </a:xfrm>
        </p:spPr>
        <p:txBody>
          <a:bodyPr anchor="b">
            <a:spAutoFit/>
          </a:bodyPr>
          <a:lstStyle>
            <a:lvl1pPr>
              <a:defRPr sz="3600" b="1" i="0" spc="0">
                <a:solidFill>
                  <a:srgbClr val="0053C3"/>
                </a:solidFill>
              </a:defRPr>
            </a:lvl1pPr>
          </a:lstStyle>
          <a:p>
            <a:r>
              <a:rPr lang="en-US" smtClean="0"/>
              <a:t>Click to edit Master title style</a:t>
            </a:r>
            <a:endParaRPr lang="en-US" dirty="0"/>
          </a:p>
        </p:txBody>
      </p:sp>
      <p:sp>
        <p:nvSpPr>
          <p:cNvPr id="23597" name="Rectangle 45"/>
          <p:cNvSpPr>
            <a:spLocks noGrp="1" noChangeArrowheads="1"/>
          </p:cNvSpPr>
          <p:nvPr>
            <p:ph type="subTitle" sz="quarter" idx="1"/>
          </p:nvPr>
        </p:nvSpPr>
        <p:spPr>
          <a:xfrm>
            <a:off x="1152525" y="4267200"/>
            <a:ext cx="3810000" cy="328295"/>
          </a:xfrm>
        </p:spPr>
        <p:txBody>
          <a:bodyPr/>
          <a:lstStyle>
            <a:lvl1pPr marL="0" indent="0">
              <a:lnSpc>
                <a:spcPct val="95000"/>
              </a:lnSpc>
              <a:spcBef>
                <a:spcPct val="0"/>
              </a:spcBef>
              <a:spcAft>
                <a:spcPct val="0"/>
              </a:spcAft>
              <a:buFont typeface="Wingdings" pitchFamily="2" charset="2"/>
              <a:buNone/>
              <a:defRPr sz="1600" baseline="0">
                <a:solidFill>
                  <a:schemeClr val="tx1"/>
                </a:solidFill>
                <a:latin typeface="Arial Narrow" pitchFamily="34" charset="0"/>
              </a:defRPr>
            </a:lvl1pPr>
          </a:lstStyle>
          <a:p>
            <a:r>
              <a:rPr lang="en-US" smtClean="0"/>
              <a:t>Click to edit Master subtitle style</a:t>
            </a:r>
            <a:endParaRPr lang="en-US" dirty="0"/>
          </a:p>
        </p:txBody>
      </p:sp>
      <p:sp>
        <p:nvSpPr>
          <p:cNvPr id="19" name="Rectangle 18"/>
          <p:cNvSpPr>
            <a:spLocks noChangeArrowheads="1"/>
          </p:cNvSpPr>
          <p:nvPr userDrawn="1"/>
        </p:nvSpPr>
        <p:spPr bwMode="auto">
          <a:xfrm>
            <a:off x="2819400" y="6553200"/>
            <a:ext cx="3505200" cy="304800"/>
          </a:xfrm>
          <a:prstGeom prst="rect">
            <a:avLst/>
          </a:prstGeom>
          <a:noFill/>
          <a:ln w="9525">
            <a:noFill/>
            <a:miter lim="800000"/>
            <a:headEnd/>
            <a:tailEnd/>
          </a:ln>
          <a:effectLst/>
        </p:spPr>
        <p:txBody>
          <a:bodyPr anchor="b"/>
          <a:lstStyle/>
          <a:p>
            <a:pPr algn="ctr" eaLnBrk="0" hangingPunct="0">
              <a:defRPr/>
            </a:pPr>
            <a:r>
              <a:rPr lang="en-US" sz="600" b="1" kern="0" dirty="0" smtClean="0">
                <a:solidFill>
                  <a:srgbClr val="D9D9D9"/>
                </a:solidFill>
                <a:ea typeface="ＭＳ Ｐゴシック" pitchFamily="34" charset="-128"/>
              </a:rPr>
              <a:t/>
            </a:r>
            <a:br>
              <a:rPr lang="en-US" sz="600" b="1" kern="0" dirty="0" smtClean="0">
                <a:solidFill>
                  <a:srgbClr val="D9D9D9"/>
                </a:solidFill>
                <a:ea typeface="ＭＳ Ｐゴシック" pitchFamily="34" charset="-128"/>
              </a:rPr>
            </a:br>
            <a:r>
              <a:rPr lang="en-US" sz="600" b="1" kern="0" dirty="0" smtClean="0">
                <a:solidFill>
                  <a:srgbClr val="D9D9D9"/>
                </a:solidFill>
                <a:ea typeface="ＭＳ Ｐゴシック" pitchFamily="34" charset="-128"/>
              </a:rPr>
              <a:t>Copyright </a:t>
            </a:r>
            <a:r>
              <a:rPr lang="en-US" sz="600" b="1" kern="0" dirty="0">
                <a:solidFill>
                  <a:srgbClr val="D9D9D9"/>
                </a:solidFill>
                <a:ea typeface="ＭＳ Ｐゴシック" pitchFamily="34" charset="-128"/>
              </a:rPr>
              <a:t>© </a:t>
            </a:r>
            <a:r>
              <a:rPr lang="en-US" sz="600" b="1" kern="0" dirty="0" smtClean="0">
                <a:solidFill>
                  <a:srgbClr val="D9D9D9"/>
                </a:solidFill>
                <a:ea typeface="ＭＳ Ｐゴシック" pitchFamily="34" charset="-128"/>
              </a:rPr>
              <a:t>2011, </a:t>
            </a:r>
            <a:r>
              <a:rPr lang="en-US" sz="600" b="1" kern="0" dirty="0">
                <a:solidFill>
                  <a:srgbClr val="D9D9D9"/>
                </a:solidFill>
                <a:ea typeface="ＭＳ Ｐゴシック" pitchFamily="34" charset="-128"/>
              </a:rPr>
              <a:t>SAS Institute Inc. All rights reserved.</a:t>
            </a:r>
            <a:endParaRPr lang="en-US" sz="600" kern="0" dirty="0">
              <a:solidFill>
                <a:srgbClr val="D9D9D9"/>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334109226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rgbClr val="0053C3"/>
                </a:solidFill>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638174" y="1225550"/>
            <a:ext cx="8201025" cy="2001766"/>
          </a:xfrm>
        </p:spPr>
        <p:txBody>
          <a:bodyPr/>
          <a:lstStyle>
            <a:lvl1pPr>
              <a:buClr>
                <a:schemeClr val="accent2"/>
              </a:buClr>
              <a:defRPr sz="2200"/>
            </a:lvl1pPr>
            <a:lvl2pPr>
              <a:buClr>
                <a:schemeClr val="accent2"/>
              </a:buClr>
              <a:buFont typeface="Wingdings" pitchFamily="2" charset="2"/>
              <a:buChar char="§"/>
              <a:defRPr/>
            </a:lvl2pPr>
            <a:lvl3pPr>
              <a:buClr>
                <a:schemeClr val="accent2"/>
              </a:buClr>
              <a:buFont typeface="Arial" pitchFamily="34" charset="0"/>
              <a:buChar char="»"/>
              <a:defRPr/>
            </a:lvl3pPr>
            <a:lvl4pPr>
              <a:buClr>
                <a:schemeClr val="accent2"/>
              </a:buClr>
              <a:buFont typeface="Arial" pitchFamily="34" charset="0"/>
              <a:buChar char="»"/>
              <a:defRPr/>
            </a:lvl4pPr>
            <a:lvl5pPr>
              <a:buClr>
                <a:schemeClr val="accent2"/>
              </a:buClr>
              <a:buFont typeface="Arial" pitchFamily="34" charset="0"/>
              <a:buChar char="–"/>
              <a:defRPr/>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929171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6072881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mage Only">
    <p:spTree>
      <p:nvGrpSpPr>
        <p:cNvPr id="1" name=""/>
        <p:cNvGrpSpPr/>
        <p:nvPr/>
      </p:nvGrpSpPr>
      <p:grpSpPr>
        <a:xfrm>
          <a:off x="0" y="0"/>
          <a:ext cx="0" cy="0"/>
          <a:chOff x="0" y="0"/>
          <a:chExt cx="0" cy="0"/>
        </a:xfrm>
      </p:grpSpPr>
      <p:sp>
        <p:nvSpPr>
          <p:cNvPr id="5" name="Rectangle 4"/>
          <p:cNvSpPr/>
          <p:nvPr/>
        </p:nvSpPr>
        <p:spPr bwMode="auto">
          <a:xfrm>
            <a:off x="0" y="201168"/>
            <a:ext cx="530352" cy="438912"/>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srgbClr val="000000"/>
              </a:buClr>
              <a:buFont typeface="Wingdings" pitchFamily="2" charset="2"/>
              <a:buNone/>
            </a:pPr>
            <a:endParaRPr lang="en-US" sz="1400" smtClean="0">
              <a:solidFill>
                <a:srgbClr val="292929"/>
              </a:solidFill>
              <a:ea typeface="ＭＳ Ｐゴシック" pitchFamily="34" charset="-128"/>
            </a:endParaRPr>
          </a:p>
        </p:txBody>
      </p:sp>
      <p:sp>
        <p:nvSpPr>
          <p:cNvPr id="7" name="Rectangle 6"/>
          <p:cNvSpPr/>
          <p:nvPr userDrawn="1"/>
        </p:nvSpPr>
        <p:spPr bwMode="auto">
          <a:xfrm>
            <a:off x="0" y="201168"/>
            <a:ext cx="530352" cy="438912"/>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srgbClr val="000000"/>
              </a:buClr>
              <a:buFont typeface="Wingdings" pitchFamily="2" charset="2"/>
              <a:buNone/>
            </a:pPr>
            <a:endParaRPr lang="en-US" sz="1400" smtClean="0">
              <a:solidFill>
                <a:srgbClr val="292929"/>
              </a:solidFill>
              <a:ea typeface="ＭＳ Ｐゴシック" pitchFamily="34" charset="-128"/>
            </a:endParaRPr>
          </a:p>
        </p:txBody>
      </p:sp>
    </p:spTree>
    <p:extLst>
      <p:ext uri="{BB962C8B-B14F-4D97-AF65-F5344CB8AC3E}">
        <p14:creationId xmlns:p14="http://schemas.microsoft.com/office/powerpoint/2010/main" val="34105709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bwMode="auto">
          <a:xfrm>
            <a:off x="0" y="152400"/>
            <a:ext cx="584200" cy="53340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wrap="none" anchor="ct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
        <p:nvSpPr>
          <p:cNvPr id="2" name="Title 1"/>
          <p:cNvSpPr>
            <a:spLocks noGrp="1"/>
          </p:cNvSpPr>
          <p:nvPr>
            <p:ph type="title"/>
          </p:nvPr>
        </p:nvSpPr>
        <p:spPr>
          <a:xfrm>
            <a:off x="722313" y="2857500"/>
            <a:ext cx="7688262" cy="1362075"/>
          </a:xfrm>
        </p:spPr>
        <p:txBody>
          <a:bodyPr/>
          <a:lstStyle>
            <a:lvl1pPr algn="l">
              <a:defRPr sz="40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483039"/>
            <a:ext cx="7688262" cy="374461"/>
          </a:xfrm>
        </p:spPr>
        <p:txBody>
          <a:bodyPr anchor="b"/>
          <a:lstStyle>
            <a:lvl1pPr marL="0" indent="0">
              <a:buNone/>
              <a:defRPr sz="2000" baseline="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Line 47"/>
          <p:cNvSpPr>
            <a:spLocks noChangeShapeType="1"/>
          </p:cNvSpPr>
          <p:nvPr/>
        </p:nvSpPr>
        <p:spPr bwMode="auto">
          <a:xfrm>
            <a:off x="733425" y="2861945"/>
            <a:ext cx="7677150" cy="0"/>
          </a:xfrm>
          <a:prstGeom prst="line">
            <a:avLst/>
          </a:prstGeom>
          <a:noFill/>
          <a:ln w="19050">
            <a:solidFill>
              <a:srgbClr val="C0C0C0"/>
            </a:solidFill>
            <a:round/>
            <a:headEnd/>
            <a:tailEnd/>
          </a:ln>
          <a:effectLst/>
        </p:spPr>
        <p:txBody>
          <a:bodyP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
        <p:nvSpPr>
          <p:cNvPr id="7" name="Rectangle 6"/>
          <p:cNvSpPr/>
          <p:nvPr/>
        </p:nvSpPr>
        <p:spPr bwMode="auto">
          <a:xfrm>
            <a:off x="0" y="152400"/>
            <a:ext cx="584200" cy="53340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wrap="none" anchor="ct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
        <p:nvSpPr>
          <p:cNvPr id="9" name="Line 47"/>
          <p:cNvSpPr>
            <a:spLocks noChangeShapeType="1"/>
          </p:cNvSpPr>
          <p:nvPr/>
        </p:nvSpPr>
        <p:spPr bwMode="auto">
          <a:xfrm>
            <a:off x="733425" y="2861945"/>
            <a:ext cx="7677150" cy="0"/>
          </a:xfrm>
          <a:prstGeom prst="line">
            <a:avLst/>
          </a:prstGeom>
          <a:noFill/>
          <a:ln w="19050">
            <a:solidFill>
              <a:srgbClr val="C0C0C0"/>
            </a:solidFill>
            <a:round/>
            <a:headEnd/>
            <a:tailEnd/>
          </a:ln>
          <a:effectLst/>
        </p:spPr>
        <p:txBody>
          <a:bodyP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
        <p:nvSpPr>
          <p:cNvPr id="10" name="Rectangle 9"/>
          <p:cNvSpPr/>
          <p:nvPr userDrawn="1"/>
        </p:nvSpPr>
        <p:spPr bwMode="auto">
          <a:xfrm>
            <a:off x="0" y="152400"/>
            <a:ext cx="584200" cy="53340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wrap="none" anchor="ct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
        <p:nvSpPr>
          <p:cNvPr id="12" name="Line 47"/>
          <p:cNvSpPr>
            <a:spLocks noChangeShapeType="1"/>
          </p:cNvSpPr>
          <p:nvPr userDrawn="1"/>
        </p:nvSpPr>
        <p:spPr bwMode="auto">
          <a:xfrm>
            <a:off x="733425" y="2861945"/>
            <a:ext cx="7677150" cy="0"/>
          </a:xfrm>
          <a:prstGeom prst="line">
            <a:avLst/>
          </a:prstGeom>
          <a:noFill/>
          <a:ln w="19050">
            <a:solidFill>
              <a:srgbClr val="C0C0C0"/>
            </a:solidFill>
            <a:round/>
            <a:headEnd/>
            <a:tailEnd/>
          </a:ln>
          <a:effectLst/>
        </p:spPr>
        <p:txBody>
          <a:bodyP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Tree>
    <p:extLst>
      <p:ext uri="{BB962C8B-B14F-4D97-AF65-F5344CB8AC3E}">
        <p14:creationId xmlns:p14="http://schemas.microsoft.com/office/powerpoint/2010/main" val="1956465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hasCustomPrompt="1"/>
          </p:nvPr>
        </p:nvSpPr>
        <p:spPr>
          <a:xfrm>
            <a:off x="622299" y="1514475"/>
            <a:ext cx="3912915" cy="2459071"/>
          </a:xfrm>
        </p:spPr>
        <p:txBody>
          <a:bodyPr/>
          <a:lstStyle>
            <a:lvl1pPr>
              <a:defRPr sz="2800" baseline="0"/>
            </a:lvl1pPr>
            <a:lvl2pPr>
              <a:buClr>
                <a:schemeClr val="accent2"/>
              </a:buClr>
              <a:defRPr sz="2400"/>
            </a:lvl2pPr>
            <a:lvl3pPr>
              <a:defRPr sz="2000"/>
            </a:lvl3pPr>
            <a:lvl4pPr>
              <a:buClr>
                <a:schemeClr val="accent2"/>
              </a:buClr>
              <a:buFont typeface="Arial" pitchFamily="34" charset="0"/>
              <a:buChar char="»"/>
              <a:defRPr sz="1800"/>
            </a:lvl4pPr>
            <a:lvl5pPr>
              <a:buClr>
                <a:schemeClr val="accent2"/>
              </a:buClr>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514475"/>
            <a:ext cx="4191000" cy="2071273"/>
          </a:xfrm>
        </p:spPr>
        <p:txBody>
          <a:bodyPr/>
          <a:lstStyle>
            <a:lvl1pPr>
              <a:defRPr sz="2800"/>
            </a:lvl1pPr>
            <a:lvl2pPr>
              <a:buClr>
                <a:schemeClr val="accent2"/>
              </a:buClr>
              <a:defRPr sz="2400"/>
            </a:lvl2pPr>
            <a:lvl3pPr>
              <a:defRPr sz="2000"/>
            </a:lvl3pPr>
            <a:lvl4pPr>
              <a:buClr>
                <a:schemeClr val="accent2"/>
              </a:buClr>
              <a:buFont typeface="Arial" pitchFamily="34" charset="0"/>
              <a:buChar char="»"/>
              <a:defRPr sz="1800"/>
            </a:lvl4pPr>
            <a:lvl5pPr>
              <a:buClr>
                <a:schemeClr val="accent2"/>
              </a:buClr>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1697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4524" y="179388"/>
            <a:ext cx="8194675"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635000" y="1531068"/>
            <a:ext cx="3862388" cy="4247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 styles</a:t>
            </a:r>
          </a:p>
        </p:txBody>
      </p:sp>
      <p:sp>
        <p:nvSpPr>
          <p:cNvPr id="4" name="Content Placeholder 3"/>
          <p:cNvSpPr>
            <a:spLocks noGrp="1"/>
          </p:cNvSpPr>
          <p:nvPr>
            <p:ph sz="half" idx="2" hasCustomPrompt="1"/>
          </p:nvPr>
        </p:nvSpPr>
        <p:spPr>
          <a:xfrm>
            <a:off x="635000" y="1955800"/>
            <a:ext cx="3862388" cy="1815177"/>
          </a:xfrm>
        </p:spPr>
        <p:txBody>
          <a:bodyPr/>
          <a:lstStyle>
            <a:lvl1pPr>
              <a:defRPr sz="2400"/>
            </a:lvl1pPr>
            <a:lvl2pPr>
              <a:defRPr sz="2000"/>
            </a:lvl2pPr>
            <a:lvl3pPr>
              <a:defRPr sz="1800"/>
            </a:lvl3pPr>
            <a:lvl4pPr>
              <a:buClr>
                <a:schemeClr val="accent2"/>
              </a:buClr>
              <a:buFont typeface="Arial" pitchFamily="34" charset="0"/>
              <a:buChar char="»"/>
              <a:defRPr sz="1600"/>
            </a:lvl4pPr>
            <a:lvl5pPr>
              <a:buFont typeface="Arial" pitchFamily="34" charset="0"/>
              <a:buChar char="–"/>
              <a:defRPr sz="1600"/>
            </a:lvl5pPr>
            <a:lvl6pPr>
              <a:defRPr sz="1600"/>
            </a:lvl6pPr>
            <a:lvl7pPr>
              <a:defRPr sz="1600"/>
            </a:lvl7pPr>
            <a:lvl8pPr>
              <a:defRPr sz="1600"/>
            </a:lvl8pPr>
            <a:lvl9pPr>
              <a:defRPr sz="16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1068"/>
            <a:ext cx="4194175" cy="4247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 styles</a:t>
            </a:r>
          </a:p>
        </p:txBody>
      </p:sp>
      <p:sp>
        <p:nvSpPr>
          <p:cNvPr id="6" name="Content Placeholder 5"/>
          <p:cNvSpPr>
            <a:spLocks noGrp="1"/>
          </p:cNvSpPr>
          <p:nvPr>
            <p:ph sz="quarter" idx="4" hasCustomPrompt="1"/>
          </p:nvPr>
        </p:nvSpPr>
        <p:spPr>
          <a:xfrm>
            <a:off x="4645025" y="1955799"/>
            <a:ext cx="4194175" cy="1815177"/>
          </a:xfrm>
        </p:spPr>
        <p:txBody>
          <a:bodyPr/>
          <a:lstStyle>
            <a:lvl1pPr>
              <a:defRPr sz="2400"/>
            </a:lvl1pPr>
            <a:lvl2pPr>
              <a:defRPr sz="2000"/>
            </a:lvl2pPr>
            <a:lvl3pPr>
              <a:defRPr sz="1800"/>
            </a:lvl3pPr>
            <a:lvl4pPr>
              <a:buClr>
                <a:schemeClr val="accent2"/>
              </a:buClr>
              <a:buFont typeface="Arial" pitchFamily="34" charset="0"/>
              <a:buChar char="»"/>
              <a:defRPr sz="1600"/>
            </a:lvl4pPr>
            <a:lvl5pPr>
              <a:buFont typeface="Arial" pitchFamily="34" charset="0"/>
              <a:buChar char="–"/>
              <a:defRPr sz="1600"/>
            </a:lvl5pPr>
            <a:lvl6pPr>
              <a:defRPr sz="1600"/>
            </a:lvl6pPr>
            <a:lvl7pPr>
              <a:defRPr sz="1600"/>
            </a:lvl7pPr>
            <a:lvl8pPr>
              <a:defRPr sz="1600"/>
            </a:lvl8pPr>
            <a:lvl9pPr>
              <a:defRPr sz="16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18474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Black Background">
    <p:bg>
      <p:bgPr>
        <a:solidFill>
          <a:srgbClr val="000000"/>
        </a:solidFill>
        <a:effectLst/>
      </p:bgPr>
    </p:bg>
    <p:spTree>
      <p:nvGrpSpPr>
        <p:cNvPr id="1" name=""/>
        <p:cNvGrpSpPr/>
        <p:nvPr/>
      </p:nvGrpSpPr>
      <p:grpSpPr>
        <a:xfrm>
          <a:off x="0" y="0"/>
          <a:ext cx="0" cy="0"/>
          <a:chOff x="0" y="0"/>
          <a:chExt cx="0" cy="0"/>
        </a:xfrm>
      </p:grpSpPr>
      <p:sp>
        <p:nvSpPr>
          <p:cNvPr id="3" name="Slide Number Placeholder 7"/>
          <p:cNvSpPr txBox="1">
            <a:spLocks/>
          </p:cNvSpPr>
          <p:nvPr userDrawn="1"/>
        </p:nvSpPr>
        <p:spPr>
          <a:xfrm>
            <a:off x="8591550" y="6543675"/>
            <a:ext cx="552450" cy="314325"/>
          </a:xfrm>
          <a:prstGeom prst="rect">
            <a:avLst/>
          </a:prstGeom>
        </p:spPr>
        <p:txBody>
          <a:bodyPr anchor="ctr"/>
          <a:lstStyle/>
          <a:p>
            <a:pPr algn="r" fontAlgn="base">
              <a:spcBef>
                <a:spcPct val="50000"/>
              </a:spcBef>
              <a:spcAft>
                <a:spcPct val="17000"/>
              </a:spcAft>
              <a:buClr>
                <a:srgbClr val="000000"/>
              </a:buClr>
              <a:buFont typeface="Wingdings" pitchFamily="2" charset="2"/>
              <a:buNone/>
            </a:pPr>
            <a:fld id="{85D714C4-E159-42BE-A017-B33F6B8BAEFC}" type="slidenum">
              <a:rPr lang="en-US" sz="800">
                <a:solidFill>
                  <a:srgbClr val="5E5E5E"/>
                </a:solidFill>
                <a:ea typeface="ＭＳ Ｐゴシック" pitchFamily="34" charset="-128"/>
              </a:rPr>
              <a:pPr algn="r" fontAlgn="base">
                <a:spcBef>
                  <a:spcPct val="50000"/>
                </a:spcBef>
                <a:spcAft>
                  <a:spcPct val="17000"/>
                </a:spcAft>
                <a:buClr>
                  <a:srgbClr val="000000"/>
                </a:buClr>
                <a:buFont typeface="Wingdings" pitchFamily="2" charset="2"/>
                <a:buNone/>
              </a:pPr>
              <a:t>‹#›</a:t>
            </a:fld>
            <a:endParaRPr lang="en-US" sz="800">
              <a:solidFill>
                <a:srgbClr val="5E5E5E"/>
              </a:solidFill>
              <a:ea typeface="ＭＳ Ｐゴシック" pitchFamily="34" charset="-128"/>
            </a:endParaRPr>
          </a:p>
        </p:txBody>
      </p:sp>
      <p:sp>
        <p:nvSpPr>
          <p:cNvPr id="4" name="Rectangle 3"/>
          <p:cNvSpPr>
            <a:spLocks noChangeArrowheads="1"/>
          </p:cNvSpPr>
          <p:nvPr userDrawn="1"/>
        </p:nvSpPr>
        <p:spPr bwMode="auto">
          <a:xfrm>
            <a:off x="2819400" y="6553200"/>
            <a:ext cx="3505200" cy="304800"/>
          </a:xfrm>
          <a:prstGeom prst="rect">
            <a:avLst/>
          </a:prstGeom>
          <a:noFill/>
          <a:ln w="9525">
            <a:noFill/>
            <a:miter lim="800000"/>
            <a:headEnd/>
            <a:tailEnd/>
          </a:ln>
          <a:effectLst/>
        </p:spPr>
        <p:txBody>
          <a:bodyPr anchor="b"/>
          <a:lstStyle/>
          <a:p>
            <a:pPr algn="ctr" eaLnBrk="0" fontAlgn="base" hangingPunct="0">
              <a:spcBef>
                <a:spcPct val="0"/>
              </a:spcBef>
              <a:spcAft>
                <a:spcPct val="0"/>
              </a:spcAft>
            </a:pPr>
            <a:r>
              <a:rPr lang="en-US" sz="600" b="1" dirty="0" smtClean="0">
                <a:solidFill>
                  <a:srgbClr val="404040"/>
                </a:solidFill>
                <a:ea typeface="ＭＳ Ｐゴシック" pitchFamily="34" charset="-128"/>
              </a:rPr>
              <a:t/>
            </a:r>
            <a:br>
              <a:rPr lang="en-US" sz="600" b="1" dirty="0" smtClean="0">
                <a:solidFill>
                  <a:srgbClr val="404040"/>
                </a:solidFill>
                <a:ea typeface="ＭＳ Ｐゴシック" pitchFamily="34" charset="-128"/>
              </a:rPr>
            </a:br>
            <a:r>
              <a:rPr lang="en-US" sz="600" b="1" dirty="0">
                <a:solidFill>
                  <a:srgbClr val="404040"/>
                </a:solidFill>
                <a:ea typeface="ＭＳ Ｐゴシック" pitchFamily="34" charset="-128"/>
              </a:rPr>
              <a:t>Copyright © 2010, SAS Institute Inc. All rights reserved.</a:t>
            </a:r>
          </a:p>
        </p:txBody>
      </p:sp>
    </p:spTree>
    <p:extLst>
      <p:ext uri="{BB962C8B-B14F-4D97-AF65-F5344CB8AC3E}">
        <p14:creationId xmlns:p14="http://schemas.microsoft.com/office/powerpoint/2010/main" val="1910522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1A8F5D-09CF-4B12-BCB2-FCB998BDD8B8}" type="datetimeFigureOut">
              <a:rPr lang="en-US" smtClean="0"/>
              <a:t>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1611322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White Background">
    <p:spTree>
      <p:nvGrpSpPr>
        <p:cNvPr id="1" name=""/>
        <p:cNvGrpSpPr/>
        <p:nvPr/>
      </p:nvGrpSpPr>
      <p:grpSpPr>
        <a:xfrm>
          <a:off x="0" y="0"/>
          <a:ext cx="0" cy="0"/>
          <a:chOff x="0" y="0"/>
          <a:chExt cx="0" cy="0"/>
        </a:xfrm>
      </p:grpSpPr>
      <p:sp>
        <p:nvSpPr>
          <p:cNvPr id="3" name="Slide Number Placeholder 7"/>
          <p:cNvSpPr txBox="1">
            <a:spLocks/>
          </p:cNvSpPr>
          <p:nvPr userDrawn="1"/>
        </p:nvSpPr>
        <p:spPr>
          <a:xfrm>
            <a:off x="8591550" y="6543675"/>
            <a:ext cx="552450" cy="314325"/>
          </a:xfrm>
          <a:prstGeom prst="rect">
            <a:avLst/>
          </a:prstGeom>
        </p:spPr>
        <p:txBody>
          <a:bodyPr anchor="ctr"/>
          <a:lstStyle/>
          <a:p>
            <a:pPr algn="r" fontAlgn="base">
              <a:spcBef>
                <a:spcPct val="50000"/>
              </a:spcBef>
              <a:spcAft>
                <a:spcPct val="17000"/>
              </a:spcAft>
              <a:buClr>
                <a:srgbClr val="000000"/>
              </a:buClr>
              <a:buFont typeface="Wingdings" pitchFamily="2" charset="2"/>
              <a:buNone/>
            </a:pPr>
            <a:fld id="{B118F726-21E5-4187-97F3-B22A79AA02B7}" type="slidenum">
              <a:rPr lang="en-US" sz="800">
                <a:solidFill>
                  <a:srgbClr val="000000"/>
                </a:solidFill>
                <a:ea typeface="ＭＳ Ｐゴシック" pitchFamily="34" charset="-128"/>
              </a:rPr>
              <a:pPr algn="r" fontAlgn="base">
                <a:spcBef>
                  <a:spcPct val="50000"/>
                </a:spcBef>
                <a:spcAft>
                  <a:spcPct val="17000"/>
                </a:spcAft>
                <a:buClr>
                  <a:srgbClr val="000000"/>
                </a:buClr>
                <a:buFont typeface="Wingdings" pitchFamily="2" charset="2"/>
                <a:buNone/>
              </a:pPr>
              <a:t>‹#›</a:t>
            </a:fld>
            <a:endParaRPr lang="en-US" sz="800" dirty="0">
              <a:solidFill>
                <a:srgbClr val="000000"/>
              </a:solidFill>
              <a:ea typeface="ＭＳ Ｐゴシック" pitchFamily="34" charset="-128"/>
            </a:endParaRPr>
          </a:p>
        </p:txBody>
      </p:sp>
      <p:sp>
        <p:nvSpPr>
          <p:cNvPr id="4" name="Rectangle 3"/>
          <p:cNvSpPr>
            <a:spLocks noChangeArrowheads="1"/>
          </p:cNvSpPr>
          <p:nvPr/>
        </p:nvSpPr>
        <p:spPr bwMode="auto">
          <a:xfrm>
            <a:off x="2819400" y="6553200"/>
            <a:ext cx="3505200" cy="304800"/>
          </a:xfrm>
          <a:prstGeom prst="rect">
            <a:avLst/>
          </a:prstGeom>
          <a:noFill/>
          <a:ln w="9525">
            <a:noFill/>
            <a:miter lim="800000"/>
            <a:headEnd/>
            <a:tailEnd/>
          </a:ln>
          <a:effectLst/>
        </p:spPr>
        <p:txBody>
          <a:bodyPr anchor="b"/>
          <a:lstStyle/>
          <a:p>
            <a:pPr algn="ctr" eaLnBrk="0" fontAlgn="base" hangingPunct="0">
              <a:spcBef>
                <a:spcPct val="0"/>
              </a:spcBef>
              <a:spcAft>
                <a:spcPct val="0"/>
              </a:spcAft>
            </a:pPr>
            <a:r>
              <a:rPr lang="en-US" sz="600" b="1" dirty="0" smtClean="0">
                <a:solidFill>
                  <a:srgbClr val="D9D9D9"/>
                </a:solidFill>
                <a:ea typeface="ＭＳ Ｐゴシック" pitchFamily="34" charset="-128"/>
              </a:rPr>
              <a:t>Copyright </a:t>
            </a:r>
            <a:r>
              <a:rPr lang="en-US" sz="600" b="1" dirty="0">
                <a:solidFill>
                  <a:srgbClr val="D9D9D9"/>
                </a:solidFill>
                <a:ea typeface="ＭＳ Ｐゴシック" pitchFamily="34" charset="-128"/>
              </a:rPr>
              <a:t>© </a:t>
            </a:r>
            <a:r>
              <a:rPr lang="en-US" sz="600" b="1" dirty="0" smtClean="0">
                <a:solidFill>
                  <a:srgbClr val="D9D9D9"/>
                </a:solidFill>
                <a:ea typeface="ＭＳ Ｐゴシック" pitchFamily="34" charset="-128"/>
              </a:rPr>
              <a:t>2010, </a:t>
            </a:r>
            <a:r>
              <a:rPr lang="en-US" sz="600" b="1" dirty="0">
                <a:solidFill>
                  <a:srgbClr val="D9D9D9"/>
                </a:solidFill>
                <a:ea typeface="ＭＳ Ｐゴシック" pitchFamily="34" charset="-128"/>
              </a:rPr>
              <a:t>SAS Institute Inc. All rights reserved.</a:t>
            </a:r>
            <a:endParaRPr lang="en-US" sz="600" dirty="0">
              <a:solidFill>
                <a:srgbClr val="D9D9D9"/>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244622837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Alternativ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6"/>
          <p:cNvSpPr>
            <a:spLocks noChangeArrowheads="1"/>
          </p:cNvSpPr>
          <p:nvPr/>
        </p:nvSpPr>
        <p:spPr bwMode="auto">
          <a:xfrm>
            <a:off x="533400" y="6553200"/>
            <a:ext cx="2362200" cy="304800"/>
          </a:xfrm>
          <a:prstGeom prst="rect">
            <a:avLst/>
          </a:prstGeom>
          <a:noFill/>
          <a:ln w="9525">
            <a:noFill/>
            <a:miter lim="800000"/>
            <a:headEnd/>
            <a:tailEnd/>
          </a:ln>
          <a:effectLst/>
        </p:spPr>
        <p:txBody>
          <a:bodyPr anchor="b"/>
          <a:lstStyle/>
          <a:p>
            <a:pPr eaLnBrk="0" fontAlgn="base" hangingPunct="0">
              <a:spcBef>
                <a:spcPct val="0"/>
              </a:spcBef>
              <a:spcAft>
                <a:spcPct val="0"/>
              </a:spcAft>
              <a:defRPr/>
            </a:pPr>
            <a:endParaRPr lang="en-US" sz="600" dirty="0">
              <a:solidFill>
                <a:srgbClr val="4A91D4"/>
              </a:solidFill>
              <a:latin typeface="Times New Roman" pitchFamily="-112" charset="0"/>
              <a:ea typeface="ＭＳ Ｐゴシック" pitchFamily="-112" charset="-128"/>
              <a:cs typeface="ＭＳ Ｐゴシック" pitchFamily="-112" charset="-128"/>
            </a:endParaRPr>
          </a:p>
        </p:txBody>
      </p:sp>
      <p:sp>
        <p:nvSpPr>
          <p:cNvPr id="6" name="Line 47"/>
          <p:cNvSpPr>
            <a:spLocks noChangeShapeType="1"/>
          </p:cNvSpPr>
          <p:nvPr/>
        </p:nvSpPr>
        <p:spPr bwMode="auto">
          <a:xfrm>
            <a:off x="1252538" y="4264025"/>
            <a:ext cx="4805362" cy="0"/>
          </a:xfrm>
          <a:prstGeom prst="line">
            <a:avLst/>
          </a:prstGeom>
          <a:noFill/>
          <a:ln w="19050">
            <a:solidFill>
              <a:schemeClr val="bg1"/>
            </a:solidFill>
            <a:round/>
            <a:headEnd/>
            <a:tailEnd/>
          </a:ln>
          <a:effectLst/>
        </p:spPr>
        <p:txBody>
          <a:bodyP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
        <p:nvSpPr>
          <p:cNvPr id="23596" name="Rectangle 44"/>
          <p:cNvSpPr>
            <a:spLocks noGrp="1" noChangeArrowheads="1"/>
          </p:cNvSpPr>
          <p:nvPr>
            <p:ph type="ctrTitle" sz="quarter"/>
          </p:nvPr>
        </p:nvSpPr>
        <p:spPr>
          <a:xfrm>
            <a:off x="1143000" y="3253821"/>
            <a:ext cx="4914900" cy="1027666"/>
          </a:xfrm>
        </p:spPr>
        <p:txBody>
          <a:bodyPr anchor="b">
            <a:spAutoFit/>
          </a:bodyPr>
          <a:lstStyle>
            <a:lvl1pPr>
              <a:defRPr sz="3600" b="1" i="0" spc="0">
                <a:solidFill>
                  <a:schemeClr val="bg1"/>
                </a:solidFill>
              </a:defRPr>
            </a:lvl1pPr>
          </a:lstStyle>
          <a:p>
            <a:r>
              <a:rPr lang="en-US" smtClean="0"/>
              <a:t>Click to edit Master title style</a:t>
            </a:r>
            <a:endParaRPr lang="en-US" dirty="0"/>
          </a:p>
        </p:txBody>
      </p:sp>
      <p:sp>
        <p:nvSpPr>
          <p:cNvPr id="23597" name="Rectangle 45"/>
          <p:cNvSpPr>
            <a:spLocks noGrp="1" noChangeArrowheads="1"/>
          </p:cNvSpPr>
          <p:nvPr>
            <p:ph type="subTitle" sz="quarter" idx="1"/>
          </p:nvPr>
        </p:nvSpPr>
        <p:spPr>
          <a:xfrm>
            <a:off x="1152525" y="4267200"/>
            <a:ext cx="3810000" cy="328295"/>
          </a:xfrm>
        </p:spPr>
        <p:txBody>
          <a:bodyPr/>
          <a:lstStyle>
            <a:lvl1pPr marL="0" indent="0">
              <a:lnSpc>
                <a:spcPct val="95000"/>
              </a:lnSpc>
              <a:spcBef>
                <a:spcPct val="0"/>
              </a:spcBef>
              <a:spcAft>
                <a:spcPct val="0"/>
              </a:spcAft>
              <a:buFont typeface="Wingdings" pitchFamily="2" charset="2"/>
              <a:buNone/>
              <a:defRPr sz="1600" baseline="0">
                <a:solidFill>
                  <a:schemeClr val="bg1"/>
                </a:solidFill>
                <a:latin typeface="Arial Narrow" pitchFamily="34" charset="0"/>
              </a:defRPr>
            </a:lvl1pPr>
          </a:lstStyle>
          <a:p>
            <a:r>
              <a:rPr lang="en-US" smtClean="0"/>
              <a:t>Click to edit Master subtitle style</a:t>
            </a:r>
            <a:endParaRPr lang="en-US" dirty="0"/>
          </a:p>
        </p:txBody>
      </p:sp>
      <p:sp>
        <p:nvSpPr>
          <p:cNvPr id="12" name="Rectangle 11"/>
          <p:cNvSpPr>
            <a:spLocks noChangeArrowheads="1"/>
          </p:cNvSpPr>
          <p:nvPr/>
        </p:nvSpPr>
        <p:spPr bwMode="auto">
          <a:xfrm>
            <a:off x="2819400" y="6553200"/>
            <a:ext cx="3505200" cy="304800"/>
          </a:xfrm>
          <a:prstGeom prst="rect">
            <a:avLst/>
          </a:prstGeom>
          <a:noFill/>
          <a:ln w="9525">
            <a:noFill/>
            <a:miter lim="800000"/>
            <a:headEnd/>
            <a:tailEnd/>
          </a:ln>
          <a:effectLst/>
        </p:spPr>
        <p:txBody>
          <a:bodyPr anchor="b"/>
          <a:lstStyle/>
          <a:p>
            <a:pPr algn="ctr" eaLnBrk="0" fontAlgn="base" hangingPunct="0">
              <a:spcBef>
                <a:spcPct val="0"/>
              </a:spcBef>
              <a:spcAft>
                <a:spcPct val="0"/>
              </a:spcAft>
            </a:pPr>
            <a:r>
              <a:rPr lang="en-US" sz="600" b="1" dirty="0" smtClean="0">
                <a:solidFill>
                  <a:srgbClr val="00539B"/>
                </a:solidFill>
                <a:ea typeface="ＭＳ Ｐゴシック" pitchFamily="34" charset="-128"/>
              </a:rPr>
              <a:t/>
            </a:r>
            <a:br>
              <a:rPr lang="en-US" sz="600" b="1" dirty="0" smtClean="0">
                <a:solidFill>
                  <a:srgbClr val="00539B"/>
                </a:solidFill>
                <a:ea typeface="ＭＳ Ｐゴシック" pitchFamily="34" charset="-128"/>
              </a:rPr>
            </a:br>
            <a:r>
              <a:rPr lang="en-US" sz="600" b="1" dirty="0">
                <a:solidFill>
                  <a:srgbClr val="00539B"/>
                </a:solidFill>
                <a:ea typeface="ＭＳ Ｐゴシック" pitchFamily="34" charset="-128"/>
              </a:rPr>
              <a:t>Copyright © </a:t>
            </a:r>
            <a:r>
              <a:rPr lang="en-US" sz="600" b="1" dirty="0" smtClean="0">
                <a:solidFill>
                  <a:srgbClr val="00539B"/>
                </a:solidFill>
                <a:ea typeface="ＭＳ Ｐゴシック" pitchFamily="34" charset="-128"/>
              </a:rPr>
              <a:t>2011, </a:t>
            </a:r>
            <a:r>
              <a:rPr lang="en-US" sz="600" b="1" dirty="0">
                <a:solidFill>
                  <a:srgbClr val="00539B"/>
                </a:solidFill>
                <a:ea typeface="ＭＳ Ｐゴシック" pitchFamily="34" charset="-128"/>
              </a:rPr>
              <a:t>SAS Institute Inc. All rights reserved.</a:t>
            </a:r>
            <a:endParaRPr lang="en-US" sz="600" dirty="0">
              <a:solidFill>
                <a:srgbClr val="00539B"/>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3314171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ull Coverage 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8088" y="2095500"/>
            <a:ext cx="5408612" cy="1003300"/>
          </a:xfrm>
        </p:spPr>
        <p:txBody>
          <a:bodyPr anchor="ctr"/>
          <a:lstStyle>
            <a:lvl1pPr algn="l">
              <a:defRPr baseline="0">
                <a:solidFill>
                  <a:srgbClr val="FFFFFF"/>
                </a:solidFill>
              </a:defRPr>
            </a:lvl1pPr>
          </a:lstStyle>
          <a:p>
            <a:r>
              <a:rPr lang="en-US" smtClean="0"/>
              <a:t>Click to edit Master title style</a:t>
            </a:r>
            <a:endParaRPr lang="en-US" dirty="0"/>
          </a:p>
        </p:txBody>
      </p:sp>
      <p:sp>
        <p:nvSpPr>
          <p:cNvPr id="13" name="Rectangle 12"/>
          <p:cNvSpPr>
            <a:spLocks noChangeArrowheads="1"/>
          </p:cNvSpPr>
          <p:nvPr/>
        </p:nvSpPr>
        <p:spPr bwMode="auto">
          <a:xfrm>
            <a:off x="2819400" y="6553200"/>
            <a:ext cx="3505200" cy="304800"/>
          </a:xfrm>
          <a:prstGeom prst="rect">
            <a:avLst/>
          </a:prstGeom>
          <a:noFill/>
          <a:ln w="9525">
            <a:noFill/>
            <a:miter lim="800000"/>
            <a:headEnd/>
            <a:tailEnd/>
          </a:ln>
          <a:effectLst/>
        </p:spPr>
        <p:txBody>
          <a:bodyPr anchor="b"/>
          <a:lstStyle/>
          <a:p>
            <a:pPr algn="ctr" eaLnBrk="0" hangingPunct="0">
              <a:defRPr/>
            </a:pPr>
            <a:r>
              <a:rPr lang="en-US" sz="600" b="1" kern="0" dirty="0" smtClean="0">
                <a:solidFill>
                  <a:srgbClr val="00539B"/>
                </a:solidFill>
                <a:ea typeface="ＭＳ Ｐゴシック" pitchFamily="34" charset="-128"/>
              </a:rPr>
              <a:t/>
            </a:r>
            <a:br>
              <a:rPr lang="en-US" sz="600" b="1" kern="0" dirty="0" smtClean="0">
                <a:solidFill>
                  <a:srgbClr val="00539B"/>
                </a:solidFill>
                <a:ea typeface="ＭＳ Ｐゴシック" pitchFamily="34" charset="-128"/>
              </a:rPr>
            </a:br>
            <a:r>
              <a:rPr lang="en-US" sz="600" b="1" kern="0" dirty="0">
                <a:solidFill>
                  <a:srgbClr val="00539B"/>
                </a:solidFill>
                <a:ea typeface="ＭＳ Ｐゴシック" pitchFamily="34" charset="-128"/>
              </a:rPr>
              <a:t>Copyright © </a:t>
            </a:r>
            <a:r>
              <a:rPr lang="en-US" sz="600" b="1" kern="0" dirty="0" smtClean="0">
                <a:solidFill>
                  <a:srgbClr val="00539B"/>
                </a:solidFill>
                <a:ea typeface="ＭＳ Ｐゴシック" pitchFamily="34" charset="-128"/>
              </a:rPr>
              <a:t>2011, </a:t>
            </a:r>
            <a:r>
              <a:rPr lang="en-US" sz="600" b="1" kern="0" dirty="0">
                <a:solidFill>
                  <a:srgbClr val="00539B"/>
                </a:solidFill>
                <a:ea typeface="ＭＳ Ｐゴシック" pitchFamily="34" charset="-128"/>
              </a:rPr>
              <a:t>SAS Institute Inc. All rights reserved.</a:t>
            </a:r>
            <a:endParaRPr lang="en-US" sz="600" kern="0" dirty="0">
              <a:solidFill>
                <a:srgbClr val="00539B"/>
              </a:solidFill>
              <a:latin typeface="Times New Roman" pitchFamily="18" charset="0"/>
              <a:ea typeface="ＭＳ Ｐゴシック" pitchFamily="34" charset="-128"/>
            </a:endParaRPr>
          </a:p>
        </p:txBody>
      </p:sp>
      <p:grpSp>
        <p:nvGrpSpPr>
          <p:cNvPr id="5" name="Group 4"/>
          <p:cNvGrpSpPr/>
          <p:nvPr userDrawn="1"/>
        </p:nvGrpSpPr>
        <p:grpSpPr>
          <a:xfrm>
            <a:off x="1313815" y="6371055"/>
            <a:ext cx="1655277" cy="167513"/>
            <a:chOff x="1195324" y="673735"/>
            <a:chExt cx="4235450" cy="428625"/>
          </a:xfrm>
        </p:grpSpPr>
        <p:sp>
          <p:nvSpPr>
            <p:cNvPr id="6" name="Freeform 22"/>
            <p:cNvSpPr>
              <a:spLocks/>
            </p:cNvSpPr>
            <p:nvPr/>
          </p:nvSpPr>
          <p:spPr bwMode="auto">
            <a:xfrm>
              <a:off x="1195324" y="683260"/>
              <a:ext cx="527050" cy="409575"/>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7" name="Freeform 23"/>
            <p:cNvSpPr>
              <a:spLocks/>
            </p:cNvSpPr>
            <p:nvPr/>
          </p:nvSpPr>
          <p:spPr bwMode="auto">
            <a:xfrm>
              <a:off x="1731899" y="683260"/>
              <a:ext cx="523875" cy="409575"/>
            </a:xfrm>
            <a:custGeom>
              <a:avLst/>
              <a:gdLst/>
              <a:ahLst/>
              <a:cxnLst>
                <a:cxn ang="0">
                  <a:pos x="0" y="0"/>
                </a:cxn>
                <a:cxn ang="0">
                  <a:pos x="66" y="0"/>
                </a:cxn>
                <a:cxn ang="0">
                  <a:pos x="96" y="184"/>
                </a:cxn>
                <a:cxn ang="0">
                  <a:pos x="98" y="184"/>
                </a:cxn>
                <a:cxn ang="0">
                  <a:pos x="130" y="0"/>
                </a:cxn>
                <a:cxn ang="0">
                  <a:pos x="200" y="0"/>
                </a:cxn>
                <a:cxn ang="0">
                  <a:pos x="234" y="184"/>
                </a:cxn>
                <a:cxn ang="0">
                  <a:pos x="236" y="184"/>
                </a:cxn>
                <a:cxn ang="0">
                  <a:pos x="266" y="0"/>
                </a:cxn>
                <a:cxn ang="0">
                  <a:pos x="330" y="0"/>
                </a:cxn>
                <a:cxn ang="0">
                  <a:pos x="274" y="258"/>
                </a:cxn>
                <a:cxn ang="0">
                  <a:pos x="200" y="258"/>
                </a:cxn>
                <a:cxn ang="0">
                  <a:pos x="166" y="76"/>
                </a:cxn>
                <a:cxn ang="0">
                  <a:pos x="164" y="76"/>
                </a:cxn>
                <a:cxn ang="0">
                  <a:pos x="132" y="258"/>
                </a:cxn>
                <a:cxn ang="0">
                  <a:pos x="56" y="258"/>
                </a:cxn>
                <a:cxn ang="0">
                  <a:pos x="0" y="0"/>
                </a:cxn>
              </a:cxnLst>
              <a:rect l="0" t="0" r="r" b="b"/>
              <a:pathLst>
                <a:path w="330" h="258">
                  <a:moveTo>
                    <a:pt x="0" y="0"/>
                  </a:moveTo>
                  <a:lnTo>
                    <a:pt x="66" y="0"/>
                  </a:lnTo>
                  <a:lnTo>
                    <a:pt x="96" y="184"/>
                  </a:lnTo>
                  <a:lnTo>
                    <a:pt x="98" y="184"/>
                  </a:lnTo>
                  <a:lnTo>
                    <a:pt x="130" y="0"/>
                  </a:lnTo>
                  <a:lnTo>
                    <a:pt x="200" y="0"/>
                  </a:lnTo>
                  <a:lnTo>
                    <a:pt x="234" y="184"/>
                  </a:lnTo>
                  <a:lnTo>
                    <a:pt x="236" y="184"/>
                  </a:lnTo>
                  <a:lnTo>
                    <a:pt x="266" y="0"/>
                  </a:lnTo>
                  <a:lnTo>
                    <a:pt x="330" y="0"/>
                  </a:lnTo>
                  <a:lnTo>
                    <a:pt x="274" y="258"/>
                  </a:lnTo>
                  <a:lnTo>
                    <a:pt x="200" y="258"/>
                  </a:lnTo>
                  <a:lnTo>
                    <a:pt x="166" y="76"/>
                  </a:lnTo>
                  <a:lnTo>
                    <a:pt x="164" y="76"/>
                  </a:lnTo>
                  <a:lnTo>
                    <a:pt x="132"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8" name="Freeform 24"/>
            <p:cNvSpPr>
              <a:spLocks/>
            </p:cNvSpPr>
            <p:nvPr/>
          </p:nvSpPr>
          <p:spPr bwMode="auto">
            <a:xfrm>
              <a:off x="2265299" y="683260"/>
              <a:ext cx="527050" cy="409575"/>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9" name="Rectangle 25"/>
            <p:cNvSpPr>
              <a:spLocks noChangeArrowheads="1"/>
            </p:cNvSpPr>
            <p:nvPr/>
          </p:nvSpPr>
          <p:spPr bwMode="auto">
            <a:xfrm>
              <a:off x="2808224" y="975360"/>
              <a:ext cx="101600" cy="117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0" name="Freeform 26"/>
            <p:cNvSpPr>
              <a:spLocks/>
            </p:cNvSpPr>
            <p:nvPr/>
          </p:nvSpPr>
          <p:spPr bwMode="auto">
            <a:xfrm>
              <a:off x="2966974" y="673735"/>
              <a:ext cx="304800" cy="428625"/>
            </a:xfrm>
            <a:custGeom>
              <a:avLst/>
              <a:gdLst/>
              <a:ahLst/>
              <a:cxnLst>
                <a:cxn ang="0">
                  <a:pos x="60" y="188"/>
                </a:cxn>
                <a:cxn ang="0">
                  <a:pos x="60" y="196"/>
                </a:cxn>
                <a:cxn ang="0">
                  <a:pos x="66" y="210"/>
                </a:cxn>
                <a:cxn ang="0">
                  <a:pos x="74" y="220"/>
                </a:cxn>
                <a:cxn ang="0">
                  <a:pos x="86" y="224"/>
                </a:cxn>
                <a:cxn ang="0">
                  <a:pos x="94" y="226"/>
                </a:cxn>
                <a:cxn ang="0">
                  <a:pos x="114" y="222"/>
                </a:cxn>
                <a:cxn ang="0">
                  <a:pos x="122" y="214"/>
                </a:cxn>
                <a:cxn ang="0">
                  <a:pos x="128" y="202"/>
                </a:cxn>
                <a:cxn ang="0">
                  <a:pos x="128" y="194"/>
                </a:cxn>
                <a:cxn ang="0">
                  <a:pos x="120" y="176"/>
                </a:cxn>
                <a:cxn ang="0">
                  <a:pos x="104" y="166"/>
                </a:cxn>
                <a:cxn ang="0">
                  <a:pos x="58" y="148"/>
                </a:cxn>
                <a:cxn ang="0">
                  <a:pos x="34" y="138"/>
                </a:cxn>
                <a:cxn ang="0">
                  <a:pos x="16" y="122"/>
                </a:cxn>
                <a:cxn ang="0">
                  <a:pos x="6" y="102"/>
                </a:cxn>
                <a:cxn ang="0">
                  <a:pos x="2" y="78"/>
                </a:cxn>
                <a:cxn ang="0">
                  <a:pos x="4" y="62"/>
                </a:cxn>
                <a:cxn ang="0">
                  <a:pos x="14" y="34"/>
                </a:cxn>
                <a:cxn ang="0">
                  <a:pos x="38" y="12"/>
                </a:cxn>
                <a:cxn ang="0">
                  <a:pos x="74" y="2"/>
                </a:cxn>
                <a:cxn ang="0">
                  <a:pos x="98" y="0"/>
                </a:cxn>
                <a:cxn ang="0">
                  <a:pos x="136" y="4"/>
                </a:cxn>
                <a:cxn ang="0">
                  <a:pos x="164" y="18"/>
                </a:cxn>
                <a:cxn ang="0">
                  <a:pos x="180" y="42"/>
                </a:cxn>
                <a:cxn ang="0">
                  <a:pos x="186" y="72"/>
                </a:cxn>
                <a:cxn ang="0">
                  <a:pos x="126" y="84"/>
                </a:cxn>
                <a:cxn ang="0">
                  <a:pos x="124" y="66"/>
                </a:cxn>
                <a:cxn ang="0">
                  <a:pos x="120" y="54"/>
                </a:cxn>
                <a:cxn ang="0">
                  <a:pos x="110" y="48"/>
                </a:cxn>
                <a:cxn ang="0">
                  <a:pos x="96" y="44"/>
                </a:cxn>
                <a:cxn ang="0">
                  <a:pos x="84" y="46"/>
                </a:cxn>
                <a:cxn ang="0">
                  <a:pos x="72" y="56"/>
                </a:cxn>
                <a:cxn ang="0">
                  <a:pos x="66" y="66"/>
                </a:cxn>
                <a:cxn ang="0">
                  <a:pos x="66" y="72"/>
                </a:cxn>
                <a:cxn ang="0">
                  <a:pos x="72" y="90"/>
                </a:cxn>
                <a:cxn ang="0">
                  <a:pos x="94" y="102"/>
                </a:cxn>
                <a:cxn ang="0">
                  <a:pos x="134" y="116"/>
                </a:cxn>
                <a:cxn ang="0">
                  <a:pos x="160" y="128"/>
                </a:cxn>
                <a:cxn ang="0">
                  <a:pos x="178" y="144"/>
                </a:cxn>
                <a:cxn ang="0">
                  <a:pos x="188" y="164"/>
                </a:cxn>
                <a:cxn ang="0">
                  <a:pos x="192" y="190"/>
                </a:cxn>
                <a:cxn ang="0">
                  <a:pos x="190" y="208"/>
                </a:cxn>
                <a:cxn ang="0">
                  <a:pos x="176" y="240"/>
                </a:cxn>
                <a:cxn ang="0">
                  <a:pos x="150" y="260"/>
                </a:cxn>
                <a:cxn ang="0">
                  <a:pos x="116" y="270"/>
                </a:cxn>
                <a:cxn ang="0">
                  <a:pos x="96" y="270"/>
                </a:cxn>
                <a:cxn ang="0">
                  <a:pos x="50" y="264"/>
                </a:cxn>
                <a:cxn ang="0">
                  <a:pos x="20" y="248"/>
                </a:cxn>
                <a:cxn ang="0">
                  <a:pos x="6" y="222"/>
                </a:cxn>
                <a:cxn ang="0">
                  <a:pos x="0" y="188"/>
                </a:cxn>
                <a:cxn ang="0">
                  <a:pos x="60" y="180"/>
                </a:cxn>
              </a:cxnLst>
              <a:rect l="0" t="0" r="r" b="b"/>
              <a:pathLst>
                <a:path w="192" h="270">
                  <a:moveTo>
                    <a:pt x="60" y="180"/>
                  </a:moveTo>
                  <a:lnTo>
                    <a:pt x="60" y="188"/>
                  </a:lnTo>
                  <a:lnTo>
                    <a:pt x="60" y="188"/>
                  </a:lnTo>
                  <a:lnTo>
                    <a:pt x="60" y="196"/>
                  </a:lnTo>
                  <a:lnTo>
                    <a:pt x="62" y="204"/>
                  </a:lnTo>
                  <a:lnTo>
                    <a:pt x="66" y="210"/>
                  </a:lnTo>
                  <a:lnTo>
                    <a:pt x="68" y="216"/>
                  </a:lnTo>
                  <a:lnTo>
                    <a:pt x="74" y="220"/>
                  </a:lnTo>
                  <a:lnTo>
                    <a:pt x="80" y="222"/>
                  </a:lnTo>
                  <a:lnTo>
                    <a:pt x="86" y="224"/>
                  </a:lnTo>
                  <a:lnTo>
                    <a:pt x="94" y="226"/>
                  </a:lnTo>
                  <a:lnTo>
                    <a:pt x="94" y="226"/>
                  </a:lnTo>
                  <a:lnTo>
                    <a:pt x="108" y="224"/>
                  </a:lnTo>
                  <a:lnTo>
                    <a:pt x="114" y="222"/>
                  </a:lnTo>
                  <a:lnTo>
                    <a:pt x="118" y="218"/>
                  </a:lnTo>
                  <a:lnTo>
                    <a:pt x="122" y="214"/>
                  </a:lnTo>
                  <a:lnTo>
                    <a:pt x="126" y="208"/>
                  </a:lnTo>
                  <a:lnTo>
                    <a:pt x="128" y="202"/>
                  </a:lnTo>
                  <a:lnTo>
                    <a:pt x="128" y="194"/>
                  </a:lnTo>
                  <a:lnTo>
                    <a:pt x="128" y="194"/>
                  </a:lnTo>
                  <a:lnTo>
                    <a:pt x="126" y="184"/>
                  </a:lnTo>
                  <a:lnTo>
                    <a:pt x="120" y="176"/>
                  </a:lnTo>
                  <a:lnTo>
                    <a:pt x="114" y="170"/>
                  </a:lnTo>
                  <a:lnTo>
                    <a:pt x="104" y="166"/>
                  </a:lnTo>
                  <a:lnTo>
                    <a:pt x="58" y="148"/>
                  </a:lnTo>
                  <a:lnTo>
                    <a:pt x="58" y="148"/>
                  </a:lnTo>
                  <a:lnTo>
                    <a:pt x="44" y="144"/>
                  </a:lnTo>
                  <a:lnTo>
                    <a:pt x="34" y="138"/>
                  </a:lnTo>
                  <a:lnTo>
                    <a:pt x="24" y="130"/>
                  </a:lnTo>
                  <a:lnTo>
                    <a:pt x="16" y="122"/>
                  </a:lnTo>
                  <a:lnTo>
                    <a:pt x="10" y="112"/>
                  </a:lnTo>
                  <a:lnTo>
                    <a:pt x="6" y="102"/>
                  </a:lnTo>
                  <a:lnTo>
                    <a:pt x="4" y="90"/>
                  </a:lnTo>
                  <a:lnTo>
                    <a:pt x="2" y="78"/>
                  </a:lnTo>
                  <a:lnTo>
                    <a:pt x="2" y="78"/>
                  </a:lnTo>
                  <a:lnTo>
                    <a:pt x="4" y="62"/>
                  </a:lnTo>
                  <a:lnTo>
                    <a:pt x="8" y="48"/>
                  </a:lnTo>
                  <a:lnTo>
                    <a:pt x="14" y="34"/>
                  </a:lnTo>
                  <a:lnTo>
                    <a:pt x="24" y="22"/>
                  </a:lnTo>
                  <a:lnTo>
                    <a:pt x="38" y="12"/>
                  </a:lnTo>
                  <a:lnTo>
                    <a:pt x="54" y="6"/>
                  </a:lnTo>
                  <a:lnTo>
                    <a:pt x="74" y="2"/>
                  </a:lnTo>
                  <a:lnTo>
                    <a:pt x="98" y="0"/>
                  </a:lnTo>
                  <a:lnTo>
                    <a:pt x="98" y="0"/>
                  </a:lnTo>
                  <a:lnTo>
                    <a:pt x="118" y="0"/>
                  </a:lnTo>
                  <a:lnTo>
                    <a:pt x="136" y="4"/>
                  </a:lnTo>
                  <a:lnTo>
                    <a:pt x="152" y="10"/>
                  </a:lnTo>
                  <a:lnTo>
                    <a:pt x="164" y="18"/>
                  </a:lnTo>
                  <a:lnTo>
                    <a:pt x="174" y="30"/>
                  </a:lnTo>
                  <a:lnTo>
                    <a:pt x="180" y="42"/>
                  </a:lnTo>
                  <a:lnTo>
                    <a:pt x="184" y="56"/>
                  </a:lnTo>
                  <a:lnTo>
                    <a:pt x="186" y="72"/>
                  </a:lnTo>
                  <a:lnTo>
                    <a:pt x="186" y="84"/>
                  </a:lnTo>
                  <a:lnTo>
                    <a:pt x="126" y="84"/>
                  </a:lnTo>
                  <a:lnTo>
                    <a:pt x="126" y="84"/>
                  </a:lnTo>
                  <a:lnTo>
                    <a:pt x="124" y="66"/>
                  </a:lnTo>
                  <a:lnTo>
                    <a:pt x="122" y="60"/>
                  </a:lnTo>
                  <a:lnTo>
                    <a:pt x="120" y="54"/>
                  </a:lnTo>
                  <a:lnTo>
                    <a:pt x="116" y="50"/>
                  </a:lnTo>
                  <a:lnTo>
                    <a:pt x="110" y="48"/>
                  </a:lnTo>
                  <a:lnTo>
                    <a:pt x="104" y="46"/>
                  </a:lnTo>
                  <a:lnTo>
                    <a:pt x="96" y="44"/>
                  </a:lnTo>
                  <a:lnTo>
                    <a:pt x="96" y="44"/>
                  </a:lnTo>
                  <a:lnTo>
                    <a:pt x="84" y="46"/>
                  </a:lnTo>
                  <a:lnTo>
                    <a:pt x="76" y="52"/>
                  </a:lnTo>
                  <a:lnTo>
                    <a:pt x="72" y="56"/>
                  </a:lnTo>
                  <a:lnTo>
                    <a:pt x="68" y="60"/>
                  </a:lnTo>
                  <a:lnTo>
                    <a:pt x="66" y="66"/>
                  </a:lnTo>
                  <a:lnTo>
                    <a:pt x="66" y="72"/>
                  </a:lnTo>
                  <a:lnTo>
                    <a:pt x="66" y="72"/>
                  </a:lnTo>
                  <a:lnTo>
                    <a:pt x="68" y="82"/>
                  </a:lnTo>
                  <a:lnTo>
                    <a:pt x="72" y="90"/>
                  </a:lnTo>
                  <a:lnTo>
                    <a:pt x="80" y="96"/>
                  </a:lnTo>
                  <a:lnTo>
                    <a:pt x="94" y="102"/>
                  </a:lnTo>
                  <a:lnTo>
                    <a:pt x="134" y="116"/>
                  </a:lnTo>
                  <a:lnTo>
                    <a:pt x="134" y="116"/>
                  </a:lnTo>
                  <a:lnTo>
                    <a:pt x="148" y="122"/>
                  </a:lnTo>
                  <a:lnTo>
                    <a:pt x="160" y="128"/>
                  </a:lnTo>
                  <a:lnTo>
                    <a:pt x="170" y="136"/>
                  </a:lnTo>
                  <a:lnTo>
                    <a:pt x="178" y="144"/>
                  </a:lnTo>
                  <a:lnTo>
                    <a:pt x="184" y="152"/>
                  </a:lnTo>
                  <a:lnTo>
                    <a:pt x="188" y="164"/>
                  </a:lnTo>
                  <a:lnTo>
                    <a:pt x="190" y="176"/>
                  </a:lnTo>
                  <a:lnTo>
                    <a:pt x="192" y="190"/>
                  </a:lnTo>
                  <a:lnTo>
                    <a:pt x="192" y="190"/>
                  </a:lnTo>
                  <a:lnTo>
                    <a:pt x="190" y="208"/>
                  </a:lnTo>
                  <a:lnTo>
                    <a:pt x="184" y="226"/>
                  </a:lnTo>
                  <a:lnTo>
                    <a:pt x="176" y="240"/>
                  </a:lnTo>
                  <a:lnTo>
                    <a:pt x="164" y="250"/>
                  </a:lnTo>
                  <a:lnTo>
                    <a:pt x="150" y="260"/>
                  </a:lnTo>
                  <a:lnTo>
                    <a:pt x="134" y="266"/>
                  </a:lnTo>
                  <a:lnTo>
                    <a:pt x="116" y="270"/>
                  </a:lnTo>
                  <a:lnTo>
                    <a:pt x="96" y="270"/>
                  </a:lnTo>
                  <a:lnTo>
                    <a:pt x="96" y="270"/>
                  </a:lnTo>
                  <a:lnTo>
                    <a:pt x="70" y="270"/>
                  </a:lnTo>
                  <a:lnTo>
                    <a:pt x="50" y="264"/>
                  </a:lnTo>
                  <a:lnTo>
                    <a:pt x="32" y="258"/>
                  </a:lnTo>
                  <a:lnTo>
                    <a:pt x="20" y="248"/>
                  </a:lnTo>
                  <a:lnTo>
                    <a:pt x="12" y="236"/>
                  </a:lnTo>
                  <a:lnTo>
                    <a:pt x="6" y="222"/>
                  </a:lnTo>
                  <a:lnTo>
                    <a:pt x="2" y="206"/>
                  </a:lnTo>
                  <a:lnTo>
                    <a:pt x="0" y="188"/>
                  </a:lnTo>
                  <a:lnTo>
                    <a:pt x="0" y="180"/>
                  </a:lnTo>
                  <a:lnTo>
                    <a:pt x="60" y="18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1" name="Freeform 27"/>
            <p:cNvSpPr>
              <a:spLocks noEditPoints="1"/>
            </p:cNvSpPr>
            <p:nvPr/>
          </p:nvSpPr>
          <p:spPr bwMode="auto">
            <a:xfrm>
              <a:off x="3309874" y="673735"/>
              <a:ext cx="317500" cy="428625"/>
            </a:xfrm>
            <a:custGeom>
              <a:avLst/>
              <a:gdLst/>
              <a:ahLst/>
              <a:cxnLst>
                <a:cxn ang="0">
                  <a:pos x="8" y="80"/>
                </a:cxn>
                <a:cxn ang="0">
                  <a:pos x="10" y="58"/>
                </a:cxn>
                <a:cxn ang="0">
                  <a:pos x="24" y="28"/>
                </a:cxn>
                <a:cxn ang="0">
                  <a:pos x="48" y="10"/>
                </a:cxn>
                <a:cxn ang="0">
                  <a:pos x="80" y="0"/>
                </a:cxn>
                <a:cxn ang="0">
                  <a:pos x="98" y="0"/>
                </a:cxn>
                <a:cxn ang="0">
                  <a:pos x="146" y="6"/>
                </a:cxn>
                <a:cxn ang="0">
                  <a:pos x="174" y="22"/>
                </a:cxn>
                <a:cxn ang="0">
                  <a:pos x="188" y="46"/>
                </a:cxn>
                <a:cxn ang="0">
                  <a:pos x="192" y="78"/>
                </a:cxn>
                <a:cxn ang="0">
                  <a:pos x="192" y="214"/>
                </a:cxn>
                <a:cxn ang="0">
                  <a:pos x="196" y="254"/>
                </a:cxn>
                <a:cxn ang="0">
                  <a:pos x="136" y="264"/>
                </a:cxn>
                <a:cxn ang="0">
                  <a:pos x="132" y="250"/>
                </a:cxn>
                <a:cxn ang="0">
                  <a:pos x="128" y="238"/>
                </a:cxn>
                <a:cxn ang="0">
                  <a:pos x="122" y="246"/>
                </a:cxn>
                <a:cxn ang="0">
                  <a:pos x="108" y="260"/>
                </a:cxn>
                <a:cxn ang="0">
                  <a:pos x="92" y="268"/>
                </a:cxn>
                <a:cxn ang="0">
                  <a:pos x="62" y="270"/>
                </a:cxn>
                <a:cxn ang="0">
                  <a:pos x="46" y="268"/>
                </a:cxn>
                <a:cxn ang="0">
                  <a:pos x="22" y="256"/>
                </a:cxn>
                <a:cxn ang="0">
                  <a:pos x="8" y="236"/>
                </a:cxn>
                <a:cxn ang="0">
                  <a:pos x="0" y="210"/>
                </a:cxn>
                <a:cxn ang="0">
                  <a:pos x="0" y="196"/>
                </a:cxn>
                <a:cxn ang="0">
                  <a:pos x="4" y="166"/>
                </a:cxn>
                <a:cxn ang="0">
                  <a:pos x="16" y="144"/>
                </a:cxn>
                <a:cxn ang="0">
                  <a:pos x="36" y="128"/>
                </a:cxn>
                <a:cxn ang="0">
                  <a:pos x="64" y="116"/>
                </a:cxn>
                <a:cxn ang="0">
                  <a:pos x="102" y="106"/>
                </a:cxn>
                <a:cxn ang="0">
                  <a:pos x="122" y="96"/>
                </a:cxn>
                <a:cxn ang="0">
                  <a:pos x="128" y="76"/>
                </a:cxn>
                <a:cxn ang="0">
                  <a:pos x="126" y="62"/>
                </a:cxn>
                <a:cxn ang="0">
                  <a:pos x="122" y="54"/>
                </a:cxn>
                <a:cxn ang="0">
                  <a:pos x="112" y="46"/>
                </a:cxn>
                <a:cxn ang="0">
                  <a:pos x="98" y="44"/>
                </a:cxn>
                <a:cxn ang="0">
                  <a:pos x="90" y="46"/>
                </a:cxn>
                <a:cxn ang="0">
                  <a:pos x="80" y="50"/>
                </a:cxn>
                <a:cxn ang="0">
                  <a:pos x="72" y="58"/>
                </a:cxn>
                <a:cxn ang="0">
                  <a:pos x="68" y="78"/>
                </a:cxn>
                <a:cxn ang="0">
                  <a:pos x="8" y="86"/>
                </a:cxn>
                <a:cxn ang="0">
                  <a:pos x="128" y="136"/>
                </a:cxn>
                <a:cxn ang="0">
                  <a:pos x="100" y="148"/>
                </a:cxn>
                <a:cxn ang="0">
                  <a:pos x="84" y="154"/>
                </a:cxn>
                <a:cxn ang="0">
                  <a:pos x="72" y="162"/>
                </a:cxn>
                <a:cxn ang="0">
                  <a:pos x="64" y="174"/>
                </a:cxn>
                <a:cxn ang="0">
                  <a:pos x="62" y="190"/>
                </a:cxn>
                <a:cxn ang="0">
                  <a:pos x="68" y="214"/>
                </a:cxn>
                <a:cxn ang="0">
                  <a:pos x="76" y="222"/>
                </a:cxn>
                <a:cxn ang="0">
                  <a:pos x="88" y="226"/>
                </a:cxn>
                <a:cxn ang="0">
                  <a:pos x="102" y="224"/>
                </a:cxn>
                <a:cxn ang="0">
                  <a:pos x="114" y="216"/>
                </a:cxn>
                <a:cxn ang="0">
                  <a:pos x="124" y="204"/>
                </a:cxn>
                <a:cxn ang="0">
                  <a:pos x="128" y="186"/>
                </a:cxn>
              </a:cxnLst>
              <a:rect l="0" t="0" r="r" b="b"/>
              <a:pathLst>
                <a:path w="200" h="270">
                  <a:moveTo>
                    <a:pt x="8" y="86"/>
                  </a:moveTo>
                  <a:lnTo>
                    <a:pt x="8" y="80"/>
                  </a:lnTo>
                  <a:lnTo>
                    <a:pt x="8" y="80"/>
                  </a:lnTo>
                  <a:lnTo>
                    <a:pt x="10" y="58"/>
                  </a:lnTo>
                  <a:lnTo>
                    <a:pt x="14" y="42"/>
                  </a:lnTo>
                  <a:lnTo>
                    <a:pt x="24" y="28"/>
                  </a:lnTo>
                  <a:lnTo>
                    <a:pt x="34" y="18"/>
                  </a:lnTo>
                  <a:lnTo>
                    <a:pt x="48" y="10"/>
                  </a:lnTo>
                  <a:lnTo>
                    <a:pt x="64" y="4"/>
                  </a:lnTo>
                  <a:lnTo>
                    <a:pt x="80" y="0"/>
                  </a:lnTo>
                  <a:lnTo>
                    <a:pt x="98" y="0"/>
                  </a:lnTo>
                  <a:lnTo>
                    <a:pt x="98" y="0"/>
                  </a:lnTo>
                  <a:lnTo>
                    <a:pt x="124" y="2"/>
                  </a:lnTo>
                  <a:lnTo>
                    <a:pt x="146" y="6"/>
                  </a:lnTo>
                  <a:lnTo>
                    <a:pt x="162" y="12"/>
                  </a:lnTo>
                  <a:lnTo>
                    <a:pt x="174" y="22"/>
                  </a:lnTo>
                  <a:lnTo>
                    <a:pt x="182" y="34"/>
                  </a:lnTo>
                  <a:lnTo>
                    <a:pt x="188" y="46"/>
                  </a:lnTo>
                  <a:lnTo>
                    <a:pt x="190" y="62"/>
                  </a:lnTo>
                  <a:lnTo>
                    <a:pt x="192" y="78"/>
                  </a:lnTo>
                  <a:lnTo>
                    <a:pt x="192" y="214"/>
                  </a:lnTo>
                  <a:lnTo>
                    <a:pt x="192" y="214"/>
                  </a:lnTo>
                  <a:lnTo>
                    <a:pt x="194" y="242"/>
                  </a:lnTo>
                  <a:lnTo>
                    <a:pt x="196" y="254"/>
                  </a:lnTo>
                  <a:lnTo>
                    <a:pt x="200" y="264"/>
                  </a:lnTo>
                  <a:lnTo>
                    <a:pt x="136" y="264"/>
                  </a:lnTo>
                  <a:lnTo>
                    <a:pt x="136" y="264"/>
                  </a:lnTo>
                  <a:lnTo>
                    <a:pt x="132" y="250"/>
                  </a:lnTo>
                  <a:lnTo>
                    <a:pt x="128" y="238"/>
                  </a:lnTo>
                  <a:lnTo>
                    <a:pt x="128" y="238"/>
                  </a:lnTo>
                  <a:lnTo>
                    <a:pt x="128" y="238"/>
                  </a:lnTo>
                  <a:lnTo>
                    <a:pt x="122" y="246"/>
                  </a:lnTo>
                  <a:lnTo>
                    <a:pt x="116" y="254"/>
                  </a:lnTo>
                  <a:lnTo>
                    <a:pt x="108" y="260"/>
                  </a:lnTo>
                  <a:lnTo>
                    <a:pt x="100" y="264"/>
                  </a:lnTo>
                  <a:lnTo>
                    <a:pt x="92" y="268"/>
                  </a:lnTo>
                  <a:lnTo>
                    <a:pt x="84" y="270"/>
                  </a:lnTo>
                  <a:lnTo>
                    <a:pt x="62" y="270"/>
                  </a:lnTo>
                  <a:lnTo>
                    <a:pt x="62" y="270"/>
                  </a:lnTo>
                  <a:lnTo>
                    <a:pt x="46" y="268"/>
                  </a:lnTo>
                  <a:lnTo>
                    <a:pt x="32" y="264"/>
                  </a:lnTo>
                  <a:lnTo>
                    <a:pt x="22" y="256"/>
                  </a:lnTo>
                  <a:lnTo>
                    <a:pt x="14" y="246"/>
                  </a:lnTo>
                  <a:lnTo>
                    <a:pt x="8" y="236"/>
                  </a:lnTo>
                  <a:lnTo>
                    <a:pt x="2" y="222"/>
                  </a:lnTo>
                  <a:lnTo>
                    <a:pt x="0" y="210"/>
                  </a:lnTo>
                  <a:lnTo>
                    <a:pt x="0" y="196"/>
                  </a:lnTo>
                  <a:lnTo>
                    <a:pt x="0" y="196"/>
                  </a:lnTo>
                  <a:lnTo>
                    <a:pt x="0" y="180"/>
                  </a:lnTo>
                  <a:lnTo>
                    <a:pt x="4" y="166"/>
                  </a:lnTo>
                  <a:lnTo>
                    <a:pt x="8" y="154"/>
                  </a:lnTo>
                  <a:lnTo>
                    <a:pt x="16" y="144"/>
                  </a:lnTo>
                  <a:lnTo>
                    <a:pt x="24" y="134"/>
                  </a:lnTo>
                  <a:lnTo>
                    <a:pt x="36" y="128"/>
                  </a:lnTo>
                  <a:lnTo>
                    <a:pt x="48" y="122"/>
                  </a:lnTo>
                  <a:lnTo>
                    <a:pt x="64" y="116"/>
                  </a:lnTo>
                  <a:lnTo>
                    <a:pt x="102" y="106"/>
                  </a:lnTo>
                  <a:lnTo>
                    <a:pt x="102" y="106"/>
                  </a:lnTo>
                  <a:lnTo>
                    <a:pt x="114" y="102"/>
                  </a:lnTo>
                  <a:lnTo>
                    <a:pt x="122" y="96"/>
                  </a:lnTo>
                  <a:lnTo>
                    <a:pt x="128" y="88"/>
                  </a:lnTo>
                  <a:lnTo>
                    <a:pt x="128" y="76"/>
                  </a:lnTo>
                  <a:lnTo>
                    <a:pt x="128" y="76"/>
                  </a:lnTo>
                  <a:lnTo>
                    <a:pt x="126" y="62"/>
                  </a:lnTo>
                  <a:lnTo>
                    <a:pt x="124" y="58"/>
                  </a:lnTo>
                  <a:lnTo>
                    <a:pt x="122" y="54"/>
                  </a:lnTo>
                  <a:lnTo>
                    <a:pt x="118" y="50"/>
                  </a:lnTo>
                  <a:lnTo>
                    <a:pt x="112" y="46"/>
                  </a:lnTo>
                  <a:lnTo>
                    <a:pt x="106" y="46"/>
                  </a:lnTo>
                  <a:lnTo>
                    <a:pt x="98" y="44"/>
                  </a:lnTo>
                  <a:lnTo>
                    <a:pt x="98" y="44"/>
                  </a:lnTo>
                  <a:lnTo>
                    <a:pt x="90" y="46"/>
                  </a:lnTo>
                  <a:lnTo>
                    <a:pt x="84" y="48"/>
                  </a:lnTo>
                  <a:lnTo>
                    <a:pt x="80" y="50"/>
                  </a:lnTo>
                  <a:lnTo>
                    <a:pt x="74" y="54"/>
                  </a:lnTo>
                  <a:lnTo>
                    <a:pt x="72" y="58"/>
                  </a:lnTo>
                  <a:lnTo>
                    <a:pt x="70" y="64"/>
                  </a:lnTo>
                  <a:lnTo>
                    <a:pt x="68" y="78"/>
                  </a:lnTo>
                  <a:lnTo>
                    <a:pt x="68" y="86"/>
                  </a:lnTo>
                  <a:lnTo>
                    <a:pt x="8" y="86"/>
                  </a:lnTo>
                  <a:close/>
                  <a:moveTo>
                    <a:pt x="128" y="136"/>
                  </a:moveTo>
                  <a:lnTo>
                    <a:pt x="128" y="136"/>
                  </a:lnTo>
                  <a:lnTo>
                    <a:pt x="114" y="144"/>
                  </a:lnTo>
                  <a:lnTo>
                    <a:pt x="100" y="148"/>
                  </a:lnTo>
                  <a:lnTo>
                    <a:pt x="100" y="148"/>
                  </a:lnTo>
                  <a:lnTo>
                    <a:pt x="84" y="154"/>
                  </a:lnTo>
                  <a:lnTo>
                    <a:pt x="76" y="158"/>
                  </a:lnTo>
                  <a:lnTo>
                    <a:pt x="72" y="162"/>
                  </a:lnTo>
                  <a:lnTo>
                    <a:pt x="68" y="168"/>
                  </a:lnTo>
                  <a:lnTo>
                    <a:pt x="64" y="174"/>
                  </a:lnTo>
                  <a:lnTo>
                    <a:pt x="62" y="190"/>
                  </a:lnTo>
                  <a:lnTo>
                    <a:pt x="62" y="190"/>
                  </a:lnTo>
                  <a:lnTo>
                    <a:pt x="64" y="204"/>
                  </a:lnTo>
                  <a:lnTo>
                    <a:pt x="68" y="214"/>
                  </a:lnTo>
                  <a:lnTo>
                    <a:pt x="72" y="220"/>
                  </a:lnTo>
                  <a:lnTo>
                    <a:pt x="76" y="222"/>
                  </a:lnTo>
                  <a:lnTo>
                    <a:pt x="82" y="224"/>
                  </a:lnTo>
                  <a:lnTo>
                    <a:pt x="88" y="226"/>
                  </a:lnTo>
                  <a:lnTo>
                    <a:pt x="88" y="226"/>
                  </a:lnTo>
                  <a:lnTo>
                    <a:pt x="102" y="224"/>
                  </a:lnTo>
                  <a:lnTo>
                    <a:pt x="108" y="220"/>
                  </a:lnTo>
                  <a:lnTo>
                    <a:pt x="114" y="216"/>
                  </a:lnTo>
                  <a:lnTo>
                    <a:pt x="120" y="210"/>
                  </a:lnTo>
                  <a:lnTo>
                    <a:pt x="124" y="204"/>
                  </a:lnTo>
                  <a:lnTo>
                    <a:pt x="128" y="196"/>
                  </a:lnTo>
                  <a:lnTo>
                    <a:pt x="128" y="186"/>
                  </a:lnTo>
                  <a:lnTo>
                    <a:pt x="128" y="13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2" name="Freeform 28"/>
            <p:cNvSpPr>
              <a:spLocks/>
            </p:cNvSpPr>
            <p:nvPr/>
          </p:nvSpPr>
          <p:spPr bwMode="auto">
            <a:xfrm>
              <a:off x="3671824" y="673735"/>
              <a:ext cx="301625" cy="428625"/>
            </a:xfrm>
            <a:custGeom>
              <a:avLst/>
              <a:gdLst/>
              <a:ahLst/>
              <a:cxnLst>
                <a:cxn ang="0">
                  <a:pos x="58" y="188"/>
                </a:cxn>
                <a:cxn ang="0">
                  <a:pos x="60" y="196"/>
                </a:cxn>
                <a:cxn ang="0">
                  <a:pos x="64" y="210"/>
                </a:cxn>
                <a:cxn ang="0">
                  <a:pos x="72" y="220"/>
                </a:cxn>
                <a:cxn ang="0">
                  <a:pos x="86" y="224"/>
                </a:cxn>
                <a:cxn ang="0">
                  <a:pos x="94" y="226"/>
                </a:cxn>
                <a:cxn ang="0">
                  <a:pos x="112" y="222"/>
                </a:cxn>
                <a:cxn ang="0">
                  <a:pos x="122" y="214"/>
                </a:cxn>
                <a:cxn ang="0">
                  <a:pos x="126" y="202"/>
                </a:cxn>
                <a:cxn ang="0">
                  <a:pos x="126" y="194"/>
                </a:cxn>
                <a:cxn ang="0">
                  <a:pos x="120" y="176"/>
                </a:cxn>
                <a:cxn ang="0">
                  <a:pos x="102" y="166"/>
                </a:cxn>
                <a:cxn ang="0">
                  <a:pos x="56" y="148"/>
                </a:cxn>
                <a:cxn ang="0">
                  <a:pos x="32" y="138"/>
                </a:cxn>
                <a:cxn ang="0">
                  <a:pos x="16" y="122"/>
                </a:cxn>
                <a:cxn ang="0">
                  <a:pos x="4" y="102"/>
                </a:cxn>
                <a:cxn ang="0">
                  <a:pos x="2" y="78"/>
                </a:cxn>
                <a:cxn ang="0">
                  <a:pos x="2" y="62"/>
                </a:cxn>
                <a:cxn ang="0">
                  <a:pos x="14" y="34"/>
                </a:cxn>
                <a:cxn ang="0">
                  <a:pos x="36" y="12"/>
                </a:cxn>
                <a:cxn ang="0">
                  <a:pos x="72" y="2"/>
                </a:cxn>
                <a:cxn ang="0">
                  <a:pos x="96" y="0"/>
                </a:cxn>
                <a:cxn ang="0">
                  <a:pos x="136" y="4"/>
                </a:cxn>
                <a:cxn ang="0">
                  <a:pos x="162" y="18"/>
                </a:cxn>
                <a:cxn ang="0">
                  <a:pos x="178" y="42"/>
                </a:cxn>
                <a:cxn ang="0">
                  <a:pos x="184" y="72"/>
                </a:cxn>
                <a:cxn ang="0">
                  <a:pos x="124" y="84"/>
                </a:cxn>
                <a:cxn ang="0">
                  <a:pos x="124" y="66"/>
                </a:cxn>
                <a:cxn ang="0">
                  <a:pos x="118" y="54"/>
                </a:cxn>
                <a:cxn ang="0">
                  <a:pos x="110" y="48"/>
                </a:cxn>
                <a:cxn ang="0">
                  <a:pos x="96" y="44"/>
                </a:cxn>
                <a:cxn ang="0">
                  <a:pos x="84" y="46"/>
                </a:cxn>
                <a:cxn ang="0">
                  <a:pos x="70" y="56"/>
                </a:cxn>
                <a:cxn ang="0">
                  <a:pos x="66" y="66"/>
                </a:cxn>
                <a:cxn ang="0">
                  <a:pos x="64" y="72"/>
                </a:cxn>
                <a:cxn ang="0">
                  <a:pos x="70" y="90"/>
                </a:cxn>
                <a:cxn ang="0">
                  <a:pos x="94" y="102"/>
                </a:cxn>
                <a:cxn ang="0">
                  <a:pos x="134" y="116"/>
                </a:cxn>
                <a:cxn ang="0">
                  <a:pos x="160" y="128"/>
                </a:cxn>
                <a:cxn ang="0">
                  <a:pos x="178" y="144"/>
                </a:cxn>
                <a:cxn ang="0">
                  <a:pos x="186" y="164"/>
                </a:cxn>
                <a:cxn ang="0">
                  <a:pos x="190" y="190"/>
                </a:cxn>
                <a:cxn ang="0">
                  <a:pos x="188" y="208"/>
                </a:cxn>
                <a:cxn ang="0">
                  <a:pos x="174" y="240"/>
                </a:cxn>
                <a:cxn ang="0">
                  <a:pos x="148" y="260"/>
                </a:cxn>
                <a:cxn ang="0">
                  <a:pos x="114" y="270"/>
                </a:cxn>
                <a:cxn ang="0">
                  <a:pos x="94" y="270"/>
                </a:cxn>
                <a:cxn ang="0">
                  <a:pos x="48" y="264"/>
                </a:cxn>
                <a:cxn ang="0">
                  <a:pos x="20" y="248"/>
                </a:cxn>
                <a:cxn ang="0">
                  <a:pos x="4" y="222"/>
                </a:cxn>
                <a:cxn ang="0">
                  <a:pos x="0" y="188"/>
                </a:cxn>
                <a:cxn ang="0">
                  <a:pos x="58" y="180"/>
                </a:cxn>
              </a:cxnLst>
              <a:rect l="0" t="0" r="r" b="b"/>
              <a:pathLst>
                <a:path w="190" h="270">
                  <a:moveTo>
                    <a:pt x="58" y="180"/>
                  </a:moveTo>
                  <a:lnTo>
                    <a:pt x="58" y="188"/>
                  </a:lnTo>
                  <a:lnTo>
                    <a:pt x="58" y="188"/>
                  </a:lnTo>
                  <a:lnTo>
                    <a:pt x="60" y="196"/>
                  </a:lnTo>
                  <a:lnTo>
                    <a:pt x="62" y="204"/>
                  </a:lnTo>
                  <a:lnTo>
                    <a:pt x="64" y="210"/>
                  </a:lnTo>
                  <a:lnTo>
                    <a:pt x="68" y="216"/>
                  </a:lnTo>
                  <a:lnTo>
                    <a:pt x="72" y="220"/>
                  </a:lnTo>
                  <a:lnTo>
                    <a:pt x="78" y="222"/>
                  </a:lnTo>
                  <a:lnTo>
                    <a:pt x="86" y="224"/>
                  </a:lnTo>
                  <a:lnTo>
                    <a:pt x="94" y="226"/>
                  </a:lnTo>
                  <a:lnTo>
                    <a:pt x="94" y="226"/>
                  </a:lnTo>
                  <a:lnTo>
                    <a:pt x="108" y="224"/>
                  </a:lnTo>
                  <a:lnTo>
                    <a:pt x="112" y="222"/>
                  </a:lnTo>
                  <a:lnTo>
                    <a:pt x="118" y="218"/>
                  </a:lnTo>
                  <a:lnTo>
                    <a:pt x="122" y="214"/>
                  </a:lnTo>
                  <a:lnTo>
                    <a:pt x="124" y="208"/>
                  </a:lnTo>
                  <a:lnTo>
                    <a:pt x="126" y="202"/>
                  </a:lnTo>
                  <a:lnTo>
                    <a:pt x="126" y="194"/>
                  </a:lnTo>
                  <a:lnTo>
                    <a:pt x="126" y="194"/>
                  </a:lnTo>
                  <a:lnTo>
                    <a:pt x="124" y="184"/>
                  </a:lnTo>
                  <a:lnTo>
                    <a:pt x="120" y="176"/>
                  </a:lnTo>
                  <a:lnTo>
                    <a:pt x="112" y="170"/>
                  </a:lnTo>
                  <a:lnTo>
                    <a:pt x="102" y="166"/>
                  </a:lnTo>
                  <a:lnTo>
                    <a:pt x="56" y="148"/>
                  </a:lnTo>
                  <a:lnTo>
                    <a:pt x="56" y="148"/>
                  </a:lnTo>
                  <a:lnTo>
                    <a:pt x="44" y="144"/>
                  </a:lnTo>
                  <a:lnTo>
                    <a:pt x="32" y="138"/>
                  </a:lnTo>
                  <a:lnTo>
                    <a:pt x="24" y="130"/>
                  </a:lnTo>
                  <a:lnTo>
                    <a:pt x="16" y="122"/>
                  </a:lnTo>
                  <a:lnTo>
                    <a:pt x="10" y="112"/>
                  </a:lnTo>
                  <a:lnTo>
                    <a:pt x="4" y="102"/>
                  </a:lnTo>
                  <a:lnTo>
                    <a:pt x="2" y="90"/>
                  </a:lnTo>
                  <a:lnTo>
                    <a:pt x="2" y="78"/>
                  </a:lnTo>
                  <a:lnTo>
                    <a:pt x="2" y="78"/>
                  </a:lnTo>
                  <a:lnTo>
                    <a:pt x="2" y="62"/>
                  </a:lnTo>
                  <a:lnTo>
                    <a:pt x="6" y="48"/>
                  </a:lnTo>
                  <a:lnTo>
                    <a:pt x="14" y="34"/>
                  </a:lnTo>
                  <a:lnTo>
                    <a:pt x="24" y="22"/>
                  </a:lnTo>
                  <a:lnTo>
                    <a:pt x="36" y="12"/>
                  </a:lnTo>
                  <a:lnTo>
                    <a:pt x="52" y="6"/>
                  </a:lnTo>
                  <a:lnTo>
                    <a:pt x="72" y="2"/>
                  </a:lnTo>
                  <a:lnTo>
                    <a:pt x="96" y="0"/>
                  </a:lnTo>
                  <a:lnTo>
                    <a:pt x="96" y="0"/>
                  </a:lnTo>
                  <a:lnTo>
                    <a:pt x="118" y="0"/>
                  </a:lnTo>
                  <a:lnTo>
                    <a:pt x="136" y="4"/>
                  </a:lnTo>
                  <a:lnTo>
                    <a:pt x="150" y="10"/>
                  </a:lnTo>
                  <a:lnTo>
                    <a:pt x="162" y="18"/>
                  </a:lnTo>
                  <a:lnTo>
                    <a:pt x="172" y="30"/>
                  </a:lnTo>
                  <a:lnTo>
                    <a:pt x="178" y="42"/>
                  </a:lnTo>
                  <a:lnTo>
                    <a:pt x="182" y="56"/>
                  </a:lnTo>
                  <a:lnTo>
                    <a:pt x="184" y="72"/>
                  </a:lnTo>
                  <a:lnTo>
                    <a:pt x="184" y="84"/>
                  </a:lnTo>
                  <a:lnTo>
                    <a:pt x="124" y="84"/>
                  </a:lnTo>
                  <a:lnTo>
                    <a:pt x="124" y="84"/>
                  </a:lnTo>
                  <a:lnTo>
                    <a:pt x="124" y="66"/>
                  </a:lnTo>
                  <a:lnTo>
                    <a:pt x="122" y="60"/>
                  </a:lnTo>
                  <a:lnTo>
                    <a:pt x="118" y="54"/>
                  </a:lnTo>
                  <a:lnTo>
                    <a:pt x="114" y="50"/>
                  </a:lnTo>
                  <a:lnTo>
                    <a:pt x="110" y="48"/>
                  </a:lnTo>
                  <a:lnTo>
                    <a:pt x="104" y="46"/>
                  </a:lnTo>
                  <a:lnTo>
                    <a:pt x="96" y="44"/>
                  </a:lnTo>
                  <a:lnTo>
                    <a:pt x="96" y="44"/>
                  </a:lnTo>
                  <a:lnTo>
                    <a:pt x="84" y="46"/>
                  </a:lnTo>
                  <a:lnTo>
                    <a:pt x="74" y="52"/>
                  </a:lnTo>
                  <a:lnTo>
                    <a:pt x="70" y="56"/>
                  </a:lnTo>
                  <a:lnTo>
                    <a:pt x="68" y="60"/>
                  </a:lnTo>
                  <a:lnTo>
                    <a:pt x="66" y="66"/>
                  </a:lnTo>
                  <a:lnTo>
                    <a:pt x="64" y="72"/>
                  </a:lnTo>
                  <a:lnTo>
                    <a:pt x="64" y="72"/>
                  </a:lnTo>
                  <a:lnTo>
                    <a:pt x="66" y="82"/>
                  </a:lnTo>
                  <a:lnTo>
                    <a:pt x="70" y="90"/>
                  </a:lnTo>
                  <a:lnTo>
                    <a:pt x="80" y="96"/>
                  </a:lnTo>
                  <a:lnTo>
                    <a:pt x="94" y="102"/>
                  </a:lnTo>
                  <a:lnTo>
                    <a:pt x="134" y="116"/>
                  </a:lnTo>
                  <a:lnTo>
                    <a:pt x="134" y="116"/>
                  </a:lnTo>
                  <a:lnTo>
                    <a:pt x="148" y="122"/>
                  </a:lnTo>
                  <a:lnTo>
                    <a:pt x="160" y="128"/>
                  </a:lnTo>
                  <a:lnTo>
                    <a:pt x="170" y="136"/>
                  </a:lnTo>
                  <a:lnTo>
                    <a:pt x="178" y="144"/>
                  </a:lnTo>
                  <a:lnTo>
                    <a:pt x="182" y="152"/>
                  </a:lnTo>
                  <a:lnTo>
                    <a:pt x="186" y="164"/>
                  </a:lnTo>
                  <a:lnTo>
                    <a:pt x="190" y="176"/>
                  </a:lnTo>
                  <a:lnTo>
                    <a:pt x="190" y="190"/>
                  </a:lnTo>
                  <a:lnTo>
                    <a:pt x="190" y="190"/>
                  </a:lnTo>
                  <a:lnTo>
                    <a:pt x="188" y="208"/>
                  </a:lnTo>
                  <a:lnTo>
                    <a:pt x="182" y="226"/>
                  </a:lnTo>
                  <a:lnTo>
                    <a:pt x="174" y="240"/>
                  </a:lnTo>
                  <a:lnTo>
                    <a:pt x="162" y="250"/>
                  </a:lnTo>
                  <a:lnTo>
                    <a:pt x="148" y="260"/>
                  </a:lnTo>
                  <a:lnTo>
                    <a:pt x="132" y="266"/>
                  </a:lnTo>
                  <a:lnTo>
                    <a:pt x="114" y="270"/>
                  </a:lnTo>
                  <a:lnTo>
                    <a:pt x="94" y="270"/>
                  </a:lnTo>
                  <a:lnTo>
                    <a:pt x="94" y="270"/>
                  </a:lnTo>
                  <a:lnTo>
                    <a:pt x="68" y="270"/>
                  </a:lnTo>
                  <a:lnTo>
                    <a:pt x="48" y="264"/>
                  </a:lnTo>
                  <a:lnTo>
                    <a:pt x="32" y="258"/>
                  </a:lnTo>
                  <a:lnTo>
                    <a:pt x="20" y="248"/>
                  </a:lnTo>
                  <a:lnTo>
                    <a:pt x="10" y="236"/>
                  </a:lnTo>
                  <a:lnTo>
                    <a:pt x="4" y="222"/>
                  </a:lnTo>
                  <a:lnTo>
                    <a:pt x="0" y="206"/>
                  </a:lnTo>
                  <a:lnTo>
                    <a:pt x="0" y="188"/>
                  </a:lnTo>
                  <a:lnTo>
                    <a:pt x="0" y="180"/>
                  </a:lnTo>
                  <a:lnTo>
                    <a:pt x="58" y="18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5" name="Rectangle 29"/>
            <p:cNvSpPr>
              <a:spLocks noChangeArrowheads="1"/>
            </p:cNvSpPr>
            <p:nvPr/>
          </p:nvSpPr>
          <p:spPr bwMode="auto">
            <a:xfrm>
              <a:off x="4030599" y="975360"/>
              <a:ext cx="101600" cy="117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6" name="Freeform 30"/>
            <p:cNvSpPr>
              <a:spLocks/>
            </p:cNvSpPr>
            <p:nvPr/>
          </p:nvSpPr>
          <p:spPr bwMode="auto">
            <a:xfrm>
              <a:off x="4192524" y="673735"/>
              <a:ext cx="314325" cy="428625"/>
            </a:xfrm>
            <a:custGeom>
              <a:avLst/>
              <a:gdLst/>
              <a:ahLst/>
              <a:cxnLst>
                <a:cxn ang="0">
                  <a:pos x="134" y="100"/>
                </a:cxn>
                <a:cxn ang="0">
                  <a:pos x="132" y="72"/>
                </a:cxn>
                <a:cxn ang="0">
                  <a:pos x="124" y="58"/>
                </a:cxn>
                <a:cxn ang="0">
                  <a:pos x="112" y="48"/>
                </a:cxn>
                <a:cxn ang="0">
                  <a:pos x="104" y="48"/>
                </a:cxn>
                <a:cxn ang="0">
                  <a:pos x="84" y="52"/>
                </a:cxn>
                <a:cxn ang="0">
                  <a:pos x="74" y="70"/>
                </a:cxn>
                <a:cxn ang="0">
                  <a:pos x="68" y="96"/>
                </a:cxn>
                <a:cxn ang="0">
                  <a:pos x="66" y="136"/>
                </a:cxn>
                <a:cxn ang="0">
                  <a:pos x="70" y="192"/>
                </a:cxn>
                <a:cxn ang="0">
                  <a:pos x="78" y="214"/>
                </a:cxn>
                <a:cxn ang="0">
                  <a:pos x="92" y="224"/>
                </a:cxn>
                <a:cxn ang="0">
                  <a:pos x="102" y="226"/>
                </a:cxn>
                <a:cxn ang="0">
                  <a:pos x="116" y="222"/>
                </a:cxn>
                <a:cxn ang="0">
                  <a:pos x="126" y="212"/>
                </a:cxn>
                <a:cxn ang="0">
                  <a:pos x="132" y="192"/>
                </a:cxn>
                <a:cxn ang="0">
                  <a:pos x="198" y="166"/>
                </a:cxn>
                <a:cxn ang="0">
                  <a:pos x="196" y="190"/>
                </a:cxn>
                <a:cxn ang="0">
                  <a:pos x="184" y="228"/>
                </a:cxn>
                <a:cxn ang="0">
                  <a:pos x="160" y="256"/>
                </a:cxn>
                <a:cxn ang="0">
                  <a:pos x="124" y="268"/>
                </a:cxn>
                <a:cxn ang="0">
                  <a:pos x="98" y="270"/>
                </a:cxn>
                <a:cxn ang="0">
                  <a:pos x="56" y="264"/>
                </a:cxn>
                <a:cxn ang="0">
                  <a:pos x="38" y="254"/>
                </a:cxn>
                <a:cxn ang="0">
                  <a:pos x="24" y="242"/>
                </a:cxn>
                <a:cxn ang="0">
                  <a:pos x="14" y="224"/>
                </a:cxn>
                <a:cxn ang="0">
                  <a:pos x="2" y="170"/>
                </a:cxn>
                <a:cxn ang="0">
                  <a:pos x="0" y="136"/>
                </a:cxn>
                <a:cxn ang="0">
                  <a:pos x="4" y="84"/>
                </a:cxn>
                <a:cxn ang="0">
                  <a:pos x="12" y="56"/>
                </a:cxn>
                <a:cxn ang="0">
                  <a:pos x="24" y="36"/>
                </a:cxn>
                <a:cxn ang="0">
                  <a:pos x="36" y="20"/>
                </a:cxn>
                <a:cxn ang="0">
                  <a:pos x="54" y="10"/>
                </a:cxn>
                <a:cxn ang="0">
                  <a:pos x="82" y="2"/>
                </a:cxn>
                <a:cxn ang="0">
                  <a:pos x="104" y="0"/>
                </a:cxn>
                <a:cxn ang="0">
                  <a:pos x="144" y="6"/>
                </a:cxn>
                <a:cxn ang="0">
                  <a:pos x="174" y="26"/>
                </a:cxn>
                <a:cxn ang="0">
                  <a:pos x="192" y="58"/>
                </a:cxn>
                <a:cxn ang="0">
                  <a:pos x="198" y="100"/>
                </a:cxn>
              </a:cxnLst>
              <a:rect l="0" t="0" r="r" b="b"/>
              <a:pathLst>
                <a:path w="198" h="270">
                  <a:moveTo>
                    <a:pt x="134" y="100"/>
                  </a:moveTo>
                  <a:lnTo>
                    <a:pt x="134" y="100"/>
                  </a:lnTo>
                  <a:lnTo>
                    <a:pt x="132" y="80"/>
                  </a:lnTo>
                  <a:lnTo>
                    <a:pt x="132" y="72"/>
                  </a:lnTo>
                  <a:lnTo>
                    <a:pt x="128" y="64"/>
                  </a:lnTo>
                  <a:lnTo>
                    <a:pt x="124" y="58"/>
                  </a:lnTo>
                  <a:lnTo>
                    <a:pt x="120" y="52"/>
                  </a:lnTo>
                  <a:lnTo>
                    <a:pt x="112" y="48"/>
                  </a:lnTo>
                  <a:lnTo>
                    <a:pt x="104" y="48"/>
                  </a:lnTo>
                  <a:lnTo>
                    <a:pt x="104" y="48"/>
                  </a:lnTo>
                  <a:lnTo>
                    <a:pt x="94" y="48"/>
                  </a:lnTo>
                  <a:lnTo>
                    <a:pt x="84" y="52"/>
                  </a:lnTo>
                  <a:lnTo>
                    <a:pt x="78" y="60"/>
                  </a:lnTo>
                  <a:lnTo>
                    <a:pt x="74" y="70"/>
                  </a:lnTo>
                  <a:lnTo>
                    <a:pt x="70" y="82"/>
                  </a:lnTo>
                  <a:lnTo>
                    <a:pt x="68" y="96"/>
                  </a:lnTo>
                  <a:lnTo>
                    <a:pt x="66" y="136"/>
                  </a:lnTo>
                  <a:lnTo>
                    <a:pt x="66" y="136"/>
                  </a:lnTo>
                  <a:lnTo>
                    <a:pt x="68" y="176"/>
                  </a:lnTo>
                  <a:lnTo>
                    <a:pt x="70" y="192"/>
                  </a:lnTo>
                  <a:lnTo>
                    <a:pt x="72" y="204"/>
                  </a:lnTo>
                  <a:lnTo>
                    <a:pt x="78" y="214"/>
                  </a:lnTo>
                  <a:lnTo>
                    <a:pt x="84" y="220"/>
                  </a:lnTo>
                  <a:lnTo>
                    <a:pt x="92" y="224"/>
                  </a:lnTo>
                  <a:lnTo>
                    <a:pt x="102" y="226"/>
                  </a:lnTo>
                  <a:lnTo>
                    <a:pt x="102" y="226"/>
                  </a:lnTo>
                  <a:lnTo>
                    <a:pt x="110" y="224"/>
                  </a:lnTo>
                  <a:lnTo>
                    <a:pt x="116" y="222"/>
                  </a:lnTo>
                  <a:lnTo>
                    <a:pt x="122" y="218"/>
                  </a:lnTo>
                  <a:lnTo>
                    <a:pt x="126" y="212"/>
                  </a:lnTo>
                  <a:lnTo>
                    <a:pt x="130" y="202"/>
                  </a:lnTo>
                  <a:lnTo>
                    <a:pt x="132" y="192"/>
                  </a:lnTo>
                  <a:lnTo>
                    <a:pt x="134" y="166"/>
                  </a:lnTo>
                  <a:lnTo>
                    <a:pt x="198" y="166"/>
                  </a:lnTo>
                  <a:lnTo>
                    <a:pt x="198" y="166"/>
                  </a:lnTo>
                  <a:lnTo>
                    <a:pt x="196" y="190"/>
                  </a:lnTo>
                  <a:lnTo>
                    <a:pt x="192" y="210"/>
                  </a:lnTo>
                  <a:lnTo>
                    <a:pt x="184" y="228"/>
                  </a:lnTo>
                  <a:lnTo>
                    <a:pt x="174" y="244"/>
                  </a:lnTo>
                  <a:lnTo>
                    <a:pt x="160" y="256"/>
                  </a:lnTo>
                  <a:lnTo>
                    <a:pt x="144" y="264"/>
                  </a:lnTo>
                  <a:lnTo>
                    <a:pt x="124" y="268"/>
                  </a:lnTo>
                  <a:lnTo>
                    <a:pt x="98" y="270"/>
                  </a:lnTo>
                  <a:lnTo>
                    <a:pt x="98" y="270"/>
                  </a:lnTo>
                  <a:lnTo>
                    <a:pt x="76" y="270"/>
                  </a:lnTo>
                  <a:lnTo>
                    <a:pt x="56" y="264"/>
                  </a:lnTo>
                  <a:lnTo>
                    <a:pt x="46" y="260"/>
                  </a:lnTo>
                  <a:lnTo>
                    <a:pt x="38" y="254"/>
                  </a:lnTo>
                  <a:lnTo>
                    <a:pt x="32" y="248"/>
                  </a:lnTo>
                  <a:lnTo>
                    <a:pt x="24" y="242"/>
                  </a:lnTo>
                  <a:lnTo>
                    <a:pt x="20" y="234"/>
                  </a:lnTo>
                  <a:lnTo>
                    <a:pt x="14" y="224"/>
                  </a:lnTo>
                  <a:lnTo>
                    <a:pt x="6" y="200"/>
                  </a:lnTo>
                  <a:lnTo>
                    <a:pt x="2" y="170"/>
                  </a:lnTo>
                  <a:lnTo>
                    <a:pt x="0" y="136"/>
                  </a:lnTo>
                  <a:lnTo>
                    <a:pt x="0" y="136"/>
                  </a:lnTo>
                  <a:lnTo>
                    <a:pt x="2" y="98"/>
                  </a:lnTo>
                  <a:lnTo>
                    <a:pt x="4" y="84"/>
                  </a:lnTo>
                  <a:lnTo>
                    <a:pt x="8" y="70"/>
                  </a:lnTo>
                  <a:lnTo>
                    <a:pt x="12" y="56"/>
                  </a:lnTo>
                  <a:lnTo>
                    <a:pt x="18" y="46"/>
                  </a:lnTo>
                  <a:lnTo>
                    <a:pt x="24" y="36"/>
                  </a:lnTo>
                  <a:lnTo>
                    <a:pt x="30" y="28"/>
                  </a:lnTo>
                  <a:lnTo>
                    <a:pt x="36" y="20"/>
                  </a:lnTo>
                  <a:lnTo>
                    <a:pt x="44" y="14"/>
                  </a:lnTo>
                  <a:lnTo>
                    <a:pt x="54" y="10"/>
                  </a:lnTo>
                  <a:lnTo>
                    <a:pt x="62" y="6"/>
                  </a:lnTo>
                  <a:lnTo>
                    <a:pt x="82" y="2"/>
                  </a:lnTo>
                  <a:lnTo>
                    <a:pt x="104" y="0"/>
                  </a:lnTo>
                  <a:lnTo>
                    <a:pt x="104" y="0"/>
                  </a:lnTo>
                  <a:lnTo>
                    <a:pt x="126" y="2"/>
                  </a:lnTo>
                  <a:lnTo>
                    <a:pt x="144" y="6"/>
                  </a:lnTo>
                  <a:lnTo>
                    <a:pt x="160" y="16"/>
                  </a:lnTo>
                  <a:lnTo>
                    <a:pt x="174" y="26"/>
                  </a:lnTo>
                  <a:lnTo>
                    <a:pt x="184" y="40"/>
                  </a:lnTo>
                  <a:lnTo>
                    <a:pt x="192" y="58"/>
                  </a:lnTo>
                  <a:lnTo>
                    <a:pt x="196" y="78"/>
                  </a:lnTo>
                  <a:lnTo>
                    <a:pt x="198" y="100"/>
                  </a:lnTo>
                  <a:lnTo>
                    <a:pt x="134" y="10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7" name="Freeform 31"/>
            <p:cNvSpPr>
              <a:spLocks noEditPoints="1"/>
            </p:cNvSpPr>
            <p:nvPr/>
          </p:nvSpPr>
          <p:spPr bwMode="auto">
            <a:xfrm>
              <a:off x="4544949" y="673735"/>
              <a:ext cx="323850" cy="428625"/>
            </a:xfrm>
            <a:custGeom>
              <a:avLst/>
              <a:gdLst/>
              <a:ahLst/>
              <a:cxnLst>
                <a:cxn ang="0">
                  <a:pos x="102" y="0"/>
                </a:cxn>
                <a:cxn ang="0">
                  <a:pos x="130" y="2"/>
                </a:cxn>
                <a:cxn ang="0">
                  <a:pos x="152" y="8"/>
                </a:cxn>
                <a:cxn ang="0">
                  <a:pos x="170" y="18"/>
                </a:cxn>
                <a:cxn ang="0">
                  <a:pos x="182" y="34"/>
                </a:cxn>
                <a:cxn ang="0">
                  <a:pos x="192" y="52"/>
                </a:cxn>
                <a:cxn ang="0">
                  <a:pos x="202" y="104"/>
                </a:cxn>
                <a:cxn ang="0">
                  <a:pos x="204" y="136"/>
                </a:cxn>
                <a:cxn ang="0">
                  <a:pos x="198" y="194"/>
                </a:cxn>
                <a:cxn ang="0">
                  <a:pos x="188" y="226"/>
                </a:cxn>
                <a:cxn ang="0">
                  <a:pos x="176" y="244"/>
                </a:cxn>
                <a:cxn ang="0">
                  <a:pos x="160" y="256"/>
                </a:cxn>
                <a:cxn ang="0">
                  <a:pos x="140" y="266"/>
                </a:cxn>
                <a:cxn ang="0">
                  <a:pos x="102" y="270"/>
                </a:cxn>
                <a:cxn ang="0">
                  <a:pos x="88" y="270"/>
                </a:cxn>
                <a:cxn ang="0">
                  <a:pos x="64" y="266"/>
                </a:cxn>
                <a:cxn ang="0">
                  <a:pos x="44" y="258"/>
                </a:cxn>
                <a:cxn ang="0">
                  <a:pos x="28" y="244"/>
                </a:cxn>
                <a:cxn ang="0">
                  <a:pos x="16" y="228"/>
                </a:cxn>
                <a:cxn ang="0">
                  <a:pos x="6" y="194"/>
                </a:cxn>
                <a:cxn ang="0">
                  <a:pos x="0" y="136"/>
                </a:cxn>
                <a:cxn ang="0">
                  <a:pos x="2" y="104"/>
                </a:cxn>
                <a:cxn ang="0">
                  <a:pos x="14" y="54"/>
                </a:cxn>
                <a:cxn ang="0">
                  <a:pos x="24" y="34"/>
                </a:cxn>
                <a:cxn ang="0">
                  <a:pos x="38" y="20"/>
                </a:cxn>
                <a:cxn ang="0">
                  <a:pos x="54" y="8"/>
                </a:cxn>
                <a:cxn ang="0">
                  <a:pos x="76" y="2"/>
                </a:cxn>
                <a:cxn ang="0">
                  <a:pos x="102" y="0"/>
                </a:cxn>
                <a:cxn ang="0">
                  <a:pos x="102" y="226"/>
                </a:cxn>
                <a:cxn ang="0">
                  <a:pos x="120" y="220"/>
                </a:cxn>
                <a:cxn ang="0">
                  <a:pos x="130" y="204"/>
                </a:cxn>
                <a:cxn ang="0">
                  <a:pos x="136" y="176"/>
                </a:cxn>
                <a:cxn ang="0">
                  <a:pos x="138" y="136"/>
                </a:cxn>
                <a:cxn ang="0">
                  <a:pos x="134" y="78"/>
                </a:cxn>
                <a:cxn ang="0">
                  <a:pos x="126" y="56"/>
                </a:cxn>
                <a:cxn ang="0">
                  <a:pos x="112" y="46"/>
                </a:cxn>
                <a:cxn ang="0">
                  <a:pos x="102" y="44"/>
                </a:cxn>
                <a:cxn ang="0">
                  <a:pos x="84" y="52"/>
                </a:cxn>
                <a:cxn ang="0">
                  <a:pos x="72" y="70"/>
                </a:cxn>
                <a:cxn ang="0">
                  <a:pos x="68" y="98"/>
                </a:cxn>
                <a:cxn ang="0">
                  <a:pos x="66" y="136"/>
                </a:cxn>
                <a:cxn ang="0">
                  <a:pos x="70" y="186"/>
                </a:cxn>
                <a:cxn ang="0">
                  <a:pos x="76" y="210"/>
                </a:cxn>
                <a:cxn ang="0">
                  <a:pos x="92" y="224"/>
                </a:cxn>
                <a:cxn ang="0">
                  <a:pos x="102" y="226"/>
                </a:cxn>
              </a:cxnLst>
              <a:rect l="0" t="0" r="r" b="b"/>
              <a:pathLst>
                <a:path w="204" h="270">
                  <a:moveTo>
                    <a:pt x="102" y="0"/>
                  </a:moveTo>
                  <a:lnTo>
                    <a:pt x="102" y="0"/>
                  </a:lnTo>
                  <a:lnTo>
                    <a:pt x="116" y="0"/>
                  </a:lnTo>
                  <a:lnTo>
                    <a:pt x="130" y="2"/>
                  </a:lnTo>
                  <a:lnTo>
                    <a:pt x="142" y="4"/>
                  </a:lnTo>
                  <a:lnTo>
                    <a:pt x="152" y="8"/>
                  </a:lnTo>
                  <a:lnTo>
                    <a:pt x="162" y="12"/>
                  </a:lnTo>
                  <a:lnTo>
                    <a:pt x="170" y="18"/>
                  </a:lnTo>
                  <a:lnTo>
                    <a:pt x="176" y="26"/>
                  </a:lnTo>
                  <a:lnTo>
                    <a:pt x="182" y="34"/>
                  </a:lnTo>
                  <a:lnTo>
                    <a:pt x="188" y="42"/>
                  </a:lnTo>
                  <a:lnTo>
                    <a:pt x="192" y="52"/>
                  </a:lnTo>
                  <a:lnTo>
                    <a:pt x="200" y="76"/>
                  </a:lnTo>
                  <a:lnTo>
                    <a:pt x="202" y="104"/>
                  </a:lnTo>
                  <a:lnTo>
                    <a:pt x="204" y="136"/>
                  </a:lnTo>
                  <a:lnTo>
                    <a:pt x="204" y="136"/>
                  </a:lnTo>
                  <a:lnTo>
                    <a:pt x="202" y="166"/>
                  </a:lnTo>
                  <a:lnTo>
                    <a:pt x="198" y="194"/>
                  </a:lnTo>
                  <a:lnTo>
                    <a:pt x="192" y="216"/>
                  </a:lnTo>
                  <a:lnTo>
                    <a:pt x="188" y="226"/>
                  </a:lnTo>
                  <a:lnTo>
                    <a:pt x="182" y="236"/>
                  </a:lnTo>
                  <a:lnTo>
                    <a:pt x="176" y="244"/>
                  </a:lnTo>
                  <a:lnTo>
                    <a:pt x="168" y="250"/>
                  </a:lnTo>
                  <a:lnTo>
                    <a:pt x="160" y="256"/>
                  </a:lnTo>
                  <a:lnTo>
                    <a:pt x="150" y="262"/>
                  </a:lnTo>
                  <a:lnTo>
                    <a:pt x="140" y="266"/>
                  </a:lnTo>
                  <a:lnTo>
                    <a:pt x="128" y="268"/>
                  </a:lnTo>
                  <a:lnTo>
                    <a:pt x="102" y="270"/>
                  </a:lnTo>
                  <a:lnTo>
                    <a:pt x="102" y="270"/>
                  </a:lnTo>
                  <a:lnTo>
                    <a:pt x="88" y="270"/>
                  </a:lnTo>
                  <a:lnTo>
                    <a:pt x="76" y="268"/>
                  </a:lnTo>
                  <a:lnTo>
                    <a:pt x="64" y="266"/>
                  </a:lnTo>
                  <a:lnTo>
                    <a:pt x="54" y="262"/>
                  </a:lnTo>
                  <a:lnTo>
                    <a:pt x="44" y="258"/>
                  </a:lnTo>
                  <a:lnTo>
                    <a:pt x="36" y="252"/>
                  </a:lnTo>
                  <a:lnTo>
                    <a:pt x="28" y="244"/>
                  </a:lnTo>
                  <a:lnTo>
                    <a:pt x="22" y="236"/>
                  </a:lnTo>
                  <a:lnTo>
                    <a:pt x="16" y="228"/>
                  </a:lnTo>
                  <a:lnTo>
                    <a:pt x="12" y="218"/>
                  </a:lnTo>
                  <a:lnTo>
                    <a:pt x="6" y="194"/>
                  </a:lnTo>
                  <a:lnTo>
                    <a:pt x="2" y="166"/>
                  </a:lnTo>
                  <a:lnTo>
                    <a:pt x="0" y="136"/>
                  </a:lnTo>
                  <a:lnTo>
                    <a:pt x="0" y="136"/>
                  </a:lnTo>
                  <a:lnTo>
                    <a:pt x="2" y="104"/>
                  </a:lnTo>
                  <a:lnTo>
                    <a:pt x="6" y="76"/>
                  </a:lnTo>
                  <a:lnTo>
                    <a:pt x="14" y="54"/>
                  </a:lnTo>
                  <a:lnTo>
                    <a:pt x="18" y="44"/>
                  </a:lnTo>
                  <a:lnTo>
                    <a:pt x="24" y="34"/>
                  </a:lnTo>
                  <a:lnTo>
                    <a:pt x="30" y="26"/>
                  </a:lnTo>
                  <a:lnTo>
                    <a:pt x="38" y="20"/>
                  </a:lnTo>
                  <a:lnTo>
                    <a:pt x="46" y="14"/>
                  </a:lnTo>
                  <a:lnTo>
                    <a:pt x="54" y="8"/>
                  </a:lnTo>
                  <a:lnTo>
                    <a:pt x="64" y="4"/>
                  </a:lnTo>
                  <a:lnTo>
                    <a:pt x="76" y="2"/>
                  </a:lnTo>
                  <a:lnTo>
                    <a:pt x="102" y="0"/>
                  </a:lnTo>
                  <a:lnTo>
                    <a:pt x="102" y="0"/>
                  </a:lnTo>
                  <a:close/>
                  <a:moveTo>
                    <a:pt x="102" y="226"/>
                  </a:moveTo>
                  <a:lnTo>
                    <a:pt x="102" y="226"/>
                  </a:lnTo>
                  <a:lnTo>
                    <a:pt x="112" y="224"/>
                  </a:lnTo>
                  <a:lnTo>
                    <a:pt x="120" y="220"/>
                  </a:lnTo>
                  <a:lnTo>
                    <a:pt x="126" y="214"/>
                  </a:lnTo>
                  <a:lnTo>
                    <a:pt x="130" y="204"/>
                  </a:lnTo>
                  <a:lnTo>
                    <a:pt x="134" y="192"/>
                  </a:lnTo>
                  <a:lnTo>
                    <a:pt x="136" y="176"/>
                  </a:lnTo>
                  <a:lnTo>
                    <a:pt x="138" y="136"/>
                  </a:lnTo>
                  <a:lnTo>
                    <a:pt x="138" y="136"/>
                  </a:lnTo>
                  <a:lnTo>
                    <a:pt x="136" y="94"/>
                  </a:lnTo>
                  <a:lnTo>
                    <a:pt x="134" y="78"/>
                  </a:lnTo>
                  <a:lnTo>
                    <a:pt x="130" y="66"/>
                  </a:lnTo>
                  <a:lnTo>
                    <a:pt x="126" y="56"/>
                  </a:lnTo>
                  <a:lnTo>
                    <a:pt x="120" y="50"/>
                  </a:lnTo>
                  <a:lnTo>
                    <a:pt x="112" y="46"/>
                  </a:lnTo>
                  <a:lnTo>
                    <a:pt x="102" y="44"/>
                  </a:lnTo>
                  <a:lnTo>
                    <a:pt x="102" y="44"/>
                  </a:lnTo>
                  <a:lnTo>
                    <a:pt x="92" y="46"/>
                  </a:lnTo>
                  <a:lnTo>
                    <a:pt x="84" y="52"/>
                  </a:lnTo>
                  <a:lnTo>
                    <a:pt x="76" y="60"/>
                  </a:lnTo>
                  <a:lnTo>
                    <a:pt x="72" y="70"/>
                  </a:lnTo>
                  <a:lnTo>
                    <a:pt x="70" y="84"/>
                  </a:lnTo>
                  <a:lnTo>
                    <a:pt x="68" y="98"/>
                  </a:lnTo>
                  <a:lnTo>
                    <a:pt x="66" y="136"/>
                  </a:lnTo>
                  <a:lnTo>
                    <a:pt x="66" y="136"/>
                  </a:lnTo>
                  <a:lnTo>
                    <a:pt x="68" y="172"/>
                  </a:lnTo>
                  <a:lnTo>
                    <a:pt x="70" y="186"/>
                  </a:lnTo>
                  <a:lnTo>
                    <a:pt x="72" y="200"/>
                  </a:lnTo>
                  <a:lnTo>
                    <a:pt x="76" y="210"/>
                  </a:lnTo>
                  <a:lnTo>
                    <a:pt x="84" y="218"/>
                  </a:lnTo>
                  <a:lnTo>
                    <a:pt x="92" y="224"/>
                  </a:lnTo>
                  <a:lnTo>
                    <a:pt x="102" y="226"/>
                  </a:lnTo>
                  <a:lnTo>
                    <a:pt x="102" y="22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8" name="Freeform 32"/>
            <p:cNvSpPr>
              <a:spLocks/>
            </p:cNvSpPr>
            <p:nvPr/>
          </p:nvSpPr>
          <p:spPr bwMode="auto">
            <a:xfrm>
              <a:off x="4925949" y="673735"/>
              <a:ext cx="504825" cy="419100"/>
            </a:xfrm>
            <a:custGeom>
              <a:avLst/>
              <a:gdLst/>
              <a:ahLst/>
              <a:cxnLst>
                <a:cxn ang="0">
                  <a:pos x="62" y="6"/>
                </a:cxn>
                <a:cxn ang="0">
                  <a:pos x="64" y="32"/>
                </a:cxn>
                <a:cxn ang="0">
                  <a:pos x="76" y="18"/>
                </a:cxn>
                <a:cxn ang="0">
                  <a:pos x="92" y="8"/>
                </a:cxn>
                <a:cxn ang="0">
                  <a:pos x="128" y="0"/>
                </a:cxn>
                <a:cxn ang="0">
                  <a:pos x="140" y="0"/>
                </a:cxn>
                <a:cxn ang="0">
                  <a:pos x="158" y="6"/>
                </a:cxn>
                <a:cxn ang="0">
                  <a:pos x="174" y="16"/>
                </a:cxn>
                <a:cxn ang="0">
                  <a:pos x="184" y="32"/>
                </a:cxn>
                <a:cxn ang="0">
                  <a:pos x="188" y="40"/>
                </a:cxn>
                <a:cxn ang="0">
                  <a:pos x="194" y="32"/>
                </a:cxn>
                <a:cxn ang="0">
                  <a:pos x="206" y="16"/>
                </a:cxn>
                <a:cxn ang="0">
                  <a:pos x="222" y="6"/>
                </a:cxn>
                <a:cxn ang="0">
                  <a:pos x="242" y="0"/>
                </a:cxn>
                <a:cxn ang="0">
                  <a:pos x="254" y="0"/>
                </a:cxn>
                <a:cxn ang="0">
                  <a:pos x="282" y="4"/>
                </a:cxn>
                <a:cxn ang="0">
                  <a:pos x="302" y="20"/>
                </a:cxn>
                <a:cxn ang="0">
                  <a:pos x="314" y="44"/>
                </a:cxn>
                <a:cxn ang="0">
                  <a:pos x="318" y="76"/>
                </a:cxn>
                <a:cxn ang="0">
                  <a:pos x="252" y="264"/>
                </a:cxn>
                <a:cxn ang="0">
                  <a:pos x="252" y="84"/>
                </a:cxn>
                <a:cxn ang="0">
                  <a:pos x="246" y="60"/>
                </a:cxn>
                <a:cxn ang="0">
                  <a:pos x="238" y="52"/>
                </a:cxn>
                <a:cxn ang="0">
                  <a:pos x="226" y="50"/>
                </a:cxn>
                <a:cxn ang="0">
                  <a:pos x="218" y="52"/>
                </a:cxn>
                <a:cxn ang="0">
                  <a:pos x="206" y="56"/>
                </a:cxn>
                <a:cxn ang="0">
                  <a:pos x="198" y="68"/>
                </a:cxn>
                <a:cxn ang="0">
                  <a:pos x="192" y="84"/>
                </a:cxn>
                <a:cxn ang="0">
                  <a:pos x="192" y="264"/>
                </a:cxn>
                <a:cxn ang="0">
                  <a:pos x="126" y="84"/>
                </a:cxn>
                <a:cxn ang="0">
                  <a:pos x="124" y="70"/>
                </a:cxn>
                <a:cxn ang="0">
                  <a:pos x="116" y="56"/>
                </a:cxn>
                <a:cxn ang="0">
                  <a:pos x="106" y="50"/>
                </a:cxn>
                <a:cxn ang="0">
                  <a:pos x="100" y="50"/>
                </a:cxn>
                <a:cxn ang="0">
                  <a:pos x="86" y="54"/>
                </a:cxn>
                <a:cxn ang="0">
                  <a:pos x="74" y="62"/>
                </a:cxn>
                <a:cxn ang="0">
                  <a:pos x="68" y="76"/>
                </a:cxn>
                <a:cxn ang="0">
                  <a:pos x="66" y="94"/>
                </a:cxn>
                <a:cxn ang="0">
                  <a:pos x="0" y="264"/>
                </a:cxn>
              </a:cxnLst>
              <a:rect l="0" t="0" r="r" b="b"/>
              <a:pathLst>
                <a:path w="318" h="264">
                  <a:moveTo>
                    <a:pt x="0" y="6"/>
                  </a:moveTo>
                  <a:lnTo>
                    <a:pt x="62" y="6"/>
                  </a:lnTo>
                  <a:lnTo>
                    <a:pt x="62" y="32"/>
                  </a:lnTo>
                  <a:lnTo>
                    <a:pt x="64" y="32"/>
                  </a:lnTo>
                  <a:lnTo>
                    <a:pt x="64" y="32"/>
                  </a:lnTo>
                  <a:lnTo>
                    <a:pt x="76" y="18"/>
                  </a:lnTo>
                  <a:lnTo>
                    <a:pt x="84" y="12"/>
                  </a:lnTo>
                  <a:lnTo>
                    <a:pt x="92" y="8"/>
                  </a:lnTo>
                  <a:lnTo>
                    <a:pt x="110" y="2"/>
                  </a:lnTo>
                  <a:lnTo>
                    <a:pt x="128" y="0"/>
                  </a:lnTo>
                  <a:lnTo>
                    <a:pt x="128" y="0"/>
                  </a:lnTo>
                  <a:lnTo>
                    <a:pt x="140" y="0"/>
                  </a:lnTo>
                  <a:lnTo>
                    <a:pt x="150" y="2"/>
                  </a:lnTo>
                  <a:lnTo>
                    <a:pt x="158" y="6"/>
                  </a:lnTo>
                  <a:lnTo>
                    <a:pt x="166" y="10"/>
                  </a:lnTo>
                  <a:lnTo>
                    <a:pt x="174" y="16"/>
                  </a:lnTo>
                  <a:lnTo>
                    <a:pt x="180" y="24"/>
                  </a:lnTo>
                  <a:lnTo>
                    <a:pt x="184" y="32"/>
                  </a:lnTo>
                  <a:lnTo>
                    <a:pt x="188" y="40"/>
                  </a:lnTo>
                  <a:lnTo>
                    <a:pt x="188" y="40"/>
                  </a:lnTo>
                  <a:lnTo>
                    <a:pt x="188" y="40"/>
                  </a:lnTo>
                  <a:lnTo>
                    <a:pt x="194" y="32"/>
                  </a:lnTo>
                  <a:lnTo>
                    <a:pt x="198" y="22"/>
                  </a:lnTo>
                  <a:lnTo>
                    <a:pt x="206" y="16"/>
                  </a:lnTo>
                  <a:lnTo>
                    <a:pt x="214" y="10"/>
                  </a:lnTo>
                  <a:lnTo>
                    <a:pt x="222" y="6"/>
                  </a:lnTo>
                  <a:lnTo>
                    <a:pt x="232" y="2"/>
                  </a:lnTo>
                  <a:lnTo>
                    <a:pt x="242" y="0"/>
                  </a:lnTo>
                  <a:lnTo>
                    <a:pt x="254" y="0"/>
                  </a:lnTo>
                  <a:lnTo>
                    <a:pt x="254" y="0"/>
                  </a:lnTo>
                  <a:lnTo>
                    <a:pt x="270" y="0"/>
                  </a:lnTo>
                  <a:lnTo>
                    <a:pt x="282" y="4"/>
                  </a:lnTo>
                  <a:lnTo>
                    <a:pt x="294" y="10"/>
                  </a:lnTo>
                  <a:lnTo>
                    <a:pt x="302" y="20"/>
                  </a:lnTo>
                  <a:lnTo>
                    <a:pt x="310" y="30"/>
                  </a:lnTo>
                  <a:lnTo>
                    <a:pt x="314" y="44"/>
                  </a:lnTo>
                  <a:lnTo>
                    <a:pt x="318" y="60"/>
                  </a:lnTo>
                  <a:lnTo>
                    <a:pt x="318" y="76"/>
                  </a:lnTo>
                  <a:lnTo>
                    <a:pt x="318" y="264"/>
                  </a:lnTo>
                  <a:lnTo>
                    <a:pt x="252" y="264"/>
                  </a:lnTo>
                  <a:lnTo>
                    <a:pt x="252" y="84"/>
                  </a:lnTo>
                  <a:lnTo>
                    <a:pt x="252" y="84"/>
                  </a:lnTo>
                  <a:lnTo>
                    <a:pt x="250" y="70"/>
                  </a:lnTo>
                  <a:lnTo>
                    <a:pt x="246" y="60"/>
                  </a:lnTo>
                  <a:lnTo>
                    <a:pt x="242" y="56"/>
                  </a:lnTo>
                  <a:lnTo>
                    <a:pt x="238" y="52"/>
                  </a:lnTo>
                  <a:lnTo>
                    <a:pt x="232" y="50"/>
                  </a:lnTo>
                  <a:lnTo>
                    <a:pt x="226" y="50"/>
                  </a:lnTo>
                  <a:lnTo>
                    <a:pt x="226" y="50"/>
                  </a:lnTo>
                  <a:lnTo>
                    <a:pt x="218" y="52"/>
                  </a:lnTo>
                  <a:lnTo>
                    <a:pt x="212" y="54"/>
                  </a:lnTo>
                  <a:lnTo>
                    <a:pt x="206" y="56"/>
                  </a:lnTo>
                  <a:lnTo>
                    <a:pt x="202" y="62"/>
                  </a:lnTo>
                  <a:lnTo>
                    <a:pt x="198" y="68"/>
                  </a:lnTo>
                  <a:lnTo>
                    <a:pt x="194" y="76"/>
                  </a:lnTo>
                  <a:lnTo>
                    <a:pt x="192" y="84"/>
                  </a:lnTo>
                  <a:lnTo>
                    <a:pt x="192" y="94"/>
                  </a:lnTo>
                  <a:lnTo>
                    <a:pt x="192" y="264"/>
                  </a:lnTo>
                  <a:lnTo>
                    <a:pt x="126" y="264"/>
                  </a:lnTo>
                  <a:lnTo>
                    <a:pt x="126" y="84"/>
                  </a:lnTo>
                  <a:lnTo>
                    <a:pt x="126" y="84"/>
                  </a:lnTo>
                  <a:lnTo>
                    <a:pt x="124" y="70"/>
                  </a:lnTo>
                  <a:lnTo>
                    <a:pt x="120" y="60"/>
                  </a:lnTo>
                  <a:lnTo>
                    <a:pt x="116" y="56"/>
                  </a:lnTo>
                  <a:lnTo>
                    <a:pt x="112" y="52"/>
                  </a:lnTo>
                  <a:lnTo>
                    <a:pt x="106" y="50"/>
                  </a:lnTo>
                  <a:lnTo>
                    <a:pt x="100" y="50"/>
                  </a:lnTo>
                  <a:lnTo>
                    <a:pt x="100" y="50"/>
                  </a:lnTo>
                  <a:lnTo>
                    <a:pt x="92" y="52"/>
                  </a:lnTo>
                  <a:lnTo>
                    <a:pt x="86" y="54"/>
                  </a:lnTo>
                  <a:lnTo>
                    <a:pt x="80" y="56"/>
                  </a:lnTo>
                  <a:lnTo>
                    <a:pt x="74" y="62"/>
                  </a:lnTo>
                  <a:lnTo>
                    <a:pt x="70" y="68"/>
                  </a:lnTo>
                  <a:lnTo>
                    <a:pt x="68" y="76"/>
                  </a:lnTo>
                  <a:lnTo>
                    <a:pt x="66" y="84"/>
                  </a:lnTo>
                  <a:lnTo>
                    <a:pt x="66" y="94"/>
                  </a:lnTo>
                  <a:lnTo>
                    <a:pt x="66" y="264"/>
                  </a:lnTo>
                  <a:lnTo>
                    <a:pt x="0" y="264"/>
                  </a:lnTo>
                  <a:lnTo>
                    <a:pt x="0" y="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grpSp>
      <p:sp>
        <p:nvSpPr>
          <p:cNvPr id="19" name="Rectangle 18">
            <a:hlinkClick r:id="rId3"/>
          </p:cNvPr>
          <p:cNvSpPr/>
          <p:nvPr userDrawn="1"/>
        </p:nvSpPr>
        <p:spPr bwMode="auto">
          <a:xfrm>
            <a:off x="1247775" y="6314349"/>
            <a:ext cx="1805940" cy="283464"/>
          </a:xfrm>
          <a:prstGeom prst="rect">
            <a:avLst/>
          </a:prstGeom>
          <a:solidFill>
            <a:schemeClr val="bg1">
              <a:alpha val="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srgbClr val="000000"/>
              </a:buClr>
              <a:buFont typeface="Wingdings" pitchFamily="2" charset="2"/>
              <a:buNone/>
            </a:pPr>
            <a:endParaRPr lang="en-US" sz="1400" smtClean="0">
              <a:solidFill>
                <a:srgbClr val="292929"/>
              </a:solidFill>
              <a:ea typeface="ＭＳ Ｐゴシック" pitchFamily="34" charset="-128"/>
            </a:endParaRPr>
          </a:p>
        </p:txBody>
      </p:sp>
      <p:sp>
        <p:nvSpPr>
          <p:cNvPr id="20" name="Rectangle 45"/>
          <p:cNvSpPr>
            <a:spLocks noGrp="1" noChangeArrowheads="1"/>
          </p:cNvSpPr>
          <p:nvPr>
            <p:ph type="subTitle" sz="quarter" idx="1" hasCustomPrompt="1"/>
          </p:nvPr>
        </p:nvSpPr>
        <p:spPr>
          <a:xfrm>
            <a:off x="1226185" y="3267926"/>
            <a:ext cx="3810000" cy="355482"/>
          </a:xfrm>
        </p:spPr>
        <p:txBody>
          <a:bodyPr/>
          <a:lstStyle>
            <a:lvl1pPr marL="0" indent="0">
              <a:lnSpc>
                <a:spcPct val="95000"/>
              </a:lnSpc>
              <a:spcBef>
                <a:spcPct val="0"/>
              </a:spcBef>
              <a:spcAft>
                <a:spcPct val="0"/>
              </a:spcAft>
              <a:buFont typeface="Wingdings" pitchFamily="2" charset="2"/>
              <a:buNone/>
              <a:defRPr sz="1800" b="1" baseline="0">
                <a:solidFill>
                  <a:srgbClr val="D9D9D9"/>
                </a:solidFill>
                <a:latin typeface="Arial Narrow" pitchFamily="34" charset="0"/>
              </a:defRPr>
            </a:lvl1pPr>
          </a:lstStyle>
          <a:p>
            <a:r>
              <a:rPr lang="en-US" dirty="0" smtClean="0"/>
              <a:t>Click to edit subtitle text</a:t>
            </a:r>
            <a:endParaRPr lang="en-US" dirty="0"/>
          </a:p>
        </p:txBody>
      </p:sp>
    </p:spTree>
    <p:extLst>
      <p:ext uri="{BB962C8B-B14F-4D97-AF65-F5344CB8AC3E}">
        <p14:creationId xmlns:p14="http://schemas.microsoft.com/office/powerpoint/2010/main" val="11077442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AS 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8088" y="2095500"/>
            <a:ext cx="5408612" cy="1003300"/>
          </a:xfrm>
        </p:spPr>
        <p:txBody>
          <a:bodyPr anchor="ctr"/>
          <a:lstStyle>
            <a:lvl1pPr algn="l">
              <a:defRPr baseline="0">
                <a:solidFill>
                  <a:srgbClr val="FFFFFF"/>
                </a:solidFill>
              </a:defRPr>
            </a:lvl1pPr>
          </a:lstStyle>
          <a:p>
            <a:r>
              <a:rPr lang="en-US" smtClean="0"/>
              <a:t>Click to edit Master title style</a:t>
            </a:r>
            <a:endParaRPr lang="en-US" dirty="0"/>
          </a:p>
        </p:txBody>
      </p:sp>
      <p:sp>
        <p:nvSpPr>
          <p:cNvPr id="13" name="Rectangle 12"/>
          <p:cNvSpPr>
            <a:spLocks noChangeArrowheads="1"/>
          </p:cNvSpPr>
          <p:nvPr/>
        </p:nvSpPr>
        <p:spPr bwMode="auto">
          <a:xfrm>
            <a:off x="2819400" y="6553200"/>
            <a:ext cx="3505200" cy="304800"/>
          </a:xfrm>
          <a:prstGeom prst="rect">
            <a:avLst/>
          </a:prstGeom>
          <a:noFill/>
          <a:ln w="9525">
            <a:noFill/>
            <a:miter lim="800000"/>
            <a:headEnd/>
            <a:tailEnd/>
          </a:ln>
          <a:effectLst/>
        </p:spPr>
        <p:txBody>
          <a:bodyPr anchor="b"/>
          <a:lstStyle/>
          <a:p>
            <a:pPr algn="ctr" eaLnBrk="0" fontAlgn="base" hangingPunct="0">
              <a:spcBef>
                <a:spcPct val="0"/>
              </a:spcBef>
              <a:spcAft>
                <a:spcPct val="0"/>
              </a:spcAft>
            </a:pPr>
            <a:r>
              <a:rPr lang="en-US" sz="600" b="1" dirty="0" smtClean="0">
                <a:solidFill>
                  <a:srgbClr val="00539B"/>
                </a:solidFill>
                <a:ea typeface="ＭＳ Ｐゴシック" pitchFamily="34" charset="-128"/>
              </a:rPr>
              <a:t/>
            </a:r>
            <a:br>
              <a:rPr lang="en-US" sz="600" b="1" dirty="0" smtClean="0">
                <a:solidFill>
                  <a:srgbClr val="00539B"/>
                </a:solidFill>
                <a:ea typeface="ＭＳ Ｐゴシック" pitchFamily="34" charset="-128"/>
              </a:rPr>
            </a:br>
            <a:r>
              <a:rPr lang="en-US" sz="600" b="1" dirty="0">
                <a:solidFill>
                  <a:srgbClr val="00539B"/>
                </a:solidFill>
                <a:ea typeface="ＭＳ Ｐゴシック" pitchFamily="34" charset="-128"/>
              </a:rPr>
              <a:t>Copyright © </a:t>
            </a:r>
            <a:r>
              <a:rPr lang="en-US" sz="600" b="1" dirty="0" smtClean="0">
                <a:solidFill>
                  <a:srgbClr val="00539B"/>
                </a:solidFill>
                <a:ea typeface="ＭＳ Ｐゴシック" pitchFamily="34" charset="-128"/>
              </a:rPr>
              <a:t>2011, </a:t>
            </a:r>
            <a:r>
              <a:rPr lang="en-US" sz="600" b="1" dirty="0">
                <a:solidFill>
                  <a:srgbClr val="00539B"/>
                </a:solidFill>
                <a:ea typeface="ＭＳ Ｐゴシック" pitchFamily="34" charset="-128"/>
              </a:rPr>
              <a:t>SAS Institute Inc. All rights reserved.</a:t>
            </a:r>
            <a:endParaRPr lang="en-US" sz="600" dirty="0">
              <a:solidFill>
                <a:srgbClr val="00539B"/>
              </a:solidFill>
              <a:latin typeface="Times New Roman" pitchFamily="18" charset="0"/>
              <a:ea typeface="ＭＳ Ｐゴシック" pitchFamily="34" charset="-128"/>
            </a:endParaRPr>
          </a:p>
        </p:txBody>
      </p:sp>
      <p:grpSp>
        <p:nvGrpSpPr>
          <p:cNvPr id="5" name="Group 4"/>
          <p:cNvGrpSpPr/>
          <p:nvPr userDrawn="1"/>
        </p:nvGrpSpPr>
        <p:grpSpPr>
          <a:xfrm>
            <a:off x="1313815" y="6371055"/>
            <a:ext cx="1655277" cy="167513"/>
            <a:chOff x="1195324" y="673735"/>
            <a:chExt cx="4235450" cy="428625"/>
          </a:xfrm>
        </p:grpSpPr>
        <p:sp>
          <p:nvSpPr>
            <p:cNvPr id="6" name="Freeform 22"/>
            <p:cNvSpPr>
              <a:spLocks/>
            </p:cNvSpPr>
            <p:nvPr/>
          </p:nvSpPr>
          <p:spPr bwMode="auto">
            <a:xfrm>
              <a:off x="1195324" y="683260"/>
              <a:ext cx="527050" cy="409575"/>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7" name="Freeform 23"/>
            <p:cNvSpPr>
              <a:spLocks/>
            </p:cNvSpPr>
            <p:nvPr/>
          </p:nvSpPr>
          <p:spPr bwMode="auto">
            <a:xfrm>
              <a:off x="1731899" y="683260"/>
              <a:ext cx="523875" cy="409575"/>
            </a:xfrm>
            <a:custGeom>
              <a:avLst/>
              <a:gdLst/>
              <a:ahLst/>
              <a:cxnLst>
                <a:cxn ang="0">
                  <a:pos x="0" y="0"/>
                </a:cxn>
                <a:cxn ang="0">
                  <a:pos x="66" y="0"/>
                </a:cxn>
                <a:cxn ang="0">
                  <a:pos x="96" y="184"/>
                </a:cxn>
                <a:cxn ang="0">
                  <a:pos x="98" y="184"/>
                </a:cxn>
                <a:cxn ang="0">
                  <a:pos x="130" y="0"/>
                </a:cxn>
                <a:cxn ang="0">
                  <a:pos x="200" y="0"/>
                </a:cxn>
                <a:cxn ang="0">
                  <a:pos x="234" y="184"/>
                </a:cxn>
                <a:cxn ang="0">
                  <a:pos x="236" y="184"/>
                </a:cxn>
                <a:cxn ang="0">
                  <a:pos x="266" y="0"/>
                </a:cxn>
                <a:cxn ang="0">
                  <a:pos x="330" y="0"/>
                </a:cxn>
                <a:cxn ang="0">
                  <a:pos x="274" y="258"/>
                </a:cxn>
                <a:cxn ang="0">
                  <a:pos x="200" y="258"/>
                </a:cxn>
                <a:cxn ang="0">
                  <a:pos x="166" y="76"/>
                </a:cxn>
                <a:cxn ang="0">
                  <a:pos x="164" y="76"/>
                </a:cxn>
                <a:cxn ang="0">
                  <a:pos x="132" y="258"/>
                </a:cxn>
                <a:cxn ang="0">
                  <a:pos x="56" y="258"/>
                </a:cxn>
                <a:cxn ang="0">
                  <a:pos x="0" y="0"/>
                </a:cxn>
              </a:cxnLst>
              <a:rect l="0" t="0" r="r" b="b"/>
              <a:pathLst>
                <a:path w="330" h="258">
                  <a:moveTo>
                    <a:pt x="0" y="0"/>
                  </a:moveTo>
                  <a:lnTo>
                    <a:pt x="66" y="0"/>
                  </a:lnTo>
                  <a:lnTo>
                    <a:pt x="96" y="184"/>
                  </a:lnTo>
                  <a:lnTo>
                    <a:pt x="98" y="184"/>
                  </a:lnTo>
                  <a:lnTo>
                    <a:pt x="130" y="0"/>
                  </a:lnTo>
                  <a:lnTo>
                    <a:pt x="200" y="0"/>
                  </a:lnTo>
                  <a:lnTo>
                    <a:pt x="234" y="184"/>
                  </a:lnTo>
                  <a:lnTo>
                    <a:pt x="236" y="184"/>
                  </a:lnTo>
                  <a:lnTo>
                    <a:pt x="266" y="0"/>
                  </a:lnTo>
                  <a:lnTo>
                    <a:pt x="330" y="0"/>
                  </a:lnTo>
                  <a:lnTo>
                    <a:pt x="274" y="258"/>
                  </a:lnTo>
                  <a:lnTo>
                    <a:pt x="200" y="258"/>
                  </a:lnTo>
                  <a:lnTo>
                    <a:pt x="166" y="76"/>
                  </a:lnTo>
                  <a:lnTo>
                    <a:pt x="164" y="76"/>
                  </a:lnTo>
                  <a:lnTo>
                    <a:pt x="132"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8" name="Freeform 24"/>
            <p:cNvSpPr>
              <a:spLocks/>
            </p:cNvSpPr>
            <p:nvPr/>
          </p:nvSpPr>
          <p:spPr bwMode="auto">
            <a:xfrm>
              <a:off x="2265299" y="683260"/>
              <a:ext cx="527050" cy="409575"/>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9" name="Rectangle 25"/>
            <p:cNvSpPr>
              <a:spLocks noChangeArrowheads="1"/>
            </p:cNvSpPr>
            <p:nvPr/>
          </p:nvSpPr>
          <p:spPr bwMode="auto">
            <a:xfrm>
              <a:off x="2808224" y="975360"/>
              <a:ext cx="101600" cy="117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0" name="Freeform 26"/>
            <p:cNvSpPr>
              <a:spLocks/>
            </p:cNvSpPr>
            <p:nvPr/>
          </p:nvSpPr>
          <p:spPr bwMode="auto">
            <a:xfrm>
              <a:off x="2966974" y="673735"/>
              <a:ext cx="304800" cy="428625"/>
            </a:xfrm>
            <a:custGeom>
              <a:avLst/>
              <a:gdLst/>
              <a:ahLst/>
              <a:cxnLst>
                <a:cxn ang="0">
                  <a:pos x="60" y="188"/>
                </a:cxn>
                <a:cxn ang="0">
                  <a:pos x="60" y="196"/>
                </a:cxn>
                <a:cxn ang="0">
                  <a:pos x="66" y="210"/>
                </a:cxn>
                <a:cxn ang="0">
                  <a:pos x="74" y="220"/>
                </a:cxn>
                <a:cxn ang="0">
                  <a:pos x="86" y="224"/>
                </a:cxn>
                <a:cxn ang="0">
                  <a:pos x="94" y="226"/>
                </a:cxn>
                <a:cxn ang="0">
                  <a:pos x="114" y="222"/>
                </a:cxn>
                <a:cxn ang="0">
                  <a:pos x="122" y="214"/>
                </a:cxn>
                <a:cxn ang="0">
                  <a:pos x="128" y="202"/>
                </a:cxn>
                <a:cxn ang="0">
                  <a:pos x="128" y="194"/>
                </a:cxn>
                <a:cxn ang="0">
                  <a:pos x="120" y="176"/>
                </a:cxn>
                <a:cxn ang="0">
                  <a:pos x="104" y="166"/>
                </a:cxn>
                <a:cxn ang="0">
                  <a:pos x="58" y="148"/>
                </a:cxn>
                <a:cxn ang="0">
                  <a:pos x="34" y="138"/>
                </a:cxn>
                <a:cxn ang="0">
                  <a:pos x="16" y="122"/>
                </a:cxn>
                <a:cxn ang="0">
                  <a:pos x="6" y="102"/>
                </a:cxn>
                <a:cxn ang="0">
                  <a:pos x="2" y="78"/>
                </a:cxn>
                <a:cxn ang="0">
                  <a:pos x="4" y="62"/>
                </a:cxn>
                <a:cxn ang="0">
                  <a:pos x="14" y="34"/>
                </a:cxn>
                <a:cxn ang="0">
                  <a:pos x="38" y="12"/>
                </a:cxn>
                <a:cxn ang="0">
                  <a:pos x="74" y="2"/>
                </a:cxn>
                <a:cxn ang="0">
                  <a:pos x="98" y="0"/>
                </a:cxn>
                <a:cxn ang="0">
                  <a:pos x="136" y="4"/>
                </a:cxn>
                <a:cxn ang="0">
                  <a:pos x="164" y="18"/>
                </a:cxn>
                <a:cxn ang="0">
                  <a:pos x="180" y="42"/>
                </a:cxn>
                <a:cxn ang="0">
                  <a:pos x="186" y="72"/>
                </a:cxn>
                <a:cxn ang="0">
                  <a:pos x="126" y="84"/>
                </a:cxn>
                <a:cxn ang="0">
                  <a:pos x="124" y="66"/>
                </a:cxn>
                <a:cxn ang="0">
                  <a:pos x="120" y="54"/>
                </a:cxn>
                <a:cxn ang="0">
                  <a:pos x="110" y="48"/>
                </a:cxn>
                <a:cxn ang="0">
                  <a:pos x="96" y="44"/>
                </a:cxn>
                <a:cxn ang="0">
                  <a:pos x="84" y="46"/>
                </a:cxn>
                <a:cxn ang="0">
                  <a:pos x="72" y="56"/>
                </a:cxn>
                <a:cxn ang="0">
                  <a:pos x="66" y="66"/>
                </a:cxn>
                <a:cxn ang="0">
                  <a:pos x="66" y="72"/>
                </a:cxn>
                <a:cxn ang="0">
                  <a:pos x="72" y="90"/>
                </a:cxn>
                <a:cxn ang="0">
                  <a:pos x="94" y="102"/>
                </a:cxn>
                <a:cxn ang="0">
                  <a:pos x="134" y="116"/>
                </a:cxn>
                <a:cxn ang="0">
                  <a:pos x="160" y="128"/>
                </a:cxn>
                <a:cxn ang="0">
                  <a:pos x="178" y="144"/>
                </a:cxn>
                <a:cxn ang="0">
                  <a:pos x="188" y="164"/>
                </a:cxn>
                <a:cxn ang="0">
                  <a:pos x="192" y="190"/>
                </a:cxn>
                <a:cxn ang="0">
                  <a:pos x="190" y="208"/>
                </a:cxn>
                <a:cxn ang="0">
                  <a:pos x="176" y="240"/>
                </a:cxn>
                <a:cxn ang="0">
                  <a:pos x="150" y="260"/>
                </a:cxn>
                <a:cxn ang="0">
                  <a:pos x="116" y="270"/>
                </a:cxn>
                <a:cxn ang="0">
                  <a:pos x="96" y="270"/>
                </a:cxn>
                <a:cxn ang="0">
                  <a:pos x="50" y="264"/>
                </a:cxn>
                <a:cxn ang="0">
                  <a:pos x="20" y="248"/>
                </a:cxn>
                <a:cxn ang="0">
                  <a:pos x="6" y="222"/>
                </a:cxn>
                <a:cxn ang="0">
                  <a:pos x="0" y="188"/>
                </a:cxn>
                <a:cxn ang="0">
                  <a:pos x="60" y="180"/>
                </a:cxn>
              </a:cxnLst>
              <a:rect l="0" t="0" r="r" b="b"/>
              <a:pathLst>
                <a:path w="192" h="270">
                  <a:moveTo>
                    <a:pt x="60" y="180"/>
                  </a:moveTo>
                  <a:lnTo>
                    <a:pt x="60" y="188"/>
                  </a:lnTo>
                  <a:lnTo>
                    <a:pt x="60" y="188"/>
                  </a:lnTo>
                  <a:lnTo>
                    <a:pt x="60" y="196"/>
                  </a:lnTo>
                  <a:lnTo>
                    <a:pt x="62" y="204"/>
                  </a:lnTo>
                  <a:lnTo>
                    <a:pt x="66" y="210"/>
                  </a:lnTo>
                  <a:lnTo>
                    <a:pt x="68" y="216"/>
                  </a:lnTo>
                  <a:lnTo>
                    <a:pt x="74" y="220"/>
                  </a:lnTo>
                  <a:lnTo>
                    <a:pt x="80" y="222"/>
                  </a:lnTo>
                  <a:lnTo>
                    <a:pt x="86" y="224"/>
                  </a:lnTo>
                  <a:lnTo>
                    <a:pt x="94" y="226"/>
                  </a:lnTo>
                  <a:lnTo>
                    <a:pt x="94" y="226"/>
                  </a:lnTo>
                  <a:lnTo>
                    <a:pt x="108" y="224"/>
                  </a:lnTo>
                  <a:lnTo>
                    <a:pt x="114" y="222"/>
                  </a:lnTo>
                  <a:lnTo>
                    <a:pt x="118" y="218"/>
                  </a:lnTo>
                  <a:lnTo>
                    <a:pt x="122" y="214"/>
                  </a:lnTo>
                  <a:lnTo>
                    <a:pt x="126" y="208"/>
                  </a:lnTo>
                  <a:lnTo>
                    <a:pt x="128" y="202"/>
                  </a:lnTo>
                  <a:lnTo>
                    <a:pt x="128" y="194"/>
                  </a:lnTo>
                  <a:lnTo>
                    <a:pt x="128" y="194"/>
                  </a:lnTo>
                  <a:lnTo>
                    <a:pt x="126" y="184"/>
                  </a:lnTo>
                  <a:lnTo>
                    <a:pt x="120" y="176"/>
                  </a:lnTo>
                  <a:lnTo>
                    <a:pt x="114" y="170"/>
                  </a:lnTo>
                  <a:lnTo>
                    <a:pt x="104" y="166"/>
                  </a:lnTo>
                  <a:lnTo>
                    <a:pt x="58" y="148"/>
                  </a:lnTo>
                  <a:lnTo>
                    <a:pt x="58" y="148"/>
                  </a:lnTo>
                  <a:lnTo>
                    <a:pt x="44" y="144"/>
                  </a:lnTo>
                  <a:lnTo>
                    <a:pt x="34" y="138"/>
                  </a:lnTo>
                  <a:lnTo>
                    <a:pt x="24" y="130"/>
                  </a:lnTo>
                  <a:lnTo>
                    <a:pt x="16" y="122"/>
                  </a:lnTo>
                  <a:lnTo>
                    <a:pt x="10" y="112"/>
                  </a:lnTo>
                  <a:lnTo>
                    <a:pt x="6" y="102"/>
                  </a:lnTo>
                  <a:lnTo>
                    <a:pt x="4" y="90"/>
                  </a:lnTo>
                  <a:lnTo>
                    <a:pt x="2" y="78"/>
                  </a:lnTo>
                  <a:lnTo>
                    <a:pt x="2" y="78"/>
                  </a:lnTo>
                  <a:lnTo>
                    <a:pt x="4" y="62"/>
                  </a:lnTo>
                  <a:lnTo>
                    <a:pt x="8" y="48"/>
                  </a:lnTo>
                  <a:lnTo>
                    <a:pt x="14" y="34"/>
                  </a:lnTo>
                  <a:lnTo>
                    <a:pt x="24" y="22"/>
                  </a:lnTo>
                  <a:lnTo>
                    <a:pt x="38" y="12"/>
                  </a:lnTo>
                  <a:lnTo>
                    <a:pt x="54" y="6"/>
                  </a:lnTo>
                  <a:lnTo>
                    <a:pt x="74" y="2"/>
                  </a:lnTo>
                  <a:lnTo>
                    <a:pt x="98" y="0"/>
                  </a:lnTo>
                  <a:lnTo>
                    <a:pt x="98" y="0"/>
                  </a:lnTo>
                  <a:lnTo>
                    <a:pt x="118" y="0"/>
                  </a:lnTo>
                  <a:lnTo>
                    <a:pt x="136" y="4"/>
                  </a:lnTo>
                  <a:lnTo>
                    <a:pt x="152" y="10"/>
                  </a:lnTo>
                  <a:lnTo>
                    <a:pt x="164" y="18"/>
                  </a:lnTo>
                  <a:lnTo>
                    <a:pt x="174" y="30"/>
                  </a:lnTo>
                  <a:lnTo>
                    <a:pt x="180" y="42"/>
                  </a:lnTo>
                  <a:lnTo>
                    <a:pt x="184" y="56"/>
                  </a:lnTo>
                  <a:lnTo>
                    <a:pt x="186" y="72"/>
                  </a:lnTo>
                  <a:lnTo>
                    <a:pt x="186" y="84"/>
                  </a:lnTo>
                  <a:lnTo>
                    <a:pt x="126" y="84"/>
                  </a:lnTo>
                  <a:lnTo>
                    <a:pt x="126" y="84"/>
                  </a:lnTo>
                  <a:lnTo>
                    <a:pt x="124" y="66"/>
                  </a:lnTo>
                  <a:lnTo>
                    <a:pt x="122" y="60"/>
                  </a:lnTo>
                  <a:lnTo>
                    <a:pt x="120" y="54"/>
                  </a:lnTo>
                  <a:lnTo>
                    <a:pt x="116" y="50"/>
                  </a:lnTo>
                  <a:lnTo>
                    <a:pt x="110" y="48"/>
                  </a:lnTo>
                  <a:lnTo>
                    <a:pt x="104" y="46"/>
                  </a:lnTo>
                  <a:lnTo>
                    <a:pt x="96" y="44"/>
                  </a:lnTo>
                  <a:lnTo>
                    <a:pt x="96" y="44"/>
                  </a:lnTo>
                  <a:lnTo>
                    <a:pt x="84" y="46"/>
                  </a:lnTo>
                  <a:lnTo>
                    <a:pt x="76" y="52"/>
                  </a:lnTo>
                  <a:lnTo>
                    <a:pt x="72" y="56"/>
                  </a:lnTo>
                  <a:lnTo>
                    <a:pt x="68" y="60"/>
                  </a:lnTo>
                  <a:lnTo>
                    <a:pt x="66" y="66"/>
                  </a:lnTo>
                  <a:lnTo>
                    <a:pt x="66" y="72"/>
                  </a:lnTo>
                  <a:lnTo>
                    <a:pt x="66" y="72"/>
                  </a:lnTo>
                  <a:lnTo>
                    <a:pt x="68" y="82"/>
                  </a:lnTo>
                  <a:lnTo>
                    <a:pt x="72" y="90"/>
                  </a:lnTo>
                  <a:lnTo>
                    <a:pt x="80" y="96"/>
                  </a:lnTo>
                  <a:lnTo>
                    <a:pt x="94" y="102"/>
                  </a:lnTo>
                  <a:lnTo>
                    <a:pt x="134" y="116"/>
                  </a:lnTo>
                  <a:lnTo>
                    <a:pt x="134" y="116"/>
                  </a:lnTo>
                  <a:lnTo>
                    <a:pt x="148" y="122"/>
                  </a:lnTo>
                  <a:lnTo>
                    <a:pt x="160" y="128"/>
                  </a:lnTo>
                  <a:lnTo>
                    <a:pt x="170" y="136"/>
                  </a:lnTo>
                  <a:lnTo>
                    <a:pt x="178" y="144"/>
                  </a:lnTo>
                  <a:lnTo>
                    <a:pt x="184" y="152"/>
                  </a:lnTo>
                  <a:lnTo>
                    <a:pt x="188" y="164"/>
                  </a:lnTo>
                  <a:lnTo>
                    <a:pt x="190" y="176"/>
                  </a:lnTo>
                  <a:lnTo>
                    <a:pt x="192" y="190"/>
                  </a:lnTo>
                  <a:lnTo>
                    <a:pt x="192" y="190"/>
                  </a:lnTo>
                  <a:lnTo>
                    <a:pt x="190" y="208"/>
                  </a:lnTo>
                  <a:lnTo>
                    <a:pt x="184" y="226"/>
                  </a:lnTo>
                  <a:lnTo>
                    <a:pt x="176" y="240"/>
                  </a:lnTo>
                  <a:lnTo>
                    <a:pt x="164" y="250"/>
                  </a:lnTo>
                  <a:lnTo>
                    <a:pt x="150" y="260"/>
                  </a:lnTo>
                  <a:lnTo>
                    <a:pt x="134" y="266"/>
                  </a:lnTo>
                  <a:lnTo>
                    <a:pt x="116" y="270"/>
                  </a:lnTo>
                  <a:lnTo>
                    <a:pt x="96" y="270"/>
                  </a:lnTo>
                  <a:lnTo>
                    <a:pt x="96" y="270"/>
                  </a:lnTo>
                  <a:lnTo>
                    <a:pt x="70" y="270"/>
                  </a:lnTo>
                  <a:lnTo>
                    <a:pt x="50" y="264"/>
                  </a:lnTo>
                  <a:lnTo>
                    <a:pt x="32" y="258"/>
                  </a:lnTo>
                  <a:lnTo>
                    <a:pt x="20" y="248"/>
                  </a:lnTo>
                  <a:lnTo>
                    <a:pt x="12" y="236"/>
                  </a:lnTo>
                  <a:lnTo>
                    <a:pt x="6" y="222"/>
                  </a:lnTo>
                  <a:lnTo>
                    <a:pt x="2" y="206"/>
                  </a:lnTo>
                  <a:lnTo>
                    <a:pt x="0" y="188"/>
                  </a:lnTo>
                  <a:lnTo>
                    <a:pt x="0" y="180"/>
                  </a:lnTo>
                  <a:lnTo>
                    <a:pt x="60" y="18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1" name="Freeform 27"/>
            <p:cNvSpPr>
              <a:spLocks noEditPoints="1"/>
            </p:cNvSpPr>
            <p:nvPr/>
          </p:nvSpPr>
          <p:spPr bwMode="auto">
            <a:xfrm>
              <a:off x="3309874" y="673735"/>
              <a:ext cx="317500" cy="428625"/>
            </a:xfrm>
            <a:custGeom>
              <a:avLst/>
              <a:gdLst/>
              <a:ahLst/>
              <a:cxnLst>
                <a:cxn ang="0">
                  <a:pos x="8" y="80"/>
                </a:cxn>
                <a:cxn ang="0">
                  <a:pos x="10" y="58"/>
                </a:cxn>
                <a:cxn ang="0">
                  <a:pos x="24" y="28"/>
                </a:cxn>
                <a:cxn ang="0">
                  <a:pos x="48" y="10"/>
                </a:cxn>
                <a:cxn ang="0">
                  <a:pos x="80" y="0"/>
                </a:cxn>
                <a:cxn ang="0">
                  <a:pos x="98" y="0"/>
                </a:cxn>
                <a:cxn ang="0">
                  <a:pos x="146" y="6"/>
                </a:cxn>
                <a:cxn ang="0">
                  <a:pos x="174" y="22"/>
                </a:cxn>
                <a:cxn ang="0">
                  <a:pos x="188" y="46"/>
                </a:cxn>
                <a:cxn ang="0">
                  <a:pos x="192" y="78"/>
                </a:cxn>
                <a:cxn ang="0">
                  <a:pos x="192" y="214"/>
                </a:cxn>
                <a:cxn ang="0">
                  <a:pos x="196" y="254"/>
                </a:cxn>
                <a:cxn ang="0">
                  <a:pos x="136" y="264"/>
                </a:cxn>
                <a:cxn ang="0">
                  <a:pos x="132" y="250"/>
                </a:cxn>
                <a:cxn ang="0">
                  <a:pos x="128" y="238"/>
                </a:cxn>
                <a:cxn ang="0">
                  <a:pos x="122" y="246"/>
                </a:cxn>
                <a:cxn ang="0">
                  <a:pos x="108" y="260"/>
                </a:cxn>
                <a:cxn ang="0">
                  <a:pos x="92" y="268"/>
                </a:cxn>
                <a:cxn ang="0">
                  <a:pos x="62" y="270"/>
                </a:cxn>
                <a:cxn ang="0">
                  <a:pos x="46" y="268"/>
                </a:cxn>
                <a:cxn ang="0">
                  <a:pos x="22" y="256"/>
                </a:cxn>
                <a:cxn ang="0">
                  <a:pos x="8" y="236"/>
                </a:cxn>
                <a:cxn ang="0">
                  <a:pos x="0" y="210"/>
                </a:cxn>
                <a:cxn ang="0">
                  <a:pos x="0" y="196"/>
                </a:cxn>
                <a:cxn ang="0">
                  <a:pos x="4" y="166"/>
                </a:cxn>
                <a:cxn ang="0">
                  <a:pos x="16" y="144"/>
                </a:cxn>
                <a:cxn ang="0">
                  <a:pos x="36" y="128"/>
                </a:cxn>
                <a:cxn ang="0">
                  <a:pos x="64" y="116"/>
                </a:cxn>
                <a:cxn ang="0">
                  <a:pos x="102" y="106"/>
                </a:cxn>
                <a:cxn ang="0">
                  <a:pos x="122" y="96"/>
                </a:cxn>
                <a:cxn ang="0">
                  <a:pos x="128" y="76"/>
                </a:cxn>
                <a:cxn ang="0">
                  <a:pos x="126" y="62"/>
                </a:cxn>
                <a:cxn ang="0">
                  <a:pos x="122" y="54"/>
                </a:cxn>
                <a:cxn ang="0">
                  <a:pos x="112" y="46"/>
                </a:cxn>
                <a:cxn ang="0">
                  <a:pos x="98" y="44"/>
                </a:cxn>
                <a:cxn ang="0">
                  <a:pos x="90" y="46"/>
                </a:cxn>
                <a:cxn ang="0">
                  <a:pos x="80" y="50"/>
                </a:cxn>
                <a:cxn ang="0">
                  <a:pos x="72" y="58"/>
                </a:cxn>
                <a:cxn ang="0">
                  <a:pos x="68" y="78"/>
                </a:cxn>
                <a:cxn ang="0">
                  <a:pos x="8" y="86"/>
                </a:cxn>
                <a:cxn ang="0">
                  <a:pos x="128" y="136"/>
                </a:cxn>
                <a:cxn ang="0">
                  <a:pos x="100" y="148"/>
                </a:cxn>
                <a:cxn ang="0">
                  <a:pos x="84" y="154"/>
                </a:cxn>
                <a:cxn ang="0">
                  <a:pos x="72" y="162"/>
                </a:cxn>
                <a:cxn ang="0">
                  <a:pos x="64" y="174"/>
                </a:cxn>
                <a:cxn ang="0">
                  <a:pos x="62" y="190"/>
                </a:cxn>
                <a:cxn ang="0">
                  <a:pos x="68" y="214"/>
                </a:cxn>
                <a:cxn ang="0">
                  <a:pos x="76" y="222"/>
                </a:cxn>
                <a:cxn ang="0">
                  <a:pos x="88" y="226"/>
                </a:cxn>
                <a:cxn ang="0">
                  <a:pos x="102" y="224"/>
                </a:cxn>
                <a:cxn ang="0">
                  <a:pos x="114" y="216"/>
                </a:cxn>
                <a:cxn ang="0">
                  <a:pos x="124" y="204"/>
                </a:cxn>
                <a:cxn ang="0">
                  <a:pos x="128" y="186"/>
                </a:cxn>
              </a:cxnLst>
              <a:rect l="0" t="0" r="r" b="b"/>
              <a:pathLst>
                <a:path w="200" h="270">
                  <a:moveTo>
                    <a:pt x="8" y="86"/>
                  </a:moveTo>
                  <a:lnTo>
                    <a:pt x="8" y="80"/>
                  </a:lnTo>
                  <a:lnTo>
                    <a:pt x="8" y="80"/>
                  </a:lnTo>
                  <a:lnTo>
                    <a:pt x="10" y="58"/>
                  </a:lnTo>
                  <a:lnTo>
                    <a:pt x="14" y="42"/>
                  </a:lnTo>
                  <a:lnTo>
                    <a:pt x="24" y="28"/>
                  </a:lnTo>
                  <a:lnTo>
                    <a:pt x="34" y="18"/>
                  </a:lnTo>
                  <a:lnTo>
                    <a:pt x="48" y="10"/>
                  </a:lnTo>
                  <a:lnTo>
                    <a:pt x="64" y="4"/>
                  </a:lnTo>
                  <a:lnTo>
                    <a:pt x="80" y="0"/>
                  </a:lnTo>
                  <a:lnTo>
                    <a:pt x="98" y="0"/>
                  </a:lnTo>
                  <a:lnTo>
                    <a:pt x="98" y="0"/>
                  </a:lnTo>
                  <a:lnTo>
                    <a:pt x="124" y="2"/>
                  </a:lnTo>
                  <a:lnTo>
                    <a:pt x="146" y="6"/>
                  </a:lnTo>
                  <a:lnTo>
                    <a:pt x="162" y="12"/>
                  </a:lnTo>
                  <a:lnTo>
                    <a:pt x="174" y="22"/>
                  </a:lnTo>
                  <a:lnTo>
                    <a:pt x="182" y="34"/>
                  </a:lnTo>
                  <a:lnTo>
                    <a:pt x="188" y="46"/>
                  </a:lnTo>
                  <a:lnTo>
                    <a:pt x="190" y="62"/>
                  </a:lnTo>
                  <a:lnTo>
                    <a:pt x="192" y="78"/>
                  </a:lnTo>
                  <a:lnTo>
                    <a:pt x="192" y="214"/>
                  </a:lnTo>
                  <a:lnTo>
                    <a:pt x="192" y="214"/>
                  </a:lnTo>
                  <a:lnTo>
                    <a:pt x="194" y="242"/>
                  </a:lnTo>
                  <a:lnTo>
                    <a:pt x="196" y="254"/>
                  </a:lnTo>
                  <a:lnTo>
                    <a:pt x="200" y="264"/>
                  </a:lnTo>
                  <a:lnTo>
                    <a:pt x="136" y="264"/>
                  </a:lnTo>
                  <a:lnTo>
                    <a:pt x="136" y="264"/>
                  </a:lnTo>
                  <a:lnTo>
                    <a:pt x="132" y="250"/>
                  </a:lnTo>
                  <a:lnTo>
                    <a:pt x="128" y="238"/>
                  </a:lnTo>
                  <a:lnTo>
                    <a:pt x="128" y="238"/>
                  </a:lnTo>
                  <a:lnTo>
                    <a:pt x="128" y="238"/>
                  </a:lnTo>
                  <a:lnTo>
                    <a:pt x="122" y="246"/>
                  </a:lnTo>
                  <a:lnTo>
                    <a:pt x="116" y="254"/>
                  </a:lnTo>
                  <a:lnTo>
                    <a:pt x="108" y="260"/>
                  </a:lnTo>
                  <a:lnTo>
                    <a:pt x="100" y="264"/>
                  </a:lnTo>
                  <a:lnTo>
                    <a:pt x="92" y="268"/>
                  </a:lnTo>
                  <a:lnTo>
                    <a:pt x="84" y="270"/>
                  </a:lnTo>
                  <a:lnTo>
                    <a:pt x="62" y="270"/>
                  </a:lnTo>
                  <a:lnTo>
                    <a:pt x="62" y="270"/>
                  </a:lnTo>
                  <a:lnTo>
                    <a:pt x="46" y="268"/>
                  </a:lnTo>
                  <a:lnTo>
                    <a:pt x="32" y="264"/>
                  </a:lnTo>
                  <a:lnTo>
                    <a:pt x="22" y="256"/>
                  </a:lnTo>
                  <a:lnTo>
                    <a:pt x="14" y="246"/>
                  </a:lnTo>
                  <a:lnTo>
                    <a:pt x="8" y="236"/>
                  </a:lnTo>
                  <a:lnTo>
                    <a:pt x="2" y="222"/>
                  </a:lnTo>
                  <a:lnTo>
                    <a:pt x="0" y="210"/>
                  </a:lnTo>
                  <a:lnTo>
                    <a:pt x="0" y="196"/>
                  </a:lnTo>
                  <a:lnTo>
                    <a:pt x="0" y="196"/>
                  </a:lnTo>
                  <a:lnTo>
                    <a:pt x="0" y="180"/>
                  </a:lnTo>
                  <a:lnTo>
                    <a:pt x="4" y="166"/>
                  </a:lnTo>
                  <a:lnTo>
                    <a:pt x="8" y="154"/>
                  </a:lnTo>
                  <a:lnTo>
                    <a:pt x="16" y="144"/>
                  </a:lnTo>
                  <a:lnTo>
                    <a:pt x="24" y="134"/>
                  </a:lnTo>
                  <a:lnTo>
                    <a:pt x="36" y="128"/>
                  </a:lnTo>
                  <a:lnTo>
                    <a:pt x="48" y="122"/>
                  </a:lnTo>
                  <a:lnTo>
                    <a:pt x="64" y="116"/>
                  </a:lnTo>
                  <a:lnTo>
                    <a:pt x="102" y="106"/>
                  </a:lnTo>
                  <a:lnTo>
                    <a:pt x="102" y="106"/>
                  </a:lnTo>
                  <a:lnTo>
                    <a:pt x="114" y="102"/>
                  </a:lnTo>
                  <a:lnTo>
                    <a:pt x="122" y="96"/>
                  </a:lnTo>
                  <a:lnTo>
                    <a:pt x="128" y="88"/>
                  </a:lnTo>
                  <a:lnTo>
                    <a:pt x="128" y="76"/>
                  </a:lnTo>
                  <a:lnTo>
                    <a:pt x="128" y="76"/>
                  </a:lnTo>
                  <a:lnTo>
                    <a:pt x="126" y="62"/>
                  </a:lnTo>
                  <a:lnTo>
                    <a:pt x="124" y="58"/>
                  </a:lnTo>
                  <a:lnTo>
                    <a:pt x="122" y="54"/>
                  </a:lnTo>
                  <a:lnTo>
                    <a:pt x="118" y="50"/>
                  </a:lnTo>
                  <a:lnTo>
                    <a:pt x="112" y="46"/>
                  </a:lnTo>
                  <a:lnTo>
                    <a:pt x="106" y="46"/>
                  </a:lnTo>
                  <a:lnTo>
                    <a:pt x="98" y="44"/>
                  </a:lnTo>
                  <a:lnTo>
                    <a:pt x="98" y="44"/>
                  </a:lnTo>
                  <a:lnTo>
                    <a:pt x="90" y="46"/>
                  </a:lnTo>
                  <a:lnTo>
                    <a:pt x="84" y="48"/>
                  </a:lnTo>
                  <a:lnTo>
                    <a:pt x="80" y="50"/>
                  </a:lnTo>
                  <a:lnTo>
                    <a:pt x="74" y="54"/>
                  </a:lnTo>
                  <a:lnTo>
                    <a:pt x="72" y="58"/>
                  </a:lnTo>
                  <a:lnTo>
                    <a:pt x="70" y="64"/>
                  </a:lnTo>
                  <a:lnTo>
                    <a:pt x="68" y="78"/>
                  </a:lnTo>
                  <a:lnTo>
                    <a:pt x="68" y="86"/>
                  </a:lnTo>
                  <a:lnTo>
                    <a:pt x="8" y="86"/>
                  </a:lnTo>
                  <a:close/>
                  <a:moveTo>
                    <a:pt x="128" y="136"/>
                  </a:moveTo>
                  <a:lnTo>
                    <a:pt x="128" y="136"/>
                  </a:lnTo>
                  <a:lnTo>
                    <a:pt x="114" y="144"/>
                  </a:lnTo>
                  <a:lnTo>
                    <a:pt x="100" y="148"/>
                  </a:lnTo>
                  <a:lnTo>
                    <a:pt x="100" y="148"/>
                  </a:lnTo>
                  <a:lnTo>
                    <a:pt x="84" y="154"/>
                  </a:lnTo>
                  <a:lnTo>
                    <a:pt x="76" y="158"/>
                  </a:lnTo>
                  <a:lnTo>
                    <a:pt x="72" y="162"/>
                  </a:lnTo>
                  <a:lnTo>
                    <a:pt x="68" y="168"/>
                  </a:lnTo>
                  <a:lnTo>
                    <a:pt x="64" y="174"/>
                  </a:lnTo>
                  <a:lnTo>
                    <a:pt x="62" y="190"/>
                  </a:lnTo>
                  <a:lnTo>
                    <a:pt x="62" y="190"/>
                  </a:lnTo>
                  <a:lnTo>
                    <a:pt x="64" y="204"/>
                  </a:lnTo>
                  <a:lnTo>
                    <a:pt x="68" y="214"/>
                  </a:lnTo>
                  <a:lnTo>
                    <a:pt x="72" y="220"/>
                  </a:lnTo>
                  <a:lnTo>
                    <a:pt x="76" y="222"/>
                  </a:lnTo>
                  <a:lnTo>
                    <a:pt x="82" y="224"/>
                  </a:lnTo>
                  <a:lnTo>
                    <a:pt x="88" y="226"/>
                  </a:lnTo>
                  <a:lnTo>
                    <a:pt x="88" y="226"/>
                  </a:lnTo>
                  <a:lnTo>
                    <a:pt x="102" y="224"/>
                  </a:lnTo>
                  <a:lnTo>
                    <a:pt x="108" y="220"/>
                  </a:lnTo>
                  <a:lnTo>
                    <a:pt x="114" y="216"/>
                  </a:lnTo>
                  <a:lnTo>
                    <a:pt x="120" y="210"/>
                  </a:lnTo>
                  <a:lnTo>
                    <a:pt x="124" y="204"/>
                  </a:lnTo>
                  <a:lnTo>
                    <a:pt x="128" y="196"/>
                  </a:lnTo>
                  <a:lnTo>
                    <a:pt x="128" y="186"/>
                  </a:lnTo>
                  <a:lnTo>
                    <a:pt x="128" y="13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4" name="Freeform 28"/>
            <p:cNvSpPr>
              <a:spLocks/>
            </p:cNvSpPr>
            <p:nvPr/>
          </p:nvSpPr>
          <p:spPr bwMode="auto">
            <a:xfrm>
              <a:off x="3671824" y="673735"/>
              <a:ext cx="301625" cy="428625"/>
            </a:xfrm>
            <a:custGeom>
              <a:avLst/>
              <a:gdLst/>
              <a:ahLst/>
              <a:cxnLst>
                <a:cxn ang="0">
                  <a:pos x="58" y="188"/>
                </a:cxn>
                <a:cxn ang="0">
                  <a:pos x="60" y="196"/>
                </a:cxn>
                <a:cxn ang="0">
                  <a:pos x="64" y="210"/>
                </a:cxn>
                <a:cxn ang="0">
                  <a:pos x="72" y="220"/>
                </a:cxn>
                <a:cxn ang="0">
                  <a:pos x="86" y="224"/>
                </a:cxn>
                <a:cxn ang="0">
                  <a:pos x="94" y="226"/>
                </a:cxn>
                <a:cxn ang="0">
                  <a:pos x="112" y="222"/>
                </a:cxn>
                <a:cxn ang="0">
                  <a:pos x="122" y="214"/>
                </a:cxn>
                <a:cxn ang="0">
                  <a:pos x="126" y="202"/>
                </a:cxn>
                <a:cxn ang="0">
                  <a:pos x="126" y="194"/>
                </a:cxn>
                <a:cxn ang="0">
                  <a:pos x="120" y="176"/>
                </a:cxn>
                <a:cxn ang="0">
                  <a:pos x="102" y="166"/>
                </a:cxn>
                <a:cxn ang="0">
                  <a:pos x="56" y="148"/>
                </a:cxn>
                <a:cxn ang="0">
                  <a:pos x="32" y="138"/>
                </a:cxn>
                <a:cxn ang="0">
                  <a:pos x="16" y="122"/>
                </a:cxn>
                <a:cxn ang="0">
                  <a:pos x="4" y="102"/>
                </a:cxn>
                <a:cxn ang="0">
                  <a:pos x="2" y="78"/>
                </a:cxn>
                <a:cxn ang="0">
                  <a:pos x="2" y="62"/>
                </a:cxn>
                <a:cxn ang="0">
                  <a:pos x="14" y="34"/>
                </a:cxn>
                <a:cxn ang="0">
                  <a:pos x="36" y="12"/>
                </a:cxn>
                <a:cxn ang="0">
                  <a:pos x="72" y="2"/>
                </a:cxn>
                <a:cxn ang="0">
                  <a:pos x="96" y="0"/>
                </a:cxn>
                <a:cxn ang="0">
                  <a:pos x="136" y="4"/>
                </a:cxn>
                <a:cxn ang="0">
                  <a:pos x="162" y="18"/>
                </a:cxn>
                <a:cxn ang="0">
                  <a:pos x="178" y="42"/>
                </a:cxn>
                <a:cxn ang="0">
                  <a:pos x="184" y="72"/>
                </a:cxn>
                <a:cxn ang="0">
                  <a:pos x="124" y="84"/>
                </a:cxn>
                <a:cxn ang="0">
                  <a:pos x="124" y="66"/>
                </a:cxn>
                <a:cxn ang="0">
                  <a:pos x="118" y="54"/>
                </a:cxn>
                <a:cxn ang="0">
                  <a:pos x="110" y="48"/>
                </a:cxn>
                <a:cxn ang="0">
                  <a:pos x="96" y="44"/>
                </a:cxn>
                <a:cxn ang="0">
                  <a:pos x="84" y="46"/>
                </a:cxn>
                <a:cxn ang="0">
                  <a:pos x="70" y="56"/>
                </a:cxn>
                <a:cxn ang="0">
                  <a:pos x="66" y="66"/>
                </a:cxn>
                <a:cxn ang="0">
                  <a:pos x="64" y="72"/>
                </a:cxn>
                <a:cxn ang="0">
                  <a:pos x="70" y="90"/>
                </a:cxn>
                <a:cxn ang="0">
                  <a:pos x="94" y="102"/>
                </a:cxn>
                <a:cxn ang="0">
                  <a:pos x="134" y="116"/>
                </a:cxn>
                <a:cxn ang="0">
                  <a:pos x="160" y="128"/>
                </a:cxn>
                <a:cxn ang="0">
                  <a:pos x="178" y="144"/>
                </a:cxn>
                <a:cxn ang="0">
                  <a:pos x="186" y="164"/>
                </a:cxn>
                <a:cxn ang="0">
                  <a:pos x="190" y="190"/>
                </a:cxn>
                <a:cxn ang="0">
                  <a:pos x="188" y="208"/>
                </a:cxn>
                <a:cxn ang="0">
                  <a:pos x="174" y="240"/>
                </a:cxn>
                <a:cxn ang="0">
                  <a:pos x="148" y="260"/>
                </a:cxn>
                <a:cxn ang="0">
                  <a:pos x="114" y="270"/>
                </a:cxn>
                <a:cxn ang="0">
                  <a:pos x="94" y="270"/>
                </a:cxn>
                <a:cxn ang="0">
                  <a:pos x="48" y="264"/>
                </a:cxn>
                <a:cxn ang="0">
                  <a:pos x="20" y="248"/>
                </a:cxn>
                <a:cxn ang="0">
                  <a:pos x="4" y="222"/>
                </a:cxn>
                <a:cxn ang="0">
                  <a:pos x="0" y="188"/>
                </a:cxn>
                <a:cxn ang="0">
                  <a:pos x="58" y="180"/>
                </a:cxn>
              </a:cxnLst>
              <a:rect l="0" t="0" r="r" b="b"/>
              <a:pathLst>
                <a:path w="190" h="270">
                  <a:moveTo>
                    <a:pt x="58" y="180"/>
                  </a:moveTo>
                  <a:lnTo>
                    <a:pt x="58" y="188"/>
                  </a:lnTo>
                  <a:lnTo>
                    <a:pt x="58" y="188"/>
                  </a:lnTo>
                  <a:lnTo>
                    <a:pt x="60" y="196"/>
                  </a:lnTo>
                  <a:lnTo>
                    <a:pt x="62" y="204"/>
                  </a:lnTo>
                  <a:lnTo>
                    <a:pt x="64" y="210"/>
                  </a:lnTo>
                  <a:lnTo>
                    <a:pt x="68" y="216"/>
                  </a:lnTo>
                  <a:lnTo>
                    <a:pt x="72" y="220"/>
                  </a:lnTo>
                  <a:lnTo>
                    <a:pt x="78" y="222"/>
                  </a:lnTo>
                  <a:lnTo>
                    <a:pt x="86" y="224"/>
                  </a:lnTo>
                  <a:lnTo>
                    <a:pt x="94" y="226"/>
                  </a:lnTo>
                  <a:lnTo>
                    <a:pt x="94" y="226"/>
                  </a:lnTo>
                  <a:lnTo>
                    <a:pt x="108" y="224"/>
                  </a:lnTo>
                  <a:lnTo>
                    <a:pt x="112" y="222"/>
                  </a:lnTo>
                  <a:lnTo>
                    <a:pt x="118" y="218"/>
                  </a:lnTo>
                  <a:lnTo>
                    <a:pt x="122" y="214"/>
                  </a:lnTo>
                  <a:lnTo>
                    <a:pt x="124" y="208"/>
                  </a:lnTo>
                  <a:lnTo>
                    <a:pt x="126" y="202"/>
                  </a:lnTo>
                  <a:lnTo>
                    <a:pt x="126" y="194"/>
                  </a:lnTo>
                  <a:lnTo>
                    <a:pt x="126" y="194"/>
                  </a:lnTo>
                  <a:lnTo>
                    <a:pt x="124" y="184"/>
                  </a:lnTo>
                  <a:lnTo>
                    <a:pt x="120" y="176"/>
                  </a:lnTo>
                  <a:lnTo>
                    <a:pt x="112" y="170"/>
                  </a:lnTo>
                  <a:lnTo>
                    <a:pt x="102" y="166"/>
                  </a:lnTo>
                  <a:lnTo>
                    <a:pt x="56" y="148"/>
                  </a:lnTo>
                  <a:lnTo>
                    <a:pt x="56" y="148"/>
                  </a:lnTo>
                  <a:lnTo>
                    <a:pt x="44" y="144"/>
                  </a:lnTo>
                  <a:lnTo>
                    <a:pt x="32" y="138"/>
                  </a:lnTo>
                  <a:lnTo>
                    <a:pt x="24" y="130"/>
                  </a:lnTo>
                  <a:lnTo>
                    <a:pt x="16" y="122"/>
                  </a:lnTo>
                  <a:lnTo>
                    <a:pt x="10" y="112"/>
                  </a:lnTo>
                  <a:lnTo>
                    <a:pt x="4" y="102"/>
                  </a:lnTo>
                  <a:lnTo>
                    <a:pt x="2" y="90"/>
                  </a:lnTo>
                  <a:lnTo>
                    <a:pt x="2" y="78"/>
                  </a:lnTo>
                  <a:lnTo>
                    <a:pt x="2" y="78"/>
                  </a:lnTo>
                  <a:lnTo>
                    <a:pt x="2" y="62"/>
                  </a:lnTo>
                  <a:lnTo>
                    <a:pt x="6" y="48"/>
                  </a:lnTo>
                  <a:lnTo>
                    <a:pt x="14" y="34"/>
                  </a:lnTo>
                  <a:lnTo>
                    <a:pt x="24" y="22"/>
                  </a:lnTo>
                  <a:lnTo>
                    <a:pt x="36" y="12"/>
                  </a:lnTo>
                  <a:lnTo>
                    <a:pt x="52" y="6"/>
                  </a:lnTo>
                  <a:lnTo>
                    <a:pt x="72" y="2"/>
                  </a:lnTo>
                  <a:lnTo>
                    <a:pt x="96" y="0"/>
                  </a:lnTo>
                  <a:lnTo>
                    <a:pt x="96" y="0"/>
                  </a:lnTo>
                  <a:lnTo>
                    <a:pt x="118" y="0"/>
                  </a:lnTo>
                  <a:lnTo>
                    <a:pt x="136" y="4"/>
                  </a:lnTo>
                  <a:lnTo>
                    <a:pt x="150" y="10"/>
                  </a:lnTo>
                  <a:lnTo>
                    <a:pt x="162" y="18"/>
                  </a:lnTo>
                  <a:lnTo>
                    <a:pt x="172" y="30"/>
                  </a:lnTo>
                  <a:lnTo>
                    <a:pt x="178" y="42"/>
                  </a:lnTo>
                  <a:lnTo>
                    <a:pt x="182" y="56"/>
                  </a:lnTo>
                  <a:lnTo>
                    <a:pt x="184" y="72"/>
                  </a:lnTo>
                  <a:lnTo>
                    <a:pt x="184" y="84"/>
                  </a:lnTo>
                  <a:lnTo>
                    <a:pt x="124" y="84"/>
                  </a:lnTo>
                  <a:lnTo>
                    <a:pt x="124" y="84"/>
                  </a:lnTo>
                  <a:lnTo>
                    <a:pt x="124" y="66"/>
                  </a:lnTo>
                  <a:lnTo>
                    <a:pt x="122" y="60"/>
                  </a:lnTo>
                  <a:lnTo>
                    <a:pt x="118" y="54"/>
                  </a:lnTo>
                  <a:lnTo>
                    <a:pt x="114" y="50"/>
                  </a:lnTo>
                  <a:lnTo>
                    <a:pt x="110" y="48"/>
                  </a:lnTo>
                  <a:lnTo>
                    <a:pt x="104" y="46"/>
                  </a:lnTo>
                  <a:lnTo>
                    <a:pt x="96" y="44"/>
                  </a:lnTo>
                  <a:lnTo>
                    <a:pt x="96" y="44"/>
                  </a:lnTo>
                  <a:lnTo>
                    <a:pt x="84" y="46"/>
                  </a:lnTo>
                  <a:lnTo>
                    <a:pt x="74" y="52"/>
                  </a:lnTo>
                  <a:lnTo>
                    <a:pt x="70" y="56"/>
                  </a:lnTo>
                  <a:lnTo>
                    <a:pt x="68" y="60"/>
                  </a:lnTo>
                  <a:lnTo>
                    <a:pt x="66" y="66"/>
                  </a:lnTo>
                  <a:lnTo>
                    <a:pt x="64" y="72"/>
                  </a:lnTo>
                  <a:lnTo>
                    <a:pt x="64" y="72"/>
                  </a:lnTo>
                  <a:lnTo>
                    <a:pt x="66" y="82"/>
                  </a:lnTo>
                  <a:lnTo>
                    <a:pt x="70" y="90"/>
                  </a:lnTo>
                  <a:lnTo>
                    <a:pt x="80" y="96"/>
                  </a:lnTo>
                  <a:lnTo>
                    <a:pt x="94" y="102"/>
                  </a:lnTo>
                  <a:lnTo>
                    <a:pt x="134" y="116"/>
                  </a:lnTo>
                  <a:lnTo>
                    <a:pt x="134" y="116"/>
                  </a:lnTo>
                  <a:lnTo>
                    <a:pt x="148" y="122"/>
                  </a:lnTo>
                  <a:lnTo>
                    <a:pt x="160" y="128"/>
                  </a:lnTo>
                  <a:lnTo>
                    <a:pt x="170" y="136"/>
                  </a:lnTo>
                  <a:lnTo>
                    <a:pt x="178" y="144"/>
                  </a:lnTo>
                  <a:lnTo>
                    <a:pt x="182" y="152"/>
                  </a:lnTo>
                  <a:lnTo>
                    <a:pt x="186" y="164"/>
                  </a:lnTo>
                  <a:lnTo>
                    <a:pt x="190" y="176"/>
                  </a:lnTo>
                  <a:lnTo>
                    <a:pt x="190" y="190"/>
                  </a:lnTo>
                  <a:lnTo>
                    <a:pt x="190" y="190"/>
                  </a:lnTo>
                  <a:lnTo>
                    <a:pt x="188" y="208"/>
                  </a:lnTo>
                  <a:lnTo>
                    <a:pt x="182" y="226"/>
                  </a:lnTo>
                  <a:lnTo>
                    <a:pt x="174" y="240"/>
                  </a:lnTo>
                  <a:lnTo>
                    <a:pt x="162" y="250"/>
                  </a:lnTo>
                  <a:lnTo>
                    <a:pt x="148" y="260"/>
                  </a:lnTo>
                  <a:lnTo>
                    <a:pt x="132" y="266"/>
                  </a:lnTo>
                  <a:lnTo>
                    <a:pt x="114" y="270"/>
                  </a:lnTo>
                  <a:lnTo>
                    <a:pt x="94" y="270"/>
                  </a:lnTo>
                  <a:lnTo>
                    <a:pt x="94" y="270"/>
                  </a:lnTo>
                  <a:lnTo>
                    <a:pt x="68" y="270"/>
                  </a:lnTo>
                  <a:lnTo>
                    <a:pt x="48" y="264"/>
                  </a:lnTo>
                  <a:lnTo>
                    <a:pt x="32" y="258"/>
                  </a:lnTo>
                  <a:lnTo>
                    <a:pt x="20" y="248"/>
                  </a:lnTo>
                  <a:lnTo>
                    <a:pt x="10" y="236"/>
                  </a:lnTo>
                  <a:lnTo>
                    <a:pt x="4" y="222"/>
                  </a:lnTo>
                  <a:lnTo>
                    <a:pt x="0" y="206"/>
                  </a:lnTo>
                  <a:lnTo>
                    <a:pt x="0" y="188"/>
                  </a:lnTo>
                  <a:lnTo>
                    <a:pt x="0" y="180"/>
                  </a:lnTo>
                  <a:lnTo>
                    <a:pt x="58" y="18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5" name="Rectangle 29"/>
            <p:cNvSpPr>
              <a:spLocks noChangeArrowheads="1"/>
            </p:cNvSpPr>
            <p:nvPr/>
          </p:nvSpPr>
          <p:spPr bwMode="auto">
            <a:xfrm>
              <a:off x="4030599" y="975360"/>
              <a:ext cx="101600" cy="117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6" name="Freeform 30"/>
            <p:cNvSpPr>
              <a:spLocks/>
            </p:cNvSpPr>
            <p:nvPr/>
          </p:nvSpPr>
          <p:spPr bwMode="auto">
            <a:xfrm>
              <a:off x="4192524" y="673735"/>
              <a:ext cx="314325" cy="428625"/>
            </a:xfrm>
            <a:custGeom>
              <a:avLst/>
              <a:gdLst/>
              <a:ahLst/>
              <a:cxnLst>
                <a:cxn ang="0">
                  <a:pos x="134" y="100"/>
                </a:cxn>
                <a:cxn ang="0">
                  <a:pos x="132" y="72"/>
                </a:cxn>
                <a:cxn ang="0">
                  <a:pos x="124" y="58"/>
                </a:cxn>
                <a:cxn ang="0">
                  <a:pos x="112" y="48"/>
                </a:cxn>
                <a:cxn ang="0">
                  <a:pos x="104" y="48"/>
                </a:cxn>
                <a:cxn ang="0">
                  <a:pos x="84" y="52"/>
                </a:cxn>
                <a:cxn ang="0">
                  <a:pos x="74" y="70"/>
                </a:cxn>
                <a:cxn ang="0">
                  <a:pos x="68" y="96"/>
                </a:cxn>
                <a:cxn ang="0">
                  <a:pos x="66" y="136"/>
                </a:cxn>
                <a:cxn ang="0">
                  <a:pos x="70" y="192"/>
                </a:cxn>
                <a:cxn ang="0">
                  <a:pos x="78" y="214"/>
                </a:cxn>
                <a:cxn ang="0">
                  <a:pos x="92" y="224"/>
                </a:cxn>
                <a:cxn ang="0">
                  <a:pos x="102" y="226"/>
                </a:cxn>
                <a:cxn ang="0">
                  <a:pos x="116" y="222"/>
                </a:cxn>
                <a:cxn ang="0">
                  <a:pos x="126" y="212"/>
                </a:cxn>
                <a:cxn ang="0">
                  <a:pos x="132" y="192"/>
                </a:cxn>
                <a:cxn ang="0">
                  <a:pos x="198" y="166"/>
                </a:cxn>
                <a:cxn ang="0">
                  <a:pos x="196" y="190"/>
                </a:cxn>
                <a:cxn ang="0">
                  <a:pos x="184" y="228"/>
                </a:cxn>
                <a:cxn ang="0">
                  <a:pos x="160" y="256"/>
                </a:cxn>
                <a:cxn ang="0">
                  <a:pos x="124" y="268"/>
                </a:cxn>
                <a:cxn ang="0">
                  <a:pos x="98" y="270"/>
                </a:cxn>
                <a:cxn ang="0">
                  <a:pos x="56" y="264"/>
                </a:cxn>
                <a:cxn ang="0">
                  <a:pos x="38" y="254"/>
                </a:cxn>
                <a:cxn ang="0">
                  <a:pos x="24" y="242"/>
                </a:cxn>
                <a:cxn ang="0">
                  <a:pos x="14" y="224"/>
                </a:cxn>
                <a:cxn ang="0">
                  <a:pos x="2" y="170"/>
                </a:cxn>
                <a:cxn ang="0">
                  <a:pos x="0" y="136"/>
                </a:cxn>
                <a:cxn ang="0">
                  <a:pos x="4" y="84"/>
                </a:cxn>
                <a:cxn ang="0">
                  <a:pos x="12" y="56"/>
                </a:cxn>
                <a:cxn ang="0">
                  <a:pos x="24" y="36"/>
                </a:cxn>
                <a:cxn ang="0">
                  <a:pos x="36" y="20"/>
                </a:cxn>
                <a:cxn ang="0">
                  <a:pos x="54" y="10"/>
                </a:cxn>
                <a:cxn ang="0">
                  <a:pos x="82" y="2"/>
                </a:cxn>
                <a:cxn ang="0">
                  <a:pos x="104" y="0"/>
                </a:cxn>
                <a:cxn ang="0">
                  <a:pos x="144" y="6"/>
                </a:cxn>
                <a:cxn ang="0">
                  <a:pos x="174" y="26"/>
                </a:cxn>
                <a:cxn ang="0">
                  <a:pos x="192" y="58"/>
                </a:cxn>
                <a:cxn ang="0">
                  <a:pos x="198" y="100"/>
                </a:cxn>
              </a:cxnLst>
              <a:rect l="0" t="0" r="r" b="b"/>
              <a:pathLst>
                <a:path w="198" h="270">
                  <a:moveTo>
                    <a:pt x="134" y="100"/>
                  </a:moveTo>
                  <a:lnTo>
                    <a:pt x="134" y="100"/>
                  </a:lnTo>
                  <a:lnTo>
                    <a:pt x="132" y="80"/>
                  </a:lnTo>
                  <a:lnTo>
                    <a:pt x="132" y="72"/>
                  </a:lnTo>
                  <a:lnTo>
                    <a:pt x="128" y="64"/>
                  </a:lnTo>
                  <a:lnTo>
                    <a:pt x="124" y="58"/>
                  </a:lnTo>
                  <a:lnTo>
                    <a:pt x="120" y="52"/>
                  </a:lnTo>
                  <a:lnTo>
                    <a:pt x="112" y="48"/>
                  </a:lnTo>
                  <a:lnTo>
                    <a:pt x="104" y="48"/>
                  </a:lnTo>
                  <a:lnTo>
                    <a:pt x="104" y="48"/>
                  </a:lnTo>
                  <a:lnTo>
                    <a:pt x="94" y="48"/>
                  </a:lnTo>
                  <a:lnTo>
                    <a:pt x="84" y="52"/>
                  </a:lnTo>
                  <a:lnTo>
                    <a:pt x="78" y="60"/>
                  </a:lnTo>
                  <a:lnTo>
                    <a:pt x="74" y="70"/>
                  </a:lnTo>
                  <a:lnTo>
                    <a:pt x="70" y="82"/>
                  </a:lnTo>
                  <a:lnTo>
                    <a:pt x="68" y="96"/>
                  </a:lnTo>
                  <a:lnTo>
                    <a:pt x="66" y="136"/>
                  </a:lnTo>
                  <a:lnTo>
                    <a:pt x="66" y="136"/>
                  </a:lnTo>
                  <a:lnTo>
                    <a:pt x="68" y="176"/>
                  </a:lnTo>
                  <a:lnTo>
                    <a:pt x="70" y="192"/>
                  </a:lnTo>
                  <a:lnTo>
                    <a:pt x="72" y="204"/>
                  </a:lnTo>
                  <a:lnTo>
                    <a:pt x="78" y="214"/>
                  </a:lnTo>
                  <a:lnTo>
                    <a:pt x="84" y="220"/>
                  </a:lnTo>
                  <a:lnTo>
                    <a:pt x="92" y="224"/>
                  </a:lnTo>
                  <a:lnTo>
                    <a:pt x="102" y="226"/>
                  </a:lnTo>
                  <a:lnTo>
                    <a:pt x="102" y="226"/>
                  </a:lnTo>
                  <a:lnTo>
                    <a:pt x="110" y="224"/>
                  </a:lnTo>
                  <a:lnTo>
                    <a:pt x="116" y="222"/>
                  </a:lnTo>
                  <a:lnTo>
                    <a:pt x="122" y="218"/>
                  </a:lnTo>
                  <a:lnTo>
                    <a:pt x="126" y="212"/>
                  </a:lnTo>
                  <a:lnTo>
                    <a:pt x="130" y="202"/>
                  </a:lnTo>
                  <a:lnTo>
                    <a:pt x="132" y="192"/>
                  </a:lnTo>
                  <a:lnTo>
                    <a:pt x="134" y="166"/>
                  </a:lnTo>
                  <a:lnTo>
                    <a:pt x="198" y="166"/>
                  </a:lnTo>
                  <a:lnTo>
                    <a:pt x="198" y="166"/>
                  </a:lnTo>
                  <a:lnTo>
                    <a:pt x="196" y="190"/>
                  </a:lnTo>
                  <a:lnTo>
                    <a:pt x="192" y="210"/>
                  </a:lnTo>
                  <a:lnTo>
                    <a:pt x="184" y="228"/>
                  </a:lnTo>
                  <a:lnTo>
                    <a:pt x="174" y="244"/>
                  </a:lnTo>
                  <a:lnTo>
                    <a:pt x="160" y="256"/>
                  </a:lnTo>
                  <a:lnTo>
                    <a:pt x="144" y="264"/>
                  </a:lnTo>
                  <a:lnTo>
                    <a:pt x="124" y="268"/>
                  </a:lnTo>
                  <a:lnTo>
                    <a:pt x="98" y="270"/>
                  </a:lnTo>
                  <a:lnTo>
                    <a:pt x="98" y="270"/>
                  </a:lnTo>
                  <a:lnTo>
                    <a:pt x="76" y="270"/>
                  </a:lnTo>
                  <a:lnTo>
                    <a:pt x="56" y="264"/>
                  </a:lnTo>
                  <a:lnTo>
                    <a:pt x="46" y="260"/>
                  </a:lnTo>
                  <a:lnTo>
                    <a:pt x="38" y="254"/>
                  </a:lnTo>
                  <a:lnTo>
                    <a:pt x="32" y="248"/>
                  </a:lnTo>
                  <a:lnTo>
                    <a:pt x="24" y="242"/>
                  </a:lnTo>
                  <a:lnTo>
                    <a:pt x="20" y="234"/>
                  </a:lnTo>
                  <a:lnTo>
                    <a:pt x="14" y="224"/>
                  </a:lnTo>
                  <a:lnTo>
                    <a:pt x="6" y="200"/>
                  </a:lnTo>
                  <a:lnTo>
                    <a:pt x="2" y="170"/>
                  </a:lnTo>
                  <a:lnTo>
                    <a:pt x="0" y="136"/>
                  </a:lnTo>
                  <a:lnTo>
                    <a:pt x="0" y="136"/>
                  </a:lnTo>
                  <a:lnTo>
                    <a:pt x="2" y="98"/>
                  </a:lnTo>
                  <a:lnTo>
                    <a:pt x="4" y="84"/>
                  </a:lnTo>
                  <a:lnTo>
                    <a:pt x="8" y="70"/>
                  </a:lnTo>
                  <a:lnTo>
                    <a:pt x="12" y="56"/>
                  </a:lnTo>
                  <a:lnTo>
                    <a:pt x="18" y="46"/>
                  </a:lnTo>
                  <a:lnTo>
                    <a:pt x="24" y="36"/>
                  </a:lnTo>
                  <a:lnTo>
                    <a:pt x="30" y="28"/>
                  </a:lnTo>
                  <a:lnTo>
                    <a:pt x="36" y="20"/>
                  </a:lnTo>
                  <a:lnTo>
                    <a:pt x="44" y="14"/>
                  </a:lnTo>
                  <a:lnTo>
                    <a:pt x="54" y="10"/>
                  </a:lnTo>
                  <a:lnTo>
                    <a:pt x="62" y="6"/>
                  </a:lnTo>
                  <a:lnTo>
                    <a:pt x="82" y="2"/>
                  </a:lnTo>
                  <a:lnTo>
                    <a:pt x="104" y="0"/>
                  </a:lnTo>
                  <a:lnTo>
                    <a:pt x="104" y="0"/>
                  </a:lnTo>
                  <a:lnTo>
                    <a:pt x="126" y="2"/>
                  </a:lnTo>
                  <a:lnTo>
                    <a:pt x="144" y="6"/>
                  </a:lnTo>
                  <a:lnTo>
                    <a:pt x="160" y="16"/>
                  </a:lnTo>
                  <a:lnTo>
                    <a:pt x="174" y="26"/>
                  </a:lnTo>
                  <a:lnTo>
                    <a:pt x="184" y="40"/>
                  </a:lnTo>
                  <a:lnTo>
                    <a:pt x="192" y="58"/>
                  </a:lnTo>
                  <a:lnTo>
                    <a:pt x="196" y="78"/>
                  </a:lnTo>
                  <a:lnTo>
                    <a:pt x="198" y="100"/>
                  </a:lnTo>
                  <a:lnTo>
                    <a:pt x="134" y="10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7" name="Freeform 31"/>
            <p:cNvSpPr>
              <a:spLocks noEditPoints="1"/>
            </p:cNvSpPr>
            <p:nvPr/>
          </p:nvSpPr>
          <p:spPr bwMode="auto">
            <a:xfrm>
              <a:off x="4544949" y="673735"/>
              <a:ext cx="323850" cy="428625"/>
            </a:xfrm>
            <a:custGeom>
              <a:avLst/>
              <a:gdLst/>
              <a:ahLst/>
              <a:cxnLst>
                <a:cxn ang="0">
                  <a:pos x="102" y="0"/>
                </a:cxn>
                <a:cxn ang="0">
                  <a:pos x="130" y="2"/>
                </a:cxn>
                <a:cxn ang="0">
                  <a:pos x="152" y="8"/>
                </a:cxn>
                <a:cxn ang="0">
                  <a:pos x="170" y="18"/>
                </a:cxn>
                <a:cxn ang="0">
                  <a:pos x="182" y="34"/>
                </a:cxn>
                <a:cxn ang="0">
                  <a:pos x="192" y="52"/>
                </a:cxn>
                <a:cxn ang="0">
                  <a:pos x="202" y="104"/>
                </a:cxn>
                <a:cxn ang="0">
                  <a:pos x="204" y="136"/>
                </a:cxn>
                <a:cxn ang="0">
                  <a:pos x="198" y="194"/>
                </a:cxn>
                <a:cxn ang="0">
                  <a:pos x="188" y="226"/>
                </a:cxn>
                <a:cxn ang="0">
                  <a:pos x="176" y="244"/>
                </a:cxn>
                <a:cxn ang="0">
                  <a:pos x="160" y="256"/>
                </a:cxn>
                <a:cxn ang="0">
                  <a:pos x="140" y="266"/>
                </a:cxn>
                <a:cxn ang="0">
                  <a:pos x="102" y="270"/>
                </a:cxn>
                <a:cxn ang="0">
                  <a:pos x="88" y="270"/>
                </a:cxn>
                <a:cxn ang="0">
                  <a:pos x="64" y="266"/>
                </a:cxn>
                <a:cxn ang="0">
                  <a:pos x="44" y="258"/>
                </a:cxn>
                <a:cxn ang="0">
                  <a:pos x="28" y="244"/>
                </a:cxn>
                <a:cxn ang="0">
                  <a:pos x="16" y="228"/>
                </a:cxn>
                <a:cxn ang="0">
                  <a:pos x="6" y="194"/>
                </a:cxn>
                <a:cxn ang="0">
                  <a:pos x="0" y="136"/>
                </a:cxn>
                <a:cxn ang="0">
                  <a:pos x="2" y="104"/>
                </a:cxn>
                <a:cxn ang="0">
                  <a:pos x="14" y="54"/>
                </a:cxn>
                <a:cxn ang="0">
                  <a:pos x="24" y="34"/>
                </a:cxn>
                <a:cxn ang="0">
                  <a:pos x="38" y="20"/>
                </a:cxn>
                <a:cxn ang="0">
                  <a:pos x="54" y="8"/>
                </a:cxn>
                <a:cxn ang="0">
                  <a:pos x="76" y="2"/>
                </a:cxn>
                <a:cxn ang="0">
                  <a:pos x="102" y="0"/>
                </a:cxn>
                <a:cxn ang="0">
                  <a:pos x="102" y="226"/>
                </a:cxn>
                <a:cxn ang="0">
                  <a:pos x="120" y="220"/>
                </a:cxn>
                <a:cxn ang="0">
                  <a:pos x="130" y="204"/>
                </a:cxn>
                <a:cxn ang="0">
                  <a:pos x="136" y="176"/>
                </a:cxn>
                <a:cxn ang="0">
                  <a:pos x="138" y="136"/>
                </a:cxn>
                <a:cxn ang="0">
                  <a:pos x="134" y="78"/>
                </a:cxn>
                <a:cxn ang="0">
                  <a:pos x="126" y="56"/>
                </a:cxn>
                <a:cxn ang="0">
                  <a:pos x="112" y="46"/>
                </a:cxn>
                <a:cxn ang="0">
                  <a:pos x="102" y="44"/>
                </a:cxn>
                <a:cxn ang="0">
                  <a:pos x="84" y="52"/>
                </a:cxn>
                <a:cxn ang="0">
                  <a:pos x="72" y="70"/>
                </a:cxn>
                <a:cxn ang="0">
                  <a:pos x="68" y="98"/>
                </a:cxn>
                <a:cxn ang="0">
                  <a:pos x="66" y="136"/>
                </a:cxn>
                <a:cxn ang="0">
                  <a:pos x="70" y="186"/>
                </a:cxn>
                <a:cxn ang="0">
                  <a:pos x="76" y="210"/>
                </a:cxn>
                <a:cxn ang="0">
                  <a:pos x="92" y="224"/>
                </a:cxn>
                <a:cxn ang="0">
                  <a:pos x="102" y="226"/>
                </a:cxn>
              </a:cxnLst>
              <a:rect l="0" t="0" r="r" b="b"/>
              <a:pathLst>
                <a:path w="204" h="270">
                  <a:moveTo>
                    <a:pt x="102" y="0"/>
                  </a:moveTo>
                  <a:lnTo>
                    <a:pt x="102" y="0"/>
                  </a:lnTo>
                  <a:lnTo>
                    <a:pt x="116" y="0"/>
                  </a:lnTo>
                  <a:lnTo>
                    <a:pt x="130" y="2"/>
                  </a:lnTo>
                  <a:lnTo>
                    <a:pt x="142" y="4"/>
                  </a:lnTo>
                  <a:lnTo>
                    <a:pt x="152" y="8"/>
                  </a:lnTo>
                  <a:lnTo>
                    <a:pt x="162" y="12"/>
                  </a:lnTo>
                  <a:lnTo>
                    <a:pt x="170" y="18"/>
                  </a:lnTo>
                  <a:lnTo>
                    <a:pt x="176" y="26"/>
                  </a:lnTo>
                  <a:lnTo>
                    <a:pt x="182" y="34"/>
                  </a:lnTo>
                  <a:lnTo>
                    <a:pt x="188" y="42"/>
                  </a:lnTo>
                  <a:lnTo>
                    <a:pt x="192" y="52"/>
                  </a:lnTo>
                  <a:lnTo>
                    <a:pt x="200" y="76"/>
                  </a:lnTo>
                  <a:lnTo>
                    <a:pt x="202" y="104"/>
                  </a:lnTo>
                  <a:lnTo>
                    <a:pt x="204" y="136"/>
                  </a:lnTo>
                  <a:lnTo>
                    <a:pt x="204" y="136"/>
                  </a:lnTo>
                  <a:lnTo>
                    <a:pt x="202" y="166"/>
                  </a:lnTo>
                  <a:lnTo>
                    <a:pt x="198" y="194"/>
                  </a:lnTo>
                  <a:lnTo>
                    <a:pt x="192" y="216"/>
                  </a:lnTo>
                  <a:lnTo>
                    <a:pt x="188" y="226"/>
                  </a:lnTo>
                  <a:lnTo>
                    <a:pt x="182" y="236"/>
                  </a:lnTo>
                  <a:lnTo>
                    <a:pt x="176" y="244"/>
                  </a:lnTo>
                  <a:lnTo>
                    <a:pt x="168" y="250"/>
                  </a:lnTo>
                  <a:lnTo>
                    <a:pt x="160" y="256"/>
                  </a:lnTo>
                  <a:lnTo>
                    <a:pt x="150" y="262"/>
                  </a:lnTo>
                  <a:lnTo>
                    <a:pt x="140" y="266"/>
                  </a:lnTo>
                  <a:lnTo>
                    <a:pt x="128" y="268"/>
                  </a:lnTo>
                  <a:lnTo>
                    <a:pt x="102" y="270"/>
                  </a:lnTo>
                  <a:lnTo>
                    <a:pt x="102" y="270"/>
                  </a:lnTo>
                  <a:lnTo>
                    <a:pt x="88" y="270"/>
                  </a:lnTo>
                  <a:lnTo>
                    <a:pt x="76" y="268"/>
                  </a:lnTo>
                  <a:lnTo>
                    <a:pt x="64" y="266"/>
                  </a:lnTo>
                  <a:lnTo>
                    <a:pt x="54" y="262"/>
                  </a:lnTo>
                  <a:lnTo>
                    <a:pt x="44" y="258"/>
                  </a:lnTo>
                  <a:lnTo>
                    <a:pt x="36" y="252"/>
                  </a:lnTo>
                  <a:lnTo>
                    <a:pt x="28" y="244"/>
                  </a:lnTo>
                  <a:lnTo>
                    <a:pt x="22" y="236"/>
                  </a:lnTo>
                  <a:lnTo>
                    <a:pt x="16" y="228"/>
                  </a:lnTo>
                  <a:lnTo>
                    <a:pt x="12" y="218"/>
                  </a:lnTo>
                  <a:lnTo>
                    <a:pt x="6" y="194"/>
                  </a:lnTo>
                  <a:lnTo>
                    <a:pt x="2" y="166"/>
                  </a:lnTo>
                  <a:lnTo>
                    <a:pt x="0" y="136"/>
                  </a:lnTo>
                  <a:lnTo>
                    <a:pt x="0" y="136"/>
                  </a:lnTo>
                  <a:lnTo>
                    <a:pt x="2" y="104"/>
                  </a:lnTo>
                  <a:lnTo>
                    <a:pt x="6" y="76"/>
                  </a:lnTo>
                  <a:lnTo>
                    <a:pt x="14" y="54"/>
                  </a:lnTo>
                  <a:lnTo>
                    <a:pt x="18" y="44"/>
                  </a:lnTo>
                  <a:lnTo>
                    <a:pt x="24" y="34"/>
                  </a:lnTo>
                  <a:lnTo>
                    <a:pt x="30" y="26"/>
                  </a:lnTo>
                  <a:lnTo>
                    <a:pt x="38" y="20"/>
                  </a:lnTo>
                  <a:lnTo>
                    <a:pt x="46" y="14"/>
                  </a:lnTo>
                  <a:lnTo>
                    <a:pt x="54" y="8"/>
                  </a:lnTo>
                  <a:lnTo>
                    <a:pt x="64" y="4"/>
                  </a:lnTo>
                  <a:lnTo>
                    <a:pt x="76" y="2"/>
                  </a:lnTo>
                  <a:lnTo>
                    <a:pt x="102" y="0"/>
                  </a:lnTo>
                  <a:lnTo>
                    <a:pt x="102" y="0"/>
                  </a:lnTo>
                  <a:close/>
                  <a:moveTo>
                    <a:pt x="102" y="226"/>
                  </a:moveTo>
                  <a:lnTo>
                    <a:pt x="102" y="226"/>
                  </a:lnTo>
                  <a:lnTo>
                    <a:pt x="112" y="224"/>
                  </a:lnTo>
                  <a:lnTo>
                    <a:pt x="120" y="220"/>
                  </a:lnTo>
                  <a:lnTo>
                    <a:pt x="126" y="214"/>
                  </a:lnTo>
                  <a:lnTo>
                    <a:pt x="130" y="204"/>
                  </a:lnTo>
                  <a:lnTo>
                    <a:pt x="134" y="192"/>
                  </a:lnTo>
                  <a:lnTo>
                    <a:pt x="136" y="176"/>
                  </a:lnTo>
                  <a:lnTo>
                    <a:pt x="138" y="136"/>
                  </a:lnTo>
                  <a:lnTo>
                    <a:pt x="138" y="136"/>
                  </a:lnTo>
                  <a:lnTo>
                    <a:pt x="136" y="94"/>
                  </a:lnTo>
                  <a:lnTo>
                    <a:pt x="134" y="78"/>
                  </a:lnTo>
                  <a:lnTo>
                    <a:pt x="130" y="66"/>
                  </a:lnTo>
                  <a:lnTo>
                    <a:pt x="126" y="56"/>
                  </a:lnTo>
                  <a:lnTo>
                    <a:pt x="120" y="50"/>
                  </a:lnTo>
                  <a:lnTo>
                    <a:pt x="112" y="46"/>
                  </a:lnTo>
                  <a:lnTo>
                    <a:pt x="102" y="44"/>
                  </a:lnTo>
                  <a:lnTo>
                    <a:pt x="102" y="44"/>
                  </a:lnTo>
                  <a:lnTo>
                    <a:pt x="92" y="46"/>
                  </a:lnTo>
                  <a:lnTo>
                    <a:pt x="84" y="52"/>
                  </a:lnTo>
                  <a:lnTo>
                    <a:pt x="76" y="60"/>
                  </a:lnTo>
                  <a:lnTo>
                    <a:pt x="72" y="70"/>
                  </a:lnTo>
                  <a:lnTo>
                    <a:pt x="70" y="84"/>
                  </a:lnTo>
                  <a:lnTo>
                    <a:pt x="68" y="98"/>
                  </a:lnTo>
                  <a:lnTo>
                    <a:pt x="66" y="136"/>
                  </a:lnTo>
                  <a:lnTo>
                    <a:pt x="66" y="136"/>
                  </a:lnTo>
                  <a:lnTo>
                    <a:pt x="68" y="172"/>
                  </a:lnTo>
                  <a:lnTo>
                    <a:pt x="70" y="186"/>
                  </a:lnTo>
                  <a:lnTo>
                    <a:pt x="72" y="200"/>
                  </a:lnTo>
                  <a:lnTo>
                    <a:pt x="76" y="210"/>
                  </a:lnTo>
                  <a:lnTo>
                    <a:pt x="84" y="218"/>
                  </a:lnTo>
                  <a:lnTo>
                    <a:pt x="92" y="224"/>
                  </a:lnTo>
                  <a:lnTo>
                    <a:pt x="102" y="226"/>
                  </a:lnTo>
                  <a:lnTo>
                    <a:pt x="102" y="22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8" name="Freeform 32"/>
            <p:cNvSpPr>
              <a:spLocks/>
            </p:cNvSpPr>
            <p:nvPr/>
          </p:nvSpPr>
          <p:spPr bwMode="auto">
            <a:xfrm>
              <a:off x="4925949" y="673735"/>
              <a:ext cx="504825" cy="419100"/>
            </a:xfrm>
            <a:custGeom>
              <a:avLst/>
              <a:gdLst/>
              <a:ahLst/>
              <a:cxnLst>
                <a:cxn ang="0">
                  <a:pos x="62" y="6"/>
                </a:cxn>
                <a:cxn ang="0">
                  <a:pos x="64" y="32"/>
                </a:cxn>
                <a:cxn ang="0">
                  <a:pos x="76" y="18"/>
                </a:cxn>
                <a:cxn ang="0">
                  <a:pos x="92" y="8"/>
                </a:cxn>
                <a:cxn ang="0">
                  <a:pos x="128" y="0"/>
                </a:cxn>
                <a:cxn ang="0">
                  <a:pos x="140" y="0"/>
                </a:cxn>
                <a:cxn ang="0">
                  <a:pos x="158" y="6"/>
                </a:cxn>
                <a:cxn ang="0">
                  <a:pos x="174" y="16"/>
                </a:cxn>
                <a:cxn ang="0">
                  <a:pos x="184" y="32"/>
                </a:cxn>
                <a:cxn ang="0">
                  <a:pos x="188" y="40"/>
                </a:cxn>
                <a:cxn ang="0">
                  <a:pos x="194" y="32"/>
                </a:cxn>
                <a:cxn ang="0">
                  <a:pos x="206" y="16"/>
                </a:cxn>
                <a:cxn ang="0">
                  <a:pos x="222" y="6"/>
                </a:cxn>
                <a:cxn ang="0">
                  <a:pos x="242" y="0"/>
                </a:cxn>
                <a:cxn ang="0">
                  <a:pos x="254" y="0"/>
                </a:cxn>
                <a:cxn ang="0">
                  <a:pos x="282" y="4"/>
                </a:cxn>
                <a:cxn ang="0">
                  <a:pos x="302" y="20"/>
                </a:cxn>
                <a:cxn ang="0">
                  <a:pos x="314" y="44"/>
                </a:cxn>
                <a:cxn ang="0">
                  <a:pos x="318" y="76"/>
                </a:cxn>
                <a:cxn ang="0">
                  <a:pos x="252" y="264"/>
                </a:cxn>
                <a:cxn ang="0">
                  <a:pos x="252" y="84"/>
                </a:cxn>
                <a:cxn ang="0">
                  <a:pos x="246" y="60"/>
                </a:cxn>
                <a:cxn ang="0">
                  <a:pos x="238" y="52"/>
                </a:cxn>
                <a:cxn ang="0">
                  <a:pos x="226" y="50"/>
                </a:cxn>
                <a:cxn ang="0">
                  <a:pos x="218" y="52"/>
                </a:cxn>
                <a:cxn ang="0">
                  <a:pos x="206" y="56"/>
                </a:cxn>
                <a:cxn ang="0">
                  <a:pos x="198" y="68"/>
                </a:cxn>
                <a:cxn ang="0">
                  <a:pos x="192" y="84"/>
                </a:cxn>
                <a:cxn ang="0">
                  <a:pos x="192" y="264"/>
                </a:cxn>
                <a:cxn ang="0">
                  <a:pos x="126" y="84"/>
                </a:cxn>
                <a:cxn ang="0">
                  <a:pos x="124" y="70"/>
                </a:cxn>
                <a:cxn ang="0">
                  <a:pos x="116" y="56"/>
                </a:cxn>
                <a:cxn ang="0">
                  <a:pos x="106" y="50"/>
                </a:cxn>
                <a:cxn ang="0">
                  <a:pos x="100" y="50"/>
                </a:cxn>
                <a:cxn ang="0">
                  <a:pos x="86" y="54"/>
                </a:cxn>
                <a:cxn ang="0">
                  <a:pos x="74" y="62"/>
                </a:cxn>
                <a:cxn ang="0">
                  <a:pos x="68" y="76"/>
                </a:cxn>
                <a:cxn ang="0">
                  <a:pos x="66" y="94"/>
                </a:cxn>
                <a:cxn ang="0">
                  <a:pos x="0" y="264"/>
                </a:cxn>
              </a:cxnLst>
              <a:rect l="0" t="0" r="r" b="b"/>
              <a:pathLst>
                <a:path w="318" h="264">
                  <a:moveTo>
                    <a:pt x="0" y="6"/>
                  </a:moveTo>
                  <a:lnTo>
                    <a:pt x="62" y="6"/>
                  </a:lnTo>
                  <a:lnTo>
                    <a:pt x="62" y="32"/>
                  </a:lnTo>
                  <a:lnTo>
                    <a:pt x="64" y="32"/>
                  </a:lnTo>
                  <a:lnTo>
                    <a:pt x="64" y="32"/>
                  </a:lnTo>
                  <a:lnTo>
                    <a:pt x="76" y="18"/>
                  </a:lnTo>
                  <a:lnTo>
                    <a:pt x="84" y="12"/>
                  </a:lnTo>
                  <a:lnTo>
                    <a:pt x="92" y="8"/>
                  </a:lnTo>
                  <a:lnTo>
                    <a:pt x="110" y="2"/>
                  </a:lnTo>
                  <a:lnTo>
                    <a:pt x="128" y="0"/>
                  </a:lnTo>
                  <a:lnTo>
                    <a:pt x="128" y="0"/>
                  </a:lnTo>
                  <a:lnTo>
                    <a:pt x="140" y="0"/>
                  </a:lnTo>
                  <a:lnTo>
                    <a:pt x="150" y="2"/>
                  </a:lnTo>
                  <a:lnTo>
                    <a:pt x="158" y="6"/>
                  </a:lnTo>
                  <a:lnTo>
                    <a:pt x="166" y="10"/>
                  </a:lnTo>
                  <a:lnTo>
                    <a:pt x="174" y="16"/>
                  </a:lnTo>
                  <a:lnTo>
                    <a:pt x="180" y="24"/>
                  </a:lnTo>
                  <a:lnTo>
                    <a:pt x="184" y="32"/>
                  </a:lnTo>
                  <a:lnTo>
                    <a:pt x="188" y="40"/>
                  </a:lnTo>
                  <a:lnTo>
                    <a:pt x="188" y="40"/>
                  </a:lnTo>
                  <a:lnTo>
                    <a:pt x="188" y="40"/>
                  </a:lnTo>
                  <a:lnTo>
                    <a:pt x="194" y="32"/>
                  </a:lnTo>
                  <a:lnTo>
                    <a:pt x="198" y="22"/>
                  </a:lnTo>
                  <a:lnTo>
                    <a:pt x="206" y="16"/>
                  </a:lnTo>
                  <a:lnTo>
                    <a:pt x="214" y="10"/>
                  </a:lnTo>
                  <a:lnTo>
                    <a:pt x="222" y="6"/>
                  </a:lnTo>
                  <a:lnTo>
                    <a:pt x="232" y="2"/>
                  </a:lnTo>
                  <a:lnTo>
                    <a:pt x="242" y="0"/>
                  </a:lnTo>
                  <a:lnTo>
                    <a:pt x="254" y="0"/>
                  </a:lnTo>
                  <a:lnTo>
                    <a:pt x="254" y="0"/>
                  </a:lnTo>
                  <a:lnTo>
                    <a:pt x="270" y="0"/>
                  </a:lnTo>
                  <a:lnTo>
                    <a:pt x="282" y="4"/>
                  </a:lnTo>
                  <a:lnTo>
                    <a:pt x="294" y="10"/>
                  </a:lnTo>
                  <a:lnTo>
                    <a:pt x="302" y="20"/>
                  </a:lnTo>
                  <a:lnTo>
                    <a:pt x="310" y="30"/>
                  </a:lnTo>
                  <a:lnTo>
                    <a:pt x="314" y="44"/>
                  </a:lnTo>
                  <a:lnTo>
                    <a:pt x="318" y="60"/>
                  </a:lnTo>
                  <a:lnTo>
                    <a:pt x="318" y="76"/>
                  </a:lnTo>
                  <a:lnTo>
                    <a:pt x="318" y="264"/>
                  </a:lnTo>
                  <a:lnTo>
                    <a:pt x="252" y="264"/>
                  </a:lnTo>
                  <a:lnTo>
                    <a:pt x="252" y="84"/>
                  </a:lnTo>
                  <a:lnTo>
                    <a:pt x="252" y="84"/>
                  </a:lnTo>
                  <a:lnTo>
                    <a:pt x="250" y="70"/>
                  </a:lnTo>
                  <a:lnTo>
                    <a:pt x="246" y="60"/>
                  </a:lnTo>
                  <a:lnTo>
                    <a:pt x="242" y="56"/>
                  </a:lnTo>
                  <a:lnTo>
                    <a:pt x="238" y="52"/>
                  </a:lnTo>
                  <a:lnTo>
                    <a:pt x="232" y="50"/>
                  </a:lnTo>
                  <a:lnTo>
                    <a:pt x="226" y="50"/>
                  </a:lnTo>
                  <a:lnTo>
                    <a:pt x="226" y="50"/>
                  </a:lnTo>
                  <a:lnTo>
                    <a:pt x="218" y="52"/>
                  </a:lnTo>
                  <a:lnTo>
                    <a:pt x="212" y="54"/>
                  </a:lnTo>
                  <a:lnTo>
                    <a:pt x="206" y="56"/>
                  </a:lnTo>
                  <a:lnTo>
                    <a:pt x="202" y="62"/>
                  </a:lnTo>
                  <a:lnTo>
                    <a:pt x="198" y="68"/>
                  </a:lnTo>
                  <a:lnTo>
                    <a:pt x="194" y="76"/>
                  </a:lnTo>
                  <a:lnTo>
                    <a:pt x="192" y="84"/>
                  </a:lnTo>
                  <a:lnTo>
                    <a:pt x="192" y="94"/>
                  </a:lnTo>
                  <a:lnTo>
                    <a:pt x="192" y="264"/>
                  </a:lnTo>
                  <a:lnTo>
                    <a:pt x="126" y="264"/>
                  </a:lnTo>
                  <a:lnTo>
                    <a:pt x="126" y="84"/>
                  </a:lnTo>
                  <a:lnTo>
                    <a:pt x="126" y="84"/>
                  </a:lnTo>
                  <a:lnTo>
                    <a:pt x="124" y="70"/>
                  </a:lnTo>
                  <a:lnTo>
                    <a:pt x="120" y="60"/>
                  </a:lnTo>
                  <a:lnTo>
                    <a:pt x="116" y="56"/>
                  </a:lnTo>
                  <a:lnTo>
                    <a:pt x="112" y="52"/>
                  </a:lnTo>
                  <a:lnTo>
                    <a:pt x="106" y="50"/>
                  </a:lnTo>
                  <a:lnTo>
                    <a:pt x="100" y="50"/>
                  </a:lnTo>
                  <a:lnTo>
                    <a:pt x="100" y="50"/>
                  </a:lnTo>
                  <a:lnTo>
                    <a:pt x="92" y="52"/>
                  </a:lnTo>
                  <a:lnTo>
                    <a:pt x="86" y="54"/>
                  </a:lnTo>
                  <a:lnTo>
                    <a:pt x="80" y="56"/>
                  </a:lnTo>
                  <a:lnTo>
                    <a:pt x="74" y="62"/>
                  </a:lnTo>
                  <a:lnTo>
                    <a:pt x="70" y="68"/>
                  </a:lnTo>
                  <a:lnTo>
                    <a:pt x="68" y="76"/>
                  </a:lnTo>
                  <a:lnTo>
                    <a:pt x="66" y="84"/>
                  </a:lnTo>
                  <a:lnTo>
                    <a:pt x="66" y="94"/>
                  </a:lnTo>
                  <a:lnTo>
                    <a:pt x="66" y="264"/>
                  </a:lnTo>
                  <a:lnTo>
                    <a:pt x="0" y="264"/>
                  </a:lnTo>
                  <a:lnTo>
                    <a:pt x="0" y="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grpSp>
      <p:sp>
        <p:nvSpPr>
          <p:cNvPr id="19" name="Rectangle 18">
            <a:hlinkClick r:id="rId3"/>
          </p:cNvPr>
          <p:cNvSpPr/>
          <p:nvPr userDrawn="1"/>
        </p:nvSpPr>
        <p:spPr bwMode="auto">
          <a:xfrm>
            <a:off x="1247775" y="6314349"/>
            <a:ext cx="1805940" cy="283464"/>
          </a:xfrm>
          <a:prstGeom prst="rect">
            <a:avLst/>
          </a:prstGeom>
          <a:solidFill>
            <a:schemeClr val="bg1">
              <a:alpha val="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srgbClr val="000000"/>
              </a:buClr>
              <a:buFont typeface="Wingdings" pitchFamily="2" charset="2"/>
              <a:buNone/>
            </a:pPr>
            <a:endParaRPr lang="en-US" sz="1400" smtClean="0">
              <a:solidFill>
                <a:srgbClr val="292929"/>
              </a:solidFill>
              <a:ea typeface="ＭＳ Ｐゴシック" pitchFamily="34" charset="-128"/>
            </a:endParaRPr>
          </a:p>
        </p:txBody>
      </p:sp>
      <p:sp>
        <p:nvSpPr>
          <p:cNvPr id="20" name="Rectangle 45"/>
          <p:cNvSpPr>
            <a:spLocks noGrp="1" noChangeArrowheads="1"/>
          </p:cNvSpPr>
          <p:nvPr>
            <p:ph type="subTitle" sz="quarter" idx="1" hasCustomPrompt="1"/>
          </p:nvPr>
        </p:nvSpPr>
        <p:spPr>
          <a:xfrm>
            <a:off x="1226185" y="3267926"/>
            <a:ext cx="3810000" cy="355482"/>
          </a:xfrm>
        </p:spPr>
        <p:txBody>
          <a:bodyPr/>
          <a:lstStyle>
            <a:lvl1pPr marL="0" indent="0">
              <a:lnSpc>
                <a:spcPct val="95000"/>
              </a:lnSpc>
              <a:spcBef>
                <a:spcPct val="0"/>
              </a:spcBef>
              <a:spcAft>
                <a:spcPct val="0"/>
              </a:spcAft>
              <a:buFont typeface="Wingdings" pitchFamily="2" charset="2"/>
              <a:buNone/>
              <a:defRPr sz="1800" b="1" baseline="0">
                <a:solidFill>
                  <a:srgbClr val="D9D9D9"/>
                </a:solidFill>
                <a:latin typeface="Arial Narrow" pitchFamily="34" charset="0"/>
              </a:defRPr>
            </a:lvl1pPr>
          </a:lstStyle>
          <a:p>
            <a:r>
              <a:rPr lang="en-US" dirty="0" smtClean="0"/>
              <a:t>Click to edit subtitle text</a:t>
            </a:r>
            <a:endParaRPr lang="en-US" dirty="0"/>
          </a:p>
        </p:txBody>
      </p:sp>
      <p:sp>
        <p:nvSpPr>
          <p:cNvPr id="21" name="Text Placeholder 9"/>
          <p:cNvSpPr>
            <a:spLocks noGrp="1"/>
          </p:cNvSpPr>
          <p:nvPr>
            <p:ph type="body" sz="quarter" idx="11" hasCustomPrompt="1"/>
          </p:nvPr>
        </p:nvSpPr>
        <p:spPr>
          <a:xfrm>
            <a:off x="1490262" y="3697674"/>
            <a:ext cx="5168042" cy="1077218"/>
          </a:xfrm>
        </p:spPr>
        <p:txBody>
          <a:bodyPr/>
          <a:lstStyle>
            <a:lvl1pPr marL="0" indent="0" algn="l">
              <a:lnSpc>
                <a:spcPct val="100000"/>
              </a:lnSpc>
              <a:spcBef>
                <a:spcPts val="0"/>
              </a:spcBef>
              <a:spcAft>
                <a:spcPts val="0"/>
              </a:spcAft>
              <a:buNone/>
              <a:defRPr sz="1600" b="0" baseline="0">
                <a:solidFill>
                  <a:schemeClr val="bg1"/>
                </a:solidFill>
                <a:latin typeface="+mj-lt"/>
              </a:defRPr>
            </a:lvl1pPr>
            <a:lvl2pPr indent="0" algn="ctr">
              <a:lnSpc>
                <a:spcPct val="100000"/>
              </a:lnSpc>
              <a:buNone/>
              <a:defRPr sz="1800" b="0">
                <a:solidFill>
                  <a:schemeClr val="bg1"/>
                </a:solidFill>
                <a:latin typeface="+mj-lt"/>
              </a:defRPr>
            </a:lvl2pPr>
            <a:lvl3pPr indent="0" algn="ctr">
              <a:lnSpc>
                <a:spcPct val="100000"/>
              </a:lnSpc>
              <a:buNone/>
              <a:defRPr sz="1800" b="0">
                <a:solidFill>
                  <a:schemeClr val="bg1"/>
                </a:solidFill>
                <a:latin typeface="+mj-lt"/>
              </a:defRPr>
            </a:lvl3pPr>
            <a:lvl4pPr algn="ctr">
              <a:buNone/>
              <a:defRPr sz="1800" b="0">
                <a:solidFill>
                  <a:schemeClr val="bg1"/>
                </a:solidFill>
                <a:latin typeface="+mj-lt"/>
              </a:defRPr>
            </a:lvl4pPr>
            <a:lvl5pPr algn="ctr">
              <a:buNone/>
              <a:defRPr sz="1800" b="0">
                <a:solidFill>
                  <a:schemeClr val="bg1"/>
                </a:solidFill>
                <a:latin typeface="+mj-lt"/>
              </a:defRPr>
            </a:lvl5pPr>
          </a:lstStyle>
          <a:p>
            <a:pPr lvl="0"/>
            <a:r>
              <a:rPr lang="en-US" dirty="0" smtClean="0"/>
              <a:t>Second level</a:t>
            </a:r>
          </a:p>
          <a:p>
            <a:pPr lvl="0"/>
            <a:r>
              <a:rPr lang="en-US" dirty="0" smtClean="0"/>
              <a:t>Third level</a:t>
            </a:r>
          </a:p>
          <a:p>
            <a:pPr lvl="0"/>
            <a:r>
              <a:rPr lang="en-US" dirty="0" smtClean="0"/>
              <a:t>Fourth level</a:t>
            </a:r>
          </a:p>
          <a:p>
            <a:pPr lvl="0"/>
            <a:r>
              <a:rPr lang="en-US" dirty="0" smtClean="0"/>
              <a:t>Fifth level</a:t>
            </a:r>
          </a:p>
        </p:txBody>
      </p:sp>
    </p:spTree>
    <p:extLst>
      <p:ext uri="{BB962C8B-B14F-4D97-AF65-F5344CB8AC3E}">
        <p14:creationId xmlns:p14="http://schemas.microsoft.com/office/powerpoint/2010/main" val="9912137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AS Closing Slide Alternativ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4" name="Rectangle 13"/>
          <p:cNvSpPr>
            <a:spLocks noChangeArrowheads="1"/>
          </p:cNvSpPr>
          <p:nvPr userDrawn="1"/>
        </p:nvSpPr>
        <p:spPr bwMode="auto">
          <a:xfrm>
            <a:off x="2819400" y="6553200"/>
            <a:ext cx="3505200" cy="304800"/>
          </a:xfrm>
          <a:prstGeom prst="rect">
            <a:avLst/>
          </a:prstGeom>
          <a:noFill/>
          <a:ln w="9525">
            <a:noFill/>
            <a:miter lim="800000"/>
            <a:headEnd/>
            <a:tailEnd/>
          </a:ln>
          <a:effectLst/>
        </p:spPr>
        <p:txBody>
          <a:bodyPr anchor="b"/>
          <a:lstStyle/>
          <a:p>
            <a:pPr algn="ctr" eaLnBrk="0" fontAlgn="base" hangingPunct="0">
              <a:spcBef>
                <a:spcPct val="0"/>
              </a:spcBef>
              <a:spcAft>
                <a:spcPct val="0"/>
              </a:spcAft>
            </a:pPr>
            <a:r>
              <a:rPr lang="en-US" sz="600" b="1" dirty="0" smtClean="0">
                <a:solidFill>
                  <a:srgbClr val="00539B"/>
                </a:solidFill>
                <a:ea typeface="ＭＳ Ｐゴシック" pitchFamily="34" charset="-128"/>
              </a:rPr>
              <a:t/>
            </a:r>
            <a:br>
              <a:rPr lang="en-US" sz="600" b="1" dirty="0" smtClean="0">
                <a:solidFill>
                  <a:srgbClr val="00539B"/>
                </a:solidFill>
                <a:ea typeface="ＭＳ Ｐゴシック" pitchFamily="34" charset="-128"/>
              </a:rPr>
            </a:br>
            <a:r>
              <a:rPr lang="en-US" sz="600" b="1" dirty="0">
                <a:solidFill>
                  <a:srgbClr val="00539B"/>
                </a:solidFill>
                <a:ea typeface="ＭＳ Ｐゴシック" pitchFamily="34" charset="-128"/>
              </a:rPr>
              <a:t>Copyright © </a:t>
            </a:r>
            <a:r>
              <a:rPr lang="en-US" sz="600" b="1" dirty="0" smtClean="0">
                <a:solidFill>
                  <a:srgbClr val="00539B"/>
                </a:solidFill>
                <a:ea typeface="ＭＳ Ｐゴシック" pitchFamily="34" charset="-128"/>
              </a:rPr>
              <a:t>2011, </a:t>
            </a:r>
            <a:r>
              <a:rPr lang="en-US" sz="600" b="1" dirty="0">
                <a:solidFill>
                  <a:srgbClr val="00539B"/>
                </a:solidFill>
                <a:ea typeface="ＭＳ Ｐゴシック" pitchFamily="34" charset="-128"/>
              </a:rPr>
              <a:t>SAS Institute Inc. All rights reserved.</a:t>
            </a:r>
            <a:endParaRPr lang="en-US" sz="600" dirty="0">
              <a:solidFill>
                <a:srgbClr val="00539B"/>
              </a:solidFill>
              <a:latin typeface="Times New Roman" pitchFamily="18" charset="0"/>
              <a:ea typeface="ＭＳ Ｐゴシック" pitchFamily="34" charset="-128"/>
            </a:endParaRPr>
          </a:p>
        </p:txBody>
      </p:sp>
      <p:grpSp>
        <p:nvGrpSpPr>
          <p:cNvPr id="5" name="Group 4"/>
          <p:cNvGrpSpPr/>
          <p:nvPr userDrawn="1"/>
        </p:nvGrpSpPr>
        <p:grpSpPr>
          <a:xfrm>
            <a:off x="3744362" y="6371055"/>
            <a:ext cx="1655277" cy="167513"/>
            <a:chOff x="1195324" y="673735"/>
            <a:chExt cx="4235450" cy="428625"/>
          </a:xfrm>
        </p:grpSpPr>
        <p:sp>
          <p:nvSpPr>
            <p:cNvPr id="6" name="Freeform 22"/>
            <p:cNvSpPr>
              <a:spLocks/>
            </p:cNvSpPr>
            <p:nvPr/>
          </p:nvSpPr>
          <p:spPr bwMode="auto">
            <a:xfrm>
              <a:off x="1195324" y="683260"/>
              <a:ext cx="527050" cy="409575"/>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7" name="Freeform 23"/>
            <p:cNvSpPr>
              <a:spLocks/>
            </p:cNvSpPr>
            <p:nvPr/>
          </p:nvSpPr>
          <p:spPr bwMode="auto">
            <a:xfrm>
              <a:off x="1731899" y="683260"/>
              <a:ext cx="523875" cy="409575"/>
            </a:xfrm>
            <a:custGeom>
              <a:avLst/>
              <a:gdLst/>
              <a:ahLst/>
              <a:cxnLst>
                <a:cxn ang="0">
                  <a:pos x="0" y="0"/>
                </a:cxn>
                <a:cxn ang="0">
                  <a:pos x="66" y="0"/>
                </a:cxn>
                <a:cxn ang="0">
                  <a:pos x="96" y="184"/>
                </a:cxn>
                <a:cxn ang="0">
                  <a:pos x="98" y="184"/>
                </a:cxn>
                <a:cxn ang="0">
                  <a:pos x="130" y="0"/>
                </a:cxn>
                <a:cxn ang="0">
                  <a:pos x="200" y="0"/>
                </a:cxn>
                <a:cxn ang="0">
                  <a:pos x="234" y="184"/>
                </a:cxn>
                <a:cxn ang="0">
                  <a:pos x="236" y="184"/>
                </a:cxn>
                <a:cxn ang="0">
                  <a:pos x="266" y="0"/>
                </a:cxn>
                <a:cxn ang="0">
                  <a:pos x="330" y="0"/>
                </a:cxn>
                <a:cxn ang="0">
                  <a:pos x="274" y="258"/>
                </a:cxn>
                <a:cxn ang="0">
                  <a:pos x="200" y="258"/>
                </a:cxn>
                <a:cxn ang="0">
                  <a:pos x="166" y="76"/>
                </a:cxn>
                <a:cxn ang="0">
                  <a:pos x="164" y="76"/>
                </a:cxn>
                <a:cxn ang="0">
                  <a:pos x="132" y="258"/>
                </a:cxn>
                <a:cxn ang="0">
                  <a:pos x="56" y="258"/>
                </a:cxn>
                <a:cxn ang="0">
                  <a:pos x="0" y="0"/>
                </a:cxn>
              </a:cxnLst>
              <a:rect l="0" t="0" r="r" b="b"/>
              <a:pathLst>
                <a:path w="330" h="258">
                  <a:moveTo>
                    <a:pt x="0" y="0"/>
                  </a:moveTo>
                  <a:lnTo>
                    <a:pt x="66" y="0"/>
                  </a:lnTo>
                  <a:lnTo>
                    <a:pt x="96" y="184"/>
                  </a:lnTo>
                  <a:lnTo>
                    <a:pt x="98" y="184"/>
                  </a:lnTo>
                  <a:lnTo>
                    <a:pt x="130" y="0"/>
                  </a:lnTo>
                  <a:lnTo>
                    <a:pt x="200" y="0"/>
                  </a:lnTo>
                  <a:lnTo>
                    <a:pt x="234" y="184"/>
                  </a:lnTo>
                  <a:lnTo>
                    <a:pt x="236" y="184"/>
                  </a:lnTo>
                  <a:lnTo>
                    <a:pt x="266" y="0"/>
                  </a:lnTo>
                  <a:lnTo>
                    <a:pt x="330" y="0"/>
                  </a:lnTo>
                  <a:lnTo>
                    <a:pt x="274" y="258"/>
                  </a:lnTo>
                  <a:lnTo>
                    <a:pt x="200" y="258"/>
                  </a:lnTo>
                  <a:lnTo>
                    <a:pt x="166" y="76"/>
                  </a:lnTo>
                  <a:lnTo>
                    <a:pt x="164" y="76"/>
                  </a:lnTo>
                  <a:lnTo>
                    <a:pt x="132"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8" name="Freeform 24"/>
            <p:cNvSpPr>
              <a:spLocks/>
            </p:cNvSpPr>
            <p:nvPr/>
          </p:nvSpPr>
          <p:spPr bwMode="auto">
            <a:xfrm>
              <a:off x="2265299" y="683260"/>
              <a:ext cx="527050" cy="409575"/>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9" name="Rectangle 25"/>
            <p:cNvSpPr>
              <a:spLocks noChangeArrowheads="1"/>
            </p:cNvSpPr>
            <p:nvPr/>
          </p:nvSpPr>
          <p:spPr bwMode="auto">
            <a:xfrm>
              <a:off x="2808224" y="975360"/>
              <a:ext cx="101600" cy="117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1" name="Freeform 26"/>
            <p:cNvSpPr>
              <a:spLocks/>
            </p:cNvSpPr>
            <p:nvPr/>
          </p:nvSpPr>
          <p:spPr bwMode="auto">
            <a:xfrm>
              <a:off x="2966974" y="673735"/>
              <a:ext cx="304800" cy="428625"/>
            </a:xfrm>
            <a:custGeom>
              <a:avLst/>
              <a:gdLst/>
              <a:ahLst/>
              <a:cxnLst>
                <a:cxn ang="0">
                  <a:pos x="60" y="188"/>
                </a:cxn>
                <a:cxn ang="0">
                  <a:pos x="60" y="196"/>
                </a:cxn>
                <a:cxn ang="0">
                  <a:pos x="66" y="210"/>
                </a:cxn>
                <a:cxn ang="0">
                  <a:pos x="74" y="220"/>
                </a:cxn>
                <a:cxn ang="0">
                  <a:pos x="86" y="224"/>
                </a:cxn>
                <a:cxn ang="0">
                  <a:pos x="94" y="226"/>
                </a:cxn>
                <a:cxn ang="0">
                  <a:pos x="114" y="222"/>
                </a:cxn>
                <a:cxn ang="0">
                  <a:pos x="122" y="214"/>
                </a:cxn>
                <a:cxn ang="0">
                  <a:pos x="128" y="202"/>
                </a:cxn>
                <a:cxn ang="0">
                  <a:pos x="128" y="194"/>
                </a:cxn>
                <a:cxn ang="0">
                  <a:pos x="120" y="176"/>
                </a:cxn>
                <a:cxn ang="0">
                  <a:pos x="104" y="166"/>
                </a:cxn>
                <a:cxn ang="0">
                  <a:pos x="58" y="148"/>
                </a:cxn>
                <a:cxn ang="0">
                  <a:pos x="34" y="138"/>
                </a:cxn>
                <a:cxn ang="0">
                  <a:pos x="16" y="122"/>
                </a:cxn>
                <a:cxn ang="0">
                  <a:pos x="6" y="102"/>
                </a:cxn>
                <a:cxn ang="0">
                  <a:pos x="2" y="78"/>
                </a:cxn>
                <a:cxn ang="0">
                  <a:pos x="4" y="62"/>
                </a:cxn>
                <a:cxn ang="0">
                  <a:pos x="14" y="34"/>
                </a:cxn>
                <a:cxn ang="0">
                  <a:pos x="38" y="12"/>
                </a:cxn>
                <a:cxn ang="0">
                  <a:pos x="74" y="2"/>
                </a:cxn>
                <a:cxn ang="0">
                  <a:pos x="98" y="0"/>
                </a:cxn>
                <a:cxn ang="0">
                  <a:pos x="136" y="4"/>
                </a:cxn>
                <a:cxn ang="0">
                  <a:pos x="164" y="18"/>
                </a:cxn>
                <a:cxn ang="0">
                  <a:pos x="180" y="42"/>
                </a:cxn>
                <a:cxn ang="0">
                  <a:pos x="186" y="72"/>
                </a:cxn>
                <a:cxn ang="0">
                  <a:pos x="126" y="84"/>
                </a:cxn>
                <a:cxn ang="0">
                  <a:pos x="124" y="66"/>
                </a:cxn>
                <a:cxn ang="0">
                  <a:pos x="120" y="54"/>
                </a:cxn>
                <a:cxn ang="0">
                  <a:pos x="110" y="48"/>
                </a:cxn>
                <a:cxn ang="0">
                  <a:pos x="96" y="44"/>
                </a:cxn>
                <a:cxn ang="0">
                  <a:pos x="84" y="46"/>
                </a:cxn>
                <a:cxn ang="0">
                  <a:pos x="72" y="56"/>
                </a:cxn>
                <a:cxn ang="0">
                  <a:pos x="66" y="66"/>
                </a:cxn>
                <a:cxn ang="0">
                  <a:pos x="66" y="72"/>
                </a:cxn>
                <a:cxn ang="0">
                  <a:pos x="72" y="90"/>
                </a:cxn>
                <a:cxn ang="0">
                  <a:pos x="94" y="102"/>
                </a:cxn>
                <a:cxn ang="0">
                  <a:pos x="134" y="116"/>
                </a:cxn>
                <a:cxn ang="0">
                  <a:pos x="160" y="128"/>
                </a:cxn>
                <a:cxn ang="0">
                  <a:pos x="178" y="144"/>
                </a:cxn>
                <a:cxn ang="0">
                  <a:pos x="188" y="164"/>
                </a:cxn>
                <a:cxn ang="0">
                  <a:pos x="192" y="190"/>
                </a:cxn>
                <a:cxn ang="0">
                  <a:pos x="190" y="208"/>
                </a:cxn>
                <a:cxn ang="0">
                  <a:pos x="176" y="240"/>
                </a:cxn>
                <a:cxn ang="0">
                  <a:pos x="150" y="260"/>
                </a:cxn>
                <a:cxn ang="0">
                  <a:pos x="116" y="270"/>
                </a:cxn>
                <a:cxn ang="0">
                  <a:pos x="96" y="270"/>
                </a:cxn>
                <a:cxn ang="0">
                  <a:pos x="50" y="264"/>
                </a:cxn>
                <a:cxn ang="0">
                  <a:pos x="20" y="248"/>
                </a:cxn>
                <a:cxn ang="0">
                  <a:pos x="6" y="222"/>
                </a:cxn>
                <a:cxn ang="0">
                  <a:pos x="0" y="188"/>
                </a:cxn>
                <a:cxn ang="0">
                  <a:pos x="60" y="180"/>
                </a:cxn>
              </a:cxnLst>
              <a:rect l="0" t="0" r="r" b="b"/>
              <a:pathLst>
                <a:path w="192" h="270">
                  <a:moveTo>
                    <a:pt x="60" y="180"/>
                  </a:moveTo>
                  <a:lnTo>
                    <a:pt x="60" y="188"/>
                  </a:lnTo>
                  <a:lnTo>
                    <a:pt x="60" y="188"/>
                  </a:lnTo>
                  <a:lnTo>
                    <a:pt x="60" y="196"/>
                  </a:lnTo>
                  <a:lnTo>
                    <a:pt x="62" y="204"/>
                  </a:lnTo>
                  <a:lnTo>
                    <a:pt x="66" y="210"/>
                  </a:lnTo>
                  <a:lnTo>
                    <a:pt x="68" y="216"/>
                  </a:lnTo>
                  <a:lnTo>
                    <a:pt x="74" y="220"/>
                  </a:lnTo>
                  <a:lnTo>
                    <a:pt x="80" y="222"/>
                  </a:lnTo>
                  <a:lnTo>
                    <a:pt x="86" y="224"/>
                  </a:lnTo>
                  <a:lnTo>
                    <a:pt x="94" y="226"/>
                  </a:lnTo>
                  <a:lnTo>
                    <a:pt x="94" y="226"/>
                  </a:lnTo>
                  <a:lnTo>
                    <a:pt x="108" y="224"/>
                  </a:lnTo>
                  <a:lnTo>
                    <a:pt x="114" y="222"/>
                  </a:lnTo>
                  <a:lnTo>
                    <a:pt x="118" y="218"/>
                  </a:lnTo>
                  <a:lnTo>
                    <a:pt x="122" y="214"/>
                  </a:lnTo>
                  <a:lnTo>
                    <a:pt x="126" y="208"/>
                  </a:lnTo>
                  <a:lnTo>
                    <a:pt x="128" y="202"/>
                  </a:lnTo>
                  <a:lnTo>
                    <a:pt x="128" y="194"/>
                  </a:lnTo>
                  <a:lnTo>
                    <a:pt x="128" y="194"/>
                  </a:lnTo>
                  <a:lnTo>
                    <a:pt x="126" y="184"/>
                  </a:lnTo>
                  <a:lnTo>
                    <a:pt x="120" y="176"/>
                  </a:lnTo>
                  <a:lnTo>
                    <a:pt x="114" y="170"/>
                  </a:lnTo>
                  <a:lnTo>
                    <a:pt x="104" y="166"/>
                  </a:lnTo>
                  <a:lnTo>
                    <a:pt x="58" y="148"/>
                  </a:lnTo>
                  <a:lnTo>
                    <a:pt x="58" y="148"/>
                  </a:lnTo>
                  <a:lnTo>
                    <a:pt x="44" y="144"/>
                  </a:lnTo>
                  <a:lnTo>
                    <a:pt x="34" y="138"/>
                  </a:lnTo>
                  <a:lnTo>
                    <a:pt x="24" y="130"/>
                  </a:lnTo>
                  <a:lnTo>
                    <a:pt x="16" y="122"/>
                  </a:lnTo>
                  <a:lnTo>
                    <a:pt x="10" y="112"/>
                  </a:lnTo>
                  <a:lnTo>
                    <a:pt x="6" y="102"/>
                  </a:lnTo>
                  <a:lnTo>
                    <a:pt x="4" y="90"/>
                  </a:lnTo>
                  <a:lnTo>
                    <a:pt x="2" y="78"/>
                  </a:lnTo>
                  <a:lnTo>
                    <a:pt x="2" y="78"/>
                  </a:lnTo>
                  <a:lnTo>
                    <a:pt x="4" y="62"/>
                  </a:lnTo>
                  <a:lnTo>
                    <a:pt x="8" y="48"/>
                  </a:lnTo>
                  <a:lnTo>
                    <a:pt x="14" y="34"/>
                  </a:lnTo>
                  <a:lnTo>
                    <a:pt x="24" y="22"/>
                  </a:lnTo>
                  <a:lnTo>
                    <a:pt x="38" y="12"/>
                  </a:lnTo>
                  <a:lnTo>
                    <a:pt x="54" y="6"/>
                  </a:lnTo>
                  <a:lnTo>
                    <a:pt x="74" y="2"/>
                  </a:lnTo>
                  <a:lnTo>
                    <a:pt x="98" y="0"/>
                  </a:lnTo>
                  <a:lnTo>
                    <a:pt x="98" y="0"/>
                  </a:lnTo>
                  <a:lnTo>
                    <a:pt x="118" y="0"/>
                  </a:lnTo>
                  <a:lnTo>
                    <a:pt x="136" y="4"/>
                  </a:lnTo>
                  <a:lnTo>
                    <a:pt x="152" y="10"/>
                  </a:lnTo>
                  <a:lnTo>
                    <a:pt x="164" y="18"/>
                  </a:lnTo>
                  <a:lnTo>
                    <a:pt x="174" y="30"/>
                  </a:lnTo>
                  <a:lnTo>
                    <a:pt x="180" y="42"/>
                  </a:lnTo>
                  <a:lnTo>
                    <a:pt x="184" y="56"/>
                  </a:lnTo>
                  <a:lnTo>
                    <a:pt x="186" y="72"/>
                  </a:lnTo>
                  <a:lnTo>
                    <a:pt x="186" y="84"/>
                  </a:lnTo>
                  <a:lnTo>
                    <a:pt x="126" y="84"/>
                  </a:lnTo>
                  <a:lnTo>
                    <a:pt x="126" y="84"/>
                  </a:lnTo>
                  <a:lnTo>
                    <a:pt x="124" y="66"/>
                  </a:lnTo>
                  <a:lnTo>
                    <a:pt x="122" y="60"/>
                  </a:lnTo>
                  <a:lnTo>
                    <a:pt x="120" y="54"/>
                  </a:lnTo>
                  <a:lnTo>
                    <a:pt x="116" y="50"/>
                  </a:lnTo>
                  <a:lnTo>
                    <a:pt x="110" y="48"/>
                  </a:lnTo>
                  <a:lnTo>
                    <a:pt x="104" y="46"/>
                  </a:lnTo>
                  <a:lnTo>
                    <a:pt x="96" y="44"/>
                  </a:lnTo>
                  <a:lnTo>
                    <a:pt x="96" y="44"/>
                  </a:lnTo>
                  <a:lnTo>
                    <a:pt x="84" y="46"/>
                  </a:lnTo>
                  <a:lnTo>
                    <a:pt x="76" y="52"/>
                  </a:lnTo>
                  <a:lnTo>
                    <a:pt x="72" y="56"/>
                  </a:lnTo>
                  <a:lnTo>
                    <a:pt x="68" y="60"/>
                  </a:lnTo>
                  <a:lnTo>
                    <a:pt x="66" y="66"/>
                  </a:lnTo>
                  <a:lnTo>
                    <a:pt x="66" y="72"/>
                  </a:lnTo>
                  <a:lnTo>
                    <a:pt x="66" y="72"/>
                  </a:lnTo>
                  <a:lnTo>
                    <a:pt x="68" y="82"/>
                  </a:lnTo>
                  <a:lnTo>
                    <a:pt x="72" y="90"/>
                  </a:lnTo>
                  <a:lnTo>
                    <a:pt x="80" y="96"/>
                  </a:lnTo>
                  <a:lnTo>
                    <a:pt x="94" y="102"/>
                  </a:lnTo>
                  <a:lnTo>
                    <a:pt x="134" y="116"/>
                  </a:lnTo>
                  <a:lnTo>
                    <a:pt x="134" y="116"/>
                  </a:lnTo>
                  <a:lnTo>
                    <a:pt x="148" y="122"/>
                  </a:lnTo>
                  <a:lnTo>
                    <a:pt x="160" y="128"/>
                  </a:lnTo>
                  <a:lnTo>
                    <a:pt x="170" y="136"/>
                  </a:lnTo>
                  <a:lnTo>
                    <a:pt x="178" y="144"/>
                  </a:lnTo>
                  <a:lnTo>
                    <a:pt x="184" y="152"/>
                  </a:lnTo>
                  <a:lnTo>
                    <a:pt x="188" y="164"/>
                  </a:lnTo>
                  <a:lnTo>
                    <a:pt x="190" y="176"/>
                  </a:lnTo>
                  <a:lnTo>
                    <a:pt x="192" y="190"/>
                  </a:lnTo>
                  <a:lnTo>
                    <a:pt x="192" y="190"/>
                  </a:lnTo>
                  <a:lnTo>
                    <a:pt x="190" y="208"/>
                  </a:lnTo>
                  <a:lnTo>
                    <a:pt x="184" y="226"/>
                  </a:lnTo>
                  <a:lnTo>
                    <a:pt x="176" y="240"/>
                  </a:lnTo>
                  <a:lnTo>
                    <a:pt x="164" y="250"/>
                  </a:lnTo>
                  <a:lnTo>
                    <a:pt x="150" y="260"/>
                  </a:lnTo>
                  <a:lnTo>
                    <a:pt x="134" y="266"/>
                  </a:lnTo>
                  <a:lnTo>
                    <a:pt x="116" y="270"/>
                  </a:lnTo>
                  <a:lnTo>
                    <a:pt x="96" y="270"/>
                  </a:lnTo>
                  <a:lnTo>
                    <a:pt x="96" y="270"/>
                  </a:lnTo>
                  <a:lnTo>
                    <a:pt x="70" y="270"/>
                  </a:lnTo>
                  <a:lnTo>
                    <a:pt x="50" y="264"/>
                  </a:lnTo>
                  <a:lnTo>
                    <a:pt x="32" y="258"/>
                  </a:lnTo>
                  <a:lnTo>
                    <a:pt x="20" y="248"/>
                  </a:lnTo>
                  <a:lnTo>
                    <a:pt x="12" y="236"/>
                  </a:lnTo>
                  <a:lnTo>
                    <a:pt x="6" y="222"/>
                  </a:lnTo>
                  <a:lnTo>
                    <a:pt x="2" y="206"/>
                  </a:lnTo>
                  <a:lnTo>
                    <a:pt x="0" y="188"/>
                  </a:lnTo>
                  <a:lnTo>
                    <a:pt x="0" y="180"/>
                  </a:lnTo>
                  <a:lnTo>
                    <a:pt x="60" y="18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2" name="Freeform 27"/>
            <p:cNvSpPr>
              <a:spLocks noEditPoints="1"/>
            </p:cNvSpPr>
            <p:nvPr/>
          </p:nvSpPr>
          <p:spPr bwMode="auto">
            <a:xfrm>
              <a:off x="3309874" y="673735"/>
              <a:ext cx="317500" cy="428625"/>
            </a:xfrm>
            <a:custGeom>
              <a:avLst/>
              <a:gdLst/>
              <a:ahLst/>
              <a:cxnLst>
                <a:cxn ang="0">
                  <a:pos x="8" y="80"/>
                </a:cxn>
                <a:cxn ang="0">
                  <a:pos x="10" y="58"/>
                </a:cxn>
                <a:cxn ang="0">
                  <a:pos x="24" y="28"/>
                </a:cxn>
                <a:cxn ang="0">
                  <a:pos x="48" y="10"/>
                </a:cxn>
                <a:cxn ang="0">
                  <a:pos x="80" y="0"/>
                </a:cxn>
                <a:cxn ang="0">
                  <a:pos x="98" y="0"/>
                </a:cxn>
                <a:cxn ang="0">
                  <a:pos x="146" y="6"/>
                </a:cxn>
                <a:cxn ang="0">
                  <a:pos x="174" y="22"/>
                </a:cxn>
                <a:cxn ang="0">
                  <a:pos x="188" y="46"/>
                </a:cxn>
                <a:cxn ang="0">
                  <a:pos x="192" y="78"/>
                </a:cxn>
                <a:cxn ang="0">
                  <a:pos x="192" y="214"/>
                </a:cxn>
                <a:cxn ang="0">
                  <a:pos x="196" y="254"/>
                </a:cxn>
                <a:cxn ang="0">
                  <a:pos x="136" y="264"/>
                </a:cxn>
                <a:cxn ang="0">
                  <a:pos x="132" y="250"/>
                </a:cxn>
                <a:cxn ang="0">
                  <a:pos x="128" y="238"/>
                </a:cxn>
                <a:cxn ang="0">
                  <a:pos x="122" y="246"/>
                </a:cxn>
                <a:cxn ang="0">
                  <a:pos x="108" y="260"/>
                </a:cxn>
                <a:cxn ang="0">
                  <a:pos x="92" y="268"/>
                </a:cxn>
                <a:cxn ang="0">
                  <a:pos x="62" y="270"/>
                </a:cxn>
                <a:cxn ang="0">
                  <a:pos x="46" y="268"/>
                </a:cxn>
                <a:cxn ang="0">
                  <a:pos x="22" y="256"/>
                </a:cxn>
                <a:cxn ang="0">
                  <a:pos x="8" y="236"/>
                </a:cxn>
                <a:cxn ang="0">
                  <a:pos x="0" y="210"/>
                </a:cxn>
                <a:cxn ang="0">
                  <a:pos x="0" y="196"/>
                </a:cxn>
                <a:cxn ang="0">
                  <a:pos x="4" y="166"/>
                </a:cxn>
                <a:cxn ang="0">
                  <a:pos x="16" y="144"/>
                </a:cxn>
                <a:cxn ang="0">
                  <a:pos x="36" y="128"/>
                </a:cxn>
                <a:cxn ang="0">
                  <a:pos x="64" y="116"/>
                </a:cxn>
                <a:cxn ang="0">
                  <a:pos x="102" y="106"/>
                </a:cxn>
                <a:cxn ang="0">
                  <a:pos x="122" y="96"/>
                </a:cxn>
                <a:cxn ang="0">
                  <a:pos x="128" y="76"/>
                </a:cxn>
                <a:cxn ang="0">
                  <a:pos x="126" y="62"/>
                </a:cxn>
                <a:cxn ang="0">
                  <a:pos x="122" y="54"/>
                </a:cxn>
                <a:cxn ang="0">
                  <a:pos x="112" y="46"/>
                </a:cxn>
                <a:cxn ang="0">
                  <a:pos x="98" y="44"/>
                </a:cxn>
                <a:cxn ang="0">
                  <a:pos x="90" y="46"/>
                </a:cxn>
                <a:cxn ang="0">
                  <a:pos x="80" y="50"/>
                </a:cxn>
                <a:cxn ang="0">
                  <a:pos x="72" y="58"/>
                </a:cxn>
                <a:cxn ang="0">
                  <a:pos x="68" y="78"/>
                </a:cxn>
                <a:cxn ang="0">
                  <a:pos x="8" y="86"/>
                </a:cxn>
                <a:cxn ang="0">
                  <a:pos x="128" y="136"/>
                </a:cxn>
                <a:cxn ang="0">
                  <a:pos x="100" y="148"/>
                </a:cxn>
                <a:cxn ang="0">
                  <a:pos x="84" y="154"/>
                </a:cxn>
                <a:cxn ang="0">
                  <a:pos x="72" y="162"/>
                </a:cxn>
                <a:cxn ang="0">
                  <a:pos x="64" y="174"/>
                </a:cxn>
                <a:cxn ang="0">
                  <a:pos x="62" y="190"/>
                </a:cxn>
                <a:cxn ang="0">
                  <a:pos x="68" y="214"/>
                </a:cxn>
                <a:cxn ang="0">
                  <a:pos x="76" y="222"/>
                </a:cxn>
                <a:cxn ang="0">
                  <a:pos x="88" y="226"/>
                </a:cxn>
                <a:cxn ang="0">
                  <a:pos x="102" y="224"/>
                </a:cxn>
                <a:cxn ang="0">
                  <a:pos x="114" y="216"/>
                </a:cxn>
                <a:cxn ang="0">
                  <a:pos x="124" y="204"/>
                </a:cxn>
                <a:cxn ang="0">
                  <a:pos x="128" y="186"/>
                </a:cxn>
              </a:cxnLst>
              <a:rect l="0" t="0" r="r" b="b"/>
              <a:pathLst>
                <a:path w="200" h="270">
                  <a:moveTo>
                    <a:pt x="8" y="86"/>
                  </a:moveTo>
                  <a:lnTo>
                    <a:pt x="8" y="80"/>
                  </a:lnTo>
                  <a:lnTo>
                    <a:pt x="8" y="80"/>
                  </a:lnTo>
                  <a:lnTo>
                    <a:pt x="10" y="58"/>
                  </a:lnTo>
                  <a:lnTo>
                    <a:pt x="14" y="42"/>
                  </a:lnTo>
                  <a:lnTo>
                    <a:pt x="24" y="28"/>
                  </a:lnTo>
                  <a:lnTo>
                    <a:pt x="34" y="18"/>
                  </a:lnTo>
                  <a:lnTo>
                    <a:pt x="48" y="10"/>
                  </a:lnTo>
                  <a:lnTo>
                    <a:pt x="64" y="4"/>
                  </a:lnTo>
                  <a:lnTo>
                    <a:pt x="80" y="0"/>
                  </a:lnTo>
                  <a:lnTo>
                    <a:pt x="98" y="0"/>
                  </a:lnTo>
                  <a:lnTo>
                    <a:pt x="98" y="0"/>
                  </a:lnTo>
                  <a:lnTo>
                    <a:pt x="124" y="2"/>
                  </a:lnTo>
                  <a:lnTo>
                    <a:pt x="146" y="6"/>
                  </a:lnTo>
                  <a:lnTo>
                    <a:pt x="162" y="12"/>
                  </a:lnTo>
                  <a:lnTo>
                    <a:pt x="174" y="22"/>
                  </a:lnTo>
                  <a:lnTo>
                    <a:pt x="182" y="34"/>
                  </a:lnTo>
                  <a:lnTo>
                    <a:pt x="188" y="46"/>
                  </a:lnTo>
                  <a:lnTo>
                    <a:pt x="190" y="62"/>
                  </a:lnTo>
                  <a:lnTo>
                    <a:pt x="192" y="78"/>
                  </a:lnTo>
                  <a:lnTo>
                    <a:pt x="192" y="214"/>
                  </a:lnTo>
                  <a:lnTo>
                    <a:pt x="192" y="214"/>
                  </a:lnTo>
                  <a:lnTo>
                    <a:pt x="194" y="242"/>
                  </a:lnTo>
                  <a:lnTo>
                    <a:pt x="196" y="254"/>
                  </a:lnTo>
                  <a:lnTo>
                    <a:pt x="200" y="264"/>
                  </a:lnTo>
                  <a:lnTo>
                    <a:pt x="136" y="264"/>
                  </a:lnTo>
                  <a:lnTo>
                    <a:pt x="136" y="264"/>
                  </a:lnTo>
                  <a:lnTo>
                    <a:pt x="132" y="250"/>
                  </a:lnTo>
                  <a:lnTo>
                    <a:pt x="128" y="238"/>
                  </a:lnTo>
                  <a:lnTo>
                    <a:pt x="128" y="238"/>
                  </a:lnTo>
                  <a:lnTo>
                    <a:pt x="128" y="238"/>
                  </a:lnTo>
                  <a:lnTo>
                    <a:pt x="122" y="246"/>
                  </a:lnTo>
                  <a:lnTo>
                    <a:pt x="116" y="254"/>
                  </a:lnTo>
                  <a:lnTo>
                    <a:pt x="108" y="260"/>
                  </a:lnTo>
                  <a:lnTo>
                    <a:pt x="100" y="264"/>
                  </a:lnTo>
                  <a:lnTo>
                    <a:pt x="92" y="268"/>
                  </a:lnTo>
                  <a:lnTo>
                    <a:pt x="84" y="270"/>
                  </a:lnTo>
                  <a:lnTo>
                    <a:pt x="62" y="270"/>
                  </a:lnTo>
                  <a:lnTo>
                    <a:pt x="62" y="270"/>
                  </a:lnTo>
                  <a:lnTo>
                    <a:pt x="46" y="268"/>
                  </a:lnTo>
                  <a:lnTo>
                    <a:pt x="32" y="264"/>
                  </a:lnTo>
                  <a:lnTo>
                    <a:pt x="22" y="256"/>
                  </a:lnTo>
                  <a:lnTo>
                    <a:pt x="14" y="246"/>
                  </a:lnTo>
                  <a:lnTo>
                    <a:pt x="8" y="236"/>
                  </a:lnTo>
                  <a:lnTo>
                    <a:pt x="2" y="222"/>
                  </a:lnTo>
                  <a:lnTo>
                    <a:pt x="0" y="210"/>
                  </a:lnTo>
                  <a:lnTo>
                    <a:pt x="0" y="196"/>
                  </a:lnTo>
                  <a:lnTo>
                    <a:pt x="0" y="196"/>
                  </a:lnTo>
                  <a:lnTo>
                    <a:pt x="0" y="180"/>
                  </a:lnTo>
                  <a:lnTo>
                    <a:pt x="4" y="166"/>
                  </a:lnTo>
                  <a:lnTo>
                    <a:pt x="8" y="154"/>
                  </a:lnTo>
                  <a:lnTo>
                    <a:pt x="16" y="144"/>
                  </a:lnTo>
                  <a:lnTo>
                    <a:pt x="24" y="134"/>
                  </a:lnTo>
                  <a:lnTo>
                    <a:pt x="36" y="128"/>
                  </a:lnTo>
                  <a:lnTo>
                    <a:pt x="48" y="122"/>
                  </a:lnTo>
                  <a:lnTo>
                    <a:pt x="64" y="116"/>
                  </a:lnTo>
                  <a:lnTo>
                    <a:pt x="102" y="106"/>
                  </a:lnTo>
                  <a:lnTo>
                    <a:pt x="102" y="106"/>
                  </a:lnTo>
                  <a:lnTo>
                    <a:pt x="114" y="102"/>
                  </a:lnTo>
                  <a:lnTo>
                    <a:pt x="122" y="96"/>
                  </a:lnTo>
                  <a:lnTo>
                    <a:pt x="128" y="88"/>
                  </a:lnTo>
                  <a:lnTo>
                    <a:pt x="128" y="76"/>
                  </a:lnTo>
                  <a:lnTo>
                    <a:pt x="128" y="76"/>
                  </a:lnTo>
                  <a:lnTo>
                    <a:pt x="126" y="62"/>
                  </a:lnTo>
                  <a:lnTo>
                    <a:pt x="124" y="58"/>
                  </a:lnTo>
                  <a:lnTo>
                    <a:pt x="122" y="54"/>
                  </a:lnTo>
                  <a:lnTo>
                    <a:pt x="118" y="50"/>
                  </a:lnTo>
                  <a:lnTo>
                    <a:pt x="112" y="46"/>
                  </a:lnTo>
                  <a:lnTo>
                    <a:pt x="106" y="46"/>
                  </a:lnTo>
                  <a:lnTo>
                    <a:pt x="98" y="44"/>
                  </a:lnTo>
                  <a:lnTo>
                    <a:pt x="98" y="44"/>
                  </a:lnTo>
                  <a:lnTo>
                    <a:pt x="90" y="46"/>
                  </a:lnTo>
                  <a:lnTo>
                    <a:pt x="84" y="48"/>
                  </a:lnTo>
                  <a:lnTo>
                    <a:pt x="80" y="50"/>
                  </a:lnTo>
                  <a:lnTo>
                    <a:pt x="74" y="54"/>
                  </a:lnTo>
                  <a:lnTo>
                    <a:pt x="72" y="58"/>
                  </a:lnTo>
                  <a:lnTo>
                    <a:pt x="70" y="64"/>
                  </a:lnTo>
                  <a:lnTo>
                    <a:pt x="68" y="78"/>
                  </a:lnTo>
                  <a:lnTo>
                    <a:pt x="68" y="86"/>
                  </a:lnTo>
                  <a:lnTo>
                    <a:pt x="8" y="86"/>
                  </a:lnTo>
                  <a:close/>
                  <a:moveTo>
                    <a:pt x="128" y="136"/>
                  </a:moveTo>
                  <a:lnTo>
                    <a:pt x="128" y="136"/>
                  </a:lnTo>
                  <a:lnTo>
                    <a:pt x="114" y="144"/>
                  </a:lnTo>
                  <a:lnTo>
                    <a:pt x="100" y="148"/>
                  </a:lnTo>
                  <a:lnTo>
                    <a:pt x="100" y="148"/>
                  </a:lnTo>
                  <a:lnTo>
                    <a:pt x="84" y="154"/>
                  </a:lnTo>
                  <a:lnTo>
                    <a:pt x="76" y="158"/>
                  </a:lnTo>
                  <a:lnTo>
                    <a:pt x="72" y="162"/>
                  </a:lnTo>
                  <a:lnTo>
                    <a:pt x="68" y="168"/>
                  </a:lnTo>
                  <a:lnTo>
                    <a:pt x="64" y="174"/>
                  </a:lnTo>
                  <a:lnTo>
                    <a:pt x="62" y="190"/>
                  </a:lnTo>
                  <a:lnTo>
                    <a:pt x="62" y="190"/>
                  </a:lnTo>
                  <a:lnTo>
                    <a:pt x="64" y="204"/>
                  </a:lnTo>
                  <a:lnTo>
                    <a:pt x="68" y="214"/>
                  </a:lnTo>
                  <a:lnTo>
                    <a:pt x="72" y="220"/>
                  </a:lnTo>
                  <a:lnTo>
                    <a:pt x="76" y="222"/>
                  </a:lnTo>
                  <a:lnTo>
                    <a:pt x="82" y="224"/>
                  </a:lnTo>
                  <a:lnTo>
                    <a:pt x="88" y="226"/>
                  </a:lnTo>
                  <a:lnTo>
                    <a:pt x="88" y="226"/>
                  </a:lnTo>
                  <a:lnTo>
                    <a:pt x="102" y="224"/>
                  </a:lnTo>
                  <a:lnTo>
                    <a:pt x="108" y="220"/>
                  </a:lnTo>
                  <a:lnTo>
                    <a:pt x="114" y="216"/>
                  </a:lnTo>
                  <a:lnTo>
                    <a:pt x="120" y="210"/>
                  </a:lnTo>
                  <a:lnTo>
                    <a:pt x="124" y="204"/>
                  </a:lnTo>
                  <a:lnTo>
                    <a:pt x="128" y="196"/>
                  </a:lnTo>
                  <a:lnTo>
                    <a:pt x="128" y="186"/>
                  </a:lnTo>
                  <a:lnTo>
                    <a:pt x="128" y="13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3" name="Freeform 28"/>
            <p:cNvSpPr>
              <a:spLocks/>
            </p:cNvSpPr>
            <p:nvPr/>
          </p:nvSpPr>
          <p:spPr bwMode="auto">
            <a:xfrm>
              <a:off x="3671824" y="673735"/>
              <a:ext cx="301625" cy="428625"/>
            </a:xfrm>
            <a:custGeom>
              <a:avLst/>
              <a:gdLst/>
              <a:ahLst/>
              <a:cxnLst>
                <a:cxn ang="0">
                  <a:pos x="58" y="188"/>
                </a:cxn>
                <a:cxn ang="0">
                  <a:pos x="60" y="196"/>
                </a:cxn>
                <a:cxn ang="0">
                  <a:pos x="64" y="210"/>
                </a:cxn>
                <a:cxn ang="0">
                  <a:pos x="72" y="220"/>
                </a:cxn>
                <a:cxn ang="0">
                  <a:pos x="86" y="224"/>
                </a:cxn>
                <a:cxn ang="0">
                  <a:pos x="94" y="226"/>
                </a:cxn>
                <a:cxn ang="0">
                  <a:pos x="112" y="222"/>
                </a:cxn>
                <a:cxn ang="0">
                  <a:pos x="122" y="214"/>
                </a:cxn>
                <a:cxn ang="0">
                  <a:pos x="126" y="202"/>
                </a:cxn>
                <a:cxn ang="0">
                  <a:pos x="126" y="194"/>
                </a:cxn>
                <a:cxn ang="0">
                  <a:pos x="120" y="176"/>
                </a:cxn>
                <a:cxn ang="0">
                  <a:pos x="102" y="166"/>
                </a:cxn>
                <a:cxn ang="0">
                  <a:pos x="56" y="148"/>
                </a:cxn>
                <a:cxn ang="0">
                  <a:pos x="32" y="138"/>
                </a:cxn>
                <a:cxn ang="0">
                  <a:pos x="16" y="122"/>
                </a:cxn>
                <a:cxn ang="0">
                  <a:pos x="4" y="102"/>
                </a:cxn>
                <a:cxn ang="0">
                  <a:pos x="2" y="78"/>
                </a:cxn>
                <a:cxn ang="0">
                  <a:pos x="2" y="62"/>
                </a:cxn>
                <a:cxn ang="0">
                  <a:pos x="14" y="34"/>
                </a:cxn>
                <a:cxn ang="0">
                  <a:pos x="36" y="12"/>
                </a:cxn>
                <a:cxn ang="0">
                  <a:pos x="72" y="2"/>
                </a:cxn>
                <a:cxn ang="0">
                  <a:pos x="96" y="0"/>
                </a:cxn>
                <a:cxn ang="0">
                  <a:pos x="136" y="4"/>
                </a:cxn>
                <a:cxn ang="0">
                  <a:pos x="162" y="18"/>
                </a:cxn>
                <a:cxn ang="0">
                  <a:pos x="178" y="42"/>
                </a:cxn>
                <a:cxn ang="0">
                  <a:pos x="184" y="72"/>
                </a:cxn>
                <a:cxn ang="0">
                  <a:pos x="124" y="84"/>
                </a:cxn>
                <a:cxn ang="0">
                  <a:pos x="124" y="66"/>
                </a:cxn>
                <a:cxn ang="0">
                  <a:pos x="118" y="54"/>
                </a:cxn>
                <a:cxn ang="0">
                  <a:pos x="110" y="48"/>
                </a:cxn>
                <a:cxn ang="0">
                  <a:pos x="96" y="44"/>
                </a:cxn>
                <a:cxn ang="0">
                  <a:pos x="84" y="46"/>
                </a:cxn>
                <a:cxn ang="0">
                  <a:pos x="70" y="56"/>
                </a:cxn>
                <a:cxn ang="0">
                  <a:pos x="66" y="66"/>
                </a:cxn>
                <a:cxn ang="0">
                  <a:pos x="64" y="72"/>
                </a:cxn>
                <a:cxn ang="0">
                  <a:pos x="70" y="90"/>
                </a:cxn>
                <a:cxn ang="0">
                  <a:pos x="94" y="102"/>
                </a:cxn>
                <a:cxn ang="0">
                  <a:pos x="134" y="116"/>
                </a:cxn>
                <a:cxn ang="0">
                  <a:pos x="160" y="128"/>
                </a:cxn>
                <a:cxn ang="0">
                  <a:pos x="178" y="144"/>
                </a:cxn>
                <a:cxn ang="0">
                  <a:pos x="186" y="164"/>
                </a:cxn>
                <a:cxn ang="0">
                  <a:pos x="190" y="190"/>
                </a:cxn>
                <a:cxn ang="0">
                  <a:pos x="188" y="208"/>
                </a:cxn>
                <a:cxn ang="0">
                  <a:pos x="174" y="240"/>
                </a:cxn>
                <a:cxn ang="0">
                  <a:pos x="148" y="260"/>
                </a:cxn>
                <a:cxn ang="0">
                  <a:pos x="114" y="270"/>
                </a:cxn>
                <a:cxn ang="0">
                  <a:pos x="94" y="270"/>
                </a:cxn>
                <a:cxn ang="0">
                  <a:pos x="48" y="264"/>
                </a:cxn>
                <a:cxn ang="0">
                  <a:pos x="20" y="248"/>
                </a:cxn>
                <a:cxn ang="0">
                  <a:pos x="4" y="222"/>
                </a:cxn>
                <a:cxn ang="0">
                  <a:pos x="0" y="188"/>
                </a:cxn>
                <a:cxn ang="0">
                  <a:pos x="58" y="180"/>
                </a:cxn>
              </a:cxnLst>
              <a:rect l="0" t="0" r="r" b="b"/>
              <a:pathLst>
                <a:path w="190" h="270">
                  <a:moveTo>
                    <a:pt x="58" y="180"/>
                  </a:moveTo>
                  <a:lnTo>
                    <a:pt x="58" y="188"/>
                  </a:lnTo>
                  <a:lnTo>
                    <a:pt x="58" y="188"/>
                  </a:lnTo>
                  <a:lnTo>
                    <a:pt x="60" y="196"/>
                  </a:lnTo>
                  <a:lnTo>
                    <a:pt x="62" y="204"/>
                  </a:lnTo>
                  <a:lnTo>
                    <a:pt x="64" y="210"/>
                  </a:lnTo>
                  <a:lnTo>
                    <a:pt x="68" y="216"/>
                  </a:lnTo>
                  <a:lnTo>
                    <a:pt x="72" y="220"/>
                  </a:lnTo>
                  <a:lnTo>
                    <a:pt x="78" y="222"/>
                  </a:lnTo>
                  <a:lnTo>
                    <a:pt x="86" y="224"/>
                  </a:lnTo>
                  <a:lnTo>
                    <a:pt x="94" y="226"/>
                  </a:lnTo>
                  <a:lnTo>
                    <a:pt x="94" y="226"/>
                  </a:lnTo>
                  <a:lnTo>
                    <a:pt x="108" y="224"/>
                  </a:lnTo>
                  <a:lnTo>
                    <a:pt x="112" y="222"/>
                  </a:lnTo>
                  <a:lnTo>
                    <a:pt x="118" y="218"/>
                  </a:lnTo>
                  <a:lnTo>
                    <a:pt x="122" y="214"/>
                  </a:lnTo>
                  <a:lnTo>
                    <a:pt x="124" y="208"/>
                  </a:lnTo>
                  <a:lnTo>
                    <a:pt x="126" y="202"/>
                  </a:lnTo>
                  <a:lnTo>
                    <a:pt x="126" y="194"/>
                  </a:lnTo>
                  <a:lnTo>
                    <a:pt x="126" y="194"/>
                  </a:lnTo>
                  <a:lnTo>
                    <a:pt x="124" y="184"/>
                  </a:lnTo>
                  <a:lnTo>
                    <a:pt x="120" y="176"/>
                  </a:lnTo>
                  <a:lnTo>
                    <a:pt x="112" y="170"/>
                  </a:lnTo>
                  <a:lnTo>
                    <a:pt x="102" y="166"/>
                  </a:lnTo>
                  <a:lnTo>
                    <a:pt x="56" y="148"/>
                  </a:lnTo>
                  <a:lnTo>
                    <a:pt x="56" y="148"/>
                  </a:lnTo>
                  <a:lnTo>
                    <a:pt x="44" y="144"/>
                  </a:lnTo>
                  <a:lnTo>
                    <a:pt x="32" y="138"/>
                  </a:lnTo>
                  <a:lnTo>
                    <a:pt x="24" y="130"/>
                  </a:lnTo>
                  <a:lnTo>
                    <a:pt x="16" y="122"/>
                  </a:lnTo>
                  <a:lnTo>
                    <a:pt x="10" y="112"/>
                  </a:lnTo>
                  <a:lnTo>
                    <a:pt x="4" y="102"/>
                  </a:lnTo>
                  <a:lnTo>
                    <a:pt x="2" y="90"/>
                  </a:lnTo>
                  <a:lnTo>
                    <a:pt x="2" y="78"/>
                  </a:lnTo>
                  <a:lnTo>
                    <a:pt x="2" y="78"/>
                  </a:lnTo>
                  <a:lnTo>
                    <a:pt x="2" y="62"/>
                  </a:lnTo>
                  <a:lnTo>
                    <a:pt x="6" y="48"/>
                  </a:lnTo>
                  <a:lnTo>
                    <a:pt x="14" y="34"/>
                  </a:lnTo>
                  <a:lnTo>
                    <a:pt x="24" y="22"/>
                  </a:lnTo>
                  <a:lnTo>
                    <a:pt x="36" y="12"/>
                  </a:lnTo>
                  <a:lnTo>
                    <a:pt x="52" y="6"/>
                  </a:lnTo>
                  <a:lnTo>
                    <a:pt x="72" y="2"/>
                  </a:lnTo>
                  <a:lnTo>
                    <a:pt x="96" y="0"/>
                  </a:lnTo>
                  <a:lnTo>
                    <a:pt x="96" y="0"/>
                  </a:lnTo>
                  <a:lnTo>
                    <a:pt x="118" y="0"/>
                  </a:lnTo>
                  <a:lnTo>
                    <a:pt x="136" y="4"/>
                  </a:lnTo>
                  <a:lnTo>
                    <a:pt x="150" y="10"/>
                  </a:lnTo>
                  <a:lnTo>
                    <a:pt x="162" y="18"/>
                  </a:lnTo>
                  <a:lnTo>
                    <a:pt x="172" y="30"/>
                  </a:lnTo>
                  <a:lnTo>
                    <a:pt x="178" y="42"/>
                  </a:lnTo>
                  <a:lnTo>
                    <a:pt x="182" y="56"/>
                  </a:lnTo>
                  <a:lnTo>
                    <a:pt x="184" y="72"/>
                  </a:lnTo>
                  <a:lnTo>
                    <a:pt x="184" y="84"/>
                  </a:lnTo>
                  <a:lnTo>
                    <a:pt x="124" y="84"/>
                  </a:lnTo>
                  <a:lnTo>
                    <a:pt x="124" y="84"/>
                  </a:lnTo>
                  <a:lnTo>
                    <a:pt x="124" y="66"/>
                  </a:lnTo>
                  <a:lnTo>
                    <a:pt x="122" y="60"/>
                  </a:lnTo>
                  <a:lnTo>
                    <a:pt x="118" y="54"/>
                  </a:lnTo>
                  <a:lnTo>
                    <a:pt x="114" y="50"/>
                  </a:lnTo>
                  <a:lnTo>
                    <a:pt x="110" y="48"/>
                  </a:lnTo>
                  <a:lnTo>
                    <a:pt x="104" y="46"/>
                  </a:lnTo>
                  <a:lnTo>
                    <a:pt x="96" y="44"/>
                  </a:lnTo>
                  <a:lnTo>
                    <a:pt x="96" y="44"/>
                  </a:lnTo>
                  <a:lnTo>
                    <a:pt x="84" y="46"/>
                  </a:lnTo>
                  <a:lnTo>
                    <a:pt x="74" y="52"/>
                  </a:lnTo>
                  <a:lnTo>
                    <a:pt x="70" y="56"/>
                  </a:lnTo>
                  <a:lnTo>
                    <a:pt x="68" y="60"/>
                  </a:lnTo>
                  <a:lnTo>
                    <a:pt x="66" y="66"/>
                  </a:lnTo>
                  <a:lnTo>
                    <a:pt x="64" y="72"/>
                  </a:lnTo>
                  <a:lnTo>
                    <a:pt x="64" y="72"/>
                  </a:lnTo>
                  <a:lnTo>
                    <a:pt x="66" y="82"/>
                  </a:lnTo>
                  <a:lnTo>
                    <a:pt x="70" y="90"/>
                  </a:lnTo>
                  <a:lnTo>
                    <a:pt x="80" y="96"/>
                  </a:lnTo>
                  <a:lnTo>
                    <a:pt x="94" y="102"/>
                  </a:lnTo>
                  <a:lnTo>
                    <a:pt x="134" y="116"/>
                  </a:lnTo>
                  <a:lnTo>
                    <a:pt x="134" y="116"/>
                  </a:lnTo>
                  <a:lnTo>
                    <a:pt x="148" y="122"/>
                  </a:lnTo>
                  <a:lnTo>
                    <a:pt x="160" y="128"/>
                  </a:lnTo>
                  <a:lnTo>
                    <a:pt x="170" y="136"/>
                  </a:lnTo>
                  <a:lnTo>
                    <a:pt x="178" y="144"/>
                  </a:lnTo>
                  <a:lnTo>
                    <a:pt x="182" y="152"/>
                  </a:lnTo>
                  <a:lnTo>
                    <a:pt x="186" y="164"/>
                  </a:lnTo>
                  <a:lnTo>
                    <a:pt x="190" y="176"/>
                  </a:lnTo>
                  <a:lnTo>
                    <a:pt x="190" y="190"/>
                  </a:lnTo>
                  <a:lnTo>
                    <a:pt x="190" y="190"/>
                  </a:lnTo>
                  <a:lnTo>
                    <a:pt x="188" y="208"/>
                  </a:lnTo>
                  <a:lnTo>
                    <a:pt x="182" y="226"/>
                  </a:lnTo>
                  <a:lnTo>
                    <a:pt x="174" y="240"/>
                  </a:lnTo>
                  <a:lnTo>
                    <a:pt x="162" y="250"/>
                  </a:lnTo>
                  <a:lnTo>
                    <a:pt x="148" y="260"/>
                  </a:lnTo>
                  <a:lnTo>
                    <a:pt x="132" y="266"/>
                  </a:lnTo>
                  <a:lnTo>
                    <a:pt x="114" y="270"/>
                  </a:lnTo>
                  <a:lnTo>
                    <a:pt x="94" y="270"/>
                  </a:lnTo>
                  <a:lnTo>
                    <a:pt x="94" y="270"/>
                  </a:lnTo>
                  <a:lnTo>
                    <a:pt x="68" y="270"/>
                  </a:lnTo>
                  <a:lnTo>
                    <a:pt x="48" y="264"/>
                  </a:lnTo>
                  <a:lnTo>
                    <a:pt x="32" y="258"/>
                  </a:lnTo>
                  <a:lnTo>
                    <a:pt x="20" y="248"/>
                  </a:lnTo>
                  <a:lnTo>
                    <a:pt x="10" y="236"/>
                  </a:lnTo>
                  <a:lnTo>
                    <a:pt x="4" y="222"/>
                  </a:lnTo>
                  <a:lnTo>
                    <a:pt x="0" y="206"/>
                  </a:lnTo>
                  <a:lnTo>
                    <a:pt x="0" y="188"/>
                  </a:lnTo>
                  <a:lnTo>
                    <a:pt x="0" y="180"/>
                  </a:lnTo>
                  <a:lnTo>
                    <a:pt x="58" y="18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5" name="Rectangle 29"/>
            <p:cNvSpPr>
              <a:spLocks noChangeArrowheads="1"/>
            </p:cNvSpPr>
            <p:nvPr/>
          </p:nvSpPr>
          <p:spPr bwMode="auto">
            <a:xfrm>
              <a:off x="4030599" y="975360"/>
              <a:ext cx="101600" cy="117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6" name="Freeform 30"/>
            <p:cNvSpPr>
              <a:spLocks/>
            </p:cNvSpPr>
            <p:nvPr/>
          </p:nvSpPr>
          <p:spPr bwMode="auto">
            <a:xfrm>
              <a:off x="4192524" y="673735"/>
              <a:ext cx="314325" cy="428625"/>
            </a:xfrm>
            <a:custGeom>
              <a:avLst/>
              <a:gdLst/>
              <a:ahLst/>
              <a:cxnLst>
                <a:cxn ang="0">
                  <a:pos x="134" y="100"/>
                </a:cxn>
                <a:cxn ang="0">
                  <a:pos x="132" y="72"/>
                </a:cxn>
                <a:cxn ang="0">
                  <a:pos x="124" y="58"/>
                </a:cxn>
                <a:cxn ang="0">
                  <a:pos x="112" y="48"/>
                </a:cxn>
                <a:cxn ang="0">
                  <a:pos x="104" y="48"/>
                </a:cxn>
                <a:cxn ang="0">
                  <a:pos x="84" y="52"/>
                </a:cxn>
                <a:cxn ang="0">
                  <a:pos x="74" y="70"/>
                </a:cxn>
                <a:cxn ang="0">
                  <a:pos x="68" y="96"/>
                </a:cxn>
                <a:cxn ang="0">
                  <a:pos x="66" y="136"/>
                </a:cxn>
                <a:cxn ang="0">
                  <a:pos x="70" y="192"/>
                </a:cxn>
                <a:cxn ang="0">
                  <a:pos x="78" y="214"/>
                </a:cxn>
                <a:cxn ang="0">
                  <a:pos x="92" y="224"/>
                </a:cxn>
                <a:cxn ang="0">
                  <a:pos x="102" y="226"/>
                </a:cxn>
                <a:cxn ang="0">
                  <a:pos x="116" y="222"/>
                </a:cxn>
                <a:cxn ang="0">
                  <a:pos x="126" y="212"/>
                </a:cxn>
                <a:cxn ang="0">
                  <a:pos x="132" y="192"/>
                </a:cxn>
                <a:cxn ang="0">
                  <a:pos x="198" y="166"/>
                </a:cxn>
                <a:cxn ang="0">
                  <a:pos x="196" y="190"/>
                </a:cxn>
                <a:cxn ang="0">
                  <a:pos x="184" y="228"/>
                </a:cxn>
                <a:cxn ang="0">
                  <a:pos x="160" y="256"/>
                </a:cxn>
                <a:cxn ang="0">
                  <a:pos x="124" y="268"/>
                </a:cxn>
                <a:cxn ang="0">
                  <a:pos x="98" y="270"/>
                </a:cxn>
                <a:cxn ang="0">
                  <a:pos x="56" y="264"/>
                </a:cxn>
                <a:cxn ang="0">
                  <a:pos x="38" y="254"/>
                </a:cxn>
                <a:cxn ang="0">
                  <a:pos x="24" y="242"/>
                </a:cxn>
                <a:cxn ang="0">
                  <a:pos x="14" y="224"/>
                </a:cxn>
                <a:cxn ang="0">
                  <a:pos x="2" y="170"/>
                </a:cxn>
                <a:cxn ang="0">
                  <a:pos x="0" y="136"/>
                </a:cxn>
                <a:cxn ang="0">
                  <a:pos x="4" y="84"/>
                </a:cxn>
                <a:cxn ang="0">
                  <a:pos x="12" y="56"/>
                </a:cxn>
                <a:cxn ang="0">
                  <a:pos x="24" y="36"/>
                </a:cxn>
                <a:cxn ang="0">
                  <a:pos x="36" y="20"/>
                </a:cxn>
                <a:cxn ang="0">
                  <a:pos x="54" y="10"/>
                </a:cxn>
                <a:cxn ang="0">
                  <a:pos x="82" y="2"/>
                </a:cxn>
                <a:cxn ang="0">
                  <a:pos x="104" y="0"/>
                </a:cxn>
                <a:cxn ang="0">
                  <a:pos x="144" y="6"/>
                </a:cxn>
                <a:cxn ang="0">
                  <a:pos x="174" y="26"/>
                </a:cxn>
                <a:cxn ang="0">
                  <a:pos x="192" y="58"/>
                </a:cxn>
                <a:cxn ang="0">
                  <a:pos x="198" y="100"/>
                </a:cxn>
              </a:cxnLst>
              <a:rect l="0" t="0" r="r" b="b"/>
              <a:pathLst>
                <a:path w="198" h="270">
                  <a:moveTo>
                    <a:pt x="134" y="100"/>
                  </a:moveTo>
                  <a:lnTo>
                    <a:pt x="134" y="100"/>
                  </a:lnTo>
                  <a:lnTo>
                    <a:pt x="132" y="80"/>
                  </a:lnTo>
                  <a:lnTo>
                    <a:pt x="132" y="72"/>
                  </a:lnTo>
                  <a:lnTo>
                    <a:pt x="128" y="64"/>
                  </a:lnTo>
                  <a:lnTo>
                    <a:pt x="124" y="58"/>
                  </a:lnTo>
                  <a:lnTo>
                    <a:pt x="120" y="52"/>
                  </a:lnTo>
                  <a:lnTo>
                    <a:pt x="112" y="48"/>
                  </a:lnTo>
                  <a:lnTo>
                    <a:pt x="104" y="48"/>
                  </a:lnTo>
                  <a:lnTo>
                    <a:pt x="104" y="48"/>
                  </a:lnTo>
                  <a:lnTo>
                    <a:pt x="94" y="48"/>
                  </a:lnTo>
                  <a:lnTo>
                    <a:pt x="84" y="52"/>
                  </a:lnTo>
                  <a:lnTo>
                    <a:pt x="78" y="60"/>
                  </a:lnTo>
                  <a:lnTo>
                    <a:pt x="74" y="70"/>
                  </a:lnTo>
                  <a:lnTo>
                    <a:pt x="70" y="82"/>
                  </a:lnTo>
                  <a:lnTo>
                    <a:pt x="68" y="96"/>
                  </a:lnTo>
                  <a:lnTo>
                    <a:pt x="66" y="136"/>
                  </a:lnTo>
                  <a:lnTo>
                    <a:pt x="66" y="136"/>
                  </a:lnTo>
                  <a:lnTo>
                    <a:pt x="68" y="176"/>
                  </a:lnTo>
                  <a:lnTo>
                    <a:pt x="70" y="192"/>
                  </a:lnTo>
                  <a:lnTo>
                    <a:pt x="72" y="204"/>
                  </a:lnTo>
                  <a:lnTo>
                    <a:pt x="78" y="214"/>
                  </a:lnTo>
                  <a:lnTo>
                    <a:pt x="84" y="220"/>
                  </a:lnTo>
                  <a:lnTo>
                    <a:pt x="92" y="224"/>
                  </a:lnTo>
                  <a:lnTo>
                    <a:pt x="102" y="226"/>
                  </a:lnTo>
                  <a:lnTo>
                    <a:pt x="102" y="226"/>
                  </a:lnTo>
                  <a:lnTo>
                    <a:pt x="110" y="224"/>
                  </a:lnTo>
                  <a:lnTo>
                    <a:pt x="116" y="222"/>
                  </a:lnTo>
                  <a:lnTo>
                    <a:pt x="122" y="218"/>
                  </a:lnTo>
                  <a:lnTo>
                    <a:pt x="126" y="212"/>
                  </a:lnTo>
                  <a:lnTo>
                    <a:pt x="130" y="202"/>
                  </a:lnTo>
                  <a:lnTo>
                    <a:pt x="132" y="192"/>
                  </a:lnTo>
                  <a:lnTo>
                    <a:pt x="134" y="166"/>
                  </a:lnTo>
                  <a:lnTo>
                    <a:pt x="198" y="166"/>
                  </a:lnTo>
                  <a:lnTo>
                    <a:pt x="198" y="166"/>
                  </a:lnTo>
                  <a:lnTo>
                    <a:pt x="196" y="190"/>
                  </a:lnTo>
                  <a:lnTo>
                    <a:pt x="192" y="210"/>
                  </a:lnTo>
                  <a:lnTo>
                    <a:pt x="184" y="228"/>
                  </a:lnTo>
                  <a:lnTo>
                    <a:pt x="174" y="244"/>
                  </a:lnTo>
                  <a:lnTo>
                    <a:pt x="160" y="256"/>
                  </a:lnTo>
                  <a:lnTo>
                    <a:pt x="144" y="264"/>
                  </a:lnTo>
                  <a:lnTo>
                    <a:pt x="124" y="268"/>
                  </a:lnTo>
                  <a:lnTo>
                    <a:pt x="98" y="270"/>
                  </a:lnTo>
                  <a:lnTo>
                    <a:pt x="98" y="270"/>
                  </a:lnTo>
                  <a:lnTo>
                    <a:pt x="76" y="270"/>
                  </a:lnTo>
                  <a:lnTo>
                    <a:pt x="56" y="264"/>
                  </a:lnTo>
                  <a:lnTo>
                    <a:pt x="46" y="260"/>
                  </a:lnTo>
                  <a:lnTo>
                    <a:pt x="38" y="254"/>
                  </a:lnTo>
                  <a:lnTo>
                    <a:pt x="32" y="248"/>
                  </a:lnTo>
                  <a:lnTo>
                    <a:pt x="24" y="242"/>
                  </a:lnTo>
                  <a:lnTo>
                    <a:pt x="20" y="234"/>
                  </a:lnTo>
                  <a:lnTo>
                    <a:pt x="14" y="224"/>
                  </a:lnTo>
                  <a:lnTo>
                    <a:pt x="6" y="200"/>
                  </a:lnTo>
                  <a:lnTo>
                    <a:pt x="2" y="170"/>
                  </a:lnTo>
                  <a:lnTo>
                    <a:pt x="0" y="136"/>
                  </a:lnTo>
                  <a:lnTo>
                    <a:pt x="0" y="136"/>
                  </a:lnTo>
                  <a:lnTo>
                    <a:pt x="2" y="98"/>
                  </a:lnTo>
                  <a:lnTo>
                    <a:pt x="4" y="84"/>
                  </a:lnTo>
                  <a:lnTo>
                    <a:pt x="8" y="70"/>
                  </a:lnTo>
                  <a:lnTo>
                    <a:pt x="12" y="56"/>
                  </a:lnTo>
                  <a:lnTo>
                    <a:pt x="18" y="46"/>
                  </a:lnTo>
                  <a:lnTo>
                    <a:pt x="24" y="36"/>
                  </a:lnTo>
                  <a:lnTo>
                    <a:pt x="30" y="28"/>
                  </a:lnTo>
                  <a:lnTo>
                    <a:pt x="36" y="20"/>
                  </a:lnTo>
                  <a:lnTo>
                    <a:pt x="44" y="14"/>
                  </a:lnTo>
                  <a:lnTo>
                    <a:pt x="54" y="10"/>
                  </a:lnTo>
                  <a:lnTo>
                    <a:pt x="62" y="6"/>
                  </a:lnTo>
                  <a:lnTo>
                    <a:pt x="82" y="2"/>
                  </a:lnTo>
                  <a:lnTo>
                    <a:pt x="104" y="0"/>
                  </a:lnTo>
                  <a:lnTo>
                    <a:pt x="104" y="0"/>
                  </a:lnTo>
                  <a:lnTo>
                    <a:pt x="126" y="2"/>
                  </a:lnTo>
                  <a:lnTo>
                    <a:pt x="144" y="6"/>
                  </a:lnTo>
                  <a:lnTo>
                    <a:pt x="160" y="16"/>
                  </a:lnTo>
                  <a:lnTo>
                    <a:pt x="174" y="26"/>
                  </a:lnTo>
                  <a:lnTo>
                    <a:pt x="184" y="40"/>
                  </a:lnTo>
                  <a:lnTo>
                    <a:pt x="192" y="58"/>
                  </a:lnTo>
                  <a:lnTo>
                    <a:pt x="196" y="78"/>
                  </a:lnTo>
                  <a:lnTo>
                    <a:pt x="198" y="100"/>
                  </a:lnTo>
                  <a:lnTo>
                    <a:pt x="134" y="10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7" name="Freeform 31"/>
            <p:cNvSpPr>
              <a:spLocks noEditPoints="1"/>
            </p:cNvSpPr>
            <p:nvPr/>
          </p:nvSpPr>
          <p:spPr bwMode="auto">
            <a:xfrm>
              <a:off x="4544949" y="673735"/>
              <a:ext cx="323850" cy="428625"/>
            </a:xfrm>
            <a:custGeom>
              <a:avLst/>
              <a:gdLst/>
              <a:ahLst/>
              <a:cxnLst>
                <a:cxn ang="0">
                  <a:pos x="102" y="0"/>
                </a:cxn>
                <a:cxn ang="0">
                  <a:pos x="130" y="2"/>
                </a:cxn>
                <a:cxn ang="0">
                  <a:pos x="152" y="8"/>
                </a:cxn>
                <a:cxn ang="0">
                  <a:pos x="170" y="18"/>
                </a:cxn>
                <a:cxn ang="0">
                  <a:pos x="182" y="34"/>
                </a:cxn>
                <a:cxn ang="0">
                  <a:pos x="192" y="52"/>
                </a:cxn>
                <a:cxn ang="0">
                  <a:pos x="202" y="104"/>
                </a:cxn>
                <a:cxn ang="0">
                  <a:pos x="204" y="136"/>
                </a:cxn>
                <a:cxn ang="0">
                  <a:pos x="198" y="194"/>
                </a:cxn>
                <a:cxn ang="0">
                  <a:pos x="188" y="226"/>
                </a:cxn>
                <a:cxn ang="0">
                  <a:pos x="176" y="244"/>
                </a:cxn>
                <a:cxn ang="0">
                  <a:pos x="160" y="256"/>
                </a:cxn>
                <a:cxn ang="0">
                  <a:pos x="140" y="266"/>
                </a:cxn>
                <a:cxn ang="0">
                  <a:pos x="102" y="270"/>
                </a:cxn>
                <a:cxn ang="0">
                  <a:pos x="88" y="270"/>
                </a:cxn>
                <a:cxn ang="0">
                  <a:pos x="64" y="266"/>
                </a:cxn>
                <a:cxn ang="0">
                  <a:pos x="44" y="258"/>
                </a:cxn>
                <a:cxn ang="0">
                  <a:pos x="28" y="244"/>
                </a:cxn>
                <a:cxn ang="0">
                  <a:pos x="16" y="228"/>
                </a:cxn>
                <a:cxn ang="0">
                  <a:pos x="6" y="194"/>
                </a:cxn>
                <a:cxn ang="0">
                  <a:pos x="0" y="136"/>
                </a:cxn>
                <a:cxn ang="0">
                  <a:pos x="2" y="104"/>
                </a:cxn>
                <a:cxn ang="0">
                  <a:pos x="14" y="54"/>
                </a:cxn>
                <a:cxn ang="0">
                  <a:pos x="24" y="34"/>
                </a:cxn>
                <a:cxn ang="0">
                  <a:pos x="38" y="20"/>
                </a:cxn>
                <a:cxn ang="0">
                  <a:pos x="54" y="8"/>
                </a:cxn>
                <a:cxn ang="0">
                  <a:pos x="76" y="2"/>
                </a:cxn>
                <a:cxn ang="0">
                  <a:pos x="102" y="0"/>
                </a:cxn>
                <a:cxn ang="0">
                  <a:pos x="102" y="226"/>
                </a:cxn>
                <a:cxn ang="0">
                  <a:pos x="120" y="220"/>
                </a:cxn>
                <a:cxn ang="0">
                  <a:pos x="130" y="204"/>
                </a:cxn>
                <a:cxn ang="0">
                  <a:pos x="136" y="176"/>
                </a:cxn>
                <a:cxn ang="0">
                  <a:pos x="138" y="136"/>
                </a:cxn>
                <a:cxn ang="0">
                  <a:pos x="134" y="78"/>
                </a:cxn>
                <a:cxn ang="0">
                  <a:pos x="126" y="56"/>
                </a:cxn>
                <a:cxn ang="0">
                  <a:pos x="112" y="46"/>
                </a:cxn>
                <a:cxn ang="0">
                  <a:pos x="102" y="44"/>
                </a:cxn>
                <a:cxn ang="0">
                  <a:pos x="84" y="52"/>
                </a:cxn>
                <a:cxn ang="0">
                  <a:pos x="72" y="70"/>
                </a:cxn>
                <a:cxn ang="0">
                  <a:pos x="68" y="98"/>
                </a:cxn>
                <a:cxn ang="0">
                  <a:pos x="66" y="136"/>
                </a:cxn>
                <a:cxn ang="0">
                  <a:pos x="70" y="186"/>
                </a:cxn>
                <a:cxn ang="0">
                  <a:pos x="76" y="210"/>
                </a:cxn>
                <a:cxn ang="0">
                  <a:pos x="92" y="224"/>
                </a:cxn>
                <a:cxn ang="0">
                  <a:pos x="102" y="226"/>
                </a:cxn>
              </a:cxnLst>
              <a:rect l="0" t="0" r="r" b="b"/>
              <a:pathLst>
                <a:path w="204" h="270">
                  <a:moveTo>
                    <a:pt x="102" y="0"/>
                  </a:moveTo>
                  <a:lnTo>
                    <a:pt x="102" y="0"/>
                  </a:lnTo>
                  <a:lnTo>
                    <a:pt x="116" y="0"/>
                  </a:lnTo>
                  <a:lnTo>
                    <a:pt x="130" y="2"/>
                  </a:lnTo>
                  <a:lnTo>
                    <a:pt x="142" y="4"/>
                  </a:lnTo>
                  <a:lnTo>
                    <a:pt x="152" y="8"/>
                  </a:lnTo>
                  <a:lnTo>
                    <a:pt x="162" y="12"/>
                  </a:lnTo>
                  <a:lnTo>
                    <a:pt x="170" y="18"/>
                  </a:lnTo>
                  <a:lnTo>
                    <a:pt x="176" y="26"/>
                  </a:lnTo>
                  <a:lnTo>
                    <a:pt x="182" y="34"/>
                  </a:lnTo>
                  <a:lnTo>
                    <a:pt x="188" y="42"/>
                  </a:lnTo>
                  <a:lnTo>
                    <a:pt x="192" y="52"/>
                  </a:lnTo>
                  <a:lnTo>
                    <a:pt x="200" y="76"/>
                  </a:lnTo>
                  <a:lnTo>
                    <a:pt x="202" y="104"/>
                  </a:lnTo>
                  <a:lnTo>
                    <a:pt x="204" y="136"/>
                  </a:lnTo>
                  <a:lnTo>
                    <a:pt x="204" y="136"/>
                  </a:lnTo>
                  <a:lnTo>
                    <a:pt x="202" y="166"/>
                  </a:lnTo>
                  <a:lnTo>
                    <a:pt x="198" y="194"/>
                  </a:lnTo>
                  <a:lnTo>
                    <a:pt x="192" y="216"/>
                  </a:lnTo>
                  <a:lnTo>
                    <a:pt x="188" y="226"/>
                  </a:lnTo>
                  <a:lnTo>
                    <a:pt x="182" y="236"/>
                  </a:lnTo>
                  <a:lnTo>
                    <a:pt x="176" y="244"/>
                  </a:lnTo>
                  <a:lnTo>
                    <a:pt x="168" y="250"/>
                  </a:lnTo>
                  <a:lnTo>
                    <a:pt x="160" y="256"/>
                  </a:lnTo>
                  <a:lnTo>
                    <a:pt x="150" y="262"/>
                  </a:lnTo>
                  <a:lnTo>
                    <a:pt x="140" y="266"/>
                  </a:lnTo>
                  <a:lnTo>
                    <a:pt x="128" y="268"/>
                  </a:lnTo>
                  <a:lnTo>
                    <a:pt x="102" y="270"/>
                  </a:lnTo>
                  <a:lnTo>
                    <a:pt x="102" y="270"/>
                  </a:lnTo>
                  <a:lnTo>
                    <a:pt x="88" y="270"/>
                  </a:lnTo>
                  <a:lnTo>
                    <a:pt x="76" y="268"/>
                  </a:lnTo>
                  <a:lnTo>
                    <a:pt x="64" y="266"/>
                  </a:lnTo>
                  <a:lnTo>
                    <a:pt x="54" y="262"/>
                  </a:lnTo>
                  <a:lnTo>
                    <a:pt x="44" y="258"/>
                  </a:lnTo>
                  <a:lnTo>
                    <a:pt x="36" y="252"/>
                  </a:lnTo>
                  <a:lnTo>
                    <a:pt x="28" y="244"/>
                  </a:lnTo>
                  <a:lnTo>
                    <a:pt x="22" y="236"/>
                  </a:lnTo>
                  <a:lnTo>
                    <a:pt x="16" y="228"/>
                  </a:lnTo>
                  <a:lnTo>
                    <a:pt x="12" y="218"/>
                  </a:lnTo>
                  <a:lnTo>
                    <a:pt x="6" y="194"/>
                  </a:lnTo>
                  <a:lnTo>
                    <a:pt x="2" y="166"/>
                  </a:lnTo>
                  <a:lnTo>
                    <a:pt x="0" y="136"/>
                  </a:lnTo>
                  <a:lnTo>
                    <a:pt x="0" y="136"/>
                  </a:lnTo>
                  <a:lnTo>
                    <a:pt x="2" y="104"/>
                  </a:lnTo>
                  <a:lnTo>
                    <a:pt x="6" y="76"/>
                  </a:lnTo>
                  <a:lnTo>
                    <a:pt x="14" y="54"/>
                  </a:lnTo>
                  <a:lnTo>
                    <a:pt x="18" y="44"/>
                  </a:lnTo>
                  <a:lnTo>
                    <a:pt x="24" y="34"/>
                  </a:lnTo>
                  <a:lnTo>
                    <a:pt x="30" y="26"/>
                  </a:lnTo>
                  <a:lnTo>
                    <a:pt x="38" y="20"/>
                  </a:lnTo>
                  <a:lnTo>
                    <a:pt x="46" y="14"/>
                  </a:lnTo>
                  <a:lnTo>
                    <a:pt x="54" y="8"/>
                  </a:lnTo>
                  <a:lnTo>
                    <a:pt x="64" y="4"/>
                  </a:lnTo>
                  <a:lnTo>
                    <a:pt x="76" y="2"/>
                  </a:lnTo>
                  <a:lnTo>
                    <a:pt x="102" y="0"/>
                  </a:lnTo>
                  <a:lnTo>
                    <a:pt x="102" y="0"/>
                  </a:lnTo>
                  <a:close/>
                  <a:moveTo>
                    <a:pt x="102" y="226"/>
                  </a:moveTo>
                  <a:lnTo>
                    <a:pt x="102" y="226"/>
                  </a:lnTo>
                  <a:lnTo>
                    <a:pt x="112" y="224"/>
                  </a:lnTo>
                  <a:lnTo>
                    <a:pt x="120" y="220"/>
                  </a:lnTo>
                  <a:lnTo>
                    <a:pt x="126" y="214"/>
                  </a:lnTo>
                  <a:lnTo>
                    <a:pt x="130" y="204"/>
                  </a:lnTo>
                  <a:lnTo>
                    <a:pt x="134" y="192"/>
                  </a:lnTo>
                  <a:lnTo>
                    <a:pt x="136" y="176"/>
                  </a:lnTo>
                  <a:lnTo>
                    <a:pt x="138" y="136"/>
                  </a:lnTo>
                  <a:lnTo>
                    <a:pt x="138" y="136"/>
                  </a:lnTo>
                  <a:lnTo>
                    <a:pt x="136" y="94"/>
                  </a:lnTo>
                  <a:lnTo>
                    <a:pt x="134" y="78"/>
                  </a:lnTo>
                  <a:lnTo>
                    <a:pt x="130" y="66"/>
                  </a:lnTo>
                  <a:lnTo>
                    <a:pt x="126" y="56"/>
                  </a:lnTo>
                  <a:lnTo>
                    <a:pt x="120" y="50"/>
                  </a:lnTo>
                  <a:lnTo>
                    <a:pt x="112" y="46"/>
                  </a:lnTo>
                  <a:lnTo>
                    <a:pt x="102" y="44"/>
                  </a:lnTo>
                  <a:lnTo>
                    <a:pt x="102" y="44"/>
                  </a:lnTo>
                  <a:lnTo>
                    <a:pt x="92" y="46"/>
                  </a:lnTo>
                  <a:lnTo>
                    <a:pt x="84" y="52"/>
                  </a:lnTo>
                  <a:lnTo>
                    <a:pt x="76" y="60"/>
                  </a:lnTo>
                  <a:lnTo>
                    <a:pt x="72" y="70"/>
                  </a:lnTo>
                  <a:lnTo>
                    <a:pt x="70" y="84"/>
                  </a:lnTo>
                  <a:lnTo>
                    <a:pt x="68" y="98"/>
                  </a:lnTo>
                  <a:lnTo>
                    <a:pt x="66" y="136"/>
                  </a:lnTo>
                  <a:lnTo>
                    <a:pt x="66" y="136"/>
                  </a:lnTo>
                  <a:lnTo>
                    <a:pt x="68" y="172"/>
                  </a:lnTo>
                  <a:lnTo>
                    <a:pt x="70" y="186"/>
                  </a:lnTo>
                  <a:lnTo>
                    <a:pt x="72" y="200"/>
                  </a:lnTo>
                  <a:lnTo>
                    <a:pt x="76" y="210"/>
                  </a:lnTo>
                  <a:lnTo>
                    <a:pt x="84" y="218"/>
                  </a:lnTo>
                  <a:lnTo>
                    <a:pt x="92" y="224"/>
                  </a:lnTo>
                  <a:lnTo>
                    <a:pt x="102" y="226"/>
                  </a:lnTo>
                  <a:lnTo>
                    <a:pt x="102" y="22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8" name="Freeform 32"/>
            <p:cNvSpPr>
              <a:spLocks/>
            </p:cNvSpPr>
            <p:nvPr/>
          </p:nvSpPr>
          <p:spPr bwMode="auto">
            <a:xfrm>
              <a:off x="4925949" y="673735"/>
              <a:ext cx="504825" cy="419100"/>
            </a:xfrm>
            <a:custGeom>
              <a:avLst/>
              <a:gdLst/>
              <a:ahLst/>
              <a:cxnLst>
                <a:cxn ang="0">
                  <a:pos x="62" y="6"/>
                </a:cxn>
                <a:cxn ang="0">
                  <a:pos x="64" y="32"/>
                </a:cxn>
                <a:cxn ang="0">
                  <a:pos x="76" y="18"/>
                </a:cxn>
                <a:cxn ang="0">
                  <a:pos x="92" y="8"/>
                </a:cxn>
                <a:cxn ang="0">
                  <a:pos x="128" y="0"/>
                </a:cxn>
                <a:cxn ang="0">
                  <a:pos x="140" y="0"/>
                </a:cxn>
                <a:cxn ang="0">
                  <a:pos x="158" y="6"/>
                </a:cxn>
                <a:cxn ang="0">
                  <a:pos x="174" y="16"/>
                </a:cxn>
                <a:cxn ang="0">
                  <a:pos x="184" y="32"/>
                </a:cxn>
                <a:cxn ang="0">
                  <a:pos x="188" y="40"/>
                </a:cxn>
                <a:cxn ang="0">
                  <a:pos x="194" y="32"/>
                </a:cxn>
                <a:cxn ang="0">
                  <a:pos x="206" y="16"/>
                </a:cxn>
                <a:cxn ang="0">
                  <a:pos x="222" y="6"/>
                </a:cxn>
                <a:cxn ang="0">
                  <a:pos x="242" y="0"/>
                </a:cxn>
                <a:cxn ang="0">
                  <a:pos x="254" y="0"/>
                </a:cxn>
                <a:cxn ang="0">
                  <a:pos x="282" y="4"/>
                </a:cxn>
                <a:cxn ang="0">
                  <a:pos x="302" y="20"/>
                </a:cxn>
                <a:cxn ang="0">
                  <a:pos x="314" y="44"/>
                </a:cxn>
                <a:cxn ang="0">
                  <a:pos x="318" y="76"/>
                </a:cxn>
                <a:cxn ang="0">
                  <a:pos x="252" y="264"/>
                </a:cxn>
                <a:cxn ang="0">
                  <a:pos x="252" y="84"/>
                </a:cxn>
                <a:cxn ang="0">
                  <a:pos x="246" y="60"/>
                </a:cxn>
                <a:cxn ang="0">
                  <a:pos x="238" y="52"/>
                </a:cxn>
                <a:cxn ang="0">
                  <a:pos x="226" y="50"/>
                </a:cxn>
                <a:cxn ang="0">
                  <a:pos x="218" y="52"/>
                </a:cxn>
                <a:cxn ang="0">
                  <a:pos x="206" y="56"/>
                </a:cxn>
                <a:cxn ang="0">
                  <a:pos x="198" y="68"/>
                </a:cxn>
                <a:cxn ang="0">
                  <a:pos x="192" y="84"/>
                </a:cxn>
                <a:cxn ang="0">
                  <a:pos x="192" y="264"/>
                </a:cxn>
                <a:cxn ang="0">
                  <a:pos x="126" y="84"/>
                </a:cxn>
                <a:cxn ang="0">
                  <a:pos x="124" y="70"/>
                </a:cxn>
                <a:cxn ang="0">
                  <a:pos x="116" y="56"/>
                </a:cxn>
                <a:cxn ang="0">
                  <a:pos x="106" y="50"/>
                </a:cxn>
                <a:cxn ang="0">
                  <a:pos x="100" y="50"/>
                </a:cxn>
                <a:cxn ang="0">
                  <a:pos x="86" y="54"/>
                </a:cxn>
                <a:cxn ang="0">
                  <a:pos x="74" y="62"/>
                </a:cxn>
                <a:cxn ang="0">
                  <a:pos x="68" y="76"/>
                </a:cxn>
                <a:cxn ang="0">
                  <a:pos x="66" y="94"/>
                </a:cxn>
                <a:cxn ang="0">
                  <a:pos x="0" y="264"/>
                </a:cxn>
              </a:cxnLst>
              <a:rect l="0" t="0" r="r" b="b"/>
              <a:pathLst>
                <a:path w="318" h="264">
                  <a:moveTo>
                    <a:pt x="0" y="6"/>
                  </a:moveTo>
                  <a:lnTo>
                    <a:pt x="62" y="6"/>
                  </a:lnTo>
                  <a:lnTo>
                    <a:pt x="62" y="32"/>
                  </a:lnTo>
                  <a:lnTo>
                    <a:pt x="64" y="32"/>
                  </a:lnTo>
                  <a:lnTo>
                    <a:pt x="64" y="32"/>
                  </a:lnTo>
                  <a:lnTo>
                    <a:pt x="76" y="18"/>
                  </a:lnTo>
                  <a:lnTo>
                    <a:pt x="84" y="12"/>
                  </a:lnTo>
                  <a:lnTo>
                    <a:pt x="92" y="8"/>
                  </a:lnTo>
                  <a:lnTo>
                    <a:pt x="110" y="2"/>
                  </a:lnTo>
                  <a:lnTo>
                    <a:pt x="128" y="0"/>
                  </a:lnTo>
                  <a:lnTo>
                    <a:pt x="128" y="0"/>
                  </a:lnTo>
                  <a:lnTo>
                    <a:pt x="140" y="0"/>
                  </a:lnTo>
                  <a:lnTo>
                    <a:pt x="150" y="2"/>
                  </a:lnTo>
                  <a:lnTo>
                    <a:pt x="158" y="6"/>
                  </a:lnTo>
                  <a:lnTo>
                    <a:pt x="166" y="10"/>
                  </a:lnTo>
                  <a:lnTo>
                    <a:pt x="174" y="16"/>
                  </a:lnTo>
                  <a:lnTo>
                    <a:pt x="180" y="24"/>
                  </a:lnTo>
                  <a:lnTo>
                    <a:pt x="184" y="32"/>
                  </a:lnTo>
                  <a:lnTo>
                    <a:pt x="188" y="40"/>
                  </a:lnTo>
                  <a:lnTo>
                    <a:pt x="188" y="40"/>
                  </a:lnTo>
                  <a:lnTo>
                    <a:pt x="188" y="40"/>
                  </a:lnTo>
                  <a:lnTo>
                    <a:pt x="194" y="32"/>
                  </a:lnTo>
                  <a:lnTo>
                    <a:pt x="198" y="22"/>
                  </a:lnTo>
                  <a:lnTo>
                    <a:pt x="206" y="16"/>
                  </a:lnTo>
                  <a:lnTo>
                    <a:pt x="214" y="10"/>
                  </a:lnTo>
                  <a:lnTo>
                    <a:pt x="222" y="6"/>
                  </a:lnTo>
                  <a:lnTo>
                    <a:pt x="232" y="2"/>
                  </a:lnTo>
                  <a:lnTo>
                    <a:pt x="242" y="0"/>
                  </a:lnTo>
                  <a:lnTo>
                    <a:pt x="254" y="0"/>
                  </a:lnTo>
                  <a:lnTo>
                    <a:pt x="254" y="0"/>
                  </a:lnTo>
                  <a:lnTo>
                    <a:pt x="270" y="0"/>
                  </a:lnTo>
                  <a:lnTo>
                    <a:pt x="282" y="4"/>
                  </a:lnTo>
                  <a:lnTo>
                    <a:pt x="294" y="10"/>
                  </a:lnTo>
                  <a:lnTo>
                    <a:pt x="302" y="20"/>
                  </a:lnTo>
                  <a:lnTo>
                    <a:pt x="310" y="30"/>
                  </a:lnTo>
                  <a:lnTo>
                    <a:pt x="314" y="44"/>
                  </a:lnTo>
                  <a:lnTo>
                    <a:pt x="318" y="60"/>
                  </a:lnTo>
                  <a:lnTo>
                    <a:pt x="318" y="76"/>
                  </a:lnTo>
                  <a:lnTo>
                    <a:pt x="318" y="264"/>
                  </a:lnTo>
                  <a:lnTo>
                    <a:pt x="252" y="264"/>
                  </a:lnTo>
                  <a:lnTo>
                    <a:pt x="252" y="84"/>
                  </a:lnTo>
                  <a:lnTo>
                    <a:pt x="252" y="84"/>
                  </a:lnTo>
                  <a:lnTo>
                    <a:pt x="250" y="70"/>
                  </a:lnTo>
                  <a:lnTo>
                    <a:pt x="246" y="60"/>
                  </a:lnTo>
                  <a:lnTo>
                    <a:pt x="242" y="56"/>
                  </a:lnTo>
                  <a:lnTo>
                    <a:pt x="238" y="52"/>
                  </a:lnTo>
                  <a:lnTo>
                    <a:pt x="232" y="50"/>
                  </a:lnTo>
                  <a:lnTo>
                    <a:pt x="226" y="50"/>
                  </a:lnTo>
                  <a:lnTo>
                    <a:pt x="226" y="50"/>
                  </a:lnTo>
                  <a:lnTo>
                    <a:pt x="218" y="52"/>
                  </a:lnTo>
                  <a:lnTo>
                    <a:pt x="212" y="54"/>
                  </a:lnTo>
                  <a:lnTo>
                    <a:pt x="206" y="56"/>
                  </a:lnTo>
                  <a:lnTo>
                    <a:pt x="202" y="62"/>
                  </a:lnTo>
                  <a:lnTo>
                    <a:pt x="198" y="68"/>
                  </a:lnTo>
                  <a:lnTo>
                    <a:pt x="194" y="76"/>
                  </a:lnTo>
                  <a:lnTo>
                    <a:pt x="192" y="84"/>
                  </a:lnTo>
                  <a:lnTo>
                    <a:pt x="192" y="94"/>
                  </a:lnTo>
                  <a:lnTo>
                    <a:pt x="192" y="264"/>
                  </a:lnTo>
                  <a:lnTo>
                    <a:pt x="126" y="264"/>
                  </a:lnTo>
                  <a:lnTo>
                    <a:pt x="126" y="84"/>
                  </a:lnTo>
                  <a:lnTo>
                    <a:pt x="126" y="84"/>
                  </a:lnTo>
                  <a:lnTo>
                    <a:pt x="124" y="70"/>
                  </a:lnTo>
                  <a:lnTo>
                    <a:pt x="120" y="60"/>
                  </a:lnTo>
                  <a:lnTo>
                    <a:pt x="116" y="56"/>
                  </a:lnTo>
                  <a:lnTo>
                    <a:pt x="112" y="52"/>
                  </a:lnTo>
                  <a:lnTo>
                    <a:pt x="106" y="50"/>
                  </a:lnTo>
                  <a:lnTo>
                    <a:pt x="100" y="50"/>
                  </a:lnTo>
                  <a:lnTo>
                    <a:pt x="100" y="50"/>
                  </a:lnTo>
                  <a:lnTo>
                    <a:pt x="92" y="52"/>
                  </a:lnTo>
                  <a:lnTo>
                    <a:pt x="86" y="54"/>
                  </a:lnTo>
                  <a:lnTo>
                    <a:pt x="80" y="56"/>
                  </a:lnTo>
                  <a:lnTo>
                    <a:pt x="74" y="62"/>
                  </a:lnTo>
                  <a:lnTo>
                    <a:pt x="70" y="68"/>
                  </a:lnTo>
                  <a:lnTo>
                    <a:pt x="68" y="76"/>
                  </a:lnTo>
                  <a:lnTo>
                    <a:pt x="66" y="84"/>
                  </a:lnTo>
                  <a:lnTo>
                    <a:pt x="66" y="94"/>
                  </a:lnTo>
                  <a:lnTo>
                    <a:pt x="66" y="264"/>
                  </a:lnTo>
                  <a:lnTo>
                    <a:pt x="0" y="264"/>
                  </a:lnTo>
                  <a:lnTo>
                    <a:pt x="0" y="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grpSp>
      <p:sp>
        <p:nvSpPr>
          <p:cNvPr id="19" name="Rectangle 18">
            <a:hlinkClick r:id="rId3"/>
          </p:cNvPr>
          <p:cNvSpPr/>
          <p:nvPr userDrawn="1"/>
        </p:nvSpPr>
        <p:spPr bwMode="auto">
          <a:xfrm>
            <a:off x="3669030" y="6314349"/>
            <a:ext cx="1805940" cy="283464"/>
          </a:xfrm>
          <a:prstGeom prst="rect">
            <a:avLst/>
          </a:prstGeom>
          <a:solidFill>
            <a:schemeClr val="bg1">
              <a:alpha val="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srgbClr val="000000"/>
              </a:buClr>
              <a:buFont typeface="Wingdings" pitchFamily="2" charset="2"/>
              <a:buNone/>
            </a:pPr>
            <a:endParaRPr lang="en-US" sz="1400" smtClean="0">
              <a:solidFill>
                <a:srgbClr val="292929"/>
              </a:solidFill>
              <a:ea typeface="ＭＳ Ｐゴシック" pitchFamily="34" charset="-128"/>
            </a:endParaRPr>
          </a:p>
        </p:txBody>
      </p:sp>
      <p:sp>
        <p:nvSpPr>
          <p:cNvPr id="20" name="Rectangle 45"/>
          <p:cNvSpPr>
            <a:spLocks noGrp="1" noChangeArrowheads="1"/>
          </p:cNvSpPr>
          <p:nvPr>
            <p:ph type="subTitle" sz="quarter" idx="1" hasCustomPrompt="1"/>
          </p:nvPr>
        </p:nvSpPr>
        <p:spPr>
          <a:xfrm>
            <a:off x="2303080" y="3267926"/>
            <a:ext cx="4537841" cy="355482"/>
          </a:xfrm>
        </p:spPr>
        <p:txBody>
          <a:bodyPr/>
          <a:lstStyle>
            <a:lvl1pPr marL="0" indent="0" algn="ctr">
              <a:lnSpc>
                <a:spcPct val="95000"/>
              </a:lnSpc>
              <a:spcBef>
                <a:spcPct val="0"/>
              </a:spcBef>
              <a:spcAft>
                <a:spcPct val="0"/>
              </a:spcAft>
              <a:buFont typeface="Wingdings" pitchFamily="2" charset="2"/>
              <a:buNone/>
              <a:defRPr sz="1800" b="1" baseline="0">
                <a:solidFill>
                  <a:srgbClr val="D9D9D9"/>
                </a:solidFill>
                <a:latin typeface="Arial Narrow" pitchFamily="34" charset="0"/>
              </a:defRPr>
            </a:lvl1pPr>
          </a:lstStyle>
          <a:p>
            <a:r>
              <a:rPr lang="en-US" dirty="0" smtClean="0"/>
              <a:t>Click to edit subtitle text</a:t>
            </a:r>
            <a:endParaRPr lang="en-US" dirty="0"/>
          </a:p>
        </p:txBody>
      </p:sp>
      <p:sp>
        <p:nvSpPr>
          <p:cNvPr id="21" name="Text Placeholder 9"/>
          <p:cNvSpPr>
            <a:spLocks noGrp="1"/>
          </p:cNvSpPr>
          <p:nvPr>
            <p:ph type="body" sz="quarter" idx="11" hasCustomPrompt="1"/>
          </p:nvPr>
        </p:nvSpPr>
        <p:spPr>
          <a:xfrm>
            <a:off x="2286000" y="3666143"/>
            <a:ext cx="4572000" cy="1077218"/>
          </a:xfrm>
        </p:spPr>
        <p:txBody>
          <a:bodyPr/>
          <a:lstStyle>
            <a:lvl1pPr marL="0" indent="0" algn="ctr">
              <a:lnSpc>
                <a:spcPct val="100000"/>
              </a:lnSpc>
              <a:spcBef>
                <a:spcPts val="0"/>
              </a:spcBef>
              <a:spcAft>
                <a:spcPts val="0"/>
              </a:spcAft>
              <a:buNone/>
              <a:defRPr sz="1600" b="0" baseline="0">
                <a:solidFill>
                  <a:schemeClr val="bg1"/>
                </a:solidFill>
                <a:latin typeface="+mj-lt"/>
              </a:defRPr>
            </a:lvl1pPr>
            <a:lvl2pPr indent="0" algn="ctr">
              <a:lnSpc>
                <a:spcPct val="100000"/>
              </a:lnSpc>
              <a:buNone/>
              <a:defRPr sz="1800" b="0">
                <a:solidFill>
                  <a:schemeClr val="bg1"/>
                </a:solidFill>
                <a:latin typeface="+mj-lt"/>
              </a:defRPr>
            </a:lvl2pPr>
            <a:lvl3pPr indent="0" algn="ctr">
              <a:lnSpc>
                <a:spcPct val="100000"/>
              </a:lnSpc>
              <a:buNone/>
              <a:defRPr sz="1800" b="0">
                <a:solidFill>
                  <a:schemeClr val="bg1"/>
                </a:solidFill>
                <a:latin typeface="+mj-lt"/>
              </a:defRPr>
            </a:lvl3pPr>
            <a:lvl4pPr algn="ctr">
              <a:buNone/>
              <a:defRPr sz="1800" b="0">
                <a:solidFill>
                  <a:schemeClr val="bg1"/>
                </a:solidFill>
                <a:latin typeface="+mj-lt"/>
              </a:defRPr>
            </a:lvl4pPr>
            <a:lvl5pPr algn="ctr">
              <a:buNone/>
              <a:defRPr sz="1800" b="0">
                <a:solidFill>
                  <a:schemeClr val="bg1"/>
                </a:solidFill>
                <a:latin typeface="+mj-lt"/>
              </a:defRPr>
            </a:lvl5pPr>
          </a:lstStyle>
          <a:p>
            <a:pPr lvl="0"/>
            <a:r>
              <a:rPr lang="en-US" dirty="0" smtClean="0"/>
              <a:t>Second level</a:t>
            </a:r>
          </a:p>
          <a:p>
            <a:pPr lvl="0"/>
            <a:r>
              <a:rPr lang="en-US" dirty="0" smtClean="0"/>
              <a:t>Third level</a:t>
            </a:r>
          </a:p>
          <a:p>
            <a:pPr lvl="0"/>
            <a:r>
              <a:rPr lang="en-US" dirty="0" smtClean="0"/>
              <a:t>Fourth level</a:t>
            </a:r>
          </a:p>
          <a:p>
            <a:pPr lvl="0"/>
            <a:r>
              <a:rPr lang="en-US" dirty="0" smtClean="0"/>
              <a:t>Fifth level</a:t>
            </a:r>
          </a:p>
        </p:txBody>
      </p:sp>
    </p:spTree>
    <p:extLst>
      <p:ext uri="{BB962C8B-B14F-4D97-AF65-F5344CB8AC3E}">
        <p14:creationId xmlns:p14="http://schemas.microsoft.com/office/powerpoint/2010/main" val="42129432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91A8F5D-09CF-4B12-BCB2-FCB998BDD8B8}" type="datetimeFigureOut">
              <a:rPr lang="en-US" smtClean="0"/>
              <a:t>1/9/2013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6930846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6CBFC7-A4D4-4BFC-AA3C-B7D42C634817}" type="datetimeFigureOut">
              <a:rPr lang="en-US" smtClean="0"/>
              <a:t>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10931021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6CBFC7-A4D4-4BFC-AA3C-B7D42C634817}" type="datetimeFigureOut">
              <a:rPr lang="en-US" smtClean="0"/>
              <a:t>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42914188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6CBFC7-A4D4-4BFC-AA3C-B7D42C634817}" type="datetimeFigureOut">
              <a:rPr lang="en-US" smtClean="0"/>
              <a:t>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37230946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6CBFC7-A4D4-4BFC-AA3C-B7D42C634817}" type="datetimeFigureOut">
              <a:rPr lang="en-US" smtClean="0"/>
              <a:t>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2983355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1A8F5D-09CF-4B12-BCB2-FCB998BDD8B8}" type="datetimeFigureOut">
              <a:rPr lang="en-US" smtClean="0"/>
              <a:t>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19167046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6CBFC7-A4D4-4BFC-AA3C-B7D42C634817}" type="datetimeFigureOut">
              <a:rPr lang="en-US" smtClean="0"/>
              <a:t>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12443800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6CBFC7-A4D4-4BFC-AA3C-B7D42C634817}" type="datetimeFigureOut">
              <a:rPr lang="en-US" smtClean="0"/>
              <a:t>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25914775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6CBFC7-A4D4-4BFC-AA3C-B7D42C634817}" type="datetimeFigureOut">
              <a:rPr lang="en-US" smtClean="0"/>
              <a:t>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39515397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6CBFC7-A4D4-4BFC-AA3C-B7D42C634817}" type="datetimeFigureOut">
              <a:rPr lang="en-US" smtClean="0"/>
              <a:t>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13754039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6CBFC7-A4D4-4BFC-AA3C-B7D42C634817}" type="datetimeFigureOut">
              <a:rPr lang="en-US" smtClean="0"/>
              <a:t>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34118744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6CBFC7-A4D4-4BFC-AA3C-B7D42C634817}" type="datetimeFigureOut">
              <a:rPr lang="en-US" smtClean="0"/>
              <a:t>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35578763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6CBFC7-A4D4-4BFC-AA3C-B7D42C634817}" type="datetimeFigureOut">
              <a:rPr lang="en-US" smtClean="0"/>
              <a:t>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3547474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1A8F5D-09CF-4B12-BCB2-FCB998BDD8B8}" type="datetimeFigureOut">
              <a:rPr lang="en-US" smtClean="0"/>
              <a:t>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2303037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1A8F5D-09CF-4B12-BCB2-FCB998BDD8B8}" type="datetimeFigureOut">
              <a:rPr lang="en-US" smtClean="0"/>
              <a:t>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877512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1A8F5D-09CF-4B12-BCB2-FCB998BDD8B8}" type="datetimeFigureOut">
              <a:rPr lang="en-US" smtClean="0"/>
              <a:t>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4221816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1A8F5D-09CF-4B12-BCB2-FCB998BDD8B8}" type="datetimeFigureOut">
              <a:rPr lang="en-US" smtClean="0"/>
              <a:t>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1809761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1A8F5D-09CF-4B12-BCB2-FCB998BDD8B8}" type="datetimeFigureOut">
              <a:rPr lang="en-US" smtClean="0"/>
              <a:t>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12261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1A8F5D-09CF-4B12-BCB2-FCB998BDD8B8}" type="datetimeFigureOut">
              <a:rPr lang="en-US" smtClean="0"/>
              <a:t>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3726247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A8F5D-09CF-4B12-BCB2-FCB998BDD8B8}" type="datetimeFigureOut">
              <a:rPr lang="en-US" smtClean="0"/>
              <a:t>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39C3C-0F6E-4C9D-9BD6-336196307036}" type="slidenum">
              <a:rPr lang="en-US" smtClean="0"/>
              <a:t>‹#›</a:t>
            </a:fld>
            <a:endParaRPr lang="en-US"/>
          </a:p>
        </p:txBody>
      </p:sp>
    </p:spTree>
    <p:extLst>
      <p:ext uri="{BB962C8B-B14F-4D97-AF65-F5344CB8AC3E}">
        <p14:creationId xmlns:p14="http://schemas.microsoft.com/office/powerpoint/2010/main" val="1810072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7" name="Picture 11" descr="ppt_4-3_text-no-color.png"/>
          <p:cNvPicPr>
            <a:picLocks noChangeAspect="1"/>
          </p:cNvPicPr>
          <p:nvPr/>
        </p:nvPicPr>
        <p:blipFill>
          <a:blip r:embed="rId16" cstate="print"/>
          <a:srcRect/>
          <a:stretch>
            <a:fillRect/>
          </a:stretch>
        </p:blipFill>
        <p:spPr bwMode="auto">
          <a:xfrm>
            <a:off x="0" y="6405563"/>
            <a:ext cx="9144000" cy="452437"/>
          </a:xfrm>
          <a:prstGeom prst="rect">
            <a:avLst/>
          </a:prstGeom>
          <a:noFill/>
          <a:ln w="9525">
            <a:noFill/>
            <a:miter lim="800000"/>
            <a:headEnd/>
            <a:tailEnd/>
          </a:ln>
        </p:spPr>
      </p:pic>
      <p:sp>
        <p:nvSpPr>
          <p:cNvPr id="1028" name="Rectangle 4"/>
          <p:cNvSpPr>
            <a:spLocks noGrp="1" noChangeArrowheads="1"/>
          </p:cNvSpPr>
          <p:nvPr>
            <p:ph type="title"/>
          </p:nvPr>
        </p:nvSpPr>
        <p:spPr bwMode="auto">
          <a:xfrm>
            <a:off x="633413" y="177800"/>
            <a:ext cx="8205787" cy="1050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sp>
        <p:nvSpPr>
          <p:cNvPr id="1029" name="Rectangle 5"/>
          <p:cNvSpPr>
            <a:spLocks noGrp="1" noChangeArrowheads="1"/>
          </p:cNvSpPr>
          <p:nvPr>
            <p:ph type="body" idx="1"/>
          </p:nvPr>
        </p:nvSpPr>
        <p:spPr bwMode="auto">
          <a:xfrm>
            <a:off x="638175" y="1225550"/>
            <a:ext cx="8201025" cy="20017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Slide Number Placeholder 7"/>
          <p:cNvSpPr txBox="1">
            <a:spLocks/>
          </p:cNvSpPr>
          <p:nvPr/>
        </p:nvSpPr>
        <p:spPr>
          <a:xfrm>
            <a:off x="8591550" y="6124575"/>
            <a:ext cx="552450" cy="314325"/>
          </a:xfrm>
          <a:prstGeom prst="rect">
            <a:avLst/>
          </a:prstGeom>
        </p:spPr>
        <p:txBody>
          <a:bodyPr anchor="ctr"/>
          <a:lstStyle/>
          <a:p>
            <a:pPr algn="r" fontAlgn="base">
              <a:spcBef>
                <a:spcPct val="50000"/>
              </a:spcBef>
              <a:spcAft>
                <a:spcPct val="17000"/>
              </a:spcAft>
              <a:buClr>
                <a:srgbClr val="000000"/>
              </a:buClr>
              <a:buFont typeface="Wingdings" pitchFamily="2" charset="2"/>
              <a:buNone/>
            </a:pPr>
            <a:fld id="{4E75C7A2-4D03-4E3A-8789-D5A3CA26C55E}" type="slidenum">
              <a:rPr lang="en-US" sz="800">
                <a:solidFill>
                  <a:srgbClr val="B0B7BB"/>
                </a:solidFill>
                <a:ea typeface="ＭＳ Ｐゴシック" pitchFamily="34" charset="-128"/>
              </a:rPr>
              <a:pPr algn="r" fontAlgn="base">
                <a:spcBef>
                  <a:spcPct val="50000"/>
                </a:spcBef>
                <a:spcAft>
                  <a:spcPct val="17000"/>
                </a:spcAft>
                <a:buClr>
                  <a:srgbClr val="000000"/>
                </a:buClr>
                <a:buFont typeface="Wingdings" pitchFamily="2" charset="2"/>
                <a:buNone/>
              </a:pPr>
              <a:t>‹#›</a:t>
            </a:fld>
            <a:endParaRPr lang="en-US" sz="800">
              <a:solidFill>
                <a:srgbClr val="B0B7BB"/>
              </a:solidFill>
              <a:ea typeface="ＭＳ Ｐゴシック" pitchFamily="34" charset="-128"/>
            </a:endParaRPr>
          </a:p>
        </p:txBody>
      </p:sp>
      <p:sp>
        <p:nvSpPr>
          <p:cNvPr id="12" name="Rectangle 11"/>
          <p:cNvSpPr/>
          <p:nvPr/>
        </p:nvSpPr>
        <p:spPr bwMode="auto">
          <a:xfrm>
            <a:off x="0" y="201168"/>
            <a:ext cx="530352" cy="438912"/>
          </a:xfrm>
          <a:prstGeom prst="rect">
            <a:avLst/>
          </a:prstGeom>
          <a:solidFill>
            <a:srgbClr val="FF8917"/>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srgbClr val="000000"/>
              </a:buClr>
              <a:buFont typeface="Wingdings" pitchFamily="2" charset="2"/>
              <a:buNone/>
            </a:pPr>
            <a:endParaRPr lang="en-US" sz="1400" smtClean="0">
              <a:solidFill>
                <a:srgbClr val="292929"/>
              </a:solidFill>
              <a:ea typeface="ＭＳ Ｐゴシック" pitchFamily="34" charset="-128"/>
            </a:endParaRPr>
          </a:p>
        </p:txBody>
      </p:sp>
      <p:sp>
        <p:nvSpPr>
          <p:cNvPr id="15" name="Rectangle 14"/>
          <p:cNvSpPr>
            <a:spLocks noChangeArrowheads="1"/>
          </p:cNvSpPr>
          <p:nvPr/>
        </p:nvSpPr>
        <p:spPr bwMode="auto">
          <a:xfrm>
            <a:off x="2819400" y="6553200"/>
            <a:ext cx="3505200" cy="304800"/>
          </a:xfrm>
          <a:prstGeom prst="rect">
            <a:avLst/>
          </a:prstGeom>
          <a:noFill/>
          <a:ln w="9525">
            <a:noFill/>
            <a:miter lim="800000"/>
            <a:headEnd/>
            <a:tailEnd/>
          </a:ln>
          <a:effectLst/>
        </p:spPr>
        <p:txBody>
          <a:bodyPr anchor="b"/>
          <a:lstStyle/>
          <a:p>
            <a:pPr algn="ctr" eaLnBrk="0" hangingPunct="0">
              <a:defRPr/>
            </a:pPr>
            <a:r>
              <a:rPr lang="en-US" sz="600" b="1" kern="0" dirty="0" smtClean="0">
                <a:solidFill>
                  <a:srgbClr val="52719E"/>
                </a:solidFill>
                <a:ea typeface="ＭＳ Ｐゴシック" pitchFamily="34" charset="-128"/>
              </a:rPr>
              <a:t/>
            </a:r>
            <a:br>
              <a:rPr lang="en-US" sz="600" b="1" kern="0" dirty="0" smtClean="0">
                <a:solidFill>
                  <a:srgbClr val="52719E"/>
                </a:solidFill>
                <a:ea typeface="ＭＳ Ｐゴシック" pitchFamily="34" charset="-128"/>
              </a:rPr>
            </a:br>
            <a:r>
              <a:rPr lang="en-US" sz="600" b="1" kern="0" dirty="0">
                <a:solidFill>
                  <a:srgbClr val="52719E"/>
                </a:solidFill>
                <a:ea typeface="ＭＳ Ｐゴシック" pitchFamily="34" charset="-128"/>
              </a:rPr>
              <a:t>Copyright © </a:t>
            </a:r>
            <a:r>
              <a:rPr lang="en-US" sz="600" b="1" kern="0" dirty="0" smtClean="0">
                <a:solidFill>
                  <a:srgbClr val="52719E"/>
                </a:solidFill>
                <a:ea typeface="ＭＳ Ｐゴシック" pitchFamily="34" charset="-128"/>
              </a:rPr>
              <a:t>2011, </a:t>
            </a:r>
            <a:r>
              <a:rPr lang="en-US" sz="600" b="1" kern="0" dirty="0">
                <a:solidFill>
                  <a:srgbClr val="52719E"/>
                </a:solidFill>
                <a:ea typeface="ＭＳ Ｐゴシック" pitchFamily="34" charset="-128"/>
              </a:rPr>
              <a:t>SAS Institute Inc. All rights reserved.</a:t>
            </a:r>
          </a:p>
        </p:txBody>
      </p:sp>
    </p:spTree>
    <p:extLst>
      <p:ext uri="{BB962C8B-B14F-4D97-AF65-F5344CB8AC3E}">
        <p14:creationId xmlns:p14="http://schemas.microsoft.com/office/powerpoint/2010/main" val="1955421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hf hdr="0" ftr="0" dt="0"/>
  <p:txStyles>
    <p:titleStyle>
      <a:lvl1pPr algn="l" rtl="0" eaLnBrk="1" fontAlgn="base" hangingPunct="1">
        <a:lnSpc>
          <a:spcPct val="83000"/>
        </a:lnSpc>
        <a:spcBef>
          <a:spcPct val="0"/>
        </a:spcBef>
        <a:spcAft>
          <a:spcPct val="0"/>
        </a:spcAft>
        <a:defRPr sz="3600" b="1">
          <a:solidFill>
            <a:srgbClr val="0053C3"/>
          </a:solidFill>
          <a:latin typeface="+mj-lt"/>
          <a:ea typeface="ＭＳ Ｐゴシック" pitchFamily="-112" charset="-128"/>
          <a:cs typeface="ＭＳ Ｐゴシック" pitchFamily="-112" charset="-128"/>
        </a:defRPr>
      </a:lvl1pPr>
      <a:lvl2pPr algn="l" rtl="0" eaLnBrk="1" fontAlgn="base" hangingPunct="1">
        <a:lnSpc>
          <a:spcPct val="83000"/>
        </a:lnSpc>
        <a:spcBef>
          <a:spcPct val="0"/>
        </a:spcBef>
        <a:spcAft>
          <a:spcPct val="0"/>
        </a:spcAft>
        <a:defRPr sz="3600" b="1">
          <a:solidFill>
            <a:srgbClr val="0053C3"/>
          </a:solidFill>
          <a:latin typeface="Arial Narrow" pitchFamily="34" charset="0"/>
          <a:ea typeface="ＭＳ Ｐゴシック" pitchFamily="-112" charset="-128"/>
          <a:cs typeface="ＭＳ Ｐゴシック" pitchFamily="-112" charset="-128"/>
        </a:defRPr>
      </a:lvl2pPr>
      <a:lvl3pPr algn="l" rtl="0" eaLnBrk="1" fontAlgn="base" hangingPunct="1">
        <a:lnSpc>
          <a:spcPct val="83000"/>
        </a:lnSpc>
        <a:spcBef>
          <a:spcPct val="0"/>
        </a:spcBef>
        <a:spcAft>
          <a:spcPct val="0"/>
        </a:spcAft>
        <a:defRPr sz="3600" b="1">
          <a:solidFill>
            <a:srgbClr val="0053C3"/>
          </a:solidFill>
          <a:latin typeface="Arial Narrow" pitchFamily="34" charset="0"/>
          <a:ea typeface="ＭＳ Ｐゴシック" pitchFamily="-112" charset="-128"/>
          <a:cs typeface="ＭＳ Ｐゴシック" pitchFamily="-112" charset="-128"/>
        </a:defRPr>
      </a:lvl3pPr>
      <a:lvl4pPr algn="l" rtl="0" eaLnBrk="1" fontAlgn="base" hangingPunct="1">
        <a:lnSpc>
          <a:spcPct val="83000"/>
        </a:lnSpc>
        <a:spcBef>
          <a:spcPct val="0"/>
        </a:spcBef>
        <a:spcAft>
          <a:spcPct val="0"/>
        </a:spcAft>
        <a:defRPr sz="3600" b="1">
          <a:solidFill>
            <a:srgbClr val="0053C3"/>
          </a:solidFill>
          <a:latin typeface="Arial Narrow" pitchFamily="34" charset="0"/>
          <a:ea typeface="ＭＳ Ｐゴシック" pitchFamily="-112" charset="-128"/>
          <a:cs typeface="ＭＳ Ｐゴシック" pitchFamily="-112" charset="-128"/>
        </a:defRPr>
      </a:lvl4pPr>
      <a:lvl5pPr algn="l" rtl="0" eaLnBrk="1" fontAlgn="base" hangingPunct="1">
        <a:lnSpc>
          <a:spcPct val="83000"/>
        </a:lnSpc>
        <a:spcBef>
          <a:spcPct val="0"/>
        </a:spcBef>
        <a:spcAft>
          <a:spcPct val="0"/>
        </a:spcAft>
        <a:defRPr sz="3600" b="1">
          <a:solidFill>
            <a:srgbClr val="0053C3"/>
          </a:solidFill>
          <a:latin typeface="Arial Narrow" pitchFamily="34" charset="0"/>
          <a:ea typeface="ＭＳ Ｐゴシック" pitchFamily="-112" charset="-128"/>
          <a:cs typeface="ＭＳ Ｐゴシック" pitchFamily="-112" charset="-128"/>
        </a:defRPr>
      </a:lvl5pPr>
      <a:lvl6pPr marL="457200" algn="l" rtl="0" eaLnBrk="1" fontAlgn="base" hangingPunct="1">
        <a:lnSpc>
          <a:spcPct val="83000"/>
        </a:lnSpc>
        <a:spcBef>
          <a:spcPct val="0"/>
        </a:spcBef>
        <a:spcAft>
          <a:spcPct val="0"/>
        </a:spcAft>
        <a:defRPr sz="3600">
          <a:solidFill>
            <a:srgbClr val="292929"/>
          </a:solidFill>
          <a:latin typeface="Arial Narrow" pitchFamily="34" charset="0"/>
        </a:defRPr>
      </a:lvl6pPr>
      <a:lvl7pPr marL="914400" algn="l" rtl="0" eaLnBrk="1" fontAlgn="base" hangingPunct="1">
        <a:lnSpc>
          <a:spcPct val="83000"/>
        </a:lnSpc>
        <a:spcBef>
          <a:spcPct val="0"/>
        </a:spcBef>
        <a:spcAft>
          <a:spcPct val="0"/>
        </a:spcAft>
        <a:defRPr sz="3600">
          <a:solidFill>
            <a:srgbClr val="292929"/>
          </a:solidFill>
          <a:latin typeface="Arial Narrow" pitchFamily="34" charset="0"/>
        </a:defRPr>
      </a:lvl7pPr>
      <a:lvl8pPr marL="1371600" algn="l" rtl="0" eaLnBrk="1" fontAlgn="base" hangingPunct="1">
        <a:lnSpc>
          <a:spcPct val="83000"/>
        </a:lnSpc>
        <a:spcBef>
          <a:spcPct val="0"/>
        </a:spcBef>
        <a:spcAft>
          <a:spcPct val="0"/>
        </a:spcAft>
        <a:defRPr sz="3600">
          <a:solidFill>
            <a:srgbClr val="292929"/>
          </a:solidFill>
          <a:latin typeface="Arial Narrow" pitchFamily="34" charset="0"/>
        </a:defRPr>
      </a:lvl8pPr>
      <a:lvl9pPr marL="1828800" algn="l" rtl="0" eaLnBrk="1" fontAlgn="base" hangingPunct="1">
        <a:lnSpc>
          <a:spcPct val="83000"/>
        </a:lnSpc>
        <a:spcBef>
          <a:spcPct val="0"/>
        </a:spcBef>
        <a:spcAft>
          <a:spcPct val="0"/>
        </a:spcAft>
        <a:defRPr sz="3600">
          <a:solidFill>
            <a:srgbClr val="292929"/>
          </a:solidFill>
          <a:latin typeface="Arial Narrow" pitchFamily="34" charset="0"/>
        </a:defRPr>
      </a:lvl9pPr>
    </p:titleStyle>
    <p:bodyStyle>
      <a:lvl1pPr marL="347663" indent="-347663" algn="l" rtl="0" eaLnBrk="1" fontAlgn="base" hangingPunct="1">
        <a:lnSpc>
          <a:spcPct val="90000"/>
        </a:lnSpc>
        <a:spcBef>
          <a:spcPct val="35000"/>
        </a:spcBef>
        <a:spcAft>
          <a:spcPct val="17000"/>
        </a:spcAft>
        <a:buClr>
          <a:schemeClr val="accent2"/>
        </a:buClr>
        <a:buFont typeface="Wingdings" pitchFamily="2" charset="2"/>
        <a:buChar char="§"/>
        <a:defRPr sz="2400">
          <a:solidFill>
            <a:srgbClr val="292929"/>
          </a:solidFill>
          <a:latin typeface="+mn-lt"/>
          <a:ea typeface="ＭＳ Ｐゴシック" pitchFamily="-112" charset="-128"/>
          <a:cs typeface="ＭＳ Ｐゴシック" pitchFamily="-112" charset="-128"/>
        </a:defRPr>
      </a:lvl1pPr>
      <a:lvl2pPr marL="684213" indent="-222250" algn="l" rtl="0" eaLnBrk="1" fontAlgn="base" hangingPunct="1">
        <a:lnSpc>
          <a:spcPct val="92000"/>
        </a:lnSpc>
        <a:spcBef>
          <a:spcPct val="17000"/>
        </a:spcBef>
        <a:spcAft>
          <a:spcPct val="17000"/>
        </a:spcAft>
        <a:buClr>
          <a:schemeClr val="accent2"/>
        </a:buClr>
        <a:buFont typeface="Wingdings" pitchFamily="2" charset="2"/>
        <a:buChar char="§"/>
        <a:defRPr sz="2000">
          <a:solidFill>
            <a:schemeClr val="bg2"/>
          </a:solidFill>
          <a:latin typeface="+mn-lt"/>
          <a:ea typeface="ＭＳ Ｐゴシック" pitchFamily="-112" charset="-128"/>
        </a:defRPr>
      </a:lvl2pPr>
      <a:lvl3pPr marL="1025525" indent="-227013" algn="l" rtl="0" eaLnBrk="1" fontAlgn="base" hangingPunct="1">
        <a:lnSpc>
          <a:spcPct val="92000"/>
        </a:lnSpc>
        <a:spcBef>
          <a:spcPct val="17000"/>
        </a:spcBef>
        <a:spcAft>
          <a:spcPct val="17000"/>
        </a:spcAft>
        <a:buClr>
          <a:schemeClr val="accent2"/>
        </a:buClr>
        <a:buFont typeface="Arial" pitchFamily="34" charset="0"/>
        <a:buChar char="»"/>
        <a:defRPr sz="2000">
          <a:solidFill>
            <a:schemeClr val="bg2"/>
          </a:solidFill>
          <a:latin typeface="+mn-lt"/>
          <a:ea typeface="ＭＳ Ｐゴシック" pitchFamily="-112" charset="-128"/>
        </a:defRPr>
      </a:lvl3pPr>
      <a:lvl4pPr marL="1600200" indent="-228600" algn="l" rtl="0" eaLnBrk="1" fontAlgn="base" hangingPunct="1">
        <a:spcBef>
          <a:spcPct val="20000"/>
        </a:spcBef>
        <a:spcAft>
          <a:spcPct val="0"/>
        </a:spcAft>
        <a:buClr>
          <a:schemeClr val="accent2"/>
        </a:buClr>
        <a:buFont typeface="Arial" pitchFamily="34" charset="0"/>
        <a:buChar char="»"/>
        <a:defRPr sz="2000">
          <a:solidFill>
            <a:schemeClr val="bg2"/>
          </a:solidFill>
          <a:latin typeface="+mn-lt"/>
          <a:ea typeface="ＭＳ Ｐゴシック" pitchFamily="-112" charset="-128"/>
        </a:defRPr>
      </a:lvl4pPr>
      <a:lvl5pPr marL="2057400" indent="-228600" algn="l" rtl="0" eaLnBrk="1" fontAlgn="base" hangingPunct="1">
        <a:spcBef>
          <a:spcPct val="20000"/>
        </a:spcBef>
        <a:spcAft>
          <a:spcPct val="0"/>
        </a:spcAft>
        <a:buClr>
          <a:schemeClr val="accent2"/>
        </a:buClr>
        <a:buFont typeface="Arial" pitchFamily="34" charset="0"/>
        <a:buChar char="–"/>
        <a:defRPr sz="2000">
          <a:solidFill>
            <a:schemeClr val="bg2"/>
          </a:solidFill>
          <a:latin typeface="+mn-lt"/>
          <a:ea typeface="ＭＳ Ｐゴシック" pitchFamily="-112"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6CBFC7-A4D4-4BFC-AA3C-B7D42C634817}" type="datetimeFigureOut">
              <a:rPr lang="en-US" smtClean="0"/>
              <a:t>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B180DE-F250-4ACD-BEBA-820DC43AA687}" type="slidenum">
              <a:rPr lang="en-US" smtClean="0"/>
              <a:t>‹#›</a:t>
            </a:fld>
            <a:endParaRPr lang="en-US"/>
          </a:p>
        </p:txBody>
      </p:sp>
    </p:spTree>
    <p:extLst>
      <p:ext uri="{BB962C8B-B14F-4D97-AF65-F5344CB8AC3E}">
        <p14:creationId xmlns:p14="http://schemas.microsoft.com/office/powerpoint/2010/main" val="176192316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nfomall.org/X-InformaticsSpring2013/index.html" TargetMode="External"/><Relationship Id="rId2" Type="http://schemas.openxmlformats.org/officeDocument/2006/relationships/hyperlink" Target="mailto:gcf@indiana.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alsahpc.indiana.edu/dlib/articles/00001935/" TargetMode="Externa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en.wikipedia.org/wiki/Simple_linear_regression"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research.microsoft.com/en-us/collaboration/fourthparadig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29.png"/><Relationship Id="rId3" Type="http://schemas.openxmlformats.org/officeDocument/2006/relationships/notesSlide" Target="../notesSlides/notesSlide4.xml"/><Relationship Id="rId7" Type="http://schemas.openxmlformats.org/officeDocument/2006/relationships/image" Target="../media/image33.png"/><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png"/><Relationship Id="rId14" Type="http://schemas.openxmlformats.org/officeDocument/2006/relationships/hyperlink" Target="https://sites.google.com/site/opensourceiotclou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fisheritcenter.haas.berkeley.edu/Big_Data/index.html"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5.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38200"/>
            <a:ext cx="9144000" cy="1470025"/>
          </a:xfrm>
        </p:spPr>
        <p:txBody>
          <a:bodyPr>
            <a:normAutofit fontScale="90000"/>
          </a:bodyPr>
          <a:lstStyle/>
          <a:p>
            <a:r>
              <a:rPr lang="en-US" b="1" dirty="0" smtClean="0"/>
              <a:t>X-Informatics Introduction:</a:t>
            </a:r>
            <a:br>
              <a:rPr lang="en-US" b="1" dirty="0" smtClean="0"/>
            </a:br>
            <a:r>
              <a:rPr lang="en-US" b="1" dirty="0" smtClean="0"/>
              <a:t>What is</a:t>
            </a:r>
            <a:br>
              <a:rPr lang="en-US" b="1" dirty="0" smtClean="0"/>
            </a:br>
            <a:r>
              <a:rPr lang="en-US" b="1" dirty="0" smtClean="0"/>
              <a:t>Big Data, Data Analytics </a:t>
            </a:r>
            <a:br>
              <a:rPr lang="en-US" b="1" dirty="0" smtClean="0"/>
            </a:br>
            <a:r>
              <a:rPr lang="en-US" b="1" dirty="0" smtClean="0"/>
              <a:t>and X-Informatics? (Continued)</a:t>
            </a:r>
            <a:endParaRPr lang="en-US" b="1" dirty="0"/>
          </a:p>
        </p:txBody>
      </p:sp>
      <p:sp>
        <p:nvSpPr>
          <p:cNvPr id="4" name="Subtitle 3"/>
          <p:cNvSpPr>
            <a:spLocks noGrp="1"/>
          </p:cNvSpPr>
          <p:nvPr>
            <p:ph type="subTitle" idx="1"/>
          </p:nvPr>
        </p:nvSpPr>
        <p:spPr>
          <a:xfrm>
            <a:off x="304800" y="3048000"/>
            <a:ext cx="8382000" cy="3810000"/>
          </a:xfrm>
        </p:spPr>
        <p:txBody>
          <a:bodyPr>
            <a:normAutofit fontScale="77500" lnSpcReduction="20000"/>
          </a:bodyPr>
          <a:lstStyle/>
          <a:p>
            <a:r>
              <a:rPr lang="en-US" dirty="0" smtClean="0"/>
              <a:t>January 9 2013</a:t>
            </a:r>
          </a:p>
          <a:p>
            <a:r>
              <a:rPr lang="en-US" sz="3600" dirty="0" smtClean="0"/>
              <a:t>Geoffrey Fox</a:t>
            </a:r>
          </a:p>
          <a:p>
            <a:pPr lvl="0">
              <a:defRPr/>
            </a:pPr>
            <a:r>
              <a:rPr lang="en-US" dirty="0">
                <a:hlinkClick r:id="rId2"/>
              </a:rPr>
              <a:t>gcf@indiana.edu</a:t>
            </a:r>
            <a:r>
              <a:rPr lang="en-US" dirty="0"/>
              <a:t>            </a:t>
            </a:r>
          </a:p>
          <a:p>
            <a:pPr lvl="0">
              <a:defRPr/>
            </a:pPr>
            <a:r>
              <a:rPr lang="en-US" dirty="0"/>
              <a:t> </a:t>
            </a:r>
            <a:r>
              <a:rPr lang="en-US" dirty="0">
                <a:hlinkClick r:id="rId3"/>
              </a:rPr>
              <a:t>http://</a:t>
            </a:r>
            <a:r>
              <a:rPr lang="en-US" dirty="0" smtClean="0">
                <a:hlinkClick r:id="rId3"/>
              </a:rPr>
              <a:t>www.infomall.org/X-InformaticsSpring2013/index.html</a:t>
            </a:r>
            <a:r>
              <a:rPr lang="en-US" dirty="0" smtClean="0"/>
              <a:t> </a:t>
            </a:r>
            <a:endParaRPr lang="en-US" dirty="0"/>
          </a:p>
          <a:p>
            <a:pPr>
              <a:defRPr/>
            </a:pPr>
            <a:endParaRPr lang="en-US" dirty="0"/>
          </a:p>
          <a:p>
            <a:pPr lvl="0"/>
            <a:r>
              <a:rPr lang="en-US" dirty="0" smtClean="0">
                <a:latin typeface="Times New Roman" pitchFamily="18" charset="0"/>
                <a:cs typeface="Times New Roman" pitchFamily="18" charset="0"/>
              </a:rPr>
              <a:t>Associate Dean for Research and Graduate Studies,  School of Informatics and Computing</a:t>
            </a:r>
          </a:p>
          <a:p>
            <a:r>
              <a:rPr lang="en-US" dirty="0" smtClean="0">
                <a:latin typeface="Times New Roman" pitchFamily="18" charset="0"/>
                <a:cs typeface="Times New Roman" pitchFamily="18" charset="0"/>
              </a:rPr>
              <a:t>Indiana University Bloomington</a:t>
            </a:r>
          </a:p>
          <a:p>
            <a:r>
              <a:rPr lang="en-US" dirty="0" smtClean="0"/>
              <a:t>2013</a:t>
            </a:r>
          </a:p>
        </p:txBody>
      </p:sp>
    </p:spTree>
    <p:extLst>
      <p:ext uri="{BB962C8B-B14F-4D97-AF65-F5344CB8AC3E}">
        <p14:creationId xmlns:p14="http://schemas.microsoft.com/office/powerpoint/2010/main" val="11309211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403"/>
            <a:ext cx="9144000" cy="6240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5638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2" y="883817"/>
            <a:ext cx="9144000" cy="5974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7139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887846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7645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87846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17568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87846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12389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7" y="778241"/>
            <a:ext cx="9144000" cy="6101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35030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5400" b="1" dirty="0" smtClean="0"/>
              <a:t>Data Deluge  </a:t>
            </a:r>
            <a:br>
              <a:rPr lang="en-US" sz="5400" b="1" dirty="0" smtClean="0"/>
            </a:br>
            <a:r>
              <a:rPr lang="en-US" sz="5400" b="1" dirty="0" smtClean="0"/>
              <a:t>Science &amp; Research</a:t>
            </a:r>
            <a:endParaRPr lang="en-US" sz="5400" b="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262974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91" y="369332"/>
            <a:ext cx="9144000" cy="5632311"/>
          </a:xfrm>
          <a:prstGeom prst="rect">
            <a:avLst/>
          </a:prstGeom>
        </p:spPr>
        <p:txBody>
          <a:bodyPr wrap="square">
            <a:spAutoFit/>
          </a:bodyPr>
          <a:lstStyle/>
          <a:p>
            <a:pPr fontAlgn="base"/>
            <a:r>
              <a:rPr lang="en-US" sz="2400" dirty="0"/>
              <a:t>WHEN the Sloan Digital Sky Survey started work in 2000, its telescope in New Mexico collected more data in its first few weeks than had been amassed in the entire history of astronomy. Now, a decade later, its archive contains a whopping 140 terabytes of information. A successor, the Large Synoptic Survey Telescope, due to come on stream in Chile in 2016, will acquire that quantity of data every five days.</a:t>
            </a:r>
          </a:p>
          <a:p>
            <a:pPr fontAlgn="base"/>
            <a:r>
              <a:rPr lang="en-US" sz="2400" dirty="0"/>
              <a:t>Such astronomical amounts of information can be found closer to Earth too. Wal-Mart, a retail giant, handles more than 1m customer transactions every hour, feeding databases estimated at more than 2.5 petabytes—the equivalent of 167 times the books in America's Library of Congress (see article for an explanation of how data are quantified). Facebook, a social-networking website, is home to 40 billion photos. And decoding the human genome involves </a:t>
            </a:r>
            <a:r>
              <a:rPr lang="en-US" sz="2400" dirty="0" err="1"/>
              <a:t>analysing</a:t>
            </a:r>
            <a:r>
              <a:rPr lang="en-US" sz="2400" dirty="0"/>
              <a:t> 3 billion base pairs—which took ten years the first time it was done, in 2003, but can now be achieved in one week.</a:t>
            </a:r>
          </a:p>
        </p:txBody>
      </p:sp>
      <p:sp>
        <p:nvSpPr>
          <p:cNvPr id="3" name="Rectangle 2"/>
          <p:cNvSpPr/>
          <p:nvPr/>
        </p:nvSpPr>
        <p:spPr>
          <a:xfrm>
            <a:off x="33130" y="0"/>
            <a:ext cx="8838958" cy="369332"/>
          </a:xfrm>
          <a:prstGeom prst="rect">
            <a:avLst/>
          </a:prstGeom>
        </p:spPr>
        <p:txBody>
          <a:bodyPr wrap="none">
            <a:spAutoFit/>
          </a:bodyPr>
          <a:lstStyle/>
          <a:p>
            <a:pPr fontAlgn="base"/>
            <a:r>
              <a:rPr lang="en-US" b="1" dirty="0"/>
              <a:t>The data </a:t>
            </a:r>
            <a:r>
              <a:rPr lang="en-US" b="1" dirty="0" smtClean="0"/>
              <a:t>deluge: </a:t>
            </a:r>
            <a:r>
              <a:rPr lang="en-US" b="1" dirty="0"/>
              <a:t>The Economist Feb 25 2010  http://www.economist.com/node/15579717</a:t>
            </a:r>
          </a:p>
        </p:txBody>
      </p:sp>
    </p:spTree>
    <p:extLst>
      <p:ext uri="{BB962C8B-B14F-4D97-AF65-F5344CB8AC3E}">
        <p14:creationId xmlns:p14="http://schemas.microsoft.com/office/powerpoint/2010/main" val="20312849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genome.gov/images/content/cost_per_geno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350"/>
            <a:ext cx="9144000" cy="68619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41400" y="2518258"/>
            <a:ext cx="4292600" cy="1692771"/>
          </a:xfrm>
          <a:prstGeom prst="rect">
            <a:avLst/>
          </a:prstGeom>
          <a:solidFill>
            <a:schemeClr val="bg1"/>
          </a:solidFill>
        </p:spPr>
        <p:txBody>
          <a:bodyPr wrap="square" rtlCol="0">
            <a:spAutoFit/>
          </a:bodyPr>
          <a:lstStyle/>
          <a:p>
            <a:r>
              <a:rPr lang="en-US" sz="2800" dirty="0" smtClean="0"/>
              <a:t>Why need cost effective </a:t>
            </a:r>
          </a:p>
          <a:p>
            <a:r>
              <a:rPr lang="en-US" sz="2800" dirty="0" smtClean="0"/>
              <a:t>Computing!</a:t>
            </a:r>
          </a:p>
          <a:p>
            <a:r>
              <a:rPr lang="en-US" sz="2400" dirty="0" smtClean="0"/>
              <a:t>Full Personal Genomics: 3 petabytes per day</a:t>
            </a:r>
            <a:endParaRPr lang="en-US" sz="2400" dirty="0"/>
          </a:p>
        </p:txBody>
      </p:sp>
      <p:sp>
        <p:nvSpPr>
          <p:cNvPr id="3" name="Rectangle 2"/>
          <p:cNvSpPr/>
          <p:nvPr/>
        </p:nvSpPr>
        <p:spPr>
          <a:xfrm>
            <a:off x="762000" y="6400800"/>
            <a:ext cx="4232954" cy="369332"/>
          </a:xfrm>
          <a:prstGeom prst="rect">
            <a:avLst/>
          </a:prstGeom>
          <a:solidFill>
            <a:schemeClr val="bg1"/>
          </a:solidFill>
        </p:spPr>
        <p:txBody>
          <a:bodyPr wrap="none">
            <a:spAutoFit/>
          </a:bodyPr>
          <a:lstStyle/>
          <a:p>
            <a:r>
              <a:rPr lang="en-US" dirty="0"/>
              <a:t>http://www.genome.gov/sequencingcosts/</a:t>
            </a:r>
          </a:p>
        </p:txBody>
      </p:sp>
    </p:spTree>
    <p:extLst>
      <p:ext uri="{BB962C8B-B14F-4D97-AF65-F5344CB8AC3E}">
        <p14:creationId xmlns:p14="http://schemas.microsoft.com/office/powerpoint/2010/main" val="9379489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623279206"/>
              </p:ext>
            </p:extLst>
          </p:nvPr>
        </p:nvGraphicFramePr>
        <p:xfrm>
          <a:off x="76200" y="1423838"/>
          <a:ext cx="8974685" cy="5500643"/>
        </p:xfrm>
        <a:graphic>
          <a:graphicData uri="http://schemas.openxmlformats.org/drawingml/2006/table">
            <a:tbl>
              <a:tblPr firstRow="1" firstCol="1" bandRow="1">
                <a:tableStyleId>{5C22544A-7EE6-4342-B048-85BDC9FD1C3A}</a:tableStyleId>
              </a:tblPr>
              <a:tblGrid>
                <a:gridCol w="2053123"/>
                <a:gridCol w="1230107"/>
                <a:gridCol w="1060404"/>
                <a:gridCol w="1193812"/>
                <a:gridCol w="917186"/>
                <a:gridCol w="924052"/>
                <a:gridCol w="1596001"/>
              </a:tblGrid>
              <a:tr h="997943">
                <a:tc>
                  <a:txBody>
                    <a:bodyPr/>
                    <a:lstStyle/>
                    <a:p>
                      <a:pPr marL="0" marR="0">
                        <a:lnSpc>
                          <a:spcPct val="115000"/>
                        </a:lnSpc>
                        <a:spcBef>
                          <a:spcPts val="0"/>
                        </a:spcBef>
                        <a:spcAft>
                          <a:spcPts val="1000"/>
                        </a:spcAft>
                      </a:pPr>
                      <a:r>
                        <a:rPr lang="en-GB" sz="1700" dirty="0">
                          <a:effectLst/>
                        </a:rPr>
                        <a:t>Modality</a:t>
                      </a:r>
                      <a:endParaRPr lang="en-US" sz="1700" dirty="0">
                        <a:effectLst/>
                        <a:latin typeface="Calibri"/>
                        <a:ea typeface="Calibri"/>
                        <a:cs typeface="Times New Roman"/>
                      </a:endParaRPr>
                    </a:p>
                  </a:txBody>
                  <a:tcPr marL="105943" marR="105943" marT="0" marB="0"/>
                </a:tc>
                <a:tc>
                  <a:txBody>
                    <a:bodyPr/>
                    <a:lstStyle/>
                    <a:p>
                      <a:pPr marL="0" marR="0">
                        <a:lnSpc>
                          <a:spcPct val="115000"/>
                        </a:lnSpc>
                        <a:spcBef>
                          <a:spcPts val="0"/>
                        </a:spcBef>
                        <a:spcAft>
                          <a:spcPts val="1000"/>
                        </a:spcAft>
                      </a:pPr>
                      <a:r>
                        <a:rPr lang="en-GB" sz="1700">
                          <a:effectLst/>
                        </a:rPr>
                        <a:t>Part B non HMO</a:t>
                      </a:r>
                      <a:endParaRPr lang="en-US" sz="1700">
                        <a:effectLst/>
                        <a:latin typeface="Calibri"/>
                        <a:ea typeface="Calibri"/>
                        <a:cs typeface="Times New Roman"/>
                      </a:endParaRPr>
                    </a:p>
                  </a:txBody>
                  <a:tcPr marL="105943" marR="105943" marT="0" marB="0"/>
                </a:tc>
                <a:tc>
                  <a:txBody>
                    <a:bodyPr/>
                    <a:lstStyle/>
                    <a:p>
                      <a:pPr marL="0" marR="0">
                        <a:lnSpc>
                          <a:spcPct val="115000"/>
                        </a:lnSpc>
                        <a:spcBef>
                          <a:spcPts val="0"/>
                        </a:spcBef>
                        <a:spcAft>
                          <a:spcPts val="1000"/>
                        </a:spcAft>
                      </a:pPr>
                      <a:r>
                        <a:rPr lang="en-GB" sz="1700">
                          <a:effectLst/>
                        </a:rPr>
                        <a:t>All Medicare</a:t>
                      </a:r>
                      <a:endParaRPr lang="en-US" sz="1700">
                        <a:effectLst/>
                        <a:latin typeface="Calibri"/>
                        <a:ea typeface="Calibri"/>
                        <a:cs typeface="Times New Roman"/>
                      </a:endParaRPr>
                    </a:p>
                  </a:txBody>
                  <a:tcPr marL="105943" marR="105943" marT="0" marB="0"/>
                </a:tc>
                <a:tc>
                  <a:txBody>
                    <a:bodyPr/>
                    <a:lstStyle/>
                    <a:p>
                      <a:pPr marL="0" marR="0">
                        <a:lnSpc>
                          <a:spcPct val="115000"/>
                        </a:lnSpc>
                        <a:spcBef>
                          <a:spcPts val="0"/>
                        </a:spcBef>
                        <a:spcAft>
                          <a:spcPts val="1000"/>
                        </a:spcAft>
                      </a:pPr>
                      <a:r>
                        <a:rPr lang="en-GB" sz="1700">
                          <a:effectLst/>
                        </a:rPr>
                        <a:t>All Population</a:t>
                      </a:r>
                      <a:endParaRPr lang="en-US" sz="1700">
                        <a:effectLst/>
                        <a:latin typeface="Calibri"/>
                        <a:ea typeface="Calibri"/>
                        <a:cs typeface="Times New Roman"/>
                      </a:endParaRPr>
                    </a:p>
                  </a:txBody>
                  <a:tcPr marL="105943" marR="105943" marT="0" marB="0"/>
                </a:tc>
                <a:tc>
                  <a:txBody>
                    <a:bodyPr/>
                    <a:lstStyle/>
                    <a:p>
                      <a:pPr marL="0" marR="0">
                        <a:lnSpc>
                          <a:spcPct val="115000"/>
                        </a:lnSpc>
                        <a:spcBef>
                          <a:spcPts val="0"/>
                        </a:spcBef>
                        <a:spcAft>
                          <a:spcPts val="1000"/>
                        </a:spcAft>
                      </a:pPr>
                      <a:r>
                        <a:rPr lang="en-GB" sz="1700">
                          <a:effectLst/>
                        </a:rPr>
                        <a:t>Per 1000 persons</a:t>
                      </a:r>
                      <a:endParaRPr lang="en-US" sz="1700">
                        <a:effectLst/>
                        <a:latin typeface="Calibri"/>
                        <a:ea typeface="Calibri"/>
                        <a:cs typeface="Times New Roman"/>
                      </a:endParaRPr>
                    </a:p>
                  </a:txBody>
                  <a:tcPr marL="105943" marR="105943" marT="0" marB="0"/>
                </a:tc>
                <a:tc>
                  <a:txBody>
                    <a:bodyPr/>
                    <a:lstStyle/>
                    <a:p>
                      <a:pPr marL="0" marR="0">
                        <a:lnSpc>
                          <a:spcPct val="115000"/>
                        </a:lnSpc>
                        <a:spcBef>
                          <a:spcPts val="0"/>
                        </a:spcBef>
                        <a:spcAft>
                          <a:spcPts val="1000"/>
                        </a:spcAft>
                      </a:pPr>
                      <a:r>
                        <a:rPr lang="en-GB" sz="1700">
                          <a:effectLst/>
                        </a:rPr>
                        <a:t>Ave study size (GB)</a:t>
                      </a:r>
                      <a:endParaRPr lang="en-US" sz="1700">
                        <a:effectLst/>
                        <a:latin typeface="Calibri"/>
                        <a:ea typeface="Calibri"/>
                        <a:cs typeface="Times New Roman"/>
                      </a:endParaRPr>
                    </a:p>
                  </a:txBody>
                  <a:tcPr marL="105943" marR="105943" marT="0" marB="0"/>
                </a:tc>
                <a:tc>
                  <a:txBody>
                    <a:bodyPr/>
                    <a:lstStyle/>
                    <a:p>
                      <a:pPr marL="0" marR="0">
                        <a:lnSpc>
                          <a:spcPct val="115000"/>
                        </a:lnSpc>
                        <a:spcBef>
                          <a:spcPts val="0"/>
                        </a:spcBef>
                        <a:spcAft>
                          <a:spcPts val="1000"/>
                        </a:spcAft>
                      </a:pPr>
                      <a:r>
                        <a:rPr lang="en-GB" sz="1700">
                          <a:effectLst/>
                        </a:rPr>
                        <a:t>Total annual data generated in GB</a:t>
                      </a:r>
                      <a:endParaRPr lang="en-US" sz="1700">
                        <a:effectLst/>
                        <a:latin typeface="Calibri"/>
                        <a:ea typeface="Calibri"/>
                        <a:cs typeface="Times New Roman"/>
                      </a:endParaRPr>
                    </a:p>
                  </a:txBody>
                  <a:tcPr marL="105943" marR="105943" marT="0" marB="0"/>
                </a:tc>
              </a:tr>
              <a:tr h="597665">
                <a:tc>
                  <a:txBody>
                    <a:bodyPr/>
                    <a:lstStyle/>
                    <a:p>
                      <a:pPr marL="0" marR="0">
                        <a:lnSpc>
                          <a:spcPct val="115000"/>
                        </a:lnSpc>
                        <a:spcBef>
                          <a:spcPts val="0"/>
                        </a:spcBef>
                        <a:spcAft>
                          <a:spcPts val="1000"/>
                        </a:spcAft>
                      </a:pPr>
                      <a:r>
                        <a:rPr lang="en-GB" sz="1700">
                          <a:effectLst/>
                        </a:rPr>
                        <a:t>CT</a:t>
                      </a:r>
                      <a:endParaRPr lang="en-US" sz="1700">
                        <a:effectLst/>
                        <a:latin typeface="Calibri"/>
                        <a:ea typeface="Calibri"/>
                        <a:cs typeface="Times New Roman"/>
                      </a:endParaRPr>
                    </a:p>
                  </a:txBody>
                  <a:tcPr marL="105943" marR="105943" marT="0" marB="0"/>
                </a:tc>
                <a:tc>
                  <a:txBody>
                    <a:bodyPr/>
                    <a:lstStyle/>
                    <a:p>
                      <a:pPr marL="0" marR="0">
                        <a:lnSpc>
                          <a:spcPct val="115000"/>
                        </a:lnSpc>
                        <a:spcBef>
                          <a:spcPts val="0"/>
                        </a:spcBef>
                        <a:spcAft>
                          <a:spcPts val="1000"/>
                        </a:spcAft>
                      </a:pPr>
                      <a:r>
                        <a:rPr lang="en-GB" sz="1700">
                          <a:effectLst/>
                        </a:rPr>
                        <a:t>22 million</a:t>
                      </a:r>
                      <a:endParaRPr lang="en-US" sz="1700">
                        <a:effectLst/>
                        <a:latin typeface="Calibri"/>
                        <a:ea typeface="Calibri"/>
                        <a:cs typeface="Times New Roman"/>
                      </a:endParaRPr>
                    </a:p>
                  </a:txBody>
                  <a:tcPr marL="105943" marR="105943" marT="0" marB="0"/>
                </a:tc>
                <a:tc>
                  <a:txBody>
                    <a:bodyPr/>
                    <a:lstStyle/>
                    <a:p>
                      <a:pPr marL="0" marR="0">
                        <a:lnSpc>
                          <a:spcPct val="115000"/>
                        </a:lnSpc>
                        <a:spcBef>
                          <a:spcPts val="0"/>
                        </a:spcBef>
                        <a:spcAft>
                          <a:spcPts val="1000"/>
                        </a:spcAft>
                      </a:pPr>
                      <a:r>
                        <a:rPr lang="en-GB" sz="1700">
                          <a:effectLst/>
                        </a:rPr>
                        <a:t>29 million</a:t>
                      </a:r>
                      <a:endParaRPr lang="en-US" sz="1700">
                        <a:effectLst/>
                        <a:latin typeface="Calibri"/>
                        <a:ea typeface="Calibri"/>
                        <a:cs typeface="Times New Roman"/>
                      </a:endParaRPr>
                    </a:p>
                  </a:txBody>
                  <a:tcPr marL="105943" marR="105943" marT="0" marB="0"/>
                </a:tc>
                <a:tc>
                  <a:txBody>
                    <a:bodyPr/>
                    <a:lstStyle/>
                    <a:p>
                      <a:pPr marL="0" marR="0">
                        <a:lnSpc>
                          <a:spcPct val="115000"/>
                        </a:lnSpc>
                        <a:spcBef>
                          <a:spcPts val="0"/>
                        </a:spcBef>
                        <a:spcAft>
                          <a:spcPts val="1000"/>
                        </a:spcAft>
                      </a:pPr>
                      <a:r>
                        <a:rPr lang="en-GB" sz="1700">
                          <a:effectLst/>
                        </a:rPr>
                        <a:t>87 million</a:t>
                      </a:r>
                      <a:endParaRPr lang="en-US" sz="1700">
                        <a:effectLst/>
                        <a:latin typeface="Calibri"/>
                        <a:ea typeface="Calibri"/>
                        <a:cs typeface="Times New Roman"/>
                      </a:endParaRPr>
                    </a:p>
                  </a:txBody>
                  <a:tcPr marL="105943" marR="105943" marT="0" marB="0"/>
                </a:tc>
                <a:tc>
                  <a:txBody>
                    <a:bodyPr/>
                    <a:lstStyle/>
                    <a:p>
                      <a:pPr marL="0" marR="0">
                        <a:lnSpc>
                          <a:spcPct val="115000"/>
                        </a:lnSpc>
                        <a:spcBef>
                          <a:spcPts val="0"/>
                        </a:spcBef>
                        <a:spcAft>
                          <a:spcPts val="1000"/>
                        </a:spcAft>
                      </a:pPr>
                      <a:r>
                        <a:rPr lang="en-GB" sz="1700">
                          <a:effectLst/>
                        </a:rPr>
                        <a:t>287</a:t>
                      </a:r>
                      <a:endParaRPr lang="en-US" sz="1700">
                        <a:effectLst/>
                        <a:latin typeface="Calibri"/>
                        <a:ea typeface="Calibri"/>
                        <a:cs typeface="Times New Roman"/>
                      </a:endParaRPr>
                    </a:p>
                  </a:txBody>
                  <a:tcPr marL="105943" marR="105943" marT="0" marB="0"/>
                </a:tc>
                <a:tc>
                  <a:txBody>
                    <a:bodyPr/>
                    <a:lstStyle/>
                    <a:p>
                      <a:pPr marL="0" marR="0">
                        <a:lnSpc>
                          <a:spcPct val="115000"/>
                        </a:lnSpc>
                        <a:spcBef>
                          <a:spcPts val="0"/>
                        </a:spcBef>
                        <a:spcAft>
                          <a:spcPts val="1000"/>
                        </a:spcAft>
                      </a:pPr>
                      <a:r>
                        <a:rPr lang="en-GB" sz="1700">
                          <a:effectLst/>
                        </a:rPr>
                        <a:t>0.25</a:t>
                      </a:r>
                      <a:endParaRPr lang="en-US" sz="1700">
                        <a:effectLst/>
                        <a:latin typeface="Calibri"/>
                        <a:ea typeface="Calibri"/>
                        <a:cs typeface="Times New Roman"/>
                      </a:endParaRPr>
                    </a:p>
                  </a:txBody>
                  <a:tcPr marL="105943" marR="105943" marT="0" marB="0"/>
                </a:tc>
                <a:tc>
                  <a:txBody>
                    <a:bodyPr/>
                    <a:lstStyle/>
                    <a:p>
                      <a:pPr marL="0" marR="0">
                        <a:lnSpc>
                          <a:spcPct val="115000"/>
                        </a:lnSpc>
                        <a:spcBef>
                          <a:spcPts val="0"/>
                        </a:spcBef>
                        <a:spcAft>
                          <a:spcPts val="1000"/>
                        </a:spcAft>
                      </a:pPr>
                      <a:r>
                        <a:rPr lang="en-GB" sz="1700">
                          <a:effectLst/>
                        </a:rPr>
                        <a:t>21,750,000</a:t>
                      </a:r>
                      <a:endParaRPr lang="en-US" sz="1700">
                        <a:effectLst/>
                        <a:latin typeface="Calibri"/>
                        <a:ea typeface="Calibri"/>
                        <a:cs typeface="Times New Roman"/>
                      </a:endParaRPr>
                    </a:p>
                  </a:txBody>
                  <a:tcPr marL="105943" marR="105943" marT="0" marB="0"/>
                </a:tc>
              </a:tr>
              <a:tr h="298833">
                <a:tc>
                  <a:txBody>
                    <a:bodyPr/>
                    <a:lstStyle/>
                    <a:p>
                      <a:pPr marL="0" marR="0">
                        <a:lnSpc>
                          <a:spcPct val="115000"/>
                        </a:lnSpc>
                        <a:spcBef>
                          <a:spcPts val="0"/>
                        </a:spcBef>
                        <a:spcAft>
                          <a:spcPts val="1000"/>
                        </a:spcAft>
                      </a:pPr>
                      <a:r>
                        <a:rPr lang="en-GB" sz="1700">
                          <a:effectLst/>
                        </a:rPr>
                        <a:t>MR</a:t>
                      </a:r>
                      <a:endParaRPr lang="en-US" sz="1700">
                        <a:effectLst/>
                        <a:latin typeface="Calibri"/>
                        <a:ea typeface="Calibri"/>
                        <a:cs typeface="Times New Roman"/>
                      </a:endParaRPr>
                    </a:p>
                  </a:txBody>
                  <a:tcPr marL="105943" marR="105943" marT="0" marB="0"/>
                </a:tc>
                <a:tc>
                  <a:txBody>
                    <a:bodyPr/>
                    <a:lstStyle/>
                    <a:p>
                      <a:pPr marL="0" marR="0">
                        <a:lnSpc>
                          <a:spcPct val="115000"/>
                        </a:lnSpc>
                        <a:spcBef>
                          <a:spcPts val="0"/>
                        </a:spcBef>
                        <a:spcAft>
                          <a:spcPts val="1000"/>
                        </a:spcAft>
                      </a:pPr>
                      <a:r>
                        <a:rPr lang="en-GB" sz="1700">
                          <a:effectLst/>
                        </a:rPr>
                        <a:t>7 million</a:t>
                      </a:r>
                      <a:endParaRPr lang="en-US" sz="1700">
                        <a:effectLst/>
                        <a:latin typeface="Calibri"/>
                        <a:ea typeface="Calibri"/>
                        <a:cs typeface="Times New Roman"/>
                      </a:endParaRPr>
                    </a:p>
                  </a:txBody>
                  <a:tcPr marL="105943" marR="105943" marT="0" marB="0"/>
                </a:tc>
                <a:tc>
                  <a:txBody>
                    <a:bodyPr/>
                    <a:lstStyle/>
                    <a:p>
                      <a:pPr marL="0" marR="0">
                        <a:lnSpc>
                          <a:spcPct val="115000"/>
                        </a:lnSpc>
                        <a:spcBef>
                          <a:spcPts val="0"/>
                        </a:spcBef>
                        <a:spcAft>
                          <a:spcPts val="1000"/>
                        </a:spcAft>
                      </a:pPr>
                      <a:r>
                        <a:rPr lang="en-GB" sz="1700">
                          <a:effectLst/>
                        </a:rPr>
                        <a:t>9 million</a:t>
                      </a:r>
                      <a:endParaRPr lang="en-US" sz="1700">
                        <a:effectLst/>
                        <a:latin typeface="Calibri"/>
                        <a:ea typeface="Calibri"/>
                        <a:cs typeface="Times New Roman"/>
                      </a:endParaRPr>
                    </a:p>
                  </a:txBody>
                  <a:tcPr marL="105943" marR="105943" marT="0" marB="0"/>
                </a:tc>
                <a:tc>
                  <a:txBody>
                    <a:bodyPr/>
                    <a:lstStyle/>
                    <a:p>
                      <a:pPr marL="0" marR="0">
                        <a:lnSpc>
                          <a:spcPct val="115000"/>
                        </a:lnSpc>
                        <a:spcBef>
                          <a:spcPts val="0"/>
                        </a:spcBef>
                        <a:spcAft>
                          <a:spcPts val="1000"/>
                        </a:spcAft>
                      </a:pPr>
                      <a:r>
                        <a:rPr lang="en-GB" sz="1700">
                          <a:effectLst/>
                        </a:rPr>
                        <a:t>26 million</a:t>
                      </a:r>
                      <a:endParaRPr lang="en-US" sz="1700">
                        <a:effectLst/>
                        <a:latin typeface="Calibri"/>
                        <a:ea typeface="Calibri"/>
                        <a:cs typeface="Times New Roman"/>
                      </a:endParaRPr>
                    </a:p>
                  </a:txBody>
                  <a:tcPr marL="105943" marR="105943" marT="0" marB="0"/>
                </a:tc>
                <a:tc>
                  <a:txBody>
                    <a:bodyPr/>
                    <a:lstStyle/>
                    <a:p>
                      <a:pPr marL="0" marR="0">
                        <a:lnSpc>
                          <a:spcPct val="115000"/>
                        </a:lnSpc>
                        <a:spcBef>
                          <a:spcPts val="0"/>
                        </a:spcBef>
                        <a:spcAft>
                          <a:spcPts val="1000"/>
                        </a:spcAft>
                      </a:pPr>
                      <a:r>
                        <a:rPr lang="en-GB" sz="1700">
                          <a:effectLst/>
                        </a:rPr>
                        <a:t>86</a:t>
                      </a:r>
                      <a:endParaRPr lang="en-US" sz="1700">
                        <a:effectLst/>
                        <a:latin typeface="Calibri"/>
                        <a:ea typeface="Calibri"/>
                        <a:cs typeface="Times New Roman"/>
                      </a:endParaRPr>
                    </a:p>
                  </a:txBody>
                  <a:tcPr marL="105943" marR="105943" marT="0" marB="0"/>
                </a:tc>
                <a:tc>
                  <a:txBody>
                    <a:bodyPr/>
                    <a:lstStyle/>
                    <a:p>
                      <a:pPr marL="0" marR="0">
                        <a:lnSpc>
                          <a:spcPct val="115000"/>
                        </a:lnSpc>
                        <a:spcBef>
                          <a:spcPts val="0"/>
                        </a:spcBef>
                        <a:spcAft>
                          <a:spcPts val="1000"/>
                        </a:spcAft>
                      </a:pPr>
                      <a:r>
                        <a:rPr lang="en-GB" sz="1700">
                          <a:effectLst/>
                        </a:rPr>
                        <a:t>0.2</a:t>
                      </a:r>
                      <a:endParaRPr lang="en-US" sz="1700">
                        <a:effectLst/>
                        <a:latin typeface="Calibri"/>
                        <a:ea typeface="Calibri"/>
                        <a:cs typeface="Times New Roman"/>
                      </a:endParaRPr>
                    </a:p>
                  </a:txBody>
                  <a:tcPr marL="105943" marR="105943" marT="0" marB="0"/>
                </a:tc>
                <a:tc>
                  <a:txBody>
                    <a:bodyPr/>
                    <a:lstStyle/>
                    <a:p>
                      <a:pPr marL="0" marR="0">
                        <a:lnSpc>
                          <a:spcPct val="115000"/>
                        </a:lnSpc>
                        <a:spcBef>
                          <a:spcPts val="0"/>
                        </a:spcBef>
                        <a:spcAft>
                          <a:spcPts val="1000"/>
                        </a:spcAft>
                      </a:pPr>
                      <a:r>
                        <a:rPr lang="en-GB" sz="1700">
                          <a:effectLst/>
                        </a:rPr>
                        <a:t>5,200,000</a:t>
                      </a:r>
                      <a:endParaRPr lang="en-US" sz="1700">
                        <a:effectLst/>
                        <a:latin typeface="Calibri"/>
                        <a:ea typeface="Calibri"/>
                        <a:cs typeface="Times New Roman"/>
                      </a:endParaRPr>
                    </a:p>
                  </a:txBody>
                  <a:tcPr marL="105943" marR="105943" marT="0" marB="0"/>
                </a:tc>
              </a:tr>
              <a:tr h="597665">
                <a:tc>
                  <a:txBody>
                    <a:bodyPr/>
                    <a:lstStyle/>
                    <a:p>
                      <a:pPr marL="0" marR="0">
                        <a:lnSpc>
                          <a:spcPct val="115000"/>
                        </a:lnSpc>
                        <a:spcBef>
                          <a:spcPts val="0"/>
                        </a:spcBef>
                        <a:spcAft>
                          <a:spcPts val="1000"/>
                        </a:spcAft>
                      </a:pPr>
                      <a:r>
                        <a:rPr lang="en-GB" sz="1700">
                          <a:effectLst/>
                        </a:rPr>
                        <a:t>Ultrasound</a:t>
                      </a:r>
                      <a:endParaRPr lang="en-US" sz="1700">
                        <a:effectLst/>
                        <a:latin typeface="Calibri"/>
                        <a:ea typeface="Calibri"/>
                        <a:cs typeface="Times New Roman"/>
                      </a:endParaRPr>
                    </a:p>
                  </a:txBody>
                  <a:tcPr marL="105943" marR="105943" marT="0" marB="0"/>
                </a:tc>
                <a:tc>
                  <a:txBody>
                    <a:bodyPr/>
                    <a:lstStyle/>
                    <a:p>
                      <a:pPr marL="0" marR="0">
                        <a:lnSpc>
                          <a:spcPct val="115000"/>
                        </a:lnSpc>
                        <a:spcBef>
                          <a:spcPts val="0"/>
                        </a:spcBef>
                        <a:spcAft>
                          <a:spcPts val="1000"/>
                        </a:spcAft>
                      </a:pPr>
                      <a:r>
                        <a:rPr lang="en-GB" sz="1700">
                          <a:effectLst/>
                        </a:rPr>
                        <a:t>40 million</a:t>
                      </a:r>
                      <a:endParaRPr lang="en-US" sz="1700">
                        <a:effectLst/>
                        <a:latin typeface="Calibri"/>
                        <a:ea typeface="Calibri"/>
                        <a:cs typeface="Times New Roman"/>
                      </a:endParaRPr>
                    </a:p>
                  </a:txBody>
                  <a:tcPr marL="105943" marR="105943" marT="0" marB="0"/>
                </a:tc>
                <a:tc>
                  <a:txBody>
                    <a:bodyPr/>
                    <a:lstStyle/>
                    <a:p>
                      <a:pPr marL="0" marR="0">
                        <a:lnSpc>
                          <a:spcPct val="115000"/>
                        </a:lnSpc>
                        <a:spcBef>
                          <a:spcPts val="0"/>
                        </a:spcBef>
                        <a:spcAft>
                          <a:spcPts val="1000"/>
                        </a:spcAft>
                      </a:pPr>
                      <a:r>
                        <a:rPr lang="en-GB" sz="1700">
                          <a:effectLst/>
                        </a:rPr>
                        <a:t>53 million</a:t>
                      </a:r>
                      <a:endParaRPr lang="en-US" sz="1700">
                        <a:effectLst/>
                        <a:latin typeface="Calibri"/>
                        <a:ea typeface="Calibri"/>
                        <a:cs typeface="Times New Roman"/>
                      </a:endParaRPr>
                    </a:p>
                  </a:txBody>
                  <a:tcPr marL="105943" marR="105943" marT="0" marB="0"/>
                </a:tc>
                <a:tc>
                  <a:txBody>
                    <a:bodyPr/>
                    <a:lstStyle/>
                    <a:p>
                      <a:pPr marL="0" marR="0">
                        <a:lnSpc>
                          <a:spcPct val="115000"/>
                        </a:lnSpc>
                        <a:spcBef>
                          <a:spcPts val="0"/>
                        </a:spcBef>
                        <a:spcAft>
                          <a:spcPts val="1000"/>
                        </a:spcAft>
                      </a:pPr>
                      <a:r>
                        <a:rPr lang="en-GB" sz="1700">
                          <a:effectLst/>
                        </a:rPr>
                        <a:t>159 million</a:t>
                      </a:r>
                      <a:endParaRPr lang="en-US" sz="1700">
                        <a:effectLst/>
                        <a:latin typeface="Calibri"/>
                        <a:ea typeface="Calibri"/>
                        <a:cs typeface="Times New Roman"/>
                      </a:endParaRPr>
                    </a:p>
                  </a:txBody>
                  <a:tcPr marL="105943" marR="105943" marT="0" marB="0"/>
                </a:tc>
                <a:tc>
                  <a:txBody>
                    <a:bodyPr/>
                    <a:lstStyle/>
                    <a:p>
                      <a:pPr marL="0" marR="0">
                        <a:lnSpc>
                          <a:spcPct val="115000"/>
                        </a:lnSpc>
                        <a:spcBef>
                          <a:spcPts val="0"/>
                        </a:spcBef>
                        <a:spcAft>
                          <a:spcPts val="1000"/>
                        </a:spcAft>
                      </a:pPr>
                      <a:r>
                        <a:rPr lang="en-GB" sz="1700">
                          <a:effectLst/>
                        </a:rPr>
                        <a:t>522</a:t>
                      </a:r>
                      <a:endParaRPr lang="en-US" sz="1700">
                        <a:effectLst/>
                        <a:latin typeface="Calibri"/>
                        <a:ea typeface="Calibri"/>
                        <a:cs typeface="Times New Roman"/>
                      </a:endParaRPr>
                    </a:p>
                  </a:txBody>
                  <a:tcPr marL="105943" marR="105943" marT="0" marB="0"/>
                </a:tc>
                <a:tc>
                  <a:txBody>
                    <a:bodyPr/>
                    <a:lstStyle/>
                    <a:p>
                      <a:pPr marL="0" marR="0">
                        <a:lnSpc>
                          <a:spcPct val="115000"/>
                        </a:lnSpc>
                        <a:spcBef>
                          <a:spcPts val="0"/>
                        </a:spcBef>
                        <a:spcAft>
                          <a:spcPts val="1000"/>
                        </a:spcAft>
                      </a:pPr>
                      <a:r>
                        <a:rPr lang="en-GB" sz="1700">
                          <a:effectLst/>
                        </a:rPr>
                        <a:t>0.1</a:t>
                      </a:r>
                      <a:endParaRPr lang="en-US" sz="1700">
                        <a:effectLst/>
                        <a:latin typeface="Calibri"/>
                        <a:ea typeface="Calibri"/>
                        <a:cs typeface="Times New Roman"/>
                      </a:endParaRPr>
                    </a:p>
                  </a:txBody>
                  <a:tcPr marL="105943" marR="105943" marT="0" marB="0"/>
                </a:tc>
                <a:tc>
                  <a:txBody>
                    <a:bodyPr/>
                    <a:lstStyle/>
                    <a:p>
                      <a:pPr marL="0" marR="0">
                        <a:lnSpc>
                          <a:spcPct val="115000"/>
                        </a:lnSpc>
                        <a:spcBef>
                          <a:spcPts val="0"/>
                        </a:spcBef>
                        <a:spcAft>
                          <a:spcPts val="1000"/>
                        </a:spcAft>
                      </a:pPr>
                      <a:r>
                        <a:rPr lang="en-GB" sz="1700">
                          <a:effectLst/>
                        </a:rPr>
                        <a:t>15,900,000</a:t>
                      </a:r>
                      <a:endParaRPr lang="en-US" sz="1700">
                        <a:effectLst/>
                        <a:latin typeface="Calibri"/>
                        <a:ea typeface="Calibri"/>
                        <a:cs typeface="Times New Roman"/>
                      </a:endParaRPr>
                    </a:p>
                  </a:txBody>
                  <a:tcPr marL="105943" marR="105943" marT="0" marB="0"/>
                </a:tc>
              </a:tr>
              <a:tr h="597665">
                <a:tc>
                  <a:txBody>
                    <a:bodyPr/>
                    <a:lstStyle/>
                    <a:p>
                      <a:pPr marL="0" marR="0">
                        <a:lnSpc>
                          <a:spcPct val="115000"/>
                        </a:lnSpc>
                        <a:spcBef>
                          <a:spcPts val="0"/>
                        </a:spcBef>
                        <a:spcAft>
                          <a:spcPts val="1000"/>
                        </a:spcAft>
                      </a:pPr>
                      <a:r>
                        <a:rPr lang="en-GB" sz="1700">
                          <a:effectLst/>
                        </a:rPr>
                        <a:t>Interventional</a:t>
                      </a:r>
                      <a:endParaRPr lang="en-US" sz="1700">
                        <a:effectLst/>
                        <a:latin typeface="Calibri"/>
                        <a:ea typeface="Calibri"/>
                        <a:cs typeface="Times New Roman"/>
                      </a:endParaRPr>
                    </a:p>
                  </a:txBody>
                  <a:tcPr marL="105943" marR="105943" marT="0" marB="0"/>
                </a:tc>
                <a:tc>
                  <a:txBody>
                    <a:bodyPr/>
                    <a:lstStyle/>
                    <a:p>
                      <a:pPr marL="0" marR="0">
                        <a:lnSpc>
                          <a:spcPct val="115000"/>
                        </a:lnSpc>
                        <a:spcBef>
                          <a:spcPts val="0"/>
                        </a:spcBef>
                        <a:spcAft>
                          <a:spcPts val="1000"/>
                        </a:spcAft>
                      </a:pPr>
                      <a:r>
                        <a:rPr lang="en-GB" sz="1700">
                          <a:effectLst/>
                        </a:rPr>
                        <a:t>10 million</a:t>
                      </a:r>
                      <a:endParaRPr lang="en-US" sz="1700">
                        <a:effectLst/>
                        <a:latin typeface="Calibri"/>
                        <a:ea typeface="Calibri"/>
                        <a:cs typeface="Times New Roman"/>
                      </a:endParaRPr>
                    </a:p>
                  </a:txBody>
                  <a:tcPr marL="105943" marR="105943" marT="0" marB="0"/>
                </a:tc>
                <a:tc>
                  <a:txBody>
                    <a:bodyPr/>
                    <a:lstStyle/>
                    <a:p>
                      <a:pPr marL="0" marR="0">
                        <a:lnSpc>
                          <a:spcPct val="115000"/>
                        </a:lnSpc>
                        <a:spcBef>
                          <a:spcPts val="0"/>
                        </a:spcBef>
                        <a:spcAft>
                          <a:spcPts val="1000"/>
                        </a:spcAft>
                      </a:pPr>
                      <a:r>
                        <a:rPr lang="en-GB" sz="1700">
                          <a:effectLst/>
                        </a:rPr>
                        <a:t>13 million</a:t>
                      </a:r>
                      <a:endParaRPr lang="en-US" sz="1700">
                        <a:effectLst/>
                        <a:latin typeface="Calibri"/>
                        <a:ea typeface="Calibri"/>
                        <a:cs typeface="Times New Roman"/>
                      </a:endParaRPr>
                    </a:p>
                  </a:txBody>
                  <a:tcPr marL="105943" marR="105943" marT="0" marB="0"/>
                </a:tc>
                <a:tc>
                  <a:txBody>
                    <a:bodyPr/>
                    <a:lstStyle/>
                    <a:p>
                      <a:pPr marL="0" marR="0">
                        <a:lnSpc>
                          <a:spcPct val="115000"/>
                        </a:lnSpc>
                        <a:spcBef>
                          <a:spcPts val="0"/>
                        </a:spcBef>
                        <a:spcAft>
                          <a:spcPts val="1000"/>
                        </a:spcAft>
                      </a:pPr>
                      <a:r>
                        <a:rPr lang="en-GB" sz="1700">
                          <a:effectLst/>
                        </a:rPr>
                        <a:t>40 million</a:t>
                      </a:r>
                      <a:endParaRPr lang="en-US" sz="1700">
                        <a:effectLst/>
                        <a:latin typeface="Calibri"/>
                        <a:ea typeface="Calibri"/>
                        <a:cs typeface="Times New Roman"/>
                      </a:endParaRPr>
                    </a:p>
                  </a:txBody>
                  <a:tcPr marL="105943" marR="105943" marT="0" marB="0"/>
                </a:tc>
                <a:tc>
                  <a:txBody>
                    <a:bodyPr/>
                    <a:lstStyle/>
                    <a:p>
                      <a:pPr marL="0" marR="0">
                        <a:lnSpc>
                          <a:spcPct val="115000"/>
                        </a:lnSpc>
                        <a:spcBef>
                          <a:spcPts val="0"/>
                        </a:spcBef>
                        <a:spcAft>
                          <a:spcPts val="1000"/>
                        </a:spcAft>
                      </a:pPr>
                      <a:r>
                        <a:rPr lang="en-GB" sz="1700">
                          <a:effectLst/>
                        </a:rPr>
                        <a:t>131</a:t>
                      </a:r>
                      <a:endParaRPr lang="en-US" sz="1700">
                        <a:effectLst/>
                        <a:latin typeface="Calibri"/>
                        <a:ea typeface="Calibri"/>
                        <a:cs typeface="Times New Roman"/>
                      </a:endParaRPr>
                    </a:p>
                  </a:txBody>
                  <a:tcPr marL="105943" marR="105943" marT="0" marB="0"/>
                </a:tc>
                <a:tc>
                  <a:txBody>
                    <a:bodyPr/>
                    <a:lstStyle/>
                    <a:p>
                      <a:pPr marL="0" marR="0">
                        <a:lnSpc>
                          <a:spcPct val="115000"/>
                        </a:lnSpc>
                        <a:spcBef>
                          <a:spcPts val="0"/>
                        </a:spcBef>
                        <a:spcAft>
                          <a:spcPts val="1000"/>
                        </a:spcAft>
                      </a:pPr>
                      <a:r>
                        <a:rPr lang="en-GB" sz="1700">
                          <a:effectLst/>
                        </a:rPr>
                        <a:t>0.2</a:t>
                      </a:r>
                      <a:endParaRPr lang="en-US" sz="1700">
                        <a:effectLst/>
                        <a:latin typeface="Calibri"/>
                        <a:ea typeface="Calibri"/>
                        <a:cs typeface="Times New Roman"/>
                      </a:endParaRPr>
                    </a:p>
                  </a:txBody>
                  <a:tcPr marL="105943" marR="105943" marT="0" marB="0"/>
                </a:tc>
                <a:tc>
                  <a:txBody>
                    <a:bodyPr/>
                    <a:lstStyle/>
                    <a:p>
                      <a:pPr marL="0" marR="0">
                        <a:lnSpc>
                          <a:spcPct val="115000"/>
                        </a:lnSpc>
                        <a:spcBef>
                          <a:spcPts val="0"/>
                        </a:spcBef>
                        <a:spcAft>
                          <a:spcPts val="1000"/>
                        </a:spcAft>
                      </a:pPr>
                      <a:r>
                        <a:rPr lang="en-GB" sz="1700">
                          <a:effectLst/>
                        </a:rPr>
                        <a:t>8,000,000</a:t>
                      </a:r>
                      <a:endParaRPr lang="en-US" sz="1700">
                        <a:effectLst/>
                        <a:latin typeface="Calibri"/>
                        <a:ea typeface="Calibri"/>
                        <a:cs typeface="Times New Roman"/>
                      </a:endParaRPr>
                    </a:p>
                  </a:txBody>
                  <a:tcPr marL="105943" marR="105943" marT="0" marB="0"/>
                </a:tc>
              </a:tr>
              <a:tr h="597665">
                <a:tc>
                  <a:txBody>
                    <a:bodyPr/>
                    <a:lstStyle/>
                    <a:p>
                      <a:pPr marL="0" marR="0">
                        <a:lnSpc>
                          <a:spcPct val="115000"/>
                        </a:lnSpc>
                        <a:spcBef>
                          <a:spcPts val="0"/>
                        </a:spcBef>
                        <a:spcAft>
                          <a:spcPts val="1000"/>
                        </a:spcAft>
                      </a:pPr>
                      <a:r>
                        <a:rPr lang="en-GB" sz="1700">
                          <a:effectLst/>
                        </a:rPr>
                        <a:t>Nuclear Medicine</a:t>
                      </a:r>
                      <a:endParaRPr lang="en-US" sz="1700">
                        <a:effectLst/>
                        <a:latin typeface="Calibri"/>
                        <a:ea typeface="Calibri"/>
                        <a:cs typeface="Times New Roman"/>
                      </a:endParaRPr>
                    </a:p>
                  </a:txBody>
                  <a:tcPr marL="105943" marR="105943" marT="0" marB="0"/>
                </a:tc>
                <a:tc>
                  <a:txBody>
                    <a:bodyPr/>
                    <a:lstStyle/>
                    <a:p>
                      <a:pPr marL="0" marR="0">
                        <a:lnSpc>
                          <a:spcPct val="115000"/>
                        </a:lnSpc>
                        <a:spcBef>
                          <a:spcPts val="0"/>
                        </a:spcBef>
                        <a:spcAft>
                          <a:spcPts val="1000"/>
                        </a:spcAft>
                      </a:pPr>
                      <a:r>
                        <a:rPr lang="en-GB" sz="1700">
                          <a:effectLst/>
                        </a:rPr>
                        <a:t>10 million</a:t>
                      </a:r>
                      <a:endParaRPr lang="en-US" sz="1700">
                        <a:effectLst/>
                        <a:latin typeface="Calibri"/>
                        <a:ea typeface="Calibri"/>
                        <a:cs typeface="Times New Roman"/>
                      </a:endParaRPr>
                    </a:p>
                  </a:txBody>
                  <a:tcPr marL="105943" marR="105943" marT="0" marB="0"/>
                </a:tc>
                <a:tc>
                  <a:txBody>
                    <a:bodyPr/>
                    <a:lstStyle/>
                    <a:p>
                      <a:pPr marL="0" marR="0">
                        <a:lnSpc>
                          <a:spcPct val="115000"/>
                        </a:lnSpc>
                        <a:spcBef>
                          <a:spcPts val="0"/>
                        </a:spcBef>
                        <a:spcAft>
                          <a:spcPts val="1000"/>
                        </a:spcAft>
                      </a:pPr>
                      <a:r>
                        <a:rPr lang="en-GB" sz="1700">
                          <a:effectLst/>
                        </a:rPr>
                        <a:t>14 million</a:t>
                      </a:r>
                      <a:endParaRPr lang="en-US" sz="1700">
                        <a:effectLst/>
                        <a:latin typeface="Calibri"/>
                        <a:ea typeface="Calibri"/>
                        <a:cs typeface="Times New Roman"/>
                      </a:endParaRPr>
                    </a:p>
                  </a:txBody>
                  <a:tcPr marL="105943" marR="105943" marT="0" marB="0"/>
                </a:tc>
                <a:tc>
                  <a:txBody>
                    <a:bodyPr/>
                    <a:lstStyle/>
                    <a:p>
                      <a:pPr marL="0" marR="0">
                        <a:lnSpc>
                          <a:spcPct val="115000"/>
                        </a:lnSpc>
                        <a:spcBef>
                          <a:spcPts val="0"/>
                        </a:spcBef>
                        <a:spcAft>
                          <a:spcPts val="1000"/>
                        </a:spcAft>
                      </a:pPr>
                      <a:r>
                        <a:rPr lang="en-GB" sz="1700">
                          <a:effectLst/>
                        </a:rPr>
                        <a:t>41 million</a:t>
                      </a:r>
                      <a:endParaRPr lang="en-US" sz="1700">
                        <a:effectLst/>
                        <a:latin typeface="Calibri"/>
                        <a:ea typeface="Calibri"/>
                        <a:cs typeface="Times New Roman"/>
                      </a:endParaRPr>
                    </a:p>
                  </a:txBody>
                  <a:tcPr marL="105943" marR="105943" marT="0" marB="0"/>
                </a:tc>
                <a:tc>
                  <a:txBody>
                    <a:bodyPr/>
                    <a:lstStyle/>
                    <a:p>
                      <a:pPr marL="0" marR="0">
                        <a:lnSpc>
                          <a:spcPct val="115000"/>
                        </a:lnSpc>
                        <a:spcBef>
                          <a:spcPts val="0"/>
                        </a:spcBef>
                        <a:spcAft>
                          <a:spcPts val="1000"/>
                        </a:spcAft>
                      </a:pPr>
                      <a:r>
                        <a:rPr lang="en-GB" sz="1700">
                          <a:effectLst/>
                        </a:rPr>
                        <a:t>135</a:t>
                      </a:r>
                      <a:endParaRPr lang="en-US" sz="1700">
                        <a:effectLst/>
                        <a:latin typeface="Calibri"/>
                        <a:ea typeface="Calibri"/>
                        <a:cs typeface="Times New Roman"/>
                      </a:endParaRPr>
                    </a:p>
                  </a:txBody>
                  <a:tcPr marL="105943" marR="105943" marT="0" marB="0"/>
                </a:tc>
                <a:tc>
                  <a:txBody>
                    <a:bodyPr/>
                    <a:lstStyle/>
                    <a:p>
                      <a:pPr marL="0" marR="0">
                        <a:lnSpc>
                          <a:spcPct val="115000"/>
                        </a:lnSpc>
                        <a:spcBef>
                          <a:spcPts val="0"/>
                        </a:spcBef>
                        <a:spcAft>
                          <a:spcPts val="1000"/>
                        </a:spcAft>
                      </a:pPr>
                      <a:r>
                        <a:rPr lang="en-GB" sz="1700">
                          <a:effectLst/>
                        </a:rPr>
                        <a:t>0.1</a:t>
                      </a:r>
                      <a:endParaRPr lang="en-US" sz="1700">
                        <a:effectLst/>
                        <a:latin typeface="Calibri"/>
                        <a:ea typeface="Calibri"/>
                        <a:cs typeface="Times New Roman"/>
                      </a:endParaRPr>
                    </a:p>
                  </a:txBody>
                  <a:tcPr marL="105943" marR="105943" marT="0" marB="0"/>
                </a:tc>
                <a:tc>
                  <a:txBody>
                    <a:bodyPr/>
                    <a:lstStyle/>
                    <a:p>
                      <a:pPr marL="0" marR="0">
                        <a:lnSpc>
                          <a:spcPct val="115000"/>
                        </a:lnSpc>
                        <a:spcBef>
                          <a:spcPts val="0"/>
                        </a:spcBef>
                        <a:spcAft>
                          <a:spcPts val="1000"/>
                        </a:spcAft>
                      </a:pPr>
                      <a:r>
                        <a:rPr lang="en-GB" sz="1700">
                          <a:effectLst/>
                        </a:rPr>
                        <a:t>4,100,000</a:t>
                      </a:r>
                      <a:endParaRPr lang="en-US" sz="1700">
                        <a:effectLst/>
                        <a:latin typeface="Calibri"/>
                        <a:ea typeface="Calibri"/>
                        <a:cs typeface="Times New Roman"/>
                      </a:endParaRPr>
                    </a:p>
                  </a:txBody>
                  <a:tcPr marL="105943" marR="105943" marT="0" marB="0"/>
                </a:tc>
              </a:tr>
              <a:tr h="298833">
                <a:tc>
                  <a:txBody>
                    <a:bodyPr/>
                    <a:lstStyle/>
                    <a:p>
                      <a:pPr marL="0" marR="0">
                        <a:lnSpc>
                          <a:spcPct val="115000"/>
                        </a:lnSpc>
                        <a:spcBef>
                          <a:spcPts val="0"/>
                        </a:spcBef>
                        <a:spcAft>
                          <a:spcPts val="1000"/>
                        </a:spcAft>
                      </a:pPr>
                      <a:r>
                        <a:rPr lang="en-GB" sz="1700">
                          <a:effectLst/>
                        </a:rPr>
                        <a:t>PET</a:t>
                      </a:r>
                      <a:endParaRPr lang="en-US" sz="1700">
                        <a:effectLst/>
                        <a:latin typeface="Calibri"/>
                        <a:ea typeface="Calibri"/>
                        <a:cs typeface="Times New Roman"/>
                      </a:endParaRPr>
                    </a:p>
                  </a:txBody>
                  <a:tcPr marL="105943" marR="105943" marT="0" marB="0"/>
                </a:tc>
                <a:tc>
                  <a:txBody>
                    <a:bodyPr/>
                    <a:lstStyle/>
                    <a:p>
                      <a:pPr marL="0" marR="0">
                        <a:lnSpc>
                          <a:spcPct val="115000"/>
                        </a:lnSpc>
                        <a:spcBef>
                          <a:spcPts val="0"/>
                        </a:spcBef>
                        <a:spcAft>
                          <a:spcPts val="1000"/>
                        </a:spcAft>
                      </a:pPr>
                      <a:r>
                        <a:rPr lang="en-GB" sz="1700">
                          <a:effectLst/>
                        </a:rPr>
                        <a:t>1 million</a:t>
                      </a:r>
                      <a:endParaRPr lang="en-US" sz="1700">
                        <a:effectLst/>
                        <a:latin typeface="Calibri"/>
                        <a:ea typeface="Calibri"/>
                        <a:cs typeface="Times New Roman"/>
                      </a:endParaRPr>
                    </a:p>
                  </a:txBody>
                  <a:tcPr marL="105943" marR="105943" marT="0" marB="0"/>
                </a:tc>
                <a:tc>
                  <a:txBody>
                    <a:bodyPr/>
                    <a:lstStyle/>
                    <a:p>
                      <a:pPr marL="0" marR="0">
                        <a:lnSpc>
                          <a:spcPct val="115000"/>
                        </a:lnSpc>
                        <a:spcBef>
                          <a:spcPts val="0"/>
                        </a:spcBef>
                        <a:spcAft>
                          <a:spcPts val="1000"/>
                        </a:spcAft>
                      </a:pPr>
                      <a:r>
                        <a:rPr lang="en-GB" sz="1700">
                          <a:effectLst/>
                        </a:rPr>
                        <a:t>1 million</a:t>
                      </a:r>
                      <a:endParaRPr lang="en-US" sz="1700">
                        <a:effectLst/>
                        <a:latin typeface="Calibri"/>
                        <a:ea typeface="Calibri"/>
                        <a:cs typeface="Times New Roman"/>
                      </a:endParaRPr>
                    </a:p>
                  </a:txBody>
                  <a:tcPr marL="105943" marR="105943" marT="0" marB="0"/>
                </a:tc>
                <a:tc>
                  <a:txBody>
                    <a:bodyPr/>
                    <a:lstStyle/>
                    <a:p>
                      <a:pPr marL="0" marR="0">
                        <a:lnSpc>
                          <a:spcPct val="115000"/>
                        </a:lnSpc>
                        <a:spcBef>
                          <a:spcPts val="0"/>
                        </a:spcBef>
                        <a:spcAft>
                          <a:spcPts val="1000"/>
                        </a:spcAft>
                      </a:pPr>
                      <a:r>
                        <a:rPr lang="en-GB" sz="1700">
                          <a:effectLst/>
                        </a:rPr>
                        <a:t>2 million</a:t>
                      </a:r>
                      <a:endParaRPr lang="en-US" sz="1700">
                        <a:effectLst/>
                        <a:latin typeface="Calibri"/>
                        <a:ea typeface="Calibri"/>
                        <a:cs typeface="Times New Roman"/>
                      </a:endParaRPr>
                    </a:p>
                  </a:txBody>
                  <a:tcPr marL="105943" marR="105943" marT="0" marB="0"/>
                </a:tc>
                <a:tc>
                  <a:txBody>
                    <a:bodyPr/>
                    <a:lstStyle/>
                    <a:p>
                      <a:pPr marL="0" marR="0">
                        <a:lnSpc>
                          <a:spcPct val="115000"/>
                        </a:lnSpc>
                        <a:spcBef>
                          <a:spcPts val="0"/>
                        </a:spcBef>
                        <a:spcAft>
                          <a:spcPts val="1000"/>
                        </a:spcAft>
                      </a:pPr>
                      <a:r>
                        <a:rPr lang="en-GB" sz="1700">
                          <a:effectLst/>
                        </a:rPr>
                        <a:t>8</a:t>
                      </a:r>
                      <a:endParaRPr lang="en-US" sz="1700">
                        <a:effectLst/>
                        <a:latin typeface="Calibri"/>
                        <a:ea typeface="Calibri"/>
                        <a:cs typeface="Times New Roman"/>
                      </a:endParaRPr>
                    </a:p>
                  </a:txBody>
                  <a:tcPr marL="105943" marR="105943" marT="0" marB="0"/>
                </a:tc>
                <a:tc>
                  <a:txBody>
                    <a:bodyPr/>
                    <a:lstStyle/>
                    <a:p>
                      <a:pPr marL="0" marR="0">
                        <a:lnSpc>
                          <a:spcPct val="115000"/>
                        </a:lnSpc>
                        <a:spcBef>
                          <a:spcPts val="0"/>
                        </a:spcBef>
                        <a:spcAft>
                          <a:spcPts val="1000"/>
                        </a:spcAft>
                      </a:pPr>
                      <a:r>
                        <a:rPr lang="en-GB" sz="1700" dirty="0">
                          <a:effectLst/>
                        </a:rPr>
                        <a:t>0.1</a:t>
                      </a:r>
                      <a:endParaRPr lang="en-US" sz="1700" dirty="0">
                        <a:effectLst/>
                        <a:latin typeface="Calibri"/>
                        <a:ea typeface="Calibri"/>
                        <a:cs typeface="Times New Roman"/>
                      </a:endParaRPr>
                    </a:p>
                  </a:txBody>
                  <a:tcPr marL="105943" marR="105943" marT="0" marB="0"/>
                </a:tc>
                <a:tc>
                  <a:txBody>
                    <a:bodyPr/>
                    <a:lstStyle/>
                    <a:p>
                      <a:pPr marL="0" marR="0">
                        <a:lnSpc>
                          <a:spcPct val="115000"/>
                        </a:lnSpc>
                        <a:spcBef>
                          <a:spcPts val="0"/>
                        </a:spcBef>
                        <a:spcAft>
                          <a:spcPts val="1000"/>
                        </a:spcAft>
                      </a:pPr>
                      <a:r>
                        <a:rPr lang="en-GB" sz="1700">
                          <a:effectLst/>
                        </a:rPr>
                        <a:t>200,000</a:t>
                      </a:r>
                      <a:endParaRPr lang="en-US" sz="1700">
                        <a:effectLst/>
                        <a:latin typeface="Calibri"/>
                        <a:ea typeface="Calibri"/>
                        <a:cs typeface="Times New Roman"/>
                      </a:endParaRPr>
                    </a:p>
                  </a:txBody>
                  <a:tcPr marL="105943" marR="105943" marT="0" marB="0"/>
                </a:tc>
              </a:tr>
              <a:tr h="597665">
                <a:tc>
                  <a:txBody>
                    <a:bodyPr/>
                    <a:lstStyle/>
                    <a:p>
                      <a:pPr marL="0" marR="0">
                        <a:lnSpc>
                          <a:spcPct val="115000"/>
                        </a:lnSpc>
                        <a:spcBef>
                          <a:spcPts val="0"/>
                        </a:spcBef>
                        <a:spcAft>
                          <a:spcPts val="1000"/>
                        </a:spcAft>
                      </a:pPr>
                      <a:r>
                        <a:rPr lang="en-GB" sz="1700">
                          <a:effectLst/>
                        </a:rPr>
                        <a:t>Xray, total incl. mammography </a:t>
                      </a:r>
                      <a:endParaRPr lang="en-US" sz="1700">
                        <a:effectLst/>
                        <a:latin typeface="Calibri"/>
                        <a:ea typeface="Calibri"/>
                        <a:cs typeface="Times New Roman"/>
                      </a:endParaRPr>
                    </a:p>
                  </a:txBody>
                  <a:tcPr marL="105943" marR="105943" marT="0" marB="0"/>
                </a:tc>
                <a:tc>
                  <a:txBody>
                    <a:bodyPr/>
                    <a:lstStyle/>
                    <a:p>
                      <a:pPr marL="0" marR="0">
                        <a:lnSpc>
                          <a:spcPct val="115000"/>
                        </a:lnSpc>
                        <a:spcBef>
                          <a:spcPts val="0"/>
                        </a:spcBef>
                        <a:spcAft>
                          <a:spcPts val="1000"/>
                        </a:spcAft>
                      </a:pPr>
                      <a:r>
                        <a:rPr lang="en-GB" sz="1700">
                          <a:effectLst/>
                        </a:rPr>
                        <a:t>84 million</a:t>
                      </a:r>
                      <a:endParaRPr lang="en-US" sz="1700">
                        <a:effectLst/>
                        <a:latin typeface="Calibri"/>
                        <a:ea typeface="Calibri"/>
                        <a:cs typeface="Times New Roman"/>
                      </a:endParaRPr>
                    </a:p>
                  </a:txBody>
                  <a:tcPr marL="105943" marR="105943" marT="0" marB="0"/>
                </a:tc>
                <a:tc>
                  <a:txBody>
                    <a:bodyPr/>
                    <a:lstStyle/>
                    <a:p>
                      <a:pPr marL="0" marR="0">
                        <a:lnSpc>
                          <a:spcPct val="115000"/>
                        </a:lnSpc>
                        <a:spcBef>
                          <a:spcPts val="0"/>
                        </a:spcBef>
                        <a:spcAft>
                          <a:spcPts val="1000"/>
                        </a:spcAft>
                      </a:pPr>
                      <a:r>
                        <a:rPr lang="en-GB" sz="1700">
                          <a:effectLst/>
                        </a:rPr>
                        <a:t>111 million</a:t>
                      </a:r>
                      <a:endParaRPr lang="en-US" sz="1700">
                        <a:effectLst/>
                        <a:latin typeface="Calibri"/>
                        <a:ea typeface="Calibri"/>
                        <a:cs typeface="Times New Roman"/>
                      </a:endParaRPr>
                    </a:p>
                  </a:txBody>
                  <a:tcPr marL="105943" marR="105943" marT="0" marB="0"/>
                </a:tc>
                <a:tc>
                  <a:txBody>
                    <a:bodyPr/>
                    <a:lstStyle/>
                    <a:p>
                      <a:pPr marL="0" marR="0">
                        <a:lnSpc>
                          <a:spcPct val="115000"/>
                        </a:lnSpc>
                        <a:spcBef>
                          <a:spcPts val="0"/>
                        </a:spcBef>
                        <a:spcAft>
                          <a:spcPts val="1000"/>
                        </a:spcAft>
                      </a:pPr>
                      <a:r>
                        <a:rPr lang="en-GB" sz="1700">
                          <a:effectLst/>
                        </a:rPr>
                        <a:t>332 million</a:t>
                      </a:r>
                      <a:endParaRPr lang="en-US" sz="1700">
                        <a:effectLst/>
                        <a:latin typeface="Calibri"/>
                        <a:ea typeface="Calibri"/>
                        <a:cs typeface="Times New Roman"/>
                      </a:endParaRPr>
                    </a:p>
                  </a:txBody>
                  <a:tcPr marL="105943" marR="105943" marT="0" marB="0"/>
                </a:tc>
                <a:tc>
                  <a:txBody>
                    <a:bodyPr/>
                    <a:lstStyle/>
                    <a:p>
                      <a:pPr marL="0" marR="0">
                        <a:lnSpc>
                          <a:spcPct val="115000"/>
                        </a:lnSpc>
                        <a:spcBef>
                          <a:spcPts val="0"/>
                        </a:spcBef>
                        <a:spcAft>
                          <a:spcPts val="1000"/>
                        </a:spcAft>
                      </a:pPr>
                      <a:r>
                        <a:rPr lang="en-GB" sz="1700">
                          <a:effectLst/>
                        </a:rPr>
                        <a:t>1,091</a:t>
                      </a:r>
                      <a:endParaRPr lang="en-US" sz="1700">
                        <a:effectLst/>
                        <a:latin typeface="Calibri"/>
                        <a:ea typeface="Calibri"/>
                        <a:cs typeface="Times New Roman"/>
                      </a:endParaRPr>
                    </a:p>
                  </a:txBody>
                  <a:tcPr marL="105943" marR="105943" marT="0" marB="0"/>
                </a:tc>
                <a:tc>
                  <a:txBody>
                    <a:bodyPr/>
                    <a:lstStyle/>
                    <a:p>
                      <a:pPr marL="0" marR="0">
                        <a:lnSpc>
                          <a:spcPct val="115000"/>
                        </a:lnSpc>
                        <a:spcBef>
                          <a:spcPts val="0"/>
                        </a:spcBef>
                        <a:spcAft>
                          <a:spcPts val="1000"/>
                        </a:spcAft>
                      </a:pPr>
                      <a:r>
                        <a:rPr lang="en-GB" sz="1700" dirty="0">
                          <a:effectLst/>
                        </a:rPr>
                        <a:t>0.04</a:t>
                      </a:r>
                      <a:endParaRPr lang="en-US" sz="1700" dirty="0">
                        <a:effectLst/>
                        <a:latin typeface="Calibri"/>
                        <a:ea typeface="Calibri"/>
                        <a:cs typeface="Times New Roman"/>
                      </a:endParaRPr>
                    </a:p>
                  </a:txBody>
                  <a:tcPr marL="105943" marR="105943" marT="0" marB="0"/>
                </a:tc>
                <a:tc>
                  <a:txBody>
                    <a:bodyPr/>
                    <a:lstStyle/>
                    <a:p>
                      <a:pPr marL="0" marR="0">
                        <a:lnSpc>
                          <a:spcPct val="115000"/>
                        </a:lnSpc>
                        <a:spcBef>
                          <a:spcPts val="0"/>
                        </a:spcBef>
                        <a:spcAft>
                          <a:spcPts val="1000"/>
                        </a:spcAft>
                      </a:pPr>
                      <a:r>
                        <a:rPr lang="en-GB" sz="1700">
                          <a:effectLst/>
                        </a:rPr>
                        <a:t>13,280,000</a:t>
                      </a:r>
                      <a:endParaRPr lang="en-US" sz="1700">
                        <a:effectLst/>
                        <a:latin typeface="Calibri"/>
                        <a:ea typeface="Calibri"/>
                        <a:cs typeface="Times New Roman"/>
                      </a:endParaRPr>
                    </a:p>
                  </a:txBody>
                  <a:tcPr marL="105943" marR="105943" marT="0" marB="0"/>
                </a:tc>
              </a:tr>
              <a:tr h="597665">
                <a:tc>
                  <a:txBody>
                    <a:bodyPr/>
                    <a:lstStyle/>
                    <a:p>
                      <a:pPr marL="0" marR="0">
                        <a:lnSpc>
                          <a:spcPct val="115000"/>
                        </a:lnSpc>
                        <a:spcBef>
                          <a:spcPts val="0"/>
                        </a:spcBef>
                        <a:spcAft>
                          <a:spcPts val="1000"/>
                        </a:spcAft>
                      </a:pPr>
                      <a:r>
                        <a:rPr lang="en-GB" sz="1700">
                          <a:effectLst/>
                        </a:rPr>
                        <a:t>All Diagnostic Radiology</a:t>
                      </a:r>
                      <a:endParaRPr lang="en-US" sz="1700">
                        <a:effectLst/>
                        <a:latin typeface="Calibri"/>
                        <a:ea typeface="Calibri"/>
                        <a:cs typeface="Times New Roman"/>
                      </a:endParaRPr>
                    </a:p>
                  </a:txBody>
                  <a:tcPr marL="105943" marR="105943" marT="0" marB="0"/>
                </a:tc>
                <a:tc>
                  <a:txBody>
                    <a:bodyPr/>
                    <a:lstStyle/>
                    <a:p>
                      <a:pPr marL="0" marR="0">
                        <a:lnSpc>
                          <a:spcPct val="115000"/>
                        </a:lnSpc>
                        <a:spcBef>
                          <a:spcPts val="0"/>
                        </a:spcBef>
                        <a:spcAft>
                          <a:spcPts val="1000"/>
                        </a:spcAft>
                      </a:pPr>
                      <a:r>
                        <a:rPr lang="en-GB" sz="1700">
                          <a:effectLst/>
                        </a:rPr>
                        <a:t>174 million</a:t>
                      </a:r>
                      <a:endParaRPr lang="en-US" sz="1700">
                        <a:effectLst/>
                        <a:latin typeface="Calibri"/>
                        <a:ea typeface="Calibri"/>
                        <a:cs typeface="Times New Roman"/>
                      </a:endParaRPr>
                    </a:p>
                  </a:txBody>
                  <a:tcPr marL="105943" marR="105943" marT="0" marB="0"/>
                </a:tc>
                <a:tc>
                  <a:txBody>
                    <a:bodyPr/>
                    <a:lstStyle/>
                    <a:p>
                      <a:pPr marL="0" marR="0">
                        <a:lnSpc>
                          <a:spcPct val="115000"/>
                        </a:lnSpc>
                        <a:spcBef>
                          <a:spcPts val="0"/>
                        </a:spcBef>
                        <a:spcAft>
                          <a:spcPts val="1000"/>
                        </a:spcAft>
                      </a:pPr>
                      <a:r>
                        <a:rPr lang="en-GB" sz="1700">
                          <a:effectLst/>
                        </a:rPr>
                        <a:t>229 million</a:t>
                      </a:r>
                      <a:endParaRPr lang="en-US" sz="1700">
                        <a:effectLst/>
                        <a:latin typeface="Calibri"/>
                        <a:ea typeface="Calibri"/>
                        <a:cs typeface="Times New Roman"/>
                      </a:endParaRPr>
                    </a:p>
                  </a:txBody>
                  <a:tcPr marL="105943" marR="105943" marT="0" marB="0"/>
                </a:tc>
                <a:tc>
                  <a:txBody>
                    <a:bodyPr/>
                    <a:lstStyle/>
                    <a:p>
                      <a:pPr marL="0" marR="0">
                        <a:lnSpc>
                          <a:spcPct val="115000"/>
                        </a:lnSpc>
                        <a:spcBef>
                          <a:spcPts val="0"/>
                        </a:spcBef>
                        <a:spcAft>
                          <a:spcPts val="1000"/>
                        </a:spcAft>
                      </a:pPr>
                      <a:r>
                        <a:rPr lang="en-GB" sz="1700">
                          <a:effectLst/>
                        </a:rPr>
                        <a:t>687 million</a:t>
                      </a:r>
                      <a:endParaRPr lang="en-US" sz="1700">
                        <a:effectLst/>
                        <a:latin typeface="Calibri"/>
                        <a:ea typeface="Calibri"/>
                        <a:cs typeface="Times New Roman"/>
                      </a:endParaRPr>
                    </a:p>
                  </a:txBody>
                  <a:tcPr marL="105943" marR="105943" marT="0" marB="0"/>
                </a:tc>
                <a:tc>
                  <a:txBody>
                    <a:bodyPr/>
                    <a:lstStyle/>
                    <a:p>
                      <a:pPr marL="0" marR="0">
                        <a:lnSpc>
                          <a:spcPct val="115000"/>
                        </a:lnSpc>
                        <a:spcBef>
                          <a:spcPts val="0"/>
                        </a:spcBef>
                        <a:spcAft>
                          <a:spcPts val="1000"/>
                        </a:spcAft>
                      </a:pPr>
                      <a:r>
                        <a:rPr lang="en-GB" sz="1700">
                          <a:effectLst/>
                        </a:rPr>
                        <a:t>2,259</a:t>
                      </a:r>
                      <a:endParaRPr lang="en-US" sz="1700">
                        <a:effectLst/>
                        <a:latin typeface="Calibri"/>
                        <a:ea typeface="Calibri"/>
                        <a:cs typeface="Times New Roman"/>
                      </a:endParaRPr>
                    </a:p>
                  </a:txBody>
                  <a:tcPr marL="105943" marR="105943" marT="0" marB="0"/>
                </a:tc>
                <a:tc>
                  <a:txBody>
                    <a:bodyPr/>
                    <a:lstStyle/>
                    <a:p>
                      <a:pPr marL="0" marR="0">
                        <a:lnSpc>
                          <a:spcPct val="115000"/>
                        </a:lnSpc>
                        <a:spcBef>
                          <a:spcPts val="0"/>
                        </a:spcBef>
                        <a:spcAft>
                          <a:spcPts val="1000"/>
                        </a:spcAft>
                      </a:pPr>
                      <a:r>
                        <a:rPr lang="en-GB" sz="1700">
                          <a:effectLst/>
                        </a:rPr>
                        <a:t>0.1</a:t>
                      </a:r>
                      <a:endParaRPr lang="en-US" sz="1700">
                        <a:effectLst/>
                        <a:latin typeface="Calibri"/>
                        <a:ea typeface="Calibri"/>
                        <a:cs typeface="Times New Roman"/>
                      </a:endParaRPr>
                    </a:p>
                  </a:txBody>
                  <a:tcPr marL="105943" marR="105943" marT="0" marB="0"/>
                </a:tc>
                <a:tc>
                  <a:txBody>
                    <a:bodyPr/>
                    <a:lstStyle/>
                    <a:p>
                      <a:pPr marL="0" marR="0">
                        <a:lnSpc>
                          <a:spcPct val="115000"/>
                        </a:lnSpc>
                        <a:spcBef>
                          <a:spcPts val="0"/>
                        </a:spcBef>
                        <a:spcAft>
                          <a:spcPts val="1000"/>
                        </a:spcAft>
                      </a:pPr>
                      <a:r>
                        <a:rPr lang="en-GB" sz="1700" dirty="0" smtClean="0">
                          <a:effectLst/>
                        </a:rPr>
                        <a:t>68,700,000</a:t>
                      </a:r>
                    </a:p>
                    <a:p>
                      <a:pPr marL="0" marR="0">
                        <a:lnSpc>
                          <a:spcPct val="115000"/>
                        </a:lnSpc>
                        <a:spcBef>
                          <a:spcPts val="0"/>
                        </a:spcBef>
                        <a:spcAft>
                          <a:spcPts val="1000"/>
                        </a:spcAft>
                      </a:pPr>
                      <a:r>
                        <a:rPr lang="en-GB" sz="1700" b="1" dirty="0" smtClean="0">
                          <a:effectLst/>
                          <a:latin typeface="Calibri"/>
                          <a:ea typeface="Calibri"/>
                          <a:cs typeface="Times New Roman"/>
                        </a:rPr>
                        <a:t>68.7 </a:t>
                      </a:r>
                      <a:r>
                        <a:rPr lang="en-GB" sz="1700" b="1" dirty="0" err="1" smtClean="0">
                          <a:effectLst/>
                          <a:latin typeface="Calibri"/>
                          <a:ea typeface="Calibri"/>
                          <a:cs typeface="Times New Roman"/>
                        </a:rPr>
                        <a:t>PETAbytes</a:t>
                      </a:r>
                      <a:endParaRPr lang="en-US" sz="1700" b="1" dirty="0">
                        <a:effectLst/>
                        <a:latin typeface="Calibri"/>
                        <a:ea typeface="Calibri"/>
                        <a:cs typeface="Times New Roman"/>
                      </a:endParaRPr>
                    </a:p>
                  </a:txBody>
                  <a:tcPr marL="105943" marR="105943" marT="0" marB="0"/>
                </a:tc>
              </a:tr>
            </a:tbl>
          </a:graphicData>
        </a:graphic>
      </p:graphicFrame>
      <p:sp>
        <p:nvSpPr>
          <p:cNvPr id="5" name="Rectangle 4"/>
          <p:cNvSpPr/>
          <p:nvPr/>
        </p:nvSpPr>
        <p:spPr>
          <a:xfrm>
            <a:off x="76200" y="17929"/>
            <a:ext cx="9067800" cy="923330"/>
          </a:xfrm>
          <a:prstGeom prst="rect">
            <a:avLst/>
          </a:prstGeom>
        </p:spPr>
        <p:txBody>
          <a:bodyPr wrap="square">
            <a:spAutoFit/>
          </a:bodyPr>
          <a:lstStyle/>
          <a:p>
            <a:r>
              <a:rPr lang="en-US" dirty="0"/>
              <a:t>Ninety-six percent of radiology practices in the USA are filmless and Table </a:t>
            </a:r>
            <a:r>
              <a:rPr lang="en-US" dirty="0" smtClean="0"/>
              <a:t>below </a:t>
            </a:r>
            <a:r>
              <a:rPr lang="en-US" dirty="0"/>
              <a:t>illustrates the annual volume of data across the types of diagnostic </a:t>
            </a:r>
            <a:r>
              <a:rPr lang="en-US" dirty="0" smtClean="0"/>
              <a:t>imaging; </a:t>
            </a:r>
            <a:r>
              <a:rPr lang="en-US" dirty="0"/>
              <a:t>this does not include cardiology which would take the total to over 10</a:t>
            </a:r>
            <a:r>
              <a:rPr lang="en-US" baseline="30000" dirty="0"/>
              <a:t>9</a:t>
            </a:r>
            <a:r>
              <a:rPr lang="en-US" dirty="0"/>
              <a:t> GB (an Exabyte). </a:t>
            </a:r>
          </a:p>
        </p:txBody>
      </p:sp>
      <p:sp>
        <p:nvSpPr>
          <p:cNvPr id="6" name="Rectangle 5"/>
          <p:cNvSpPr/>
          <p:nvPr/>
        </p:nvSpPr>
        <p:spPr>
          <a:xfrm>
            <a:off x="76200" y="1071088"/>
            <a:ext cx="8915400" cy="307777"/>
          </a:xfrm>
          <a:prstGeom prst="rect">
            <a:avLst/>
          </a:prstGeom>
        </p:spPr>
        <p:txBody>
          <a:bodyPr wrap="square">
            <a:spAutoFit/>
          </a:bodyPr>
          <a:lstStyle/>
          <a:p>
            <a:r>
              <a:rPr lang="en-US" sz="1400" dirty="0"/>
              <a:t>http://grids.ucs.indiana.edu/ptliupages/publications/Where%20does%20all%20the%20data%20come%20from%20v7.pd</a:t>
            </a:r>
          </a:p>
        </p:txBody>
      </p:sp>
    </p:spTree>
    <p:extLst>
      <p:ext uri="{BB962C8B-B14F-4D97-AF65-F5344CB8AC3E}">
        <p14:creationId xmlns:p14="http://schemas.microsoft.com/office/powerpoint/2010/main" val="1920923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dirty="0" smtClean="0"/>
              <a:t>Some Terms</a:t>
            </a:r>
            <a:endParaRPr lang="en-US" b="1" dirty="0"/>
          </a:p>
        </p:txBody>
      </p:sp>
      <p:sp>
        <p:nvSpPr>
          <p:cNvPr id="3" name="Content Placeholder 2"/>
          <p:cNvSpPr>
            <a:spLocks noGrp="1"/>
          </p:cNvSpPr>
          <p:nvPr>
            <p:ph idx="1"/>
          </p:nvPr>
        </p:nvSpPr>
        <p:spPr>
          <a:xfrm>
            <a:off x="0" y="762000"/>
            <a:ext cx="9144000" cy="5715000"/>
          </a:xfrm>
        </p:spPr>
        <p:txBody>
          <a:bodyPr>
            <a:normAutofit fontScale="92500" lnSpcReduction="10000"/>
          </a:bodyPr>
          <a:lstStyle/>
          <a:p>
            <a:r>
              <a:rPr lang="en-US" b="1" dirty="0" smtClean="0"/>
              <a:t>Data: </a:t>
            </a:r>
            <a:r>
              <a:rPr lang="en-US" dirty="0" smtClean="0"/>
              <a:t>the raw bits and bytes produced by instruments, web , e-mail, social media</a:t>
            </a:r>
          </a:p>
          <a:p>
            <a:r>
              <a:rPr lang="en-US" b="1" dirty="0" smtClean="0"/>
              <a:t>Information: </a:t>
            </a:r>
            <a:r>
              <a:rPr lang="en-US" dirty="0" smtClean="0"/>
              <a:t>The cleaned up data without deep processing applied to it</a:t>
            </a:r>
          </a:p>
          <a:p>
            <a:r>
              <a:rPr lang="en-US" b="1" dirty="0" smtClean="0"/>
              <a:t>Knowledge/wisdom/decisions</a:t>
            </a:r>
            <a:r>
              <a:rPr lang="en-US" dirty="0" smtClean="0"/>
              <a:t> comes from sophisticated analysis of Information</a:t>
            </a:r>
          </a:p>
          <a:p>
            <a:r>
              <a:rPr lang="en-US" b="1" dirty="0" smtClean="0"/>
              <a:t>Data Analytics </a:t>
            </a:r>
            <a:r>
              <a:rPr lang="en-US" dirty="0" smtClean="0"/>
              <a:t>is the process of converting data to Information and Knowledge and then decisions or policy</a:t>
            </a:r>
          </a:p>
          <a:p>
            <a:r>
              <a:rPr lang="en-US" b="1" dirty="0" smtClean="0"/>
              <a:t>Data Science </a:t>
            </a:r>
            <a:r>
              <a:rPr lang="en-US" dirty="0" smtClean="0"/>
              <a:t>describes the whole process</a:t>
            </a:r>
          </a:p>
          <a:p>
            <a:r>
              <a:rPr lang="en-US" b="1" dirty="0" smtClean="0"/>
              <a:t>X-Informatics</a:t>
            </a:r>
            <a:r>
              <a:rPr lang="en-US" dirty="0" smtClean="0"/>
              <a:t> is use of Data Science to produce wisdom in field X</a:t>
            </a:r>
          </a:p>
          <a:p>
            <a:endParaRPr lang="en-US" dirty="0" smtClean="0"/>
          </a:p>
          <a:p>
            <a:endParaRPr lang="en-US" dirty="0" smtClean="0"/>
          </a:p>
          <a:p>
            <a:endParaRPr lang="en-US" dirty="0"/>
          </a:p>
        </p:txBody>
      </p:sp>
    </p:spTree>
    <p:extLst>
      <p:ext uri="{BB962C8B-B14F-4D97-AF65-F5344CB8AC3E}">
        <p14:creationId xmlns:p14="http://schemas.microsoft.com/office/powerpoint/2010/main" val="17038036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808746"/>
            <a:ext cx="9144000" cy="2031325"/>
          </a:xfrm>
          <a:prstGeom prst="rect">
            <a:avLst/>
          </a:prstGeom>
        </p:spPr>
        <p:txBody>
          <a:bodyPr wrap="square">
            <a:spAutoFit/>
          </a:bodyPr>
          <a:lstStyle/>
          <a:p>
            <a:r>
              <a:rPr lang="en-US" dirty="0"/>
              <a:t>The LHC produces some 15 petabytes of data per year of all varieties and with the exact value depending on duty factor of accelerator (which is reduced simply to cut electricity cost but also due to malfunction of one or more of the many complex systems) and experiments. The raw data produced by experiments is processed on the LHC Computing </a:t>
            </a:r>
            <a:r>
              <a:rPr lang="en-US" dirty="0" smtClean="0"/>
              <a:t>Grid, </a:t>
            </a:r>
            <a:r>
              <a:rPr lang="en-US" dirty="0"/>
              <a:t>which has some 200,000 Cores arranged in a three level structure. Tier-0 is CERN itself, Tier 1 are national facilities and Tier 2 are regional systems. For example one LHC experiment (CMS) has 7 Tier-1 and 50 Tier-2 </a:t>
            </a:r>
            <a:r>
              <a:rPr lang="en-US" dirty="0" smtClean="0"/>
              <a:t>facilities.</a:t>
            </a:r>
            <a:endParaRPr lang="en-US" dirty="0"/>
          </a:p>
        </p:txBody>
      </p:sp>
      <p:sp>
        <p:nvSpPr>
          <p:cNvPr id="4" name="Rectangle 3"/>
          <p:cNvSpPr/>
          <p:nvPr/>
        </p:nvSpPr>
        <p:spPr>
          <a:xfrm>
            <a:off x="-13680" y="2169815"/>
            <a:ext cx="5214657" cy="2585323"/>
          </a:xfrm>
          <a:prstGeom prst="rect">
            <a:avLst/>
          </a:prstGeom>
        </p:spPr>
        <p:txBody>
          <a:bodyPr wrap="square">
            <a:spAutoFit/>
          </a:bodyPr>
          <a:lstStyle/>
          <a:p>
            <a:r>
              <a:rPr lang="en-GB" dirty="0"/>
              <a:t>This analysis raw data </a:t>
            </a:r>
            <a:r>
              <a:rPr lang="en-GB" dirty="0">
                <a:sym typeface="Wingdings"/>
              </a:rPr>
              <a:t></a:t>
            </a:r>
            <a:r>
              <a:rPr lang="en-GB" dirty="0"/>
              <a:t> reconstructed data </a:t>
            </a:r>
            <a:r>
              <a:rPr lang="en-GB" dirty="0">
                <a:sym typeface="Wingdings"/>
              </a:rPr>
              <a:t></a:t>
            </a:r>
            <a:r>
              <a:rPr lang="en-GB" dirty="0"/>
              <a:t> AOD and TAGS </a:t>
            </a:r>
            <a:r>
              <a:rPr lang="en-GB" dirty="0">
                <a:sym typeface="Wingdings"/>
              </a:rPr>
              <a:t></a:t>
            </a:r>
            <a:r>
              <a:rPr lang="en-GB" dirty="0"/>
              <a:t> Physics is performed on the multi-tier LHC Computing Grid. Note that every event can be </a:t>
            </a:r>
            <a:r>
              <a:rPr lang="en-GB" dirty="0" err="1"/>
              <a:t>analyzed</a:t>
            </a:r>
            <a:r>
              <a:rPr lang="en-GB" dirty="0"/>
              <a:t> independently so that many events can be processed in parallel with some concentration operations such as those to gather entries in a histogram. This implies that both Grid and Cloud solutions work with this type of data with currently Grids being the only implementation today.</a:t>
            </a:r>
            <a:endParaRPr lang="en-US" dirty="0"/>
          </a:p>
        </p:txBody>
      </p:sp>
      <p:pic>
        <p:nvPicPr>
          <p:cNvPr id="26626" name="Picture 2" descr="https://encrypted-tbn1.gstatic.com/images?q=tbn:ANd9GcTJzt08Dkd5E30CzdO9a3q1q-HiblnyWr44N9fCM12y33g7abo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4213" y="2947784"/>
            <a:ext cx="1953928" cy="1798503"/>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https://encrypted-tbn1.gstatic.com/images?q=tbn:ANd9GcSG8sdGzz20REq-sTl2f4zQOzOwqVkUQ7mkqjWeeUMCw5Y08oW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76" y="354462"/>
            <a:ext cx="5187301" cy="1801906"/>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descr="http://www.etap.physik.uni-mainz.de/Bilder_allgemein/ATLAS_detector_re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4316" y="-32535"/>
            <a:ext cx="3933825" cy="29527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257800" y="4376955"/>
            <a:ext cx="1265475" cy="369332"/>
          </a:xfrm>
          <a:prstGeom prst="rect">
            <a:avLst/>
          </a:prstGeom>
          <a:noFill/>
        </p:spPr>
        <p:txBody>
          <a:bodyPr wrap="none" rtlCol="0">
            <a:spAutoFit/>
          </a:bodyPr>
          <a:lstStyle/>
          <a:p>
            <a:r>
              <a:rPr lang="en-US" dirty="0" smtClean="0"/>
              <a:t>Higgs Event</a:t>
            </a:r>
            <a:endParaRPr lang="en-US" dirty="0"/>
          </a:p>
        </p:txBody>
      </p:sp>
      <p:sp>
        <p:nvSpPr>
          <p:cNvPr id="10" name="Rectangle 9"/>
          <p:cNvSpPr/>
          <p:nvPr/>
        </p:nvSpPr>
        <p:spPr>
          <a:xfrm>
            <a:off x="0" y="35664"/>
            <a:ext cx="8915400" cy="307777"/>
          </a:xfrm>
          <a:prstGeom prst="rect">
            <a:avLst/>
          </a:prstGeom>
          <a:solidFill>
            <a:schemeClr val="bg1"/>
          </a:solidFill>
        </p:spPr>
        <p:txBody>
          <a:bodyPr wrap="square">
            <a:spAutoFit/>
          </a:bodyPr>
          <a:lstStyle/>
          <a:p>
            <a:r>
              <a:rPr lang="en-US" sz="1400" dirty="0"/>
              <a:t>http://grids.ucs.indiana.edu/ptliupages/publications/Where%20does%20all%20the%20data%20come%20from%20v7.pd</a:t>
            </a:r>
          </a:p>
        </p:txBody>
      </p:sp>
      <p:sp>
        <p:nvSpPr>
          <p:cNvPr id="2" name="Rectangle 1"/>
          <p:cNvSpPr/>
          <p:nvPr/>
        </p:nvSpPr>
        <p:spPr>
          <a:xfrm>
            <a:off x="5174316" y="3246870"/>
            <a:ext cx="1940252" cy="1200329"/>
          </a:xfrm>
          <a:prstGeom prst="rect">
            <a:avLst/>
          </a:prstGeom>
        </p:spPr>
        <p:txBody>
          <a:bodyPr wrap="square">
            <a:spAutoFit/>
          </a:bodyPr>
          <a:lstStyle/>
          <a:p>
            <a:r>
              <a:rPr lang="en-US" dirty="0" smtClean="0"/>
              <a:t>Note LHC lies </a:t>
            </a:r>
            <a:r>
              <a:rPr lang="en-US" dirty="0"/>
              <a:t>in a tunnel 27 </a:t>
            </a:r>
            <a:r>
              <a:rPr lang="en-US" dirty="0" err="1"/>
              <a:t>kilometres</a:t>
            </a:r>
            <a:r>
              <a:rPr lang="en-US" dirty="0"/>
              <a:t> (17 mi) in circumference</a:t>
            </a:r>
          </a:p>
        </p:txBody>
      </p:sp>
      <p:sp>
        <p:nvSpPr>
          <p:cNvPr id="11" name="TextBox 10"/>
          <p:cNvSpPr txBox="1"/>
          <p:nvPr/>
        </p:nvSpPr>
        <p:spPr>
          <a:xfrm>
            <a:off x="5200977" y="2922116"/>
            <a:ext cx="1210781" cy="369332"/>
          </a:xfrm>
          <a:prstGeom prst="rect">
            <a:avLst/>
          </a:prstGeom>
          <a:noFill/>
        </p:spPr>
        <p:txBody>
          <a:bodyPr wrap="none" rtlCol="0">
            <a:spAutoFit/>
          </a:bodyPr>
          <a:lstStyle/>
          <a:p>
            <a:r>
              <a:rPr lang="en-US" dirty="0" smtClean="0"/>
              <a:t>ATLAS </a:t>
            </a:r>
            <a:r>
              <a:rPr lang="en-US" dirty="0" err="1" smtClean="0"/>
              <a:t>Expt</a:t>
            </a:r>
            <a:endParaRPr lang="en-US" dirty="0"/>
          </a:p>
        </p:txBody>
      </p:sp>
    </p:spTree>
    <p:extLst>
      <p:ext uri="{BB962C8B-B14F-4D97-AF65-F5344CB8AC3E}">
        <p14:creationId xmlns:p14="http://schemas.microsoft.com/office/powerpoint/2010/main" val="39855274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quantumdiaries.org/wp-content/uploads/2012/09/ATLASMg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4321"/>
            <a:ext cx="9144000" cy="65636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629400" y="2288703"/>
            <a:ext cx="1292341" cy="584775"/>
          </a:xfrm>
          <a:prstGeom prst="rect">
            <a:avLst/>
          </a:prstGeom>
          <a:noFill/>
        </p:spPr>
        <p:txBody>
          <a:bodyPr wrap="none" rtlCol="0">
            <a:spAutoFit/>
          </a:bodyPr>
          <a:lstStyle/>
          <a:p>
            <a:r>
              <a:rPr lang="en-US" sz="3200" b="1" dirty="0" smtClean="0">
                <a:solidFill>
                  <a:prstClr val="black"/>
                </a:solidFill>
              </a:rPr>
              <a:t>Model</a:t>
            </a:r>
            <a:endParaRPr lang="en-US" sz="3200" b="1" dirty="0">
              <a:solidFill>
                <a:prstClr val="black"/>
              </a:solidFill>
            </a:endParaRPr>
          </a:p>
        </p:txBody>
      </p:sp>
      <p:cxnSp>
        <p:nvCxnSpPr>
          <p:cNvPr id="4" name="Straight Arrow Connector 3"/>
          <p:cNvCxnSpPr/>
          <p:nvPr/>
        </p:nvCxnSpPr>
        <p:spPr>
          <a:xfrm flipH="1" flipV="1">
            <a:off x="4876800" y="2438400"/>
            <a:ext cx="1600200" cy="1426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22429"/>
            <a:ext cx="9144000" cy="369332"/>
          </a:xfrm>
          <a:prstGeom prst="rect">
            <a:avLst/>
          </a:prstGeom>
        </p:spPr>
        <p:txBody>
          <a:bodyPr wrap="square">
            <a:spAutoFit/>
          </a:bodyPr>
          <a:lstStyle/>
          <a:p>
            <a:r>
              <a:rPr lang="en-US" dirty="0">
                <a:solidFill>
                  <a:prstClr val="black"/>
                </a:solidFill>
              </a:rPr>
              <a:t>http://www.quantumdiaries.org/2012/09/07/why-particle-detectors-need-a-trigger/atlasmgg/</a:t>
            </a:r>
          </a:p>
        </p:txBody>
      </p:sp>
    </p:spTree>
    <p:extLst>
      <p:ext uri="{BB962C8B-B14F-4D97-AF65-F5344CB8AC3E}">
        <p14:creationId xmlns:p14="http://schemas.microsoft.com/office/powerpoint/2010/main" val="37177166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977"/>
            <a:ext cx="8229600" cy="879423"/>
          </a:xfrm>
        </p:spPr>
        <p:txBody>
          <a:bodyPr/>
          <a:lstStyle/>
          <a:p>
            <a:r>
              <a:rPr lang="en-US" b="1" dirty="0" smtClean="0"/>
              <a:t>Personal Note</a:t>
            </a:r>
            <a:endParaRPr lang="en-US" b="1" dirty="0"/>
          </a:p>
        </p:txBody>
      </p:sp>
      <p:sp>
        <p:nvSpPr>
          <p:cNvPr id="3" name="Content Placeholder 2"/>
          <p:cNvSpPr>
            <a:spLocks noGrp="1"/>
          </p:cNvSpPr>
          <p:nvPr>
            <p:ph idx="1"/>
          </p:nvPr>
        </p:nvSpPr>
        <p:spPr>
          <a:xfrm>
            <a:off x="228600" y="914400"/>
            <a:ext cx="8839200" cy="4525963"/>
          </a:xfrm>
        </p:spPr>
        <p:txBody>
          <a:bodyPr>
            <a:noAutofit/>
          </a:bodyPr>
          <a:lstStyle/>
          <a:p>
            <a:r>
              <a:rPr lang="en-US" sz="2000" dirty="0" smtClean="0"/>
              <a:t>As a naïve undergraduate in 1964, I was told by Professor that bumps like</a:t>
            </a:r>
            <a:br>
              <a:rPr lang="en-US" sz="2000" dirty="0" smtClean="0"/>
            </a:br>
            <a:r>
              <a:rPr lang="en-US" sz="2000" dirty="0" smtClean="0"/>
              <a:t/>
            </a:r>
            <a:br>
              <a:rPr lang="en-US" sz="2000" dirty="0" smtClean="0"/>
            </a:br>
            <a:r>
              <a:rPr lang="en-US" sz="2000" dirty="0" smtClean="0"/>
              <a:t/>
            </a:r>
            <a:br>
              <a:rPr lang="en-US" sz="2000" dirty="0" smtClean="0"/>
            </a:br>
            <a:endParaRPr lang="en-US" sz="2000" dirty="0" smtClean="0"/>
          </a:p>
          <a:p>
            <a:endParaRPr lang="en-US" sz="2000" dirty="0"/>
          </a:p>
          <a:p>
            <a:r>
              <a:rPr lang="en-US" sz="2000" dirty="0" smtClean="0"/>
              <a:t>Were particles. I was amazed and found this more intriguing than anything else I had heard about so I decided to do PhD in area.</a:t>
            </a:r>
          </a:p>
          <a:p>
            <a:r>
              <a:rPr lang="en-US" sz="2000" dirty="0" smtClean="0"/>
              <a:t>Note errors; measurements have errors that are SQRT(N) ( N~2000 measured # of events)</a:t>
            </a:r>
          </a:p>
          <a:p>
            <a:pPr lvl="1"/>
            <a:r>
              <a:rPr lang="en-US" sz="1600" dirty="0" smtClean="0"/>
              <a:t>Central Limit theorem that dominates design and study of all such event-based experiments</a:t>
            </a:r>
          </a:p>
          <a:p>
            <a:r>
              <a:rPr lang="en-US" sz="2000" dirty="0" smtClean="0"/>
              <a:t>Note methodology is use of histograms and I used to write (Fortran) code to do all this processing – See routine Papoose </a:t>
            </a:r>
            <a:r>
              <a:rPr lang="en-US" sz="2000" dirty="0"/>
              <a:t>at </a:t>
            </a:r>
            <a:r>
              <a:rPr lang="en-US" sz="2000" dirty="0">
                <a:hlinkClick r:id="rId2"/>
              </a:rPr>
              <a:t>http://salsahpc.indiana.edu/dlib/articles/00001935</a:t>
            </a:r>
            <a:r>
              <a:rPr lang="en-US" sz="2000" dirty="0" smtClean="0">
                <a:hlinkClick r:id="rId2"/>
              </a:rPr>
              <a:t>/</a:t>
            </a:r>
            <a:r>
              <a:rPr lang="en-US" sz="2000" dirty="0" smtClean="0"/>
              <a:t> from 1978</a:t>
            </a:r>
          </a:p>
          <a:p>
            <a:r>
              <a:rPr lang="en-US" sz="2000" dirty="0" smtClean="0"/>
              <a:t>Run on CDC 7600 – the supercomputer from that time accessed over </a:t>
            </a:r>
            <a:r>
              <a:rPr lang="en-US" sz="2000" dirty="0" err="1" smtClean="0"/>
              <a:t>over</a:t>
            </a:r>
            <a:r>
              <a:rPr lang="en-US" sz="2000" dirty="0" smtClean="0"/>
              <a:t> “Internet”</a:t>
            </a:r>
          </a:p>
          <a:p>
            <a:r>
              <a:rPr lang="en-US" sz="2000" dirty="0" smtClean="0"/>
              <a:t>Note perforated paper. Program on cards discarded</a:t>
            </a:r>
            <a:endParaRPr lang="en-US" sz="2000" dirty="0"/>
          </a:p>
        </p:txBody>
      </p:sp>
      <p:pic>
        <p:nvPicPr>
          <p:cNvPr id="4" name="Picture 2" descr="http://www.quantumdiaries.org/wp-content/uploads/2012/09/ATLASMgg.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56" t="66200" r="38360" b="16900"/>
          <a:stretch/>
        </p:blipFill>
        <p:spPr bwMode="auto">
          <a:xfrm>
            <a:off x="1196340" y="1295400"/>
            <a:ext cx="1918742" cy="110927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alsahpc.indiana.edu/dlibdata/database/Unknown/Newpap1%20Program%20Listing%201978/007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2758"/>
            <a:ext cx="9144000" cy="6783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68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336" y="0"/>
            <a:ext cx="8229600" cy="838200"/>
          </a:xfrm>
        </p:spPr>
        <p:txBody>
          <a:bodyPr/>
          <a:lstStyle/>
          <a:p>
            <a:r>
              <a:rPr lang="en-US" dirty="0" smtClean="0"/>
              <a:t>Models and Theory</a:t>
            </a:r>
            <a:endParaRPr lang="en-US" dirty="0"/>
          </a:p>
        </p:txBody>
      </p:sp>
      <p:sp>
        <p:nvSpPr>
          <p:cNvPr id="3" name="Content Placeholder 2"/>
          <p:cNvSpPr>
            <a:spLocks noGrp="1"/>
          </p:cNvSpPr>
          <p:nvPr>
            <p:ph idx="1"/>
          </p:nvPr>
        </p:nvSpPr>
        <p:spPr>
          <a:xfrm>
            <a:off x="4482" y="878541"/>
            <a:ext cx="9063318" cy="3407709"/>
          </a:xfrm>
        </p:spPr>
        <p:txBody>
          <a:bodyPr>
            <a:normAutofit fontScale="85000" lnSpcReduction="20000"/>
          </a:bodyPr>
          <a:lstStyle/>
          <a:p>
            <a:r>
              <a:rPr lang="en-US" sz="2800" dirty="0" smtClean="0"/>
              <a:t>Newton’s laws such </a:t>
            </a:r>
            <a:r>
              <a:rPr lang="en-US" sz="2800" b="1" dirty="0" smtClean="0">
                <a:solidFill>
                  <a:srgbClr val="FF0000"/>
                </a:solidFill>
              </a:rPr>
              <a:t>Mass . Acceleration = Force </a:t>
            </a:r>
            <a:r>
              <a:rPr lang="en-US" sz="2800" dirty="0" smtClean="0"/>
              <a:t>is a theory as is Einstein’s special relativity and gravitational (general relativity) theory</a:t>
            </a:r>
          </a:p>
          <a:p>
            <a:r>
              <a:rPr lang="en-US" sz="2800" dirty="0" smtClean="0"/>
              <a:t>Physicists just discovered a new particle – the Higgs or God particle whose existence was predicted by the “Grand Unified Theory”</a:t>
            </a:r>
          </a:p>
          <a:p>
            <a:r>
              <a:rPr lang="en-US" sz="2800" dirty="0" smtClean="0"/>
              <a:t>Its search was handicapped as theory did not predict mass and a model is needed to calculate this (I used to build such models)</a:t>
            </a:r>
          </a:p>
          <a:p>
            <a:r>
              <a:rPr lang="en-US" sz="2800" dirty="0" smtClean="0"/>
              <a:t>A model is a hopefully theoretically motivated “phenomenological” approach that allows predictions. Models often have parameters that are fit to existing data to predict new data (see FFF paper)</a:t>
            </a:r>
          </a:p>
        </p:txBody>
      </p:sp>
      <p:pic>
        <p:nvPicPr>
          <p:cNvPr id="4" name="Picture 3"/>
          <p:cNvPicPr>
            <a:picLocks noChangeAspect="1"/>
          </p:cNvPicPr>
          <p:nvPr/>
        </p:nvPicPr>
        <p:blipFill>
          <a:blip r:embed="rId3"/>
          <a:stretch>
            <a:fillRect/>
          </a:stretch>
        </p:blipFill>
        <p:spPr>
          <a:xfrm>
            <a:off x="5159555" y="4286250"/>
            <a:ext cx="3896591" cy="2571750"/>
          </a:xfrm>
          <a:prstGeom prst="rect">
            <a:avLst/>
          </a:prstGeom>
        </p:spPr>
      </p:pic>
      <p:sp>
        <p:nvSpPr>
          <p:cNvPr id="5" name="TextBox 4"/>
          <p:cNvSpPr txBox="1"/>
          <p:nvPr/>
        </p:nvSpPr>
        <p:spPr>
          <a:xfrm>
            <a:off x="152400" y="4187130"/>
            <a:ext cx="4800600" cy="2246769"/>
          </a:xfrm>
          <a:prstGeom prst="rect">
            <a:avLst/>
          </a:prstGeom>
          <a:noFill/>
        </p:spPr>
        <p:txBody>
          <a:bodyPr wrap="square" rtlCol="0">
            <a:spAutoFit/>
          </a:bodyPr>
          <a:lstStyle/>
          <a:p>
            <a:r>
              <a:rPr lang="en-US" sz="2000" dirty="0">
                <a:hlinkClick r:id="rId4"/>
              </a:rPr>
              <a:t>http://en.wikipedia.org/wiki/Simple_linear_regression</a:t>
            </a:r>
            <a:r>
              <a:rPr lang="en-US" sz="2000" dirty="0"/>
              <a:t>: </a:t>
            </a:r>
            <a:r>
              <a:rPr lang="en-US" sz="2000" dirty="0" err="1"/>
              <a:t>Okun's</a:t>
            </a:r>
            <a:r>
              <a:rPr lang="en-US" sz="2000" dirty="0"/>
              <a:t> law in macroeconomics is an example of the simple linear regression. Here the dependent variable (GDP growth) is presumed to be in a linear relationship with the changes in the unemployment rate.</a:t>
            </a:r>
          </a:p>
          <a:p>
            <a:endParaRPr lang="en-US" sz="2000" dirty="0"/>
          </a:p>
        </p:txBody>
      </p:sp>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8934" t="13525" r="31695" b="18289"/>
          <a:stretch/>
        </p:blipFill>
        <p:spPr bwMode="auto">
          <a:xfrm>
            <a:off x="2386751" y="16008"/>
            <a:ext cx="674380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478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8674216"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5341203"/>
            <a:ext cx="7467600" cy="923330"/>
          </a:xfrm>
          <a:prstGeom prst="rect">
            <a:avLst/>
          </a:prstGeom>
          <a:noFill/>
        </p:spPr>
        <p:txBody>
          <a:bodyPr wrap="square" rtlCol="0">
            <a:spAutoFit/>
          </a:bodyPr>
          <a:lstStyle/>
          <a:p>
            <a:r>
              <a:rPr lang="en-US" dirty="0" smtClean="0"/>
              <a:t>2005-20011 Job request at European Bioinformatics Institute EBI for Web hits and automated services WS</a:t>
            </a:r>
          </a:p>
          <a:p>
            <a:r>
              <a:rPr lang="en-US" dirty="0"/>
              <a:t>http://www.ebi.ac.uk/Information/Brochures/</a:t>
            </a:r>
          </a:p>
        </p:txBody>
      </p:sp>
    </p:spTree>
    <p:extLst>
      <p:ext uri="{BB962C8B-B14F-4D97-AF65-F5344CB8AC3E}">
        <p14:creationId xmlns:p14="http://schemas.microsoft.com/office/powerpoint/2010/main" val="4939169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818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553200" y="152400"/>
            <a:ext cx="2590800" cy="2585323"/>
          </a:xfrm>
          <a:prstGeom prst="rect">
            <a:avLst/>
          </a:prstGeom>
        </p:spPr>
        <p:txBody>
          <a:bodyPr wrap="square">
            <a:spAutoFit/>
          </a:bodyPr>
          <a:lstStyle/>
          <a:p>
            <a:r>
              <a:rPr lang="en-US" dirty="0"/>
              <a:t>2005-20011 </a:t>
            </a:r>
            <a:r>
              <a:rPr lang="en-US" dirty="0" smtClean="0"/>
              <a:t>Data stored at </a:t>
            </a:r>
            <a:r>
              <a:rPr lang="en-US" dirty="0"/>
              <a:t>European Bioinformatics Institute </a:t>
            </a:r>
            <a:r>
              <a:rPr lang="en-US" dirty="0" smtClean="0"/>
              <a:t>EBI</a:t>
            </a:r>
            <a:endParaRPr lang="en-US" dirty="0"/>
          </a:p>
          <a:p>
            <a:endParaRPr lang="en-US" dirty="0" smtClean="0"/>
          </a:p>
          <a:p>
            <a:endParaRPr lang="en-US" dirty="0"/>
          </a:p>
          <a:p>
            <a:endParaRPr lang="en-US" dirty="0"/>
          </a:p>
          <a:p>
            <a:r>
              <a:rPr lang="en-US" dirty="0"/>
              <a:t>http://www.ebi.ac.uk/Information/Brochures/</a:t>
            </a:r>
          </a:p>
        </p:txBody>
      </p:sp>
    </p:spTree>
    <p:extLst>
      <p:ext uri="{BB962C8B-B14F-4D97-AF65-F5344CB8AC3E}">
        <p14:creationId xmlns:p14="http://schemas.microsoft.com/office/powerpoint/2010/main" val="28146915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wired.com/images/article/magazine/1607/1607_ho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7" y="13252"/>
            <a:ext cx="9143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567" y="19878"/>
            <a:ext cx="4749570" cy="400110"/>
          </a:xfrm>
          <a:prstGeom prst="rect">
            <a:avLst/>
          </a:prstGeom>
        </p:spPr>
        <p:txBody>
          <a:bodyPr wrap="none">
            <a:spAutoFit/>
          </a:bodyPr>
          <a:lstStyle/>
          <a:p>
            <a:r>
              <a:rPr lang="en-US" sz="2000" b="1" dirty="0"/>
              <a:t>http://www.wired.com/wired/issue/16-07</a:t>
            </a:r>
          </a:p>
        </p:txBody>
      </p:sp>
    </p:spTree>
    <p:extLst>
      <p:ext uri="{BB962C8B-B14F-4D97-AF65-F5344CB8AC3E}">
        <p14:creationId xmlns:p14="http://schemas.microsoft.com/office/powerpoint/2010/main" val="5031017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4 paradigms of Scientific Research</a:t>
            </a:r>
            <a:endParaRPr lang="en-US" dirty="0"/>
          </a:p>
        </p:txBody>
      </p:sp>
      <p:sp>
        <p:nvSpPr>
          <p:cNvPr id="3" name="Content Placeholder 2"/>
          <p:cNvSpPr>
            <a:spLocks noGrp="1"/>
          </p:cNvSpPr>
          <p:nvPr>
            <p:ph idx="1"/>
          </p:nvPr>
        </p:nvSpPr>
        <p:spPr>
          <a:xfrm>
            <a:off x="0" y="1600200"/>
            <a:ext cx="9067800" cy="5029200"/>
          </a:xfrm>
        </p:spPr>
        <p:txBody>
          <a:bodyPr>
            <a:normAutofit fontScale="92500" lnSpcReduction="10000"/>
          </a:bodyPr>
          <a:lstStyle/>
          <a:p>
            <a:pPr marL="514350" indent="-514350">
              <a:buFont typeface="+mj-lt"/>
              <a:buAutoNum type="arabicPeriod"/>
            </a:pPr>
            <a:r>
              <a:rPr lang="en-US" dirty="0" smtClean="0"/>
              <a:t>Theory</a:t>
            </a:r>
          </a:p>
          <a:p>
            <a:pPr marL="514350" indent="-514350">
              <a:buFont typeface="+mj-lt"/>
              <a:buAutoNum type="arabicPeriod"/>
            </a:pPr>
            <a:r>
              <a:rPr lang="en-US" dirty="0" smtClean="0"/>
              <a:t>Experiment or Observation</a:t>
            </a:r>
          </a:p>
          <a:p>
            <a:pPr marL="914400" lvl="1" indent="-514350">
              <a:buFont typeface="Arial" pitchFamily="34" charset="0"/>
              <a:buChar char="•"/>
            </a:pPr>
            <a:r>
              <a:rPr lang="en-US" dirty="0" smtClean="0"/>
              <a:t>E.g. Newton observed apples falling to design his theory of mechanics</a:t>
            </a:r>
          </a:p>
          <a:p>
            <a:pPr marL="514350" indent="-514350">
              <a:buFont typeface="+mj-lt"/>
              <a:buAutoNum type="arabicPeriod"/>
            </a:pPr>
            <a:r>
              <a:rPr lang="en-US" dirty="0" smtClean="0"/>
              <a:t>Simulation of theory or model</a:t>
            </a:r>
          </a:p>
          <a:p>
            <a:pPr marL="514350" indent="-514350">
              <a:buFont typeface="+mj-lt"/>
              <a:buAutoNum type="arabicPeriod"/>
            </a:pPr>
            <a:r>
              <a:rPr lang="en-US" dirty="0" smtClean="0"/>
              <a:t>Data-driven (Big Data) or The </a:t>
            </a:r>
            <a:r>
              <a:rPr lang="en-US" dirty="0"/>
              <a:t>Fourth Paradigm: Data-Intensive Scientific </a:t>
            </a:r>
            <a:r>
              <a:rPr lang="en-US" dirty="0" smtClean="0"/>
              <a:t>Discovery (aka Data Science)</a:t>
            </a:r>
          </a:p>
          <a:p>
            <a:pPr marL="914400" lvl="1" indent="-514350">
              <a:buFont typeface="Arial" pitchFamily="34" charset="0"/>
              <a:buChar char="•"/>
            </a:pPr>
            <a:r>
              <a:rPr lang="en-US" dirty="0" smtClean="0">
                <a:hlinkClick r:id="rId2"/>
              </a:rPr>
              <a:t>http</a:t>
            </a:r>
            <a:r>
              <a:rPr lang="en-US" dirty="0">
                <a:hlinkClick r:id="rId2"/>
              </a:rPr>
              <a:t>://research.microsoft.com/en-us/collaboration/fourthparadigm</a:t>
            </a:r>
            <a:r>
              <a:rPr lang="en-US" dirty="0" smtClean="0">
                <a:hlinkClick r:id="rId2"/>
              </a:rPr>
              <a:t>/</a:t>
            </a:r>
            <a:r>
              <a:rPr lang="en-US" dirty="0" smtClean="0"/>
              <a:t>  </a:t>
            </a:r>
          </a:p>
          <a:p>
            <a:pPr marL="914400" lvl="1" indent="-514350">
              <a:buFont typeface="Arial" pitchFamily="34" charset="0"/>
              <a:buChar char="•"/>
            </a:pPr>
            <a:r>
              <a:rPr lang="en-US" dirty="0" smtClean="0"/>
              <a:t>A free book</a:t>
            </a:r>
          </a:p>
          <a:p>
            <a:pPr marL="914400" lvl="1" indent="-514350">
              <a:buFont typeface="Arial" pitchFamily="34" charset="0"/>
              <a:buChar char="•"/>
            </a:pPr>
            <a:r>
              <a:rPr lang="en-US" dirty="0" smtClean="0"/>
              <a:t>More data; less models</a:t>
            </a:r>
            <a:endParaRPr lang="en-US" dirty="0"/>
          </a:p>
        </p:txBody>
      </p:sp>
    </p:spTree>
    <p:extLst>
      <p:ext uri="{BB962C8B-B14F-4D97-AF65-F5344CB8AC3E}">
        <p14:creationId xmlns:p14="http://schemas.microsoft.com/office/powerpoint/2010/main" val="29289539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dirty="0" smtClean="0"/>
              <a:t>Another Personal Note</a:t>
            </a:r>
            <a:endParaRPr lang="en-US" dirty="0"/>
          </a:p>
        </p:txBody>
      </p:sp>
      <p:sp>
        <p:nvSpPr>
          <p:cNvPr id="3" name="Content Placeholder 2"/>
          <p:cNvSpPr>
            <a:spLocks noGrp="1"/>
          </p:cNvSpPr>
          <p:nvPr>
            <p:ph idx="1"/>
          </p:nvPr>
        </p:nvSpPr>
        <p:spPr>
          <a:xfrm>
            <a:off x="0" y="838200"/>
            <a:ext cx="8991600" cy="5562600"/>
          </a:xfrm>
        </p:spPr>
        <p:txBody>
          <a:bodyPr>
            <a:normAutofit/>
          </a:bodyPr>
          <a:lstStyle/>
          <a:p>
            <a:r>
              <a:rPr lang="en-US" sz="2800" dirty="0" smtClean="0"/>
              <a:t>In 1990, only methods 1 and 2 were recognized but due to increasing power of computers, method 3 (computation science) was being recognized</a:t>
            </a:r>
          </a:p>
          <a:p>
            <a:r>
              <a:rPr lang="en-US" sz="2800" dirty="0" smtClean="0"/>
              <a:t>I tried to persuade Caltech to adopt a “computational science curriculum” but failed</a:t>
            </a:r>
          </a:p>
          <a:p>
            <a:pPr lvl="1"/>
            <a:r>
              <a:rPr lang="en-US" sz="2400" dirty="0" smtClean="0"/>
              <a:t>I left Caltech partly for this reason</a:t>
            </a:r>
          </a:p>
          <a:p>
            <a:r>
              <a:rPr lang="en-US" sz="2800" dirty="0" smtClean="0"/>
              <a:t>I now realize that perhaps not such a good idea as not huge numbers of jobs in area.</a:t>
            </a:r>
          </a:p>
          <a:p>
            <a:r>
              <a:rPr lang="en-US" sz="2800" dirty="0" smtClean="0"/>
              <a:t>However starting in 2005-2010, method 4 and data science emerges</a:t>
            </a:r>
          </a:p>
          <a:p>
            <a:pPr lvl="1"/>
            <a:r>
              <a:rPr lang="en-US" sz="2400" dirty="0" smtClean="0"/>
              <a:t>There are lots of jobs in data science so curricula perhaps more interesting</a:t>
            </a:r>
            <a:endParaRPr lang="en-US" sz="2400" dirty="0"/>
          </a:p>
        </p:txBody>
      </p:sp>
    </p:spTree>
    <p:extLst>
      <p:ext uri="{BB962C8B-B14F-4D97-AF65-F5344CB8AC3E}">
        <p14:creationId xmlns:p14="http://schemas.microsoft.com/office/powerpoint/2010/main" val="34890887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50818" y="211542"/>
            <a:ext cx="5943600" cy="757131"/>
          </a:xfrm>
          <a:prstGeom prst="rect">
            <a:avLst/>
          </a:prstGeom>
        </p:spPr>
        <p:txBody>
          <a:bodyPr/>
          <a:lstStyle>
            <a:lvl1pPr algn="l" defTabSz="1218480" rtl="0" eaLnBrk="1" latinLnBrk="0" hangingPunct="1">
              <a:spcBef>
                <a:spcPct val="0"/>
              </a:spcBef>
              <a:buNone/>
              <a:defRPr sz="3700" kern="1200">
                <a:solidFill>
                  <a:schemeClr val="tx2">
                    <a:lumMod val="75000"/>
                  </a:schemeClr>
                </a:solidFill>
                <a:latin typeface="Segoe UI" pitchFamily="34" charset="0"/>
                <a:ea typeface="+mj-ea"/>
                <a:cs typeface="Segoe UI" pitchFamily="34" charset="0"/>
              </a:defRPr>
            </a:lvl1pPr>
          </a:lstStyle>
          <a:p>
            <a:r>
              <a:rPr lang="en-US" b="1" dirty="0" smtClean="0"/>
              <a:t>The Long Tail of Science</a:t>
            </a:r>
            <a:endParaRPr lang="en-US" b="1" dirty="0"/>
          </a:p>
        </p:txBody>
      </p:sp>
      <p:grpSp>
        <p:nvGrpSpPr>
          <p:cNvPr id="12" name="Group 11"/>
          <p:cNvGrpSpPr/>
          <p:nvPr/>
        </p:nvGrpSpPr>
        <p:grpSpPr>
          <a:xfrm>
            <a:off x="17060" y="1250506"/>
            <a:ext cx="8874685" cy="3047174"/>
            <a:chOff x="1905000" y="981596"/>
            <a:chExt cx="8874685" cy="304717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981596"/>
              <a:ext cx="6570662" cy="3047174"/>
            </a:xfrm>
            <a:prstGeom prst="rect">
              <a:avLst/>
            </a:prstGeom>
          </p:spPr>
        </p:pic>
        <p:sp>
          <p:nvSpPr>
            <p:cNvPr id="7" name="TextBox 6"/>
            <p:cNvSpPr txBox="1"/>
            <p:nvPr/>
          </p:nvSpPr>
          <p:spPr>
            <a:xfrm>
              <a:off x="2545080" y="1508760"/>
              <a:ext cx="5285358" cy="443198"/>
            </a:xfrm>
            <a:prstGeom prst="rect">
              <a:avLst/>
            </a:prstGeom>
            <a:noFill/>
          </p:spPr>
          <p:txBody>
            <a:bodyPr wrap="none" lIns="0" tIns="0" rIns="0" bIns="0" rtlCol="0">
              <a:spAutoFit/>
            </a:bodyPr>
            <a:lstStyle/>
            <a:p>
              <a:pPr>
                <a:lnSpc>
                  <a:spcPct val="90000"/>
                </a:lnSpc>
              </a:pPr>
              <a:r>
                <a:rPr lang="en-US" sz="3200" spc="-70" dirty="0" smtClean="0">
                  <a:gradFill>
                    <a:gsLst>
                      <a:gs pos="0">
                        <a:schemeClr val="tx1"/>
                      </a:gs>
                      <a:gs pos="80000">
                        <a:schemeClr val="tx1"/>
                      </a:gs>
                    </a:gsLst>
                    <a:lin ang="16200000" scaled="0"/>
                  </a:gradFill>
                  <a:latin typeface="Segoe UI Light" pitchFamily="34" charset="0"/>
                </a:rPr>
                <a:t>High energy  physics, astronomy</a:t>
              </a:r>
            </a:p>
          </p:txBody>
        </p:sp>
        <p:sp>
          <p:nvSpPr>
            <p:cNvPr id="8" name="TextBox 7"/>
            <p:cNvSpPr txBox="1"/>
            <p:nvPr/>
          </p:nvSpPr>
          <p:spPr>
            <a:xfrm>
              <a:off x="3154680" y="2330895"/>
              <a:ext cx="1577676" cy="443198"/>
            </a:xfrm>
            <a:prstGeom prst="rect">
              <a:avLst/>
            </a:prstGeom>
            <a:noFill/>
          </p:spPr>
          <p:txBody>
            <a:bodyPr wrap="none" lIns="0" tIns="0" rIns="0" bIns="0" rtlCol="0">
              <a:spAutoFit/>
            </a:bodyPr>
            <a:lstStyle/>
            <a:p>
              <a:pPr>
                <a:lnSpc>
                  <a:spcPct val="90000"/>
                </a:lnSpc>
              </a:pPr>
              <a:r>
                <a:rPr lang="en-US" sz="3200" spc="-70" dirty="0" smtClean="0">
                  <a:gradFill>
                    <a:gsLst>
                      <a:gs pos="0">
                        <a:schemeClr val="tx1"/>
                      </a:gs>
                      <a:gs pos="80000">
                        <a:schemeClr val="tx1"/>
                      </a:gs>
                    </a:gsLst>
                    <a:lin ang="16200000" scaled="0"/>
                  </a:gradFill>
                  <a:latin typeface="Segoe UI Light" pitchFamily="34" charset="0"/>
                </a:rPr>
                <a:t>genomics</a:t>
              </a:r>
            </a:p>
          </p:txBody>
        </p:sp>
        <p:cxnSp>
          <p:nvCxnSpPr>
            <p:cNvPr id="9" name="Straight Arrow Connector 8"/>
            <p:cNvCxnSpPr>
              <a:stCxn id="7" idx="1"/>
            </p:cNvCxnSpPr>
            <p:nvPr/>
          </p:nvCxnSpPr>
          <p:spPr>
            <a:xfrm flipH="1">
              <a:off x="2194560" y="1730359"/>
              <a:ext cx="350520" cy="2215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781300" y="2774093"/>
              <a:ext cx="236220" cy="6549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43518" y="3116786"/>
              <a:ext cx="6836167" cy="443198"/>
            </a:xfrm>
            <a:prstGeom prst="rect">
              <a:avLst/>
            </a:prstGeom>
            <a:noFill/>
          </p:spPr>
          <p:txBody>
            <a:bodyPr wrap="none" lIns="0" tIns="0" rIns="0" bIns="0" rtlCol="0">
              <a:spAutoFit/>
            </a:bodyPr>
            <a:lstStyle/>
            <a:p>
              <a:pPr>
                <a:lnSpc>
                  <a:spcPct val="90000"/>
                </a:lnSpc>
              </a:pPr>
              <a:r>
                <a:rPr lang="en-US" sz="3200" spc="-70" dirty="0" smtClean="0">
                  <a:gradFill>
                    <a:gsLst>
                      <a:gs pos="0">
                        <a:schemeClr val="tx1"/>
                      </a:gs>
                      <a:gs pos="80000">
                        <a:schemeClr val="tx1"/>
                      </a:gs>
                    </a:gsLst>
                    <a:lin ang="16200000" scaled="0"/>
                  </a:gradFill>
                  <a:latin typeface="Segoe UI Light" pitchFamily="34" charset="0"/>
                </a:rPr>
                <a:t>The long tail: economics, social science, ….</a:t>
              </a:r>
            </a:p>
          </p:txBody>
        </p:sp>
      </p:grpSp>
      <p:sp>
        <p:nvSpPr>
          <p:cNvPr id="13" name="TextBox 12"/>
          <p:cNvSpPr txBox="1"/>
          <p:nvPr/>
        </p:nvSpPr>
        <p:spPr>
          <a:xfrm>
            <a:off x="284419" y="5715000"/>
            <a:ext cx="7373557" cy="369332"/>
          </a:xfrm>
          <a:prstGeom prst="rect">
            <a:avLst/>
          </a:prstGeom>
          <a:noFill/>
        </p:spPr>
        <p:txBody>
          <a:bodyPr wrap="none" rtlCol="0">
            <a:spAutoFit/>
          </a:bodyPr>
          <a:lstStyle/>
          <a:p>
            <a:r>
              <a:rPr lang="en-US" dirty="0" smtClean="0"/>
              <a:t>80-20 rule: 20% users generate 80% data but not necessarily 80% knowledge</a:t>
            </a:r>
            <a:endParaRPr lang="en-US" dirty="0"/>
          </a:p>
        </p:txBody>
      </p:sp>
      <p:sp>
        <p:nvSpPr>
          <p:cNvPr id="14" name="Rectangle 13"/>
          <p:cNvSpPr/>
          <p:nvPr/>
        </p:nvSpPr>
        <p:spPr>
          <a:xfrm>
            <a:off x="299994" y="4638083"/>
            <a:ext cx="6909998" cy="677108"/>
          </a:xfrm>
          <a:prstGeom prst="rect">
            <a:avLst/>
          </a:prstGeom>
        </p:spPr>
        <p:txBody>
          <a:bodyPr wrap="square">
            <a:spAutoFit/>
          </a:bodyPr>
          <a:lstStyle/>
          <a:p>
            <a:r>
              <a:rPr lang="en-US" dirty="0">
                <a:latin typeface="Segoe UI" pitchFamily="34" charset="0"/>
                <a:ea typeface="Segoe UI" pitchFamily="34" charset="0"/>
                <a:cs typeface="Segoe UI" pitchFamily="34" charset="0"/>
              </a:rPr>
              <a:t>Collectively “long tail” science is generating a lot of data</a:t>
            </a:r>
          </a:p>
          <a:p>
            <a:pPr lvl="1"/>
            <a:r>
              <a:rPr lang="en-US" sz="2000" dirty="0">
                <a:latin typeface="Segoe UI" pitchFamily="34" charset="0"/>
                <a:ea typeface="Segoe UI" pitchFamily="34" charset="0"/>
                <a:cs typeface="Segoe UI" pitchFamily="34" charset="0"/>
              </a:rPr>
              <a:t>Estimated at over 1PB per year and it is growing fast.</a:t>
            </a:r>
          </a:p>
        </p:txBody>
      </p:sp>
      <p:sp>
        <p:nvSpPr>
          <p:cNvPr id="15" name="TextBox 14"/>
          <p:cNvSpPr txBox="1"/>
          <p:nvPr/>
        </p:nvSpPr>
        <p:spPr>
          <a:xfrm>
            <a:off x="44385" y="6477000"/>
            <a:ext cx="1343253" cy="369332"/>
          </a:xfrm>
          <a:prstGeom prst="rect">
            <a:avLst/>
          </a:prstGeom>
          <a:noFill/>
        </p:spPr>
        <p:txBody>
          <a:bodyPr wrap="none" rtlCol="0">
            <a:spAutoFit/>
          </a:bodyPr>
          <a:lstStyle/>
          <a:p>
            <a:r>
              <a:rPr lang="en-US" dirty="0" smtClean="0"/>
              <a:t>Gannon Talk</a:t>
            </a:r>
            <a:endParaRPr lang="en-US" dirty="0"/>
          </a:p>
        </p:txBody>
      </p:sp>
    </p:spTree>
    <p:extLst>
      <p:ext uri="{BB962C8B-B14F-4D97-AF65-F5344CB8AC3E}">
        <p14:creationId xmlns:p14="http://schemas.microsoft.com/office/powerpoint/2010/main" val="3362170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1981200"/>
            <a:ext cx="7772400" cy="1470025"/>
          </a:xfrm>
        </p:spPr>
        <p:txBody>
          <a:bodyPr/>
          <a:lstStyle/>
          <a:p>
            <a:r>
              <a:rPr lang="en-US" b="1" dirty="0" smtClean="0"/>
              <a:t>The Course in One Sentence</a:t>
            </a:r>
            <a:endParaRPr lang="en-US" b="1" dirty="0"/>
          </a:p>
        </p:txBody>
      </p:sp>
      <p:sp>
        <p:nvSpPr>
          <p:cNvPr id="5" name="Subtitle 4"/>
          <p:cNvSpPr>
            <a:spLocks noGrp="1"/>
          </p:cNvSpPr>
          <p:nvPr>
            <p:ph type="subTitle" idx="1"/>
          </p:nvPr>
        </p:nvSpPr>
        <p:spPr>
          <a:xfrm>
            <a:off x="1219200" y="3352800"/>
            <a:ext cx="6400800" cy="1752600"/>
          </a:xfrm>
        </p:spPr>
        <p:txBody>
          <a:bodyPr/>
          <a:lstStyle/>
          <a:p>
            <a:r>
              <a:rPr lang="en-US" dirty="0" smtClean="0"/>
              <a:t>Study </a:t>
            </a:r>
            <a:r>
              <a:rPr lang="en-US" dirty="0" smtClean="0">
                <a:solidFill>
                  <a:srgbClr val="FF0000"/>
                </a:solidFill>
              </a:rPr>
              <a:t>Clouds</a:t>
            </a:r>
            <a:r>
              <a:rPr lang="en-US" dirty="0" smtClean="0"/>
              <a:t> running </a:t>
            </a:r>
            <a:r>
              <a:rPr lang="en-US" dirty="0" smtClean="0">
                <a:solidFill>
                  <a:srgbClr val="FF0000"/>
                </a:solidFill>
              </a:rPr>
              <a:t>Data Analytics </a:t>
            </a:r>
            <a:r>
              <a:rPr lang="en-US" dirty="0" smtClean="0"/>
              <a:t>processing </a:t>
            </a:r>
            <a:r>
              <a:rPr lang="en-US" dirty="0" smtClean="0">
                <a:solidFill>
                  <a:srgbClr val="FF0000"/>
                </a:solidFill>
              </a:rPr>
              <a:t>Big Data </a:t>
            </a:r>
            <a:r>
              <a:rPr lang="en-US" dirty="0" smtClean="0"/>
              <a:t>to solve problems in </a:t>
            </a:r>
            <a:r>
              <a:rPr lang="en-US" dirty="0" smtClean="0">
                <a:solidFill>
                  <a:srgbClr val="FF0000"/>
                </a:solidFill>
              </a:rPr>
              <a:t>X-Informatics</a:t>
            </a:r>
            <a:endParaRPr lang="en-US" dirty="0">
              <a:solidFill>
                <a:srgbClr val="FF0000"/>
              </a:solidFill>
            </a:endParaRPr>
          </a:p>
        </p:txBody>
      </p:sp>
    </p:spTree>
    <p:extLst>
      <p:ext uri="{BB962C8B-B14F-4D97-AF65-F5344CB8AC3E}">
        <p14:creationId xmlns:p14="http://schemas.microsoft.com/office/powerpoint/2010/main" val="23097492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Internet of Things and the Cloud </a:t>
            </a:r>
            <a:endParaRPr lang="en-US" dirty="0"/>
          </a:p>
        </p:txBody>
      </p:sp>
      <p:sp>
        <p:nvSpPr>
          <p:cNvPr id="3" name="Content Placeholder 2"/>
          <p:cNvSpPr>
            <a:spLocks noGrp="1"/>
          </p:cNvSpPr>
          <p:nvPr>
            <p:ph idx="1"/>
          </p:nvPr>
        </p:nvSpPr>
        <p:spPr>
          <a:xfrm>
            <a:off x="58132" y="838200"/>
            <a:ext cx="9110221" cy="5105400"/>
          </a:xfrm>
        </p:spPr>
        <p:txBody>
          <a:bodyPr>
            <a:normAutofit lnSpcReduction="10000"/>
          </a:bodyPr>
          <a:lstStyle/>
          <a:p>
            <a:r>
              <a:rPr lang="en-US" sz="2400" dirty="0" smtClean="0"/>
              <a:t>It </a:t>
            </a:r>
            <a:r>
              <a:rPr lang="en-US" sz="2400" dirty="0"/>
              <a:t>is projected that there will </a:t>
            </a:r>
            <a:r>
              <a:rPr lang="en-US" sz="2400" dirty="0" smtClean="0"/>
              <a:t>be </a:t>
            </a:r>
            <a:r>
              <a:rPr lang="en-US" sz="2400" b="1" dirty="0" smtClean="0">
                <a:solidFill>
                  <a:srgbClr val="FF0000"/>
                </a:solidFill>
              </a:rPr>
              <a:t>24 </a:t>
            </a:r>
            <a:r>
              <a:rPr lang="en-US" sz="2400" b="1" dirty="0">
                <a:solidFill>
                  <a:srgbClr val="FF0000"/>
                </a:solidFill>
              </a:rPr>
              <a:t>billion devices </a:t>
            </a:r>
            <a:r>
              <a:rPr lang="en-US" sz="2400" dirty="0"/>
              <a:t>on the </a:t>
            </a:r>
            <a:r>
              <a:rPr lang="en-US" sz="2400" dirty="0" smtClean="0"/>
              <a:t>Internet by 2020.  </a:t>
            </a:r>
            <a:r>
              <a:rPr lang="en-US" sz="2400" dirty="0"/>
              <a:t>Most will be small sensors that send streams of information into the cloud where it will be processed and integrated with other streams and turned into knowledge that will help our lives in a </a:t>
            </a:r>
            <a:r>
              <a:rPr lang="en-US" sz="2400" dirty="0" smtClean="0"/>
              <a:t>multitude of </a:t>
            </a:r>
            <a:r>
              <a:rPr lang="en-US" sz="2400" dirty="0"/>
              <a:t>small and big ways.  </a:t>
            </a:r>
            <a:endParaRPr lang="en-US" sz="2400" dirty="0" smtClean="0"/>
          </a:p>
          <a:p>
            <a:r>
              <a:rPr lang="en-US" sz="2400" dirty="0" smtClean="0"/>
              <a:t>The</a:t>
            </a:r>
            <a:r>
              <a:rPr lang="en-US" sz="2400" b="1" dirty="0" smtClean="0"/>
              <a:t> </a:t>
            </a:r>
            <a:r>
              <a:rPr lang="en-US" sz="2400" b="1" dirty="0"/>
              <a:t>cloud </a:t>
            </a:r>
            <a:r>
              <a:rPr lang="en-US" sz="2400" dirty="0"/>
              <a:t>will become increasing important as a controller of and </a:t>
            </a:r>
            <a:r>
              <a:rPr lang="en-US" sz="2400" b="1" dirty="0"/>
              <a:t>resource provider for the Internet of Things. </a:t>
            </a:r>
            <a:endParaRPr lang="en-US" sz="2400" b="1" dirty="0" smtClean="0"/>
          </a:p>
          <a:p>
            <a:r>
              <a:rPr lang="en-US" sz="2400" dirty="0" smtClean="0"/>
              <a:t>As </a:t>
            </a:r>
            <a:r>
              <a:rPr lang="en-US" sz="2400" dirty="0"/>
              <a:t>well as today’s use for smart phone and gaming console support, </a:t>
            </a:r>
            <a:r>
              <a:rPr lang="en-US" sz="2400" dirty="0" smtClean="0"/>
              <a:t>“Intelligent River” “smart homes and grid” </a:t>
            </a:r>
            <a:r>
              <a:rPr lang="en-US" sz="2400" dirty="0"/>
              <a:t>and “ubiquitous cities” build on this vision and we could expect a growth in cloud supported/controlled</a:t>
            </a:r>
            <a:r>
              <a:rPr lang="en-US" sz="2400" b="1" dirty="0"/>
              <a:t> robotics</a:t>
            </a:r>
            <a:r>
              <a:rPr lang="en-US" sz="2400" dirty="0" smtClean="0"/>
              <a:t>.</a:t>
            </a:r>
          </a:p>
          <a:p>
            <a:r>
              <a:rPr lang="en-US" sz="2400" dirty="0" smtClean="0"/>
              <a:t>Some of these “things” will be supporting science</a:t>
            </a:r>
          </a:p>
          <a:p>
            <a:r>
              <a:rPr lang="en-US" sz="2400" dirty="0" smtClean="0"/>
              <a:t>Natural parallelism over “things”</a:t>
            </a:r>
          </a:p>
          <a:p>
            <a:r>
              <a:rPr lang="en-US" sz="2400" dirty="0" smtClean="0"/>
              <a:t>“Things” are distributed and so form a Grid</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30</a:t>
            </a:fld>
            <a:endParaRPr lang="en-US"/>
          </a:p>
        </p:txBody>
      </p:sp>
    </p:spTree>
    <p:extLst>
      <p:ext uri="{BB962C8B-B14F-4D97-AF65-F5344CB8AC3E}">
        <p14:creationId xmlns:p14="http://schemas.microsoft.com/office/powerpoint/2010/main" val="41057931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848600" cy="914400"/>
          </a:xfrm>
        </p:spPr>
        <p:txBody>
          <a:bodyPr>
            <a:normAutofit/>
          </a:bodyPr>
          <a:lstStyle/>
          <a:p>
            <a:r>
              <a:rPr lang="en-US" b="1" dirty="0" smtClean="0"/>
              <a:t>Sensors (Things) as a Service</a:t>
            </a:r>
            <a:endParaRPr lang="en-US" sz="3600" dirty="0"/>
          </a:p>
        </p:txBody>
      </p:sp>
      <p:pic>
        <p:nvPicPr>
          <p:cNvPr id="4" name="Picture 3" descr="clouds-0001.jpg"/>
          <p:cNvPicPr>
            <a:picLocks noChangeAspect="1"/>
          </p:cNvPicPr>
          <p:nvPr/>
        </p:nvPicPr>
        <p:blipFill>
          <a:blip r:embed="rId4" cstate="print"/>
          <a:stretch>
            <a:fillRect/>
          </a:stretch>
        </p:blipFill>
        <p:spPr>
          <a:xfrm>
            <a:off x="3886201" y="2895604"/>
            <a:ext cx="5257799" cy="3067050"/>
          </a:xfrm>
          <a:prstGeom prst="rect">
            <a:avLst/>
          </a:prstGeom>
        </p:spPr>
      </p:pic>
      <p:pic>
        <p:nvPicPr>
          <p:cNvPr id="1029" name="Picture 5"/>
          <p:cNvPicPr>
            <a:picLocks noChangeAspect="1" noChangeArrowheads="1"/>
          </p:cNvPicPr>
          <p:nvPr/>
        </p:nvPicPr>
        <p:blipFill>
          <a:blip r:embed="rId5" cstate="print"/>
          <a:srcRect/>
          <a:stretch>
            <a:fillRect/>
          </a:stretch>
        </p:blipFill>
        <p:spPr bwMode="auto">
          <a:xfrm>
            <a:off x="4295781" y="932878"/>
            <a:ext cx="1162050" cy="981076"/>
          </a:xfrm>
          <a:prstGeom prst="rect">
            <a:avLst/>
          </a:prstGeom>
          <a:noFill/>
          <a:ln w="9525">
            <a:noFill/>
            <a:miter lim="800000"/>
            <a:headEnd/>
            <a:tailEnd/>
          </a:ln>
        </p:spPr>
      </p:pic>
      <p:sp>
        <p:nvSpPr>
          <p:cNvPr id="12" name="Oval 11"/>
          <p:cNvSpPr/>
          <p:nvPr/>
        </p:nvSpPr>
        <p:spPr>
          <a:xfrm flipV="1">
            <a:off x="4419600" y="4343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3" name="Oval 12"/>
          <p:cNvSpPr/>
          <p:nvPr/>
        </p:nvSpPr>
        <p:spPr>
          <a:xfrm flipV="1">
            <a:off x="4572000" y="53340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Oval 13"/>
          <p:cNvSpPr/>
          <p:nvPr/>
        </p:nvSpPr>
        <p:spPr>
          <a:xfrm flipV="1">
            <a:off x="4724400" y="3200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5" name="Oval 14"/>
          <p:cNvSpPr/>
          <p:nvPr/>
        </p:nvSpPr>
        <p:spPr>
          <a:xfrm flipV="1">
            <a:off x="6019800" y="3200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6" name="Oval 15"/>
          <p:cNvSpPr/>
          <p:nvPr/>
        </p:nvSpPr>
        <p:spPr>
          <a:xfrm flipV="1">
            <a:off x="7086600" y="3200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7" name="Oval 16"/>
          <p:cNvSpPr/>
          <p:nvPr/>
        </p:nvSpPr>
        <p:spPr>
          <a:xfrm flipV="1">
            <a:off x="4191000" y="3581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19" name="Straight Arrow Connector 18"/>
          <p:cNvCxnSpPr/>
          <p:nvPr/>
        </p:nvCxnSpPr>
        <p:spPr>
          <a:xfrm rot="16200000" flipH="1">
            <a:off x="3429000" y="1905001"/>
            <a:ext cx="1219200" cy="1219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895600" y="3581401"/>
            <a:ext cx="14478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209800" y="2133601"/>
            <a:ext cx="1981200" cy="1447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95600" y="5410201"/>
            <a:ext cx="1524000" cy="76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H="1">
            <a:off x="5029200" y="2133601"/>
            <a:ext cx="11430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6457950" y="2537460"/>
            <a:ext cx="838200" cy="304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876806" y="3810001"/>
            <a:ext cx="2080249" cy="369332"/>
          </a:xfrm>
          <a:prstGeom prst="rect">
            <a:avLst/>
          </a:prstGeom>
          <a:noFill/>
          <a:ln w="38100">
            <a:solidFill>
              <a:srgbClr val="FF0000"/>
            </a:solidFill>
          </a:ln>
        </p:spPr>
        <p:txBody>
          <a:bodyPr wrap="none" rtlCol="0">
            <a:spAutoFit/>
          </a:bodyPr>
          <a:lstStyle/>
          <a:p>
            <a:r>
              <a:rPr lang="en-US" b="1" dirty="0" smtClean="0">
                <a:solidFill>
                  <a:srgbClr val="FF0000"/>
                </a:solidFill>
              </a:rPr>
              <a:t>Sensors as a Service</a:t>
            </a:r>
            <a:endParaRPr lang="en-US" b="1" dirty="0">
              <a:solidFill>
                <a:srgbClr val="FF0000"/>
              </a:solidFill>
            </a:endParaRPr>
          </a:p>
        </p:txBody>
      </p:sp>
      <p:sp>
        <p:nvSpPr>
          <p:cNvPr id="32" name="Rectangle 31"/>
          <p:cNvSpPr/>
          <p:nvPr/>
        </p:nvSpPr>
        <p:spPr>
          <a:xfrm>
            <a:off x="7086600" y="4259911"/>
            <a:ext cx="1752600" cy="171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rPr>
              <a:t>Sensor Processing as a Service (could use</a:t>
            </a:r>
            <a:br>
              <a:rPr lang="en-US" sz="2000" b="1" dirty="0" smtClean="0">
                <a:solidFill>
                  <a:prstClr val="white"/>
                </a:solidFill>
              </a:rPr>
            </a:br>
            <a:r>
              <a:rPr lang="en-US" sz="2000" b="1" dirty="0" smtClean="0">
                <a:solidFill>
                  <a:prstClr val="white"/>
                </a:solidFill>
              </a:rPr>
              <a:t>MapReduce)</a:t>
            </a:r>
            <a:endParaRPr lang="en-US" sz="2000" b="1" dirty="0">
              <a:solidFill>
                <a:prstClr val="white"/>
              </a:solidFill>
            </a:endParaRPr>
          </a:p>
        </p:txBody>
      </p:sp>
      <p:pic>
        <p:nvPicPr>
          <p:cNvPr id="7169" name="Picture 1"/>
          <p:cNvPicPr>
            <a:picLocks noChangeAspect="1" noChangeArrowheads="1"/>
          </p:cNvPicPr>
          <p:nvPr/>
        </p:nvPicPr>
        <p:blipFill>
          <a:blip r:embed="rId6" cstate="print"/>
          <a:srcRect/>
          <a:stretch>
            <a:fillRect/>
          </a:stretch>
        </p:blipFill>
        <p:spPr bwMode="auto">
          <a:xfrm>
            <a:off x="1143000" y="2895601"/>
            <a:ext cx="1447800" cy="1447800"/>
          </a:xfrm>
          <a:prstGeom prst="rect">
            <a:avLst/>
          </a:prstGeom>
          <a:noFill/>
          <a:ln w="9525">
            <a:noFill/>
            <a:miter lim="800000"/>
            <a:headEnd/>
            <a:tailEnd/>
          </a:ln>
        </p:spPr>
      </p:pic>
      <p:pic>
        <p:nvPicPr>
          <p:cNvPr id="7170" name="Picture 2"/>
          <p:cNvPicPr>
            <a:picLocks noChangeAspect="1" noChangeArrowheads="1"/>
          </p:cNvPicPr>
          <p:nvPr/>
        </p:nvPicPr>
        <p:blipFill>
          <a:blip r:embed="rId7" cstate="print"/>
          <a:srcRect/>
          <a:stretch>
            <a:fillRect/>
          </a:stretch>
        </p:blipFill>
        <p:spPr bwMode="auto">
          <a:xfrm>
            <a:off x="152400" y="4876801"/>
            <a:ext cx="2743200" cy="1179576"/>
          </a:xfrm>
          <a:prstGeom prst="rect">
            <a:avLst/>
          </a:prstGeom>
          <a:noFill/>
          <a:ln w="9525">
            <a:noFill/>
            <a:miter lim="800000"/>
            <a:headEnd/>
            <a:tailEnd/>
          </a:ln>
        </p:spPr>
      </p:pic>
      <p:pic>
        <p:nvPicPr>
          <p:cNvPr id="7171" name="Picture 3"/>
          <p:cNvPicPr>
            <a:picLocks noChangeAspect="1" noChangeArrowheads="1"/>
          </p:cNvPicPr>
          <p:nvPr/>
        </p:nvPicPr>
        <p:blipFill>
          <a:blip r:embed="rId8" cstate="print"/>
          <a:srcRect/>
          <a:stretch>
            <a:fillRect/>
          </a:stretch>
        </p:blipFill>
        <p:spPr bwMode="auto">
          <a:xfrm>
            <a:off x="5029200" y="4276728"/>
            <a:ext cx="1714500" cy="1685926"/>
          </a:xfrm>
          <a:prstGeom prst="rect">
            <a:avLst/>
          </a:prstGeom>
          <a:noFill/>
          <a:ln w="9525">
            <a:noFill/>
            <a:miter lim="800000"/>
            <a:headEnd/>
            <a:tailEnd/>
          </a:ln>
        </p:spPr>
      </p:pic>
      <p:pic>
        <p:nvPicPr>
          <p:cNvPr id="7172" name="Picture 4"/>
          <p:cNvPicPr>
            <a:picLocks noChangeAspect="1" noChangeArrowheads="1"/>
          </p:cNvPicPr>
          <p:nvPr/>
        </p:nvPicPr>
        <p:blipFill>
          <a:blip r:embed="rId9" cstate="print"/>
          <a:srcRect/>
          <a:stretch>
            <a:fillRect/>
          </a:stretch>
        </p:blipFill>
        <p:spPr bwMode="auto">
          <a:xfrm>
            <a:off x="512443" y="1423416"/>
            <a:ext cx="1343027" cy="1343024"/>
          </a:xfrm>
          <a:prstGeom prst="rect">
            <a:avLst/>
          </a:prstGeom>
          <a:noFill/>
          <a:ln w="9525">
            <a:noFill/>
            <a:miter lim="800000"/>
            <a:headEnd/>
            <a:tailEnd/>
          </a:ln>
        </p:spPr>
      </p:pic>
      <p:sp>
        <p:nvSpPr>
          <p:cNvPr id="3" name="TextBox 2"/>
          <p:cNvSpPr txBox="1"/>
          <p:nvPr/>
        </p:nvSpPr>
        <p:spPr>
          <a:xfrm>
            <a:off x="161544" y="4429129"/>
            <a:ext cx="2758704" cy="461665"/>
          </a:xfrm>
          <a:prstGeom prst="rect">
            <a:avLst/>
          </a:prstGeom>
          <a:noFill/>
        </p:spPr>
        <p:txBody>
          <a:bodyPr wrap="none" rtlCol="0">
            <a:spAutoFit/>
          </a:bodyPr>
          <a:lstStyle/>
          <a:p>
            <a:r>
              <a:rPr lang="en-US" sz="2400" dirty="0" smtClean="0"/>
              <a:t>A larger sensor ………</a:t>
            </a:r>
            <a:endParaRPr lang="en-US" sz="2400" dirty="0"/>
          </a:p>
        </p:txBody>
      </p:sp>
      <p:sp>
        <p:nvSpPr>
          <p:cNvPr id="27" name="TextBox 26"/>
          <p:cNvSpPr txBox="1"/>
          <p:nvPr/>
        </p:nvSpPr>
        <p:spPr>
          <a:xfrm>
            <a:off x="152400" y="859536"/>
            <a:ext cx="1994457" cy="461665"/>
          </a:xfrm>
          <a:prstGeom prst="rect">
            <a:avLst/>
          </a:prstGeom>
          <a:noFill/>
        </p:spPr>
        <p:txBody>
          <a:bodyPr wrap="none" rtlCol="0">
            <a:spAutoFit/>
          </a:bodyPr>
          <a:lstStyle/>
          <a:p>
            <a:r>
              <a:rPr lang="en-US" sz="2400" dirty="0" smtClean="0"/>
              <a:t>Output Sensor</a:t>
            </a:r>
            <a:endParaRPr lang="en-US" sz="2400" dirty="0"/>
          </a:p>
        </p:txBody>
      </p:sp>
      <p:pic>
        <p:nvPicPr>
          <p:cNvPr id="29" name="Picture 2" descr="http://reviews.cnet.com/i/tim/2010/06/14/product_005_540x33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35477" y="859536"/>
            <a:ext cx="1550724" cy="97064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61910" y="838200"/>
            <a:ext cx="1256728" cy="125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3" name="Object 32"/>
          <p:cNvGraphicFramePr>
            <a:graphicFrameLocks noGrp="1" noChangeAspect="1"/>
          </p:cNvGraphicFramePr>
          <p:nvPr>
            <p:extLst>
              <p:ext uri="{D42A27DB-BD31-4B8C-83A1-F6EECF244321}">
                <p14:modId xmlns:p14="http://schemas.microsoft.com/office/powerpoint/2010/main" val="3054566433"/>
              </p:ext>
            </p:extLst>
          </p:nvPr>
        </p:nvGraphicFramePr>
        <p:xfrm>
          <a:off x="5791194" y="859536"/>
          <a:ext cx="1620629" cy="1367765"/>
        </p:xfrm>
        <a:graphic>
          <a:graphicData uri="http://schemas.openxmlformats.org/presentationml/2006/ole">
            <mc:AlternateContent xmlns:mc="http://schemas.openxmlformats.org/markup-compatibility/2006">
              <mc:Choice xmlns:v="urn:schemas-microsoft-com:vml" Requires="v">
                <p:oleObj spid="_x0000_s1110" name="PhotoImpact" r:id="rId12" imgW="2685714" imgH="2266667" progId="">
                  <p:embed/>
                </p:oleObj>
              </mc:Choice>
              <mc:Fallback>
                <p:oleObj name="PhotoImpact" r:id="rId12" imgW="2685714" imgH="2266667" progId="">
                  <p:embed/>
                  <p:pic>
                    <p:nvPicPr>
                      <p:cNvPr id="0" name=""/>
                      <p:cNvPicPr>
                        <a:picLocks noGrp="1"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91194" y="859536"/>
                        <a:ext cx="1620629" cy="1367765"/>
                      </a:xfrm>
                      <a:prstGeom prst="rect">
                        <a:avLst/>
                      </a:prstGeom>
                      <a:noFill/>
                      <a:ln>
                        <a:noFill/>
                      </a:ln>
                      <a:effectLst/>
                    </p:spPr>
                  </p:pic>
                </p:oleObj>
              </mc:Fallback>
            </mc:AlternateContent>
          </a:graphicData>
        </a:graphic>
      </p:graphicFrame>
      <p:sp>
        <p:nvSpPr>
          <p:cNvPr id="34" name="Oval 33"/>
          <p:cNvSpPr/>
          <p:nvPr/>
        </p:nvSpPr>
        <p:spPr>
          <a:xfrm flipV="1">
            <a:off x="8477250" y="334899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35" name="Straight Arrow Connector 34"/>
          <p:cNvCxnSpPr/>
          <p:nvPr/>
        </p:nvCxnSpPr>
        <p:spPr>
          <a:xfrm>
            <a:off x="8477250" y="2286001"/>
            <a:ext cx="76200" cy="91059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6591" y="6362339"/>
            <a:ext cx="9034461" cy="400110"/>
          </a:xfrm>
          <a:prstGeom prst="rect">
            <a:avLst/>
          </a:prstGeom>
          <a:solidFill>
            <a:schemeClr val="bg1"/>
          </a:solidFill>
        </p:spPr>
        <p:txBody>
          <a:bodyPr wrap="none" rtlCol="0">
            <a:spAutoFit/>
          </a:bodyPr>
          <a:lstStyle/>
          <a:p>
            <a:r>
              <a:rPr lang="en-US" sz="2000" b="1" u="sng" dirty="0">
                <a:hlinkClick r:id="rId14"/>
              </a:rPr>
              <a:t>https://sites.google.com/site/opensourceiotcloud</a:t>
            </a:r>
            <a:r>
              <a:rPr lang="en-US" sz="2000" b="1" u="sng" dirty="0" smtClean="0">
                <a:hlinkClick r:id="rId14"/>
              </a:rPr>
              <a:t>/</a:t>
            </a:r>
            <a:r>
              <a:rPr lang="en-US" sz="2000" b="1" dirty="0" smtClean="0"/>
              <a:t> Open Source Sensor (</a:t>
            </a:r>
            <a:r>
              <a:rPr lang="en-US" sz="2000" b="1" dirty="0" err="1" smtClean="0"/>
              <a:t>IoT</a:t>
            </a:r>
            <a:r>
              <a:rPr lang="en-US" sz="2000" b="1" dirty="0" smtClean="0"/>
              <a:t>) Cloud</a:t>
            </a:r>
            <a:endParaRPr lang="en-US" sz="2000" b="1" dirty="0"/>
          </a:p>
        </p:txBody>
      </p:sp>
    </p:spTree>
    <p:extLst>
      <p:ext uri="{BB962C8B-B14F-4D97-AF65-F5344CB8AC3E}">
        <p14:creationId xmlns:p14="http://schemas.microsoft.com/office/powerpoint/2010/main" val="18227293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491"/>
            <a:ext cx="8229600" cy="893909"/>
          </a:xfrm>
        </p:spPr>
        <p:txBody>
          <a:bodyPr/>
          <a:lstStyle/>
          <a:p>
            <a:r>
              <a:rPr lang="en-US" b="1" dirty="0" smtClean="0"/>
              <a:t>Structure of Course</a:t>
            </a:r>
            <a:endParaRPr lang="en-US" b="1" dirty="0"/>
          </a:p>
        </p:txBody>
      </p:sp>
      <p:sp>
        <p:nvSpPr>
          <p:cNvPr id="3" name="Content Placeholder 2"/>
          <p:cNvSpPr>
            <a:spLocks noGrp="1"/>
          </p:cNvSpPr>
          <p:nvPr>
            <p:ph idx="1"/>
          </p:nvPr>
        </p:nvSpPr>
        <p:spPr>
          <a:xfrm>
            <a:off x="152400" y="914400"/>
            <a:ext cx="8686800" cy="4525963"/>
          </a:xfrm>
        </p:spPr>
        <p:txBody>
          <a:bodyPr/>
          <a:lstStyle/>
          <a:p>
            <a:r>
              <a:rPr lang="en-US" dirty="0" smtClean="0"/>
              <a:t>Based on informal survey, course will cover</a:t>
            </a:r>
          </a:p>
          <a:p>
            <a:r>
              <a:rPr lang="en-US" b="1" dirty="0" smtClean="0"/>
              <a:t>Use of (Big) data in application areas (the X in X-Informatics)</a:t>
            </a:r>
          </a:p>
          <a:p>
            <a:r>
              <a:rPr lang="en-US" dirty="0" smtClean="0"/>
              <a:t>Some examples will be based on “academic study”</a:t>
            </a:r>
          </a:p>
          <a:p>
            <a:r>
              <a:rPr lang="en-US" dirty="0" smtClean="0"/>
              <a:t>Some examples will use online resources</a:t>
            </a:r>
          </a:p>
          <a:p>
            <a:r>
              <a:rPr lang="en-US" dirty="0" smtClean="0"/>
              <a:t>Other examples will involve Python </a:t>
            </a:r>
            <a:endParaRPr lang="en-US" dirty="0"/>
          </a:p>
        </p:txBody>
      </p:sp>
    </p:spTree>
    <p:extLst>
      <p:ext uri="{BB962C8B-B14F-4D97-AF65-F5344CB8AC3E}">
        <p14:creationId xmlns:p14="http://schemas.microsoft.com/office/powerpoint/2010/main" val="3136907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4"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657" y="6550223"/>
            <a:ext cx="6139543" cy="307777"/>
          </a:xfrm>
          <a:prstGeom prst="rect">
            <a:avLst/>
          </a:prstGeom>
          <a:solidFill>
            <a:schemeClr val="bg1"/>
          </a:solidFill>
        </p:spPr>
        <p:txBody>
          <a:bodyPr wrap="square">
            <a:spAutoFit/>
          </a:bodyPr>
          <a:lstStyle/>
          <a:p>
            <a:r>
              <a:rPr lang="en-US" sz="1400" dirty="0" err="1"/>
              <a:t>Ruh</a:t>
            </a:r>
            <a:r>
              <a:rPr lang="en-US" sz="1400" dirty="0"/>
              <a:t> VP Software GE </a:t>
            </a:r>
            <a:r>
              <a:rPr lang="en-US" sz="1400" u="sng" dirty="0">
                <a:hlinkClick r:id="rId3"/>
              </a:rPr>
              <a:t>http://fisheritcenter.haas.berkeley.edu/Big_Data/index.html</a:t>
            </a:r>
            <a:endParaRPr lang="en-US" sz="1400" dirty="0"/>
          </a:p>
        </p:txBody>
      </p:sp>
      <p:sp>
        <p:nvSpPr>
          <p:cNvPr id="3" name="TextBox 2"/>
          <p:cNvSpPr txBox="1"/>
          <p:nvPr/>
        </p:nvSpPr>
        <p:spPr>
          <a:xfrm>
            <a:off x="6858000" y="3429000"/>
            <a:ext cx="1452642" cy="369332"/>
          </a:xfrm>
          <a:prstGeom prst="rect">
            <a:avLst/>
          </a:prstGeom>
          <a:noFill/>
        </p:spPr>
        <p:txBody>
          <a:bodyPr wrap="none" rtlCol="0">
            <a:spAutoFit/>
          </a:bodyPr>
          <a:lstStyle/>
          <a:p>
            <a:r>
              <a:rPr lang="en-US" dirty="0" smtClean="0"/>
              <a:t>MM = Million</a:t>
            </a:r>
            <a:endParaRPr lang="en-US" dirty="0"/>
          </a:p>
        </p:txBody>
      </p:sp>
    </p:spTree>
    <p:extLst>
      <p:ext uri="{BB962C8B-B14F-4D97-AF65-F5344CB8AC3E}">
        <p14:creationId xmlns:p14="http://schemas.microsoft.com/office/powerpoint/2010/main" val="984467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Previous slide (sensors in engines) was last one</a:t>
            </a:r>
            <a:endParaRPr lang="en-US" dirty="0"/>
          </a:p>
        </p:txBody>
      </p:sp>
      <p:sp>
        <p:nvSpPr>
          <p:cNvPr id="3" name="Subtitle 2"/>
          <p:cNvSpPr>
            <a:spLocks noGrp="1"/>
          </p:cNvSpPr>
          <p:nvPr>
            <p:ph type="subTitle" idx="1"/>
          </p:nvPr>
        </p:nvSpPr>
        <p:spPr>
          <a:xfrm>
            <a:off x="304800" y="3886200"/>
            <a:ext cx="8305800" cy="1752600"/>
          </a:xfrm>
        </p:spPr>
        <p:txBody>
          <a:bodyPr/>
          <a:lstStyle/>
          <a:p>
            <a:r>
              <a:rPr lang="en-US" dirty="0" smtClean="0"/>
              <a:t>Continue Big Data in Business (a statistics summary slide followed by eBay)</a:t>
            </a:r>
            <a:endParaRPr lang="en-US" dirty="0"/>
          </a:p>
        </p:txBody>
      </p:sp>
    </p:spTree>
    <p:extLst>
      <p:ext uri="{BB962C8B-B14F-4D97-AF65-F5344CB8AC3E}">
        <p14:creationId xmlns:p14="http://schemas.microsoft.com/office/powerpoint/2010/main" val="1807831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p:txBody>
          <a:bodyPr/>
          <a:lstStyle/>
          <a:p>
            <a:r>
              <a:rPr lang="en-US" dirty="0" smtClean="0"/>
              <a:t>Trend:  Analytical Software Solutions</a:t>
            </a:r>
            <a:endParaRPr lang="en-US" dirty="0"/>
          </a:p>
        </p:txBody>
      </p:sp>
      <p:sp>
        <p:nvSpPr>
          <p:cNvPr id="491523" name="Rectangle 3"/>
          <p:cNvSpPr>
            <a:spLocks noGrp="1" noChangeArrowheads="1"/>
          </p:cNvSpPr>
          <p:nvPr>
            <p:ph type="body" idx="1"/>
          </p:nvPr>
        </p:nvSpPr>
        <p:spPr>
          <a:xfrm>
            <a:off x="304800" y="1124720"/>
            <a:ext cx="8229600" cy="4544706"/>
          </a:xfrm>
        </p:spPr>
        <p:txBody>
          <a:bodyPr/>
          <a:lstStyle/>
          <a:p>
            <a:pPr marL="506413" indent="-381000"/>
            <a:r>
              <a:rPr lang="en-US" sz="2200" dirty="0" smtClean="0"/>
              <a:t>Integrated software solutions </a:t>
            </a:r>
            <a:r>
              <a:rPr lang="en-US" sz="2200" dirty="0"/>
              <a:t>for </a:t>
            </a:r>
            <a:r>
              <a:rPr lang="en-US" sz="2200" dirty="0" smtClean="0"/>
              <a:t>business problems</a:t>
            </a:r>
          </a:p>
          <a:p>
            <a:pPr marL="457201" lvl="1" indent="0">
              <a:lnSpc>
                <a:spcPct val="80000"/>
              </a:lnSpc>
              <a:buNone/>
            </a:pPr>
            <a:endParaRPr lang="en-US" dirty="0" smtClean="0"/>
          </a:p>
          <a:p>
            <a:pPr marL="457201" lvl="1" indent="0">
              <a:lnSpc>
                <a:spcPct val="80000"/>
              </a:lnSpc>
              <a:buNone/>
            </a:pPr>
            <a:endParaRPr lang="en-US" dirty="0"/>
          </a:p>
          <a:p>
            <a:pPr marL="457201" lvl="1" indent="0">
              <a:lnSpc>
                <a:spcPct val="80000"/>
              </a:lnSpc>
              <a:buNone/>
            </a:pPr>
            <a:endParaRPr lang="en-US" dirty="0" smtClean="0"/>
          </a:p>
          <a:p>
            <a:pPr marL="457201" lvl="1" indent="0">
              <a:lnSpc>
                <a:spcPct val="80000"/>
              </a:lnSpc>
              <a:buNone/>
            </a:pPr>
            <a:endParaRPr lang="en-US" dirty="0" smtClean="0"/>
          </a:p>
          <a:p>
            <a:pPr marL="457201" lvl="1" indent="0">
              <a:lnSpc>
                <a:spcPct val="80000"/>
              </a:lnSpc>
              <a:buNone/>
            </a:pPr>
            <a:endParaRPr lang="en-US" dirty="0"/>
          </a:p>
          <a:p>
            <a:pPr marL="457201" lvl="1" indent="0">
              <a:lnSpc>
                <a:spcPct val="80000"/>
              </a:lnSpc>
              <a:buNone/>
            </a:pPr>
            <a:endParaRPr lang="en-US" dirty="0" smtClean="0"/>
          </a:p>
          <a:p>
            <a:pPr marL="457201" lvl="1" indent="0">
              <a:lnSpc>
                <a:spcPct val="80000"/>
              </a:lnSpc>
              <a:buNone/>
            </a:pPr>
            <a:endParaRPr lang="en-US" dirty="0"/>
          </a:p>
          <a:p>
            <a:pPr marL="457201" lvl="1" indent="0">
              <a:lnSpc>
                <a:spcPct val="80000"/>
              </a:lnSpc>
              <a:buNone/>
            </a:pPr>
            <a:endParaRPr lang="en-US" dirty="0"/>
          </a:p>
          <a:p>
            <a:pPr marL="120651" indent="0">
              <a:lnSpc>
                <a:spcPct val="80000"/>
              </a:lnSpc>
              <a:buNone/>
            </a:pPr>
            <a:endParaRPr lang="en-US" sz="2200" dirty="0" smtClean="0"/>
          </a:p>
          <a:p>
            <a:pPr marL="501651" indent="-381000">
              <a:lnSpc>
                <a:spcPct val="80000"/>
              </a:lnSpc>
            </a:pPr>
            <a:r>
              <a:rPr lang="en-US" sz="2200" dirty="0" smtClean="0"/>
              <a:t>What are the opportunities for statisticians?</a:t>
            </a:r>
          </a:p>
          <a:p>
            <a:pPr marL="501651" indent="-381000">
              <a:lnSpc>
                <a:spcPct val="80000"/>
              </a:lnSpc>
              <a:buNone/>
            </a:pPr>
            <a:r>
              <a:rPr lang="en-US" sz="2200" dirty="0" smtClean="0"/>
              <a:t>	</a:t>
            </a:r>
          </a:p>
        </p:txBody>
      </p:sp>
      <p:graphicFrame>
        <p:nvGraphicFramePr>
          <p:cNvPr id="2" name="Table 1"/>
          <p:cNvGraphicFramePr>
            <a:graphicFrameLocks noGrp="1"/>
          </p:cNvGraphicFramePr>
          <p:nvPr>
            <p:extLst>
              <p:ext uri="{D42A27DB-BD31-4B8C-83A1-F6EECF244321}">
                <p14:modId xmlns:p14="http://schemas.microsoft.com/office/powerpoint/2010/main" val="1269648557"/>
              </p:ext>
            </p:extLst>
          </p:nvPr>
        </p:nvGraphicFramePr>
        <p:xfrm>
          <a:off x="1403615" y="1758397"/>
          <a:ext cx="5530272" cy="2595880"/>
        </p:xfrm>
        <a:graphic>
          <a:graphicData uri="http://schemas.openxmlformats.org/drawingml/2006/table">
            <a:tbl>
              <a:tblPr firstRow="1" bandRow="1">
                <a:tableStyleId>{5C22544A-7EE6-4342-B048-85BDC9FD1C3A}</a:tableStyleId>
              </a:tblPr>
              <a:tblGrid>
                <a:gridCol w="3053171"/>
                <a:gridCol w="2477101"/>
              </a:tblGrid>
              <a:tr h="370840">
                <a:tc>
                  <a:txBody>
                    <a:bodyPr/>
                    <a:lstStyle/>
                    <a:p>
                      <a:r>
                        <a:rPr lang="en-US" dirty="0" smtClean="0"/>
                        <a:t>Problem</a:t>
                      </a:r>
                      <a:endParaRPr lang="en-US" dirty="0"/>
                    </a:p>
                  </a:txBody>
                  <a:tcPr/>
                </a:tc>
                <a:tc>
                  <a:txBody>
                    <a:bodyPr/>
                    <a:lstStyle/>
                    <a:p>
                      <a:r>
                        <a:rPr lang="en-US" dirty="0" smtClean="0"/>
                        <a:t>Industry</a:t>
                      </a:r>
                      <a:endParaRPr lang="en-US" dirty="0"/>
                    </a:p>
                  </a:txBody>
                  <a:tcPr/>
                </a:tc>
              </a:tr>
              <a:tr h="370840">
                <a:tc>
                  <a:txBody>
                    <a:bodyPr/>
                    <a:lstStyle/>
                    <a:p>
                      <a:r>
                        <a:rPr lang="en-US" dirty="0" smtClean="0"/>
                        <a:t>Fraud detection</a:t>
                      </a:r>
                      <a:endParaRPr lang="en-US" dirty="0"/>
                    </a:p>
                  </a:txBody>
                  <a:tcPr/>
                </a:tc>
                <a:tc>
                  <a:txBody>
                    <a:bodyPr/>
                    <a:lstStyle/>
                    <a:p>
                      <a:r>
                        <a:rPr lang="en-US" dirty="0" smtClean="0"/>
                        <a:t>Banking</a:t>
                      </a:r>
                      <a:endParaRPr lang="en-US" dirty="0"/>
                    </a:p>
                  </a:txBody>
                  <a:tcPr/>
                </a:tc>
              </a:tr>
              <a:tr h="370840">
                <a:tc>
                  <a:txBody>
                    <a:bodyPr/>
                    <a:lstStyle/>
                    <a:p>
                      <a:r>
                        <a:rPr lang="en-US" dirty="0" smtClean="0"/>
                        <a:t>Credit and operational risk</a:t>
                      </a:r>
                      <a:endParaRPr lang="en-US" dirty="0"/>
                    </a:p>
                  </a:txBody>
                  <a:tcPr/>
                </a:tc>
                <a:tc>
                  <a:txBody>
                    <a:bodyPr/>
                    <a:lstStyle/>
                    <a:p>
                      <a:r>
                        <a:rPr lang="en-US" dirty="0" smtClean="0"/>
                        <a:t>Banking</a:t>
                      </a:r>
                      <a:endParaRPr lang="en-US" dirty="0"/>
                    </a:p>
                  </a:txBody>
                  <a:tcPr/>
                </a:tc>
              </a:tr>
              <a:tr h="370840">
                <a:tc>
                  <a:txBody>
                    <a:bodyPr/>
                    <a:lstStyle/>
                    <a:p>
                      <a:r>
                        <a:rPr lang="en-US" dirty="0" smtClean="0"/>
                        <a:t>Credit scoring</a:t>
                      </a:r>
                      <a:endParaRPr lang="en-US" dirty="0"/>
                    </a:p>
                  </a:txBody>
                  <a:tcPr/>
                </a:tc>
                <a:tc>
                  <a:txBody>
                    <a:bodyPr/>
                    <a:lstStyle/>
                    <a:p>
                      <a:r>
                        <a:rPr lang="en-US" dirty="0" smtClean="0"/>
                        <a:t>Financial services</a:t>
                      </a:r>
                      <a:endParaRPr lang="en-US" dirty="0"/>
                    </a:p>
                  </a:txBody>
                  <a:tcPr/>
                </a:tc>
              </a:tr>
              <a:tr h="370840">
                <a:tc>
                  <a:txBody>
                    <a:bodyPr/>
                    <a:lstStyle/>
                    <a:p>
                      <a:r>
                        <a:rPr lang="en-US" dirty="0" smtClean="0"/>
                        <a:t>Warranty analysis</a:t>
                      </a:r>
                      <a:endParaRPr lang="en-US" dirty="0"/>
                    </a:p>
                  </a:txBody>
                  <a:tcPr/>
                </a:tc>
                <a:tc>
                  <a:txBody>
                    <a:bodyPr/>
                    <a:lstStyle/>
                    <a:p>
                      <a:r>
                        <a:rPr lang="en-US" dirty="0" smtClean="0"/>
                        <a:t>Manufacturing</a:t>
                      </a:r>
                      <a:endParaRPr lang="en-US" dirty="0"/>
                    </a:p>
                  </a:txBody>
                  <a:tcPr/>
                </a:tc>
              </a:tr>
              <a:tr h="370840">
                <a:tc>
                  <a:txBody>
                    <a:bodyPr/>
                    <a:lstStyle/>
                    <a:p>
                      <a:r>
                        <a:rPr lang="en-US" dirty="0" smtClean="0"/>
                        <a:t>Customer retention</a:t>
                      </a:r>
                      <a:endParaRPr lang="en-US" dirty="0"/>
                    </a:p>
                  </a:txBody>
                  <a:tcPr/>
                </a:tc>
                <a:tc>
                  <a:txBody>
                    <a:bodyPr/>
                    <a:lstStyle/>
                    <a:p>
                      <a:r>
                        <a:rPr lang="en-US" dirty="0" smtClean="0"/>
                        <a:t>Telecommunications</a:t>
                      </a:r>
                      <a:endParaRPr lang="en-US" dirty="0"/>
                    </a:p>
                  </a:txBody>
                  <a:tcPr/>
                </a:tc>
              </a:tr>
              <a:tr h="370840">
                <a:tc>
                  <a:txBody>
                    <a:bodyPr/>
                    <a:lstStyle/>
                    <a:p>
                      <a:r>
                        <a:rPr lang="en-US" dirty="0" smtClean="0"/>
                        <a:t>Markdown optimization</a:t>
                      </a:r>
                      <a:endParaRPr lang="en-US" dirty="0"/>
                    </a:p>
                  </a:txBody>
                  <a:tcPr/>
                </a:tc>
                <a:tc>
                  <a:txBody>
                    <a:bodyPr/>
                    <a:lstStyle/>
                    <a:p>
                      <a:r>
                        <a:rPr lang="en-US" dirty="0" smtClean="0"/>
                        <a:t>Retail</a:t>
                      </a:r>
                      <a:endParaRPr lang="en-US" dirty="0"/>
                    </a:p>
                  </a:txBody>
                  <a:tcPr/>
                </a:tc>
              </a:tr>
            </a:tbl>
          </a:graphicData>
        </a:graphic>
      </p:graphicFrame>
      <p:sp>
        <p:nvSpPr>
          <p:cNvPr id="5" name="Rectangle 4"/>
          <p:cNvSpPr/>
          <p:nvPr/>
        </p:nvSpPr>
        <p:spPr>
          <a:xfrm>
            <a:off x="-1" y="6068213"/>
            <a:ext cx="7740385" cy="369332"/>
          </a:xfrm>
          <a:prstGeom prst="rect">
            <a:avLst/>
          </a:prstGeom>
        </p:spPr>
        <p:txBody>
          <a:bodyPr wrap="square">
            <a:spAutoFit/>
          </a:bodyPr>
          <a:lstStyle/>
          <a:p>
            <a:pPr fontAlgn="base">
              <a:spcBef>
                <a:spcPct val="0"/>
              </a:spcBef>
              <a:spcAft>
                <a:spcPct val="0"/>
              </a:spcAft>
            </a:pPr>
            <a:r>
              <a:rPr lang="en-US" dirty="0">
                <a:solidFill>
                  <a:srgbClr val="292929"/>
                </a:solidFill>
                <a:ea typeface="ＭＳ Ｐゴシック" pitchFamily="34" charset="-128"/>
              </a:rPr>
              <a:t>http://www.hsph.harvard.edu/ncb2011/files/ncb2011-z03-rodriguez.pptx</a:t>
            </a:r>
          </a:p>
        </p:txBody>
      </p:sp>
    </p:spTree>
    <p:extLst>
      <p:ext uri="{BB962C8B-B14F-4D97-AF65-F5344CB8AC3E}">
        <p14:creationId xmlns:p14="http://schemas.microsoft.com/office/powerpoint/2010/main" val="1442176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0817"/>
            <a:ext cx="9144000" cy="6533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6894" y="152400"/>
            <a:ext cx="7059706" cy="369332"/>
          </a:xfrm>
          <a:prstGeom prst="rect">
            <a:avLst/>
          </a:prstGeom>
        </p:spPr>
        <p:txBody>
          <a:bodyPr wrap="square">
            <a:spAutoFit/>
          </a:bodyPr>
          <a:lstStyle/>
          <a:p>
            <a:r>
              <a:rPr lang="en-US" dirty="0" smtClean="0"/>
              <a:t>http</a:t>
            </a:r>
            <a:r>
              <a:rPr lang="en-US" dirty="0"/>
              <a:t>://fisheritcenter.haas.berkeley.edu/Big_Data/Williams.pdf </a:t>
            </a:r>
          </a:p>
        </p:txBody>
      </p:sp>
    </p:spTree>
    <p:extLst>
      <p:ext uri="{BB962C8B-B14F-4D97-AF65-F5344CB8AC3E}">
        <p14:creationId xmlns:p14="http://schemas.microsoft.com/office/powerpoint/2010/main" val="3699466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229600" cy="3260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61749"/>
            <a:ext cx="9144000" cy="119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200400"/>
            <a:ext cx="8229600" cy="271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186443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X-Informatics&amp;#x0D;&amp;#x0A;Introduction: What is&amp;#x0D;&amp;#x0A;Big Data, Analytics and X-Informatics?&amp;quot;&quot;/&gt;&lt;property id=&quot;20307&quot; value=&quot;256&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 - &amp;quot;Some Trends&amp;quot;&quot;/&gt;&lt;property id=&quot;20307&quot; value=&quot;259&quot;/&gt;&lt;/object&gt;&lt;object type=&quot;3&quot; unique_id=&quot;10007&quot;&gt;&lt;property id=&quot;20148&quot; value=&quot;5&quot;/&gt;&lt;property id=&quot;20300&quot; value=&quot;Slide 4&quot;/&gt;&lt;property id=&quot;20307&quot; value=&quot;260&quot;/&gt;&lt;/object&gt;&lt;object type=&quot;3&quot; unique_id=&quot;10008&quot;&gt;&lt;property id=&quot;20148&quot; value=&quot;5&quot;/&gt;&lt;property id=&quot;20300&quot; value=&quot;Slide 5 - &amp;quot;Jobs v. Countries&amp;quot;&quot;/&gt;&lt;property id=&quot;20307&quot; value=&quot;261&quot;/&gt;&lt;/object&gt;&lt;object type=&quot;3&quot; unique_id=&quot;10009&quot;&gt;&lt;property id=&quot;20148&quot; value=&quot;5&quot;/&gt;&lt;property id=&quot;20300&quot; value=&quot;Slide 6 - &amp;quot;McKinsey Institute on Big Data Jobs&amp;quot;&quot;/&gt;&lt;property id=&quot;20307&quot; value=&quot;262&quot;/&gt;&lt;/object&gt;&lt;object type=&quot;3&quot; unique_id=&quot;10010&quot;&gt;&lt;property id=&quot;20148&quot; value=&quot;5&quot;/&gt;&lt;property id=&quot;20300&quot; value=&quot;Slide 7 - &amp;quot;Informatics at Indiana University&amp;quot;&quot;/&gt;&lt;property id=&quot;20307&quot; value=&quot;265&quot;/&gt;&lt;/object&gt;&lt;object type=&quot;3&quot; unique_id=&quot;10011&quot;&gt;&lt;property id=&quot;20148&quot; value=&quot;5&quot;/&gt;&lt;property id=&quot;20300&quot; value=&quot;Slide 8 - &amp;quot;Informatics Job Titles&amp;quot;&quot;/&gt;&lt;property id=&quot;20307&quot; value=&quot;266&quot;/&gt;&lt;/object&gt;&lt;object type=&quot;3&quot; unique_id=&quot;10012&quot;&gt;&lt;property id=&quot;20148&quot; value=&quot;5&quot;/&gt;&lt;property id=&quot;20300&quot; value=&quot;Slide 9 - &amp;quot;Informatics Job Titles&amp;quot;&quot;/&gt;&lt;property id=&quot;20307&quot; value=&quot;267&quot;/&gt;&lt;/object&gt;&lt;object type=&quot;3&quot; unique_id=&quot;10013&quot;&gt;&lt;property id=&quot;20148&quot; value=&quot;5&quot;/&gt;&lt;property id=&quot;20300&quot; value=&quot;Slide 10 - &amp;quot;General Remarks I&amp;quot;&quot;/&gt;&lt;property id=&quot;20307&quot; value=&quot;268&quot;/&gt;&lt;/object&gt;&lt;object type=&quot;3&quot; unique_id=&quot;10014&quot;&gt;&lt;property id=&quot;20148&quot; value=&quot;5&quot;/&gt;&lt;property id=&quot;20300&quot; value=&quot;Slide 11 - &amp;quot;General Remarks II&amp;quot;&quot;/&gt;&lt;property id=&quot;20307&quot; value=&quot;269&quot;/&gt;&lt;/object&gt;&lt;object type=&quot;3&quot; unique_id=&quot;10015&quot;&gt;&lt;property id=&quot;20148&quot; value=&quot;5&quot;/&gt;&lt;property id=&quot;20300&quot; value=&quot;Slide 12&quot;/&gt;&lt;property id=&quot;20307&quot; value=&quot;272&quot;/&gt;&lt;/object&gt;&lt;object type=&quot;3&quot; unique_id=&quot;10016&quot;&gt;&lt;property id=&quot;20148&quot; value=&quot;5&quot;/&gt;&lt;property id=&quot;20300&quot; value=&quot;Slide 13&quot;/&gt;&lt;property id=&quot;20307&quot; value=&quot;258&quot;/&gt;&lt;/object&gt;&lt;object type=&quot;3&quot; unique_id=&quot;10017&quot;&gt;&lt;property id=&quot;20148&quot; value=&quot;5&quot;/&gt;&lt;property id=&quot;20300&quot; value=&quot;Slide 14&quot;/&gt;&lt;property id=&quot;20307&quot; value=&quot;273&quot;/&gt;&lt;/object&gt;&lt;object type=&quot;3&quot; unique_id=&quot;10018&quot;&gt;&lt;property id=&quot;20148&quot; value=&quot;5&quot;/&gt;&lt;property id=&quot;20300&quot; value=&quot;Slide 15&quot;/&gt;&lt;property id=&quot;20307&quot; value=&quot;274&quot;/&gt;&lt;/object&gt;&lt;object type=&quot;3&quot; unique_id=&quot;10019&quot;&gt;&lt;property id=&quot;20148&quot; value=&quot;5&quot;/&gt;&lt;property id=&quot;20300&quot; value=&quot;Slide 16&quot;/&gt;&lt;property id=&quot;20307&quot; value=&quot;275&quot;/&gt;&lt;/object&gt;&lt;object type=&quot;3&quot; unique_id=&quot;10020&quot;&gt;&lt;property id=&quot;20148&quot; value=&quot;5&quot;/&gt;&lt;property id=&quot;20300&quot; value=&quot;Slide 17&quot;/&gt;&lt;property id=&quot;20307&quot; value=&quot;277&quot;/&gt;&lt;/object&gt;&lt;object type=&quot;3&quot; unique_id=&quot;10021&quot;&gt;&lt;property id=&quot;20148&quot; value=&quot;5&quot;/&gt;&lt;property id=&quot;20300&quot; value=&quot;Slide 18&quot;/&gt;&lt;property id=&quot;20307&quot; value=&quot;276&quot;/&gt;&lt;/object&gt;&lt;object type=&quot;3&quot; unique_id=&quot;10022&quot;&gt;&lt;property id=&quot;20148&quot; value=&quot;5&quot;/&gt;&lt;property id=&quot;20300&quot; value=&quot;Slide 19 - &amp;quot;Models and Theory&amp;quot;&quot;/&gt;&lt;property id=&quot;20307&quot; value=&quot;278&quot;/&gt;&lt;/object&gt;&lt;object type=&quot;3&quot; unique_id=&quot;10023&quot;&gt;&lt;property id=&quot;20148&quot; value=&quot;5&quot;/&gt;&lt;property id=&quot;20300&quot; value=&quot;Slide 21 - &amp;quot;Sensors (Things) as a Service&amp;quot;&quot;/&gt;&lt;property id=&quot;20307&quot; value=&quot;263&quot;/&gt;&lt;/object&gt;&lt;object type=&quot;3&quot; unique_id=&quot;10024&quot;&gt;&lt;property id=&quot;20148&quot; value=&quot;5&quot;/&gt;&lt;property id=&quot;20300&quot; value=&quot;Slide 22&quot;/&gt;&lt;property id=&quot;20307&quot; value=&quot;264&quot;/&gt;&lt;/object&gt;&lt;object type=&quot;3&quot; unique_id=&quot;10025&quot;&gt;&lt;property id=&quot;20148&quot; value=&quot;5&quot;/&gt;&lt;property id=&quot;20300&quot; value=&quot;Slide 23 - &amp;quot;Algorithms for Data Analytics&amp;quot;&quot;/&gt;&lt;property id=&quot;20307&quot; value=&quot;270&quot;/&gt;&lt;/object&gt;&lt;object type=&quot;3&quot; unique_id=&quot;10026&quot;&gt;&lt;property id=&quot;20148&quot; value=&quot;5&quot;/&gt;&lt;property id=&quot;20300&quot; value=&quot;Slide 24&quot;/&gt;&lt;property id=&quot;20307&quot; value=&quot;271&quot;/&gt;&lt;/object&gt;&lt;object type=&quot;3&quot; unique_id=&quot;10127&quot;&gt;&lt;property id=&quot;20148&quot; value=&quot;5&quot;/&gt;&lt;property id=&quot;20300&quot; value=&quot;Slide 20 - &amp;quot;The 4 paradigms of Scientific Research&amp;quot;&quot;/&gt;&lt;property id=&quot;20307&quot; value=&quot;279&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xternal Audiences Template">
  <a:themeElements>
    <a:clrScheme name="SAS_2010_Template">
      <a:dk1>
        <a:srgbClr val="000000"/>
      </a:dk1>
      <a:lt1>
        <a:srgbClr val="FFFFFF"/>
      </a:lt1>
      <a:dk2>
        <a:srgbClr val="282828"/>
      </a:dk2>
      <a:lt2>
        <a:srgbClr val="808080"/>
      </a:lt2>
      <a:accent1>
        <a:srgbClr val="007DC3"/>
      </a:accent1>
      <a:accent2>
        <a:srgbClr val="00539B"/>
      </a:accent2>
      <a:accent3>
        <a:srgbClr val="003B76"/>
      </a:accent3>
      <a:accent4>
        <a:srgbClr val="97C0E6"/>
      </a:accent4>
      <a:accent5>
        <a:srgbClr val="B0B7BB"/>
      </a:accent5>
      <a:accent6>
        <a:srgbClr val="FF8817"/>
      </a:accent6>
      <a:hlink>
        <a:srgbClr val="007DC3"/>
      </a:hlink>
      <a:folHlink>
        <a:srgbClr val="BCBCBC"/>
      </a:folHlink>
    </a:clrScheme>
    <a:fontScheme name="SAS_Presentation_Template_External_Audiences">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defRPr kumimoji="0" sz="1400" b="0" i="0" u="none" strike="noStrike" cap="none" normalizeH="0" baseline="0" smtClean="0">
            <a:ln>
              <a:noFill/>
            </a:ln>
            <a:solidFill>
              <a:srgbClr val="292929"/>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defRPr kumimoji="0" lang="en-US" sz="1400" b="0" i="0" u="none" strike="noStrike" cap="none" normalizeH="0" baseline="0" smtClean="0">
            <a:ln>
              <a:noFill/>
            </a:ln>
            <a:solidFill>
              <a:srgbClr val="292929"/>
            </a:solidFill>
            <a:effectLst/>
            <a:latin typeface="Arial" charset="0"/>
          </a:defRPr>
        </a:defPPr>
      </a:lstStyle>
    </a:lnDef>
  </a:objectDefaults>
  <a:extraClrSchemeLst>
    <a:extraClrScheme>
      <a:clrScheme name="SAS_Presentation_Template_External_Audiences 2">
        <a:dk1>
          <a:srgbClr val="000000"/>
        </a:dk1>
        <a:lt1>
          <a:srgbClr val="FFFFFF"/>
        </a:lt1>
        <a:dk2>
          <a:srgbClr val="282828"/>
        </a:dk2>
        <a:lt2>
          <a:srgbClr val="808080"/>
        </a:lt2>
        <a:accent1>
          <a:srgbClr val="007DC3"/>
        </a:accent1>
        <a:accent2>
          <a:srgbClr val="00539B"/>
        </a:accent2>
        <a:accent3>
          <a:srgbClr val="003B76"/>
        </a:accent3>
        <a:accent4>
          <a:srgbClr val="97C0E6"/>
        </a:accent4>
        <a:accent5>
          <a:srgbClr val="B0B7BB"/>
        </a:accent5>
        <a:accent6>
          <a:srgbClr val="FF8817"/>
        </a:accent6>
        <a:hlink>
          <a:srgbClr val="007DC3"/>
        </a:hlink>
        <a:folHlink>
          <a:srgbClr val="BCBCB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3803</TotalTime>
  <Words>1407</Words>
  <Application>Microsoft Office PowerPoint</Application>
  <PresentationFormat>On-screen Show (4:3)</PresentationFormat>
  <Paragraphs>209</Paragraphs>
  <Slides>31</Slides>
  <Notes>4</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31</vt:i4>
      </vt:variant>
    </vt:vector>
  </HeadingPairs>
  <TitlesOfParts>
    <vt:vector size="35" baseType="lpstr">
      <vt:lpstr>Office Theme</vt:lpstr>
      <vt:lpstr>External Audiences Template</vt:lpstr>
      <vt:lpstr>Custom Design</vt:lpstr>
      <vt:lpstr>PhotoImpact</vt:lpstr>
      <vt:lpstr>X-Informatics Introduction: What is Big Data, Data Analytics  and X-Informatics? (Continued)</vt:lpstr>
      <vt:lpstr>Some Terms</vt:lpstr>
      <vt:lpstr>The Course in One Sentence</vt:lpstr>
      <vt:lpstr>Structure of Course</vt:lpstr>
      <vt:lpstr>PowerPoint Presentation</vt:lpstr>
      <vt:lpstr>Previous slide (sensors in engines) was last one</vt:lpstr>
      <vt:lpstr>Trend:  Analytical Software Solutions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Deluge   Science &amp; Research</vt:lpstr>
      <vt:lpstr>PowerPoint Presentation</vt:lpstr>
      <vt:lpstr>PowerPoint Presentation</vt:lpstr>
      <vt:lpstr>PowerPoint Presentation</vt:lpstr>
      <vt:lpstr>PowerPoint Presentation</vt:lpstr>
      <vt:lpstr>PowerPoint Presentation</vt:lpstr>
      <vt:lpstr>Personal Note</vt:lpstr>
      <vt:lpstr>Models and Theory</vt:lpstr>
      <vt:lpstr>PowerPoint Presentation</vt:lpstr>
      <vt:lpstr>PowerPoint Presentation</vt:lpstr>
      <vt:lpstr>PowerPoint Presentation</vt:lpstr>
      <vt:lpstr>The 4 paradigms of Scientific Research</vt:lpstr>
      <vt:lpstr>Another Personal Note</vt:lpstr>
      <vt:lpstr>PowerPoint Presentation</vt:lpstr>
      <vt:lpstr>Internet of Things and the Cloud </vt:lpstr>
      <vt:lpstr>Sensors (Things) as a Service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Geoffrey Fox</dc:creator>
  <cp:lastModifiedBy>Geoffrey Fox</cp:lastModifiedBy>
  <cp:revision>111</cp:revision>
  <dcterms:created xsi:type="dcterms:W3CDTF">2013-01-02T02:10:56Z</dcterms:created>
  <dcterms:modified xsi:type="dcterms:W3CDTF">2013-01-09T16:32:10Z</dcterms:modified>
</cp:coreProperties>
</file>