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8"/>
  </p:notesMasterIdLst>
  <p:sldIdLst>
    <p:sldId id="256" r:id="rId4"/>
    <p:sldId id="462" r:id="rId5"/>
    <p:sldId id="463" r:id="rId6"/>
    <p:sldId id="467" r:id="rId7"/>
    <p:sldId id="480"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1" r:id="rId21"/>
    <p:sldId id="482" r:id="rId22"/>
    <p:sldId id="483" r:id="rId23"/>
    <p:sldId id="484" r:id="rId24"/>
    <p:sldId id="485" r:id="rId25"/>
    <p:sldId id="486" r:id="rId26"/>
    <p:sldId id="487"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0" autoAdjust="0"/>
    <p:restoredTop sz="94660"/>
  </p:normalViewPr>
  <p:slideViewPr>
    <p:cSldViewPr>
      <p:cViewPr varScale="1">
        <p:scale>
          <a:sx n="72" d="100"/>
          <a:sy n="72" d="100"/>
        </p:scale>
        <p:origin x="-5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2011,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2917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7288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9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7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a:t>
            </a:r>
            <a:r>
              <a:rPr lang="en-US" sz="600" b="1" kern="0" dirty="0" smtClean="0">
                <a:solidFill>
                  <a:srgbClr val="00539B"/>
                </a:solidFill>
                <a:ea typeface="ＭＳ Ｐゴシック" pitchFamily="34" charset="-128"/>
              </a:rPr>
              <a:t>2011, </a:t>
            </a:r>
            <a:r>
              <a:rPr lang="en-US" sz="600" b="1" kern="0" dirty="0">
                <a:solidFill>
                  <a:srgbClr val="00539B"/>
                </a:solidFill>
                <a:ea typeface="ＭＳ Ｐゴシック" pitchFamily="34" charset="-128"/>
              </a:rPr>
              <a:t>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Tree>
    <p:extLst>
      <p:ext uri="{BB962C8B-B14F-4D97-AF65-F5344CB8AC3E}">
        <p14:creationId xmlns:p14="http://schemas.microsoft.com/office/powerpoint/2010/main" val="110774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4212943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CBFC7-A4D4-4BFC-AA3C-B7D42C634817}"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CBFC7-A4D4-4BFC-AA3C-B7D42C634817}" type="datetimeFigureOut">
              <a:rPr lang="en-US" smtClean="0"/>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CBFC7-A4D4-4BFC-AA3C-B7D42C634817}" type="datetimeFigureOut">
              <a:rPr lang="en-US" smtClean="0"/>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t>1/17/2013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t>1/17/2013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1/17/2013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1/17/2013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a:t>
            </a:r>
            <a:r>
              <a:rPr lang="en-US" sz="600" b="1" kern="0" dirty="0" smtClean="0">
                <a:solidFill>
                  <a:srgbClr val="52719E"/>
                </a:solidFill>
                <a:ea typeface="ＭＳ Ｐゴシック" pitchFamily="34" charset="-128"/>
              </a:rPr>
              <a:t>2011, </a:t>
            </a:r>
            <a:r>
              <a:rPr lang="en-US" sz="600" b="1" kern="0" dirty="0">
                <a:solidFill>
                  <a:srgbClr val="52719E"/>
                </a:solidFill>
                <a:ea typeface="ＭＳ Ｐゴシック" pitchFamily="34" charset="-128"/>
              </a:rPr>
              <a:t>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1/17/2013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ra.org/ccc/docs/nitrdsymposium/pdfs/keye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X-Informatics </a:t>
            </a:r>
            <a:r>
              <a:rPr lang="en-US" b="1" dirty="0" smtClean="0"/>
              <a:t/>
            </a:r>
            <a:br>
              <a:rPr lang="en-US" b="1" dirty="0" smtClean="0"/>
            </a:br>
            <a:r>
              <a:rPr lang="en-US" b="1" dirty="0" smtClean="0"/>
              <a:t>Introduction: What </a:t>
            </a:r>
            <a:r>
              <a:rPr lang="en-US" b="1" dirty="0" smtClean="0"/>
              <a:t>is</a:t>
            </a:r>
            <a:br>
              <a:rPr lang="en-US" b="1" dirty="0" smtClean="0"/>
            </a:br>
            <a:r>
              <a:rPr lang="en-US" b="1" dirty="0" smtClean="0"/>
              <a:t>Big Data, Data Analytics </a:t>
            </a:r>
            <a:br>
              <a:rPr lang="en-US" b="1" dirty="0" smtClean="0"/>
            </a:br>
            <a:r>
              <a:rPr lang="en-US" b="1" dirty="0" smtClean="0"/>
              <a:t>and X-Informatics? (Continued</a:t>
            </a:r>
            <a:r>
              <a:rPr lang="en-US" b="1" dirty="0" smtClean="0"/>
              <a:t>)</a:t>
            </a:r>
            <a:br>
              <a:rPr lang="en-US" b="1" dirty="0" smtClean="0"/>
            </a:br>
            <a:r>
              <a:rPr lang="en-US" b="1" dirty="0" smtClean="0"/>
              <a:t>Physics </a:t>
            </a:r>
            <a:r>
              <a:rPr lang="en-US" b="1" smtClean="0"/>
              <a:t>Use Case (Start)</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January 16 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113092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Peter </a:t>
            </a:r>
            <a:r>
              <a:rPr lang="en-US" b="1" dirty="0" smtClean="0"/>
              <a:t>Huber Statistics (UCB)</a:t>
            </a:r>
            <a:r>
              <a:rPr lang="en-US" b="1" dirty="0"/>
              <a:t/>
            </a:r>
            <a:br>
              <a:rPr lang="en-US" b="1" dirty="0"/>
            </a:b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pPr marL="514350" indent="-514350">
              <a:buFont typeface="+mj-lt"/>
              <a:buAutoNum type="arabicParenR"/>
            </a:pPr>
            <a:r>
              <a:rPr lang="en-US" dirty="0" smtClean="0"/>
              <a:t>Inspection</a:t>
            </a:r>
            <a:endParaRPr lang="en-US" dirty="0"/>
          </a:p>
          <a:p>
            <a:pPr marL="514350" indent="-514350">
              <a:buFont typeface="+mj-lt"/>
              <a:buAutoNum type="arabicParenR"/>
            </a:pPr>
            <a:r>
              <a:rPr lang="en-US" dirty="0"/>
              <a:t>Error checking</a:t>
            </a:r>
          </a:p>
          <a:p>
            <a:pPr marL="514350" indent="-514350">
              <a:buFont typeface="+mj-lt"/>
              <a:buAutoNum type="arabicParenR"/>
            </a:pPr>
            <a:r>
              <a:rPr lang="en-US" dirty="0"/>
              <a:t>Modiﬁcation</a:t>
            </a:r>
          </a:p>
          <a:p>
            <a:pPr marL="514350" indent="-514350">
              <a:buFont typeface="+mj-lt"/>
              <a:buAutoNum type="arabicParenR"/>
            </a:pPr>
            <a:r>
              <a:rPr lang="en-US" dirty="0"/>
              <a:t>Comparison</a:t>
            </a:r>
          </a:p>
          <a:p>
            <a:pPr marL="514350" indent="-514350">
              <a:buFont typeface="+mj-lt"/>
              <a:buAutoNum type="arabicParenR"/>
            </a:pPr>
            <a:r>
              <a:rPr lang="en-US" dirty="0"/>
              <a:t>Modeling and model ﬁtting</a:t>
            </a:r>
          </a:p>
          <a:p>
            <a:pPr marL="514350" indent="-514350">
              <a:buFont typeface="+mj-lt"/>
              <a:buAutoNum type="arabicParenR"/>
            </a:pPr>
            <a:r>
              <a:rPr lang="en-US" dirty="0"/>
              <a:t>Simulation</a:t>
            </a:r>
          </a:p>
          <a:p>
            <a:pPr marL="514350" indent="-514350">
              <a:buFont typeface="+mj-lt"/>
              <a:buAutoNum type="arabicParenR"/>
            </a:pPr>
            <a:r>
              <a:rPr lang="en-US" dirty="0"/>
              <a:t>What-if analyses</a:t>
            </a:r>
          </a:p>
          <a:p>
            <a:pPr marL="514350" indent="-514350">
              <a:buFont typeface="+mj-lt"/>
              <a:buAutoNum type="arabicParenR"/>
            </a:pPr>
            <a:r>
              <a:rPr lang="en-US" dirty="0"/>
              <a:t>Interpretation</a:t>
            </a:r>
          </a:p>
          <a:p>
            <a:pPr marL="514350" indent="-514350">
              <a:buFont typeface="+mj-lt"/>
              <a:buAutoNum type="arabicParenR"/>
            </a:pPr>
            <a:r>
              <a:rPr lang="en-US" dirty="0"/>
              <a:t>Presentation of conclusions</a:t>
            </a:r>
          </a:p>
          <a:p>
            <a:endParaRPr lang="en-US" dirty="0"/>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857979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ormAutofit/>
          </a:bodyPr>
          <a:lstStyle/>
          <a:p>
            <a:r>
              <a:rPr lang="en-US" b="1" dirty="0"/>
              <a:t>Jim </a:t>
            </a:r>
            <a:r>
              <a:rPr lang="en-US" b="1" dirty="0" smtClean="0"/>
              <a:t>Gray Microsoft Database/eScience</a:t>
            </a:r>
            <a:endParaRPr lang="en-US" dirty="0"/>
          </a:p>
        </p:txBody>
      </p:sp>
      <p:sp>
        <p:nvSpPr>
          <p:cNvPr id="3" name="Content Placeholder 2"/>
          <p:cNvSpPr>
            <a:spLocks noGrp="1"/>
          </p:cNvSpPr>
          <p:nvPr>
            <p:ph idx="1"/>
          </p:nvPr>
        </p:nvSpPr>
        <p:spPr>
          <a:xfrm>
            <a:off x="457200" y="1295400"/>
            <a:ext cx="8229600" cy="1828800"/>
          </a:xfrm>
        </p:spPr>
        <p:txBody>
          <a:bodyPr>
            <a:normAutofit/>
          </a:bodyPr>
          <a:lstStyle/>
          <a:p>
            <a:pPr marL="514350" indent="-514350">
              <a:buFont typeface="+mj-lt"/>
              <a:buAutoNum type="arabicParenR"/>
            </a:pPr>
            <a:r>
              <a:rPr lang="en-US" dirty="0" smtClean="0"/>
              <a:t>Capture</a:t>
            </a:r>
            <a:endParaRPr lang="en-US" dirty="0"/>
          </a:p>
          <a:p>
            <a:pPr marL="514350" indent="-514350">
              <a:buFont typeface="+mj-lt"/>
              <a:buAutoNum type="arabicParenR"/>
            </a:pPr>
            <a:r>
              <a:rPr lang="en-US" dirty="0"/>
              <a:t>Curate</a:t>
            </a:r>
          </a:p>
          <a:p>
            <a:pPr marL="514350" indent="-514350">
              <a:buFont typeface="+mj-lt"/>
              <a:buAutoNum type="arabicParenR"/>
            </a:pPr>
            <a:r>
              <a:rPr lang="en-US" dirty="0" smtClean="0"/>
              <a:t>Communicate</a:t>
            </a:r>
            <a:endParaRPr lang="en-US" dirty="0"/>
          </a:p>
        </p:txBody>
      </p:sp>
      <p:sp>
        <p:nvSpPr>
          <p:cNvPr id="4" name="Content Placeholder 2"/>
          <p:cNvSpPr txBox="1">
            <a:spLocks/>
          </p:cNvSpPr>
          <p:nvPr/>
        </p:nvSpPr>
        <p:spPr>
          <a:xfrm>
            <a:off x="228600" y="3810000"/>
            <a:ext cx="8229600"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t>Ted Johnson</a:t>
            </a:r>
          </a:p>
          <a:p>
            <a:pPr marL="514350" indent="-514350">
              <a:buFont typeface="+mj-lt"/>
              <a:buAutoNum type="arabicParenR"/>
            </a:pPr>
            <a:r>
              <a:rPr lang="en-US" dirty="0"/>
              <a:t>Assemble an accurate and relevant data set</a:t>
            </a:r>
          </a:p>
          <a:p>
            <a:pPr marL="514350" indent="-514350">
              <a:buFont typeface="+mj-lt"/>
              <a:buAutoNum type="arabicParenR"/>
            </a:pPr>
            <a:r>
              <a:rPr lang="en-US" dirty="0"/>
              <a:t>Choose the appropriate algorithm</a:t>
            </a:r>
          </a:p>
        </p:txBody>
      </p:sp>
      <p:sp>
        <p:nvSpPr>
          <p:cNvPr id="5" name="Rectangle 4"/>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3603975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b="1" dirty="0" smtClean="0"/>
              <a:t>Data Analytics</a:t>
            </a:r>
            <a:endParaRPr lang="en-US" sz="6000"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9441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211669"/>
            <a:ext cx="9144000" cy="646331"/>
          </a:xfrm>
          <a:prstGeom prst="rect">
            <a:avLst/>
          </a:prstGeom>
          <a:solidFill>
            <a:schemeClr val="bg1"/>
          </a:solidFill>
        </p:spPr>
        <p:txBody>
          <a:bodyPr wrap="square">
            <a:spAutoFit/>
          </a:bodyPr>
          <a:lstStyle/>
          <a:p>
            <a:r>
              <a:rPr lang="en-US" dirty="0"/>
              <a:t>Tom Davenport Harvard Business School http://fisheritcenter.haas.berkeley.edu/Big_Data/index.html Nov 2012</a:t>
            </a:r>
          </a:p>
        </p:txBody>
      </p:sp>
    </p:spTree>
    <p:extLst>
      <p:ext uri="{BB962C8B-B14F-4D97-AF65-F5344CB8AC3E}">
        <p14:creationId xmlns:p14="http://schemas.microsoft.com/office/powerpoint/2010/main" val="302507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a:t>
            </a:r>
            <a:endParaRPr lang="en-US" dirty="0"/>
          </a:p>
        </p:txBody>
      </p:sp>
      <p:sp>
        <p:nvSpPr>
          <p:cNvPr id="4" name="Content Placeholder 3"/>
          <p:cNvSpPr>
            <a:spLocks noGrp="1"/>
          </p:cNvSpPr>
          <p:nvPr>
            <p:ph idx="1"/>
          </p:nvPr>
        </p:nvSpPr>
        <p:spPr>
          <a:xfrm>
            <a:off x="0" y="762000"/>
            <a:ext cx="9145712" cy="5410200"/>
          </a:xfrm>
        </p:spPr>
        <p:txBody>
          <a:bodyPr>
            <a:normAutofit lnSpcReduction="10000"/>
          </a:bodyPr>
          <a:lstStyle/>
          <a:p>
            <a:r>
              <a:rPr lang="en-US" sz="2400" b="1" dirty="0" smtClean="0"/>
              <a:t>An immature (exciting) field: </a:t>
            </a:r>
            <a:r>
              <a:rPr lang="en-US" sz="24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400" b="1" dirty="0" smtClean="0"/>
              <a:t>Sources: </a:t>
            </a:r>
            <a:r>
              <a:rPr lang="en-US" sz="2400" dirty="0" smtClean="0"/>
              <a:t>Data from observation or simulation</a:t>
            </a:r>
          </a:p>
          <a:p>
            <a:r>
              <a:rPr lang="en-US" sz="2400" b="1" dirty="0" smtClean="0"/>
              <a:t>Different terms: </a:t>
            </a:r>
            <a:r>
              <a:rPr lang="en-US" sz="2400" dirty="0" smtClean="0"/>
              <a:t>Data analysis, Datamining, Data analytics., machine learning, Information visualization</a:t>
            </a:r>
          </a:p>
          <a:p>
            <a:r>
              <a:rPr lang="en-US" sz="2400" b="1" dirty="0" smtClean="0"/>
              <a:t>Fields: </a:t>
            </a:r>
            <a:r>
              <a:rPr lang="en-US" sz="2400" dirty="0" smtClean="0"/>
              <a:t>Computer Science, Informatics, Library and Information Science, Statistics, Application Fields including Business</a:t>
            </a:r>
          </a:p>
          <a:p>
            <a:r>
              <a:rPr lang="en-US" sz="2400" b="1" dirty="0" smtClean="0"/>
              <a:t>Approaches: </a:t>
            </a:r>
            <a:r>
              <a:rPr lang="en-US" sz="2400" dirty="0" smtClean="0"/>
              <a:t>Big data (cell phone interactions) v. Little data (Ethnography, surveys, interviews)</a:t>
            </a:r>
          </a:p>
          <a:p>
            <a:r>
              <a:rPr lang="en-US" sz="2400" b="1" dirty="0" smtClean="0"/>
              <a:t>Topics: </a:t>
            </a:r>
            <a:r>
              <a:rPr lang="en-US" sz="2400" dirty="0" smtClean="0"/>
              <a:t>Security, Provenance, Metadata, Data Management, Curation</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14</a:t>
            </a:fld>
            <a:endParaRPr lang="en-US"/>
          </a:p>
        </p:txBody>
      </p:sp>
    </p:spTree>
    <p:extLst>
      <p:ext uri="{BB962C8B-B14F-4D97-AF65-F5344CB8AC3E}">
        <p14:creationId xmlns:p14="http://schemas.microsoft.com/office/powerpoint/2010/main" val="3863088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II</a:t>
            </a:r>
            <a:endParaRPr lang="en-US" dirty="0"/>
          </a:p>
        </p:txBody>
      </p:sp>
      <p:sp>
        <p:nvSpPr>
          <p:cNvPr id="4" name="Content Placeholder 3"/>
          <p:cNvSpPr>
            <a:spLocks noGrp="1"/>
          </p:cNvSpPr>
          <p:nvPr>
            <p:ph idx="1"/>
          </p:nvPr>
        </p:nvSpPr>
        <p:spPr>
          <a:xfrm>
            <a:off x="0" y="609600"/>
            <a:ext cx="9144000" cy="4525963"/>
          </a:xfrm>
        </p:spPr>
        <p:txBody>
          <a:bodyPr>
            <a:noAutofit/>
          </a:bodyPr>
          <a:lstStyle/>
          <a:p>
            <a:r>
              <a:rPr lang="en-US" sz="2400" b="1" dirty="0" smtClean="0"/>
              <a:t>Tools: </a:t>
            </a:r>
            <a:r>
              <a:rPr lang="en-US" sz="2400" dirty="0" smtClean="0"/>
              <a:t>Regression analysis; biostatistics; neural nets; </a:t>
            </a:r>
            <a:r>
              <a:rPr lang="en-US" sz="2400" dirty="0" err="1" smtClean="0"/>
              <a:t>bayesian</a:t>
            </a:r>
            <a:r>
              <a:rPr lang="en-US" sz="2400" dirty="0" smtClean="0"/>
              <a:t> nets; support vector machines; classification; clustering; dimension reduction; artificial intelligence; semantic web</a:t>
            </a:r>
          </a:p>
          <a:p>
            <a:r>
              <a:rPr lang="en-US" sz="2400" b="1" dirty="0" smtClean="0"/>
              <a:t>One driving force: </a:t>
            </a:r>
            <a:r>
              <a:rPr lang="en-US" sz="2400" dirty="0" smtClean="0"/>
              <a:t>Patient records growing fast</a:t>
            </a:r>
          </a:p>
          <a:p>
            <a:r>
              <a:rPr lang="en-US" sz="2400" b="1" dirty="0" smtClean="0"/>
              <a:t>Another: </a:t>
            </a:r>
            <a:r>
              <a:rPr lang="en-US" sz="2400" dirty="0" smtClean="0"/>
              <a:t>Abstract graphs from net leads to community detection</a:t>
            </a:r>
          </a:p>
          <a:p>
            <a:r>
              <a:rPr lang="en-US" sz="2400" dirty="0" smtClean="0"/>
              <a:t>Some data in metric spaces; others very high dimension or none</a:t>
            </a:r>
          </a:p>
          <a:p>
            <a:r>
              <a:rPr lang="en-US" sz="2400" dirty="0" smtClean="0"/>
              <a:t>Large Hadron Collider analysis mainly histogramming – all can be done with MapReduce (larger use than MPI)</a:t>
            </a:r>
          </a:p>
          <a:p>
            <a:r>
              <a:rPr lang="en-US" sz="2400" b="1" dirty="0" smtClean="0"/>
              <a:t>Commercial: </a:t>
            </a:r>
            <a:r>
              <a:rPr lang="en-US" sz="2400" dirty="0" smtClean="0"/>
              <a:t>Google, Bing largest data analytics in world</a:t>
            </a:r>
          </a:p>
          <a:p>
            <a:r>
              <a:rPr lang="en-US" sz="2400" b="1" dirty="0" smtClean="0"/>
              <a:t>Time Series: </a:t>
            </a:r>
            <a:r>
              <a:rPr lang="en-US" sz="2400" dirty="0" smtClean="0"/>
              <a:t>Earthquakes, Tweets, Stock Market </a:t>
            </a:r>
            <a:r>
              <a:rPr lang="en-US" sz="2400" dirty="0"/>
              <a:t>(</a:t>
            </a:r>
            <a:r>
              <a:rPr lang="en-US" sz="2400" b="1" dirty="0"/>
              <a:t>Pattern Informatics</a:t>
            </a:r>
            <a:r>
              <a:rPr lang="en-US" sz="2400" dirty="0"/>
              <a:t>)</a:t>
            </a:r>
          </a:p>
          <a:p>
            <a:r>
              <a:rPr lang="en-US" sz="2400" b="1" dirty="0" smtClean="0"/>
              <a:t>Image Processing </a:t>
            </a:r>
            <a:r>
              <a:rPr lang="en-US" sz="2400" dirty="0" smtClean="0"/>
              <a:t>from climate simulations to NASA to </a:t>
            </a:r>
            <a:r>
              <a:rPr lang="en-US" sz="2400" dirty="0" err="1" smtClean="0"/>
              <a:t>DoD</a:t>
            </a:r>
            <a:r>
              <a:rPr lang="en-US" sz="2400" dirty="0" smtClean="0"/>
              <a:t> to Radiology (Radar and Pathology Informatics – same library)</a:t>
            </a:r>
          </a:p>
          <a:p>
            <a:r>
              <a:rPr lang="en-US" sz="2400" b="1" dirty="0" smtClean="0"/>
              <a:t>Financial decision support</a:t>
            </a:r>
            <a:r>
              <a:rPr lang="en-US" sz="2400" dirty="0" smtClean="0"/>
              <a: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15</a:t>
            </a:fld>
            <a:endParaRPr lang="en-US"/>
          </a:p>
        </p:txBody>
      </p:sp>
    </p:spTree>
    <p:extLst>
      <p:ext uri="{BB962C8B-B14F-4D97-AF65-F5344CB8AC3E}">
        <p14:creationId xmlns:p14="http://schemas.microsoft.com/office/powerpoint/2010/main" val="198644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Algorithms for Data Analytics</a:t>
            </a:r>
            <a:endParaRPr lang="en-US" dirty="0"/>
          </a:p>
        </p:txBody>
      </p:sp>
      <p:sp>
        <p:nvSpPr>
          <p:cNvPr id="4" name="Content Placeholder 3"/>
          <p:cNvSpPr>
            <a:spLocks noGrp="1"/>
          </p:cNvSpPr>
          <p:nvPr>
            <p:ph idx="1"/>
          </p:nvPr>
        </p:nvSpPr>
        <p:spPr>
          <a:xfrm>
            <a:off x="-3243" y="685800"/>
            <a:ext cx="8991600" cy="4525963"/>
          </a:xfrm>
        </p:spPr>
        <p:txBody>
          <a:bodyPr>
            <a:normAutofit lnSpcReduction="10000"/>
          </a:bodyPr>
          <a:lstStyle/>
          <a:p>
            <a:r>
              <a:rPr lang="en-US" sz="2800" dirty="0" smtClean="0"/>
              <a:t>In simulation area, it is observed that equal contributions to improved performance come from increased computer power and </a:t>
            </a:r>
            <a:r>
              <a:rPr lang="en-US" sz="2800" dirty="0"/>
              <a:t>better algorithms</a:t>
            </a:r>
            <a:br>
              <a:rPr lang="en-US" sz="2800" dirty="0"/>
            </a:br>
            <a:r>
              <a:rPr lang="en-US" sz="2800" dirty="0">
                <a:hlinkClick r:id="rId2"/>
              </a:rPr>
              <a:t>http://</a:t>
            </a:r>
            <a:r>
              <a:rPr lang="en-US" sz="2800" dirty="0" smtClean="0">
                <a:hlinkClick r:id="rId2"/>
              </a:rPr>
              <a:t>cra.org/ccc/docs/nitrdsymposium/pdfs/keyes.pdf</a:t>
            </a:r>
            <a:r>
              <a:rPr lang="en-US" sz="2800" dirty="0" smtClean="0"/>
              <a:t>  </a:t>
            </a:r>
          </a:p>
          <a:p>
            <a:r>
              <a:rPr lang="en-US" sz="2800" dirty="0" smtClean="0"/>
              <a:t>In data intensive area, we haven’t seen this effect so clearly</a:t>
            </a:r>
          </a:p>
          <a:p>
            <a:pPr lvl="1"/>
            <a:r>
              <a:rPr lang="en-US" sz="2400" dirty="0" smtClean="0"/>
              <a:t>Information retrieval revolutionized but</a:t>
            </a:r>
          </a:p>
          <a:p>
            <a:pPr lvl="1"/>
            <a:r>
              <a:rPr lang="en-US" sz="2400" dirty="0" smtClean="0"/>
              <a:t>Still using Blast in Bioinformatics (although Smith Waterman etc. better)</a:t>
            </a:r>
          </a:p>
          <a:p>
            <a:pPr lvl="1"/>
            <a:r>
              <a:rPr lang="en-US" sz="2400" dirty="0" smtClean="0"/>
              <a:t>Still using R library which has many non optimal algorithms</a:t>
            </a:r>
          </a:p>
          <a:p>
            <a:pPr lvl="1"/>
            <a:r>
              <a:rPr lang="en-US" sz="2400" dirty="0" smtClean="0"/>
              <a:t>Parallelism and use of GPU’s often ignored</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16</a:t>
            </a:fld>
            <a:endParaRPr lang="en-US"/>
          </a:p>
        </p:txBody>
      </p:sp>
    </p:spTree>
    <p:extLst>
      <p:ext uri="{BB962C8B-B14F-4D97-AF65-F5344CB8AC3E}">
        <p14:creationId xmlns:p14="http://schemas.microsoft.com/office/powerpoint/2010/main" val="2619866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17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6565"/>
            <a:ext cx="9144000" cy="68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258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1470025"/>
          </a:xfrm>
        </p:spPr>
        <p:txBody>
          <a:bodyPr>
            <a:normAutofit fontScale="90000"/>
          </a:bodyPr>
          <a:lstStyle/>
          <a:p>
            <a:r>
              <a:rPr lang="en-US" b="1" dirty="0" smtClean="0"/>
              <a:t>Physics-Informatics </a:t>
            </a:r>
            <a:br>
              <a:rPr lang="en-US" b="1" dirty="0" smtClean="0"/>
            </a:br>
            <a:r>
              <a:rPr lang="en-US" b="1" dirty="0" smtClean="0"/>
              <a:t>Looking for Higgs Particle</a:t>
            </a:r>
            <a:br>
              <a:rPr lang="en-US" b="1" dirty="0" smtClean="0"/>
            </a:br>
            <a:r>
              <a:rPr lang="en-US" b="1" dirty="0" smtClean="0"/>
              <a:t>Counting Errors  (start)</a:t>
            </a:r>
            <a:r>
              <a:rPr lang="en-US" b="1" dirty="0"/>
              <a:t/>
            </a:r>
            <a:br>
              <a:rPr lang="en-US" b="1" dirty="0"/>
            </a:b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59399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08746"/>
            <a:ext cx="9144000" cy="2031325"/>
          </a:xfrm>
          <a:prstGeom prst="rect">
            <a:avLst/>
          </a:prstGeom>
        </p:spPr>
        <p:txBody>
          <a:bodyPr wrap="square">
            <a:spAutoFit/>
          </a:bodyPr>
          <a:lstStyle/>
          <a:p>
            <a:r>
              <a:rPr lang="en-US" dirty="0"/>
              <a:t>The LHC produces some 15 petabytes of data per year of all varieties and with the exact value depending on duty factor of accelerator (which is reduced simply to cut electricity cost but also due to malfunction of one or more of the many complex systems) and experiments. The raw data produced by experiments is processed on the LHC Computing </a:t>
            </a:r>
            <a:r>
              <a:rPr lang="en-US" dirty="0" smtClean="0"/>
              <a:t>Grid, </a:t>
            </a:r>
            <a:r>
              <a:rPr lang="en-US" dirty="0"/>
              <a:t>which has some 200,000 Cores arranged in a three level structure. Tier-0 is CERN itself, Tier 1 are national facilities and Tier 2 are regional systems. For example one LHC experiment (CMS) has 7 Tier-1 and 50 Tier-2 </a:t>
            </a:r>
            <a:r>
              <a:rPr lang="en-US" dirty="0" smtClean="0"/>
              <a:t>facilities.</a:t>
            </a:r>
            <a:endParaRPr lang="en-US" dirty="0"/>
          </a:p>
        </p:txBody>
      </p:sp>
      <p:sp>
        <p:nvSpPr>
          <p:cNvPr id="4" name="Rectangle 3"/>
          <p:cNvSpPr/>
          <p:nvPr/>
        </p:nvSpPr>
        <p:spPr>
          <a:xfrm>
            <a:off x="-13680" y="2169815"/>
            <a:ext cx="5214657" cy="2585323"/>
          </a:xfrm>
          <a:prstGeom prst="rect">
            <a:avLst/>
          </a:prstGeom>
        </p:spPr>
        <p:txBody>
          <a:bodyPr wrap="square">
            <a:spAutoFit/>
          </a:bodyPr>
          <a:lstStyle/>
          <a:p>
            <a:r>
              <a:rPr lang="en-GB" dirty="0"/>
              <a:t>This analysis raw data </a:t>
            </a:r>
            <a:r>
              <a:rPr lang="en-GB" dirty="0">
                <a:sym typeface="Wingdings"/>
              </a:rPr>
              <a:t></a:t>
            </a:r>
            <a:r>
              <a:rPr lang="en-GB" dirty="0"/>
              <a:t> reconstructed data </a:t>
            </a:r>
            <a:r>
              <a:rPr lang="en-GB" dirty="0">
                <a:sym typeface="Wingdings"/>
              </a:rPr>
              <a:t></a:t>
            </a:r>
            <a:r>
              <a:rPr lang="en-GB" dirty="0"/>
              <a:t> AOD and TAGS </a:t>
            </a:r>
            <a:r>
              <a:rPr lang="en-GB" dirty="0">
                <a:sym typeface="Wingdings"/>
              </a:rPr>
              <a:t></a:t>
            </a:r>
            <a:r>
              <a:rPr lang="en-GB" dirty="0"/>
              <a:t> Physics is performed on the multi-tier LHC Computing Grid. Note that every event can be </a:t>
            </a:r>
            <a:r>
              <a:rPr lang="en-GB" dirty="0" err="1"/>
              <a:t>analyzed</a:t>
            </a:r>
            <a:r>
              <a:rPr lang="en-GB" dirty="0"/>
              <a:t> independently so that many events can be processed in parallel with some concentration operations such as those to gather entries in a histogram. This implies that both Grid and Cloud solutions work with this type of data with currently Grids being the only implementation today.</a:t>
            </a:r>
            <a:endParaRPr lang="en-US" dirty="0"/>
          </a:p>
        </p:txBody>
      </p:sp>
      <p:pic>
        <p:nvPicPr>
          <p:cNvPr id="26626" name="Picture 2" descr="https://encrypted-tbn1.gstatic.com/images?q=tbn:ANd9GcTJzt08Dkd5E30CzdO9a3q1q-HiblnyWr44N9fCM12y33g7ab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213" y="2947784"/>
            <a:ext cx="1953928" cy="1798503"/>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encrypted-tbn1.gstatic.com/images?q=tbn:ANd9GcSG8sdGzz20REq-sTl2f4zQOzOwqVkUQ7mkqjWeeUMCw5Y08o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6" y="354462"/>
            <a:ext cx="5187301" cy="1801906"/>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http://www.etap.physik.uni-mainz.de/Bilder_allgemein/ATLAS_detector_r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316" y="-32535"/>
            <a:ext cx="3933825" cy="29527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4376955"/>
            <a:ext cx="1265475" cy="369332"/>
          </a:xfrm>
          <a:prstGeom prst="rect">
            <a:avLst/>
          </a:prstGeom>
          <a:noFill/>
        </p:spPr>
        <p:txBody>
          <a:bodyPr wrap="none" rtlCol="0">
            <a:spAutoFit/>
          </a:bodyPr>
          <a:lstStyle/>
          <a:p>
            <a:r>
              <a:rPr lang="en-US" dirty="0" smtClean="0"/>
              <a:t>Higgs Event</a:t>
            </a:r>
            <a:endParaRPr lang="en-US" dirty="0"/>
          </a:p>
        </p:txBody>
      </p:sp>
      <p:sp>
        <p:nvSpPr>
          <p:cNvPr id="10" name="Rectangle 9"/>
          <p:cNvSpPr/>
          <p:nvPr/>
        </p:nvSpPr>
        <p:spPr>
          <a:xfrm>
            <a:off x="0" y="35664"/>
            <a:ext cx="8915400" cy="307777"/>
          </a:xfrm>
          <a:prstGeom prst="rect">
            <a:avLst/>
          </a:prstGeom>
          <a:solidFill>
            <a:schemeClr val="bg1"/>
          </a:solidFill>
        </p:spPr>
        <p:txBody>
          <a:bodyPr wrap="square">
            <a:spAutoFit/>
          </a:bodyPr>
          <a:lstStyle/>
          <a:p>
            <a:r>
              <a:rPr lang="en-US" sz="1400" dirty="0"/>
              <a:t>http://grids.ucs.indiana.edu/ptliupages/publications/Where%20does%20all%20the%20data%20come%20from%20v7.pd</a:t>
            </a:r>
          </a:p>
        </p:txBody>
      </p:sp>
      <p:sp>
        <p:nvSpPr>
          <p:cNvPr id="2" name="Rectangle 1"/>
          <p:cNvSpPr/>
          <p:nvPr/>
        </p:nvSpPr>
        <p:spPr>
          <a:xfrm>
            <a:off x="5174316" y="3246870"/>
            <a:ext cx="1940252" cy="1200329"/>
          </a:xfrm>
          <a:prstGeom prst="rect">
            <a:avLst/>
          </a:prstGeom>
        </p:spPr>
        <p:txBody>
          <a:bodyPr wrap="square">
            <a:spAutoFit/>
          </a:bodyPr>
          <a:lstStyle/>
          <a:p>
            <a:r>
              <a:rPr lang="en-US" dirty="0" smtClean="0"/>
              <a:t>Note LHC lies </a:t>
            </a:r>
            <a:r>
              <a:rPr lang="en-US" dirty="0"/>
              <a:t>in a tunnel 27 </a:t>
            </a:r>
            <a:r>
              <a:rPr lang="en-US" dirty="0" err="1"/>
              <a:t>kilometres</a:t>
            </a:r>
            <a:r>
              <a:rPr lang="en-US" dirty="0"/>
              <a:t> (17 mi) in circumference</a:t>
            </a:r>
          </a:p>
        </p:txBody>
      </p:sp>
      <p:sp>
        <p:nvSpPr>
          <p:cNvPr id="11" name="TextBox 10"/>
          <p:cNvSpPr txBox="1"/>
          <p:nvPr/>
        </p:nvSpPr>
        <p:spPr>
          <a:xfrm>
            <a:off x="5200977" y="2922116"/>
            <a:ext cx="1210781" cy="369332"/>
          </a:xfrm>
          <a:prstGeom prst="rect">
            <a:avLst/>
          </a:prstGeom>
          <a:noFill/>
        </p:spPr>
        <p:txBody>
          <a:bodyPr wrap="none" rtlCol="0">
            <a:spAutoFit/>
          </a:bodyPr>
          <a:lstStyle/>
          <a:p>
            <a:r>
              <a:rPr lang="en-US" dirty="0" smtClean="0"/>
              <a:t>ATLAS </a:t>
            </a:r>
            <a:r>
              <a:rPr lang="en-US" dirty="0" err="1" smtClean="0"/>
              <a:t>Expt</a:t>
            </a:r>
            <a:endParaRPr lang="en-US" dirty="0"/>
          </a:p>
        </p:txBody>
      </p:sp>
    </p:spTree>
    <p:extLst>
      <p:ext uri="{BB962C8B-B14F-4D97-AF65-F5344CB8AC3E}">
        <p14:creationId xmlns:p14="http://schemas.microsoft.com/office/powerpoint/2010/main" val="1018601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351"/>
            <a:ext cx="9144000" cy="59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0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quantumdiaries.org/wp-content/uploads/2012/09/ATLASM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321"/>
            <a:ext cx="9144000" cy="6563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9400" y="2288703"/>
            <a:ext cx="1292341" cy="584775"/>
          </a:xfrm>
          <a:prstGeom prst="rect">
            <a:avLst/>
          </a:prstGeom>
          <a:noFill/>
        </p:spPr>
        <p:txBody>
          <a:bodyPr wrap="none" rtlCol="0">
            <a:spAutoFit/>
          </a:bodyPr>
          <a:lstStyle/>
          <a:p>
            <a:r>
              <a:rPr lang="en-US" sz="3200" b="1" dirty="0" smtClean="0"/>
              <a:t>Model</a:t>
            </a:r>
            <a:endParaRPr lang="en-US" sz="3200" b="1" dirty="0"/>
          </a:p>
        </p:txBody>
      </p:sp>
      <p:cxnSp>
        <p:nvCxnSpPr>
          <p:cNvPr id="4" name="Straight Arrow Connector 3"/>
          <p:cNvCxnSpPr/>
          <p:nvPr/>
        </p:nvCxnSpPr>
        <p:spPr>
          <a:xfrm flipH="1" flipV="1">
            <a:off x="4876800" y="2438400"/>
            <a:ext cx="1600200" cy="1426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22429"/>
            <a:ext cx="9144000" cy="369332"/>
          </a:xfrm>
          <a:prstGeom prst="rect">
            <a:avLst/>
          </a:prstGeom>
        </p:spPr>
        <p:txBody>
          <a:bodyPr wrap="square">
            <a:spAutoFit/>
          </a:bodyPr>
          <a:lstStyle/>
          <a:p>
            <a:r>
              <a:rPr lang="en-US" dirty="0"/>
              <a:t>http://www.quantumdiaries.org/2012/09/07/why-particle-detectors-need-a-trigger/atlasmgg/</a:t>
            </a:r>
          </a:p>
        </p:txBody>
      </p:sp>
    </p:spTree>
    <p:extLst>
      <p:ext uri="{BB962C8B-B14F-4D97-AF65-F5344CB8AC3E}">
        <p14:creationId xmlns:p14="http://schemas.microsoft.com/office/powerpoint/2010/main" val="395663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77"/>
            <a:ext cx="8229600" cy="879423"/>
          </a:xfrm>
        </p:spPr>
        <p:txBody>
          <a:bodyPr/>
          <a:lstStyle/>
          <a:p>
            <a:r>
              <a:rPr lang="en-US" b="1" dirty="0" smtClean="0"/>
              <a:t>Personal Note</a:t>
            </a:r>
            <a:endParaRPr lang="en-US" b="1" dirty="0"/>
          </a:p>
        </p:txBody>
      </p:sp>
      <p:sp>
        <p:nvSpPr>
          <p:cNvPr id="3" name="Content Placeholder 2"/>
          <p:cNvSpPr>
            <a:spLocks noGrp="1"/>
          </p:cNvSpPr>
          <p:nvPr>
            <p:ph idx="1"/>
          </p:nvPr>
        </p:nvSpPr>
        <p:spPr>
          <a:xfrm>
            <a:off x="228600" y="914400"/>
            <a:ext cx="8839200" cy="4525963"/>
          </a:xfrm>
        </p:spPr>
        <p:txBody>
          <a:bodyPr>
            <a:noAutofit/>
          </a:bodyPr>
          <a:lstStyle/>
          <a:p>
            <a:r>
              <a:rPr lang="en-US" sz="2000" dirty="0" smtClean="0"/>
              <a:t>As a naïve undergraduate in 1964, I was told by Professor that bumps like</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endParaRPr lang="en-US" sz="2000" dirty="0"/>
          </a:p>
          <a:p>
            <a:r>
              <a:rPr lang="en-US" sz="2000" dirty="0" smtClean="0"/>
              <a:t>Were particles. I was amazed and found this more intriguing than anything else I had heard about so I decided to do PhD in area.</a:t>
            </a:r>
          </a:p>
          <a:p>
            <a:r>
              <a:rPr lang="en-US" sz="2000" dirty="0" smtClean="0"/>
              <a:t>Note errors; measurements have errors that are SQRT(N) ( N~2000 measured # of events)</a:t>
            </a:r>
          </a:p>
          <a:p>
            <a:pPr lvl="1"/>
            <a:r>
              <a:rPr lang="en-US" sz="1600" dirty="0" smtClean="0"/>
              <a:t>Central Limit theorem that dominates design and study of all such event-based experiments</a:t>
            </a:r>
          </a:p>
        </p:txBody>
      </p:sp>
      <p:pic>
        <p:nvPicPr>
          <p:cNvPr id="4" name="Picture 2" descr="http://www.quantumdiaries.org/wp-content/uploads/2012/09/ATLASMgg.png"/>
          <p:cNvPicPr>
            <a:picLocks noChangeAspect="1" noChangeArrowheads="1"/>
          </p:cNvPicPr>
          <p:nvPr/>
        </p:nvPicPr>
        <p:blipFill rotWithShape="1">
          <a:blip r:embed="rId2">
            <a:extLst>
              <a:ext uri="{28A0092B-C50C-407E-A947-70E740481C1C}">
                <a14:useLocalDpi xmlns:a14="http://schemas.microsoft.com/office/drawing/2010/main" val="0"/>
              </a:ext>
            </a:extLst>
          </a:blip>
          <a:srcRect l="40656" t="66200" r="38360" b="16900"/>
          <a:stretch/>
        </p:blipFill>
        <p:spPr bwMode="auto">
          <a:xfrm>
            <a:off x="1196340" y="1295400"/>
            <a:ext cx="1918742" cy="110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21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3"/>
            <a:ext cx="8229600" cy="898967"/>
          </a:xfrm>
        </p:spPr>
        <p:txBody>
          <a:bodyPr/>
          <a:lstStyle/>
          <a:p>
            <a:r>
              <a:rPr lang="en-US" dirty="0" smtClean="0"/>
              <a:t>More Details</a:t>
            </a:r>
            <a:endParaRPr lang="en-US" dirty="0"/>
          </a:p>
        </p:txBody>
      </p:sp>
      <p:sp>
        <p:nvSpPr>
          <p:cNvPr id="3" name="Content Placeholder 2"/>
          <p:cNvSpPr>
            <a:spLocks noGrp="1"/>
          </p:cNvSpPr>
          <p:nvPr>
            <p:ph idx="1"/>
          </p:nvPr>
        </p:nvSpPr>
        <p:spPr>
          <a:xfrm>
            <a:off x="0" y="838200"/>
            <a:ext cx="9144000" cy="5943600"/>
          </a:xfrm>
        </p:spPr>
        <p:txBody>
          <a:bodyPr>
            <a:normAutofit fontScale="70000" lnSpcReduction="20000"/>
          </a:bodyPr>
          <a:lstStyle/>
          <a:p>
            <a:r>
              <a:rPr lang="en-US" dirty="0" smtClean="0"/>
              <a:t>To get that acceleration, the scientists at CERN used the Large Hadron Collider, which is buried under the French/Swiss border. It’s a circular path that’s about 16.8 miles long and about 330 feet below the surface. The Collider has about 9,300 magnets, which are super-cooled to -456.25 degrees Fahrenheit. This enables the Collider to get protons to 99.99% of the speed of light. The protons run through six different detectors, which run different experiments and the amount of electricity that powers it is incredible –</a:t>
            </a:r>
            <a:r>
              <a:rPr lang="en-US" b="1" dirty="0" smtClean="0"/>
              <a:t> 120 Megawatts </a:t>
            </a:r>
            <a:r>
              <a:rPr lang="en-US" dirty="0" smtClean="0"/>
              <a:t>– about as much as all of the homes in the neighboring Swiss Canton of Geneva.</a:t>
            </a:r>
          </a:p>
          <a:p>
            <a:r>
              <a:rPr lang="en-US" dirty="0" smtClean="0"/>
              <a:t>The Large Hadron Collider took about a decade to construct, for a total cost of about $4.75 billion. Computing power is also a significant part of the cost of running CERN – about $286 million annually. Electricity costs alone for the LHC run about $23.5 million per year. The total operating budget of the LHC runs to about $1 billion per year.</a:t>
            </a:r>
          </a:p>
          <a:p>
            <a:r>
              <a:rPr lang="en-US" dirty="0" smtClean="0"/>
              <a:t>The Large Hadron Collider was first turned on in August of 2008, then stopped for repairs in September until November 2009. Taking all of those costs into consideration, the total cost of finding the Higgs boson ran about </a:t>
            </a:r>
            <a:r>
              <a:rPr lang="en-US" b="1" dirty="0" smtClean="0"/>
              <a:t>$13.25 billion. </a:t>
            </a:r>
            <a:r>
              <a:rPr lang="en-US" dirty="0" smtClean="0"/>
              <a:t>That’s a large amount, but there are over 50 billionaires on the Forbes list actually worth more than that. </a:t>
            </a:r>
            <a:endParaRPr lang="en-US" dirty="0"/>
          </a:p>
        </p:txBody>
      </p:sp>
    </p:spTree>
    <p:extLst>
      <p:ext uri="{BB962C8B-B14F-4D97-AF65-F5344CB8AC3E}">
        <p14:creationId xmlns:p14="http://schemas.microsoft.com/office/powerpoint/2010/main" val="84444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Experiments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ATLAS (A </a:t>
            </a:r>
            <a:r>
              <a:rPr lang="en-US" dirty="0" err="1" smtClean="0"/>
              <a:t>Toroidal</a:t>
            </a:r>
            <a:r>
              <a:rPr lang="en-US" dirty="0" smtClean="0"/>
              <a:t> LHC Apparatus) is one of the seven particle detector experiments (ALICE, ATLAS, CMS, TOTEM, </a:t>
            </a:r>
            <a:r>
              <a:rPr lang="en-US" dirty="0" err="1" smtClean="0"/>
              <a:t>LHCb</a:t>
            </a:r>
            <a:r>
              <a:rPr lang="en-US" dirty="0" smtClean="0"/>
              <a:t>, </a:t>
            </a:r>
            <a:r>
              <a:rPr lang="en-US" dirty="0" err="1" smtClean="0"/>
              <a:t>LHCf</a:t>
            </a:r>
            <a:r>
              <a:rPr lang="en-US" dirty="0" smtClean="0"/>
              <a:t> and </a:t>
            </a:r>
            <a:r>
              <a:rPr lang="en-US" dirty="0" err="1" smtClean="0"/>
              <a:t>MoEDAL</a:t>
            </a:r>
            <a:r>
              <a:rPr lang="en-US" dirty="0" smtClean="0"/>
              <a:t>) constructed at the Large Hadron Collider (LHC), a particle accelerator at CERN (the European Organization for Nuclear Research) in Switzerland. </a:t>
            </a:r>
          </a:p>
          <a:p>
            <a:r>
              <a:rPr lang="en-US" dirty="0" smtClean="0"/>
              <a:t>ATLAS is 45 </a:t>
            </a:r>
            <a:r>
              <a:rPr lang="en-US" dirty="0" err="1" smtClean="0"/>
              <a:t>metres</a:t>
            </a:r>
            <a:r>
              <a:rPr lang="en-US" dirty="0" smtClean="0"/>
              <a:t> long, 25 </a:t>
            </a:r>
            <a:r>
              <a:rPr lang="en-US" dirty="0" err="1" smtClean="0"/>
              <a:t>metres</a:t>
            </a:r>
            <a:r>
              <a:rPr lang="en-US" dirty="0" smtClean="0"/>
              <a:t> in diameter, and weighs about 7,000 tons. The experiment is a collaboration involving roughly 3,000 physicists at 175 institutions in 38 countries</a:t>
            </a:r>
          </a:p>
          <a:p>
            <a:r>
              <a:rPr lang="en-US" dirty="0" smtClean="0"/>
              <a:t>The Compact </a:t>
            </a:r>
            <a:r>
              <a:rPr lang="en-US" dirty="0" err="1" smtClean="0"/>
              <a:t>Muon</a:t>
            </a:r>
            <a:r>
              <a:rPr lang="en-US" dirty="0" smtClean="0"/>
              <a:t> Solenoid (CMS) experiment is one of two large general-purpose particle physics detectors built on the Large Hadron Collider (LHC) at CERN in Switzerland and France. </a:t>
            </a:r>
          </a:p>
          <a:p>
            <a:pPr lvl="1"/>
            <a:r>
              <a:rPr lang="en-US" dirty="0" smtClean="0"/>
              <a:t>Approximately 3,600 people, representing 183 scientific institutes and 38 countries, form the CMS collaboration who built and now operate the detector.</a:t>
            </a:r>
          </a:p>
          <a:p>
            <a:pPr lvl="1"/>
            <a:r>
              <a:rPr lang="en-US" dirty="0" smtClean="0"/>
              <a:t>It is located in an underground cavern at </a:t>
            </a:r>
            <a:r>
              <a:rPr lang="en-US" dirty="0" err="1" smtClean="0"/>
              <a:t>Cessy</a:t>
            </a:r>
            <a:r>
              <a:rPr lang="en-US" dirty="0" smtClean="0"/>
              <a:t> in France, just across the border from Geneva.</a:t>
            </a:r>
          </a:p>
          <a:p>
            <a:endParaRPr lang="en-US" dirty="0"/>
          </a:p>
        </p:txBody>
      </p:sp>
    </p:spTree>
    <p:extLst>
      <p:ext uri="{BB962C8B-B14F-4D97-AF65-F5344CB8AC3E}">
        <p14:creationId xmlns:p14="http://schemas.microsoft.com/office/powerpoint/2010/main" val="387431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Budgets</a:t>
            </a:r>
            <a:endParaRPr lang="en-US" b="1" dirty="0"/>
          </a:p>
        </p:txBody>
      </p:sp>
      <p:sp>
        <p:nvSpPr>
          <p:cNvPr id="3" name="Content Placeholder 2"/>
          <p:cNvSpPr>
            <a:spLocks noGrp="1"/>
          </p:cNvSpPr>
          <p:nvPr>
            <p:ph idx="1"/>
          </p:nvPr>
        </p:nvSpPr>
        <p:spPr/>
        <p:txBody>
          <a:bodyPr>
            <a:normAutofit/>
          </a:bodyPr>
          <a:lstStyle/>
          <a:p>
            <a:r>
              <a:rPr lang="en-US" dirty="0" smtClean="0"/>
              <a:t>US Department of Energy particle physics budget $777M a year</a:t>
            </a:r>
          </a:p>
          <a:p>
            <a:pPr lvl="1"/>
            <a:r>
              <a:rPr lang="en-US" dirty="0" smtClean="0"/>
              <a:t>LHC is flagship project but may not</a:t>
            </a:r>
          </a:p>
          <a:p>
            <a:r>
              <a:rPr lang="en-US" dirty="0" smtClean="0"/>
              <a:t>ATLAS + CMS (2 largest experiments) are 6,000 people which is perhaps $500M a year</a:t>
            </a:r>
          </a:p>
        </p:txBody>
      </p:sp>
    </p:spTree>
    <p:extLst>
      <p:ext uri="{BB962C8B-B14F-4D97-AF65-F5344CB8AC3E}">
        <p14:creationId xmlns:p14="http://schemas.microsoft.com/office/powerpoint/2010/main" val="79101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2133600"/>
            <a:ext cx="7772400" cy="1470025"/>
          </a:xfrm>
        </p:spPr>
        <p:txBody>
          <a:bodyPr/>
          <a:lstStyle/>
          <a:p>
            <a:r>
              <a:rPr lang="en-US" b="1" dirty="0" smtClean="0"/>
              <a:t>Data Science Process</a:t>
            </a:r>
            <a:br>
              <a:rPr lang="en-US" b="1" dirty="0" smtClean="0"/>
            </a:br>
            <a:r>
              <a:rPr lang="en-US" b="1" dirty="0" smtClean="0"/>
              <a:t>(Continued)</a:t>
            </a:r>
            <a:endParaRPr lang="en-US" b="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321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211669"/>
            <a:ext cx="9144000" cy="646331"/>
          </a:xfrm>
          <a:prstGeom prst="rect">
            <a:avLst/>
          </a:prstGeom>
          <a:solidFill>
            <a:schemeClr val="bg1"/>
          </a:solidFill>
        </p:spPr>
        <p:txBody>
          <a:bodyPr wrap="square">
            <a:spAutoFit/>
          </a:bodyPr>
          <a:lstStyle/>
          <a:p>
            <a:r>
              <a:rPr lang="en-US" dirty="0"/>
              <a:t>Tom Davenport Harvard Business School http://fisheritcenter.haas.berkeley.edu/Big_Data/index.html Nov 2012</a:t>
            </a:r>
          </a:p>
        </p:txBody>
      </p:sp>
    </p:spTree>
    <p:extLst>
      <p:ext uri="{BB962C8B-B14F-4D97-AF65-F5344CB8AC3E}">
        <p14:creationId xmlns:p14="http://schemas.microsoft.com/office/powerpoint/2010/main" val="1315496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Davenport Correct?</a:t>
            </a:r>
            <a:endParaRPr lang="en-US" dirty="0"/>
          </a:p>
        </p:txBody>
      </p:sp>
      <p:sp>
        <p:nvSpPr>
          <p:cNvPr id="3" name="Content Placeholder 2"/>
          <p:cNvSpPr>
            <a:spLocks noGrp="1"/>
          </p:cNvSpPr>
          <p:nvPr>
            <p:ph idx="1"/>
          </p:nvPr>
        </p:nvSpPr>
        <p:spPr/>
        <p:txBody>
          <a:bodyPr/>
          <a:lstStyle/>
          <a:p>
            <a:r>
              <a:rPr lang="en-US" dirty="0" smtClean="0"/>
              <a:t>There are the 1.5 million decision makers/managers of McKinsey report</a:t>
            </a:r>
          </a:p>
          <a:p>
            <a:r>
              <a:rPr lang="en-US" dirty="0" smtClean="0"/>
              <a:t>Up to 190,000 “nerds” </a:t>
            </a:r>
          </a:p>
          <a:p>
            <a:r>
              <a:rPr lang="en-US" dirty="0" smtClean="0"/>
              <a:t>Davenport appears to describe nerds not the larger 1.5M body of “generalists”</a:t>
            </a:r>
            <a:endParaRPr lang="en-US" dirty="0"/>
          </a:p>
        </p:txBody>
      </p:sp>
    </p:spTree>
    <p:extLst>
      <p:ext uri="{BB962C8B-B14F-4D97-AF65-F5344CB8AC3E}">
        <p14:creationId xmlns:p14="http://schemas.microsoft.com/office/powerpoint/2010/main" val="4257167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Jeff </a:t>
            </a:r>
            <a:r>
              <a:rPr lang="en-US" b="1" dirty="0" err="1" smtClean="0"/>
              <a:t>Hammerbacher’s</a:t>
            </a:r>
            <a:r>
              <a:rPr lang="en-US" b="1" dirty="0" smtClean="0"/>
              <a:t> Process</a:t>
            </a:r>
            <a:endParaRPr lang="en-US" b="1" dirty="0"/>
          </a:p>
        </p:txBody>
      </p:sp>
      <p:sp>
        <p:nvSpPr>
          <p:cNvPr id="4" name="Content Placeholder 3"/>
          <p:cNvSpPr>
            <a:spLocks noGrp="1"/>
          </p:cNvSpPr>
          <p:nvPr>
            <p:ph idx="1"/>
          </p:nvPr>
        </p:nvSpPr>
        <p:spPr>
          <a:xfrm>
            <a:off x="457200" y="1600200"/>
            <a:ext cx="8229600" cy="4648200"/>
          </a:xfrm>
        </p:spPr>
        <p:txBody>
          <a:bodyPr>
            <a:normAutofit/>
          </a:bodyPr>
          <a:lstStyle/>
          <a:p>
            <a:pPr marL="514350" indent="-514350">
              <a:buFont typeface="+mj-lt"/>
              <a:buAutoNum type="arabicParenR"/>
            </a:pPr>
            <a:r>
              <a:rPr lang="en-US" dirty="0" smtClean="0"/>
              <a:t>Identify problem</a:t>
            </a:r>
            <a:endParaRPr lang="en-US" dirty="0"/>
          </a:p>
          <a:p>
            <a:pPr marL="514350" indent="-514350">
              <a:buFont typeface="+mj-lt"/>
              <a:buAutoNum type="arabicParenR"/>
            </a:pPr>
            <a:r>
              <a:rPr lang="en-US" dirty="0" smtClean="0"/>
              <a:t>Instrument </a:t>
            </a:r>
            <a:r>
              <a:rPr lang="en-US" dirty="0"/>
              <a:t>data sources</a:t>
            </a:r>
          </a:p>
          <a:p>
            <a:pPr marL="514350" indent="-514350">
              <a:buFont typeface="+mj-lt"/>
              <a:buAutoNum type="arabicParenR"/>
            </a:pPr>
            <a:r>
              <a:rPr lang="en-US" dirty="0" smtClean="0"/>
              <a:t>Collect data</a:t>
            </a:r>
            <a:endParaRPr lang="en-US" dirty="0"/>
          </a:p>
          <a:p>
            <a:pPr marL="514350" indent="-514350">
              <a:buFont typeface="+mj-lt"/>
              <a:buAutoNum type="arabicParenR"/>
            </a:pPr>
            <a:r>
              <a:rPr lang="en-US" dirty="0" smtClean="0"/>
              <a:t>Prepare </a:t>
            </a:r>
            <a:r>
              <a:rPr lang="en-US" dirty="0"/>
              <a:t>data (integrate, transform, clean, impute, filter, aggregate</a:t>
            </a:r>
            <a:r>
              <a:rPr lang="en-US" dirty="0" smtClean="0"/>
              <a:t>)</a:t>
            </a:r>
            <a:endParaRPr lang="en-US" dirty="0"/>
          </a:p>
          <a:p>
            <a:pPr marL="514350" indent="-514350">
              <a:buFont typeface="+mj-lt"/>
              <a:buAutoNum type="arabicParenR"/>
            </a:pPr>
            <a:r>
              <a:rPr lang="en-US" dirty="0" smtClean="0"/>
              <a:t>Build model</a:t>
            </a:r>
            <a:endParaRPr lang="en-US" dirty="0"/>
          </a:p>
          <a:p>
            <a:pPr marL="514350" indent="-514350">
              <a:buFont typeface="+mj-lt"/>
              <a:buAutoNum type="arabicParenR"/>
            </a:pPr>
            <a:r>
              <a:rPr lang="en-US" dirty="0" smtClean="0"/>
              <a:t>Evaluate model</a:t>
            </a:r>
            <a:endParaRPr lang="en-US" dirty="0"/>
          </a:p>
          <a:p>
            <a:pPr marL="514350" indent="-514350">
              <a:buFont typeface="+mj-lt"/>
              <a:buAutoNum type="arabicParenR"/>
            </a:pPr>
            <a:r>
              <a:rPr lang="en-US" dirty="0" smtClean="0"/>
              <a:t>Communicate </a:t>
            </a:r>
            <a:r>
              <a:rPr lang="en-US" dirty="0"/>
              <a:t>results</a:t>
            </a:r>
          </a:p>
        </p:txBody>
      </p:sp>
      <p:sp>
        <p:nvSpPr>
          <p:cNvPr id="5" name="Rectangle 4"/>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53561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b="1" dirty="0" smtClean="0"/>
              <a:t>Another </a:t>
            </a:r>
            <a:r>
              <a:rPr lang="en-US" b="1" dirty="0"/>
              <a:t>Jeff </a:t>
            </a:r>
            <a:r>
              <a:rPr lang="en-US" b="1" dirty="0" err="1" smtClean="0"/>
              <a:t>Hammerbacher</a:t>
            </a:r>
            <a:r>
              <a:rPr lang="en-US" b="1" dirty="0" smtClean="0"/>
              <a:t> </a:t>
            </a:r>
            <a:r>
              <a:rPr lang="en-US" b="1" dirty="0"/>
              <a:t>Process</a:t>
            </a:r>
          </a:p>
        </p:txBody>
      </p:sp>
      <p:sp>
        <p:nvSpPr>
          <p:cNvPr id="3" name="Content Placeholder 2"/>
          <p:cNvSpPr>
            <a:spLocks noGrp="1"/>
          </p:cNvSpPr>
          <p:nvPr>
            <p:ph idx="1"/>
          </p:nvPr>
        </p:nvSpPr>
        <p:spPr/>
        <p:txBody>
          <a:bodyPr/>
          <a:lstStyle/>
          <a:p>
            <a:pPr marL="514350" indent="-514350">
              <a:buFont typeface="+mj-lt"/>
              <a:buAutoNum type="arabicParenR"/>
            </a:pPr>
            <a:r>
              <a:rPr lang="en-US" dirty="0"/>
              <a:t>Obtain</a:t>
            </a:r>
          </a:p>
          <a:p>
            <a:pPr marL="514350" indent="-514350">
              <a:buFont typeface="+mj-lt"/>
              <a:buAutoNum type="arabicParenR"/>
            </a:pPr>
            <a:r>
              <a:rPr lang="en-US" dirty="0" smtClean="0"/>
              <a:t>Scrub</a:t>
            </a:r>
            <a:endParaRPr lang="en-US" dirty="0"/>
          </a:p>
          <a:p>
            <a:pPr marL="514350" indent="-514350">
              <a:buFont typeface="+mj-lt"/>
              <a:buAutoNum type="arabicParenR"/>
            </a:pPr>
            <a:r>
              <a:rPr lang="en-US" dirty="0" smtClean="0"/>
              <a:t>Explore</a:t>
            </a:r>
          </a:p>
          <a:p>
            <a:pPr marL="514350" indent="-514350">
              <a:buFont typeface="+mj-lt"/>
              <a:buAutoNum type="arabicParenR"/>
            </a:pPr>
            <a:r>
              <a:rPr lang="en-US" dirty="0" smtClean="0"/>
              <a:t>Model</a:t>
            </a:r>
            <a:endParaRPr lang="en-US" dirty="0"/>
          </a:p>
          <a:p>
            <a:pPr marL="514350" indent="-514350">
              <a:buFont typeface="+mj-lt"/>
              <a:buAutoNum type="arabicParenR"/>
            </a:pPr>
            <a:r>
              <a:rPr lang="en-US" dirty="0" smtClean="0"/>
              <a:t>Interpret</a:t>
            </a:r>
            <a:endParaRPr lang="en-US" dirty="0"/>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429098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b="1" dirty="0" smtClean="0"/>
              <a:t>Statistician Colin </a:t>
            </a:r>
            <a:r>
              <a:rPr lang="en-US" b="1" dirty="0"/>
              <a:t>Mallows</a:t>
            </a:r>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Identify </a:t>
            </a:r>
            <a:r>
              <a:rPr lang="en-US" dirty="0"/>
              <a:t>data to collect and its relevance to your problem</a:t>
            </a:r>
          </a:p>
          <a:p>
            <a:pPr marL="514350" indent="-514350">
              <a:buFont typeface="+mj-lt"/>
              <a:buAutoNum type="arabicParenR"/>
            </a:pPr>
            <a:r>
              <a:rPr lang="en-US" dirty="0" smtClean="0"/>
              <a:t>Statistical </a:t>
            </a:r>
            <a:r>
              <a:rPr lang="en-US" dirty="0"/>
              <a:t>specification of the problem</a:t>
            </a:r>
          </a:p>
          <a:p>
            <a:pPr marL="514350" indent="-514350">
              <a:buFont typeface="+mj-lt"/>
              <a:buAutoNum type="arabicParenR"/>
            </a:pPr>
            <a:r>
              <a:rPr lang="en-US" dirty="0" smtClean="0"/>
              <a:t>Method </a:t>
            </a:r>
            <a:r>
              <a:rPr lang="en-US" dirty="0"/>
              <a:t>selection</a:t>
            </a:r>
          </a:p>
          <a:p>
            <a:pPr marL="514350" indent="-514350">
              <a:buFont typeface="+mj-lt"/>
              <a:buAutoNum type="arabicParenR"/>
            </a:pPr>
            <a:r>
              <a:rPr lang="en-US" dirty="0" smtClean="0"/>
              <a:t>Analysis </a:t>
            </a:r>
            <a:r>
              <a:rPr lang="en-US" dirty="0"/>
              <a:t>of </a:t>
            </a:r>
            <a:r>
              <a:rPr lang="en-US" dirty="0" smtClean="0"/>
              <a:t>method</a:t>
            </a:r>
          </a:p>
          <a:p>
            <a:pPr marL="514350" indent="-514350">
              <a:buFont typeface="+mj-lt"/>
              <a:buAutoNum type="arabicParenR"/>
            </a:pPr>
            <a:r>
              <a:rPr lang="en-US" dirty="0" smtClean="0"/>
              <a:t>Interpret </a:t>
            </a:r>
            <a:r>
              <a:rPr lang="en-US" dirty="0"/>
              <a:t>results for non-statisticians</a:t>
            </a:r>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381318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b="1" dirty="0"/>
              <a:t>Ben </a:t>
            </a:r>
            <a:r>
              <a:rPr lang="en-US" b="1" dirty="0" smtClean="0"/>
              <a:t>Fry Data Visualization</a:t>
            </a:r>
            <a:br>
              <a:rPr lang="en-US" b="1" dirty="0" smtClean="0"/>
            </a:br>
            <a:r>
              <a:rPr lang="en-US" sz="4000" b="1" dirty="0" smtClean="0"/>
              <a:t>http</a:t>
            </a:r>
            <a:r>
              <a:rPr lang="en-US" sz="4000" b="1" dirty="0"/>
              <a:t>://en.wikipedia.org/wiki/Benjamin_Fry </a:t>
            </a:r>
            <a:endParaRPr lang="en-US" dirty="0"/>
          </a:p>
        </p:txBody>
      </p:sp>
      <p:sp>
        <p:nvSpPr>
          <p:cNvPr id="3" name="Content Placeholder 2"/>
          <p:cNvSpPr>
            <a:spLocks noGrp="1"/>
          </p:cNvSpPr>
          <p:nvPr>
            <p:ph idx="1"/>
          </p:nvPr>
        </p:nvSpPr>
        <p:spPr>
          <a:xfrm>
            <a:off x="354496" y="1676400"/>
            <a:ext cx="8763000" cy="4525963"/>
          </a:xfrm>
        </p:spPr>
        <p:txBody>
          <a:bodyPr>
            <a:normAutofit/>
          </a:bodyPr>
          <a:lstStyle/>
          <a:p>
            <a:pPr marL="514350" indent="-514350">
              <a:buFont typeface="+mj-lt"/>
              <a:buAutoNum type="arabicParenR"/>
            </a:pPr>
            <a:r>
              <a:rPr lang="en-US" dirty="0" smtClean="0"/>
              <a:t>Acquire</a:t>
            </a:r>
            <a:endParaRPr lang="en-US" dirty="0"/>
          </a:p>
          <a:p>
            <a:pPr marL="514350" indent="-514350">
              <a:buFont typeface="+mj-lt"/>
              <a:buAutoNum type="arabicParenR"/>
            </a:pPr>
            <a:r>
              <a:rPr lang="en-US" dirty="0"/>
              <a:t>Parse</a:t>
            </a:r>
          </a:p>
          <a:p>
            <a:pPr marL="514350" indent="-514350">
              <a:buFont typeface="+mj-lt"/>
              <a:buAutoNum type="arabicParenR"/>
            </a:pPr>
            <a:r>
              <a:rPr lang="en-US" dirty="0"/>
              <a:t>Filter</a:t>
            </a:r>
          </a:p>
          <a:p>
            <a:pPr marL="514350" indent="-514350">
              <a:buFont typeface="+mj-lt"/>
              <a:buAutoNum type="arabicParenR"/>
            </a:pPr>
            <a:r>
              <a:rPr lang="en-US" dirty="0"/>
              <a:t>Mine</a:t>
            </a:r>
          </a:p>
          <a:p>
            <a:pPr marL="514350" indent="-514350">
              <a:buFont typeface="+mj-lt"/>
              <a:buAutoNum type="arabicParenR"/>
            </a:pPr>
            <a:r>
              <a:rPr lang="en-US" dirty="0"/>
              <a:t>Represent</a:t>
            </a:r>
          </a:p>
          <a:p>
            <a:pPr marL="514350" indent="-514350">
              <a:buFont typeface="+mj-lt"/>
              <a:buAutoNum type="arabicParenR"/>
            </a:pPr>
            <a:r>
              <a:rPr lang="en-US" dirty="0"/>
              <a:t>Reﬁne</a:t>
            </a:r>
          </a:p>
          <a:p>
            <a:pPr marL="514350" indent="-514350">
              <a:buFont typeface="+mj-lt"/>
              <a:buAutoNum type="arabicParenR"/>
            </a:pPr>
            <a:r>
              <a:rPr lang="en-US" dirty="0"/>
              <a:t>Interact</a:t>
            </a:r>
          </a:p>
          <a:p>
            <a:endParaRPr lang="en-US" dirty="0"/>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2073189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X-Informatics  Introduction: What is Big Data, Data Analytics  and X-Informatics? (Continued) Physics Use Case (Sta&quot;/&gt;&lt;property id=&quot;20307&quot; value=&quot;256&quot;/&gt;&lt;/object&gt;&lt;object type=&quot;3&quot; unique_id=&quot;11197&quot;&gt;&lt;property id=&quot;20148&quot; value=&quot;5&quot;/&gt;&lt;property id=&quot;20300&quot; value=&quot;Slide 2&quot;/&gt;&lt;property id=&quot;20307&quot; value=&quot;462&quot;/&gt;&lt;/object&gt;&lt;object type=&quot;3&quot; unique_id=&quot;11198&quot;&gt;&lt;property id=&quot;20148&quot; value=&quot;5&quot;/&gt;&lt;property id=&quot;20300&quot; value=&quot;Slide 3 - &amp;quot;Data Science Process (Continued)&amp;quot;&quot;/&gt;&lt;property id=&quot;20307&quot; value=&quot;463&quot;/&gt;&lt;/object&gt;&lt;object type=&quot;3&quot; unique_id=&quot;11199&quot;&gt;&lt;property id=&quot;20148&quot; value=&quot;5&quot;/&gt;&lt;property id=&quot;20300&quot; value=&quot;Slide 4&quot;/&gt;&lt;property id=&quot;20307&quot; value=&quot;467&quot;/&gt;&lt;/object&gt;&lt;object type=&quot;3&quot; unique_id=&quot;11200&quot;&gt;&lt;property id=&quot;20148&quot; value=&quot;5&quot;/&gt;&lt;property id=&quot;20300&quot; value=&quot;Slide 6 - &amp;quot;Jeff Hammerbacher’s Process&amp;quot;&quot;/&gt;&lt;property id=&quot;20307&quot; value=&quot;468&quot;/&gt;&lt;/object&gt;&lt;object type=&quot;3&quot; unique_id=&quot;11201&quot;&gt;&lt;property id=&quot;20148&quot; value=&quot;5&quot;/&gt;&lt;property id=&quot;20300&quot; value=&quot;Slide 7 - &amp;quot;Another Jeff Hammerbacher Process&amp;quot;&quot;/&gt;&lt;property id=&quot;20307&quot; value=&quot;469&quot;/&gt;&lt;/object&gt;&lt;object type=&quot;3&quot; unique_id=&quot;11202&quot;&gt;&lt;property id=&quot;20148&quot; value=&quot;5&quot;/&gt;&lt;property id=&quot;20300&quot; value=&quot;Slide 8 - &amp;quot;Statistician Colin Mallows&amp;quot;&quot;/&gt;&lt;property id=&quot;20307&quot; value=&quot;470&quot;/&gt;&lt;/object&gt;&lt;object type=&quot;3&quot; unique_id=&quot;11203&quot;&gt;&lt;property id=&quot;20148&quot; value=&quot;5&quot;/&gt;&lt;property id=&quot;20300&quot; value=&quot;Slide 9 - &amp;quot;Ben Fry Data Visualization http://en.wikipedia.org/wiki/Benjamin_Fry &amp;quot;&quot;/&gt;&lt;property id=&quot;20307&quot; value=&quot;471&quot;/&gt;&lt;/object&gt;&lt;object type=&quot;3&quot; unique_id=&quot;11204&quot;&gt;&lt;property id=&quot;20148&quot; value=&quot;5&quot;/&gt;&lt;property id=&quot;20300&quot; value=&quot;Slide 10 - &amp;quot; Peter Huber Statistics (UCB) &amp;quot;&quot;/&gt;&lt;property id=&quot;20307&quot; value=&quot;472&quot;/&gt;&lt;/object&gt;&lt;object type=&quot;3&quot; unique_id=&quot;11205&quot;&gt;&lt;property id=&quot;20148&quot; value=&quot;5&quot;/&gt;&lt;property id=&quot;20300&quot; value=&quot;Slide 11 - &amp;quot;Jim Gray Microsoft Database/eScience&amp;quot;&quot;/&gt;&lt;property id=&quot;20307&quot; value=&quot;473&quot;/&gt;&lt;/object&gt;&lt;object type=&quot;3&quot; unique_id=&quot;11206&quot;&gt;&lt;property id=&quot;20148&quot; value=&quot;5&quot;/&gt;&lt;property id=&quot;20300&quot; value=&quot;Slide 12 - &amp;quot;Data Analytics&amp;quot;&quot;/&gt;&lt;property id=&quot;20307&quot; value=&quot;474&quot;/&gt;&lt;/object&gt;&lt;object type=&quot;3&quot; unique_id=&quot;11207&quot;&gt;&lt;property id=&quot;20148&quot; value=&quot;5&quot;/&gt;&lt;property id=&quot;20300&quot; value=&quot;Slide 13&quot;/&gt;&lt;property id=&quot;20307&quot; value=&quot;475&quot;/&gt;&lt;/object&gt;&lt;object type=&quot;3&quot; unique_id=&quot;11208&quot;&gt;&lt;property id=&quot;20148&quot; value=&quot;5&quot;/&gt;&lt;property id=&quot;20300&quot; value=&quot;Slide 14 - &amp;quot;General Remarks I&amp;quot;&quot;/&gt;&lt;property id=&quot;20307&quot; value=&quot;476&quot;/&gt;&lt;/object&gt;&lt;object type=&quot;3&quot; unique_id=&quot;11209&quot;&gt;&lt;property id=&quot;20148&quot; value=&quot;5&quot;/&gt;&lt;property id=&quot;20300&quot; value=&quot;Slide 15 - &amp;quot;General Remarks II&amp;quot;&quot;/&gt;&lt;property id=&quot;20307&quot; value=&quot;477&quot;/&gt;&lt;/object&gt;&lt;object type=&quot;3&quot; unique_id=&quot;11210&quot;&gt;&lt;property id=&quot;20148&quot; value=&quot;5&quot;/&gt;&lt;property id=&quot;20300&quot; value=&quot;Slide 16 - &amp;quot;Algorithms for Data Analytics&amp;quot;&quot;/&gt;&lt;property id=&quot;20307&quot; value=&quot;478&quot;/&gt;&lt;/object&gt;&lt;object type=&quot;3&quot; unique_id=&quot;11211&quot;&gt;&lt;property id=&quot;20148&quot; value=&quot;5&quot;/&gt;&lt;property id=&quot;20300&quot; value=&quot;Slide 17&quot;/&gt;&lt;property id=&quot;20307&quot; value=&quot;479&quot;/&gt;&lt;/object&gt;&lt;object type=&quot;3&quot; unique_id=&quot;14090&quot;&gt;&lt;property id=&quot;20148&quot; value=&quot;5&quot;/&gt;&lt;property id=&quot;20300&quot; value=&quot;Slide 5 - &amp;quot;Is Davenport Correct?&amp;quot;&quot;/&gt;&lt;property id=&quot;20307&quot; value=&quot;480&quot;/&gt;&lt;/object&gt;&lt;object type=&quot;3&quot; unique_id=&quot;14552&quot;&gt;&lt;property id=&quot;20148&quot; value=&quot;5&quot;/&gt;&lt;property id=&quot;20300&quot; value=&quot;Slide 18 - &amp;quot;Physics-Informatics  Looking for Higgs Particle Counting Errors  (start) &amp;quot;&quot;/&gt;&lt;property id=&quot;20307&quot; value=&quot;481&quot;/&gt;&lt;/object&gt;&lt;object type=&quot;3&quot; unique_id=&quot;14553&quot;&gt;&lt;property id=&quot;20148&quot; value=&quot;5&quot;/&gt;&lt;property id=&quot;20300&quot; value=&quot;Slide 19&quot;/&gt;&lt;property id=&quot;20307&quot; value=&quot;482&quot;/&gt;&lt;/object&gt;&lt;object type=&quot;3&quot; unique_id=&quot;14554&quot;&gt;&lt;property id=&quot;20148&quot; value=&quot;5&quot;/&gt;&lt;property id=&quot;20300&quot; value=&quot;Slide 20&quot;/&gt;&lt;property id=&quot;20307&quot; value=&quot;483&quot;/&gt;&lt;/object&gt;&lt;object type=&quot;3&quot; unique_id=&quot;14555&quot;&gt;&lt;property id=&quot;20148&quot; value=&quot;5&quot;/&gt;&lt;property id=&quot;20300&quot; value=&quot;Slide 21 - &amp;quot;Personal Note&amp;quot;&quot;/&gt;&lt;property id=&quot;20307&quot; value=&quot;484&quot;/&gt;&lt;/object&gt;&lt;object type=&quot;3&quot; unique_id=&quot;14556&quot;&gt;&lt;property id=&quot;20148&quot; value=&quot;5&quot;/&gt;&lt;property id=&quot;20300&quot; value=&quot;Slide 22 - &amp;quot;More Details&amp;quot;&quot;/&gt;&lt;property id=&quot;20307&quot; value=&quot;485&quot;/&gt;&lt;/object&gt;&lt;object type=&quot;3&quot; unique_id=&quot;14557&quot;&gt;&lt;property id=&quot;20148&quot; value=&quot;5&quot;/&gt;&lt;property id=&quot;20300&quot; value=&quot;Slide 23 - &amp;quot;Experiments&amp;quot;&quot;/&gt;&lt;property id=&quot;20307&quot; value=&quot;486&quot;/&gt;&lt;/object&gt;&lt;object type=&quot;3&quot; unique_id=&quot;14558&quot;&gt;&lt;property id=&quot;20148&quot; value=&quot;5&quot;/&gt;&lt;property id=&quot;20300&quot; value=&quot;Slide 24 - &amp;quot;Budgets&amp;quot;&quot;/&gt;&lt;property id=&quot;20307&quot; value=&quot;48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4238</TotalTime>
  <Words>1174</Words>
  <Application>Microsoft Office PowerPoint</Application>
  <PresentationFormat>On-screen Show (4:3)</PresentationFormat>
  <Paragraphs>129</Paragraphs>
  <Slides>24</Slides>
  <Notes>0</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External Audiences Template</vt:lpstr>
      <vt:lpstr>Custom Design</vt:lpstr>
      <vt:lpstr>X-Informatics  Introduction: What is Big Data, Data Analytics  and X-Informatics? (Continued) Physics Use Case (Start)</vt:lpstr>
      <vt:lpstr>PowerPoint Presentation</vt:lpstr>
      <vt:lpstr>Data Science Process (Continued)</vt:lpstr>
      <vt:lpstr>PowerPoint Presentation</vt:lpstr>
      <vt:lpstr>Is Davenport Correct?</vt:lpstr>
      <vt:lpstr>Jeff Hammerbacher’s Process</vt:lpstr>
      <vt:lpstr>Another Jeff Hammerbacher Process</vt:lpstr>
      <vt:lpstr>Statistician Colin Mallows</vt:lpstr>
      <vt:lpstr>Ben Fry Data Visualization http://en.wikipedia.org/wiki/Benjamin_Fry </vt:lpstr>
      <vt:lpstr> Peter Huber Statistics (UCB) </vt:lpstr>
      <vt:lpstr>Jim Gray Microsoft Database/eScience</vt:lpstr>
      <vt:lpstr>Data Analytics</vt:lpstr>
      <vt:lpstr>PowerPoint Presentation</vt:lpstr>
      <vt:lpstr>General Remarks I</vt:lpstr>
      <vt:lpstr>General Remarks II</vt:lpstr>
      <vt:lpstr>Algorithms for Data Analytics</vt:lpstr>
      <vt:lpstr>PowerPoint Presentation</vt:lpstr>
      <vt:lpstr>Physics-Informatics  Looking for Higgs Particle Counting Errors  (start) </vt:lpstr>
      <vt:lpstr>PowerPoint Presentation</vt:lpstr>
      <vt:lpstr>PowerPoint Presentation</vt:lpstr>
      <vt:lpstr>Personal Note</vt:lpstr>
      <vt:lpstr>More Details</vt:lpstr>
      <vt:lpstr>Experiments</vt:lpstr>
      <vt:lpstr>Budgets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123</cp:revision>
  <dcterms:created xsi:type="dcterms:W3CDTF">2013-01-02T02:10:56Z</dcterms:created>
  <dcterms:modified xsi:type="dcterms:W3CDTF">2013-01-17T11:54:14Z</dcterms:modified>
</cp:coreProperties>
</file>