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5" r:id="rId3"/>
    <p:sldMasterId id="2147483700" r:id="rId4"/>
    <p:sldMasterId id="2147483714" r:id="rId5"/>
    <p:sldMasterId id="2147483728" r:id="rId6"/>
    <p:sldMasterId id="2147483754" r:id="rId7"/>
  </p:sldMasterIdLst>
  <p:notesMasterIdLst>
    <p:notesMasterId r:id="rId49"/>
  </p:notesMasterIdLst>
  <p:sldIdLst>
    <p:sldId id="436" r:id="rId8"/>
    <p:sldId id="451" r:id="rId9"/>
    <p:sldId id="499" r:id="rId10"/>
    <p:sldId id="453" r:id="rId11"/>
    <p:sldId id="454" r:id="rId12"/>
    <p:sldId id="455" r:id="rId13"/>
    <p:sldId id="456" r:id="rId14"/>
    <p:sldId id="457" r:id="rId15"/>
    <p:sldId id="458" r:id="rId16"/>
    <p:sldId id="498" r:id="rId17"/>
    <p:sldId id="500" r:id="rId18"/>
    <p:sldId id="501" r:id="rId19"/>
    <p:sldId id="503" r:id="rId20"/>
    <p:sldId id="502" r:id="rId21"/>
    <p:sldId id="505" r:id="rId22"/>
    <p:sldId id="523" r:id="rId23"/>
    <p:sldId id="524" r:id="rId24"/>
    <p:sldId id="520" r:id="rId25"/>
    <p:sldId id="521" r:id="rId26"/>
    <p:sldId id="522" r:id="rId27"/>
    <p:sldId id="519" r:id="rId28"/>
    <p:sldId id="525" r:id="rId29"/>
    <p:sldId id="504" r:id="rId30"/>
    <p:sldId id="509" r:id="rId31"/>
    <p:sldId id="510" r:id="rId32"/>
    <p:sldId id="507" r:id="rId33"/>
    <p:sldId id="506" r:id="rId34"/>
    <p:sldId id="508" r:id="rId35"/>
    <p:sldId id="527" r:id="rId36"/>
    <p:sldId id="528" r:id="rId37"/>
    <p:sldId id="511" r:id="rId38"/>
    <p:sldId id="512" r:id="rId39"/>
    <p:sldId id="513" r:id="rId40"/>
    <p:sldId id="518" r:id="rId41"/>
    <p:sldId id="516" r:id="rId42"/>
    <p:sldId id="517" r:id="rId43"/>
    <p:sldId id="514" r:id="rId44"/>
    <p:sldId id="529" r:id="rId45"/>
    <p:sldId id="526" r:id="rId46"/>
    <p:sldId id="496" r:id="rId47"/>
    <p:sldId id="497" r:id="rId48"/>
  </p:sldIdLst>
  <p:sldSz cx="9144000" cy="6858000" type="screen4x3"/>
  <p:notesSz cx="6858000" cy="9144000"/>
  <p:custDataLst>
    <p:tags r:id="rId5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Zeynep" initials="Z"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571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76" autoAdjust="0"/>
    <p:restoredTop sz="94660"/>
  </p:normalViewPr>
  <p:slideViewPr>
    <p:cSldViewPr>
      <p:cViewPr varScale="1">
        <p:scale>
          <a:sx n="72" d="100"/>
          <a:sy n="72" d="100"/>
        </p:scale>
        <p:origin x="-474" y="-102"/>
      </p:cViewPr>
      <p:guideLst>
        <p:guide orient="horz" pos="2160"/>
        <p:guide pos="2880"/>
      </p:guideLst>
    </p:cSldViewPr>
  </p:slideViewPr>
  <p:notesTextViewPr>
    <p:cViewPr>
      <p:scale>
        <a:sx n="1" d="1"/>
        <a:sy n="1" d="1"/>
      </p:scale>
      <p:origin x="0" y="0"/>
    </p:cViewPr>
  </p:notesTextViewPr>
  <p:sorterViewPr>
    <p:cViewPr>
      <p:scale>
        <a:sx n="100" d="100"/>
        <a:sy n="100" d="100"/>
      </p:scale>
      <p:origin x="0" y="38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tags" Target="tags/tag1.xml"/><Relationship Id="rId55"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8" Type="http://schemas.openxmlformats.org/officeDocument/2006/relationships/slide" Target="slides/slide1.xml"/><Relationship Id="rId51" Type="http://schemas.openxmlformats.org/officeDocument/2006/relationships/commentAuthors" Target="commentAuthors.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CADEB1-2545-4401-9ADF-F14D5ABA2607}" type="datetimeFigureOut">
              <a:rPr lang="en-US" smtClean="0"/>
              <a:t>2/13/2013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460197-9BC7-4750-ADAA-2303851E8542}" type="slidenum">
              <a:rPr lang="en-US" smtClean="0"/>
              <a:t>‹#›</a:t>
            </a:fld>
            <a:endParaRPr lang="en-US"/>
          </a:p>
        </p:txBody>
      </p:sp>
    </p:spTree>
    <p:extLst>
      <p:ext uri="{BB962C8B-B14F-4D97-AF65-F5344CB8AC3E}">
        <p14:creationId xmlns:p14="http://schemas.microsoft.com/office/powerpoint/2010/main" val="3702071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685800"/>
            <a:ext cx="4572000" cy="3429000"/>
          </a:xfrm>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solidFill>
                  <a:prstClr val="black"/>
                </a:solidFill>
              </a:rPr>
              <a:pPr>
                <a:defRPr/>
              </a:pPr>
              <a:t>2</a:t>
            </a:fld>
            <a:endParaRPr lang="de-DE">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pPr/>
              <a:t>27</a:t>
            </a:fld>
            <a:endParaRPr lang="en-US"/>
          </a:p>
        </p:txBody>
      </p:sp>
    </p:spTree>
    <p:extLst>
      <p:ext uri="{BB962C8B-B14F-4D97-AF65-F5344CB8AC3E}">
        <p14:creationId xmlns:p14="http://schemas.microsoft.com/office/powerpoint/2010/main" val="928749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8465" y="686474"/>
            <a:ext cx="4941072" cy="3428114"/>
          </a:xfrm>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pPr>
                <a:defRPr/>
              </a:pPr>
              <a:t>3</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685800"/>
            <a:ext cx="4572000" cy="3429000"/>
          </a:xfrm>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solidFill>
                  <a:prstClr val="black"/>
                </a:solidFill>
              </a:rPr>
              <a:pPr>
                <a:defRPr/>
              </a:pPr>
              <a:t>4</a:t>
            </a:fld>
            <a:endParaRPr lang="de-DE">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8465" y="686474"/>
            <a:ext cx="4941072" cy="3428114"/>
          </a:xfrm>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solidFill>
                  <a:prstClr val="black"/>
                </a:solidFill>
              </a:rPr>
              <a:pPr>
                <a:defRPr/>
              </a:pPr>
              <a:t>5</a:t>
            </a:fld>
            <a:endParaRPr lang="de-DE">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685800"/>
            <a:ext cx="4572000" cy="3429000"/>
          </a:xfrm>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solidFill>
                  <a:prstClr val="black"/>
                </a:solidFill>
              </a:rPr>
              <a:pPr>
                <a:defRPr/>
              </a:pPr>
              <a:t>6</a:t>
            </a:fld>
            <a:endParaRPr lang="de-DE">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685800"/>
            <a:ext cx="4572000" cy="3429000"/>
          </a:xfrm>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solidFill>
                  <a:prstClr val="black"/>
                </a:solidFill>
              </a:rPr>
              <a:pPr>
                <a:defRPr/>
              </a:pPr>
              <a:t>7</a:t>
            </a:fld>
            <a:endParaRPr lang="de-DE">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685800"/>
            <a:ext cx="4572000" cy="3429000"/>
          </a:xfrm>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solidFill>
                  <a:prstClr val="black"/>
                </a:solidFill>
              </a:rPr>
              <a:pPr>
                <a:defRPr/>
              </a:pPr>
              <a:t>8</a:t>
            </a:fld>
            <a:endParaRPr lang="de-DE">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685800"/>
            <a:ext cx="4572000" cy="3429000"/>
          </a:xfrm>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solidFill>
                  <a:prstClr val="black"/>
                </a:solidFill>
              </a:rPr>
              <a:pPr>
                <a:defRPr/>
              </a:pPr>
              <a:t>9</a:t>
            </a:fld>
            <a:endParaRPr lang="de-DE">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685800"/>
            <a:ext cx="4572000" cy="3429000"/>
          </a:xfrm>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pPr>
                <a:defRPr/>
              </a:pPr>
              <a:t>10</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www.sas.com/" TargetMode="External"/><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www.sas.com/" TargetMode="External"/><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www.sas.com/" TargetMode="External"/><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1A8F5D-09CF-4B12-BCB2-FCB998BDD8B8}" type="datetimeFigureOut">
              <a:rPr lang="en-US" smtClean="0"/>
              <a:t>2/13/2013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339C3C-0F6E-4C9D-9BD6-336196307036}" type="slidenum">
              <a:rPr lang="en-US" smtClean="0"/>
              <a:t>‹#›</a:t>
            </a:fld>
            <a:endParaRPr lang="en-US"/>
          </a:p>
        </p:txBody>
      </p:sp>
    </p:spTree>
    <p:extLst>
      <p:ext uri="{BB962C8B-B14F-4D97-AF65-F5344CB8AC3E}">
        <p14:creationId xmlns:p14="http://schemas.microsoft.com/office/powerpoint/2010/main" val="1410672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1A8F5D-09CF-4B12-BCB2-FCB998BDD8B8}" type="datetimeFigureOut">
              <a:rPr lang="en-US" smtClean="0"/>
              <a:t>2/13/2013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339C3C-0F6E-4C9D-9BD6-336196307036}" type="slidenum">
              <a:rPr lang="en-US" smtClean="0"/>
              <a:t>‹#›</a:t>
            </a:fld>
            <a:endParaRPr lang="en-US"/>
          </a:p>
        </p:txBody>
      </p:sp>
    </p:spTree>
    <p:extLst>
      <p:ext uri="{BB962C8B-B14F-4D97-AF65-F5344CB8AC3E}">
        <p14:creationId xmlns:p14="http://schemas.microsoft.com/office/powerpoint/2010/main" val="559987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1A8F5D-09CF-4B12-BCB2-FCB998BDD8B8}" type="datetimeFigureOut">
              <a:rPr lang="en-US" smtClean="0"/>
              <a:t>2/13/2013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339C3C-0F6E-4C9D-9BD6-336196307036}" type="slidenum">
              <a:rPr lang="en-US" smtClean="0"/>
              <a:t>‹#›</a:t>
            </a:fld>
            <a:endParaRPr lang="en-US"/>
          </a:p>
        </p:txBody>
      </p:sp>
    </p:spTree>
    <p:extLst>
      <p:ext uri="{BB962C8B-B14F-4D97-AF65-F5344CB8AC3E}">
        <p14:creationId xmlns:p14="http://schemas.microsoft.com/office/powerpoint/2010/main" val="416374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Line 47"/>
          <p:cNvSpPr>
            <a:spLocks noChangeShapeType="1"/>
          </p:cNvSpPr>
          <p:nvPr/>
        </p:nvSpPr>
        <p:spPr bwMode="auto">
          <a:xfrm>
            <a:off x="1252538" y="4264025"/>
            <a:ext cx="4805362" cy="0"/>
          </a:xfrm>
          <a:prstGeom prst="line">
            <a:avLst/>
          </a:prstGeom>
          <a:noFill/>
          <a:ln w="19050">
            <a:solidFill>
              <a:schemeClr val="accent5"/>
            </a:solidFill>
            <a:round/>
            <a:headEnd/>
            <a:tailEnd/>
          </a:ln>
          <a:effectLst/>
        </p:spPr>
        <p:txBody>
          <a:bodyPr/>
          <a:lstStyle/>
          <a:p>
            <a:pPr algn="ctr" fontAlgn="base">
              <a:spcBef>
                <a:spcPct val="50000"/>
              </a:spcBef>
              <a:spcAft>
                <a:spcPct val="17000"/>
              </a:spcAft>
              <a:buClr>
                <a:srgbClr val="000000"/>
              </a:buClr>
              <a:buFont typeface="Wingdings" pitchFamily="2" charset="2"/>
              <a:buNone/>
              <a:defRPr/>
            </a:pPr>
            <a:endParaRPr lang="en-US" sz="1400">
              <a:solidFill>
                <a:srgbClr val="292929"/>
              </a:solidFill>
              <a:ea typeface="ＭＳ Ｐゴシック" pitchFamily="34" charset="-128"/>
            </a:endParaRPr>
          </a:p>
        </p:txBody>
      </p:sp>
      <p:sp>
        <p:nvSpPr>
          <p:cNvPr id="23596" name="Rectangle 44"/>
          <p:cNvSpPr>
            <a:spLocks noGrp="1" noChangeArrowheads="1"/>
          </p:cNvSpPr>
          <p:nvPr>
            <p:ph type="ctrTitle" sz="quarter"/>
          </p:nvPr>
        </p:nvSpPr>
        <p:spPr>
          <a:xfrm>
            <a:off x="1143000" y="3253821"/>
            <a:ext cx="4914900" cy="1027666"/>
          </a:xfrm>
        </p:spPr>
        <p:txBody>
          <a:bodyPr anchor="b">
            <a:spAutoFit/>
          </a:bodyPr>
          <a:lstStyle>
            <a:lvl1pPr>
              <a:defRPr sz="3600" b="1" i="0" spc="0">
                <a:solidFill>
                  <a:srgbClr val="0053C3"/>
                </a:solidFill>
              </a:defRPr>
            </a:lvl1pPr>
          </a:lstStyle>
          <a:p>
            <a:r>
              <a:rPr lang="en-US" smtClean="0"/>
              <a:t>Click to edit Master title style</a:t>
            </a:r>
            <a:endParaRPr lang="en-US" dirty="0"/>
          </a:p>
        </p:txBody>
      </p:sp>
      <p:sp>
        <p:nvSpPr>
          <p:cNvPr id="23597" name="Rectangle 45"/>
          <p:cNvSpPr>
            <a:spLocks noGrp="1" noChangeArrowheads="1"/>
          </p:cNvSpPr>
          <p:nvPr>
            <p:ph type="subTitle" sz="quarter" idx="1"/>
          </p:nvPr>
        </p:nvSpPr>
        <p:spPr>
          <a:xfrm>
            <a:off x="1152525" y="4267200"/>
            <a:ext cx="3810000" cy="328295"/>
          </a:xfrm>
        </p:spPr>
        <p:txBody>
          <a:bodyPr/>
          <a:lstStyle>
            <a:lvl1pPr marL="0" indent="0">
              <a:lnSpc>
                <a:spcPct val="95000"/>
              </a:lnSpc>
              <a:spcBef>
                <a:spcPct val="0"/>
              </a:spcBef>
              <a:spcAft>
                <a:spcPct val="0"/>
              </a:spcAft>
              <a:buFont typeface="Wingdings" pitchFamily="2" charset="2"/>
              <a:buNone/>
              <a:defRPr sz="1600" baseline="0">
                <a:solidFill>
                  <a:schemeClr val="tx1"/>
                </a:solidFill>
                <a:latin typeface="Arial Narrow" pitchFamily="34" charset="0"/>
              </a:defRPr>
            </a:lvl1pPr>
          </a:lstStyle>
          <a:p>
            <a:r>
              <a:rPr lang="en-US" smtClean="0"/>
              <a:t>Click to edit Master subtitle style</a:t>
            </a:r>
            <a:endParaRPr lang="en-US" dirty="0"/>
          </a:p>
        </p:txBody>
      </p:sp>
      <p:sp>
        <p:nvSpPr>
          <p:cNvPr id="19" name="Rectangle 18"/>
          <p:cNvSpPr>
            <a:spLocks noChangeArrowheads="1"/>
          </p:cNvSpPr>
          <p:nvPr userDrawn="1"/>
        </p:nvSpPr>
        <p:spPr bwMode="auto">
          <a:xfrm>
            <a:off x="2819400" y="6553200"/>
            <a:ext cx="3505200" cy="304800"/>
          </a:xfrm>
          <a:prstGeom prst="rect">
            <a:avLst/>
          </a:prstGeom>
          <a:noFill/>
          <a:ln w="9525">
            <a:noFill/>
            <a:miter lim="800000"/>
            <a:headEnd/>
            <a:tailEnd/>
          </a:ln>
          <a:effectLst/>
        </p:spPr>
        <p:txBody>
          <a:bodyPr anchor="b"/>
          <a:lstStyle/>
          <a:p>
            <a:pPr algn="ctr" eaLnBrk="0" hangingPunct="0">
              <a:defRPr/>
            </a:pPr>
            <a:r>
              <a:rPr lang="en-US" sz="600" b="1" kern="0" dirty="0" smtClean="0">
                <a:solidFill>
                  <a:srgbClr val="D9D9D9"/>
                </a:solidFill>
                <a:ea typeface="ＭＳ Ｐゴシック" pitchFamily="34" charset="-128"/>
              </a:rPr>
              <a:t/>
            </a:r>
            <a:br>
              <a:rPr lang="en-US" sz="600" b="1" kern="0" dirty="0" smtClean="0">
                <a:solidFill>
                  <a:srgbClr val="D9D9D9"/>
                </a:solidFill>
                <a:ea typeface="ＭＳ Ｐゴシック" pitchFamily="34" charset="-128"/>
              </a:rPr>
            </a:br>
            <a:r>
              <a:rPr lang="en-US" sz="600" b="1" kern="0" dirty="0" smtClean="0">
                <a:solidFill>
                  <a:srgbClr val="D9D9D9"/>
                </a:solidFill>
                <a:ea typeface="ＭＳ Ｐゴシック" pitchFamily="34" charset="-128"/>
              </a:rPr>
              <a:t>Copyright </a:t>
            </a:r>
            <a:r>
              <a:rPr lang="en-US" sz="600" b="1" kern="0" dirty="0">
                <a:solidFill>
                  <a:srgbClr val="D9D9D9"/>
                </a:solidFill>
                <a:ea typeface="ＭＳ Ｐゴシック" pitchFamily="34" charset="-128"/>
              </a:rPr>
              <a:t>© </a:t>
            </a:r>
            <a:r>
              <a:rPr lang="en-US" sz="600" b="1" kern="0" dirty="0" smtClean="0">
                <a:solidFill>
                  <a:srgbClr val="D9D9D9"/>
                </a:solidFill>
                <a:ea typeface="ＭＳ Ｐゴシック" pitchFamily="34" charset="-128"/>
              </a:rPr>
              <a:t>2011, </a:t>
            </a:r>
            <a:r>
              <a:rPr lang="en-US" sz="600" b="1" kern="0" dirty="0">
                <a:solidFill>
                  <a:srgbClr val="D9D9D9"/>
                </a:solidFill>
                <a:ea typeface="ＭＳ Ｐゴシック" pitchFamily="34" charset="-128"/>
              </a:rPr>
              <a:t>SAS Institute Inc. All rights reserved.</a:t>
            </a:r>
            <a:endParaRPr lang="en-US" sz="600" kern="0" dirty="0">
              <a:solidFill>
                <a:srgbClr val="D9D9D9"/>
              </a:solidFill>
              <a:latin typeface="Times New Roman" pitchFamily="18" charset="0"/>
              <a:ea typeface="ＭＳ Ｐゴシック" pitchFamily="34" charset="-128"/>
            </a:endParaRPr>
          </a:p>
        </p:txBody>
      </p:sp>
    </p:spTree>
    <p:extLst>
      <p:ext uri="{BB962C8B-B14F-4D97-AF65-F5344CB8AC3E}">
        <p14:creationId xmlns:p14="http://schemas.microsoft.com/office/powerpoint/2010/main" val="334109226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solidFill>
                  <a:srgbClr val="0053C3"/>
                </a:solidFill>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638174" y="1225550"/>
            <a:ext cx="8201025" cy="2001766"/>
          </a:xfrm>
        </p:spPr>
        <p:txBody>
          <a:bodyPr/>
          <a:lstStyle>
            <a:lvl1pPr>
              <a:buClr>
                <a:schemeClr val="accent2"/>
              </a:buClr>
              <a:defRPr sz="2200"/>
            </a:lvl1pPr>
            <a:lvl2pPr>
              <a:buClr>
                <a:schemeClr val="accent2"/>
              </a:buClr>
              <a:buFont typeface="Wingdings" pitchFamily="2" charset="2"/>
              <a:buChar char="§"/>
              <a:defRPr/>
            </a:lvl2pPr>
            <a:lvl3pPr>
              <a:buClr>
                <a:schemeClr val="accent2"/>
              </a:buClr>
              <a:buFont typeface="Arial" pitchFamily="34" charset="0"/>
              <a:buChar char="»"/>
              <a:defRPr/>
            </a:lvl3pPr>
            <a:lvl4pPr>
              <a:buClr>
                <a:schemeClr val="accent2"/>
              </a:buClr>
              <a:buFont typeface="Arial" pitchFamily="34" charset="0"/>
              <a:buChar char="»"/>
              <a:defRPr/>
            </a:lvl4pPr>
            <a:lvl5pPr>
              <a:buClr>
                <a:schemeClr val="accent2"/>
              </a:buClr>
              <a:buFont typeface="Arial" pitchFamily="34" charset="0"/>
              <a:buChar char="–"/>
              <a:defRPr/>
            </a:lvl5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9929171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6072881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mage Only">
    <p:spTree>
      <p:nvGrpSpPr>
        <p:cNvPr id="1" name=""/>
        <p:cNvGrpSpPr/>
        <p:nvPr/>
      </p:nvGrpSpPr>
      <p:grpSpPr>
        <a:xfrm>
          <a:off x="0" y="0"/>
          <a:ext cx="0" cy="0"/>
          <a:chOff x="0" y="0"/>
          <a:chExt cx="0" cy="0"/>
        </a:xfrm>
      </p:grpSpPr>
      <p:sp>
        <p:nvSpPr>
          <p:cNvPr id="5" name="Rectangle 4"/>
          <p:cNvSpPr/>
          <p:nvPr/>
        </p:nvSpPr>
        <p:spPr bwMode="auto">
          <a:xfrm>
            <a:off x="0" y="201168"/>
            <a:ext cx="530352" cy="438912"/>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fontAlgn="base">
              <a:spcBef>
                <a:spcPct val="50000"/>
              </a:spcBef>
              <a:spcAft>
                <a:spcPct val="17000"/>
              </a:spcAft>
              <a:buClr>
                <a:srgbClr val="000000"/>
              </a:buClr>
              <a:buFont typeface="Wingdings" pitchFamily="2" charset="2"/>
              <a:buNone/>
            </a:pPr>
            <a:endParaRPr lang="en-US" sz="1400" smtClean="0">
              <a:solidFill>
                <a:srgbClr val="292929"/>
              </a:solidFill>
              <a:ea typeface="ＭＳ Ｐゴシック" pitchFamily="34" charset="-128"/>
            </a:endParaRPr>
          </a:p>
        </p:txBody>
      </p:sp>
      <p:sp>
        <p:nvSpPr>
          <p:cNvPr id="7" name="Rectangle 6"/>
          <p:cNvSpPr/>
          <p:nvPr userDrawn="1"/>
        </p:nvSpPr>
        <p:spPr bwMode="auto">
          <a:xfrm>
            <a:off x="0" y="201168"/>
            <a:ext cx="530352" cy="438912"/>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fontAlgn="base">
              <a:spcBef>
                <a:spcPct val="50000"/>
              </a:spcBef>
              <a:spcAft>
                <a:spcPct val="17000"/>
              </a:spcAft>
              <a:buClr>
                <a:srgbClr val="000000"/>
              </a:buClr>
              <a:buFont typeface="Wingdings" pitchFamily="2" charset="2"/>
              <a:buNone/>
            </a:pPr>
            <a:endParaRPr lang="en-US" sz="1400" smtClean="0">
              <a:solidFill>
                <a:srgbClr val="292929"/>
              </a:solidFill>
              <a:ea typeface="ＭＳ Ｐゴシック" pitchFamily="34" charset="-128"/>
            </a:endParaRPr>
          </a:p>
        </p:txBody>
      </p:sp>
    </p:spTree>
    <p:extLst>
      <p:ext uri="{BB962C8B-B14F-4D97-AF65-F5344CB8AC3E}">
        <p14:creationId xmlns:p14="http://schemas.microsoft.com/office/powerpoint/2010/main" val="34105709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bwMode="auto">
          <a:xfrm>
            <a:off x="0" y="152400"/>
            <a:ext cx="584200" cy="533400"/>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wrap="none" anchor="ctr"/>
          <a:lstStyle/>
          <a:p>
            <a:pPr algn="ctr" fontAlgn="base">
              <a:spcBef>
                <a:spcPct val="50000"/>
              </a:spcBef>
              <a:spcAft>
                <a:spcPct val="17000"/>
              </a:spcAft>
              <a:buClr>
                <a:srgbClr val="000000"/>
              </a:buClr>
              <a:buFont typeface="Wingdings" pitchFamily="2" charset="2"/>
              <a:buNone/>
              <a:defRPr/>
            </a:pPr>
            <a:endParaRPr lang="en-US" sz="1400">
              <a:solidFill>
                <a:srgbClr val="292929"/>
              </a:solidFill>
              <a:ea typeface="ＭＳ Ｐゴシック" pitchFamily="34" charset="-128"/>
            </a:endParaRPr>
          </a:p>
        </p:txBody>
      </p:sp>
      <p:sp>
        <p:nvSpPr>
          <p:cNvPr id="2" name="Title 1"/>
          <p:cNvSpPr>
            <a:spLocks noGrp="1"/>
          </p:cNvSpPr>
          <p:nvPr>
            <p:ph type="title"/>
          </p:nvPr>
        </p:nvSpPr>
        <p:spPr>
          <a:xfrm>
            <a:off x="722313" y="2857500"/>
            <a:ext cx="7688262" cy="1362075"/>
          </a:xfrm>
        </p:spPr>
        <p:txBody>
          <a:bodyPr/>
          <a:lstStyle>
            <a:lvl1pPr algn="l">
              <a:defRPr sz="40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483039"/>
            <a:ext cx="7688262" cy="374461"/>
          </a:xfrm>
        </p:spPr>
        <p:txBody>
          <a:bodyPr anchor="b"/>
          <a:lstStyle>
            <a:lvl1pPr marL="0" indent="0">
              <a:buNone/>
              <a:defRPr sz="2000" baseline="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6" name="Line 47"/>
          <p:cNvSpPr>
            <a:spLocks noChangeShapeType="1"/>
          </p:cNvSpPr>
          <p:nvPr/>
        </p:nvSpPr>
        <p:spPr bwMode="auto">
          <a:xfrm>
            <a:off x="733425" y="2861945"/>
            <a:ext cx="7677150" cy="0"/>
          </a:xfrm>
          <a:prstGeom prst="line">
            <a:avLst/>
          </a:prstGeom>
          <a:noFill/>
          <a:ln w="19050">
            <a:solidFill>
              <a:srgbClr val="C0C0C0"/>
            </a:solidFill>
            <a:round/>
            <a:headEnd/>
            <a:tailEnd/>
          </a:ln>
          <a:effectLst/>
        </p:spPr>
        <p:txBody>
          <a:bodyPr/>
          <a:lstStyle/>
          <a:p>
            <a:pPr algn="ctr" fontAlgn="base">
              <a:spcBef>
                <a:spcPct val="50000"/>
              </a:spcBef>
              <a:spcAft>
                <a:spcPct val="17000"/>
              </a:spcAft>
              <a:buClr>
                <a:srgbClr val="000000"/>
              </a:buClr>
              <a:buFont typeface="Wingdings" pitchFamily="2" charset="2"/>
              <a:buNone/>
              <a:defRPr/>
            </a:pPr>
            <a:endParaRPr lang="en-US" sz="1400">
              <a:solidFill>
                <a:srgbClr val="292929"/>
              </a:solidFill>
              <a:ea typeface="ＭＳ Ｐゴシック" pitchFamily="34" charset="-128"/>
            </a:endParaRPr>
          </a:p>
        </p:txBody>
      </p:sp>
      <p:sp>
        <p:nvSpPr>
          <p:cNvPr id="7" name="Rectangle 6"/>
          <p:cNvSpPr/>
          <p:nvPr/>
        </p:nvSpPr>
        <p:spPr bwMode="auto">
          <a:xfrm>
            <a:off x="0" y="152400"/>
            <a:ext cx="584200" cy="533400"/>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wrap="none" anchor="ctr"/>
          <a:lstStyle/>
          <a:p>
            <a:pPr algn="ctr" fontAlgn="base">
              <a:spcBef>
                <a:spcPct val="50000"/>
              </a:spcBef>
              <a:spcAft>
                <a:spcPct val="17000"/>
              </a:spcAft>
              <a:buClr>
                <a:srgbClr val="000000"/>
              </a:buClr>
              <a:buFont typeface="Wingdings" pitchFamily="2" charset="2"/>
              <a:buNone/>
              <a:defRPr/>
            </a:pPr>
            <a:endParaRPr lang="en-US" sz="1400">
              <a:solidFill>
                <a:srgbClr val="292929"/>
              </a:solidFill>
              <a:ea typeface="ＭＳ Ｐゴシック" pitchFamily="34" charset="-128"/>
            </a:endParaRPr>
          </a:p>
        </p:txBody>
      </p:sp>
      <p:sp>
        <p:nvSpPr>
          <p:cNvPr id="9" name="Line 47"/>
          <p:cNvSpPr>
            <a:spLocks noChangeShapeType="1"/>
          </p:cNvSpPr>
          <p:nvPr/>
        </p:nvSpPr>
        <p:spPr bwMode="auto">
          <a:xfrm>
            <a:off x="733425" y="2861945"/>
            <a:ext cx="7677150" cy="0"/>
          </a:xfrm>
          <a:prstGeom prst="line">
            <a:avLst/>
          </a:prstGeom>
          <a:noFill/>
          <a:ln w="19050">
            <a:solidFill>
              <a:srgbClr val="C0C0C0"/>
            </a:solidFill>
            <a:round/>
            <a:headEnd/>
            <a:tailEnd/>
          </a:ln>
          <a:effectLst/>
        </p:spPr>
        <p:txBody>
          <a:bodyPr/>
          <a:lstStyle/>
          <a:p>
            <a:pPr algn="ctr" fontAlgn="base">
              <a:spcBef>
                <a:spcPct val="50000"/>
              </a:spcBef>
              <a:spcAft>
                <a:spcPct val="17000"/>
              </a:spcAft>
              <a:buClr>
                <a:srgbClr val="000000"/>
              </a:buClr>
              <a:buFont typeface="Wingdings" pitchFamily="2" charset="2"/>
              <a:buNone/>
              <a:defRPr/>
            </a:pPr>
            <a:endParaRPr lang="en-US" sz="1400">
              <a:solidFill>
                <a:srgbClr val="292929"/>
              </a:solidFill>
              <a:ea typeface="ＭＳ Ｐゴシック" pitchFamily="34" charset="-128"/>
            </a:endParaRPr>
          </a:p>
        </p:txBody>
      </p:sp>
      <p:sp>
        <p:nvSpPr>
          <p:cNvPr id="10" name="Rectangle 9"/>
          <p:cNvSpPr/>
          <p:nvPr userDrawn="1"/>
        </p:nvSpPr>
        <p:spPr bwMode="auto">
          <a:xfrm>
            <a:off x="0" y="152400"/>
            <a:ext cx="584200" cy="533400"/>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wrap="none" anchor="ctr"/>
          <a:lstStyle/>
          <a:p>
            <a:pPr algn="ctr" fontAlgn="base">
              <a:spcBef>
                <a:spcPct val="50000"/>
              </a:spcBef>
              <a:spcAft>
                <a:spcPct val="17000"/>
              </a:spcAft>
              <a:buClr>
                <a:srgbClr val="000000"/>
              </a:buClr>
              <a:buFont typeface="Wingdings" pitchFamily="2" charset="2"/>
              <a:buNone/>
              <a:defRPr/>
            </a:pPr>
            <a:endParaRPr lang="en-US" sz="1400">
              <a:solidFill>
                <a:srgbClr val="292929"/>
              </a:solidFill>
              <a:ea typeface="ＭＳ Ｐゴシック" pitchFamily="34" charset="-128"/>
            </a:endParaRPr>
          </a:p>
        </p:txBody>
      </p:sp>
      <p:sp>
        <p:nvSpPr>
          <p:cNvPr id="12" name="Line 47"/>
          <p:cNvSpPr>
            <a:spLocks noChangeShapeType="1"/>
          </p:cNvSpPr>
          <p:nvPr userDrawn="1"/>
        </p:nvSpPr>
        <p:spPr bwMode="auto">
          <a:xfrm>
            <a:off x="733425" y="2861945"/>
            <a:ext cx="7677150" cy="0"/>
          </a:xfrm>
          <a:prstGeom prst="line">
            <a:avLst/>
          </a:prstGeom>
          <a:noFill/>
          <a:ln w="19050">
            <a:solidFill>
              <a:srgbClr val="C0C0C0"/>
            </a:solidFill>
            <a:round/>
            <a:headEnd/>
            <a:tailEnd/>
          </a:ln>
          <a:effectLst/>
        </p:spPr>
        <p:txBody>
          <a:bodyPr/>
          <a:lstStyle/>
          <a:p>
            <a:pPr algn="ctr" fontAlgn="base">
              <a:spcBef>
                <a:spcPct val="50000"/>
              </a:spcBef>
              <a:spcAft>
                <a:spcPct val="17000"/>
              </a:spcAft>
              <a:buClr>
                <a:srgbClr val="000000"/>
              </a:buClr>
              <a:buFont typeface="Wingdings" pitchFamily="2" charset="2"/>
              <a:buNone/>
              <a:defRPr/>
            </a:pPr>
            <a:endParaRPr lang="en-US" sz="1400">
              <a:solidFill>
                <a:srgbClr val="292929"/>
              </a:solidFill>
              <a:ea typeface="ＭＳ Ｐゴシック" pitchFamily="34" charset="-128"/>
            </a:endParaRPr>
          </a:p>
        </p:txBody>
      </p:sp>
    </p:spTree>
    <p:extLst>
      <p:ext uri="{BB962C8B-B14F-4D97-AF65-F5344CB8AC3E}">
        <p14:creationId xmlns:p14="http://schemas.microsoft.com/office/powerpoint/2010/main" val="19564656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hasCustomPrompt="1"/>
          </p:nvPr>
        </p:nvSpPr>
        <p:spPr>
          <a:xfrm>
            <a:off x="622299" y="1514475"/>
            <a:ext cx="3912915" cy="2459071"/>
          </a:xfrm>
        </p:spPr>
        <p:txBody>
          <a:bodyPr/>
          <a:lstStyle>
            <a:lvl1pPr>
              <a:defRPr sz="2800" baseline="0"/>
            </a:lvl1pPr>
            <a:lvl2pPr>
              <a:buClr>
                <a:schemeClr val="accent2"/>
              </a:buClr>
              <a:defRPr sz="2400"/>
            </a:lvl2pPr>
            <a:lvl3pPr>
              <a:defRPr sz="2000"/>
            </a:lvl3pPr>
            <a:lvl4pPr>
              <a:buClr>
                <a:schemeClr val="accent2"/>
              </a:buClr>
              <a:buFont typeface="Arial" pitchFamily="34" charset="0"/>
              <a:buChar char="»"/>
              <a:defRPr sz="1800"/>
            </a:lvl4pPr>
            <a:lvl5pPr>
              <a:buClr>
                <a:schemeClr val="accent2"/>
              </a:buClr>
              <a:buFont typeface="Arial" pitchFamily="34" charset="0"/>
              <a:buChar char="–"/>
              <a:defRPr sz="1800"/>
            </a:lvl5pPr>
            <a:lvl6pPr>
              <a:defRPr sz="1800"/>
            </a:lvl6pPr>
            <a:lvl7pPr>
              <a:defRPr sz="1800"/>
            </a:lvl7pPr>
            <a:lvl8pPr>
              <a:defRPr sz="1800"/>
            </a:lvl8pPr>
            <a:lvl9pPr>
              <a:defRPr sz="1800"/>
            </a:lvl9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514475"/>
            <a:ext cx="4191000" cy="2071273"/>
          </a:xfrm>
        </p:spPr>
        <p:txBody>
          <a:bodyPr/>
          <a:lstStyle>
            <a:lvl1pPr>
              <a:defRPr sz="2800"/>
            </a:lvl1pPr>
            <a:lvl2pPr>
              <a:buClr>
                <a:schemeClr val="accent2"/>
              </a:buClr>
              <a:defRPr sz="2400"/>
            </a:lvl2pPr>
            <a:lvl3pPr>
              <a:defRPr sz="2000"/>
            </a:lvl3pPr>
            <a:lvl4pPr>
              <a:buClr>
                <a:schemeClr val="accent2"/>
              </a:buClr>
              <a:buFont typeface="Arial" pitchFamily="34" charset="0"/>
              <a:buChar char="»"/>
              <a:defRPr sz="1800"/>
            </a:lvl4pPr>
            <a:lvl5pPr>
              <a:buClr>
                <a:schemeClr val="accent2"/>
              </a:buClr>
              <a:buFont typeface="Arial" pitchFamily="34" charset="0"/>
              <a:buChar char="–"/>
              <a:defRPr sz="1800"/>
            </a:lvl5pPr>
            <a:lvl6pPr>
              <a:defRPr sz="1800"/>
            </a:lvl6pPr>
            <a:lvl7pPr>
              <a:defRPr sz="1800"/>
            </a:lvl7pPr>
            <a:lvl8pPr>
              <a:defRPr sz="1800"/>
            </a:lvl8pPr>
            <a:lvl9pPr>
              <a:defRPr sz="1800"/>
            </a:lvl9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1697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44524" y="179388"/>
            <a:ext cx="8194675"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635000" y="1531068"/>
            <a:ext cx="3862388" cy="42473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text styles</a:t>
            </a:r>
          </a:p>
        </p:txBody>
      </p:sp>
      <p:sp>
        <p:nvSpPr>
          <p:cNvPr id="4" name="Content Placeholder 3"/>
          <p:cNvSpPr>
            <a:spLocks noGrp="1"/>
          </p:cNvSpPr>
          <p:nvPr>
            <p:ph sz="half" idx="2" hasCustomPrompt="1"/>
          </p:nvPr>
        </p:nvSpPr>
        <p:spPr>
          <a:xfrm>
            <a:off x="635000" y="1955800"/>
            <a:ext cx="3862388" cy="1815177"/>
          </a:xfrm>
        </p:spPr>
        <p:txBody>
          <a:bodyPr/>
          <a:lstStyle>
            <a:lvl1pPr>
              <a:defRPr sz="2400"/>
            </a:lvl1pPr>
            <a:lvl2pPr>
              <a:defRPr sz="2000"/>
            </a:lvl2pPr>
            <a:lvl3pPr>
              <a:defRPr sz="1800"/>
            </a:lvl3pPr>
            <a:lvl4pPr>
              <a:buClr>
                <a:schemeClr val="accent2"/>
              </a:buClr>
              <a:buFont typeface="Arial" pitchFamily="34" charset="0"/>
              <a:buChar char="»"/>
              <a:defRPr sz="1600"/>
            </a:lvl4pPr>
            <a:lvl5pPr>
              <a:buFont typeface="Arial" pitchFamily="34" charset="0"/>
              <a:buChar char="–"/>
              <a:defRPr sz="1600"/>
            </a:lvl5pPr>
            <a:lvl6pPr>
              <a:defRPr sz="1600"/>
            </a:lvl6pPr>
            <a:lvl7pPr>
              <a:defRPr sz="1600"/>
            </a:lvl7pPr>
            <a:lvl8pPr>
              <a:defRPr sz="1600"/>
            </a:lvl8pPr>
            <a:lvl9pPr>
              <a:defRPr sz="1600"/>
            </a:lvl9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531068"/>
            <a:ext cx="4194175" cy="42473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text styles</a:t>
            </a:r>
          </a:p>
        </p:txBody>
      </p:sp>
      <p:sp>
        <p:nvSpPr>
          <p:cNvPr id="6" name="Content Placeholder 5"/>
          <p:cNvSpPr>
            <a:spLocks noGrp="1"/>
          </p:cNvSpPr>
          <p:nvPr>
            <p:ph sz="quarter" idx="4" hasCustomPrompt="1"/>
          </p:nvPr>
        </p:nvSpPr>
        <p:spPr>
          <a:xfrm>
            <a:off x="4645025" y="1955799"/>
            <a:ext cx="4194175" cy="1815177"/>
          </a:xfrm>
        </p:spPr>
        <p:txBody>
          <a:bodyPr/>
          <a:lstStyle>
            <a:lvl1pPr>
              <a:defRPr sz="2400"/>
            </a:lvl1pPr>
            <a:lvl2pPr>
              <a:defRPr sz="2000"/>
            </a:lvl2pPr>
            <a:lvl3pPr>
              <a:defRPr sz="1800"/>
            </a:lvl3pPr>
            <a:lvl4pPr>
              <a:buClr>
                <a:schemeClr val="accent2"/>
              </a:buClr>
              <a:buFont typeface="Arial" pitchFamily="34" charset="0"/>
              <a:buChar char="»"/>
              <a:defRPr sz="1600"/>
            </a:lvl4pPr>
            <a:lvl5pPr>
              <a:buFont typeface="Arial" pitchFamily="34" charset="0"/>
              <a:buChar char="–"/>
              <a:defRPr sz="1600"/>
            </a:lvl5pPr>
            <a:lvl6pPr>
              <a:defRPr sz="1600"/>
            </a:lvl6pPr>
            <a:lvl7pPr>
              <a:defRPr sz="1600"/>
            </a:lvl7pPr>
            <a:lvl8pPr>
              <a:defRPr sz="1600"/>
            </a:lvl8pPr>
            <a:lvl9pPr>
              <a:defRPr sz="1600"/>
            </a:lvl9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184740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Black Background">
    <p:bg>
      <p:bgPr>
        <a:solidFill>
          <a:srgbClr val="000000"/>
        </a:solidFill>
        <a:effectLst/>
      </p:bgPr>
    </p:bg>
    <p:spTree>
      <p:nvGrpSpPr>
        <p:cNvPr id="1" name=""/>
        <p:cNvGrpSpPr/>
        <p:nvPr/>
      </p:nvGrpSpPr>
      <p:grpSpPr>
        <a:xfrm>
          <a:off x="0" y="0"/>
          <a:ext cx="0" cy="0"/>
          <a:chOff x="0" y="0"/>
          <a:chExt cx="0" cy="0"/>
        </a:xfrm>
      </p:grpSpPr>
      <p:sp>
        <p:nvSpPr>
          <p:cNvPr id="3" name="Slide Number Placeholder 7"/>
          <p:cNvSpPr txBox="1">
            <a:spLocks/>
          </p:cNvSpPr>
          <p:nvPr userDrawn="1"/>
        </p:nvSpPr>
        <p:spPr>
          <a:xfrm>
            <a:off x="8591550" y="6543675"/>
            <a:ext cx="552450" cy="314325"/>
          </a:xfrm>
          <a:prstGeom prst="rect">
            <a:avLst/>
          </a:prstGeom>
        </p:spPr>
        <p:txBody>
          <a:bodyPr anchor="ctr"/>
          <a:lstStyle/>
          <a:p>
            <a:pPr algn="r" fontAlgn="base">
              <a:spcBef>
                <a:spcPct val="50000"/>
              </a:spcBef>
              <a:spcAft>
                <a:spcPct val="17000"/>
              </a:spcAft>
              <a:buClr>
                <a:srgbClr val="000000"/>
              </a:buClr>
              <a:buFont typeface="Wingdings" pitchFamily="2" charset="2"/>
              <a:buNone/>
            </a:pPr>
            <a:fld id="{85D714C4-E159-42BE-A017-B33F6B8BAEFC}" type="slidenum">
              <a:rPr lang="en-US" sz="800">
                <a:solidFill>
                  <a:srgbClr val="5E5E5E"/>
                </a:solidFill>
                <a:ea typeface="ＭＳ Ｐゴシック" pitchFamily="34" charset="-128"/>
              </a:rPr>
              <a:pPr algn="r" fontAlgn="base">
                <a:spcBef>
                  <a:spcPct val="50000"/>
                </a:spcBef>
                <a:spcAft>
                  <a:spcPct val="17000"/>
                </a:spcAft>
                <a:buClr>
                  <a:srgbClr val="000000"/>
                </a:buClr>
                <a:buFont typeface="Wingdings" pitchFamily="2" charset="2"/>
                <a:buNone/>
              </a:pPr>
              <a:t>‹#›</a:t>
            </a:fld>
            <a:endParaRPr lang="en-US" sz="800">
              <a:solidFill>
                <a:srgbClr val="5E5E5E"/>
              </a:solidFill>
              <a:ea typeface="ＭＳ Ｐゴシック" pitchFamily="34" charset="-128"/>
            </a:endParaRPr>
          </a:p>
        </p:txBody>
      </p:sp>
      <p:sp>
        <p:nvSpPr>
          <p:cNvPr id="4" name="Rectangle 3"/>
          <p:cNvSpPr>
            <a:spLocks noChangeArrowheads="1"/>
          </p:cNvSpPr>
          <p:nvPr userDrawn="1"/>
        </p:nvSpPr>
        <p:spPr bwMode="auto">
          <a:xfrm>
            <a:off x="2819400" y="6553200"/>
            <a:ext cx="3505200" cy="304800"/>
          </a:xfrm>
          <a:prstGeom prst="rect">
            <a:avLst/>
          </a:prstGeom>
          <a:noFill/>
          <a:ln w="9525">
            <a:noFill/>
            <a:miter lim="800000"/>
            <a:headEnd/>
            <a:tailEnd/>
          </a:ln>
          <a:effectLst/>
        </p:spPr>
        <p:txBody>
          <a:bodyPr anchor="b"/>
          <a:lstStyle/>
          <a:p>
            <a:pPr algn="ctr" eaLnBrk="0" fontAlgn="base" hangingPunct="0">
              <a:spcBef>
                <a:spcPct val="0"/>
              </a:spcBef>
              <a:spcAft>
                <a:spcPct val="0"/>
              </a:spcAft>
            </a:pPr>
            <a:r>
              <a:rPr lang="en-US" sz="600" b="1" dirty="0" smtClean="0">
                <a:solidFill>
                  <a:srgbClr val="404040"/>
                </a:solidFill>
                <a:ea typeface="ＭＳ Ｐゴシック" pitchFamily="34" charset="-128"/>
              </a:rPr>
              <a:t/>
            </a:r>
            <a:br>
              <a:rPr lang="en-US" sz="600" b="1" dirty="0" smtClean="0">
                <a:solidFill>
                  <a:srgbClr val="404040"/>
                </a:solidFill>
                <a:ea typeface="ＭＳ Ｐゴシック" pitchFamily="34" charset="-128"/>
              </a:rPr>
            </a:br>
            <a:r>
              <a:rPr lang="en-US" sz="600" b="1" dirty="0">
                <a:solidFill>
                  <a:srgbClr val="404040"/>
                </a:solidFill>
                <a:ea typeface="ＭＳ Ｐゴシック" pitchFamily="34" charset="-128"/>
              </a:rPr>
              <a:t>Copyright © 2010, SAS Institute Inc. All rights reserved.</a:t>
            </a:r>
          </a:p>
        </p:txBody>
      </p:sp>
    </p:spTree>
    <p:extLst>
      <p:ext uri="{BB962C8B-B14F-4D97-AF65-F5344CB8AC3E}">
        <p14:creationId xmlns:p14="http://schemas.microsoft.com/office/powerpoint/2010/main" val="1910522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1A8F5D-09CF-4B12-BCB2-FCB998BDD8B8}" type="datetimeFigureOut">
              <a:rPr lang="en-US" smtClean="0"/>
              <a:t>2/13/2013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339C3C-0F6E-4C9D-9BD6-336196307036}" type="slidenum">
              <a:rPr lang="en-US" smtClean="0"/>
              <a:t>‹#›</a:t>
            </a:fld>
            <a:endParaRPr lang="en-US"/>
          </a:p>
        </p:txBody>
      </p:sp>
    </p:spTree>
    <p:extLst>
      <p:ext uri="{BB962C8B-B14F-4D97-AF65-F5344CB8AC3E}">
        <p14:creationId xmlns:p14="http://schemas.microsoft.com/office/powerpoint/2010/main" val="16113222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White Background">
    <p:spTree>
      <p:nvGrpSpPr>
        <p:cNvPr id="1" name=""/>
        <p:cNvGrpSpPr/>
        <p:nvPr/>
      </p:nvGrpSpPr>
      <p:grpSpPr>
        <a:xfrm>
          <a:off x="0" y="0"/>
          <a:ext cx="0" cy="0"/>
          <a:chOff x="0" y="0"/>
          <a:chExt cx="0" cy="0"/>
        </a:xfrm>
      </p:grpSpPr>
      <p:sp>
        <p:nvSpPr>
          <p:cNvPr id="3" name="Slide Number Placeholder 7"/>
          <p:cNvSpPr txBox="1">
            <a:spLocks/>
          </p:cNvSpPr>
          <p:nvPr userDrawn="1"/>
        </p:nvSpPr>
        <p:spPr>
          <a:xfrm>
            <a:off x="8591550" y="6543675"/>
            <a:ext cx="552450" cy="314325"/>
          </a:xfrm>
          <a:prstGeom prst="rect">
            <a:avLst/>
          </a:prstGeom>
        </p:spPr>
        <p:txBody>
          <a:bodyPr anchor="ctr"/>
          <a:lstStyle/>
          <a:p>
            <a:pPr algn="r" fontAlgn="base">
              <a:spcBef>
                <a:spcPct val="50000"/>
              </a:spcBef>
              <a:spcAft>
                <a:spcPct val="17000"/>
              </a:spcAft>
              <a:buClr>
                <a:srgbClr val="000000"/>
              </a:buClr>
              <a:buFont typeface="Wingdings" pitchFamily="2" charset="2"/>
              <a:buNone/>
            </a:pPr>
            <a:fld id="{B118F726-21E5-4187-97F3-B22A79AA02B7}" type="slidenum">
              <a:rPr lang="en-US" sz="800">
                <a:solidFill>
                  <a:srgbClr val="000000"/>
                </a:solidFill>
                <a:ea typeface="ＭＳ Ｐゴシック" pitchFamily="34" charset="-128"/>
              </a:rPr>
              <a:pPr algn="r" fontAlgn="base">
                <a:spcBef>
                  <a:spcPct val="50000"/>
                </a:spcBef>
                <a:spcAft>
                  <a:spcPct val="17000"/>
                </a:spcAft>
                <a:buClr>
                  <a:srgbClr val="000000"/>
                </a:buClr>
                <a:buFont typeface="Wingdings" pitchFamily="2" charset="2"/>
                <a:buNone/>
              </a:pPr>
              <a:t>‹#›</a:t>
            </a:fld>
            <a:endParaRPr lang="en-US" sz="800" dirty="0">
              <a:solidFill>
                <a:srgbClr val="000000"/>
              </a:solidFill>
              <a:ea typeface="ＭＳ Ｐゴシック" pitchFamily="34" charset="-128"/>
            </a:endParaRPr>
          </a:p>
        </p:txBody>
      </p:sp>
      <p:sp>
        <p:nvSpPr>
          <p:cNvPr id="4" name="Rectangle 3"/>
          <p:cNvSpPr>
            <a:spLocks noChangeArrowheads="1"/>
          </p:cNvSpPr>
          <p:nvPr/>
        </p:nvSpPr>
        <p:spPr bwMode="auto">
          <a:xfrm>
            <a:off x="2819400" y="6553200"/>
            <a:ext cx="3505200" cy="304800"/>
          </a:xfrm>
          <a:prstGeom prst="rect">
            <a:avLst/>
          </a:prstGeom>
          <a:noFill/>
          <a:ln w="9525">
            <a:noFill/>
            <a:miter lim="800000"/>
            <a:headEnd/>
            <a:tailEnd/>
          </a:ln>
          <a:effectLst/>
        </p:spPr>
        <p:txBody>
          <a:bodyPr anchor="b"/>
          <a:lstStyle/>
          <a:p>
            <a:pPr algn="ctr" eaLnBrk="0" fontAlgn="base" hangingPunct="0">
              <a:spcBef>
                <a:spcPct val="0"/>
              </a:spcBef>
              <a:spcAft>
                <a:spcPct val="0"/>
              </a:spcAft>
            </a:pPr>
            <a:r>
              <a:rPr lang="en-US" sz="600" b="1" dirty="0" smtClean="0">
                <a:solidFill>
                  <a:srgbClr val="D9D9D9"/>
                </a:solidFill>
                <a:ea typeface="ＭＳ Ｐゴシック" pitchFamily="34" charset="-128"/>
              </a:rPr>
              <a:t>Copyright </a:t>
            </a:r>
            <a:r>
              <a:rPr lang="en-US" sz="600" b="1" dirty="0">
                <a:solidFill>
                  <a:srgbClr val="D9D9D9"/>
                </a:solidFill>
                <a:ea typeface="ＭＳ Ｐゴシック" pitchFamily="34" charset="-128"/>
              </a:rPr>
              <a:t>© </a:t>
            </a:r>
            <a:r>
              <a:rPr lang="en-US" sz="600" b="1" dirty="0" smtClean="0">
                <a:solidFill>
                  <a:srgbClr val="D9D9D9"/>
                </a:solidFill>
                <a:ea typeface="ＭＳ Ｐゴシック" pitchFamily="34" charset="-128"/>
              </a:rPr>
              <a:t>2010, </a:t>
            </a:r>
            <a:r>
              <a:rPr lang="en-US" sz="600" b="1" dirty="0">
                <a:solidFill>
                  <a:srgbClr val="D9D9D9"/>
                </a:solidFill>
                <a:ea typeface="ＭＳ Ｐゴシック" pitchFamily="34" charset="-128"/>
              </a:rPr>
              <a:t>SAS Institute Inc. All rights reserved.</a:t>
            </a:r>
            <a:endParaRPr lang="en-US" sz="600" dirty="0">
              <a:solidFill>
                <a:srgbClr val="D9D9D9"/>
              </a:solidFill>
              <a:latin typeface="Times New Roman" pitchFamily="18" charset="0"/>
              <a:ea typeface="ＭＳ Ｐゴシック" pitchFamily="34" charset="-128"/>
            </a:endParaRPr>
          </a:p>
        </p:txBody>
      </p:sp>
    </p:spTree>
    <p:extLst>
      <p:ext uri="{BB962C8B-B14F-4D97-AF65-F5344CB8AC3E}">
        <p14:creationId xmlns:p14="http://schemas.microsoft.com/office/powerpoint/2010/main" val="244622837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Alternative">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6"/>
          <p:cNvSpPr>
            <a:spLocks noChangeArrowheads="1"/>
          </p:cNvSpPr>
          <p:nvPr/>
        </p:nvSpPr>
        <p:spPr bwMode="auto">
          <a:xfrm>
            <a:off x="533400" y="6553200"/>
            <a:ext cx="2362200" cy="304800"/>
          </a:xfrm>
          <a:prstGeom prst="rect">
            <a:avLst/>
          </a:prstGeom>
          <a:noFill/>
          <a:ln w="9525">
            <a:noFill/>
            <a:miter lim="800000"/>
            <a:headEnd/>
            <a:tailEnd/>
          </a:ln>
          <a:effectLst/>
        </p:spPr>
        <p:txBody>
          <a:bodyPr anchor="b"/>
          <a:lstStyle/>
          <a:p>
            <a:pPr eaLnBrk="0" fontAlgn="base" hangingPunct="0">
              <a:spcBef>
                <a:spcPct val="0"/>
              </a:spcBef>
              <a:spcAft>
                <a:spcPct val="0"/>
              </a:spcAft>
              <a:defRPr/>
            </a:pPr>
            <a:endParaRPr lang="en-US" sz="600" dirty="0">
              <a:solidFill>
                <a:srgbClr val="4A91D4"/>
              </a:solidFill>
              <a:latin typeface="Times New Roman" pitchFamily="-112" charset="0"/>
              <a:ea typeface="ＭＳ Ｐゴシック" pitchFamily="-112" charset="-128"/>
              <a:cs typeface="ＭＳ Ｐゴシック" pitchFamily="-112" charset="-128"/>
            </a:endParaRPr>
          </a:p>
        </p:txBody>
      </p:sp>
      <p:sp>
        <p:nvSpPr>
          <p:cNvPr id="6" name="Line 47"/>
          <p:cNvSpPr>
            <a:spLocks noChangeShapeType="1"/>
          </p:cNvSpPr>
          <p:nvPr/>
        </p:nvSpPr>
        <p:spPr bwMode="auto">
          <a:xfrm>
            <a:off x="1252538" y="4264025"/>
            <a:ext cx="4805362" cy="0"/>
          </a:xfrm>
          <a:prstGeom prst="line">
            <a:avLst/>
          </a:prstGeom>
          <a:noFill/>
          <a:ln w="19050">
            <a:solidFill>
              <a:schemeClr val="bg1"/>
            </a:solidFill>
            <a:round/>
            <a:headEnd/>
            <a:tailEnd/>
          </a:ln>
          <a:effectLst/>
        </p:spPr>
        <p:txBody>
          <a:bodyPr/>
          <a:lstStyle/>
          <a:p>
            <a:pPr algn="ctr" fontAlgn="base">
              <a:spcBef>
                <a:spcPct val="50000"/>
              </a:spcBef>
              <a:spcAft>
                <a:spcPct val="17000"/>
              </a:spcAft>
              <a:buClr>
                <a:srgbClr val="000000"/>
              </a:buClr>
              <a:buFont typeface="Wingdings" pitchFamily="2" charset="2"/>
              <a:buNone/>
              <a:defRPr/>
            </a:pPr>
            <a:endParaRPr lang="en-US" sz="1400">
              <a:solidFill>
                <a:srgbClr val="292929"/>
              </a:solidFill>
              <a:ea typeface="ＭＳ Ｐゴシック" pitchFamily="34" charset="-128"/>
            </a:endParaRPr>
          </a:p>
        </p:txBody>
      </p:sp>
      <p:sp>
        <p:nvSpPr>
          <p:cNvPr id="23596" name="Rectangle 44"/>
          <p:cNvSpPr>
            <a:spLocks noGrp="1" noChangeArrowheads="1"/>
          </p:cNvSpPr>
          <p:nvPr>
            <p:ph type="ctrTitle" sz="quarter"/>
          </p:nvPr>
        </p:nvSpPr>
        <p:spPr>
          <a:xfrm>
            <a:off x="1143000" y="3253821"/>
            <a:ext cx="4914900" cy="1027666"/>
          </a:xfrm>
        </p:spPr>
        <p:txBody>
          <a:bodyPr anchor="b">
            <a:spAutoFit/>
          </a:bodyPr>
          <a:lstStyle>
            <a:lvl1pPr>
              <a:defRPr sz="3600" b="1" i="0" spc="0">
                <a:solidFill>
                  <a:schemeClr val="bg1"/>
                </a:solidFill>
              </a:defRPr>
            </a:lvl1pPr>
          </a:lstStyle>
          <a:p>
            <a:r>
              <a:rPr lang="en-US" smtClean="0"/>
              <a:t>Click to edit Master title style</a:t>
            </a:r>
            <a:endParaRPr lang="en-US" dirty="0"/>
          </a:p>
        </p:txBody>
      </p:sp>
      <p:sp>
        <p:nvSpPr>
          <p:cNvPr id="23597" name="Rectangle 45"/>
          <p:cNvSpPr>
            <a:spLocks noGrp="1" noChangeArrowheads="1"/>
          </p:cNvSpPr>
          <p:nvPr>
            <p:ph type="subTitle" sz="quarter" idx="1"/>
          </p:nvPr>
        </p:nvSpPr>
        <p:spPr>
          <a:xfrm>
            <a:off x="1152525" y="4267200"/>
            <a:ext cx="3810000" cy="328295"/>
          </a:xfrm>
        </p:spPr>
        <p:txBody>
          <a:bodyPr/>
          <a:lstStyle>
            <a:lvl1pPr marL="0" indent="0">
              <a:lnSpc>
                <a:spcPct val="95000"/>
              </a:lnSpc>
              <a:spcBef>
                <a:spcPct val="0"/>
              </a:spcBef>
              <a:spcAft>
                <a:spcPct val="0"/>
              </a:spcAft>
              <a:buFont typeface="Wingdings" pitchFamily="2" charset="2"/>
              <a:buNone/>
              <a:defRPr sz="1600" baseline="0">
                <a:solidFill>
                  <a:schemeClr val="bg1"/>
                </a:solidFill>
                <a:latin typeface="Arial Narrow" pitchFamily="34" charset="0"/>
              </a:defRPr>
            </a:lvl1pPr>
          </a:lstStyle>
          <a:p>
            <a:r>
              <a:rPr lang="en-US" smtClean="0"/>
              <a:t>Click to edit Master subtitle style</a:t>
            </a:r>
            <a:endParaRPr lang="en-US" dirty="0"/>
          </a:p>
        </p:txBody>
      </p:sp>
      <p:sp>
        <p:nvSpPr>
          <p:cNvPr id="12" name="Rectangle 11"/>
          <p:cNvSpPr>
            <a:spLocks noChangeArrowheads="1"/>
          </p:cNvSpPr>
          <p:nvPr/>
        </p:nvSpPr>
        <p:spPr bwMode="auto">
          <a:xfrm>
            <a:off x="2819400" y="6553200"/>
            <a:ext cx="3505200" cy="304800"/>
          </a:xfrm>
          <a:prstGeom prst="rect">
            <a:avLst/>
          </a:prstGeom>
          <a:noFill/>
          <a:ln w="9525">
            <a:noFill/>
            <a:miter lim="800000"/>
            <a:headEnd/>
            <a:tailEnd/>
          </a:ln>
          <a:effectLst/>
        </p:spPr>
        <p:txBody>
          <a:bodyPr anchor="b"/>
          <a:lstStyle/>
          <a:p>
            <a:pPr algn="ctr" eaLnBrk="0" fontAlgn="base" hangingPunct="0">
              <a:spcBef>
                <a:spcPct val="0"/>
              </a:spcBef>
              <a:spcAft>
                <a:spcPct val="0"/>
              </a:spcAft>
            </a:pPr>
            <a:r>
              <a:rPr lang="en-US" sz="600" b="1" dirty="0" smtClean="0">
                <a:solidFill>
                  <a:srgbClr val="00539B"/>
                </a:solidFill>
                <a:ea typeface="ＭＳ Ｐゴシック" pitchFamily="34" charset="-128"/>
              </a:rPr>
              <a:t/>
            </a:r>
            <a:br>
              <a:rPr lang="en-US" sz="600" b="1" dirty="0" smtClean="0">
                <a:solidFill>
                  <a:srgbClr val="00539B"/>
                </a:solidFill>
                <a:ea typeface="ＭＳ Ｐゴシック" pitchFamily="34" charset="-128"/>
              </a:rPr>
            </a:br>
            <a:r>
              <a:rPr lang="en-US" sz="600" b="1" dirty="0">
                <a:solidFill>
                  <a:srgbClr val="00539B"/>
                </a:solidFill>
                <a:ea typeface="ＭＳ Ｐゴシック" pitchFamily="34" charset="-128"/>
              </a:rPr>
              <a:t>Copyright © </a:t>
            </a:r>
            <a:r>
              <a:rPr lang="en-US" sz="600" b="1" dirty="0" smtClean="0">
                <a:solidFill>
                  <a:srgbClr val="00539B"/>
                </a:solidFill>
                <a:ea typeface="ＭＳ Ｐゴシック" pitchFamily="34" charset="-128"/>
              </a:rPr>
              <a:t>2011, </a:t>
            </a:r>
            <a:r>
              <a:rPr lang="en-US" sz="600" b="1" dirty="0">
                <a:solidFill>
                  <a:srgbClr val="00539B"/>
                </a:solidFill>
                <a:ea typeface="ＭＳ Ｐゴシック" pitchFamily="34" charset="-128"/>
              </a:rPr>
              <a:t>SAS Institute Inc. All rights reserved.</a:t>
            </a:r>
            <a:endParaRPr lang="en-US" sz="600" dirty="0">
              <a:solidFill>
                <a:srgbClr val="00539B"/>
              </a:solidFill>
              <a:latin typeface="Times New Roman" pitchFamily="18" charset="0"/>
              <a:ea typeface="ＭＳ Ｐゴシック" pitchFamily="34" charset="-128"/>
            </a:endParaRPr>
          </a:p>
        </p:txBody>
      </p:sp>
    </p:spTree>
    <p:extLst>
      <p:ext uri="{BB962C8B-B14F-4D97-AF65-F5344CB8AC3E}">
        <p14:creationId xmlns:p14="http://schemas.microsoft.com/office/powerpoint/2010/main" val="33141713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Full Coverage 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08088" y="2095500"/>
            <a:ext cx="5408612" cy="1003300"/>
          </a:xfrm>
        </p:spPr>
        <p:txBody>
          <a:bodyPr anchor="ctr"/>
          <a:lstStyle>
            <a:lvl1pPr algn="l">
              <a:defRPr baseline="0">
                <a:solidFill>
                  <a:srgbClr val="FFFFFF"/>
                </a:solidFill>
              </a:defRPr>
            </a:lvl1pPr>
          </a:lstStyle>
          <a:p>
            <a:r>
              <a:rPr lang="en-US" smtClean="0"/>
              <a:t>Click to edit Master title style</a:t>
            </a:r>
            <a:endParaRPr lang="en-US" dirty="0"/>
          </a:p>
        </p:txBody>
      </p:sp>
      <p:sp>
        <p:nvSpPr>
          <p:cNvPr id="13" name="Rectangle 12"/>
          <p:cNvSpPr>
            <a:spLocks noChangeArrowheads="1"/>
          </p:cNvSpPr>
          <p:nvPr/>
        </p:nvSpPr>
        <p:spPr bwMode="auto">
          <a:xfrm>
            <a:off x="2819400" y="6553200"/>
            <a:ext cx="3505200" cy="304800"/>
          </a:xfrm>
          <a:prstGeom prst="rect">
            <a:avLst/>
          </a:prstGeom>
          <a:noFill/>
          <a:ln w="9525">
            <a:noFill/>
            <a:miter lim="800000"/>
            <a:headEnd/>
            <a:tailEnd/>
          </a:ln>
          <a:effectLst/>
        </p:spPr>
        <p:txBody>
          <a:bodyPr anchor="b"/>
          <a:lstStyle/>
          <a:p>
            <a:pPr algn="ctr" eaLnBrk="0" hangingPunct="0">
              <a:defRPr/>
            </a:pPr>
            <a:r>
              <a:rPr lang="en-US" sz="600" b="1" kern="0" dirty="0" smtClean="0">
                <a:solidFill>
                  <a:srgbClr val="00539B"/>
                </a:solidFill>
                <a:ea typeface="ＭＳ Ｐゴシック" pitchFamily="34" charset="-128"/>
              </a:rPr>
              <a:t/>
            </a:r>
            <a:br>
              <a:rPr lang="en-US" sz="600" b="1" kern="0" dirty="0" smtClean="0">
                <a:solidFill>
                  <a:srgbClr val="00539B"/>
                </a:solidFill>
                <a:ea typeface="ＭＳ Ｐゴシック" pitchFamily="34" charset="-128"/>
              </a:rPr>
            </a:br>
            <a:r>
              <a:rPr lang="en-US" sz="600" b="1" kern="0" dirty="0">
                <a:solidFill>
                  <a:srgbClr val="00539B"/>
                </a:solidFill>
                <a:ea typeface="ＭＳ Ｐゴシック" pitchFamily="34" charset="-128"/>
              </a:rPr>
              <a:t>Copyright © </a:t>
            </a:r>
            <a:r>
              <a:rPr lang="en-US" sz="600" b="1" kern="0" dirty="0" smtClean="0">
                <a:solidFill>
                  <a:srgbClr val="00539B"/>
                </a:solidFill>
                <a:ea typeface="ＭＳ Ｐゴシック" pitchFamily="34" charset="-128"/>
              </a:rPr>
              <a:t>2011, </a:t>
            </a:r>
            <a:r>
              <a:rPr lang="en-US" sz="600" b="1" kern="0" dirty="0">
                <a:solidFill>
                  <a:srgbClr val="00539B"/>
                </a:solidFill>
                <a:ea typeface="ＭＳ Ｐゴシック" pitchFamily="34" charset="-128"/>
              </a:rPr>
              <a:t>SAS Institute Inc. All rights reserved.</a:t>
            </a:r>
            <a:endParaRPr lang="en-US" sz="600" kern="0" dirty="0">
              <a:solidFill>
                <a:srgbClr val="00539B"/>
              </a:solidFill>
              <a:latin typeface="Times New Roman" pitchFamily="18" charset="0"/>
              <a:ea typeface="ＭＳ Ｐゴシック" pitchFamily="34" charset="-128"/>
            </a:endParaRPr>
          </a:p>
        </p:txBody>
      </p:sp>
      <p:grpSp>
        <p:nvGrpSpPr>
          <p:cNvPr id="5" name="Group 4"/>
          <p:cNvGrpSpPr/>
          <p:nvPr userDrawn="1"/>
        </p:nvGrpSpPr>
        <p:grpSpPr>
          <a:xfrm>
            <a:off x="1313815" y="6371055"/>
            <a:ext cx="1655277" cy="167513"/>
            <a:chOff x="1195324" y="673735"/>
            <a:chExt cx="4235450" cy="428625"/>
          </a:xfrm>
        </p:grpSpPr>
        <p:sp>
          <p:nvSpPr>
            <p:cNvPr id="6" name="Freeform 22"/>
            <p:cNvSpPr>
              <a:spLocks/>
            </p:cNvSpPr>
            <p:nvPr/>
          </p:nvSpPr>
          <p:spPr bwMode="auto">
            <a:xfrm>
              <a:off x="1195324" y="683260"/>
              <a:ext cx="527050" cy="409575"/>
            </a:xfrm>
            <a:custGeom>
              <a:avLst/>
              <a:gdLst/>
              <a:ahLst/>
              <a:cxnLst>
                <a:cxn ang="0">
                  <a:pos x="0" y="0"/>
                </a:cxn>
                <a:cxn ang="0">
                  <a:pos x="66" y="0"/>
                </a:cxn>
                <a:cxn ang="0">
                  <a:pos x="98" y="184"/>
                </a:cxn>
                <a:cxn ang="0">
                  <a:pos x="98" y="184"/>
                </a:cxn>
                <a:cxn ang="0">
                  <a:pos x="130" y="0"/>
                </a:cxn>
                <a:cxn ang="0">
                  <a:pos x="202" y="0"/>
                </a:cxn>
                <a:cxn ang="0">
                  <a:pos x="236" y="184"/>
                </a:cxn>
                <a:cxn ang="0">
                  <a:pos x="236" y="184"/>
                </a:cxn>
                <a:cxn ang="0">
                  <a:pos x="268" y="0"/>
                </a:cxn>
                <a:cxn ang="0">
                  <a:pos x="332" y="0"/>
                </a:cxn>
                <a:cxn ang="0">
                  <a:pos x="276" y="258"/>
                </a:cxn>
                <a:cxn ang="0">
                  <a:pos x="200" y="258"/>
                </a:cxn>
                <a:cxn ang="0">
                  <a:pos x="166" y="76"/>
                </a:cxn>
                <a:cxn ang="0">
                  <a:pos x="166" y="76"/>
                </a:cxn>
                <a:cxn ang="0">
                  <a:pos x="134" y="258"/>
                </a:cxn>
                <a:cxn ang="0">
                  <a:pos x="56" y="258"/>
                </a:cxn>
                <a:cxn ang="0">
                  <a:pos x="0" y="0"/>
                </a:cxn>
              </a:cxnLst>
              <a:rect l="0" t="0" r="r" b="b"/>
              <a:pathLst>
                <a:path w="332" h="258">
                  <a:moveTo>
                    <a:pt x="0" y="0"/>
                  </a:moveTo>
                  <a:lnTo>
                    <a:pt x="66" y="0"/>
                  </a:lnTo>
                  <a:lnTo>
                    <a:pt x="98" y="184"/>
                  </a:lnTo>
                  <a:lnTo>
                    <a:pt x="98" y="184"/>
                  </a:lnTo>
                  <a:lnTo>
                    <a:pt x="130" y="0"/>
                  </a:lnTo>
                  <a:lnTo>
                    <a:pt x="202" y="0"/>
                  </a:lnTo>
                  <a:lnTo>
                    <a:pt x="236" y="184"/>
                  </a:lnTo>
                  <a:lnTo>
                    <a:pt x="236" y="184"/>
                  </a:lnTo>
                  <a:lnTo>
                    <a:pt x="268" y="0"/>
                  </a:lnTo>
                  <a:lnTo>
                    <a:pt x="332" y="0"/>
                  </a:lnTo>
                  <a:lnTo>
                    <a:pt x="276" y="258"/>
                  </a:lnTo>
                  <a:lnTo>
                    <a:pt x="200" y="258"/>
                  </a:lnTo>
                  <a:lnTo>
                    <a:pt x="166" y="76"/>
                  </a:lnTo>
                  <a:lnTo>
                    <a:pt x="166" y="76"/>
                  </a:lnTo>
                  <a:lnTo>
                    <a:pt x="134" y="258"/>
                  </a:lnTo>
                  <a:lnTo>
                    <a:pt x="56" y="258"/>
                  </a:lnTo>
                  <a:lnTo>
                    <a:pt x="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7" name="Freeform 23"/>
            <p:cNvSpPr>
              <a:spLocks/>
            </p:cNvSpPr>
            <p:nvPr/>
          </p:nvSpPr>
          <p:spPr bwMode="auto">
            <a:xfrm>
              <a:off x="1731899" y="683260"/>
              <a:ext cx="523875" cy="409575"/>
            </a:xfrm>
            <a:custGeom>
              <a:avLst/>
              <a:gdLst/>
              <a:ahLst/>
              <a:cxnLst>
                <a:cxn ang="0">
                  <a:pos x="0" y="0"/>
                </a:cxn>
                <a:cxn ang="0">
                  <a:pos x="66" y="0"/>
                </a:cxn>
                <a:cxn ang="0">
                  <a:pos x="96" y="184"/>
                </a:cxn>
                <a:cxn ang="0">
                  <a:pos x="98" y="184"/>
                </a:cxn>
                <a:cxn ang="0">
                  <a:pos x="130" y="0"/>
                </a:cxn>
                <a:cxn ang="0">
                  <a:pos x="200" y="0"/>
                </a:cxn>
                <a:cxn ang="0">
                  <a:pos x="234" y="184"/>
                </a:cxn>
                <a:cxn ang="0">
                  <a:pos x="236" y="184"/>
                </a:cxn>
                <a:cxn ang="0">
                  <a:pos x="266" y="0"/>
                </a:cxn>
                <a:cxn ang="0">
                  <a:pos x="330" y="0"/>
                </a:cxn>
                <a:cxn ang="0">
                  <a:pos x="274" y="258"/>
                </a:cxn>
                <a:cxn ang="0">
                  <a:pos x="200" y="258"/>
                </a:cxn>
                <a:cxn ang="0">
                  <a:pos x="166" y="76"/>
                </a:cxn>
                <a:cxn ang="0">
                  <a:pos x="164" y="76"/>
                </a:cxn>
                <a:cxn ang="0">
                  <a:pos x="132" y="258"/>
                </a:cxn>
                <a:cxn ang="0">
                  <a:pos x="56" y="258"/>
                </a:cxn>
                <a:cxn ang="0">
                  <a:pos x="0" y="0"/>
                </a:cxn>
              </a:cxnLst>
              <a:rect l="0" t="0" r="r" b="b"/>
              <a:pathLst>
                <a:path w="330" h="258">
                  <a:moveTo>
                    <a:pt x="0" y="0"/>
                  </a:moveTo>
                  <a:lnTo>
                    <a:pt x="66" y="0"/>
                  </a:lnTo>
                  <a:lnTo>
                    <a:pt x="96" y="184"/>
                  </a:lnTo>
                  <a:lnTo>
                    <a:pt x="98" y="184"/>
                  </a:lnTo>
                  <a:lnTo>
                    <a:pt x="130" y="0"/>
                  </a:lnTo>
                  <a:lnTo>
                    <a:pt x="200" y="0"/>
                  </a:lnTo>
                  <a:lnTo>
                    <a:pt x="234" y="184"/>
                  </a:lnTo>
                  <a:lnTo>
                    <a:pt x="236" y="184"/>
                  </a:lnTo>
                  <a:lnTo>
                    <a:pt x="266" y="0"/>
                  </a:lnTo>
                  <a:lnTo>
                    <a:pt x="330" y="0"/>
                  </a:lnTo>
                  <a:lnTo>
                    <a:pt x="274" y="258"/>
                  </a:lnTo>
                  <a:lnTo>
                    <a:pt x="200" y="258"/>
                  </a:lnTo>
                  <a:lnTo>
                    <a:pt x="166" y="76"/>
                  </a:lnTo>
                  <a:lnTo>
                    <a:pt x="164" y="76"/>
                  </a:lnTo>
                  <a:lnTo>
                    <a:pt x="132" y="258"/>
                  </a:lnTo>
                  <a:lnTo>
                    <a:pt x="56" y="258"/>
                  </a:lnTo>
                  <a:lnTo>
                    <a:pt x="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8" name="Freeform 24"/>
            <p:cNvSpPr>
              <a:spLocks/>
            </p:cNvSpPr>
            <p:nvPr/>
          </p:nvSpPr>
          <p:spPr bwMode="auto">
            <a:xfrm>
              <a:off x="2265299" y="683260"/>
              <a:ext cx="527050" cy="409575"/>
            </a:xfrm>
            <a:custGeom>
              <a:avLst/>
              <a:gdLst/>
              <a:ahLst/>
              <a:cxnLst>
                <a:cxn ang="0">
                  <a:pos x="0" y="0"/>
                </a:cxn>
                <a:cxn ang="0">
                  <a:pos x="66" y="0"/>
                </a:cxn>
                <a:cxn ang="0">
                  <a:pos x="98" y="184"/>
                </a:cxn>
                <a:cxn ang="0">
                  <a:pos x="98" y="184"/>
                </a:cxn>
                <a:cxn ang="0">
                  <a:pos x="130" y="0"/>
                </a:cxn>
                <a:cxn ang="0">
                  <a:pos x="202" y="0"/>
                </a:cxn>
                <a:cxn ang="0">
                  <a:pos x="236" y="184"/>
                </a:cxn>
                <a:cxn ang="0">
                  <a:pos x="236" y="184"/>
                </a:cxn>
                <a:cxn ang="0">
                  <a:pos x="268" y="0"/>
                </a:cxn>
                <a:cxn ang="0">
                  <a:pos x="332" y="0"/>
                </a:cxn>
                <a:cxn ang="0">
                  <a:pos x="276" y="258"/>
                </a:cxn>
                <a:cxn ang="0">
                  <a:pos x="200" y="258"/>
                </a:cxn>
                <a:cxn ang="0">
                  <a:pos x="166" y="76"/>
                </a:cxn>
                <a:cxn ang="0">
                  <a:pos x="166" y="76"/>
                </a:cxn>
                <a:cxn ang="0">
                  <a:pos x="134" y="258"/>
                </a:cxn>
                <a:cxn ang="0">
                  <a:pos x="56" y="258"/>
                </a:cxn>
                <a:cxn ang="0">
                  <a:pos x="0" y="0"/>
                </a:cxn>
              </a:cxnLst>
              <a:rect l="0" t="0" r="r" b="b"/>
              <a:pathLst>
                <a:path w="332" h="258">
                  <a:moveTo>
                    <a:pt x="0" y="0"/>
                  </a:moveTo>
                  <a:lnTo>
                    <a:pt x="66" y="0"/>
                  </a:lnTo>
                  <a:lnTo>
                    <a:pt x="98" y="184"/>
                  </a:lnTo>
                  <a:lnTo>
                    <a:pt x="98" y="184"/>
                  </a:lnTo>
                  <a:lnTo>
                    <a:pt x="130" y="0"/>
                  </a:lnTo>
                  <a:lnTo>
                    <a:pt x="202" y="0"/>
                  </a:lnTo>
                  <a:lnTo>
                    <a:pt x="236" y="184"/>
                  </a:lnTo>
                  <a:lnTo>
                    <a:pt x="236" y="184"/>
                  </a:lnTo>
                  <a:lnTo>
                    <a:pt x="268" y="0"/>
                  </a:lnTo>
                  <a:lnTo>
                    <a:pt x="332" y="0"/>
                  </a:lnTo>
                  <a:lnTo>
                    <a:pt x="276" y="258"/>
                  </a:lnTo>
                  <a:lnTo>
                    <a:pt x="200" y="258"/>
                  </a:lnTo>
                  <a:lnTo>
                    <a:pt x="166" y="76"/>
                  </a:lnTo>
                  <a:lnTo>
                    <a:pt x="166" y="76"/>
                  </a:lnTo>
                  <a:lnTo>
                    <a:pt x="134" y="258"/>
                  </a:lnTo>
                  <a:lnTo>
                    <a:pt x="56" y="258"/>
                  </a:lnTo>
                  <a:lnTo>
                    <a:pt x="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9" name="Rectangle 25"/>
            <p:cNvSpPr>
              <a:spLocks noChangeArrowheads="1"/>
            </p:cNvSpPr>
            <p:nvPr/>
          </p:nvSpPr>
          <p:spPr bwMode="auto">
            <a:xfrm>
              <a:off x="2808224" y="975360"/>
              <a:ext cx="101600" cy="117475"/>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0" name="Freeform 26"/>
            <p:cNvSpPr>
              <a:spLocks/>
            </p:cNvSpPr>
            <p:nvPr/>
          </p:nvSpPr>
          <p:spPr bwMode="auto">
            <a:xfrm>
              <a:off x="2966974" y="673735"/>
              <a:ext cx="304800" cy="428625"/>
            </a:xfrm>
            <a:custGeom>
              <a:avLst/>
              <a:gdLst/>
              <a:ahLst/>
              <a:cxnLst>
                <a:cxn ang="0">
                  <a:pos x="60" y="188"/>
                </a:cxn>
                <a:cxn ang="0">
                  <a:pos x="60" y="196"/>
                </a:cxn>
                <a:cxn ang="0">
                  <a:pos x="66" y="210"/>
                </a:cxn>
                <a:cxn ang="0">
                  <a:pos x="74" y="220"/>
                </a:cxn>
                <a:cxn ang="0">
                  <a:pos x="86" y="224"/>
                </a:cxn>
                <a:cxn ang="0">
                  <a:pos x="94" y="226"/>
                </a:cxn>
                <a:cxn ang="0">
                  <a:pos x="114" y="222"/>
                </a:cxn>
                <a:cxn ang="0">
                  <a:pos x="122" y="214"/>
                </a:cxn>
                <a:cxn ang="0">
                  <a:pos x="128" y="202"/>
                </a:cxn>
                <a:cxn ang="0">
                  <a:pos x="128" y="194"/>
                </a:cxn>
                <a:cxn ang="0">
                  <a:pos x="120" y="176"/>
                </a:cxn>
                <a:cxn ang="0">
                  <a:pos x="104" y="166"/>
                </a:cxn>
                <a:cxn ang="0">
                  <a:pos x="58" y="148"/>
                </a:cxn>
                <a:cxn ang="0">
                  <a:pos x="34" y="138"/>
                </a:cxn>
                <a:cxn ang="0">
                  <a:pos x="16" y="122"/>
                </a:cxn>
                <a:cxn ang="0">
                  <a:pos x="6" y="102"/>
                </a:cxn>
                <a:cxn ang="0">
                  <a:pos x="2" y="78"/>
                </a:cxn>
                <a:cxn ang="0">
                  <a:pos x="4" y="62"/>
                </a:cxn>
                <a:cxn ang="0">
                  <a:pos x="14" y="34"/>
                </a:cxn>
                <a:cxn ang="0">
                  <a:pos x="38" y="12"/>
                </a:cxn>
                <a:cxn ang="0">
                  <a:pos x="74" y="2"/>
                </a:cxn>
                <a:cxn ang="0">
                  <a:pos x="98" y="0"/>
                </a:cxn>
                <a:cxn ang="0">
                  <a:pos x="136" y="4"/>
                </a:cxn>
                <a:cxn ang="0">
                  <a:pos x="164" y="18"/>
                </a:cxn>
                <a:cxn ang="0">
                  <a:pos x="180" y="42"/>
                </a:cxn>
                <a:cxn ang="0">
                  <a:pos x="186" y="72"/>
                </a:cxn>
                <a:cxn ang="0">
                  <a:pos x="126" y="84"/>
                </a:cxn>
                <a:cxn ang="0">
                  <a:pos x="124" y="66"/>
                </a:cxn>
                <a:cxn ang="0">
                  <a:pos x="120" y="54"/>
                </a:cxn>
                <a:cxn ang="0">
                  <a:pos x="110" y="48"/>
                </a:cxn>
                <a:cxn ang="0">
                  <a:pos x="96" y="44"/>
                </a:cxn>
                <a:cxn ang="0">
                  <a:pos x="84" y="46"/>
                </a:cxn>
                <a:cxn ang="0">
                  <a:pos x="72" y="56"/>
                </a:cxn>
                <a:cxn ang="0">
                  <a:pos x="66" y="66"/>
                </a:cxn>
                <a:cxn ang="0">
                  <a:pos x="66" y="72"/>
                </a:cxn>
                <a:cxn ang="0">
                  <a:pos x="72" y="90"/>
                </a:cxn>
                <a:cxn ang="0">
                  <a:pos x="94" y="102"/>
                </a:cxn>
                <a:cxn ang="0">
                  <a:pos x="134" y="116"/>
                </a:cxn>
                <a:cxn ang="0">
                  <a:pos x="160" y="128"/>
                </a:cxn>
                <a:cxn ang="0">
                  <a:pos x="178" y="144"/>
                </a:cxn>
                <a:cxn ang="0">
                  <a:pos x="188" y="164"/>
                </a:cxn>
                <a:cxn ang="0">
                  <a:pos x="192" y="190"/>
                </a:cxn>
                <a:cxn ang="0">
                  <a:pos x="190" y="208"/>
                </a:cxn>
                <a:cxn ang="0">
                  <a:pos x="176" y="240"/>
                </a:cxn>
                <a:cxn ang="0">
                  <a:pos x="150" y="260"/>
                </a:cxn>
                <a:cxn ang="0">
                  <a:pos x="116" y="270"/>
                </a:cxn>
                <a:cxn ang="0">
                  <a:pos x="96" y="270"/>
                </a:cxn>
                <a:cxn ang="0">
                  <a:pos x="50" y="264"/>
                </a:cxn>
                <a:cxn ang="0">
                  <a:pos x="20" y="248"/>
                </a:cxn>
                <a:cxn ang="0">
                  <a:pos x="6" y="222"/>
                </a:cxn>
                <a:cxn ang="0">
                  <a:pos x="0" y="188"/>
                </a:cxn>
                <a:cxn ang="0">
                  <a:pos x="60" y="180"/>
                </a:cxn>
              </a:cxnLst>
              <a:rect l="0" t="0" r="r" b="b"/>
              <a:pathLst>
                <a:path w="192" h="270">
                  <a:moveTo>
                    <a:pt x="60" y="180"/>
                  </a:moveTo>
                  <a:lnTo>
                    <a:pt x="60" y="188"/>
                  </a:lnTo>
                  <a:lnTo>
                    <a:pt x="60" y="188"/>
                  </a:lnTo>
                  <a:lnTo>
                    <a:pt x="60" y="196"/>
                  </a:lnTo>
                  <a:lnTo>
                    <a:pt x="62" y="204"/>
                  </a:lnTo>
                  <a:lnTo>
                    <a:pt x="66" y="210"/>
                  </a:lnTo>
                  <a:lnTo>
                    <a:pt x="68" y="216"/>
                  </a:lnTo>
                  <a:lnTo>
                    <a:pt x="74" y="220"/>
                  </a:lnTo>
                  <a:lnTo>
                    <a:pt x="80" y="222"/>
                  </a:lnTo>
                  <a:lnTo>
                    <a:pt x="86" y="224"/>
                  </a:lnTo>
                  <a:lnTo>
                    <a:pt x="94" y="226"/>
                  </a:lnTo>
                  <a:lnTo>
                    <a:pt x="94" y="226"/>
                  </a:lnTo>
                  <a:lnTo>
                    <a:pt x="108" y="224"/>
                  </a:lnTo>
                  <a:lnTo>
                    <a:pt x="114" y="222"/>
                  </a:lnTo>
                  <a:lnTo>
                    <a:pt x="118" y="218"/>
                  </a:lnTo>
                  <a:lnTo>
                    <a:pt x="122" y="214"/>
                  </a:lnTo>
                  <a:lnTo>
                    <a:pt x="126" y="208"/>
                  </a:lnTo>
                  <a:lnTo>
                    <a:pt x="128" y="202"/>
                  </a:lnTo>
                  <a:lnTo>
                    <a:pt x="128" y="194"/>
                  </a:lnTo>
                  <a:lnTo>
                    <a:pt x="128" y="194"/>
                  </a:lnTo>
                  <a:lnTo>
                    <a:pt x="126" y="184"/>
                  </a:lnTo>
                  <a:lnTo>
                    <a:pt x="120" y="176"/>
                  </a:lnTo>
                  <a:lnTo>
                    <a:pt x="114" y="170"/>
                  </a:lnTo>
                  <a:lnTo>
                    <a:pt x="104" y="166"/>
                  </a:lnTo>
                  <a:lnTo>
                    <a:pt x="58" y="148"/>
                  </a:lnTo>
                  <a:lnTo>
                    <a:pt x="58" y="148"/>
                  </a:lnTo>
                  <a:lnTo>
                    <a:pt x="44" y="144"/>
                  </a:lnTo>
                  <a:lnTo>
                    <a:pt x="34" y="138"/>
                  </a:lnTo>
                  <a:lnTo>
                    <a:pt x="24" y="130"/>
                  </a:lnTo>
                  <a:lnTo>
                    <a:pt x="16" y="122"/>
                  </a:lnTo>
                  <a:lnTo>
                    <a:pt x="10" y="112"/>
                  </a:lnTo>
                  <a:lnTo>
                    <a:pt x="6" y="102"/>
                  </a:lnTo>
                  <a:lnTo>
                    <a:pt x="4" y="90"/>
                  </a:lnTo>
                  <a:lnTo>
                    <a:pt x="2" y="78"/>
                  </a:lnTo>
                  <a:lnTo>
                    <a:pt x="2" y="78"/>
                  </a:lnTo>
                  <a:lnTo>
                    <a:pt x="4" y="62"/>
                  </a:lnTo>
                  <a:lnTo>
                    <a:pt x="8" y="48"/>
                  </a:lnTo>
                  <a:lnTo>
                    <a:pt x="14" y="34"/>
                  </a:lnTo>
                  <a:lnTo>
                    <a:pt x="24" y="22"/>
                  </a:lnTo>
                  <a:lnTo>
                    <a:pt x="38" y="12"/>
                  </a:lnTo>
                  <a:lnTo>
                    <a:pt x="54" y="6"/>
                  </a:lnTo>
                  <a:lnTo>
                    <a:pt x="74" y="2"/>
                  </a:lnTo>
                  <a:lnTo>
                    <a:pt x="98" y="0"/>
                  </a:lnTo>
                  <a:lnTo>
                    <a:pt x="98" y="0"/>
                  </a:lnTo>
                  <a:lnTo>
                    <a:pt x="118" y="0"/>
                  </a:lnTo>
                  <a:lnTo>
                    <a:pt x="136" y="4"/>
                  </a:lnTo>
                  <a:lnTo>
                    <a:pt x="152" y="10"/>
                  </a:lnTo>
                  <a:lnTo>
                    <a:pt x="164" y="18"/>
                  </a:lnTo>
                  <a:lnTo>
                    <a:pt x="174" y="30"/>
                  </a:lnTo>
                  <a:lnTo>
                    <a:pt x="180" y="42"/>
                  </a:lnTo>
                  <a:lnTo>
                    <a:pt x="184" y="56"/>
                  </a:lnTo>
                  <a:lnTo>
                    <a:pt x="186" y="72"/>
                  </a:lnTo>
                  <a:lnTo>
                    <a:pt x="186" y="84"/>
                  </a:lnTo>
                  <a:lnTo>
                    <a:pt x="126" y="84"/>
                  </a:lnTo>
                  <a:lnTo>
                    <a:pt x="126" y="84"/>
                  </a:lnTo>
                  <a:lnTo>
                    <a:pt x="124" y="66"/>
                  </a:lnTo>
                  <a:lnTo>
                    <a:pt x="122" y="60"/>
                  </a:lnTo>
                  <a:lnTo>
                    <a:pt x="120" y="54"/>
                  </a:lnTo>
                  <a:lnTo>
                    <a:pt x="116" y="50"/>
                  </a:lnTo>
                  <a:lnTo>
                    <a:pt x="110" y="48"/>
                  </a:lnTo>
                  <a:lnTo>
                    <a:pt x="104" y="46"/>
                  </a:lnTo>
                  <a:lnTo>
                    <a:pt x="96" y="44"/>
                  </a:lnTo>
                  <a:lnTo>
                    <a:pt x="96" y="44"/>
                  </a:lnTo>
                  <a:lnTo>
                    <a:pt x="84" y="46"/>
                  </a:lnTo>
                  <a:lnTo>
                    <a:pt x="76" y="52"/>
                  </a:lnTo>
                  <a:lnTo>
                    <a:pt x="72" y="56"/>
                  </a:lnTo>
                  <a:lnTo>
                    <a:pt x="68" y="60"/>
                  </a:lnTo>
                  <a:lnTo>
                    <a:pt x="66" y="66"/>
                  </a:lnTo>
                  <a:lnTo>
                    <a:pt x="66" y="72"/>
                  </a:lnTo>
                  <a:lnTo>
                    <a:pt x="66" y="72"/>
                  </a:lnTo>
                  <a:lnTo>
                    <a:pt x="68" y="82"/>
                  </a:lnTo>
                  <a:lnTo>
                    <a:pt x="72" y="90"/>
                  </a:lnTo>
                  <a:lnTo>
                    <a:pt x="80" y="96"/>
                  </a:lnTo>
                  <a:lnTo>
                    <a:pt x="94" y="102"/>
                  </a:lnTo>
                  <a:lnTo>
                    <a:pt x="134" y="116"/>
                  </a:lnTo>
                  <a:lnTo>
                    <a:pt x="134" y="116"/>
                  </a:lnTo>
                  <a:lnTo>
                    <a:pt x="148" y="122"/>
                  </a:lnTo>
                  <a:lnTo>
                    <a:pt x="160" y="128"/>
                  </a:lnTo>
                  <a:lnTo>
                    <a:pt x="170" y="136"/>
                  </a:lnTo>
                  <a:lnTo>
                    <a:pt x="178" y="144"/>
                  </a:lnTo>
                  <a:lnTo>
                    <a:pt x="184" y="152"/>
                  </a:lnTo>
                  <a:lnTo>
                    <a:pt x="188" y="164"/>
                  </a:lnTo>
                  <a:lnTo>
                    <a:pt x="190" y="176"/>
                  </a:lnTo>
                  <a:lnTo>
                    <a:pt x="192" y="190"/>
                  </a:lnTo>
                  <a:lnTo>
                    <a:pt x="192" y="190"/>
                  </a:lnTo>
                  <a:lnTo>
                    <a:pt x="190" y="208"/>
                  </a:lnTo>
                  <a:lnTo>
                    <a:pt x="184" y="226"/>
                  </a:lnTo>
                  <a:lnTo>
                    <a:pt x="176" y="240"/>
                  </a:lnTo>
                  <a:lnTo>
                    <a:pt x="164" y="250"/>
                  </a:lnTo>
                  <a:lnTo>
                    <a:pt x="150" y="260"/>
                  </a:lnTo>
                  <a:lnTo>
                    <a:pt x="134" y="266"/>
                  </a:lnTo>
                  <a:lnTo>
                    <a:pt x="116" y="270"/>
                  </a:lnTo>
                  <a:lnTo>
                    <a:pt x="96" y="270"/>
                  </a:lnTo>
                  <a:lnTo>
                    <a:pt x="96" y="270"/>
                  </a:lnTo>
                  <a:lnTo>
                    <a:pt x="70" y="270"/>
                  </a:lnTo>
                  <a:lnTo>
                    <a:pt x="50" y="264"/>
                  </a:lnTo>
                  <a:lnTo>
                    <a:pt x="32" y="258"/>
                  </a:lnTo>
                  <a:lnTo>
                    <a:pt x="20" y="248"/>
                  </a:lnTo>
                  <a:lnTo>
                    <a:pt x="12" y="236"/>
                  </a:lnTo>
                  <a:lnTo>
                    <a:pt x="6" y="222"/>
                  </a:lnTo>
                  <a:lnTo>
                    <a:pt x="2" y="206"/>
                  </a:lnTo>
                  <a:lnTo>
                    <a:pt x="0" y="188"/>
                  </a:lnTo>
                  <a:lnTo>
                    <a:pt x="0" y="180"/>
                  </a:lnTo>
                  <a:lnTo>
                    <a:pt x="60" y="18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1" name="Freeform 27"/>
            <p:cNvSpPr>
              <a:spLocks noEditPoints="1"/>
            </p:cNvSpPr>
            <p:nvPr/>
          </p:nvSpPr>
          <p:spPr bwMode="auto">
            <a:xfrm>
              <a:off x="3309874" y="673735"/>
              <a:ext cx="317500" cy="428625"/>
            </a:xfrm>
            <a:custGeom>
              <a:avLst/>
              <a:gdLst/>
              <a:ahLst/>
              <a:cxnLst>
                <a:cxn ang="0">
                  <a:pos x="8" y="80"/>
                </a:cxn>
                <a:cxn ang="0">
                  <a:pos x="10" y="58"/>
                </a:cxn>
                <a:cxn ang="0">
                  <a:pos x="24" y="28"/>
                </a:cxn>
                <a:cxn ang="0">
                  <a:pos x="48" y="10"/>
                </a:cxn>
                <a:cxn ang="0">
                  <a:pos x="80" y="0"/>
                </a:cxn>
                <a:cxn ang="0">
                  <a:pos x="98" y="0"/>
                </a:cxn>
                <a:cxn ang="0">
                  <a:pos x="146" y="6"/>
                </a:cxn>
                <a:cxn ang="0">
                  <a:pos x="174" y="22"/>
                </a:cxn>
                <a:cxn ang="0">
                  <a:pos x="188" y="46"/>
                </a:cxn>
                <a:cxn ang="0">
                  <a:pos x="192" y="78"/>
                </a:cxn>
                <a:cxn ang="0">
                  <a:pos x="192" y="214"/>
                </a:cxn>
                <a:cxn ang="0">
                  <a:pos x="196" y="254"/>
                </a:cxn>
                <a:cxn ang="0">
                  <a:pos x="136" y="264"/>
                </a:cxn>
                <a:cxn ang="0">
                  <a:pos x="132" y="250"/>
                </a:cxn>
                <a:cxn ang="0">
                  <a:pos x="128" y="238"/>
                </a:cxn>
                <a:cxn ang="0">
                  <a:pos x="122" y="246"/>
                </a:cxn>
                <a:cxn ang="0">
                  <a:pos x="108" y="260"/>
                </a:cxn>
                <a:cxn ang="0">
                  <a:pos x="92" y="268"/>
                </a:cxn>
                <a:cxn ang="0">
                  <a:pos x="62" y="270"/>
                </a:cxn>
                <a:cxn ang="0">
                  <a:pos x="46" y="268"/>
                </a:cxn>
                <a:cxn ang="0">
                  <a:pos x="22" y="256"/>
                </a:cxn>
                <a:cxn ang="0">
                  <a:pos x="8" y="236"/>
                </a:cxn>
                <a:cxn ang="0">
                  <a:pos x="0" y="210"/>
                </a:cxn>
                <a:cxn ang="0">
                  <a:pos x="0" y="196"/>
                </a:cxn>
                <a:cxn ang="0">
                  <a:pos x="4" y="166"/>
                </a:cxn>
                <a:cxn ang="0">
                  <a:pos x="16" y="144"/>
                </a:cxn>
                <a:cxn ang="0">
                  <a:pos x="36" y="128"/>
                </a:cxn>
                <a:cxn ang="0">
                  <a:pos x="64" y="116"/>
                </a:cxn>
                <a:cxn ang="0">
                  <a:pos x="102" y="106"/>
                </a:cxn>
                <a:cxn ang="0">
                  <a:pos x="122" y="96"/>
                </a:cxn>
                <a:cxn ang="0">
                  <a:pos x="128" y="76"/>
                </a:cxn>
                <a:cxn ang="0">
                  <a:pos x="126" y="62"/>
                </a:cxn>
                <a:cxn ang="0">
                  <a:pos x="122" y="54"/>
                </a:cxn>
                <a:cxn ang="0">
                  <a:pos x="112" y="46"/>
                </a:cxn>
                <a:cxn ang="0">
                  <a:pos x="98" y="44"/>
                </a:cxn>
                <a:cxn ang="0">
                  <a:pos x="90" y="46"/>
                </a:cxn>
                <a:cxn ang="0">
                  <a:pos x="80" y="50"/>
                </a:cxn>
                <a:cxn ang="0">
                  <a:pos x="72" y="58"/>
                </a:cxn>
                <a:cxn ang="0">
                  <a:pos x="68" y="78"/>
                </a:cxn>
                <a:cxn ang="0">
                  <a:pos x="8" y="86"/>
                </a:cxn>
                <a:cxn ang="0">
                  <a:pos x="128" y="136"/>
                </a:cxn>
                <a:cxn ang="0">
                  <a:pos x="100" y="148"/>
                </a:cxn>
                <a:cxn ang="0">
                  <a:pos x="84" y="154"/>
                </a:cxn>
                <a:cxn ang="0">
                  <a:pos x="72" y="162"/>
                </a:cxn>
                <a:cxn ang="0">
                  <a:pos x="64" y="174"/>
                </a:cxn>
                <a:cxn ang="0">
                  <a:pos x="62" y="190"/>
                </a:cxn>
                <a:cxn ang="0">
                  <a:pos x="68" y="214"/>
                </a:cxn>
                <a:cxn ang="0">
                  <a:pos x="76" y="222"/>
                </a:cxn>
                <a:cxn ang="0">
                  <a:pos x="88" y="226"/>
                </a:cxn>
                <a:cxn ang="0">
                  <a:pos x="102" y="224"/>
                </a:cxn>
                <a:cxn ang="0">
                  <a:pos x="114" y="216"/>
                </a:cxn>
                <a:cxn ang="0">
                  <a:pos x="124" y="204"/>
                </a:cxn>
                <a:cxn ang="0">
                  <a:pos x="128" y="186"/>
                </a:cxn>
              </a:cxnLst>
              <a:rect l="0" t="0" r="r" b="b"/>
              <a:pathLst>
                <a:path w="200" h="270">
                  <a:moveTo>
                    <a:pt x="8" y="86"/>
                  </a:moveTo>
                  <a:lnTo>
                    <a:pt x="8" y="80"/>
                  </a:lnTo>
                  <a:lnTo>
                    <a:pt x="8" y="80"/>
                  </a:lnTo>
                  <a:lnTo>
                    <a:pt x="10" y="58"/>
                  </a:lnTo>
                  <a:lnTo>
                    <a:pt x="14" y="42"/>
                  </a:lnTo>
                  <a:lnTo>
                    <a:pt x="24" y="28"/>
                  </a:lnTo>
                  <a:lnTo>
                    <a:pt x="34" y="18"/>
                  </a:lnTo>
                  <a:lnTo>
                    <a:pt x="48" y="10"/>
                  </a:lnTo>
                  <a:lnTo>
                    <a:pt x="64" y="4"/>
                  </a:lnTo>
                  <a:lnTo>
                    <a:pt x="80" y="0"/>
                  </a:lnTo>
                  <a:lnTo>
                    <a:pt x="98" y="0"/>
                  </a:lnTo>
                  <a:lnTo>
                    <a:pt x="98" y="0"/>
                  </a:lnTo>
                  <a:lnTo>
                    <a:pt x="124" y="2"/>
                  </a:lnTo>
                  <a:lnTo>
                    <a:pt x="146" y="6"/>
                  </a:lnTo>
                  <a:lnTo>
                    <a:pt x="162" y="12"/>
                  </a:lnTo>
                  <a:lnTo>
                    <a:pt x="174" y="22"/>
                  </a:lnTo>
                  <a:lnTo>
                    <a:pt x="182" y="34"/>
                  </a:lnTo>
                  <a:lnTo>
                    <a:pt x="188" y="46"/>
                  </a:lnTo>
                  <a:lnTo>
                    <a:pt x="190" y="62"/>
                  </a:lnTo>
                  <a:lnTo>
                    <a:pt x="192" y="78"/>
                  </a:lnTo>
                  <a:lnTo>
                    <a:pt x="192" y="214"/>
                  </a:lnTo>
                  <a:lnTo>
                    <a:pt x="192" y="214"/>
                  </a:lnTo>
                  <a:lnTo>
                    <a:pt x="194" y="242"/>
                  </a:lnTo>
                  <a:lnTo>
                    <a:pt x="196" y="254"/>
                  </a:lnTo>
                  <a:lnTo>
                    <a:pt x="200" y="264"/>
                  </a:lnTo>
                  <a:lnTo>
                    <a:pt x="136" y="264"/>
                  </a:lnTo>
                  <a:lnTo>
                    <a:pt x="136" y="264"/>
                  </a:lnTo>
                  <a:lnTo>
                    <a:pt x="132" y="250"/>
                  </a:lnTo>
                  <a:lnTo>
                    <a:pt x="128" y="238"/>
                  </a:lnTo>
                  <a:lnTo>
                    <a:pt x="128" y="238"/>
                  </a:lnTo>
                  <a:lnTo>
                    <a:pt x="128" y="238"/>
                  </a:lnTo>
                  <a:lnTo>
                    <a:pt x="122" y="246"/>
                  </a:lnTo>
                  <a:lnTo>
                    <a:pt x="116" y="254"/>
                  </a:lnTo>
                  <a:lnTo>
                    <a:pt x="108" y="260"/>
                  </a:lnTo>
                  <a:lnTo>
                    <a:pt x="100" y="264"/>
                  </a:lnTo>
                  <a:lnTo>
                    <a:pt x="92" y="268"/>
                  </a:lnTo>
                  <a:lnTo>
                    <a:pt x="84" y="270"/>
                  </a:lnTo>
                  <a:lnTo>
                    <a:pt x="62" y="270"/>
                  </a:lnTo>
                  <a:lnTo>
                    <a:pt x="62" y="270"/>
                  </a:lnTo>
                  <a:lnTo>
                    <a:pt x="46" y="268"/>
                  </a:lnTo>
                  <a:lnTo>
                    <a:pt x="32" y="264"/>
                  </a:lnTo>
                  <a:lnTo>
                    <a:pt x="22" y="256"/>
                  </a:lnTo>
                  <a:lnTo>
                    <a:pt x="14" y="246"/>
                  </a:lnTo>
                  <a:lnTo>
                    <a:pt x="8" y="236"/>
                  </a:lnTo>
                  <a:lnTo>
                    <a:pt x="2" y="222"/>
                  </a:lnTo>
                  <a:lnTo>
                    <a:pt x="0" y="210"/>
                  </a:lnTo>
                  <a:lnTo>
                    <a:pt x="0" y="196"/>
                  </a:lnTo>
                  <a:lnTo>
                    <a:pt x="0" y="196"/>
                  </a:lnTo>
                  <a:lnTo>
                    <a:pt x="0" y="180"/>
                  </a:lnTo>
                  <a:lnTo>
                    <a:pt x="4" y="166"/>
                  </a:lnTo>
                  <a:lnTo>
                    <a:pt x="8" y="154"/>
                  </a:lnTo>
                  <a:lnTo>
                    <a:pt x="16" y="144"/>
                  </a:lnTo>
                  <a:lnTo>
                    <a:pt x="24" y="134"/>
                  </a:lnTo>
                  <a:lnTo>
                    <a:pt x="36" y="128"/>
                  </a:lnTo>
                  <a:lnTo>
                    <a:pt x="48" y="122"/>
                  </a:lnTo>
                  <a:lnTo>
                    <a:pt x="64" y="116"/>
                  </a:lnTo>
                  <a:lnTo>
                    <a:pt x="102" y="106"/>
                  </a:lnTo>
                  <a:lnTo>
                    <a:pt x="102" y="106"/>
                  </a:lnTo>
                  <a:lnTo>
                    <a:pt x="114" y="102"/>
                  </a:lnTo>
                  <a:lnTo>
                    <a:pt x="122" y="96"/>
                  </a:lnTo>
                  <a:lnTo>
                    <a:pt x="128" y="88"/>
                  </a:lnTo>
                  <a:lnTo>
                    <a:pt x="128" y="76"/>
                  </a:lnTo>
                  <a:lnTo>
                    <a:pt x="128" y="76"/>
                  </a:lnTo>
                  <a:lnTo>
                    <a:pt x="126" y="62"/>
                  </a:lnTo>
                  <a:lnTo>
                    <a:pt x="124" y="58"/>
                  </a:lnTo>
                  <a:lnTo>
                    <a:pt x="122" y="54"/>
                  </a:lnTo>
                  <a:lnTo>
                    <a:pt x="118" y="50"/>
                  </a:lnTo>
                  <a:lnTo>
                    <a:pt x="112" y="46"/>
                  </a:lnTo>
                  <a:lnTo>
                    <a:pt x="106" y="46"/>
                  </a:lnTo>
                  <a:lnTo>
                    <a:pt x="98" y="44"/>
                  </a:lnTo>
                  <a:lnTo>
                    <a:pt x="98" y="44"/>
                  </a:lnTo>
                  <a:lnTo>
                    <a:pt x="90" y="46"/>
                  </a:lnTo>
                  <a:lnTo>
                    <a:pt x="84" y="48"/>
                  </a:lnTo>
                  <a:lnTo>
                    <a:pt x="80" y="50"/>
                  </a:lnTo>
                  <a:lnTo>
                    <a:pt x="74" y="54"/>
                  </a:lnTo>
                  <a:lnTo>
                    <a:pt x="72" y="58"/>
                  </a:lnTo>
                  <a:lnTo>
                    <a:pt x="70" y="64"/>
                  </a:lnTo>
                  <a:lnTo>
                    <a:pt x="68" y="78"/>
                  </a:lnTo>
                  <a:lnTo>
                    <a:pt x="68" y="86"/>
                  </a:lnTo>
                  <a:lnTo>
                    <a:pt x="8" y="86"/>
                  </a:lnTo>
                  <a:close/>
                  <a:moveTo>
                    <a:pt x="128" y="136"/>
                  </a:moveTo>
                  <a:lnTo>
                    <a:pt x="128" y="136"/>
                  </a:lnTo>
                  <a:lnTo>
                    <a:pt x="114" y="144"/>
                  </a:lnTo>
                  <a:lnTo>
                    <a:pt x="100" y="148"/>
                  </a:lnTo>
                  <a:lnTo>
                    <a:pt x="100" y="148"/>
                  </a:lnTo>
                  <a:lnTo>
                    <a:pt x="84" y="154"/>
                  </a:lnTo>
                  <a:lnTo>
                    <a:pt x="76" y="158"/>
                  </a:lnTo>
                  <a:lnTo>
                    <a:pt x="72" y="162"/>
                  </a:lnTo>
                  <a:lnTo>
                    <a:pt x="68" y="168"/>
                  </a:lnTo>
                  <a:lnTo>
                    <a:pt x="64" y="174"/>
                  </a:lnTo>
                  <a:lnTo>
                    <a:pt x="62" y="190"/>
                  </a:lnTo>
                  <a:lnTo>
                    <a:pt x="62" y="190"/>
                  </a:lnTo>
                  <a:lnTo>
                    <a:pt x="64" y="204"/>
                  </a:lnTo>
                  <a:lnTo>
                    <a:pt x="68" y="214"/>
                  </a:lnTo>
                  <a:lnTo>
                    <a:pt x="72" y="220"/>
                  </a:lnTo>
                  <a:lnTo>
                    <a:pt x="76" y="222"/>
                  </a:lnTo>
                  <a:lnTo>
                    <a:pt x="82" y="224"/>
                  </a:lnTo>
                  <a:lnTo>
                    <a:pt x="88" y="226"/>
                  </a:lnTo>
                  <a:lnTo>
                    <a:pt x="88" y="226"/>
                  </a:lnTo>
                  <a:lnTo>
                    <a:pt x="102" y="224"/>
                  </a:lnTo>
                  <a:lnTo>
                    <a:pt x="108" y="220"/>
                  </a:lnTo>
                  <a:lnTo>
                    <a:pt x="114" y="216"/>
                  </a:lnTo>
                  <a:lnTo>
                    <a:pt x="120" y="210"/>
                  </a:lnTo>
                  <a:lnTo>
                    <a:pt x="124" y="204"/>
                  </a:lnTo>
                  <a:lnTo>
                    <a:pt x="128" y="196"/>
                  </a:lnTo>
                  <a:lnTo>
                    <a:pt x="128" y="186"/>
                  </a:lnTo>
                  <a:lnTo>
                    <a:pt x="128" y="13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2" name="Freeform 28"/>
            <p:cNvSpPr>
              <a:spLocks/>
            </p:cNvSpPr>
            <p:nvPr/>
          </p:nvSpPr>
          <p:spPr bwMode="auto">
            <a:xfrm>
              <a:off x="3671824" y="673735"/>
              <a:ext cx="301625" cy="428625"/>
            </a:xfrm>
            <a:custGeom>
              <a:avLst/>
              <a:gdLst/>
              <a:ahLst/>
              <a:cxnLst>
                <a:cxn ang="0">
                  <a:pos x="58" y="188"/>
                </a:cxn>
                <a:cxn ang="0">
                  <a:pos x="60" y="196"/>
                </a:cxn>
                <a:cxn ang="0">
                  <a:pos x="64" y="210"/>
                </a:cxn>
                <a:cxn ang="0">
                  <a:pos x="72" y="220"/>
                </a:cxn>
                <a:cxn ang="0">
                  <a:pos x="86" y="224"/>
                </a:cxn>
                <a:cxn ang="0">
                  <a:pos x="94" y="226"/>
                </a:cxn>
                <a:cxn ang="0">
                  <a:pos x="112" y="222"/>
                </a:cxn>
                <a:cxn ang="0">
                  <a:pos x="122" y="214"/>
                </a:cxn>
                <a:cxn ang="0">
                  <a:pos x="126" y="202"/>
                </a:cxn>
                <a:cxn ang="0">
                  <a:pos x="126" y="194"/>
                </a:cxn>
                <a:cxn ang="0">
                  <a:pos x="120" y="176"/>
                </a:cxn>
                <a:cxn ang="0">
                  <a:pos x="102" y="166"/>
                </a:cxn>
                <a:cxn ang="0">
                  <a:pos x="56" y="148"/>
                </a:cxn>
                <a:cxn ang="0">
                  <a:pos x="32" y="138"/>
                </a:cxn>
                <a:cxn ang="0">
                  <a:pos x="16" y="122"/>
                </a:cxn>
                <a:cxn ang="0">
                  <a:pos x="4" y="102"/>
                </a:cxn>
                <a:cxn ang="0">
                  <a:pos x="2" y="78"/>
                </a:cxn>
                <a:cxn ang="0">
                  <a:pos x="2" y="62"/>
                </a:cxn>
                <a:cxn ang="0">
                  <a:pos x="14" y="34"/>
                </a:cxn>
                <a:cxn ang="0">
                  <a:pos x="36" y="12"/>
                </a:cxn>
                <a:cxn ang="0">
                  <a:pos x="72" y="2"/>
                </a:cxn>
                <a:cxn ang="0">
                  <a:pos x="96" y="0"/>
                </a:cxn>
                <a:cxn ang="0">
                  <a:pos x="136" y="4"/>
                </a:cxn>
                <a:cxn ang="0">
                  <a:pos x="162" y="18"/>
                </a:cxn>
                <a:cxn ang="0">
                  <a:pos x="178" y="42"/>
                </a:cxn>
                <a:cxn ang="0">
                  <a:pos x="184" y="72"/>
                </a:cxn>
                <a:cxn ang="0">
                  <a:pos x="124" y="84"/>
                </a:cxn>
                <a:cxn ang="0">
                  <a:pos x="124" y="66"/>
                </a:cxn>
                <a:cxn ang="0">
                  <a:pos x="118" y="54"/>
                </a:cxn>
                <a:cxn ang="0">
                  <a:pos x="110" y="48"/>
                </a:cxn>
                <a:cxn ang="0">
                  <a:pos x="96" y="44"/>
                </a:cxn>
                <a:cxn ang="0">
                  <a:pos x="84" y="46"/>
                </a:cxn>
                <a:cxn ang="0">
                  <a:pos x="70" y="56"/>
                </a:cxn>
                <a:cxn ang="0">
                  <a:pos x="66" y="66"/>
                </a:cxn>
                <a:cxn ang="0">
                  <a:pos x="64" y="72"/>
                </a:cxn>
                <a:cxn ang="0">
                  <a:pos x="70" y="90"/>
                </a:cxn>
                <a:cxn ang="0">
                  <a:pos x="94" y="102"/>
                </a:cxn>
                <a:cxn ang="0">
                  <a:pos x="134" y="116"/>
                </a:cxn>
                <a:cxn ang="0">
                  <a:pos x="160" y="128"/>
                </a:cxn>
                <a:cxn ang="0">
                  <a:pos x="178" y="144"/>
                </a:cxn>
                <a:cxn ang="0">
                  <a:pos x="186" y="164"/>
                </a:cxn>
                <a:cxn ang="0">
                  <a:pos x="190" y="190"/>
                </a:cxn>
                <a:cxn ang="0">
                  <a:pos x="188" y="208"/>
                </a:cxn>
                <a:cxn ang="0">
                  <a:pos x="174" y="240"/>
                </a:cxn>
                <a:cxn ang="0">
                  <a:pos x="148" y="260"/>
                </a:cxn>
                <a:cxn ang="0">
                  <a:pos x="114" y="270"/>
                </a:cxn>
                <a:cxn ang="0">
                  <a:pos x="94" y="270"/>
                </a:cxn>
                <a:cxn ang="0">
                  <a:pos x="48" y="264"/>
                </a:cxn>
                <a:cxn ang="0">
                  <a:pos x="20" y="248"/>
                </a:cxn>
                <a:cxn ang="0">
                  <a:pos x="4" y="222"/>
                </a:cxn>
                <a:cxn ang="0">
                  <a:pos x="0" y="188"/>
                </a:cxn>
                <a:cxn ang="0">
                  <a:pos x="58" y="180"/>
                </a:cxn>
              </a:cxnLst>
              <a:rect l="0" t="0" r="r" b="b"/>
              <a:pathLst>
                <a:path w="190" h="270">
                  <a:moveTo>
                    <a:pt x="58" y="180"/>
                  </a:moveTo>
                  <a:lnTo>
                    <a:pt x="58" y="188"/>
                  </a:lnTo>
                  <a:lnTo>
                    <a:pt x="58" y="188"/>
                  </a:lnTo>
                  <a:lnTo>
                    <a:pt x="60" y="196"/>
                  </a:lnTo>
                  <a:lnTo>
                    <a:pt x="62" y="204"/>
                  </a:lnTo>
                  <a:lnTo>
                    <a:pt x="64" y="210"/>
                  </a:lnTo>
                  <a:lnTo>
                    <a:pt x="68" y="216"/>
                  </a:lnTo>
                  <a:lnTo>
                    <a:pt x="72" y="220"/>
                  </a:lnTo>
                  <a:lnTo>
                    <a:pt x="78" y="222"/>
                  </a:lnTo>
                  <a:lnTo>
                    <a:pt x="86" y="224"/>
                  </a:lnTo>
                  <a:lnTo>
                    <a:pt x="94" y="226"/>
                  </a:lnTo>
                  <a:lnTo>
                    <a:pt x="94" y="226"/>
                  </a:lnTo>
                  <a:lnTo>
                    <a:pt x="108" y="224"/>
                  </a:lnTo>
                  <a:lnTo>
                    <a:pt x="112" y="222"/>
                  </a:lnTo>
                  <a:lnTo>
                    <a:pt x="118" y="218"/>
                  </a:lnTo>
                  <a:lnTo>
                    <a:pt x="122" y="214"/>
                  </a:lnTo>
                  <a:lnTo>
                    <a:pt x="124" y="208"/>
                  </a:lnTo>
                  <a:lnTo>
                    <a:pt x="126" y="202"/>
                  </a:lnTo>
                  <a:lnTo>
                    <a:pt x="126" y="194"/>
                  </a:lnTo>
                  <a:lnTo>
                    <a:pt x="126" y="194"/>
                  </a:lnTo>
                  <a:lnTo>
                    <a:pt x="124" y="184"/>
                  </a:lnTo>
                  <a:lnTo>
                    <a:pt x="120" y="176"/>
                  </a:lnTo>
                  <a:lnTo>
                    <a:pt x="112" y="170"/>
                  </a:lnTo>
                  <a:lnTo>
                    <a:pt x="102" y="166"/>
                  </a:lnTo>
                  <a:lnTo>
                    <a:pt x="56" y="148"/>
                  </a:lnTo>
                  <a:lnTo>
                    <a:pt x="56" y="148"/>
                  </a:lnTo>
                  <a:lnTo>
                    <a:pt x="44" y="144"/>
                  </a:lnTo>
                  <a:lnTo>
                    <a:pt x="32" y="138"/>
                  </a:lnTo>
                  <a:lnTo>
                    <a:pt x="24" y="130"/>
                  </a:lnTo>
                  <a:lnTo>
                    <a:pt x="16" y="122"/>
                  </a:lnTo>
                  <a:lnTo>
                    <a:pt x="10" y="112"/>
                  </a:lnTo>
                  <a:lnTo>
                    <a:pt x="4" y="102"/>
                  </a:lnTo>
                  <a:lnTo>
                    <a:pt x="2" y="90"/>
                  </a:lnTo>
                  <a:lnTo>
                    <a:pt x="2" y="78"/>
                  </a:lnTo>
                  <a:lnTo>
                    <a:pt x="2" y="78"/>
                  </a:lnTo>
                  <a:lnTo>
                    <a:pt x="2" y="62"/>
                  </a:lnTo>
                  <a:lnTo>
                    <a:pt x="6" y="48"/>
                  </a:lnTo>
                  <a:lnTo>
                    <a:pt x="14" y="34"/>
                  </a:lnTo>
                  <a:lnTo>
                    <a:pt x="24" y="22"/>
                  </a:lnTo>
                  <a:lnTo>
                    <a:pt x="36" y="12"/>
                  </a:lnTo>
                  <a:lnTo>
                    <a:pt x="52" y="6"/>
                  </a:lnTo>
                  <a:lnTo>
                    <a:pt x="72" y="2"/>
                  </a:lnTo>
                  <a:lnTo>
                    <a:pt x="96" y="0"/>
                  </a:lnTo>
                  <a:lnTo>
                    <a:pt x="96" y="0"/>
                  </a:lnTo>
                  <a:lnTo>
                    <a:pt x="118" y="0"/>
                  </a:lnTo>
                  <a:lnTo>
                    <a:pt x="136" y="4"/>
                  </a:lnTo>
                  <a:lnTo>
                    <a:pt x="150" y="10"/>
                  </a:lnTo>
                  <a:lnTo>
                    <a:pt x="162" y="18"/>
                  </a:lnTo>
                  <a:lnTo>
                    <a:pt x="172" y="30"/>
                  </a:lnTo>
                  <a:lnTo>
                    <a:pt x="178" y="42"/>
                  </a:lnTo>
                  <a:lnTo>
                    <a:pt x="182" y="56"/>
                  </a:lnTo>
                  <a:lnTo>
                    <a:pt x="184" y="72"/>
                  </a:lnTo>
                  <a:lnTo>
                    <a:pt x="184" y="84"/>
                  </a:lnTo>
                  <a:lnTo>
                    <a:pt x="124" y="84"/>
                  </a:lnTo>
                  <a:lnTo>
                    <a:pt x="124" y="84"/>
                  </a:lnTo>
                  <a:lnTo>
                    <a:pt x="124" y="66"/>
                  </a:lnTo>
                  <a:lnTo>
                    <a:pt x="122" y="60"/>
                  </a:lnTo>
                  <a:lnTo>
                    <a:pt x="118" y="54"/>
                  </a:lnTo>
                  <a:lnTo>
                    <a:pt x="114" y="50"/>
                  </a:lnTo>
                  <a:lnTo>
                    <a:pt x="110" y="48"/>
                  </a:lnTo>
                  <a:lnTo>
                    <a:pt x="104" y="46"/>
                  </a:lnTo>
                  <a:lnTo>
                    <a:pt x="96" y="44"/>
                  </a:lnTo>
                  <a:lnTo>
                    <a:pt x="96" y="44"/>
                  </a:lnTo>
                  <a:lnTo>
                    <a:pt x="84" y="46"/>
                  </a:lnTo>
                  <a:lnTo>
                    <a:pt x="74" y="52"/>
                  </a:lnTo>
                  <a:lnTo>
                    <a:pt x="70" y="56"/>
                  </a:lnTo>
                  <a:lnTo>
                    <a:pt x="68" y="60"/>
                  </a:lnTo>
                  <a:lnTo>
                    <a:pt x="66" y="66"/>
                  </a:lnTo>
                  <a:lnTo>
                    <a:pt x="64" y="72"/>
                  </a:lnTo>
                  <a:lnTo>
                    <a:pt x="64" y="72"/>
                  </a:lnTo>
                  <a:lnTo>
                    <a:pt x="66" y="82"/>
                  </a:lnTo>
                  <a:lnTo>
                    <a:pt x="70" y="90"/>
                  </a:lnTo>
                  <a:lnTo>
                    <a:pt x="80" y="96"/>
                  </a:lnTo>
                  <a:lnTo>
                    <a:pt x="94" y="102"/>
                  </a:lnTo>
                  <a:lnTo>
                    <a:pt x="134" y="116"/>
                  </a:lnTo>
                  <a:lnTo>
                    <a:pt x="134" y="116"/>
                  </a:lnTo>
                  <a:lnTo>
                    <a:pt x="148" y="122"/>
                  </a:lnTo>
                  <a:lnTo>
                    <a:pt x="160" y="128"/>
                  </a:lnTo>
                  <a:lnTo>
                    <a:pt x="170" y="136"/>
                  </a:lnTo>
                  <a:lnTo>
                    <a:pt x="178" y="144"/>
                  </a:lnTo>
                  <a:lnTo>
                    <a:pt x="182" y="152"/>
                  </a:lnTo>
                  <a:lnTo>
                    <a:pt x="186" y="164"/>
                  </a:lnTo>
                  <a:lnTo>
                    <a:pt x="190" y="176"/>
                  </a:lnTo>
                  <a:lnTo>
                    <a:pt x="190" y="190"/>
                  </a:lnTo>
                  <a:lnTo>
                    <a:pt x="190" y="190"/>
                  </a:lnTo>
                  <a:lnTo>
                    <a:pt x="188" y="208"/>
                  </a:lnTo>
                  <a:lnTo>
                    <a:pt x="182" y="226"/>
                  </a:lnTo>
                  <a:lnTo>
                    <a:pt x="174" y="240"/>
                  </a:lnTo>
                  <a:lnTo>
                    <a:pt x="162" y="250"/>
                  </a:lnTo>
                  <a:lnTo>
                    <a:pt x="148" y="260"/>
                  </a:lnTo>
                  <a:lnTo>
                    <a:pt x="132" y="266"/>
                  </a:lnTo>
                  <a:lnTo>
                    <a:pt x="114" y="270"/>
                  </a:lnTo>
                  <a:lnTo>
                    <a:pt x="94" y="270"/>
                  </a:lnTo>
                  <a:lnTo>
                    <a:pt x="94" y="270"/>
                  </a:lnTo>
                  <a:lnTo>
                    <a:pt x="68" y="270"/>
                  </a:lnTo>
                  <a:lnTo>
                    <a:pt x="48" y="264"/>
                  </a:lnTo>
                  <a:lnTo>
                    <a:pt x="32" y="258"/>
                  </a:lnTo>
                  <a:lnTo>
                    <a:pt x="20" y="248"/>
                  </a:lnTo>
                  <a:lnTo>
                    <a:pt x="10" y="236"/>
                  </a:lnTo>
                  <a:lnTo>
                    <a:pt x="4" y="222"/>
                  </a:lnTo>
                  <a:lnTo>
                    <a:pt x="0" y="206"/>
                  </a:lnTo>
                  <a:lnTo>
                    <a:pt x="0" y="188"/>
                  </a:lnTo>
                  <a:lnTo>
                    <a:pt x="0" y="180"/>
                  </a:lnTo>
                  <a:lnTo>
                    <a:pt x="58" y="18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5" name="Rectangle 29"/>
            <p:cNvSpPr>
              <a:spLocks noChangeArrowheads="1"/>
            </p:cNvSpPr>
            <p:nvPr/>
          </p:nvSpPr>
          <p:spPr bwMode="auto">
            <a:xfrm>
              <a:off x="4030599" y="975360"/>
              <a:ext cx="101600" cy="117475"/>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6" name="Freeform 30"/>
            <p:cNvSpPr>
              <a:spLocks/>
            </p:cNvSpPr>
            <p:nvPr/>
          </p:nvSpPr>
          <p:spPr bwMode="auto">
            <a:xfrm>
              <a:off x="4192524" y="673735"/>
              <a:ext cx="314325" cy="428625"/>
            </a:xfrm>
            <a:custGeom>
              <a:avLst/>
              <a:gdLst/>
              <a:ahLst/>
              <a:cxnLst>
                <a:cxn ang="0">
                  <a:pos x="134" y="100"/>
                </a:cxn>
                <a:cxn ang="0">
                  <a:pos x="132" y="72"/>
                </a:cxn>
                <a:cxn ang="0">
                  <a:pos x="124" y="58"/>
                </a:cxn>
                <a:cxn ang="0">
                  <a:pos x="112" y="48"/>
                </a:cxn>
                <a:cxn ang="0">
                  <a:pos x="104" y="48"/>
                </a:cxn>
                <a:cxn ang="0">
                  <a:pos x="84" y="52"/>
                </a:cxn>
                <a:cxn ang="0">
                  <a:pos x="74" y="70"/>
                </a:cxn>
                <a:cxn ang="0">
                  <a:pos x="68" y="96"/>
                </a:cxn>
                <a:cxn ang="0">
                  <a:pos x="66" y="136"/>
                </a:cxn>
                <a:cxn ang="0">
                  <a:pos x="70" y="192"/>
                </a:cxn>
                <a:cxn ang="0">
                  <a:pos x="78" y="214"/>
                </a:cxn>
                <a:cxn ang="0">
                  <a:pos x="92" y="224"/>
                </a:cxn>
                <a:cxn ang="0">
                  <a:pos x="102" y="226"/>
                </a:cxn>
                <a:cxn ang="0">
                  <a:pos x="116" y="222"/>
                </a:cxn>
                <a:cxn ang="0">
                  <a:pos x="126" y="212"/>
                </a:cxn>
                <a:cxn ang="0">
                  <a:pos x="132" y="192"/>
                </a:cxn>
                <a:cxn ang="0">
                  <a:pos x="198" y="166"/>
                </a:cxn>
                <a:cxn ang="0">
                  <a:pos x="196" y="190"/>
                </a:cxn>
                <a:cxn ang="0">
                  <a:pos x="184" y="228"/>
                </a:cxn>
                <a:cxn ang="0">
                  <a:pos x="160" y="256"/>
                </a:cxn>
                <a:cxn ang="0">
                  <a:pos x="124" y="268"/>
                </a:cxn>
                <a:cxn ang="0">
                  <a:pos x="98" y="270"/>
                </a:cxn>
                <a:cxn ang="0">
                  <a:pos x="56" y="264"/>
                </a:cxn>
                <a:cxn ang="0">
                  <a:pos x="38" y="254"/>
                </a:cxn>
                <a:cxn ang="0">
                  <a:pos x="24" y="242"/>
                </a:cxn>
                <a:cxn ang="0">
                  <a:pos x="14" y="224"/>
                </a:cxn>
                <a:cxn ang="0">
                  <a:pos x="2" y="170"/>
                </a:cxn>
                <a:cxn ang="0">
                  <a:pos x="0" y="136"/>
                </a:cxn>
                <a:cxn ang="0">
                  <a:pos x="4" y="84"/>
                </a:cxn>
                <a:cxn ang="0">
                  <a:pos x="12" y="56"/>
                </a:cxn>
                <a:cxn ang="0">
                  <a:pos x="24" y="36"/>
                </a:cxn>
                <a:cxn ang="0">
                  <a:pos x="36" y="20"/>
                </a:cxn>
                <a:cxn ang="0">
                  <a:pos x="54" y="10"/>
                </a:cxn>
                <a:cxn ang="0">
                  <a:pos x="82" y="2"/>
                </a:cxn>
                <a:cxn ang="0">
                  <a:pos x="104" y="0"/>
                </a:cxn>
                <a:cxn ang="0">
                  <a:pos x="144" y="6"/>
                </a:cxn>
                <a:cxn ang="0">
                  <a:pos x="174" y="26"/>
                </a:cxn>
                <a:cxn ang="0">
                  <a:pos x="192" y="58"/>
                </a:cxn>
                <a:cxn ang="0">
                  <a:pos x="198" y="100"/>
                </a:cxn>
              </a:cxnLst>
              <a:rect l="0" t="0" r="r" b="b"/>
              <a:pathLst>
                <a:path w="198" h="270">
                  <a:moveTo>
                    <a:pt x="134" y="100"/>
                  </a:moveTo>
                  <a:lnTo>
                    <a:pt x="134" y="100"/>
                  </a:lnTo>
                  <a:lnTo>
                    <a:pt x="132" y="80"/>
                  </a:lnTo>
                  <a:lnTo>
                    <a:pt x="132" y="72"/>
                  </a:lnTo>
                  <a:lnTo>
                    <a:pt x="128" y="64"/>
                  </a:lnTo>
                  <a:lnTo>
                    <a:pt x="124" y="58"/>
                  </a:lnTo>
                  <a:lnTo>
                    <a:pt x="120" y="52"/>
                  </a:lnTo>
                  <a:lnTo>
                    <a:pt x="112" y="48"/>
                  </a:lnTo>
                  <a:lnTo>
                    <a:pt x="104" y="48"/>
                  </a:lnTo>
                  <a:lnTo>
                    <a:pt x="104" y="48"/>
                  </a:lnTo>
                  <a:lnTo>
                    <a:pt x="94" y="48"/>
                  </a:lnTo>
                  <a:lnTo>
                    <a:pt x="84" y="52"/>
                  </a:lnTo>
                  <a:lnTo>
                    <a:pt x="78" y="60"/>
                  </a:lnTo>
                  <a:lnTo>
                    <a:pt x="74" y="70"/>
                  </a:lnTo>
                  <a:lnTo>
                    <a:pt x="70" y="82"/>
                  </a:lnTo>
                  <a:lnTo>
                    <a:pt x="68" y="96"/>
                  </a:lnTo>
                  <a:lnTo>
                    <a:pt x="66" y="136"/>
                  </a:lnTo>
                  <a:lnTo>
                    <a:pt x="66" y="136"/>
                  </a:lnTo>
                  <a:lnTo>
                    <a:pt x="68" y="176"/>
                  </a:lnTo>
                  <a:lnTo>
                    <a:pt x="70" y="192"/>
                  </a:lnTo>
                  <a:lnTo>
                    <a:pt x="72" y="204"/>
                  </a:lnTo>
                  <a:lnTo>
                    <a:pt x="78" y="214"/>
                  </a:lnTo>
                  <a:lnTo>
                    <a:pt x="84" y="220"/>
                  </a:lnTo>
                  <a:lnTo>
                    <a:pt x="92" y="224"/>
                  </a:lnTo>
                  <a:lnTo>
                    <a:pt x="102" y="226"/>
                  </a:lnTo>
                  <a:lnTo>
                    <a:pt x="102" y="226"/>
                  </a:lnTo>
                  <a:lnTo>
                    <a:pt x="110" y="224"/>
                  </a:lnTo>
                  <a:lnTo>
                    <a:pt x="116" y="222"/>
                  </a:lnTo>
                  <a:lnTo>
                    <a:pt x="122" y="218"/>
                  </a:lnTo>
                  <a:lnTo>
                    <a:pt x="126" y="212"/>
                  </a:lnTo>
                  <a:lnTo>
                    <a:pt x="130" y="202"/>
                  </a:lnTo>
                  <a:lnTo>
                    <a:pt x="132" y="192"/>
                  </a:lnTo>
                  <a:lnTo>
                    <a:pt x="134" y="166"/>
                  </a:lnTo>
                  <a:lnTo>
                    <a:pt x="198" y="166"/>
                  </a:lnTo>
                  <a:lnTo>
                    <a:pt x="198" y="166"/>
                  </a:lnTo>
                  <a:lnTo>
                    <a:pt x="196" y="190"/>
                  </a:lnTo>
                  <a:lnTo>
                    <a:pt x="192" y="210"/>
                  </a:lnTo>
                  <a:lnTo>
                    <a:pt x="184" y="228"/>
                  </a:lnTo>
                  <a:lnTo>
                    <a:pt x="174" y="244"/>
                  </a:lnTo>
                  <a:lnTo>
                    <a:pt x="160" y="256"/>
                  </a:lnTo>
                  <a:lnTo>
                    <a:pt x="144" y="264"/>
                  </a:lnTo>
                  <a:lnTo>
                    <a:pt x="124" y="268"/>
                  </a:lnTo>
                  <a:lnTo>
                    <a:pt x="98" y="270"/>
                  </a:lnTo>
                  <a:lnTo>
                    <a:pt x="98" y="270"/>
                  </a:lnTo>
                  <a:lnTo>
                    <a:pt x="76" y="270"/>
                  </a:lnTo>
                  <a:lnTo>
                    <a:pt x="56" y="264"/>
                  </a:lnTo>
                  <a:lnTo>
                    <a:pt x="46" y="260"/>
                  </a:lnTo>
                  <a:lnTo>
                    <a:pt x="38" y="254"/>
                  </a:lnTo>
                  <a:lnTo>
                    <a:pt x="32" y="248"/>
                  </a:lnTo>
                  <a:lnTo>
                    <a:pt x="24" y="242"/>
                  </a:lnTo>
                  <a:lnTo>
                    <a:pt x="20" y="234"/>
                  </a:lnTo>
                  <a:lnTo>
                    <a:pt x="14" y="224"/>
                  </a:lnTo>
                  <a:lnTo>
                    <a:pt x="6" y="200"/>
                  </a:lnTo>
                  <a:lnTo>
                    <a:pt x="2" y="170"/>
                  </a:lnTo>
                  <a:lnTo>
                    <a:pt x="0" y="136"/>
                  </a:lnTo>
                  <a:lnTo>
                    <a:pt x="0" y="136"/>
                  </a:lnTo>
                  <a:lnTo>
                    <a:pt x="2" y="98"/>
                  </a:lnTo>
                  <a:lnTo>
                    <a:pt x="4" y="84"/>
                  </a:lnTo>
                  <a:lnTo>
                    <a:pt x="8" y="70"/>
                  </a:lnTo>
                  <a:lnTo>
                    <a:pt x="12" y="56"/>
                  </a:lnTo>
                  <a:lnTo>
                    <a:pt x="18" y="46"/>
                  </a:lnTo>
                  <a:lnTo>
                    <a:pt x="24" y="36"/>
                  </a:lnTo>
                  <a:lnTo>
                    <a:pt x="30" y="28"/>
                  </a:lnTo>
                  <a:lnTo>
                    <a:pt x="36" y="20"/>
                  </a:lnTo>
                  <a:lnTo>
                    <a:pt x="44" y="14"/>
                  </a:lnTo>
                  <a:lnTo>
                    <a:pt x="54" y="10"/>
                  </a:lnTo>
                  <a:lnTo>
                    <a:pt x="62" y="6"/>
                  </a:lnTo>
                  <a:lnTo>
                    <a:pt x="82" y="2"/>
                  </a:lnTo>
                  <a:lnTo>
                    <a:pt x="104" y="0"/>
                  </a:lnTo>
                  <a:lnTo>
                    <a:pt x="104" y="0"/>
                  </a:lnTo>
                  <a:lnTo>
                    <a:pt x="126" y="2"/>
                  </a:lnTo>
                  <a:lnTo>
                    <a:pt x="144" y="6"/>
                  </a:lnTo>
                  <a:lnTo>
                    <a:pt x="160" y="16"/>
                  </a:lnTo>
                  <a:lnTo>
                    <a:pt x="174" y="26"/>
                  </a:lnTo>
                  <a:lnTo>
                    <a:pt x="184" y="40"/>
                  </a:lnTo>
                  <a:lnTo>
                    <a:pt x="192" y="58"/>
                  </a:lnTo>
                  <a:lnTo>
                    <a:pt x="196" y="78"/>
                  </a:lnTo>
                  <a:lnTo>
                    <a:pt x="198" y="100"/>
                  </a:lnTo>
                  <a:lnTo>
                    <a:pt x="134" y="10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7" name="Freeform 31"/>
            <p:cNvSpPr>
              <a:spLocks noEditPoints="1"/>
            </p:cNvSpPr>
            <p:nvPr/>
          </p:nvSpPr>
          <p:spPr bwMode="auto">
            <a:xfrm>
              <a:off x="4544949" y="673735"/>
              <a:ext cx="323850" cy="428625"/>
            </a:xfrm>
            <a:custGeom>
              <a:avLst/>
              <a:gdLst/>
              <a:ahLst/>
              <a:cxnLst>
                <a:cxn ang="0">
                  <a:pos x="102" y="0"/>
                </a:cxn>
                <a:cxn ang="0">
                  <a:pos x="130" y="2"/>
                </a:cxn>
                <a:cxn ang="0">
                  <a:pos x="152" y="8"/>
                </a:cxn>
                <a:cxn ang="0">
                  <a:pos x="170" y="18"/>
                </a:cxn>
                <a:cxn ang="0">
                  <a:pos x="182" y="34"/>
                </a:cxn>
                <a:cxn ang="0">
                  <a:pos x="192" y="52"/>
                </a:cxn>
                <a:cxn ang="0">
                  <a:pos x="202" y="104"/>
                </a:cxn>
                <a:cxn ang="0">
                  <a:pos x="204" y="136"/>
                </a:cxn>
                <a:cxn ang="0">
                  <a:pos x="198" y="194"/>
                </a:cxn>
                <a:cxn ang="0">
                  <a:pos x="188" y="226"/>
                </a:cxn>
                <a:cxn ang="0">
                  <a:pos x="176" y="244"/>
                </a:cxn>
                <a:cxn ang="0">
                  <a:pos x="160" y="256"/>
                </a:cxn>
                <a:cxn ang="0">
                  <a:pos x="140" y="266"/>
                </a:cxn>
                <a:cxn ang="0">
                  <a:pos x="102" y="270"/>
                </a:cxn>
                <a:cxn ang="0">
                  <a:pos x="88" y="270"/>
                </a:cxn>
                <a:cxn ang="0">
                  <a:pos x="64" y="266"/>
                </a:cxn>
                <a:cxn ang="0">
                  <a:pos x="44" y="258"/>
                </a:cxn>
                <a:cxn ang="0">
                  <a:pos x="28" y="244"/>
                </a:cxn>
                <a:cxn ang="0">
                  <a:pos x="16" y="228"/>
                </a:cxn>
                <a:cxn ang="0">
                  <a:pos x="6" y="194"/>
                </a:cxn>
                <a:cxn ang="0">
                  <a:pos x="0" y="136"/>
                </a:cxn>
                <a:cxn ang="0">
                  <a:pos x="2" y="104"/>
                </a:cxn>
                <a:cxn ang="0">
                  <a:pos x="14" y="54"/>
                </a:cxn>
                <a:cxn ang="0">
                  <a:pos x="24" y="34"/>
                </a:cxn>
                <a:cxn ang="0">
                  <a:pos x="38" y="20"/>
                </a:cxn>
                <a:cxn ang="0">
                  <a:pos x="54" y="8"/>
                </a:cxn>
                <a:cxn ang="0">
                  <a:pos x="76" y="2"/>
                </a:cxn>
                <a:cxn ang="0">
                  <a:pos x="102" y="0"/>
                </a:cxn>
                <a:cxn ang="0">
                  <a:pos x="102" y="226"/>
                </a:cxn>
                <a:cxn ang="0">
                  <a:pos x="120" y="220"/>
                </a:cxn>
                <a:cxn ang="0">
                  <a:pos x="130" y="204"/>
                </a:cxn>
                <a:cxn ang="0">
                  <a:pos x="136" y="176"/>
                </a:cxn>
                <a:cxn ang="0">
                  <a:pos x="138" y="136"/>
                </a:cxn>
                <a:cxn ang="0">
                  <a:pos x="134" y="78"/>
                </a:cxn>
                <a:cxn ang="0">
                  <a:pos x="126" y="56"/>
                </a:cxn>
                <a:cxn ang="0">
                  <a:pos x="112" y="46"/>
                </a:cxn>
                <a:cxn ang="0">
                  <a:pos x="102" y="44"/>
                </a:cxn>
                <a:cxn ang="0">
                  <a:pos x="84" y="52"/>
                </a:cxn>
                <a:cxn ang="0">
                  <a:pos x="72" y="70"/>
                </a:cxn>
                <a:cxn ang="0">
                  <a:pos x="68" y="98"/>
                </a:cxn>
                <a:cxn ang="0">
                  <a:pos x="66" y="136"/>
                </a:cxn>
                <a:cxn ang="0">
                  <a:pos x="70" y="186"/>
                </a:cxn>
                <a:cxn ang="0">
                  <a:pos x="76" y="210"/>
                </a:cxn>
                <a:cxn ang="0">
                  <a:pos x="92" y="224"/>
                </a:cxn>
                <a:cxn ang="0">
                  <a:pos x="102" y="226"/>
                </a:cxn>
              </a:cxnLst>
              <a:rect l="0" t="0" r="r" b="b"/>
              <a:pathLst>
                <a:path w="204" h="270">
                  <a:moveTo>
                    <a:pt x="102" y="0"/>
                  </a:moveTo>
                  <a:lnTo>
                    <a:pt x="102" y="0"/>
                  </a:lnTo>
                  <a:lnTo>
                    <a:pt x="116" y="0"/>
                  </a:lnTo>
                  <a:lnTo>
                    <a:pt x="130" y="2"/>
                  </a:lnTo>
                  <a:lnTo>
                    <a:pt x="142" y="4"/>
                  </a:lnTo>
                  <a:lnTo>
                    <a:pt x="152" y="8"/>
                  </a:lnTo>
                  <a:lnTo>
                    <a:pt x="162" y="12"/>
                  </a:lnTo>
                  <a:lnTo>
                    <a:pt x="170" y="18"/>
                  </a:lnTo>
                  <a:lnTo>
                    <a:pt x="176" y="26"/>
                  </a:lnTo>
                  <a:lnTo>
                    <a:pt x="182" y="34"/>
                  </a:lnTo>
                  <a:lnTo>
                    <a:pt x="188" y="42"/>
                  </a:lnTo>
                  <a:lnTo>
                    <a:pt x="192" y="52"/>
                  </a:lnTo>
                  <a:lnTo>
                    <a:pt x="200" y="76"/>
                  </a:lnTo>
                  <a:lnTo>
                    <a:pt x="202" y="104"/>
                  </a:lnTo>
                  <a:lnTo>
                    <a:pt x="204" y="136"/>
                  </a:lnTo>
                  <a:lnTo>
                    <a:pt x="204" y="136"/>
                  </a:lnTo>
                  <a:lnTo>
                    <a:pt x="202" y="166"/>
                  </a:lnTo>
                  <a:lnTo>
                    <a:pt x="198" y="194"/>
                  </a:lnTo>
                  <a:lnTo>
                    <a:pt x="192" y="216"/>
                  </a:lnTo>
                  <a:lnTo>
                    <a:pt x="188" y="226"/>
                  </a:lnTo>
                  <a:lnTo>
                    <a:pt x="182" y="236"/>
                  </a:lnTo>
                  <a:lnTo>
                    <a:pt x="176" y="244"/>
                  </a:lnTo>
                  <a:lnTo>
                    <a:pt x="168" y="250"/>
                  </a:lnTo>
                  <a:lnTo>
                    <a:pt x="160" y="256"/>
                  </a:lnTo>
                  <a:lnTo>
                    <a:pt x="150" y="262"/>
                  </a:lnTo>
                  <a:lnTo>
                    <a:pt x="140" y="266"/>
                  </a:lnTo>
                  <a:lnTo>
                    <a:pt x="128" y="268"/>
                  </a:lnTo>
                  <a:lnTo>
                    <a:pt x="102" y="270"/>
                  </a:lnTo>
                  <a:lnTo>
                    <a:pt x="102" y="270"/>
                  </a:lnTo>
                  <a:lnTo>
                    <a:pt x="88" y="270"/>
                  </a:lnTo>
                  <a:lnTo>
                    <a:pt x="76" y="268"/>
                  </a:lnTo>
                  <a:lnTo>
                    <a:pt x="64" y="266"/>
                  </a:lnTo>
                  <a:lnTo>
                    <a:pt x="54" y="262"/>
                  </a:lnTo>
                  <a:lnTo>
                    <a:pt x="44" y="258"/>
                  </a:lnTo>
                  <a:lnTo>
                    <a:pt x="36" y="252"/>
                  </a:lnTo>
                  <a:lnTo>
                    <a:pt x="28" y="244"/>
                  </a:lnTo>
                  <a:lnTo>
                    <a:pt x="22" y="236"/>
                  </a:lnTo>
                  <a:lnTo>
                    <a:pt x="16" y="228"/>
                  </a:lnTo>
                  <a:lnTo>
                    <a:pt x="12" y="218"/>
                  </a:lnTo>
                  <a:lnTo>
                    <a:pt x="6" y="194"/>
                  </a:lnTo>
                  <a:lnTo>
                    <a:pt x="2" y="166"/>
                  </a:lnTo>
                  <a:lnTo>
                    <a:pt x="0" y="136"/>
                  </a:lnTo>
                  <a:lnTo>
                    <a:pt x="0" y="136"/>
                  </a:lnTo>
                  <a:lnTo>
                    <a:pt x="2" y="104"/>
                  </a:lnTo>
                  <a:lnTo>
                    <a:pt x="6" y="76"/>
                  </a:lnTo>
                  <a:lnTo>
                    <a:pt x="14" y="54"/>
                  </a:lnTo>
                  <a:lnTo>
                    <a:pt x="18" y="44"/>
                  </a:lnTo>
                  <a:lnTo>
                    <a:pt x="24" y="34"/>
                  </a:lnTo>
                  <a:lnTo>
                    <a:pt x="30" y="26"/>
                  </a:lnTo>
                  <a:lnTo>
                    <a:pt x="38" y="20"/>
                  </a:lnTo>
                  <a:lnTo>
                    <a:pt x="46" y="14"/>
                  </a:lnTo>
                  <a:lnTo>
                    <a:pt x="54" y="8"/>
                  </a:lnTo>
                  <a:lnTo>
                    <a:pt x="64" y="4"/>
                  </a:lnTo>
                  <a:lnTo>
                    <a:pt x="76" y="2"/>
                  </a:lnTo>
                  <a:lnTo>
                    <a:pt x="102" y="0"/>
                  </a:lnTo>
                  <a:lnTo>
                    <a:pt x="102" y="0"/>
                  </a:lnTo>
                  <a:close/>
                  <a:moveTo>
                    <a:pt x="102" y="226"/>
                  </a:moveTo>
                  <a:lnTo>
                    <a:pt x="102" y="226"/>
                  </a:lnTo>
                  <a:lnTo>
                    <a:pt x="112" y="224"/>
                  </a:lnTo>
                  <a:lnTo>
                    <a:pt x="120" y="220"/>
                  </a:lnTo>
                  <a:lnTo>
                    <a:pt x="126" y="214"/>
                  </a:lnTo>
                  <a:lnTo>
                    <a:pt x="130" y="204"/>
                  </a:lnTo>
                  <a:lnTo>
                    <a:pt x="134" y="192"/>
                  </a:lnTo>
                  <a:lnTo>
                    <a:pt x="136" y="176"/>
                  </a:lnTo>
                  <a:lnTo>
                    <a:pt x="138" y="136"/>
                  </a:lnTo>
                  <a:lnTo>
                    <a:pt x="138" y="136"/>
                  </a:lnTo>
                  <a:lnTo>
                    <a:pt x="136" y="94"/>
                  </a:lnTo>
                  <a:lnTo>
                    <a:pt x="134" y="78"/>
                  </a:lnTo>
                  <a:lnTo>
                    <a:pt x="130" y="66"/>
                  </a:lnTo>
                  <a:lnTo>
                    <a:pt x="126" y="56"/>
                  </a:lnTo>
                  <a:lnTo>
                    <a:pt x="120" y="50"/>
                  </a:lnTo>
                  <a:lnTo>
                    <a:pt x="112" y="46"/>
                  </a:lnTo>
                  <a:lnTo>
                    <a:pt x="102" y="44"/>
                  </a:lnTo>
                  <a:lnTo>
                    <a:pt x="102" y="44"/>
                  </a:lnTo>
                  <a:lnTo>
                    <a:pt x="92" y="46"/>
                  </a:lnTo>
                  <a:lnTo>
                    <a:pt x="84" y="52"/>
                  </a:lnTo>
                  <a:lnTo>
                    <a:pt x="76" y="60"/>
                  </a:lnTo>
                  <a:lnTo>
                    <a:pt x="72" y="70"/>
                  </a:lnTo>
                  <a:lnTo>
                    <a:pt x="70" y="84"/>
                  </a:lnTo>
                  <a:lnTo>
                    <a:pt x="68" y="98"/>
                  </a:lnTo>
                  <a:lnTo>
                    <a:pt x="66" y="136"/>
                  </a:lnTo>
                  <a:lnTo>
                    <a:pt x="66" y="136"/>
                  </a:lnTo>
                  <a:lnTo>
                    <a:pt x="68" y="172"/>
                  </a:lnTo>
                  <a:lnTo>
                    <a:pt x="70" y="186"/>
                  </a:lnTo>
                  <a:lnTo>
                    <a:pt x="72" y="200"/>
                  </a:lnTo>
                  <a:lnTo>
                    <a:pt x="76" y="210"/>
                  </a:lnTo>
                  <a:lnTo>
                    <a:pt x="84" y="218"/>
                  </a:lnTo>
                  <a:lnTo>
                    <a:pt x="92" y="224"/>
                  </a:lnTo>
                  <a:lnTo>
                    <a:pt x="102" y="226"/>
                  </a:lnTo>
                  <a:lnTo>
                    <a:pt x="102" y="22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8" name="Freeform 32"/>
            <p:cNvSpPr>
              <a:spLocks/>
            </p:cNvSpPr>
            <p:nvPr/>
          </p:nvSpPr>
          <p:spPr bwMode="auto">
            <a:xfrm>
              <a:off x="4925949" y="673735"/>
              <a:ext cx="504825" cy="419100"/>
            </a:xfrm>
            <a:custGeom>
              <a:avLst/>
              <a:gdLst/>
              <a:ahLst/>
              <a:cxnLst>
                <a:cxn ang="0">
                  <a:pos x="62" y="6"/>
                </a:cxn>
                <a:cxn ang="0">
                  <a:pos x="64" y="32"/>
                </a:cxn>
                <a:cxn ang="0">
                  <a:pos x="76" y="18"/>
                </a:cxn>
                <a:cxn ang="0">
                  <a:pos x="92" y="8"/>
                </a:cxn>
                <a:cxn ang="0">
                  <a:pos x="128" y="0"/>
                </a:cxn>
                <a:cxn ang="0">
                  <a:pos x="140" y="0"/>
                </a:cxn>
                <a:cxn ang="0">
                  <a:pos x="158" y="6"/>
                </a:cxn>
                <a:cxn ang="0">
                  <a:pos x="174" y="16"/>
                </a:cxn>
                <a:cxn ang="0">
                  <a:pos x="184" y="32"/>
                </a:cxn>
                <a:cxn ang="0">
                  <a:pos x="188" y="40"/>
                </a:cxn>
                <a:cxn ang="0">
                  <a:pos x="194" y="32"/>
                </a:cxn>
                <a:cxn ang="0">
                  <a:pos x="206" y="16"/>
                </a:cxn>
                <a:cxn ang="0">
                  <a:pos x="222" y="6"/>
                </a:cxn>
                <a:cxn ang="0">
                  <a:pos x="242" y="0"/>
                </a:cxn>
                <a:cxn ang="0">
                  <a:pos x="254" y="0"/>
                </a:cxn>
                <a:cxn ang="0">
                  <a:pos x="282" y="4"/>
                </a:cxn>
                <a:cxn ang="0">
                  <a:pos x="302" y="20"/>
                </a:cxn>
                <a:cxn ang="0">
                  <a:pos x="314" y="44"/>
                </a:cxn>
                <a:cxn ang="0">
                  <a:pos x="318" y="76"/>
                </a:cxn>
                <a:cxn ang="0">
                  <a:pos x="252" y="264"/>
                </a:cxn>
                <a:cxn ang="0">
                  <a:pos x="252" y="84"/>
                </a:cxn>
                <a:cxn ang="0">
                  <a:pos x="246" y="60"/>
                </a:cxn>
                <a:cxn ang="0">
                  <a:pos x="238" y="52"/>
                </a:cxn>
                <a:cxn ang="0">
                  <a:pos x="226" y="50"/>
                </a:cxn>
                <a:cxn ang="0">
                  <a:pos x="218" y="52"/>
                </a:cxn>
                <a:cxn ang="0">
                  <a:pos x="206" y="56"/>
                </a:cxn>
                <a:cxn ang="0">
                  <a:pos x="198" y="68"/>
                </a:cxn>
                <a:cxn ang="0">
                  <a:pos x="192" y="84"/>
                </a:cxn>
                <a:cxn ang="0">
                  <a:pos x="192" y="264"/>
                </a:cxn>
                <a:cxn ang="0">
                  <a:pos x="126" y="84"/>
                </a:cxn>
                <a:cxn ang="0">
                  <a:pos x="124" y="70"/>
                </a:cxn>
                <a:cxn ang="0">
                  <a:pos x="116" y="56"/>
                </a:cxn>
                <a:cxn ang="0">
                  <a:pos x="106" y="50"/>
                </a:cxn>
                <a:cxn ang="0">
                  <a:pos x="100" y="50"/>
                </a:cxn>
                <a:cxn ang="0">
                  <a:pos x="86" y="54"/>
                </a:cxn>
                <a:cxn ang="0">
                  <a:pos x="74" y="62"/>
                </a:cxn>
                <a:cxn ang="0">
                  <a:pos x="68" y="76"/>
                </a:cxn>
                <a:cxn ang="0">
                  <a:pos x="66" y="94"/>
                </a:cxn>
                <a:cxn ang="0">
                  <a:pos x="0" y="264"/>
                </a:cxn>
              </a:cxnLst>
              <a:rect l="0" t="0" r="r" b="b"/>
              <a:pathLst>
                <a:path w="318" h="264">
                  <a:moveTo>
                    <a:pt x="0" y="6"/>
                  </a:moveTo>
                  <a:lnTo>
                    <a:pt x="62" y="6"/>
                  </a:lnTo>
                  <a:lnTo>
                    <a:pt x="62" y="32"/>
                  </a:lnTo>
                  <a:lnTo>
                    <a:pt x="64" y="32"/>
                  </a:lnTo>
                  <a:lnTo>
                    <a:pt x="64" y="32"/>
                  </a:lnTo>
                  <a:lnTo>
                    <a:pt x="76" y="18"/>
                  </a:lnTo>
                  <a:lnTo>
                    <a:pt x="84" y="12"/>
                  </a:lnTo>
                  <a:lnTo>
                    <a:pt x="92" y="8"/>
                  </a:lnTo>
                  <a:lnTo>
                    <a:pt x="110" y="2"/>
                  </a:lnTo>
                  <a:lnTo>
                    <a:pt x="128" y="0"/>
                  </a:lnTo>
                  <a:lnTo>
                    <a:pt x="128" y="0"/>
                  </a:lnTo>
                  <a:lnTo>
                    <a:pt x="140" y="0"/>
                  </a:lnTo>
                  <a:lnTo>
                    <a:pt x="150" y="2"/>
                  </a:lnTo>
                  <a:lnTo>
                    <a:pt x="158" y="6"/>
                  </a:lnTo>
                  <a:lnTo>
                    <a:pt x="166" y="10"/>
                  </a:lnTo>
                  <a:lnTo>
                    <a:pt x="174" y="16"/>
                  </a:lnTo>
                  <a:lnTo>
                    <a:pt x="180" y="24"/>
                  </a:lnTo>
                  <a:lnTo>
                    <a:pt x="184" y="32"/>
                  </a:lnTo>
                  <a:lnTo>
                    <a:pt x="188" y="40"/>
                  </a:lnTo>
                  <a:lnTo>
                    <a:pt x="188" y="40"/>
                  </a:lnTo>
                  <a:lnTo>
                    <a:pt x="188" y="40"/>
                  </a:lnTo>
                  <a:lnTo>
                    <a:pt x="194" y="32"/>
                  </a:lnTo>
                  <a:lnTo>
                    <a:pt x="198" y="22"/>
                  </a:lnTo>
                  <a:lnTo>
                    <a:pt x="206" y="16"/>
                  </a:lnTo>
                  <a:lnTo>
                    <a:pt x="214" y="10"/>
                  </a:lnTo>
                  <a:lnTo>
                    <a:pt x="222" y="6"/>
                  </a:lnTo>
                  <a:lnTo>
                    <a:pt x="232" y="2"/>
                  </a:lnTo>
                  <a:lnTo>
                    <a:pt x="242" y="0"/>
                  </a:lnTo>
                  <a:lnTo>
                    <a:pt x="254" y="0"/>
                  </a:lnTo>
                  <a:lnTo>
                    <a:pt x="254" y="0"/>
                  </a:lnTo>
                  <a:lnTo>
                    <a:pt x="270" y="0"/>
                  </a:lnTo>
                  <a:lnTo>
                    <a:pt x="282" y="4"/>
                  </a:lnTo>
                  <a:lnTo>
                    <a:pt x="294" y="10"/>
                  </a:lnTo>
                  <a:lnTo>
                    <a:pt x="302" y="20"/>
                  </a:lnTo>
                  <a:lnTo>
                    <a:pt x="310" y="30"/>
                  </a:lnTo>
                  <a:lnTo>
                    <a:pt x="314" y="44"/>
                  </a:lnTo>
                  <a:lnTo>
                    <a:pt x="318" y="60"/>
                  </a:lnTo>
                  <a:lnTo>
                    <a:pt x="318" y="76"/>
                  </a:lnTo>
                  <a:lnTo>
                    <a:pt x="318" y="264"/>
                  </a:lnTo>
                  <a:lnTo>
                    <a:pt x="252" y="264"/>
                  </a:lnTo>
                  <a:lnTo>
                    <a:pt x="252" y="84"/>
                  </a:lnTo>
                  <a:lnTo>
                    <a:pt x="252" y="84"/>
                  </a:lnTo>
                  <a:lnTo>
                    <a:pt x="250" y="70"/>
                  </a:lnTo>
                  <a:lnTo>
                    <a:pt x="246" y="60"/>
                  </a:lnTo>
                  <a:lnTo>
                    <a:pt x="242" y="56"/>
                  </a:lnTo>
                  <a:lnTo>
                    <a:pt x="238" y="52"/>
                  </a:lnTo>
                  <a:lnTo>
                    <a:pt x="232" y="50"/>
                  </a:lnTo>
                  <a:lnTo>
                    <a:pt x="226" y="50"/>
                  </a:lnTo>
                  <a:lnTo>
                    <a:pt x="226" y="50"/>
                  </a:lnTo>
                  <a:lnTo>
                    <a:pt x="218" y="52"/>
                  </a:lnTo>
                  <a:lnTo>
                    <a:pt x="212" y="54"/>
                  </a:lnTo>
                  <a:lnTo>
                    <a:pt x="206" y="56"/>
                  </a:lnTo>
                  <a:lnTo>
                    <a:pt x="202" y="62"/>
                  </a:lnTo>
                  <a:lnTo>
                    <a:pt x="198" y="68"/>
                  </a:lnTo>
                  <a:lnTo>
                    <a:pt x="194" y="76"/>
                  </a:lnTo>
                  <a:lnTo>
                    <a:pt x="192" y="84"/>
                  </a:lnTo>
                  <a:lnTo>
                    <a:pt x="192" y="94"/>
                  </a:lnTo>
                  <a:lnTo>
                    <a:pt x="192" y="264"/>
                  </a:lnTo>
                  <a:lnTo>
                    <a:pt x="126" y="264"/>
                  </a:lnTo>
                  <a:lnTo>
                    <a:pt x="126" y="84"/>
                  </a:lnTo>
                  <a:lnTo>
                    <a:pt x="126" y="84"/>
                  </a:lnTo>
                  <a:lnTo>
                    <a:pt x="124" y="70"/>
                  </a:lnTo>
                  <a:lnTo>
                    <a:pt x="120" y="60"/>
                  </a:lnTo>
                  <a:lnTo>
                    <a:pt x="116" y="56"/>
                  </a:lnTo>
                  <a:lnTo>
                    <a:pt x="112" y="52"/>
                  </a:lnTo>
                  <a:lnTo>
                    <a:pt x="106" y="50"/>
                  </a:lnTo>
                  <a:lnTo>
                    <a:pt x="100" y="50"/>
                  </a:lnTo>
                  <a:lnTo>
                    <a:pt x="100" y="50"/>
                  </a:lnTo>
                  <a:lnTo>
                    <a:pt x="92" y="52"/>
                  </a:lnTo>
                  <a:lnTo>
                    <a:pt x="86" y="54"/>
                  </a:lnTo>
                  <a:lnTo>
                    <a:pt x="80" y="56"/>
                  </a:lnTo>
                  <a:lnTo>
                    <a:pt x="74" y="62"/>
                  </a:lnTo>
                  <a:lnTo>
                    <a:pt x="70" y="68"/>
                  </a:lnTo>
                  <a:lnTo>
                    <a:pt x="68" y="76"/>
                  </a:lnTo>
                  <a:lnTo>
                    <a:pt x="66" y="84"/>
                  </a:lnTo>
                  <a:lnTo>
                    <a:pt x="66" y="94"/>
                  </a:lnTo>
                  <a:lnTo>
                    <a:pt x="66" y="264"/>
                  </a:lnTo>
                  <a:lnTo>
                    <a:pt x="0" y="264"/>
                  </a:lnTo>
                  <a:lnTo>
                    <a:pt x="0" y="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grpSp>
      <p:sp>
        <p:nvSpPr>
          <p:cNvPr id="19" name="Rectangle 18">
            <a:hlinkClick r:id="rId3"/>
          </p:cNvPr>
          <p:cNvSpPr/>
          <p:nvPr userDrawn="1"/>
        </p:nvSpPr>
        <p:spPr bwMode="auto">
          <a:xfrm>
            <a:off x="1247775" y="6314349"/>
            <a:ext cx="1805940" cy="283464"/>
          </a:xfrm>
          <a:prstGeom prst="rect">
            <a:avLst/>
          </a:prstGeom>
          <a:solidFill>
            <a:schemeClr val="bg1">
              <a:alpha val="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fontAlgn="base">
              <a:spcBef>
                <a:spcPct val="50000"/>
              </a:spcBef>
              <a:spcAft>
                <a:spcPct val="17000"/>
              </a:spcAft>
              <a:buClr>
                <a:srgbClr val="000000"/>
              </a:buClr>
              <a:buFont typeface="Wingdings" pitchFamily="2" charset="2"/>
              <a:buNone/>
            </a:pPr>
            <a:endParaRPr lang="en-US" sz="1400" smtClean="0">
              <a:solidFill>
                <a:srgbClr val="292929"/>
              </a:solidFill>
              <a:ea typeface="ＭＳ Ｐゴシック" pitchFamily="34" charset="-128"/>
            </a:endParaRPr>
          </a:p>
        </p:txBody>
      </p:sp>
      <p:sp>
        <p:nvSpPr>
          <p:cNvPr id="20" name="Rectangle 45"/>
          <p:cNvSpPr>
            <a:spLocks noGrp="1" noChangeArrowheads="1"/>
          </p:cNvSpPr>
          <p:nvPr>
            <p:ph type="subTitle" sz="quarter" idx="1" hasCustomPrompt="1"/>
          </p:nvPr>
        </p:nvSpPr>
        <p:spPr>
          <a:xfrm>
            <a:off x="1226185" y="3267926"/>
            <a:ext cx="3810000" cy="355482"/>
          </a:xfrm>
        </p:spPr>
        <p:txBody>
          <a:bodyPr/>
          <a:lstStyle>
            <a:lvl1pPr marL="0" indent="0">
              <a:lnSpc>
                <a:spcPct val="95000"/>
              </a:lnSpc>
              <a:spcBef>
                <a:spcPct val="0"/>
              </a:spcBef>
              <a:spcAft>
                <a:spcPct val="0"/>
              </a:spcAft>
              <a:buFont typeface="Wingdings" pitchFamily="2" charset="2"/>
              <a:buNone/>
              <a:defRPr sz="1800" b="1" baseline="0">
                <a:solidFill>
                  <a:srgbClr val="D9D9D9"/>
                </a:solidFill>
                <a:latin typeface="Arial Narrow" pitchFamily="34" charset="0"/>
              </a:defRPr>
            </a:lvl1pPr>
          </a:lstStyle>
          <a:p>
            <a:r>
              <a:rPr lang="en-US" dirty="0" smtClean="0"/>
              <a:t>Click to edit subtitle text</a:t>
            </a:r>
            <a:endParaRPr lang="en-US" dirty="0"/>
          </a:p>
        </p:txBody>
      </p:sp>
    </p:spTree>
    <p:extLst>
      <p:ext uri="{BB962C8B-B14F-4D97-AF65-F5344CB8AC3E}">
        <p14:creationId xmlns:p14="http://schemas.microsoft.com/office/powerpoint/2010/main" val="11077442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AS Closing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08088" y="2095500"/>
            <a:ext cx="5408612" cy="1003300"/>
          </a:xfrm>
        </p:spPr>
        <p:txBody>
          <a:bodyPr anchor="ctr"/>
          <a:lstStyle>
            <a:lvl1pPr algn="l">
              <a:defRPr baseline="0">
                <a:solidFill>
                  <a:srgbClr val="FFFFFF"/>
                </a:solidFill>
              </a:defRPr>
            </a:lvl1pPr>
          </a:lstStyle>
          <a:p>
            <a:r>
              <a:rPr lang="en-US" smtClean="0"/>
              <a:t>Click to edit Master title style</a:t>
            </a:r>
            <a:endParaRPr lang="en-US" dirty="0"/>
          </a:p>
        </p:txBody>
      </p:sp>
      <p:sp>
        <p:nvSpPr>
          <p:cNvPr id="13" name="Rectangle 12"/>
          <p:cNvSpPr>
            <a:spLocks noChangeArrowheads="1"/>
          </p:cNvSpPr>
          <p:nvPr/>
        </p:nvSpPr>
        <p:spPr bwMode="auto">
          <a:xfrm>
            <a:off x="2819400" y="6553200"/>
            <a:ext cx="3505200" cy="304800"/>
          </a:xfrm>
          <a:prstGeom prst="rect">
            <a:avLst/>
          </a:prstGeom>
          <a:noFill/>
          <a:ln w="9525">
            <a:noFill/>
            <a:miter lim="800000"/>
            <a:headEnd/>
            <a:tailEnd/>
          </a:ln>
          <a:effectLst/>
        </p:spPr>
        <p:txBody>
          <a:bodyPr anchor="b"/>
          <a:lstStyle/>
          <a:p>
            <a:pPr algn="ctr" eaLnBrk="0" fontAlgn="base" hangingPunct="0">
              <a:spcBef>
                <a:spcPct val="0"/>
              </a:spcBef>
              <a:spcAft>
                <a:spcPct val="0"/>
              </a:spcAft>
            </a:pPr>
            <a:r>
              <a:rPr lang="en-US" sz="600" b="1" dirty="0" smtClean="0">
                <a:solidFill>
                  <a:srgbClr val="00539B"/>
                </a:solidFill>
                <a:ea typeface="ＭＳ Ｐゴシック" pitchFamily="34" charset="-128"/>
              </a:rPr>
              <a:t/>
            </a:r>
            <a:br>
              <a:rPr lang="en-US" sz="600" b="1" dirty="0" smtClean="0">
                <a:solidFill>
                  <a:srgbClr val="00539B"/>
                </a:solidFill>
                <a:ea typeface="ＭＳ Ｐゴシック" pitchFamily="34" charset="-128"/>
              </a:rPr>
            </a:br>
            <a:r>
              <a:rPr lang="en-US" sz="600" b="1" dirty="0">
                <a:solidFill>
                  <a:srgbClr val="00539B"/>
                </a:solidFill>
                <a:ea typeface="ＭＳ Ｐゴシック" pitchFamily="34" charset="-128"/>
              </a:rPr>
              <a:t>Copyright © </a:t>
            </a:r>
            <a:r>
              <a:rPr lang="en-US" sz="600" b="1" dirty="0" smtClean="0">
                <a:solidFill>
                  <a:srgbClr val="00539B"/>
                </a:solidFill>
                <a:ea typeface="ＭＳ Ｐゴシック" pitchFamily="34" charset="-128"/>
              </a:rPr>
              <a:t>2011, </a:t>
            </a:r>
            <a:r>
              <a:rPr lang="en-US" sz="600" b="1" dirty="0">
                <a:solidFill>
                  <a:srgbClr val="00539B"/>
                </a:solidFill>
                <a:ea typeface="ＭＳ Ｐゴシック" pitchFamily="34" charset="-128"/>
              </a:rPr>
              <a:t>SAS Institute Inc. All rights reserved.</a:t>
            </a:r>
            <a:endParaRPr lang="en-US" sz="600" dirty="0">
              <a:solidFill>
                <a:srgbClr val="00539B"/>
              </a:solidFill>
              <a:latin typeface="Times New Roman" pitchFamily="18" charset="0"/>
              <a:ea typeface="ＭＳ Ｐゴシック" pitchFamily="34" charset="-128"/>
            </a:endParaRPr>
          </a:p>
        </p:txBody>
      </p:sp>
      <p:grpSp>
        <p:nvGrpSpPr>
          <p:cNvPr id="5" name="Group 4"/>
          <p:cNvGrpSpPr/>
          <p:nvPr userDrawn="1"/>
        </p:nvGrpSpPr>
        <p:grpSpPr>
          <a:xfrm>
            <a:off x="1313815" y="6371055"/>
            <a:ext cx="1655277" cy="167513"/>
            <a:chOff x="1195324" y="673735"/>
            <a:chExt cx="4235450" cy="428625"/>
          </a:xfrm>
        </p:grpSpPr>
        <p:sp>
          <p:nvSpPr>
            <p:cNvPr id="6" name="Freeform 22"/>
            <p:cNvSpPr>
              <a:spLocks/>
            </p:cNvSpPr>
            <p:nvPr/>
          </p:nvSpPr>
          <p:spPr bwMode="auto">
            <a:xfrm>
              <a:off x="1195324" y="683260"/>
              <a:ext cx="527050" cy="409575"/>
            </a:xfrm>
            <a:custGeom>
              <a:avLst/>
              <a:gdLst/>
              <a:ahLst/>
              <a:cxnLst>
                <a:cxn ang="0">
                  <a:pos x="0" y="0"/>
                </a:cxn>
                <a:cxn ang="0">
                  <a:pos x="66" y="0"/>
                </a:cxn>
                <a:cxn ang="0">
                  <a:pos x="98" y="184"/>
                </a:cxn>
                <a:cxn ang="0">
                  <a:pos x="98" y="184"/>
                </a:cxn>
                <a:cxn ang="0">
                  <a:pos x="130" y="0"/>
                </a:cxn>
                <a:cxn ang="0">
                  <a:pos x="202" y="0"/>
                </a:cxn>
                <a:cxn ang="0">
                  <a:pos x="236" y="184"/>
                </a:cxn>
                <a:cxn ang="0">
                  <a:pos x="236" y="184"/>
                </a:cxn>
                <a:cxn ang="0">
                  <a:pos x="268" y="0"/>
                </a:cxn>
                <a:cxn ang="0">
                  <a:pos x="332" y="0"/>
                </a:cxn>
                <a:cxn ang="0">
                  <a:pos x="276" y="258"/>
                </a:cxn>
                <a:cxn ang="0">
                  <a:pos x="200" y="258"/>
                </a:cxn>
                <a:cxn ang="0">
                  <a:pos x="166" y="76"/>
                </a:cxn>
                <a:cxn ang="0">
                  <a:pos x="166" y="76"/>
                </a:cxn>
                <a:cxn ang="0">
                  <a:pos x="134" y="258"/>
                </a:cxn>
                <a:cxn ang="0">
                  <a:pos x="56" y="258"/>
                </a:cxn>
                <a:cxn ang="0">
                  <a:pos x="0" y="0"/>
                </a:cxn>
              </a:cxnLst>
              <a:rect l="0" t="0" r="r" b="b"/>
              <a:pathLst>
                <a:path w="332" h="258">
                  <a:moveTo>
                    <a:pt x="0" y="0"/>
                  </a:moveTo>
                  <a:lnTo>
                    <a:pt x="66" y="0"/>
                  </a:lnTo>
                  <a:lnTo>
                    <a:pt x="98" y="184"/>
                  </a:lnTo>
                  <a:lnTo>
                    <a:pt x="98" y="184"/>
                  </a:lnTo>
                  <a:lnTo>
                    <a:pt x="130" y="0"/>
                  </a:lnTo>
                  <a:lnTo>
                    <a:pt x="202" y="0"/>
                  </a:lnTo>
                  <a:lnTo>
                    <a:pt x="236" y="184"/>
                  </a:lnTo>
                  <a:lnTo>
                    <a:pt x="236" y="184"/>
                  </a:lnTo>
                  <a:lnTo>
                    <a:pt x="268" y="0"/>
                  </a:lnTo>
                  <a:lnTo>
                    <a:pt x="332" y="0"/>
                  </a:lnTo>
                  <a:lnTo>
                    <a:pt x="276" y="258"/>
                  </a:lnTo>
                  <a:lnTo>
                    <a:pt x="200" y="258"/>
                  </a:lnTo>
                  <a:lnTo>
                    <a:pt x="166" y="76"/>
                  </a:lnTo>
                  <a:lnTo>
                    <a:pt x="166" y="76"/>
                  </a:lnTo>
                  <a:lnTo>
                    <a:pt x="134" y="258"/>
                  </a:lnTo>
                  <a:lnTo>
                    <a:pt x="56" y="258"/>
                  </a:lnTo>
                  <a:lnTo>
                    <a:pt x="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7" name="Freeform 23"/>
            <p:cNvSpPr>
              <a:spLocks/>
            </p:cNvSpPr>
            <p:nvPr/>
          </p:nvSpPr>
          <p:spPr bwMode="auto">
            <a:xfrm>
              <a:off x="1731899" y="683260"/>
              <a:ext cx="523875" cy="409575"/>
            </a:xfrm>
            <a:custGeom>
              <a:avLst/>
              <a:gdLst/>
              <a:ahLst/>
              <a:cxnLst>
                <a:cxn ang="0">
                  <a:pos x="0" y="0"/>
                </a:cxn>
                <a:cxn ang="0">
                  <a:pos x="66" y="0"/>
                </a:cxn>
                <a:cxn ang="0">
                  <a:pos x="96" y="184"/>
                </a:cxn>
                <a:cxn ang="0">
                  <a:pos x="98" y="184"/>
                </a:cxn>
                <a:cxn ang="0">
                  <a:pos x="130" y="0"/>
                </a:cxn>
                <a:cxn ang="0">
                  <a:pos x="200" y="0"/>
                </a:cxn>
                <a:cxn ang="0">
                  <a:pos x="234" y="184"/>
                </a:cxn>
                <a:cxn ang="0">
                  <a:pos x="236" y="184"/>
                </a:cxn>
                <a:cxn ang="0">
                  <a:pos x="266" y="0"/>
                </a:cxn>
                <a:cxn ang="0">
                  <a:pos x="330" y="0"/>
                </a:cxn>
                <a:cxn ang="0">
                  <a:pos x="274" y="258"/>
                </a:cxn>
                <a:cxn ang="0">
                  <a:pos x="200" y="258"/>
                </a:cxn>
                <a:cxn ang="0">
                  <a:pos x="166" y="76"/>
                </a:cxn>
                <a:cxn ang="0">
                  <a:pos x="164" y="76"/>
                </a:cxn>
                <a:cxn ang="0">
                  <a:pos x="132" y="258"/>
                </a:cxn>
                <a:cxn ang="0">
                  <a:pos x="56" y="258"/>
                </a:cxn>
                <a:cxn ang="0">
                  <a:pos x="0" y="0"/>
                </a:cxn>
              </a:cxnLst>
              <a:rect l="0" t="0" r="r" b="b"/>
              <a:pathLst>
                <a:path w="330" h="258">
                  <a:moveTo>
                    <a:pt x="0" y="0"/>
                  </a:moveTo>
                  <a:lnTo>
                    <a:pt x="66" y="0"/>
                  </a:lnTo>
                  <a:lnTo>
                    <a:pt x="96" y="184"/>
                  </a:lnTo>
                  <a:lnTo>
                    <a:pt x="98" y="184"/>
                  </a:lnTo>
                  <a:lnTo>
                    <a:pt x="130" y="0"/>
                  </a:lnTo>
                  <a:lnTo>
                    <a:pt x="200" y="0"/>
                  </a:lnTo>
                  <a:lnTo>
                    <a:pt x="234" y="184"/>
                  </a:lnTo>
                  <a:lnTo>
                    <a:pt x="236" y="184"/>
                  </a:lnTo>
                  <a:lnTo>
                    <a:pt x="266" y="0"/>
                  </a:lnTo>
                  <a:lnTo>
                    <a:pt x="330" y="0"/>
                  </a:lnTo>
                  <a:lnTo>
                    <a:pt x="274" y="258"/>
                  </a:lnTo>
                  <a:lnTo>
                    <a:pt x="200" y="258"/>
                  </a:lnTo>
                  <a:lnTo>
                    <a:pt x="166" y="76"/>
                  </a:lnTo>
                  <a:lnTo>
                    <a:pt x="164" y="76"/>
                  </a:lnTo>
                  <a:lnTo>
                    <a:pt x="132" y="258"/>
                  </a:lnTo>
                  <a:lnTo>
                    <a:pt x="56" y="258"/>
                  </a:lnTo>
                  <a:lnTo>
                    <a:pt x="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8" name="Freeform 24"/>
            <p:cNvSpPr>
              <a:spLocks/>
            </p:cNvSpPr>
            <p:nvPr/>
          </p:nvSpPr>
          <p:spPr bwMode="auto">
            <a:xfrm>
              <a:off x="2265299" y="683260"/>
              <a:ext cx="527050" cy="409575"/>
            </a:xfrm>
            <a:custGeom>
              <a:avLst/>
              <a:gdLst/>
              <a:ahLst/>
              <a:cxnLst>
                <a:cxn ang="0">
                  <a:pos x="0" y="0"/>
                </a:cxn>
                <a:cxn ang="0">
                  <a:pos x="66" y="0"/>
                </a:cxn>
                <a:cxn ang="0">
                  <a:pos x="98" y="184"/>
                </a:cxn>
                <a:cxn ang="0">
                  <a:pos x="98" y="184"/>
                </a:cxn>
                <a:cxn ang="0">
                  <a:pos x="130" y="0"/>
                </a:cxn>
                <a:cxn ang="0">
                  <a:pos x="202" y="0"/>
                </a:cxn>
                <a:cxn ang="0">
                  <a:pos x="236" y="184"/>
                </a:cxn>
                <a:cxn ang="0">
                  <a:pos x="236" y="184"/>
                </a:cxn>
                <a:cxn ang="0">
                  <a:pos x="268" y="0"/>
                </a:cxn>
                <a:cxn ang="0">
                  <a:pos x="332" y="0"/>
                </a:cxn>
                <a:cxn ang="0">
                  <a:pos x="276" y="258"/>
                </a:cxn>
                <a:cxn ang="0">
                  <a:pos x="200" y="258"/>
                </a:cxn>
                <a:cxn ang="0">
                  <a:pos x="166" y="76"/>
                </a:cxn>
                <a:cxn ang="0">
                  <a:pos x="166" y="76"/>
                </a:cxn>
                <a:cxn ang="0">
                  <a:pos x="134" y="258"/>
                </a:cxn>
                <a:cxn ang="0">
                  <a:pos x="56" y="258"/>
                </a:cxn>
                <a:cxn ang="0">
                  <a:pos x="0" y="0"/>
                </a:cxn>
              </a:cxnLst>
              <a:rect l="0" t="0" r="r" b="b"/>
              <a:pathLst>
                <a:path w="332" h="258">
                  <a:moveTo>
                    <a:pt x="0" y="0"/>
                  </a:moveTo>
                  <a:lnTo>
                    <a:pt x="66" y="0"/>
                  </a:lnTo>
                  <a:lnTo>
                    <a:pt x="98" y="184"/>
                  </a:lnTo>
                  <a:lnTo>
                    <a:pt x="98" y="184"/>
                  </a:lnTo>
                  <a:lnTo>
                    <a:pt x="130" y="0"/>
                  </a:lnTo>
                  <a:lnTo>
                    <a:pt x="202" y="0"/>
                  </a:lnTo>
                  <a:lnTo>
                    <a:pt x="236" y="184"/>
                  </a:lnTo>
                  <a:lnTo>
                    <a:pt x="236" y="184"/>
                  </a:lnTo>
                  <a:lnTo>
                    <a:pt x="268" y="0"/>
                  </a:lnTo>
                  <a:lnTo>
                    <a:pt x="332" y="0"/>
                  </a:lnTo>
                  <a:lnTo>
                    <a:pt x="276" y="258"/>
                  </a:lnTo>
                  <a:lnTo>
                    <a:pt x="200" y="258"/>
                  </a:lnTo>
                  <a:lnTo>
                    <a:pt x="166" y="76"/>
                  </a:lnTo>
                  <a:lnTo>
                    <a:pt x="166" y="76"/>
                  </a:lnTo>
                  <a:lnTo>
                    <a:pt x="134" y="258"/>
                  </a:lnTo>
                  <a:lnTo>
                    <a:pt x="56" y="258"/>
                  </a:lnTo>
                  <a:lnTo>
                    <a:pt x="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9" name="Rectangle 25"/>
            <p:cNvSpPr>
              <a:spLocks noChangeArrowheads="1"/>
            </p:cNvSpPr>
            <p:nvPr/>
          </p:nvSpPr>
          <p:spPr bwMode="auto">
            <a:xfrm>
              <a:off x="2808224" y="975360"/>
              <a:ext cx="101600" cy="117475"/>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0" name="Freeform 26"/>
            <p:cNvSpPr>
              <a:spLocks/>
            </p:cNvSpPr>
            <p:nvPr/>
          </p:nvSpPr>
          <p:spPr bwMode="auto">
            <a:xfrm>
              <a:off x="2966974" y="673735"/>
              <a:ext cx="304800" cy="428625"/>
            </a:xfrm>
            <a:custGeom>
              <a:avLst/>
              <a:gdLst/>
              <a:ahLst/>
              <a:cxnLst>
                <a:cxn ang="0">
                  <a:pos x="60" y="188"/>
                </a:cxn>
                <a:cxn ang="0">
                  <a:pos x="60" y="196"/>
                </a:cxn>
                <a:cxn ang="0">
                  <a:pos x="66" y="210"/>
                </a:cxn>
                <a:cxn ang="0">
                  <a:pos x="74" y="220"/>
                </a:cxn>
                <a:cxn ang="0">
                  <a:pos x="86" y="224"/>
                </a:cxn>
                <a:cxn ang="0">
                  <a:pos x="94" y="226"/>
                </a:cxn>
                <a:cxn ang="0">
                  <a:pos x="114" y="222"/>
                </a:cxn>
                <a:cxn ang="0">
                  <a:pos x="122" y="214"/>
                </a:cxn>
                <a:cxn ang="0">
                  <a:pos x="128" y="202"/>
                </a:cxn>
                <a:cxn ang="0">
                  <a:pos x="128" y="194"/>
                </a:cxn>
                <a:cxn ang="0">
                  <a:pos x="120" y="176"/>
                </a:cxn>
                <a:cxn ang="0">
                  <a:pos x="104" y="166"/>
                </a:cxn>
                <a:cxn ang="0">
                  <a:pos x="58" y="148"/>
                </a:cxn>
                <a:cxn ang="0">
                  <a:pos x="34" y="138"/>
                </a:cxn>
                <a:cxn ang="0">
                  <a:pos x="16" y="122"/>
                </a:cxn>
                <a:cxn ang="0">
                  <a:pos x="6" y="102"/>
                </a:cxn>
                <a:cxn ang="0">
                  <a:pos x="2" y="78"/>
                </a:cxn>
                <a:cxn ang="0">
                  <a:pos x="4" y="62"/>
                </a:cxn>
                <a:cxn ang="0">
                  <a:pos x="14" y="34"/>
                </a:cxn>
                <a:cxn ang="0">
                  <a:pos x="38" y="12"/>
                </a:cxn>
                <a:cxn ang="0">
                  <a:pos x="74" y="2"/>
                </a:cxn>
                <a:cxn ang="0">
                  <a:pos x="98" y="0"/>
                </a:cxn>
                <a:cxn ang="0">
                  <a:pos x="136" y="4"/>
                </a:cxn>
                <a:cxn ang="0">
                  <a:pos x="164" y="18"/>
                </a:cxn>
                <a:cxn ang="0">
                  <a:pos x="180" y="42"/>
                </a:cxn>
                <a:cxn ang="0">
                  <a:pos x="186" y="72"/>
                </a:cxn>
                <a:cxn ang="0">
                  <a:pos x="126" y="84"/>
                </a:cxn>
                <a:cxn ang="0">
                  <a:pos x="124" y="66"/>
                </a:cxn>
                <a:cxn ang="0">
                  <a:pos x="120" y="54"/>
                </a:cxn>
                <a:cxn ang="0">
                  <a:pos x="110" y="48"/>
                </a:cxn>
                <a:cxn ang="0">
                  <a:pos x="96" y="44"/>
                </a:cxn>
                <a:cxn ang="0">
                  <a:pos x="84" y="46"/>
                </a:cxn>
                <a:cxn ang="0">
                  <a:pos x="72" y="56"/>
                </a:cxn>
                <a:cxn ang="0">
                  <a:pos x="66" y="66"/>
                </a:cxn>
                <a:cxn ang="0">
                  <a:pos x="66" y="72"/>
                </a:cxn>
                <a:cxn ang="0">
                  <a:pos x="72" y="90"/>
                </a:cxn>
                <a:cxn ang="0">
                  <a:pos x="94" y="102"/>
                </a:cxn>
                <a:cxn ang="0">
                  <a:pos x="134" y="116"/>
                </a:cxn>
                <a:cxn ang="0">
                  <a:pos x="160" y="128"/>
                </a:cxn>
                <a:cxn ang="0">
                  <a:pos x="178" y="144"/>
                </a:cxn>
                <a:cxn ang="0">
                  <a:pos x="188" y="164"/>
                </a:cxn>
                <a:cxn ang="0">
                  <a:pos x="192" y="190"/>
                </a:cxn>
                <a:cxn ang="0">
                  <a:pos x="190" y="208"/>
                </a:cxn>
                <a:cxn ang="0">
                  <a:pos x="176" y="240"/>
                </a:cxn>
                <a:cxn ang="0">
                  <a:pos x="150" y="260"/>
                </a:cxn>
                <a:cxn ang="0">
                  <a:pos x="116" y="270"/>
                </a:cxn>
                <a:cxn ang="0">
                  <a:pos x="96" y="270"/>
                </a:cxn>
                <a:cxn ang="0">
                  <a:pos x="50" y="264"/>
                </a:cxn>
                <a:cxn ang="0">
                  <a:pos x="20" y="248"/>
                </a:cxn>
                <a:cxn ang="0">
                  <a:pos x="6" y="222"/>
                </a:cxn>
                <a:cxn ang="0">
                  <a:pos x="0" y="188"/>
                </a:cxn>
                <a:cxn ang="0">
                  <a:pos x="60" y="180"/>
                </a:cxn>
              </a:cxnLst>
              <a:rect l="0" t="0" r="r" b="b"/>
              <a:pathLst>
                <a:path w="192" h="270">
                  <a:moveTo>
                    <a:pt x="60" y="180"/>
                  </a:moveTo>
                  <a:lnTo>
                    <a:pt x="60" y="188"/>
                  </a:lnTo>
                  <a:lnTo>
                    <a:pt x="60" y="188"/>
                  </a:lnTo>
                  <a:lnTo>
                    <a:pt x="60" y="196"/>
                  </a:lnTo>
                  <a:lnTo>
                    <a:pt x="62" y="204"/>
                  </a:lnTo>
                  <a:lnTo>
                    <a:pt x="66" y="210"/>
                  </a:lnTo>
                  <a:lnTo>
                    <a:pt x="68" y="216"/>
                  </a:lnTo>
                  <a:lnTo>
                    <a:pt x="74" y="220"/>
                  </a:lnTo>
                  <a:lnTo>
                    <a:pt x="80" y="222"/>
                  </a:lnTo>
                  <a:lnTo>
                    <a:pt x="86" y="224"/>
                  </a:lnTo>
                  <a:lnTo>
                    <a:pt x="94" y="226"/>
                  </a:lnTo>
                  <a:lnTo>
                    <a:pt x="94" y="226"/>
                  </a:lnTo>
                  <a:lnTo>
                    <a:pt x="108" y="224"/>
                  </a:lnTo>
                  <a:lnTo>
                    <a:pt x="114" y="222"/>
                  </a:lnTo>
                  <a:lnTo>
                    <a:pt x="118" y="218"/>
                  </a:lnTo>
                  <a:lnTo>
                    <a:pt x="122" y="214"/>
                  </a:lnTo>
                  <a:lnTo>
                    <a:pt x="126" y="208"/>
                  </a:lnTo>
                  <a:lnTo>
                    <a:pt x="128" y="202"/>
                  </a:lnTo>
                  <a:lnTo>
                    <a:pt x="128" y="194"/>
                  </a:lnTo>
                  <a:lnTo>
                    <a:pt x="128" y="194"/>
                  </a:lnTo>
                  <a:lnTo>
                    <a:pt x="126" y="184"/>
                  </a:lnTo>
                  <a:lnTo>
                    <a:pt x="120" y="176"/>
                  </a:lnTo>
                  <a:lnTo>
                    <a:pt x="114" y="170"/>
                  </a:lnTo>
                  <a:lnTo>
                    <a:pt x="104" y="166"/>
                  </a:lnTo>
                  <a:lnTo>
                    <a:pt x="58" y="148"/>
                  </a:lnTo>
                  <a:lnTo>
                    <a:pt x="58" y="148"/>
                  </a:lnTo>
                  <a:lnTo>
                    <a:pt x="44" y="144"/>
                  </a:lnTo>
                  <a:lnTo>
                    <a:pt x="34" y="138"/>
                  </a:lnTo>
                  <a:lnTo>
                    <a:pt x="24" y="130"/>
                  </a:lnTo>
                  <a:lnTo>
                    <a:pt x="16" y="122"/>
                  </a:lnTo>
                  <a:lnTo>
                    <a:pt x="10" y="112"/>
                  </a:lnTo>
                  <a:lnTo>
                    <a:pt x="6" y="102"/>
                  </a:lnTo>
                  <a:lnTo>
                    <a:pt x="4" y="90"/>
                  </a:lnTo>
                  <a:lnTo>
                    <a:pt x="2" y="78"/>
                  </a:lnTo>
                  <a:lnTo>
                    <a:pt x="2" y="78"/>
                  </a:lnTo>
                  <a:lnTo>
                    <a:pt x="4" y="62"/>
                  </a:lnTo>
                  <a:lnTo>
                    <a:pt x="8" y="48"/>
                  </a:lnTo>
                  <a:lnTo>
                    <a:pt x="14" y="34"/>
                  </a:lnTo>
                  <a:lnTo>
                    <a:pt x="24" y="22"/>
                  </a:lnTo>
                  <a:lnTo>
                    <a:pt x="38" y="12"/>
                  </a:lnTo>
                  <a:lnTo>
                    <a:pt x="54" y="6"/>
                  </a:lnTo>
                  <a:lnTo>
                    <a:pt x="74" y="2"/>
                  </a:lnTo>
                  <a:lnTo>
                    <a:pt x="98" y="0"/>
                  </a:lnTo>
                  <a:lnTo>
                    <a:pt x="98" y="0"/>
                  </a:lnTo>
                  <a:lnTo>
                    <a:pt x="118" y="0"/>
                  </a:lnTo>
                  <a:lnTo>
                    <a:pt x="136" y="4"/>
                  </a:lnTo>
                  <a:lnTo>
                    <a:pt x="152" y="10"/>
                  </a:lnTo>
                  <a:lnTo>
                    <a:pt x="164" y="18"/>
                  </a:lnTo>
                  <a:lnTo>
                    <a:pt x="174" y="30"/>
                  </a:lnTo>
                  <a:lnTo>
                    <a:pt x="180" y="42"/>
                  </a:lnTo>
                  <a:lnTo>
                    <a:pt x="184" y="56"/>
                  </a:lnTo>
                  <a:lnTo>
                    <a:pt x="186" y="72"/>
                  </a:lnTo>
                  <a:lnTo>
                    <a:pt x="186" y="84"/>
                  </a:lnTo>
                  <a:lnTo>
                    <a:pt x="126" y="84"/>
                  </a:lnTo>
                  <a:lnTo>
                    <a:pt x="126" y="84"/>
                  </a:lnTo>
                  <a:lnTo>
                    <a:pt x="124" y="66"/>
                  </a:lnTo>
                  <a:lnTo>
                    <a:pt x="122" y="60"/>
                  </a:lnTo>
                  <a:lnTo>
                    <a:pt x="120" y="54"/>
                  </a:lnTo>
                  <a:lnTo>
                    <a:pt x="116" y="50"/>
                  </a:lnTo>
                  <a:lnTo>
                    <a:pt x="110" y="48"/>
                  </a:lnTo>
                  <a:lnTo>
                    <a:pt x="104" y="46"/>
                  </a:lnTo>
                  <a:lnTo>
                    <a:pt x="96" y="44"/>
                  </a:lnTo>
                  <a:lnTo>
                    <a:pt x="96" y="44"/>
                  </a:lnTo>
                  <a:lnTo>
                    <a:pt x="84" y="46"/>
                  </a:lnTo>
                  <a:lnTo>
                    <a:pt x="76" y="52"/>
                  </a:lnTo>
                  <a:lnTo>
                    <a:pt x="72" y="56"/>
                  </a:lnTo>
                  <a:lnTo>
                    <a:pt x="68" y="60"/>
                  </a:lnTo>
                  <a:lnTo>
                    <a:pt x="66" y="66"/>
                  </a:lnTo>
                  <a:lnTo>
                    <a:pt x="66" y="72"/>
                  </a:lnTo>
                  <a:lnTo>
                    <a:pt x="66" y="72"/>
                  </a:lnTo>
                  <a:lnTo>
                    <a:pt x="68" y="82"/>
                  </a:lnTo>
                  <a:lnTo>
                    <a:pt x="72" y="90"/>
                  </a:lnTo>
                  <a:lnTo>
                    <a:pt x="80" y="96"/>
                  </a:lnTo>
                  <a:lnTo>
                    <a:pt x="94" y="102"/>
                  </a:lnTo>
                  <a:lnTo>
                    <a:pt x="134" y="116"/>
                  </a:lnTo>
                  <a:lnTo>
                    <a:pt x="134" y="116"/>
                  </a:lnTo>
                  <a:lnTo>
                    <a:pt x="148" y="122"/>
                  </a:lnTo>
                  <a:lnTo>
                    <a:pt x="160" y="128"/>
                  </a:lnTo>
                  <a:lnTo>
                    <a:pt x="170" y="136"/>
                  </a:lnTo>
                  <a:lnTo>
                    <a:pt x="178" y="144"/>
                  </a:lnTo>
                  <a:lnTo>
                    <a:pt x="184" y="152"/>
                  </a:lnTo>
                  <a:lnTo>
                    <a:pt x="188" y="164"/>
                  </a:lnTo>
                  <a:lnTo>
                    <a:pt x="190" y="176"/>
                  </a:lnTo>
                  <a:lnTo>
                    <a:pt x="192" y="190"/>
                  </a:lnTo>
                  <a:lnTo>
                    <a:pt x="192" y="190"/>
                  </a:lnTo>
                  <a:lnTo>
                    <a:pt x="190" y="208"/>
                  </a:lnTo>
                  <a:lnTo>
                    <a:pt x="184" y="226"/>
                  </a:lnTo>
                  <a:lnTo>
                    <a:pt x="176" y="240"/>
                  </a:lnTo>
                  <a:lnTo>
                    <a:pt x="164" y="250"/>
                  </a:lnTo>
                  <a:lnTo>
                    <a:pt x="150" y="260"/>
                  </a:lnTo>
                  <a:lnTo>
                    <a:pt x="134" y="266"/>
                  </a:lnTo>
                  <a:lnTo>
                    <a:pt x="116" y="270"/>
                  </a:lnTo>
                  <a:lnTo>
                    <a:pt x="96" y="270"/>
                  </a:lnTo>
                  <a:lnTo>
                    <a:pt x="96" y="270"/>
                  </a:lnTo>
                  <a:lnTo>
                    <a:pt x="70" y="270"/>
                  </a:lnTo>
                  <a:lnTo>
                    <a:pt x="50" y="264"/>
                  </a:lnTo>
                  <a:lnTo>
                    <a:pt x="32" y="258"/>
                  </a:lnTo>
                  <a:lnTo>
                    <a:pt x="20" y="248"/>
                  </a:lnTo>
                  <a:lnTo>
                    <a:pt x="12" y="236"/>
                  </a:lnTo>
                  <a:lnTo>
                    <a:pt x="6" y="222"/>
                  </a:lnTo>
                  <a:lnTo>
                    <a:pt x="2" y="206"/>
                  </a:lnTo>
                  <a:lnTo>
                    <a:pt x="0" y="188"/>
                  </a:lnTo>
                  <a:lnTo>
                    <a:pt x="0" y="180"/>
                  </a:lnTo>
                  <a:lnTo>
                    <a:pt x="60" y="18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1" name="Freeform 27"/>
            <p:cNvSpPr>
              <a:spLocks noEditPoints="1"/>
            </p:cNvSpPr>
            <p:nvPr/>
          </p:nvSpPr>
          <p:spPr bwMode="auto">
            <a:xfrm>
              <a:off x="3309874" y="673735"/>
              <a:ext cx="317500" cy="428625"/>
            </a:xfrm>
            <a:custGeom>
              <a:avLst/>
              <a:gdLst/>
              <a:ahLst/>
              <a:cxnLst>
                <a:cxn ang="0">
                  <a:pos x="8" y="80"/>
                </a:cxn>
                <a:cxn ang="0">
                  <a:pos x="10" y="58"/>
                </a:cxn>
                <a:cxn ang="0">
                  <a:pos x="24" y="28"/>
                </a:cxn>
                <a:cxn ang="0">
                  <a:pos x="48" y="10"/>
                </a:cxn>
                <a:cxn ang="0">
                  <a:pos x="80" y="0"/>
                </a:cxn>
                <a:cxn ang="0">
                  <a:pos x="98" y="0"/>
                </a:cxn>
                <a:cxn ang="0">
                  <a:pos x="146" y="6"/>
                </a:cxn>
                <a:cxn ang="0">
                  <a:pos x="174" y="22"/>
                </a:cxn>
                <a:cxn ang="0">
                  <a:pos x="188" y="46"/>
                </a:cxn>
                <a:cxn ang="0">
                  <a:pos x="192" y="78"/>
                </a:cxn>
                <a:cxn ang="0">
                  <a:pos x="192" y="214"/>
                </a:cxn>
                <a:cxn ang="0">
                  <a:pos x="196" y="254"/>
                </a:cxn>
                <a:cxn ang="0">
                  <a:pos x="136" y="264"/>
                </a:cxn>
                <a:cxn ang="0">
                  <a:pos x="132" y="250"/>
                </a:cxn>
                <a:cxn ang="0">
                  <a:pos x="128" y="238"/>
                </a:cxn>
                <a:cxn ang="0">
                  <a:pos x="122" y="246"/>
                </a:cxn>
                <a:cxn ang="0">
                  <a:pos x="108" y="260"/>
                </a:cxn>
                <a:cxn ang="0">
                  <a:pos x="92" y="268"/>
                </a:cxn>
                <a:cxn ang="0">
                  <a:pos x="62" y="270"/>
                </a:cxn>
                <a:cxn ang="0">
                  <a:pos x="46" y="268"/>
                </a:cxn>
                <a:cxn ang="0">
                  <a:pos x="22" y="256"/>
                </a:cxn>
                <a:cxn ang="0">
                  <a:pos x="8" y="236"/>
                </a:cxn>
                <a:cxn ang="0">
                  <a:pos x="0" y="210"/>
                </a:cxn>
                <a:cxn ang="0">
                  <a:pos x="0" y="196"/>
                </a:cxn>
                <a:cxn ang="0">
                  <a:pos x="4" y="166"/>
                </a:cxn>
                <a:cxn ang="0">
                  <a:pos x="16" y="144"/>
                </a:cxn>
                <a:cxn ang="0">
                  <a:pos x="36" y="128"/>
                </a:cxn>
                <a:cxn ang="0">
                  <a:pos x="64" y="116"/>
                </a:cxn>
                <a:cxn ang="0">
                  <a:pos x="102" y="106"/>
                </a:cxn>
                <a:cxn ang="0">
                  <a:pos x="122" y="96"/>
                </a:cxn>
                <a:cxn ang="0">
                  <a:pos x="128" y="76"/>
                </a:cxn>
                <a:cxn ang="0">
                  <a:pos x="126" y="62"/>
                </a:cxn>
                <a:cxn ang="0">
                  <a:pos x="122" y="54"/>
                </a:cxn>
                <a:cxn ang="0">
                  <a:pos x="112" y="46"/>
                </a:cxn>
                <a:cxn ang="0">
                  <a:pos x="98" y="44"/>
                </a:cxn>
                <a:cxn ang="0">
                  <a:pos x="90" y="46"/>
                </a:cxn>
                <a:cxn ang="0">
                  <a:pos x="80" y="50"/>
                </a:cxn>
                <a:cxn ang="0">
                  <a:pos x="72" y="58"/>
                </a:cxn>
                <a:cxn ang="0">
                  <a:pos x="68" y="78"/>
                </a:cxn>
                <a:cxn ang="0">
                  <a:pos x="8" y="86"/>
                </a:cxn>
                <a:cxn ang="0">
                  <a:pos x="128" y="136"/>
                </a:cxn>
                <a:cxn ang="0">
                  <a:pos x="100" y="148"/>
                </a:cxn>
                <a:cxn ang="0">
                  <a:pos x="84" y="154"/>
                </a:cxn>
                <a:cxn ang="0">
                  <a:pos x="72" y="162"/>
                </a:cxn>
                <a:cxn ang="0">
                  <a:pos x="64" y="174"/>
                </a:cxn>
                <a:cxn ang="0">
                  <a:pos x="62" y="190"/>
                </a:cxn>
                <a:cxn ang="0">
                  <a:pos x="68" y="214"/>
                </a:cxn>
                <a:cxn ang="0">
                  <a:pos x="76" y="222"/>
                </a:cxn>
                <a:cxn ang="0">
                  <a:pos x="88" y="226"/>
                </a:cxn>
                <a:cxn ang="0">
                  <a:pos x="102" y="224"/>
                </a:cxn>
                <a:cxn ang="0">
                  <a:pos x="114" y="216"/>
                </a:cxn>
                <a:cxn ang="0">
                  <a:pos x="124" y="204"/>
                </a:cxn>
                <a:cxn ang="0">
                  <a:pos x="128" y="186"/>
                </a:cxn>
              </a:cxnLst>
              <a:rect l="0" t="0" r="r" b="b"/>
              <a:pathLst>
                <a:path w="200" h="270">
                  <a:moveTo>
                    <a:pt x="8" y="86"/>
                  </a:moveTo>
                  <a:lnTo>
                    <a:pt x="8" y="80"/>
                  </a:lnTo>
                  <a:lnTo>
                    <a:pt x="8" y="80"/>
                  </a:lnTo>
                  <a:lnTo>
                    <a:pt x="10" y="58"/>
                  </a:lnTo>
                  <a:lnTo>
                    <a:pt x="14" y="42"/>
                  </a:lnTo>
                  <a:lnTo>
                    <a:pt x="24" y="28"/>
                  </a:lnTo>
                  <a:lnTo>
                    <a:pt x="34" y="18"/>
                  </a:lnTo>
                  <a:lnTo>
                    <a:pt x="48" y="10"/>
                  </a:lnTo>
                  <a:lnTo>
                    <a:pt x="64" y="4"/>
                  </a:lnTo>
                  <a:lnTo>
                    <a:pt x="80" y="0"/>
                  </a:lnTo>
                  <a:lnTo>
                    <a:pt x="98" y="0"/>
                  </a:lnTo>
                  <a:lnTo>
                    <a:pt x="98" y="0"/>
                  </a:lnTo>
                  <a:lnTo>
                    <a:pt x="124" y="2"/>
                  </a:lnTo>
                  <a:lnTo>
                    <a:pt x="146" y="6"/>
                  </a:lnTo>
                  <a:lnTo>
                    <a:pt x="162" y="12"/>
                  </a:lnTo>
                  <a:lnTo>
                    <a:pt x="174" y="22"/>
                  </a:lnTo>
                  <a:lnTo>
                    <a:pt x="182" y="34"/>
                  </a:lnTo>
                  <a:lnTo>
                    <a:pt x="188" y="46"/>
                  </a:lnTo>
                  <a:lnTo>
                    <a:pt x="190" y="62"/>
                  </a:lnTo>
                  <a:lnTo>
                    <a:pt x="192" y="78"/>
                  </a:lnTo>
                  <a:lnTo>
                    <a:pt x="192" y="214"/>
                  </a:lnTo>
                  <a:lnTo>
                    <a:pt x="192" y="214"/>
                  </a:lnTo>
                  <a:lnTo>
                    <a:pt x="194" y="242"/>
                  </a:lnTo>
                  <a:lnTo>
                    <a:pt x="196" y="254"/>
                  </a:lnTo>
                  <a:lnTo>
                    <a:pt x="200" y="264"/>
                  </a:lnTo>
                  <a:lnTo>
                    <a:pt x="136" y="264"/>
                  </a:lnTo>
                  <a:lnTo>
                    <a:pt x="136" y="264"/>
                  </a:lnTo>
                  <a:lnTo>
                    <a:pt x="132" y="250"/>
                  </a:lnTo>
                  <a:lnTo>
                    <a:pt x="128" y="238"/>
                  </a:lnTo>
                  <a:lnTo>
                    <a:pt x="128" y="238"/>
                  </a:lnTo>
                  <a:lnTo>
                    <a:pt x="128" y="238"/>
                  </a:lnTo>
                  <a:lnTo>
                    <a:pt x="122" y="246"/>
                  </a:lnTo>
                  <a:lnTo>
                    <a:pt x="116" y="254"/>
                  </a:lnTo>
                  <a:lnTo>
                    <a:pt x="108" y="260"/>
                  </a:lnTo>
                  <a:lnTo>
                    <a:pt x="100" y="264"/>
                  </a:lnTo>
                  <a:lnTo>
                    <a:pt x="92" y="268"/>
                  </a:lnTo>
                  <a:lnTo>
                    <a:pt x="84" y="270"/>
                  </a:lnTo>
                  <a:lnTo>
                    <a:pt x="62" y="270"/>
                  </a:lnTo>
                  <a:lnTo>
                    <a:pt x="62" y="270"/>
                  </a:lnTo>
                  <a:lnTo>
                    <a:pt x="46" y="268"/>
                  </a:lnTo>
                  <a:lnTo>
                    <a:pt x="32" y="264"/>
                  </a:lnTo>
                  <a:lnTo>
                    <a:pt x="22" y="256"/>
                  </a:lnTo>
                  <a:lnTo>
                    <a:pt x="14" y="246"/>
                  </a:lnTo>
                  <a:lnTo>
                    <a:pt x="8" y="236"/>
                  </a:lnTo>
                  <a:lnTo>
                    <a:pt x="2" y="222"/>
                  </a:lnTo>
                  <a:lnTo>
                    <a:pt x="0" y="210"/>
                  </a:lnTo>
                  <a:lnTo>
                    <a:pt x="0" y="196"/>
                  </a:lnTo>
                  <a:lnTo>
                    <a:pt x="0" y="196"/>
                  </a:lnTo>
                  <a:lnTo>
                    <a:pt x="0" y="180"/>
                  </a:lnTo>
                  <a:lnTo>
                    <a:pt x="4" y="166"/>
                  </a:lnTo>
                  <a:lnTo>
                    <a:pt x="8" y="154"/>
                  </a:lnTo>
                  <a:lnTo>
                    <a:pt x="16" y="144"/>
                  </a:lnTo>
                  <a:lnTo>
                    <a:pt x="24" y="134"/>
                  </a:lnTo>
                  <a:lnTo>
                    <a:pt x="36" y="128"/>
                  </a:lnTo>
                  <a:lnTo>
                    <a:pt x="48" y="122"/>
                  </a:lnTo>
                  <a:lnTo>
                    <a:pt x="64" y="116"/>
                  </a:lnTo>
                  <a:lnTo>
                    <a:pt x="102" y="106"/>
                  </a:lnTo>
                  <a:lnTo>
                    <a:pt x="102" y="106"/>
                  </a:lnTo>
                  <a:lnTo>
                    <a:pt x="114" y="102"/>
                  </a:lnTo>
                  <a:lnTo>
                    <a:pt x="122" y="96"/>
                  </a:lnTo>
                  <a:lnTo>
                    <a:pt x="128" y="88"/>
                  </a:lnTo>
                  <a:lnTo>
                    <a:pt x="128" y="76"/>
                  </a:lnTo>
                  <a:lnTo>
                    <a:pt x="128" y="76"/>
                  </a:lnTo>
                  <a:lnTo>
                    <a:pt x="126" y="62"/>
                  </a:lnTo>
                  <a:lnTo>
                    <a:pt x="124" y="58"/>
                  </a:lnTo>
                  <a:lnTo>
                    <a:pt x="122" y="54"/>
                  </a:lnTo>
                  <a:lnTo>
                    <a:pt x="118" y="50"/>
                  </a:lnTo>
                  <a:lnTo>
                    <a:pt x="112" y="46"/>
                  </a:lnTo>
                  <a:lnTo>
                    <a:pt x="106" y="46"/>
                  </a:lnTo>
                  <a:lnTo>
                    <a:pt x="98" y="44"/>
                  </a:lnTo>
                  <a:lnTo>
                    <a:pt x="98" y="44"/>
                  </a:lnTo>
                  <a:lnTo>
                    <a:pt x="90" y="46"/>
                  </a:lnTo>
                  <a:lnTo>
                    <a:pt x="84" y="48"/>
                  </a:lnTo>
                  <a:lnTo>
                    <a:pt x="80" y="50"/>
                  </a:lnTo>
                  <a:lnTo>
                    <a:pt x="74" y="54"/>
                  </a:lnTo>
                  <a:lnTo>
                    <a:pt x="72" y="58"/>
                  </a:lnTo>
                  <a:lnTo>
                    <a:pt x="70" y="64"/>
                  </a:lnTo>
                  <a:lnTo>
                    <a:pt x="68" y="78"/>
                  </a:lnTo>
                  <a:lnTo>
                    <a:pt x="68" y="86"/>
                  </a:lnTo>
                  <a:lnTo>
                    <a:pt x="8" y="86"/>
                  </a:lnTo>
                  <a:close/>
                  <a:moveTo>
                    <a:pt x="128" y="136"/>
                  </a:moveTo>
                  <a:lnTo>
                    <a:pt x="128" y="136"/>
                  </a:lnTo>
                  <a:lnTo>
                    <a:pt x="114" y="144"/>
                  </a:lnTo>
                  <a:lnTo>
                    <a:pt x="100" y="148"/>
                  </a:lnTo>
                  <a:lnTo>
                    <a:pt x="100" y="148"/>
                  </a:lnTo>
                  <a:lnTo>
                    <a:pt x="84" y="154"/>
                  </a:lnTo>
                  <a:lnTo>
                    <a:pt x="76" y="158"/>
                  </a:lnTo>
                  <a:lnTo>
                    <a:pt x="72" y="162"/>
                  </a:lnTo>
                  <a:lnTo>
                    <a:pt x="68" y="168"/>
                  </a:lnTo>
                  <a:lnTo>
                    <a:pt x="64" y="174"/>
                  </a:lnTo>
                  <a:lnTo>
                    <a:pt x="62" y="190"/>
                  </a:lnTo>
                  <a:lnTo>
                    <a:pt x="62" y="190"/>
                  </a:lnTo>
                  <a:lnTo>
                    <a:pt x="64" y="204"/>
                  </a:lnTo>
                  <a:lnTo>
                    <a:pt x="68" y="214"/>
                  </a:lnTo>
                  <a:lnTo>
                    <a:pt x="72" y="220"/>
                  </a:lnTo>
                  <a:lnTo>
                    <a:pt x="76" y="222"/>
                  </a:lnTo>
                  <a:lnTo>
                    <a:pt x="82" y="224"/>
                  </a:lnTo>
                  <a:lnTo>
                    <a:pt x="88" y="226"/>
                  </a:lnTo>
                  <a:lnTo>
                    <a:pt x="88" y="226"/>
                  </a:lnTo>
                  <a:lnTo>
                    <a:pt x="102" y="224"/>
                  </a:lnTo>
                  <a:lnTo>
                    <a:pt x="108" y="220"/>
                  </a:lnTo>
                  <a:lnTo>
                    <a:pt x="114" y="216"/>
                  </a:lnTo>
                  <a:lnTo>
                    <a:pt x="120" y="210"/>
                  </a:lnTo>
                  <a:lnTo>
                    <a:pt x="124" y="204"/>
                  </a:lnTo>
                  <a:lnTo>
                    <a:pt x="128" y="196"/>
                  </a:lnTo>
                  <a:lnTo>
                    <a:pt x="128" y="186"/>
                  </a:lnTo>
                  <a:lnTo>
                    <a:pt x="128" y="13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4" name="Freeform 28"/>
            <p:cNvSpPr>
              <a:spLocks/>
            </p:cNvSpPr>
            <p:nvPr/>
          </p:nvSpPr>
          <p:spPr bwMode="auto">
            <a:xfrm>
              <a:off x="3671824" y="673735"/>
              <a:ext cx="301625" cy="428625"/>
            </a:xfrm>
            <a:custGeom>
              <a:avLst/>
              <a:gdLst/>
              <a:ahLst/>
              <a:cxnLst>
                <a:cxn ang="0">
                  <a:pos x="58" y="188"/>
                </a:cxn>
                <a:cxn ang="0">
                  <a:pos x="60" y="196"/>
                </a:cxn>
                <a:cxn ang="0">
                  <a:pos x="64" y="210"/>
                </a:cxn>
                <a:cxn ang="0">
                  <a:pos x="72" y="220"/>
                </a:cxn>
                <a:cxn ang="0">
                  <a:pos x="86" y="224"/>
                </a:cxn>
                <a:cxn ang="0">
                  <a:pos x="94" y="226"/>
                </a:cxn>
                <a:cxn ang="0">
                  <a:pos x="112" y="222"/>
                </a:cxn>
                <a:cxn ang="0">
                  <a:pos x="122" y="214"/>
                </a:cxn>
                <a:cxn ang="0">
                  <a:pos x="126" y="202"/>
                </a:cxn>
                <a:cxn ang="0">
                  <a:pos x="126" y="194"/>
                </a:cxn>
                <a:cxn ang="0">
                  <a:pos x="120" y="176"/>
                </a:cxn>
                <a:cxn ang="0">
                  <a:pos x="102" y="166"/>
                </a:cxn>
                <a:cxn ang="0">
                  <a:pos x="56" y="148"/>
                </a:cxn>
                <a:cxn ang="0">
                  <a:pos x="32" y="138"/>
                </a:cxn>
                <a:cxn ang="0">
                  <a:pos x="16" y="122"/>
                </a:cxn>
                <a:cxn ang="0">
                  <a:pos x="4" y="102"/>
                </a:cxn>
                <a:cxn ang="0">
                  <a:pos x="2" y="78"/>
                </a:cxn>
                <a:cxn ang="0">
                  <a:pos x="2" y="62"/>
                </a:cxn>
                <a:cxn ang="0">
                  <a:pos x="14" y="34"/>
                </a:cxn>
                <a:cxn ang="0">
                  <a:pos x="36" y="12"/>
                </a:cxn>
                <a:cxn ang="0">
                  <a:pos x="72" y="2"/>
                </a:cxn>
                <a:cxn ang="0">
                  <a:pos x="96" y="0"/>
                </a:cxn>
                <a:cxn ang="0">
                  <a:pos x="136" y="4"/>
                </a:cxn>
                <a:cxn ang="0">
                  <a:pos x="162" y="18"/>
                </a:cxn>
                <a:cxn ang="0">
                  <a:pos x="178" y="42"/>
                </a:cxn>
                <a:cxn ang="0">
                  <a:pos x="184" y="72"/>
                </a:cxn>
                <a:cxn ang="0">
                  <a:pos x="124" y="84"/>
                </a:cxn>
                <a:cxn ang="0">
                  <a:pos x="124" y="66"/>
                </a:cxn>
                <a:cxn ang="0">
                  <a:pos x="118" y="54"/>
                </a:cxn>
                <a:cxn ang="0">
                  <a:pos x="110" y="48"/>
                </a:cxn>
                <a:cxn ang="0">
                  <a:pos x="96" y="44"/>
                </a:cxn>
                <a:cxn ang="0">
                  <a:pos x="84" y="46"/>
                </a:cxn>
                <a:cxn ang="0">
                  <a:pos x="70" y="56"/>
                </a:cxn>
                <a:cxn ang="0">
                  <a:pos x="66" y="66"/>
                </a:cxn>
                <a:cxn ang="0">
                  <a:pos x="64" y="72"/>
                </a:cxn>
                <a:cxn ang="0">
                  <a:pos x="70" y="90"/>
                </a:cxn>
                <a:cxn ang="0">
                  <a:pos x="94" y="102"/>
                </a:cxn>
                <a:cxn ang="0">
                  <a:pos x="134" y="116"/>
                </a:cxn>
                <a:cxn ang="0">
                  <a:pos x="160" y="128"/>
                </a:cxn>
                <a:cxn ang="0">
                  <a:pos x="178" y="144"/>
                </a:cxn>
                <a:cxn ang="0">
                  <a:pos x="186" y="164"/>
                </a:cxn>
                <a:cxn ang="0">
                  <a:pos x="190" y="190"/>
                </a:cxn>
                <a:cxn ang="0">
                  <a:pos x="188" y="208"/>
                </a:cxn>
                <a:cxn ang="0">
                  <a:pos x="174" y="240"/>
                </a:cxn>
                <a:cxn ang="0">
                  <a:pos x="148" y="260"/>
                </a:cxn>
                <a:cxn ang="0">
                  <a:pos x="114" y="270"/>
                </a:cxn>
                <a:cxn ang="0">
                  <a:pos x="94" y="270"/>
                </a:cxn>
                <a:cxn ang="0">
                  <a:pos x="48" y="264"/>
                </a:cxn>
                <a:cxn ang="0">
                  <a:pos x="20" y="248"/>
                </a:cxn>
                <a:cxn ang="0">
                  <a:pos x="4" y="222"/>
                </a:cxn>
                <a:cxn ang="0">
                  <a:pos x="0" y="188"/>
                </a:cxn>
                <a:cxn ang="0">
                  <a:pos x="58" y="180"/>
                </a:cxn>
              </a:cxnLst>
              <a:rect l="0" t="0" r="r" b="b"/>
              <a:pathLst>
                <a:path w="190" h="270">
                  <a:moveTo>
                    <a:pt x="58" y="180"/>
                  </a:moveTo>
                  <a:lnTo>
                    <a:pt x="58" y="188"/>
                  </a:lnTo>
                  <a:lnTo>
                    <a:pt x="58" y="188"/>
                  </a:lnTo>
                  <a:lnTo>
                    <a:pt x="60" y="196"/>
                  </a:lnTo>
                  <a:lnTo>
                    <a:pt x="62" y="204"/>
                  </a:lnTo>
                  <a:lnTo>
                    <a:pt x="64" y="210"/>
                  </a:lnTo>
                  <a:lnTo>
                    <a:pt x="68" y="216"/>
                  </a:lnTo>
                  <a:lnTo>
                    <a:pt x="72" y="220"/>
                  </a:lnTo>
                  <a:lnTo>
                    <a:pt x="78" y="222"/>
                  </a:lnTo>
                  <a:lnTo>
                    <a:pt x="86" y="224"/>
                  </a:lnTo>
                  <a:lnTo>
                    <a:pt x="94" y="226"/>
                  </a:lnTo>
                  <a:lnTo>
                    <a:pt x="94" y="226"/>
                  </a:lnTo>
                  <a:lnTo>
                    <a:pt x="108" y="224"/>
                  </a:lnTo>
                  <a:lnTo>
                    <a:pt x="112" y="222"/>
                  </a:lnTo>
                  <a:lnTo>
                    <a:pt x="118" y="218"/>
                  </a:lnTo>
                  <a:lnTo>
                    <a:pt x="122" y="214"/>
                  </a:lnTo>
                  <a:lnTo>
                    <a:pt x="124" y="208"/>
                  </a:lnTo>
                  <a:lnTo>
                    <a:pt x="126" y="202"/>
                  </a:lnTo>
                  <a:lnTo>
                    <a:pt x="126" y="194"/>
                  </a:lnTo>
                  <a:lnTo>
                    <a:pt x="126" y="194"/>
                  </a:lnTo>
                  <a:lnTo>
                    <a:pt x="124" y="184"/>
                  </a:lnTo>
                  <a:lnTo>
                    <a:pt x="120" y="176"/>
                  </a:lnTo>
                  <a:lnTo>
                    <a:pt x="112" y="170"/>
                  </a:lnTo>
                  <a:lnTo>
                    <a:pt x="102" y="166"/>
                  </a:lnTo>
                  <a:lnTo>
                    <a:pt x="56" y="148"/>
                  </a:lnTo>
                  <a:lnTo>
                    <a:pt x="56" y="148"/>
                  </a:lnTo>
                  <a:lnTo>
                    <a:pt x="44" y="144"/>
                  </a:lnTo>
                  <a:lnTo>
                    <a:pt x="32" y="138"/>
                  </a:lnTo>
                  <a:lnTo>
                    <a:pt x="24" y="130"/>
                  </a:lnTo>
                  <a:lnTo>
                    <a:pt x="16" y="122"/>
                  </a:lnTo>
                  <a:lnTo>
                    <a:pt x="10" y="112"/>
                  </a:lnTo>
                  <a:lnTo>
                    <a:pt x="4" y="102"/>
                  </a:lnTo>
                  <a:lnTo>
                    <a:pt x="2" y="90"/>
                  </a:lnTo>
                  <a:lnTo>
                    <a:pt x="2" y="78"/>
                  </a:lnTo>
                  <a:lnTo>
                    <a:pt x="2" y="78"/>
                  </a:lnTo>
                  <a:lnTo>
                    <a:pt x="2" y="62"/>
                  </a:lnTo>
                  <a:lnTo>
                    <a:pt x="6" y="48"/>
                  </a:lnTo>
                  <a:lnTo>
                    <a:pt x="14" y="34"/>
                  </a:lnTo>
                  <a:lnTo>
                    <a:pt x="24" y="22"/>
                  </a:lnTo>
                  <a:lnTo>
                    <a:pt x="36" y="12"/>
                  </a:lnTo>
                  <a:lnTo>
                    <a:pt x="52" y="6"/>
                  </a:lnTo>
                  <a:lnTo>
                    <a:pt x="72" y="2"/>
                  </a:lnTo>
                  <a:lnTo>
                    <a:pt x="96" y="0"/>
                  </a:lnTo>
                  <a:lnTo>
                    <a:pt x="96" y="0"/>
                  </a:lnTo>
                  <a:lnTo>
                    <a:pt x="118" y="0"/>
                  </a:lnTo>
                  <a:lnTo>
                    <a:pt x="136" y="4"/>
                  </a:lnTo>
                  <a:lnTo>
                    <a:pt x="150" y="10"/>
                  </a:lnTo>
                  <a:lnTo>
                    <a:pt x="162" y="18"/>
                  </a:lnTo>
                  <a:lnTo>
                    <a:pt x="172" y="30"/>
                  </a:lnTo>
                  <a:lnTo>
                    <a:pt x="178" y="42"/>
                  </a:lnTo>
                  <a:lnTo>
                    <a:pt x="182" y="56"/>
                  </a:lnTo>
                  <a:lnTo>
                    <a:pt x="184" y="72"/>
                  </a:lnTo>
                  <a:lnTo>
                    <a:pt x="184" y="84"/>
                  </a:lnTo>
                  <a:lnTo>
                    <a:pt x="124" y="84"/>
                  </a:lnTo>
                  <a:lnTo>
                    <a:pt x="124" y="84"/>
                  </a:lnTo>
                  <a:lnTo>
                    <a:pt x="124" y="66"/>
                  </a:lnTo>
                  <a:lnTo>
                    <a:pt x="122" y="60"/>
                  </a:lnTo>
                  <a:lnTo>
                    <a:pt x="118" y="54"/>
                  </a:lnTo>
                  <a:lnTo>
                    <a:pt x="114" y="50"/>
                  </a:lnTo>
                  <a:lnTo>
                    <a:pt x="110" y="48"/>
                  </a:lnTo>
                  <a:lnTo>
                    <a:pt x="104" y="46"/>
                  </a:lnTo>
                  <a:lnTo>
                    <a:pt x="96" y="44"/>
                  </a:lnTo>
                  <a:lnTo>
                    <a:pt x="96" y="44"/>
                  </a:lnTo>
                  <a:lnTo>
                    <a:pt x="84" y="46"/>
                  </a:lnTo>
                  <a:lnTo>
                    <a:pt x="74" y="52"/>
                  </a:lnTo>
                  <a:lnTo>
                    <a:pt x="70" y="56"/>
                  </a:lnTo>
                  <a:lnTo>
                    <a:pt x="68" y="60"/>
                  </a:lnTo>
                  <a:lnTo>
                    <a:pt x="66" y="66"/>
                  </a:lnTo>
                  <a:lnTo>
                    <a:pt x="64" y="72"/>
                  </a:lnTo>
                  <a:lnTo>
                    <a:pt x="64" y="72"/>
                  </a:lnTo>
                  <a:lnTo>
                    <a:pt x="66" y="82"/>
                  </a:lnTo>
                  <a:lnTo>
                    <a:pt x="70" y="90"/>
                  </a:lnTo>
                  <a:lnTo>
                    <a:pt x="80" y="96"/>
                  </a:lnTo>
                  <a:lnTo>
                    <a:pt x="94" y="102"/>
                  </a:lnTo>
                  <a:lnTo>
                    <a:pt x="134" y="116"/>
                  </a:lnTo>
                  <a:lnTo>
                    <a:pt x="134" y="116"/>
                  </a:lnTo>
                  <a:lnTo>
                    <a:pt x="148" y="122"/>
                  </a:lnTo>
                  <a:lnTo>
                    <a:pt x="160" y="128"/>
                  </a:lnTo>
                  <a:lnTo>
                    <a:pt x="170" y="136"/>
                  </a:lnTo>
                  <a:lnTo>
                    <a:pt x="178" y="144"/>
                  </a:lnTo>
                  <a:lnTo>
                    <a:pt x="182" y="152"/>
                  </a:lnTo>
                  <a:lnTo>
                    <a:pt x="186" y="164"/>
                  </a:lnTo>
                  <a:lnTo>
                    <a:pt x="190" y="176"/>
                  </a:lnTo>
                  <a:lnTo>
                    <a:pt x="190" y="190"/>
                  </a:lnTo>
                  <a:lnTo>
                    <a:pt x="190" y="190"/>
                  </a:lnTo>
                  <a:lnTo>
                    <a:pt x="188" y="208"/>
                  </a:lnTo>
                  <a:lnTo>
                    <a:pt x="182" y="226"/>
                  </a:lnTo>
                  <a:lnTo>
                    <a:pt x="174" y="240"/>
                  </a:lnTo>
                  <a:lnTo>
                    <a:pt x="162" y="250"/>
                  </a:lnTo>
                  <a:lnTo>
                    <a:pt x="148" y="260"/>
                  </a:lnTo>
                  <a:lnTo>
                    <a:pt x="132" y="266"/>
                  </a:lnTo>
                  <a:lnTo>
                    <a:pt x="114" y="270"/>
                  </a:lnTo>
                  <a:lnTo>
                    <a:pt x="94" y="270"/>
                  </a:lnTo>
                  <a:lnTo>
                    <a:pt x="94" y="270"/>
                  </a:lnTo>
                  <a:lnTo>
                    <a:pt x="68" y="270"/>
                  </a:lnTo>
                  <a:lnTo>
                    <a:pt x="48" y="264"/>
                  </a:lnTo>
                  <a:lnTo>
                    <a:pt x="32" y="258"/>
                  </a:lnTo>
                  <a:lnTo>
                    <a:pt x="20" y="248"/>
                  </a:lnTo>
                  <a:lnTo>
                    <a:pt x="10" y="236"/>
                  </a:lnTo>
                  <a:lnTo>
                    <a:pt x="4" y="222"/>
                  </a:lnTo>
                  <a:lnTo>
                    <a:pt x="0" y="206"/>
                  </a:lnTo>
                  <a:lnTo>
                    <a:pt x="0" y="188"/>
                  </a:lnTo>
                  <a:lnTo>
                    <a:pt x="0" y="180"/>
                  </a:lnTo>
                  <a:lnTo>
                    <a:pt x="58" y="18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5" name="Rectangle 29"/>
            <p:cNvSpPr>
              <a:spLocks noChangeArrowheads="1"/>
            </p:cNvSpPr>
            <p:nvPr/>
          </p:nvSpPr>
          <p:spPr bwMode="auto">
            <a:xfrm>
              <a:off x="4030599" y="975360"/>
              <a:ext cx="101600" cy="117475"/>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6" name="Freeform 30"/>
            <p:cNvSpPr>
              <a:spLocks/>
            </p:cNvSpPr>
            <p:nvPr/>
          </p:nvSpPr>
          <p:spPr bwMode="auto">
            <a:xfrm>
              <a:off x="4192524" y="673735"/>
              <a:ext cx="314325" cy="428625"/>
            </a:xfrm>
            <a:custGeom>
              <a:avLst/>
              <a:gdLst/>
              <a:ahLst/>
              <a:cxnLst>
                <a:cxn ang="0">
                  <a:pos x="134" y="100"/>
                </a:cxn>
                <a:cxn ang="0">
                  <a:pos x="132" y="72"/>
                </a:cxn>
                <a:cxn ang="0">
                  <a:pos x="124" y="58"/>
                </a:cxn>
                <a:cxn ang="0">
                  <a:pos x="112" y="48"/>
                </a:cxn>
                <a:cxn ang="0">
                  <a:pos x="104" y="48"/>
                </a:cxn>
                <a:cxn ang="0">
                  <a:pos x="84" y="52"/>
                </a:cxn>
                <a:cxn ang="0">
                  <a:pos x="74" y="70"/>
                </a:cxn>
                <a:cxn ang="0">
                  <a:pos x="68" y="96"/>
                </a:cxn>
                <a:cxn ang="0">
                  <a:pos x="66" y="136"/>
                </a:cxn>
                <a:cxn ang="0">
                  <a:pos x="70" y="192"/>
                </a:cxn>
                <a:cxn ang="0">
                  <a:pos x="78" y="214"/>
                </a:cxn>
                <a:cxn ang="0">
                  <a:pos x="92" y="224"/>
                </a:cxn>
                <a:cxn ang="0">
                  <a:pos x="102" y="226"/>
                </a:cxn>
                <a:cxn ang="0">
                  <a:pos x="116" y="222"/>
                </a:cxn>
                <a:cxn ang="0">
                  <a:pos x="126" y="212"/>
                </a:cxn>
                <a:cxn ang="0">
                  <a:pos x="132" y="192"/>
                </a:cxn>
                <a:cxn ang="0">
                  <a:pos x="198" y="166"/>
                </a:cxn>
                <a:cxn ang="0">
                  <a:pos x="196" y="190"/>
                </a:cxn>
                <a:cxn ang="0">
                  <a:pos x="184" y="228"/>
                </a:cxn>
                <a:cxn ang="0">
                  <a:pos x="160" y="256"/>
                </a:cxn>
                <a:cxn ang="0">
                  <a:pos x="124" y="268"/>
                </a:cxn>
                <a:cxn ang="0">
                  <a:pos x="98" y="270"/>
                </a:cxn>
                <a:cxn ang="0">
                  <a:pos x="56" y="264"/>
                </a:cxn>
                <a:cxn ang="0">
                  <a:pos x="38" y="254"/>
                </a:cxn>
                <a:cxn ang="0">
                  <a:pos x="24" y="242"/>
                </a:cxn>
                <a:cxn ang="0">
                  <a:pos x="14" y="224"/>
                </a:cxn>
                <a:cxn ang="0">
                  <a:pos x="2" y="170"/>
                </a:cxn>
                <a:cxn ang="0">
                  <a:pos x="0" y="136"/>
                </a:cxn>
                <a:cxn ang="0">
                  <a:pos x="4" y="84"/>
                </a:cxn>
                <a:cxn ang="0">
                  <a:pos x="12" y="56"/>
                </a:cxn>
                <a:cxn ang="0">
                  <a:pos x="24" y="36"/>
                </a:cxn>
                <a:cxn ang="0">
                  <a:pos x="36" y="20"/>
                </a:cxn>
                <a:cxn ang="0">
                  <a:pos x="54" y="10"/>
                </a:cxn>
                <a:cxn ang="0">
                  <a:pos x="82" y="2"/>
                </a:cxn>
                <a:cxn ang="0">
                  <a:pos x="104" y="0"/>
                </a:cxn>
                <a:cxn ang="0">
                  <a:pos x="144" y="6"/>
                </a:cxn>
                <a:cxn ang="0">
                  <a:pos x="174" y="26"/>
                </a:cxn>
                <a:cxn ang="0">
                  <a:pos x="192" y="58"/>
                </a:cxn>
                <a:cxn ang="0">
                  <a:pos x="198" y="100"/>
                </a:cxn>
              </a:cxnLst>
              <a:rect l="0" t="0" r="r" b="b"/>
              <a:pathLst>
                <a:path w="198" h="270">
                  <a:moveTo>
                    <a:pt x="134" y="100"/>
                  </a:moveTo>
                  <a:lnTo>
                    <a:pt x="134" y="100"/>
                  </a:lnTo>
                  <a:lnTo>
                    <a:pt x="132" y="80"/>
                  </a:lnTo>
                  <a:lnTo>
                    <a:pt x="132" y="72"/>
                  </a:lnTo>
                  <a:lnTo>
                    <a:pt x="128" y="64"/>
                  </a:lnTo>
                  <a:lnTo>
                    <a:pt x="124" y="58"/>
                  </a:lnTo>
                  <a:lnTo>
                    <a:pt x="120" y="52"/>
                  </a:lnTo>
                  <a:lnTo>
                    <a:pt x="112" y="48"/>
                  </a:lnTo>
                  <a:lnTo>
                    <a:pt x="104" y="48"/>
                  </a:lnTo>
                  <a:lnTo>
                    <a:pt x="104" y="48"/>
                  </a:lnTo>
                  <a:lnTo>
                    <a:pt x="94" y="48"/>
                  </a:lnTo>
                  <a:lnTo>
                    <a:pt x="84" y="52"/>
                  </a:lnTo>
                  <a:lnTo>
                    <a:pt x="78" y="60"/>
                  </a:lnTo>
                  <a:lnTo>
                    <a:pt x="74" y="70"/>
                  </a:lnTo>
                  <a:lnTo>
                    <a:pt x="70" y="82"/>
                  </a:lnTo>
                  <a:lnTo>
                    <a:pt x="68" y="96"/>
                  </a:lnTo>
                  <a:lnTo>
                    <a:pt x="66" y="136"/>
                  </a:lnTo>
                  <a:lnTo>
                    <a:pt x="66" y="136"/>
                  </a:lnTo>
                  <a:lnTo>
                    <a:pt x="68" y="176"/>
                  </a:lnTo>
                  <a:lnTo>
                    <a:pt x="70" y="192"/>
                  </a:lnTo>
                  <a:lnTo>
                    <a:pt x="72" y="204"/>
                  </a:lnTo>
                  <a:lnTo>
                    <a:pt x="78" y="214"/>
                  </a:lnTo>
                  <a:lnTo>
                    <a:pt x="84" y="220"/>
                  </a:lnTo>
                  <a:lnTo>
                    <a:pt x="92" y="224"/>
                  </a:lnTo>
                  <a:lnTo>
                    <a:pt x="102" y="226"/>
                  </a:lnTo>
                  <a:lnTo>
                    <a:pt x="102" y="226"/>
                  </a:lnTo>
                  <a:lnTo>
                    <a:pt x="110" y="224"/>
                  </a:lnTo>
                  <a:lnTo>
                    <a:pt x="116" y="222"/>
                  </a:lnTo>
                  <a:lnTo>
                    <a:pt x="122" y="218"/>
                  </a:lnTo>
                  <a:lnTo>
                    <a:pt x="126" y="212"/>
                  </a:lnTo>
                  <a:lnTo>
                    <a:pt x="130" y="202"/>
                  </a:lnTo>
                  <a:lnTo>
                    <a:pt x="132" y="192"/>
                  </a:lnTo>
                  <a:lnTo>
                    <a:pt x="134" y="166"/>
                  </a:lnTo>
                  <a:lnTo>
                    <a:pt x="198" y="166"/>
                  </a:lnTo>
                  <a:lnTo>
                    <a:pt x="198" y="166"/>
                  </a:lnTo>
                  <a:lnTo>
                    <a:pt x="196" y="190"/>
                  </a:lnTo>
                  <a:lnTo>
                    <a:pt x="192" y="210"/>
                  </a:lnTo>
                  <a:lnTo>
                    <a:pt x="184" y="228"/>
                  </a:lnTo>
                  <a:lnTo>
                    <a:pt x="174" y="244"/>
                  </a:lnTo>
                  <a:lnTo>
                    <a:pt x="160" y="256"/>
                  </a:lnTo>
                  <a:lnTo>
                    <a:pt x="144" y="264"/>
                  </a:lnTo>
                  <a:lnTo>
                    <a:pt x="124" y="268"/>
                  </a:lnTo>
                  <a:lnTo>
                    <a:pt x="98" y="270"/>
                  </a:lnTo>
                  <a:lnTo>
                    <a:pt x="98" y="270"/>
                  </a:lnTo>
                  <a:lnTo>
                    <a:pt x="76" y="270"/>
                  </a:lnTo>
                  <a:lnTo>
                    <a:pt x="56" y="264"/>
                  </a:lnTo>
                  <a:lnTo>
                    <a:pt x="46" y="260"/>
                  </a:lnTo>
                  <a:lnTo>
                    <a:pt x="38" y="254"/>
                  </a:lnTo>
                  <a:lnTo>
                    <a:pt x="32" y="248"/>
                  </a:lnTo>
                  <a:lnTo>
                    <a:pt x="24" y="242"/>
                  </a:lnTo>
                  <a:lnTo>
                    <a:pt x="20" y="234"/>
                  </a:lnTo>
                  <a:lnTo>
                    <a:pt x="14" y="224"/>
                  </a:lnTo>
                  <a:lnTo>
                    <a:pt x="6" y="200"/>
                  </a:lnTo>
                  <a:lnTo>
                    <a:pt x="2" y="170"/>
                  </a:lnTo>
                  <a:lnTo>
                    <a:pt x="0" y="136"/>
                  </a:lnTo>
                  <a:lnTo>
                    <a:pt x="0" y="136"/>
                  </a:lnTo>
                  <a:lnTo>
                    <a:pt x="2" y="98"/>
                  </a:lnTo>
                  <a:lnTo>
                    <a:pt x="4" y="84"/>
                  </a:lnTo>
                  <a:lnTo>
                    <a:pt x="8" y="70"/>
                  </a:lnTo>
                  <a:lnTo>
                    <a:pt x="12" y="56"/>
                  </a:lnTo>
                  <a:lnTo>
                    <a:pt x="18" y="46"/>
                  </a:lnTo>
                  <a:lnTo>
                    <a:pt x="24" y="36"/>
                  </a:lnTo>
                  <a:lnTo>
                    <a:pt x="30" y="28"/>
                  </a:lnTo>
                  <a:lnTo>
                    <a:pt x="36" y="20"/>
                  </a:lnTo>
                  <a:lnTo>
                    <a:pt x="44" y="14"/>
                  </a:lnTo>
                  <a:lnTo>
                    <a:pt x="54" y="10"/>
                  </a:lnTo>
                  <a:lnTo>
                    <a:pt x="62" y="6"/>
                  </a:lnTo>
                  <a:lnTo>
                    <a:pt x="82" y="2"/>
                  </a:lnTo>
                  <a:lnTo>
                    <a:pt x="104" y="0"/>
                  </a:lnTo>
                  <a:lnTo>
                    <a:pt x="104" y="0"/>
                  </a:lnTo>
                  <a:lnTo>
                    <a:pt x="126" y="2"/>
                  </a:lnTo>
                  <a:lnTo>
                    <a:pt x="144" y="6"/>
                  </a:lnTo>
                  <a:lnTo>
                    <a:pt x="160" y="16"/>
                  </a:lnTo>
                  <a:lnTo>
                    <a:pt x="174" y="26"/>
                  </a:lnTo>
                  <a:lnTo>
                    <a:pt x="184" y="40"/>
                  </a:lnTo>
                  <a:lnTo>
                    <a:pt x="192" y="58"/>
                  </a:lnTo>
                  <a:lnTo>
                    <a:pt x="196" y="78"/>
                  </a:lnTo>
                  <a:lnTo>
                    <a:pt x="198" y="100"/>
                  </a:lnTo>
                  <a:lnTo>
                    <a:pt x="134" y="10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7" name="Freeform 31"/>
            <p:cNvSpPr>
              <a:spLocks noEditPoints="1"/>
            </p:cNvSpPr>
            <p:nvPr/>
          </p:nvSpPr>
          <p:spPr bwMode="auto">
            <a:xfrm>
              <a:off x="4544949" y="673735"/>
              <a:ext cx="323850" cy="428625"/>
            </a:xfrm>
            <a:custGeom>
              <a:avLst/>
              <a:gdLst/>
              <a:ahLst/>
              <a:cxnLst>
                <a:cxn ang="0">
                  <a:pos x="102" y="0"/>
                </a:cxn>
                <a:cxn ang="0">
                  <a:pos x="130" y="2"/>
                </a:cxn>
                <a:cxn ang="0">
                  <a:pos x="152" y="8"/>
                </a:cxn>
                <a:cxn ang="0">
                  <a:pos x="170" y="18"/>
                </a:cxn>
                <a:cxn ang="0">
                  <a:pos x="182" y="34"/>
                </a:cxn>
                <a:cxn ang="0">
                  <a:pos x="192" y="52"/>
                </a:cxn>
                <a:cxn ang="0">
                  <a:pos x="202" y="104"/>
                </a:cxn>
                <a:cxn ang="0">
                  <a:pos x="204" y="136"/>
                </a:cxn>
                <a:cxn ang="0">
                  <a:pos x="198" y="194"/>
                </a:cxn>
                <a:cxn ang="0">
                  <a:pos x="188" y="226"/>
                </a:cxn>
                <a:cxn ang="0">
                  <a:pos x="176" y="244"/>
                </a:cxn>
                <a:cxn ang="0">
                  <a:pos x="160" y="256"/>
                </a:cxn>
                <a:cxn ang="0">
                  <a:pos x="140" y="266"/>
                </a:cxn>
                <a:cxn ang="0">
                  <a:pos x="102" y="270"/>
                </a:cxn>
                <a:cxn ang="0">
                  <a:pos x="88" y="270"/>
                </a:cxn>
                <a:cxn ang="0">
                  <a:pos x="64" y="266"/>
                </a:cxn>
                <a:cxn ang="0">
                  <a:pos x="44" y="258"/>
                </a:cxn>
                <a:cxn ang="0">
                  <a:pos x="28" y="244"/>
                </a:cxn>
                <a:cxn ang="0">
                  <a:pos x="16" y="228"/>
                </a:cxn>
                <a:cxn ang="0">
                  <a:pos x="6" y="194"/>
                </a:cxn>
                <a:cxn ang="0">
                  <a:pos x="0" y="136"/>
                </a:cxn>
                <a:cxn ang="0">
                  <a:pos x="2" y="104"/>
                </a:cxn>
                <a:cxn ang="0">
                  <a:pos x="14" y="54"/>
                </a:cxn>
                <a:cxn ang="0">
                  <a:pos x="24" y="34"/>
                </a:cxn>
                <a:cxn ang="0">
                  <a:pos x="38" y="20"/>
                </a:cxn>
                <a:cxn ang="0">
                  <a:pos x="54" y="8"/>
                </a:cxn>
                <a:cxn ang="0">
                  <a:pos x="76" y="2"/>
                </a:cxn>
                <a:cxn ang="0">
                  <a:pos x="102" y="0"/>
                </a:cxn>
                <a:cxn ang="0">
                  <a:pos x="102" y="226"/>
                </a:cxn>
                <a:cxn ang="0">
                  <a:pos x="120" y="220"/>
                </a:cxn>
                <a:cxn ang="0">
                  <a:pos x="130" y="204"/>
                </a:cxn>
                <a:cxn ang="0">
                  <a:pos x="136" y="176"/>
                </a:cxn>
                <a:cxn ang="0">
                  <a:pos x="138" y="136"/>
                </a:cxn>
                <a:cxn ang="0">
                  <a:pos x="134" y="78"/>
                </a:cxn>
                <a:cxn ang="0">
                  <a:pos x="126" y="56"/>
                </a:cxn>
                <a:cxn ang="0">
                  <a:pos x="112" y="46"/>
                </a:cxn>
                <a:cxn ang="0">
                  <a:pos x="102" y="44"/>
                </a:cxn>
                <a:cxn ang="0">
                  <a:pos x="84" y="52"/>
                </a:cxn>
                <a:cxn ang="0">
                  <a:pos x="72" y="70"/>
                </a:cxn>
                <a:cxn ang="0">
                  <a:pos x="68" y="98"/>
                </a:cxn>
                <a:cxn ang="0">
                  <a:pos x="66" y="136"/>
                </a:cxn>
                <a:cxn ang="0">
                  <a:pos x="70" y="186"/>
                </a:cxn>
                <a:cxn ang="0">
                  <a:pos x="76" y="210"/>
                </a:cxn>
                <a:cxn ang="0">
                  <a:pos x="92" y="224"/>
                </a:cxn>
                <a:cxn ang="0">
                  <a:pos x="102" y="226"/>
                </a:cxn>
              </a:cxnLst>
              <a:rect l="0" t="0" r="r" b="b"/>
              <a:pathLst>
                <a:path w="204" h="270">
                  <a:moveTo>
                    <a:pt x="102" y="0"/>
                  </a:moveTo>
                  <a:lnTo>
                    <a:pt x="102" y="0"/>
                  </a:lnTo>
                  <a:lnTo>
                    <a:pt x="116" y="0"/>
                  </a:lnTo>
                  <a:lnTo>
                    <a:pt x="130" y="2"/>
                  </a:lnTo>
                  <a:lnTo>
                    <a:pt x="142" y="4"/>
                  </a:lnTo>
                  <a:lnTo>
                    <a:pt x="152" y="8"/>
                  </a:lnTo>
                  <a:lnTo>
                    <a:pt x="162" y="12"/>
                  </a:lnTo>
                  <a:lnTo>
                    <a:pt x="170" y="18"/>
                  </a:lnTo>
                  <a:lnTo>
                    <a:pt x="176" y="26"/>
                  </a:lnTo>
                  <a:lnTo>
                    <a:pt x="182" y="34"/>
                  </a:lnTo>
                  <a:lnTo>
                    <a:pt x="188" y="42"/>
                  </a:lnTo>
                  <a:lnTo>
                    <a:pt x="192" y="52"/>
                  </a:lnTo>
                  <a:lnTo>
                    <a:pt x="200" y="76"/>
                  </a:lnTo>
                  <a:lnTo>
                    <a:pt x="202" y="104"/>
                  </a:lnTo>
                  <a:lnTo>
                    <a:pt x="204" y="136"/>
                  </a:lnTo>
                  <a:lnTo>
                    <a:pt x="204" y="136"/>
                  </a:lnTo>
                  <a:lnTo>
                    <a:pt x="202" y="166"/>
                  </a:lnTo>
                  <a:lnTo>
                    <a:pt x="198" y="194"/>
                  </a:lnTo>
                  <a:lnTo>
                    <a:pt x="192" y="216"/>
                  </a:lnTo>
                  <a:lnTo>
                    <a:pt x="188" y="226"/>
                  </a:lnTo>
                  <a:lnTo>
                    <a:pt x="182" y="236"/>
                  </a:lnTo>
                  <a:lnTo>
                    <a:pt x="176" y="244"/>
                  </a:lnTo>
                  <a:lnTo>
                    <a:pt x="168" y="250"/>
                  </a:lnTo>
                  <a:lnTo>
                    <a:pt x="160" y="256"/>
                  </a:lnTo>
                  <a:lnTo>
                    <a:pt x="150" y="262"/>
                  </a:lnTo>
                  <a:lnTo>
                    <a:pt x="140" y="266"/>
                  </a:lnTo>
                  <a:lnTo>
                    <a:pt x="128" y="268"/>
                  </a:lnTo>
                  <a:lnTo>
                    <a:pt x="102" y="270"/>
                  </a:lnTo>
                  <a:lnTo>
                    <a:pt x="102" y="270"/>
                  </a:lnTo>
                  <a:lnTo>
                    <a:pt x="88" y="270"/>
                  </a:lnTo>
                  <a:lnTo>
                    <a:pt x="76" y="268"/>
                  </a:lnTo>
                  <a:lnTo>
                    <a:pt x="64" y="266"/>
                  </a:lnTo>
                  <a:lnTo>
                    <a:pt x="54" y="262"/>
                  </a:lnTo>
                  <a:lnTo>
                    <a:pt x="44" y="258"/>
                  </a:lnTo>
                  <a:lnTo>
                    <a:pt x="36" y="252"/>
                  </a:lnTo>
                  <a:lnTo>
                    <a:pt x="28" y="244"/>
                  </a:lnTo>
                  <a:lnTo>
                    <a:pt x="22" y="236"/>
                  </a:lnTo>
                  <a:lnTo>
                    <a:pt x="16" y="228"/>
                  </a:lnTo>
                  <a:lnTo>
                    <a:pt x="12" y="218"/>
                  </a:lnTo>
                  <a:lnTo>
                    <a:pt x="6" y="194"/>
                  </a:lnTo>
                  <a:lnTo>
                    <a:pt x="2" y="166"/>
                  </a:lnTo>
                  <a:lnTo>
                    <a:pt x="0" y="136"/>
                  </a:lnTo>
                  <a:lnTo>
                    <a:pt x="0" y="136"/>
                  </a:lnTo>
                  <a:lnTo>
                    <a:pt x="2" y="104"/>
                  </a:lnTo>
                  <a:lnTo>
                    <a:pt x="6" y="76"/>
                  </a:lnTo>
                  <a:lnTo>
                    <a:pt x="14" y="54"/>
                  </a:lnTo>
                  <a:lnTo>
                    <a:pt x="18" y="44"/>
                  </a:lnTo>
                  <a:lnTo>
                    <a:pt x="24" y="34"/>
                  </a:lnTo>
                  <a:lnTo>
                    <a:pt x="30" y="26"/>
                  </a:lnTo>
                  <a:lnTo>
                    <a:pt x="38" y="20"/>
                  </a:lnTo>
                  <a:lnTo>
                    <a:pt x="46" y="14"/>
                  </a:lnTo>
                  <a:lnTo>
                    <a:pt x="54" y="8"/>
                  </a:lnTo>
                  <a:lnTo>
                    <a:pt x="64" y="4"/>
                  </a:lnTo>
                  <a:lnTo>
                    <a:pt x="76" y="2"/>
                  </a:lnTo>
                  <a:lnTo>
                    <a:pt x="102" y="0"/>
                  </a:lnTo>
                  <a:lnTo>
                    <a:pt x="102" y="0"/>
                  </a:lnTo>
                  <a:close/>
                  <a:moveTo>
                    <a:pt x="102" y="226"/>
                  </a:moveTo>
                  <a:lnTo>
                    <a:pt x="102" y="226"/>
                  </a:lnTo>
                  <a:lnTo>
                    <a:pt x="112" y="224"/>
                  </a:lnTo>
                  <a:lnTo>
                    <a:pt x="120" y="220"/>
                  </a:lnTo>
                  <a:lnTo>
                    <a:pt x="126" y="214"/>
                  </a:lnTo>
                  <a:lnTo>
                    <a:pt x="130" y="204"/>
                  </a:lnTo>
                  <a:lnTo>
                    <a:pt x="134" y="192"/>
                  </a:lnTo>
                  <a:lnTo>
                    <a:pt x="136" y="176"/>
                  </a:lnTo>
                  <a:lnTo>
                    <a:pt x="138" y="136"/>
                  </a:lnTo>
                  <a:lnTo>
                    <a:pt x="138" y="136"/>
                  </a:lnTo>
                  <a:lnTo>
                    <a:pt x="136" y="94"/>
                  </a:lnTo>
                  <a:lnTo>
                    <a:pt x="134" y="78"/>
                  </a:lnTo>
                  <a:lnTo>
                    <a:pt x="130" y="66"/>
                  </a:lnTo>
                  <a:lnTo>
                    <a:pt x="126" y="56"/>
                  </a:lnTo>
                  <a:lnTo>
                    <a:pt x="120" y="50"/>
                  </a:lnTo>
                  <a:lnTo>
                    <a:pt x="112" y="46"/>
                  </a:lnTo>
                  <a:lnTo>
                    <a:pt x="102" y="44"/>
                  </a:lnTo>
                  <a:lnTo>
                    <a:pt x="102" y="44"/>
                  </a:lnTo>
                  <a:lnTo>
                    <a:pt x="92" y="46"/>
                  </a:lnTo>
                  <a:lnTo>
                    <a:pt x="84" y="52"/>
                  </a:lnTo>
                  <a:lnTo>
                    <a:pt x="76" y="60"/>
                  </a:lnTo>
                  <a:lnTo>
                    <a:pt x="72" y="70"/>
                  </a:lnTo>
                  <a:lnTo>
                    <a:pt x="70" y="84"/>
                  </a:lnTo>
                  <a:lnTo>
                    <a:pt x="68" y="98"/>
                  </a:lnTo>
                  <a:lnTo>
                    <a:pt x="66" y="136"/>
                  </a:lnTo>
                  <a:lnTo>
                    <a:pt x="66" y="136"/>
                  </a:lnTo>
                  <a:lnTo>
                    <a:pt x="68" y="172"/>
                  </a:lnTo>
                  <a:lnTo>
                    <a:pt x="70" y="186"/>
                  </a:lnTo>
                  <a:lnTo>
                    <a:pt x="72" y="200"/>
                  </a:lnTo>
                  <a:lnTo>
                    <a:pt x="76" y="210"/>
                  </a:lnTo>
                  <a:lnTo>
                    <a:pt x="84" y="218"/>
                  </a:lnTo>
                  <a:lnTo>
                    <a:pt x="92" y="224"/>
                  </a:lnTo>
                  <a:lnTo>
                    <a:pt x="102" y="226"/>
                  </a:lnTo>
                  <a:lnTo>
                    <a:pt x="102" y="22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8" name="Freeform 32"/>
            <p:cNvSpPr>
              <a:spLocks/>
            </p:cNvSpPr>
            <p:nvPr/>
          </p:nvSpPr>
          <p:spPr bwMode="auto">
            <a:xfrm>
              <a:off x="4925949" y="673735"/>
              <a:ext cx="504825" cy="419100"/>
            </a:xfrm>
            <a:custGeom>
              <a:avLst/>
              <a:gdLst/>
              <a:ahLst/>
              <a:cxnLst>
                <a:cxn ang="0">
                  <a:pos x="62" y="6"/>
                </a:cxn>
                <a:cxn ang="0">
                  <a:pos x="64" y="32"/>
                </a:cxn>
                <a:cxn ang="0">
                  <a:pos x="76" y="18"/>
                </a:cxn>
                <a:cxn ang="0">
                  <a:pos x="92" y="8"/>
                </a:cxn>
                <a:cxn ang="0">
                  <a:pos x="128" y="0"/>
                </a:cxn>
                <a:cxn ang="0">
                  <a:pos x="140" y="0"/>
                </a:cxn>
                <a:cxn ang="0">
                  <a:pos x="158" y="6"/>
                </a:cxn>
                <a:cxn ang="0">
                  <a:pos x="174" y="16"/>
                </a:cxn>
                <a:cxn ang="0">
                  <a:pos x="184" y="32"/>
                </a:cxn>
                <a:cxn ang="0">
                  <a:pos x="188" y="40"/>
                </a:cxn>
                <a:cxn ang="0">
                  <a:pos x="194" y="32"/>
                </a:cxn>
                <a:cxn ang="0">
                  <a:pos x="206" y="16"/>
                </a:cxn>
                <a:cxn ang="0">
                  <a:pos x="222" y="6"/>
                </a:cxn>
                <a:cxn ang="0">
                  <a:pos x="242" y="0"/>
                </a:cxn>
                <a:cxn ang="0">
                  <a:pos x="254" y="0"/>
                </a:cxn>
                <a:cxn ang="0">
                  <a:pos x="282" y="4"/>
                </a:cxn>
                <a:cxn ang="0">
                  <a:pos x="302" y="20"/>
                </a:cxn>
                <a:cxn ang="0">
                  <a:pos x="314" y="44"/>
                </a:cxn>
                <a:cxn ang="0">
                  <a:pos x="318" y="76"/>
                </a:cxn>
                <a:cxn ang="0">
                  <a:pos x="252" y="264"/>
                </a:cxn>
                <a:cxn ang="0">
                  <a:pos x="252" y="84"/>
                </a:cxn>
                <a:cxn ang="0">
                  <a:pos x="246" y="60"/>
                </a:cxn>
                <a:cxn ang="0">
                  <a:pos x="238" y="52"/>
                </a:cxn>
                <a:cxn ang="0">
                  <a:pos x="226" y="50"/>
                </a:cxn>
                <a:cxn ang="0">
                  <a:pos x="218" y="52"/>
                </a:cxn>
                <a:cxn ang="0">
                  <a:pos x="206" y="56"/>
                </a:cxn>
                <a:cxn ang="0">
                  <a:pos x="198" y="68"/>
                </a:cxn>
                <a:cxn ang="0">
                  <a:pos x="192" y="84"/>
                </a:cxn>
                <a:cxn ang="0">
                  <a:pos x="192" y="264"/>
                </a:cxn>
                <a:cxn ang="0">
                  <a:pos x="126" y="84"/>
                </a:cxn>
                <a:cxn ang="0">
                  <a:pos x="124" y="70"/>
                </a:cxn>
                <a:cxn ang="0">
                  <a:pos x="116" y="56"/>
                </a:cxn>
                <a:cxn ang="0">
                  <a:pos x="106" y="50"/>
                </a:cxn>
                <a:cxn ang="0">
                  <a:pos x="100" y="50"/>
                </a:cxn>
                <a:cxn ang="0">
                  <a:pos x="86" y="54"/>
                </a:cxn>
                <a:cxn ang="0">
                  <a:pos x="74" y="62"/>
                </a:cxn>
                <a:cxn ang="0">
                  <a:pos x="68" y="76"/>
                </a:cxn>
                <a:cxn ang="0">
                  <a:pos x="66" y="94"/>
                </a:cxn>
                <a:cxn ang="0">
                  <a:pos x="0" y="264"/>
                </a:cxn>
              </a:cxnLst>
              <a:rect l="0" t="0" r="r" b="b"/>
              <a:pathLst>
                <a:path w="318" h="264">
                  <a:moveTo>
                    <a:pt x="0" y="6"/>
                  </a:moveTo>
                  <a:lnTo>
                    <a:pt x="62" y="6"/>
                  </a:lnTo>
                  <a:lnTo>
                    <a:pt x="62" y="32"/>
                  </a:lnTo>
                  <a:lnTo>
                    <a:pt x="64" y="32"/>
                  </a:lnTo>
                  <a:lnTo>
                    <a:pt x="64" y="32"/>
                  </a:lnTo>
                  <a:lnTo>
                    <a:pt x="76" y="18"/>
                  </a:lnTo>
                  <a:lnTo>
                    <a:pt x="84" y="12"/>
                  </a:lnTo>
                  <a:lnTo>
                    <a:pt x="92" y="8"/>
                  </a:lnTo>
                  <a:lnTo>
                    <a:pt x="110" y="2"/>
                  </a:lnTo>
                  <a:lnTo>
                    <a:pt x="128" y="0"/>
                  </a:lnTo>
                  <a:lnTo>
                    <a:pt x="128" y="0"/>
                  </a:lnTo>
                  <a:lnTo>
                    <a:pt x="140" y="0"/>
                  </a:lnTo>
                  <a:lnTo>
                    <a:pt x="150" y="2"/>
                  </a:lnTo>
                  <a:lnTo>
                    <a:pt x="158" y="6"/>
                  </a:lnTo>
                  <a:lnTo>
                    <a:pt x="166" y="10"/>
                  </a:lnTo>
                  <a:lnTo>
                    <a:pt x="174" y="16"/>
                  </a:lnTo>
                  <a:lnTo>
                    <a:pt x="180" y="24"/>
                  </a:lnTo>
                  <a:lnTo>
                    <a:pt x="184" y="32"/>
                  </a:lnTo>
                  <a:lnTo>
                    <a:pt x="188" y="40"/>
                  </a:lnTo>
                  <a:lnTo>
                    <a:pt x="188" y="40"/>
                  </a:lnTo>
                  <a:lnTo>
                    <a:pt x="188" y="40"/>
                  </a:lnTo>
                  <a:lnTo>
                    <a:pt x="194" y="32"/>
                  </a:lnTo>
                  <a:lnTo>
                    <a:pt x="198" y="22"/>
                  </a:lnTo>
                  <a:lnTo>
                    <a:pt x="206" y="16"/>
                  </a:lnTo>
                  <a:lnTo>
                    <a:pt x="214" y="10"/>
                  </a:lnTo>
                  <a:lnTo>
                    <a:pt x="222" y="6"/>
                  </a:lnTo>
                  <a:lnTo>
                    <a:pt x="232" y="2"/>
                  </a:lnTo>
                  <a:lnTo>
                    <a:pt x="242" y="0"/>
                  </a:lnTo>
                  <a:lnTo>
                    <a:pt x="254" y="0"/>
                  </a:lnTo>
                  <a:lnTo>
                    <a:pt x="254" y="0"/>
                  </a:lnTo>
                  <a:lnTo>
                    <a:pt x="270" y="0"/>
                  </a:lnTo>
                  <a:lnTo>
                    <a:pt x="282" y="4"/>
                  </a:lnTo>
                  <a:lnTo>
                    <a:pt x="294" y="10"/>
                  </a:lnTo>
                  <a:lnTo>
                    <a:pt x="302" y="20"/>
                  </a:lnTo>
                  <a:lnTo>
                    <a:pt x="310" y="30"/>
                  </a:lnTo>
                  <a:lnTo>
                    <a:pt x="314" y="44"/>
                  </a:lnTo>
                  <a:lnTo>
                    <a:pt x="318" y="60"/>
                  </a:lnTo>
                  <a:lnTo>
                    <a:pt x="318" y="76"/>
                  </a:lnTo>
                  <a:lnTo>
                    <a:pt x="318" y="264"/>
                  </a:lnTo>
                  <a:lnTo>
                    <a:pt x="252" y="264"/>
                  </a:lnTo>
                  <a:lnTo>
                    <a:pt x="252" y="84"/>
                  </a:lnTo>
                  <a:lnTo>
                    <a:pt x="252" y="84"/>
                  </a:lnTo>
                  <a:lnTo>
                    <a:pt x="250" y="70"/>
                  </a:lnTo>
                  <a:lnTo>
                    <a:pt x="246" y="60"/>
                  </a:lnTo>
                  <a:lnTo>
                    <a:pt x="242" y="56"/>
                  </a:lnTo>
                  <a:lnTo>
                    <a:pt x="238" y="52"/>
                  </a:lnTo>
                  <a:lnTo>
                    <a:pt x="232" y="50"/>
                  </a:lnTo>
                  <a:lnTo>
                    <a:pt x="226" y="50"/>
                  </a:lnTo>
                  <a:lnTo>
                    <a:pt x="226" y="50"/>
                  </a:lnTo>
                  <a:lnTo>
                    <a:pt x="218" y="52"/>
                  </a:lnTo>
                  <a:lnTo>
                    <a:pt x="212" y="54"/>
                  </a:lnTo>
                  <a:lnTo>
                    <a:pt x="206" y="56"/>
                  </a:lnTo>
                  <a:lnTo>
                    <a:pt x="202" y="62"/>
                  </a:lnTo>
                  <a:lnTo>
                    <a:pt x="198" y="68"/>
                  </a:lnTo>
                  <a:lnTo>
                    <a:pt x="194" y="76"/>
                  </a:lnTo>
                  <a:lnTo>
                    <a:pt x="192" y="84"/>
                  </a:lnTo>
                  <a:lnTo>
                    <a:pt x="192" y="94"/>
                  </a:lnTo>
                  <a:lnTo>
                    <a:pt x="192" y="264"/>
                  </a:lnTo>
                  <a:lnTo>
                    <a:pt x="126" y="264"/>
                  </a:lnTo>
                  <a:lnTo>
                    <a:pt x="126" y="84"/>
                  </a:lnTo>
                  <a:lnTo>
                    <a:pt x="126" y="84"/>
                  </a:lnTo>
                  <a:lnTo>
                    <a:pt x="124" y="70"/>
                  </a:lnTo>
                  <a:lnTo>
                    <a:pt x="120" y="60"/>
                  </a:lnTo>
                  <a:lnTo>
                    <a:pt x="116" y="56"/>
                  </a:lnTo>
                  <a:lnTo>
                    <a:pt x="112" y="52"/>
                  </a:lnTo>
                  <a:lnTo>
                    <a:pt x="106" y="50"/>
                  </a:lnTo>
                  <a:lnTo>
                    <a:pt x="100" y="50"/>
                  </a:lnTo>
                  <a:lnTo>
                    <a:pt x="100" y="50"/>
                  </a:lnTo>
                  <a:lnTo>
                    <a:pt x="92" y="52"/>
                  </a:lnTo>
                  <a:lnTo>
                    <a:pt x="86" y="54"/>
                  </a:lnTo>
                  <a:lnTo>
                    <a:pt x="80" y="56"/>
                  </a:lnTo>
                  <a:lnTo>
                    <a:pt x="74" y="62"/>
                  </a:lnTo>
                  <a:lnTo>
                    <a:pt x="70" y="68"/>
                  </a:lnTo>
                  <a:lnTo>
                    <a:pt x="68" y="76"/>
                  </a:lnTo>
                  <a:lnTo>
                    <a:pt x="66" y="84"/>
                  </a:lnTo>
                  <a:lnTo>
                    <a:pt x="66" y="94"/>
                  </a:lnTo>
                  <a:lnTo>
                    <a:pt x="66" y="264"/>
                  </a:lnTo>
                  <a:lnTo>
                    <a:pt x="0" y="264"/>
                  </a:lnTo>
                  <a:lnTo>
                    <a:pt x="0" y="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grpSp>
      <p:sp>
        <p:nvSpPr>
          <p:cNvPr id="19" name="Rectangle 18">
            <a:hlinkClick r:id="rId3"/>
          </p:cNvPr>
          <p:cNvSpPr/>
          <p:nvPr userDrawn="1"/>
        </p:nvSpPr>
        <p:spPr bwMode="auto">
          <a:xfrm>
            <a:off x="1247775" y="6314349"/>
            <a:ext cx="1805940" cy="283464"/>
          </a:xfrm>
          <a:prstGeom prst="rect">
            <a:avLst/>
          </a:prstGeom>
          <a:solidFill>
            <a:schemeClr val="bg1">
              <a:alpha val="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fontAlgn="base">
              <a:spcBef>
                <a:spcPct val="50000"/>
              </a:spcBef>
              <a:spcAft>
                <a:spcPct val="17000"/>
              </a:spcAft>
              <a:buClr>
                <a:srgbClr val="000000"/>
              </a:buClr>
              <a:buFont typeface="Wingdings" pitchFamily="2" charset="2"/>
              <a:buNone/>
            </a:pPr>
            <a:endParaRPr lang="en-US" sz="1400" smtClean="0">
              <a:solidFill>
                <a:srgbClr val="292929"/>
              </a:solidFill>
              <a:ea typeface="ＭＳ Ｐゴシック" pitchFamily="34" charset="-128"/>
            </a:endParaRPr>
          </a:p>
        </p:txBody>
      </p:sp>
      <p:sp>
        <p:nvSpPr>
          <p:cNvPr id="20" name="Rectangle 45"/>
          <p:cNvSpPr>
            <a:spLocks noGrp="1" noChangeArrowheads="1"/>
          </p:cNvSpPr>
          <p:nvPr>
            <p:ph type="subTitle" sz="quarter" idx="1" hasCustomPrompt="1"/>
          </p:nvPr>
        </p:nvSpPr>
        <p:spPr>
          <a:xfrm>
            <a:off x="1226185" y="3267926"/>
            <a:ext cx="3810000" cy="355482"/>
          </a:xfrm>
        </p:spPr>
        <p:txBody>
          <a:bodyPr/>
          <a:lstStyle>
            <a:lvl1pPr marL="0" indent="0">
              <a:lnSpc>
                <a:spcPct val="95000"/>
              </a:lnSpc>
              <a:spcBef>
                <a:spcPct val="0"/>
              </a:spcBef>
              <a:spcAft>
                <a:spcPct val="0"/>
              </a:spcAft>
              <a:buFont typeface="Wingdings" pitchFamily="2" charset="2"/>
              <a:buNone/>
              <a:defRPr sz="1800" b="1" baseline="0">
                <a:solidFill>
                  <a:srgbClr val="D9D9D9"/>
                </a:solidFill>
                <a:latin typeface="Arial Narrow" pitchFamily="34" charset="0"/>
              </a:defRPr>
            </a:lvl1pPr>
          </a:lstStyle>
          <a:p>
            <a:r>
              <a:rPr lang="en-US" dirty="0" smtClean="0"/>
              <a:t>Click to edit subtitle text</a:t>
            </a:r>
            <a:endParaRPr lang="en-US" dirty="0"/>
          </a:p>
        </p:txBody>
      </p:sp>
      <p:sp>
        <p:nvSpPr>
          <p:cNvPr id="21" name="Text Placeholder 9"/>
          <p:cNvSpPr>
            <a:spLocks noGrp="1"/>
          </p:cNvSpPr>
          <p:nvPr>
            <p:ph type="body" sz="quarter" idx="11" hasCustomPrompt="1"/>
          </p:nvPr>
        </p:nvSpPr>
        <p:spPr>
          <a:xfrm>
            <a:off x="1490262" y="3697674"/>
            <a:ext cx="5168042" cy="1077218"/>
          </a:xfrm>
        </p:spPr>
        <p:txBody>
          <a:bodyPr/>
          <a:lstStyle>
            <a:lvl1pPr marL="0" indent="0" algn="l">
              <a:lnSpc>
                <a:spcPct val="100000"/>
              </a:lnSpc>
              <a:spcBef>
                <a:spcPts val="0"/>
              </a:spcBef>
              <a:spcAft>
                <a:spcPts val="0"/>
              </a:spcAft>
              <a:buNone/>
              <a:defRPr sz="1600" b="0" baseline="0">
                <a:solidFill>
                  <a:schemeClr val="bg1"/>
                </a:solidFill>
                <a:latin typeface="+mj-lt"/>
              </a:defRPr>
            </a:lvl1pPr>
            <a:lvl2pPr indent="0" algn="ctr">
              <a:lnSpc>
                <a:spcPct val="100000"/>
              </a:lnSpc>
              <a:buNone/>
              <a:defRPr sz="1800" b="0">
                <a:solidFill>
                  <a:schemeClr val="bg1"/>
                </a:solidFill>
                <a:latin typeface="+mj-lt"/>
              </a:defRPr>
            </a:lvl2pPr>
            <a:lvl3pPr indent="0" algn="ctr">
              <a:lnSpc>
                <a:spcPct val="100000"/>
              </a:lnSpc>
              <a:buNone/>
              <a:defRPr sz="1800" b="0">
                <a:solidFill>
                  <a:schemeClr val="bg1"/>
                </a:solidFill>
                <a:latin typeface="+mj-lt"/>
              </a:defRPr>
            </a:lvl3pPr>
            <a:lvl4pPr algn="ctr">
              <a:buNone/>
              <a:defRPr sz="1800" b="0">
                <a:solidFill>
                  <a:schemeClr val="bg1"/>
                </a:solidFill>
                <a:latin typeface="+mj-lt"/>
              </a:defRPr>
            </a:lvl4pPr>
            <a:lvl5pPr algn="ctr">
              <a:buNone/>
              <a:defRPr sz="1800" b="0">
                <a:solidFill>
                  <a:schemeClr val="bg1"/>
                </a:solidFill>
                <a:latin typeface="+mj-lt"/>
              </a:defRPr>
            </a:lvl5pPr>
          </a:lstStyle>
          <a:p>
            <a:pPr lvl="0"/>
            <a:r>
              <a:rPr lang="en-US" dirty="0" smtClean="0"/>
              <a:t>Second level</a:t>
            </a:r>
          </a:p>
          <a:p>
            <a:pPr lvl="0"/>
            <a:r>
              <a:rPr lang="en-US" dirty="0" smtClean="0"/>
              <a:t>Third level</a:t>
            </a:r>
          </a:p>
          <a:p>
            <a:pPr lvl="0"/>
            <a:r>
              <a:rPr lang="en-US" dirty="0" smtClean="0"/>
              <a:t>Fourth level</a:t>
            </a:r>
          </a:p>
          <a:p>
            <a:pPr lvl="0"/>
            <a:r>
              <a:rPr lang="en-US" dirty="0" smtClean="0"/>
              <a:t>Fifth level</a:t>
            </a:r>
          </a:p>
        </p:txBody>
      </p:sp>
    </p:spTree>
    <p:extLst>
      <p:ext uri="{BB962C8B-B14F-4D97-AF65-F5344CB8AC3E}">
        <p14:creationId xmlns:p14="http://schemas.microsoft.com/office/powerpoint/2010/main" val="9912137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AS Closing Slide Alternativ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4" name="Rectangle 13"/>
          <p:cNvSpPr>
            <a:spLocks noChangeArrowheads="1"/>
          </p:cNvSpPr>
          <p:nvPr userDrawn="1"/>
        </p:nvSpPr>
        <p:spPr bwMode="auto">
          <a:xfrm>
            <a:off x="2819400" y="6553200"/>
            <a:ext cx="3505200" cy="304800"/>
          </a:xfrm>
          <a:prstGeom prst="rect">
            <a:avLst/>
          </a:prstGeom>
          <a:noFill/>
          <a:ln w="9525">
            <a:noFill/>
            <a:miter lim="800000"/>
            <a:headEnd/>
            <a:tailEnd/>
          </a:ln>
          <a:effectLst/>
        </p:spPr>
        <p:txBody>
          <a:bodyPr anchor="b"/>
          <a:lstStyle/>
          <a:p>
            <a:pPr algn="ctr" eaLnBrk="0" fontAlgn="base" hangingPunct="0">
              <a:spcBef>
                <a:spcPct val="0"/>
              </a:spcBef>
              <a:spcAft>
                <a:spcPct val="0"/>
              </a:spcAft>
            </a:pPr>
            <a:r>
              <a:rPr lang="en-US" sz="600" b="1" dirty="0" smtClean="0">
                <a:solidFill>
                  <a:srgbClr val="00539B"/>
                </a:solidFill>
                <a:ea typeface="ＭＳ Ｐゴシック" pitchFamily="34" charset="-128"/>
              </a:rPr>
              <a:t/>
            </a:r>
            <a:br>
              <a:rPr lang="en-US" sz="600" b="1" dirty="0" smtClean="0">
                <a:solidFill>
                  <a:srgbClr val="00539B"/>
                </a:solidFill>
                <a:ea typeface="ＭＳ Ｐゴシック" pitchFamily="34" charset="-128"/>
              </a:rPr>
            </a:br>
            <a:r>
              <a:rPr lang="en-US" sz="600" b="1" dirty="0">
                <a:solidFill>
                  <a:srgbClr val="00539B"/>
                </a:solidFill>
                <a:ea typeface="ＭＳ Ｐゴシック" pitchFamily="34" charset="-128"/>
              </a:rPr>
              <a:t>Copyright © </a:t>
            </a:r>
            <a:r>
              <a:rPr lang="en-US" sz="600" b="1" dirty="0" smtClean="0">
                <a:solidFill>
                  <a:srgbClr val="00539B"/>
                </a:solidFill>
                <a:ea typeface="ＭＳ Ｐゴシック" pitchFamily="34" charset="-128"/>
              </a:rPr>
              <a:t>2011, </a:t>
            </a:r>
            <a:r>
              <a:rPr lang="en-US" sz="600" b="1" dirty="0">
                <a:solidFill>
                  <a:srgbClr val="00539B"/>
                </a:solidFill>
                <a:ea typeface="ＭＳ Ｐゴシック" pitchFamily="34" charset="-128"/>
              </a:rPr>
              <a:t>SAS Institute Inc. All rights reserved.</a:t>
            </a:r>
            <a:endParaRPr lang="en-US" sz="600" dirty="0">
              <a:solidFill>
                <a:srgbClr val="00539B"/>
              </a:solidFill>
              <a:latin typeface="Times New Roman" pitchFamily="18" charset="0"/>
              <a:ea typeface="ＭＳ Ｐゴシック" pitchFamily="34" charset="-128"/>
            </a:endParaRPr>
          </a:p>
        </p:txBody>
      </p:sp>
      <p:grpSp>
        <p:nvGrpSpPr>
          <p:cNvPr id="5" name="Group 4"/>
          <p:cNvGrpSpPr/>
          <p:nvPr userDrawn="1"/>
        </p:nvGrpSpPr>
        <p:grpSpPr>
          <a:xfrm>
            <a:off x="3744362" y="6371055"/>
            <a:ext cx="1655277" cy="167513"/>
            <a:chOff x="1195324" y="673735"/>
            <a:chExt cx="4235450" cy="428625"/>
          </a:xfrm>
        </p:grpSpPr>
        <p:sp>
          <p:nvSpPr>
            <p:cNvPr id="6" name="Freeform 22"/>
            <p:cNvSpPr>
              <a:spLocks/>
            </p:cNvSpPr>
            <p:nvPr/>
          </p:nvSpPr>
          <p:spPr bwMode="auto">
            <a:xfrm>
              <a:off x="1195324" y="683260"/>
              <a:ext cx="527050" cy="409575"/>
            </a:xfrm>
            <a:custGeom>
              <a:avLst/>
              <a:gdLst/>
              <a:ahLst/>
              <a:cxnLst>
                <a:cxn ang="0">
                  <a:pos x="0" y="0"/>
                </a:cxn>
                <a:cxn ang="0">
                  <a:pos x="66" y="0"/>
                </a:cxn>
                <a:cxn ang="0">
                  <a:pos x="98" y="184"/>
                </a:cxn>
                <a:cxn ang="0">
                  <a:pos x="98" y="184"/>
                </a:cxn>
                <a:cxn ang="0">
                  <a:pos x="130" y="0"/>
                </a:cxn>
                <a:cxn ang="0">
                  <a:pos x="202" y="0"/>
                </a:cxn>
                <a:cxn ang="0">
                  <a:pos x="236" y="184"/>
                </a:cxn>
                <a:cxn ang="0">
                  <a:pos x="236" y="184"/>
                </a:cxn>
                <a:cxn ang="0">
                  <a:pos x="268" y="0"/>
                </a:cxn>
                <a:cxn ang="0">
                  <a:pos x="332" y="0"/>
                </a:cxn>
                <a:cxn ang="0">
                  <a:pos x="276" y="258"/>
                </a:cxn>
                <a:cxn ang="0">
                  <a:pos x="200" y="258"/>
                </a:cxn>
                <a:cxn ang="0">
                  <a:pos x="166" y="76"/>
                </a:cxn>
                <a:cxn ang="0">
                  <a:pos x="166" y="76"/>
                </a:cxn>
                <a:cxn ang="0">
                  <a:pos x="134" y="258"/>
                </a:cxn>
                <a:cxn ang="0">
                  <a:pos x="56" y="258"/>
                </a:cxn>
                <a:cxn ang="0">
                  <a:pos x="0" y="0"/>
                </a:cxn>
              </a:cxnLst>
              <a:rect l="0" t="0" r="r" b="b"/>
              <a:pathLst>
                <a:path w="332" h="258">
                  <a:moveTo>
                    <a:pt x="0" y="0"/>
                  </a:moveTo>
                  <a:lnTo>
                    <a:pt x="66" y="0"/>
                  </a:lnTo>
                  <a:lnTo>
                    <a:pt x="98" y="184"/>
                  </a:lnTo>
                  <a:lnTo>
                    <a:pt x="98" y="184"/>
                  </a:lnTo>
                  <a:lnTo>
                    <a:pt x="130" y="0"/>
                  </a:lnTo>
                  <a:lnTo>
                    <a:pt x="202" y="0"/>
                  </a:lnTo>
                  <a:lnTo>
                    <a:pt x="236" y="184"/>
                  </a:lnTo>
                  <a:lnTo>
                    <a:pt x="236" y="184"/>
                  </a:lnTo>
                  <a:lnTo>
                    <a:pt x="268" y="0"/>
                  </a:lnTo>
                  <a:lnTo>
                    <a:pt x="332" y="0"/>
                  </a:lnTo>
                  <a:lnTo>
                    <a:pt x="276" y="258"/>
                  </a:lnTo>
                  <a:lnTo>
                    <a:pt x="200" y="258"/>
                  </a:lnTo>
                  <a:lnTo>
                    <a:pt x="166" y="76"/>
                  </a:lnTo>
                  <a:lnTo>
                    <a:pt x="166" y="76"/>
                  </a:lnTo>
                  <a:lnTo>
                    <a:pt x="134" y="258"/>
                  </a:lnTo>
                  <a:lnTo>
                    <a:pt x="56" y="258"/>
                  </a:lnTo>
                  <a:lnTo>
                    <a:pt x="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7" name="Freeform 23"/>
            <p:cNvSpPr>
              <a:spLocks/>
            </p:cNvSpPr>
            <p:nvPr/>
          </p:nvSpPr>
          <p:spPr bwMode="auto">
            <a:xfrm>
              <a:off x="1731899" y="683260"/>
              <a:ext cx="523875" cy="409575"/>
            </a:xfrm>
            <a:custGeom>
              <a:avLst/>
              <a:gdLst/>
              <a:ahLst/>
              <a:cxnLst>
                <a:cxn ang="0">
                  <a:pos x="0" y="0"/>
                </a:cxn>
                <a:cxn ang="0">
                  <a:pos x="66" y="0"/>
                </a:cxn>
                <a:cxn ang="0">
                  <a:pos x="96" y="184"/>
                </a:cxn>
                <a:cxn ang="0">
                  <a:pos x="98" y="184"/>
                </a:cxn>
                <a:cxn ang="0">
                  <a:pos x="130" y="0"/>
                </a:cxn>
                <a:cxn ang="0">
                  <a:pos x="200" y="0"/>
                </a:cxn>
                <a:cxn ang="0">
                  <a:pos x="234" y="184"/>
                </a:cxn>
                <a:cxn ang="0">
                  <a:pos x="236" y="184"/>
                </a:cxn>
                <a:cxn ang="0">
                  <a:pos x="266" y="0"/>
                </a:cxn>
                <a:cxn ang="0">
                  <a:pos x="330" y="0"/>
                </a:cxn>
                <a:cxn ang="0">
                  <a:pos x="274" y="258"/>
                </a:cxn>
                <a:cxn ang="0">
                  <a:pos x="200" y="258"/>
                </a:cxn>
                <a:cxn ang="0">
                  <a:pos x="166" y="76"/>
                </a:cxn>
                <a:cxn ang="0">
                  <a:pos x="164" y="76"/>
                </a:cxn>
                <a:cxn ang="0">
                  <a:pos x="132" y="258"/>
                </a:cxn>
                <a:cxn ang="0">
                  <a:pos x="56" y="258"/>
                </a:cxn>
                <a:cxn ang="0">
                  <a:pos x="0" y="0"/>
                </a:cxn>
              </a:cxnLst>
              <a:rect l="0" t="0" r="r" b="b"/>
              <a:pathLst>
                <a:path w="330" h="258">
                  <a:moveTo>
                    <a:pt x="0" y="0"/>
                  </a:moveTo>
                  <a:lnTo>
                    <a:pt x="66" y="0"/>
                  </a:lnTo>
                  <a:lnTo>
                    <a:pt x="96" y="184"/>
                  </a:lnTo>
                  <a:lnTo>
                    <a:pt x="98" y="184"/>
                  </a:lnTo>
                  <a:lnTo>
                    <a:pt x="130" y="0"/>
                  </a:lnTo>
                  <a:lnTo>
                    <a:pt x="200" y="0"/>
                  </a:lnTo>
                  <a:lnTo>
                    <a:pt x="234" y="184"/>
                  </a:lnTo>
                  <a:lnTo>
                    <a:pt x="236" y="184"/>
                  </a:lnTo>
                  <a:lnTo>
                    <a:pt x="266" y="0"/>
                  </a:lnTo>
                  <a:lnTo>
                    <a:pt x="330" y="0"/>
                  </a:lnTo>
                  <a:lnTo>
                    <a:pt x="274" y="258"/>
                  </a:lnTo>
                  <a:lnTo>
                    <a:pt x="200" y="258"/>
                  </a:lnTo>
                  <a:lnTo>
                    <a:pt x="166" y="76"/>
                  </a:lnTo>
                  <a:lnTo>
                    <a:pt x="164" y="76"/>
                  </a:lnTo>
                  <a:lnTo>
                    <a:pt x="132" y="258"/>
                  </a:lnTo>
                  <a:lnTo>
                    <a:pt x="56" y="258"/>
                  </a:lnTo>
                  <a:lnTo>
                    <a:pt x="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8" name="Freeform 24"/>
            <p:cNvSpPr>
              <a:spLocks/>
            </p:cNvSpPr>
            <p:nvPr/>
          </p:nvSpPr>
          <p:spPr bwMode="auto">
            <a:xfrm>
              <a:off x="2265299" y="683260"/>
              <a:ext cx="527050" cy="409575"/>
            </a:xfrm>
            <a:custGeom>
              <a:avLst/>
              <a:gdLst/>
              <a:ahLst/>
              <a:cxnLst>
                <a:cxn ang="0">
                  <a:pos x="0" y="0"/>
                </a:cxn>
                <a:cxn ang="0">
                  <a:pos x="66" y="0"/>
                </a:cxn>
                <a:cxn ang="0">
                  <a:pos x="98" y="184"/>
                </a:cxn>
                <a:cxn ang="0">
                  <a:pos x="98" y="184"/>
                </a:cxn>
                <a:cxn ang="0">
                  <a:pos x="130" y="0"/>
                </a:cxn>
                <a:cxn ang="0">
                  <a:pos x="202" y="0"/>
                </a:cxn>
                <a:cxn ang="0">
                  <a:pos x="236" y="184"/>
                </a:cxn>
                <a:cxn ang="0">
                  <a:pos x="236" y="184"/>
                </a:cxn>
                <a:cxn ang="0">
                  <a:pos x="268" y="0"/>
                </a:cxn>
                <a:cxn ang="0">
                  <a:pos x="332" y="0"/>
                </a:cxn>
                <a:cxn ang="0">
                  <a:pos x="276" y="258"/>
                </a:cxn>
                <a:cxn ang="0">
                  <a:pos x="200" y="258"/>
                </a:cxn>
                <a:cxn ang="0">
                  <a:pos x="166" y="76"/>
                </a:cxn>
                <a:cxn ang="0">
                  <a:pos x="166" y="76"/>
                </a:cxn>
                <a:cxn ang="0">
                  <a:pos x="134" y="258"/>
                </a:cxn>
                <a:cxn ang="0">
                  <a:pos x="56" y="258"/>
                </a:cxn>
                <a:cxn ang="0">
                  <a:pos x="0" y="0"/>
                </a:cxn>
              </a:cxnLst>
              <a:rect l="0" t="0" r="r" b="b"/>
              <a:pathLst>
                <a:path w="332" h="258">
                  <a:moveTo>
                    <a:pt x="0" y="0"/>
                  </a:moveTo>
                  <a:lnTo>
                    <a:pt x="66" y="0"/>
                  </a:lnTo>
                  <a:lnTo>
                    <a:pt x="98" y="184"/>
                  </a:lnTo>
                  <a:lnTo>
                    <a:pt x="98" y="184"/>
                  </a:lnTo>
                  <a:lnTo>
                    <a:pt x="130" y="0"/>
                  </a:lnTo>
                  <a:lnTo>
                    <a:pt x="202" y="0"/>
                  </a:lnTo>
                  <a:lnTo>
                    <a:pt x="236" y="184"/>
                  </a:lnTo>
                  <a:lnTo>
                    <a:pt x="236" y="184"/>
                  </a:lnTo>
                  <a:lnTo>
                    <a:pt x="268" y="0"/>
                  </a:lnTo>
                  <a:lnTo>
                    <a:pt x="332" y="0"/>
                  </a:lnTo>
                  <a:lnTo>
                    <a:pt x="276" y="258"/>
                  </a:lnTo>
                  <a:lnTo>
                    <a:pt x="200" y="258"/>
                  </a:lnTo>
                  <a:lnTo>
                    <a:pt x="166" y="76"/>
                  </a:lnTo>
                  <a:lnTo>
                    <a:pt x="166" y="76"/>
                  </a:lnTo>
                  <a:lnTo>
                    <a:pt x="134" y="258"/>
                  </a:lnTo>
                  <a:lnTo>
                    <a:pt x="56" y="258"/>
                  </a:lnTo>
                  <a:lnTo>
                    <a:pt x="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9" name="Rectangle 25"/>
            <p:cNvSpPr>
              <a:spLocks noChangeArrowheads="1"/>
            </p:cNvSpPr>
            <p:nvPr/>
          </p:nvSpPr>
          <p:spPr bwMode="auto">
            <a:xfrm>
              <a:off x="2808224" y="975360"/>
              <a:ext cx="101600" cy="117475"/>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1" name="Freeform 26"/>
            <p:cNvSpPr>
              <a:spLocks/>
            </p:cNvSpPr>
            <p:nvPr/>
          </p:nvSpPr>
          <p:spPr bwMode="auto">
            <a:xfrm>
              <a:off x="2966974" y="673735"/>
              <a:ext cx="304800" cy="428625"/>
            </a:xfrm>
            <a:custGeom>
              <a:avLst/>
              <a:gdLst/>
              <a:ahLst/>
              <a:cxnLst>
                <a:cxn ang="0">
                  <a:pos x="60" y="188"/>
                </a:cxn>
                <a:cxn ang="0">
                  <a:pos x="60" y="196"/>
                </a:cxn>
                <a:cxn ang="0">
                  <a:pos x="66" y="210"/>
                </a:cxn>
                <a:cxn ang="0">
                  <a:pos x="74" y="220"/>
                </a:cxn>
                <a:cxn ang="0">
                  <a:pos x="86" y="224"/>
                </a:cxn>
                <a:cxn ang="0">
                  <a:pos x="94" y="226"/>
                </a:cxn>
                <a:cxn ang="0">
                  <a:pos x="114" y="222"/>
                </a:cxn>
                <a:cxn ang="0">
                  <a:pos x="122" y="214"/>
                </a:cxn>
                <a:cxn ang="0">
                  <a:pos x="128" y="202"/>
                </a:cxn>
                <a:cxn ang="0">
                  <a:pos x="128" y="194"/>
                </a:cxn>
                <a:cxn ang="0">
                  <a:pos x="120" y="176"/>
                </a:cxn>
                <a:cxn ang="0">
                  <a:pos x="104" y="166"/>
                </a:cxn>
                <a:cxn ang="0">
                  <a:pos x="58" y="148"/>
                </a:cxn>
                <a:cxn ang="0">
                  <a:pos x="34" y="138"/>
                </a:cxn>
                <a:cxn ang="0">
                  <a:pos x="16" y="122"/>
                </a:cxn>
                <a:cxn ang="0">
                  <a:pos x="6" y="102"/>
                </a:cxn>
                <a:cxn ang="0">
                  <a:pos x="2" y="78"/>
                </a:cxn>
                <a:cxn ang="0">
                  <a:pos x="4" y="62"/>
                </a:cxn>
                <a:cxn ang="0">
                  <a:pos x="14" y="34"/>
                </a:cxn>
                <a:cxn ang="0">
                  <a:pos x="38" y="12"/>
                </a:cxn>
                <a:cxn ang="0">
                  <a:pos x="74" y="2"/>
                </a:cxn>
                <a:cxn ang="0">
                  <a:pos x="98" y="0"/>
                </a:cxn>
                <a:cxn ang="0">
                  <a:pos x="136" y="4"/>
                </a:cxn>
                <a:cxn ang="0">
                  <a:pos x="164" y="18"/>
                </a:cxn>
                <a:cxn ang="0">
                  <a:pos x="180" y="42"/>
                </a:cxn>
                <a:cxn ang="0">
                  <a:pos x="186" y="72"/>
                </a:cxn>
                <a:cxn ang="0">
                  <a:pos x="126" y="84"/>
                </a:cxn>
                <a:cxn ang="0">
                  <a:pos x="124" y="66"/>
                </a:cxn>
                <a:cxn ang="0">
                  <a:pos x="120" y="54"/>
                </a:cxn>
                <a:cxn ang="0">
                  <a:pos x="110" y="48"/>
                </a:cxn>
                <a:cxn ang="0">
                  <a:pos x="96" y="44"/>
                </a:cxn>
                <a:cxn ang="0">
                  <a:pos x="84" y="46"/>
                </a:cxn>
                <a:cxn ang="0">
                  <a:pos x="72" y="56"/>
                </a:cxn>
                <a:cxn ang="0">
                  <a:pos x="66" y="66"/>
                </a:cxn>
                <a:cxn ang="0">
                  <a:pos x="66" y="72"/>
                </a:cxn>
                <a:cxn ang="0">
                  <a:pos x="72" y="90"/>
                </a:cxn>
                <a:cxn ang="0">
                  <a:pos x="94" y="102"/>
                </a:cxn>
                <a:cxn ang="0">
                  <a:pos x="134" y="116"/>
                </a:cxn>
                <a:cxn ang="0">
                  <a:pos x="160" y="128"/>
                </a:cxn>
                <a:cxn ang="0">
                  <a:pos x="178" y="144"/>
                </a:cxn>
                <a:cxn ang="0">
                  <a:pos x="188" y="164"/>
                </a:cxn>
                <a:cxn ang="0">
                  <a:pos x="192" y="190"/>
                </a:cxn>
                <a:cxn ang="0">
                  <a:pos x="190" y="208"/>
                </a:cxn>
                <a:cxn ang="0">
                  <a:pos x="176" y="240"/>
                </a:cxn>
                <a:cxn ang="0">
                  <a:pos x="150" y="260"/>
                </a:cxn>
                <a:cxn ang="0">
                  <a:pos x="116" y="270"/>
                </a:cxn>
                <a:cxn ang="0">
                  <a:pos x="96" y="270"/>
                </a:cxn>
                <a:cxn ang="0">
                  <a:pos x="50" y="264"/>
                </a:cxn>
                <a:cxn ang="0">
                  <a:pos x="20" y="248"/>
                </a:cxn>
                <a:cxn ang="0">
                  <a:pos x="6" y="222"/>
                </a:cxn>
                <a:cxn ang="0">
                  <a:pos x="0" y="188"/>
                </a:cxn>
                <a:cxn ang="0">
                  <a:pos x="60" y="180"/>
                </a:cxn>
              </a:cxnLst>
              <a:rect l="0" t="0" r="r" b="b"/>
              <a:pathLst>
                <a:path w="192" h="270">
                  <a:moveTo>
                    <a:pt x="60" y="180"/>
                  </a:moveTo>
                  <a:lnTo>
                    <a:pt x="60" y="188"/>
                  </a:lnTo>
                  <a:lnTo>
                    <a:pt x="60" y="188"/>
                  </a:lnTo>
                  <a:lnTo>
                    <a:pt x="60" y="196"/>
                  </a:lnTo>
                  <a:lnTo>
                    <a:pt x="62" y="204"/>
                  </a:lnTo>
                  <a:lnTo>
                    <a:pt x="66" y="210"/>
                  </a:lnTo>
                  <a:lnTo>
                    <a:pt x="68" y="216"/>
                  </a:lnTo>
                  <a:lnTo>
                    <a:pt x="74" y="220"/>
                  </a:lnTo>
                  <a:lnTo>
                    <a:pt x="80" y="222"/>
                  </a:lnTo>
                  <a:lnTo>
                    <a:pt x="86" y="224"/>
                  </a:lnTo>
                  <a:lnTo>
                    <a:pt x="94" y="226"/>
                  </a:lnTo>
                  <a:lnTo>
                    <a:pt x="94" y="226"/>
                  </a:lnTo>
                  <a:lnTo>
                    <a:pt x="108" y="224"/>
                  </a:lnTo>
                  <a:lnTo>
                    <a:pt x="114" y="222"/>
                  </a:lnTo>
                  <a:lnTo>
                    <a:pt x="118" y="218"/>
                  </a:lnTo>
                  <a:lnTo>
                    <a:pt x="122" y="214"/>
                  </a:lnTo>
                  <a:lnTo>
                    <a:pt x="126" y="208"/>
                  </a:lnTo>
                  <a:lnTo>
                    <a:pt x="128" y="202"/>
                  </a:lnTo>
                  <a:lnTo>
                    <a:pt x="128" y="194"/>
                  </a:lnTo>
                  <a:lnTo>
                    <a:pt x="128" y="194"/>
                  </a:lnTo>
                  <a:lnTo>
                    <a:pt x="126" y="184"/>
                  </a:lnTo>
                  <a:lnTo>
                    <a:pt x="120" y="176"/>
                  </a:lnTo>
                  <a:lnTo>
                    <a:pt x="114" y="170"/>
                  </a:lnTo>
                  <a:lnTo>
                    <a:pt x="104" y="166"/>
                  </a:lnTo>
                  <a:lnTo>
                    <a:pt x="58" y="148"/>
                  </a:lnTo>
                  <a:lnTo>
                    <a:pt x="58" y="148"/>
                  </a:lnTo>
                  <a:lnTo>
                    <a:pt x="44" y="144"/>
                  </a:lnTo>
                  <a:lnTo>
                    <a:pt x="34" y="138"/>
                  </a:lnTo>
                  <a:lnTo>
                    <a:pt x="24" y="130"/>
                  </a:lnTo>
                  <a:lnTo>
                    <a:pt x="16" y="122"/>
                  </a:lnTo>
                  <a:lnTo>
                    <a:pt x="10" y="112"/>
                  </a:lnTo>
                  <a:lnTo>
                    <a:pt x="6" y="102"/>
                  </a:lnTo>
                  <a:lnTo>
                    <a:pt x="4" y="90"/>
                  </a:lnTo>
                  <a:lnTo>
                    <a:pt x="2" y="78"/>
                  </a:lnTo>
                  <a:lnTo>
                    <a:pt x="2" y="78"/>
                  </a:lnTo>
                  <a:lnTo>
                    <a:pt x="4" y="62"/>
                  </a:lnTo>
                  <a:lnTo>
                    <a:pt x="8" y="48"/>
                  </a:lnTo>
                  <a:lnTo>
                    <a:pt x="14" y="34"/>
                  </a:lnTo>
                  <a:lnTo>
                    <a:pt x="24" y="22"/>
                  </a:lnTo>
                  <a:lnTo>
                    <a:pt x="38" y="12"/>
                  </a:lnTo>
                  <a:lnTo>
                    <a:pt x="54" y="6"/>
                  </a:lnTo>
                  <a:lnTo>
                    <a:pt x="74" y="2"/>
                  </a:lnTo>
                  <a:lnTo>
                    <a:pt x="98" y="0"/>
                  </a:lnTo>
                  <a:lnTo>
                    <a:pt x="98" y="0"/>
                  </a:lnTo>
                  <a:lnTo>
                    <a:pt x="118" y="0"/>
                  </a:lnTo>
                  <a:lnTo>
                    <a:pt x="136" y="4"/>
                  </a:lnTo>
                  <a:lnTo>
                    <a:pt x="152" y="10"/>
                  </a:lnTo>
                  <a:lnTo>
                    <a:pt x="164" y="18"/>
                  </a:lnTo>
                  <a:lnTo>
                    <a:pt x="174" y="30"/>
                  </a:lnTo>
                  <a:lnTo>
                    <a:pt x="180" y="42"/>
                  </a:lnTo>
                  <a:lnTo>
                    <a:pt x="184" y="56"/>
                  </a:lnTo>
                  <a:lnTo>
                    <a:pt x="186" y="72"/>
                  </a:lnTo>
                  <a:lnTo>
                    <a:pt x="186" y="84"/>
                  </a:lnTo>
                  <a:lnTo>
                    <a:pt x="126" y="84"/>
                  </a:lnTo>
                  <a:lnTo>
                    <a:pt x="126" y="84"/>
                  </a:lnTo>
                  <a:lnTo>
                    <a:pt x="124" y="66"/>
                  </a:lnTo>
                  <a:lnTo>
                    <a:pt x="122" y="60"/>
                  </a:lnTo>
                  <a:lnTo>
                    <a:pt x="120" y="54"/>
                  </a:lnTo>
                  <a:lnTo>
                    <a:pt x="116" y="50"/>
                  </a:lnTo>
                  <a:lnTo>
                    <a:pt x="110" y="48"/>
                  </a:lnTo>
                  <a:lnTo>
                    <a:pt x="104" y="46"/>
                  </a:lnTo>
                  <a:lnTo>
                    <a:pt x="96" y="44"/>
                  </a:lnTo>
                  <a:lnTo>
                    <a:pt x="96" y="44"/>
                  </a:lnTo>
                  <a:lnTo>
                    <a:pt x="84" y="46"/>
                  </a:lnTo>
                  <a:lnTo>
                    <a:pt x="76" y="52"/>
                  </a:lnTo>
                  <a:lnTo>
                    <a:pt x="72" y="56"/>
                  </a:lnTo>
                  <a:lnTo>
                    <a:pt x="68" y="60"/>
                  </a:lnTo>
                  <a:lnTo>
                    <a:pt x="66" y="66"/>
                  </a:lnTo>
                  <a:lnTo>
                    <a:pt x="66" y="72"/>
                  </a:lnTo>
                  <a:lnTo>
                    <a:pt x="66" y="72"/>
                  </a:lnTo>
                  <a:lnTo>
                    <a:pt x="68" y="82"/>
                  </a:lnTo>
                  <a:lnTo>
                    <a:pt x="72" y="90"/>
                  </a:lnTo>
                  <a:lnTo>
                    <a:pt x="80" y="96"/>
                  </a:lnTo>
                  <a:lnTo>
                    <a:pt x="94" y="102"/>
                  </a:lnTo>
                  <a:lnTo>
                    <a:pt x="134" y="116"/>
                  </a:lnTo>
                  <a:lnTo>
                    <a:pt x="134" y="116"/>
                  </a:lnTo>
                  <a:lnTo>
                    <a:pt x="148" y="122"/>
                  </a:lnTo>
                  <a:lnTo>
                    <a:pt x="160" y="128"/>
                  </a:lnTo>
                  <a:lnTo>
                    <a:pt x="170" y="136"/>
                  </a:lnTo>
                  <a:lnTo>
                    <a:pt x="178" y="144"/>
                  </a:lnTo>
                  <a:lnTo>
                    <a:pt x="184" y="152"/>
                  </a:lnTo>
                  <a:lnTo>
                    <a:pt x="188" y="164"/>
                  </a:lnTo>
                  <a:lnTo>
                    <a:pt x="190" y="176"/>
                  </a:lnTo>
                  <a:lnTo>
                    <a:pt x="192" y="190"/>
                  </a:lnTo>
                  <a:lnTo>
                    <a:pt x="192" y="190"/>
                  </a:lnTo>
                  <a:lnTo>
                    <a:pt x="190" y="208"/>
                  </a:lnTo>
                  <a:lnTo>
                    <a:pt x="184" y="226"/>
                  </a:lnTo>
                  <a:lnTo>
                    <a:pt x="176" y="240"/>
                  </a:lnTo>
                  <a:lnTo>
                    <a:pt x="164" y="250"/>
                  </a:lnTo>
                  <a:lnTo>
                    <a:pt x="150" y="260"/>
                  </a:lnTo>
                  <a:lnTo>
                    <a:pt x="134" y="266"/>
                  </a:lnTo>
                  <a:lnTo>
                    <a:pt x="116" y="270"/>
                  </a:lnTo>
                  <a:lnTo>
                    <a:pt x="96" y="270"/>
                  </a:lnTo>
                  <a:lnTo>
                    <a:pt x="96" y="270"/>
                  </a:lnTo>
                  <a:lnTo>
                    <a:pt x="70" y="270"/>
                  </a:lnTo>
                  <a:lnTo>
                    <a:pt x="50" y="264"/>
                  </a:lnTo>
                  <a:lnTo>
                    <a:pt x="32" y="258"/>
                  </a:lnTo>
                  <a:lnTo>
                    <a:pt x="20" y="248"/>
                  </a:lnTo>
                  <a:lnTo>
                    <a:pt x="12" y="236"/>
                  </a:lnTo>
                  <a:lnTo>
                    <a:pt x="6" y="222"/>
                  </a:lnTo>
                  <a:lnTo>
                    <a:pt x="2" y="206"/>
                  </a:lnTo>
                  <a:lnTo>
                    <a:pt x="0" y="188"/>
                  </a:lnTo>
                  <a:lnTo>
                    <a:pt x="0" y="180"/>
                  </a:lnTo>
                  <a:lnTo>
                    <a:pt x="60" y="18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2" name="Freeform 27"/>
            <p:cNvSpPr>
              <a:spLocks noEditPoints="1"/>
            </p:cNvSpPr>
            <p:nvPr/>
          </p:nvSpPr>
          <p:spPr bwMode="auto">
            <a:xfrm>
              <a:off x="3309874" y="673735"/>
              <a:ext cx="317500" cy="428625"/>
            </a:xfrm>
            <a:custGeom>
              <a:avLst/>
              <a:gdLst/>
              <a:ahLst/>
              <a:cxnLst>
                <a:cxn ang="0">
                  <a:pos x="8" y="80"/>
                </a:cxn>
                <a:cxn ang="0">
                  <a:pos x="10" y="58"/>
                </a:cxn>
                <a:cxn ang="0">
                  <a:pos x="24" y="28"/>
                </a:cxn>
                <a:cxn ang="0">
                  <a:pos x="48" y="10"/>
                </a:cxn>
                <a:cxn ang="0">
                  <a:pos x="80" y="0"/>
                </a:cxn>
                <a:cxn ang="0">
                  <a:pos x="98" y="0"/>
                </a:cxn>
                <a:cxn ang="0">
                  <a:pos x="146" y="6"/>
                </a:cxn>
                <a:cxn ang="0">
                  <a:pos x="174" y="22"/>
                </a:cxn>
                <a:cxn ang="0">
                  <a:pos x="188" y="46"/>
                </a:cxn>
                <a:cxn ang="0">
                  <a:pos x="192" y="78"/>
                </a:cxn>
                <a:cxn ang="0">
                  <a:pos x="192" y="214"/>
                </a:cxn>
                <a:cxn ang="0">
                  <a:pos x="196" y="254"/>
                </a:cxn>
                <a:cxn ang="0">
                  <a:pos x="136" y="264"/>
                </a:cxn>
                <a:cxn ang="0">
                  <a:pos x="132" y="250"/>
                </a:cxn>
                <a:cxn ang="0">
                  <a:pos x="128" y="238"/>
                </a:cxn>
                <a:cxn ang="0">
                  <a:pos x="122" y="246"/>
                </a:cxn>
                <a:cxn ang="0">
                  <a:pos x="108" y="260"/>
                </a:cxn>
                <a:cxn ang="0">
                  <a:pos x="92" y="268"/>
                </a:cxn>
                <a:cxn ang="0">
                  <a:pos x="62" y="270"/>
                </a:cxn>
                <a:cxn ang="0">
                  <a:pos x="46" y="268"/>
                </a:cxn>
                <a:cxn ang="0">
                  <a:pos x="22" y="256"/>
                </a:cxn>
                <a:cxn ang="0">
                  <a:pos x="8" y="236"/>
                </a:cxn>
                <a:cxn ang="0">
                  <a:pos x="0" y="210"/>
                </a:cxn>
                <a:cxn ang="0">
                  <a:pos x="0" y="196"/>
                </a:cxn>
                <a:cxn ang="0">
                  <a:pos x="4" y="166"/>
                </a:cxn>
                <a:cxn ang="0">
                  <a:pos x="16" y="144"/>
                </a:cxn>
                <a:cxn ang="0">
                  <a:pos x="36" y="128"/>
                </a:cxn>
                <a:cxn ang="0">
                  <a:pos x="64" y="116"/>
                </a:cxn>
                <a:cxn ang="0">
                  <a:pos x="102" y="106"/>
                </a:cxn>
                <a:cxn ang="0">
                  <a:pos x="122" y="96"/>
                </a:cxn>
                <a:cxn ang="0">
                  <a:pos x="128" y="76"/>
                </a:cxn>
                <a:cxn ang="0">
                  <a:pos x="126" y="62"/>
                </a:cxn>
                <a:cxn ang="0">
                  <a:pos x="122" y="54"/>
                </a:cxn>
                <a:cxn ang="0">
                  <a:pos x="112" y="46"/>
                </a:cxn>
                <a:cxn ang="0">
                  <a:pos x="98" y="44"/>
                </a:cxn>
                <a:cxn ang="0">
                  <a:pos x="90" y="46"/>
                </a:cxn>
                <a:cxn ang="0">
                  <a:pos x="80" y="50"/>
                </a:cxn>
                <a:cxn ang="0">
                  <a:pos x="72" y="58"/>
                </a:cxn>
                <a:cxn ang="0">
                  <a:pos x="68" y="78"/>
                </a:cxn>
                <a:cxn ang="0">
                  <a:pos x="8" y="86"/>
                </a:cxn>
                <a:cxn ang="0">
                  <a:pos x="128" y="136"/>
                </a:cxn>
                <a:cxn ang="0">
                  <a:pos x="100" y="148"/>
                </a:cxn>
                <a:cxn ang="0">
                  <a:pos x="84" y="154"/>
                </a:cxn>
                <a:cxn ang="0">
                  <a:pos x="72" y="162"/>
                </a:cxn>
                <a:cxn ang="0">
                  <a:pos x="64" y="174"/>
                </a:cxn>
                <a:cxn ang="0">
                  <a:pos x="62" y="190"/>
                </a:cxn>
                <a:cxn ang="0">
                  <a:pos x="68" y="214"/>
                </a:cxn>
                <a:cxn ang="0">
                  <a:pos x="76" y="222"/>
                </a:cxn>
                <a:cxn ang="0">
                  <a:pos x="88" y="226"/>
                </a:cxn>
                <a:cxn ang="0">
                  <a:pos x="102" y="224"/>
                </a:cxn>
                <a:cxn ang="0">
                  <a:pos x="114" y="216"/>
                </a:cxn>
                <a:cxn ang="0">
                  <a:pos x="124" y="204"/>
                </a:cxn>
                <a:cxn ang="0">
                  <a:pos x="128" y="186"/>
                </a:cxn>
              </a:cxnLst>
              <a:rect l="0" t="0" r="r" b="b"/>
              <a:pathLst>
                <a:path w="200" h="270">
                  <a:moveTo>
                    <a:pt x="8" y="86"/>
                  </a:moveTo>
                  <a:lnTo>
                    <a:pt x="8" y="80"/>
                  </a:lnTo>
                  <a:lnTo>
                    <a:pt x="8" y="80"/>
                  </a:lnTo>
                  <a:lnTo>
                    <a:pt x="10" y="58"/>
                  </a:lnTo>
                  <a:lnTo>
                    <a:pt x="14" y="42"/>
                  </a:lnTo>
                  <a:lnTo>
                    <a:pt x="24" y="28"/>
                  </a:lnTo>
                  <a:lnTo>
                    <a:pt x="34" y="18"/>
                  </a:lnTo>
                  <a:lnTo>
                    <a:pt x="48" y="10"/>
                  </a:lnTo>
                  <a:lnTo>
                    <a:pt x="64" y="4"/>
                  </a:lnTo>
                  <a:lnTo>
                    <a:pt x="80" y="0"/>
                  </a:lnTo>
                  <a:lnTo>
                    <a:pt x="98" y="0"/>
                  </a:lnTo>
                  <a:lnTo>
                    <a:pt x="98" y="0"/>
                  </a:lnTo>
                  <a:lnTo>
                    <a:pt x="124" y="2"/>
                  </a:lnTo>
                  <a:lnTo>
                    <a:pt x="146" y="6"/>
                  </a:lnTo>
                  <a:lnTo>
                    <a:pt x="162" y="12"/>
                  </a:lnTo>
                  <a:lnTo>
                    <a:pt x="174" y="22"/>
                  </a:lnTo>
                  <a:lnTo>
                    <a:pt x="182" y="34"/>
                  </a:lnTo>
                  <a:lnTo>
                    <a:pt x="188" y="46"/>
                  </a:lnTo>
                  <a:lnTo>
                    <a:pt x="190" y="62"/>
                  </a:lnTo>
                  <a:lnTo>
                    <a:pt x="192" y="78"/>
                  </a:lnTo>
                  <a:lnTo>
                    <a:pt x="192" y="214"/>
                  </a:lnTo>
                  <a:lnTo>
                    <a:pt x="192" y="214"/>
                  </a:lnTo>
                  <a:lnTo>
                    <a:pt x="194" y="242"/>
                  </a:lnTo>
                  <a:lnTo>
                    <a:pt x="196" y="254"/>
                  </a:lnTo>
                  <a:lnTo>
                    <a:pt x="200" y="264"/>
                  </a:lnTo>
                  <a:lnTo>
                    <a:pt x="136" y="264"/>
                  </a:lnTo>
                  <a:lnTo>
                    <a:pt x="136" y="264"/>
                  </a:lnTo>
                  <a:lnTo>
                    <a:pt x="132" y="250"/>
                  </a:lnTo>
                  <a:lnTo>
                    <a:pt x="128" y="238"/>
                  </a:lnTo>
                  <a:lnTo>
                    <a:pt x="128" y="238"/>
                  </a:lnTo>
                  <a:lnTo>
                    <a:pt x="128" y="238"/>
                  </a:lnTo>
                  <a:lnTo>
                    <a:pt x="122" y="246"/>
                  </a:lnTo>
                  <a:lnTo>
                    <a:pt x="116" y="254"/>
                  </a:lnTo>
                  <a:lnTo>
                    <a:pt x="108" y="260"/>
                  </a:lnTo>
                  <a:lnTo>
                    <a:pt x="100" y="264"/>
                  </a:lnTo>
                  <a:lnTo>
                    <a:pt x="92" y="268"/>
                  </a:lnTo>
                  <a:lnTo>
                    <a:pt x="84" y="270"/>
                  </a:lnTo>
                  <a:lnTo>
                    <a:pt x="62" y="270"/>
                  </a:lnTo>
                  <a:lnTo>
                    <a:pt x="62" y="270"/>
                  </a:lnTo>
                  <a:lnTo>
                    <a:pt x="46" y="268"/>
                  </a:lnTo>
                  <a:lnTo>
                    <a:pt x="32" y="264"/>
                  </a:lnTo>
                  <a:lnTo>
                    <a:pt x="22" y="256"/>
                  </a:lnTo>
                  <a:lnTo>
                    <a:pt x="14" y="246"/>
                  </a:lnTo>
                  <a:lnTo>
                    <a:pt x="8" y="236"/>
                  </a:lnTo>
                  <a:lnTo>
                    <a:pt x="2" y="222"/>
                  </a:lnTo>
                  <a:lnTo>
                    <a:pt x="0" y="210"/>
                  </a:lnTo>
                  <a:lnTo>
                    <a:pt x="0" y="196"/>
                  </a:lnTo>
                  <a:lnTo>
                    <a:pt x="0" y="196"/>
                  </a:lnTo>
                  <a:lnTo>
                    <a:pt x="0" y="180"/>
                  </a:lnTo>
                  <a:lnTo>
                    <a:pt x="4" y="166"/>
                  </a:lnTo>
                  <a:lnTo>
                    <a:pt x="8" y="154"/>
                  </a:lnTo>
                  <a:lnTo>
                    <a:pt x="16" y="144"/>
                  </a:lnTo>
                  <a:lnTo>
                    <a:pt x="24" y="134"/>
                  </a:lnTo>
                  <a:lnTo>
                    <a:pt x="36" y="128"/>
                  </a:lnTo>
                  <a:lnTo>
                    <a:pt x="48" y="122"/>
                  </a:lnTo>
                  <a:lnTo>
                    <a:pt x="64" y="116"/>
                  </a:lnTo>
                  <a:lnTo>
                    <a:pt x="102" y="106"/>
                  </a:lnTo>
                  <a:lnTo>
                    <a:pt x="102" y="106"/>
                  </a:lnTo>
                  <a:lnTo>
                    <a:pt x="114" y="102"/>
                  </a:lnTo>
                  <a:lnTo>
                    <a:pt x="122" y="96"/>
                  </a:lnTo>
                  <a:lnTo>
                    <a:pt x="128" y="88"/>
                  </a:lnTo>
                  <a:lnTo>
                    <a:pt x="128" y="76"/>
                  </a:lnTo>
                  <a:lnTo>
                    <a:pt x="128" y="76"/>
                  </a:lnTo>
                  <a:lnTo>
                    <a:pt x="126" y="62"/>
                  </a:lnTo>
                  <a:lnTo>
                    <a:pt x="124" y="58"/>
                  </a:lnTo>
                  <a:lnTo>
                    <a:pt x="122" y="54"/>
                  </a:lnTo>
                  <a:lnTo>
                    <a:pt x="118" y="50"/>
                  </a:lnTo>
                  <a:lnTo>
                    <a:pt x="112" y="46"/>
                  </a:lnTo>
                  <a:lnTo>
                    <a:pt x="106" y="46"/>
                  </a:lnTo>
                  <a:lnTo>
                    <a:pt x="98" y="44"/>
                  </a:lnTo>
                  <a:lnTo>
                    <a:pt x="98" y="44"/>
                  </a:lnTo>
                  <a:lnTo>
                    <a:pt x="90" y="46"/>
                  </a:lnTo>
                  <a:lnTo>
                    <a:pt x="84" y="48"/>
                  </a:lnTo>
                  <a:lnTo>
                    <a:pt x="80" y="50"/>
                  </a:lnTo>
                  <a:lnTo>
                    <a:pt x="74" y="54"/>
                  </a:lnTo>
                  <a:lnTo>
                    <a:pt x="72" y="58"/>
                  </a:lnTo>
                  <a:lnTo>
                    <a:pt x="70" y="64"/>
                  </a:lnTo>
                  <a:lnTo>
                    <a:pt x="68" y="78"/>
                  </a:lnTo>
                  <a:lnTo>
                    <a:pt x="68" y="86"/>
                  </a:lnTo>
                  <a:lnTo>
                    <a:pt x="8" y="86"/>
                  </a:lnTo>
                  <a:close/>
                  <a:moveTo>
                    <a:pt x="128" y="136"/>
                  </a:moveTo>
                  <a:lnTo>
                    <a:pt x="128" y="136"/>
                  </a:lnTo>
                  <a:lnTo>
                    <a:pt x="114" y="144"/>
                  </a:lnTo>
                  <a:lnTo>
                    <a:pt x="100" y="148"/>
                  </a:lnTo>
                  <a:lnTo>
                    <a:pt x="100" y="148"/>
                  </a:lnTo>
                  <a:lnTo>
                    <a:pt x="84" y="154"/>
                  </a:lnTo>
                  <a:lnTo>
                    <a:pt x="76" y="158"/>
                  </a:lnTo>
                  <a:lnTo>
                    <a:pt x="72" y="162"/>
                  </a:lnTo>
                  <a:lnTo>
                    <a:pt x="68" y="168"/>
                  </a:lnTo>
                  <a:lnTo>
                    <a:pt x="64" y="174"/>
                  </a:lnTo>
                  <a:lnTo>
                    <a:pt x="62" y="190"/>
                  </a:lnTo>
                  <a:lnTo>
                    <a:pt x="62" y="190"/>
                  </a:lnTo>
                  <a:lnTo>
                    <a:pt x="64" y="204"/>
                  </a:lnTo>
                  <a:lnTo>
                    <a:pt x="68" y="214"/>
                  </a:lnTo>
                  <a:lnTo>
                    <a:pt x="72" y="220"/>
                  </a:lnTo>
                  <a:lnTo>
                    <a:pt x="76" y="222"/>
                  </a:lnTo>
                  <a:lnTo>
                    <a:pt x="82" y="224"/>
                  </a:lnTo>
                  <a:lnTo>
                    <a:pt x="88" y="226"/>
                  </a:lnTo>
                  <a:lnTo>
                    <a:pt x="88" y="226"/>
                  </a:lnTo>
                  <a:lnTo>
                    <a:pt x="102" y="224"/>
                  </a:lnTo>
                  <a:lnTo>
                    <a:pt x="108" y="220"/>
                  </a:lnTo>
                  <a:lnTo>
                    <a:pt x="114" y="216"/>
                  </a:lnTo>
                  <a:lnTo>
                    <a:pt x="120" y="210"/>
                  </a:lnTo>
                  <a:lnTo>
                    <a:pt x="124" y="204"/>
                  </a:lnTo>
                  <a:lnTo>
                    <a:pt x="128" y="196"/>
                  </a:lnTo>
                  <a:lnTo>
                    <a:pt x="128" y="186"/>
                  </a:lnTo>
                  <a:lnTo>
                    <a:pt x="128" y="13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3" name="Freeform 28"/>
            <p:cNvSpPr>
              <a:spLocks/>
            </p:cNvSpPr>
            <p:nvPr/>
          </p:nvSpPr>
          <p:spPr bwMode="auto">
            <a:xfrm>
              <a:off x="3671824" y="673735"/>
              <a:ext cx="301625" cy="428625"/>
            </a:xfrm>
            <a:custGeom>
              <a:avLst/>
              <a:gdLst/>
              <a:ahLst/>
              <a:cxnLst>
                <a:cxn ang="0">
                  <a:pos x="58" y="188"/>
                </a:cxn>
                <a:cxn ang="0">
                  <a:pos x="60" y="196"/>
                </a:cxn>
                <a:cxn ang="0">
                  <a:pos x="64" y="210"/>
                </a:cxn>
                <a:cxn ang="0">
                  <a:pos x="72" y="220"/>
                </a:cxn>
                <a:cxn ang="0">
                  <a:pos x="86" y="224"/>
                </a:cxn>
                <a:cxn ang="0">
                  <a:pos x="94" y="226"/>
                </a:cxn>
                <a:cxn ang="0">
                  <a:pos x="112" y="222"/>
                </a:cxn>
                <a:cxn ang="0">
                  <a:pos x="122" y="214"/>
                </a:cxn>
                <a:cxn ang="0">
                  <a:pos x="126" y="202"/>
                </a:cxn>
                <a:cxn ang="0">
                  <a:pos x="126" y="194"/>
                </a:cxn>
                <a:cxn ang="0">
                  <a:pos x="120" y="176"/>
                </a:cxn>
                <a:cxn ang="0">
                  <a:pos x="102" y="166"/>
                </a:cxn>
                <a:cxn ang="0">
                  <a:pos x="56" y="148"/>
                </a:cxn>
                <a:cxn ang="0">
                  <a:pos x="32" y="138"/>
                </a:cxn>
                <a:cxn ang="0">
                  <a:pos x="16" y="122"/>
                </a:cxn>
                <a:cxn ang="0">
                  <a:pos x="4" y="102"/>
                </a:cxn>
                <a:cxn ang="0">
                  <a:pos x="2" y="78"/>
                </a:cxn>
                <a:cxn ang="0">
                  <a:pos x="2" y="62"/>
                </a:cxn>
                <a:cxn ang="0">
                  <a:pos x="14" y="34"/>
                </a:cxn>
                <a:cxn ang="0">
                  <a:pos x="36" y="12"/>
                </a:cxn>
                <a:cxn ang="0">
                  <a:pos x="72" y="2"/>
                </a:cxn>
                <a:cxn ang="0">
                  <a:pos x="96" y="0"/>
                </a:cxn>
                <a:cxn ang="0">
                  <a:pos x="136" y="4"/>
                </a:cxn>
                <a:cxn ang="0">
                  <a:pos x="162" y="18"/>
                </a:cxn>
                <a:cxn ang="0">
                  <a:pos x="178" y="42"/>
                </a:cxn>
                <a:cxn ang="0">
                  <a:pos x="184" y="72"/>
                </a:cxn>
                <a:cxn ang="0">
                  <a:pos x="124" y="84"/>
                </a:cxn>
                <a:cxn ang="0">
                  <a:pos x="124" y="66"/>
                </a:cxn>
                <a:cxn ang="0">
                  <a:pos x="118" y="54"/>
                </a:cxn>
                <a:cxn ang="0">
                  <a:pos x="110" y="48"/>
                </a:cxn>
                <a:cxn ang="0">
                  <a:pos x="96" y="44"/>
                </a:cxn>
                <a:cxn ang="0">
                  <a:pos x="84" y="46"/>
                </a:cxn>
                <a:cxn ang="0">
                  <a:pos x="70" y="56"/>
                </a:cxn>
                <a:cxn ang="0">
                  <a:pos x="66" y="66"/>
                </a:cxn>
                <a:cxn ang="0">
                  <a:pos x="64" y="72"/>
                </a:cxn>
                <a:cxn ang="0">
                  <a:pos x="70" y="90"/>
                </a:cxn>
                <a:cxn ang="0">
                  <a:pos x="94" y="102"/>
                </a:cxn>
                <a:cxn ang="0">
                  <a:pos x="134" y="116"/>
                </a:cxn>
                <a:cxn ang="0">
                  <a:pos x="160" y="128"/>
                </a:cxn>
                <a:cxn ang="0">
                  <a:pos x="178" y="144"/>
                </a:cxn>
                <a:cxn ang="0">
                  <a:pos x="186" y="164"/>
                </a:cxn>
                <a:cxn ang="0">
                  <a:pos x="190" y="190"/>
                </a:cxn>
                <a:cxn ang="0">
                  <a:pos x="188" y="208"/>
                </a:cxn>
                <a:cxn ang="0">
                  <a:pos x="174" y="240"/>
                </a:cxn>
                <a:cxn ang="0">
                  <a:pos x="148" y="260"/>
                </a:cxn>
                <a:cxn ang="0">
                  <a:pos x="114" y="270"/>
                </a:cxn>
                <a:cxn ang="0">
                  <a:pos x="94" y="270"/>
                </a:cxn>
                <a:cxn ang="0">
                  <a:pos x="48" y="264"/>
                </a:cxn>
                <a:cxn ang="0">
                  <a:pos x="20" y="248"/>
                </a:cxn>
                <a:cxn ang="0">
                  <a:pos x="4" y="222"/>
                </a:cxn>
                <a:cxn ang="0">
                  <a:pos x="0" y="188"/>
                </a:cxn>
                <a:cxn ang="0">
                  <a:pos x="58" y="180"/>
                </a:cxn>
              </a:cxnLst>
              <a:rect l="0" t="0" r="r" b="b"/>
              <a:pathLst>
                <a:path w="190" h="270">
                  <a:moveTo>
                    <a:pt x="58" y="180"/>
                  </a:moveTo>
                  <a:lnTo>
                    <a:pt x="58" y="188"/>
                  </a:lnTo>
                  <a:lnTo>
                    <a:pt x="58" y="188"/>
                  </a:lnTo>
                  <a:lnTo>
                    <a:pt x="60" y="196"/>
                  </a:lnTo>
                  <a:lnTo>
                    <a:pt x="62" y="204"/>
                  </a:lnTo>
                  <a:lnTo>
                    <a:pt x="64" y="210"/>
                  </a:lnTo>
                  <a:lnTo>
                    <a:pt x="68" y="216"/>
                  </a:lnTo>
                  <a:lnTo>
                    <a:pt x="72" y="220"/>
                  </a:lnTo>
                  <a:lnTo>
                    <a:pt x="78" y="222"/>
                  </a:lnTo>
                  <a:lnTo>
                    <a:pt x="86" y="224"/>
                  </a:lnTo>
                  <a:lnTo>
                    <a:pt x="94" y="226"/>
                  </a:lnTo>
                  <a:lnTo>
                    <a:pt x="94" y="226"/>
                  </a:lnTo>
                  <a:lnTo>
                    <a:pt x="108" y="224"/>
                  </a:lnTo>
                  <a:lnTo>
                    <a:pt x="112" y="222"/>
                  </a:lnTo>
                  <a:lnTo>
                    <a:pt x="118" y="218"/>
                  </a:lnTo>
                  <a:lnTo>
                    <a:pt x="122" y="214"/>
                  </a:lnTo>
                  <a:lnTo>
                    <a:pt x="124" y="208"/>
                  </a:lnTo>
                  <a:lnTo>
                    <a:pt x="126" y="202"/>
                  </a:lnTo>
                  <a:lnTo>
                    <a:pt x="126" y="194"/>
                  </a:lnTo>
                  <a:lnTo>
                    <a:pt x="126" y="194"/>
                  </a:lnTo>
                  <a:lnTo>
                    <a:pt x="124" y="184"/>
                  </a:lnTo>
                  <a:lnTo>
                    <a:pt x="120" y="176"/>
                  </a:lnTo>
                  <a:lnTo>
                    <a:pt x="112" y="170"/>
                  </a:lnTo>
                  <a:lnTo>
                    <a:pt x="102" y="166"/>
                  </a:lnTo>
                  <a:lnTo>
                    <a:pt x="56" y="148"/>
                  </a:lnTo>
                  <a:lnTo>
                    <a:pt x="56" y="148"/>
                  </a:lnTo>
                  <a:lnTo>
                    <a:pt x="44" y="144"/>
                  </a:lnTo>
                  <a:lnTo>
                    <a:pt x="32" y="138"/>
                  </a:lnTo>
                  <a:lnTo>
                    <a:pt x="24" y="130"/>
                  </a:lnTo>
                  <a:lnTo>
                    <a:pt x="16" y="122"/>
                  </a:lnTo>
                  <a:lnTo>
                    <a:pt x="10" y="112"/>
                  </a:lnTo>
                  <a:lnTo>
                    <a:pt x="4" y="102"/>
                  </a:lnTo>
                  <a:lnTo>
                    <a:pt x="2" y="90"/>
                  </a:lnTo>
                  <a:lnTo>
                    <a:pt x="2" y="78"/>
                  </a:lnTo>
                  <a:lnTo>
                    <a:pt x="2" y="78"/>
                  </a:lnTo>
                  <a:lnTo>
                    <a:pt x="2" y="62"/>
                  </a:lnTo>
                  <a:lnTo>
                    <a:pt x="6" y="48"/>
                  </a:lnTo>
                  <a:lnTo>
                    <a:pt x="14" y="34"/>
                  </a:lnTo>
                  <a:lnTo>
                    <a:pt x="24" y="22"/>
                  </a:lnTo>
                  <a:lnTo>
                    <a:pt x="36" y="12"/>
                  </a:lnTo>
                  <a:lnTo>
                    <a:pt x="52" y="6"/>
                  </a:lnTo>
                  <a:lnTo>
                    <a:pt x="72" y="2"/>
                  </a:lnTo>
                  <a:lnTo>
                    <a:pt x="96" y="0"/>
                  </a:lnTo>
                  <a:lnTo>
                    <a:pt x="96" y="0"/>
                  </a:lnTo>
                  <a:lnTo>
                    <a:pt x="118" y="0"/>
                  </a:lnTo>
                  <a:lnTo>
                    <a:pt x="136" y="4"/>
                  </a:lnTo>
                  <a:lnTo>
                    <a:pt x="150" y="10"/>
                  </a:lnTo>
                  <a:lnTo>
                    <a:pt x="162" y="18"/>
                  </a:lnTo>
                  <a:lnTo>
                    <a:pt x="172" y="30"/>
                  </a:lnTo>
                  <a:lnTo>
                    <a:pt x="178" y="42"/>
                  </a:lnTo>
                  <a:lnTo>
                    <a:pt x="182" y="56"/>
                  </a:lnTo>
                  <a:lnTo>
                    <a:pt x="184" y="72"/>
                  </a:lnTo>
                  <a:lnTo>
                    <a:pt x="184" y="84"/>
                  </a:lnTo>
                  <a:lnTo>
                    <a:pt x="124" y="84"/>
                  </a:lnTo>
                  <a:lnTo>
                    <a:pt x="124" y="84"/>
                  </a:lnTo>
                  <a:lnTo>
                    <a:pt x="124" y="66"/>
                  </a:lnTo>
                  <a:lnTo>
                    <a:pt x="122" y="60"/>
                  </a:lnTo>
                  <a:lnTo>
                    <a:pt x="118" y="54"/>
                  </a:lnTo>
                  <a:lnTo>
                    <a:pt x="114" y="50"/>
                  </a:lnTo>
                  <a:lnTo>
                    <a:pt x="110" y="48"/>
                  </a:lnTo>
                  <a:lnTo>
                    <a:pt x="104" y="46"/>
                  </a:lnTo>
                  <a:lnTo>
                    <a:pt x="96" y="44"/>
                  </a:lnTo>
                  <a:lnTo>
                    <a:pt x="96" y="44"/>
                  </a:lnTo>
                  <a:lnTo>
                    <a:pt x="84" y="46"/>
                  </a:lnTo>
                  <a:lnTo>
                    <a:pt x="74" y="52"/>
                  </a:lnTo>
                  <a:lnTo>
                    <a:pt x="70" y="56"/>
                  </a:lnTo>
                  <a:lnTo>
                    <a:pt x="68" y="60"/>
                  </a:lnTo>
                  <a:lnTo>
                    <a:pt x="66" y="66"/>
                  </a:lnTo>
                  <a:lnTo>
                    <a:pt x="64" y="72"/>
                  </a:lnTo>
                  <a:lnTo>
                    <a:pt x="64" y="72"/>
                  </a:lnTo>
                  <a:lnTo>
                    <a:pt x="66" y="82"/>
                  </a:lnTo>
                  <a:lnTo>
                    <a:pt x="70" y="90"/>
                  </a:lnTo>
                  <a:lnTo>
                    <a:pt x="80" y="96"/>
                  </a:lnTo>
                  <a:lnTo>
                    <a:pt x="94" y="102"/>
                  </a:lnTo>
                  <a:lnTo>
                    <a:pt x="134" y="116"/>
                  </a:lnTo>
                  <a:lnTo>
                    <a:pt x="134" y="116"/>
                  </a:lnTo>
                  <a:lnTo>
                    <a:pt x="148" y="122"/>
                  </a:lnTo>
                  <a:lnTo>
                    <a:pt x="160" y="128"/>
                  </a:lnTo>
                  <a:lnTo>
                    <a:pt x="170" y="136"/>
                  </a:lnTo>
                  <a:lnTo>
                    <a:pt x="178" y="144"/>
                  </a:lnTo>
                  <a:lnTo>
                    <a:pt x="182" y="152"/>
                  </a:lnTo>
                  <a:lnTo>
                    <a:pt x="186" y="164"/>
                  </a:lnTo>
                  <a:lnTo>
                    <a:pt x="190" y="176"/>
                  </a:lnTo>
                  <a:lnTo>
                    <a:pt x="190" y="190"/>
                  </a:lnTo>
                  <a:lnTo>
                    <a:pt x="190" y="190"/>
                  </a:lnTo>
                  <a:lnTo>
                    <a:pt x="188" y="208"/>
                  </a:lnTo>
                  <a:lnTo>
                    <a:pt x="182" y="226"/>
                  </a:lnTo>
                  <a:lnTo>
                    <a:pt x="174" y="240"/>
                  </a:lnTo>
                  <a:lnTo>
                    <a:pt x="162" y="250"/>
                  </a:lnTo>
                  <a:lnTo>
                    <a:pt x="148" y="260"/>
                  </a:lnTo>
                  <a:lnTo>
                    <a:pt x="132" y="266"/>
                  </a:lnTo>
                  <a:lnTo>
                    <a:pt x="114" y="270"/>
                  </a:lnTo>
                  <a:lnTo>
                    <a:pt x="94" y="270"/>
                  </a:lnTo>
                  <a:lnTo>
                    <a:pt x="94" y="270"/>
                  </a:lnTo>
                  <a:lnTo>
                    <a:pt x="68" y="270"/>
                  </a:lnTo>
                  <a:lnTo>
                    <a:pt x="48" y="264"/>
                  </a:lnTo>
                  <a:lnTo>
                    <a:pt x="32" y="258"/>
                  </a:lnTo>
                  <a:lnTo>
                    <a:pt x="20" y="248"/>
                  </a:lnTo>
                  <a:lnTo>
                    <a:pt x="10" y="236"/>
                  </a:lnTo>
                  <a:lnTo>
                    <a:pt x="4" y="222"/>
                  </a:lnTo>
                  <a:lnTo>
                    <a:pt x="0" y="206"/>
                  </a:lnTo>
                  <a:lnTo>
                    <a:pt x="0" y="188"/>
                  </a:lnTo>
                  <a:lnTo>
                    <a:pt x="0" y="180"/>
                  </a:lnTo>
                  <a:lnTo>
                    <a:pt x="58" y="18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5" name="Rectangle 29"/>
            <p:cNvSpPr>
              <a:spLocks noChangeArrowheads="1"/>
            </p:cNvSpPr>
            <p:nvPr/>
          </p:nvSpPr>
          <p:spPr bwMode="auto">
            <a:xfrm>
              <a:off x="4030599" y="975360"/>
              <a:ext cx="101600" cy="117475"/>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6" name="Freeform 30"/>
            <p:cNvSpPr>
              <a:spLocks/>
            </p:cNvSpPr>
            <p:nvPr/>
          </p:nvSpPr>
          <p:spPr bwMode="auto">
            <a:xfrm>
              <a:off x="4192524" y="673735"/>
              <a:ext cx="314325" cy="428625"/>
            </a:xfrm>
            <a:custGeom>
              <a:avLst/>
              <a:gdLst/>
              <a:ahLst/>
              <a:cxnLst>
                <a:cxn ang="0">
                  <a:pos x="134" y="100"/>
                </a:cxn>
                <a:cxn ang="0">
                  <a:pos x="132" y="72"/>
                </a:cxn>
                <a:cxn ang="0">
                  <a:pos x="124" y="58"/>
                </a:cxn>
                <a:cxn ang="0">
                  <a:pos x="112" y="48"/>
                </a:cxn>
                <a:cxn ang="0">
                  <a:pos x="104" y="48"/>
                </a:cxn>
                <a:cxn ang="0">
                  <a:pos x="84" y="52"/>
                </a:cxn>
                <a:cxn ang="0">
                  <a:pos x="74" y="70"/>
                </a:cxn>
                <a:cxn ang="0">
                  <a:pos x="68" y="96"/>
                </a:cxn>
                <a:cxn ang="0">
                  <a:pos x="66" y="136"/>
                </a:cxn>
                <a:cxn ang="0">
                  <a:pos x="70" y="192"/>
                </a:cxn>
                <a:cxn ang="0">
                  <a:pos x="78" y="214"/>
                </a:cxn>
                <a:cxn ang="0">
                  <a:pos x="92" y="224"/>
                </a:cxn>
                <a:cxn ang="0">
                  <a:pos x="102" y="226"/>
                </a:cxn>
                <a:cxn ang="0">
                  <a:pos x="116" y="222"/>
                </a:cxn>
                <a:cxn ang="0">
                  <a:pos x="126" y="212"/>
                </a:cxn>
                <a:cxn ang="0">
                  <a:pos x="132" y="192"/>
                </a:cxn>
                <a:cxn ang="0">
                  <a:pos x="198" y="166"/>
                </a:cxn>
                <a:cxn ang="0">
                  <a:pos x="196" y="190"/>
                </a:cxn>
                <a:cxn ang="0">
                  <a:pos x="184" y="228"/>
                </a:cxn>
                <a:cxn ang="0">
                  <a:pos x="160" y="256"/>
                </a:cxn>
                <a:cxn ang="0">
                  <a:pos x="124" y="268"/>
                </a:cxn>
                <a:cxn ang="0">
                  <a:pos x="98" y="270"/>
                </a:cxn>
                <a:cxn ang="0">
                  <a:pos x="56" y="264"/>
                </a:cxn>
                <a:cxn ang="0">
                  <a:pos x="38" y="254"/>
                </a:cxn>
                <a:cxn ang="0">
                  <a:pos x="24" y="242"/>
                </a:cxn>
                <a:cxn ang="0">
                  <a:pos x="14" y="224"/>
                </a:cxn>
                <a:cxn ang="0">
                  <a:pos x="2" y="170"/>
                </a:cxn>
                <a:cxn ang="0">
                  <a:pos x="0" y="136"/>
                </a:cxn>
                <a:cxn ang="0">
                  <a:pos x="4" y="84"/>
                </a:cxn>
                <a:cxn ang="0">
                  <a:pos x="12" y="56"/>
                </a:cxn>
                <a:cxn ang="0">
                  <a:pos x="24" y="36"/>
                </a:cxn>
                <a:cxn ang="0">
                  <a:pos x="36" y="20"/>
                </a:cxn>
                <a:cxn ang="0">
                  <a:pos x="54" y="10"/>
                </a:cxn>
                <a:cxn ang="0">
                  <a:pos x="82" y="2"/>
                </a:cxn>
                <a:cxn ang="0">
                  <a:pos x="104" y="0"/>
                </a:cxn>
                <a:cxn ang="0">
                  <a:pos x="144" y="6"/>
                </a:cxn>
                <a:cxn ang="0">
                  <a:pos x="174" y="26"/>
                </a:cxn>
                <a:cxn ang="0">
                  <a:pos x="192" y="58"/>
                </a:cxn>
                <a:cxn ang="0">
                  <a:pos x="198" y="100"/>
                </a:cxn>
              </a:cxnLst>
              <a:rect l="0" t="0" r="r" b="b"/>
              <a:pathLst>
                <a:path w="198" h="270">
                  <a:moveTo>
                    <a:pt x="134" y="100"/>
                  </a:moveTo>
                  <a:lnTo>
                    <a:pt x="134" y="100"/>
                  </a:lnTo>
                  <a:lnTo>
                    <a:pt x="132" y="80"/>
                  </a:lnTo>
                  <a:lnTo>
                    <a:pt x="132" y="72"/>
                  </a:lnTo>
                  <a:lnTo>
                    <a:pt x="128" y="64"/>
                  </a:lnTo>
                  <a:lnTo>
                    <a:pt x="124" y="58"/>
                  </a:lnTo>
                  <a:lnTo>
                    <a:pt x="120" y="52"/>
                  </a:lnTo>
                  <a:lnTo>
                    <a:pt x="112" y="48"/>
                  </a:lnTo>
                  <a:lnTo>
                    <a:pt x="104" y="48"/>
                  </a:lnTo>
                  <a:lnTo>
                    <a:pt x="104" y="48"/>
                  </a:lnTo>
                  <a:lnTo>
                    <a:pt x="94" y="48"/>
                  </a:lnTo>
                  <a:lnTo>
                    <a:pt x="84" y="52"/>
                  </a:lnTo>
                  <a:lnTo>
                    <a:pt x="78" y="60"/>
                  </a:lnTo>
                  <a:lnTo>
                    <a:pt x="74" y="70"/>
                  </a:lnTo>
                  <a:lnTo>
                    <a:pt x="70" y="82"/>
                  </a:lnTo>
                  <a:lnTo>
                    <a:pt x="68" y="96"/>
                  </a:lnTo>
                  <a:lnTo>
                    <a:pt x="66" y="136"/>
                  </a:lnTo>
                  <a:lnTo>
                    <a:pt x="66" y="136"/>
                  </a:lnTo>
                  <a:lnTo>
                    <a:pt x="68" y="176"/>
                  </a:lnTo>
                  <a:lnTo>
                    <a:pt x="70" y="192"/>
                  </a:lnTo>
                  <a:lnTo>
                    <a:pt x="72" y="204"/>
                  </a:lnTo>
                  <a:lnTo>
                    <a:pt x="78" y="214"/>
                  </a:lnTo>
                  <a:lnTo>
                    <a:pt x="84" y="220"/>
                  </a:lnTo>
                  <a:lnTo>
                    <a:pt x="92" y="224"/>
                  </a:lnTo>
                  <a:lnTo>
                    <a:pt x="102" y="226"/>
                  </a:lnTo>
                  <a:lnTo>
                    <a:pt x="102" y="226"/>
                  </a:lnTo>
                  <a:lnTo>
                    <a:pt x="110" y="224"/>
                  </a:lnTo>
                  <a:lnTo>
                    <a:pt x="116" y="222"/>
                  </a:lnTo>
                  <a:lnTo>
                    <a:pt x="122" y="218"/>
                  </a:lnTo>
                  <a:lnTo>
                    <a:pt x="126" y="212"/>
                  </a:lnTo>
                  <a:lnTo>
                    <a:pt x="130" y="202"/>
                  </a:lnTo>
                  <a:lnTo>
                    <a:pt x="132" y="192"/>
                  </a:lnTo>
                  <a:lnTo>
                    <a:pt x="134" y="166"/>
                  </a:lnTo>
                  <a:lnTo>
                    <a:pt x="198" y="166"/>
                  </a:lnTo>
                  <a:lnTo>
                    <a:pt x="198" y="166"/>
                  </a:lnTo>
                  <a:lnTo>
                    <a:pt x="196" y="190"/>
                  </a:lnTo>
                  <a:lnTo>
                    <a:pt x="192" y="210"/>
                  </a:lnTo>
                  <a:lnTo>
                    <a:pt x="184" y="228"/>
                  </a:lnTo>
                  <a:lnTo>
                    <a:pt x="174" y="244"/>
                  </a:lnTo>
                  <a:lnTo>
                    <a:pt x="160" y="256"/>
                  </a:lnTo>
                  <a:lnTo>
                    <a:pt x="144" y="264"/>
                  </a:lnTo>
                  <a:lnTo>
                    <a:pt x="124" y="268"/>
                  </a:lnTo>
                  <a:lnTo>
                    <a:pt x="98" y="270"/>
                  </a:lnTo>
                  <a:lnTo>
                    <a:pt x="98" y="270"/>
                  </a:lnTo>
                  <a:lnTo>
                    <a:pt x="76" y="270"/>
                  </a:lnTo>
                  <a:lnTo>
                    <a:pt x="56" y="264"/>
                  </a:lnTo>
                  <a:lnTo>
                    <a:pt x="46" y="260"/>
                  </a:lnTo>
                  <a:lnTo>
                    <a:pt x="38" y="254"/>
                  </a:lnTo>
                  <a:lnTo>
                    <a:pt x="32" y="248"/>
                  </a:lnTo>
                  <a:lnTo>
                    <a:pt x="24" y="242"/>
                  </a:lnTo>
                  <a:lnTo>
                    <a:pt x="20" y="234"/>
                  </a:lnTo>
                  <a:lnTo>
                    <a:pt x="14" y="224"/>
                  </a:lnTo>
                  <a:lnTo>
                    <a:pt x="6" y="200"/>
                  </a:lnTo>
                  <a:lnTo>
                    <a:pt x="2" y="170"/>
                  </a:lnTo>
                  <a:lnTo>
                    <a:pt x="0" y="136"/>
                  </a:lnTo>
                  <a:lnTo>
                    <a:pt x="0" y="136"/>
                  </a:lnTo>
                  <a:lnTo>
                    <a:pt x="2" y="98"/>
                  </a:lnTo>
                  <a:lnTo>
                    <a:pt x="4" y="84"/>
                  </a:lnTo>
                  <a:lnTo>
                    <a:pt x="8" y="70"/>
                  </a:lnTo>
                  <a:lnTo>
                    <a:pt x="12" y="56"/>
                  </a:lnTo>
                  <a:lnTo>
                    <a:pt x="18" y="46"/>
                  </a:lnTo>
                  <a:lnTo>
                    <a:pt x="24" y="36"/>
                  </a:lnTo>
                  <a:lnTo>
                    <a:pt x="30" y="28"/>
                  </a:lnTo>
                  <a:lnTo>
                    <a:pt x="36" y="20"/>
                  </a:lnTo>
                  <a:lnTo>
                    <a:pt x="44" y="14"/>
                  </a:lnTo>
                  <a:lnTo>
                    <a:pt x="54" y="10"/>
                  </a:lnTo>
                  <a:lnTo>
                    <a:pt x="62" y="6"/>
                  </a:lnTo>
                  <a:lnTo>
                    <a:pt x="82" y="2"/>
                  </a:lnTo>
                  <a:lnTo>
                    <a:pt x="104" y="0"/>
                  </a:lnTo>
                  <a:lnTo>
                    <a:pt x="104" y="0"/>
                  </a:lnTo>
                  <a:lnTo>
                    <a:pt x="126" y="2"/>
                  </a:lnTo>
                  <a:lnTo>
                    <a:pt x="144" y="6"/>
                  </a:lnTo>
                  <a:lnTo>
                    <a:pt x="160" y="16"/>
                  </a:lnTo>
                  <a:lnTo>
                    <a:pt x="174" y="26"/>
                  </a:lnTo>
                  <a:lnTo>
                    <a:pt x="184" y="40"/>
                  </a:lnTo>
                  <a:lnTo>
                    <a:pt x="192" y="58"/>
                  </a:lnTo>
                  <a:lnTo>
                    <a:pt x="196" y="78"/>
                  </a:lnTo>
                  <a:lnTo>
                    <a:pt x="198" y="100"/>
                  </a:lnTo>
                  <a:lnTo>
                    <a:pt x="134" y="10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7" name="Freeform 31"/>
            <p:cNvSpPr>
              <a:spLocks noEditPoints="1"/>
            </p:cNvSpPr>
            <p:nvPr/>
          </p:nvSpPr>
          <p:spPr bwMode="auto">
            <a:xfrm>
              <a:off x="4544949" y="673735"/>
              <a:ext cx="323850" cy="428625"/>
            </a:xfrm>
            <a:custGeom>
              <a:avLst/>
              <a:gdLst/>
              <a:ahLst/>
              <a:cxnLst>
                <a:cxn ang="0">
                  <a:pos x="102" y="0"/>
                </a:cxn>
                <a:cxn ang="0">
                  <a:pos x="130" y="2"/>
                </a:cxn>
                <a:cxn ang="0">
                  <a:pos x="152" y="8"/>
                </a:cxn>
                <a:cxn ang="0">
                  <a:pos x="170" y="18"/>
                </a:cxn>
                <a:cxn ang="0">
                  <a:pos x="182" y="34"/>
                </a:cxn>
                <a:cxn ang="0">
                  <a:pos x="192" y="52"/>
                </a:cxn>
                <a:cxn ang="0">
                  <a:pos x="202" y="104"/>
                </a:cxn>
                <a:cxn ang="0">
                  <a:pos x="204" y="136"/>
                </a:cxn>
                <a:cxn ang="0">
                  <a:pos x="198" y="194"/>
                </a:cxn>
                <a:cxn ang="0">
                  <a:pos x="188" y="226"/>
                </a:cxn>
                <a:cxn ang="0">
                  <a:pos x="176" y="244"/>
                </a:cxn>
                <a:cxn ang="0">
                  <a:pos x="160" y="256"/>
                </a:cxn>
                <a:cxn ang="0">
                  <a:pos x="140" y="266"/>
                </a:cxn>
                <a:cxn ang="0">
                  <a:pos x="102" y="270"/>
                </a:cxn>
                <a:cxn ang="0">
                  <a:pos x="88" y="270"/>
                </a:cxn>
                <a:cxn ang="0">
                  <a:pos x="64" y="266"/>
                </a:cxn>
                <a:cxn ang="0">
                  <a:pos x="44" y="258"/>
                </a:cxn>
                <a:cxn ang="0">
                  <a:pos x="28" y="244"/>
                </a:cxn>
                <a:cxn ang="0">
                  <a:pos x="16" y="228"/>
                </a:cxn>
                <a:cxn ang="0">
                  <a:pos x="6" y="194"/>
                </a:cxn>
                <a:cxn ang="0">
                  <a:pos x="0" y="136"/>
                </a:cxn>
                <a:cxn ang="0">
                  <a:pos x="2" y="104"/>
                </a:cxn>
                <a:cxn ang="0">
                  <a:pos x="14" y="54"/>
                </a:cxn>
                <a:cxn ang="0">
                  <a:pos x="24" y="34"/>
                </a:cxn>
                <a:cxn ang="0">
                  <a:pos x="38" y="20"/>
                </a:cxn>
                <a:cxn ang="0">
                  <a:pos x="54" y="8"/>
                </a:cxn>
                <a:cxn ang="0">
                  <a:pos x="76" y="2"/>
                </a:cxn>
                <a:cxn ang="0">
                  <a:pos x="102" y="0"/>
                </a:cxn>
                <a:cxn ang="0">
                  <a:pos x="102" y="226"/>
                </a:cxn>
                <a:cxn ang="0">
                  <a:pos x="120" y="220"/>
                </a:cxn>
                <a:cxn ang="0">
                  <a:pos x="130" y="204"/>
                </a:cxn>
                <a:cxn ang="0">
                  <a:pos x="136" y="176"/>
                </a:cxn>
                <a:cxn ang="0">
                  <a:pos x="138" y="136"/>
                </a:cxn>
                <a:cxn ang="0">
                  <a:pos x="134" y="78"/>
                </a:cxn>
                <a:cxn ang="0">
                  <a:pos x="126" y="56"/>
                </a:cxn>
                <a:cxn ang="0">
                  <a:pos x="112" y="46"/>
                </a:cxn>
                <a:cxn ang="0">
                  <a:pos x="102" y="44"/>
                </a:cxn>
                <a:cxn ang="0">
                  <a:pos x="84" y="52"/>
                </a:cxn>
                <a:cxn ang="0">
                  <a:pos x="72" y="70"/>
                </a:cxn>
                <a:cxn ang="0">
                  <a:pos x="68" y="98"/>
                </a:cxn>
                <a:cxn ang="0">
                  <a:pos x="66" y="136"/>
                </a:cxn>
                <a:cxn ang="0">
                  <a:pos x="70" y="186"/>
                </a:cxn>
                <a:cxn ang="0">
                  <a:pos x="76" y="210"/>
                </a:cxn>
                <a:cxn ang="0">
                  <a:pos x="92" y="224"/>
                </a:cxn>
                <a:cxn ang="0">
                  <a:pos x="102" y="226"/>
                </a:cxn>
              </a:cxnLst>
              <a:rect l="0" t="0" r="r" b="b"/>
              <a:pathLst>
                <a:path w="204" h="270">
                  <a:moveTo>
                    <a:pt x="102" y="0"/>
                  </a:moveTo>
                  <a:lnTo>
                    <a:pt x="102" y="0"/>
                  </a:lnTo>
                  <a:lnTo>
                    <a:pt x="116" y="0"/>
                  </a:lnTo>
                  <a:lnTo>
                    <a:pt x="130" y="2"/>
                  </a:lnTo>
                  <a:lnTo>
                    <a:pt x="142" y="4"/>
                  </a:lnTo>
                  <a:lnTo>
                    <a:pt x="152" y="8"/>
                  </a:lnTo>
                  <a:lnTo>
                    <a:pt x="162" y="12"/>
                  </a:lnTo>
                  <a:lnTo>
                    <a:pt x="170" y="18"/>
                  </a:lnTo>
                  <a:lnTo>
                    <a:pt x="176" y="26"/>
                  </a:lnTo>
                  <a:lnTo>
                    <a:pt x="182" y="34"/>
                  </a:lnTo>
                  <a:lnTo>
                    <a:pt x="188" y="42"/>
                  </a:lnTo>
                  <a:lnTo>
                    <a:pt x="192" y="52"/>
                  </a:lnTo>
                  <a:lnTo>
                    <a:pt x="200" y="76"/>
                  </a:lnTo>
                  <a:lnTo>
                    <a:pt x="202" y="104"/>
                  </a:lnTo>
                  <a:lnTo>
                    <a:pt x="204" y="136"/>
                  </a:lnTo>
                  <a:lnTo>
                    <a:pt x="204" y="136"/>
                  </a:lnTo>
                  <a:lnTo>
                    <a:pt x="202" y="166"/>
                  </a:lnTo>
                  <a:lnTo>
                    <a:pt x="198" y="194"/>
                  </a:lnTo>
                  <a:lnTo>
                    <a:pt x="192" y="216"/>
                  </a:lnTo>
                  <a:lnTo>
                    <a:pt x="188" y="226"/>
                  </a:lnTo>
                  <a:lnTo>
                    <a:pt x="182" y="236"/>
                  </a:lnTo>
                  <a:lnTo>
                    <a:pt x="176" y="244"/>
                  </a:lnTo>
                  <a:lnTo>
                    <a:pt x="168" y="250"/>
                  </a:lnTo>
                  <a:lnTo>
                    <a:pt x="160" y="256"/>
                  </a:lnTo>
                  <a:lnTo>
                    <a:pt x="150" y="262"/>
                  </a:lnTo>
                  <a:lnTo>
                    <a:pt x="140" y="266"/>
                  </a:lnTo>
                  <a:lnTo>
                    <a:pt x="128" y="268"/>
                  </a:lnTo>
                  <a:lnTo>
                    <a:pt x="102" y="270"/>
                  </a:lnTo>
                  <a:lnTo>
                    <a:pt x="102" y="270"/>
                  </a:lnTo>
                  <a:lnTo>
                    <a:pt x="88" y="270"/>
                  </a:lnTo>
                  <a:lnTo>
                    <a:pt x="76" y="268"/>
                  </a:lnTo>
                  <a:lnTo>
                    <a:pt x="64" y="266"/>
                  </a:lnTo>
                  <a:lnTo>
                    <a:pt x="54" y="262"/>
                  </a:lnTo>
                  <a:lnTo>
                    <a:pt x="44" y="258"/>
                  </a:lnTo>
                  <a:lnTo>
                    <a:pt x="36" y="252"/>
                  </a:lnTo>
                  <a:lnTo>
                    <a:pt x="28" y="244"/>
                  </a:lnTo>
                  <a:lnTo>
                    <a:pt x="22" y="236"/>
                  </a:lnTo>
                  <a:lnTo>
                    <a:pt x="16" y="228"/>
                  </a:lnTo>
                  <a:lnTo>
                    <a:pt x="12" y="218"/>
                  </a:lnTo>
                  <a:lnTo>
                    <a:pt x="6" y="194"/>
                  </a:lnTo>
                  <a:lnTo>
                    <a:pt x="2" y="166"/>
                  </a:lnTo>
                  <a:lnTo>
                    <a:pt x="0" y="136"/>
                  </a:lnTo>
                  <a:lnTo>
                    <a:pt x="0" y="136"/>
                  </a:lnTo>
                  <a:lnTo>
                    <a:pt x="2" y="104"/>
                  </a:lnTo>
                  <a:lnTo>
                    <a:pt x="6" y="76"/>
                  </a:lnTo>
                  <a:lnTo>
                    <a:pt x="14" y="54"/>
                  </a:lnTo>
                  <a:lnTo>
                    <a:pt x="18" y="44"/>
                  </a:lnTo>
                  <a:lnTo>
                    <a:pt x="24" y="34"/>
                  </a:lnTo>
                  <a:lnTo>
                    <a:pt x="30" y="26"/>
                  </a:lnTo>
                  <a:lnTo>
                    <a:pt x="38" y="20"/>
                  </a:lnTo>
                  <a:lnTo>
                    <a:pt x="46" y="14"/>
                  </a:lnTo>
                  <a:lnTo>
                    <a:pt x="54" y="8"/>
                  </a:lnTo>
                  <a:lnTo>
                    <a:pt x="64" y="4"/>
                  </a:lnTo>
                  <a:lnTo>
                    <a:pt x="76" y="2"/>
                  </a:lnTo>
                  <a:lnTo>
                    <a:pt x="102" y="0"/>
                  </a:lnTo>
                  <a:lnTo>
                    <a:pt x="102" y="0"/>
                  </a:lnTo>
                  <a:close/>
                  <a:moveTo>
                    <a:pt x="102" y="226"/>
                  </a:moveTo>
                  <a:lnTo>
                    <a:pt x="102" y="226"/>
                  </a:lnTo>
                  <a:lnTo>
                    <a:pt x="112" y="224"/>
                  </a:lnTo>
                  <a:lnTo>
                    <a:pt x="120" y="220"/>
                  </a:lnTo>
                  <a:lnTo>
                    <a:pt x="126" y="214"/>
                  </a:lnTo>
                  <a:lnTo>
                    <a:pt x="130" y="204"/>
                  </a:lnTo>
                  <a:lnTo>
                    <a:pt x="134" y="192"/>
                  </a:lnTo>
                  <a:lnTo>
                    <a:pt x="136" y="176"/>
                  </a:lnTo>
                  <a:lnTo>
                    <a:pt x="138" y="136"/>
                  </a:lnTo>
                  <a:lnTo>
                    <a:pt x="138" y="136"/>
                  </a:lnTo>
                  <a:lnTo>
                    <a:pt x="136" y="94"/>
                  </a:lnTo>
                  <a:lnTo>
                    <a:pt x="134" y="78"/>
                  </a:lnTo>
                  <a:lnTo>
                    <a:pt x="130" y="66"/>
                  </a:lnTo>
                  <a:lnTo>
                    <a:pt x="126" y="56"/>
                  </a:lnTo>
                  <a:lnTo>
                    <a:pt x="120" y="50"/>
                  </a:lnTo>
                  <a:lnTo>
                    <a:pt x="112" y="46"/>
                  </a:lnTo>
                  <a:lnTo>
                    <a:pt x="102" y="44"/>
                  </a:lnTo>
                  <a:lnTo>
                    <a:pt x="102" y="44"/>
                  </a:lnTo>
                  <a:lnTo>
                    <a:pt x="92" y="46"/>
                  </a:lnTo>
                  <a:lnTo>
                    <a:pt x="84" y="52"/>
                  </a:lnTo>
                  <a:lnTo>
                    <a:pt x="76" y="60"/>
                  </a:lnTo>
                  <a:lnTo>
                    <a:pt x="72" y="70"/>
                  </a:lnTo>
                  <a:lnTo>
                    <a:pt x="70" y="84"/>
                  </a:lnTo>
                  <a:lnTo>
                    <a:pt x="68" y="98"/>
                  </a:lnTo>
                  <a:lnTo>
                    <a:pt x="66" y="136"/>
                  </a:lnTo>
                  <a:lnTo>
                    <a:pt x="66" y="136"/>
                  </a:lnTo>
                  <a:lnTo>
                    <a:pt x="68" y="172"/>
                  </a:lnTo>
                  <a:lnTo>
                    <a:pt x="70" y="186"/>
                  </a:lnTo>
                  <a:lnTo>
                    <a:pt x="72" y="200"/>
                  </a:lnTo>
                  <a:lnTo>
                    <a:pt x="76" y="210"/>
                  </a:lnTo>
                  <a:lnTo>
                    <a:pt x="84" y="218"/>
                  </a:lnTo>
                  <a:lnTo>
                    <a:pt x="92" y="224"/>
                  </a:lnTo>
                  <a:lnTo>
                    <a:pt x="102" y="226"/>
                  </a:lnTo>
                  <a:lnTo>
                    <a:pt x="102" y="22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8" name="Freeform 32"/>
            <p:cNvSpPr>
              <a:spLocks/>
            </p:cNvSpPr>
            <p:nvPr/>
          </p:nvSpPr>
          <p:spPr bwMode="auto">
            <a:xfrm>
              <a:off x="4925949" y="673735"/>
              <a:ext cx="504825" cy="419100"/>
            </a:xfrm>
            <a:custGeom>
              <a:avLst/>
              <a:gdLst/>
              <a:ahLst/>
              <a:cxnLst>
                <a:cxn ang="0">
                  <a:pos x="62" y="6"/>
                </a:cxn>
                <a:cxn ang="0">
                  <a:pos x="64" y="32"/>
                </a:cxn>
                <a:cxn ang="0">
                  <a:pos x="76" y="18"/>
                </a:cxn>
                <a:cxn ang="0">
                  <a:pos x="92" y="8"/>
                </a:cxn>
                <a:cxn ang="0">
                  <a:pos x="128" y="0"/>
                </a:cxn>
                <a:cxn ang="0">
                  <a:pos x="140" y="0"/>
                </a:cxn>
                <a:cxn ang="0">
                  <a:pos x="158" y="6"/>
                </a:cxn>
                <a:cxn ang="0">
                  <a:pos x="174" y="16"/>
                </a:cxn>
                <a:cxn ang="0">
                  <a:pos x="184" y="32"/>
                </a:cxn>
                <a:cxn ang="0">
                  <a:pos x="188" y="40"/>
                </a:cxn>
                <a:cxn ang="0">
                  <a:pos x="194" y="32"/>
                </a:cxn>
                <a:cxn ang="0">
                  <a:pos x="206" y="16"/>
                </a:cxn>
                <a:cxn ang="0">
                  <a:pos x="222" y="6"/>
                </a:cxn>
                <a:cxn ang="0">
                  <a:pos x="242" y="0"/>
                </a:cxn>
                <a:cxn ang="0">
                  <a:pos x="254" y="0"/>
                </a:cxn>
                <a:cxn ang="0">
                  <a:pos x="282" y="4"/>
                </a:cxn>
                <a:cxn ang="0">
                  <a:pos x="302" y="20"/>
                </a:cxn>
                <a:cxn ang="0">
                  <a:pos x="314" y="44"/>
                </a:cxn>
                <a:cxn ang="0">
                  <a:pos x="318" y="76"/>
                </a:cxn>
                <a:cxn ang="0">
                  <a:pos x="252" y="264"/>
                </a:cxn>
                <a:cxn ang="0">
                  <a:pos x="252" y="84"/>
                </a:cxn>
                <a:cxn ang="0">
                  <a:pos x="246" y="60"/>
                </a:cxn>
                <a:cxn ang="0">
                  <a:pos x="238" y="52"/>
                </a:cxn>
                <a:cxn ang="0">
                  <a:pos x="226" y="50"/>
                </a:cxn>
                <a:cxn ang="0">
                  <a:pos x="218" y="52"/>
                </a:cxn>
                <a:cxn ang="0">
                  <a:pos x="206" y="56"/>
                </a:cxn>
                <a:cxn ang="0">
                  <a:pos x="198" y="68"/>
                </a:cxn>
                <a:cxn ang="0">
                  <a:pos x="192" y="84"/>
                </a:cxn>
                <a:cxn ang="0">
                  <a:pos x="192" y="264"/>
                </a:cxn>
                <a:cxn ang="0">
                  <a:pos x="126" y="84"/>
                </a:cxn>
                <a:cxn ang="0">
                  <a:pos x="124" y="70"/>
                </a:cxn>
                <a:cxn ang="0">
                  <a:pos x="116" y="56"/>
                </a:cxn>
                <a:cxn ang="0">
                  <a:pos x="106" y="50"/>
                </a:cxn>
                <a:cxn ang="0">
                  <a:pos x="100" y="50"/>
                </a:cxn>
                <a:cxn ang="0">
                  <a:pos x="86" y="54"/>
                </a:cxn>
                <a:cxn ang="0">
                  <a:pos x="74" y="62"/>
                </a:cxn>
                <a:cxn ang="0">
                  <a:pos x="68" y="76"/>
                </a:cxn>
                <a:cxn ang="0">
                  <a:pos x="66" y="94"/>
                </a:cxn>
                <a:cxn ang="0">
                  <a:pos x="0" y="264"/>
                </a:cxn>
              </a:cxnLst>
              <a:rect l="0" t="0" r="r" b="b"/>
              <a:pathLst>
                <a:path w="318" h="264">
                  <a:moveTo>
                    <a:pt x="0" y="6"/>
                  </a:moveTo>
                  <a:lnTo>
                    <a:pt x="62" y="6"/>
                  </a:lnTo>
                  <a:lnTo>
                    <a:pt x="62" y="32"/>
                  </a:lnTo>
                  <a:lnTo>
                    <a:pt x="64" y="32"/>
                  </a:lnTo>
                  <a:lnTo>
                    <a:pt x="64" y="32"/>
                  </a:lnTo>
                  <a:lnTo>
                    <a:pt x="76" y="18"/>
                  </a:lnTo>
                  <a:lnTo>
                    <a:pt x="84" y="12"/>
                  </a:lnTo>
                  <a:lnTo>
                    <a:pt x="92" y="8"/>
                  </a:lnTo>
                  <a:lnTo>
                    <a:pt x="110" y="2"/>
                  </a:lnTo>
                  <a:lnTo>
                    <a:pt x="128" y="0"/>
                  </a:lnTo>
                  <a:lnTo>
                    <a:pt x="128" y="0"/>
                  </a:lnTo>
                  <a:lnTo>
                    <a:pt x="140" y="0"/>
                  </a:lnTo>
                  <a:lnTo>
                    <a:pt x="150" y="2"/>
                  </a:lnTo>
                  <a:lnTo>
                    <a:pt x="158" y="6"/>
                  </a:lnTo>
                  <a:lnTo>
                    <a:pt x="166" y="10"/>
                  </a:lnTo>
                  <a:lnTo>
                    <a:pt x="174" y="16"/>
                  </a:lnTo>
                  <a:lnTo>
                    <a:pt x="180" y="24"/>
                  </a:lnTo>
                  <a:lnTo>
                    <a:pt x="184" y="32"/>
                  </a:lnTo>
                  <a:lnTo>
                    <a:pt x="188" y="40"/>
                  </a:lnTo>
                  <a:lnTo>
                    <a:pt x="188" y="40"/>
                  </a:lnTo>
                  <a:lnTo>
                    <a:pt x="188" y="40"/>
                  </a:lnTo>
                  <a:lnTo>
                    <a:pt x="194" y="32"/>
                  </a:lnTo>
                  <a:lnTo>
                    <a:pt x="198" y="22"/>
                  </a:lnTo>
                  <a:lnTo>
                    <a:pt x="206" y="16"/>
                  </a:lnTo>
                  <a:lnTo>
                    <a:pt x="214" y="10"/>
                  </a:lnTo>
                  <a:lnTo>
                    <a:pt x="222" y="6"/>
                  </a:lnTo>
                  <a:lnTo>
                    <a:pt x="232" y="2"/>
                  </a:lnTo>
                  <a:lnTo>
                    <a:pt x="242" y="0"/>
                  </a:lnTo>
                  <a:lnTo>
                    <a:pt x="254" y="0"/>
                  </a:lnTo>
                  <a:lnTo>
                    <a:pt x="254" y="0"/>
                  </a:lnTo>
                  <a:lnTo>
                    <a:pt x="270" y="0"/>
                  </a:lnTo>
                  <a:lnTo>
                    <a:pt x="282" y="4"/>
                  </a:lnTo>
                  <a:lnTo>
                    <a:pt x="294" y="10"/>
                  </a:lnTo>
                  <a:lnTo>
                    <a:pt x="302" y="20"/>
                  </a:lnTo>
                  <a:lnTo>
                    <a:pt x="310" y="30"/>
                  </a:lnTo>
                  <a:lnTo>
                    <a:pt x="314" y="44"/>
                  </a:lnTo>
                  <a:lnTo>
                    <a:pt x="318" y="60"/>
                  </a:lnTo>
                  <a:lnTo>
                    <a:pt x="318" y="76"/>
                  </a:lnTo>
                  <a:lnTo>
                    <a:pt x="318" y="264"/>
                  </a:lnTo>
                  <a:lnTo>
                    <a:pt x="252" y="264"/>
                  </a:lnTo>
                  <a:lnTo>
                    <a:pt x="252" y="84"/>
                  </a:lnTo>
                  <a:lnTo>
                    <a:pt x="252" y="84"/>
                  </a:lnTo>
                  <a:lnTo>
                    <a:pt x="250" y="70"/>
                  </a:lnTo>
                  <a:lnTo>
                    <a:pt x="246" y="60"/>
                  </a:lnTo>
                  <a:lnTo>
                    <a:pt x="242" y="56"/>
                  </a:lnTo>
                  <a:lnTo>
                    <a:pt x="238" y="52"/>
                  </a:lnTo>
                  <a:lnTo>
                    <a:pt x="232" y="50"/>
                  </a:lnTo>
                  <a:lnTo>
                    <a:pt x="226" y="50"/>
                  </a:lnTo>
                  <a:lnTo>
                    <a:pt x="226" y="50"/>
                  </a:lnTo>
                  <a:lnTo>
                    <a:pt x="218" y="52"/>
                  </a:lnTo>
                  <a:lnTo>
                    <a:pt x="212" y="54"/>
                  </a:lnTo>
                  <a:lnTo>
                    <a:pt x="206" y="56"/>
                  </a:lnTo>
                  <a:lnTo>
                    <a:pt x="202" y="62"/>
                  </a:lnTo>
                  <a:lnTo>
                    <a:pt x="198" y="68"/>
                  </a:lnTo>
                  <a:lnTo>
                    <a:pt x="194" y="76"/>
                  </a:lnTo>
                  <a:lnTo>
                    <a:pt x="192" y="84"/>
                  </a:lnTo>
                  <a:lnTo>
                    <a:pt x="192" y="94"/>
                  </a:lnTo>
                  <a:lnTo>
                    <a:pt x="192" y="264"/>
                  </a:lnTo>
                  <a:lnTo>
                    <a:pt x="126" y="264"/>
                  </a:lnTo>
                  <a:lnTo>
                    <a:pt x="126" y="84"/>
                  </a:lnTo>
                  <a:lnTo>
                    <a:pt x="126" y="84"/>
                  </a:lnTo>
                  <a:lnTo>
                    <a:pt x="124" y="70"/>
                  </a:lnTo>
                  <a:lnTo>
                    <a:pt x="120" y="60"/>
                  </a:lnTo>
                  <a:lnTo>
                    <a:pt x="116" y="56"/>
                  </a:lnTo>
                  <a:lnTo>
                    <a:pt x="112" y="52"/>
                  </a:lnTo>
                  <a:lnTo>
                    <a:pt x="106" y="50"/>
                  </a:lnTo>
                  <a:lnTo>
                    <a:pt x="100" y="50"/>
                  </a:lnTo>
                  <a:lnTo>
                    <a:pt x="100" y="50"/>
                  </a:lnTo>
                  <a:lnTo>
                    <a:pt x="92" y="52"/>
                  </a:lnTo>
                  <a:lnTo>
                    <a:pt x="86" y="54"/>
                  </a:lnTo>
                  <a:lnTo>
                    <a:pt x="80" y="56"/>
                  </a:lnTo>
                  <a:lnTo>
                    <a:pt x="74" y="62"/>
                  </a:lnTo>
                  <a:lnTo>
                    <a:pt x="70" y="68"/>
                  </a:lnTo>
                  <a:lnTo>
                    <a:pt x="68" y="76"/>
                  </a:lnTo>
                  <a:lnTo>
                    <a:pt x="66" y="84"/>
                  </a:lnTo>
                  <a:lnTo>
                    <a:pt x="66" y="94"/>
                  </a:lnTo>
                  <a:lnTo>
                    <a:pt x="66" y="264"/>
                  </a:lnTo>
                  <a:lnTo>
                    <a:pt x="0" y="264"/>
                  </a:lnTo>
                  <a:lnTo>
                    <a:pt x="0" y="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grpSp>
      <p:sp>
        <p:nvSpPr>
          <p:cNvPr id="19" name="Rectangle 18">
            <a:hlinkClick r:id="rId3"/>
          </p:cNvPr>
          <p:cNvSpPr/>
          <p:nvPr userDrawn="1"/>
        </p:nvSpPr>
        <p:spPr bwMode="auto">
          <a:xfrm>
            <a:off x="3669030" y="6314349"/>
            <a:ext cx="1805940" cy="283464"/>
          </a:xfrm>
          <a:prstGeom prst="rect">
            <a:avLst/>
          </a:prstGeom>
          <a:solidFill>
            <a:schemeClr val="bg1">
              <a:alpha val="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fontAlgn="base">
              <a:spcBef>
                <a:spcPct val="50000"/>
              </a:spcBef>
              <a:spcAft>
                <a:spcPct val="17000"/>
              </a:spcAft>
              <a:buClr>
                <a:srgbClr val="000000"/>
              </a:buClr>
              <a:buFont typeface="Wingdings" pitchFamily="2" charset="2"/>
              <a:buNone/>
            </a:pPr>
            <a:endParaRPr lang="en-US" sz="1400" smtClean="0">
              <a:solidFill>
                <a:srgbClr val="292929"/>
              </a:solidFill>
              <a:ea typeface="ＭＳ Ｐゴシック" pitchFamily="34" charset="-128"/>
            </a:endParaRPr>
          </a:p>
        </p:txBody>
      </p:sp>
      <p:sp>
        <p:nvSpPr>
          <p:cNvPr id="20" name="Rectangle 45"/>
          <p:cNvSpPr>
            <a:spLocks noGrp="1" noChangeArrowheads="1"/>
          </p:cNvSpPr>
          <p:nvPr>
            <p:ph type="subTitle" sz="quarter" idx="1" hasCustomPrompt="1"/>
          </p:nvPr>
        </p:nvSpPr>
        <p:spPr>
          <a:xfrm>
            <a:off x="2303080" y="3267926"/>
            <a:ext cx="4537841" cy="355482"/>
          </a:xfrm>
        </p:spPr>
        <p:txBody>
          <a:bodyPr/>
          <a:lstStyle>
            <a:lvl1pPr marL="0" indent="0" algn="ctr">
              <a:lnSpc>
                <a:spcPct val="95000"/>
              </a:lnSpc>
              <a:spcBef>
                <a:spcPct val="0"/>
              </a:spcBef>
              <a:spcAft>
                <a:spcPct val="0"/>
              </a:spcAft>
              <a:buFont typeface="Wingdings" pitchFamily="2" charset="2"/>
              <a:buNone/>
              <a:defRPr sz="1800" b="1" baseline="0">
                <a:solidFill>
                  <a:srgbClr val="D9D9D9"/>
                </a:solidFill>
                <a:latin typeface="Arial Narrow" pitchFamily="34" charset="0"/>
              </a:defRPr>
            </a:lvl1pPr>
          </a:lstStyle>
          <a:p>
            <a:r>
              <a:rPr lang="en-US" dirty="0" smtClean="0"/>
              <a:t>Click to edit subtitle text</a:t>
            </a:r>
            <a:endParaRPr lang="en-US" dirty="0"/>
          </a:p>
        </p:txBody>
      </p:sp>
      <p:sp>
        <p:nvSpPr>
          <p:cNvPr id="21" name="Text Placeholder 9"/>
          <p:cNvSpPr>
            <a:spLocks noGrp="1"/>
          </p:cNvSpPr>
          <p:nvPr>
            <p:ph type="body" sz="quarter" idx="11" hasCustomPrompt="1"/>
          </p:nvPr>
        </p:nvSpPr>
        <p:spPr>
          <a:xfrm>
            <a:off x="2286000" y="3666143"/>
            <a:ext cx="4572000" cy="1077218"/>
          </a:xfrm>
        </p:spPr>
        <p:txBody>
          <a:bodyPr/>
          <a:lstStyle>
            <a:lvl1pPr marL="0" indent="0" algn="ctr">
              <a:lnSpc>
                <a:spcPct val="100000"/>
              </a:lnSpc>
              <a:spcBef>
                <a:spcPts val="0"/>
              </a:spcBef>
              <a:spcAft>
                <a:spcPts val="0"/>
              </a:spcAft>
              <a:buNone/>
              <a:defRPr sz="1600" b="0" baseline="0">
                <a:solidFill>
                  <a:schemeClr val="bg1"/>
                </a:solidFill>
                <a:latin typeface="+mj-lt"/>
              </a:defRPr>
            </a:lvl1pPr>
            <a:lvl2pPr indent="0" algn="ctr">
              <a:lnSpc>
                <a:spcPct val="100000"/>
              </a:lnSpc>
              <a:buNone/>
              <a:defRPr sz="1800" b="0">
                <a:solidFill>
                  <a:schemeClr val="bg1"/>
                </a:solidFill>
                <a:latin typeface="+mj-lt"/>
              </a:defRPr>
            </a:lvl2pPr>
            <a:lvl3pPr indent="0" algn="ctr">
              <a:lnSpc>
                <a:spcPct val="100000"/>
              </a:lnSpc>
              <a:buNone/>
              <a:defRPr sz="1800" b="0">
                <a:solidFill>
                  <a:schemeClr val="bg1"/>
                </a:solidFill>
                <a:latin typeface="+mj-lt"/>
              </a:defRPr>
            </a:lvl3pPr>
            <a:lvl4pPr algn="ctr">
              <a:buNone/>
              <a:defRPr sz="1800" b="0">
                <a:solidFill>
                  <a:schemeClr val="bg1"/>
                </a:solidFill>
                <a:latin typeface="+mj-lt"/>
              </a:defRPr>
            </a:lvl4pPr>
            <a:lvl5pPr algn="ctr">
              <a:buNone/>
              <a:defRPr sz="1800" b="0">
                <a:solidFill>
                  <a:schemeClr val="bg1"/>
                </a:solidFill>
                <a:latin typeface="+mj-lt"/>
              </a:defRPr>
            </a:lvl5pPr>
          </a:lstStyle>
          <a:p>
            <a:pPr lvl="0"/>
            <a:r>
              <a:rPr lang="en-US" dirty="0" smtClean="0"/>
              <a:t>Second level</a:t>
            </a:r>
          </a:p>
          <a:p>
            <a:pPr lvl="0"/>
            <a:r>
              <a:rPr lang="en-US" dirty="0" smtClean="0"/>
              <a:t>Third level</a:t>
            </a:r>
          </a:p>
          <a:p>
            <a:pPr lvl="0"/>
            <a:r>
              <a:rPr lang="en-US" dirty="0" smtClean="0"/>
              <a:t>Fourth level</a:t>
            </a:r>
          </a:p>
          <a:p>
            <a:pPr lvl="0"/>
            <a:r>
              <a:rPr lang="en-US" dirty="0" smtClean="0"/>
              <a:t>Fifth level</a:t>
            </a:r>
          </a:p>
        </p:txBody>
      </p:sp>
    </p:spTree>
    <p:extLst>
      <p:ext uri="{BB962C8B-B14F-4D97-AF65-F5344CB8AC3E}">
        <p14:creationId xmlns:p14="http://schemas.microsoft.com/office/powerpoint/2010/main" val="42129432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6CBFC7-A4D4-4BFC-AA3C-B7D42C634817}" type="datetimeFigureOut">
              <a:rPr lang="en-US" smtClean="0"/>
              <a:t>2/13/2013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B180DE-F250-4ACD-BEBA-820DC43AA687}" type="slidenum">
              <a:rPr lang="en-US" smtClean="0"/>
              <a:t>‹#›</a:t>
            </a:fld>
            <a:endParaRPr lang="en-US"/>
          </a:p>
        </p:txBody>
      </p:sp>
    </p:spTree>
    <p:extLst>
      <p:ext uri="{BB962C8B-B14F-4D97-AF65-F5344CB8AC3E}">
        <p14:creationId xmlns:p14="http://schemas.microsoft.com/office/powerpoint/2010/main" val="10931021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6CBFC7-A4D4-4BFC-AA3C-B7D42C634817}" type="datetimeFigureOut">
              <a:rPr lang="en-US" smtClean="0"/>
              <a:t>2/13/2013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B180DE-F250-4ACD-BEBA-820DC43AA687}" type="slidenum">
              <a:rPr lang="en-US" smtClean="0"/>
              <a:t>‹#›</a:t>
            </a:fld>
            <a:endParaRPr lang="en-US"/>
          </a:p>
        </p:txBody>
      </p:sp>
    </p:spTree>
    <p:extLst>
      <p:ext uri="{BB962C8B-B14F-4D97-AF65-F5344CB8AC3E}">
        <p14:creationId xmlns:p14="http://schemas.microsoft.com/office/powerpoint/2010/main" val="42914188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6CBFC7-A4D4-4BFC-AA3C-B7D42C634817}" type="datetimeFigureOut">
              <a:rPr lang="en-US" smtClean="0"/>
              <a:t>2/13/2013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B180DE-F250-4ACD-BEBA-820DC43AA687}" type="slidenum">
              <a:rPr lang="en-US" smtClean="0"/>
              <a:t>‹#›</a:t>
            </a:fld>
            <a:endParaRPr lang="en-US"/>
          </a:p>
        </p:txBody>
      </p:sp>
    </p:spTree>
    <p:extLst>
      <p:ext uri="{BB962C8B-B14F-4D97-AF65-F5344CB8AC3E}">
        <p14:creationId xmlns:p14="http://schemas.microsoft.com/office/powerpoint/2010/main" val="37230946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6CBFC7-A4D4-4BFC-AA3C-B7D42C634817}" type="datetimeFigureOut">
              <a:rPr lang="en-US" smtClean="0"/>
              <a:t>2/13/2013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B180DE-F250-4ACD-BEBA-820DC43AA687}" type="slidenum">
              <a:rPr lang="en-US" smtClean="0"/>
              <a:t>‹#›</a:t>
            </a:fld>
            <a:endParaRPr lang="en-US"/>
          </a:p>
        </p:txBody>
      </p:sp>
    </p:spTree>
    <p:extLst>
      <p:ext uri="{BB962C8B-B14F-4D97-AF65-F5344CB8AC3E}">
        <p14:creationId xmlns:p14="http://schemas.microsoft.com/office/powerpoint/2010/main" val="29833555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6CBFC7-A4D4-4BFC-AA3C-B7D42C634817}" type="datetimeFigureOut">
              <a:rPr lang="en-US" smtClean="0"/>
              <a:t>2/13/2013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B180DE-F250-4ACD-BEBA-820DC43AA687}" type="slidenum">
              <a:rPr lang="en-US" smtClean="0"/>
              <a:t>‹#›</a:t>
            </a:fld>
            <a:endParaRPr lang="en-US"/>
          </a:p>
        </p:txBody>
      </p:sp>
    </p:spTree>
    <p:extLst>
      <p:ext uri="{BB962C8B-B14F-4D97-AF65-F5344CB8AC3E}">
        <p14:creationId xmlns:p14="http://schemas.microsoft.com/office/powerpoint/2010/main" val="1244380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1A8F5D-09CF-4B12-BCB2-FCB998BDD8B8}" type="datetimeFigureOut">
              <a:rPr lang="en-US" smtClean="0"/>
              <a:t>2/13/2013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339C3C-0F6E-4C9D-9BD6-336196307036}" type="slidenum">
              <a:rPr lang="en-US" smtClean="0"/>
              <a:t>‹#›</a:t>
            </a:fld>
            <a:endParaRPr lang="en-US"/>
          </a:p>
        </p:txBody>
      </p:sp>
    </p:spTree>
    <p:extLst>
      <p:ext uri="{BB962C8B-B14F-4D97-AF65-F5344CB8AC3E}">
        <p14:creationId xmlns:p14="http://schemas.microsoft.com/office/powerpoint/2010/main" val="19167046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6CBFC7-A4D4-4BFC-AA3C-B7D42C634817}" type="datetimeFigureOut">
              <a:rPr lang="en-US" smtClean="0"/>
              <a:t>2/13/2013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B180DE-F250-4ACD-BEBA-820DC43AA687}" type="slidenum">
              <a:rPr lang="en-US" smtClean="0"/>
              <a:t>‹#›</a:t>
            </a:fld>
            <a:endParaRPr lang="en-US"/>
          </a:p>
        </p:txBody>
      </p:sp>
    </p:spTree>
    <p:extLst>
      <p:ext uri="{BB962C8B-B14F-4D97-AF65-F5344CB8AC3E}">
        <p14:creationId xmlns:p14="http://schemas.microsoft.com/office/powerpoint/2010/main" val="25914775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6CBFC7-A4D4-4BFC-AA3C-B7D42C634817}" type="datetimeFigureOut">
              <a:rPr lang="en-US" smtClean="0"/>
              <a:t>2/13/2013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B180DE-F250-4ACD-BEBA-820DC43AA687}" type="slidenum">
              <a:rPr lang="en-US" smtClean="0"/>
              <a:t>‹#›</a:t>
            </a:fld>
            <a:endParaRPr lang="en-US"/>
          </a:p>
        </p:txBody>
      </p:sp>
    </p:spTree>
    <p:extLst>
      <p:ext uri="{BB962C8B-B14F-4D97-AF65-F5344CB8AC3E}">
        <p14:creationId xmlns:p14="http://schemas.microsoft.com/office/powerpoint/2010/main" val="39515397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6CBFC7-A4D4-4BFC-AA3C-B7D42C634817}" type="datetimeFigureOut">
              <a:rPr lang="en-US" smtClean="0"/>
              <a:t>2/13/2013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B180DE-F250-4ACD-BEBA-820DC43AA687}" type="slidenum">
              <a:rPr lang="en-US" smtClean="0"/>
              <a:t>‹#›</a:t>
            </a:fld>
            <a:endParaRPr lang="en-US"/>
          </a:p>
        </p:txBody>
      </p:sp>
    </p:spTree>
    <p:extLst>
      <p:ext uri="{BB962C8B-B14F-4D97-AF65-F5344CB8AC3E}">
        <p14:creationId xmlns:p14="http://schemas.microsoft.com/office/powerpoint/2010/main" val="13754039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6CBFC7-A4D4-4BFC-AA3C-B7D42C634817}" type="datetimeFigureOut">
              <a:rPr lang="en-US" smtClean="0"/>
              <a:t>2/13/2013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B180DE-F250-4ACD-BEBA-820DC43AA687}" type="slidenum">
              <a:rPr lang="en-US" smtClean="0"/>
              <a:t>‹#›</a:t>
            </a:fld>
            <a:endParaRPr lang="en-US"/>
          </a:p>
        </p:txBody>
      </p:sp>
    </p:spTree>
    <p:extLst>
      <p:ext uri="{BB962C8B-B14F-4D97-AF65-F5344CB8AC3E}">
        <p14:creationId xmlns:p14="http://schemas.microsoft.com/office/powerpoint/2010/main" val="34118744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6CBFC7-A4D4-4BFC-AA3C-B7D42C634817}" type="datetimeFigureOut">
              <a:rPr lang="en-US" smtClean="0"/>
              <a:t>2/13/2013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B180DE-F250-4ACD-BEBA-820DC43AA687}" type="slidenum">
              <a:rPr lang="en-US" smtClean="0"/>
              <a:t>‹#›</a:t>
            </a:fld>
            <a:endParaRPr lang="en-US"/>
          </a:p>
        </p:txBody>
      </p:sp>
    </p:spTree>
    <p:extLst>
      <p:ext uri="{BB962C8B-B14F-4D97-AF65-F5344CB8AC3E}">
        <p14:creationId xmlns:p14="http://schemas.microsoft.com/office/powerpoint/2010/main" val="35578763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6CBFC7-A4D4-4BFC-AA3C-B7D42C634817}" type="datetimeFigureOut">
              <a:rPr lang="en-US" smtClean="0"/>
              <a:t>2/13/2013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B180DE-F250-4ACD-BEBA-820DC43AA687}" type="slidenum">
              <a:rPr lang="en-US" smtClean="0"/>
              <a:t>‹#›</a:t>
            </a:fld>
            <a:endParaRPr lang="en-US"/>
          </a:p>
        </p:txBody>
      </p:sp>
    </p:spTree>
    <p:extLst>
      <p:ext uri="{BB962C8B-B14F-4D97-AF65-F5344CB8AC3E}">
        <p14:creationId xmlns:p14="http://schemas.microsoft.com/office/powerpoint/2010/main" val="35474748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lvl1pPr>
              <a:defRPr>
                <a:latin typeface="Calibri" pitchFamily="34" charset="0"/>
              </a:defRPr>
            </a:lvl1p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val="36328792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Calibri" pitchFamily="34" charset="0"/>
              </a:defRPr>
            </a:lvl1pPr>
          </a:lstStyle>
          <a:p>
            <a:r>
              <a:rPr lang="de-DE" smtClean="0"/>
              <a:t>Titelmasterformat durch Klicken bearbeiten</a:t>
            </a:r>
            <a:endParaRPr lang="de-DE"/>
          </a:p>
        </p:txBody>
      </p:sp>
      <p:sp>
        <p:nvSpPr>
          <p:cNvPr id="3" name="Inhaltsplatzhalter 2"/>
          <p:cNvSpPr>
            <a:spLocks noGrp="1"/>
          </p:cNvSpPr>
          <p:nvPr>
            <p:ph idx="1"/>
          </p:nvPr>
        </p:nvSpPr>
        <p:spPr/>
        <p:txBody>
          <a:bodyPr/>
          <a:lstStyle>
            <a:lvl1pPr>
              <a:spcBef>
                <a:spcPts val="1200"/>
              </a:spcBef>
              <a:buFont typeface="Wingdings" pitchFamily="2" charset="2"/>
              <a:buChar char="§"/>
              <a:defRPr b="1">
                <a:latin typeface="Calibri" pitchFamily="34" charset="0"/>
              </a:defRPr>
            </a:lvl1pPr>
            <a:lvl2pPr>
              <a:defRPr>
                <a:latin typeface="Calibri" pitchFamily="34" charset="0"/>
              </a:defRPr>
            </a:lvl2pPr>
            <a:lvl3pPr>
              <a:buFont typeface="Wingdings" pitchFamily="2" charset="2"/>
              <a:buChar char="§"/>
              <a:defRPr>
                <a:latin typeface="Calibri" pitchFamily="34" charset="0"/>
              </a:defRPr>
            </a:lvl3pPr>
            <a:lvl4pPr>
              <a:defRPr>
                <a:latin typeface="Calibri" pitchFamily="34" charset="0"/>
              </a:defRPr>
            </a:lvl4pPr>
            <a:lvl5pPr>
              <a:defRPr>
                <a:latin typeface="Calibri"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2826193508"/>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41569438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3217355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1A8F5D-09CF-4B12-BCB2-FCB998BDD8B8}" type="datetimeFigureOut">
              <a:rPr lang="en-US" smtClean="0"/>
              <a:t>2/13/2013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339C3C-0F6E-4C9D-9BD6-336196307036}" type="slidenum">
              <a:rPr lang="en-US" smtClean="0"/>
              <a:t>‹#›</a:t>
            </a:fld>
            <a:endParaRPr lang="en-US"/>
          </a:p>
        </p:txBody>
      </p:sp>
    </p:spTree>
    <p:extLst>
      <p:ext uri="{BB962C8B-B14F-4D97-AF65-F5344CB8AC3E}">
        <p14:creationId xmlns:p14="http://schemas.microsoft.com/office/powerpoint/2010/main" val="23030378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40259441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24199017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13134788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17193900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37498257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7761533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28600"/>
            <a:ext cx="2057400" cy="5897563"/>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28600"/>
            <a:ext cx="6019800" cy="5897563"/>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39082192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28600"/>
            <a:ext cx="8229600"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600200"/>
            <a:ext cx="403860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21395953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28600"/>
            <a:ext cx="8229600"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600200"/>
            <a:ext cx="403860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600200"/>
            <a:ext cx="4038600" cy="2185988"/>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48200" y="3938588"/>
            <a:ext cx="4038600" cy="218757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30998168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lvl1pPr>
              <a:defRPr>
                <a:latin typeface="Calibri" pitchFamily="34" charset="0"/>
              </a:defRPr>
            </a:lvl1p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val="1524319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1A8F5D-09CF-4B12-BCB2-FCB998BDD8B8}" type="datetimeFigureOut">
              <a:rPr lang="en-US" smtClean="0"/>
              <a:t>2/13/2013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339C3C-0F6E-4C9D-9BD6-336196307036}" type="slidenum">
              <a:rPr lang="en-US" smtClean="0"/>
              <a:t>‹#›</a:t>
            </a:fld>
            <a:endParaRPr lang="en-US"/>
          </a:p>
        </p:txBody>
      </p:sp>
    </p:spTree>
    <p:extLst>
      <p:ext uri="{BB962C8B-B14F-4D97-AF65-F5344CB8AC3E}">
        <p14:creationId xmlns:p14="http://schemas.microsoft.com/office/powerpoint/2010/main" val="8775129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Calibri" pitchFamily="34" charset="0"/>
              </a:defRPr>
            </a:lvl1pPr>
          </a:lstStyle>
          <a:p>
            <a:r>
              <a:rPr lang="de-DE" smtClean="0"/>
              <a:t>Titelmasterformat durch Klicken bearbeiten</a:t>
            </a:r>
            <a:endParaRPr lang="de-DE"/>
          </a:p>
        </p:txBody>
      </p:sp>
      <p:sp>
        <p:nvSpPr>
          <p:cNvPr id="3" name="Inhaltsplatzhalter 2"/>
          <p:cNvSpPr>
            <a:spLocks noGrp="1"/>
          </p:cNvSpPr>
          <p:nvPr>
            <p:ph idx="1"/>
          </p:nvPr>
        </p:nvSpPr>
        <p:spPr/>
        <p:txBody>
          <a:bodyPr/>
          <a:lstStyle>
            <a:lvl1pPr>
              <a:spcBef>
                <a:spcPts val="1200"/>
              </a:spcBef>
              <a:buFont typeface="Wingdings" pitchFamily="2" charset="2"/>
              <a:buChar char="§"/>
              <a:defRPr b="1">
                <a:latin typeface="Calibri" pitchFamily="34" charset="0"/>
              </a:defRPr>
            </a:lvl1pPr>
            <a:lvl2pPr>
              <a:defRPr>
                <a:latin typeface="Calibri" pitchFamily="34" charset="0"/>
              </a:defRPr>
            </a:lvl2pPr>
            <a:lvl3pPr>
              <a:buFont typeface="Wingdings" pitchFamily="2" charset="2"/>
              <a:buChar char="§"/>
              <a:defRPr>
                <a:latin typeface="Calibri" pitchFamily="34" charset="0"/>
              </a:defRPr>
            </a:lvl3pPr>
            <a:lvl4pPr>
              <a:defRPr>
                <a:latin typeface="Calibri" pitchFamily="34" charset="0"/>
              </a:defRPr>
            </a:lvl4pPr>
            <a:lvl5pPr>
              <a:defRPr>
                <a:latin typeface="Calibri"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47575159"/>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3093013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13291898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33982505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5837100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27701492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9540542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18303783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8163248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28600"/>
            <a:ext cx="2057400" cy="5897563"/>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28600"/>
            <a:ext cx="6019800" cy="5897563"/>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552594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1A8F5D-09CF-4B12-BCB2-FCB998BDD8B8}" type="datetimeFigureOut">
              <a:rPr lang="en-US" smtClean="0"/>
              <a:t>2/13/2013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339C3C-0F6E-4C9D-9BD6-336196307036}" type="slidenum">
              <a:rPr lang="en-US" smtClean="0"/>
              <a:t>‹#›</a:t>
            </a:fld>
            <a:endParaRPr lang="en-US"/>
          </a:p>
        </p:txBody>
      </p:sp>
    </p:spTree>
    <p:extLst>
      <p:ext uri="{BB962C8B-B14F-4D97-AF65-F5344CB8AC3E}">
        <p14:creationId xmlns:p14="http://schemas.microsoft.com/office/powerpoint/2010/main" val="42218161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28600"/>
            <a:ext cx="8229600"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600200"/>
            <a:ext cx="403860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27229537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28600"/>
            <a:ext cx="8229600"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600200"/>
            <a:ext cx="403860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600200"/>
            <a:ext cx="4038600" cy="2185988"/>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48200" y="3938588"/>
            <a:ext cx="4038600" cy="218757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28946174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lvl1pPr>
              <a:defRPr>
                <a:latin typeface="Calibri" pitchFamily="34" charset="0"/>
              </a:defRPr>
            </a:lvl1p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val="36810984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Calibri" pitchFamily="34" charset="0"/>
              </a:defRPr>
            </a:lvl1pPr>
          </a:lstStyle>
          <a:p>
            <a:r>
              <a:rPr lang="de-DE" smtClean="0"/>
              <a:t>Titelmasterformat durch Klicken bearbeiten</a:t>
            </a:r>
            <a:endParaRPr lang="de-DE"/>
          </a:p>
        </p:txBody>
      </p:sp>
      <p:sp>
        <p:nvSpPr>
          <p:cNvPr id="3" name="Inhaltsplatzhalter 2"/>
          <p:cNvSpPr>
            <a:spLocks noGrp="1"/>
          </p:cNvSpPr>
          <p:nvPr>
            <p:ph idx="1"/>
          </p:nvPr>
        </p:nvSpPr>
        <p:spPr/>
        <p:txBody>
          <a:bodyPr/>
          <a:lstStyle>
            <a:lvl1pPr>
              <a:spcBef>
                <a:spcPts val="1200"/>
              </a:spcBef>
              <a:buFont typeface="Wingdings" pitchFamily="2" charset="2"/>
              <a:buChar char="§"/>
              <a:defRPr b="1">
                <a:latin typeface="Calibri" pitchFamily="34" charset="0"/>
              </a:defRPr>
            </a:lvl1pPr>
            <a:lvl2pPr>
              <a:defRPr>
                <a:latin typeface="Calibri" pitchFamily="34" charset="0"/>
              </a:defRPr>
            </a:lvl2pPr>
            <a:lvl3pPr>
              <a:buFont typeface="Wingdings" pitchFamily="2" charset="2"/>
              <a:buChar char="§"/>
              <a:defRPr>
                <a:latin typeface="Calibri" pitchFamily="34" charset="0"/>
              </a:defRPr>
            </a:lvl3pPr>
            <a:lvl4pPr>
              <a:defRPr>
                <a:latin typeface="Calibri" pitchFamily="34" charset="0"/>
              </a:defRPr>
            </a:lvl4pPr>
            <a:lvl5pPr>
              <a:defRPr>
                <a:latin typeface="Calibri"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699504551"/>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25822657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16037952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8578544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246109206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365490023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978632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1A8F5D-09CF-4B12-BCB2-FCB998BDD8B8}" type="datetimeFigureOut">
              <a:rPr lang="en-US" smtClean="0"/>
              <a:t>2/13/2013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339C3C-0F6E-4C9D-9BD6-336196307036}" type="slidenum">
              <a:rPr lang="en-US" smtClean="0"/>
              <a:t>‹#›</a:t>
            </a:fld>
            <a:endParaRPr lang="en-US"/>
          </a:p>
        </p:txBody>
      </p:sp>
    </p:spTree>
    <p:extLst>
      <p:ext uri="{BB962C8B-B14F-4D97-AF65-F5344CB8AC3E}">
        <p14:creationId xmlns:p14="http://schemas.microsoft.com/office/powerpoint/2010/main" val="18097611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95602739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22350663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28600"/>
            <a:ext cx="2057400" cy="5897563"/>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28600"/>
            <a:ext cx="6019800" cy="5897563"/>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64194538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28600"/>
            <a:ext cx="8229600"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600200"/>
            <a:ext cx="403860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25532239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28600"/>
            <a:ext cx="8229600"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600200"/>
            <a:ext cx="403860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600200"/>
            <a:ext cx="4038600" cy="2185988"/>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48200" y="3938588"/>
            <a:ext cx="4038600" cy="218757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228363846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1A8F5D-09CF-4B12-BCB2-FCB998BDD8B8}" type="datetimeFigureOut">
              <a:rPr lang="en-US" smtClean="0">
                <a:solidFill>
                  <a:prstClr val="black">
                    <a:tint val="75000"/>
                  </a:prstClr>
                </a:solidFill>
              </a:rPr>
              <a:pPr/>
              <a:t>2/13/2013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339C3C-0F6E-4C9D-9BD6-3361963070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904595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1A8F5D-09CF-4B12-BCB2-FCB998BDD8B8}" type="datetimeFigureOut">
              <a:rPr lang="en-US" smtClean="0">
                <a:solidFill>
                  <a:prstClr val="black">
                    <a:tint val="75000"/>
                  </a:prstClr>
                </a:solidFill>
              </a:rPr>
              <a:pPr/>
              <a:t>2/13/2013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339C3C-0F6E-4C9D-9BD6-3361963070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6761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1A8F5D-09CF-4B12-BCB2-FCB998BDD8B8}" type="datetimeFigureOut">
              <a:rPr lang="en-US" smtClean="0">
                <a:solidFill>
                  <a:prstClr val="black">
                    <a:tint val="75000"/>
                  </a:prstClr>
                </a:solidFill>
              </a:rPr>
              <a:pPr/>
              <a:t>2/13/2013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339C3C-0F6E-4C9D-9BD6-3361963070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53198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1A8F5D-09CF-4B12-BCB2-FCB998BDD8B8}" type="datetimeFigureOut">
              <a:rPr lang="en-US" smtClean="0">
                <a:solidFill>
                  <a:prstClr val="black">
                    <a:tint val="75000"/>
                  </a:prstClr>
                </a:solidFill>
              </a:rPr>
              <a:pPr/>
              <a:t>2/13/2013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339C3C-0F6E-4C9D-9BD6-3361963070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207669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1A8F5D-09CF-4B12-BCB2-FCB998BDD8B8}" type="datetimeFigureOut">
              <a:rPr lang="en-US" smtClean="0">
                <a:solidFill>
                  <a:prstClr val="black">
                    <a:tint val="75000"/>
                  </a:prstClr>
                </a:solidFill>
              </a:rPr>
              <a:pPr/>
              <a:t>2/13/2013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6339C3C-0F6E-4C9D-9BD6-3361963070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4262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1A8F5D-09CF-4B12-BCB2-FCB998BDD8B8}" type="datetimeFigureOut">
              <a:rPr lang="en-US" smtClean="0"/>
              <a:t>2/13/2013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339C3C-0F6E-4C9D-9BD6-336196307036}" type="slidenum">
              <a:rPr lang="en-US" smtClean="0"/>
              <a:t>‹#›</a:t>
            </a:fld>
            <a:endParaRPr lang="en-US"/>
          </a:p>
        </p:txBody>
      </p:sp>
    </p:spTree>
    <p:extLst>
      <p:ext uri="{BB962C8B-B14F-4D97-AF65-F5344CB8AC3E}">
        <p14:creationId xmlns:p14="http://schemas.microsoft.com/office/powerpoint/2010/main" val="1226110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1A8F5D-09CF-4B12-BCB2-FCB998BDD8B8}" type="datetimeFigureOut">
              <a:rPr lang="en-US" smtClean="0">
                <a:solidFill>
                  <a:prstClr val="black">
                    <a:tint val="75000"/>
                  </a:prstClr>
                </a:solidFill>
              </a:rPr>
              <a:pPr/>
              <a:t>2/13/2013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6339C3C-0F6E-4C9D-9BD6-3361963070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448824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1A8F5D-09CF-4B12-BCB2-FCB998BDD8B8}" type="datetimeFigureOut">
              <a:rPr lang="en-US" smtClean="0">
                <a:solidFill>
                  <a:prstClr val="black">
                    <a:tint val="75000"/>
                  </a:prstClr>
                </a:solidFill>
              </a:rPr>
              <a:pPr/>
              <a:t>2/13/2013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6339C3C-0F6E-4C9D-9BD6-3361963070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648334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1A8F5D-09CF-4B12-BCB2-FCB998BDD8B8}" type="datetimeFigureOut">
              <a:rPr lang="en-US" smtClean="0">
                <a:solidFill>
                  <a:prstClr val="black">
                    <a:tint val="75000"/>
                  </a:prstClr>
                </a:solidFill>
              </a:rPr>
              <a:pPr/>
              <a:t>2/13/2013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339C3C-0F6E-4C9D-9BD6-3361963070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803896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1A8F5D-09CF-4B12-BCB2-FCB998BDD8B8}" type="datetimeFigureOut">
              <a:rPr lang="en-US" smtClean="0">
                <a:solidFill>
                  <a:prstClr val="black">
                    <a:tint val="75000"/>
                  </a:prstClr>
                </a:solidFill>
              </a:rPr>
              <a:pPr/>
              <a:t>2/13/2013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339C3C-0F6E-4C9D-9BD6-3361963070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487283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1A8F5D-09CF-4B12-BCB2-FCB998BDD8B8}" type="datetimeFigureOut">
              <a:rPr lang="en-US" smtClean="0">
                <a:solidFill>
                  <a:prstClr val="black">
                    <a:tint val="75000"/>
                  </a:prstClr>
                </a:solidFill>
              </a:rPr>
              <a:pPr/>
              <a:t>2/13/2013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339C3C-0F6E-4C9D-9BD6-3361963070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319650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1A8F5D-09CF-4B12-BCB2-FCB998BDD8B8}" type="datetimeFigureOut">
              <a:rPr lang="en-US" smtClean="0">
                <a:solidFill>
                  <a:prstClr val="black">
                    <a:tint val="75000"/>
                  </a:prstClr>
                </a:solidFill>
              </a:rPr>
              <a:pPr/>
              <a:t>2/13/2013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339C3C-0F6E-4C9D-9BD6-3361963070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0980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1A8F5D-09CF-4B12-BCB2-FCB998BDD8B8}" type="datetimeFigureOut">
              <a:rPr lang="en-US" smtClean="0"/>
              <a:t>2/13/2013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339C3C-0F6E-4C9D-9BD6-336196307036}" type="slidenum">
              <a:rPr lang="en-US" smtClean="0"/>
              <a:t>‹#›</a:t>
            </a:fld>
            <a:endParaRPr lang="en-US"/>
          </a:p>
        </p:txBody>
      </p:sp>
    </p:spTree>
    <p:extLst>
      <p:ext uri="{BB962C8B-B14F-4D97-AF65-F5344CB8AC3E}">
        <p14:creationId xmlns:p14="http://schemas.microsoft.com/office/powerpoint/2010/main" val="3726247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7.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1A8F5D-09CF-4B12-BCB2-FCB998BDD8B8}" type="datetimeFigureOut">
              <a:rPr lang="en-US" smtClean="0"/>
              <a:t>2/13/2013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339C3C-0F6E-4C9D-9BD6-336196307036}" type="slidenum">
              <a:rPr lang="en-US" smtClean="0"/>
              <a:t>‹#›</a:t>
            </a:fld>
            <a:endParaRPr lang="en-US"/>
          </a:p>
        </p:txBody>
      </p:sp>
    </p:spTree>
    <p:extLst>
      <p:ext uri="{BB962C8B-B14F-4D97-AF65-F5344CB8AC3E}">
        <p14:creationId xmlns:p14="http://schemas.microsoft.com/office/powerpoint/2010/main" val="1810072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27" name="Picture 11" descr="ppt_4-3_text-no-color.png"/>
          <p:cNvPicPr>
            <a:picLocks noChangeAspect="1"/>
          </p:cNvPicPr>
          <p:nvPr/>
        </p:nvPicPr>
        <p:blipFill>
          <a:blip r:embed="rId15" cstate="print"/>
          <a:srcRect/>
          <a:stretch>
            <a:fillRect/>
          </a:stretch>
        </p:blipFill>
        <p:spPr bwMode="auto">
          <a:xfrm>
            <a:off x="0" y="6405563"/>
            <a:ext cx="9144000" cy="452437"/>
          </a:xfrm>
          <a:prstGeom prst="rect">
            <a:avLst/>
          </a:prstGeom>
          <a:noFill/>
          <a:ln w="9525">
            <a:noFill/>
            <a:miter lim="800000"/>
            <a:headEnd/>
            <a:tailEnd/>
          </a:ln>
        </p:spPr>
      </p:pic>
      <p:sp>
        <p:nvSpPr>
          <p:cNvPr id="1028" name="Rectangle 4"/>
          <p:cNvSpPr>
            <a:spLocks noGrp="1" noChangeArrowheads="1"/>
          </p:cNvSpPr>
          <p:nvPr>
            <p:ph type="title"/>
          </p:nvPr>
        </p:nvSpPr>
        <p:spPr bwMode="auto">
          <a:xfrm>
            <a:off x="633413" y="177800"/>
            <a:ext cx="8205787" cy="1050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dirty="0" smtClean="0"/>
          </a:p>
        </p:txBody>
      </p:sp>
      <p:sp>
        <p:nvSpPr>
          <p:cNvPr id="1029" name="Rectangle 5"/>
          <p:cNvSpPr>
            <a:spLocks noGrp="1" noChangeArrowheads="1"/>
          </p:cNvSpPr>
          <p:nvPr>
            <p:ph type="body" idx="1"/>
          </p:nvPr>
        </p:nvSpPr>
        <p:spPr bwMode="auto">
          <a:xfrm>
            <a:off x="638175" y="1225550"/>
            <a:ext cx="8201025" cy="20017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1" name="Slide Number Placeholder 7"/>
          <p:cNvSpPr txBox="1">
            <a:spLocks/>
          </p:cNvSpPr>
          <p:nvPr/>
        </p:nvSpPr>
        <p:spPr>
          <a:xfrm>
            <a:off x="8591550" y="6124575"/>
            <a:ext cx="552450" cy="314325"/>
          </a:xfrm>
          <a:prstGeom prst="rect">
            <a:avLst/>
          </a:prstGeom>
        </p:spPr>
        <p:txBody>
          <a:bodyPr anchor="ctr"/>
          <a:lstStyle/>
          <a:p>
            <a:pPr algn="r" fontAlgn="base">
              <a:spcBef>
                <a:spcPct val="50000"/>
              </a:spcBef>
              <a:spcAft>
                <a:spcPct val="17000"/>
              </a:spcAft>
              <a:buClr>
                <a:srgbClr val="000000"/>
              </a:buClr>
              <a:buFont typeface="Wingdings" pitchFamily="2" charset="2"/>
              <a:buNone/>
            </a:pPr>
            <a:fld id="{4E75C7A2-4D03-4E3A-8789-D5A3CA26C55E}" type="slidenum">
              <a:rPr lang="en-US" sz="800">
                <a:solidFill>
                  <a:srgbClr val="B0B7BB"/>
                </a:solidFill>
                <a:ea typeface="ＭＳ Ｐゴシック" pitchFamily="34" charset="-128"/>
              </a:rPr>
              <a:pPr algn="r" fontAlgn="base">
                <a:spcBef>
                  <a:spcPct val="50000"/>
                </a:spcBef>
                <a:spcAft>
                  <a:spcPct val="17000"/>
                </a:spcAft>
                <a:buClr>
                  <a:srgbClr val="000000"/>
                </a:buClr>
                <a:buFont typeface="Wingdings" pitchFamily="2" charset="2"/>
                <a:buNone/>
              </a:pPr>
              <a:t>‹#›</a:t>
            </a:fld>
            <a:endParaRPr lang="en-US" sz="800">
              <a:solidFill>
                <a:srgbClr val="B0B7BB"/>
              </a:solidFill>
              <a:ea typeface="ＭＳ Ｐゴシック" pitchFamily="34" charset="-128"/>
            </a:endParaRPr>
          </a:p>
        </p:txBody>
      </p:sp>
      <p:sp>
        <p:nvSpPr>
          <p:cNvPr id="12" name="Rectangle 11"/>
          <p:cNvSpPr/>
          <p:nvPr/>
        </p:nvSpPr>
        <p:spPr bwMode="auto">
          <a:xfrm>
            <a:off x="0" y="201168"/>
            <a:ext cx="530352" cy="438912"/>
          </a:xfrm>
          <a:prstGeom prst="rect">
            <a:avLst/>
          </a:prstGeom>
          <a:solidFill>
            <a:srgbClr val="FF8917"/>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fontAlgn="base">
              <a:spcBef>
                <a:spcPct val="50000"/>
              </a:spcBef>
              <a:spcAft>
                <a:spcPct val="17000"/>
              </a:spcAft>
              <a:buClr>
                <a:srgbClr val="000000"/>
              </a:buClr>
              <a:buFont typeface="Wingdings" pitchFamily="2" charset="2"/>
              <a:buNone/>
            </a:pPr>
            <a:endParaRPr lang="en-US" sz="1400" smtClean="0">
              <a:solidFill>
                <a:srgbClr val="292929"/>
              </a:solidFill>
              <a:ea typeface="ＭＳ Ｐゴシック" pitchFamily="34" charset="-128"/>
            </a:endParaRPr>
          </a:p>
        </p:txBody>
      </p:sp>
      <p:sp>
        <p:nvSpPr>
          <p:cNvPr id="15" name="Rectangle 14"/>
          <p:cNvSpPr>
            <a:spLocks noChangeArrowheads="1"/>
          </p:cNvSpPr>
          <p:nvPr/>
        </p:nvSpPr>
        <p:spPr bwMode="auto">
          <a:xfrm>
            <a:off x="2819400" y="6553200"/>
            <a:ext cx="3505200" cy="304800"/>
          </a:xfrm>
          <a:prstGeom prst="rect">
            <a:avLst/>
          </a:prstGeom>
          <a:noFill/>
          <a:ln w="9525">
            <a:noFill/>
            <a:miter lim="800000"/>
            <a:headEnd/>
            <a:tailEnd/>
          </a:ln>
          <a:effectLst/>
        </p:spPr>
        <p:txBody>
          <a:bodyPr anchor="b"/>
          <a:lstStyle/>
          <a:p>
            <a:pPr algn="ctr" eaLnBrk="0" hangingPunct="0">
              <a:defRPr/>
            </a:pPr>
            <a:r>
              <a:rPr lang="en-US" sz="600" b="1" kern="0" dirty="0" smtClean="0">
                <a:solidFill>
                  <a:srgbClr val="52719E"/>
                </a:solidFill>
                <a:ea typeface="ＭＳ Ｐゴシック" pitchFamily="34" charset="-128"/>
              </a:rPr>
              <a:t/>
            </a:r>
            <a:br>
              <a:rPr lang="en-US" sz="600" b="1" kern="0" dirty="0" smtClean="0">
                <a:solidFill>
                  <a:srgbClr val="52719E"/>
                </a:solidFill>
                <a:ea typeface="ＭＳ Ｐゴシック" pitchFamily="34" charset="-128"/>
              </a:rPr>
            </a:br>
            <a:r>
              <a:rPr lang="en-US" sz="600" b="1" kern="0" dirty="0">
                <a:solidFill>
                  <a:srgbClr val="52719E"/>
                </a:solidFill>
                <a:ea typeface="ＭＳ Ｐゴシック" pitchFamily="34" charset="-128"/>
              </a:rPr>
              <a:t>Copyright © </a:t>
            </a:r>
            <a:r>
              <a:rPr lang="en-US" sz="600" b="1" kern="0" dirty="0" smtClean="0">
                <a:solidFill>
                  <a:srgbClr val="52719E"/>
                </a:solidFill>
                <a:ea typeface="ＭＳ Ｐゴシック" pitchFamily="34" charset="-128"/>
              </a:rPr>
              <a:t>2011, </a:t>
            </a:r>
            <a:r>
              <a:rPr lang="en-US" sz="600" b="1" kern="0" dirty="0">
                <a:solidFill>
                  <a:srgbClr val="52719E"/>
                </a:solidFill>
                <a:ea typeface="ＭＳ Ｐゴシック" pitchFamily="34" charset="-128"/>
              </a:rPr>
              <a:t>SAS Institute Inc. All rights reserved.</a:t>
            </a:r>
          </a:p>
        </p:txBody>
      </p:sp>
    </p:spTree>
    <p:extLst>
      <p:ext uri="{BB962C8B-B14F-4D97-AF65-F5344CB8AC3E}">
        <p14:creationId xmlns:p14="http://schemas.microsoft.com/office/powerpoint/2010/main" val="19554216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hf hdr="0" ftr="0" dt="0"/>
  <p:txStyles>
    <p:titleStyle>
      <a:lvl1pPr algn="l" rtl="0" eaLnBrk="1" fontAlgn="base" hangingPunct="1">
        <a:lnSpc>
          <a:spcPct val="83000"/>
        </a:lnSpc>
        <a:spcBef>
          <a:spcPct val="0"/>
        </a:spcBef>
        <a:spcAft>
          <a:spcPct val="0"/>
        </a:spcAft>
        <a:defRPr sz="3600" b="1">
          <a:solidFill>
            <a:srgbClr val="0053C3"/>
          </a:solidFill>
          <a:latin typeface="+mj-lt"/>
          <a:ea typeface="ＭＳ Ｐゴシック" pitchFamily="-112" charset="-128"/>
          <a:cs typeface="ＭＳ Ｐゴシック" pitchFamily="-112" charset="-128"/>
        </a:defRPr>
      </a:lvl1pPr>
      <a:lvl2pPr algn="l" rtl="0" eaLnBrk="1" fontAlgn="base" hangingPunct="1">
        <a:lnSpc>
          <a:spcPct val="83000"/>
        </a:lnSpc>
        <a:spcBef>
          <a:spcPct val="0"/>
        </a:spcBef>
        <a:spcAft>
          <a:spcPct val="0"/>
        </a:spcAft>
        <a:defRPr sz="3600" b="1">
          <a:solidFill>
            <a:srgbClr val="0053C3"/>
          </a:solidFill>
          <a:latin typeface="Arial Narrow" pitchFamily="34" charset="0"/>
          <a:ea typeface="ＭＳ Ｐゴシック" pitchFamily="-112" charset="-128"/>
          <a:cs typeface="ＭＳ Ｐゴシック" pitchFamily="-112" charset="-128"/>
        </a:defRPr>
      </a:lvl2pPr>
      <a:lvl3pPr algn="l" rtl="0" eaLnBrk="1" fontAlgn="base" hangingPunct="1">
        <a:lnSpc>
          <a:spcPct val="83000"/>
        </a:lnSpc>
        <a:spcBef>
          <a:spcPct val="0"/>
        </a:spcBef>
        <a:spcAft>
          <a:spcPct val="0"/>
        </a:spcAft>
        <a:defRPr sz="3600" b="1">
          <a:solidFill>
            <a:srgbClr val="0053C3"/>
          </a:solidFill>
          <a:latin typeface="Arial Narrow" pitchFamily="34" charset="0"/>
          <a:ea typeface="ＭＳ Ｐゴシック" pitchFamily="-112" charset="-128"/>
          <a:cs typeface="ＭＳ Ｐゴシック" pitchFamily="-112" charset="-128"/>
        </a:defRPr>
      </a:lvl3pPr>
      <a:lvl4pPr algn="l" rtl="0" eaLnBrk="1" fontAlgn="base" hangingPunct="1">
        <a:lnSpc>
          <a:spcPct val="83000"/>
        </a:lnSpc>
        <a:spcBef>
          <a:spcPct val="0"/>
        </a:spcBef>
        <a:spcAft>
          <a:spcPct val="0"/>
        </a:spcAft>
        <a:defRPr sz="3600" b="1">
          <a:solidFill>
            <a:srgbClr val="0053C3"/>
          </a:solidFill>
          <a:latin typeface="Arial Narrow" pitchFamily="34" charset="0"/>
          <a:ea typeface="ＭＳ Ｐゴシック" pitchFamily="-112" charset="-128"/>
          <a:cs typeface="ＭＳ Ｐゴシック" pitchFamily="-112" charset="-128"/>
        </a:defRPr>
      </a:lvl4pPr>
      <a:lvl5pPr algn="l" rtl="0" eaLnBrk="1" fontAlgn="base" hangingPunct="1">
        <a:lnSpc>
          <a:spcPct val="83000"/>
        </a:lnSpc>
        <a:spcBef>
          <a:spcPct val="0"/>
        </a:spcBef>
        <a:spcAft>
          <a:spcPct val="0"/>
        </a:spcAft>
        <a:defRPr sz="3600" b="1">
          <a:solidFill>
            <a:srgbClr val="0053C3"/>
          </a:solidFill>
          <a:latin typeface="Arial Narrow" pitchFamily="34" charset="0"/>
          <a:ea typeface="ＭＳ Ｐゴシック" pitchFamily="-112" charset="-128"/>
          <a:cs typeface="ＭＳ Ｐゴシック" pitchFamily="-112" charset="-128"/>
        </a:defRPr>
      </a:lvl5pPr>
      <a:lvl6pPr marL="457200" algn="l" rtl="0" eaLnBrk="1" fontAlgn="base" hangingPunct="1">
        <a:lnSpc>
          <a:spcPct val="83000"/>
        </a:lnSpc>
        <a:spcBef>
          <a:spcPct val="0"/>
        </a:spcBef>
        <a:spcAft>
          <a:spcPct val="0"/>
        </a:spcAft>
        <a:defRPr sz="3600">
          <a:solidFill>
            <a:srgbClr val="292929"/>
          </a:solidFill>
          <a:latin typeface="Arial Narrow" pitchFamily="34" charset="0"/>
        </a:defRPr>
      </a:lvl6pPr>
      <a:lvl7pPr marL="914400" algn="l" rtl="0" eaLnBrk="1" fontAlgn="base" hangingPunct="1">
        <a:lnSpc>
          <a:spcPct val="83000"/>
        </a:lnSpc>
        <a:spcBef>
          <a:spcPct val="0"/>
        </a:spcBef>
        <a:spcAft>
          <a:spcPct val="0"/>
        </a:spcAft>
        <a:defRPr sz="3600">
          <a:solidFill>
            <a:srgbClr val="292929"/>
          </a:solidFill>
          <a:latin typeface="Arial Narrow" pitchFamily="34" charset="0"/>
        </a:defRPr>
      </a:lvl7pPr>
      <a:lvl8pPr marL="1371600" algn="l" rtl="0" eaLnBrk="1" fontAlgn="base" hangingPunct="1">
        <a:lnSpc>
          <a:spcPct val="83000"/>
        </a:lnSpc>
        <a:spcBef>
          <a:spcPct val="0"/>
        </a:spcBef>
        <a:spcAft>
          <a:spcPct val="0"/>
        </a:spcAft>
        <a:defRPr sz="3600">
          <a:solidFill>
            <a:srgbClr val="292929"/>
          </a:solidFill>
          <a:latin typeface="Arial Narrow" pitchFamily="34" charset="0"/>
        </a:defRPr>
      </a:lvl8pPr>
      <a:lvl9pPr marL="1828800" algn="l" rtl="0" eaLnBrk="1" fontAlgn="base" hangingPunct="1">
        <a:lnSpc>
          <a:spcPct val="83000"/>
        </a:lnSpc>
        <a:spcBef>
          <a:spcPct val="0"/>
        </a:spcBef>
        <a:spcAft>
          <a:spcPct val="0"/>
        </a:spcAft>
        <a:defRPr sz="3600">
          <a:solidFill>
            <a:srgbClr val="292929"/>
          </a:solidFill>
          <a:latin typeface="Arial Narrow" pitchFamily="34" charset="0"/>
        </a:defRPr>
      </a:lvl9pPr>
    </p:titleStyle>
    <p:bodyStyle>
      <a:lvl1pPr marL="347663" indent="-347663" algn="l" rtl="0" eaLnBrk="1" fontAlgn="base" hangingPunct="1">
        <a:lnSpc>
          <a:spcPct val="90000"/>
        </a:lnSpc>
        <a:spcBef>
          <a:spcPct val="35000"/>
        </a:spcBef>
        <a:spcAft>
          <a:spcPct val="17000"/>
        </a:spcAft>
        <a:buClr>
          <a:schemeClr val="accent2"/>
        </a:buClr>
        <a:buFont typeface="Wingdings" pitchFamily="2" charset="2"/>
        <a:buChar char="§"/>
        <a:defRPr sz="2400">
          <a:solidFill>
            <a:srgbClr val="292929"/>
          </a:solidFill>
          <a:latin typeface="+mn-lt"/>
          <a:ea typeface="ＭＳ Ｐゴシック" pitchFamily="-112" charset="-128"/>
          <a:cs typeface="ＭＳ Ｐゴシック" pitchFamily="-112" charset="-128"/>
        </a:defRPr>
      </a:lvl1pPr>
      <a:lvl2pPr marL="684213" indent="-222250" algn="l" rtl="0" eaLnBrk="1" fontAlgn="base" hangingPunct="1">
        <a:lnSpc>
          <a:spcPct val="92000"/>
        </a:lnSpc>
        <a:spcBef>
          <a:spcPct val="17000"/>
        </a:spcBef>
        <a:spcAft>
          <a:spcPct val="17000"/>
        </a:spcAft>
        <a:buClr>
          <a:schemeClr val="accent2"/>
        </a:buClr>
        <a:buFont typeface="Wingdings" pitchFamily="2" charset="2"/>
        <a:buChar char="§"/>
        <a:defRPr sz="2000">
          <a:solidFill>
            <a:schemeClr val="bg2"/>
          </a:solidFill>
          <a:latin typeface="+mn-lt"/>
          <a:ea typeface="ＭＳ Ｐゴシック" pitchFamily="-112" charset="-128"/>
        </a:defRPr>
      </a:lvl2pPr>
      <a:lvl3pPr marL="1025525" indent="-227013" algn="l" rtl="0" eaLnBrk="1" fontAlgn="base" hangingPunct="1">
        <a:lnSpc>
          <a:spcPct val="92000"/>
        </a:lnSpc>
        <a:spcBef>
          <a:spcPct val="17000"/>
        </a:spcBef>
        <a:spcAft>
          <a:spcPct val="17000"/>
        </a:spcAft>
        <a:buClr>
          <a:schemeClr val="accent2"/>
        </a:buClr>
        <a:buFont typeface="Arial" pitchFamily="34" charset="0"/>
        <a:buChar char="»"/>
        <a:defRPr sz="2000">
          <a:solidFill>
            <a:schemeClr val="bg2"/>
          </a:solidFill>
          <a:latin typeface="+mn-lt"/>
          <a:ea typeface="ＭＳ Ｐゴシック" pitchFamily="-112" charset="-128"/>
        </a:defRPr>
      </a:lvl3pPr>
      <a:lvl4pPr marL="1600200" indent="-228600" algn="l" rtl="0" eaLnBrk="1" fontAlgn="base" hangingPunct="1">
        <a:spcBef>
          <a:spcPct val="20000"/>
        </a:spcBef>
        <a:spcAft>
          <a:spcPct val="0"/>
        </a:spcAft>
        <a:buClr>
          <a:schemeClr val="accent2"/>
        </a:buClr>
        <a:buFont typeface="Arial" pitchFamily="34" charset="0"/>
        <a:buChar char="»"/>
        <a:defRPr sz="2000">
          <a:solidFill>
            <a:schemeClr val="bg2"/>
          </a:solidFill>
          <a:latin typeface="+mn-lt"/>
          <a:ea typeface="ＭＳ Ｐゴシック" pitchFamily="-112" charset="-128"/>
        </a:defRPr>
      </a:lvl4pPr>
      <a:lvl5pPr marL="2057400" indent="-228600" algn="l" rtl="0" eaLnBrk="1" fontAlgn="base" hangingPunct="1">
        <a:spcBef>
          <a:spcPct val="20000"/>
        </a:spcBef>
        <a:spcAft>
          <a:spcPct val="0"/>
        </a:spcAft>
        <a:buClr>
          <a:schemeClr val="accent2"/>
        </a:buClr>
        <a:buFont typeface="Arial" pitchFamily="34" charset="0"/>
        <a:buChar char="–"/>
        <a:defRPr sz="2000">
          <a:solidFill>
            <a:schemeClr val="bg2"/>
          </a:solidFill>
          <a:latin typeface="+mn-lt"/>
          <a:ea typeface="ＭＳ Ｐゴシック" pitchFamily="-112"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6CBFC7-A4D4-4BFC-AA3C-B7D42C634817}" type="datetimeFigureOut">
              <a:rPr lang="en-US" smtClean="0"/>
              <a:t>2/13/2013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B180DE-F250-4ACD-BEBA-820DC43AA687}" type="slidenum">
              <a:rPr lang="en-US" smtClean="0"/>
              <a:t>‹#›</a:t>
            </a:fld>
            <a:endParaRPr lang="en-US"/>
          </a:p>
        </p:txBody>
      </p:sp>
    </p:spTree>
    <p:extLst>
      <p:ext uri="{BB962C8B-B14F-4D97-AF65-F5344CB8AC3E}">
        <p14:creationId xmlns:p14="http://schemas.microsoft.com/office/powerpoint/2010/main" val="176192316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28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err="1" smtClean="0"/>
              <a:t>This</a:t>
            </a:r>
            <a:r>
              <a:rPr lang="de-DE" dirty="0" smtClean="0"/>
              <a:t> </a:t>
            </a:r>
            <a:r>
              <a:rPr lang="de-DE" dirty="0" err="1" smtClean="0"/>
              <a:t>section</a:t>
            </a:r>
            <a:r>
              <a:rPr lang="de-DE" dirty="0" smtClean="0"/>
              <a:t> </a:t>
            </a:r>
          </a:p>
        </p:txBody>
      </p:sp>
      <p:sp>
        <p:nvSpPr>
          <p:cNvPr id="4100" name="Line 4"/>
          <p:cNvSpPr>
            <a:spLocks noChangeShapeType="1"/>
          </p:cNvSpPr>
          <p:nvPr/>
        </p:nvSpPr>
        <p:spPr bwMode="auto">
          <a:xfrm>
            <a:off x="533400" y="1219200"/>
            <a:ext cx="8001000" cy="0"/>
          </a:xfrm>
          <a:prstGeom prst="line">
            <a:avLst/>
          </a:prstGeom>
          <a:noFill/>
          <a:ln w="9525">
            <a:solidFill>
              <a:srgbClr val="003366"/>
            </a:solidFill>
            <a:round/>
            <a:headEnd/>
            <a:tailEnd/>
          </a:ln>
          <a:effectLst/>
        </p:spPr>
        <p:txBody>
          <a:bodyPr/>
          <a:lstStyle/>
          <a:p>
            <a:pPr fontAlgn="base">
              <a:spcBef>
                <a:spcPct val="0"/>
              </a:spcBef>
              <a:spcAft>
                <a:spcPct val="0"/>
              </a:spcAft>
              <a:defRPr/>
            </a:pPr>
            <a:endParaRPr lang="de-DE" b="1" dirty="0">
              <a:solidFill>
                <a:srgbClr val="000000"/>
              </a:solidFill>
            </a:endParaRPr>
          </a:p>
        </p:txBody>
      </p:sp>
      <p:sp>
        <p:nvSpPr>
          <p:cNvPr id="4101" name="Text Box 5"/>
          <p:cNvSpPr txBox="1">
            <a:spLocks noChangeArrowheads="1"/>
          </p:cNvSpPr>
          <p:nvPr/>
        </p:nvSpPr>
        <p:spPr bwMode="auto">
          <a:xfrm>
            <a:off x="7907338" y="6248400"/>
            <a:ext cx="696912" cy="244475"/>
          </a:xfrm>
          <a:prstGeom prst="rect">
            <a:avLst/>
          </a:prstGeom>
          <a:noFill/>
          <a:ln w="9525">
            <a:noFill/>
            <a:miter lim="800000"/>
            <a:headEnd/>
            <a:tailEnd/>
          </a:ln>
          <a:effectLst/>
        </p:spPr>
        <p:txBody>
          <a:bodyPr wrap="none">
            <a:spAutoFit/>
          </a:bodyPr>
          <a:lstStyle/>
          <a:p>
            <a:pPr fontAlgn="base">
              <a:spcBef>
                <a:spcPct val="0"/>
              </a:spcBef>
              <a:spcAft>
                <a:spcPct val="0"/>
              </a:spcAft>
              <a:defRPr/>
            </a:pPr>
            <a:r>
              <a:rPr lang="de-DE" sz="1000" dirty="0">
                <a:solidFill>
                  <a:srgbClr val="000000"/>
                </a:solidFill>
              </a:rPr>
              <a:t>- </a:t>
            </a:r>
            <a:fld id="{2E9B48F2-B8AA-4947-B56E-BF420C312FAC}" type="slidenum">
              <a:rPr lang="de-DE" sz="1000">
                <a:solidFill>
                  <a:srgbClr val="000000"/>
                </a:solidFill>
              </a:rPr>
              <a:pPr fontAlgn="base">
                <a:spcBef>
                  <a:spcPct val="0"/>
                </a:spcBef>
                <a:spcAft>
                  <a:spcPct val="0"/>
                </a:spcAft>
                <a:defRPr/>
              </a:pPr>
              <a:t>‹#›</a:t>
            </a:fld>
            <a:r>
              <a:rPr lang="de-DE" sz="1000" dirty="0">
                <a:solidFill>
                  <a:srgbClr val="000000"/>
                </a:solidFill>
              </a:rPr>
              <a:t> -</a:t>
            </a:r>
          </a:p>
        </p:txBody>
      </p:sp>
      <p:sp>
        <p:nvSpPr>
          <p:cNvPr id="4102" name="Line 6"/>
          <p:cNvSpPr>
            <a:spLocks noChangeShapeType="1"/>
          </p:cNvSpPr>
          <p:nvPr/>
        </p:nvSpPr>
        <p:spPr bwMode="auto">
          <a:xfrm>
            <a:off x="609600" y="6096000"/>
            <a:ext cx="8001000" cy="0"/>
          </a:xfrm>
          <a:prstGeom prst="line">
            <a:avLst/>
          </a:prstGeom>
          <a:noFill/>
          <a:ln w="9525">
            <a:solidFill>
              <a:srgbClr val="003366"/>
            </a:solidFill>
            <a:round/>
            <a:headEnd/>
            <a:tailEnd/>
          </a:ln>
          <a:effectLst/>
        </p:spPr>
        <p:txBody>
          <a:bodyPr/>
          <a:lstStyle/>
          <a:p>
            <a:pPr fontAlgn="base">
              <a:spcBef>
                <a:spcPct val="0"/>
              </a:spcBef>
              <a:spcAft>
                <a:spcPct val="0"/>
              </a:spcAft>
              <a:defRPr/>
            </a:pPr>
            <a:endParaRPr lang="de-DE" b="1" dirty="0">
              <a:solidFill>
                <a:srgbClr val="000000"/>
              </a:solidFill>
            </a:endParaRPr>
          </a:p>
        </p:txBody>
      </p:sp>
      <p:sp>
        <p:nvSpPr>
          <p:cNvPr id="8" name="Footer Placeholder 7"/>
          <p:cNvSpPr>
            <a:spLocks noGrp="1" noChangeArrowheads="1"/>
          </p:cNvSpPr>
          <p:nvPr>
            <p:ph type="ftr" sz="quarter" idx="3"/>
          </p:nvPr>
        </p:nvSpPr>
        <p:spPr>
          <a:xfrm>
            <a:off x="539750" y="6245225"/>
            <a:ext cx="4464050" cy="476250"/>
          </a:xfrm>
          <a:prstGeom prst="rect">
            <a:avLst/>
          </a:prstGeom>
          <a:ln/>
        </p:spPr>
        <p:txBody>
          <a:bodyPr/>
          <a:lstStyle>
            <a:lvl1pPr>
              <a:defRPr sz="1000" b="0">
                <a:latin typeface="Calibri" pitchFamily="34" charset="0"/>
              </a:defRPr>
            </a:lvl1pPr>
          </a:lstStyle>
          <a:p>
            <a:pPr fontAlgn="base">
              <a:spcBef>
                <a:spcPct val="0"/>
              </a:spcBef>
              <a:spcAft>
                <a:spcPct val="0"/>
              </a:spcAft>
              <a:defRPr/>
            </a:pPr>
            <a:r>
              <a:rPr lang="en-US" dirty="0" smtClean="0">
                <a:solidFill>
                  <a:srgbClr val="000000"/>
                </a:solidFill>
              </a:rPr>
              <a:t>Tutorial: Introduction to Recommender Systems, ACM SAC 2010</a:t>
            </a:r>
            <a:endParaRPr lang="en-US" dirty="0">
              <a:solidFill>
                <a:srgbClr val="000000"/>
              </a:solidFill>
            </a:endParaRPr>
          </a:p>
        </p:txBody>
      </p:sp>
    </p:spTree>
    <p:extLst>
      <p:ext uri="{BB962C8B-B14F-4D97-AF65-F5344CB8AC3E}">
        <p14:creationId xmlns:p14="http://schemas.microsoft.com/office/powerpoint/2010/main" val="79995163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hf sldNum="0" hdr="0" dt="0"/>
  <p:txStyles>
    <p:titleStyle>
      <a:lvl1pPr algn="l" rtl="0" eaLnBrk="0" fontAlgn="base" hangingPunct="0">
        <a:spcBef>
          <a:spcPct val="0"/>
        </a:spcBef>
        <a:spcAft>
          <a:spcPct val="0"/>
        </a:spcAft>
        <a:defRPr sz="2400" b="1">
          <a:solidFill>
            <a:srgbClr val="003366"/>
          </a:solidFill>
          <a:latin typeface="+mj-lt"/>
          <a:ea typeface="+mj-ea"/>
          <a:cs typeface="+mj-cs"/>
        </a:defRPr>
      </a:lvl1pPr>
      <a:lvl2pPr algn="l" rtl="0" eaLnBrk="0" fontAlgn="base" hangingPunct="0">
        <a:spcBef>
          <a:spcPct val="0"/>
        </a:spcBef>
        <a:spcAft>
          <a:spcPct val="0"/>
        </a:spcAft>
        <a:defRPr sz="2400" b="1">
          <a:solidFill>
            <a:srgbClr val="003366"/>
          </a:solidFill>
          <a:latin typeface="Verdana" pitchFamily="34" charset="0"/>
        </a:defRPr>
      </a:lvl2pPr>
      <a:lvl3pPr algn="l" rtl="0" eaLnBrk="0" fontAlgn="base" hangingPunct="0">
        <a:spcBef>
          <a:spcPct val="0"/>
        </a:spcBef>
        <a:spcAft>
          <a:spcPct val="0"/>
        </a:spcAft>
        <a:defRPr sz="2400" b="1">
          <a:solidFill>
            <a:srgbClr val="003366"/>
          </a:solidFill>
          <a:latin typeface="Verdana" pitchFamily="34" charset="0"/>
        </a:defRPr>
      </a:lvl3pPr>
      <a:lvl4pPr algn="l" rtl="0" eaLnBrk="0" fontAlgn="base" hangingPunct="0">
        <a:spcBef>
          <a:spcPct val="0"/>
        </a:spcBef>
        <a:spcAft>
          <a:spcPct val="0"/>
        </a:spcAft>
        <a:defRPr sz="2400" b="1">
          <a:solidFill>
            <a:srgbClr val="003366"/>
          </a:solidFill>
          <a:latin typeface="Verdana" pitchFamily="34" charset="0"/>
        </a:defRPr>
      </a:lvl4pPr>
      <a:lvl5pPr algn="l" rtl="0" eaLnBrk="0" fontAlgn="base" hangingPunct="0">
        <a:spcBef>
          <a:spcPct val="0"/>
        </a:spcBef>
        <a:spcAft>
          <a:spcPct val="0"/>
        </a:spcAft>
        <a:defRPr sz="2400" b="1">
          <a:solidFill>
            <a:srgbClr val="003366"/>
          </a:solidFill>
          <a:latin typeface="Verdana" pitchFamily="34" charset="0"/>
        </a:defRPr>
      </a:lvl5pPr>
      <a:lvl6pPr marL="457200" algn="l" rtl="0" fontAlgn="base">
        <a:spcBef>
          <a:spcPct val="0"/>
        </a:spcBef>
        <a:spcAft>
          <a:spcPct val="0"/>
        </a:spcAft>
        <a:defRPr sz="2400" b="1">
          <a:solidFill>
            <a:srgbClr val="003366"/>
          </a:solidFill>
          <a:latin typeface="Verdana" pitchFamily="34" charset="0"/>
        </a:defRPr>
      </a:lvl6pPr>
      <a:lvl7pPr marL="914400" algn="l" rtl="0" fontAlgn="base">
        <a:spcBef>
          <a:spcPct val="0"/>
        </a:spcBef>
        <a:spcAft>
          <a:spcPct val="0"/>
        </a:spcAft>
        <a:defRPr sz="2400" b="1">
          <a:solidFill>
            <a:srgbClr val="003366"/>
          </a:solidFill>
          <a:latin typeface="Verdana" pitchFamily="34" charset="0"/>
        </a:defRPr>
      </a:lvl7pPr>
      <a:lvl8pPr marL="1371600" algn="l" rtl="0" fontAlgn="base">
        <a:spcBef>
          <a:spcPct val="0"/>
        </a:spcBef>
        <a:spcAft>
          <a:spcPct val="0"/>
        </a:spcAft>
        <a:defRPr sz="2400" b="1">
          <a:solidFill>
            <a:srgbClr val="003366"/>
          </a:solidFill>
          <a:latin typeface="Verdana" pitchFamily="34" charset="0"/>
        </a:defRPr>
      </a:lvl8pPr>
      <a:lvl9pPr marL="1828800" algn="l" rtl="0" fontAlgn="base">
        <a:spcBef>
          <a:spcPct val="0"/>
        </a:spcBef>
        <a:spcAft>
          <a:spcPct val="0"/>
        </a:spcAft>
        <a:defRPr sz="2400" b="1">
          <a:solidFill>
            <a:srgbClr val="003366"/>
          </a:solidFill>
          <a:latin typeface="Verdana" pitchFamily="34" charset="0"/>
        </a:defRPr>
      </a:lvl9pPr>
    </p:titleStyle>
    <p:bodyStyle>
      <a:lvl1pPr marL="342900" indent="-342900" algn="l" rtl="0" eaLnBrk="0" fontAlgn="base" hangingPunct="0">
        <a:spcBef>
          <a:spcPts val="1200"/>
        </a:spcBef>
        <a:spcAft>
          <a:spcPct val="0"/>
        </a:spcAft>
        <a:buChar char="•"/>
        <a:defRPr sz="2000">
          <a:solidFill>
            <a:srgbClr val="003366"/>
          </a:solidFill>
          <a:latin typeface="+mn-lt"/>
          <a:ea typeface="+mn-ea"/>
          <a:cs typeface="+mn-cs"/>
        </a:defRPr>
      </a:lvl1pPr>
      <a:lvl2pPr marL="742950" indent="-285750" algn="l" rtl="0" eaLnBrk="0" fontAlgn="base" hangingPunct="0">
        <a:spcBef>
          <a:spcPct val="20000"/>
        </a:spcBef>
        <a:spcAft>
          <a:spcPct val="0"/>
        </a:spcAft>
        <a:buChar char="–"/>
        <a:defRPr>
          <a:solidFill>
            <a:srgbClr val="003366"/>
          </a:solidFill>
          <a:latin typeface="+mn-lt"/>
        </a:defRPr>
      </a:lvl2pPr>
      <a:lvl3pPr marL="1143000" indent="-228600" algn="l" rtl="0" eaLnBrk="0" fontAlgn="base" hangingPunct="0">
        <a:spcBef>
          <a:spcPct val="20000"/>
        </a:spcBef>
        <a:spcAft>
          <a:spcPct val="0"/>
        </a:spcAft>
        <a:buChar char="•"/>
        <a:defRPr sz="1700">
          <a:solidFill>
            <a:srgbClr val="003366"/>
          </a:solidFill>
          <a:latin typeface="+mn-lt"/>
        </a:defRPr>
      </a:lvl3pPr>
      <a:lvl4pPr marL="1600200" indent="-228600" algn="l" rtl="0" eaLnBrk="0" fontAlgn="base" hangingPunct="0">
        <a:spcBef>
          <a:spcPct val="20000"/>
        </a:spcBef>
        <a:spcAft>
          <a:spcPct val="0"/>
        </a:spcAft>
        <a:buChar char="–"/>
        <a:defRPr sz="1700">
          <a:solidFill>
            <a:srgbClr val="003366"/>
          </a:solidFill>
          <a:latin typeface="+mn-lt"/>
          <a:ea typeface="Times New Roman" pitchFamily="18" charset="0"/>
          <a:cs typeface="Helvetica" pitchFamily="34" charset="0"/>
        </a:defRPr>
      </a:lvl4pPr>
      <a:lvl5pPr marL="2057400" indent="-228600" algn="l" rtl="0" eaLnBrk="0" fontAlgn="base" hangingPunct="0">
        <a:spcBef>
          <a:spcPct val="20000"/>
        </a:spcBef>
        <a:spcAft>
          <a:spcPct val="0"/>
        </a:spcAft>
        <a:buChar char="»"/>
        <a:defRPr sz="1700">
          <a:solidFill>
            <a:srgbClr val="003366"/>
          </a:solidFill>
          <a:latin typeface="+mn-lt"/>
          <a:ea typeface="Times New Roman" pitchFamily="18" charset="0"/>
          <a:cs typeface="Helvetica" pitchFamily="34" charset="0"/>
        </a:defRPr>
      </a:lvl5pPr>
      <a:lvl6pPr marL="2514600" indent="-228600" algn="l" rtl="0" fontAlgn="base">
        <a:spcBef>
          <a:spcPct val="20000"/>
        </a:spcBef>
        <a:spcAft>
          <a:spcPct val="0"/>
        </a:spcAft>
        <a:buChar char="»"/>
        <a:defRPr sz="1700">
          <a:solidFill>
            <a:srgbClr val="003366"/>
          </a:solidFill>
          <a:latin typeface="+mn-lt"/>
          <a:ea typeface="Times New Roman" pitchFamily="18" charset="0"/>
          <a:cs typeface="Helvetica" pitchFamily="34" charset="0"/>
        </a:defRPr>
      </a:lvl6pPr>
      <a:lvl7pPr marL="2971800" indent="-228600" algn="l" rtl="0" fontAlgn="base">
        <a:spcBef>
          <a:spcPct val="20000"/>
        </a:spcBef>
        <a:spcAft>
          <a:spcPct val="0"/>
        </a:spcAft>
        <a:buChar char="»"/>
        <a:defRPr sz="1700">
          <a:solidFill>
            <a:srgbClr val="003366"/>
          </a:solidFill>
          <a:latin typeface="+mn-lt"/>
          <a:ea typeface="Times New Roman" pitchFamily="18" charset="0"/>
          <a:cs typeface="Helvetica" pitchFamily="34" charset="0"/>
        </a:defRPr>
      </a:lvl7pPr>
      <a:lvl8pPr marL="3429000" indent="-228600" algn="l" rtl="0" fontAlgn="base">
        <a:spcBef>
          <a:spcPct val="20000"/>
        </a:spcBef>
        <a:spcAft>
          <a:spcPct val="0"/>
        </a:spcAft>
        <a:buChar char="»"/>
        <a:defRPr sz="1700">
          <a:solidFill>
            <a:srgbClr val="003366"/>
          </a:solidFill>
          <a:latin typeface="+mn-lt"/>
          <a:ea typeface="Times New Roman" pitchFamily="18" charset="0"/>
          <a:cs typeface="Helvetica" pitchFamily="34" charset="0"/>
        </a:defRPr>
      </a:lvl8pPr>
      <a:lvl9pPr marL="3886200" indent="-228600" algn="l" rtl="0" fontAlgn="base">
        <a:spcBef>
          <a:spcPct val="20000"/>
        </a:spcBef>
        <a:spcAft>
          <a:spcPct val="0"/>
        </a:spcAft>
        <a:buChar char="»"/>
        <a:defRPr sz="1700">
          <a:solidFill>
            <a:srgbClr val="003366"/>
          </a:solidFill>
          <a:latin typeface="+mn-lt"/>
          <a:ea typeface="Times New Roman" pitchFamily="18" charset="0"/>
          <a:cs typeface="Helvetica" pitchFamily="34"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28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err="1" smtClean="0"/>
              <a:t>This</a:t>
            </a:r>
            <a:r>
              <a:rPr lang="de-DE" dirty="0" smtClean="0"/>
              <a:t> </a:t>
            </a:r>
            <a:r>
              <a:rPr lang="de-DE" dirty="0" err="1" smtClean="0"/>
              <a:t>section</a:t>
            </a:r>
            <a:r>
              <a:rPr lang="de-DE" dirty="0" smtClean="0"/>
              <a:t> </a:t>
            </a:r>
          </a:p>
        </p:txBody>
      </p:sp>
      <p:sp>
        <p:nvSpPr>
          <p:cNvPr id="4100" name="Line 4"/>
          <p:cNvSpPr>
            <a:spLocks noChangeShapeType="1"/>
          </p:cNvSpPr>
          <p:nvPr/>
        </p:nvSpPr>
        <p:spPr bwMode="auto">
          <a:xfrm>
            <a:off x="533400" y="1219200"/>
            <a:ext cx="8001000" cy="0"/>
          </a:xfrm>
          <a:prstGeom prst="line">
            <a:avLst/>
          </a:prstGeom>
          <a:noFill/>
          <a:ln w="9525">
            <a:solidFill>
              <a:srgbClr val="003366"/>
            </a:solidFill>
            <a:round/>
            <a:headEnd/>
            <a:tailEnd/>
          </a:ln>
          <a:effectLst/>
        </p:spPr>
        <p:txBody>
          <a:bodyPr/>
          <a:lstStyle/>
          <a:p>
            <a:pPr fontAlgn="base">
              <a:spcBef>
                <a:spcPct val="0"/>
              </a:spcBef>
              <a:spcAft>
                <a:spcPct val="0"/>
              </a:spcAft>
              <a:defRPr/>
            </a:pPr>
            <a:endParaRPr lang="de-DE" b="1" dirty="0">
              <a:solidFill>
                <a:srgbClr val="000000"/>
              </a:solidFill>
            </a:endParaRPr>
          </a:p>
        </p:txBody>
      </p:sp>
      <p:sp>
        <p:nvSpPr>
          <p:cNvPr id="4101" name="Text Box 5"/>
          <p:cNvSpPr txBox="1">
            <a:spLocks noChangeArrowheads="1"/>
          </p:cNvSpPr>
          <p:nvPr/>
        </p:nvSpPr>
        <p:spPr bwMode="auto">
          <a:xfrm>
            <a:off x="7907338" y="6248400"/>
            <a:ext cx="696912" cy="244475"/>
          </a:xfrm>
          <a:prstGeom prst="rect">
            <a:avLst/>
          </a:prstGeom>
          <a:noFill/>
          <a:ln w="9525">
            <a:noFill/>
            <a:miter lim="800000"/>
            <a:headEnd/>
            <a:tailEnd/>
          </a:ln>
          <a:effectLst/>
        </p:spPr>
        <p:txBody>
          <a:bodyPr wrap="none">
            <a:spAutoFit/>
          </a:bodyPr>
          <a:lstStyle/>
          <a:p>
            <a:pPr fontAlgn="base">
              <a:spcBef>
                <a:spcPct val="0"/>
              </a:spcBef>
              <a:spcAft>
                <a:spcPct val="0"/>
              </a:spcAft>
              <a:defRPr/>
            </a:pPr>
            <a:r>
              <a:rPr lang="de-DE" sz="1000" dirty="0">
                <a:solidFill>
                  <a:srgbClr val="000000"/>
                </a:solidFill>
              </a:rPr>
              <a:t>- </a:t>
            </a:r>
            <a:fld id="{2E9B48F2-B8AA-4947-B56E-BF420C312FAC}" type="slidenum">
              <a:rPr lang="de-DE" sz="1000">
                <a:solidFill>
                  <a:srgbClr val="000000"/>
                </a:solidFill>
              </a:rPr>
              <a:pPr fontAlgn="base">
                <a:spcBef>
                  <a:spcPct val="0"/>
                </a:spcBef>
                <a:spcAft>
                  <a:spcPct val="0"/>
                </a:spcAft>
                <a:defRPr/>
              </a:pPr>
              <a:t>‹#›</a:t>
            </a:fld>
            <a:r>
              <a:rPr lang="de-DE" sz="1000" dirty="0">
                <a:solidFill>
                  <a:srgbClr val="000000"/>
                </a:solidFill>
              </a:rPr>
              <a:t> -</a:t>
            </a:r>
          </a:p>
        </p:txBody>
      </p:sp>
      <p:sp>
        <p:nvSpPr>
          <p:cNvPr id="4102" name="Line 6"/>
          <p:cNvSpPr>
            <a:spLocks noChangeShapeType="1"/>
          </p:cNvSpPr>
          <p:nvPr/>
        </p:nvSpPr>
        <p:spPr bwMode="auto">
          <a:xfrm>
            <a:off x="609600" y="6096000"/>
            <a:ext cx="8001000" cy="0"/>
          </a:xfrm>
          <a:prstGeom prst="line">
            <a:avLst/>
          </a:prstGeom>
          <a:noFill/>
          <a:ln w="9525">
            <a:solidFill>
              <a:srgbClr val="003366"/>
            </a:solidFill>
            <a:round/>
            <a:headEnd/>
            <a:tailEnd/>
          </a:ln>
          <a:effectLst/>
        </p:spPr>
        <p:txBody>
          <a:bodyPr/>
          <a:lstStyle/>
          <a:p>
            <a:pPr fontAlgn="base">
              <a:spcBef>
                <a:spcPct val="0"/>
              </a:spcBef>
              <a:spcAft>
                <a:spcPct val="0"/>
              </a:spcAft>
              <a:defRPr/>
            </a:pPr>
            <a:endParaRPr lang="de-DE" b="1" dirty="0">
              <a:solidFill>
                <a:srgbClr val="000000"/>
              </a:solidFill>
            </a:endParaRPr>
          </a:p>
        </p:txBody>
      </p:sp>
      <p:sp>
        <p:nvSpPr>
          <p:cNvPr id="8" name="Footer Placeholder 7"/>
          <p:cNvSpPr>
            <a:spLocks noGrp="1" noChangeArrowheads="1"/>
          </p:cNvSpPr>
          <p:nvPr>
            <p:ph type="ftr" sz="quarter" idx="3"/>
          </p:nvPr>
        </p:nvSpPr>
        <p:spPr>
          <a:xfrm>
            <a:off x="539750" y="6245225"/>
            <a:ext cx="4464050" cy="476250"/>
          </a:xfrm>
          <a:prstGeom prst="rect">
            <a:avLst/>
          </a:prstGeom>
          <a:ln/>
        </p:spPr>
        <p:txBody>
          <a:bodyPr/>
          <a:lstStyle>
            <a:lvl1pPr>
              <a:defRPr sz="1000" b="0">
                <a:latin typeface="Calibri" pitchFamily="34" charset="0"/>
              </a:defRPr>
            </a:lvl1pPr>
          </a:lstStyle>
          <a:p>
            <a:pPr fontAlgn="base">
              <a:spcBef>
                <a:spcPct val="0"/>
              </a:spcBef>
              <a:spcAft>
                <a:spcPct val="0"/>
              </a:spcAft>
              <a:defRPr/>
            </a:pPr>
            <a:r>
              <a:rPr lang="en-US" dirty="0" smtClean="0">
                <a:solidFill>
                  <a:srgbClr val="000000"/>
                </a:solidFill>
              </a:rPr>
              <a:t>Tutorial: Introduction to Recommender Systems, ACM SAC 2010</a:t>
            </a:r>
            <a:endParaRPr lang="en-US" dirty="0">
              <a:solidFill>
                <a:srgbClr val="000000"/>
              </a:solidFill>
            </a:endParaRPr>
          </a:p>
        </p:txBody>
      </p:sp>
    </p:spTree>
    <p:extLst>
      <p:ext uri="{BB962C8B-B14F-4D97-AF65-F5344CB8AC3E}">
        <p14:creationId xmlns:p14="http://schemas.microsoft.com/office/powerpoint/2010/main" val="70708400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Lst>
  <p:hf sldNum="0" hdr="0" dt="0"/>
  <p:txStyles>
    <p:titleStyle>
      <a:lvl1pPr algn="l" rtl="0" eaLnBrk="0" fontAlgn="base" hangingPunct="0">
        <a:spcBef>
          <a:spcPct val="0"/>
        </a:spcBef>
        <a:spcAft>
          <a:spcPct val="0"/>
        </a:spcAft>
        <a:defRPr sz="2400" b="1">
          <a:solidFill>
            <a:srgbClr val="003366"/>
          </a:solidFill>
          <a:latin typeface="+mj-lt"/>
          <a:ea typeface="+mj-ea"/>
          <a:cs typeface="+mj-cs"/>
        </a:defRPr>
      </a:lvl1pPr>
      <a:lvl2pPr algn="l" rtl="0" eaLnBrk="0" fontAlgn="base" hangingPunct="0">
        <a:spcBef>
          <a:spcPct val="0"/>
        </a:spcBef>
        <a:spcAft>
          <a:spcPct val="0"/>
        </a:spcAft>
        <a:defRPr sz="2400" b="1">
          <a:solidFill>
            <a:srgbClr val="003366"/>
          </a:solidFill>
          <a:latin typeface="Verdana" pitchFamily="34" charset="0"/>
        </a:defRPr>
      </a:lvl2pPr>
      <a:lvl3pPr algn="l" rtl="0" eaLnBrk="0" fontAlgn="base" hangingPunct="0">
        <a:spcBef>
          <a:spcPct val="0"/>
        </a:spcBef>
        <a:spcAft>
          <a:spcPct val="0"/>
        </a:spcAft>
        <a:defRPr sz="2400" b="1">
          <a:solidFill>
            <a:srgbClr val="003366"/>
          </a:solidFill>
          <a:latin typeface="Verdana" pitchFamily="34" charset="0"/>
        </a:defRPr>
      </a:lvl3pPr>
      <a:lvl4pPr algn="l" rtl="0" eaLnBrk="0" fontAlgn="base" hangingPunct="0">
        <a:spcBef>
          <a:spcPct val="0"/>
        </a:spcBef>
        <a:spcAft>
          <a:spcPct val="0"/>
        </a:spcAft>
        <a:defRPr sz="2400" b="1">
          <a:solidFill>
            <a:srgbClr val="003366"/>
          </a:solidFill>
          <a:latin typeface="Verdana" pitchFamily="34" charset="0"/>
        </a:defRPr>
      </a:lvl4pPr>
      <a:lvl5pPr algn="l" rtl="0" eaLnBrk="0" fontAlgn="base" hangingPunct="0">
        <a:spcBef>
          <a:spcPct val="0"/>
        </a:spcBef>
        <a:spcAft>
          <a:spcPct val="0"/>
        </a:spcAft>
        <a:defRPr sz="2400" b="1">
          <a:solidFill>
            <a:srgbClr val="003366"/>
          </a:solidFill>
          <a:latin typeface="Verdana" pitchFamily="34" charset="0"/>
        </a:defRPr>
      </a:lvl5pPr>
      <a:lvl6pPr marL="457200" algn="l" rtl="0" fontAlgn="base">
        <a:spcBef>
          <a:spcPct val="0"/>
        </a:spcBef>
        <a:spcAft>
          <a:spcPct val="0"/>
        </a:spcAft>
        <a:defRPr sz="2400" b="1">
          <a:solidFill>
            <a:srgbClr val="003366"/>
          </a:solidFill>
          <a:latin typeface="Verdana" pitchFamily="34" charset="0"/>
        </a:defRPr>
      </a:lvl6pPr>
      <a:lvl7pPr marL="914400" algn="l" rtl="0" fontAlgn="base">
        <a:spcBef>
          <a:spcPct val="0"/>
        </a:spcBef>
        <a:spcAft>
          <a:spcPct val="0"/>
        </a:spcAft>
        <a:defRPr sz="2400" b="1">
          <a:solidFill>
            <a:srgbClr val="003366"/>
          </a:solidFill>
          <a:latin typeface="Verdana" pitchFamily="34" charset="0"/>
        </a:defRPr>
      </a:lvl7pPr>
      <a:lvl8pPr marL="1371600" algn="l" rtl="0" fontAlgn="base">
        <a:spcBef>
          <a:spcPct val="0"/>
        </a:spcBef>
        <a:spcAft>
          <a:spcPct val="0"/>
        </a:spcAft>
        <a:defRPr sz="2400" b="1">
          <a:solidFill>
            <a:srgbClr val="003366"/>
          </a:solidFill>
          <a:latin typeface="Verdana" pitchFamily="34" charset="0"/>
        </a:defRPr>
      </a:lvl8pPr>
      <a:lvl9pPr marL="1828800" algn="l" rtl="0" fontAlgn="base">
        <a:spcBef>
          <a:spcPct val="0"/>
        </a:spcBef>
        <a:spcAft>
          <a:spcPct val="0"/>
        </a:spcAft>
        <a:defRPr sz="2400" b="1">
          <a:solidFill>
            <a:srgbClr val="003366"/>
          </a:solidFill>
          <a:latin typeface="Verdana" pitchFamily="34" charset="0"/>
        </a:defRPr>
      </a:lvl9pPr>
    </p:titleStyle>
    <p:bodyStyle>
      <a:lvl1pPr marL="342900" indent="-342900" algn="l" rtl="0" eaLnBrk="0" fontAlgn="base" hangingPunct="0">
        <a:spcBef>
          <a:spcPts val="1200"/>
        </a:spcBef>
        <a:spcAft>
          <a:spcPct val="0"/>
        </a:spcAft>
        <a:buChar char="•"/>
        <a:defRPr sz="2000">
          <a:solidFill>
            <a:srgbClr val="003366"/>
          </a:solidFill>
          <a:latin typeface="+mn-lt"/>
          <a:ea typeface="+mn-ea"/>
          <a:cs typeface="+mn-cs"/>
        </a:defRPr>
      </a:lvl1pPr>
      <a:lvl2pPr marL="742950" indent="-285750" algn="l" rtl="0" eaLnBrk="0" fontAlgn="base" hangingPunct="0">
        <a:spcBef>
          <a:spcPct val="20000"/>
        </a:spcBef>
        <a:spcAft>
          <a:spcPct val="0"/>
        </a:spcAft>
        <a:buChar char="–"/>
        <a:defRPr>
          <a:solidFill>
            <a:srgbClr val="003366"/>
          </a:solidFill>
          <a:latin typeface="+mn-lt"/>
        </a:defRPr>
      </a:lvl2pPr>
      <a:lvl3pPr marL="1143000" indent="-228600" algn="l" rtl="0" eaLnBrk="0" fontAlgn="base" hangingPunct="0">
        <a:spcBef>
          <a:spcPct val="20000"/>
        </a:spcBef>
        <a:spcAft>
          <a:spcPct val="0"/>
        </a:spcAft>
        <a:buChar char="•"/>
        <a:defRPr sz="1700">
          <a:solidFill>
            <a:srgbClr val="003366"/>
          </a:solidFill>
          <a:latin typeface="+mn-lt"/>
        </a:defRPr>
      </a:lvl3pPr>
      <a:lvl4pPr marL="1600200" indent="-228600" algn="l" rtl="0" eaLnBrk="0" fontAlgn="base" hangingPunct="0">
        <a:spcBef>
          <a:spcPct val="20000"/>
        </a:spcBef>
        <a:spcAft>
          <a:spcPct val="0"/>
        </a:spcAft>
        <a:buChar char="–"/>
        <a:defRPr sz="1700">
          <a:solidFill>
            <a:srgbClr val="003366"/>
          </a:solidFill>
          <a:latin typeface="+mn-lt"/>
          <a:ea typeface="Times New Roman" pitchFamily="18" charset="0"/>
          <a:cs typeface="Helvetica" pitchFamily="34" charset="0"/>
        </a:defRPr>
      </a:lvl4pPr>
      <a:lvl5pPr marL="2057400" indent="-228600" algn="l" rtl="0" eaLnBrk="0" fontAlgn="base" hangingPunct="0">
        <a:spcBef>
          <a:spcPct val="20000"/>
        </a:spcBef>
        <a:spcAft>
          <a:spcPct val="0"/>
        </a:spcAft>
        <a:buChar char="»"/>
        <a:defRPr sz="1700">
          <a:solidFill>
            <a:srgbClr val="003366"/>
          </a:solidFill>
          <a:latin typeface="+mn-lt"/>
          <a:ea typeface="Times New Roman" pitchFamily="18" charset="0"/>
          <a:cs typeface="Helvetica" pitchFamily="34" charset="0"/>
        </a:defRPr>
      </a:lvl5pPr>
      <a:lvl6pPr marL="2514600" indent="-228600" algn="l" rtl="0" fontAlgn="base">
        <a:spcBef>
          <a:spcPct val="20000"/>
        </a:spcBef>
        <a:spcAft>
          <a:spcPct val="0"/>
        </a:spcAft>
        <a:buChar char="»"/>
        <a:defRPr sz="1700">
          <a:solidFill>
            <a:srgbClr val="003366"/>
          </a:solidFill>
          <a:latin typeface="+mn-lt"/>
          <a:ea typeface="Times New Roman" pitchFamily="18" charset="0"/>
          <a:cs typeface="Helvetica" pitchFamily="34" charset="0"/>
        </a:defRPr>
      </a:lvl6pPr>
      <a:lvl7pPr marL="2971800" indent="-228600" algn="l" rtl="0" fontAlgn="base">
        <a:spcBef>
          <a:spcPct val="20000"/>
        </a:spcBef>
        <a:spcAft>
          <a:spcPct val="0"/>
        </a:spcAft>
        <a:buChar char="»"/>
        <a:defRPr sz="1700">
          <a:solidFill>
            <a:srgbClr val="003366"/>
          </a:solidFill>
          <a:latin typeface="+mn-lt"/>
          <a:ea typeface="Times New Roman" pitchFamily="18" charset="0"/>
          <a:cs typeface="Helvetica" pitchFamily="34" charset="0"/>
        </a:defRPr>
      </a:lvl7pPr>
      <a:lvl8pPr marL="3429000" indent="-228600" algn="l" rtl="0" fontAlgn="base">
        <a:spcBef>
          <a:spcPct val="20000"/>
        </a:spcBef>
        <a:spcAft>
          <a:spcPct val="0"/>
        </a:spcAft>
        <a:buChar char="»"/>
        <a:defRPr sz="1700">
          <a:solidFill>
            <a:srgbClr val="003366"/>
          </a:solidFill>
          <a:latin typeface="+mn-lt"/>
          <a:ea typeface="Times New Roman" pitchFamily="18" charset="0"/>
          <a:cs typeface="Helvetica" pitchFamily="34" charset="0"/>
        </a:defRPr>
      </a:lvl8pPr>
      <a:lvl9pPr marL="3886200" indent="-228600" algn="l" rtl="0" fontAlgn="base">
        <a:spcBef>
          <a:spcPct val="20000"/>
        </a:spcBef>
        <a:spcAft>
          <a:spcPct val="0"/>
        </a:spcAft>
        <a:buChar char="»"/>
        <a:defRPr sz="1700">
          <a:solidFill>
            <a:srgbClr val="003366"/>
          </a:solidFill>
          <a:latin typeface="+mn-lt"/>
          <a:ea typeface="Times New Roman" pitchFamily="18" charset="0"/>
          <a:cs typeface="Helvetica" pitchFamily="34"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28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err="1" smtClean="0"/>
              <a:t>This</a:t>
            </a:r>
            <a:r>
              <a:rPr lang="de-DE" dirty="0" smtClean="0"/>
              <a:t> </a:t>
            </a:r>
            <a:r>
              <a:rPr lang="de-DE" dirty="0" err="1" smtClean="0"/>
              <a:t>section</a:t>
            </a:r>
            <a:r>
              <a:rPr lang="de-DE" dirty="0" smtClean="0"/>
              <a:t> </a:t>
            </a:r>
          </a:p>
        </p:txBody>
      </p:sp>
      <p:sp>
        <p:nvSpPr>
          <p:cNvPr id="4100" name="Line 4"/>
          <p:cNvSpPr>
            <a:spLocks noChangeShapeType="1"/>
          </p:cNvSpPr>
          <p:nvPr/>
        </p:nvSpPr>
        <p:spPr bwMode="auto">
          <a:xfrm>
            <a:off x="533400" y="1219200"/>
            <a:ext cx="8001000" cy="0"/>
          </a:xfrm>
          <a:prstGeom prst="line">
            <a:avLst/>
          </a:prstGeom>
          <a:noFill/>
          <a:ln w="9525">
            <a:solidFill>
              <a:srgbClr val="003366"/>
            </a:solidFill>
            <a:round/>
            <a:headEnd/>
            <a:tailEnd/>
          </a:ln>
          <a:effectLst/>
        </p:spPr>
        <p:txBody>
          <a:bodyPr/>
          <a:lstStyle/>
          <a:p>
            <a:pPr fontAlgn="base">
              <a:spcBef>
                <a:spcPct val="0"/>
              </a:spcBef>
              <a:spcAft>
                <a:spcPct val="0"/>
              </a:spcAft>
              <a:defRPr/>
            </a:pPr>
            <a:endParaRPr lang="de-DE" b="1" dirty="0">
              <a:solidFill>
                <a:srgbClr val="000000"/>
              </a:solidFill>
            </a:endParaRPr>
          </a:p>
        </p:txBody>
      </p:sp>
      <p:sp>
        <p:nvSpPr>
          <p:cNvPr id="4101" name="Text Box 5"/>
          <p:cNvSpPr txBox="1">
            <a:spLocks noChangeArrowheads="1"/>
          </p:cNvSpPr>
          <p:nvPr/>
        </p:nvSpPr>
        <p:spPr bwMode="auto">
          <a:xfrm>
            <a:off x="7907338" y="6248400"/>
            <a:ext cx="696912" cy="244475"/>
          </a:xfrm>
          <a:prstGeom prst="rect">
            <a:avLst/>
          </a:prstGeom>
          <a:noFill/>
          <a:ln w="9525">
            <a:noFill/>
            <a:miter lim="800000"/>
            <a:headEnd/>
            <a:tailEnd/>
          </a:ln>
          <a:effectLst/>
        </p:spPr>
        <p:txBody>
          <a:bodyPr wrap="none">
            <a:spAutoFit/>
          </a:bodyPr>
          <a:lstStyle/>
          <a:p>
            <a:pPr fontAlgn="base">
              <a:spcBef>
                <a:spcPct val="0"/>
              </a:spcBef>
              <a:spcAft>
                <a:spcPct val="0"/>
              </a:spcAft>
              <a:defRPr/>
            </a:pPr>
            <a:r>
              <a:rPr lang="de-DE" sz="1000" dirty="0">
                <a:solidFill>
                  <a:srgbClr val="000000"/>
                </a:solidFill>
              </a:rPr>
              <a:t>- </a:t>
            </a:r>
            <a:fld id="{2E9B48F2-B8AA-4947-B56E-BF420C312FAC}" type="slidenum">
              <a:rPr lang="de-DE" sz="1000">
                <a:solidFill>
                  <a:srgbClr val="000000"/>
                </a:solidFill>
              </a:rPr>
              <a:pPr fontAlgn="base">
                <a:spcBef>
                  <a:spcPct val="0"/>
                </a:spcBef>
                <a:spcAft>
                  <a:spcPct val="0"/>
                </a:spcAft>
                <a:defRPr/>
              </a:pPr>
              <a:t>‹#›</a:t>
            </a:fld>
            <a:r>
              <a:rPr lang="de-DE" sz="1000" dirty="0">
                <a:solidFill>
                  <a:srgbClr val="000000"/>
                </a:solidFill>
              </a:rPr>
              <a:t> -</a:t>
            </a:r>
          </a:p>
        </p:txBody>
      </p:sp>
      <p:sp>
        <p:nvSpPr>
          <p:cNvPr id="4102" name="Line 6"/>
          <p:cNvSpPr>
            <a:spLocks noChangeShapeType="1"/>
          </p:cNvSpPr>
          <p:nvPr/>
        </p:nvSpPr>
        <p:spPr bwMode="auto">
          <a:xfrm>
            <a:off x="609600" y="6096000"/>
            <a:ext cx="8001000" cy="0"/>
          </a:xfrm>
          <a:prstGeom prst="line">
            <a:avLst/>
          </a:prstGeom>
          <a:noFill/>
          <a:ln w="9525">
            <a:solidFill>
              <a:srgbClr val="003366"/>
            </a:solidFill>
            <a:round/>
            <a:headEnd/>
            <a:tailEnd/>
          </a:ln>
          <a:effectLst/>
        </p:spPr>
        <p:txBody>
          <a:bodyPr/>
          <a:lstStyle/>
          <a:p>
            <a:pPr fontAlgn="base">
              <a:spcBef>
                <a:spcPct val="0"/>
              </a:spcBef>
              <a:spcAft>
                <a:spcPct val="0"/>
              </a:spcAft>
              <a:defRPr/>
            </a:pPr>
            <a:endParaRPr lang="de-DE" b="1" dirty="0">
              <a:solidFill>
                <a:srgbClr val="000000"/>
              </a:solidFill>
            </a:endParaRPr>
          </a:p>
        </p:txBody>
      </p:sp>
      <p:sp>
        <p:nvSpPr>
          <p:cNvPr id="8" name="Footer Placeholder 7"/>
          <p:cNvSpPr>
            <a:spLocks noGrp="1" noChangeArrowheads="1"/>
          </p:cNvSpPr>
          <p:nvPr>
            <p:ph type="ftr" sz="quarter" idx="3"/>
          </p:nvPr>
        </p:nvSpPr>
        <p:spPr>
          <a:xfrm>
            <a:off x="539750" y="6245225"/>
            <a:ext cx="4464050" cy="476250"/>
          </a:xfrm>
          <a:prstGeom prst="rect">
            <a:avLst/>
          </a:prstGeom>
          <a:ln/>
        </p:spPr>
        <p:txBody>
          <a:bodyPr/>
          <a:lstStyle>
            <a:lvl1pPr>
              <a:defRPr sz="1000" b="0">
                <a:latin typeface="Calibri" pitchFamily="34" charset="0"/>
              </a:defRPr>
            </a:lvl1pPr>
          </a:lstStyle>
          <a:p>
            <a:pPr fontAlgn="base">
              <a:spcBef>
                <a:spcPct val="0"/>
              </a:spcBef>
              <a:spcAft>
                <a:spcPct val="0"/>
              </a:spcAft>
              <a:defRPr/>
            </a:pPr>
            <a:r>
              <a:rPr lang="en-US" dirty="0" smtClean="0">
                <a:solidFill>
                  <a:srgbClr val="000000"/>
                </a:solidFill>
              </a:rPr>
              <a:t>Tutorial: Introduction to Recommender Systems, ACM SAC 2010</a:t>
            </a:r>
            <a:endParaRPr lang="en-US" dirty="0">
              <a:solidFill>
                <a:srgbClr val="000000"/>
              </a:solidFill>
            </a:endParaRPr>
          </a:p>
        </p:txBody>
      </p:sp>
    </p:spTree>
    <p:extLst>
      <p:ext uri="{BB962C8B-B14F-4D97-AF65-F5344CB8AC3E}">
        <p14:creationId xmlns:p14="http://schemas.microsoft.com/office/powerpoint/2010/main" val="1484397822"/>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Lst>
  <p:hf sldNum="0" hdr="0" dt="0"/>
  <p:txStyles>
    <p:titleStyle>
      <a:lvl1pPr algn="l" rtl="0" eaLnBrk="0" fontAlgn="base" hangingPunct="0">
        <a:spcBef>
          <a:spcPct val="0"/>
        </a:spcBef>
        <a:spcAft>
          <a:spcPct val="0"/>
        </a:spcAft>
        <a:defRPr sz="2400" b="1">
          <a:solidFill>
            <a:srgbClr val="003366"/>
          </a:solidFill>
          <a:latin typeface="+mj-lt"/>
          <a:ea typeface="+mj-ea"/>
          <a:cs typeface="+mj-cs"/>
        </a:defRPr>
      </a:lvl1pPr>
      <a:lvl2pPr algn="l" rtl="0" eaLnBrk="0" fontAlgn="base" hangingPunct="0">
        <a:spcBef>
          <a:spcPct val="0"/>
        </a:spcBef>
        <a:spcAft>
          <a:spcPct val="0"/>
        </a:spcAft>
        <a:defRPr sz="2400" b="1">
          <a:solidFill>
            <a:srgbClr val="003366"/>
          </a:solidFill>
          <a:latin typeface="Verdana" pitchFamily="34" charset="0"/>
        </a:defRPr>
      </a:lvl2pPr>
      <a:lvl3pPr algn="l" rtl="0" eaLnBrk="0" fontAlgn="base" hangingPunct="0">
        <a:spcBef>
          <a:spcPct val="0"/>
        </a:spcBef>
        <a:spcAft>
          <a:spcPct val="0"/>
        </a:spcAft>
        <a:defRPr sz="2400" b="1">
          <a:solidFill>
            <a:srgbClr val="003366"/>
          </a:solidFill>
          <a:latin typeface="Verdana" pitchFamily="34" charset="0"/>
        </a:defRPr>
      </a:lvl3pPr>
      <a:lvl4pPr algn="l" rtl="0" eaLnBrk="0" fontAlgn="base" hangingPunct="0">
        <a:spcBef>
          <a:spcPct val="0"/>
        </a:spcBef>
        <a:spcAft>
          <a:spcPct val="0"/>
        </a:spcAft>
        <a:defRPr sz="2400" b="1">
          <a:solidFill>
            <a:srgbClr val="003366"/>
          </a:solidFill>
          <a:latin typeface="Verdana" pitchFamily="34" charset="0"/>
        </a:defRPr>
      </a:lvl4pPr>
      <a:lvl5pPr algn="l" rtl="0" eaLnBrk="0" fontAlgn="base" hangingPunct="0">
        <a:spcBef>
          <a:spcPct val="0"/>
        </a:spcBef>
        <a:spcAft>
          <a:spcPct val="0"/>
        </a:spcAft>
        <a:defRPr sz="2400" b="1">
          <a:solidFill>
            <a:srgbClr val="003366"/>
          </a:solidFill>
          <a:latin typeface="Verdana" pitchFamily="34" charset="0"/>
        </a:defRPr>
      </a:lvl5pPr>
      <a:lvl6pPr marL="457200" algn="l" rtl="0" fontAlgn="base">
        <a:spcBef>
          <a:spcPct val="0"/>
        </a:spcBef>
        <a:spcAft>
          <a:spcPct val="0"/>
        </a:spcAft>
        <a:defRPr sz="2400" b="1">
          <a:solidFill>
            <a:srgbClr val="003366"/>
          </a:solidFill>
          <a:latin typeface="Verdana" pitchFamily="34" charset="0"/>
        </a:defRPr>
      </a:lvl6pPr>
      <a:lvl7pPr marL="914400" algn="l" rtl="0" fontAlgn="base">
        <a:spcBef>
          <a:spcPct val="0"/>
        </a:spcBef>
        <a:spcAft>
          <a:spcPct val="0"/>
        </a:spcAft>
        <a:defRPr sz="2400" b="1">
          <a:solidFill>
            <a:srgbClr val="003366"/>
          </a:solidFill>
          <a:latin typeface="Verdana" pitchFamily="34" charset="0"/>
        </a:defRPr>
      </a:lvl7pPr>
      <a:lvl8pPr marL="1371600" algn="l" rtl="0" fontAlgn="base">
        <a:spcBef>
          <a:spcPct val="0"/>
        </a:spcBef>
        <a:spcAft>
          <a:spcPct val="0"/>
        </a:spcAft>
        <a:defRPr sz="2400" b="1">
          <a:solidFill>
            <a:srgbClr val="003366"/>
          </a:solidFill>
          <a:latin typeface="Verdana" pitchFamily="34" charset="0"/>
        </a:defRPr>
      </a:lvl8pPr>
      <a:lvl9pPr marL="1828800" algn="l" rtl="0" fontAlgn="base">
        <a:spcBef>
          <a:spcPct val="0"/>
        </a:spcBef>
        <a:spcAft>
          <a:spcPct val="0"/>
        </a:spcAft>
        <a:defRPr sz="2400" b="1">
          <a:solidFill>
            <a:srgbClr val="003366"/>
          </a:solidFill>
          <a:latin typeface="Verdana" pitchFamily="34" charset="0"/>
        </a:defRPr>
      </a:lvl9pPr>
    </p:titleStyle>
    <p:bodyStyle>
      <a:lvl1pPr marL="342900" indent="-342900" algn="l" rtl="0" eaLnBrk="0" fontAlgn="base" hangingPunct="0">
        <a:spcBef>
          <a:spcPts val="1200"/>
        </a:spcBef>
        <a:spcAft>
          <a:spcPct val="0"/>
        </a:spcAft>
        <a:buChar char="•"/>
        <a:defRPr sz="2000">
          <a:solidFill>
            <a:srgbClr val="003366"/>
          </a:solidFill>
          <a:latin typeface="+mn-lt"/>
          <a:ea typeface="+mn-ea"/>
          <a:cs typeface="+mn-cs"/>
        </a:defRPr>
      </a:lvl1pPr>
      <a:lvl2pPr marL="742950" indent="-285750" algn="l" rtl="0" eaLnBrk="0" fontAlgn="base" hangingPunct="0">
        <a:spcBef>
          <a:spcPct val="20000"/>
        </a:spcBef>
        <a:spcAft>
          <a:spcPct val="0"/>
        </a:spcAft>
        <a:buChar char="–"/>
        <a:defRPr>
          <a:solidFill>
            <a:srgbClr val="003366"/>
          </a:solidFill>
          <a:latin typeface="+mn-lt"/>
        </a:defRPr>
      </a:lvl2pPr>
      <a:lvl3pPr marL="1143000" indent="-228600" algn="l" rtl="0" eaLnBrk="0" fontAlgn="base" hangingPunct="0">
        <a:spcBef>
          <a:spcPct val="20000"/>
        </a:spcBef>
        <a:spcAft>
          <a:spcPct val="0"/>
        </a:spcAft>
        <a:buChar char="•"/>
        <a:defRPr sz="1700">
          <a:solidFill>
            <a:srgbClr val="003366"/>
          </a:solidFill>
          <a:latin typeface="+mn-lt"/>
        </a:defRPr>
      </a:lvl3pPr>
      <a:lvl4pPr marL="1600200" indent="-228600" algn="l" rtl="0" eaLnBrk="0" fontAlgn="base" hangingPunct="0">
        <a:spcBef>
          <a:spcPct val="20000"/>
        </a:spcBef>
        <a:spcAft>
          <a:spcPct val="0"/>
        </a:spcAft>
        <a:buChar char="–"/>
        <a:defRPr sz="1700">
          <a:solidFill>
            <a:srgbClr val="003366"/>
          </a:solidFill>
          <a:latin typeface="+mn-lt"/>
          <a:ea typeface="Times New Roman" pitchFamily="18" charset="0"/>
          <a:cs typeface="Helvetica" pitchFamily="34" charset="0"/>
        </a:defRPr>
      </a:lvl4pPr>
      <a:lvl5pPr marL="2057400" indent="-228600" algn="l" rtl="0" eaLnBrk="0" fontAlgn="base" hangingPunct="0">
        <a:spcBef>
          <a:spcPct val="20000"/>
        </a:spcBef>
        <a:spcAft>
          <a:spcPct val="0"/>
        </a:spcAft>
        <a:buChar char="»"/>
        <a:defRPr sz="1700">
          <a:solidFill>
            <a:srgbClr val="003366"/>
          </a:solidFill>
          <a:latin typeface="+mn-lt"/>
          <a:ea typeface="Times New Roman" pitchFamily="18" charset="0"/>
          <a:cs typeface="Helvetica" pitchFamily="34" charset="0"/>
        </a:defRPr>
      </a:lvl5pPr>
      <a:lvl6pPr marL="2514600" indent="-228600" algn="l" rtl="0" fontAlgn="base">
        <a:spcBef>
          <a:spcPct val="20000"/>
        </a:spcBef>
        <a:spcAft>
          <a:spcPct val="0"/>
        </a:spcAft>
        <a:buChar char="»"/>
        <a:defRPr sz="1700">
          <a:solidFill>
            <a:srgbClr val="003366"/>
          </a:solidFill>
          <a:latin typeface="+mn-lt"/>
          <a:ea typeface="Times New Roman" pitchFamily="18" charset="0"/>
          <a:cs typeface="Helvetica" pitchFamily="34" charset="0"/>
        </a:defRPr>
      </a:lvl6pPr>
      <a:lvl7pPr marL="2971800" indent="-228600" algn="l" rtl="0" fontAlgn="base">
        <a:spcBef>
          <a:spcPct val="20000"/>
        </a:spcBef>
        <a:spcAft>
          <a:spcPct val="0"/>
        </a:spcAft>
        <a:buChar char="»"/>
        <a:defRPr sz="1700">
          <a:solidFill>
            <a:srgbClr val="003366"/>
          </a:solidFill>
          <a:latin typeface="+mn-lt"/>
          <a:ea typeface="Times New Roman" pitchFamily="18" charset="0"/>
          <a:cs typeface="Helvetica" pitchFamily="34" charset="0"/>
        </a:defRPr>
      </a:lvl7pPr>
      <a:lvl8pPr marL="3429000" indent="-228600" algn="l" rtl="0" fontAlgn="base">
        <a:spcBef>
          <a:spcPct val="20000"/>
        </a:spcBef>
        <a:spcAft>
          <a:spcPct val="0"/>
        </a:spcAft>
        <a:buChar char="»"/>
        <a:defRPr sz="1700">
          <a:solidFill>
            <a:srgbClr val="003366"/>
          </a:solidFill>
          <a:latin typeface="+mn-lt"/>
          <a:ea typeface="Times New Roman" pitchFamily="18" charset="0"/>
          <a:cs typeface="Helvetica" pitchFamily="34" charset="0"/>
        </a:defRPr>
      </a:lvl8pPr>
      <a:lvl9pPr marL="3886200" indent="-228600" algn="l" rtl="0" fontAlgn="base">
        <a:spcBef>
          <a:spcPct val="20000"/>
        </a:spcBef>
        <a:spcAft>
          <a:spcPct val="0"/>
        </a:spcAft>
        <a:buChar char="»"/>
        <a:defRPr sz="1700">
          <a:solidFill>
            <a:srgbClr val="003366"/>
          </a:solidFill>
          <a:latin typeface="+mn-lt"/>
          <a:ea typeface="Times New Roman" pitchFamily="18" charset="0"/>
          <a:cs typeface="Helvetica" pitchFamily="34"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1A8F5D-09CF-4B12-BCB2-FCB998BDD8B8}" type="datetimeFigureOut">
              <a:rPr lang="en-US" smtClean="0">
                <a:solidFill>
                  <a:prstClr val="black">
                    <a:tint val="75000"/>
                  </a:prstClr>
                </a:solidFill>
              </a:rPr>
              <a:pPr/>
              <a:t>2/13/2013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339C3C-0F6E-4C9D-9BD6-3361963070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1527059"/>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nfomall.org/X-InformaticsSpring2013/index.html" TargetMode="External"/><Relationship Id="rId2" Type="http://schemas.openxmlformats.org/officeDocument/2006/relationships/hyperlink" Target="mailto:gcf@indiana.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3.xml"/><Relationship Id="rId4" Type="http://schemas.openxmlformats.org/officeDocument/2006/relationships/hyperlink" Target="http://recommenderbook.net/teaching-material/slide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6.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6.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manning.com/pharrington/MLiA_SourceCode.zip" TargetMode="External"/><Relationship Id="rId1" Type="http://schemas.openxmlformats.org/officeDocument/2006/relationships/slideLayout" Target="../slideLayouts/slideLayout7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xml.rels><?xml version="1.0" encoding="UTF-8" standalone="yes"?>
<Relationships xmlns="http://schemas.openxmlformats.org/package/2006/relationships"><Relationship Id="rId3" Type="http://schemas.openxmlformats.org/officeDocument/2006/relationships/hyperlink" Target="http://recommenderbook.net/teaching-material/slides" TargetMode="External"/><Relationship Id="rId2" Type="http://schemas.openxmlformats.org/officeDocument/2006/relationships/notesSlide" Target="../notesSlides/notesSlide1.xml"/><Relationship Id="rId1" Type="http://schemas.openxmlformats.org/officeDocument/2006/relationships/slideLayout" Target="../slideLayouts/slideLayout6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0.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0.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0.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80.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1.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1.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0.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0.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1.xml"/></Relationships>
</file>

<file path=ppt/slides/_rels/slide4.xml.rels><?xml version="1.0" encoding="UTF-8" standalone="yes"?>
<Relationships xmlns="http://schemas.openxmlformats.org/package/2006/relationships"><Relationship Id="rId3" Type="http://schemas.openxmlformats.org/officeDocument/2006/relationships/image" Target="../media/image100.png"/><Relationship Id="rId7" Type="http://schemas.openxmlformats.org/officeDocument/2006/relationships/hyperlink" Target="http://recommenderbook.net/teaching-material/slides" TargetMode="External"/><Relationship Id="rId2" Type="http://schemas.openxmlformats.org/officeDocument/2006/relationships/notesSlide" Target="../notesSlides/notesSlide3.xml"/><Relationship Id="rId1" Type="http://schemas.openxmlformats.org/officeDocument/2006/relationships/slideLayout" Target="../slideLayouts/slideLayout63.xml"/><Relationship Id="rId6" Type="http://schemas.openxmlformats.org/officeDocument/2006/relationships/image" Target="../media/image120.png"/><Relationship Id="rId5" Type="http://schemas.openxmlformats.org/officeDocument/2006/relationships/image" Target="../media/image110.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8" Type="http://schemas.openxmlformats.org/officeDocument/2006/relationships/hyperlink" Target="http://www.cs.umd.edu/~samir/498/Amazon-Recommendations.pdf" TargetMode="External"/><Relationship Id="rId3" Type="http://schemas.openxmlformats.org/officeDocument/2006/relationships/hyperlink" Target="http://recsyswiki.com/wiki/RecSysWiki:About" TargetMode="External"/><Relationship Id="rId7" Type="http://schemas.openxmlformats.org/officeDocument/2006/relationships/hyperlink" Target="http://www.ifi.uzh.ch/ce/teaching/spring2012/16-Recommender-Systems_Slides.pdf" TargetMode="External"/><Relationship Id="rId2" Type="http://schemas.openxmlformats.org/officeDocument/2006/relationships/hyperlink" Target="http://www.slideshare.net/beechung/recommender-systems-tutorialpart1intro" TargetMode="External"/><Relationship Id="rId1" Type="http://schemas.openxmlformats.org/officeDocument/2006/relationships/slideLayout" Target="../slideLayouts/slideLayout76.xml"/><Relationship Id="rId6" Type="http://schemas.openxmlformats.org/officeDocument/2006/relationships/hyperlink" Target="https://sites.google.com/site/recsysi399/" TargetMode="External"/><Relationship Id="rId11" Type="http://schemas.openxmlformats.org/officeDocument/2006/relationships/hyperlink" Target="http://pages.cs.wisc.edu/~beechung/icml11-tutorial/" TargetMode="External"/><Relationship Id="rId5" Type="http://schemas.openxmlformats.org/officeDocument/2006/relationships/hyperlink" Target="http://recommenderbook.net/teaching-material/slides" TargetMode="External"/><Relationship Id="rId10" Type="http://schemas.openxmlformats.org/officeDocument/2006/relationships/hyperlink" Target="http://www.cs.umd.edu/~samir/498/CMSC498K_Hyoungtae_Cho.ppt" TargetMode="External"/><Relationship Id="rId4" Type="http://schemas.openxmlformats.org/officeDocument/2006/relationships/hyperlink" Target="http://recommenderbook.net/" TargetMode="External"/><Relationship Id="rId9" Type="http://schemas.openxmlformats.org/officeDocument/2006/relationships/hyperlink" Target="http://www.cs.umd.edu/~samir/498/schafer01ecommerce.pdf"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www.dcs.warwick.ac.uk/~acristea/courses/CS411/2010/Book%20-%20The%20Adaptive%20Web/HybridWebRecommenderSystems.pdf" TargetMode="External"/><Relationship Id="rId7" Type="http://schemas.openxmlformats.org/officeDocument/2006/relationships/hyperlink" Target="http://ijcai-11.iiia.csic.es/files/proceedings/Tutorial%20IJCAI%202011%20Gesamt.pdf" TargetMode="External"/><Relationship Id="rId2" Type="http://schemas.openxmlformats.org/officeDocument/2006/relationships/hyperlink" Target="http://www.eui.upm.es/~jbobi/jbobi/PapersRS/CollaborativeFilteringRecommenderSystems.pdf" TargetMode="External"/><Relationship Id="rId1" Type="http://schemas.openxmlformats.org/officeDocument/2006/relationships/slideLayout" Target="../slideLayouts/slideLayout76.xml"/><Relationship Id="rId6" Type="http://schemas.openxmlformats.org/officeDocument/2006/relationships/hyperlink" Target="http://ids.csom.umn.edu/faculty/gedas/papers/recommender-systems-survey-2005.pdf" TargetMode="External"/><Relationship Id="rId5" Type="http://schemas.openxmlformats.org/officeDocument/2006/relationships/hyperlink" Target="http://www.cs.orst.edu/~herlock/papers/tois2004.pdf" TargetMode="External"/><Relationship Id="rId4" Type="http://schemas.openxmlformats.org/officeDocument/2006/relationships/hyperlink" Target="http://itlab.dbit.dk/~toine/uchfall2010/lecture09-recommender-systems.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3.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hyperlink" Target="http://recommenderbook.net/teaching-material/slides" TargetMode="External"/><Relationship Id="rId2" Type="http://schemas.openxmlformats.org/officeDocument/2006/relationships/notesSlide" Target="../notesSlides/notesSlide5.xml"/><Relationship Id="rId1" Type="http://schemas.openxmlformats.org/officeDocument/2006/relationships/slideLayout" Target="../slideLayouts/slideLayout63.xml"/></Relationships>
</file>

<file path=ppt/slides/_rels/slide7.xml.rels><?xml version="1.0" encoding="UTF-8" standalone="yes"?>
<Relationships xmlns="http://schemas.openxmlformats.org/package/2006/relationships"><Relationship Id="rId3" Type="http://schemas.openxmlformats.org/officeDocument/2006/relationships/hyperlink" Target="http://recommenderbook.net/teaching-material/slides" TargetMode="External"/><Relationship Id="rId2" Type="http://schemas.openxmlformats.org/officeDocument/2006/relationships/notesSlide" Target="../notesSlides/notesSlide6.xml"/><Relationship Id="rId1" Type="http://schemas.openxmlformats.org/officeDocument/2006/relationships/slideLayout" Target="../slideLayouts/slideLayout63.xml"/></Relationships>
</file>

<file path=ppt/slides/_rels/slide8.xml.rels><?xml version="1.0" encoding="UTF-8" standalone="yes"?>
<Relationships xmlns="http://schemas.openxmlformats.org/package/2006/relationships"><Relationship Id="rId3" Type="http://schemas.openxmlformats.org/officeDocument/2006/relationships/hyperlink" Target="http://recommenderbook.net/teaching-material/slides" TargetMode="External"/><Relationship Id="rId2" Type="http://schemas.openxmlformats.org/officeDocument/2006/relationships/notesSlide" Target="../notesSlides/notesSlide7.xml"/><Relationship Id="rId1" Type="http://schemas.openxmlformats.org/officeDocument/2006/relationships/slideLayout" Target="../slideLayouts/slideLayout63.xml"/></Relationships>
</file>

<file path=ppt/slides/_rels/slide9.xml.rels><?xml version="1.0" encoding="UTF-8" standalone="yes"?>
<Relationships xmlns="http://schemas.openxmlformats.org/package/2006/relationships"><Relationship Id="rId3" Type="http://schemas.openxmlformats.org/officeDocument/2006/relationships/hyperlink" Target="http://recommenderbook.net/teaching-material/slides" TargetMode="External"/><Relationship Id="rId2" Type="http://schemas.openxmlformats.org/officeDocument/2006/relationships/notesSlide" Target="../notesSlides/notesSlide8.xml"/><Relationship Id="rId1" Type="http://schemas.openxmlformats.org/officeDocument/2006/relationships/slideLayout" Target="../slideLayouts/slideLayout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38200"/>
            <a:ext cx="9144000" cy="1470025"/>
          </a:xfrm>
        </p:spPr>
        <p:txBody>
          <a:bodyPr>
            <a:normAutofit fontScale="90000"/>
          </a:bodyPr>
          <a:lstStyle/>
          <a:p>
            <a:r>
              <a:rPr lang="en-US" b="1" dirty="0" smtClean="0"/>
              <a:t>X-Informatics Case Study:</a:t>
            </a:r>
            <a:br>
              <a:rPr lang="en-US" b="1" dirty="0" smtClean="0"/>
            </a:br>
            <a:r>
              <a:rPr lang="en-US" b="1" dirty="0" smtClean="0"/>
              <a:t>e-Commerce and Life Style Informatics: </a:t>
            </a:r>
            <a:br>
              <a:rPr lang="en-US" b="1" dirty="0" smtClean="0"/>
            </a:br>
            <a:r>
              <a:rPr lang="en-US" b="1" dirty="0" smtClean="0"/>
              <a:t>Recommender Systems III: Algorithms Continued and Software</a:t>
            </a:r>
            <a:endParaRPr lang="en-US" b="1" dirty="0"/>
          </a:p>
        </p:txBody>
      </p:sp>
      <p:sp>
        <p:nvSpPr>
          <p:cNvPr id="4" name="Subtitle 3"/>
          <p:cNvSpPr>
            <a:spLocks noGrp="1"/>
          </p:cNvSpPr>
          <p:nvPr>
            <p:ph type="subTitle" idx="1"/>
          </p:nvPr>
        </p:nvSpPr>
        <p:spPr>
          <a:xfrm>
            <a:off x="304800" y="3048000"/>
            <a:ext cx="8382000" cy="3810000"/>
          </a:xfrm>
        </p:spPr>
        <p:txBody>
          <a:bodyPr>
            <a:normAutofit fontScale="77500" lnSpcReduction="20000"/>
          </a:bodyPr>
          <a:lstStyle/>
          <a:p>
            <a:r>
              <a:rPr lang="en-US" dirty="0" smtClean="0"/>
              <a:t>February 11 2013</a:t>
            </a:r>
          </a:p>
          <a:p>
            <a:r>
              <a:rPr lang="en-US" sz="3600" dirty="0" smtClean="0"/>
              <a:t>Geoffrey Fox</a:t>
            </a:r>
          </a:p>
          <a:p>
            <a:pPr lvl="0">
              <a:defRPr/>
            </a:pPr>
            <a:r>
              <a:rPr lang="en-US" dirty="0">
                <a:hlinkClick r:id="rId2"/>
              </a:rPr>
              <a:t>gcf@indiana.edu</a:t>
            </a:r>
            <a:r>
              <a:rPr lang="en-US" dirty="0"/>
              <a:t>            </a:t>
            </a:r>
          </a:p>
          <a:p>
            <a:pPr lvl="0">
              <a:defRPr/>
            </a:pPr>
            <a:r>
              <a:rPr lang="en-US" dirty="0"/>
              <a:t> </a:t>
            </a:r>
            <a:r>
              <a:rPr lang="en-US" dirty="0">
                <a:hlinkClick r:id="rId3"/>
              </a:rPr>
              <a:t>http://</a:t>
            </a:r>
            <a:r>
              <a:rPr lang="en-US" dirty="0" smtClean="0">
                <a:hlinkClick r:id="rId3"/>
              </a:rPr>
              <a:t>www.infomall.org/X-InformaticsSpring2013/index.html</a:t>
            </a:r>
            <a:r>
              <a:rPr lang="en-US" dirty="0" smtClean="0"/>
              <a:t> </a:t>
            </a:r>
            <a:endParaRPr lang="en-US" dirty="0"/>
          </a:p>
          <a:p>
            <a:pPr>
              <a:defRPr/>
            </a:pPr>
            <a:endParaRPr lang="en-US" dirty="0"/>
          </a:p>
          <a:p>
            <a:pPr lvl="0"/>
            <a:r>
              <a:rPr lang="en-US" dirty="0" smtClean="0">
                <a:latin typeface="Times New Roman" pitchFamily="18" charset="0"/>
                <a:cs typeface="Times New Roman" pitchFamily="18" charset="0"/>
              </a:rPr>
              <a:t>Associate Dean for Research and Graduate Studies,  School of Informatics and Computing</a:t>
            </a:r>
          </a:p>
          <a:p>
            <a:r>
              <a:rPr lang="en-US" dirty="0" smtClean="0">
                <a:latin typeface="Times New Roman" pitchFamily="18" charset="0"/>
                <a:cs typeface="Times New Roman" pitchFamily="18" charset="0"/>
              </a:rPr>
              <a:t>Indiana University Bloomington</a:t>
            </a:r>
          </a:p>
          <a:p>
            <a:r>
              <a:rPr lang="en-US" dirty="0" smtClean="0"/>
              <a:t>2013</a:t>
            </a:r>
          </a:p>
        </p:txBody>
      </p:sp>
    </p:spTree>
    <p:extLst>
      <p:ext uri="{BB962C8B-B14F-4D97-AF65-F5344CB8AC3E}">
        <p14:creationId xmlns:p14="http://schemas.microsoft.com/office/powerpoint/2010/main" val="11905218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cs typeface="Calibri" pitchFamily="34" charset="0"/>
              </a:rPr>
              <a:t>Example algorithms for sparse datasets</a:t>
            </a:r>
            <a:endParaRPr lang="en-US" dirty="0">
              <a:cs typeface="Calibri" pitchFamily="34" charset="0"/>
            </a:endParaRP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457200" y="1371600"/>
                <a:ext cx="8229600" cy="4525963"/>
              </a:xfrm>
            </p:spPr>
            <p:txBody>
              <a:bodyPr/>
              <a:lstStyle/>
              <a:p>
                <a:r>
                  <a:rPr lang="en-US" dirty="0" smtClean="0">
                    <a:cs typeface="Calibri" pitchFamily="34" charset="0"/>
                  </a:rPr>
                  <a:t>Recursive </a:t>
                </a:r>
                <a:r>
                  <a:rPr lang="en-US" dirty="0">
                    <a:cs typeface="Calibri" pitchFamily="34" charset="0"/>
                  </a:rPr>
                  <a:t>CF </a:t>
                </a:r>
                <a:r>
                  <a:rPr lang="en-US" b="0" dirty="0">
                    <a:cs typeface="Calibri" pitchFamily="34" charset="0"/>
                  </a:rPr>
                  <a:t>(Zhang and </a:t>
                </a:r>
                <a:r>
                  <a:rPr lang="en-US" b="0" dirty="0" smtClean="0">
                    <a:cs typeface="Calibri" pitchFamily="34" charset="0"/>
                  </a:rPr>
                  <a:t>Pu 2007)</a:t>
                </a:r>
              </a:p>
              <a:p>
                <a:pPr lvl="1"/>
                <a:r>
                  <a:rPr lang="en-US" dirty="0" smtClean="0">
                    <a:cs typeface="Calibri" pitchFamily="34" charset="0"/>
                  </a:rPr>
                  <a:t>Assume there is a very close neighbor </a:t>
                </a:r>
                <a14:m>
                  <m:oMath xmlns:m="http://schemas.openxmlformats.org/officeDocument/2006/math">
                    <m:r>
                      <a:rPr lang="en-US" i="1" dirty="0" smtClean="0">
                        <a:latin typeface="Cambria Math"/>
                        <a:cs typeface="Calibri" pitchFamily="34" charset="0"/>
                      </a:rPr>
                      <m:t>𝑛</m:t>
                    </m:r>
                  </m:oMath>
                </a14:m>
                <a:r>
                  <a:rPr lang="en-US" dirty="0" smtClean="0">
                    <a:cs typeface="Calibri" pitchFamily="34" charset="0"/>
                  </a:rPr>
                  <a:t> of </a:t>
                </a:r>
                <a14:m>
                  <m:oMath xmlns:m="http://schemas.openxmlformats.org/officeDocument/2006/math">
                    <m:r>
                      <a:rPr lang="en-US" i="1" dirty="0" smtClean="0">
                        <a:latin typeface="Cambria Math"/>
                        <a:cs typeface="Calibri" pitchFamily="34" charset="0"/>
                      </a:rPr>
                      <m:t>𝑢</m:t>
                    </m:r>
                  </m:oMath>
                </a14:m>
                <a:r>
                  <a:rPr lang="en-US" dirty="0" smtClean="0">
                    <a:cs typeface="Calibri" pitchFamily="34" charset="0"/>
                  </a:rPr>
                  <a:t> who however has not rated the target item </a:t>
                </a:r>
                <a14:m>
                  <m:oMath xmlns:m="http://schemas.openxmlformats.org/officeDocument/2006/math">
                    <m:r>
                      <a:rPr lang="en-US" i="1" dirty="0" smtClean="0">
                        <a:latin typeface="Cambria Math"/>
                        <a:cs typeface="Calibri" pitchFamily="34" charset="0"/>
                      </a:rPr>
                      <m:t>𝑖</m:t>
                    </m:r>
                  </m:oMath>
                </a14:m>
                <a:r>
                  <a:rPr lang="en-US" dirty="0" smtClean="0">
                    <a:cs typeface="Calibri" pitchFamily="34" charset="0"/>
                  </a:rPr>
                  <a:t> yet.</a:t>
                </a:r>
              </a:p>
              <a:p>
                <a:pPr lvl="1"/>
                <a:r>
                  <a:rPr lang="en-US" dirty="0" smtClean="0">
                    <a:cs typeface="Calibri" pitchFamily="34" charset="0"/>
                  </a:rPr>
                  <a:t>Idea: </a:t>
                </a:r>
              </a:p>
              <a:p>
                <a:pPr lvl="2"/>
                <a:r>
                  <a:rPr lang="en-US" dirty="0" smtClean="0">
                    <a:cs typeface="Calibri" pitchFamily="34" charset="0"/>
                  </a:rPr>
                  <a:t>Apply CF-method recursively and predict a rating for item </a:t>
                </a:r>
                <a14:m>
                  <m:oMath xmlns:m="http://schemas.openxmlformats.org/officeDocument/2006/math">
                    <m:r>
                      <a:rPr lang="en-US" i="1" dirty="0" smtClean="0">
                        <a:latin typeface="Cambria Math"/>
                        <a:cs typeface="Calibri" pitchFamily="34" charset="0"/>
                      </a:rPr>
                      <m:t>𝑖</m:t>
                    </m:r>
                  </m:oMath>
                </a14:m>
                <a:r>
                  <a:rPr lang="en-US" dirty="0" smtClean="0">
                    <a:cs typeface="Calibri" pitchFamily="34" charset="0"/>
                  </a:rPr>
                  <a:t> for the neighbor</a:t>
                </a:r>
              </a:p>
              <a:p>
                <a:pPr lvl="2"/>
                <a:r>
                  <a:rPr lang="en-US" dirty="0" smtClean="0">
                    <a:cs typeface="Calibri" pitchFamily="34" charset="0"/>
                  </a:rPr>
                  <a:t>Use this predicted rating instead of the rating of a more distant direct neighbor</a:t>
                </a: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457200" y="1371600"/>
                <a:ext cx="8229600" cy="4525963"/>
              </a:xfrm>
              <a:blipFill rotWithShape="1">
                <a:blip r:embed="rId3"/>
                <a:stretch>
                  <a:fillRect l="-593" t="-674"/>
                </a:stretch>
              </a:blipFill>
            </p:spPr>
            <p:txBody>
              <a:bodyPr/>
              <a:lstStyle/>
              <a:p>
                <a:r>
                  <a:rPr lang="en-US">
                    <a:noFill/>
                  </a:rPr>
                  <a:t> </a:t>
                </a:r>
              </a:p>
            </p:txBody>
          </p:sp>
        </mc:Fallback>
      </mc:AlternateContent>
      <p:graphicFrame>
        <p:nvGraphicFramePr>
          <p:cNvPr id="16" name="Tabelle 15"/>
          <p:cNvGraphicFramePr>
            <a:graphicFrameLocks noGrp="1"/>
          </p:cNvGraphicFramePr>
          <p:nvPr>
            <p:extLst>
              <p:ext uri="{D42A27DB-BD31-4B8C-83A1-F6EECF244321}">
                <p14:modId xmlns:p14="http://schemas.microsoft.com/office/powerpoint/2010/main" val="2711772452"/>
              </p:ext>
            </p:extLst>
          </p:nvPr>
        </p:nvGraphicFramePr>
        <p:xfrm>
          <a:off x="876300" y="3581400"/>
          <a:ext cx="6096000" cy="2225040"/>
        </p:xfrm>
        <a:graphic>
          <a:graphicData uri="http://schemas.openxmlformats.org/drawingml/2006/table">
            <a:tbl>
              <a:tblPr firstRow="1" bandRow="1">
                <a:tableStyleId>{00A15C55-8517-42AA-B614-E9B94910E393}</a:tableStyleId>
              </a:tblPr>
              <a:tblGrid>
                <a:gridCol w="1016000"/>
                <a:gridCol w="1016000"/>
                <a:gridCol w="1016000"/>
                <a:gridCol w="1016000"/>
                <a:gridCol w="1016000"/>
                <a:gridCol w="1016000"/>
              </a:tblGrid>
              <a:tr h="370840">
                <a:tc>
                  <a:txBody>
                    <a:bodyPr/>
                    <a:lstStyle/>
                    <a:p>
                      <a:pPr algn="ctr"/>
                      <a:endParaRPr lang="en-US" sz="1600" baseline="0" dirty="0">
                        <a:latin typeface="Calibri" pitchFamily="34" charset="0"/>
                      </a:endParaRPr>
                    </a:p>
                  </a:txBody>
                  <a:tcPr/>
                </a:tc>
                <a:tc>
                  <a:txBody>
                    <a:bodyPr/>
                    <a:lstStyle/>
                    <a:p>
                      <a:pPr algn="ctr"/>
                      <a:r>
                        <a:rPr lang="en-US" sz="1600" baseline="0" dirty="0" smtClean="0">
                          <a:latin typeface="Calibri" pitchFamily="34" charset="0"/>
                        </a:rPr>
                        <a:t>Item1</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Item2</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Item3</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Item4</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Item5</a:t>
                      </a:r>
                      <a:endParaRPr lang="en-US" sz="1600" baseline="0" dirty="0">
                        <a:latin typeface="Calibri" pitchFamily="34" charset="0"/>
                      </a:endParaRPr>
                    </a:p>
                  </a:txBody>
                  <a:tcPr/>
                </a:tc>
              </a:tr>
              <a:tr h="370840">
                <a:tc>
                  <a:txBody>
                    <a:bodyPr/>
                    <a:lstStyle/>
                    <a:p>
                      <a:pPr algn="ctr"/>
                      <a:r>
                        <a:rPr lang="en-US" sz="1600" baseline="0" dirty="0" smtClean="0">
                          <a:latin typeface="Calibri" pitchFamily="34" charset="0"/>
                        </a:rPr>
                        <a:t>Alice</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5</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3</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4</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4</a:t>
                      </a:r>
                      <a:endParaRPr lang="en-US" sz="1600" baseline="0" dirty="0">
                        <a:latin typeface="Calibri" pitchFamily="34" charset="0"/>
                      </a:endParaRPr>
                    </a:p>
                  </a:txBody>
                  <a:tcPr/>
                </a:tc>
                <a:tc>
                  <a:txBody>
                    <a:bodyPr/>
                    <a:lstStyle/>
                    <a:p>
                      <a:pPr algn="ctr"/>
                      <a:r>
                        <a:rPr lang="en-US" sz="1800" baseline="0" dirty="0" smtClean="0">
                          <a:solidFill>
                            <a:schemeClr val="tx1"/>
                          </a:solidFill>
                          <a:latin typeface="Calibri" pitchFamily="34" charset="0"/>
                        </a:rPr>
                        <a:t>?</a:t>
                      </a:r>
                      <a:endParaRPr lang="en-US" sz="1800" baseline="0" dirty="0">
                        <a:solidFill>
                          <a:schemeClr val="tx1"/>
                        </a:solidFill>
                        <a:latin typeface="Calibri" pitchFamily="34" charset="0"/>
                      </a:endParaRPr>
                    </a:p>
                  </a:txBody>
                  <a:tcPr>
                    <a:solidFill>
                      <a:srgbClr val="FFC000"/>
                    </a:solidFill>
                  </a:tcPr>
                </a:tc>
              </a:tr>
              <a:tr h="370840">
                <a:tc>
                  <a:txBody>
                    <a:bodyPr/>
                    <a:lstStyle/>
                    <a:p>
                      <a:pPr algn="ctr"/>
                      <a:r>
                        <a:rPr lang="en-US" sz="1600" baseline="0" dirty="0" smtClean="0">
                          <a:latin typeface="Calibri" pitchFamily="34" charset="0"/>
                        </a:rPr>
                        <a:t>User1</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3</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1</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2</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3</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a:t>
                      </a:r>
                      <a:endParaRPr lang="en-US" sz="1600" baseline="0" dirty="0">
                        <a:latin typeface="Calibri" pitchFamily="34" charset="0"/>
                      </a:endParaRPr>
                    </a:p>
                  </a:txBody>
                  <a:tcPr/>
                </a:tc>
              </a:tr>
              <a:tr h="370840">
                <a:tc>
                  <a:txBody>
                    <a:bodyPr/>
                    <a:lstStyle/>
                    <a:p>
                      <a:pPr algn="ctr"/>
                      <a:r>
                        <a:rPr lang="en-US" sz="1600" baseline="0" dirty="0" smtClean="0">
                          <a:latin typeface="Calibri" pitchFamily="34" charset="0"/>
                        </a:rPr>
                        <a:t>User2</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4</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3</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4</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3</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5</a:t>
                      </a:r>
                      <a:endParaRPr lang="en-US" sz="1600" baseline="0" dirty="0">
                        <a:latin typeface="Calibri" pitchFamily="34" charset="0"/>
                      </a:endParaRPr>
                    </a:p>
                  </a:txBody>
                  <a:tcPr/>
                </a:tc>
              </a:tr>
              <a:tr h="370840">
                <a:tc>
                  <a:txBody>
                    <a:bodyPr/>
                    <a:lstStyle/>
                    <a:p>
                      <a:pPr algn="ctr"/>
                      <a:r>
                        <a:rPr lang="en-US" sz="1600" baseline="0" dirty="0" smtClean="0">
                          <a:latin typeface="Calibri" pitchFamily="34" charset="0"/>
                        </a:rPr>
                        <a:t>User3</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3</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3</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1</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5</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4</a:t>
                      </a:r>
                      <a:endParaRPr lang="en-US" sz="1600" baseline="0" dirty="0">
                        <a:latin typeface="Calibri" pitchFamily="34" charset="0"/>
                      </a:endParaRPr>
                    </a:p>
                  </a:txBody>
                  <a:tcPr/>
                </a:tc>
              </a:tr>
              <a:tr h="370840">
                <a:tc>
                  <a:txBody>
                    <a:bodyPr/>
                    <a:lstStyle/>
                    <a:p>
                      <a:pPr algn="ctr"/>
                      <a:r>
                        <a:rPr lang="en-US" sz="1600" baseline="0" dirty="0" smtClean="0">
                          <a:latin typeface="Calibri" pitchFamily="34" charset="0"/>
                        </a:rPr>
                        <a:t>User4</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1</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5</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5</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2</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1</a:t>
                      </a:r>
                      <a:endParaRPr lang="en-US" sz="1600" baseline="0" dirty="0">
                        <a:latin typeface="Calibri" pitchFamily="34" charset="0"/>
                      </a:endParaRPr>
                    </a:p>
                  </a:txBody>
                  <a:tcPr/>
                </a:tc>
              </a:tr>
            </a:tbl>
          </a:graphicData>
        </a:graphic>
      </p:graphicFrame>
      <p:grpSp>
        <p:nvGrpSpPr>
          <p:cNvPr id="19" name="Gruppieren 18"/>
          <p:cNvGrpSpPr/>
          <p:nvPr/>
        </p:nvGrpSpPr>
        <p:grpSpPr>
          <a:xfrm>
            <a:off x="6786578" y="4114800"/>
            <a:ext cx="1713163" cy="500066"/>
            <a:chOff x="6786578" y="4071942"/>
            <a:chExt cx="1713163" cy="500066"/>
          </a:xfrm>
        </p:grpSpPr>
        <p:sp>
          <p:nvSpPr>
            <p:cNvPr id="20" name="Nach links gekrümmter Pfeil 19"/>
            <p:cNvSpPr/>
            <p:nvPr/>
          </p:nvSpPr>
          <p:spPr bwMode="auto">
            <a:xfrm>
              <a:off x="6786578" y="4071942"/>
              <a:ext cx="428628" cy="500066"/>
            </a:xfrm>
            <a:prstGeom prst="curvedLeftArrow">
              <a:avLst/>
            </a:prstGeom>
            <a:solidFill>
              <a:srgbClr val="002060"/>
            </a:solidFill>
            <a:ln w="9525" cap="sq"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alibri" pitchFamily="34" charset="0"/>
                <a:cs typeface="Calibri" pitchFamily="34" charset="0"/>
              </a:endParaRPr>
            </a:p>
          </p:txBody>
        </p:sp>
        <p:sp>
          <p:nvSpPr>
            <p:cNvPr id="21" name="Textfeld 20"/>
            <p:cNvSpPr txBox="1"/>
            <p:nvPr/>
          </p:nvSpPr>
          <p:spPr>
            <a:xfrm>
              <a:off x="7358082" y="4143380"/>
              <a:ext cx="1141659" cy="369332"/>
            </a:xfrm>
            <a:prstGeom prst="rect">
              <a:avLst/>
            </a:prstGeom>
            <a:noFill/>
          </p:spPr>
          <p:txBody>
            <a:bodyPr wrap="none" rtlCol="0">
              <a:spAutoFit/>
            </a:bodyPr>
            <a:lstStyle/>
            <a:p>
              <a:r>
                <a:rPr lang="en-US" b="0" dirty="0" err="1" smtClean="0">
                  <a:solidFill>
                    <a:srgbClr val="002060"/>
                  </a:solidFill>
                  <a:latin typeface="Calibri" pitchFamily="34" charset="0"/>
                  <a:cs typeface="Calibri" pitchFamily="34" charset="0"/>
                </a:rPr>
                <a:t>sim</a:t>
              </a:r>
              <a:r>
                <a:rPr lang="en-US" b="0" dirty="0" smtClean="0">
                  <a:solidFill>
                    <a:srgbClr val="002060"/>
                  </a:solidFill>
                  <a:latin typeface="Calibri" pitchFamily="34" charset="0"/>
                  <a:cs typeface="Calibri" pitchFamily="34" charset="0"/>
                </a:rPr>
                <a:t> </a:t>
              </a:r>
              <a:r>
                <a:rPr lang="en-US" b="0" smtClean="0">
                  <a:solidFill>
                    <a:srgbClr val="002060"/>
                  </a:solidFill>
                  <a:latin typeface="Calibri" pitchFamily="34" charset="0"/>
                  <a:cs typeface="Calibri" pitchFamily="34" charset="0"/>
                </a:rPr>
                <a:t>= 0.85</a:t>
              </a:r>
              <a:endParaRPr lang="en-US" b="0" dirty="0">
                <a:solidFill>
                  <a:srgbClr val="002060"/>
                </a:solidFill>
                <a:latin typeface="Calibri" pitchFamily="34" charset="0"/>
                <a:cs typeface="Calibri" pitchFamily="34" charset="0"/>
              </a:endParaRPr>
            </a:p>
          </p:txBody>
        </p:sp>
      </p:grpSp>
      <p:grpSp>
        <p:nvGrpSpPr>
          <p:cNvPr id="26" name="Gruppieren 25"/>
          <p:cNvGrpSpPr/>
          <p:nvPr/>
        </p:nvGrpSpPr>
        <p:grpSpPr>
          <a:xfrm>
            <a:off x="6732881" y="4649902"/>
            <a:ext cx="2125399" cy="1102608"/>
            <a:chOff x="6732881" y="5107110"/>
            <a:chExt cx="2125399" cy="1102608"/>
          </a:xfrm>
        </p:grpSpPr>
        <p:sp>
          <p:nvSpPr>
            <p:cNvPr id="24" name="Gestreifter Pfeil nach rechts 23"/>
            <p:cNvSpPr/>
            <p:nvPr/>
          </p:nvSpPr>
          <p:spPr bwMode="auto">
            <a:xfrm rot="12253149">
              <a:off x="6732881" y="5107110"/>
              <a:ext cx="928694" cy="285752"/>
            </a:xfrm>
            <a:prstGeom prst="stripedRight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alibri" pitchFamily="34" charset="0"/>
                <a:cs typeface="Calibri" pitchFamily="34" charset="0"/>
              </a:endParaRPr>
            </a:p>
          </p:txBody>
        </p:sp>
        <p:sp>
          <p:nvSpPr>
            <p:cNvPr id="25" name="Textfeld 24"/>
            <p:cNvSpPr txBox="1"/>
            <p:nvPr/>
          </p:nvSpPr>
          <p:spPr>
            <a:xfrm>
              <a:off x="7643834" y="5286388"/>
              <a:ext cx="1214446" cy="923330"/>
            </a:xfrm>
            <a:prstGeom prst="rect">
              <a:avLst/>
            </a:prstGeom>
            <a:solidFill>
              <a:schemeClr val="bg1"/>
            </a:solidFill>
          </p:spPr>
          <p:txBody>
            <a:bodyPr wrap="square" rtlCol="0">
              <a:spAutoFit/>
            </a:bodyPr>
            <a:lstStyle/>
            <a:p>
              <a:r>
                <a:rPr lang="en-US" b="0" dirty="0" smtClean="0">
                  <a:solidFill>
                    <a:srgbClr val="002060"/>
                  </a:solidFill>
                  <a:latin typeface="Calibri" pitchFamily="34" charset="0"/>
                  <a:cs typeface="Calibri" pitchFamily="34" charset="0"/>
                </a:rPr>
                <a:t>Predict rating for</a:t>
              </a:r>
            </a:p>
            <a:p>
              <a:r>
                <a:rPr lang="en-US" b="0" dirty="0" smtClean="0">
                  <a:solidFill>
                    <a:srgbClr val="002060"/>
                  </a:solidFill>
                  <a:latin typeface="Calibri" pitchFamily="34" charset="0"/>
                  <a:cs typeface="Calibri" pitchFamily="34" charset="0"/>
                </a:rPr>
                <a:t>User1</a:t>
              </a:r>
              <a:endParaRPr lang="en-US" b="0" dirty="0">
                <a:solidFill>
                  <a:srgbClr val="002060"/>
                </a:solidFill>
                <a:latin typeface="Calibri" pitchFamily="34" charset="0"/>
                <a:cs typeface="Calibri" pitchFamily="34" charset="0"/>
              </a:endParaRPr>
            </a:p>
          </p:txBody>
        </p:sp>
      </p:grpSp>
      <p:sp>
        <p:nvSpPr>
          <p:cNvPr id="11" name="Rectangle 10"/>
          <p:cNvSpPr/>
          <p:nvPr/>
        </p:nvSpPr>
        <p:spPr>
          <a:xfrm>
            <a:off x="0" y="6248400"/>
            <a:ext cx="7848600" cy="369332"/>
          </a:xfrm>
          <a:prstGeom prst="rect">
            <a:avLst/>
          </a:prstGeom>
        </p:spPr>
        <p:txBody>
          <a:bodyPr wrap="square">
            <a:spAutoFit/>
          </a:bodyPr>
          <a:lstStyle/>
          <a:p>
            <a:r>
              <a:rPr lang="en-US" dirty="0">
                <a:hlinkClick r:id="rId4"/>
              </a:rPr>
              <a:t>http://</a:t>
            </a:r>
            <a:r>
              <a:rPr lang="en-US" dirty="0" smtClean="0">
                <a:hlinkClick r:id="rId4"/>
              </a:rPr>
              <a:t>recommenderbook.net/teaching-material/slides</a:t>
            </a:r>
            <a:r>
              <a:rPr lang="en-US" dirty="0" smtClean="0"/>
              <a:t> Chapter 2</a:t>
            </a:r>
            <a:endParaRPr lang="en-US" dirty="0"/>
          </a:p>
        </p:txBody>
      </p:sp>
    </p:spTree>
    <p:extLst>
      <p:ext uri="{BB962C8B-B14F-4D97-AF65-F5344CB8AC3E}">
        <p14:creationId xmlns:p14="http://schemas.microsoft.com/office/powerpoint/2010/main" val="2194274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k Nearest Neighbors</a:t>
            </a:r>
            <a:endParaRPr lang="en-US" dirty="0"/>
          </a:p>
        </p:txBody>
      </p:sp>
      <p:sp>
        <p:nvSpPr>
          <p:cNvPr id="3" name="Content Placeholder 2"/>
          <p:cNvSpPr>
            <a:spLocks noGrp="1"/>
          </p:cNvSpPr>
          <p:nvPr>
            <p:ph idx="1"/>
          </p:nvPr>
        </p:nvSpPr>
        <p:spPr>
          <a:xfrm>
            <a:off x="19050" y="762000"/>
            <a:ext cx="8972550" cy="4525963"/>
          </a:xfrm>
        </p:spPr>
        <p:txBody>
          <a:bodyPr>
            <a:normAutofit lnSpcReduction="10000"/>
          </a:bodyPr>
          <a:lstStyle/>
          <a:p>
            <a:r>
              <a:rPr lang="en-US" sz="2400" dirty="0" smtClean="0"/>
              <a:t>The basic user and item based  recommendation systems built around k Nearest Neighbor method</a:t>
            </a:r>
          </a:p>
          <a:p>
            <a:r>
              <a:rPr lang="en-US" sz="2400" dirty="0" smtClean="0"/>
              <a:t>Set k = 3…20 and find the k nearest neighbors</a:t>
            </a:r>
          </a:p>
          <a:p>
            <a:r>
              <a:rPr lang="en-US" sz="2400" dirty="0" smtClean="0"/>
              <a:t>If k too small then sensitive to error (maybe one of the k is somehow screwed up)</a:t>
            </a:r>
          </a:p>
          <a:p>
            <a:r>
              <a:rPr lang="en-US" sz="2400" dirty="0" smtClean="0"/>
              <a:t>The algorithm can be trivial</a:t>
            </a:r>
          </a:p>
          <a:p>
            <a:r>
              <a:rPr lang="en-US" sz="2400" dirty="0" smtClean="0"/>
              <a:t>Calculate all the distances (user </a:t>
            </a:r>
            <a:r>
              <a:rPr lang="en-US" sz="2400" dirty="0" err="1" smtClean="0"/>
              <a:t>i</a:t>
            </a:r>
            <a:r>
              <a:rPr lang="en-US" sz="2400" dirty="0" smtClean="0"/>
              <a:t> – Alice) where all users including Alice have rated some cutoff number of identical items</a:t>
            </a:r>
          </a:p>
          <a:p>
            <a:r>
              <a:rPr lang="en-US" sz="2400" dirty="0" smtClean="0"/>
              <a:t>Sort distances lowest to highest</a:t>
            </a:r>
          </a:p>
          <a:p>
            <a:r>
              <a:rPr lang="en-US" sz="2400" dirty="0" smtClean="0"/>
              <a:t>Take the lowest k</a:t>
            </a:r>
          </a:p>
          <a:p>
            <a:r>
              <a:rPr lang="en-US" sz="2400" dirty="0" smtClean="0"/>
              <a:t>See Python code</a:t>
            </a:r>
          </a:p>
          <a:p>
            <a:endParaRPr lang="en-US" sz="2400" dirty="0"/>
          </a:p>
        </p:txBody>
      </p:sp>
    </p:spTree>
    <p:extLst>
      <p:ext uri="{BB962C8B-B14F-4D97-AF65-F5344CB8AC3E}">
        <p14:creationId xmlns:p14="http://schemas.microsoft.com/office/powerpoint/2010/main" val="383903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
            <a:ext cx="8229600" cy="819150"/>
          </a:xfrm>
        </p:spPr>
        <p:txBody>
          <a:bodyPr/>
          <a:lstStyle/>
          <a:p>
            <a:r>
              <a:rPr lang="en-US" b="1" dirty="0" smtClean="0"/>
              <a:t>Some difficulties</a:t>
            </a:r>
            <a:endParaRPr lang="en-US" b="1" dirty="0"/>
          </a:p>
        </p:txBody>
      </p:sp>
      <p:sp>
        <p:nvSpPr>
          <p:cNvPr id="3" name="Content Placeholder 2"/>
          <p:cNvSpPr>
            <a:spLocks noGrp="1"/>
          </p:cNvSpPr>
          <p:nvPr>
            <p:ph idx="1"/>
          </p:nvPr>
        </p:nvSpPr>
        <p:spPr>
          <a:xfrm>
            <a:off x="11430" y="762000"/>
            <a:ext cx="9056370" cy="5410200"/>
          </a:xfrm>
        </p:spPr>
        <p:txBody>
          <a:bodyPr>
            <a:normAutofit lnSpcReduction="10000"/>
          </a:bodyPr>
          <a:lstStyle/>
          <a:p>
            <a:r>
              <a:rPr lang="en-US" sz="2400" dirty="0" smtClean="0"/>
              <a:t>Users and Items each live in </a:t>
            </a:r>
            <a:r>
              <a:rPr lang="en-US" sz="2400" b="1" dirty="0" smtClean="0"/>
              <a:t>abstract spaces</a:t>
            </a:r>
          </a:p>
          <a:p>
            <a:r>
              <a:rPr lang="en-US" sz="2400" dirty="0" smtClean="0"/>
              <a:t>Users in space of items with rankings as coefficients</a:t>
            </a:r>
          </a:p>
          <a:p>
            <a:r>
              <a:rPr lang="en-US" sz="2400" dirty="0" smtClean="0"/>
              <a:t>Items in space of users with rankings as coefficient</a:t>
            </a:r>
          </a:p>
          <a:p>
            <a:r>
              <a:rPr lang="en-US" sz="2400" dirty="0" smtClean="0"/>
              <a:t>OR in content-based, items live in space defined by their content</a:t>
            </a:r>
          </a:p>
          <a:p>
            <a:pPr lvl="1"/>
            <a:r>
              <a:rPr lang="en-US" sz="2000" dirty="0" smtClean="0"/>
              <a:t>Words </a:t>
            </a:r>
          </a:p>
          <a:p>
            <a:pPr lvl="1"/>
            <a:r>
              <a:rPr lang="en-US" sz="2000" dirty="0" smtClean="0"/>
              <a:t>Clusters or “latent factors” or “mixtures” or topics</a:t>
            </a:r>
          </a:p>
          <a:p>
            <a:pPr lvl="1"/>
            <a:r>
              <a:rPr lang="en-US" sz="2000" dirty="0" smtClean="0"/>
              <a:t>Semantic information as in Music Genome</a:t>
            </a:r>
          </a:p>
          <a:p>
            <a:r>
              <a:rPr lang="en-US" sz="2400" dirty="0" smtClean="0"/>
              <a:t>How do we easily find nearest neighbors?</a:t>
            </a:r>
          </a:p>
          <a:p>
            <a:r>
              <a:rPr lang="en-US" sz="2400" dirty="0" smtClean="0"/>
              <a:t>The trivial algorithm needs O(M) distance computations for M customers and then O( </a:t>
            </a:r>
            <a:r>
              <a:rPr lang="en-US" sz="2400" dirty="0" err="1" smtClean="0"/>
              <a:t>M</a:t>
            </a:r>
            <a:r>
              <a:rPr lang="en-US" sz="2400" baseline="-25000" dirty="0" err="1" smtClean="0"/>
              <a:t>real</a:t>
            </a:r>
            <a:r>
              <a:rPr lang="en-US" sz="2400" dirty="0" smtClean="0"/>
              <a:t>(Alice)log{</a:t>
            </a:r>
            <a:r>
              <a:rPr lang="en-US" sz="2400" dirty="0" err="1"/>
              <a:t>M</a:t>
            </a:r>
            <a:r>
              <a:rPr lang="en-US" sz="2400" baseline="-25000" dirty="0" err="1"/>
              <a:t>real</a:t>
            </a:r>
            <a:r>
              <a:rPr lang="en-US" sz="2400" dirty="0"/>
              <a:t>(Alice</a:t>
            </a:r>
            <a:r>
              <a:rPr lang="en-US" sz="2400" dirty="0" smtClean="0"/>
              <a:t>)}) where </a:t>
            </a:r>
            <a:r>
              <a:rPr lang="en-US" sz="2400" dirty="0" err="1"/>
              <a:t>M</a:t>
            </a:r>
            <a:r>
              <a:rPr lang="en-US" sz="2400" baseline="-25000" dirty="0" err="1"/>
              <a:t>real</a:t>
            </a:r>
            <a:r>
              <a:rPr lang="en-US" sz="2400" dirty="0"/>
              <a:t>(Alice</a:t>
            </a:r>
            <a:r>
              <a:rPr lang="en-US" sz="2400" dirty="0" smtClean="0"/>
              <a:t>) users are considered as have rated enough items in common.</a:t>
            </a:r>
          </a:p>
          <a:p>
            <a:r>
              <a:rPr lang="en-US" sz="2400" dirty="0" smtClean="0"/>
              <a:t>Sorting P numbers takes time P </a:t>
            </a:r>
            <a:r>
              <a:rPr lang="en-US" sz="2400" dirty="0" err="1" smtClean="0"/>
              <a:t>logP</a:t>
            </a:r>
            <a:endParaRPr lang="en-US" sz="2400" dirty="0" smtClean="0"/>
          </a:p>
          <a:p>
            <a:r>
              <a:rPr lang="en-US" sz="2400" dirty="0" smtClean="0"/>
              <a:t>If k small, complexity is k </a:t>
            </a:r>
            <a:r>
              <a:rPr lang="en-US" sz="2400" dirty="0" err="1"/>
              <a:t>M</a:t>
            </a:r>
            <a:r>
              <a:rPr lang="en-US" sz="2400" baseline="-25000" dirty="0" err="1"/>
              <a:t>real</a:t>
            </a:r>
            <a:r>
              <a:rPr lang="en-US" sz="2400" dirty="0"/>
              <a:t>(Alice</a:t>
            </a:r>
            <a:r>
              <a:rPr lang="en-US" sz="2400" dirty="0" smtClean="0"/>
              <a:t>)</a:t>
            </a:r>
          </a:p>
          <a:p>
            <a:r>
              <a:rPr lang="en-US" sz="2400" dirty="0" smtClean="0"/>
              <a:t>Note </a:t>
            </a:r>
            <a:r>
              <a:rPr lang="en-US" sz="2400" dirty="0" err="1"/>
              <a:t>M</a:t>
            </a:r>
            <a:r>
              <a:rPr lang="en-US" sz="2400" baseline="-25000" dirty="0" err="1"/>
              <a:t>real</a:t>
            </a:r>
            <a:r>
              <a:rPr lang="en-US" sz="2400" dirty="0"/>
              <a:t>(Alice</a:t>
            </a:r>
            <a:r>
              <a:rPr lang="en-US" sz="2400" dirty="0" smtClean="0"/>
              <a:t>) &lt;&lt; M</a:t>
            </a:r>
            <a:endParaRPr lang="en-US" sz="2400" dirty="0"/>
          </a:p>
          <a:p>
            <a:endParaRPr lang="en-US" sz="2400" dirty="0"/>
          </a:p>
        </p:txBody>
      </p:sp>
    </p:spTree>
    <p:extLst>
      <p:ext uri="{BB962C8B-B14F-4D97-AF65-F5344CB8AC3E}">
        <p14:creationId xmlns:p14="http://schemas.microsoft.com/office/powerpoint/2010/main" val="638093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7171"/>
            <a:ext cx="8229600" cy="1143000"/>
          </a:xfrm>
        </p:spPr>
        <p:txBody>
          <a:bodyPr>
            <a:normAutofit fontScale="90000"/>
          </a:bodyPr>
          <a:lstStyle/>
          <a:p>
            <a:r>
              <a:rPr lang="en-US" b="1" dirty="0" smtClean="0"/>
              <a:t>Wikipedia:</a:t>
            </a:r>
            <a:br>
              <a:rPr lang="en-US" b="1" dirty="0" smtClean="0"/>
            </a:br>
            <a:r>
              <a:rPr lang="en-US" b="1" dirty="0" smtClean="0"/>
              <a:t>Example </a:t>
            </a:r>
            <a:r>
              <a:rPr lang="en-US" b="1" dirty="0"/>
              <a:t>of </a:t>
            </a:r>
            <a:r>
              <a:rPr lang="en-US" b="1" i="1" dirty="0"/>
              <a:t>k</a:t>
            </a:r>
            <a:r>
              <a:rPr lang="en-US" b="1" dirty="0"/>
              <a:t>-NN classification</a:t>
            </a:r>
          </a:p>
        </p:txBody>
      </p:sp>
      <p:sp>
        <p:nvSpPr>
          <p:cNvPr id="3" name="Content Placeholder 2"/>
          <p:cNvSpPr>
            <a:spLocks noGrp="1"/>
          </p:cNvSpPr>
          <p:nvPr>
            <p:ph idx="1"/>
          </p:nvPr>
        </p:nvSpPr>
        <p:spPr>
          <a:xfrm>
            <a:off x="76200" y="1524000"/>
            <a:ext cx="4267200" cy="5181600"/>
          </a:xfrm>
        </p:spPr>
        <p:txBody>
          <a:bodyPr>
            <a:normAutofit fontScale="85000" lnSpcReduction="20000"/>
          </a:bodyPr>
          <a:lstStyle/>
          <a:p>
            <a:r>
              <a:rPr lang="en-US" dirty="0" smtClean="0"/>
              <a:t>The </a:t>
            </a:r>
            <a:r>
              <a:rPr lang="en-US" dirty="0"/>
              <a:t>test sample (green circle) should be classified either to the first class of blue squares or to the second class of red triangles. If </a:t>
            </a:r>
            <a:r>
              <a:rPr lang="en-US" i="1" dirty="0"/>
              <a:t>k = 3</a:t>
            </a:r>
            <a:r>
              <a:rPr lang="en-US" dirty="0"/>
              <a:t>(solid line circle) it is assigned to the second class because there are 2 triangles and only 1 square inside the inner circle. If </a:t>
            </a:r>
            <a:r>
              <a:rPr lang="en-US" i="1" dirty="0"/>
              <a:t>k = 5</a:t>
            </a:r>
            <a:r>
              <a:rPr lang="en-US" dirty="0"/>
              <a:t>(dashed line circle) it is assigned to the first class (3 squares vs. 2 triangles inside the outer circle).</a:t>
            </a:r>
          </a:p>
        </p:txBody>
      </p:sp>
      <p:pic>
        <p:nvPicPr>
          <p:cNvPr id="1028" name="Picture 4" descr="http://upload.wikimedia.org/wikipedia/commons/thumb/e/e7/KnnClassification.svg/2000px-KnnClassification.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38546" y="2057400"/>
            <a:ext cx="4572000" cy="4128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12039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b="1" dirty="0" smtClean="0"/>
              <a:t>The Curse of Dimensionality</a:t>
            </a:r>
            <a:endParaRPr lang="en-US" b="1" dirty="0"/>
          </a:p>
        </p:txBody>
      </p:sp>
      <p:sp>
        <p:nvSpPr>
          <p:cNvPr id="3" name="Content Placeholder 2"/>
          <p:cNvSpPr>
            <a:spLocks noGrp="1"/>
          </p:cNvSpPr>
          <p:nvPr>
            <p:ph idx="1"/>
          </p:nvPr>
        </p:nvSpPr>
        <p:spPr>
          <a:xfrm>
            <a:off x="7620" y="685800"/>
            <a:ext cx="9136380" cy="5969000"/>
          </a:xfrm>
        </p:spPr>
        <p:txBody>
          <a:bodyPr>
            <a:normAutofit/>
          </a:bodyPr>
          <a:lstStyle/>
          <a:p>
            <a:r>
              <a:rPr lang="en-US" sz="2800" dirty="0" smtClean="0"/>
              <a:t>In a low dimension space it is very fast to find nearest neighbors</a:t>
            </a:r>
          </a:p>
          <a:p>
            <a:r>
              <a:rPr lang="en-US" sz="2800" dirty="0" smtClean="0"/>
              <a:t>Divide space into a grid </a:t>
            </a:r>
          </a:p>
          <a:p>
            <a:r>
              <a:rPr lang="en-US" sz="2800" dirty="0" smtClean="0"/>
              <a:t>Assign points to cells of grid</a:t>
            </a:r>
          </a:p>
          <a:p>
            <a:r>
              <a:rPr lang="en-US" sz="2800" dirty="0" smtClean="0"/>
              <a:t>The mesh can be non uniform </a:t>
            </a:r>
          </a:p>
          <a:p>
            <a:r>
              <a:rPr lang="en-US" sz="2800" dirty="0" smtClean="0"/>
              <a:t>Just look at same cell point is in or its neighbors to find k nearest neighbors</a:t>
            </a:r>
          </a:p>
          <a:p>
            <a:r>
              <a:rPr lang="en-US" sz="2800" dirty="0" smtClean="0"/>
              <a:t>Doesn’t work for “abstract” or </a:t>
            </a:r>
            <a:br>
              <a:rPr lang="en-US" sz="2800" dirty="0" smtClean="0"/>
            </a:br>
            <a:r>
              <a:rPr lang="en-US" sz="2800" dirty="0" smtClean="0"/>
              <a:t>high dimension spaces as </a:t>
            </a:r>
            <a:br>
              <a:rPr lang="en-US" sz="2800" dirty="0" smtClean="0"/>
            </a:br>
            <a:r>
              <a:rPr lang="en-US" sz="2800" dirty="0" smtClean="0"/>
              <a:t>too many cells</a:t>
            </a:r>
          </a:p>
          <a:p>
            <a:r>
              <a:rPr lang="en-US" sz="2800" dirty="0" smtClean="0"/>
              <a:t>Factor analysis or clustering or</a:t>
            </a:r>
            <a:br>
              <a:rPr lang="en-US" sz="2800" dirty="0" smtClean="0"/>
            </a:br>
            <a:r>
              <a:rPr lang="en-US" sz="2800" dirty="0" smtClean="0"/>
              <a:t>dimension reduction addresses this</a:t>
            </a:r>
          </a:p>
          <a:p>
            <a:endParaRPr lang="en-US" sz="2800" dirty="0"/>
          </a:p>
        </p:txBody>
      </p:sp>
      <p:pic>
        <p:nvPicPr>
          <p:cNvPr id="2050" name="Picture 2" descr="https://encrypted-tbn1.gstatic.com/images?q=tbn:ANd9GcTaIuadtJ04E1ODW2IH_Zs0FI5HRAFr4bNvuQYXpMxHFVUjHp7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1143000"/>
            <a:ext cx="1943100" cy="19431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encrypted-tbn2.gstatic.com/images?q=tbn:ANd9GcTWHi-tHMSND_J51oy4XcJq6FU_9GXHWIPXLDYubT3BsLJ9UiY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0700" y="3726366"/>
            <a:ext cx="3238500" cy="2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4739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Geoffrey Fox\Desktop\Rc_haixu_100k_after.jpg"/>
          <p:cNvPicPr>
            <a:picLocks noChangeAspect="1" noChangeArrowheads="1"/>
          </p:cNvPicPr>
          <p:nvPr/>
        </p:nvPicPr>
        <p:blipFill rotWithShape="1">
          <a:blip r:embed="rId2">
            <a:extLst>
              <a:ext uri="{28A0092B-C50C-407E-A947-70E740481C1C}">
                <a14:useLocalDpi xmlns:a14="http://schemas.microsoft.com/office/drawing/2010/main" val="0"/>
              </a:ext>
            </a:extLst>
          </a:blip>
          <a:srcRect l="17697" t="8497" r="15760" b="7305"/>
          <a:stretch/>
        </p:blipFill>
        <p:spPr bwMode="auto">
          <a:xfrm>
            <a:off x="834390" y="17734"/>
            <a:ext cx="8382000" cy="687074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 y="5867400"/>
            <a:ext cx="4728602" cy="369332"/>
          </a:xfrm>
          <a:prstGeom prst="rect">
            <a:avLst/>
          </a:prstGeom>
          <a:solidFill>
            <a:schemeClr val="bg1"/>
          </a:solidFill>
        </p:spPr>
        <p:txBody>
          <a:bodyPr wrap="none" rtlCol="0">
            <a:spAutoFit/>
          </a:bodyPr>
          <a:lstStyle/>
          <a:p>
            <a:r>
              <a:rPr lang="en-US" dirty="0" smtClean="0"/>
              <a:t>Genome Data projected to 3D and put in a mesh</a:t>
            </a:r>
            <a:endParaRPr lang="en-US" dirty="0"/>
          </a:p>
        </p:txBody>
      </p:sp>
    </p:spTree>
    <p:extLst>
      <p:ext uri="{BB962C8B-B14F-4D97-AF65-F5344CB8AC3E}">
        <p14:creationId xmlns:p14="http://schemas.microsoft.com/office/powerpoint/2010/main" val="5864788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229600" cy="1143000"/>
          </a:xfrm>
        </p:spPr>
        <p:txBody>
          <a:bodyPr/>
          <a:lstStyle/>
          <a:p>
            <a:r>
              <a:rPr lang="en-US" b="1" dirty="0" smtClean="0"/>
              <a:t>Python Example</a:t>
            </a:r>
            <a:endParaRPr lang="en-US" b="1" dirty="0"/>
          </a:p>
        </p:txBody>
      </p:sp>
      <p:sp>
        <p:nvSpPr>
          <p:cNvPr id="3" name="Content Placeholder 2"/>
          <p:cNvSpPr>
            <a:spLocks noGrp="1"/>
          </p:cNvSpPr>
          <p:nvPr>
            <p:ph idx="1"/>
          </p:nvPr>
        </p:nvSpPr>
        <p:spPr>
          <a:xfrm>
            <a:off x="76199" y="1295400"/>
            <a:ext cx="8989277" cy="4525963"/>
          </a:xfrm>
        </p:spPr>
        <p:txBody>
          <a:bodyPr>
            <a:normAutofit/>
          </a:bodyPr>
          <a:lstStyle/>
          <a:p>
            <a:r>
              <a:rPr lang="en-US" sz="2800" b="1" dirty="0"/>
              <a:t>Machine Learning in Action</a:t>
            </a:r>
            <a:r>
              <a:rPr lang="en-US" sz="2800" dirty="0"/>
              <a:t/>
            </a:r>
            <a:br>
              <a:rPr lang="en-US" sz="2800" dirty="0"/>
            </a:br>
            <a:r>
              <a:rPr lang="en-US" sz="2800" dirty="0"/>
              <a:t/>
            </a:r>
            <a:br>
              <a:rPr lang="en-US" sz="2800" dirty="0"/>
            </a:br>
            <a:r>
              <a:rPr lang="en-US" sz="2800" b="1" dirty="0"/>
              <a:t>Peter Harrington</a:t>
            </a:r>
            <a:r>
              <a:rPr lang="en-US" sz="2800" dirty="0"/>
              <a:t/>
            </a:r>
            <a:br>
              <a:rPr lang="en-US" sz="2800" dirty="0"/>
            </a:br>
            <a:r>
              <a:rPr lang="en-US" sz="2800" dirty="0"/>
              <a:t/>
            </a:r>
            <a:br>
              <a:rPr lang="en-US" sz="2800" dirty="0"/>
            </a:br>
            <a:r>
              <a:rPr lang="en-US" sz="2800" dirty="0"/>
              <a:t>April, 2012 | 384 pages </a:t>
            </a:r>
            <a:br>
              <a:rPr lang="en-US" sz="2800" dirty="0"/>
            </a:br>
            <a:r>
              <a:rPr lang="en-US" sz="2800" dirty="0"/>
              <a:t>ISBN: </a:t>
            </a:r>
            <a:r>
              <a:rPr lang="en-US" sz="2800" dirty="0" smtClean="0"/>
              <a:t>9781617290183</a:t>
            </a:r>
          </a:p>
          <a:p>
            <a:r>
              <a:rPr lang="en-US" sz="2400" dirty="0">
                <a:hlinkClick r:id="rId2"/>
              </a:rPr>
              <a:t>http://</a:t>
            </a:r>
            <a:r>
              <a:rPr lang="en-US" sz="2400" dirty="0" smtClean="0">
                <a:hlinkClick r:id="rId2"/>
              </a:rPr>
              <a:t>www.manning.com/pharrington/MLiA_SourceCode.zip</a:t>
            </a:r>
            <a:endParaRPr lang="en-US" sz="2400" dirty="0" smtClean="0"/>
          </a:p>
          <a:p>
            <a:r>
              <a:rPr lang="en-US" sz="2800" dirty="0" smtClean="0"/>
              <a:t>Chapter 2</a:t>
            </a:r>
          </a:p>
          <a:p>
            <a:endParaRPr lang="en-US" sz="2800" dirty="0"/>
          </a:p>
        </p:txBody>
      </p:sp>
      <p:pic>
        <p:nvPicPr>
          <p:cNvPr id="10242" name="Picture 2" descr="http://www.manning.com/pharrington/pharrington_cover1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0196" y="0"/>
            <a:ext cx="2833804" cy="3551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4877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Read a 3D File of Labels and Rating</a:t>
            </a:r>
            <a:endParaRPr lang="en-US" dirty="0"/>
          </a:p>
        </p:txBody>
      </p:sp>
      <p:sp>
        <p:nvSpPr>
          <p:cNvPr id="3" name="Content Placeholder 2"/>
          <p:cNvSpPr>
            <a:spLocks noGrp="1"/>
          </p:cNvSpPr>
          <p:nvPr>
            <p:ph idx="1"/>
          </p:nvPr>
        </p:nvSpPr>
        <p:spPr/>
        <p:txBody>
          <a:bodyPr/>
          <a:lstStyle/>
          <a:p>
            <a:r>
              <a:rPr lang="en-US" dirty="0" smtClean="0"/>
              <a:t>3D Labels are content</a:t>
            </a:r>
          </a:p>
          <a:p>
            <a:r>
              <a:rPr lang="en-US" dirty="0">
                <a:solidFill>
                  <a:schemeClr val="tx2">
                    <a:lumMod val="60000"/>
                    <a:lumOff val="40000"/>
                  </a:schemeClr>
                </a:solidFill>
              </a:rPr>
              <a:t>#	Set up a </a:t>
            </a:r>
            <a:r>
              <a:rPr lang="en-US" dirty="0" err="1">
                <a:solidFill>
                  <a:schemeClr val="tx2">
                    <a:lumMod val="60000"/>
                    <a:lumOff val="40000"/>
                  </a:schemeClr>
                </a:solidFill>
              </a:rPr>
              <a:t>datset</a:t>
            </a:r>
            <a:r>
              <a:rPr lang="en-US" dirty="0">
                <a:solidFill>
                  <a:schemeClr val="tx2">
                    <a:lumMod val="60000"/>
                    <a:lumOff val="40000"/>
                  </a:schemeClr>
                </a:solidFill>
              </a:rPr>
              <a:t> of 4 (2D vector) items -- each of which has one of two labels</a:t>
            </a:r>
          </a:p>
          <a:p>
            <a:r>
              <a:rPr lang="en-US" dirty="0" err="1"/>
              <a:t>def</a:t>
            </a:r>
            <a:r>
              <a:rPr lang="en-US" dirty="0"/>
              <a:t> </a:t>
            </a:r>
            <a:r>
              <a:rPr lang="en-US" dirty="0" err="1"/>
              <a:t>createDataSet</a:t>
            </a:r>
            <a:r>
              <a:rPr lang="en-US" dirty="0"/>
              <a:t>():</a:t>
            </a:r>
          </a:p>
          <a:p>
            <a:r>
              <a:rPr lang="en-US" dirty="0"/>
              <a:t>    group = array([[1.0,1.1],[1.0,1.0],[0,0],[0,0.1]])</a:t>
            </a:r>
          </a:p>
          <a:p>
            <a:r>
              <a:rPr lang="en-US" dirty="0"/>
              <a:t>    labels = ['A','A','B','B']</a:t>
            </a:r>
          </a:p>
          <a:p>
            <a:r>
              <a:rPr lang="en-US" dirty="0"/>
              <a:t>    return group, labels</a:t>
            </a:r>
            <a:endParaRPr lang="en-US" dirty="0" smtClean="0"/>
          </a:p>
          <a:p>
            <a:endParaRPr lang="en-US" dirty="0"/>
          </a:p>
        </p:txBody>
      </p:sp>
    </p:spTree>
    <p:extLst>
      <p:ext uri="{BB962C8B-B14F-4D97-AF65-F5344CB8AC3E}">
        <p14:creationId xmlns:p14="http://schemas.microsoft.com/office/powerpoint/2010/main" val="31872321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762000"/>
          </a:xfrm>
        </p:spPr>
        <p:txBody>
          <a:bodyPr/>
          <a:lstStyle/>
          <a:p>
            <a:r>
              <a:rPr lang="en-US" b="1" dirty="0" smtClean="0"/>
              <a:t>Python Example I</a:t>
            </a:r>
            <a:endParaRPr lang="en-US" b="1" dirty="0"/>
          </a:p>
        </p:txBody>
      </p:sp>
      <p:sp>
        <p:nvSpPr>
          <p:cNvPr id="3" name="Content Placeholder 2"/>
          <p:cNvSpPr>
            <a:spLocks noGrp="1"/>
          </p:cNvSpPr>
          <p:nvPr>
            <p:ph idx="1"/>
          </p:nvPr>
        </p:nvSpPr>
        <p:spPr>
          <a:xfrm>
            <a:off x="0" y="685800"/>
            <a:ext cx="9144000" cy="6019800"/>
          </a:xfrm>
        </p:spPr>
        <p:txBody>
          <a:bodyPr>
            <a:normAutofit fontScale="62500" lnSpcReduction="20000"/>
          </a:bodyPr>
          <a:lstStyle/>
          <a:p>
            <a:r>
              <a:rPr lang="en-US" dirty="0"/>
              <a:t>%cd d:\\Python\RecommenderCh02</a:t>
            </a:r>
          </a:p>
          <a:p>
            <a:r>
              <a:rPr lang="en-US" dirty="0"/>
              <a:t>import </a:t>
            </a:r>
            <a:r>
              <a:rPr lang="en-US" dirty="0" err="1"/>
              <a:t>kNN</a:t>
            </a:r>
            <a:endParaRPr lang="en-US" dirty="0"/>
          </a:p>
          <a:p>
            <a:pPr marL="0" indent="0">
              <a:buNone/>
            </a:pPr>
            <a:endParaRPr lang="en-US" dirty="0"/>
          </a:p>
          <a:p>
            <a:r>
              <a:rPr lang="en-US" dirty="0" err="1"/>
              <a:t>FigDating</a:t>
            </a:r>
            <a:r>
              <a:rPr lang="en-US" dirty="0"/>
              <a:t> = figure()</a:t>
            </a:r>
          </a:p>
          <a:p>
            <a:endParaRPr lang="en-US" dirty="0"/>
          </a:p>
          <a:p>
            <a:r>
              <a:rPr lang="en-US" dirty="0" err="1"/>
              <a:t>group,labels</a:t>
            </a:r>
            <a:r>
              <a:rPr lang="en-US" dirty="0"/>
              <a:t> = </a:t>
            </a:r>
            <a:r>
              <a:rPr lang="en-US" dirty="0" err="1"/>
              <a:t>kNN.createDataSet</a:t>
            </a:r>
            <a:r>
              <a:rPr lang="en-US" dirty="0"/>
              <a:t>()</a:t>
            </a:r>
          </a:p>
          <a:p>
            <a:endParaRPr lang="en-US" dirty="0"/>
          </a:p>
          <a:p>
            <a:r>
              <a:rPr lang="en-US" dirty="0"/>
              <a:t>colormap1 = { '</a:t>
            </a:r>
            <a:r>
              <a:rPr lang="en-US" dirty="0" err="1"/>
              <a:t>A':'red</a:t>
            </a:r>
            <a:r>
              <a:rPr lang="en-US" dirty="0"/>
              <a:t>', '</a:t>
            </a:r>
            <a:r>
              <a:rPr lang="en-US" dirty="0" err="1"/>
              <a:t>B':'blue</a:t>
            </a:r>
            <a:r>
              <a:rPr lang="en-US" dirty="0"/>
              <a:t>'}</a:t>
            </a:r>
          </a:p>
          <a:p>
            <a:endParaRPr lang="en-US" dirty="0"/>
          </a:p>
          <a:p>
            <a:r>
              <a:rPr lang="en-US" dirty="0" err="1"/>
              <a:t>ColoredGroupLabels</a:t>
            </a:r>
            <a:r>
              <a:rPr lang="en-US" dirty="0"/>
              <a:t> = []</a:t>
            </a:r>
          </a:p>
          <a:p>
            <a:r>
              <a:rPr lang="en-US" dirty="0"/>
              <a:t>for things in labels:</a:t>
            </a:r>
          </a:p>
          <a:p>
            <a:r>
              <a:rPr lang="en-US" dirty="0"/>
              <a:t>    </a:t>
            </a:r>
            <a:r>
              <a:rPr lang="en-US" dirty="0" err="1"/>
              <a:t>ColoredGroupLabels.append</a:t>
            </a:r>
            <a:r>
              <a:rPr lang="en-US" dirty="0"/>
              <a:t>(colormap1[things])</a:t>
            </a:r>
          </a:p>
          <a:p>
            <a:endParaRPr lang="en-US" dirty="0"/>
          </a:p>
          <a:p>
            <a:r>
              <a:rPr lang="en-US" dirty="0"/>
              <a:t>ax1 = </a:t>
            </a:r>
            <a:r>
              <a:rPr lang="en-US" dirty="0" err="1"/>
              <a:t>FigDating.add_subplot</a:t>
            </a:r>
            <a:r>
              <a:rPr lang="en-US" dirty="0"/>
              <a:t>(311, </a:t>
            </a:r>
            <a:r>
              <a:rPr lang="en-US" dirty="0" err="1"/>
              <a:t>xlim</a:t>
            </a:r>
            <a:r>
              <a:rPr lang="en-US" dirty="0"/>
              <a:t>=(-0.1,1.1), </a:t>
            </a:r>
            <a:r>
              <a:rPr lang="en-US" dirty="0" err="1"/>
              <a:t>ylim</a:t>
            </a:r>
            <a:r>
              <a:rPr lang="en-US" dirty="0"/>
              <a:t>=(-.05,1.15))</a:t>
            </a:r>
          </a:p>
          <a:p>
            <a:r>
              <a:rPr lang="en-US" dirty="0"/>
              <a:t>ax1.scatter(group[:,0], group[:,1], s= 20, c= </a:t>
            </a:r>
            <a:r>
              <a:rPr lang="en-US" dirty="0" err="1"/>
              <a:t>ColoredGroupLabels</a:t>
            </a:r>
            <a:r>
              <a:rPr lang="en-US" dirty="0"/>
              <a:t>, marker = 'o' )</a:t>
            </a:r>
          </a:p>
          <a:p>
            <a:endParaRPr lang="en-US" dirty="0"/>
          </a:p>
          <a:p>
            <a:r>
              <a:rPr lang="en-US" dirty="0" err="1"/>
              <a:t>testvector</a:t>
            </a:r>
            <a:r>
              <a:rPr lang="en-US" dirty="0"/>
              <a:t> = [.2, .2]</a:t>
            </a:r>
          </a:p>
          <a:p>
            <a:r>
              <a:rPr lang="en-US" dirty="0"/>
              <a:t>answer = kNN.classify0(</a:t>
            </a:r>
            <a:r>
              <a:rPr lang="en-US" dirty="0" err="1"/>
              <a:t>testvector,group</a:t>
            </a:r>
            <a:r>
              <a:rPr lang="en-US" dirty="0"/>
              <a:t>, labels, 3)</a:t>
            </a:r>
          </a:p>
          <a:p>
            <a:r>
              <a:rPr lang="en-US" dirty="0"/>
              <a:t># type answer to see result</a:t>
            </a:r>
          </a:p>
          <a:p>
            <a:endParaRPr lang="en-US" dirty="0"/>
          </a:p>
        </p:txBody>
      </p:sp>
    </p:spTree>
    <p:extLst>
      <p:ext uri="{BB962C8B-B14F-4D97-AF65-F5344CB8AC3E}">
        <p14:creationId xmlns:p14="http://schemas.microsoft.com/office/powerpoint/2010/main" val="6577501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762000"/>
          </a:xfrm>
        </p:spPr>
        <p:txBody>
          <a:bodyPr/>
          <a:lstStyle/>
          <a:p>
            <a:r>
              <a:rPr lang="en-US" b="1" dirty="0" smtClean="0"/>
              <a:t>Python Example II</a:t>
            </a:r>
            <a:endParaRPr lang="en-US" b="1" dirty="0"/>
          </a:p>
        </p:txBody>
      </p:sp>
      <p:sp>
        <p:nvSpPr>
          <p:cNvPr id="3" name="Content Placeholder 2"/>
          <p:cNvSpPr>
            <a:spLocks noGrp="1"/>
          </p:cNvSpPr>
          <p:nvPr>
            <p:ph idx="1"/>
          </p:nvPr>
        </p:nvSpPr>
        <p:spPr>
          <a:xfrm>
            <a:off x="0" y="685800"/>
            <a:ext cx="9144000" cy="6019800"/>
          </a:xfrm>
        </p:spPr>
        <p:txBody>
          <a:bodyPr>
            <a:normAutofit fontScale="62500" lnSpcReduction="20000"/>
          </a:bodyPr>
          <a:lstStyle/>
          <a:p>
            <a:r>
              <a:rPr lang="en-US" dirty="0"/>
              <a:t>ax1.scatter(</a:t>
            </a:r>
            <a:r>
              <a:rPr lang="en-US" dirty="0" err="1"/>
              <a:t>testvector</a:t>
            </a:r>
            <a:r>
              <a:rPr lang="en-US" dirty="0"/>
              <a:t>[0], </a:t>
            </a:r>
            <a:r>
              <a:rPr lang="en-US" dirty="0" err="1"/>
              <a:t>testvector</a:t>
            </a:r>
            <a:r>
              <a:rPr lang="en-US" dirty="0"/>
              <a:t>[1], s= 20, c= colormap1[answer], marker = 'x' )</a:t>
            </a:r>
          </a:p>
          <a:p>
            <a:r>
              <a:rPr lang="en-US" dirty="0" err="1"/>
              <a:t>testvector</a:t>
            </a:r>
            <a:r>
              <a:rPr lang="en-US" dirty="0"/>
              <a:t> = [.5, .5]</a:t>
            </a:r>
          </a:p>
          <a:p>
            <a:r>
              <a:rPr lang="en-US" dirty="0"/>
              <a:t>answer = kNN.classify0(</a:t>
            </a:r>
            <a:r>
              <a:rPr lang="en-US" dirty="0" err="1"/>
              <a:t>testvector,group</a:t>
            </a:r>
            <a:r>
              <a:rPr lang="en-US" dirty="0"/>
              <a:t>, labels, 3)</a:t>
            </a:r>
          </a:p>
          <a:p>
            <a:r>
              <a:rPr lang="en-US" dirty="0"/>
              <a:t>ax1.scatter(</a:t>
            </a:r>
            <a:r>
              <a:rPr lang="en-US" dirty="0" err="1"/>
              <a:t>testvector</a:t>
            </a:r>
            <a:r>
              <a:rPr lang="en-US" dirty="0"/>
              <a:t>[0], </a:t>
            </a:r>
            <a:r>
              <a:rPr lang="en-US" dirty="0" err="1"/>
              <a:t>testvector</a:t>
            </a:r>
            <a:r>
              <a:rPr lang="en-US" dirty="0"/>
              <a:t>[1], s= 20, c= colormap1[answer], marker = 'x' )</a:t>
            </a:r>
          </a:p>
          <a:p>
            <a:r>
              <a:rPr lang="en-US" dirty="0" err="1"/>
              <a:t>testvector</a:t>
            </a:r>
            <a:r>
              <a:rPr lang="en-US" dirty="0"/>
              <a:t> = [.75, .75]</a:t>
            </a:r>
          </a:p>
          <a:p>
            <a:r>
              <a:rPr lang="en-US" dirty="0"/>
              <a:t>answer = kNN.classify0(</a:t>
            </a:r>
            <a:r>
              <a:rPr lang="en-US" dirty="0" err="1"/>
              <a:t>testvector,group</a:t>
            </a:r>
            <a:r>
              <a:rPr lang="en-US" dirty="0"/>
              <a:t>, labels, 3)</a:t>
            </a:r>
          </a:p>
          <a:p>
            <a:r>
              <a:rPr lang="en-US" dirty="0"/>
              <a:t>ax1.scatter(</a:t>
            </a:r>
            <a:r>
              <a:rPr lang="en-US" dirty="0" err="1"/>
              <a:t>testvector</a:t>
            </a:r>
            <a:r>
              <a:rPr lang="en-US" dirty="0"/>
              <a:t>[0], </a:t>
            </a:r>
            <a:r>
              <a:rPr lang="en-US" dirty="0" err="1"/>
              <a:t>testvector</a:t>
            </a:r>
            <a:r>
              <a:rPr lang="en-US" dirty="0"/>
              <a:t>[1], s= 20, c= colormap1[answer], marker = 'x' )</a:t>
            </a:r>
          </a:p>
          <a:p>
            <a:endParaRPr lang="en-US" dirty="0"/>
          </a:p>
          <a:p>
            <a:r>
              <a:rPr lang="en-US" dirty="0" err="1"/>
              <a:t>datingDataMat,datingLabels</a:t>
            </a:r>
            <a:r>
              <a:rPr lang="en-US" dirty="0"/>
              <a:t> = kNN.file2matrix('datingTestSet2.txt')</a:t>
            </a:r>
          </a:p>
          <a:p>
            <a:r>
              <a:rPr lang="en-US" dirty="0" err="1"/>
              <a:t>datingLabelArray</a:t>
            </a:r>
            <a:r>
              <a:rPr lang="en-US" dirty="0"/>
              <a:t> = array(</a:t>
            </a:r>
            <a:r>
              <a:rPr lang="en-US" dirty="0" err="1"/>
              <a:t>datingLabels</a:t>
            </a:r>
            <a:r>
              <a:rPr lang="en-US" dirty="0"/>
              <a:t>)</a:t>
            </a:r>
          </a:p>
          <a:p>
            <a:endParaRPr lang="en-US" dirty="0"/>
          </a:p>
          <a:p>
            <a:r>
              <a:rPr lang="en-US" dirty="0"/>
              <a:t>colormap2 = { 1:'red', 2:'blue', 3:'green' }</a:t>
            </a:r>
          </a:p>
          <a:p>
            <a:endParaRPr lang="en-US" dirty="0"/>
          </a:p>
          <a:p>
            <a:r>
              <a:rPr lang="en-US" dirty="0" err="1"/>
              <a:t>ColoredDatingLabel</a:t>
            </a:r>
            <a:r>
              <a:rPr lang="en-US" dirty="0"/>
              <a:t> = []</a:t>
            </a:r>
          </a:p>
          <a:p>
            <a:r>
              <a:rPr lang="en-US" dirty="0"/>
              <a:t>for things in </a:t>
            </a:r>
            <a:r>
              <a:rPr lang="en-US" dirty="0" err="1"/>
              <a:t>datingLabelArray</a:t>
            </a:r>
            <a:r>
              <a:rPr lang="en-US" dirty="0"/>
              <a:t>:</a:t>
            </a:r>
          </a:p>
          <a:p>
            <a:r>
              <a:rPr lang="en-US" dirty="0"/>
              <a:t>    </a:t>
            </a:r>
            <a:r>
              <a:rPr lang="en-US" dirty="0" err="1"/>
              <a:t>ColoredDatingLabel.append</a:t>
            </a:r>
            <a:r>
              <a:rPr lang="en-US" dirty="0"/>
              <a:t>(colormap2[things])</a:t>
            </a:r>
          </a:p>
          <a:p>
            <a:endParaRPr lang="en-US" dirty="0"/>
          </a:p>
          <a:p>
            <a:endParaRPr lang="en-US" dirty="0"/>
          </a:p>
        </p:txBody>
      </p:sp>
    </p:spTree>
    <p:extLst>
      <p:ext uri="{BB962C8B-B14F-4D97-AF65-F5344CB8AC3E}">
        <p14:creationId xmlns:p14="http://schemas.microsoft.com/office/powerpoint/2010/main" val="1539724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Memory-based and model-based approaches</a:t>
            </a:r>
            <a:endParaRPr lang="en-US" dirty="0"/>
          </a:p>
        </p:txBody>
      </p:sp>
      <p:sp>
        <p:nvSpPr>
          <p:cNvPr id="3" name="Inhaltsplatzhalter 2"/>
          <p:cNvSpPr>
            <a:spLocks noGrp="1"/>
          </p:cNvSpPr>
          <p:nvPr>
            <p:ph idx="1"/>
          </p:nvPr>
        </p:nvSpPr>
        <p:spPr/>
        <p:txBody>
          <a:bodyPr/>
          <a:lstStyle/>
          <a:p>
            <a:r>
              <a:rPr lang="en-US" dirty="0" smtClean="0"/>
              <a:t>User-based CF is said to be "memory-based“ </a:t>
            </a:r>
            <a:r>
              <a:rPr lang="en-US" dirty="0" smtClean="0">
                <a:solidFill>
                  <a:srgbClr val="FF0000"/>
                </a:solidFill>
              </a:rPr>
              <a:t>(Real-Time)</a:t>
            </a:r>
          </a:p>
          <a:p>
            <a:pPr lvl="1"/>
            <a:r>
              <a:rPr lang="en-US" dirty="0" smtClean="0"/>
              <a:t>the rating matrix is directly used to find neighbors / make predictions</a:t>
            </a:r>
          </a:p>
          <a:p>
            <a:pPr lvl="1"/>
            <a:r>
              <a:rPr lang="en-US" dirty="0" smtClean="0"/>
              <a:t>does not scale for most real-world scenarios</a:t>
            </a:r>
          </a:p>
          <a:p>
            <a:pPr lvl="1"/>
            <a:r>
              <a:rPr lang="en-US" dirty="0" smtClean="0"/>
              <a:t>large e-commerce sites have tens of millions of customers and millions of items</a:t>
            </a:r>
          </a:p>
          <a:p>
            <a:r>
              <a:rPr lang="en-US" dirty="0" smtClean="0"/>
              <a:t>Model-based approaches </a:t>
            </a:r>
            <a:r>
              <a:rPr lang="en-US" dirty="0" smtClean="0">
                <a:solidFill>
                  <a:srgbClr val="FF0000"/>
                </a:solidFill>
              </a:rPr>
              <a:t>(Batch or Off Line)</a:t>
            </a:r>
          </a:p>
          <a:p>
            <a:pPr lvl="1"/>
            <a:r>
              <a:rPr lang="en-US" dirty="0" smtClean="0"/>
              <a:t>based on an offline pre-processing or "model-learning" phase</a:t>
            </a:r>
          </a:p>
          <a:p>
            <a:pPr lvl="1"/>
            <a:r>
              <a:rPr lang="en-US" dirty="0" smtClean="0"/>
              <a:t>at run-time, only the learned model is used to make predictions</a:t>
            </a:r>
          </a:p>
          <a:p>
            <a:pPr lvl="1"/>
            <a:r>
              <a:rPr lang="en-US" dirty="0" smtClean="0"/>
              <a:t>models are updated / re-trained periodically</a:t>
            </a:r>
          </a:p>
          <a:p>
            <a:pPr lvl="1"/>
            <a:r>
              <a:rPr lang="en-US" dirty="0" smtClean="0"/>
              <a:t>large variety of techniques used </a:t>
            </a:r>
          </a:p>
          <a:p>
            <a:pPr lvl="1"/>
            <a:r>
              <a:rPr lang="en-US" dirty="0" smtClean="0"/>
              <a:t>model-building and updating can be computationally expensive</a:t>
            </a:r>
          </a:p>
          <a:p>
            <a:pPr lvl="1"/>
            <a:r>
              <a:rPr lang="en-US" i="1" dirty="0" smtClean="0"/>
              <a:t>item</a:t>
            </a:r>
            <a:r>
              <a:rPr lang="en-US" dirty="0" smtClean="0"/>
              <a:t>-based CF is an example for model-based approaches</a:t>
            </a:r>
          </a:p>
        </p:txBody>
      </p:sp>
      <p:sp>
        <p:nvSpPr>
          <p:cNvPr id="4" name="Rectangle 3"/>
          <p:cNvSpPr/>
          <p:nvPr/>
        </p:nvSpPr>
        <p:spPr>
          <a:xfrm>
            <a:off x="0" y="6248400"/>
            <a:ext cx="7848600" cy="369332"/>
          </a:xfrm>
          <a:prstGeom prst="rect">
            <a:avLst/>
          </a:prstGeom>
        </p:spPr>
        <p:txBody>
          <a:bodyPr wrap="square">
            <a:spAutoFit/>
          </a:bodyPr>
          <a:lstStyle/>
          <a:p>
            <a:r>
              <a:rPr lang="en-US" dirty="0">
                <a:hlinkClick r:id="rId3"/>
              </a:rPr>
              <a:t>http://</a:t>
            </a:r>
            <a:r>
              <a:rPr lang="en-US" dirty="0" smtClean="0">
                <a:hlinkClick r:id="rId3"/>
              </a:rPr>
              <a:t>recommenderbook.net/teaching-material/slides</a:t>
            </a:r>
            <a:r>
              <a:rPr lang="en-US" dirty="0" smtClean="0"/>
              <a:t> Chapter 2</a:t>
            </a:r>
            <a:endParaRPr lang="en-US" dirty="0"/>
          </a:p>
        </p:txBody>
      </p:sp>
    </p:spTree>
    <p:extLst>
      <p:ext uri="{BB962C8B-B14F-4D97-AF65-F5344CB8AC3E}">
        <p14:creationId xmlns:p14="http://schemas.microsoft.com/office/powerpoint/2010/main" val="39467278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762000"/>
          </a:xfrm>
        </p:spPr>
        <p:txBody>
          <a:bodyPr/>
          <a:lstStyle/>
          <a:p>
            <a:r>
              <a:rPr lang="en-US" b="1" dirty="0" smtClean="0"/>
              <a:t>Python Example III</a:t>
            </a:r>
            <a:endParaRPr lang="en-US" b="1" dirty="0"/>
          </a:p>
        </p:txBody>
      </p:sp>
      <p:sp>
        <p:nvSpPr>
          <p:cNvPr id="3" name="Content Placeholder 2"/>
          <p:cNvSpPr>
            <a:spLocks noGrp="1"/>
          </p:cNvSpPr>
          <p:nvPr>
            <p:ph idx="1"/>
          </p:nvPr>
        </p:nvSpPr>
        <p:spPr>
          <a:xfrm>
            <a:off x="0" y="685800"/>
            <a:ext cx="9144000" cy="6019800"/>
          </a:xfrm>
        </p:spPr>
        <p:txBody>
          <a:bodyPr>
            <a:normAutofit fontScale="77500" lnSpcReduction="20000"/>
          </a:bodyPr>
          <a:lstStyle/>
          <a:p>
            <a:r>
              <a:rPr lang="en-US" dirty="0"/>
              <a:t>ax2 = </a:t>
            </a:r>
            <a:r>
              <a:rPr lang="en-US" dirty="0" err="1"/>
              <a:t>FigDating.add_subplot</a:t>
            </a:r>
            <a:r>
              <a:rPr lang="en-US" dirty="0"/>
              <a:t>(312, </a:t>
            </a:r>
            <a:r>
              <a:rPr lang="en-US" dirty="0" err="1"/>
              <a:t>xlim</a:t>
            </a:r>
            <a:r>
              <a:rPr lang="en-US" dirty="0"/>
              <a:t>=(0,100000), </a:t>
            </a:r>
            <a:r>
              <a:rPr lang="en-US" dirty="0" err="1"/>
              <a:t>ylim</a:t>
            </a:r>
            <a:r>
              <a:rPr lang="en-US" dirty="0"/>
              <a:t>=(0,25))</a:t>
            </a:r>
          </a:p>
          <a:p>
            <a:r>
              <a:rPr lang="en-US" dirty="0"/>
              <a:t>ax2.scatter(</a:t>
            </a:r>
            <a:r>
              <a:rPr lang="en-US" dirty="0" err="1"/>
              <a:t>datingDataMat</a:t>
            </a:r>
            <a:r>
              <a:rPr lang="en-US" dirty="0"/>
              <a:t>[:,0], </a:t>
            </a:r>
            <a:r>
              <a:rPr lang="en-US" dirty="0" err="1"/>
              <a:t>datingDataMat</a:t>
            </a:r>
            <a:r>
              <a:rPr lang="en-US" dirty="0"/>
              <a:t>[:,1], s= 20, c= </a:t>
            </a:r>
            <a:r>
              <a:rPr lang="en-US" dirty="0" err="1"/>
              <a:t>ColoredDatingLabel</a:t>
            </a:r>
            <a:r>
              <a:rPr lang="en-US" dirty="0"/>
              <a:t>, marker = 'o' )</a:t>
            </a:r>
          </a:p>
          <a:p>
            <a:endParaRPr lang="en-US" dirty="0"/>
          </a:p>
          <a:p>
            <a:r>
              <a:rPr lang="en-US" dirty="0" err="1"/>
              <a:t>normMat</a:t>
            </a:r>
            <a:r>
              <a:rPr lang="en-US" dirty="0"/>
              <a:t>, ranges, </a:t>
            </a:r>
            <a:r>
              <a:rPr lang="en-US" dirty="0" err="1"/>
              <a:t>minVals</a:t>
            </a:r>
            <a:r>
              <a:rPr lang="en-US" dirty="0"/>
              <a:t> = </a:t>
            </a:r>
            <a:r>
              <a:rPr lang="en-US" dirty="0" err="1"/>
              <a:t>kNN.autoNorm</a:t>
            </a:r>
            <a:r>
              <a:rPr lang="en-US" dirty="0"/>
              <a:t>(</a:t>
            </a:r>
            <a:r>
              <a:rPr lang="en-US" dirty="0" err="1"/>
              <a:t>datingDataMat</a:t>
            </a:r>
            <a:r>
              <a:rPr lang="en-US" dirty="0"/>
              <a:t>)</a:t>
            </a:r>
          </a:p>
          <a:p>
            <a:r>
              <a:rPr lang="en-US" dirty="0"/>
              <a:t>ax3 = </a:t>
            </a:r>
            <a:r>
              <a:rPr lang="en-US" dirty="0" err="1"/>
              <a:t>FigDating.add_subplot</a:t>
            </a:r>
            <a:r>
              <a:rPr lang="en-US" dirty="0"/>
              <a:t>(313, </a:t>
            </a:r>
            <a:r>
              <a:rPr lang="en-US" dirty="0" err="1"/>
              <a:t>xlim</a:t>
            </a:r>
            <a:r>
              <a:rPr lang="en-US" dirty="0"/>
              <a:t>=(0,1), </a:t>
            </a:r>
            <a:r>
              <a:rPr lang="en-US" dirty="0" err="1"/>
              <a:t>ylim</a:t>
            </a:r>
            <a:r>
              <a:rPr lang="en-US" dirty="0"/>
              <a:t>=(0,1))</a:t>
            </a:r>
          </a:p>
          <a:p>
            <a:r>
              <a:rPr lang="en-US" dirty="0"/>
              <a:t>ax3.scatter(</a:t>
            </a:r>
            <a:r>
              <a:rPr lang="en-US" dirty="0" err="1"/>
              <a:t>normMat</a:t>
            </a:r>
            <a:r>
              <a:rPr lang="en-US" dirty="0"/>
              <a:t>[:,0], </a:t>
            </a:r>
            <a:r>
              <a:rPr lang="en-US" dirty="0" err="1"/>
              <a:t>normMat</a:t>
            </a:r>
            <a:r>
              <a:rPr lang="en-US" dirty="0"/>
              <a:t>[:,1], s = 20, c= </a:t>
            </a:r>
            <a:r>
              <a:rPr lang="en-US" dirty="0" err="1"/>
              <a:t>ColoredDatingLabel</a:t>
            </a:r>
            <a:r>
              <a:rPr lang="en-US" dirty="0"/>
              <a:t>, marker = 'o' )</a:t>
            </a:r>
          </a:p>
          <a:p>
            <a:endParaRPr lang="en-US" dirty="0"/>
          </a:p>
          <a:p>
            <a:r>
              <a:rPr lang="en-US" dirty="0"/>
              <a:t>show()</a:t>
            </a:r>
          </a:p>
          <a:p>
            <a:endParaRPr lang="en-US" dirty="0"/>
          </a:p>
          <a:p>
            <a:r>
              <a:rPr lang="en-US" dirty="0" err="1"/>
              <a:t>NumberBad</a:t>
            </a:r>
            <a:r>
              <a:rPr lang="en-US" dirty="0"/>
              <a:t> = </a:t>
            </a:r>
            <a:r>
              <a:rPr lang="en-US" dirty="0" err="1"/>
              <a:t>kNN.datingClassTest</a:t>
            </a:r>
            <a:r>
              <a:rPr lang="en-US" dirty="0"/>
              <a:t>(0.1)</a:t>
            </a:r>
          </a:p>
          <a:p>
            <a:endParaRPr lang="en-US" dirty="0"/>
          </a:p>
          <a:p>
            <a:r>
              <a:rPr lang="en-US" dirty="0"/>
              <a:t>d:\Python\RecommenderCh02</a:t>
            </a:r>
          </a:p>
          <a:p>
            <a:r>
              <a:rPr lang="en-US" dirty="0"/>
              <a:t>the total error rate is: 0.050000</a:t>
            </a:r>
          </a:p>
          <a:p>
            <a:r>
              <a:rPr lang="en-US" dirty="0"/>
              <a:t>Number Bad 5.000000</a:t>
            </a:r>
          </a:p>
          <a:p>
            <a:endParaRPr lang="en-US" dirty="0"/>
          </a:p>
        </p:txBody>
      </p:sp>
    </p:spTree>
    <p:extLst>
      <p:ext uri="{BB962C8B-B14F-4D97-AF65-F5344CB8AC3E}">
        <p14:creationId xmlns:p14="http://schemas.microsoft.com/office/powerpoint/2010/main" val="4726515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gcf\ptliupages\I400Xinformatics\Recommender Systems\Python\kNNp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71"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8409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lstStyle/>
          <a:p>
            <a:r>
              <a:rPr lang="en-US" b="1" dirty="0" err="1" smtClean="0"/>
              <a:t>kNN</a:t>
            </a:r>
            <a:r>
              <a:rPr lang="en-US" b="1" dirty="0" smtClean="0"/>
              <a:t> Classifier</a:t>
            </a:r>
            <a:endParaRPr lang="en-US" b="1" dirty="0"/>
          </a:p>
        </p:txBody>
      </p:sp>
      <p:sp>
        <p:nvSpPr>
          <p:cNvPr id="3" name="Content Placeholder 2"/>
          <p:cNvSpPr>
            <a:spLocks noGrp="1"/>
          </p:cNvSpPr>
          <p:nvPr>
            <p:ph idx="1"/>
          </p:nvPr>
        </p:nvSpPr>
        <p:spPr>
          <a:xfrm>
            <a:off x="0" y="762000"/>
            <a:ext cx="8991600" cy="5943600"/>
          </a:xfrm>
        </p:spPr>
        <p:txBody>
          <a:bodyPr>
            <a:normAutofit fontScale="55000" lnSpcReduction="20000"/>
          </a:bodyPr>
          <a:lstStyle/>
          <a:p>
            <a:r>
              <a:rPr lang="en-US" dirty="0">
                <a:solidFill>
                  <a:schemeClr val="tx2">
                    <a:lumMod val="60000"/>
                    <a:lumOff val="40000"/>
                  </a:schemeClr>
                </a:solidFill>
              </a:rPr>
              <a:t>#	Use k Nearest Neighbors to classify </a:t>
            </a:r>
            <a:r>
              <a:rPr lang="en-US" dirty="0" err="1">
                <a:solidFill>
                  <a:schemeClr val="tx2">
                    <a:lumMod val="60000"/>
                    <a:lumOff val="40000"/>
                  </a:schemeClr>
                </a:solidFill>
              </a:rPr>
              <a:t>inX</a:t>
            </a:r>
            <a:r>
              <a:rPr lang="en-US" dirty="0">
                <a:solidFill>
                  <a:schemeClr val="tx2">
                    <a:lumMod val="60000"/>
                    <a:lumOff val="40000"/>
                  </a:schemeClr>
                </a:solidFill>
              </a:rPr>
              <a:t> </a:t>
            </a:r>
            <a:r>
              <a:rPr lang="en-US" dirty="0" err="1">
                <a:solidFill>
                  <a:schemeClr val="tx2">
                    <a:lumMod val="60000"/>
                    <a:lumOff val="40000"/>
                  </a:schemeClr>
                </a:solidFill>
              </a:rPr>
              <a:t>accortding</a:t>
            </a:r>
            <a:r>
              <a:rPr lang="en-US" dirty="0">
                <a:solidFill>
                  <a:schemeClr val="tx2">
                    <a:lumMod val="60000"/>
                    <a:lumOff val="40000"/>
                  </a:schemeClr>
                </a:solidFill>
              </a:rPr>
              <a:t> to existing </a:t>
            </a:r>
            <a:r>
              <a:rPr lang="en-US" dirty="0" err="1">
                <a:solidFill>
                  <a:schemeClr val="tx2">
                    <a:lumMod val="60000"/>
                    <a:lumOff val="40000"/>
                  </a:schemeClr>
                </a:solidFill>
              </a:rPr>
              <a:t>dataSet</a:t>
            </a:r>
            <a:r>
              <a:rPr lang="en-US" dirty="0">
                <a:solidFill>
                  <a:schemeClr val="tx2">
                    <a:lumMod val="60000"/>
                    <a:lumOff val="40000"/>
                  </a:schemeClr>
                </a:solidFill>
              </a:rPr>
              <a:t> with known ratings in labels</a:t>
            </a:r>
          </a:p>
          <a:p>
            <a:r>
              <a:rPr lang="en-US" dirty="0" err="1"/>
              <a:t>def</a:t>
            </a:r>
            <a:r>
              <a:rPr lang="en-US" dirty="0"/>
              <a:t> classify0(</a:t>
            </a:r>
            <a:r>
              <a:rPr lang="en-US" dirty="0" err="1"/>
              <a:t>inX</a:t>
            </a:r>
            <a:r>
              <a:rPr lang="en-US" dirty="0"/>
              <a:t>, </a:t>
            </a:r>
            <a:r>
              <a:rPr lang="en-US" dirty="0" err="1"/>
              <a:t>dataSet</a:t>
            </a:r>
            <a:r>
              <a:rPr lang="en-US" dirty="0"/>
              <a:t>, labels, k):</a:t>
            </a:r>
          </a:p>
          <a:p>
            <a:r>
              <a:rPr lang="en-US" dirty="0"/>
              <a:t>    </a:t>
            </a:r>
            <a:r>
              <a:rPr lang="en-US" dirty="0" err="1"/>
              <a:t>dataSetSize</a:t>
            </a:r>
            <a:r>
              <a:rPr lang="en-US" dirty="0"/>
              <a:t> = </a:t>
            </a:r>
            <a:r>
              <a:rPr lang="en-US" dirty="0" err="1"/>
              <a:t>dataSet.shape</a:t>
            </a:r>
            <a:r>
              <a:rPr lang="en-US" dirty="0"/>
              <a:t>[0]	</a:t>
            </a:r>
            <a:r>
              <a:rPr lang="en-US" dirty="0">
                <a:solidFill>
                  <a:schemeClr val="tx2">
                    <a:lumMod val="60000"/>
                    <a:lumOff val="40000"/>
                  </a:schemeClr>
                </a:solidFill>
              </a:rPr>
              <a:t># Number of entries in </a:t>
            </a:r>
            <a:r>
              <a:rPr lang="en-US" dirty="0" err="1">
                <a:solidFill>
                  <a:schemeClr val="tx2">
                    <a:lumMod val="60000"/>
                    <a:lumOff val="40000"/>
                  </a:schemeClr>
                </a:solidFill>
              </a:rPr>
              <a:t>dataSet</a:t>
            </a:r>
            <a:endParaRPr lang="en-US" dirty="0">
              <a:solidFill>
                <a:schemeClr val="tx2">
                  <a:lumMod val="60000"/>
                  <a:lumOff val="40000"/>
                </a:schemeClr>
              </a:solidFill>
            </a:endParaRPr>
          </a:p>
          <a:p>
            <a:r>
              <a:rPr lang="en-US" dirty="0"/>
              <a:t>    </a:t>
            </a:r>
            <a:r>
              <a:rPr lang="en-US" dirty="0" err="1"/>
              <a:t>diffMat</a:t>
            </a:r>
            <a:r>
              <a:rPr lang="en-US" dirty="0"/>
              <a:t> = tile(</a:t>
            </a:r>
            <a:r>
              <a:rPr lang="en-US" dirty="0" err="1"/>
              <a:t>inX</a:t>
            </a:r>
            <a:r>
              <a:rPr lang="en-US" dirty="0"/>
              <a:t>, (dataSetSize,1)) </a:t>
            </a:r>
            <a:r>
              <a:rPr lang="en-US" dirty="0" smtClean="0"/>
              <a:t>– </a:t>
            </a:r>
            <a:r>
              <a:rPr lang="en-US" dirty="0" err="1" smtClean="0"/>
              <a:t>dataSet</a:t>
            </a:r>
            <a:r>
              <a:rPr lang="en-US" dirty="0" smtClean="0"/>
              <a:t>  </a:t>
            </a:r>
            <a:r>
              <a:rPr lang="en-US" dirty="0" smtClean="0">
                <a:solidFill>
                  <a:schemeClr val="tx2">
                    <a:lumMod val="60000"/>
                    <a:lumOff val="40000"/>
                  </a:schemeClr>
                </a:solidFill>
              </a:rPr>
              <a:t>#  Array </a:t>
            </a:r>
            <a:r>
              <a:rPr lang="en-US" dirty="0">
                <a:solidFill>
                  <a:schemeClr val="tx2">
                    <a:lumMod val="60000"/>
                    <a:lumOff val="40000"/>
                  </a:schemeClr>
                </a:solidFill>
              </a:rPr>
              <a:t>of same shape as </a:t>
            </a:r>
            <a:r>
              <a:rPr lang="en-US" dirty="0" err="1">
                <a:solidFill>
                  <a:schemeClr val="tx2">
                    <a:lumMod val="60000"/>
                    <a:lumOff val="40000"/>
                  </a:schemeClr>
                </a:solidFill>
              </a:rPr>
              <a:t>dataSet</a:t>
            </a:r>
            <a:r>
              <a:rPr lang="en-US" dirty="0">
                <a:solidFill>
                  <a:schemeClr val="tx2">
                    <a:lumMod val="60000"/>
                    <a:lumOff val="40000"/>
                  </a:schemeClr>
                </a:solidFill>
              </a:rPr>
              <a:t> holding </a:t>
            </a:r>
            <a:r>
              <a:rPr lang="en-US" dirty="0" err="1">
                <a:solidFill>
                  <a:schemeClr val="tx2">
                    <a:lumMod val="60000"/>
                    <a:lumOff val="40000"/>
                  </a:schemeClr>
                </a:solidFill>
              </a:rPr>
              <a:t>inX-dataSet</a:t>
            </a:r>
            <a:r>
              <a:rPr lang="en-US" dirty="0">
                <a:solidFill>
                  <a:schemeClr val="tx2">
                    <a:lumMod val="60000"/>
                    <a:lumOff val="40000"/>
                  </a:schemeClr>
                </a:solidFill>
              </a:rPr>
              <a:t> entry in each position</a:t>
            </a:r>
          </a:p>
          <a:p>
            <a:r>
              <a:rPr lang="en-US" dirty="0"/>
              <a:t>    </a:t>
            </a:r>
            <a:r>
              <a:rPr lang="en-US" dirty="0" err="1"/>
              <a:t>sqDiffMat</a:t>
            </a:r>
            <a:r>
              <a:rPr lang="en-US" dirty="0"/>
              <a:t> = </a:t>
            </a:r>
            <a:r>
              <a:rPr lang="en-US" dirty="0" err="1"/>
              <a:t>diffMat</a:t>
            </a:r>
            <a:r>
              <a:rPr lang="en-US" dirty="0"/>
              <a:t>**2	</a:t>
            </a:r>
            <a:r>
              <a:rPr lang="en-US" dirty="0" smtClean="0"/>
              <a:t> </a:t>
            </a:r>
            <a:r>
              <a:rPr lang="en-US" dirty="0" smtClean="0">
                <a:solidFill>
                  <a:schemeClr val="tx2">
                    <a:lumMod val="60000"/>
                    <a:lumOff val="40000"/>
                  </a:schemeClr>
                </a:solidFill>
              </a:rPr>
              <a:t># </a:t>
            </a:r>
            <a:r>
              <a:rPr lang="en-US" dirty="0">
                <a:solidFill>
                  <a:schemeClr val="tx2">
                    <a:lumMod val="60000"/>
                    <a:lumOff val="40000"/>
                  </a:schemeClr>
                </a:solidFill>
              </a:rPr>
              <a:t>Square entries in </a:t>
            </a:r>
            <a:r>
              <a:rPr lang="en-US" dirty="0" err="1">
                <a:solidFill>
                  <a:schemeClr val="tx2">
                    <a:lumMod val="60000"/>
                    <a:lumOff val="40000"/>
                  </a:schemeClr>
                </a:solidFill>
              </a:rPr>
              <a:t>diffMat</a:t>
            </a:r>
            <a:endParaRPr lang="en-US" dirty="0">
              <a:solidFill>
                <a:schemeClr val="tx2">
                  <a:lumMod val="60000"/>
                  <a:lumOff val="40000"/>
                </a:schemeClr>
              </a:solidFill>
            </a:endParaRPr>
          </a:p>
          <a:p>
            <a:r>
              <a:rPr lang="en-US" dirty="0"/>
              <a:t>    </a:t>
            </a:r>
            <a:r>
              <a:rPr lang="en-US" dirty="0" err="1"/>
              <a:t>sqDistances</a:t>
            </a:r>
            <a:r>
              <a:rPr lang="en-US" dirty="0"/>
              <a:t> = </a:t>
            </a:r>
            <a:r>
              <a:rPr lang="en-US" dirty="0" err="1"/>
              <a:t>sqDiffMat.sum</a:t>
            </a:r>
            <a:r>
              <a:rPr lang="en-US" dirty="0"/>
              <a:t>(axis=1)	</a:t>
            </a:r>
            <a:r>
              <a:rPr lang="en-US" dirty="0">
                <a:solidFill>
                  <a:schemeClr val="tx2">
                    <a:lumMod val="60000"/>
                    <a:lumOff val="40000"/>
                  </a:schemeClr>
                </a:solidFill>
              </a:rPr>
              <a:t># Sum over vector components</a:t>
            </a:r>
          </a:p>
          <a:p>
            <a:r>
              <a:rPr lang="en-US" dirty="0"/>
              <a:t>    distances = </a:t>
            </a:r>
            <a:r>
              <a:rPr lang="en-US" dirty="0" err="1"/>
              <a:t>sqDistances</a:t>
            </a:r>
            <a:r>
              <a:rPr lang="en-US" dirty="0"/>
              <a:t>**0.5	</a:t>
            </a:r>
            <a:r>
              <a:rPr lang="en-US" dirty="0">
                <a:solidFill>
                  <a:schemeClr val="tx2">
                    <a:lumMod val="60000"/>
                    <a:lumOff val="40000"/>
                  </a:schemeClr>
                </a:solidFill>
              </a:rPr>
              <a:t># Traditional Euclidean distance </a:t>
            </a:r>
            <a:r>
              <a:rPr lang="en-US" dirty="0" smtClean="0">
                <a:solidFill>
                  <a:schemeClr val="tx2">
                    <a:lumMod val="60000"/>
                    <a:lumOff val="40000"/>
                  </a:schemeClr>
                </a:solidFill>
              </a:rPr>
              <a:t>for each </a:t>
            </a:r>
            <a:r>
              <a:rPr lang="en-US" dirty="0" err="1">
                <a:solidFill>
                  <a:schemeClr val="tx2">
                    <a:lumMod val="60000"/>
                    <a:lumOff val="40000"/>
                  </a:schemeClr>
                </a:solidFill>
              </a:rPr>
              <a:t>dataSet</a:t>
            </a:r>
            <a:r>
              <a:rPr lang="en-US" dirty="0">
                <a:solidFill>
                  <a:schemeClr val="tx2">
                    <a:lumMod val="60000"/>
                    <a:lumOff val="40000"/>
                  </a:schemeClr>
                </a:solidFill>
              </a:rPr>
              <a:t> entry</a:t>
            </a:r>
          </a:p>
          <a:p>
            <a:r>
              <a:rPr lang="en-US" dirty="0"/>
              <a:t>    </a:t>
            </a:r>
            <a:r>
              <a:rPr lang="en-US" dirty="0" err="1"/>
              <a:t>sortedDistIndicies</a:t>
            </a:r>
            <a:r>
              <a:rPr lang="en-US" dirty="0"/>
              <a:t> = </a:t>
            </a:r>
            <a:r>
              <a:rPr lang="en-US" dirty="0" err="1"/>
              <a:t>distances.argsort</a:t>
            </a:r>
            <a:r>
              <a:rPr lang="en-US" dirty="0"/>
              <a:t>()	</a:t>
            </a:r>
            <a:r>
              <a:rPr lang="en-US" dirty="0">
                <a:solidFill>
                  <a:schemeClr val="tx2">
                    <a:lumMod val="60000"/>
                    <a:lumOff val="40000"/>
                  </a:schemeClr>
                </a:solidFill>
              </a:rPr>
              <a:t># </a:t>
            </a:r>
            <a:r>
              <a:rPr lang="en-US" dirty="0" err="1">
                <a:solidFill>
                  <a:schemeClr val="tx2">
                    <a:lumMod val="60000"/>
                    <a:lumOff val="40000"/>
                  </a:schemeClr>
                </a:solidFill>
              </a:rPr>
              <a:t>argsort</a:t>
            </a:r>
            <a:r>
              <a:rPr lang="en-US" dirty="0">
                <a:solidFill>
                  <a:schemeClr val="tx2">
                    <a:lumMod val="60000"/>
                    <a:lumOff val="40000"/>
                  </a:schemeClr>
                </a:solidFill>
              </a:rPr>
              <a:t> returns indices that sort distances     </a:t>
            </a:r>
          </a:p>
          <a:p>
            <a:r>
              <a:rPr lang="en-US" dirty="0"/>
              <a:t>    </a:t>
            </a:r>
            <a:r>
              <a:rPr lang="en-US" dirty="0" err="1"/>
              <a:t>classCount</a:t>
            </a:r>
            <a:r>
              <a:rPr lang="en-US" dirty="0"/>
              <a:t>={}	</a:t>
            </a:r>
            <a:r>
              <a:rPr lang="en-US" dirty="0" smtClean="0"/>
              <a:t> </a:t>
            </a:r>
            <a:r>
              <a:rPr lang="en-US" dirty="0" smtClean="0">
                <a:solidFill>
                  <a:schemeClr val="tx2">
                    <a:lumMod val="60000"/>
                    <a:lumOff val="40000"/>
                  </a:schemeClr>
                </a:solidFill>
              </a:rPr>
              <a:t># </a:t>
            </a:r>
            <a:r>
              <a:rPr lang="en-US" dirty="0">
                <a:solidFill>
                  <a:schemeClr val="tx2">
                    <a:lumMod val="60000"/>
                    <a:lumOff val="40000"/>
                  </a:schemeClr>
                </a:solidFill>
              </a:rPr>
              <a:t>An empty dictionary </a:t>
            </a:r>
            <a:r>
              <a:rPr lang="en-US" dirty="0" err="1">
                <a:solidFill>
                  <a:schemeClr val="tx2">
                    <a:lumMod val="60000"/>
                    <a:lumOff val="40000"/>
                  </a:schemeClr>
                </a:solidFill>
              </a:rPr>
              <a:t>key:value</a:t>
            </a:r>
            <a:r>
              <a:rPr lang="en-US" dirty="0">
                <a:solidFill>
                  <a:schemeClr val="tx2">
                    <a:lumMod val="60000"/>
                    <a:lumOff val="40000"/>
                  </a:schemeClr>
                </a:solidFill>
              </a:rPr>
              <a:t> pairs key = labels  value = number times this label in set of k       </a:t>
            </a:r>
          </a:p>
          <a:p>
            <a:r>
              <a:rPr lang="en-US" dirty="0"/>
              <a:t>    for </a:t>
            </a:r>
            <a:r>
              <a:rPr lang="en-US" dirty="0" err="1"/>
              <a:t>i</a:t>
            </a:r>
            <a:r>
              <a:rPr lang="en-US" dirty="0"/>
              <a:t> in range(k):	</a:t>
            </a:r>
            <a:r>
              <a:rPr lang="en-US" dirty="0">
                <a:solidFill>
                  <a:schemeClr val="tx2">
                    <a:lumMod val="60000"/>
                    <a:lumOff val="40000"/>
                  </a:schemeClr>
                </a:solidFill>
              </a:rPr>
              <a:t># Run over k nearest neighbors</a:t>
            </a:r>
          </a:p>
          <a:p>
            <a:r>
              <a:rPr lang="en-US" dirty="0"/>
              <a:t>        </a:t>
            </a:r>
            <a:r>
              <a:rPr lang="en-US" dirty="0" err="1"/>
              <a:t>voteIlabel</a:t>
            </a:r>
            <a:r>
              <a:rPr lang="en-US" dirty="0"/>
              <a:t> = labels[</a:t>
            </a:r>
            <a:r>
              <a:rPr lang="en-US" dirty="0" err="1"/>
              <a:t>sortedDistIndicies</a:t>
            </a:r>
            <a:r>
              <a:rPr lang="en-US" dirty="0"/>
              <a:t>[</a:t>
            </a:r>
            <a:r>
              <a:rPr lang="en-US" dirty="0" err="1"/>
              <a:t>i</a:t>
            </a:r>
            <a:r>
              <a:rPr lang="en-US" dirty="0"/>
              <a:t>]]	</a:t>
            </a:r>
            <a:r>
              <a:rPr lang="en-US" dirty="0">
                <a:solidFill>
                  <a:schemeClr val="tx2">
                    <a:lumMod val="60000"/>
                    <a:lumOff val="40000"/>
                  </a:schemeClr>
                </a:solidFill>
              </a:rPr>
              <a:t># Label of this neighbor</a:t>
            </a:r>
          </a:p>
          <a:p>
            <a:r>
              <a:rPr lang="en-US" dirty="0"/>
              <a:t>        </a:t>
            </a:r>
            <a:r>
              <a:rPr lang="en-US" dirty="0" err="1"/>
              <a:t>classCount</a:t>
            </a:r>
            <a:r>
              <a:rPr lang="en-US" dirty="0"/>
              <a:t>[</a:t>
            </a:r>
            <a:r>
              <a:rPr lang="en-US" dirty="0" err="1"/>
              <a:t>voteIlabel</a:t>
            </a:r>
            <a:r>
              <a:rPr lang="en-US" dirty="0"/>
              <a:t>] = </a:t>
            </a:r>
            <a:r>
              <a:rPr lang="en-US" dirty="0" err="1"/>
              <a:t>classCount.get</a:t>
            </a:r>
            <a:r>
              <a:rPr lang="en-US" dirty="0"/>
              <a:t>(voteIlabel,0) + 1	</a:t>
            </a:r>
            <a:r>
              <a:rPr lang="en-US" dirty="0">
                <a:solidFill>
                  <a:schemeClr val="tx2">
                    <a:lumMod val="60000"/>
                    <a:lumOff val="40000"/>
                  </a:schemeClr>
                </a:solidFill>
              </a:rPr>
              <a:t># .get gets current count for </a:t>
            </a:r>
            <a:r>
              <a:rPr lang="en-US" dirty="0" err="1">
                <a:solidFill>
                  <a:schemeClr val="tx2">
                    <a:lumMod val="60000"/>
                    <a:lumOff val="40000"/>
                  </a:schemeClr>
                </a:solidFill>
              </a:rPr>
              <a:t>voteIlabel</a:t>
            </a:r>
            <a:r>
              <a:rPr lang="en-US" dirty="0">
                <a:solidFill>
                  <a:schemeClr val="tx2">
                    <a:lumMod val="60000"/>
                    <a:lumOff val="40000"/>
                  </a:schemeClr>
                </a:solidFill>
              </a:rPr>
              <a:t> and returns zero if first time </a:t>
            </a:r>
            <a:r>
              <a:rPr lang="en-US" dirty="0" err="1">
                <a:solidFill>
                  <a:schemeClr val="tx2">
                    <a:lumMod val="60000"/>
                    <a:lumOff val="40000"/>
                  </a:schemeClr>
                </a:solidFill>
              </a:rPr>
              <a:t>voteIlabel</a:t>
            </a:r>
            <a:r>
              <a:rPr lang="en-US" dirty="0">
                <a:solidFill>
                  <a:schemeClr val="tx2">
                    <a:lumMod val="60000"/>
                    <a:lumOff val="40000"/>
                  </a:schemeClr>
                </a:solidFill>
              </a:rPr>
              <a:t> seen (default = 0)</a:t>
            </a:r>
          </a:p>
          <a:p>
            <a:r>
              <a:rPr lang="en-US" dirty="0"/>
              <a:t>    </a:t>
            </a:r>
            <a:r>
              <a:rPr lang="en-US" dirty="0" err="1"/>
              <a:t>sortedClassCount</a:t>
            </a:r>
            <a:r>
              <a:rPr lang="en-US" dirty="0"/>
              <a:t> = sorted(</a:t>
            </a:r>
            <a:r>
              <a:rPr lang="en-US" dirty="0" err="1"/>
              <a:t>classCount.iteritems</a:t>
            </a:r>
            <a:r>
              <a:rPr lang="en-US" dirty="0"/>
              <a:t>(), key=</a:t>
            </a:r>
            <a:r>
              <a:rPr lang="en-US" dirty="0" err="1"/>
              <a:t>operator.itemgetter</a:t>
            </a:r>
            <a:r>
              <a:rPr lang="en-US" dirty="0"/>
              <a:t>(1), reverse=True)	</a:t>
            </a:r>
            <a:r>
              <a:rPr lang="en-US" dirty="0">
                <a:solidFill>
                  <a:schemeClr val="tx2">
                    <a:lumMod val="60000"/>
                    <a:lumOff val="40000"/>
                  </a:schemeClr>
                </a:solidFill>
              </a:rPr>
              <a:t># Sort </a:t>
            </a:r>
            <a:r>
              <a:rPr lang="en-US" dirty="0" err="1">
                <a:solidFill>
                  <a:schemeClr val="tx2">
                    <a:lumMod val="60000"/>
                    <a:lumOff val="40000"/>
                  </a:schemeClr>
                </a:solidFill>
              </a:rPr>
              <a:t>classCount</a:t>
            </a:r>
            <a:r>
              <a:rPr lang="en-US" dirty="0">
                <a:solidFill>
                  <a:schemeClr val="tx2">
                    <a:lumMod val="60000"/>
                    <a:lumOff val="40000"/>
                  </a:schemeClr>
                </a:solidFill>
              </a:rPr>
              <a:t> (highest to lowest) by </a:t>
            </a:r>
            <a:r>
              <a:rPr lang="en-US" dirty="0" err="1">
                <a:solidFill>
                  <a:schemeClr val="tx2">
                    <a:lumMod val="60000"/>
                    <a:lumOff val="40000"/>
                  </a:schemeClr>
                </a:solidFill>
              </a:rPr>
              <a:t>voteIlabel</a:t>
            </a:r>
            <a:r>
              <a:rPr lang="en-US" dirty="0">
                <a:solidFill>
                  <a:schemeClr val="tx2">
                    <a:lumMod val="60000"/>
                    <a:lumOff val="40000"/>
                  </a:schemeClr>
                </a:solidFill>
              </a:rPr>
              <a:t> count</a:t>
            </a:r>
          </a:p>
          <a:p>
            <a:r>
              <a:rPr lang="en-US" dirty="0"/>
              <a:t>    return </a:t>
            </a:r>
            <a:r>
              <a:rPr lang="en-US" dirty="0" err="1"/>
              <a:t>sortedClassCount</a:t>
            </a:r>
            <a:r>
              <a:rPr lang="en-US" dirty="0"/>
              <a:t>[0][0]	</a:t>
            </a:r>
            <a:r>
              <a:rPr lang="en-US" dirty="0">
                <a:solidFill>
                  <a:schemeClr val="tx2">
                    <a:lumMod val="60000"/>
                    <a:lumOff val="40000"/>
                  </a:schemeClr>
                </a:solidFill>
              </a:rPr>
              <a:t># The label that occurs most often in k nearest neighbors</a:t>
            </a:r>
          </a:p>
        </p:txBody>
      </p:sp>
    </p:spTree>
    <p:extLst>
      <p:ext uri="{BB962C8B-B14F-4D97-AF65-F5344CB8AC3E}">
        <p14:creationId xmlns:p14="http://schemas.microsoft.com/office/powerpoint/2010/main" val="37688388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20"/>
            <a:ext cx="8229600" cy="964580"/>
          </a:xfrm>
        </p:spPr>
        <p:txBody>
          <a:bodyPr/>
          <a:lstStyle/>
          <a:p>
            <a:r>
              <a:rPr lang="en-US" b="1" dirty="0" smtClean="0"/>
              <a:t>Clustering</a:t>
            </a:r>
            <a:endParaRPr lang="en-US" b="1" dirty="0"/>
          </a:p>
        </p:txBody>
      </p:sp>
      <p:sp>
        <p:nvSpPr>
          <p:cNvPr id="3" name="Content Placeholder 2"/>
          <p:cNvSpPr>
            <a:spLocks noGrp="1"/>
          </p:cNvSpPr>
          <p:nvPr>
            <p:ph idx="1"/>
          </p:nvPr>
        </p:nvSpPr>
        <p:spPr>
          <a:xfrm>
            <a:off x="27878" y="914400"/>
            <a:ext cx="8963722" cy="5334000"/>
          </a:xfrm>
        </p:spPr>
        <p:txBody>
          <a:bodyPr>
            <a:normAutofit fontScale="85000" lnSpcReduction="10000"/>
          </a:bodyPr>
          <a:lstStyle/>
          <a:p>
            <a:r>
              <a:rPr lang="en-US" dirty="0" smtClean="0"/>
              <a:t>This is used in somewhat different ways</a:t>
            </a:r>
          </a:p>
          <a:p>
            <a:r>
              <a:rPr lang="en-US" dirty="0" smtClean="0"/>
              <a:t>First is taking a set of points in a space and divide into distinct groups</a:t>
            </a:r>
          </a:p>
          <a:p>
            <a:r>
              <a:rPr lang="en-US" dirty="0" smtClean="0"/>
              <a:t>Second is dividing points into  neighboring </a:t>
            </a:r>
            <a:r>
              <a:rPr lang="en-US" dirty="0" smtClean="0"/>
              <a:t>points </a:t>
            </a:r>
            <a:r>
              <a:rPr lang="en-US" dirty="0" smtClean="0"/>
              <a:t>but not groups that are separate</a:t>
            </a:r>
          </a:p>
          <a:p>
            <a:r>
              <a:rPr lang="en-US" dirty="0" smtClean="0"/>
              <a:t>There are also latent factor and mixture models which use a different definition of cluster that adds probabilities</a:t>
            </a:r>
          </a:p>
          <a:p>
            <a:pPr lvl="1"/>
            <a:r>
              <a:rPr lang="en-US" dirty="0" smtClean="0"/>
              <a:t>These are used to group “items” together in content based  approaches</a:t>
            </a:r>
          </a:p>
          <a:p>
            <a:r>
              <a:rPr lang="en-US" dirty="0" smtClean="0"/>
              <a:t>Further one has methods/applications that work in</a:t>
            </a:r>
          </a:p>
          <a:p>
            <a:pPr lvl="1"/>
            <a:r>
              <a:rPr lang="en-US" dirty="0" smtClean="0"/>
              <a:t>Real vector spaces</a:t>
            </a:r>
          </a:p>
          <a:p>
            <a:pPr lvl="1"/>
            <a:r>
              <a:rPr lang="en-US" dirty="0" smtClean="0"/>
              <a:t>Spaces in which there are no vectors but some or all of distances defined</a:t>
            </a:r>
            <a:endParaRPr lang="en-US" dirty="0"/>
          </a:p>
        </p:txBody>
      </p:sp>
    </p:spTree>
    <p:extLst>
      <p:ext uri="{BB962C8B-B14F-4D97-AF65-F5344CB8AC3E}">
        <p14:creationId xmlns:p14="http://schemas.microsoft.com/office/powerpoint/2010/main" val="27371316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title"/>
          </p:nvPr>
        </p:nvSpPr>
        <p:spPr>
          <a:xfrm>
            <a:off x="0" y="152400"/>
            <a:ext cx="9067800" cy="920426"/>
          </a:xfrm>
        </p:spPr>
        <p:txBody>
          <a:bodyPr>
            <a:normAutofit fontScale="90000"/>
          </a:bodyPr>
          <a:lstStyle/>
          <a:p>
            <a:r>
              <a:rPr lang="en-US" dirty="0" smtClean="0"/>
              <a:t>Proteomics 2D DA Clustering T=0.1</a:t>
            </a:r>
            <a:br>
              <a:rPr lang="en-US" dirty="0" smtClean="0"/>
            </a:br>
            <a:r>
              <a:rPr lang="en-US" sz="3200" dirty="0" smtClean="0"/>
              <a:t>small sample of ~30,000 Clusters Count &gt;=2</a:t>
            </a:r>
            <a:endParaRPr lang="en-US" sz="32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24</a:t>
            </a:fld>
            <a:endParaRPr lang="en-US"/>
          </a:p>
        </p:txBody>
      </p:sp>
      <p:pic>
        <p:nvPicPr>
          <p:cNvPr id="13314" name="Picture 2" descr="C:\Users\Geoffrey Fox\Desktop\AzaleaDskT\Pyne\Run64(3SpongeP.1)\cluster-M3000-C522Scaled_.png"/>
          <p:cNvPicPr>
            <a:picLocks noChangeAspect="1" noChangeArrowheads="1"/>
          </p:cNvPicPr>
          <p:nvPr/>
        </p:nvPicPr>
        <p:blipFill rotWithShape="1">
          <a:blip r:embed="rId2">
            <a:extLst>
              <a:ext uri="{28A0092B-C50C-407E-A947-70E740481C1C}">
                <a14:useLocalDpi xmlns:a14="http://schemas.microsoft.com/office/drawing/2010/main" val="0"/>
              </a:ext>
            </a:extLst>
          </a:blip>
          <a:srcRect t="5840"/>
          <a:stretch/>
        </p:blipFill>
        <p:spPr bwMode="auto">
          <a:xfrm>
            <a:off x="-3313" y="1298222"/>
            <a:ext cx="9144000" cy="550405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553199" y="2710934"/>
            <a:ext cx="1487780" cy="369332"/>
          </a:xfrm>
          <a:prstGeom prst="rect">
            <a:avLst/>
          </a:prstGeom>
          <a:noFill/>
        </p:spPr>
        <p:txBody>
          <a:bodyPr wrap="none" rtlCol="0">
            <a:spAutoFit/>
          </a:bodyPr>
          <a:lstStyle/>
          <a:p>
            <a:r>
              <a:rPr lang="en-US" b="1" dirty="0" smtClean="0">
                <a:solidFill>
                  <a:schemeClr val="accent6">
                    <a:lumMod val="75000"/>
                  </a:schemeClr>
                </a:solidFill>
              </a:rPr>
              <a:t>Sponge Peaks</a:t>
            </a:r>
            <a:endParaRPr lang="en-US" b="1" dirty="0">
              <a:solidFill>
                <a:schemeClr val="accent6">
                  <a:lumMod val="75000"/>
                </a:schemeClr>
              </a:solidFill>
            </a:endParaRPr>
          </a:p>
        </p:txBody>
      </p:sp>
      <p:sp>
        <p:nvSpPr>
          <p:cNvPr id="6" name="TextBox 5"/>
          <p:cNvSpPr txBox="1"/>
          <p:nvPr/>
        </p:nvSpPr>
        <p:spPr>
          <a:xfrm>
            <a:off x="7025771" y="3694907"/>
            <a:ext cx="899029" cy="369332"/>
          </a:xfrm>
          <a:prstGeom prst="rect">
            <a:avLst/>
          </a:prstGeom>
          <a:noFill/>
        </p:spPr>
        <p:txBody>
          <a:bodyPr wrap="none" rtlCol="0">
            <a:spAutoFit/>
          </a:bodyPr>
          <a:lstStyle/>
          <a:p>
            <a:r>
              <a:rPr lang="en-US" b="1" dirty="0" smtClean="0">
                <a:solidFill>
                  <a:srgbClr val="FFFF66"/>
                </a:solidFill>
              </a:rPr>
              <a:t>Centers</a:t>
            </a:r>
            <a:endParaRPr lang="en-US" b="1" dirty="0">
              <a:solidFill>
                <a:srgbClr val="FFFF66"/>
              </a:solidFill>
            </a:endParaRPr>
          </a:p>
        </p:txBody>
      </p:sp>
    </p:spTree>
    <p:extLst>
      <p:ext uri="{BB962C8B-B14F-4D97-AF65-F5344CB8AC3E}">
        <p14:creationId xmlns:p14="http://schemas.microsoft.com/office/powerpoint/2010/main" val="31837656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8274" y="274638"/>
            <a:ext cx="2595726" cy="1143000"/>
          </a:xfrm>
        </p:spPr>
        <p:txBody>
          <a:bodyPr>
            <a:noAutofit/>
          </a:bodyPr>
          <a:lstStyle/>
          <a:p>
            <a:r>
              <a:rPr lang="en-US" sz="2800" b="1" dirty="0" smtClean="0"/>
              <a:t>Metagenomics</a:t>
            </a:r>
            <a:endParaRPr lang="en-US" sz="2800" b="1" dirty="0"/>
          </a:p>
        </p:txBody>
      </p:sp>
      <p:grpSp>
        <p:nvGrpSpPr>
          <p:cNvPr id="3" name="Group 2"/>
          <p:cNvGrpSpPr/>
          <p:nvPr/>
        </p:nvGrpSpPr>
        <p:grpSpPr>
          <a:xfrm>
            <a:off x="-2650" y="9021"/>
            <a:ext cx="6550924" cy="6858000"/>
            <a:chOff x="17794" y="1598836"/>
            <a:chExt cx="6550924" cy="6858000"/>
          </a:xfrm>
        </p:grpSpPr>
        <p:pic>
          <p:nvPicPr>
            <p:cNvPr id="4" name="Picture 7" descr="C:\Users\Geoffrey Fox\Downloads\divergent_0(23)_to_0(23)_zeroidx.png"/>
            <p:cNvPicPr>
              <a:picLocks noChangeAspect="1" noChangeArrowheads="1"/>
            </p:cNvPicPr>
            <p:nvPr/>
          </p:nvPicPr>
          <p:blipFill rotWithShape="1">
            <a:blip r:embed="rId2">
              <a:extLst>
                <a:ext uri="{28A0092B-C50C-407E-A947-70E740481C1C}">
                  <a14:useLocalDpi xmlns:a14="http://schemas.microsoft.com/office/drawing/2010/main" val="0"/>
                </a:ext>
              </a:extLst>
            </a:blip>
            <a:srcRect l="27644" t="9994" r="28219" b="8838"/>
            <a:stretch/>
          </p:blipFill>
          <p:spPr bwMode="auto">
            <a:xfrm>
              <a:off x="17794" y="1598836"/>
              <a:ext cx="6550924"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14785" y="1624389"/>
              <a:ext cx="1253933" cy="461665"/>
            </a:xfrm>
            <a:prstGeom prst="rect">
              <a:avLst/>
            </a:prstGeom>
            <a:noFill/>
          </p:spPr>
          <p:txBody>
            <a:bodyPr wrap="none" rtlCol="0">
              <a:spAutoFit/>
            </a:bodyPr>
            <a:lstStyle/>
            <a:p>
              <a:r>
                <a:rPr lang="en-US" sz="2400" b="1" dirty="0">
                  <a:solidFill>
                    <a:schemeClr val="bg1"/>
                  </a:solidFill>
                </a:rPr>
                <a:t>DA-PWC</a:t>
              </a:r>
            </a:p>
          </p:txBody>
        </p:sp>
      </p:grpSp>
    </p:spTree>
    <p:extLst>
      <p:ext uri="{BB962C8B-B14F-4D97-AF65-F5344CB8AC3E}">
        <p14:creationId xmlns:p14="http://schemas.microsoft.com/office/powerpoint/2010/main" val="158925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23" y="152400"/>
            <a:ext cx="8229600" cy="729335"/>
          </a:xfrm>
        </p:spPr>
        <p:txBody>
          <a:bodyPr>
            <a:normAutofit fontScale="90000"/>
          </a:bodyPr>
          <a:lstStyle/>
          <a:p>
            <a:r>
              <a:rPr lang="en-US" dirty="0" smtClean="0"/>
              <a:t>26 Clusters in Region 4</a:t>
            </a:r>
            <a:endParaRPr lang="en-US" dirty="0"/>
          </a:p>
        </p:txBody>
      </p:sp>
      <p:sp>
        <p:nvSpPr>
          <p:cNvPr id="3" name="Slide Number Placeholder 2"/>
          <p:cNvSpPr>
            <a:spLocks noGrp="1"/>
          </p:cNvSpPr>
          <p:nvPr>
            <p:ph type="sldNum" sz="quarter" idx="12"/>
          </p:nvPr>
        </p:nvSpPr>
        <p:spPr/>
        <p:txBody>
          <a:bodyPr/>
          <a:lstStyle/>
          <a:p>
            <a:fld id="{D8CFE096-9650-498C-990C-20F2420C253B}" type="slidenum">
              <a:rPr lang="en-US" smtClean="0"/>
              <a:pPr/>
              <a:t>26</a:t>
            </a:fld>
            <a:endParaRPr lang="en-US"/>
          </a:p>
        </p:txBody>
      </p:sp>
      <p:pic>
        <p:nvPicPr>
          <p:cNvPr id="116738" name="Picture 2" descr="C:\Users\Geoffrey Fox\Desktop\haixu\HaixuPNG\HaixuPNG\HaixuMegaregion4Oct20-11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67223"/>
            <a:ext cx="9144000" cy="5855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7889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771"/>
            <a:ext cx="8229600" cy="850134"/>
          </a:xfrm>
        </p:spPr>
        <p:txBody>
          <a:bodyPr/>
          <a:lstStyle/>
          <a:p>
            <a:r>
              <a:rPr lang="en-US" dirty="0" smtClean="0"/>
              <a:t>Genomic Data Not fully Clustered</a:t>
            </a:r>
            <a:endParaRPr lang="en-US" dirty="0"/>
          </a:p>
        </p:txBody>
      </p:sp>
      <p:sp>
        <p:nvSpPr>
          <p:cNvPr id="3" name="Slide Number Placeholder 2"/>
          <p:cNvSpPr>
            <a:spLocks noGrp="1"/>
          </p:cNvSpPr>
          <p:nvPr>
            <p:ph type="sldNum" sz="quarter" idx="12"/>
          </p:nvPr>
        </p:nvSpPr>
        <p:spPr/>
        <p:txBody>
          <a:bodyPr/>
          <a:lstStyle/>
          <a:p>
            <a:fld id="{D8CFE096-9650-498C-990C-20F2420C253B}" type="slidenum">
              <a:rPr lang="en-US" smtClean="0"/>
              <a:pPr/>
              <a:t>27</a:t>
            </a:fld>
            <a:endParaRPr lang="en-US"/>
          </a:p>
        </p:txBody>
      </p:sp>
      <p:pic>
        <p:nvPicPr>
          <p:cNvPr id="7170" name="Picture 2" descr="C:\Users\Geoffrey Fox\Desktop\Talk\Haixu440KInterpolat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02534"/>
            <a:ext cx="9144000" cy="5855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4049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36391"/>
          </a:xfrm>
        </p:spPr>
        <p:txBody>
          <a:bodyPr/>
          <a:lstStyle/>
          <a:p>
            <a:r>
              <a:rPr lang="en-US" dirty="0" smtClean="0"/>
              <a:t>13  Clusters in Region 6</a:t>
            </a:r>
            <a:endParaRPr lang="en-US" dirty="0"/>
          </a:p>
        </p:txBody>
      </p:sp>
      <p:sp>
        <p:nvSpPr>
          <p:cNvPr id="3" name="Slide Number Placeholder 2"/>
          <p:cNvSpPr>
            <a:spLocks noGrp="1"/>
          </p:cNvSpPr>
          <p:nvPr>
            <p:ph type="sldNum" sz="quarter" idx="12"/>
          </p:nvPr>
        </p:nvSpPr>
        <p:spPr/>
        <p:txBody>
          <a:bodyPr/>
          <a:lstStyle/>
          <a:p>
            <a:fld id="{D8CFE096-9650-498C-990C-20F2420C253B}" type="slidenum">
              <a:rPr lang="en-US" smtClean="0"/>
              <a:pPr/>
              <a:t>28</a:t>
            </a:fld>
            <a:endParaRPr lang="en-US"/>
          </a:p>
        </p:txBody>
      </p:sp>
      <p:pic>
        <p:nvPicPr>
          <p:cNvPr id="117762" name="Picture 2" descr="C:\Users\Geoffrey Fox\Desktop\haixu\HaixuPNG\HaixuPNG\HaixuMegaregion6Oct20-11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12591"/>
            <a:ext cx="9144000" cy="5845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90579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b="1" dirty="0" smtClean="0"/>
              <a:t>Heuristics (Wikipedia)</a:t>
            </a:r>
            <a:endParaRPr lang="en-US" b="1" dirty="0"/>
          </a:p>
        </p:txBody>
      </p:sp>
      <p:sp>
        <p:nvSpPr>
          <p:cNvPr id="3" name="Content Placeholder 2"/>
          <p:cNvSpPr>
            <a:spLocks noGrp="1"/>
          </p:cNvSpPr>
          <p:nvPr>
            <p:ph idx="1"/>
          </p:nvPr>
        </p:nvSpPr>
        <p:spPr>
          <a:xfrm>
            <a:off x="0" y="838200"/>
            <a:ext cx="9144000" cy="5562600"/>
          </a:xfrm>
        </p:spPr>
        <p:txBody>
          <a:bodyPr>
            <a:normAutofit/>
          </a:bodyPr>
          <a:lstStyle/>
          <a:p>
            <a:r>
              <a:rPr lang="en-US" sz="2400" dirty="0"/>
              <a:t>In computer science, artificial intelligence, and mathematical optimization, a </a:t>
            </a:r>
            <a:r>
              <a:rPr lang="en-US" sz="2400" b="1" dirty="0"/>
              <a:t>heuristic</a:t>
            </a:r>
            <a:r>
              <a:rPr lang="en-US" sz="2400" dirty="0"/>
              <a:t> is a technique designed for solving a problem more quickly when classic methods are too slow, or for finding an approximate solution when classic methods fail to find any exact solution. This is achieved by trading optimality, completeness, accuracy, and/or precision for speed</a:t>
            </a:r>
            <a:r>
              <a:rPr lang="en-US" sz="2400" dirty="0" smtClean="0"/>
              <a:t>.</a:t>
            </a:r>
          </a:p>
          <a:p>
            <a:r>
              <a:rPr lang="en-US" sz="2400" dirty="0"/>
              <a:t>Results about </a:t>
            </a:r>
            <a:r>
              <a:rPr lang="en-US" sz="2400" b="1" dirty="0"/>
              <a:t>NP-hardness</a:t>
            </a:r>
            <a:r>
              <a:rPr lang="en-US" sz="2400" dirty="0"/>
              <a:t> in theoretical computer science make heuristics the only viable option for a variety of complex optimization problems that need to be routinely solved in real-world applications</a:t>
            </a:r>
            <a:r>
              <a:rPr lang="en-US" sz="2400" dirty="0" smtClean="0"/>
              <a:t>.</a:t>
            </a:r>
          </a:p>
          <a:p>
            <a:r>
              <a:rPr lang="en-US" sz="2400" dirty="0" smtClean="0"/>
              <a:t>Clustering is NP hard although collaborative filtering is just “hard” and computationally intractable for real time use</a:t>
            </a:r>
          </a:p>
          <a:p>
            <a:r>
              <a:rPr lang="en-US" sz="2400" dirty="0" smtClean="0"/>
              <a:t>Roughly NP hard means only (known) exact algorithms are exponential and not polynomial in time to solve</a:t>
            </a:r>
            <a:endParaRPr lang="en-US" sz="2400" dirty="0"/>
          </a:p>
        </p:txBody>
      </p:sp>
    </p:spTree>
    <p:extLst>
      <p:ext uri="{BB962C8B-B14F-4D97-AF65-F5344CB8AC3E}">
        <p14:creationId xmlns:p14="http://schemas.microsoft.com/office/powerpoint/2010/main" val="41833139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Item-based collaborative filtering</a:t>
            </a:r>
            <a:endParaRPr lang="en-US" dirty="0"/>
          </a:p>
        </p:txBody>
      </p:sp>
      <p:sp>
        <p:nvSpPr>
          <p:cNvPr id="3" name="Inhaltsplatzhalter 2"/>
          <p:cNvSpPr>
            <a:spLocks noGrp="1"/>
          </p:cNvSpPr>
          <p:nvPr>
            <p:ph idx="1"/>
          </p:nvPr>
        </p:nvSpPr>
        <p:spPr/>
        <p:txBody>
          <a:bodyPr/>
          <a:lstStyle/>
          <a:p>
            <a:r>
              <a:rPr lang="en-US" dirty="0" smtClean="0"/>
              <a:t>Basic idea: </a:t>
            </a:r>
          </a:p>
          <a:p>
            <a:pPr lvl="1"/>
            <a:r>
              <a:rPr lang="en-US" dirty="0" smtClean="0"/>
              <a:t>Use the similarity between items (and not users) to make predictions</a:t>
            </a:r>
          </a:p>
          <a:p>
            <a:r>
              <a:rPr lang="en-US" dirty="0" smtClean="0"/>
              <a:t>Example: </a:t>
            </a:r>
          </a:p>
          <a:p>
            <a:pPr lvl="1"/>
            <a:r>
              <a:rPr lang="en-US" dirty="0" smtClean="0"/>
              <a:t>Look for items that are similar to Item5</a:t>
            </a:r>
          </a:p>
          <a:p>
            <a:pPr lvl="1"/>
            <a:r>
              <a:rPr lang="en-US" dirty="0" smtClean="0"/>
              <a:t>Take Alice's ratings for these items to predict the rating for Item5</a:t>
            </a:r>
          </a:p>
          <a:p>
            <a:endParaRPr lang="en-US" dirty="0"/>
          </a:p>
        </p:txBody>
      </p:sp>
      <p:graphicFrame>
        <p:nvGraphicFramePr>
          <p:cNvPr id="4" name="Tabelle 3"/>
          <p:cNvGraphicFramePr>
            <a:graphicFrameLocks noGrp="1"/>
          </p:cNvGraphicFramePr>
          <p:nvPr/>
        </p:nvGraphicFramePr>
        <p:xfrm>
          <a:off x="642910" y="3786190"/>
          <a:ext cx="6096000" cy="2225040"/>
        </p:xfrm>
        <a:graphic>
          <a:graphicData uri="http://schemas.openxmlformats.org/drawingml/2006/table">
            <a:tbl>
              <a:tblPr firstRow="1" bandRow="1">
                <a:tableStyleId>{00A15C55-8517-42AA-B614-E9B94910E393}</a:tableStyleId>
              </a:tblPr>
              <a:tblGrid>
                <a:gridCol w="1016000"/>
                <a:gridCol w="1016000"/>
                <a:gridCol w="1016000"/>
                <a:gridCol w="1016000"/>
                <a:gridCol w="1016000"/>
                <a:gridCol w="1016000"/>
              </a:tblGrid>
              <a:tr h="370840">
                <a:tc>
                  <a:txBody>
                    <a:bodyPr/>
                    <a:lstStyle/>
                    <a:p>
                      <a:pPr algn="ctr"/>
                      <a:endParaRPr lang="en-US" sz="1600" baseline="0" dirty="0">
                        <a:latin typeface="Calibri" pitchFamily="34" charset="0"/>
                      </a:endParaRPr>
                    </a:p>
                  </a:txBody>
                  <a:tcPr/>
                </a:tc>
                <a:tc>
                  <a:txBody>
                    <a:bodyPr/>
                    <a:lstStyle/>
                    <a:p>
                      <a:pPr algn="ctr"/>
                      <a:r>
                        <a:rPr lang="en-US" sz="1600" baseline="0" dirty="0" smtClean="0">
                          <a:latin typeface="Calibri" pitchFamily="34" charset="0"/>
                        </a:rPr>
                        <a:t>Item1</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Item2</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Item3</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Item4</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Item5</a:t>
                      </a:r>
                      <a:endParaRPr lang="en-US" sz="1600" baseline="0" dirty="0">
                        <a:latin typeface="Calibri" pitchFamily="34" charset="0"/>
                      </a:endParaRPr>
                    </a:p>
                  </a:txBody>
                  <a:tcPr/>
                </a:tc>
              </a:tr>
              <a:tr h="370840">
                <a:tc>
                  <a:txBody>
                    <a:bodyPr/>
                    <a:lstStyle/>
                    <a:p>
                      <a:pPr algn="ctr"/>
                      <a:r>
                        <a:rPr lang="en-US" sz="1600" baseline="0" dirty="0" smtClean="0">
                          <a:latin typeface="Calibri" pitchFamily="34" charset="0"/>
                        </a:rPr>
                        <a:t>Alice</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5</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3</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4</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4</a:t>
                      </a:r>
                      <a:endParaRPr lang="en-US" sz="1600" baseline="0" dirty="0">
                        <a:latin typeface="Calibri" pitchFamily="34" charset="0"/>
                      </a:endParaRPr>
                    </a:p>
                  </a:txBody>
                  <a:tcPr/>
                </a:tc>
                <a:tc>
                  <a:txBody>
                    <a:bodyPr/>
                    <a:lstStyle/>
                    <a:p>
                      <a:pPr algn="ctr"/>
                      <a:r>
                        <a:rPr lang="en-US" sz="1800" baseline="0" dirty="0" smtClean="0">
                          <a:solidFill>
                            <a:schemeClr val="tx1"/>
                          </a:solidFill>
                          <a:latin typeface="Calibri" pitchFamily="34" charset="0"/>
                        </a:rPr>
                        <a:t>?</a:t>
                      </a:r>
                      <a:endParaRPr lang="en-US" sz="1800" baseline="0" dirty="0">
                        <a:solidFill>
                          <a:schemeClr val="tx1"/>
                        </a:solidFill>
                        <a:latin typeface="Calibri" pitchFamily="34" charset="0"/>
                      </a:endParaRPr>
                    </a:p>
                  </a:txBody>
                  <a:tcPr>
                    <a:solidFill>
                      <a:srgbClr val="FFC000"/>
                    </a:solidFill>
                  </a:tcPr>
                </a:tc>
              </a:tr>
              <a:tr h="370840">
                <a:tc>
                  <a:txBody>
                    <a:bodyPr/>
                    <a:lstStyle/>
                    <a:p>
                      <a:pPr algn="ctr"/>
                      <a:r>
                        <a:rPr lang="en-US" sz="1600" baseline="0" dirty="0" smtClean="0">
                          <a:latin typeface="Calibri" pitchFamily="34" charset="0"/>
                        </a:rPr>
                        <a:t>User1</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3</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1</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2</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3</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3</a:t>
                      </a:r>
                      <a:endParaRPr lang="en-US" sz="1600" baseline="0" dirty="0">
                        <a:latin typeface="Calibri" pitchFamily="34" charset="0"/>
                      </a:endParaRPr>
                    </a:p>
                  </a:txBody>
                  <a:tcPr/>
                </a:tc>
              </a:tr>
              <a:tr h="370840">
                <a:tc>
                  <a:txBody>
                    <a:bodyPr/>
                    <a:lstStyle/>
                    <a:p>
                      <a:pPr algn="ctr"/>
                      <a:r>
                        <a:rPr lang="en-US" sz="1600" baseline="0" dirty="0" smtClean="0">
                          <a:latin typeface="Calibri" pitchFamily="34" charset="0"/>
                        </a:rPr>
                        <a:t>User2</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4</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3</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4</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3</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5</a:t>
                      </a:r>
                      <a:endParaRPr lang="en-US" sz="1600" baseline="0" dirty="0">
                        <a:latin typeface="Calibri" pitchFamily="34" charset="0"/>
                      </a:endParaRPr>
                    </a:p>
                  </a:txBody>
                  <a:tcPr/>
                </a:tc>
              </a:tr>
              <a:tr h="370840">
                <a:tc>
                  <a:txBody>
                    <a:bodyPr/>
                    <a:lstStyle/>
                    <a:p>
                      <a:pPr algn="ctr"/>
                      <a:r>
                        <a:rPr lang="en-US" sz="1600" baseline="0" dirty="0" smtClean="0">
                          <a:latin typeface="Calibri" pitchFamily="34" charset="0"/>
                        </a:rPr>
                        <a:t>User3</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3</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3</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1</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5</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4</a:t>
                      </a:r>
                      <a:endParaRPr lang="en-US" sz="1600" baseline="0" dirty="0">
                        <a:latin typeface="Calibri" pitchFamily="34" charset="0"/>
                      </a:endParaRPr>
                    </a:p>
                  </a:txBody>
                  <a:tcPr/>
                </a:tc>
              </a:tr>
              <a:tr h="370840">
                <a:tc>
                  <a:txBody>
                    <a:bodyPr/>
                    <a:lstStyle/>
                    <a:p>
                      <a:pPr algn="ctr"/>
                      <a:r>
                        <a:rPr lang="en-US" sz="1600" baseline="0" dirty="0" smtClean="0">
                          <a:latin typeface="Calibri" pitchFamily="34" charset="0"/>
                        </a:rPr>
                        <a:t>User4</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1</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5</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5</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2</a:t>
                      </a:r>
                      <a:endParaRPr lang="en-US" sz="1600" baseline="0" dirty="0">
                        <a:latin typeface="Calibri" pitchFamily="34" charset="0"/>
                      </a:endParaRPr>
                    </a:p>
                  </a:txBody>
                  <a:tcPr/>
                </a:tc>
                <a:tc>
                  <a:txBody>
                    <a:bodyPr/>
                    <a:lstStyle/>
                    <a:p>
                      <a:pPr algn="ctr"/>
                      <a:r>
                        <a:rPr lang="en-US" sz="1600" baseline="0" dirty="0" smtClean="0">
                          <a:latin typeface="Calibri" pitchFamily="34" charset="0"/>
                        </a:rPr>
                        <a:t>1</a:t>
                      </a:r>
                      <a:endParaRPr lang="en-US" sz="1600" baseline="0" dirty="0">
                        <a:latin typeface="Calibri" pitchFamily="34" charset="0"/>
                      </a:endParaRPr>
                    </a:p>
                  </a:txBody>
                  <a:tcPr/>
                </a:tc>
              </a:tr>
            </a:tbl>
          </a:graphicData>
        </a:graphic>
      </p:graphicFrame>
      <p:sp>
        <p:nvSpPr>
          <p:cNvPr id="6" name="Abgerundetes Rechteck 5"/>
          <p:cNvSpPr/>
          <p:nvPr/>
        </p:nvSpPr>
        <p:spPr bwMode="auto">
          <a:xfrm>
            <a:off x="5715008" y="4500570"/>
            <a:ext cx="1071570" cy="1571636"/>
          </a:xfrm>
          <a:prstGeom prst="roundRect">
            <a:avLst/>
          </a:prstGeom>
          <a:solidFill>
            <a:srgbClr val="FFC000">
              <a:alpha val="29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Verdana" pitchFamily="34" charset="0"/>
            </a:endParaRPr>
          </a:p>
        </p:txBody>
      </p:sp>
      <p:grpSp>
        <p:nvGrpSpPr>
          <p:cNvPr id="9" name="Gruppieren 8"/>
          <p:cNvGrpSpPr/>
          <p:nvPr/>
        </p:nvGrpSpPr>
        <p:grpSpPr>
          <a:xfrm>
            <a:off x="1571604" y="4500570"/>
            <a:ext cx="4143404" cy="1571636"/>
            <a:chOff x="1571604" y="4000504"/>
            <a:chExt cx="4143404" cy="1643074"/>
          </a:xfrm>
        </p:grpSpPr>
        <p:sp>
          <p:nvSpPr>
            <p:cNvPr id="7" name="Abgerundetes Rechteck 6"/>
            <p:cNvSpPr/>
            <p:nvPr/>
          </p:nvSpPr>
          <p:spPr bwMode="auto">
            <a:xfrm>
              <a:off x="1571604" y="4000504"/>
              <a:ext cx="1071570" cy="1643074"/>
            </a:xfrm>
            <a:prstGeom prst="roundRect">
              <a:avLst/>
            </a:prstGeom>
            <a:solidFill>
              <a:schemeClr val="accent6">
                <a:lumMod val="75000"/>
                <a:alpha val="29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Verdana" pitchFamily="34" charset="0"/>
              </a:endParaRPr>
            </a:p>
          </p:txBody>
        </p:sp>
        <p:sp>
          <p:nvSpPr>
            <p:cNvPr id="8" name="Abgerundetes Rechteck 7"/>
            <p:cNvSpPr/>
            <p:nvPr/>
          </p:nvSpPr>
          <p:spPr bwMode="auto">
            <a:xfrm>
              <a:off x="4643438" y="4000504"/>
              <a:ext cx="1071570" cy="1643074"/>
            </a:xfrm>
            <a:prstGeom prst="roundRect">
              <a:avLst/>
            </a:prstGeom>
            <a:solidFill>
              <a:schemeClr val="accent6">
                <a:lumMod val="75000"/>
                <a:alpha val="29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Verdana" pitchFamily="34" charset="0"/>
              </a:endParaRPr>
            </a:p>
          </p:txBody>
        </p:sp>
      </p:grpSp>
      <p:grpSp>
        <p:nvGrpSpPr>
          <p:cNvPr id="16" name="Gruppieren 15"/>
          <p:cNvGrpSpPr/>
          <p:nvPr/>
        </p:nvGrpSpPr>
        <p:grpSpPr>
          <a:xfrm>
            <a:off x="1906216" y="4060653"/>
            <a:ext cx="3560611" cy="511355"/>
            <a:chOff x="1906216" y="4060653"/>
            <a:chExt cx="3560611" cy="511355"/>
          </a:xfrm>
        </p:grpSpPr>
        <p:sp>
          <p:nvSpPr>
            <p:cNvPr id="14" name="Ellipse 13"/>
            <p:cNvSpPr/>
            <p:nvPr/>
          </p:nvSpPr>
          <p:spPr bwMode="auto">
            <a:xfrm>
              <a:off x="1906216" y="4071942"/>
              <a:ext cx="500066" cy="500066"/>
            </a:xfrm>
            <a:prstGeom prst="ellipse">
              <a:avLst/>
            </a:prstGeom>
            <a:noFill/>
            <a:ln w="349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Verdana" pitchFamily="34" charset="0"/>
              </a:endParaRPr>
            </a:p>
          </p:txBody>
        </p:sp>
        <p:sp>
          <p:nvSpPr>
            <p:cNvPr id="15" name="Ellipse 14"/>
            <p:cNvSpPr/>
            <p:nvPr/>
          </p:nvSpPr>
          <p:spPr bwMode="auto">
            <a:xfrm>
              <a:off x="4966761" y="4060653"/>
              <a:ext cx="500066" cy="500066"/>
            </a:xfrm>
            <a:prstGeom prst="ellipse">
              <a:avLst/>
            </a:prstGeom>
            <a:noFill/>
            <a:ln w="349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Verdana" pitchFamily="34" charset="0"/>
              </a:endParaRPr>
            </a:p>
          </p:txBody>
        </p:sp>
      </p:grpSp>
    </p:spTree>
    <p:extLst>
      <p:ext uri="{BB962C8B-B14F-4D97-AF65-F5344CB8AC3E}">
        <p14:creationId xmlns:p14="http://schemas.microsoft.com/office/powerpoint/2010/main" val="3557891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14400"/>
          </a:xfrm>
        </p:spPr>
        <p:txBody>
          <a:bodyPr/>
          <a:lstStyle/>
          <a:p>
            <a:r>
              <a:rPr lang="en-US" b="1" dirty="0" smtClean="0"/>
              <a:t>Heuristics II</a:t>
            </a:r>
            <a:endParaRPr lang="en-US" b="1" dirty="0"/>
          </a:p>
        </p:txBody>
      </p:sp>
      <p:sp>
        <p:nvSpPr>
          <p:cNvPr id="3" name="Content Placeholder 2"/>
          <p:cNvSpPr>
            <a:spLocks noGrp="1"/>
          </p:cNvSpPr>
          <p:nvPr>
            <p:ph idx="1"/>
          </p:nvPr>
        </p:nvSpPr>
        <p:spPr>
          <a:xfrm>
            <a:off x="13062" y="838200"/>
            <a:ext cx="9130937" cy="5791200"/>
          </a:xfrm>
        </p:spPr>
        <p:txBody>
          <a:bodyPr>
            <a:normAutofit fontScale="92500" lnSpcReduction="20000"/>
          </a:bodyPr>
          <a:lstStyle/>
          <a:p>
            <a:r>
              <a:rPr lang="en-US" dirty="0" smtClean="0"/>
              <a:t>Collaborative Filtering (user based) is O(MN) for M customers and N items which is polynomial</a:t>
            </a:r>
          </a:p>
          <a:p>
            <a:r>
              <a:rPr lang="en-US" dirty="0" smtClean="0"/>
              <a:t>Clustering is harder to estimate as we don’t have an exact algorithm</a:t>
            </a:r>
          </a:p>
          <a:p>
            <a:r>
              <a:rPr lang="en-US" dirty="0" smtClean="0"/>
              <a:t>There is combinatorial estimate K</a:t>
            </a:r>
            <a:r>
              <a:rPr lang="en-US" baseline="30000" dirty="0" smtClean="0"/>
              <a:t>M</a:t>
            </a:r>
            <a:r>
              <a:rPr lang="en-US" dirty="0" smtClean="0"/>
              <a:t> where we loop over K assignments for each of M items (K number of clusters)</a:t>
            </a:r>
          </a:p>
          <a:p>
            <a:pPr lvl="1"/>
            <a:r>
              <a:rPr lang="en-US" dirty="0" smtClean="0"/>
              <a:t>This is exponential</a:t>
            </a:r>
          </a:p>
          <a:p>
            <a:r>
              <a:rPr lang="en-US" dirty="0" smtClean="0"/>
              <a:t>Note many real world problems are intrinsically “inexact” as</a:t>
            </a:r>
          </a:p>
          <a:p>
            <a:pPr lvl="1"/>
            <a:r>
              <a:rPr lang="en-US" dirty="0" smtClean="0"/>
              <a:t>Don’t have exact data</a:t>
            </a:r>
          </a:p>
          <a:p>
            <a:pPr lvl="1"/>
            <a:r>
              <a:rPr lang="en-US" dirty="0" smtClean="0"/>
              <a:t>Don’t have exact problem</a:t>
            </a:r>
          </a:p>
          <a:p>
            <a:r>
              <a:rPr lang="en-US" dirty="0" smtClean="0"/>
              <a:t>So heuristics are often/usually just fine and IMHO NP hard is not so important in practice</a:t>
            </a:r>
            <a:endParaRPr lang="en-US" dirty="0"/>
          </a:p>
        </p:txBody>
      </p:sp>
    </p:spTree>
    <p:extLst>
      <p:ext uri="{BB962C8B-B14F-4D97-AF65-F5344CB8AC3E}">
        <p14:creationId xmlns:p14="http://schemas.microsoft.com/office/powerpoint/2010/main" val="29116202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lstStyle/>
          <a:p>
            <a:r>
              <a:rPr lang="en-US" b="1" dirty="0" smtClean="0"/>
              <a:t>k means Clustering</a:t>
            </a:r>
            <a:endParaRPr lang="en-US" b="1" dirty="0"/>
          </a:p>
        </p:txBody>
      </p:sp>
      <p:sp>
        <p:nvSpPr>
          <p:cNvPr id="4" name="Content Placeholder 3"/>
          <p:cNvSpPr>
            <a:spLocks noGrp="1"/>
          </p:cNvSpPr>
          <p:nvPr>
            <p:ph idx="1"/>
          </p:nvPr>
        </p:nvSpPr>
        <p:spPr>
          <a:xfrm>
            <a:off x="228600" y="1295400"/>
            <a:ext cx="8686800" cy="4525963"/>
          </a:xfrm>
        </p:spPr>
        <p:txBody>
          <a:bodyPr>
            <a:normAutofit fontScale="77500" lnSpcReduction="20000"/>
          </a:bodyPr>
          <a:lstStyle/>
          <a:p>
            <a:r>
              <a:rPr lang="en-US" dirty="0" smtClean="0"/>
              <a:t>Choose k=2 to 10 million (or more) clusters according to some intuition</a:t>
            </a:r>
          </a:p>
          <a:p>
            <a:r>
              <a:rPr lang="en-US" dirty="0" smtClean="0"/>
              <a:t>Initialize k cluster centers (this only works in real spaces)</a:t>
            </a:r>
          </a:p>
          <a:p>
            <a:r>
              <a:rPr lang="en-US" dirty="0" smtClean="0"/>
              <a:t>Then Iterate</a:t>
            </a:r>
          </a:p>
          <a:p>
            <a:pPr lvl="1"/>
            <a:r>
              <a:rPr lang="en-US" dirty="0" smtClean="0"/>
              <a:t>Assign each point to cluster whose center it is nearest to</a:t>
            </a:r>
          </a:p>
          <a:p>
            <a:pPr lvl="1"/>
            <a:r>
              <a:rPr lang="en-US" dirty="0" smtClean="0"/>
              <a:t>Calculate new center position as centroid (average in each component) of points assigned to it</a:t>
            </a:r>
          </a:p>
          <a:p>
            <a:r>
              <a:rPr lang="en-US" dirty="0" smtClean="0"/>
              <a:t>Converge when center positions change &lt; cut</a:t>
            </a:r>
          </a:p>
          <a:p>
            <a:r>
              <a:rPr lang="en-US" dirty="0" smtClean="0"/>
              <a:t>Lots of variants that are better but k means used as simple and fast</a:t>
            </a:r>
          </a:p>
          <a:p>
            <a:pPr lvl="1"/>
            <a:r>
              <a:rPr lang="en-US" dirty="0" smtClean="0"/>
              <a:t>Also methods for when only some distances available and no vector space</a:t>
            </a:r>
          </a:p>
          <a:p>
            <a:r>
              <a:rPr lang="en-US" dirty="0" smtClean="0"/>
              <a:t>Sometimes gets wrong answer – trapped in a local minima</a:t>
            </a:r>
          </a:p>
          <a:p>
            <a:pPr marL="0" indent="0">
              <a:buNone/>
            </a:pPr>
            <a:endParaRPr lang="en-US" dirty="0"/>
          </a:p>
        </p:txBody>
      </p:sp>
    </p:spTree>
    <p:extLst>
      <p:ext uri="{BB962C8B-B14F-4D97-AF65-F5344CB8AC3E}">
        <p14:creationId xmlns:p14="http://schemas.microsoft.com/office/powerpoint/2010/main" val="5527429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upload.wikimedia.org/wikipedia/commons/thumb/5/5e/K_Means_Example_Step_1.svg/500px-K_Means_Example_Step_1.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9" y="13173"/>
            <a:ext cx="4528324" cy="4365306"/>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upload.wikimedia.org/wikipedia/commons/thumb/a/a5/K_Means_Example_Step_2.svg/500px-K_Means_Example_Step_2.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0085" y="273204"/>
            <a:ext cx="4762500" cy="41052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6200" y="4378479"/>
            <a:ext cx="4305300" cy="1569660"/>
          </a:xfrm>
          <a:prstGeom prst="rect">
            <a:avLst/>
          </a:prstGeom>
        </p:spPr>
        <p:txBody>
          <a:bodyPr wrap="square">
            <a:spAutoFit/>
          </a:bodyPr>
          <a:lstStyle/>
          <a:p>
            <a:r>
              <a:rPr lang="en-US" sz="2400" dirty="0"/>
              <a:t>1) </a:t>
            </a:r>
            <a:r>
              <a:rPr lang="en-US" sz="2400" i="1" dirty="0"/>
              <a:t>k</a:t>
            </a:r>
            <a:r>
              <a:rPr lang="en-US" sz="2400" dirty="0"/>
              <a:t> initial "means" (in this </a:t>
            </a:r>
            <a:r>
              <a:rPr lang="en-US" sz="2400" dirty="0" smtClean="0"/>
              <a:t>case </a:t>
            </a:r>
            <a:r>
              <a:rPr lang="en-US" sz="2400" i="1" dirty="0" smtClean="0"/>
              <a:t>k</a:t>
            </a:r>
            <a:r>
              <a:rPr lang="en-US" sz="2400" dirty="0" smtClean="0"/>
              <a:t>=3</a:t>
            </a:r>
            <a:r>
              <a:rPr lang="en-US" sz="2400" dirty="0"/>
              <a:t>) are randomly generated within the data domain (shown in color).</a:t>
            </a:r>
          </a:p>
        </p:txBody>
      </p:sp>
      <p:sp>
        <p:nvSpPr>
          <p:cNvPr id="6" name="Rectangle 5"/>
          <p:cNvSpPr/>
          <p:nvPr/>
        </p:nvSpPr>
        <p:spPr>
          <a:xfrm>
            <a:off x="4381500" y="4495800"/>
            <a:ext cx="4572000" cy="1938992"/>
          </a:xfrm>
          <a:prstGeom prst="rect">
            <a:avLst/>
          </a:prstGeom>
        </p:spPr>
        <p:txBody>
          <a:bodyPr>
            <a:spAutoFit/>
          </a:bodyPr>
          <a:lstStyle/>
          <a:p>
            <a:r>
              <a:rPr lang="en-US" sz="2400" dirty="0"/>
              <a:t>2) k clusters are created by associating every observation with the nearest mean. The partitions here represent the </a:t>
            </a:r>
            <a:r>
              <a:rPr lang="en-US" sz="2400" dirty="0" err="1"/>
              <a:t>Voronoi</a:t>
            </a:r>
            <a:r>
              <a:rPr lang="en-US" sz="2400" dirty="0"/>
              <a:t> diagram generated by the means.</a:t>
            </a:r>
          </a:p>
        </p:txBody>
      </p:sp>
      <p:sp>
        <p:nvSpPr>
          <p:cNvPr id="7" name="TextBox 6"/>
          <p:cNvSpPr txBox="1"/>
          <p:nvPr/>
        </p:nvSpPr>
        <p:spPr>
          <a:xfrm>
            <a:off x="609600" y="6434792"/>
            <a:ext cx="1122423" cy="369332"/>
          </a:xfrm>
          <a:prstGeom prst="rect">
            <a:avLst/>
          </a:prstGeom>
          <a:noFill/>
        </p:spPr>
        <p:txBody>
          <a:bodyPr wrap="none" rtlCol="0">
            <a:spAutoFit/>
          </a:bodyPr>
          <a:lstStyle/>
          <a:p>
            <a:r>
              <a:rPr lang="en-US" dirty="0" smtClean="0"/>
              <a:t>Wikipedia</a:t>
            </a:r>
            <a:endParaRPr lang="en-US" dirty="0"/>
          </a:p>
        </p:txBody>
      </p:sp>
    </p:spTree>
    <p:extLst>
      <p:ext uri="{BB962C8B-B14F-4D97-AF65-F5344CB8AC3E}">
        <p14:creationId xmlns:p14="http://schemas.microsoft.com/office/powerpoint/2010/main" val="24976091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upload.wikimedia.org/wikipedia/commons/thumb/3/3e/K_Means_Example_Step_3.svg/500px-K_Means_Example_Step_3.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8430"/>
          <a:stretch/>
        </p:blipFill>
        <p:spPr bwMode="auto">
          <a:xfrm>
            <a:off x="29737" y="-23191"/>
            <a:ext cx="4361056" cy="410527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upload.wikimedia.org/wikipedia/commons/thumb/d/d2/K_Means_Example_Step_4.svg/500px-K_Means_Example_Step_4.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0" y="14868"/>
            <a:ext cx="4762500" cy="41052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9737" y="4572000"/>
            <a:ext cx="4237463" cy="830997"/>
          </a:xfrm>
          <a:prstGeom prst="rect">
            <a:avLst/>
          </a:prstGeom>
        </p:spPr>
        <p:txBody>
          <a:bodyPr wrap="square">
            <a:spAutoFit/>
          </a:bodyPr>
          <a:lstStyle/>
          <a:p>
            <a:r>
              <a:rPr lang="en-US" sz="2400" dirty="0"/>
              <a:t>3) The centroid of each of the k clusters becomes the new mean.</a:t>
            </a:r>
          </a:p>
        </p:txBody>
      </p:sp>
      <p:sp>
        <p:nvSpPr>
          <p:cNvPr id="3" name="Rectangle 2"/>
          <p:cNvSpPr/>
          <p:nvPr/>
        </p:nvSpPr>
        <p:spPr>
          <a:xfrm>
            <a:off x="4390792" y="4191000"/>
            <a:ext cx="4600807" cy="1938992"/>
          </a:xfrm>
          <a:prstGeom prst="rect">
            <a:avLst/>
          </a:prstGeom>
        </p:spPr>
        <p:txBody>
          <a:bodyPr wrap="square">
            <a:spAutoFit/>
          </a:bodyPr>
          <a:lstStyle/>
          <a:p>
            <a:r>
              <a:rPr lang="en-US" sz="2400" dirty="0"/>
              <a:t>4) Steps 2 and 3 are repeated until convergence has been reached</a:t>
            </a:r>
            <a:r>
              <a:rPr lang="en-US" sz="2400" dirty="0" smtClean="0"/>
              <a:t>.</a:t>
            </a:r>
          </a:p>
          <a:p>
            <a:r>
              <a:rPr lang="en-US" sz="2400" dirty="0" smtClean="0"/>
              <a:t>But red and green centers (circles) are clearly in wrong place!!! (stars about right)</a:t>
            </a:r>
            <a:endParaRPr lang="en-US" sz="2400" dirty="0"/>
          </a:p>
        </p:txBody>
      </p:sp>
      <p:sp>
        <p:nvSpPr>
          <p:cNvPr id="4" name="4-Point Star 3"/>
          <p:cNvSpPr/>
          <p:nvPr/>
        </p:nvSpPr>
        <p:spPr>
          <a:xfrm>
            <a:off x="7696200" y="1893849"/>
            <a:ext cx="762000" cy="762000"/>
          </a:xfrm>
          <a:prstGeom prst="star4">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4-Point Star 6"/>
          <p:cNvSpPr/>
          <p:nvPr/>
        </p:nvSpPr>
        <p:spPr>
          <a:xfrm>
            <a:off x="6096000" y="3200400"/>
            <a:ext cx="762000" cy="762000"/>
          </a:xfrm>
          <a:prstGeom prst="star4">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4-Point Star 7"/>
          <p:cNvSpPr/>
          <p:nvPr/>
        </p:nvSpPr>
        <p:spPr>
          <a:xfrm>
            <a:off x="5190893" y="1314798"/>
            <a:ext cx="762000" cy="762000"/>
          </a:xfrm>
          <a:prstGeom prst="star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09600" y="6434792"/>
            <a:ext cx="1122423" cy="369332"/>
          </a:xfrm>
          <a:prstGeom prst="rect">
            <a:avLst/>
          </a:prstGeom>
          <a:noFill/>
        </p:spPr>
        <p:txBody>
          <a:bodyPr wrap="none" rtlCol="0">
            <a:spAutoFit/>
          </a:bodyPr>
          <a:lstStyle/>
          <a:p>
            <a:r>
              <a:rPr lang="en-US" dirty="0" smtClean="0"/>
              <a:t>Wikipedia</a:t>
            </a:r>
            <a:endParaRPr lang="en-US" dirty="0"/>
          </a:p>
        </p:txBody>
      </p:sp>
    </p:spTree>
    <p:extLst>
      <p:ext uri="{BB962C8B-B14F-4D97-AF65-F5344CB8AC3E}">
        <p14:creationId xmlns:p14="http://schemas.microsoft.com/office/powerpoint/2010/main" val="3585772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641289"/>
            <a:ext cx="9138424" cy="5216711"/>
            <a:chOff x="0" y="-32642"/>
            <a:chExt cx="9138424" cy="5216711"/>
          </a:xfrm>
        </p:grpSpPr>
        <p:pic>
          <p:nvPicPr>
            <p:cNvPr id="9219" name="Picture 3" descr="C:\gcf\ptliupages\I400Xinformatics\Recommender Systems\Python\Both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302"/>
              <a:ext cx="4572000" cy="520637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gcf\ptliupages\I400Xinformatics\Recommender Systems\Python\Both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6424" y="-32642"/>
              <a:ext cx="4572000" cy="5216711"/>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itle 4"/>
          <p:cNvSpPr>
            <a:spLocks noGrp="1"/>
          </p:cNvSpPr>
          <p:nvPr>
            <p:ph type="title"/>
          </p:nvPr>
        </p:nvSpPr>
        <p:spPr/>
        <p:txBody>
          <a:bodyPr/>
          <a:lstStyle/>
          <a:p>
            <a:r>
              <a:rPr lang="en-US" b="1" dirty="0" smtClean="0"/>
              <a:t>Clustering v User Rating</a:t>
            </a:r>
            <a:endParaRPr lang="en-US" b="1" dirty="0"/>
          </a:p>
        </p:txBody>
      </p:sp>
    </p:spTree>
    <p:extLst>
      <p:ext uri="{BB962C8B-B14F-4D97-AF65-F5344CB8AC3E}">
        <p14:creationId xmlns:p14="http://schemas.microsoft.com/office/powerpoint/2010/main" val="33238664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gcf\ptliupages\I400Xinformatics\Recommender Systems\Python\clusterFinal-M3-C3Dating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01252"/>
            <a:ext cx="9144000" cy="605674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801252"/>
          </a:xfrm>
        </p:spPr>
        <p:txBody>
          <a:bodyPr/>
          <a:lstStyle/>
          <a:p>
            <a:r>
              <a:rPr lang="en-US" b="1" dirty="0" smtClean="0"/>
              <a:t>Two views of a 3D Clustering I</a:t>
            </a:r>
            <a:endParaRPr lang="en-US" b="1" dirty="0"/>
          </a:p>
        </p:txBody>
      </p:sp>
    </p:spTree>
    <p:extLst>
      <p:ext uri="{BB962C8B-B14F-4D97-AF65-F5344CB8AC3E}">
        <p14:creationId xmlns:p14="http://schemas.microsoft.com/office/powerpoint/2010/main" val="24737455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gcf\ptliupages\I400Xinformatics\Recommender Systems\Python\clusterFinal-M3-C3Datin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4898"/>
            <a:ext cx="9144000" cy="605674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457200" y="0"/>
            <a:ext cx="8229600" cy="80125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Two views of a 3D Clustering II</a:t>
            </a:r>
            <a:endParaRPr lang="en-US" b="1" dirty="0"/>
          </a:p>
        </p:txBody>
      </p:sp>
    </p:spTree>
    <p:extLst>
      <p:ext uri="{BB962C8B-B14F-4D97-AF65-F5344CB8AC3E}">
        <p14:creationId xmlns:p14="http://schemas.microsoft.com/office/powerpoint/2010/main" val="22557887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171"/>
            <a:ext cx="8229600" cy="1143000"/>
          </a:xfrm>
        </p:spPr>
        <p:txBody>
          <a:bodyPr/>
          <a:lstStyle/>
          <a:p>
            <a:r>
              <a:rPr lang="en-US" b="1" dirty="0" smtClean="0"/>
              <a:t>Getting the wrong answer</a:t>
            </a:r>
            <a:endParaRPr lang="en-US" b="1" dirty="0"/>
          </a:p>
        </p:txBody>
      </p:sp>
      <p:sp>
        <p:nvSpPr>
          <p:cNvPr id="3" name="Content Placeholder 2"/>
          <p:cNvSpPr>
            <a:spLocks noGrp="1"/>
          </p:cNvSpPr>
          <p:nvPr>
            <p:ph idx="1"/>
          </p:nvPr>
        </p:nvSpPr>
        <p:spPr>
          <a:xfrm>
            <a:off x="32762" y="914400"/>
            <a:ext cx="8839200" cy="2209800"/>
          </a:xfrm>
        </p:spPr>
        <p:txBody>
          <a:bodyPr>
            <a:normAutofit lnSpcReduction="10000"/>
          </a:bodyPr>
          <a:lstStyle/>
          <a:p>
            <a:r>
              <a:rPr lang="en-US" sz="2800" dirty="0" smtClean="0"/>
              <a:t>Remember all things in life – including clustering – are optimization problems</a:t>
            </a:r>
          </a:p>
          <a:p>
            <a:r>
              <a:rPr lang="en-US" sz="2800" dirty="0" smtClean="0"/>
              <a:t>Lets say it’s a minimization (change sign if maximizing)</a:t>
            </a:r>
          </a:p>
          <a:p>
            <a:r>
              <a:rPr lang="en-US" sz="2800" dirty="0" smtClean="0"/>
              <a:t>k means always ends at a minimum but maybe a local minimum</a:t>
            </a:r>
            <a:endParaRPr lang="en-US" sz="2800" dirty="0"/>
          </a:p>
        </p:txBody>
      </p:sp>
      <p:grpSp>
        <p:nvGrpSpPr>
          <p:cNvPr id="15" name="Group 14"/>
          <p:cNvGrpSpPr/>
          <p:nvPr/>
        </p:nvGrpSpPr>
        <p:grpSpPr>
          <a:xfrm>
            <a:off x="1090031" y="3698489"/>
            <a:ext cx="6629400" cy="2960132"/>
            <a:chOff x="381000" y="3200400"/>
            <a:chExt cx="6629400" cy="2960132"/>
          </a:xfrm>
        </p:grpSpPr>
        <p:sp>
          <p:nvSpPr>
            <p:cNvPr id="5" name="Freeform 4"/>
            <p:cNvSpPr/>
            <p:nvPr/>
          </p:nvSpPr>
          <p:spPr>
            <a:xfrm>
              <a:off x="2057400" y="3200400"/>
              <a:ext cx="4694663" cy="2007219"/>
            </a:xfrm>
            <a:custGeom>
              <a:avLst/>
              <a:gdLst>
                <a:gd name="connsiteX0" fmla="*/ 0 w 4694663"/>
                <a:gd name="connsiteY0" fmla="*/ 379141 h 2007219"/>
                <a:gd name="connsiteX1" fmla="*/ 22302 w 4694663"/>
                <a:gd name="connsiteY1" fmla="*/ 490654 h 2007219"/>
                <a:gd name="connsiteX2" fmla="*/ 44605 w 4694663"/>
                <a:gd name="connsiteY2" fmla="*/ 524107 h 2007219"/>
                <a:gd name="connsiteX3" fmla="*/ 55756 w 4694663"/>
                <a:gd name="connsiteY3" fmla="*/ 557561 h 2007219"/>
                <a:gd name="connsiteX4" fmla="*/ 100361 w 4694663"/>
                <a:gd name="connsiteY4" fmla="*/ 624468 h 2007219"/>
                <a:gd name="connsiteX5" fmla="*/ 122663 w 4694663"/>
                <a:gd name="connsiteY5" fmla="*/ 657922 h 2007219"/>
                <a:gd name="connsiteX6" fmla="*/ 156117 w 4694663"/>
                <a:gd name="connsiteY6" fmla="*/ 713678 h 2007219"/>
                <a:gd name="connsiteX7" fmla="*/ 189570 w 4694663"/>
                <a:gd name="connsiteY7" fmla="*/ 780585 h 2007219"/>
                <a:gd name="connsiteX8" fmla="*/ 211873 w 4694663"/>
                <a:gd name="connsiteY8" fmla="*/ 802888 h 2007219"/>
                <a:gd name="connsiteX9" fmla="*/ 234175 w 4694663"/>
                <a:gd name="connsiteY9" fmla="*/ 836341 h 2007219"/>
                <a:gd name="connsiteX10" fmla="*/ 289931 w 4694663"/>
                <a:gd name="connsiteY10" fmla="*/ 892097 h 2007219"/>
                <a:gd name="connsiteX11" fmla="*/ 301083 w 4694663"/>
                <a:gd name="connsiteY11" fmla="*/ 925551 h 2007219"/>
                <a:gd name="connsiteX12" fmla="*/ 345688 w 4694663"/>
                <a:gd name="connsiteY12" fmla="*/ 970156 h 2007219"/>
                <a:gd name="connsiteX13" fmla="*/ 356839 w 4694663"/>
                <a:gd name="connsiteY13" fmla="*/ 1003610 h 2007219"/>
                <a:gd name="connsiteX14" fmla="*/ 401444 w 4694663"/>
                <a:gd name="connsiteY14" fmla="*/ 1059366 h 2007219"/>
                <a:gd name="connsiteX15" fmla="*/ 423746 w 4694663"/>
                <a:gd name="connsiteY15" fmla="*/ 1092819 h 2007219"/>
                <a:gd name="connsiteX16" fmla="*/ 446048 w 4694663"/>
                <a:gd name="connsiteY16" fmla="*/ 1115122 h 2007219"/>
                <a:gd name="connsiteX17" fmla="*/ 468351 w 4694663"/>
                <a:gd name="connsiteY17" fmla="*/ 1148575 h 2007219"/>
                <a:gd name="connsiteX18" fmla="*/ 535258 w 4694663"/>
                <a:gd name="connsiteY18" fmla="*/ 1193180 h 2007219"/>
                <a:gd name="connsiteX19" fmla="*/ 591014 w 4694663"/>
                <a:gd name="connsiteY19" fmla="*/ 1237785 h 2007219"/>
                <a:gd name="connsiteX20" fmla="*/ 691375 w 4694663"/>
                <a:gd name="connsiteY20" fmla="*/ 1271239 h 2007219"/>
                <a:gd name="connsiteX21" fmla="*/ 724829 w 4694663"/>
                <a:gd name="connsiteY21" fmla="*/ 1282390 h 2007219"/>
                <a:gd name="connsiteX22" fmla="*/ 758283 w 4694663"/>
                <a:gd name="connsiteY22" fmla="*/ 1293541 h 2007219"/>
                <a:gd name="connsiteX23" fmla="*/ 825190 w 4694663"/>
                <a:gd name="connsiteY23" fmla="*/ 1282390 h 2007219"/>
                <a:gd name="connsiteX24" fmla="*/ 880946 w 4694663"/>
                <a:gd name="connsiteY24" fmla="*/ 1237785 h 2007219"/>
                <a:gd name="connsiteX25" fmla="*/ 914400 w 4694663"/>
                <a:gd name="connsiteY25" fmla="*/ 1215483 h 2007219"/>
                <a:gd name="connsiteX26" fmla="*/ 936702 w 4694663"/>
                <a:gd name="connsiteY26" fmla="*/ 1182029 h 2007219"/>
                <a:gd name="connsiteX27" fmla="*/ 1003609 w 4694663"/>
                <a:gd name="connsiteY27" fmla="*/ 1148575 h 2007219"/>
                <a:gd name="connsiteX28" fmla="*/ 1059366 w 4694663"/>
                <a:gd name="connsiteY28" fmla="*/ 1103971 h 2007219"/>
                <a:gd name="connsiteX29" fmla="*/ 1092819 w 4694663"/>
                <a:gd name="connsiteY29" fmla="*/ 1092819 h 2007219"/>
                <a:gd name="connsiteX30" fmla="*/ 1159727 w 4694663"/>
                <a:gd name="connsiteY30" fmla="*/ 1059366 h 2007219"/>
                <a:gd name="connsiteX31" fmla="*/ 1248936 w 4694663"/>
                <a:gd name="connsiteY31" fmla="*/ 1092819 h 2007219"/>
                <a:gd name="connsiteX32" fmla="*/ 1315844 w 4694663"/>
                <a:gd name="connsiteY32" fmla="*/ 1115122 h 2007219"/>
                <a:gd name="connsiteX33" fmla="*/ 1349297 w 4694663"/>
                <a:gd name="connsiteY33" fmla="*/ 1126273 h 2007219"/>
                <a:gd name="connsiteX34" fmla="*/ 1371600 w 4694663"/>
                <a:gd name="connsiteY34" fmla="*/ 1148575 h 2007219"/>
                <a:gd name="connsiteX35" fmla="*/ 1416205 w 4694663"/>
                <a:gd name="connsiteY35" fmla="*/ 1215483 h 2007219"/>
                <a:gd name="connsiteX36" fmla="*/ 1449658 w 4694663"/>
                <a:gd name="connsiteY36" fmla="*/ 1271239 h 2007219"/>
                <a:gd name="connsiteX37" fmla="*/ 1505414 w 4694663"/>
                <a:gd name="connsiteY37" fmla="*/ 1326995 h 2007219"/>
                <a:gd name="connsiteX38" fmla="*/ 1561170 w 4694663"/>
                <a:gd name="connsiteY38" fmla="*/ 1382751 h 2007219"/>
                <a:gd name="connsiteX39" fmla="*/ 1583473 w 4694663"/>
                <a:gd name="connsiteY39" fmla="*/ 1416205 h 2007219"/>
                <a:gd name="connsiteX40" fmla="*/ 1616927 w 4694663"/>
                <a:gd name="connsiteY40" fmla="*/ 1460810 h 2007219"/>
                <a:gd name="connsiteX41" fmla="*/ 1661531 w 4694663"/>
                <a:gd name="connsiteY41" fmla="*/ 1494263 h 2007219"/>
                <a:gd name="connsiteX42" fmla="*/ 1683834 w 4694663"/>
                <a:gd name="connsiteY42" fmla="*/ 1516566 h 2007219"/>
                <a:gd name="connsiteX43" fmla="*/ 1717288 w 4694663"/>
                <a:gd name="connsiteY43" fmla="*/ 1538868 h 2007219"/>
                <a:gd name="connsiteX44" fmla="*/ 1739590 w 4694663"/>
                <a:gd name="connsiteY44" fmla="*/ 1561171 h 2007219"/>
                <a:gd name="connsiteX45" fmla="*/ 1773044 w 4694663"/>
                <a:gd name="connsiteY45" fmla="*/ 1605775 h 2007219"/>
                <a:gd name="connsiteX46" fmla="*/ 1817648 w 4694663"/>
                <a:gd name="connsiteY46" fmla="*/ 1628078 h 2007219"/>
                <a:gd name="connsiteX47" fmla="*/ 1862253 w 4694663"/>
                <a:gd name="connsiteY47" fmla="*/ 1672683 h 2007219"/>
                <a:gd name="connsiteX48" fmla="*/ 1951463 w 4694663"/>
                <a:gd name="connsiteY48" fmla="*/ 1761893 h 2007219"/>
                <a:gd name="connsiteX49" fmla="*/ 2018370 w 4694663"/>
                <a:gd name="connsiteY49" fmla="*/ 1806497 h 2007219"/>
                <a:gd name="connsiteX50" fmla="*/ 2051824 w 4694663"/>
                <a:gd name="connsiteY50" fmla="*/ 1828800 h 2007219"/>
                <a:gd name="connsiteX51" fmla="*/ 2074127 w 4694663"/>
                <a:gd name="connsiteY51" fmla="*/ 1851102 h 2007219"/>
                <a:gd name="connsiteX52" fmla="*/ 2163336 w 4694663"/>
                <a:gd name="connsiteY52" fmla="*/ 1873405 h 2007219"/>
                <a:gd name="connsiteX53" fmla="*/ 2207941 w 4694663"/>
                <a:gd name="connsiteY53" fmla="*/ 1884556 h 2007219"/>
                <a:gd name="connsiteX54" fmla="*/ 2297151 w 4694663"/>
                <a:gd name="connsiteY54" fmla="*/ 1929161 h 2007219"/>
                <a:gd name="connsiteX55" fmla="*/ 2330605 w 4694663"/>
                <a:gd name="connsiteY55" fmla="*/ 1940312 h 2007219"/>
                <a:gd name="connsiteX56" fmla="*/ 2364058 w 4694663"/>
                <a:gd name="connsiteY56" fmla="*/ 1951463 h 2007219"/>
                <a:gd name="connsiteX57" fmla="*/ 2386361 w 4694663"/>
                <a:gd name="connsiteY57" fmla="*/ 1973766 h 2007219"/>
                <a:gd name="connsiteX58" fmla="*/ 2509024 w 4694663"/>
                <a:gd name="connsiteY58" fmla="*/ 2007219 h 2007219"/>
                <a:gd name="connsiteX59" fmla="*/ 2709746 w 4694663"/>
                <a:gd name="connsiteY59" fmla="*/ 1996068 h 2007219"/>
                <a:gd name="connsiteX60" fmla="*/ 2888166 w 4694663"/>
                <a:gd name="connsiteY60" fmla="*/ 1962614 h 2007219"/>
                <a:gd name="connsiteX61" fmla="*/ 3010829 w 4694663"/>
                <a:gd name="connsiteY61" fmla="*/ 1929161 h 2007219"/>
                <a:gd name="connsiteX62" fmla="*/ 3044283 w 4694663"/>
                <a:gd name="connsiteY62" fmla="*/ 1918010 h 2007219"/>
                <a:gd name="connsiteX63" fmla="*/ 3077736 w 4694663"/>
                <a:gd name="connsiteY63" fmla="*/ 1906858 h 2007219"/>
                <a:gd name="connsiteX64" fmla="*/ 3133492 w 4694663"/>
                <a:gd name="connsiteY64" fmla="*/ 1862254 h 2007219"/>
                <a:gd name="connsiteX65" fmla="*/ 3155795 w 4694663"/>
                <a:gd name="connsiteY65" fmla="*/ 1839951 h 2007219"/>
                <a:gd name="connsiteX66" fmla="*/ 3189248 w 4694663"/>
                <a:gd name="connsiteY66" fmla="*/ 1828800 h 2007219"/>
                <a:gd name="connsiteX67" fmla="*/ 3245005 w 4694663"/>
                <a:gd name="connsiteY67" fmla="*/ 1784195 h 2007219"/>
                <a:gd name="connsiteX68" fmla="*/ 3323063 w 4694663"/>
                <a:gd name="connsiteY68" fmla="*/ 1728439 h 2007219"/>
                <a:gd name="connsiteX69" fmla="*/ 3356517 w 4694663"/>
                <a:gd name="connsiteY69" fmla="*/ 1717288 h 2007219"/>
                <a:gd name="connsiteX70" fmla="*/ 3423424 w 4694663"/>
                <a:gd name="connsiteY70" fmla="*/ 1672683 h 2007219"/>
                <a:gd name="connsiteX71" fmla="*/ 3445727 w 4694663"/>
                <a:gd name="connsiteY71" fmla="*/ 1639229 h 2007219"/>
                <a:gd name="connsiteX72" fmla="*/ 3512634 w 4694663"/>
                <a:gd name="connsiteY72" fmla="*/ 1594624 h 2007219"/>
                <a:gd name="connsiteX73" fmla="*/ 3568390 w 4694663"/>
                <a:gd name="connsiteY73" fmla="*/ 1538868 h 2007219"/>
                <a:gd name="connsiteX74" fmla="*/ 3601844 w 4694663"/>
                <a:gd name="connsiteY74" fmla="*/ 1516566 h 2007219"/>
                <a:gd name="connsiteX75" fmla="*/ 3635297 w 4694663"/>
                <a:gd name="connsiteY75" fmla="*/ 1449658 h 2007219"/>
                <a:gd name="connsiteX76" fmla="*/ 3691053 w 4694663"/>
                <a:gd name="connsiteY76" fmla="*/ 1393902 h 2007219"/>
                <a:gd name="connsiteX77" fmla="*/ 3713356 w 4694663"/>
                <a:gd name="connsiteY77" fmla="*/ 1360449 h 2007219"/>
                <a:gd name="connsiteX78" fmla="*/ 3735658 w 4694663"/>
                <a:gd name="connsiteY78" fmla="*/ 1338146 h 2007219"/>
                <a:gd name="connsiteX79" fmla="*/ 3780263 w 4694663"/>
                <a:gd name="connsiteY79" fmla="*/ 1271239 h 2007219"/>
                <a:gd name="connsiteX80" fmla="*/ 3802566 w 4694663"/>
                <a:gd name="connsiteY80" fmla="*/ 1237785 h 2007219"/>
                <a:gd name="connsiteX81" fmla="*/ 3836019 w 4694663"/>
                <a:gd name="connsiteY81" fmla="*/ 1204332 h 2007219"/>
                <a:gd name="connsiteX82" fmla="*/ 3880624 w 4694663"/>
                <a:gd name="connsiteY82" fmla="*/ 1137424 h 2007219"/>
                <a:gd name="connsiteX83" fmla="*/ 3914078 w 4694663"/>
                <a:gd name="connsiteY83" fmla="*/ 1115122 h 2007219"/>
                <a:gd name="connsiteX84" fmla="*/ 3969834 w 4694663"/>
                <a:gd name="connsiteY84" fmla="*/ 1059366 h 2007219"/>
                <a:gd name="connsiteX85" fmla="*/ 4014439 w 4694663"/>
                <a:gd name="connsiteY85" fmla="*/ 1014761 h 2007219"/>
                <a:gd name="connsiteX86" fmla="*/ 4036741 w 4694663"/>
                <a:gd name="connsiteY86" fmla="*/ 992458 h 2007219"/>
                <a:gd name="connsiteX87" fmla="*/ 4059044 w 4694663"/>
                <a:gd name="connsiteY87" fmla="*/ 970156 h 2007219"/>
                <a:gd name="connsiteX88" fmla="*/ 4114800 w 4694663"/>
                <a:gd name="connsiteY88" fmla="*/ 903249 h 2007219"/>
                <a:gd name="connsiteX89" fmla="*/ 4148253 w 4694663"/>
                <a:gd name="connsiteY89" fmla="*/ 858644 h 2007219"/>
                <a:gd name="connsiteX90" fmla="*/ 4170556 w 4694663"/>
                <a:gd name="connsiteY90" fmla="*/ 836341 h 2007219"/>
                <a:gd name="connsiteX91" fmla="*/ 4192858 w 4694663"/>
                <a:gd name="connsiteY91" fmla="*/ 802888 h 2007219"/>
                <a:gd name="connsiteX92" fmla="*/ 4259766 w 4694663"/>
                <a:gd name="connsiteY92" fmla="*/ 747132 h 2007219"/>
                <a:gd name="connsiteX93" fmla="*/ 4304370 w 4694663"/>
                <a:gd name="connsiteY93" fmla="*/ 680224 h 2007219"/>
                <a:gd name="connsiteX94" fmla="*/ 4326673 w 4694663"/>
                <a:gd name="connsiteY94" fmla="*/ 646771 h 2007219"/>
                <a:gd name="connsiteX95" fmla="*/ 4360127 w 4694663"/>
                <a:gd name="connsiteY95" fmla="*/ 602166 h 2007219"/>
                <a:gd name="connsiteX96" fmla="*/ 4393580 w 4694663"/>
                <a:gd name="connsiteY96" fmla="*/ 579863 h 2007219"/>
                <a:gd name="connsiteX97" fmla="*/ 4427034 w 4694663"/>
                <a:gd name="connsiteY97" fmla="*/ 512956 h 2007219"/>
                <a:gd name="connsiteX98" fmla="*/ 4449336 w 4694663"/>
                <a:gd name="connsiteY98" fmla="*/ 479502 h 2007219"/>
                <a:gd name="connsiteX99" fmla="*/ 4460488 w 4694663"/>
                <a:gd name="connsiteY99" fmla="*/ 446049 h 2007219"/>
                <a:gd name="connsiteX100" fmla="*/ 4471639 w 4694663"/>
                <a:gd name="connsiteY100" fmla="*/ 401444 h 2007219"/>
                <a:gd name="connsiteX101" fmla="*/ 4493941 w 4694663"/>
                <a:gd name="connsiteY101" fmla="*/ 379141 h 2007219"/>
                <a:gd name="connsiteX102" fmla="*/ 4505092 w 4694663"/>
                <a:gd name="connsiteY102" fmla="*/ 334536 h 2007219"/>
                <a:gd name="connsiteX103" fmla="*/ 4527395 w 4694663"/>
                <a:gd name="connsiteY103" fmla="*/ 301083 h 2007219"/>
                <a:gd name="connsiteX104" fmla="*/ 4538546 w 4694663"/>
                <a:gd name="connsiteY104" fmla="*/ 267629 h 2007219"/>
                <a:gd name="connsiteX105" fmla="*/ 4560848 w 4694663"/>
                <a:gd name="connsiteY105" fmla="*/ 133814 h 2007219"/>
                <a:gd name="connsiteX106" fmla="*/ 4572000 w 4694663"/>
                <a:gd name="connsiteY106" fmla="*/ 100361 h 2007219"/>
                <a:gd name="connsiteX107" fmla="*/ 4605453 w 4694663"/>
                <a:gd name="connsiteY107" fmla="*/ 89210 h 2007219"/>
                <a:gd name="connsiteX108" fmla="*/ 4627756 w 4694663"/>
                <a:gd name="connsiteY108" fmla="*/ 66907 h 2007219"/>
                <a:gd name="connsiteX109" fmla="*/ 4683512 w 4694663"/>
                <a:gd name="connsiteY109" fmla="*/ 22302 h 2007219"/>
                <a:gd name="connsiteX110" fmla="*/ 4694663 w 4694663"/>
                <a:gd name="connsiteY110" fmla="*/ 0 h 2007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4694663" h="2007219">
                  <a:moveTo>
                    <a:pt x="0" y="379141"/>
                  </a:moveTo>
                  <a:cubicBezTo>
                    <a:pt x="4109" y="407903"/>
                    <a:pt x="6732" y="459515"/>
                    <a:pt x="22302" y="490654"/>
                  </a:cubicBezTo>
                  <a:cubicBezTo>
                    <a:pt x="28296" y="502641"/>
                    <a:pt x="37171" y="512956"/>
                    <a:pt x="44605" y="524107"/>
                  </a:cubicBezTo>
                  <a:cubicBezTo>
                    <a:pt x="48322" y="535258"/>
                    <a:pt x="50048" y="547286"/>
                    <a:pt x="55756" y="557561"/>
                  </a:cubicBezTo>
                  <a:cubicBezTo>
                    <a:pt x="68773" y="580992"/>
                    <a:pt x="85493" y="602166"/>
                    <a:pt x="100361" y="624468"/>
                  </a:cubicBezTo>
                  <a:lnTo>
                    <a:pt x="122663" y="657922"/>
                  </a:lnTo>
                  <a:cubicBezTo>
                    <a:pt x="180561" y="744771"/>
                    <a:pt x="86663" y="644224"/>
                    <a:pt x="156117" y="713678"/>
                  </a:cubicBezTo>
                  <a:cubicBezTo>
                    <a:pt x="167895" y="749012"/>
                    <a:pt x="164865" y="749704"/>
                    <a:pt x="189570" y="780585"/>
                  </a:cubicBezTo>
                  <a:cubicBezTo>
                    <a:pt x="196138" y="788795"/>
                    <a:pt x="205305" y="794678"/>
                    <a:pt x="211873" y="802888"/>
                  </a:cubicBezTo>
                  <a:cubicBezTo>
                    <a:pt x="220245" y="813353"/>
                    <a:pt x="225350" y="826255"/>
                    <a:pt x="234175" y="836341"/>
                  </a:cubicBezTo>
                  <a:cubicBezTo>
                    <a:pt x="251483" y="856121"/>
                    <a:pt x="289931" y="892097"/>
                    <a:pt x="289931" y="892097"/>
                  </a:cubicBezTo>
                  <a:cubicBezTo>
                    <a:pt x="293648" y="903248"/>
                    <a:pt x="294251" y="915986"/>
                    <a:pt x="301083" y="925551"/>
                  </a:cubicBezTo>
                  <a:cubicBezTo>
                    <a:pt x="313305" y="942661"/>
                    <a:pt x="345688" y="970156"/>
                    <a:pt x="345688" y="970156"/>
                  </a:cubicBezTo>
                  <a:cubicBezTo>
                    <a:pt x="349405" y="981307"/>
                    <a:pt x="351582" y="993096"/>
                    <a:pt x="356839" y="1003610"/>
                  </a:cubicBezTo>
                  <a:cubicBezTo>
                    <a:pt x="379719" y="1049371"/>
                    <a:pt x="373786" y="1024794"/>
                    <a:pt x="401444" y="1059366"/>
                  </a:cubicBezTo>
                  <a:cubicBezTo>
                    <a:pt x="409816" y="1069831"/>
                    <a:pt x="415374" y="1082354"/>
                    <a:pt x="423746" y="1092819"/>
                  </a:cubicBezTo>
                  <a:cubicBezTo>
                    <a:pt x="430314" y="1101029"/>
                    <a:pt x="439480" y="1106912"/>
                    <a:pt x="446048" y="1115122"/>
                  </a:cubicBezTo>
                  <a:cubicBezTo>
                    <a:pt x="454420" y="1125587"/>
                    <a:pt x="458265" y="1139750"/>
                    <a:pt x="468351" y="1148575"/>
                  </a:cubicBezTo>
                  <a:cubicBezTo>
                    <a:pt x="488523" y="1166226"/>
                    <a:pt x="516305" y="1174227"/>
                    <a:pt x="535258" y="1193180"/>
                  </a:cubicBezTo>
                  <a:cubicBezTo>
                    <a:pt x="553795" y="1211717"/>
                    <a:pt x="565693" y="1226531"/>
                    <a:pt x="591014" y="1237785"/>
                  </a:cubicBezTo>
                  <a:cubicBezTo>
                    <a:pt x="591016" y="1237786"/>
                    <a:pt x="674647" y="1265663"/>
                    <a:pt x="691375" y="1271239"/>
                  </a:cubicBezTo>
                  <a:lnTo>
                    <a:pt x="724829" y="1282390"/>
                  </a:lnTo>
                  <a:lnTo>
                    <a:pt x="758283" y="1293541"/>
                  </a:lnTo>
                  <a:cubicBezTo>
                    <a:pt x="780585" y="1289824"/>
                    <a:pt x="803740" y="1289540"/>
                    <a:pt x="825190" y="1282390"/>
                  </a:cubicBezTo>
                  <a:cubicBezTo>
                    <a:pt x="854614" y="1272582"/>
                    <a:pt x="859191" y="1255189"/>
                    <a:pt x="880946" y="1237785"/>
                  </a:cubicBezTo>
                  <a:cubicBezTo>
                    <a:pt x="891411" y="1229413"/>
                    <a:pt x="903249" y="1222917"/>
                    <a:pt x="914400" y="1215483"/>
                  </a:cubicBezTo>
                  <a:cubicBezTo>
                    <a:pt x="921834" y="1204332"/>
                    <a:pt x="927225" y="1191506"/>
                    <a:pt x="936702" y="1182029"/>
                  </a:cubicBezTo>
                  <a:cubicBezTo>
                    <a:pt x="958317" y="1160414"/>
                    <a:pt x="976403" y="1157644"/>
                    <a:pt x="1003609" y="1148575"/>
                  </a:cubicBezTo>
                  <a:cubicBezTo>
                    <a:pt x="1024354" y="1127831"/>
                    <a:pt x="1031231" y="1118039"/>
                    <a:pt x="1059366" y="1103971"/>
                  </a:cubicBezTo>
                  <a:cubicBezTo>
                    <a:pt x="1069879" y="1098714"/>
                    <a:pt x="1082306" y="1098076"/>
                    <a:pt x="1092819" y="1092819"/>
                  </a:cubicBezTo>
                  <a:cubicBezTo>
                    <a:pt x="1179276" y="1049590"/>
                    <a:pt x="1075649" y="1087391"/>
                    <a:pt x="1159727" y="1059366"/>
                  </a:cubicBezTo>
                  <a:cubicBezTo>
                    <a:pt x="1291908" y="1085802"/>
                    <a:pt x="1154966" y="1051054"/>
                    <a:pt x="1248936" y="1092819"/>
                  </a:cubicBezTo>
                  <a:cubicBezTo>
                    <a:pt x="1270419" y="1102367"/>
                    <a:pt x="1293541" y="1107688"/>
                    <a:pt x="1315844" y="1115122"/>
                  </a:cubicBezTo>
                  <a:lnTo>
                    <a:pt x="1349297" y="1126273"/>
                  </a:lnTo>
                  <a:cubicBezTo>
                    <a:pt x="1356731" y="1133707"/>
                    <a:pt x="1365292" y="1140164"/>
                    <a:pt x="1371600" y="1148575"/>
                  </a:cubicBezTo>
                  <a:cubicBezTo>
                    <a:pt x="1387683" y="1170018"/>
                    <a:pt x="1416205" y="1215483"/>
                    <a:pt x="1416205" y="1215483"/>
                  </a:cubicBezTo>
                  <a:cubicBezTo>
                    <a:pt x="1435570" y="1273577"/>
                    <a:pt x="1414672" y="1227506"/>
                    <a:pt x="1449658" y="1271239"/>
                  </a:cubicBezTo>
                  <a:cubicBezTo>
                    <a:pt x="1492137" y="1324339"/>
                    <a:pt x="1448068" y="1288764"/>
                    <a:pt x="1505414" y="1326995"/>
                  </a:cubicBezTo>
                  <a:cubicBezTo>
                    <a:pt x="1564890" y="1416207"/>
                    <a:pt x="1486828" y="1308409"/>
                    <a:pt x="1561170" y="1382751"/>
                  </a:cubicBezTo>
                  <a:cubicBezTo>
                    <a:pt x="1570647" y="1392228"/>
                    <a:pt x="1575683" y="1405299"/>
                    <a:pt x="1583473" y="1416205"/>
                  </a:cubicBezTo>
                  <a:cubicBezTo>
                    <a:pt x="1594276" y="1431329"/>
                    <a:pt x="1603785" y="1447668"/>
                    <a:pt x="1616927" y="1460810"/>
                  </a:cubicBezTo>
                  <a:cubicBezTo>
                    <a:pt x="1630069" y="1473952"/>
                    <a:pt x="1647254" y="1482365"/>
                    <a:pt x="1661531" y="1494263"/>
                  </a:cubicBezTo>
                  <a:cubicBezTo>
                    <a:pt x="1669608" y="1500994"/>
                    <a:pt x="1675624" y="1509998"/>
                    <a:pt x="1683834" y="1516566"/>
                  </a:cubicBezTo>
                  <a:cubicBezTo>
                    <a:pt x="1694299" y="1524938"/>
                    <a:pt x="1706823" y="1530496"/>
                    <a:pt x="1717288" y="1538868"/>
                  </a:cubicBezTo>
                  <a:cubicBezTo>
                    <a:pt x="1725498" y="1545436"/>
                    <a:pt x="1732859" y="1553094"/>
                    <a:pt x="1739590" y="1561171"/>
                  </a:cubicBezTo>
                  <a:cubicBezTo>
                    <a:pt x="1751488" y="1575449"/>
                    <a:pt x="1758933" y="1593680"/>
                    <a:pt x="1773044" y="1605775"/>
                  </a:cubicBezTo>
                  <a:cubicBezTo>
                    <a:pt x="1785665" y="1616593"/>
                    <a:pt x="1804350" y="1618104"/>
                    <a:pt x="1817648" y="1628078"/>
                  </a:cubicBezTo>
                  <a:cubicBezTo>
                    <a:pt x="1834469" y="1640694"/>
                    <a:pt x="1847385" y="1657815"/>
                    <a:pt x="1862253" y="1672683"/>
                  </a:cubicBezTo>
                  <a:lnTo>
                    <a:pt x="1951463" y="1761893"/>
                  </a:lnTo>
                  <a:cubicBezTo>
                    <a:pt x="1970416" y="1780847"/>
                    <a:pt x="1996068" y="1791629"/>
                    <a:pt x="2018370" y="1806497"/>
                  </a:cubicBezTo>
                  <a:lnTo>
                    <a:pt x="2051824" y="1828800"/>
                  </a:lnTo>
                  <a:cubicBezTo>
                    <a:pt x="2060572" y="1834632"/>
                    <a:pt x="2064365" y="1847197"/>
                    <a:pt x="2074127" y="1851102"/>
                  </a:cubicBezTo>
                  <a:cubicBezTo>
                    <a:pt x="2102586" y="1862486"/>
                    <a:pt x="2133600" y="1865971"/>
                    <a:pt x="2163336" y="1873405"/>
                  </a:cubicBezTo>
                  <a:lnTo>
                    <a:pt x="2207941" y="1884556"/>
                  </a:lnTo>
                  <a:cubicBezTo>
                    <a:pt x="2246867" y="1923481"/>
                    <a:pt x="2220271" y="1903534"/>
                    <a:pt x="2297151" y="1929161"/>
                  </a:cubicBezTo>
                  <a:lnTo>
                    <a:pt x="2330605" y="1940312"/>
                  </a:lnTo>
                  <a:lnTo>
                    <a:pt x="2364058" y="1951463"/>
                  </a:lnTo>
                  <a:cubicBezTo>
                    <a:pt x="2371492" y="1958897"/>
                    <a:pt x="2376957" y="1969064"/>
                    <a:pt x="2386361" y="1973766"/>
                  </a:cubicBezTo>
                  <a:cubicBezTo>
                    <a:pt x="2424088" y="1992630"/>
                    <a:pt x="2468238" y="1999062"/>
                    <a:pt x="2509024" y="2007219"/>
                  </a:cubicBezTo>
                  <a:cubicBezTo>
                    <a:pt x="2575931" y="2003502"/>
                    <a:pt x="2643068" y="2002736"/>
                    <a:pt x="2709746" y="1996068"/>
                  </a:cubicBezTo>
                  <a:cubicBezTo>
                    <a:pt x="2836800" y="1983363"/>
                    <a:pt x="2807106" y="1980628"/>
                    <a:pt x="2888166" y="1962614"/>
                  </a:cubicBezTo>
                  <a:cubicBezTo>
                    <a:pt x="2982745" y="1941596"/>
                    <a:pt x="2906380" y="1963977"/>
                    <a:pt x="3010829" y="1929161"/>
                  </a:cubicBezTo>
                  <a:lnTo>
                    <a:pt x="3044283" y="1918010"/>
                  </a:lnTo>
                  <a:lnTo>
                    <a:pt x="3077736" y="1906858"/>
                  </a:lnTo>
                  <a:cubicBezTo>
                    <a:pt x="3131592" y="1853004"/>
                    <a:pt x="3063150" y="1918528"/>
                    <a:pt x="3133492" y="1862254"/>
                  </a:cubicBezTo>
                  <a:cubicBezTo>
                    <a:pt x="3141702" y="1855686"/>
                    <a:pt x="3146780" y="1845360"/>
                    <a:pt x="3155795" y="1839951"/>
                  </a:cubicBezTo>
                  <a:cubicBezTo>
                    <a:pt x="3165874" y="1833903"/>
                    <a:pt x="3178097" y="1832517"/>
                    <a:pt x="3189248" y="1828800"/>
                  </a:cubicBezTo>
                  <a:cubicBezTo>
                    <a:pt x="3226548" y="1791500"/>
                    <a:pt x="3195766" y="1819366"/>
                    <a:pt x="3245005" y="1784195"/>
                  </a:cubicBezTo>
                  <a:cubicBezTo>
                    <a:pt x="3256800" y="1775770"/>
                    <a:pt x="3305536" y="1737202"/>
                    <a:pt x="3323063" y="1728439"/>
                  </a:cubicBezTo>
                  <a:cubicBezTo>
                    <a:pt x="3333577" y="1723182"/>
                    <a:pt x="3345366" y="1721005"/>
                    <a:pt x="3356517" y="1717288"/>
                  </a:cubicBezTo>
                  <a:cubicBezTo>
                    <a:pt x="3378819" y="1702420"/>
                    <a:pt x="3408556" y="1694985"/>
                    <a:pt x="3423424" y="1672683"/>
                  </a:cubicBezTo>
                  <a:cubicBezTo>
                    <a:pt x="3430858" y="1661532"/>
                    <a:pt x="3435641" y="1648054"/>
                    <a:pt x="3445727" y="1639229"/>
                  </a:cubicBezTo>
                  <a:cubicBezTo>
                    <a:pt x="3465899" y="1621578"/>
                    <a:pt x="3490332" y="1609492"/>
                    <a:pt x="3512634" y="1594624"/>
                  </a:cubicBezTo>
                  <a:cubicBezTo>
                    <a:pt x="3534503" y="1580044"/>
                    <a:pt x="3546520" y="1553447"/>
                    <a:pt x="3568390" y="1538868"/>
                  </a:cubicBezTo>
                  <a:lnTo>
                    <a:pt x="3601844" y="1516566"/>
                  </a:lnTo>
                  <a:cubicBezTo>
                    <a:pt x="3612371" y="1484983"/>
                    <a:pt x="3612018" y="1476263"/>
                    <a:pt x="3635297" y="1449658"/>
                  </a:cubicBezTo>
                  <a:cubicBezTo>
                    <a:pt x="3652605" y="1429877"/>
                    <a:pt x="3676473" y="1415771"/>
                    <a:pt x="3691053" y="1393902"/>
                  </a:cubicBezTo>
                  <a:cubicBezTo>
                    <a:pt x="3698487" y="1382751"/>
                    <a:pt x="3704984" y="1370914"/>
                    <a:pt x="3713356" y="1360449"/>
                  </a:cubicBezTo>
                  <a:cubicBezTo>
                    <a:pt x="3719924" y="1352239"/>
                    <a:pt x="3729350" y="1346557"/>
                    <a:pt x="3735658" y="1338146"/>
                  </a:cubicBezTo>
                  <a:cubicBezTo>
                    <a:pt x="3751740" y="1316703"/>
                    <a:pt x="3765395" y="1293541"/>
                    <a:pt x="3780263" y="1271239"/>
                  </a:cubicBezTo>
                  <a:lnTo>
                    <a:pt x="3802566" y="1237785"/>
                  </a:lnTo>
                  <a:cubicBezTo>
                    <a:pt x="3811314" y="1224664"/>
                    <a:pt x="3826337" y="1216780"/>
                    <a:pt x="3836019" y="1204332"/>
                  </a:cubicBezTo>
                  <a:cubicBezTo>
                    <a:pt x="3852475" y="1183174"/>
                    <a:pt x="3858321" y="1152292"/>
                    <a:pt x="3880624" y="1137424"/>
                  </a:cubicBezTo>
                  <a:cubicBezTo>
                    <a:pt x="3891775" y="1129990"/>
                    <a:pt x="3903992" y="1123947"/>
                    <a:pt x="3914078" y="1115122"/>
                  </a:cubicBezTo>
                  <a:cubicBezTo>
                    <a:pt x="3933859" y="1097814"/>
                    <a:pt x="3951249" y="1077951"/>
                    <a:pt x="3969834" y="1059366"/>
                  </a:cubicBezTo>
                  <a:lnTo>
                    <a:pt x="4014439" y="1014761"/>
                  </a:lnTo>
                  <a:lnTo>
                    <a:pt x="4036741" y="992458"/>
                  </a:lnTo>
                  <a:cubicBezTo>
                    <a:pt x="4044175" y="985024"/>
                    <a:pt x="4053212" y="978904"/>
                    <a:pt x="4059044" y="970156"/>
                  </a:cubicBezTo>
                  <a:cubicBezTo>
                    <a:pt x="4108336" y="896216"/>
                    <a:pt x="4050403" y="978378"/>
                    <a:pt x="4114800" y="903249"/>
                  </a:cubicBezTo>
                  <a:cubicBezTo>
                    <a:pt x="4126895" y="889138"/>
                    <a:pt x="4136355" y="872922"/>
                    <a:pt x="4148253" y="858644"/>
                  </a:cubicBezTo>
                  <a:cubicBezTo>
                    <a:pt x="4154984" y="850567"/>
                    <a:pt x="4163988" y="844551"/>
                    <a:pt x="4170556" y="836341"/>
                  </a:cubicBezTo>
                  <a:cubicBezTo>
                    <a:pt x="4178928" y="825876"/>
                    <a:pt x="4184278" y="813184"/>
                    <a:pt x="4192858" y="802888"/>
                  </a:cubicBezTo>
                  <a:cubicBezTo>
                    <a:pt x="4219690" y="770689"/>
                    <a:pt x="4226871" y="769061"/>
                    <a:pt x="4259766" y="747132"/>
                  </a:cubicBezTo>
                  <a:lnTo>
                    <a:pt x="4304370" y="680224"/>
                  </a:lnTo>
                  <a:cubicBezTo>
                    <a:pt x="4311804" y="669073"/>
                    <a:pt x="4318632" y="657493"/>
                    <a:pt x="4326673" y="646771"/>
                  </a:cubicBezTo>
                  <a:cubicBezTo>
                    <a:pt x="4337824" y="631903"/>
                    <a:pt x="4346985" y="615308"/>
                    <a:pt x="4360127" y="602166"/>
                  </a:cubicBezTo>
                  <a:cubicBezTo>
                    <a:pt x="4369604" y="592689"/>
                    <a:pt x="4382429" y="587297"/>
                    <a:pt x="4393580" y="579863"/>
                  </a:cubicBezTo>
                  <a:cubicBezTo>
                    <a:pt x="4457487" y="484006"/>
                    <a:pt x="4380874" y="605279"/>
                    <a:pt x="4427034" y="512956"/>
                  </a:cubicBezTo>
                  <a:cubicBezTo>
                    <a:pt x="4433027" y="500969"/>
                    <a:pt x="4443342" y="491489"/>
                    <a:pt x="4449336" y="479502"/>
                  </a:cubicBezTo>
                  <a:cubicBezTo>
                    <a:pt x="4454593" y="468989"/>
                    <a:pt x="4457259" y="457351"/>
                    <a:pt x="4460488" y="446049"/>
                  </a:cubicBezTo>
                  <a:cubicBezTo>
                    <a:pt x="4464698" y="431313"/>
                    <a:pt x="4464785" y="415152"/>
                    <a:pt x="4471639" y="401444"/>
                  </a:cubicBezTo>
                  <a:cubicBezTo>
                    <a:pt x="4476341" y="392040"/>
                    <a:pt x="4486507" y="386575"/>
                    <a:pt x="4493941" y="379141"/>
                  </a:cubicBezTo>
                  <a:cubicBezTo>
                    <a:pt x="4497658" y="364273"/>
                    <a:pt x="4499055" y="348623"/>
                    <a:pt x="4505092" y="334536"/>
                  </a:cubicBezTo>
                  <a:cubicBezTo>
                    <a:pt x="4510371" y="322218"/>
                    <a:pt x="4521401" y="313070"/>
                    <a:pt x="4527395" y="301083"/>
                  </a:cubicBezTo>
                  <a:cubicBezTo>
                    <a:pt x="4532652" y="290569"/>
                    <a:pt x="4534829" y="278780"/>
                    <a:pt x="4538546" y="267629"/>
                  </a:cubicBezTo>
                  <a:cubicBezTo>
                    <a:pt x="4547595" y="195238"/>
                    <a:pt x="4544476" y="191114"/>
                    <a:pt x="4560848" y="133814"/>
                  </a:cubicBezTo>
                  <a:cubicBezTo>
                    <a:pt x="4564077" y="122512"/>
                    <a:pt x="4563688" y="108672"/>
                    <a:pt x="4572000" y="100361"/>
                  </a:cubicBezTo>
                  <a:cubicBezTo>
                    <a:pt x="4580312" y="92050"/>
                    <a:pt x="4594302" y="92927"/>
                    <a:pt x="4605453" y="89210"/>
                  </a:cubicBezTo>
                  <a:cubicBezTo>
                    <a:pt x="4612887" y="81776"/>
                    <a:pt x="4619546" y="73475"/>
                    <a:pt x="4627756" y="66907"/>
                  </a:cubicBezTo>
                  <a:cubicBezTo>
                    <a:pt x="4655190" y="44960"/>
                    <a:pt x="4663317" y="49228"/>
                    <a:pt x="4683512" y="22302"/>
                  </a:cubicBezTo>
                  <a:cubicBezTo>
                    <a:pt x="4688499" y="15653"/>
                    <a:pt x="4690946" y="7434"/>
                    <a:pt x="4694663" y="0"/>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1000" y="3787698"/>
              <a:ext cx="1399742" cy="369332"/>
            </a:xfrm>
            <a:prstGeom prst="rect">
              <a:avLst/>
            </a:prstGeom>
            <a:noFill/>
          </p:spPr>
          <p:txBody>
            <a:bodyPr wrap="none" rtlCol="0">
              <a:spAutoFit/>
            </a:bodyPr>
            <a:lstStyle/>
            <a:p>
              <a:r>
                <a:rPr lang="en-US" dirty="0" smtClean="0"/>
                <a:t>Unhappiness</a:t>
              </a:r>
              <a:endParaRPr lang="en-US" dirty="0"/>
            </a:p>
          </p:txBody>
        </p:sp>
        <p:sp>
          <p:nvSpPr>
            <p:cNvPr id="7" name="TextBox 6"/>
            <p:cNvSpPr txBox="1"/>
            <p:nvPr/>
          </p:nvSpPr>
          <p:spPr>
            <a:xfrm>
              <a:off x="4025590" y="5249695"/>
              <a:ext cx="1552797" cy="369332"/>
            </a:xfrm>
            <a:prstGeom prst="rect">
              <a:avLst/>
            </a:prstGeom>
            <a:noFill/>
          </p:spPr>
          <p:txBody>
            <a:bodyPr wrap="none" rtlCol="0">
              <a:spAutoFit/>
            </a:bodyPr>
            <a:lstStyle/>
            <a:p>
              <a:r>
                <a:rPr lang="en-US" dirty="0" smtClean="0"/>
                <a:t>Real Minimum</a:t>
              </a:r>
              <a:endParaRPr lang="en-US" dirty="0"/>
            </a:p>
          </p:txBody>
        </p:sp>
        <p:sp>
          <p:nvSpPr>
            <p:cNvPr id="8" name="TextBox 7"/>
            <p:cNvSpPr txBox="1"/>
            <p:nvPr/>
          </p:nvSpPr>
          <p:spPr>
            <a:xfrm>
              <a:off x="1957957" y="4495800"/>
              <a:ext cx="1631857" cy="646331"/>
            </a:xfrm>
            <a:prstGeom prst="rect">
              <a:avLst/>
            </a:prstGeom>
            <a:noFill/>
          </p:spPr>
          <p:txBody>
            <a:bodyPr wrap="none" rtlCol="0">
              <a:spAutoFit/>
            </a:bodyPr>
            <a:lstStyle/>
            <a:p>
              <a:r>
                <a:rPr lang="en-US" dirty="0" smtClean="0"/>
                <a:t>Local Minimum</a:t>
              </a:r>
              <a:br>
                <a:rPr lang="en-US" dirty="0" smtClean="0"/>
              </a:br>
              <a:r>
                <a:rPr lang="en-US" dirty="0" smtClean="0"/>
                <a:t>Wrong Answer</a:t>
              </a:r>
              <a:endParaRPr lang="en-US" dirty="0"/>
            </a:p>
          </p:txBody>
        </p:sp>
        <p:cxnSp>
          <p:nvCxnSpPr>
            <p:cNvPr id="10" name="Straight Arrow Connector 9"/>
            <p:cNvCxnSpPr>
              <a:endCxn id="5" idx="1"/>
            </p:cNvCxnSpPr>
            <p:nvPr/>
          </p:nvCxnSpPr>
          <p:spPr>
            <a:xfrm flipH="1">
              <a:off x="2079702" y="3352800"/>
              <a:ext cx="694183" cy="33825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957957" y="3200400"/>
              <a:ext cx="0" cy="241862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1957957" y="5619028"/>
              <a:ext cx="5052443"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773885" y="3200400"/>
              <a:ext cx="1515351" cy="369332"/>
            </a:xfrm>
            <a:prstGeom prst="rect">
              <a:avLst/>
            </a:prstGeom>
            <a:noFill/>
          </p:spPr>
          <p:txBody>
            <a:bodyPr wrap="none" rtlCol="0">
              <a:spAutoFit/>
            </a:bodyPr>
            <a:lstStyle/>
            <a:p>
              <a:r>
                <a:rPr lang="en-US" dirty="0" smtClean="0"/>
                <a:t>Initial Position</a:t>
              </a:r>
              <a:endParaRPr lang="en-US" dirty="0"/>
            </a:p>
          </p:txBody>
        </p:sp>
        <p:sp>
          <p:nvSpPr>
            <p:cNvPr id="17" name="TextBox 16"/>
            <p:cNvSpPr txBox="1"/>
            <p:nvPr/>
          </p:nvSpPr>
          <p:spPr>
            <a:xfrm>
              <a:off x="2889380" y="5791200"/>
              <a:ext cx="1707903" cy="369332"/>
            </a:xfrm>
            <a:prstGeom prst="rect">
              <a:avLst/>
            </a:prstGeom>
            <a:noFill/>
          </p:spPr>
          <p:txBody>
            <a:bodyPr wrap="none" rtlCol="0">
              <a:spAutoFit/>
            </a:bodyPr>
            <a:lstStyle/>
            <a:p>
              <a:r>
                <a:rPr lang="en-US" dirty="0" smtClean="0"/>
                <a:t>Center Positions</a:t>
              </a:r>
              <a:endParaRPr lang="en-US" dirty="0"/>
            </a:p>
          </p:txBody>
        </p:sp>
      </p:grpSp>
    </p:spTree>
    <p:extLst>
      <p:ext uri="{BB962C8B-B14F-4D97-AF65-F5344CB8AC3E}">
        <p14:creationId xmlns:p14="http://schemas.microsoft.com/office/powerpoint/2010/main" val="10957428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90600"/>
          </a:xfrm>
        </p:spPr>
        <p:txBody>
          <a:bodyPr/>
          <a:lstStyle/>
          <a:p>
            <a:r>
              <a:rPr lang="en-US" b="1" dirty="0" smtClean="0"/>
              <a:t>Greedy Algorithms</a:t>
            </a:r>
            <a:endParaRPr lang="en-US" b="1" dirty="0"/>
          </a:p>
        </p:txBody>
      </p:sp>
      <p:sp>
        <p:nvSpPr>
          <p:cNvPr id="3" name="Content Placeholder 2"/>
          <p:cNvSpPr>
            <a:spLocks noGrp="1"/>
          </p:cNvSpPr>
          <p:nvPr>
            <p:ph idx="1"/>
          </p:nvPr>
        </p:nvSpPr>
        <p:spPr/>
        <p:txBody>
          <a:bodyPr/>
          <a:lstStyle/>
          <a:p>
            <a:r>
              <a:rPr lang="en-US" dirty="0" smtClean="0"/>
              <a:t>Many algorithms like k Means are greedy</a:t>
            </a:r>
          </a:p>
          <a:p>
            <a:r>
              <a:rPr lang="en-US" dirty="0" smtClean="0"/>
              <a:t>They consist of iterations</a:t>
            </a:r>
          </a:p>
          <a:p>
            <a:r>
              <a:rPr lang="en-US" dirty="0" smtClean="0"/>
              <a:t>Each iterations makes the step that most obviously minimizes function</a:t>
            </a:r>
          </a:p>
          <a:p>
            <a:r>
              <a:rPr lang="en-US" dirty="0" smtClean="0"/>
              <a:t>Set of short term optima; not always global optima</a:t>
            </a:r>
          </a:p>
          <a:p>
            <a:r>
              <a:rPr lang="en-US" dirty="0" smtClean="0"/>
              <a:t>Same is true of life</a:t>
            </a:r>
            <a:endParaRPr lang="en-US" dirty="0"/>
          </a:p>
        </p:txBody>
      </p:sp>
    </p:spTree>
    <p:extLst>
      <p:ext uri="{BB962C8B-B14F-4D97-AF65-F5344CB8AC3E}">
        <p14:creationId xmlns:p14="http://schemas.microsoft.com/office/powerpoint/2010/main" val="28152925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Geoffrey Fox\Desktop\clusterFinal-M30-C2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6" y="803111"/>
            <a:ext cx="9144000" cy="6056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01297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The cosine similarity measure</a:t>
            </a:r>
            <a:endParaRPr lang="en-US" dirty="0"/>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lstStyle/>
              <a:p>
                <a:r>
                  <a:rPr lang="en-US" dirty="0" smtClean="0"/>
                  <a:t>Produces better results in item-to-item filtering</a:t>
                </a:r>
              </a:p>
              <a:p>
                <a:r>
                  <a:rPr lang="en-US" dirty="0" smtClean="0"/>
                  <a:t>Ratings are seen as vector in n-dimensional space</a:t>
                </a:r>
              </a:p>
              <a:p>
                <a:r>
                  <a:rPr lang="en-US" dirty="0" smtClean="0"/>
                  <a:t>Similarity is calculated based on the angle between the vectors</a:t>
                </a:r>
              </a:p>
              <a:p>
                <a:endParaRPr lang="en-US" dirty="0" smtClean="0"/>
              </a:p>
              <a:p>
                <a:endParaRPr lang="en-US" dirty="0" smtClean="0"/>
              </a:p>
              <a:p>
                <a:r>
                  <a:rPr lang="en-US" dirty="0" smtClean="0"/>
                  <a:t>Adjusted cosine similarity</a:t>
                </a:r>
              </a:p>
              <a:p>
                <a:pPr lvl="1"/>
                <a:r>
                  <a:rPr lang="en-US" dirty="0" smtClean="0"/>
                  <a:t>take average user ratings into account, transform the original ratings</a:t>
                </a:r>
              </a:p>
              <a:p>
                <a:pPr lvl="1"/>
                <a14:m>
                  <m:oMath xmlns:m="http://schemas.openxmlformats.org/officeDocument/2006/math">
                    <m:r>
                      <a:rPr lang="en-US" i="1" dirty="0" smtClean="0">
                        <a:latin typeface="Cambria Math"/>
                      </a:rPr>
                      <m:t>𝑈</m:t>
                    </m:r>
                  </m:oMath>
                </a14:m>
                <a:r>
                  <a:rPr lang="en-US" dirty="0" smtClean="0"/>
                  <a:t>: set of users who have rated both items </a:t>
                </a:r>
                <a14:m>
                  <m:oMath xmlns:m="http://schemas.openxmlformats.org/officeDocument/2006/math">
                    <m:r>
                      <a:rPr lang="en-US" i="1" dirty="0" smtClean="0">
                        <a:latin typeface="Cambria Math"/>
                      </a:rPr>
                      <m:t>𝑎</m:t>
                    </m:r>
                  </m:oMath>
                </a14:m>
                <a:r>
                  <a:rPr lang="en-US" dirty="0" smtClean="0"/>
                  <a:t> and </a:t>
                </a:r>
                <a14:m>
                  <m:oMath xmlns:m="http://schemas.openxmlformats.org/officeDocument/2006/math">
                    <m:r>
                      <a:rPr lang="en-US" i="1" dirty="0" smtClean="0">
                        <a:latin typeface="Cambria Math"/>
                      </a:rPr>
                      <m:t>𝑏</m:t>
                    </m:r>
                  </m:oMath>
                </a14:m>
                <a:endParaRPr lang="en-US" dirty="0" smtClean="0"/>
              </a:p>
              <a:p>
                <a:pPr lvl="1"/>
                <a:endParaRPr lang="en-US" dirty="0" smtClean="0"/>
              </a:p>
              <a:p>
                <a:pPr lvl="1"/>
                <a:endParaRPr lang="en-US" dirty="0" smtClean="0"/>
              </a:p>
              <a:p>
                <a:pPr lvl="1"/>
                <a:endParaRPr lang="en-US" dirty="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rotWithShape="1">
                <a:blip r:embed="rId3"/>
                <a:stretch>
                  <a:fillRect l="-593" t="-674"/>
                </a:stretch>
              </a:blipFill>
            </p:spPr>
            <p:txBody>
              <a:bodyPr/>
              <a:lstStyle/>
              <a:p>
                <a:r>
                  <a:rPr lang="de-DE">
                    <a:noFill/>
                  </a:rPr>
                  <a:t> </a:t>
                </a:r>
              </a:p>
            </p:txBody>
          </p:sp>
        </mc:Fallback>
      </mc:AlternateContent>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2295" y="4933961"/>
            <a:ext cx="1000124" cy="1000124"/>
          </a:xfrm>
          <a:prstGeom prst="rect">
            <a:avLst/>
          </a:prstGeom>
        </p:spPr>
      </p:pic>
      <p:pic>
        <p:nvPicPr>
          <p:cNvPr id="7" name="Grafi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2295" y="2928938"/>
            <a:ext cx="1000124" cy="1000124"/>
          </a:xfrm>
          <a:prstGeom prst="rect">
            <a:avLst/>
          </a:prstGeom>
        </p:spPr>
      </p:pic>
      <mc:AlternateContent xmlns:mc="http://schemas.openxmlformats.org/markup-compatibility/2006" xmlns:a14="http://schemas.microsoft.com/office/drawing/2010/main">
        <mc:Choice Requires="a14">
          <p:sp>
            <p:nvSpPr>
              <p:cNvPr id="4" name="Textfeld 3"/>
              <p:cNvSpPr txBox="1"/>
              <p:nvPr/>
            </p:nvSpPr>
            <p:spPr>
              <a:xfrm>
                <a:off x="785557" y="2973977"/>
                <a:ext cx="2346283" cy="786369"/>
              </a:xfrm>
              <a:prstGeom prst="rect">
                <a:avLst/>
              </a:prstGeom>
              <a:noFill/>
            </p:spPr>
            <p:txBody>
              <a:bodyPr wrap="none" rtlCol="0">
                <a:spAutoFit/>
              </a:body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r>
                        <a:rPr lang="en-US" b="1" i="1" smtClean="0">
                          <a:solidFill>
                            <a:srgbClr val="000000"/>
                          </a:solidFill>
                          <a:latin typeface="Cambria Math"/>
                        </a:rPr>
                        <m:t>𝒔𝒊𝒎</m:t>
                      </m:r>
                      <m:d>
                        <m:dPr>
                          <m:ctrlPr>
                            <a:rPr lang="en-US" b="1" i="1" smtClean="0">
                              <a:solidFill>
                                <a:srgbClr val="000000"/>
                              </a:solidFill>
                              <a:latin typeface="Cambria Math"/>
                            </a:rPr>
                          </m:ctrlPr>
                        </m:dPr>
                        <m:e>
                          <m:acc>
                            <m:accPr>
                              <m:chr m:val="⃗"/>
                              <m:ctrlPr>
                                <a:rPr lang="en-US" b="1" i="1" smtClean="0">
                                  <a:solidFill>
                                    <a:srgbClr val="000000"/>
                                  </a:solidFill>
                                  <a:latin typeface="Cambria Math"/>
                                </a:rPr>
                              </m:ctrlPr>
                            </m:accPr>
                            <m:e>
                              <m:r>
                                <a:rPr lang="en-US" b="1" i="1" smtClean="0">
                                  <a:solidFill>
                                    <a:srgbClr val="000000"/>
                                  </a:solidFill>
                                  <a:latin typeface="Cambria Math"/>
                                </a:rPr>
                                <m:t>𝒂</m:t>
                              </m:r>
                            </m:e>
                          </m:acc>
                          <m:r>
                            <a:rPr lang="en-US" b="1" i="1" smtClean="0">
                              <a:solidFill>
                                <a:srgbClr val="000000"/>
                              </a:solidFill>
                              <a:latin typeface="Cambria Math"/>
                            </a:rPr>
                            <m:t>,</m:t>
                          </m:r>
                          <m:acc>
                            <m:accPr>
                              <m:chr m:val="⃗"/>
                              <m:ctrlPr>
                                <a:rPr lang="en-US" b="1" i="1" smtClean="0">
                                  <a:solidFill>
                                    <a:srgbClr val="000000"/>
                                  </a:solidFill>
                                  <a:latin typeface="Cambria Math"/>
                                </a:rPr>
                              </m:ctrlPr>
                            </m:accPr>
                            <m:e>
                              <m:r>
                                <a:rPr lang="en-US" b="1" i="1" smtClean="0">
                                  <a:solidFill>
                                    <a:srgbClr val="000000"/>
                                  </a:solidFill>
                                  <a:latin typeface="Cambria Math"/>
                                </a:rPr>
                                <m:t>𝒃</m:t>
                              </m:r>
                            </m:e>
                          </m:acc>
                        </m:e>
                      </m:d>
                      <m:r>
                        <a:rPr lang="en-US" b="1" smtClean="0">
                          <a:solidFill>
                            <a:srgbClr val="000000"/>
                          </a:solidFill>
                          <a:latin typeface="Cambria Math"/>
                        </a:rPr>
                        <m:t>=</m:t>
                      </m:r>
                      <m:f>
                        <m:fPr>
                          <m:ctrlPr>
                            <a:rPr lang="en-US" b="1" i="1" smtClean="0">
                              <a:solidFill>
                                <a:srgbClr val="000000"/>
                              </a:solidFill>
                              <a:latin typeface="Cambria Math"/>
                            </a:rPr>
                          </m:ctrlPr>
                        </m:fPr>
                        <m:num>
                          <m:acc>
                            <m:accPr>
                              <m:chr m:val="⃗"/>
                              <m:ctrlPr>
                                <a:rPr lang="en-US" b="1" i="1" smtClean="0">
                                  <a:solidFill>
                                    <a:srgbClr val="000000"/>
                                  </a:solidFill>
                                  <a:latin typeface="Cambria Math"/>
                                </a:rPr>
                              </m:ctrlPr>
                            </m:accPr>
                            <m:e>
                              <m:r>
                                <a:rPr lang="en-US" b="1" i="1" smtClean="0">
                                  <a:solidFill>
                                    <a:srgbClr val="000000"/>
                                  </a:solidFill>
                                  <a:latin typeface="Cambria Math"/>
                                </a:rPr>
                                <m:t>𝒂</m:t>
                              </m:r>
                            </m:e>
                          </m:acc>
                          <m:r>
                            <a:rPr lang="en-US" b="1" i="1" smtClean="0">
                              <a:solidFill>
                                <a:srgbClr val="000000"/>
                              </a:solidFill>
                              <a:latin typeface="Cambria Math"/>
                              <a:ea typeface="Cambria Math"/>
                            </a:rPr>
                            <m:t>∙</m:t>
                          </m:r>
                          <m:acc>
                            <m:accPr>
                              <m:chr m:val="⃗"/>
                              <m:ctrlPr>
                                <a:rPr lang="en-US" b="1" i="1" smtClean="0">
                                  <a:solidFill>
                                    <a:srgbClr val="000000"/>
                                  </a:solidFill>
                                  <a:latin typeface="Cambria Math"/>
                                  <a:ea typeface="Cambria Math"/>
                                </a:rPr>
                              </m:ctrlPr>
                            </m:accPr>
                            <m:e>
                              <m:r>
                                <a:rPr lang="en-US" b="1" i="1" smtClean="0">
                                  <a:solidFill>
                                    <a:srgbClr val="000000"/>
                                  </a:solidFill>
                                  <a:latin typeface="Cambria Math"/>
                                  <a:ea typeface="Cambria Math"/>
                                </a:rPr>
                                <m:t>𝒃</m:t>
                              </m:r>
                            </m:e>
                          </m:acc>
                        </m:num>
                        <m:den>
                          <m:d>
                            <m:dPr>
                              <m:begChr m:val="|"/>
                              <m:endChr m:val="|"/>
                              <m:ctrlPr>
                                <a:rPr lang="en-US" b="1" i="1" smtClean="0">
                                  <a:solidFill>
                                    <a:srgbClr val="000000"/>
                                  </a:solidFill>
                                  <a:latin typeface="Cambria Math"/>
                                </a:rPr>
                              </m:ctrlPr>
                            </m:dPr>
                            <m:e>
                              <m:acc>
                                <m:accPr>
                                  <m:chr m:val="⃗"/>
                                  <m:ctrlPr>
                                    <a:rPr lang="en-US" b="1" i="1">
                                      <a:solidFill>
                                        <a:srgbClr val="000000"/>
                                      </a:solidFill>
                                      <a:latin typeface="Cambria Math"/>
                                    </a:rPr>
                                  </m:ctrlPr>
                                </m:accPr>
                                <m:e>
                                  <m:r>
                                    <a:rPr lang="en-US" b="1" i="1">
                                      <a:solidFill>
                                        <a:srgbClr val="000000"/>
                                      </a:solidFill>
                                      <a:latin typeface="Cambria Math"/>
                                    </a:rPr>
                                    <m:t>𝒂</m:t>
                                  </m:r>
                                </m:e>
                              </m:acc>
                            </m:e>
                          </m:d>
                          <m:r>
                            <a:rPr lang="en-US" b="1" i="1" smtClean="0">
                              <a:solidFill>
                                <a:srgbClr val="000000"/>
                              </a:solidFill>
                              <a:latin typeface="Cambria Math"/>
                              <a:ea typeface="Cambria Math"/>
                            </a:rPr>
                            <m:t>∗|</m:t>
                          </m:r>
                          <m:acc>
                            <m:accPr>
                              <m:chr m:val="⃗"/>
                              <m:ctrlPr>
                                <a:rPr lang="en-US" b="1" i="1">
                                  <a:solidFill>
                                    <a:srgbClr val="000000"/>
                                  </a:solidFill>
                                  <a:latin typeface="Cambria Math"/>
                                  <a:ea typeface="Cambria Math"/>
                                </a:rPr>
                              </m:ctrlPr>
                            </m:accPr>
                            <m:e>
                              <m:r>
                                <a:rPr lang="en-US" b="1" i="1">
                                  <a:solidFill>
                                    <a:srgbClr val="000000"/>
                                  </a:solidFill>
                                  <a:latin typeface="Cambria Math"/>
                                  <a:ea typeface="Cambria Math"/>
                                </a:rPr>
                                <m:t>𝒃</m:t>
                              </m:r>
                            </m:e>
                          </m:acc>
                          <m:r>
                            <a:rPr lang="en-US" b="1" i="1" smtClean="0">
                              <a:solidFill>
                                <a:srgbClr val="000000"/>
                              </a:solidFill>
                              <a:latin typeface="Cambria Math"/>
                              <a:ea typeface="Cambria Math"/>
                            </a:rPr>
                            <m:t>|</m:t>
                          </m:r>
                        </m:den>
                      </m:f>
                    </m:oMath>
                  </m:oMathPara>
                </a14:m>
                <a:endParaRPr lang="en-US" b="1">
                  <a:solidFill>
                    <a:srgbClr val="000000"/>
                  </a:solidFill>
                </a:endParaRPr>
              </a:p>
            </p:txBody>
          </p:sp>
        </mc:Choice>
        <mc:Fallback xmlns="">
          <p:sp>
            <p:nvSpPr>
              <p:cNvPr id="4" name="Textfeld 3"/>
              <p:cNvSpPr txBox="1">
                <a:spLocks noRot="1" noChangeAspect="1" noMove="1" noResize="1" noEditPoints="1" noAdjustHandles="1" noChangeArrowheads="1" noChangeShapeType="1" noTextEdit="1"/>
              </p:cNvSpPr>
              <p:nvPr/>
            </p:nvSpPr>
            <p:spPr>
              <a:xfrm>
                <a:off x="785557" y="2973977"/>
                <a:ext cx="2346283" cy="786369"/>
              </a:xfrm>
              <a:prstGeom prst="rect">
                <a:avLst/>
              </a:prstGeom>
              <a:blipFill rotWithShape="1">
                <a:blip r:embed="rId5"/>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0" name="Textfeld 9"/>
              <p:cNvSpPr txBox="1"/>
              <p:nvPr/>
            </p:nvSpPr>
            <p:spPr>
              <a:xfrm>
                <a:off x="762907" y="5048906"/>
                <a:ext cx="5537285" cy="972382"/>
              </a:xfrm>
              <a:prstGeom prst="rect">
                <a:avLst/>
              </a:prstGeom>
              <a:noFill/>
            </p:spPr>
            <p:txBody>
              <a:bodyPr wrap="none" rtlCol="0">
                <a:spAutoFit/>
              </a:body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r>
                        <a:rPr lang="en-US" b="1" i="1" smtClean="0">
                          <a:solidFill>
                            <a:srgbClr val="000000"/>
                          </a:solidFill>
                          <a:latin typeface="Cambria Math"/>
                        </a:rPr>
                        <m:t>𝒔𝒊𝒎</m:t>
                      </m:r>
                      <m:d>
                        <m:dPr>
                          <m:ctrlPr>
                            <a:rPr lang="en-US" b="1" i="1">
                              <a:solidFill>
                                <a:srgbClr val="000000"/>
                              </a:solidFill>
                              <a:latin typeface="Cambria Math"/>
                            </a:rPr>
                          </m:ctrlPr>
                        </m:dPr>
                        <m:e>
                          <m:acc>
                            <m:accPr>
                              <m:chr m:val="⃗"/>
                              <m:ctrlPr>
                                <a:rPr lang="en-US" b="1" i="1">
                                  <a:solidFill>
                                    <a:srgbClr val="000000"/>
                                  </a:solidFill>
                                  <a:latin typeface="Cambria Math"/>
                                </a:rPr>
                              </m:ctrlPr>
                            </m:accPr>
                            <m:e>
                              <m:r>
                                <a:rPr lang="en-US" b="1" i="1">
                                  <a:solidFill>
                                    <a:srgbClr val="000000"/>
                                  </a:solidFill>
                                  <a:latin typeface="Cambria Math"/>
                                </a:rPr>
                                <m:t>𝒂</m:t>
                              </m:r>
                            </m:e>
                          </m:acc>
                          <m:r>
                            <a:rPr lang="en-US" b="1" i="1">
                              <a:solidFill>
                                <a:srgbClr val="000000"/>
                              </a:solidFill>
                              <a:latin typeface="Cambria Math"/>
                            </a:rPr>
                            <m:t>,</m:t>
                          </m:r>
                          <m:acc>
                            <m:accPr>
                              <m:chr m:val="⃗"/>
                              <m:ctrlPr>
                                <a:rPr lang="en-US" b="1" i="1">
                                  <a:solidFill>
                                    <a:srgbClr val="000000"/>
                                  </a:solidFill>
                                  <a:latin typeface="Cambria Math"/>
                                </a:rPr>
                              </m:ctrlPr>
                            </m:accPr>
                            <m:e>
                              <m:r>
                                <a:rPr lang="en-US" b="1" i="1">
                                  <a:solidFill>
                                    <a:srgbClr val="000000"/>
                                  </a:solidFill>
                                  <a:latin typeface="Cambria Math"/>
                                </a:rPr>
                                <m:t>𝒃</m:t>
                              </m:r>
                            </m:e>
                          </m:acc>
                        </m:e>
                      </m:d>
                      <m:r>
                        <a:rPr lang="en-US" b="1" i="1" smtClean="0">
                          <a:solidFill>
                            <a:srgbClr val="000000"/>
                          </a:solidFill>
                          <a:latin typeface="Cambria Math"/>
                        </a:rPr>
                        <m:t>= </m:t>
                      </m:r>
                      <m:f>
                        <m:fPr>
                          <m:ctrlPr>
                            <a:rPr lang="en-US" b="1" i="1" smtClean="0">
                              <a:solidFill>
                                <a:srgbClr val="000000"/>
                              </a:solidFill>
                              <a:latin typeface="Cambria Math"/>
                            </a:rPr>
                          </m:ctrlPr>
                        </m:fPr>
                        <m:num>
                          <m:nary>
                            <m:naryPr>
                              <m:chr m:val="∑"/>
                              <m:supHide m:val="on"/>
                              <m:ctrlPr>
                                <a:rPr lang="en-US" b="1" i="1" smtClean="0">
                                  <a:solidFill>
                                    <a:srgbClr val="000000"/>
                                  </a:solidFill>
                                  <a:latin typeface="Cambria Math"/>
                                </a:rPr>
                              </m:ctrlPr>
                            </m:naryPr>
                            <m:sub>
                              <m:r>
                                <m:rPr>
                                  <m:brk m:alnAt="7"/>
                                </m:rPr>
                                <a:rPr lang="en-US" b="1" i="1" smtClean="0">
                                  <a:solidFill>
                                    <a:srgbClr val="000000"/>
                                  </a:solidFill>
                                  <a:latin typeface="Cambria Math"/>
                                </a:rPr>
                                <m:t>𝒖</m:t>
                              </m:r>
                              <m:r>
                                <a:rPr lang="en-US" b="1" i="1" smtClean="0">
                                  <a:solidFill>
                                    <a:srgbClr val="000000"/>
                                  </a:solidFill>
                                  <a:latin typeface="Cambria Math"/>
                                  <a:ea typeface="Cambria Math"/>
                                </a:rPr>
                                <m:t>∈</m:t>
                              </m:r>
                              <m:r>
                                <a:rPr lang="en-US" b="1" i="1" smtClean="0">
                                  <a:solidFill>
                                    <a:srgbClr val="000000"/>
                                  </a:solidFill>
                                  <a:latin typeface="Cambria Math"/>
                                  <a:ea typeface="Cambria Math"/>
                                </a:rPr>
                                <m:t>𝑼</m:t>
                              </m:r>
                            </m:sub>
                            <m:sup/>
                            <m:e>
                              <m:r>
                                <a:rPr lang="en-US" b="1" i="1" smtClean="0">
                                  <a:solidFill>
                                    <a:srgbClr val="000000"/>
                                  </a:solidFill>
                                  <a:latin typeface="Cambria Math"/>
                                </a:rPr>
                                <m:t>(</m:t>
                              </m:r>
                              <m:sSub>
                                <m:sSubPr>
                                  <m:ctrlPr>
                                    <a:rPr lang="en-US" b="1" i="1" smtClean="0">
                                      <a:solidFill>
                                        <a:srgbClr val="000000"/>
                                      </a:solidFill>
                                      <a:latin typeface="Cambria Math"/>
                                    </a:rPr>
                                  </m:ctrlPr>
                                </m:sSubPr>
                                <m:e>
                                  <m:r>
                                    <a:rPr lang="en-US" b="1" i="1" smtClean="0">
                                      <a:solidFill>
                                        <a:srgbClr val="000000"/>
                                      </a:solidFill>
                                      <a:latin typeface="Cambria Math"/>
                                    </a:rPr>
                                    <m:t>𝒓</m:t>
                                  </m:r>
                                </m:e>
                                <m:sub>
                                  <m:r>
                                    <a:rPr lang="en-US" b="1" i="1" smtClean="0">
                                      <a:solidFill>
                                        <a:srgbClr val="000000"/>
                                      </a:solidFill>
                                      <a:latin typeface="Cambria Math"/>
                                    </a:rPr>
                                    <m:t>𝒖</m:t>
                                  </m:r>
                                  <m:r>
                                    <a:rPr lang="en-US" b="1" i="1" smtClean="0">
                                      <a:solidFill>
                                        <a:srgbClr val="000000"/>
                                      </a:solidFill>
                                      <a:latin typeface="Cambria Math"/>
                                    </a:rPr>
                                    <m:t>,</m:t>
                                  </m:r>
                                  <m:r>
                                    <a:rPr lang="en-US" b="1" i="1" smtClean="0">
                                      <a:solidFill>
                                        <a:srgbClr val="000000"/>
                                      </a:solidFill>
                                      <a:latin typeface="Cambria Math"/>
                                    </a:rPr>
                                    <m:t>𝒂</m:t>
                                  </m:r>
                                </m:sub>
                              </m:sSub>
                              <m:r>
                                <a:rPr lang="en-US" b="1" i="1" smtClean="0">
                                  <a:solidFill>
                                    <a:srgbClr val="000000"/>
                                  </a:solidFill>
                                  <a:latin typeface="Cambria Math"/>
                                </a:rPr>
                                <m:t>−</m:t>
                              </m:r>
                              <m:acc>
                                <m:accPr>
                                  <m:chr m:val="̅"/>
                                  <m:ctrlPr>
                                    <a:rPr lang="en-US" b="1" i="1" smtClean="0">
                                      <a:solidFill>
                                        <a:srgbClr val="000000"/>
                                      </a:solidFill>
                                      <a:latin typeface="Cambria Math"/>
                                    </a:rPr>
                                  </m:ctrlPr>
                                </m:accPr>
                                <m:e>
                                  <m:sSub>
                                    <m:sSubPr>
                                      <m:ctrlPr>
                                        <a:rPr lang="en-US" b="1" i="1" smtClean="0">
                                          <a:solidFill>
                                            <a:srgbClr val="000000"/>
                                          </a:solidFill>
                                          <a:latin typeface="Cambria Math"/>
                                        </a:rPr>
                                      </m:ctrlPr>
                                    </m:sSubPr>
                                    <m:e>
                                      <m:r>
                                        <a:rPr lang="en-US" b="1" i="1" smtClean="0">
                                          <a:solidFill>
                                            <a:srgbClr val="000000"/>
                                          </a:solidFill>
                                          <a:latin typeface="Cambria Math"/>
                                        </a:rPr>
                                        <m:t>𝒓</m:t>
                                      </m:r>
                                    </m:e>
                                    <m:sub>
                                      <m:r>
                                        <a:rPr lang="en-US" b="1" i="1" smtClean="0">
                                          <a:solidFill>
                                            <a:srgbClr val="000000"/>
                                          </a:solidFill>
                                          <a:latin typeface="Cambria Math"/>
                                        </a:rPr>
                                        <m:t>𝒖</m:t>
                                      </m:r>
                                    </m:sub>
                                  </m:sSub>
                                </m:e>
                              </m:acc>
                              <m:r>
                                <a:rPr lang="en-US" b="1" i="1" smtClean="0">
                                  <a:solidFill>
                                    <a:srgbClr val="000000"/>
                                  </a:solidFill>
                                  <a:latin typeface="Cambria Math"/>
                                </a:rPr>
                                <m:t>)</m:t>
                              </m:r>
                              <m:r>
                                <a:rPr lang="en-US" b="1" i="1">
                                  <a:solidFill>
                                    <a:srgbClr val="000000"/>
                                  </a:solidFill>
                                  <a:latin typeface="Cambria Math"/>
                                </a:rPr>
                                <m:t>(</m:t>
                              </m:r>
                              <m:sSub>
                                <m:sSubPr>
                                  <m:ctrlPr>
                                    <a:rPr lang="en-US" b="1" i="1">
                                      <a:solidFill>
                                        <a:srgbClr val="000000"/>
                                      </a:solidFill>
                                      <a:latin typeface="Cambria Math"/>
                                    </a:rPr>
                                  </m:ctrlPr>
                                </m:sSubPr>
                                <m:e>
                                  <m:r>
                                    <a:rPr lang="en-US" b="1" i="1">
                                      <a:solidFill>
                                        <a:srgbClr val="000000"/>
                                      </a:solidFill>
                                      <a:latin typeface="Cambria Math"/>
                                    </a:rPr>
                                    <m:t>𝒓</m:t>
                                  </m:r>
                                </m:e>
                                <m:sub>
                                  <m:r>
                                    <a:rPr lang="en-US" b="1" i="1" smtClean="0">
                                      <a:solidFill>
                                        <a:srgbClr val="000000"/>
                                      </a:solidFill>
                                      <a:latin typeface="Cambria Math"/>
                                    </a:rPr>
                                    <m:t>𝒖</m:t>
                                  </m:r>
                                  <m:r>
                                    <a:rPr lang="en-US" b="1" i="1">
                                      <a:solidFill>
                                        <a:srgbClr val="000000"/>
                                      </a:solidFill>
                                      <a:latin typeface="Cambria Math"/>
                                    </a:rPr>
                                    <m:t>,</m:t>
                                  </m:r>
                                  <m:r>
                                    <a:rPr lang="en-US" b="1" i="1" smtClean="0">
                                      <a:solidFill>
                                        <a:srgbClr val="000000"/>
                                      </a:solidFill>
                                      <a:latin typeface="Cambria Math"/>
                                    </a:rPr>
                                    <m:t>𝒃</m:t>
                                  </m:r>
                                </m:sub>
                              </m:sSub>
                              <m:r>
                                <a:rPr lang="en-US" b="1" i="1">
                                  <a:solidFill>
                                    <a:srgbClr val="000000"/>
                                  </a:solidFill>
                                  <a:latin typeface="Cambria Math"/>
                                </a:rPr>
                                <m:t>−</m:t>
                              </m:r>
                              <m:acc>
                                <m:accPr>
                                  <m:chr m:val="̅"/>
                                  <m:ctrlPr>
                                    <a:rPr lang="en-US" b="1" i="1" smtClean="0">
                                      <a:solidFill>
                                        <a:srgbClr val="000000"/>
                                      </a:solidFill>
                                      <a:latin typeface="Cambria Math"/>
                                    </a:rPr>
                                  </m:ctrlPr>
                                </m:accPr>
                                <m:e>
                                  <m:sSub>
                                    <m:sSubPr>
                                      <m:ctrlPr>
                                        <a:rPr lang="en-US" b="1" i="1" smtClean="0">
                                          <a:solidFill>
                                            <a:srgbClr val="000000"/>
                                          </a:solidFill>
                                          <a:latin typeface="Cambria Math"/>
                                        </a:rPr>
                                      </m:ctrlPr>
                                    </m:sSubPr>
                                    <m:e>
                                      <m:r>
                                        <a:rPr lang="en-US" b="1" i="1" smtClean="0">
                                          <a:solidFill>
                                            <a:srgbClr val="000000"/>
                                          </a:solidFill>
                                          <a:latin typeface="Cambria Math"/>
                                        </a:rPr>
                                        <m:t>𝒓</m:t>
                                      </m:r>
                                    </m:e>
                                    <m:sub>
                                      <m:r>
                                        <a:rPr lang="en-US" b="1" i="1" smtClean="0">
                                          <a:solidFill>
                                            <a:srgbClr val="000000"/>
                                          </a:solidFill>
                                          <a:latin typeface="Cambria Math"/>
                                        </a:rPr>
                                        <m:t>𝒖</m:t>
                                      </m:r>
                                    </m:sub>
                                  </m:sSub>
                                </m:e>
                              </m:acc>
                              <m:r>
                                <a:rPr lang="en-US" b="1" i="1">
                                  <a:solidFill>
                                    <a:srgbClr val="000000"/>
                                  </a:solidFill>
                                  <a:latin typeface="Cambria Math"/>
                                </a:rPr>
                                <m:t>)</m:t>
                              </m:r>
                            </m:e>
                          </m:nary>
                        </m:num>
                        <m:den>
                          <m:rad>
                            <m:radPr>
                              <m:degHide m:val="on"/>
                              <m:ctrlPr>
                                <a:rPr lang="en-US" b="1" i="1" smtClean="0">
                                  <a:solidFill>
                                    <a:srgbClr val="000000"/>
                                  </a:solidFill>
                                  <a:latin typeface="Cambria Math"/>
                                </a:rPr>
                              </m:ctrlPr>
                            </m:radPr>
                            <m:deg/>
                            <m:e>
                              <m:nary>
                                <m:naryPr>
                                  <m:chr m:val="∑"/>
                                  <m:supHide m:val="on"/>
                                  <m:ctrlPr>
                                    <a:rPr lang="en-US" b="1" i="1">
                                      <a:solidFill>
                                        <a:srgbClr val="000000"/>
                                      </a:solidFill>
                                      <a:latin typeface="Cambria Math"/>
                                    </a:rPr>
                                  </m:ctrlPr>
                                </m:naryPr>
                                <m:sub>
                                  <m:r>
                                    <a:rPr lang="en-US" b="1" i="1" smtClean="0">
                                      <a:solidFill>
                                        <a:srgbClr val="000000"/>
                                      </a:solidFill>
                                      <a:latin typeface="Cambria Math"/>
                                    </a:rPr>
                                    <m:t>𝒖</m:t>
                                  </m:r>
                                  <m:r>
                                    <a:rPr lang="en-US" b="1" i="1">
                                      <a:solidFill>
                                        <a:srgbClr val="000000"/>
                                      </a:solidFill>
                                      <a:latin typeface="Cambria Math"/>
                                    </a:rPr>
                                    <m:t>∈</m:t>
                                  </m:r>
                                  <m:r>
                                    <a:rPr lang="en-US" b="1" i="1" smtClean="0">
                                      <a:solidFill>
                                        <a:srgbClr val="000000"/>
                                      </a:solidFill>
                                      <a:latin typeface="Cambria Math"/>
                                    </a:rPr>
                                    <m:t>𝑼</m:t>
                                  </m:r>
                                </m:sub>
                                <m:sup/>
                                <m:e>
                                  <m:sSup>
                                    <m:sSupPr>
                                      <m:ctrlPr>
                                        <a:rPr lang="en-US" b="1" i="1" smtClean="0">
                                          <a:solidFill>
                                            <a:srgbClr val="000000"/>
                                          </a:solidFill>
                                          <a:latin typeface="Cambria Math"/>
                                        </a:rPr>
                                      </m:ctrlPr>
                                    </m:sSupPr>
                                    <m:e>
                                      <m:d>
                                        <m:dPr>
                                          <m:ctrlPr>
                                            <a:rPr lang="en-US" b="1" i="1">
                                              <a:solidFill>
                                                <a:srgbClr val="000000"/>
                                              </a:solidFill>
                                              <a:latin typeface="Cambria Math"/>
                                            </a:rPr>
                                          </m:ctrlPr>
                                        </m:dPr>
                                        <m:e>
                                          <m:sSub>
                                            <m:sSubPr>
                                              <m:ctrlPr>
                                                <a:rPr lang="en-US" b="1" i="1">
                                                  <a:solidFill>
                                                    <a:srgbClr val="000000"/>
                                                  </a:solidFill>
                                                  <a:latin typeface="Cambria Math"/>
                                                </a:rPr>
                                              </m:ctrlPr>
                                            </m:sSubPr>
                                            <m:e>
                                              <m:r>
                                                <a:rPr lang="en-US" b="1" i="1">
                                                  <a:solidFill>
                                                    <a:srgbClr val="000000"/>
                                                  </a:solidFill>
                                                  <a:latin typeface="Cambria Math"/>
                                                </a:rPr>
                                                <m:t>𝒓</m:t>
                                              </m:r>
                                            </m:e>
                                            <m:sub>
                                              <m:r>
                                                <a:rPr lang="en-US" b="1" i="1" smtClean="0">
                                                  <a:solidFill>
                                                    <a:srgbClr val="000000"/>
                                                  </a:solidFill>
                                                  <a:latin typeface="Cambria Math"/>
                                                </a:rPr>
                                                <m:t>𝒖</m:t>
                                              </m:r>
                                              <m:r>
                                                <a:rPr lang="en-US" b="1" i="1">
                                                  <a:solidFill>
                                                    <a:srgbClr val="000000"/>
                                                  </a:solidFill>
                                                  <a:latin typeface="Cambria Math"/>
                                                </a:rPr>
                                                <m:t>,</m:t>
                                              </m:r>
                                              <m:r>
                                                <a:rPr lang="en-US" b="1" i="1" smtClean="0">
                                                  <a:solidFill>
                                                    <a:srgbClr val="000000"/>
                                                  </a:solidFill>
                                                  <a:latin typeface="Cambria Math"/>
                                                </a:rPr>
                                                <m:t>𝒂</m:t>
                                              </m:r>
                                            </m:sub>
                                          </m:sSub>
                                          <m:r>
                                            <a:rPr lang="en-US" b="1" i="1">
                                              <a:solidFill>
                                                <a:srgbClr val="000000"/>
                                              </a:solidFill>
                                              <a:latin typeface="Cambria Math"/>
                                            </a:rPr>
                                            <m:t>−</m:t>
                                          </m:r>
                                          <m:acc>
                                            <m:accPr>
                                              <m:chr m:val="̅"/>
                                              <m:ctrlPr>
                                                <a:rPr lang="en-US" b="1" i="1" smtClean="0">
                                                  <a:solidFill>
                                                    <a:srgbClr val="000000"/>
                                                  </a:solidFill>
                                                  <a:latin typeface="Cambria Math"/>
                                                </a:rPr>
                                              </m:ctrlPr>
                                            </m:accPr>
                                            <m:e>
                                              <m:sSub>
                                                <m:sSubPr>
                                                  <m:ctrlPr>
                                                    <a:rPr lang="en-US" b="1" i="1" smtClean="0">
                                                      <a:solidFill>
                                                        <a:srgbClr val="000000"/>
                                                      </a:solidFill>
                                                      <a:latin typeface="Cambria Math"/>
                                                    </a:rPr>
                                                  </m:ctrlPr>
                                                </m:sSubPr>
                                                <m:e>
                                                  <m:r>
                                                    <a:rPr lang="en-US" b="1" i="1" smtClean="0">
                                                      <a:solidFill>
                                                        <a:srgbClr val="000000"/>
                                                      </a:solidFill>
                                                      <a:latin typeface="Cambria Math"/>
                                                    </a:rPr>
                                                    <m:t>𝒓</m:t>
                                                  </m:r>
                                                </m:e>
                                                <m:sub>
                                                  <m:r>
                                                    <a:rPr lang="en-US" b="1" i="1" smtClean="0">
                                                      <a:solidFill>
                                                        <a:srgbClr val="000000"/>
                                                      </a:solidFill>
                                                      <a:latin typeface="Cambria Math"/>
                                                    </a:rPr>
                                                    <m:t>𝒖</m:t>
                                                  </m:r>
                                                </m:sub>
                                              </m:sSub>
                                            </m:e>
                                          </m:acc>
                                        </m:e>
                                      </m:d>
                                    </m:e>
                                    <m:sup>
                                      <m:r>
                                        <a:rPr lang="en-US" b="1" i="1" smtClean="0">
                                          <a:solidFill>
                                            <a:srgbClr val="000000"/>
                                          </a:solidFill>
                                          <a:latin typeface="Cambria Math"/>
                                        </a:rPr>
                                        <m:t>𝟐</m:t>
                                      </m:r>
                                    </m:sup>
                                  </m:sSup>
                                </m:e>
                              </m:nary>
                            </m:e>
                          </m:rad>
                          <m:rad>
                            <m:radPr>
                              <m:degHide m:val="on"/>
                              <m:ctrlPr>
                                <a:rPr lang="en-US" b="1" i="1">
                                  <a:solidFill>
                                    <a:srgbClr val="000000"/>
                                  </a:solidFill>
                                  <a:latin typeface="Cambria Math"/>
                                </a:rPr>
                              </m:ctrlPr>
                            </m:radPr>
                            <m:deg/>
                            <m:e>
                              <m:nary>
                                <m:naryPr>
                                  <m:chr m:val="∑"/>
                                  <m:supHide m:val="on"/>
                                  <m:ctrlPr>
                                    <a:rPr lang="en-US" b="1" i="1">
                                      <a:solidFill>
                                        <a:srgbClr val="000000"/>
                                      </a:solidFill>
                                      <a:latin typeface="Cambria Math"/>
                                    </a:rPr>
                                  </m:ctrlPr>
                                </m:naryPr>
                                <m:sub>
                                  <m:r>
                                    <a:rPr lang="en-US" b="1" i="1" smtClean="0">
                                      <a:solidFill>
                                        <a:srgbClr val="000000"/>
                                      </a:solidFill>
                                      <a:latin typeface="Cambria Math"/>
                                    </a:rPr>
                                    <m:t>𝒖</m:t>
                                  </m:r>
                                  <m:r>
                                    <a:rPr lang="en-US" b="1" i="1">
                                      <a:solidFill>
                                        <a:srgbClr val="000000"/>
                                      </a:solidFill>
                                      <a:latin typeface="Cambria Math"/>
                                    </a:rPr>
                                    <m:t>∈</m:t>
                                  </m:r>
                                  <m:r>
                                    <a:rPr lang="en-US" b="1" i="1" smtClean="0">
                                      <a:solidFill>
                                        <a:srgbClr val="000000"/>
                                      </a:solidFill>
                                      <a:latin typeface="Cambria Math"/>
                                    </a:rPr>
                                    <m:t>𝑼</m:t>
                                  </m:r>
                                </m:sub>
                                <m:sup/>
                                <m:e>
                                  <m:sSup>
                                    <m:sSupPr>
                                      <m:ctrlPr>
                                        <a:rPr lang="en-US" b="1" i="1">
                                          <a:solidFill>
                                            <a:srgbClr val="000000"/>
                                          </a:solidFill>
                                          <a:latin typeface="Cambria Math"/>
                                        </a:rPr>
                                      </m:ctrlPr>
                                    </m:sSupPr>
                                    <m:e>
                                      <m:d>
                                        <m:dPr>
                                          <m:ctrlPr>
                                            <a:rPr lang="en-US" b="1" i="1">
                                              <a:solidFill>
                                                <a:srgbClr val="000000"/>
                                              </a:solidFill>
                                              <a:latin typeface="Cambria Math"/>
                                            </a:rPr>
                                          </m:ctrlPr>
                                        </m:dPr>
                                        <m:e>
                                          <m:sSub>
                                            <m:sSubPr>
                                              <m:ctrlPr>
                                                <a:rPr lang="en-US" b="1" i="1">
                                                  <a:solidFill>
                                                    <a:srgbClr val="000000"/>
                                                  </a:solidFill>
                                                  <a:latin typeface="Cambria Math"/>
                                                </a:rPr>
                                              </m:ctrlPr>
                                            </m:sSubPr>
                                            <m:e>
                                              <m:r>
                                                <a:rPr lang="en-US" b="1" i="1">
                                                  <a:solidFill>
                                                    <a:srgbClr val="000000"/>
                                                  </a:solidFill>
                                                  <a:latin typeface="Cambria Math"/>
                                                </a:rPr>
                                                <m:t>𝒓</m:t>
                                              </m:r>
                                            </m:e>
                                            <m:sub>
                                              <m:r>
                                                <a:rPr lang="en-US" b="1" i="1" smtClean="0">
                                                  <a:solidFill>
                                                    <a:srgbClr val="000000"/>
                                                  </a:solidFill>
                                                  <a:latin typeface="Cambria Math"/>
                                                </a:rPr>
                                                <m:t>𝒖</m:t>
                                              </m:r>
                                              <m:r>
                                                <a:rPr lang="en-US" b="1" i="1">
                                                  <a:solidFill>
                                                    <a:srgbClr val="000000"/>
                                                  </a:solidFill>
                                                  <a:latin typeface="Cambria Math"/>
                                                </a:rPr>
                                                <m:t>,</m:t>
                                              </m:r>
                                              <m:r>
                                                <a:rPr lang="en-US" b="1" i="1" smtClean="0">
                                                  <a:solidFill>
                                                    <a:srgbClr val="000000"/>
                                                  </a:solidFill>
                                                  <a:latin typeface="Cambria Math"/>
                                                </a:rPr>
                                                <m:t>𝒃</m:t>
                                              </m:r>
                                            </m:sub>
                                          </m:sSub>
                                          <m:r>
                                            <a:rPr lang="en-US" b="1" i="1">
                                              <a:solidFill>
                                                <a:srgbClr val="000000"/>
                                              </a:solidFill>
                                              <a:latin typeface="Cambria Math"/>
                                            </a:rPr>
                                            <m:t>−</m:t>
                                          </m:r>
                                          <m:acc>
                                            <m:accPr>
                                              <m:chr m:val="̅"/>
                                              <m:ctrlPr>
                                                <a:rPr lang="en-US" b="1" i="1" smtClean="0">
                                                  <a:solidFill>
                                                    <a:srgbClr val="000000"/>
                                                  </a:solidFill>
                                                  <a:latin typeface="Cambria Math"/>
                                                </a:rPr>
                                              </m:ctrlPr>
                                            </m:accPr>
                                            <m:e>
                                              <m:sSub>
                                                <m:sSubPr>
                                                  <m:ctrlPr>
                                                    <a:rPr lang="en-US" b="1" i="1" smtClean="0">
                                                      <a:solidFill>
                                                        <a:srgbClr val="000000"/>
                                                      </a:solidFill>
                                                      <a:latin typeface="Cambria Math"/>
                                                    </a:rPr>
                                                  </m:ctrlPr>
                                                </m:sSubPr>
                                                <m:e>
                                                  <m:r>
                                                    <a:rPr lang="en-US" b="1" i="1" smtClean="0">
                                                      <a:solidFill>
                                                        <a:srgbClr val="000000"/>
                                                      </a:solidFill>
                                                      <a:latin typeface="Cambria Math"/>
                                                    </a:rPr>
                                                    <m:t>𝒓</m:t>
                                                  </m:r>
                                                </m:e>
                                                <m:sub>
                                                  <m:r>
                                                    <a:rPr lang="en-US" b="1" i="1" smtClean="0">
                                                      <a:solidFill>
                                                        <a:srgbClr val="000000"/>
                                                      </a:solidFill>
                                                      <a:latin typeface="Cambria Math"/>
                                                    </a:rPr>
                                                    <m:t>𝒖</m:t>
                                                  </m:r>
                                                </m:sub>
                                              </m:sSub>
                                            </m:e>
                                          </m:acc>
                                        </m:e>
                                      </m:d>
                                    </m:e>
                                    <m:sup>
                                      <m:r>
                                        <a:rPr lang="en-US" b="1" i="1">
                                          <a:solidFill>
                                            <a:srgbClr val="000000"/>
                                          </a:solidFill>
                                          <a:latin typeface="Cambria Math"/>
                                        </a:rPr>
                                        <m:t>𝟐</m:t>
                                      </m:r>
                                    </m:sup>
                                  </m:sSup>
                                </m:e>
                              </m:nary>
                            </m:e>
                          </m:rad>
                        </m:den>
                      </m:f>
                    </m:oMath>
                  </m:oMathPara>
                </a14:m>
                <a:endParaRPr lang="en-US" b="1">
                  <a:solidFill>
                    <a:srgbClr val="000000"/>
                  </a:solidFill>
                </a:endParaRPr>
              </a:p>
            </p:txBody>
          </p:sp>
        </mc:Choice>
        <mc:Fallback xmlns="">
          <p:sp>
            <p:nvSpPr>
              <p:cNvPr id="10" name="Textfeld 9"/>
              <p:cNvSpPr txBox="1">
                <a:spLocks noRot="1" noChangeAspect="1" noMove="1" noResize="1" noEditPoints="1" noAdjustHandles="1" noChangeArrowheads="1" noChangeShapeType="1" noTextEdit="1"/>
              </p:cNvSpPr>
              <p:nvPr/>
            </p:nvSpPr>
            <p:spPr>
              <a:xfrm>
                <a:off x="762907" y="5048906"/>
                <a:ext cx="5537285" cy="972382"/>
              </a:xfrm>
              <a:prstGeom prst="rect">
                <a:avLst/>
              </a:prstGeom>
              <a:blipFill rotWithShape="1">
                <a:blip r:embed="rId6"/>
                <a:stretch>
                  <a:fillRect/>
                </a:stretch>
              </a:blipFill>
            </p:spPr>
            <p:txBody>
              <a:bodyPr/>
              <a:lstStyle/>
              <a:p>
                <a:r>
                  <a:rPr lang="de-DE">
                    <a:noFill/>
                  </a:rPr>
                  <a:t> </a:t>
                </a:r>
              </a:p>
            </p:txBody>
          </p:sp>
        </mc:Fallback>
      </mc:AlternateContent>
      <p:sp>
        <p:nvSpPr>
          <p:cNvPr id="8" name="Rectangle 7"/>
          <p:cNvSpPr/>
          <p:nvPr/>
        </p:nvSpPr>
        <p:spPr>
          <a:xfrm>
            <a:off x="0" y="6248400"/>
            <a:ext cx="7848600" cy="369332"/>
          </a:xfrm>
          <a:prstGeom prst="rect">
            <a:avLst/>
          </a:prstGeom>
        </p:spPr>
        <p:txBody>
          <a:bodyPr wrap="square">
            <a:spAutoFit/>
          </a:bodyPr>
          <a:lstStyle/>
          <a:p>
            <a:r>
              <a:rPr lang="en-US" dirty="0">
                <a:hlinkClick r:id="rId7"/>
              </a:rPr>
              <a:t>http://</a:t>
            </a:r>
            <a:r>
              <a:rPr lang="en-US" dirty="0" smtClean="0">
                <a:hlinkClick r:id="rId7"/>
              </a:rPr>
              <a:t>recommenderbook.net/teaching-material/slides</a:t>
            </a:r>
            <a:r>
              <a:rPr lang="en-US" dirty="0" smtClean="0"/>
              <a:t> Chapter 2</a:t>
            </a:r>
            <a:endParaRPr lang="en-US" dirty="0"/>
          </a:p>
        </p:txBody>
      </p:sp>
    </p:spTree>
    <p:extLst>
      <p:ext uri="{BB962C8B-B14F-4D97-AF65-F5344CB8AC3E}">
        <p14:creationId xmlns:p14="http://schemas.microsoft.com/office/powerpoint/2010/main" val="32964265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dirty="0" smtClean="0"/>
              <a:t>Some Resources</a:t>
            </a:r>
            <a:endParaRPr lang="en-US" b="1" dirty="0"/>
          </a:p>
        </p:txBody>
      </p:sp>
      <p:sp>
        <p:nvSpPr>
          <p:cNvPr id="3" name="Content Placeholder 2"/>
          <p:cNvSpPr>
            <a:spLocks noGrp="1"/>
          </p:cNvSpPr>
          <p:nvPr>
            <p:ph idx="1"/>
          </p:nvPr>
        </p:nvSpPr>
        <p:spPr>
          <a:xfrm>
            <a:off x="0" y="914400"/>
            <a:ext cx="9144000" cy="5791200"/>
          </a:xfrm>
        </p:spPr>
        <p:txBody>
          <a:bodyPr>
            <a:normAutofit/>
          </a:bodyPr>
          <a:lstStyle/>
          <a:p>
            <a:r>
              <a:rPr lang="en-US" sz="2400" u="sng" dirty="0">
                <a:hlinkClick r:id="rId2"/>
              </a:rPr>
              <a:t>http://www.slideshare.net/beechung/recommender-systems-tutorialpart1intro</a:t>
            </a:r>
            <a:r>
              <a:rPr lang="en-US" sz="2400" dirty="0"/>
              <a:t>  </a:t>
            </a:r>
            <a:r>
              <a:rPr lang="en-US" sz="2400" dirty="0" smtClean="0"/>
              <a:t>and other talks there</a:t>
            </a:r>
            <a:endParaRPr lang="en-US" sz="2400" dirty="0"/>
          </a:p>
          <a:p>
            <a:r>
              <a:rPr lang="en-US" sz="2400" u="sng" dirty="0">
                <a:hlinkClick r:id="rId3"/>
              </a:rPr>
              <a:t>http://recsyswiki.com/wiki/RecSysWiki:About</a:t>
            </a:r>
            <a:endParaRPr lang="en-US" sz="2400" dirty="0"/>
          </a:p>
          <a:p>
            <a:r>
              <a:rPr lang="en-US" sz="2400" u="sng" dirty="0" smtClean="0">
                <a:hlinkClick r:id="rId4"/>
              </a:rPr>
              <a:t>http://recommenderbook.net/</a:t>
            </a:r>
            <a:r>
              <a:rPr lang="en-US" sz="2400" dirty="0" smtClean="0"/>
              <a:t>   including </a:t>
            </a:r>
            <a:endParaRPr lang="en-US" sz="2400" dirty="0" smtClean="0">
              <a:hlinkClick r:id="rId5"/>
            </a:endParaRPr>
          </a:p>
          <a:p>
            <a:r>
              <a:rPr lang="en-US" sz="2400" u="sng" dirty="0" smtClean="0">
                <a:hlinkClick r:id="rId5"/>
              </a:rPr>
              <a:t>http</a:t>
            </a:r>
            <a:r>
              <a:rPr lang="en-US" sz="2400" u="sng" dirty="0">
                <a:hlinkClick r:id="rId5"/>
              </a:rPr>
              <a:t>://recommenderbook.net/teaching-material/slides</a:t>
            </a:r>
            <a:r>
              <a:rPr lang="en-US" sz="2400" dirty="0"/>
              <a:t> </a:t>
            </a:r>
            <a:endParaRPr lang="en-US" sz="2400" dirty="0" smtClean="0"/>
          </a:p>
          <a:p>
            <a:r>
              <a:rPr lang="en-US" sz="2400" dirty="0" smtClean="0"/>
              <a:t>I399 Project </a:t>
            </a:r>
            <a:r>
              <a:rPr lang="en-US" sz="2400" dirty="0" smtClean="0">
                <a:hlinkClick r:id="rId6"/>
              </a:rPr>
              <a:t>https://sites.google.com/site/recsysi399/</a:t>
            </a:r>
            <a:r>
              <a:rPr lang="en-US" sz="2400" dirty="0" smtClean="0"/>
              <a:t>  (focused on </a:t>
            </a:r>
            <a:r>
              <a:rPr lang="en-US" sz="2400" dirty="0"/>
              <a:t>Amazon, Netflix, </a:t>
            </a:r>
            <a:r>
              <a:rPr lang="en-US" sz="2400" dirty="0" smtClean="0"/>
              <a:t>and Pandora)</a:t>
            </a:r>
          </a:p>
          <a:p>
            <a:r>
              <a:rPr lang="en-US" sz="2400" dirty="0" smtClean="0">
                <a:hlinkClick r:id="rId7"/>
              </a:rPr>
              <a:t>http://www.ifi.uzh.ch/ce/teaching/spring2012/16-Recommender-Systems_Slides.pdf</a:t>
            </a:r>
            <a:r>
              <a:rPr lang="en-US" sz="2400" dirty="0" smtClean="0"/>
              <a:t> </a:t>
            </a:r>
          </a:p>
          <a:p>
            <a:r>
              <a:rPr lang="en-US" sz="2400" dirty="0" smtClean="0">
                <a:hlinkClick r:id="rId8"/>
              </a:rPr>
              <a:t>http://www.cs.umd.edu/~samir/498/Amazon-Recommendations.pdf</a:t>
            </a:r>
            <a:endParaRPr lang="en-US" sz="2400" dirty="0" smtClean="0"/>
          </a:p>
          <a:p>
            <a:r>
              <a:rPr lang="en-US" sz="2400" dirty="0" smtClean="0">
                <a:hlinkClick r:id="rId9"/>
              </a:rPr>
              <a:t>http://www.cs.umd.edu/~samir/498/schafer01ecommerce.pdf</a:t>
            </a:r>
            <a:endParaRPr lang="en-US" sz="2400" dirty="0" smtClean="0"/>
          </a:p>
          <a:p>
            <a:r>
              <a:rPr lang="en-US" sz="2400" dirty="0" smtClean="0">
                <a:hlinkClick r:id="rId10"/>
              </a:rPr>
              <a:t>http://www.cs.umd.edu/~samir/498/CMSC498K_Hyoungtae_Cho.ppt</a:t>
            </a:r>
            <a:endParaRPr lang="en-US" sz="2400" dirty="0" smtClean="0"/>
          </a:p>
          <a:p>
            <a:r>
              <a:rPr lang="en-US" sz="2400" dirty="0" smtClean="0">
                <a:hlinkClick r:id="rId11"/>
              </a:rPr>
              <a:t>http://pages.cs.wisc.edu/~beechung/icml11-tutorial/</a:t>
            </a:r>
            <a:r>
              <a:rPr lang="en-US" sz="2400" dirty="0" smtClean="0"/>
              <a:t> </a:t>
            </a:r>
            <a:endParaRPr lang="en-US" sz="2400" dirty="0"/>
          </a:p>
        </p:txBody>
      </p:sp>
    </p:spTree>
    <p:extLst>
      <p:ext uri="{BB962C8B-B14F-4D97-AF65-F5344CB8AC3E}">
        <p14:creationId xmlns:p14="http://schemas.microsoft.com/office/powerpoint/2010/main" val="42901408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504"/>
            <a:ext cx="8229600" cy="887896"/>
          </a:xfrm>
        </p:spPr>
        <p:txBody>
          <a:bodyPr/>
          <a:lstStyle/>
          <a:p>
            <a:r>
              <a:rPr lang="en-US" b="1" dirty="0" smtClean="0"/>
              <a:t>More resources</a:t>
            </a:r>
            <a:endParaRPr lang="en-US" b="1" dirty="0"/>
          </a:p>
        </p:txBody>
      </p:sp>
      <p:sp>
        <p:nvSpPr>
          <p:cNvPr id="3" name="Content Placeholder 2"/>
          <p:cNvSpPr>
            <a:spLocks noGrp="1"/>
          </p:cNvSpPr>
          <p:nvPr>
            <p:ph idx="1"/>
          </p:nvPr>
        </p:nvSpPr>
        <p:spPr>
          <a:xfrm>
            <a:off x="9938" y="838200"/>
            <a:ext cx="9134061" cy="4525963"/>
          </a:xfrm>
        </p:spPr>
        <p:txBody>
          <a:bodyPr>
            <a:normAutofit fontScale="92500"/>
          </a:bodyPr>
          <a:lstStyle/>
          <a:p>
            <a:r>
              <a:rPr lang="en-US" sz="2400" dirty="0" smtClean="0">
                <a:hlinkClick r:id="rId2"/>
              </a:rPr>
              <a:t>http://www.eui.upm.es/~jbobi/jbobi/PapersRS/CollaborativeFilteringRecommenderSystems.pdf</a:t>
            </a:r>
            <a:endParaRPr lang="en-US" sz="2400" dirty="0" smtClean="0"/>
          </a:p>
          <a:p>
            <a:r>
              <a:rPr lang="en-US" sz="2400" dirty="0" smtClean="0">
                <a:hlinkClick r:id="rId3"/>
              </a:rPr>
              <a:t>http://www.dcs.warwick.ac.uk/~acristea/courses/CS411/2010/Book%20-%20The%20Adaptive%20Web/HybridWebRecommenderSystems.pdf</a:t>
            </a:r>
            <a:endParaRPr lang="en-US" sz="2400" dirty="0" smtClean="0"/>
          </a:p>
          <a:p>
            <a:r>
              <a:rPr lang="en-US" sz="2400" dirty="0" smtClean="0">
                <a:hlinkClick r:id="rId4"/>
              </a:rPr>
              <a:t>http://itlab.dbit.dk/~toine/uchfall2010/lecture09-recommender-systems.pdf</a:t>
            </a:r>
            <a:endParaRPr lang="en-US" sz="2400" dirty="0" smtClean="0"/>
          </a:p>
          <a:p>
            <a:r>
              <a:rPr lang="en-US" sz="2400" dirty="0" smtClean="0">
                <a:hlinkClick r:id="rId5"/>
              </a:rPr>
              <a:t>http://www.cs.orst.edu/~herlock/papers/tois2004.pdf</a:t>
            </a:r>
            <a:endParaRPr lang="en-US" sz="2400" dirty="0" smtClean="0"/>
          </a:p>
          <a:p>
            <a:r>
              <a:rPr lang="en-US" sz="2400" dirty="0" smtClean="0">
                <a:hlinkClick r:id="rId6"/>
              </a:rPr>
              <a:t>http://ids.csom.umn.edu/faculty/gedas/papers/recommender-systems-survey-2005.pdf</a:t>
            </a:r>
            <a:r>
              <a:rPr lang="en-US" sz="2400" dirty="0" smtClean="0"/>
              <a:t> </a:t>
            </a:r>
          </a:p>
          <a:p>
            <a:r>
              <a:rPr lang="en-US" sz="2400" dirty="0" smtClean="0">
                <a:hlinkClick r:id="rId7"/>
              </a:rPr>
              <a:t>http://ijcai-11.iiia.csic.es/files/proceedings/Tutorial%20IJCAI%202011%20Gesamt.pdf</a:t>
            </a:r>
            <a:r>
              <a:rPr lang="en-US" sz="2400" dirty="0" smtClean="0"/>
              <a:t> </a:t>
            </a:r>
          </a:p>
          <a:p>
            <a:endParaRPr lang="en-US" sz="2400" dirty="0"/>
          </a:p>
        </p:txBody>
      </p:sp>
    </p:spTree>
    <p:extLst>
      <p:ext uri="{BB962C8B-B14F-4D97-AF65-F5344CB8AC3E}">
        <p14:creationId xmlns:p14="http://schemas.microsoft.com/office/powerpoint/2010/main" val="2727783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Making predictions</a:t>
            </a:r>
            <a:endParaRPr lang="en-US" dirty="0"/>
          </a:p>
        </p:txBody>
      </p:sp>
      <p:sp>
        <p:nvSpPr>
          <p:cNvPr id="3" name="Inhaltsplatzhalter 2"/>
          <p:cNvSpPr>
            <a:spLocks noGrp="1"/>
          </p:cNvSpPr>
          <p:nvPr>
            <p:ph idx="1"/>
          </p:nvPr>
        </p:nvSpPr>
        <p:spPr/>
        <p:txBody>
          <a:bodyPr/>
          <a:lstStyle/>
          <a:p>
            <a:r>
              <a:rPr lang="en-US" b="0" dirty="0" smtClean="0"/>
              <a:t>A common prediction function:</a:t>
            </a:r>
          </a:p>
          <a:p>
            <a:endParaRPr lang="en-US" b="0" dirty="0" smtClean="0"/>
          </a:p>
          <a:p>
            <a:endParaRPr lang="en-US" b="0" dirty="0" smtClean="0"/>
          </a:p>
          <a:p>
            <a:endParaRPr lang="en-US" b="0" dirty="0" smtClean="0"/>
          </a:p>
          <a:p>
            <a:r>
              <a:rPr lang="en-US" b="0" dirty="0" smtClean="0"/>
              <a:t>Neighborhood size is typically </a:t>
            </a:r>
            <a:r>
              <a:rPr lang="en-US" b="0" dirty="0"/>
              <a:t>also limited to a specific </a:t>
            </a:r>
            <a:r>
              <a:rPr lang="en-US" b="0" dirty="0" smtClean="0"/>
              <a:t>size</a:t>
            </a:r>
          </a:p>
          <a:p>
            <a:r>
              <a:rPr lang="en-US" b="0" dirty="0" smtClean="0"/>
              <a:t>Not all neighbors are taken into account for the prediction</a:t>
            </a:r>
          </a:p>
          <a:p>
            <a:r>
              <a:rPr lang="en-US" b="0" dirty="0" smtClean="0"/>
              <a:t>An </a:t>
            </a:r>
            <a:r>
              <a:rPr lang="en-US" b="0" dirty="0"/>
              <a:t>analysis of </a:t>
            </a:r>
            <a:r>
              <a:rPr lang="en-US" b="0" dirty="0" smtClean="0"/>
              <a:t>the </a:t>
            </a:r>
            <a:r>
              <a:rPr lang="en-US" b="0" dirty="0" err="1" smtClean="0"/>
              <a:t>MovieLens</a:t>
            </a:r>
            <a:r>
              <a:rPr lang="en-US" b="0" dirty="0" smtClean="0"/>
              <a:t> </a:t>
            </a:r>
            <a:r>
              <a:rPr lang="en-US" b="0" dirty="0"/>
              <a:t>dataset indicates that </a:t>
            </a:r>
            <a:r>
              <a:rPr lang="en-US" b="0" dirty="0" smtClean="0"/>
              <a:t>"in </a:t>
            </a:r>
            <a:r>
              <a:rPr lang="en-US" b="0" dirty="0"/>
              <a:t>most real-world </a:t>
            </a:r>
            <a:r>
              <a:rPr lang="en-US" b="0" dirty="0" smtClean="0"/>
              <a:t>situations, a </a:t>
            </a:r>
            <a:r>
              <a:rPr lang="en-US" b="0" dirty="0"/>
              <a:t>neighborhood of 20 to 50 neighbors seems </a:t>
            </a:r>
            <a:r>
              <a:rPr lang="en-US" b="0" dirty="0" smtClean="0"/>
              <a:t>reasonable" (</a:t>
            </a:r>
            <a:r>
              <a:rPr lang="en-US" b="0" dirty="0" err="1"/>
              <a:t>Herlocker</a:t>
            </a:r>
            <a:r>
              <a:rPr lang="en-US" b="0" dirty="0"/>
              <a:t> et al. </a:t>
            </a:r>
            <a:r>
              <a:rPr lang="en-US" b="0" dirty="0" smtClean="0"/>
              <a:t>2002)</a:t>
            </a:r>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2295" y="2143123"/>
            <a:ext cx="1000124" cy="1000124"/>
          </a:xfrm>
          <a:prstGeom prst="rect">
            <a:avLst/>
          </a:prstGeom>
        </p:spPr>
      </p:pic>
      <mc:AlternateContent xmlns:mc="http://schemas.openxmlformats.org/markup-compatibility/2006" xmlns:a14="http://schemas.microsoft.com/office/drawing/2010/main">
        <mc:Choice Requires="a14">
          <p:sp>
            <p:nvSpPr>
              <p:cNvPr id="5" name="Textfeld 4"/>
              <p:cNvSpPr txBox="1"/>
              <p:nvPr/>
            </p:nvSpPr>
            <p:spPr>
              <a:xfrm>
                <a:off x="770466" y="2282637"/>
                <a:ext cx="4629857" cy="753411"/>
              </a:xfrm>
              <a:prstGeom prst="rect">
                <a:avLst/>
              </a:prstGeom>
              <a:noFill/>
            </p:spPr>
            <p:txBody>
              <a:bodyPr wrap="none" rtlCol="0">
                <a:spAutoFit/>
              </a:body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r>
                        <a:rPr lang="en-US" b="1" i="1" smtClean="0">
                          <a:solidFill>
                            <a:srgbClr val="000000"/>
                          </a:solidFill>
                          <a:latin typeface="Cambria Math"/>
                        </a:rPr>
                        <m:t>𝒑𝒓𝒆𝒅</m:t>
                      </m:r>
                      <m:d>
                        <m:dPr>
                          <m:ctrlPr>
                            <a:rPr lang="en-US" b="1" i="1" smtClean="0">
                              <a:solidFill>
                                <a:srgbClr val="000000"/>
                              </a:solidFill>
                              <a:latin typeface="Cambria Math"/>
                            </a:rPr>
                          </m:ctrlPr>
                        </m:dPr>
                        <m:e>
                          <m:r>
                            <a:rPr lang="en-US" b="1" i="1" smtClean="0">
                              <a:solidFill>
                                <a:srgbClr val="000000"/>
                              </a:solidFill>
                              <a:latin typeface="Cambria Math"/>
                            </a:rPr>
                            <m:t>𝒖</m:t>
                          </m:r>
                          <m:r>
                            <a:rPr lang="en-US" b="1" i="1" smtClean="0">
                              <a:solidFill>
                                <a:srgbClr val="000000"/>
                              </a:solidFill>
                              <a:latin typeface="Cambria Math"/>
                            </a:rPr>
                            <m:t>,</m:t>
                          </m:r>
                          <m:r>
                            <a:rPr lang="en-US" b="1" i="1" smtClean="0">
                              <a:solidFill>
                                <a:srgbClr val="000000"/>
                              </a:solidFill>
                              <a:latin typeface="Cambria Math"/>
                            </a:rPr>
                            <m:t>𝒑</m:t>
                          </m:r>
                        </m:e>
                      </m:d>
                      <m:r>
                        <a:rPr lang="en-US" b="1" i="1" smtClean="0">
                          <a:solidFill>
                            <a:srgbClr val="000000"/>
                          </a:solidFill>
                          <a:latin typeface="Cambria Math"/>
                        </a:rPr>
                        <m:t>=</m:t>
                      </m:r>
                      <m:f>
                        <m:fPr>
                          <m:ctrlPr>
                            <a:rPr lang="en-US" b="1" i="1" smtClean="0">
                              <a:solidFill>
                                <a:srgbClr val="000000"/>
                              </a:solidFill>
                              <a:latin typeface="Cambria Math"/>
                            </a:rPr>
                          </m:ctrlPr>
                        </m:fPr>
                        <m:num>
                          <m:nary>
                            <m:naryPr>
                              <m:chr m:val="∑"/>
                              <m:limLoc m:val="subSup"/>
                              <m:supHide m:val="on"/>
                              <m:ctrlPr>
                                <a:rPr lang="en-US" b="1" i="1" smtClean="0">
                                  <a:solidFill>
                                    <a:srgbClr val="000000"/>
                                  </a:solidFill>
                                  <a:latin typeface="Cambria Math"/>
                                </a:rPr>
                              </m:ctrlPr>
                            </m:naryPr>
                            <m:sub>
                              <m:r>
                                <m:rPr>
                                  <m:brk m:alnAt="9"/>
                                </m:rPr>
                                <a:rPr lang="en-US" b="1" i="1" smtClean="0">
                                  <a:solidFill>
                                    <a:srgbClr val="000000"/>
                                  </a:solidFill>
                                  <a:latin typeface="Cambria Math"/>
                                </a:rPr>
                                <m:t>𝒊</m:t>
                              </m:r>
                              <m:r>
                                <a:rPr lang="en-US" b="1" i="1" smtClean="0">
                                  <a:solidFill>
                                    <a:srgbClr val="000000"/>
                                  </a:solidFill>
                                  <a:latin typeface="Cambria Math"/>
                                  <a:ea typeface="Cambria Math"/>
                                </a:rPr>
                                <m:t>∈</m:t>
                              </m:r>
                              <m:r>
                                <a:rPr lang="en-US" b="1" i="1" smtClean="0">
                                  <a:solidFill>
                                    <a:srgbClr val="000000"/>
                                  </a:solidFill>
                                  <a:latin typeface="Cambria Math"/>
                                  <a:ea typeface="Cambria Math"/>
                                </a:rPr>
                                <m:t>𝒓𝒂𝒕𝒆𝒅𝑰𝒕𝒆𝒎</m:t>
                              </m:r>
                              <m:r>
                                <a:rPr lang="en-US" b="1" i="1" smtClean="0">
                                  <a:solidFill>
                                    <a:srgbClr val="000000"/>
                                  </a:solidFill>
                                  <a:latin typeface="Cambria Math"/>
                                  <a:ea typeface="Cambria Math"/>
                                </a:rPr>
                                <m:t>(</m:t>
                              </m:r>
                              <m:r>
                                <a:rPr lang="en-US" b="1" i="1" smtClean="0">
                                  <a:solidFill>
                                    <a:srgbClr val="000000"/>
                                  </a:solidFill>
                                  <a:latin typeface="Cambria Math"/>
                                  <a:ea typeface="Cambria Math"/>
                                </a:rPr>
                                <m:t>𝒖</m:t>
                              </m:r>
                              <m:r>
                                <a:rPr lang="en-US" b="1" i="1" smtClean="0">
                                  <a:solidFill>
                                    <a:srgbClr val="000000"/>
                                  </a:solidFill>
                                  <a:latin typeface="Cambria Math"/>
                                  <a:ea typeface="Cambria Math"/>
                                </a:rPr>
                                <m:t>)</m:t>
                              </m:r>
                            </m:sub>
                            <m:sup/>
                            <m:e>
                              <m:r>
                                <a:rPr lang="en-US" b="1" i="1" smtClean="0">
                                  <a:solidFill>
                                    <a:srgbClr val="000000"/>
                                  </a:solidFill>
                                  <a:latin typeface="Cambria Math"/>
                                </a:rPr>
                                <m:t>𝒔𝒊𝒎</m:t>
                              </m:r>
                              <m:d>
                                <m:dPr>
                                  <m:ctrlPr>
                                    <a:rPr lang="en-US" b="1" i="1" smtClean="0">
                                      <a:solidFill>
                                        <a:srgbClr val="000000"/>
                                      </a:solidFill>
                                      <a:latin typeface="Cambria Math"/>
                                    </a:rPr>
                                  </m:ctrlPr>
                                </m:dPr>
                                <m:e>
                                  <m:r>
                                    <a:rPr lang="en-US" b="1" i="1" smtClean="0">
                                      <a:solidFill>
                                        <a:srgbClr val="000000"/>
                                      </a:solidFill>
                                      <a:latin typeface="Cambria Math"/>
                                    </a:rPr>
                                    <m:t>𝒊</m:t>
                                  </m:r>
                                  <m:r>
                                    <a:rPr lang="en-US" b="1" i="1" smtClean="0">
                                      <a:solidFill>
                                        <a:srgbClr val="000000"/>
                                      </a:solidFill>
                                      <a:latin typeface="Cambria Math"/>
                                    </a:rPr>
                                    <m:t>,</m:t>
                                  </m:r>
                                  <m:r>
                                    <a:rPr lang="en-US" b="1" i="1" smtClean="0">
                                      <a:solidFill>
                                        <a:srgbClr val="000000"/>
                                      </a:solidFill>
                                      <a:latin typeface="Cambria Math"/>
                                    </a:rPr>
                                    <m:t>𝒑</m:t>
                                  </m:r>
                                </m:e>
                              </m:d>
                              <m:r>
                                <a:rPr lang="en-US" b="1" i="1" smtClean="0">
                                  <a:solidFill>
                                    <a:srgbClr val="000000"/>
                                  </a:solidFill>
                                  <a:latin typeface="Cambria Math"/>
                                </a:rPr>
                                <m:t>∗</m:t>
                              </m:r>
                              <m:sSub>
                                <m:sSubPr>
                                  <m:ctrlPr>
                                    <a:rPr lang="en-US" b="1" i="1" smtClean="0">
                                      <a:solidFill>
                                        <a:srgbClr val="000000"/>
                                      </a:solidFill>
                                      <a:latin typeface="Cambria Math"/>
                                    </a:rPr>
                                  </m:ctrlPr>
                                </m:sSubPr>
                                <m:e>
                                  <m:r>
                                    <a:rPr lang="en-US" b="1" i="1" smtClean="0">
                                      <a:solidFill>
                                        <a:srgbClr val="000000"/>
                                      </a:solidFill>
                                      <a:latin typeface="Cambria Math"/>
                                    </a:rPr>
                                    <m:t>𝒓</m:t>
                                  </m:r>
                                </m:e>
                                <m:sub>
                                  <m:r>
                                    <a:rPr lang="en-US" b="1" i="1" smtClean="0">
                                      <a:solidFill>
                                        <a:srgbClr val="000000"/>
                                      </a:solidFill>
                                      <a:latin typeface="Cambria Math"/>
                                    </a:rPr>
                                    <m:t>𝒖</m:t>
                                  </m:r>
                                  <m:r>
                                    <a:rPr lang="en-US" b="1" i="1" smtClean="0">
                                      <a:solidFill>
                                        <a:srgbClr val="000000"/>
                                      </a:solidFill>
                                      <a:latin typeface="Cambria Math"/>
                                    </a:rPr>
                                    <m:t>,</m:t>
                                  </m:r>
                                  <m:r>
                                    <a:rPr lang="en-US" b="1" i="1" smtClean="0">
                                      <a:solidFill>
                                        <a:srgbClr val="000000"/>
                                      </a:solidFill>
                                      <a:latin typeface="Cambria Math"/>
                                    </a:rPr>
                                    <m:t>𝒊</m:t>
                                  </m:r>
                                </m:sub>
                              </m:sSub>
                            </m:e>
                          </m:nary>
                        </m:num>
                        <m:den>
                          <m:nary>
                            <m:naryPr>
                              <m:chr m:val="∑"/>
                              <m:limLoc m:val="subSup"/>
                              <m:supHide m:val="on"/>
                              <m:ctrlPr>
                                <a:rPr lang="en-US" b="1" i="1" smtClean="0">
                                  <a:solidFill>
                                    <a:srgbClr val="000000"/>
                                  </a:solidFill>
                                  <a:latin typeface="Cambria Math"/>
                                </a:rPr>
                              </m:ctrlPr>
                            </m:naryPr>
                            <m:sub>
                              <m:r>
                                <m:rPr>
                                  <m:brk m:alnAt="9"/>
                                </m:rPr>
                                <a:rPr lang="en-US" b="1" i="1">
                                  <a:solidFill>
                                    <a:srgbClr val="000000"/>
                                  </a:solidFill>
                                  <a:latin typeface="Cambria Math"/>
                                </a:rPr>
                                <m:t>𝒊</m:t>
                              </m:r>
                              <m:r>
                                <a:rPr lang="en-US" b="1" i="1">
                                  <a:solidFill>
                                    <a:srgbClr val="000000"/>
                                  </a:solidFill>
                                  <a:latin typeface="Cambria Math"/>
                                  <a:ea typeface="Cambria Math"/>
                                </a:rPr>
                                <m:t>∈</m:t>
                              </m:r>
                              <m:r>
                                <a:rPr lang="en-US" b="1" i="1">
                                  <a:solidFill>
                                    <a:srgbClr val="000000"/>
                                  </a:solidFill>
                                  <a:latin typeface="Cambria Math"/>
                                  <a:ea typeface="Cambria Math"/>
                                </a:rPr>
                                <m:t>𝒓𝒂𝒕𝒆𝒅𝑰𝒕𝒆𝒎</m:t>
                              </m:r>
                              <m:r>
                                <a:rPr lang="en-US" b="1" i="1">
                                  <a:solidFill>
                                    <a:srgbClr val="000000"/>
                                  </a:solidFill>
                                  <a:latin typeface="Cambria Math"/>
                                  <a:ea typeface="Cambria Math"/>
                                </a:rPr>
                                <m:t>(</m:t>
                              </m:r>
                              <m:r>
                                <a:rPr lang="en-US" b="1" i="1">
                                  <a:solidFill>
                                    <a:srgbClr val="000000"/>
                                  </a:solidFill>
                                  <a:latin typeface="Cambria Math"/>
                                  <a:ea typeface="Cambria Math"/>
                                </a:rPr>
                                <m:t>𝒖</m:t>
                              </m:r>
                              <m:r>
                                <a:rPr lang="en-US" b="1" i="1">
                                  <a:solidFill>
                                    <a:srgbClr val="000000"/>
                                  </a:solidFill>
                                  <a:latin typeface="Cambria Math"/>
                                  <a:ea typeface="Cambria Math"/>
                                </a:rPr>
                                <m:t>)</m:t>
                              </m:r>
                            </m:sub>
                            <m:sup/>
                            <m:e>
                              <m:r>
                                <a:rPr lang="en-US" b="1" i="1">
                                  <a:solidFill>
                                    <a:srgbClr val="000000"/>
                                  </a:solidFill>
                                  <a:latin typeface="Cambria Math"/>
                                </a:rPr>
                                <m:t>𝒔𝒊𝒎</m:t>
                              </m:r>
                              <m:d>
                                <m:dPr>
                                  <m:ctrlPr>
                                    <a:rPr lang="en-US" b="1" i="1">
                                      <a:solidFill>
                                        <a:srgbClr val="000000"/>
                                      </a:solidFill>
                                      <a:latin typeface="Cambria Math"/>
                                    </a:rPr>
                                  </m:ctrlPr>
                                </m:dPr>
                                <m:e>
                                  <m:r>
                                    <a:rPr lang="en-US" b="1" i="1">
                                      <a:solidFill>
                                        <a:srgbClr val="000000"/>
                                      </a:solidFill>
                                      <a:latin typeface="Cambria Math"/>
                                    </a:rPr>
                                    <m:t>𝒊</m:t>
                                  </m:r>
                                  <m:r>
                                    <a:rPr lang="en-US" b="1" i="1">
                                      <a:solidFill>
                                        <a:srgbClr val="000000"/>
                                      </a:solidFill>
                                      <a:latin typeface="Cambria Math"/>
                                    </a:rPr>
                                    <m:t>,</m:t>
                                  </m:r>
                                  <m:r>
                                    <a:rPr lang="en-US" b="1" i="1">
                                      <a:solidFill>
                                        <a:srgbClr val="000000"/>
                                      </a:solidFill>
                                      <a:latin typeface="Cambria Math"/>
                                    </a:rPr>
                                    <m:t>𝒑</m:t>
                                  </m:r>
                                </m:e>
                              </m:d>
                            </m:e>
                          </m:nary>
                        </m:den>
                      </m:f>
                    </m:oMath>
                  </m:oMathPara>
                </a14:m>
                <a:endParaRPr lang="en-US" b="1">
                  <a:solidFill>
                    <a:srgbClr val="000000"/>
                  </a:solidFill>
                </a:endParaRPr>
              </a:p>
            </p:txBody>
          </p:sp>
        </mc:Choice>
        <mc:Fallback xmlns="">
          <p:sp>
            <p:nvSpPr>
              <p:cNvPr id="5" name="Textfeld 4"/>
              <p:cNvSpPr txBox="1">
                <a:spLocks noRot="1" noChangeAspect="1" noMove="1" noResize="1" noEditPoints="1" noAdjustHandles="1" noChangeArrowheads="1" noChangeShapeType="1" noTextEdit="1"/>
              </p:cNvSpPr>
              <p:nvPr/>
            </p:nvSpPr>
            <p:spPr>
              <a:xfrm>
                <a:off x="770466" y="2282637"/>
                <a:ext cx="4629857" cy="753411"/>
              </a:xfrm>
              <a:prstGeom prst="rect">
                <a:avLst/>
              </a:prstGeom>
              <a:blipFill rotWithShape="1">
                <a:blip r:embed="rId4"/>
                <a:stretch>
                  <a:fillRect/>
                </a:stretch>
              </a:blipFill>
            </p:spPr>
            <p:txBody>
              <a:bodyPr/>
              <a:lstStyle/>
              <a:p>
                <a:r>
                  <a:rPr lang="de-DE">
                    <a:noFill/>
                  </a:rPr>
                  <a:t> </a:t>
                </a:r>
              </a:p>
            </p:txBody>
          </p:sp>
        </mc:Fallback>
      </mc:AlternateContent>
    </p:spTree>
    <p:extLst>
      <p:ext uri="{BB962C8B-B14F-4D97-AF65-F5344CB8AC3E}">
        <p14:creationId xmlns:p14="http://schemas.microsoft.com/office/powerpoint/2010/main" val="1634102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Pre-processing for item-based filtering</a:t>
            </a:r>
            <a:endParaRPr lang="en-US" dirty="0"/>
          </a:p>
        </p:txBody>
      </p:sp>
      <p:sp>
        <p:nvSpPr>
          <p:cNvPr id="3" name="Inhaltsplatzhalter 2"/>
          <p:cNvSpPr>
            <a:spLocks noGrp="1"/>
          </p:cNvSpPr>
          <p:nvPr>
            <p:ph idx="1"/>
          </p:nvPr>
        </p:nvSpPr>
        <p:spPr/>
        <p:txBody>
          <a:bodyPr/>
          <a:lstStyle/>
          <a:p>
            <a:r>
              <a:rPr lang="en-US" dirty="0" smtClean="0"/>
              <a:t>Item-based filtering does not solve the scalability problem itself</a:t>
            </a:r>
          </a:p>
          <a:p>
            <a:r>
              <a:rPr lang="en-US" dirty="0" smtClean="0"/>
              <a:t>Pre-processing approach by Amazon.com (in 2003)</a:t>
            </a:r>
          </a:p>
          <a:p>
            <a:pPr lvl="1"/>
            <a:r>
              <a:rPr lang="en-US" dirty="0" smtClean="0"/>
              <a:t>Calculate all pair-wise item similarities in advance</a:t>
            </a:r>
          </a:p>
          <a:p>
            <a:pPr lvl="1"/>
            <a:r>
              <a:rPr lang="en-US" dirty="0" smtClean="0"/>
              <a:t>The neighborhood to be used at run-time is typically rather small, because only items are taken into account which the user has rated</a:t>
            </a:r>
          </a:p>
          <a:p>
            <a:pPr lvl="1"/>
            <a:r>
              <a:rPr lang="en-US" dirty="0" smtClean="0"/>
              <a:t>Item similarities are supposed to be more stable than user similarities</a:t>
            </a:r>
          </a:p>
          <a:p>
            <a:r>
              <a:rPr lang="en-US" dirty="0" smtClean="0"/>
              <a:t>Memory requirements</a:t>
            </a:r>
          </a:p>
          <a:p>
            <a:pPr lvl="1"/>
            <a:r>
              <a:rPr lang="en-US" dirty="0" smtClean="0"/>
              <a:t>Up to N</a:t>
            </a:r>
            <a:r>
              <a:rPr lang="en-US" baseline="30000" dirty="0" smtClean="0"/>
              <a:t>2</a:t>
            </a:r>
            <a:r>
              <a:rPr lang="en-US" dirty="0" smtClean="0"/>
              <a:t> pair-wise similarities to be memorized (N = number of items) in theory</a:t>
            </a:r>
          </a:p>
          <a:p>
            <a:pPr lvl="1"/>
            <a:r>
              <a:rPr lang="en-US" dirty="0" smtClean="0"/>
              <a:t>In practice, this is significantly lower (items with no co-ratings)</a:t>
            </a:r>
          </a:p>
          <a:p>
            <a:pPr lvl="1"/>
            <a:r>
              <a:rPr lang="en-US" dirty="0" smtClean="0"/>
              <a:t>Further reductions possible</a:t>
            </a:r>
          </a:p>
          <a:p>
            <a:pPr lvl="2"/>
            <a:r>
              <a:rPr lang="en-US" dirty="0" smtClean="0"/>
              <a:t>Minimum threshold for co-ratings</a:t>
            </a:r>
          </a:p>
          <a:p>
            <a:pPr lvl="2"/>
            <a:r>
              <a:rPr lang="en-US" dirty="0" smtClean="0"/>
              <a:t>Limit the neighborhood size (might affect recommendation accuracy)</a:t>
            </a:r>
          </a:p>
          <a:p>
            <a:endParaRPr lang="en-US" dirty="0"/>
          </a:p>
        </p:txBody>
      </p:sp>
      <p:sp>
        <p:nvSpPr>
          <p:cNvPr id="4" name="Rectangle 3"/>
          <p:cNvSpPr/>
          <p:nvPr/>
        </p:nvSpPr>
        <p:spPr>
          <a:xfrm>
            <a:off x="0" y="6248400"/>
            <a:ext cx="7848600" cy="369332"/>
          </a:xfrm>
          <a:prstGeom prst="rect">
            <a:avLst/>
          </a:prstGeom>
        </p:spPr>
        <p:txBody>
          <a:bodyPr wrap="square">
            <a:spAutoFit/>
          </a:bodyPr>
          <a:lstStyle/>
          <a:p>
            <a:r>
              <a:rPr lang="en-US" dirty="0">
                <a:hlinkClick r:id="rId3"/>
              </a:rPr>
              <a:t>http://</a:t>
            </a:r>
            <a:r>
              <a:rPr lang="en-US" dirty="0" smtClean="0">
                <a:hlinkClick r:id="rId3"/>
              </a:rPr>
              <a:t>recommenderbook.net/teaching-material/slides</a:t>
            </a:r>
            <a:r>
              <a:rPr lang="en-US" dirty="0" smtClean="0"/>
              <a:t> Chapter 2</a:t>
            </a:r>
            <a:endParaRPr lang="en-US" dirty="0"/>
          </a:p>
        </p:txBody>
      </p:sp>
    </p:spTree>
    <p:extLst>
      <p:ext uri="{BB962C8B-B14F-4D97-AF65-F5344CB8AC3E}">
        <p14:creationId xmlns:p14="http://schemas.microsoft.com/office/powerpoint/2010/main" val="5137155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More </a:t>
            </a:r>
            <a:r>
              <a:rPr lang="en-US" smtClean="0"/>
              <a:t>on ratings – Explicit ratings</a:t>
            </a:r>
            <a:endParaRPr lang="en-US" dirty="0"/>
          </a:p>
        </p:txBody>
      </p:sp>
      <p:sp>
        <p:nvSpPr>
          <p:cNvPr id="3" name="Inhaltsplatzhalter 2"/>
          <p:cNvSpPr>
            <a:spLocks noGrp="1"/>
          </p:cNvSpPr>
          <p:nvPr>
            <p:ph idx="1"/>
          </p:nvPr>
        </p:nvSpPr>
        <p:spPr>
          <a:xfrm>
            <a:off x="457200" y="1207293"/>
            <a:ext cx="8543956" cy="4813995"/>
          </a:xfrm>
        </p:spPr>
        <p:txBody>
          <a:bodyPr/>
          <a:lstStyle/>
          <a:p>
            <a:r>
              <a:rPr lang="en-US" sz="1800" b="0" smtClean="0"/>
              <a:t>Probably the most precise ratings</a:t>
            </a:r>
          </a:p>
          <a:p>
            <a:r>
              <a:rPr lang="en-US" sz="1800" b="0" smtClean="0"/>
              <a:t>Most commonly used (1 to 5, 1 to 7 Likert response scales)</a:t>
            </a:r>
          </a:p>
          <a:p>
            <a:r>
              <a:rPr lang="en-US" sz="1800" b="0" smtClean="0"/>
              <a:t>Research topics</a:t>
            </a:r>
          </a:p>
          <a:p>
            <a:pPr lvl="1"/>
            <a:r>
              <a:rPr lang="en-US" sz="1600" smtClean="0"/>
              <a:t>Optimal granularity of scale; indication that 10-point scale is better accepted in movie dom.</a:t>
            </a:r>
          </a:p>
          <a:p>
            <a:pPr lvl="1"/>
            <a:r>
              <a:rPr lang="en-US" sz="1600" smtClean="0"/>
              <a:t>An even more fine-grained scale was chosen in the joke recommender discussed by Goldberg et al. (2001), where a continuous scale (from −10 to +10) and a graphical input bar were used</a:t>
            </a:r>
          </a:p>
          <a:p>
            <a:pPr lvl="2"/>
            <a:r>
              <a:rPr lang="en-US" sz="1400" smtClean="0"/>
              <a:t>No precision loss from the discretization</a:t>
            </a:r>
          </a:p>
          <a:p>
            <a:pPr lvl="2"/>
            <a:r>
              <a:rPr lang="en-US" sz="1400" smtClean="0"/>
              <a:t>User preferences can be captured at a finer granularity</a:t>
            </a:r>
          </a:p>
          <a:p>
            <a:pPr lvl="2"/>
            <a:r>
              <a:rPr lang="en-US" sz="1400" smtClean="0"/>
              <a:t>Users actually "like" the graphical interaction method</a:t>
            </a:r>
          </a:p>
          <a:p>
            <a:pPr lvl="1"/>
            <a:r>
              <a:rPr lang="en-US" sz="1600" smtClean="0"/>
              <a:t>Multidimensional ratings (multiple ratings per movie such as ratings for actors and sound)</a:t>
            </a:r>
          </a:p>
          <a:p>
            <a:r>
              <a:rPr lang="en-US" sz="1800" b="0" smtClean="0"/>
              <a:t>Main problems</a:t>
            </a:r>
          </a:p>
          <a:p>
            <a:pPr lvl="1"/>
            <a:r>
              <a:rPr lang="en-US" sz="1600" smtClean="0"/>
              <a:t>Users not always willing to rate many items</a:t>
            </a:r>
          </a:p>
          <a:p>
            <a:pPr lvl="2"/>
            <a:r>
              <a:rPr lang="en-US" sz="1400" smtClean="0"/>
              <a:t>number of available ratings could be too small → sparse rating matrices → poor recommendation quality</a:t>
            </a:r>
          </a:p>
          <a:p>
            <a:pPr lvl="1"/>
            <a:r>
              <a:rPr lang="en-US" sz="1600" smtClean="0"/>
              <a:t>How to stimulate users to rate more items?</a:t>
            </a:r>
            <a:endParaRPr lang="en-US" sz="1600" dirty="0" smtClean="0"/>
          </a:p>
        </p:txBody>
      </p:sp>
      <p:sp>
        <p:nvSpPr>
          <p:cNvPr id="4" name="Rectangle 3"/>
          <p:cNvSpPr/>
          <p:nvPr/>
        </p:nvSpPr>
        <p:spPr>
          <a:xfrm>
            <a:off x="0" y="6248400"/>
            <a:ext cx="7848600" cy="369332"/>
          </a:xfrm>
          <a:prstGeom prst="rect">
            <a:avLst/>
          </a:prstGeom>
        </p:spPr>
        <p:txBody>
          <a:bodyPr wrap="square">
            <a:spAutoFit/>
          </a:bodyPr>
          <a:lstStyle/>
          <a:p>
            <a:r>
              <a:rPr lang="en-US" dirty="0">
                <a:hlinkClick r:id="rId3"/>
              </a:rPr>
              <a:t>http://</a:t>
            </a:r>
            <a:r>
              <a:rPr lang="en-US" dirty="0" smtClean="0">
                <a:hlinkClick r:id="rId3"/>
              </a:rPr>
              <a:t>recommenderbook.net/teaching-material/slides</a:t>
            </a:r>
            <a:r>
              <a:rPr lang="en-US" dirty="0" smtClean="0"/>
              <a:t> Chapter 2</a:t>
            </a:r>
            <a:endParaRPr lang="en-US" dirty="0"/>
          </a:p>
        </p:txBody>
      </p:sp>
    </p:spTree>
    <p:extLst>
      <p:ext uri="{BB962C8B-B14F-4D97-AF65-F5344CB8AC3E}">
        <p14:creationId xmlns:p14="http://schemas.microsoft.com/office/powerpoint/2010/main" val="28894475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More </a:t>
            </a:r>
            <a:r>
              <a:rPr lang="en-US" smtClean="0"/>
              <a:t>on ratings – Implicit ratings</a:t>
            </a:r>
            <a:endParaRPr lang="en-US" dirty="0"/>
          </a:p>
        </p:txBody>
      </p:sp>
      <p:sp>
        <p:nvSpPr>
          <p:cNvPr id="3" name="Inhaltsplatzhalter 2"/>
          <p:cNvSpPr>
            <a:spLocks noGrp="1"/>
          </p:cNvSpPr>
          <p:nvPr>
            <p:ph idx="1"/>
          </p:nvPr>
        </p:nvSpPr>
        <p:spPr>
          <a:xfrm>
            <a:off x="457200" y="1279301"/>
            <a:ext cx="8543956" cy="4813995"/>
          </a:xfrm>
        </p:spPr>
        <p:txBody>
          <a:bodyPr/>
          <a:lstStyle/>
          <a:p>
            <a:r>
              <a:rPr lang="en-US" sz="1800" b="0" dirty="0" smtClean="0"/>
              <a:t>Typically collected by the web shop or application in which the recommender system is embedded</a:t>
            </a:r>
          </a:p>
          <a:p>
            <a:r>
              <a:rPr lang="en-US" sz="1800" b="0" dirty="0" smtClean="0"/>
              <a:t>When a customer buys an item, for instance, many recommender systems interpret this behavior as a positive rating</a:t>
            </a:r>
          </a:p>
          <a:p>
            <a:r>
              <a:rPr lang="en-US" sz="1800" b="0" dirty="0" smtClean="0"/>
              <a:t>Clicks, page views, time spent on some page, demo downloads …</a:t>
            </a:r>
          </a:p>
          <a:p>
            <a:r>
              <a:rPr lang="en-US" sz="1800" b="0" dirty="0" smtClean="0"/>
              <a:t>Implicit ratings can be collected constantly and do not require additional efforts from the side of the user</a:t>
            </a:r>
          </a:p>
          <a:p>
            <a:r>
              <a:rPr lang="en-US" sz="1800" b="0" dirty="0" smtClean="0"/>
              <a:t>Main problem</a:t>
            </a:r>
          </a:p>
          <a:p>
            <a:pPr lvl="1"/>
            <a:r>
              <a:rPr lang="en-US" sz="1600" b="0" dirty="0" smtClean="0"/>
              <a:t>One cannot be sure whether the user behavior is correctly interpreted</a:t>
            </a:r>
          </a:p>
          <a:p>
            <a:pPr lvl="1"/>
            <a:r>
              <a:rPr lang="en-US" sz="1600" dirty="0" smtClean="0"/>
              <a:t>For example, </a:t>
            </a:r>
            <a:r>
              <a:rPr lang="en-US" sz="1600" b="0" dirty="0" smtClean="0"/>
              <a:t>a user might not like all the books he or she has bought; the user also might have bought a book for someone else</a:t>
            </a:r>
          </a:p>
          <a:p>
            <a:r>
              <a:rPr lang="en-US" sz="1800" b="0" dirty="0" smtClean="0"/>
              <a:t>Implicit ratings can be used in addition to explicit ones; question of correctness of interpretation</a:t>
            </a:r>
          </a:p>
        </p:txBody>
      </p:sp>
      <p:sp>
        <p:nvSpPr>
          <p:cNvPr id="4" name="Rectangle 3"/>
          <p:cNvSpPr/>
          <p:nvPr/>
        </p:nvSpPr>
        <p:spPr>
          <a:xfrm>
            <a:off x="0" y="6248400"/>
            <a:ext cx="7848600" cy="369332"/>
          </a:xfrm>
          <a:prstGeom prst="rect">
            <a:avLst/>
          </a:prstGeom>
        </p:spPr>
        <p:txBody>
          <a:bodyPr wrap="square">
            <a:spAutoFit/>
          </a:bodyPr>
          <a:lstStyle/>
          <a:p>
            <a:r>
              <a:rPr lang="en-US" dirty="0">
                <a:hlinkClick r:id="rId3"/>
              </a:rPr>
              <a:t>http://</a:t>
            </a:r>
            <a:r>
              <a:rPr lang="en-US" dirty="0" smtClean="0">
                <a:hlinkClick r:id="rId3"/>
              </a:rPr>
              <a:t>recommenderbook.net/teaching-material/slides</a:t>
            </a:r>
            <a:r>
              <a:rPr lang="en-US" dirty="0" smtClean="0"/>
              <a:t> Chapter 2</a:t>
            </a:r>
            <a:endParaRPr lang="en-US" dirty="0"/>
          </a:p>
        </p:txBody>
      </p:sp>
    </p:spTree>
    <p:extLst>
      <p:ext uri="{BB962C8B-B14F-4D97-AF65-F5344CB8AC3E}">
        <p14:creationId xmlns:p14="http://schemas.microsoft.com/office/powerpoint/2010/main" val="35146050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Data sparsity problems</a:t>
            </a:r>
            <a:endParaRPr lang="en-US" dirty="0"/>
          </a:p>
        </p:txBody>
      </p:sp>
      <p:sp>
        <p:nvSpPr>
          <p:cNvPr id="3" name="Inhaltsplatzhalter 2"/>
          <p:cNvSpPr>
            <a:spLocks noGrp="1"/>
          </p:cNvSpPr>
          <p:nvPr>
            <p:ph idx="1"/>
          </p:nvPr>
        </p:nvSpPr>
        <p:spPr>
          <a:xfrm>
            <a:off x="457200" y="1412776"/>
            <a:ext cx="8229600" cy="4525963"/>
          </a:xfrm>
        </p:spPr>
        <p:txBody>
          <a:bodyPr/>
          <a:lstStyle/>
          <a:p>
            <a:r>
              <a:rPr lang="en-US" dirty="0" smtClean="0"/>
              <a:t>Cold start problem</a:t>
            </a:r>
          </a:p>
          <a:p>
            <a:pPr lvl="1"/>
            <a:r>
              <a:rPr lang="en-US" dirty="0" smtClean="0"/>
              <a:t>How to recommend new items? What to recommend to new users?</a:t>
            </a:r>
          </a:p>
          <a:p>
            <a:r>
              <a:rPr lang="en-US" dirty="0" smtClean="0"/>
              <a:t>Straightforward approaches</a:t>
            </a:r>
          </a:p>
          <a:p>
            <a:pPr lvl="1"/>
            <a:r>
              <a:rPr lang="en-US" dirty="0" smtClean="0"/>
              <a:t>Ask/force users to rate a set of items</a:t>
            </a:r>
          </a:p>
          <a:p>
            <a:pPr lvl="1"/>
            <a:r>
              <a:rPr lang="en-US" dirty="0" smtClean="0"/>
              <a:t>Use another method (e.g., content-based, demographic or simply non-personalized) in the initial phase</a:t>
            </a:r>
          </a:p>
          <a:p>
            <a:pPr lvl="1"/>
            <a:r>
              <a:rPr lang="en-US" dirty="0"/>
              <a:t>Default </a:t>
            </a:r>
            <a:r>
              <a:rPr lang="en-US" dirty="0" smtClean="0"/>
              <a:t>voting: </a:t>
            </a:r>
            <a:r>
              <a:rPr lang="en-US" dirty="0"/>
              <a:t>assign default values to items that only one of the two users to be compared has </a:t>
            </a:r>
            <a:r>
              <a:rPr lang="en-US" dirty="0" smtClean="0"/>
              <a:t>rated (Breese </a:t>
            </a:r>
            <a:r>
              <a:rPr lang="en-US" dirty="0"/>
              <a:t>et al. 1998)</a:t>
            </a:r>
            <a:endParaRPr lang="en-US" dirty="0" smtClean="0"/>
          </a:p>
          <a:p>
            <a:r>
              <a:rPr lang="en-US" dirty="0" smtClean="0"/>
              <a:t>Alternatives</a:t>
            </a:r>
          </a:p>
          <a:p>
            <a:pPr lvl="1"/>
            <a:r>
              <a:rPr lang="en-US" dirty="0" smtClean="0"/>
              <a:t>Use better algorithms (beyond nearest-neighbor approaches)</a:t>
            </a:r>
          </a:p>
          <a:p>
            <a:pPr lvl="1"/>
            <a:r>
              <a:rPr lang="en-US" dirty="0" smtClean="0"/>
              <a:t>Example: </a:t>
            </a:r>
          </a:p>
          <a:p>
            <a:pPr lvl="2"/>
            <a:r>
              <a:rPr lang="en-US" dirty="0" smtClean="0"/>
              <a:t>In nearest-neighbor approaches, the set of sufficiently similar neighbors might be too small to make good predictions</a:t>
            </a:r>
          </a:p>
          <a:p>
            <a:pPr lvl="2"/>
            <a:r>
              <a:rPr lang="en-US" dirty="0" smtClean="0"/>
              <a:t>Assume "transitivity" of neighborhoods</a:t>
            </a:r>
          </a:p>
          <a:p>
            <a:pPr lvl="1"/>
            <a:endParaRPr lang="en-US" dirty="0"/>
          </a:p>
        </p:txBody>
      </p:sp>
      <p:sp>
        <p:nvSpPr>
          <p:cNvPr id="4" name="Rectangle 3"/>
          <p:cNvSpPr/>
          <p:nvPr/>
        </p:nvSpPr>
        <p:spPr>
          <a:xfrm>
            <a:off x="0" y="6248400"/>
            <a:ext cx="7848600" cy="369332"/>
          </a:xfrm>
          <a:prstGeom prst="rect">
            <a:avLst/>
          </a:prstGeom>
        </p:spPr>
        <p:txBody>
          <a:bodyPr wrap="square">
            <a:spAutoFit/>
          </a:bodyPr>
          <a:lstStyle/>
          <a:p>
            <a:r>
              <a:rPr lang="en-US" dirty="0">
                <a:hlinkClick r:id="rId3"/>
              </a:rPr>
              <a:t>http://</a:t>
            </a:r>
            <a:r>
              <a:rPr lang="en-US" dirty="0" smtClean="0">
                <a:hlinkClick r:id="rId3"/>
              </a:rPr>
              <a:t>recommenderbook.net/teaching-material/slides</a:t>
            </a:r>
            <a:r>
              <a:rPr lang="en-US" dirty="0" smtClean="0"/>
              <a:t> Chapter 2</a:t>
            </a:r>
            <a:endParaRPr lang="en-US" dirty="0"/>
          </a:p>
        </p:txBody>
      </p:sp>
    </p:spTree>
    <p:extLst>
      <p:ext uri="{BB962C8B-B14F-4D97-AF65-F5344CB8AC3E}">
        <p14:creationId xmlns:p14="http://schemas.microsoft.com/office/powerpoint/2010/main" val="81780461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8&quot; unique_id=&quot;10002&quot;&gt;&lt;/object&gt;&lt;object type=&quot;2&quot; unique_id=&quot;10003&quot;&gt;&lt;object type=&quot;3&quot; unique_id=&quot;18812&quot;&gt;&lt;property id=&quot;20148&quot; value=&quot;5&quot;/&gt;&lt;property id=&quot;20300&quot; value=&quot;Slide 1 - &amp;quot;X-Informatics Case Study: e-Commerce and Life Style Informatics:  Recommender Systems III: Algorithms Continued and&quot;/&gt;&lt;property id=&quot;20307&quot; value=&quot;436&quot;/&gt;&lt;/object&gt;&lt;object type=&quot;3&quot; unique_id=&quot;27506&quot;&gt;&lt;property id=&quot;20148&quot; value=&quot;5&quot;/&gt;&lt;property id=&quot;20300&quot; value=&quot;Slide 2 - &amp;quot;Memory-based and model-based approaches&amp;quot;&quot;/&gt;&lt;property id=&quot;20307&quot; value=&quot;451&quot;/&gt;&lt;/object&gt;&lt;object type=&quot;3&quot; unique_id=&quot;27508&quot;&gt;&lt;property id=&quot;20148&quot; value=&quot;5&quot;/&gt;&lt;property id=&quot;20300&quot; value=&quot;Slide 4 - &amp;quot;The cosine similarity measure&amp;quot;&quot;/&gt;&lt;property id=&quot;20307&quot; value=&quot;453&quot;/&gt;&lt;/object&gt;&lt;object type=&quot;3&quot; unique_id=&quot;27509&quot;&gt;&lt;property id=&quot;20148&quot; value=&quot;5&quot;/&gt;&lt;property id=&quot;20300&quot; value=&quot;Slide 5 - &amp;quot;Making predictions&amp;quot;&quot;/&gt;&lt;property id=&quot;20307&quot; value=&quot;454&quot;/&gt;&lt;/object&gt;&lt;object type=&quot;3&quot; unique_id=&quot;27510&quot;&gt;&lt;property id=&quot;20148&quot; value=&quot;5&quot;/&gt;&lt;property id=&quot;20300&quot; value=&quot;Slide 6 - &amp;quot;Pre-processing for item-based filtering&amp;quot;&quot;/&gt;&lt;property id=&quot;20307&quot; value=&quot;455&quot;/&gt;&lt;/object&gt;&lt;object type=&quot;3&quot; unique_id=&quot;27511&quot;&gt;&lt;property id=&quot;20148&quot; value=&quot;5&quot;/&gt;&lt;property id=&quot;20300&quot; value=&quot;Slide 7 - &amp;quot;More on ratings – Explicit ratings&amp;quot;&quot;/&gt;&lt;property id=&quot;20307&quot; value=&quot;456&quot;/&gt;&lt;/object&gt;&lt;object type=&quot;3&quot; unique_id=&quot;27512&quot;&gt;&lt;property id=&quot;20148&quot; value=&quot;5&quot;/&gt;&lt;property id=&quot;20300&quot; value=&quot;Slide 8 - &amp;quot;More on ratings – Implicit ratings&amp;quot;&quot;/&gt;&lt;property id=&quot;20307&quot; value=&quot;457&quot;/&gt;&lt;/object&gt;&lt;object type=&quot;3&quot; unique_id=&quot;27513&quot;&gt;&lt;property id=&quot;20148&quot; value=&quot;5&quot;/&gt;&lt;property id=&quot;20300&quot; value=&quot;Slide 9 - &amp;quot;Data sparsity problems&amp;quot;&quot;/&gt;&lt;property id=&quot;20307&quot; value=&quot;458&quot;/&gt;&lt;/object&gt;&lt;object type=&quot;3&quot; unique_id=&quot;34352&quot;&gt;&lt;property id=&quot;20148&quot; value=&quot;5&quot;/&gt;&lt;property id=&quot;20300&quot; value=&quot;Slide 40 - &amp;quot;Some Resources&amp;quot;&quot;/&gt;&lt;property id=&quot;20307&quot; value=&quot;496&quot;/&gt;&lt;/object&gt;&lt;object type=&quot;3&quot; unique_id=&quot;34353&quot;&gt;&lt;property id=&quot;20148&quot; value=&quot;5&quot;/&gt;&lt;property id=&quot;20300&quot; value=&quot;Slide 41 - &amp;quot;More resources&amp;quot;&quot;/&gt;&lt;property id=&quot;20307&quot; value=&quot;497&quot;/&gt;&lt;/object&gt;&lt;object type=&quot;3&quot; unique_id=&quot;36125&quot;&gt;&lt;property id=&quot;20148&quot; value=&quot;5&quot;/&gt;&lt;property id=&quot;20300&quot; value=&quot;Slide 3 - &amp;quot;Item-based collaborative filtering&amp;quot;&quot;/&gt;&lt;property id=&quot;20307&quot; value=&quot;499&quot;/&gt;&lt;/object&gt;&lt;object type=&quot;3&quot; unique_id=&quot;36126&quot;&gt;&lt;property id=&quot;20148&quot; value=&quot;5&quot;/&gt;&lt;property id=&quot;20300&quot; value=&quot;Slide 10 - &amp;quot;Example algorithms for sparse datasets&amp;quot;&quot;/&gt;&lt;property id=&quot;20307&quot; value=&quot;498&quot;/&gt;&lt;/object&gt;&lt;object type=&quot;3&quot; unique_id=&quot;36127&quot;&gt;&lt;property id=&quot;20148&quot; value=&quot;5&quot;/&gt;&lt;property id=&quot;20300&quot; value=&quot;Slide 11 - &amp;quot;k Nearest Neighbors&amp;quot;&quot;/&gt;&lt;property id=&quot;20307&quot; value=&quot;500&quot;/&gt;&lt;/object&gt;&lt;object type=&quot;3&quot; unique_id=&quot;36966&quot;&gt;&lt;property id=&quot;20148&quot; value=&quot;5&quot;/&gt;&lt;property id=&quot;20300&quot; value=&quot;Slide 12 - &amp;quot;Some difficulties&amp;quot;&quot;/&gt;&lt;property id=&quot;20307&quot; value=&quot;501&quot;/&gt;&lt;/object&gt;&lt;object type=&quot;3&quot; unique_id=&quot;36967&quot;&gt;&lt;property id=&quot;20148&quot; value=&quot;5&quot;/&gt;&lt;property id=&quot;20300&quot; value=&quot;Slide 13 - &amp;quot;Wikipedia: Example of k-NN classification&amp;quot;&quot;/&gt;&lt;property id=&quot;20307&quot; value=&quot;503&quot;/&gt;&lt;/object&gt;&lt;object type=&quot;3&quot; unique_id=&quot;36968&quot;&gt;&lt;property id=&quot;20148&quot; value=&quot;5&quot;/&gt;&lt;property id=&quot;20300&quot; value=&quot;Slide 14 - &amp;quot;The Curse of Dimensionality&amp;quot;&quot;/&gt;&lt;property id=&quot;20307&quot; value=&quot;502&quot;/&gt;&lt;/object&gt;&lt;object type=&quot;3&quot; unique_id=&quot;36969&quot;&gt;&lt;property id=&quot;20148&quot; value=&quot;5&quot;/&gt;&lt;property id=&quot;20300&quot; value=&quot;Slide 15&quot;/&gt;&lt;property id=&quot;20307&quot; value=&quot;505&quot;/&gt;&lt;/object&gt;&lt;object type=&quot;3&quot; unique_id=&quot;36970&quot;&gt;&lt;property id=&quot;20148&quot; value=&quot;5&quot;/&gt;&lt;property id=&quot;20300&quot; value=&quot;Slide 23 - &amp;quot;Clustering&amp;quot;&quot;/&gt;&lt;property id=&quot;20307&quot; value=&quot;504&quot;/&gt;&lt;/object&gt;&lt;object type=&quot;3&quot; unique_id=&quot;36971&quot;&gt;&lt;property id=&quot;20148&quot; value=&quot;5&quot;/&gt;&lt;property id=&quot;20300&quot; value=&quot;Slide 24 - &amp;quot;Proteomics 2D DA Clustering T=0.1 small sample of ~30,000 Clusters Count &amp;gt;=2&amp;quot;&quot;/&gt;&lt;property id=&quot;20307&quot; value=&quot;509&quot;/&gt;&lt;/object&gt;&lt;object type=&quot;3&quot; unique_id=&quot;36972&quot;&gt;&lt;property id=&quot;20148&quot; value=&quot;5&quot;/&gt;&lt;property id=&quot;20300&quot; value=&quot;Slide 25 - &amp;quot;Metagenomics&amp;quot;&quot;/&gt;&lt;property id=&quot;20307&quot; value=&quot;510&quot;/&gt;&lt;/object&gt;&lt;object type=&quot;3&quot; unique_id=&quot;36973&quot;&gt;&lt;property id=&quot;20148&quot; value=&quot;5&quot;/&gt;&lt;property id=&quot;20300&quot; value=&quot;Slide 26 - &amp;quot;26 Clusters in Region 4&amp;quot;&quot;/&gt;&lt;property id=&quot;20307&quot; value=&quot;507&quot;/&gt;&lt;/object&gt;&lt;object type=&quot;3&quot; unique_id=&quot;36974&quot;&gt;&lt;property id=&quot;20148&quot; value=&quot;5&quot;/&gt;&lt;property id=&quot;20300&quot; value=&quot;Slide 27 - &amp;quot;Genomic Data Not fully Clustered&amp;quot;&quot;/&gt;&lt;property id=&quot;20307&quot; value=&quot;506&quot;/&gt;&lt;/object&gt;&lt;object type=&quot;3&quot; unique_id=&quot;36975&quot;&gt;&lt;property id=&quot;20148&quot; value=&quot;5&quot;/&gt;&lt;property id=&quot;20300&quot; value=&quot;Slide 28 - &amp;quot;13  Clusters in Region 6&amp;quot;&quot;/&gt;&lt;property id=&quot;20307&quot; value=&quot;508&quot;/&gt;&lt;/object&gt;&lt;object type=&quot;3&quot; unique_id=&quot;36976&quot;&gt;&lt;property id=&quot;20148&quot; value=&quot;5&quot;/&gt;&lt;property id=&quot;20300&quot; value=&quot;Slide 31 - &amp;quot;k means Clustering&amp;quot;&quot;/&gt;&lt;property id=&quot;20307&quot; value=&quot;511&quot;/&gt;&lt;/object&gt;&lt;object type=&quot;3&quot; unique_id=&quot;36977&quot;&gt;&lt;property id=&quot;20148&quot; value=&quot;5&quot;/&gt;&lt;property id=&quot;20300&quot; value=&quot;Slide 32&quot;/&gt;&lt;property id=&quot;20307&quot; value=&quot;512&quot;/&gt;&lt;/object&gt;&lt;object type=&quot;3&quot; unique_id=&quot;36978&quot;&gt;&lt;property id=&quot;20148&quot; value=&quot;5&quot;/&gt;&lt;property id=&quot;20300&quot; value=&quot;Slide 33&quot;/&gt;&lt;property id=&quot;20307&quot; value=&quot;513&quot;/&gt;&lt;/object&gt;&lt;object type=&quot;3&quot; unique_id=&quot;36979&quot;&gt;&lt;property id=&quot;20148&quot; value=&quot;5&quot;/&gt;&lt;property id=&quot;20300&quot; value=&quot;Slide 37 - &amp;quot;Getting the wrong answer&amp;quot;&quot;/&gt;&lt;property id=&quot;20307&quot; value=&quot;514&quot;/&gt;&lt;/object&gt;&lt;object type=&quot;3&quot; unique_id=&quot;37212&quot;&gt;&lt;property id=&quot;20148&quot; value=&quot;5&quot;/&gt;&lt;property id=&quot;20300&quot; value=&quot;Slide 35 - &amp;quot;Two views of a 3D Clustering I&amp;quot;&quot;/&gt;&lt;property id=&quot;20307&quot; value=&quot;516&quot;/&gt;&lt;/object&gt;&lt;object type=&quot;3&quot; unique_id=&quot;37213&quot;&gt;&lt;property id=&quot;20148&quot; value=&quot;5&quot;/&gt;&lt;property id=&quot;20300&quot; value=&quot;Slide 36&quot;/&gt;&lt;property id=&quot;20307&quot; value=&quot;517&quot;/&gt;&lt;/object&gt;&lt;object type=&quot;3&quot; unique_id=&quot;37400&quot;&gt;&lt;property id=&quot;20148&quot; value=&quot;5&quot;/&gt;&lt;property id=&quot;20300&quot; value=&quot;Slide 21&quot;/&gt;&lt;property id=&quot;20307&quot; value=&quot;519&quot;/&gt;&lt;/object&gt;&lt;object type=&quot;3&quot; unique_id=&quot;37401&quot;&gt;&lt;property id=&quot;20148&quot; value=&quot;5&quot;/&gt;&lt;property id=&quot;20300&quot; value=&quot;Slide 34 - &amp;quot;Clustering v User Rating&amp;quot;&quot;/&gt;&lt;property id=&quot;20307&quot; value=&quot;518&quot;/&gt;&lt;/object&gt;&lt;object type=&quot;3&quot; unique_id=&quot;37600&quot;&gt;&lt;property id=&quot;20148&quot; value=&quot;5&quot;/&gt;&lt;property id=&quot;20300&quot; value=&quot;Slide 16 - &amp;quot;Python Example&amp;quot;&quot;/&gt;&lt;property id=&quot;20307&quot; value=&quot;523&quot;/&gt;&lt;/object&gt;&lt;object type=&quot;3&quot; unique_id=&quot;37601&quot;&gt;&lt;property id=&quot;20148&quot; value=&quot;5&quot;/&gt;&lt;property id=&quot;20300&quot; value=&quot;Slide 18 - &amp;quot;Python Example I&amp;quot;&quot;/&gt;&lt;property id=&quot;20307&quot; value=&quot;520&quot;/&gt;&lt;/object&gt;&lt;object type=&quot;3&quot; unique_id=&quot;37602&quot;&gt;&lt;property id=&quot;20148&quot; value=&quot;5&quot;/&gt;&lt;property id=&quot;20300&quot; value=&quot;Slide 19 - &amp;quot;Python Example II&amp;quot;&quot;/&gt;&lt;property id=&quot;20307&quot; value=&quot;521&quot;/&gt;&lt;/object&gt;&lt;object type=&quot;3&quot; unique_id=&quot;37603&quot;&gt;&lt;property id=&quot;20148&quot; value=&quot;5&quot;/&gt;&lt;property id=&quot;20300&quot; value=&quot;Slide 20 - &amp;quot;Python Example III&amp;quot;&quot;/&gt;&lt;property id=&quot;20307&quot; value=&quot;522&quot;/&gt;&lt;/object&gt;&lt;object type=&quot;3&quot; unique_id=&quot;37789&quot;&gt;&lt;property id=&quot;20148&quot; value=&quot;5&quot;/&gt;&lt;property id=&quot;20300&quot; value=&quot;Slide 17 - &amp;quot;Read a 3D File of Labels and Rating&amp;quot;&quot;/&gt;&lt;property id=&quot;20307&quot; value=&quot;524&quot;/&gt;&lt;/object&gt;&lt;object type=&quot;3&quot; unique_id=&quot;37790&quot;&gt;&lt;property id=&quot;20148&quot; value=&quot;5&quot;/&gt;&lt;property id=&quot;20300&quot; value=&quot;Slide 22 - &amp;quot;kNN Classifier&amp;quot;&quot;/&gt;&lt;property id=&quot;20307&quot; value=&quot;525&quot;/&gt;&lt;/object&gt;&lt;object type=&quot;3&quot; unique_id=&quot;37791&quot;&gt;&lt;property id=&quot;20148&quot; value=&quot;5&quot;/&gt;&lt;property id=&quot;20300&quot; value=&quot;Slide 39&quot;/&gt;&lt;property id=&quot;20307&quot; value=&quot;526&quot;/&gt;&lt;/object&gt;&lt;object type=&quot;3&quot; unique_id=&quot;38182&quot;&gt;&lt;property id=&quot;20148&quot; value=&quot;5&quot;/&gt;&lt;property id=&quot;20300&quot; value=&quot;Slide 29 - &amp;quot;Heuristics (Wikipedia)&amp;quot;&quot;/&gt;&lt;property id=&quot;20307&quot; value=&quot;527&quot;/&gt;&lt;/object&gt;&lt;object type=&quot;3&quot; unique_id=&quot;38183&quot;&gt;&lt;property id=&quot;20148&quot; value=&quot;5&quot;/&gt;&lt;property id=&quot;20300&quot; value=&quot;Slide 30 - &amp;quot;Heuristics II&amp;quot;&quot;/&gt;&lt;property id=&quot;20307&quot; value=&quot;528&quot;/&gt;&lt;/object&gt;&lt;object type=&quot;3&quot; unique_id=&quot;38436&quot;&gt;&lt;property id=&quot;20148&quot; value=&quot;5&quot;/&gt;&lt;property id=&quot;20300&quot; value=&quot;Slide 38 - &amp;quot;Greedy Algorithms&amp;quot;&quot;/&gt;&lt;property id=&quot;20307&quot; value=&quot;529&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xternal Audiences Template">
  <a:themeElements>
    <a:clrScheme name="SAS_2010_Template">
      <a:dk1>
        <a:srgbClr val="000000"/>
      </a:dk1>
      <a:lt1>
        <a:srgbClr val="FFFFFF"/>
      </a:lt1>
      <a:dk2>
        <a:srgbClr val="282828"/>
      </a:dk2>
      <a:lt2>
        <a:srgbClr val="808080"/>
      </a:lt2>
      <a:accent1>
        <a:srgbClr val="007DC3"/>
      </a:accent1>
      <a:accent2>
        <a:srgbClr val="00539B"/>
      </a:accent2>
      <a:accent3>
        <a:srgbClr val="003B76"/>
      </a:accent3>
      <a:accent4>
        <a:srgbClr val="97C0E6"/>
      </a:accent4>
      <a:accent5>
        <a:srgbClr val="B0B7BB"/>
      </a:accent5>
      <a:accent6>
        <a:srgbClr val="FF8817"/>
      </a:accent6>
      <a:hlink>
        <a:srgbClr val="007DC3"/>
      </a:hlink>
      <a:folHlink>
        <a:srgbClr val="BCBCBC"/>
      </a:folHlink>
    </a:clrScheme>
    <a:fontScheme name="SAS_Presentation_Template_External_Audiences">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2700"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noAutofit/>
      </a:bodyPr>
      <a:lstStyle>
        <a:def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defRPr kumimoji="0" sz="1400" b="0" i="0" u="none" strike="noStrike" cap="none" normalizeH="0" baseline="0" smtClean="0">
            <a:ln>
              <a:noFill/>
            </a:ln>
            <a:solidFill>
              <a:srgbClr val="292929"/>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defRPr kumimoji="0" lang="en-US" sz="1400" b="0" i="0" u="none" strike="noStrike" cap="none" normalizeH="0" baseline="0" smtClean="0">
            <a:ln>
              <a:noFill/>
            </a:ln>
            <a:solidFill>
              <a:srgbClr val="292929"/>
            </a:solidFill>
            <a:effectLst/>
            <a:latin typeface="Arial" charset="0"/>
          </a:defRPr>
        </a:defPPr>
      </a:lstStyle>
    </a:lnDef>
  </a:objectDefaults>
  <a:extraClrSchemeLst>
    <a:extraClrScheme>
      <a:clrScheme name="SAS_Presentation_Template_External_Audiences 2">
        <a:dk1>
          <a:srgbClr val="000000"/>
        </a:dk1>
        <a:lt1>
          <a:srgbClr val="FFFFFF"/>
        </a:lt1>
        <a:dk2>
          <a:srgbClr val="282828"/>
        </a:dk2>
        <a:lt2>
          <a:srgbClr val="808080"/>
        </a:lt2>
        <a:accent1>
          <a:srgbClr val="007DC3"/>
        </a:accent1>
        <a:accent2>
          <a:srgbClr val="00539B"/>
        </a:accent2>
        <a:accent3>
          <a:srgbClr val="003B76"/>
        </a:accent3>
        <a:accent4>
          <a:srgbClr val="97C0E6"/>
        </a:accent4>
        <a:accent5>
          <a:srgbClr val="B0B7BB"/>
        </a:accent5>
        <a:accent6>
          <a:srgbClr val="FF8817"/>
        </a:accent6>
        <a:hlink>
          <a:srgbClr val="007DC3"/>
        </a:hlink>
        <a:folHlink>
          <a:srgbClr val="BCBCB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7_habv">
  <a:themeElements>
    <a:clrScheme name="17_hab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7_habv">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17_hab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7_hab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7_hab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7_hab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7_hab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7_hab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7_hab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7_hab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7_hab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7_hab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7_hab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7_hab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8_habv">
  <a:themeElements>
    <a:clrScheme name="17_hab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7_habv">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17_hab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7_hab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7_hab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7_hab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7_hab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7_hab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7_hab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7_hab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7_hab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7_hab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7_hab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7_hab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9_habv">
  <a:themeElements>
    <a:clrScheme name="17_hab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7_habv">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17_hab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7_hab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7_hab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7_hab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7_hab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7_hab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7_hab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7_hab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7_hab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7_hab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7_hab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7_hab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9602</TotalTime>
  <Words>2458</Words>
  <Application>Microsoft Office PowerPoint</Application>
  <PresentationFormat>On-screen Show (4:3)</PresentationFormat>
  <Paragraphs>390</Paragraphs>
  <Slides>41</Slides>
  <Notes>10</Notes>
  <HiddenSlides>0</HiddenSlides>
  <MMClips>0</MMClips>
  <ScaleCrop>false</ScaleCrop>
  <HeadingPairs>
    <vt:vector size="4" baseType="variant">
      <vt:variant>
        <vt:lpstr>Theme</vt:lpstr>
      </vt:variant>
      <vt:variant>
        <vt:i4>7</vt:i4>
      </vt:variant>
      <vt:variant>
        <vt:lpstr>Slide Titles</vt:lpstr>
      </vt:variant>
      <vt:variant>
        <vt:i4>41</vt:i4>
      </vt:variant>
    </vt:vector>
  </HeadingPairs>
  <TitlesOfParts>
    <vt:vector size="48" baseType="lpstr">
      <vt:lpstr>Office Theme</vt:lpstr>
      <vt:lpstr>External Audiences Template</vt:lpstr>
      <vt:lpstr>Custom Design</vt:lpstr>
      <vt:lpstr>17_habv</vt:lpstr>
      <vt:lpstr>18_habv</vt:lpstr>
      <vt:lpstr>19_habv</vt:lpstr>
      <vt:lpstr>2_Office Theme</vt:lpstr>
      <vt:lpstr>X-Informatics Case Study: e-Commerce and Life Style Informatics:  Recommender Systems III: Algorithms Continued and Software</vt:lpstr>
      <vt:lpstr>Memory-based and model-based approaches</vt:lpstr>
      <vt:lpstr>Item-based collaborative filtering</vt:lpstr>
      <vt:lpstr>The cosine similarity measure</vt:lpstr>
      <vt:lpstr>Making predictions</vt:lpstr>
      <vt:lpstr>Pre-processing for item-based filtering</vt:lpstr>
      <vt:lpstr>More on ratings – Explicit ratings</vt:lpstr>
      <vt:lpstr>More on ratings – Implicit ratings</vt:lpstr>
      <vt:lpstr>Data sparsity problems</vt:lpstr>
      <vt:lpstr>Example algorithms for sparse datasets</vt:lpstr>
      <vt:lpstr>k Nearest Neighbors</vt:lpstr>
      <vt:lpstr>Some difficulties</vt:lpstr>
      <vt:lpstr>Wikipedia: Example of k-NN classification</vt:lpstr>
      <vt:lpstr>The Curse of Dimensionality</vt:lpstr>
      <vt:lpstr>PowerPoint Presentation</vt:lpstr>
      <vt:lpstr>Python Example</vt:lpstr>
      <vt:lpstr>Read a 3D File of Labels and Rating</vt:lpstr>
      <vt:lpstr>Python Example I</vt:lpstr>
      <vt:lpstr>Python Example II</vt:lpstr>
      <vt:lpstr>Python Example III</vt:lpstr>
      <vt:lpstr>PowerPoint Presentation</vt:lpstr>
      <vt:lpstr>kNN Classifier</vt:lpstr>
      <vt:lpstr>Clustering</vt:lpstr>
      <vt:lpstr>Proteomics 2D DA Clustering T=0.1 small sample of ~30,000 Clusters Count &gt;=2</vt:lpstr>
      <vt:lpstr>Metagenomics</vt:lpstr>
      <vt:lpstr>26 Clusters in Region 4</vt:lpstr>
      <vt:lpstr>Genomic Data Not fully Clustered</vt:lpstr>
      <vt:lpstr>13  Clusters in Region 6</vt:lpstr>
      <vt:lpstr>Heuristics (Wikipedia)</vt:lpstr>
      <vt:lpstr>Heuristics II</vt:lpstr>
      <vt:lpstr>k means Clustering</vt:lpstr>
      <vt:lpstr>PowerPoint Presentation</vt:lpstr>
      <vt:lpstr>PowerPoint Presentation</vt:lpstr>
      <vt:lpstr>Clustering v User Rating</vt:lpstr>
      <vt:lpstr>Two views of a 3D Clustering I</vt:lpstr>
      <vt:lpstr>PowerPoint Presentation</vt:lpstr>
      <vt:lpstr>Getting the wrong answer</vt:lpstr>
      <vt:lpstr>Greedy Algorithms</vt:lpstr>
      <vt:lpstr>PowerPoint Presentation</vt:lpstr>
      <vt:lpstr>Some Resources</vt:lpstr>
      <vt:lpstr>More resources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Geoffrey Fox</dc:creator>
  <cp:lastModifiedBy>Geoffrey Fox</cp:lastModifiedBy>
  <cp:revision>199</cp:revision>
  <dcterms:created xsi:type="dcterms:W3CDTF">2013-01-02T02:10:56Z</dcterms:created>
  <dcterms:modified xsi:type="dcterms:W3CDTF">2013-02-14T01:43:32Z</dcterms:modified>
</cp:coreProperties>
</file>