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4" r:id="rId5"/>
  </p:sldMasterIdLst>
  <p:notesMasterIdLst>
    <p:notesMasterId r:id="rId49"/>
  </p:notesMasterIdLst>
  <p:sldIdLst>
    <p:sldId id="436" r:id="rId6"/>
    <p:sldId id="440" r:id="rId7"/>
    <p:sldId id="437" r:id="rId8"/>
    <p:sldId id="526" r:id="rId9"/>
    <p:sldId id="483" r:id="rId10"/>
    <p:sldId id="484" r:id="rId11"/>
    <p:sldId id="485" r:id="rId12"/>
    <p:sldId id="486" r:id="rId13"/>
    <p:sldId id="487" r:id="rId14"/>
    <p:sldId id="488" r:id="rId15"/>
    <p:sldId id="489" r:id="rId16"/>
    <p:sldId id="490" r:id="rId17"/>
    <p:sldId id="491" r:id="rId18"/>
    <p:sldId id="492" r:id="rId19"/>
    <p:sldId id="493" r:id="rId20"/>
    <p:sldId id="431" r:id="rId21"/>
    <p:sldId id="432" r:id="rId22"/>
    <p:sldId id="434" r:id="rId23"/>
    <p:sldId id="433" r:id="rId24"/>
    <p:sldId id="435" r:id="rId25"/>
    <p:sldId id="441" r:id="rId26"/>
    <p:sldId id="442" r:id="rId27"/>
    <p:sldId id="443" r:id="rId28"/>
    <p:sldId id="444" r:id="rId29"/>
    <p:sldId id="445" r:id="rId30"/>
    <p:sldId id="446" r:id="rId31"/>
    <p:sldId id="447" r:id="rId32"/>
    <p:sldId id="448" r:id="rId33"/>
    <p:sldId id="449" r:id="rId34"/>
    <p:sldId id="450" r:id="rId35"/>
    <p:sldId id="451" r:id="rId36"/>
    <p:sldId id="479" r:id="rId37"/>
    <p:sldId id="508" r:id="rId38"/>
    <p:sldId id="452" r:id="rId39"/>
    <p:sldId id="453" r:id="rId40"/>
    <p:sldId id="459" r:id="rId41"/>
    <p:sldId id="460" r:id="rId42"/>
    <p:sldId id="461" r:id="rId43"/>
    <p:sldId id="454" r:id="rId44"/>
    <p:sldId id="458" r:id="rId45"/>
    <p:sldId id="455" r:id="rId46"/>
    <p:sldId id="456" r:id="rId47"/>
    <p:sldId id="527"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1" autoAdjust="0"/>
    <p:restoredTop sz="94660"/>
  </p:normalViewPr>
  <p:slideViewPr>
    <p:cSldViewPr>
      <p:cViewPr varScale="1">
        <p:scale>
          <a:sx n="80" d="100"/>
          <a:sy n="80" d="100"/>
        </p:scale>
        <p:origin x="-144" y="-78"/>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460197-9BC7-4750-ADAA-2303851E8542}" type="slidenum">
              <a:rPr lang="en-US" smtClean="0"/>
              <a:t>1</a:t>
            </a:fld>
            <a:endParaRPr lang="en-US"/>
          </a:p>
        </p:txBody>
      </p:sp>
    </p:spTree>
    <p:extLst>
      <p:ext uri="{BB962C8B-B14F-4D97-AF65-F5344CB8AC3E}">
        <p14:creationId xmlns:p14="http://schemas.microsoft.com/office/powerpoint/2010/main" val="4126063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13</a:t>
            </a:fld>
            <a:endParaRPr lang="de-DE" dirty="0">
              <a:solidFill>
                <a:prstClr val="black"/>
              </a:solidFill>
            </a:endParaRPr>
          </a:p>
        </p:txBody>
      </p:sp>
    </p:spTree>
    <p:extLst>
      <p:ext uri="{BB962C8B-B14F-4D97-AF65-F5344CB8AC3E}">
        <p14:creationId xmlns:p14="http://schemas.microsoft.com/office/powerpoint/2010/main" val="264084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14</a:t>
            </a:fld>
            <a:endParaRPr lang="de-DE" dirty="0">
              <a:solidFill>
                <a:prstClr val="black"/>
              </a:solidFill>
            </a:endParaRPr>
          </a:p>
        </p:txBody>
      </p:sp>
    </p:spTree>
    <p:extLst>
      <p:ext uri="{BB962C8B-B14F-4D97-AF65-F5344CB8AC3E}">
        <p14:creationId xmlns:p14="http://schemas.microsoft.com/office/powerpoint/2010/main" val="1306472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15</a:t>
            </a:fld>
            <a:endParaRPr lang="de-DE" dirty="0">
              <a:solidFill>
                <a:prstClr val="black"/>
              </a:solidFill>
            </a:endParaRPr>
          </a:p>
        </p:txBody>
      </p:sp>
    </p:spTree>
    <p:extLst>
      <p:ext uri="{BB962C8B-B14F-4D97-AF65-F5344CB8AC3E}">
        <p14:creationId xmlns:p14="http://schemas.microsoft.com/office/powerpoint/2010/main" val="567142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5</a:t>
            </a:fld>
            <a:endParaRPr lang="de-DE" dirty="0">
              <a:solidFill>
                <a:prstClr val="black"/>
              </a:solidFill>
            </a:endParaRPr>
          </a:p>
        </p:txBody>
      </p:sp>
    </p:spTree>
    <p:extLst>
      <p:ext uri="{BB962C8B-B14F-4D97-AF65-F5344CB8AC3E}">
        <p14:creationId xmlns:p14="http://schemas.microsoft.com/office/powerpoint/2010/main" val="175865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D53657E-24D4-4601-8292-B2513B603E28}" type="slidenum">
              <a:rPr lang="de-DE" smtClean="0">
                <a:solidFill>
                  <a:prstClr val="black"/>
                </a:solidFill>
              </a:rPr>
              <a:pPr/>
              <a:t>6</a:t>
            </a:fld>
            <a:endParaRPr lang="de-DE" smtClean="0">
              <a:solidFill>
                <a:prstClr val="black"/>
              </a:solidFill>
            </a:endParaRPr>
          </a:p>
        </p:txBody>
      </p:sp>
      <p:sp>
        <p:nvSpPr>
          <p:cNvPr id="51203" name="Rectangle 2"/>
          <p:cNvSpPr>
            <a:spLocks noGrp="1" noRot="1" noChangeAspect="1" noChangeArrowheads="1" noTextEdit="1"/>
          </p:cNvSpPr>
          <p:nvPr>
            <p:ph type="sldImg"/>
          </p:nvPr>
        </p:nvSpPr>
        <p:spPr>
          <a:xfrm>
            <a:off x="1143000" y="685800"/>
            <a:ext cx="4572000" cy="3429000"/>
          </a:xfrm>
          <a:ln/>
        </p:spPr>
      </p:sp>
      <p:sp>
        <p:nvSpPr>
          <p:cNvPr id="51204" name="Rectangle 3"/>
          <p:cNvSpPr>
            <a:spLocks noGrp="1" noChangeArrowheads="1"/>
          </p:cNvSpPr>
          <p:nvPr>
            <p:ph type="body" idx="1"/>
          </p:nvPr>
        </p:nvSpPr>
        <p:spPr>
          <a:noFill/>
          <a:ln/>
        </p:spPr>
        <p:txBody>
          <a:bodyPr/>
          <a:lstStyle/>
          <a:p>
            <a:r>
              <a:rPr lang="de-AT" smtClean="0"/>
              <a:t>Could a RS be a persuasive technology? In fact depending on the application area RS are deployed to:</a:t>
            </a:r>
          </a:p>
          <a:p>
            <a:endParaRPr lang="de-A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7</a:t>
            </a:fld>
            <a:endParaRPr lang="de-DE" dirty="0">
              <a:solidFill>
                <a:prstClr val="black"/>
              </a:solidFill>
            </a:endParaRPr>
          </a:p>
        </p:txBody>
      </p:sp>
    </p:spTree>
    <p:extLst>
      <p:ext uri="{BB962C8B-B14F-4D97-AF65-F5344CB8AC3E}">
        <p14:creationId xmlns:p14="http://schemas.microsoft.com/office/powerpoint/2010/main" val="74959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191150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9</a:t>
            </a:fld>
            <a:endParaRPr lang="de-DE" dirty="0">
              <a:solidFill>
                <a:prstClr val="black"/>
              </a:solidFill>
            </a:endParaRPr>
          </a:p>
        </p:txBody>
      </p:sp>
    </p:spTree>
    <p:extLst>
      <p:ext uri="{BB962C8B-B14F-4D97-AF65-F5344CB8AC3E}">
        <p14:creationId xmlns:p14="http://schemas.microsoft.com/office/powerpoint/2010/main" val="208241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10</a:t>
            </a:fld>
            <a:endParaRPr lang="de-DE" dirty="0">
              <a:solidFill>
                <a:prstClr val="black"/>
              </a:solidFill>
            </a:endParaRPr>
          </a:p>
        </p:txBody>
      </p:sp>
    </p:spTree>
    <p:extLst>
      <p:ext uri="{BB962C8B-B14F-4D97-AF65-F5344CB8AC3E}">
        <p14:creationId xmlns:p14="http://schemas.microsoft.com/office/powerpoint/2010/main" val="168941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11</a:t>
            </a:fld>
            <a:endParaRPr lang="de-DE" dirty="0">
              <a:solidFill>
                <a:prstClr val="black"/>
              </a:solidFill>
            </a:endParaRPr>
          </a:p>
        </p:txBody>
      </p:sp>
    </p:spTree>
    <p:extLst>
      <p:ext uri="{BB962C8B-B14F-4D97-AF65-F5344CB8AC3E}">
        <p14:creationId xmlns:p14="http://schemas.microsoft.com/office/powerpoint/2010/main" val="303408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7A11710-6318-4617-9CDC-41D645B51453}" type="slidenum">
              <a:rPr lang="de-DE" smtClean="0">
                <a:solidFill>
                  <a:prstClr val="black"/>
                </a:solidFill>
              </a:rPr>
              <a:pPr>
                <a:defRPr/>
              </a:pPr>
              <a:t>12</a:t>
            </a:fld>
            <a:endParaRPr lang="de-DE" dirty="0">
              <a:solidFill>
                <a:prstClr val="black"/>
              </a:solidFill>
            </a:endParaRPr>
          </a:p>
        </p:txBody>
      </p:sp>
    </p:spTree>
    <p:extLst>
      <p:ext uri="{BB962C8B-B14F-4D97-AF65-F5344CB8AC3E}">
        <p14:creationId xmlns:p14="http://schemas.microsoft.com/office/powerpoint/2010/main" val="353013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632879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8261935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156943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21735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4025944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4199017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13478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719390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749825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7761533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908219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13959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9816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latin typeface="Calibri" pitchFamily="34" charset="0"/>
              </a:defRPr>
            </a:lvl1p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5243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libri" pitchFamily="34" charset="0"/>
              </a:defRPr>
            </a:lvl1p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Bef>
                <a:spcPts val="1200"/>
              </a:spcBef>
              <a:buFont typeface="Wingdings" pitchFamily="2" charset="2"/>
              <a:buChar char="§"/>
              <a:defRPr b="1">
                <a:latin typeface="Calibri" pitchFamily="34" charset="0"/>
              </a:defRPr>
            </a:lvl1pPr>
            <a:lvl2pPr>
              <a:defRPr>
                <a:latin typeface="Calibri" pitchFamily="34" charset="0"/>
              </a:defRPr>
            </a:lvl2pPr>
            <a:lvl3pPr>
              <a:buFont typeface="Wingdings" pitchFamily="2" charset="2"/>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75751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09301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32918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3398250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83710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70149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95405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1830378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81632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97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8600"/>
            <a:ext cx="6019800" cy="5897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55259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722953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7"/>
          <p:cNvSpPr>
            <a:spLocks noGrp="1" noChangeArrowheads="1"/>
          </p:cNvSpPr>
          <p:nvPr>
            <p:ph type="ftr" sz="quarter" idx="10"/>
          </p:nvPr>
        </p:nvSpPr>
        <p:spPr>
          <a:xfrm>
            <a:off x="539750" y="6245225"/>
            <a:ext cx="4464050" cy="476250"/>
          </a:xfrm>
          <a:prstGeom prst="rect">
            <a:avLst/>
          </a:prstGeom>
          <a:ln/>
        </p:spPr>
        <p:txBody>
          <a:bodyPr/>
          <a:lstStyle>
            <a:lvl1pPr>
              <a:defRPr/>
            </a:lvl1pPr>
          </a:lstStyle>
          <a:p>
            <a:pPr>
              <a:defRPr/>
            </a:pPr>
            <a:r>
              <a:rPr lang="de-DE" dirty="0">
                <a:solidFill>
                  <a:srgbClr val="000000"/>
                </a:solidFill>
              </a:rPr>
              <a:t>Markus Zanker, University Klagenfurt, markus.zanker@uni-klu.ac.at</a:t>
            </a:r>
          </a:p>
        </p:txBody>
      </p:sp>
    </p:spTree>
    <p:extLst>
      <p:ext uri="{BB962C8B-B14F-4D97-AF65-F5344CB8AC3E}">
        <p14:creationId xmlns:p14="http://schemas.microsoft.com/office/powerpoint/2010/main" val="289461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999516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err="1" smtClean="0"/>
              <a:t>This</a:t>
            </a:r>
            <a:r>
              <a:rPr lang="de-DE" dirty="0" smtClean="0"/>
              <a:t> </a:t>
            </a:r>
            <a:r>
              <a:rPr lang="de-DE" dirty="0" err="1" smtClean="0"/>
              <a:t>section</a:t>
            </a:r>
            <a:r>
              <a:rPr lang="de-DE" dirty="0" smtClean="0"/>
              <a:t> </a:t>
            </a:r>
          </a:p>
        </p:txBody>
      </p:sp>
      <p:sp>
        <p:nvSpPr>
          <p:cNvPr id="4100" name="Line 4"/>
          <p:cNvSpPr>
            <a:spLocks noChangeShapeType="1"/>
          </p:cNvSpPr>
          <p:nvPr/>
        </p:nvSpPr>
        <p:spPr bwMode="auto">
          <a:xfrm>
            <a:off x="533400" y="12192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4101" name="Text Box 5"/>
          <p:cNvSpPr txBox="1">
            <a:spLocks noChangeArrowheads="1"/>
          </p:cNvSpPr>
          <p:nvPr/>
        </p:nvSpPr>
        <p:spPr bwMode="auto">
          <a:xfrm>
            <a:off x="7907338" y="6248400"/>
            <a:ext cx="696912" cy="24447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de-DE" sz="1000" dirty="0">
                <a:solidFill>
                  <a:srgbClr val="000000"/>
                </a:solidFill>
              </a:rPr>
              <a:t>- </a:t>
            </a:r>
            <a:fld id="{2E9B48F2-B8AA-4947-B56E-BF420C312FAC}" type="slidenum">
              <a:rPr lang="de-DE" sz="1000">
                <a:solidFill>
                  <a:srgbClr val="000000"/>
                </a:solidFill>
              </a:rPr>
              <a:pPr fontAlgn="base">
                <a:spcBef>
                  <a:spcPct val="0"/>
                </a:spcBef>
                <a:spcAft>
                  <a:spcPct val="0"/>
                </a:spcAft>
                <a:defRPr/>
              </a:pPr>
              <a:t>‹#›</a:t>
            </a:fld>
            <a:r>
              <a:rPr lang="de-DE" sz="1000" dirty="0">
                <a:solidFill>
                  <a:srgbClr val="000000"/>
                </a:solidFill>
              </a:rPr>
              <a:t> -</a:t>
            </a:r>
          </a:p>
        </p:txBody>
      </p:sp>
      <p:sp>
        <p:nvSpPr>
          <p:cNvPr id="4102" name="Line 6"/>
          <p:cNvSpPr>
            <a:spLocks noChangeShapeType="1"/>
          </p:cNvSpPr>
          <p:nvPr/>
        </p:nvSpPr>
        <p:spPr bwMode="auto">
          <a:xfrm>
            <a:off x="609600" y="6096000"/>
            <a:ext cx="8001000" cy="0"/>
          </a:xfrm>
          <a:prstGeom prst="line">
            <a:avLst/>
          </a:prstGeom>
          <a:noFill/>
          <a:ln w="9525">
            <a:solidFill>
              <a:srgbClr val="003366"/>
            </a:solidFill>
            <a:round/>
            <a:headEnd/>
            <a:tailEnd/>
          </a:ln>
          <a:effectLst/>
        </p:spPr>
        <p:txBody>
          <a:bodyPr/>
          <a:lstStyle/>
          <a:p>
            <a:pPr fontAlgn="base">
              <a:spcBef>
                <a:spcPct val="0"/>
              </a:spcBef>
              <a:spcAft>
                <a:spcPct val="0"/>
              </a:spcAft>
              <a:defRPr/>
            </a:pPr>
            <a:endParaRPr lang="de-DE" b="1" dirty="0">
              <a:solidFill>
                <a:srgbClr val="000000"/>
              </a:solidFill>
            </a:endParaRPr>
          </a:p>
        </p:txBody>
      </p:sp>
      <p:sp>
        <p:nvSpPr>
          <p:cNvPr id="8" name="Footer Placeholder 7"/>
          <p:cNvSpPr>
            <a:spLocks noGrp="1" noChangeArrowheads="1"/>
          </p:cNvSpPr>
          <p:nvPr>
            <p:ph type="ftr" sz="quarter" idx="3"/>
          </p:nvPr>
        </p:nvSpPr>
        <p:spPr>
          <a:xfrm>
            <a:off x="539750" y="6245225"/>
            <a:ext cx="4464050" cy="476250"/>
          </a:xfrm>
          <a:prstGeom prst="rect">
            <a:avLst/>
          </a:prstGeom>
          <a:ln/>
        </p:spPr>
        <p:txBody>
          <a:bodyPr/>
          <a:lstStyle>
            <a:lvl1pPr>
              <a:defRPr sz="1000" b="0">
                <a:latin typeface="Calibri" pitchFamily="34" charset="0"/>
              </a:defRPr>
            </a:lvl1pPr>
          </a:lstStyle>
          <a:p>
            <a:pPr fontAlgn="base">
              <a:spcBef>
                <a:spcPct val="0"/>
              </a:spcBef>
              <a:spcAft>
                <a:spcPct val="0"/>
              </a:spcAft>
              <a:defRPr/>
            </a:pPr>
            <a:r>
              <a:rPr lang="en-US" dirty="0" smtClean="0">
                <a:solidFill>
                  <a:srgbClr val="000000"/>
                </a:solidFill>
              </a:rPr>
              <a:t>Tutorial: Introduction to Recommender Systems, ACM SAC 2010</a:t>
            </a:r>
            <a:endParaRPr lang="en-US" dirty="0">
              <a:solidFill>
                <a:srgbClr val="000000"/>
              </a:solidFill>
            </a:endParaRPr>
          </a:p>
        </p:txBody>
      </p:sp>
    </p:spTree>
    <p:extLst>
      <p:ext uri="{BB962C8B-B14F-4D97-AF65-F5344CB8AC3E}">
        <p14:creationId xmlns:p14="http://schemas.microsoft.com/office/powerpoint/2010/main" val="7070840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sldNum="0" hdr="0" dt="0"/>
  <p:txStyles>
    <p:titleStyle>
      <a:lvl1pPr algn="l" rtl="0" eaLnBrk="0" fontAlgn="base" hangingPunct="0">
        <a:spcBef>
          <a:spcPct val="0"/>
        </a:spcBef>
        <a:spcAft>
          <a:spcPct val="0"/>
        </a:spcAft>
        <a:defRPr sz="2400" b="1">
          <a:solidFill>
            <a:srgbClr val="003366"/>
          </a:solidFill>
          <a:latin typeface="+mj-lt"/>
          <a:ea typeface="+mj-ea"/>
          <a:cs typeface="+mj-cs"/>
        </a:defRPr>
      </a:lvl1pPr>
      <a:lvl2pPr algn="l" rtl="0" eaLnBrk="0" fontAlgn="base" hangingPunct="0">
        <a:spcBef>
          <a:spcPct val="0"/>
        </a:spcBef>
        <a:spcAft>
          <a:spcPct val="0"/>
        </a:spcAft>
        <a:defRPr sz="2400" b="1">
          <a:solidFill>
            <a:srgbClr val="003366"/>
          </a:solidFill>
          <a:latin typeface="Verdana" pitchFamily="34" charset="0"/>
        </a:defRPr>
      </a:lvl2pPr>
      <a:lvl3pPr algn="l" rtl="0" eaLnBrk="0" fontAlgn="base" hangingPunct="0">
        <a:spcBef>
          <a:spcPct val="0"/>
        </a:spcBef>
        <a:spcAft>
          <a:spcPct val="0"/>
        </a:spcAft>
        <a:defRPr sz="2400" b="1">
          <a:solidFill>
            <a:srgbClr val="003366"/>
          </a:solidFill>
          <a:latin typeface="Verdana" pitchFamily="34" charset="0"/>
        </a:defRPr>
      </a:lvl3pPr>
      <a:lvl4pPr algn="l" rtl="0" eaLnBrk="0" fontAlgn="base" hangingPunct="0">
        <a:spcBef>
          <a:spcPct val="0"/>
        </a:spcBef>
        <a:spcAft>
          <a:spcPct val="0"/>
        </a:spcAft>
        <a:defRPr sz="2400" b="1">
          <a:solidFill>
            <a:srgbClr val="003366"/>
          </a:solidFill>
          <a:latin typeface="Verdana" pitchFamily="34" charset="0"/>
        </a:defRPr>
      </a:lvl4pPr>
      <a:lvl5pPr algn="l" rtl="0" eaLnBrk="0" fontAlgn="base" hangingPunct="0">
        <a:spcBef>
          <a:spcPct val="0"/>
        </a:spcBef>
        <a:spcAft>
          <a:spcPct val="0"/>
        </a:spcAft>
        <a:defRPr sz="2400" b="1">
          <a:solidFill>
            <a:srgbClr val="003366"/>
          </a:solidFill>
          <a:latin typeface="Verdana" pitchFamily="34" charset="0"/>
        </a:defRPr>
      </a:lvl5pPr>
      <a:lvl6pPr marL="457200" algn="l" rtl="0" fontAlgn="base">
        <a:spcBef>
          <a:spcPct val="0"/>
        </a:spcBef>
        <a:spcAft>
          <a:spcPct val="0"/>
        </a:spcAft>
        <a:defRPr sz="2400" b="1">
          <a:solidFill>
            <a:srgbClr val="003366"/>
          </a:solidFill>
          <a:latin typeface="Verdana" pitchFamily="34" charset="0"/>
        </a:defRPr>
      </a:lvl6pPr>
      <a:lvl7pPr marL="914400" algn="l" rtl="0" fontAlgn="base">
        <a:spcBef>
          <a:spcPct val="0"/>
        </a:spcBef>
        <a:spcAft>
          <a:spcPct val="0"/>
        </a:spcAft>
        <a:defRPr sz="2400" b="1">
          <a:solidFill>
            <a:srgbClr val="003366"/>
          </a:solidFill>
          <a:latin typeface="Verdana" pitchFamily="34" charset="0"/>
        </a:defRPr>
      </a:lvl7pPr>
      <a:lvl8pPr marL="1371600" algn="l" rtl="0" fontAlgn="base">
        <a:spcBef>
          <a:spcPct val="0"/>
        </a:spcBef>
        <a:spcAft>
          <a:spcPct val="0"/>
        </a:spcAft>
        <a:defRPr sz="2400" b="1">
          <a:solidFill>
            <a:srgbClr val="003366"/>
          </a:solidFill>
          <a:latin typeface="Verdana" pitchFamily="34" charset="0"/>
        </a:defRPr>
      </a:lvl8pPr>
      <a:lvl9pPr marL="1828800" algn="l" rtl="0" fontAlgn="base">
        <a:spcBef>
          <a:spcPct val="0"/>
        </a:spcBef>
        <a:spcAft>
          <a:spcPct val="0"/>
        </a:spcAft>
        <a:defRPr sz="2400" b="1">
          <a:solidFill>
            <a:srgbClr val="003366"/>
          </a:solidFill>
          <a:latin typeface="Verdana" pitchFamily="34" charset="0"/>
        </a:defRPr>
      </a:lvl9pPr>
    </p:titleStyle>
    <p:bodyStyle>
      <a:lvl1pPr marL="342900" indent="-342900" algn="l" rtl="0" eaLnBrk="0" fontAlgn="base" hangingPunct="0">
        <a:spcBef>
          <a:spcPts val="1200"/>
        </a:spcBef>
        <a:spcAft>
          <a:spcPct val="0"/>
        </a:spcAft>
        <a:buChar char="•"/>
        <a:defRPr sz="2000">
          <a:solidFill>
            <a:srgbClr val="003366"/>
          </a:solidFill>
          <a:latin typeface="+mn-lt"/>
          <a:ea typeface="+mn-ea"/>
          <a:cs typeface="+mn-cs"/>
        </a:defRPr>
      </a:lvl1pPr>
      <a:lvl2pPr marL="742950" indent="-285750" algn="l" rtl="0" eaLnBrk="0" fontAlgn="base" hangingPunct="0">
        <a:spcBef>
          <a:spcPct val="20000"/>
        </a:spcBef>
        <a:spcAft>
          <a:spcPct val="0"/>
        </a:spcAft>
        <a:buChar char="–"/>
        <a:defRPr>
          <a:solidFill>
            <a:srgbClr val="003366"/>
          </a:solidFill>
          <a:latin typeface="+mn-lt"/>
        </a:defRPr>
      </a:lvl2pPr>
      <a:lvl3pPr marL="1143000" indent="-228600" algn="l" rtl="0" eaLnBrk="0" fontAlgn="base" hangingPunct="0">
        <a:spcBef>
          <a:spcPct val="20000"/>
        </a:spcBef>
        <a:spcAft>
          <a:spcPct val="0"/>
        </a:spcAft>
        <a:buChar char="•"/>
        <a:defRPr sz="1700">
          <a:solidFill>
            <a:srgbClr val="003366"/>
          </a:solidFill>
          <a:latin typeface="+mn-lt"/>
        </a:defRPr>
      </a:lvl3pPr>
      <a:lvl4pPr marL="16002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mn-lt"/>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X-InformaticsSpring2013/index.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hyperlink" Target="http://recommenderbook.net/teaching-material/slide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recommenderbook.net/teaching-material/slides"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recommenderbook.net/teaching-material/slides" TargetMode="External"/><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recommenderbook.net/teaching-material/slides" TargetMode="External"/><Relationship Id="rId4" Type="http://schemas.openxmlformats.org/officeDocument/2006/relationships/image" Target="../media/image11.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recommenderbook.net/teaching-material/slides" TargetMode="Externa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hyperlink" Target="http://recommenderbook.net/teaching-material/slid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pandora.com/" TargetMode="External"/><Relationship Id="rId13" Type="http://schemas.openxmlformats.org/officeDocument/2006/relationships/hyperlink" Target="http://www.youtube.com/" TargetMode="External"/><Relationship Id="rId3" Type="http://schemas.openxmlformats.org/officeDocument/2006/relationships/hyperlink" Target="http://www.bing.com/" TargetMode="External"/><Relationship Id="rId7" Type="http://schemas.openxmlformats.org/officeDocument/2006/relationships/hyperlink" Target="http://www.movielens.org/login" TargetMode="External"/><Relationship Id="rId12" Type="http://schemas.openxmlformats.org/officeDocument/2006/relationships/hyperlink" Target="http://youtu.be/F8DtI9e4xZ8" TargetMode="External"/><Relationship Id="rId2" Type="http://schemas.openxmlformats.org/officeDocument/2006/relationships/hyperlink" Target="http://www.amazon.com/" TargetMode="External"/><Relationship Id="rId1" Type="http://schemas.openxmlformats.org/officeDocument/2006/relationships/slideLayout" Target="../slideLayouts/slideLayout2.xml"/><Relationship Id="rId6" Type="http://schemas.openxmlformats.org/officeDocument/2006/relationships/hyperlink" Target="http://shadow.ieor.berkeley.edu/humor/" TargetMode="External"/><Relationship Id="rId11" Type="http://schemas.openxmlformats.org/officeDocument/2006/relationships/hyperlink" Target="http://www.stumbleupon.com/home" TargetMode="External"/><Relationship Id="rId5" Type="http://schemas.openxmlformats.org/officeDocument/2006/relationships/hyperlink" Target="http://movies.netflix.com/" TargetMode="External"/><Relationship Id="rId15" Type="http://schemas.openxmlformats.org/officeDocument/2006/relationships/hyperlink" Target="http://www.time.com/time/magazine/article/0,9171,1992403,00.html" TargetMode="External"/><Relationship Id="rId10" Type="http://schemas.openxmlformats.org/officeDocument/2006/relationships/hyperlink" Target="http://music.yahoo.com/" TargetMode="External"/><Relationship Id="rId4" Type="http://schemas.openxmlformats.org/officeDocument/2006/relationships/hyperlink" Target="http://www.google.com/" TargetMode="External"/><Relationship Id="rId9" Type="http://schemas.openxmlformats.org/officeDocument/2006/relationships/hyperlink" Target="http://www.time.com/time/video/player/0,32068,88490113001_1992632,00.html" TargetMode="External"/><Relationship Id="rId14" Type="http://schemas.openxmlformats.org/officeDocument/2006/relationships/hyperlink" Target="http://www.ics.uci.edu/~welling/teaching/CS77Bwinter12/CS77B_w12.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hyperlink" Target="http://recommenderbook.net/teaching-material/slid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0.xml"/><Relationship Id="rId4" Type="http://schemas.openxmlformats.org/officeDocument/2006/relationships/hyperlink" Target="http://recommenderbook.net/teaching-material/slid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hyperlink" Target="http://recommenderbook.net/teaching-material/slides" TargetMode="External"/><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Case Study:</a:t>
            </a:r>
            <a:br>
              <a:rPr lang="en-US" b="1" dirty="0" smtClean="0"/>
            </a:br>
            <a:r>
              <a:rPr lang="en-US" b="1" dirty="0" smtClean="0"/>
              <a:t>e-Commerce and Life Style Informatics: </a:t>
            </a:r>
            <a:br>
              <a:rPr lang="en-US" b="1" dirty="0" smtClean="0"/>
            </a:br>
            <a:r>
              <a:rPr lang="en-US" b="1" dirty="0" smtClean="0"/>
              <a:t>Recommender Systems I</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February 4 2013</a:t>
            </a:r>
          </a:p>
          <a:p>
            <a:r>
              <a:rPr lang="en-US" sz="3600" dirty="0" smtClean="0"/>
              <a:t>Geoffrey Fox</a:t>
            </a:r>
          </a:p>
          <a:p>
            <a:pPr lvl="0">
              <a:defRPr/>
            </a:pPr>
            <a:r>
              <a:rPr lang="en-US" dirty="0">
                <a:hlinkClick r:id="rId3"/>
              </a:rPr>
              <a:t>gcf@indiana.edu</a:t>
            </a:r>
            <a:r>
              <a:rPr lang="en-US" dirty="0"/>
              <a:t>            </a:t>
            </a:r>
          </a:p>
          <a:p>
            <a:pPr lvl="0">
              <a:defRPr/>
            </a:pPr>
            <a:r>
              <a:rPr lang="en-US" dirty="0"/>
              <a:t> </a:t>
            </a:r>
            <a:r>
              <a:rPr lang="en-US" dirty="0">
                <a:hlinkClick r:id="rId4"/>
              </a:rPr>
              <a:t>http://</a:t>
            </a:r>
            <a:r>
              <a:rPr lang="en-US" dirty="0" smtClean="0">
                <a:hlinkClick r:id="rId4"/>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90521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0246"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0247"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0248"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sp>
        <p:nvSpPr>
          <p:cNvPr id="10244" name="Rechteck 31"/>
          <p:cNvSpPr>
            <a:spLocks noChangeArrowheads="1"/>
          </p:cNvSpPr>
          <p:nvPr/>
        </p:nvSpPr>
        <p:spPr bwMode="auto">
          <a:xfrm>
            <a:off x="4286250" y="1643063"/>
            <a:ext cx="4572000" cy="1015663"/>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Recommender systems reduce information overload by estimating relevance </a:t>
            </a:r>
          </a:p>
        </p:txBody>
      </p:sp>
      <p:sp>
        <p:nvSpPr>
          <p:cNvPr id="8" name="Rectangle 7"/>
          <p:cNvSpPr/>
          <p:nvPr/>
        </p:nvSpPr>
        <p:spPr>
          <a:xfrm>
            <a:off x="0" y="6248400"/>
            <a:ext cx="7848600" cy="369332"/>
          </a:xfrm>
          <a:prstGeom prst="rect">
            <a:avLst/>
          </a:prstGeom>
        </p:spPr>
        <p:txBody>
          <a:bodyPr wrap="square">
            <a:spAutoFit/>
          </a:bodyPr>
          <a:lstStyle/>
          <a:p>
            <a:r>
              <a:rPr lang="en-US" dirty="0">
                <a:hlinkClick r:id="rId6"/>
              </a:rPr>
              <a:t>http://</a:t>
            </a:r>
            <a:r>
              <a:rPr lang="en-US" dirty="0" smtClean="0">
                <a:hlinkClick r:id="rId6"/>
              </a:rPr>
              <a:t>recommenderbook.net/teaching-material/slides</a:t>
            </a:r>
            <a:r>
              <a:rPr lang="en-US" dirty="0" smtClean="0"/>
              <a:t> Chapter 1</a:t>
            </a:r>
            <a:endParaRPr lang="en-US" dirty="0"/>
          </a:p>
        </p:txBody>
      </p:sp>
    </p:spTree>
    <p:extLst>
      <p:ext uri="{BB962C8B-B14F-4D97-AF65-F5344CB8AC3E}">
        <p14:creationId xmlns:p14="http://schemas.microsoft.com/office/powerpoint/2010/main" val="17017957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1273"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1274"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1275"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grpSp>
        <p:nvGrpSpPr>
          <p:cNvPr id="3" name="Gruppieren 13"/>
          <p:cNvGrpSpPr>
            <a:grpSpLocks/>
          </p:cNvGrpSpPr>
          <p:nvPr/>
        </p:nvGrpSpPr>
        <p:grpSpPr bwMode="auto">
          <a:xfrm>
            <a:off x="698500" y="1643063"/>
            <a:ext cx="3659188" cy="1296987"/>
            <a:chOff x="699167" y="1643050"/>
            <a:chExt cx="3658519" cy="1297164"/>
          </a:xfrm>
        </p:grpSpPr>
        <p:pic>
          <p:nvPicPr>
            <p:cNvPr id="11271" name="Grafik 10" descr="UM.png"/>
            <p:cNvPicPr>
              <a:picLocks noChangeAspect="1"/>
            </p:cNvPicPr>
            <p:nvPr/>
          </p:nvPicPr>
          <p:blipFill>
            <a:blip r:embed="rId6"/>
            <a:srcRect/>
            <a:stretch>
              <a:fillRect/>
            </a:stretch>
          </p:blipFill>
          <p:spPr bwMode="auto">
            <a:xfrm>
              <a:off x="699167" y="1643050"/>
              <a:ext cx="1801131" cy="967050"/>
            </a:xfrm>
            <a:prstGeom prst="rect">
              <a:avLst/>
            </a:prstGeom>
            <a:noFill/>
            <a:ln w="9525">
              <a:noFill/>
              <a:miter lim="800000"/>
              <a:headEnd/>
              <a:tailEnd/>
            </a:ln>
          </p:spPr>
        </p:pic>
        <p:pic>
          <p:nvPicPr>
            <p:cNvPr id="11272" name="Grafik 11" descr="UMarrow.png"/>
            <p:cNvPicPr>
              <a:picLocks noChangeAspect="1"/>
            </p:cNvPicPr>
            <p:nvPr/>
          </p:nvPicPr>
          <p:blipFill>
            <a:blip r:embed="rId7"/>
            <a:srcRect/>
            <a:stretch>
              <a:fillRect/>
            </a:stretch>
          </p:blipFill>
          <p:spPr bwMode="auto">
            <a:xfrm>
              <a:off x="2571736" y="2071678"/>
              <a:ext cx="1785950" cy="868536"/>
            </a:xfrm>
            <a:prstGeom prst="rect">
              <a:avLst/>
            </a:prstGeom>
            <a:noFill/>
            <a:ln w="9525">
              <a:noFill/>
              <a:miter lim="800000"/>
              <a:headEnd/>
              <a:tailEnd/>
            </a:ln>
          </p:spPr>
        </p:pic>
      </p:grpSp>
      <p:sp>
        <p:nvSpPr>
          <p:cNvPr id="11269" name="Rechteck 14"/>
          <p:cNvSpPr>
            <a:spLocks noChangeArrowheads="1"/>
          </p:cNvSpPr>
          <p:nvPr/>
        </p:nvSpPr>
        <p:spPr bwMode="auto">
          <a:xfrm>
            <a:off x="4286250" y="1500188"/>
            <a:ext cx="4572000" cy="400110"/>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Personalized recommendations</a:t>
            </a:r>
          </a:p>
        </p:txBody>
      </p:sp>
      <p:sp>
        <p:nvSpPr>
          <p:cNvPr id="11" name="Rectangle 10"/>
          <p:cNvSpPr/>
          <p:nvPr/>
        </p:nvSpPr>
        <p:spPr>
          <a:xfrm>
            <a:off x="0" y="6248400"/>
            <a:ext cx="7848600" cy="369332"/>
          </a:xfrm>
          <a:prstGeom prst="rect">
            <a:avLst/>
          </a:prstGeom>
        </p:spPr>
        <p:txBody>
          <a:bodyPr wrap="square">
            <a:spAutoFit/>
          </a:bodyPr>
          <a:lstStyle/>
          <a:p>
            <a:r>
              <a:rPr lang="en-US" dirty="0">
                <a:hlinkClick r:id="rId8"/>
              </a:rPr>
              <a:t>http://</a:t>
            </a:r>
            <a:r>
              <a:rPr lang="en-US" dirty="0" smtClean="0">
                <a:hlinkClick r:id="rId8"/>
              </a:rPr>
              <a:t>recommenderbook.net/teaching-material/slides</a:t>
            </a:r>
            <a:r>
              <a:rPr lang="en-US" dirty="0" smtClean="0"/>
              <a:t> Chapter 1</a:t>
            </a:r>
            <a:endParaRPr lang="en-US" dirty="0"/>
          </a:p>
        </p:txBody>
      </p:sp>
    </p:spTree>
    <p:extLst>
      <p:ext uri="{BB962C8B-B14F-4D97-AF65-F5344CB8AC3E}">
        <p14:creationId xmlns:p14="http://schemas.microsoft.com/office/powerpoint/2010/main" val="62043254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2300"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2301"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2302"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sp>
        <p:nvSpPr>
          <p:cNvPr id="12292" name="Rechteck 8"/>
          <p:cNvSpPr>
            <a:spLocks noChangeArrowheads="1"/>
          </p:cNvSpPr>
          <p:nvPr/>
        </p:nvSpPr>
        <p:spPr bwMode="auto">
          <a:xfrm>
            <a:off x="4357688" y="1571625"/>
            <a:ext cx="4572000" cy="707886"/>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Collaborative</a:t>
            </a:r>
            <a:r>
              <a:rPr lang="en-US" sz="2000" b="1">
                <a:solidFill>
                  <a:srgbClr val="003366"/>
                </a:solidFill>
                <a:latin typeface="Calibri" pitchFamily="34" charset="0"/>
              </a:rPr>
              <a:t>: "Tell </a:t>
            </a:r>
            <a:r>
              <a:rPr lang="en-US" sz="2000" b="1" dirty="0">
                <a:solidFill>
                  <a:srgbClr val="003366"/>
                </a:solidFill>
                <a:latin typeface="Calibri" pitchFamily="34" charset="0"/>
              </a:rPr>
              <a:t>me what's popular among </a:t>
            </a:r>
            <a:r>
              <a:rPr lang="en-US" sz="2000" b="1">
                <a:solidFill>
                  <a:srgbClr val="003366"/>
                </a:solidFill>
                <a:latin typeface="Calibri" pitchFamily="34" charset="0"/>
              </a:rPr>
              <a:t>my peers"</a:t>
            </a:r>
            <a:endParaRPr lang="en-US" sz="2000" b="1" dirty="0">
              <a:solidFill>
                <a:srgbClr val="003366"/>
              </a:solidFill>
              <a:latin typeface="Calibri" pitchFamily="34" charset="0"/>
            </a:endParaRPr>
          </a:p>
        </p:txBody>
      </p:sp>
      <p:grpSp>
        <p:nvGrpSpPr>
          <p:cNvPr id="3" name="Gruppieren 13"/>
          <p:cNvGrpSpPr>
            <a:grpSpLocks/>
          </p:cNvGrpSpPr>
          <p:nvPr/>
        </p:nvGrpSpPr>
        <p:grpSpPr bwMode="auto">
          <a:xfrm>
            <a:off x="698500" y="1643063"/>
            <a:ext cx="3659188" cy="1296987"/>
            <a:chOff x="699167" y="1643050"/>
            <a:chExt cx="3658519" cy="1297164"/>
          </a:xfrm>
        </p:grpSpPr>
        <p:pic>
          <p:nvPicPr>
            <p:cNvPr id="12298" name="Grafik 10" descr="UM.png"/>
            <p:cNvPicPr>
              <a:picLocks noChangeAspect="1"/>
            </p:cNvPicPr>
            <p:nvPr/>
          </p:nvPicPr>
          <p:blipFill>
            <a:blip r:embed="rId6"/>
            <a:srcRect/>
            <a:stretch>
              <a:fillRect/>
            </a:stretch>
          </p:blipFill>
          <p:spPr bwMode="auto">
            <a:xfrm>
              <a:off x="699167" y="1643050"/>
              <a:ext cx="1801131" cy="967050"/>
            </a:xfrm>
            <a:prstGeom prst="rect">
              <a:avLst/>
            </a:prstGeom>
            <a:noFill/>
            <a:ln w="9525">
              <a:noFill/>
              <a:miter lim="800000"/>
              <a:headEnd/>
              <a:tailEnd/>
            </a:ln>
          </p:spPr>
        </p:pic>
        <p:pic>
          <p:nvPicPr>
            <p:cNvPr id="12299" name="Grafik 11" descr="UMarrow.png"/>
            <p:cNvPicPr>
              <a:picLocks noChangeAspect="1"/>
            </p:cNvPicPr>
            <p:nvPr/>
          </p:nvPicPr>
          <p:blipFill>
            <a:blip r:embed="rId7"/>
            <a:srcRect/>
            <a:stretch>
              <a:fillRect/>
            </a:stretch>
          </p:blipFill>
          <p:spPr bwMode="auto">
            <a:xfrm>
              <a:off x="2571736" y="2071678"/>
              <a:ext cx="1785950" cy="868536"/>
            </a:xfrm>
            <a:prstGeom prst="rect">
              <a:avLst/>
            </a:prstGeom>
            <a:noFill/>
            <a:ln w="9525">
              <a:noFill/>
              <a:miter lim="800000"/>
              <a:headEnd/>
              <a:tailEnd/>
            </a:ln>
          </p:spPr>
        </p:pic>
      </p:grpSp>
      <p:grpSp>
        <p:nvGrpSpPr>
          <p:cNvPr id="4" name="Gruppieren 18"/>
          <p:cNvGrpSpPr>
            <a:grpSpLocks/>
          </p:cNvGrpSpPr>
          <p:nvPr/>
        </p:nvGrpSpPr>
        <p:grpSpPr bwMode="auto">
          <a:xfrm>
            <a:off x="785813" y="2722563"/>
            <a:ext cx="3252787" cy="920750"/>
            <a:chOff x="857224" y="2722011"/>
            <a:chExt cx="3252812" cy="921303"/>
          </a:xfrm>
        </p:grpSpPr>
        <p:pic>
          <p:nvPicPr>
            <p:cNvPr id="12296" name="Grafik 16" descr="Commarrow.png"/>
            <p:cNvPicPr>
              <a:picLocks noChangeAspect="1"/>
            </p:cNvPicPr>
            <p:nvPr/>
          </p:nvPicPr>
          <p:blipFill>
            <a:blip r:embed="rId8"/>
            <a:srcRect/>
            <a:stretch>
              <a:fillRect/>
            </a:stretch>
          </p:blipFill>
          <p:spPr bwMode="auto">
            <a:xfrm>
              <a:off x="2143108" y="3143248"/>
              <a:ext cx="1966928" cy="500066"/>
            </a:xfrm>
            <a:prstGeom prst="rect">
              <a:avLst/>
            </a:prstGeom>
            <a:noFill/>
            <a:ln w="9525">
              <a:noFill/>
              <a:miter lim="800000"/>
              <a:headEnd/>
              <a:tailEnd/>
            </a:ln>
          </p:spPr>
        </p:pic>
        <p:pic>
          <p:nvPicPr>
            <p:cNvPr id="12297" name="Grafik 15" descr="Community.png"/>
            <p:cNvPicPr>
              <a:picLocks noChangeAspect="1"/>
            </p:cNvPicPr>
            <p:nvPr/>
          </p:nvPicPr>
          <p:blipFill>
            <a:blip r:embed="rId9"/>
            <a:srcRect/>
            <a:stretch>
              <a:fillRect/>
            </a:stretch>
          </p:blipFill>
          <p:spPr bwMode="auto">
            <a:xfrm>
              <a:off x="857224" y="2722011"/>
              <a:ext cx="1428760" cy="849865"/>
            </a:xfrm>
            <a:prstGeom prst="rect">
              <a:avLst/>
            </a:prstGeom>
            <a:noFill/>
            <a:ln w="9525">
              <a:noFill/>
              <a:miter lim="800000"/>
              <a:headEnd/>
              <a:tailEnd/>
            </a:ln>
          </p:spPr>
        </p:pic>
      </p:grpSp>
      <p:sp>
        <p:nvSpPr>
          <p:cNvPr id="14" name="Rectangle 13"/>
          <p:cNvSpPr/>
          <p:nvPr/>
        </p:nvSpPr>
        <p:spPr>
          <a:xfrm>
            <a:off x="0" y="6248400"/>
            <a:ext cx="7848600" cy="369332"/>
          </a:xfrm>
          <a:prstGeom prst="rect">
            <a:avLst/>
          </a:prstGeom>
        </p:spPr>
        <p:txBody>
          <a:bodyPr wrap="square">
            <a:spAutoFit/>
          </a:bodyPr>
          <a:lstStyle/>
          <a:p>
            <a:r>
              <a:rPr lang="en-US" dirty="0">
                <a:hlinkClick r:id="rId10"/>
              </a:rPr>
              <a:t>http://</a:t>
            </a:r>
            <a:r>
              <a:rPr lang="en-US" dirty="0" smtClean="0">
                <a:hlinkClick r:id="rId10"/>
              </a:rPr>
              <a:t>recommenderbook.net/teaching-material/slides</a:t>
            </a:r>
            <a:r>
              <a:rPr lang="en-US" dirty="0" smtClean="0"/>
              <a:t> Chapter 1</a:t>
            </a:r>
            <a:endParaRPr lang="en-US" dirty="0"/>
          </a:p>
        </p:txBody>
      </p:sp>
    </p:spTree>
    <p:extLst>
      <p:ext uri="{BB962C8B-B14F-4D97-AF65-F5344CB8AC3E}">
        <p14:creationId xmlns:p14="http://schemas.microsoft.com/office/powerpoint/2010/main" val="33706047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3324"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3325"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3326"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grpSp>
        <p:nvGrpSpPr>
          <p:cNvPr id="3" name="Gruppieren 13"/>
          <p:cNvGrpSpPr>
            <a:grpSpLocks/>
          </p:cNvGrpSpPr>
          <p:nvPr/>
        </p:nvGrpSpPr>
        <p:grpSpPr bwMode="auto">
          <a:xfrm>
            <a:off x="698500" y="1643063"/>
            <a:ext cx="3659188" cy="1296987"/>
            <a:chOff x="699167" y="1643050"/>
            <a:chExt cx="3658519" cy="1297164"/>
          </a:xfrm>
        </p:grpSpPr>
        <p:pic>
          <p:nvPicPr>
            <p:cNvPr id="13322" name="Grafik 10" descr="UM.png"/>
            <p:cNvPicPr>
              <a:picLocks noChangeAspect="1"/>
            </p:cNvPicPr>
            <p:nvPr/>
          </p:nvPicPr>
          <p:blipFill>
            <a:blip r:embed="rId6"/>
            <a:srcRect/>
            <a:stretch>
              <a:fillRect/>
            </a:stretch>
          </p:blipFill>
          <p:spPr bwMode="auto">
            <a:xfrm>
              <a:off x="699167" y="1643050"/>
              <a:ext cx="1801131" cy="967050"/>
            </a:xfrm>
            <a:prstGeom prst="rect">
              <a:avLst/>
            </a:prstGeom>
            <a:noFill/>
            <a:ln w="9525">
              <a:noFill/>
              <a:miter lim="800000"/>
              <a:headEnd/>
              <a:tailEnd/>
            </a:ln>
          </p:spPr>
        </p:pic>
        <p:pic>
          <p:nvPicPr>
            <p:cNvPr id="13323" name="Grafik 11" descr="UMarrow.png"/>
            <p:cNvPicPr>
              <a:picLocks noChangeAspect="1"/>
            </p:cNvPicPr>
            <p:nvPr/>
          </p:nvPicPr>
          <p:blipFill>
            <a:blip r:embed="rId7"/>
            <a:srcRect/>
            <a:stretch>
              <a:fillRect/>
            </a:stretch>
          </p:blipFill>
          <p:spPr bwMode="auto">
            <a:xfrm>
              <a:off x="2571736" y="2071678"/>
              <a:ext cx="1785950" cy="868536"/>
            </a:xfrm>
            <a:prstGeom prst="rect">
              <a:avLst/>
            </a:prstGeom>
            <a:noFill/>
            <a:ln w="9525">
              <a:noFill/>
              <a:miter lim="800000"/>
              <a:headEnd/>
              <a:tailEnd/>
            </a:ln>
          </p:spPr>
        </p:pic>
      </p:grpSp>
      <p:sp>
        <p:nvSpPr>
          <p:cNvPr id="13317" name="Rechteck 19"/>
          <p:cNvSpPr>
            <a:spLocks noChangeArrowheads="1"/>
          </p:cNvSpPr>
          <p:nvPr/>
        </p:nvSpPr>
        <p:spPr bwMode="auto">
          <a:xfrm>
            <a:off x="4286250" y="1428750"/>
            <a:ext cx="4572000" cy="707886"/>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Content-based</a:t>
            </a:r>
            <a:r>
              <a:rPr lang="en-US" sz="2000" b="1">
                <a:solidFill>
                  <a:srgbClr val="003366"/>
                </a:solidFill>
                <a:latin typeface="Calibri" pitchFamily="34" charset="0"/>
              </a:rPr>
              <a:t>: "Show </a:t>
            </a:r>
            <a:r>
              <a:rPr lang="en-US" sz="2000" b="1" dirty="0">
                <a:solidFill>
                  <a:srgbClr val="003366"/>
                </a:solidFill>
                <a:latin typeface="Calibri" pitchFamily="34" charset="0"/>
              </a:rPr>
              <a:t>me more of the same what </a:t>
            </a:r>
            <a:r>
              <a:rPr lang="en-US" sz="2000" b="1">
                <a:solidFill>
                  <a:srgbClr val="003366"/>
                </a:solidFill>
                <a:latin typeface="Calibri" pitchFamily="34" charset="0"/>
              </a:rPr>
              <a:t>I've </a:t>
            </a:r>
            <a:r>
              <a:rPr lang="en-US" sz="2000" b="1" smtClean="0">
                <a:solidFill>
                  <a:srgbClr val="003366"/>
                </a:solidFill>
                <a:latin typeface="Calibri" pitchFamily="34" charset="0"/>
              </a:rPr>
              <a:t>liked"</a:t>
            </a:r>
            <a:endParaRPr lang="en-US" sz="2000" dirty="0">
              <a:solidFill>
                <a:srgbClr val="000000"/>
              </a:solidFill>
            </a:endParaRPr>
          </a:p>
        </p:txBody>
      </p:sp>
      <p:grpSp>
        <p:nvGrpSpPr>
          <p:cNvPr id="4" name="Gruppieren 23"/>
          <p:cNvGrpSpPr>
            <a:grpSpLocks/>
          </p:cNvGrpSpPr>
          <p:nvPr/>
        </p:nvGrpSpPr>
        <p:grpSpPr bwMode="auto">
          <a:xfrm>
            <a:off x="714375" y="3857625"/>
            <a:ext cx="3143250" cy="739775"/>
            <a:chOff x="714348" y="3857628"/>
            <a:chExt cx="3143272" cy="739014"/>
          </a:xfrm>
        </p:grpSpPr>
        <p:pic>
          <p:nvPicPr>
            <p:cNvPr id="13320" name="Grafik 21" descr="PM.png"/>
            <p:cNvPicPr>
              <a:picLocks noChangeAspect="1"/>
            </p:cNvPicPr>
            <p:nvPr/>
          </p:nvPicPr>
          <p:blipFill>
            <a:blip r:embed="rId8"/>
            <a:srcRect/>
            <a:stretch>
              <a:fillRect/>
            </a:stretch>
          </p:blipFill>
          <p:spPr bwMode="auto">
            <a:xfrm>
              <a:off x="714348" y="3857628"/>
              <a:ext cx="1785950" cy="739014"/>
            </a:xfrm>
            <a:prstGeom prst="rect">
              <a:avLst/>
            </a:prstGeom>
            <a:noFill/>
            <a:ln w="9525">
              <a:noFill/>
              <a:miter lim="800000"/>
              <a:headEnd/>
              <a:tailEnd/>
            </a:ln>
          </p:spPr>
        </p:pic>
        <p:pic>
          <p:nvPicPr>
            <p:cNvPr id="13321" name="Grafik 22" descr="PMarrow.png"/>
            <p:cNvPicPr>
              <a:picLocks noChangeAspect="1"/>
            </p:cNvPicPr>
            <p:nvPr/>
          </p:nvPicPr>
          <p:blipFill>
            <a:blip r:embed="rId9"/>
            <a:srcRect/>
            <a:stretch>
              <a:fillRect/>
            </a:stretch>
          </p:blipFill>
          <p:spPr bwMode="auto">
            <a:xfrm>
              <a:off x="2714612" y="3929066"/>
              <a:ext cx="1143008" cy="285752"/>
            </a:xfrm>
            <a:prstGeom prst="rect">
              <a:avLst/>
            </a:prstGeom>
            <a:noFill/>
            <a:ln w="9525">
              <a:noFill/>
              <a:miter lim="800000"/>
              <a:headEnd/>
              <a:tailEnd/>
            </a:ln>
          </p:spPr>
        </p:pic>
      </p:grpSp>
      <p:sp>
        <p:nvSpPr>
          <p:cNvPr id="14" name="Rectangle 13"/>
          <p:cNvSpPr/>
          <p:nvPr/>
        </p:nvSpPr>
        <p:spPr>
          <a:xfrm>
            <a:off x="0" y="6248400"/>
            <a:ext cx="7848600" cy="369332"/>
          </a:xfrm>
          <a:prstGeom prst="rect">
            <a:avLst/>
          </a:prstGeom>
        </p:spPr>
        <p:txBody>
          <a:bodyPr wrap="square">
            <a:spAutoFit/>
          </a:bodyPr>
          <a:lstStyle/>
          <a:p>
            <a:r>
              <a:rPr lang="en-US" dirty="0">
                <a:hlinkClick r:id="rId10"/>
              </a:rPr>
              <a:t>http://</a:t>
            </a:r>
            <a:r>
              <a:rPr lang="en-US" dirty="0" smtClean="0">
                <a:hlinkClick r:id="rId10"/>
              </a:rPr>
              <a:t>recommenderbook.net/teaching-material/slides</a:t>
            </a:r>
            <a:r>
              <a:rPr lang="en-US" dirty="0" smtClean="0"/>
              <a:t> Chapter 1</a:t>
            </a:r>
            <a:endParaRPr lang="en-US" dirty="0"/>
          </a:p>
        </p:txBody>
      </p:sp>
    </p:spTree>
    <p:extLst>
      <p:ext uri="{BB962C8B-B14F-4D97-AF65-F5344CB8AC3E}">
        <p14:creationId xmlns:p14="http://schemas.microsoft.com/office/powerpoint/2010/main" val="543025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4351"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4352"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4353"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grpSp>
        <p:nvGrpSpPr>
          <p:cNvPr id="3" name="Gruppieren 13"/>
          <p:cNvGrpSpPr>
            <a:grpSpLocks/>
          </p:cNvGrpSpPr>
          <p:nvPr/>
        </p:nvGrpSpPr>
        <p:grpSpPr bwMode="auto">
          <a:xfrm>
            <a:off x="698500" y="1643063"/>
            <a:ext cx="3659188" cy="1296987"/>
            <a:chOff x="699167" y="1643050"/>
            <a:chExt cx="3658519" cy="1297164"/>
          </a:xfrm>
        </p:grpSpPr>
        <p:pic>
          <p:nvPicPr>
            <p:cNvPr id="14349" name="Grafik 10" descr="UM.png"/>
            <p:cNvPicPr>
              <a:picLocks noChangeAspect="1"/>
            </p:cNvPicPr>
            <p:nvPr/>
          </p:nvPicPr>
          <p:blipFill>
            <a:blip r:embed="rId6"/>
            <a:srcRect/>
            <a:stretch>
              <a:fillRect/>
            </a:stretch>
          </p:blipFill>
          <p:spPr bwMode="auto">
            <a:xfrm>
              <a:off x="699167" y="1643050"/>
              <a:ext cx="1801131" cy="967050"/>
            </a:xfrm>
            <a:prstGeom prst="rect">
              <a:avLst/>
            </a:prstGeom>
            <a:noFill/>
            <a:ln w="9525">
              <a:noFill/>
              <a:miter lim="800000"/>
              <a:headEnd/>
              <a:tailEnd/>
            </a:ln>
          </p:spPr>
        </p:pic>
        <p:pic>
          <p:nvPicPr>
            <p:cNvPr id="14350" name="Grafik 11" descr="UMarrow.png"/>
            <p:cNvPicPr>
              <a:picLocks noChangeAspect="1"/>
            </p:cNvPicPr>
            <p:nvPr/>
          </p:nvPicPr>
          <p:blipFill>
            <a:blip r:embed="rId7"/>
            <a:srcRect/>
            <a:stretch>
              <a:fillRect/>
            </a:stretch>
          </p:blipFill>
          <p:spPr bwMode="auto">
            <a:xfrm>
              <a:off x="2571736" y="2071678"/>
              <a:ext cx="1785950" cy="868536"/>
            </a:xfrm>
            <a:prstGeom prst="rect">
              <a:avLst/>
            </a:prstGeom>
            <a:noFill/>
            <a:ln w="9525">
              <a:noFill/>
              <a:miter lim="800000"/>
              <a:headEnd/>
              <a:tailEnd/>
            </a:ln>
          </p:spPr>
        </p:pic>
      </p:grpSp>
      <p:grpSp>
        <p:nvGrpSpPr>
          <p:cNvPr id="4" name="Gruppieren 23"/>
          <p:cNvGrpSpPr>
            <a:grpSpLocks/>
          </p:cNvGrpSpPr>
          <p:nvPr/>
        </p:nvGrpSpPr>
        <p:grpSpPr bwMode="auto">
          <a:xfrm>
            <a:off x="714375" y="3857625"/>
            <a:ext cx="3143250" cy="739775"/>
            <a:chOff x="714348" y="3857628"/>
            <a:chExt cx="3143272" cy="739014"/>
          </a:xfrm>
        </p:grpSpPr>
        <p:pic>
          <p:nvPicPr>
            <p:cNvPr id="14347" name="Grafik 21" descr="PM.png"/>
            <p:cNvPicPr>
              <a:picLocks noChangeAspect="1"/>
            </p:cNvPicPr>
            <p:nvPr/>
          </p:nvPicPr>
          <p:blipFill>
            <a:blip r:embed="rId8"/>
            <a:srcRect/>
            <a:stretch>
              <a:fillRect/>
            </a:stretch>
          </p:blipFill>
          <p:spPr bwMode="auto">
            <a:xfrm>
              <a:off x="714348" y="3857628"/>
              <a:ext cx="1785950" cy="739014"/>
            </a:xfrm>
            <a:prstGeom prst="rect">
              <a:avLst/>
            </a:prstGeom>
            <a:noFill/>
            <a:ln w="9525">
              <a:noFill/>
              <a:miter lim="800000"/>
              <a:headEnd/>
              <a:tailEnd/>
            </a:ln>
          </p:spPr>
        </p:pic>
        <p:pic>
          <p:nvPicPr>
            <p:cNvPr id="14348" name="Grafik 22" descr="PMarrow.png"/>
            <p:cNvPicPr>
              <a:picLocks noChangeAspect="1"/>
            </p:cNvPicPr>
            <p:nvPr/>
          </p:nvPicPr>
          <p:blipFill>
            <a:blip r:embed="rId9"/>
            <a:srcRect/>
            <a:stretch>
              <a:fillRect/>
            </a:stretch>
          </p:blipFill>
          <p:spPr bwMode="auto">
            <a:xfrm>
              <a:off x="2714612" y="3929066"/>
              <a:ext cx="1143008" cy="285752"/>
            </a:xfrm>
            <a:prstGeom prst="rect">
              <a:avLst/>
            </a:prstGeom>
            <a:noFill/>
            <a:ln w="9525">
              <a:noFill/>
              <a:miter lim="800000"/>
              <a:headEnd/>
              <a:tailEnd/>
            </a:ln>
          </p:spPr>
        </p:pic>
      </p:grpSp>
      <p:sp>
        <p:nvSpPr>
          <p:cNvPr id="14342" name="Rechteck 24"/>
          <p:cNvSpPr>
            <a:spLocks noChangeArrowheads="1"/>
          </p:cNvSpPr>
          <p:nvPr/>
        </p:nvSpPr>
        <p:spPr bwMode="auto">
          <a:xfrm>
            <a:off x="4429125" y="1643063"/>
            <a:ext cx="4572000" cy="707886"/>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Knowledge-based</a:t>
            </a:r>
            <a:r>
              <a:rPr lang="en-US" sz="2000" b="1">
                <a:solidFill>
                  <a:srgbClr val="003366"/>
                </a:solidFill>
                <a:latin typeface="Calibri" pitchFamily="34" charset="0"/>
              </a:rPr>
              <a:t>: </a:t>
            </a:r>
            <a:r>
              <a:rPr lang="en-US" sz="2000" b="1" smtClean="0">
                <a:solidFill>
                  <a:srgbClr val="003366"/>
                </a:solidFill>
                <a:latin typeface="Calibri" pitchFamily="34" charset="0"/>
              </a:rPr>
              <a:t>"Tell </a:t>
            </a:r>
            <a:r>
              <a:rPr lang="en-US" sz="2000" b="1" dirty="0">
                <a:solidFill>
                  <a:srgbClr val="003366"/>
                </a:solidFill>
                <a:latin typeface="Calibri" pitchFamily="34" charset="0"/>
              </a:rPr>
              <a:t>me what fits based on </a:t>
            </a:r>
            <a:r>
              <a:rPr lang="en-US" sz="2000" b="1">
                <a:solidFill>
                  <a:srgbClr val="003366"/>
                </a:solidFill>
                <a:latin typeface="Calibri" pitchFamily="34" charset="0"/>
              </a:rPr>
              <a:t>my </a:t>
            </a:r>
            <a:r>
              <a:rPr lang="en-US" sz="2000" b="1" smtClean="0">
                <a:solidFill>
                  <a:srgbClr val="003366"/>
                </a:solidFill>
                <a:latin typeface="Calibri" pitchFamily="34" charset="0"/>
              </a:rPr>
              <a:t>needs"</a:t>
            </a:r>
            <a:endParaRPr lang="en-US" sz="2000" b="1" dirty="0">
              <a:solidFill>
                <a:srgbClr val="003366"/>
              </a:solidFill>
              <a:latin typeface="Calibri" pitchFamily="34" charset="0"/>
            </a:endParaRPr>
          </a:p>
        </p:txBody>
      </p:sp>
      <p:grpSp>
        <p:nvGrpSpPr>
          <p:cNvPr id="5" name="Gruppieren 27"/>
          <p:cNvGrpSpPr>
            <a:grpSpLocks/>
          </p:cNvGrpSpPr>
          <p:nvPr/>
        </p:nvGrpSpPr>
        <p:grpSpPr bwMode="auto">
          <a:xfrm>
            <a:off x="750888" y="4500563"/>
            <a:ext cx="3349625" cy="1357312"/>
            <a:chOff x="751620" y="4500570"/>
            <a:chExt cx="3348404" cy="1357322"/>
          </a:xfrm>
        </p:grpSpPr>
        <p:pic>
          <p:nvPicPr>
            <p:cNvPr id="14345" name="Grafik 25" descr="KM.png"/>
            <p:cNvPicPr>
              <a:picLocks noChangeAspect="1"/>
            </p:cNvPicPr>
            <p:nvPr/>
          </p:nvPicPr>
          <p:blipFill>
            <a:blip r:embed="rId10"/>
            <a:srcRect/>
            <a:stretch>
              <a:fillRect/>
            </a:stretch>
          </p:blipFill>
          <p:spPr bwMode="auto">
            <a:xfrm>
              <a:off x="751620" y="5000636"/>
              <a:ext cx="1677240" cy="857256"/>
            </a:xfrm>
            <a:prstGeom prst="rect">
              <a:avLst/>
            </a:prstGeom>
            <a:noFill/>
            <a:ln w="9525">
              <a:noFill/>
              <a:miter lim="800000"/>
              <a:headEnd/>
              <a:tailEnd/>
            </a:ln>
          </p:spPr>
        </p:pic>
        <p:pic>
          <p:nvPicPr>
            <p:cNvPr id="14346" name="Grafik 26" descr="KMarrow.png"/>
            <p:cNvPicPr>
              <a:picLocks noChangeAspect="1"/>
            </p:cNvPicPr>
            <p:nvPr/>
          </p:nvPicPr>
          <p:blipFill>
            <a:blip r:embed="rId11"/>
            <a:srcRect/>
            <a:stretch>
              <a:fillRect/>
            </a:stretch>
          </p:blipFill>
          <p:spPr bwMode="auto">
            <a:xfrm>
              <a:off x="2428860" y="4500570"/>
              <a:ext cx="1671164" cy="1047752"/>
            </a:xfrm>
            <a:prstGeom prst="rect">
              <a:avLst/>
            </a:prstGeom>
            <a:noFill/>
            <a:ln w="9525">
              <a:noFill/>
              <a:miter lim="800000"/>
              <a:headEnd/>
              <a:tailEnd/>
            </a:ln>
          </p:spPr>
        </p:pic>
      </p:grpSp>
      <p:sp>
        <p:nvSpPr>
          <p:cNvPr id="17" name="Rectangle 16"/>
          <p:cNvSpPr/>
          <p:nvPr/>
        </p:nvSpPr>
        <p:spPr>
          <a:xfrm>
            <a:off x="0" y="6248400"/>
            <a:ext cx="7848600" cy="369332"/>
          </a:xfrm>
          <a:prstGeom prst="rect">
            <a:avLst/>
          </a:prstGeom>
        </p:spPr>
        <p:txBody>
          <a:bodyPr wrap="square">
            <a:spAutoFit/>
          </a:bodyPr>
          <a:lstStyle/>
          <a:p>
            <a:r>
              <a:rPr lang="en-US" dirty="0">
                <a:hlinkClick r:id="rId12"/>
              </a:rPr>
              <a:t>http://</a:t>
            </a:r>
            <a:r>
              <a:rPr lang="en-US" dirty="0" smtClean="0">
                <a:hlinkClick r:id="rId12"/>
              </a:rPr>
              <a:t>recommenderbook.net/teaching-material/slides</a:t>
            </a:r>
            <a:r>
              <a:rPr lang="en-US" dirty="0" smtClean="0"/>
              <a:t> Chapter 1</a:t>
            </a:r>
            <a:endParaRPr lang="en-US" dirty="0"/>
          </a:p>
        </p:txBody>
      </p:sp>
    </p:spTree>
    <p:extLst>
      <p:ext uri="{BB962C8B-B14F-4D97-AF65-F5344CB8AC3E}">
        <p14:creationId xmlns:p14="http://schemas.microsoft.com/office/powerpoint/2010/main" val="31332128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Paradigms of recommender systems</a:t>
            </a:r>
          </a:p>
        </p:txBody>
      </p:sp>
      <p:grpSp>
        <p:nvGrpSpPr>
          <p:cNvPr id="2" name="Gruppieren 12"/>
          <p:cNvGrpSpPr>
            <a:grpSpLocks/>
          </p:cNvGrpSpPr>
          <p:nvPr/>
        </p:nvGrpSpPr>
        <p:grpSpPr bwMode="auto">
          <a:xfrm>
            <a:off x="4071938" y="3000375"/>
            <a:ext cx="4181475" cy="1547813"/>
            <a:chOff x="4786314" y="3071810"/>
            <a:chExt cx="4181496" cy="1547815"/>
          </a:xfrm>
        </p:grpSpPr>
        <p:pic>
          <p:nvPicPr>
            <p:cNvPr id="15378" name="Grafik 5" descr="Box.png"/>
            <p:cNvPicPr>
              <a:picLocks noChangeAspect="1"/>
            </p:cNvPicPr>
            <p:nvPr/>
          </p:nvPicPr>
          <p:blipFill>
            <a:blip r:embed="rId3"/>
            <a:srcRect/>
            <a:stretch>
              <a:fillRect/>
            </a:stretch>
          </p:blipFill>
          <p:spPr bwMode="auto">
            <a:xfrm>
              <a:off x="4786314" y="3214686"/>
              <a:ext cx="1643074" cy="1365016"/>
            </a:xfrm>
            <a:prstGeom prst="rect">
              <a:avLst/>
            </a:prstGeom>
            <a:noFill/>
            <a:ln w="9525">
              <a:noFill/>
              <a:miter lim="800000"/>
              <a:headEnd/>
              <a:tailEnd/>
            </a:ln>
          </p:spPr>
        </p:pic>
        <p:pic>
          <p:nvPicPr>
            <p:cNvPr id="15379" name="Grafik 6" descr="Outputarrow.png"/>
            <p:cNvPicPr>
              <a:picLocks noChangeAspect="1"/>
            </p:cNvPicPr>
            <p:nvPr/>
          </p:nvPicPr>
          <p:blipFill>
            <a:blip r:embed="rId4"/>
            <a:srcRect/>
            <a:stretch>
              <a:fillRect/>
            </a:stretch>
          </p:blipFill>
          <p:spPr bwMode="auto">
            <a:xfrm>
              <a:off x="6215074" y="3500438"/>
              <a:ext cx="1129063" cy="219072"/>
            </a:xfrm>
            <a:prstGeom prst="rect">
              <a:avLst/>
            </a:prstGeom>
            <a:noFill/>
            <a:ln w="9525">
              <a:noFill/>
              <a:miter lim="800000"/>
              <a:headEnd/>
              <a:tailEnd/>
            </a:ln>
          </p:spPr>
        </p:pic>
        <p:pic>
          <p:nvPicPr>
            <p:cNvPr id="15380" name="Grafik 7" descr="Output.png"/>
            <p:cNvPicPr>
              <a:picLocks noChangeAspect="1"/>
            </p:cNvPicPr>
            <p:nvPr/>
          </p:nvPicPr>
          <p:blipFill>
            <a:blip r:embed="rId5"/>
            <a:srcRect/>
            <a:stretch>
              <a:fillRect/>
            </a:stretch>
          </p:blipFill>
          <p:spPr bwMode="auto">
            <a:xfrm>
              <a:off x="7358082" y="3071810"/>
              <a:ext cx="1609728" cy="1547815"/>
            </a:xfrm>
            <a:prstGeom prst="rect">
              <a:avLst/>
            </a:prstGeom>
            <a:noFill/>
            <a:ln w="9525">
              <a:noFill/>
              <a:miter lim="800000"/>
              <a:headEnd/>
              <a:tailEnd/>
            </a:ln>
          </p:spPr>
        </p:pic>
      </p:grpSp>
      <p:grpSp>
        <p:nvGrpSpPr>
          <p:cNvPr id="3" name="Gruppieren 13"/>
          <p:cNvGrpSpPr>
            <a:grpSpLocks/>
          </p:cNvGrpSpPr>
          <p:nvPr/>
        </p:nvGrpSpPr>
        <p:grpSpPr bwMode="auto">
          <a:xfrm>
            <a:off x="698500" y="1643063"/>
            <a:ext cx="3659188" cy="1296987"/>
            <a:chOff x="699167" y="1643050"/>
            <a:chExt cx="3658519" cy="1297164"/>
          </a:xfrm>
        </p:grpSpPr>
        <p:pic>
          <p:nvPicPr>
            <p:cNvPr id="15376" name="Grafik 10" descr="UM.png"/>
            <p:cNvPicPr>
              <a:picLocks noChangeAspect="1"/>
            </p:cNvPicPr>
            <p:nvPr/>
          </p:nvPicPr>
          <p:blipFill>
            <a:blip r:embed="rId6"/>
            <a:srcRect/>
            <a:stretch>
              <a:fillRect/>
            </a:stretch>
          </p:blipFill>
          <p:spPr bwMode="auto">
            <a:xfrm>
              <a:off x="699167" y="1643050"/>
              <a:ext cx="1801131" cy="967050"/>
            </a:xfrm>
            <a:prstGeom prst="rect">
              <a:avLst/>
            </a:prstGeom>
            <a:noFill/>
            <a:ln w="9525">
              <a:noFill/>
              <a:miter lim="800000"/>
              <a:headEnd/>
              <a:tailEnd/>
            </a:ln>
          </p:spPr>
        </p:pic>
        <p:pic>
          <p:nvPicPr>
            <p:cNvPr id="15377" name="Grafik 11" descr="UMarrow.png"/>
            <p:cNvPicPr>
              <a:picLocks noChangeAspect="1"/>
            </p:cNvPicPr>
            <p:nvPr/>
          </p:nvPicPr>
          <p:blipFill>
            <a:blip r:embed="rId7"/>
            <a:srcRect/>
            <a:stretch>
              <a:fillRect/>
            </a:stretch>
          </p:blipFill>
          <p:spPr bwMode="auto">
            <a:xfrm>
              <a:off x="2571736" y="2071678"/>
              <a:ext cx="1785950" cy="868536"/>
            </a:xfrm>
            <a:prstGeom prst="rect">
              <a:avLst/>
            </a:prstGeom>
            <a:noFill/>
            <a:ln w="9525">
              <a:noFill/>
              <a:miter lim="800000"/>
              <a:headEnd/>
              <a:tailEnd/>
            </a:ln>
          </p:spPr>
        </p:pic>
      </p:grpSp>
      <p:grpSp>
        <p:nvGrpSpPr>
          <p:cNvPr id="4" name="Gruppieren 18"/>
          <p:cNvGrpSpPr>
            <a:grpSpLocks/>
          </p:cNvGrpSpPr>
          <p:nvPr/>
        </p:nvGrpSpPr>
        <p:grpSpPr bwMode="auto">
          <a:xfrm>
            <a:off x="785813" y="2722563"/>
            <a:ext cx="3252787" cy="920750"/>
            <a:chOff x="857224" y="2722011"/>
            <a:chExt cx="3252812" cy="921303"/>
          </a:xfrm>
        </p:grpSpPr>
        <p:pic>
          <p:nvPicPr>
            <p:cNvPr id="15374" name="Grafik 16" descr="Commarrow.png"/>
            <p:cNvPicPr>
              <a:picLocks noChangeAspect="1"/>
            </p:cNvPicPr>
            <p:nvPr/>
          </p:nvPicPr>
          <p:blipFill>
            <a:blip r:embed="rId8"/>
            <a:srcRect/>
            <a:stretch>
              <a:fillRect/>
            </a:stretch>
          </p:blipFill>
          <p:spPr bwMode="auto">
            <a:xfrm>
              <a:off x="2143108" y="3143248"/>
              <a:ext cx="1966928" cy="500066"/>
            </a:xfrm>
            <a:prstGeom prst="rect">
              <a:avLst/>
            </a:prstGeom>
            <a:noFill/>
            <a:ln w="9525">
              <a:noFill/>
              <a:miter lim="800000"/>
              <a:headEnd/>
              <a:tailEnd/>
            </a:ln>
          </p:spPr>
        </p:pic>
        <p:pic>
          <p:nvPicPr>
            <p:cNvPr id="15375" name="Grafik 15" descr="Community.png"/>
            <p:cNvPicPr>
              <a:picLocks noChangeAspect="1"/>
            </p:cNvPicPr>
            <p:nvPr/>
          </p:nvPicPr>
          <p:blipFill>
            <a:blip r:embed="rId9"/>
            <a:srcRect/>
            <a:stretch>
              <a:fillRect/>
            </a:stretch>
          </p:blipFill>
          <p:spPr bwMode="auto">
            <a:xfrm>
              <a:off x="857224" y="2722011"/>
              <a:ext cx="1428760" cy="849865"/>
            </a:xfrm>
            <a:prstGeom prst="rect">
              <a:avLst/>
            </a:prstGeom>
            <a:noFill/>
            <a:ln w="9525">
              <a:noFill/>
              <a:miter lim="800000"/>
              <a:headEnd/>
              <a:tailEnd/>
            </a:ln>
          </p:spPr>
        </p:pic>
      </p:grpSp>
      <p:grpSp>
        <p:nvGrpSpPr>
          <p:cNvPr id="5" name="Gruppieren 23"/>
          <p:cNvGrpSpPr>
            <a:grpSpLocks/>
          </p:cNvGrpSpPr>
          <p:nvPr/>
        </p:nvGrpSpPr>
        <p:grpSpPr bwMode="auto">
          <a:xfrm>
            <a:off x="714375" y="3857625"/>
            <a:ext cx="3143250" cy="739775"/>
            <a:chOff x="714348" y="3857628"/>
            <a:chExt cx="3143272" cy="739014"/>
          </a:xfrm>
        </p:grpSpPr>
        <p:pic>
          <p:nvPicPr>
            <p:cNvPr id="15372" name="Grafik 21" descr="PM.png"/>
            <p:cNvPicPr>
              <a:picLocks noChangeAspect="1"/>
            </p:cNvPicPr>
            <p:nvPr/>
          </p:nvPicPr>
          <p:blipFill>
            <a:blip r:embed="rId10"/>
            <a:srcRect/>
            <a:stretch>
              <a:fillRect/>
            </a:stretch>
          </p:blipFill>
          <p:spPr bwMode="auto">
            <a:xfrm>
              <a:off x="714348" y="3857628"/>
              <a:ext cx="1785950" cy="739014"/>
            </a:xfrm>
            <a:prstGeom prst="rect">
              <a:avLst/>
            </a:prstGeom>
            <a:noFill/>
            <a:ln w="9525">
              <a:noFill/>
              <a:miter lim="800000"/>
              <a:headEnd/>
              <a:tailEnd/>
            </a:ln>
          </p:spPr>
        </p:pic>
        <p:pic>
          <p:nvPicPr>
            <p:cNvPr id="15373" name="Grafik 22" descr="PMarrow.png"/>
            <p:cNvPicPr>
              <a:picLocks noChangeAspect="1"/>
            </p:cNvPicPr>
            <p:nvPr/>
          </p:nvPicPr>
          <p:blipFill>
            <a:blip r:embed="rId11"/>
            <a:srcRect/>
            <a:stretch>
              <a:fillRect/>
            </a:stretch>
          </p:blipFill>
          <p:spPr bwMode="auto">
            <a:xfrm>
              <a:off x="2714612" y="3929066"/>
              <a:ext cx="1143008" cy="285752"/>
            </a:xfrm>
            <a:prstGeom prst="rect">
              <a:avLst/>
            </a:prstGeom>
            <a:noFill/>
            <a:ln w="9525">
              <a:noFill/>
              <a:miter lim="800000"/>
              <a:headEnd/>
              <a:tailEnd/>
            </a:ln>
          </p:spPr>
        </p:pic>
      </p:grpSp>
      <p:grpSp>
        <p:nvGrpSpPr>
          <p:cNvPr id="6" name="Gruppieren 27"/>
          <p:cNvGrpSpPr>
            <a:grpSpLocks/>
          </p:cNvGrpSpPr>
          <p:nvPr/>
        </p:nvGrpSpPr>
        <p:grpSpPr bwMode="auto">
          <a:xfrm>
            <a:off x="750888" y="4500563"/>
            <a:ext cx="3349625" cy="1357312"/>
            <a:chOff x="751620" y="4500570"/>
            <a:chExt cx="3348404" cy="1357322"/>
          </a:xfrm>
        </p:grpSpPr>
        <p:pic>
          <p:nvPicPr>
            <p:cNvPr id="15370" name="Grafik 25" descr="KM.png"/>
            <p:cNvPicPr>
              <a:picLocks noChangeAspect="1"/>
            </p:cNvPicPr>
            <p:nvPr/>
          </p:nvPicPr>
          <p:blipFill>
            <a:blip r:embed="rId12"/>
            <a:srcRect/>
            <a:stretch>
              <a:fillRect/>
            </a:stretch>
          </p:blipFill>
          <p:spPr bwMode="auto">
            <a:xfrm>
              <a:off x="751620" y="5000636"/>
              <a:ext cx="1677240" cy="857256"/>
            </a:xfrm>
            <a:prstGeom prst="rect">
              <a:avLst/>
            </a:prstGeom>
            <a:noFill/>
            <a:ln w="9525">
              <a:noFill/>
              <a:miter lim="800000"/>
              <a:headEnd/>
              <a:tailEnd/>
            </a:ln>
          </p:spPr>
        </p:pic>
        <p:pic>
          <p:nvPicPr>
            <p:cNvPr id="15371" name="Grafik 26" descr="KMarrow.png"/>
            <p:cNvPicPr>
              <a:picLocks noChangeAspect="1"/>
            </p:cNvPicPr>
            <p:nvPr/>
          </p:nvPicPr>
          <p:blipFill>
            <a:blip r:embed="rId13"/>
            <a:srcRect/>
            <a:stretch>
              <a:fillRect/>
            </a:stretch>
          </p:blipFill>
          <p:spPr bwMode="auto">
            <a:xfrm>
              <a:off x="2428860" y="4500570"/>
              <a:ext cx="1671164" cy="1047752"/>
            </a:xfrm>
            <a:prstGeom prst="rect">
              <a:avLst/>
            </a:prstGeom>
            <a:noFill/>
            <a:ln w="9525">
              <a:noFill/>
              <a:miter lim="800000"/>
              <a:headEnd/>
              <a:tailEnd/>
            </a:ln>
          </p:spPr>
        </p:pic>
      </p:grpSp>
      <p:sp>
        <p:nvSpPr>
          <p:cNvPr id="15368" name="Rechteck 28"/>
          <p:cNvSpPr>
            <a:spLocks noChangeArrowheads="1"/>
          </p:cNvSpPr>
          <p:nvPr/>
        </p:nvSpPr>
        <p:spPr bwMode="auto">
          <a:xfrm>
            <a:off x="4429125" y="1285875"/>
            <a:ext cx="4572000" cy="1015663"/>
          </a:xfrm>
          <a:prstGeom prst="rect">
            <a:avLst/>
          </a:prstGeom>
          <a:noFill/>
          <a:ln w="9525">
            <a:noFill/>
            <a:miter lim="800000"/>
            <a:headEnd/>
            <a:tailEnd/>
          </a:ln>
        </p:spPr>
        <p:txBody>
          <a:bodyPr>
            <a:spAutoFit/>
          </a:bodyPr>
          <a:lstStyle/>
          <a:p>
            <a:pPr fontAlgn="base">
              <a:spcBef>
                <a:spcPct val="0"/>
              </a:spcBef>
              <a:spcAft>
                <a:spcPct val="0"/>
              </a:spcAft>
            </a:pPr>
            <a:r>
              <a:rPr lang="en-US" sz="2000" b="1" dirty="0">
                <a:solidFill>
                  <a:srgbClr val="003366"/>
                </a:solidFill>
                <a:latin typeface="Calibri" pitchFamily="34" charset="0"/>
              </a:rPr>
              <a:t>Hybrid: combinations of various inputs and/or composition of different mechanism</a:t>
            </a:r>
          </a:p>
        </p:txBody>
      </p:sp>
      <p:sp>
        <p:nvSpPr>
          <p:cNvPr id="20" name="Rectangle 19"/>
          <p:cNvSpPr/>
          <p:nvPr/>
        </p:nvSpPr>
        <p:spPr>
          <a:xfrm>
            <a:off x="0" y="6248400"/>
            <a:ext cx="7848600" cy="369332"/>
          </a:xfrm>
          <a:prstGeom prst="rect">
            <a:avLst/>
          </a:prstGeom>
        </p:spPr>
        <p:txBody>
          <a:bodyPr wrap="square">
            <a:spAutoFit/>
          </a:bodyPr>
          <a:lstStyle/>
          <a:p>
            <a:r>
              <a:rPr lang="en-US" dirty="0">
                <a:hlinkClick r:id="rId14"/>
              </a:rPr>
              <a:t>http://</a:t>
            </a:r>
            <a:r>
              <a:rPr lang="en-US" dirty="0" smtClean="0">
                <a:hlinkClick r:id="rId14"/>
              </a:rPr>
              <a:t>recommenderbook.net/teaching-material/slides</a:t>
            </a:r>
            <a:r>
              <a:rPr lang="en-US" dirty="0" smtClean="0"/>
              <a:t> Chapter 1</a:t>
            </a:r>
            <a:endParaRPr lang="en-US" dirty="0"/>
          </a:p>
        </p:txBody>
      </p:sp>
    </p:spTree>
    <p:extLst>
      <p:ext uri="{BB962C8B-B14F-4D97-AF65-F5344CB8AC3E}">
        <p14:creationId xmlns:p14="http://schemas.microsoft.com/office/powerpoint/2010/main" val="182211831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29" t="5348" r="17924" b="4728"/>
          <a:stretch/>
        </p:blipFill>
        <p:spPr bwMode="auto">
          <a:xfrm>
            <a:off x="0" y="0"/>
            <a:ext cx="70792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10790" y="1447800"/>
            <a:ext cx="2417970" cy="369332"/>
          </a:xfrm>
          <a:prstGeom prst="rect">
            <a:avLst/>
          </a:prstGeom>
        </p:spPr>
        <p:txBody>
          <a:bodyPr wrap="none">
            <a:spAutoFit/>
          </a:bodyPr>
          <a:lstStyle/>
          <a:p>
            <a:r>
              <a:rPr lang="en-US" dirty="0"/>
              <a:t>http://www.kaggle.com</a:t>
            </a:r>
          </a:p>
        </p:txBody>
      </p:sp>
    </p:spTree>
    <p:extLst>
      <p:ext uri="{BB962C8B-B14F-4D97-AF65-F5344CB8AC3E}">
        <p14:creationId xmlns:p14="http://schemas.microsoft.com/office/powerpoint/2010/main" val="1516751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77" t="11603" r="17596" b="27634"/>
          <a:stretch/>
        </p:blipFill>
        <p:spPr bwMode="auto">
          <a:xfrm>
            <a:off x="-1230" y="29497"/>
            <a:ext cx="9067800" cy="60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416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0764" r="18093" b="7973"/>
          <a:stretch/>
        </p:blipFill>
        <p:spPr bwMode="auto">
          <a:xfrm>
            <a:off x="31955" y="-29497"/>
            <a:ext cx="8763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203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58" t="12913" r="17705" b="20699"/>
          <a:stretch/>
        </p:blipFill>
        <p:spPr bwMode="auto">
          <a:xfrm>
            <a:off x="-7374" y="231058"/>
            <a:ext cx="9083040" cy="662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218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Problems</a:t>
            </a:r>
            <a:endParaRPr lang="en-US" b="1" dirty="0"/>
          </a:p>
        </p:txBody>
      </p:sp>
      <p:sp>
        <p:nvSpPr>
          <p:cNvPr id="3" name="Content Placeholder 2"/>
          <p:cNvSpPr>
            <a:spLocks noGrp="1"/>
          </p:cNvSpPr>
          <p:nvPr>
            <p:ph idx="1"/>
          </p:nvPr>
        </p:nvSpPr>
        <p:spPr/>
        <p:txBody>
          <a:bodyPr/>
          <a:lstStyle/>
          <a:p>
            <a:r>
              <a:rPr lang="en-US" dirty="0" smtClean="0"/>
              <a:t>Basic problem is personalized matching of items to people or perhaps collections of items to collections of people</a:t>
            </a:r>
          </a:p>
          <a:p>
            <a:r>
              <a:rPr lang="en-US" dirty="0" smtClean="0"/>
              <a:t>People to products: Online and Offline Commerce</a:t>
            </a:r>
          </a:p>
          <a:p>
            <a:r>
              <a:rPr lang="en-US" dirty="0" smtClean="0"/>
              <a:t>People to People: Social Networking</a:t>
            </a:r>
          </a:p>
          <a:p>
            <a:r>
              <a:rPr lang="en-US" dirty="0" smtClean="0"/>
              <a:t>People to Jobs or Employers: Job Sites</a:t>
            </a:r>
            <a:endParaRPr lang="en-US" dirty="0"/>
          </a:p>
        </p:txBody>
      </p:sp>
    </p:spTree>
    <p:extLst>
      <p:ext uri="{BB962C8B-B14F-4D97-AF65-F5344CB8AC3E}">
        <p14:creationId xmlns:p14="http://schemas.microsoft.com/office/powerpoint/2010/main" val="963199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dirty="0" smtClean="0"/>
              <a:t>UCI Recommender Examples</a:t>
            </a:r>
            <a:endParaRPr lang="en-US" dirty="0"/>
          </a:p>
        </p:txBody>
      </p:sp>
      <p:sp>
        <p:nvSpPr>
          <p:cNvPr id="3" name="Content Placeholder 2"/>
          <p:cNvSpPr>
            <a:spLocks noGrp="1"/>
          </p:cNvSpPr>
          <p:nvPr>
            <p:ph idx="1"/>
          </p:nvPr>
        </p:nvSpPr>
        <p:spPr>
          <a:xfrm>
            <a:off x="0" y="838200"/>
            <a:ext cx="9144000" cy="6019800"/>
          </a:xfrm>
        </p:spPr>
        <p:txBody>
          <a:bodyPr>
            <a:normAutofit fontScale="70000" lnSpcReduction="20000"/>
          </a:bodyPr>
          <a:lstStyle/>
          <a:p>
            <a:pPr marL="514350" indent="-514350">
              <a:buFont typeface="+mj-lt"/>
              <a:buAutoNum type="arabicParenR"/>
            </a:pPr>
            <a:r>
              <a:rPr lang="en-US" u="sng" dirty="0" smtClean="0">
                <a:hlinkClick r:id="rId2"/>
              </a:rPr>
              <a:t>Amazon.com</a:t>
            </a:r>
            <a:r>
              <a:rPr lang="en-US" u="sng" dirty="0">
                <a:hlinkClick r:id="rId2"/>
              </a:rPr>
              <a:t> </a:t>
            </a:r>
            <a:r>
              <a:rPr lang="en-US" dirty="0"/>
              <a:t>(Search for your favorite book and look at what other books are recommended)</a:t>
            </a:r>
            <a:r>
              <a:rPr lang="en-US" u="sng" dirty="0"/>
              <a:t> </a:t>
            </a:r>
            <a:endParaRPr lang="en-US" u="sng" dirty="0" smtClean="0"/>
          </a:p>
          <a:p>
            <a:pPr marL="514350" indent="-514350">
              <a:buFont typeface="+mj-lt"/>
              <a:buAutoNum type="arabicParenR"/>
            </a:pPr>
            <a:r>
              <a:rPr lang="en-US" u="sng" dirty="0" smtClean="0">
                <a:hlinkClick r:id="rId3"/>
              </a:rPr>
              <a:t>Bing</a:t>
            </a:r>
            <a:r>
              <a:rPr lang="en-US" dirty="0"/>
              <a:t> or </a:t>
            </a:r>
            <a:r>
              <a:rPr lang="en-US" u="sng" dirty="0">
                <a:hlinkClick r:id="rId4"/>
              </a:rPr>
              <a:t>Google </a:t>
            </a:r>
            <a:r>
              <a:rPr lang="en-US" dirty="0"/>
              <a:t>(Search for computer and view the ads that are displayed</a:t>
            </a:r>
            <a:r>
              <a:rPr lang="en-US" dirty="0" smtClean="0"/>
              <a:t>)</a:t>
            </a:r>
          </a:p>
          <a:p>
            <a:pPr marL="514350" indent="-514350">
              <a:buFont typeface="+mj-lt"/>
              <a:buAutoNum type="arabicParenR"/>
            </a:pPr>
            <a:r>
              <a:rPr lang="en-US" u="sng" dirty="0" smtClean="0">
                <a:hlinkClick r:id="rId5"/>
              </a:rPr>
              <a:t>Netflix</a:t>
            </a:r>
            <a:r>
              <a:rPr lang="en-US" dirty="0"/>
              <a:t> (If you have an account see how </a:t>
            </a:r>
            <a:r>
              <a:rPr lang="en-US" dirty="0" err="1"/>
              <a:t>netflix</a:t>
            </a:r>
            <a:r>
              <a:rPr lang="en-US" dirty="0"/>
              <a:t> recommends new movies to </a:t>
            </a:r>
            <a:r>
              <a:rPr lang="en-US" dirty="0" smtClean="0"/>
              <a:t>you)</a:t>
            </a:r>
          </a:p>
          <a:p>
            <a:pPr marL="514350" indent="-514350">
              <a:buFont typeface="+mj-lt"/>
              <a:buAutoNum type="arabicParenR"/>
            </a:pPr>
            <a:r>
              <a:rPr lang="en-US" u="sng" dirty="0" smtClean="0">
                <a:hlinkClick r:id="rId6"/>
              </a:rPr>
              <a:t>Jester</a:t>
            </a:r>
            <a:r>
              <a:rPr lang="en-US" u="sng" dirty="0">
                <a:hlinkClick r:id="rId6"/>
              </a:rPr>
              <a:t> </a:t>
            </a:r>
            <a:r>
              <a:rPr lang="en-US" dirty="0"/>
              <a:t>(Try it out and rate some </a:t>
            </a:r>
            <a:r>
              <a:rPr lang="en-US" dirty="0" smtClean="0"/>
              <a:t>jokes)</a:t>
            </a:r>
          </a:p>
          <a:p>
            <a:pPr marL="514350" indent="-514350">
              <a:buFont typeface="+mj-lt"/>
              <a:buAutoNum type="arabicParenR"/>
            </a:pPr>
            <a:r>
              <a:rPr lang="en-US" u="sng" dirty="0" err="1" smtClean="0">
                <a:hlinkClick r:id="rId7"/>
              </a:rPr>
              <a:t>MovieLens</a:t>
            </a:r>
            <a:r>
              <a:rPr lang="en-US" dirty="0"/>
              <a:t> </a:t>
            </a:r>
          </a:p>
          <a:p>
            <a:pPr marL="514350" indent="-514350">
              <a:buFont typeface="+mj-lt"/>
              <a:buAutoNum type="arabicParenR"/>
            </a:pPr>
            <a:r>
              <a:rPr lang="en-US" u="sng" dirty="0" smtClean="0">
                <a:hlinkClick r:id="rId8"/>
              </a:rPr>
              <a:t>Pandora</a:t>
            </a:r>
            <a:r>
              <a:rPr lang="en-US" u="sng" dirty="0">
                <a:hlinkClick r:id="rId8"/>
              </a:rPr>
              <a:t> </a:t>
            </a:r>
            <a:r>
              <a:rPr lang="en-US" dirty="0"/>
              <a:t>(Try adding some songs and observe what it </a:t>
            </a:r>
            <a:r>
              <a:rPr lang="en-US" dirty="0" smtClean="0"/>
              <a:t>plays </a:t>
            </a:r>
            <a:r>
              <a:rPr lang="en-US" dirty="0"/>
              <a:t>for you)</a:t>
            </a:r>
            <a:br>
              <a:rPr lang="en-US" dirty="0"/>
            </a:br>
            <a:r>
              <a:rPr lang="en-US" dirty="0"/>
              <a:t>Watch </a:t>
            </a:r>
            <a:r>
              <a:rPr lang="en-US" u="sng" dirty="0">
                <a:hlinkClick r:id="rId9"/>
              </a:rPr>
              <a:t>this Time Video on the Pandora Recommender System </a:t>
            </a:r>
            <a:r>
              <a:rPr lang="en-US" dirty="0"/>
              <a:t>(Then check out that Time Video webpage and observe it is recommending related videos </a:t>
            </a:r>
            <a:r>
              <a:rPr lang="en-US" dirty="0" smtClean="0"/>
              <a:t>....)</a:t>
            </a:r>
            <a:endParaRPr lang="en-US" dirty="0"/>
          </a:p>
          <a:p>
            <a:pPr marL="514350" indent="-514350">
              <a:buFont typeface="+mj-lt"/>
              <a:buAutoNum type="arabicParenR"/>
            </a:pPr>
            <a:r>
              <a:rPr lang="en-US" u="sng" dirty="0" smtClean="0">
                <a:hlinkClick r:id="rId10"/>
              </a:rPr>
              <a:t>Y</a:t>
            </a:r>
            <a:r>
              <a:rPr lang="en-US" u="sng" dirty="0">
                <a:hlinkClick r:id="rId10"/>
              </a:rPr>
              <a:t>! </a:t>
            </a:r>
            <a:r>
              <a:rPr lang="en-US" u="sng" dirty="0" smtClean="0">
                <a:hlinkClick r:id="rId10"/>
              </a:rPr>
              <a:t>Music</a:t>
            </a:r>
            <a:endParaRPr lang="en-US" dirty="0"/>
          </a:p>
          <a:p>
            <a:pPr marL="514350" indent="-514350">
              <a:buFont typeface="+mj-lt"/>
              <a:buAutoNum type="arabicParenR"/>
            </a:pPr>
            <a:r>
              <a:rPr lang="en-US" u="sng" dirty="0" err="1" smtClean="0">
                <a:hlinkClick r:id="rId11"/>
              </a:rPr>
              <a:t>StumbleUpon</a:t>
            </a:r>
            <a:r>
              <a:rPr lang="en-US" dirty="0"/>
              <a:t> (Watch</a:t>
            </a:r>
            <a:r>
              <a:rPr lang="en-US" u="sng" dirty="0">
                <a:hlinkClick r:id="rId12"/>
              </a:rPr>
              <a:t> this short </a:t>
            </a:r>
            <a:r>
              <a:rPr lang="en-US" u="sng" dirty="0" smtClean="0">
                <a:hlinkClick r:id="rId12"/>
              </a:rPr>
              <a:t>video</a:t>
            </a:r>
            <a:r>
              <a:rPr lang="en-US" dirty="0" smtClean="0"/>
              <a:t>)</a:t>
            </a:r>
            <a:endParaRPr lang="en-US" dirty="0"/>
          </a:p>
          <a:p>
            <a:pPr marL="514350" indent="-514350">
              <a:buFont typeface="+mj-lt"/>
              <a:buAutoNum type="arabicParenR"/>
            </a:pPr>
            <a:r>
              <a:rPr lang="en-US" u="sng" dirty="0" smtClean="0">
                <a:hlinkClick r:id="rId13"/>
              </a:rPr>
              <a:t>YouTube</a:t>
            </a:r>
            <a:r>
              <a:rPr lang="en-US" u="sng" dirty="0">
                <a:hlinkClick r:id="rId13"/>
              </a:rPr>
              <a:t> </a:t>
            </a:r>
            <a:r>
              <a:rPr lang="en-US" dirty="0"/>
              <a:t>(Observe how it recommends new video based on what you watched </a:t>
            </a:r>
            <a:r>
              <a:rPr lang="en-US" dirty="0" smtClean="0"/>
              <a:t>before)</a:t>
            </a:r>
            <a:endParaRPr lang="en-US" dirty="0"/>
          </a:p>
          <a:p>
            <a:pPr marL="514350" indent="-514350">
              <a:buFont typeface="+mj-lt"/>
              <a:buAutoNum type="arabicParenR"/>
            </a:pPr>
            <a:r>
              <a:rPr lang="en-US" dirty="0" smtClean="0"/>
              <a:t>and </a:t>
            </a:r>
            <a:r>
              <a:rPr lang="en-US" dirty="0"/>
              <a:t>many, many more</a:t>
            </a:r>
            <a:r>
              <a:rPr lang="en-US" dirty="0" smtClean="0"/>
              <a:t>......</a:t>
            </a:r>
          </a:p>
          <a:p>
            <a:pPr marL="514350" indent="-514350">
              <a:buFont typeface="+mj-lt"/>
              <a:buAutoNum type="arabicParenR"/>
            </a:pPr>
            <a:r>
              <a:rPr lang="en-US" sz="2900" dirty="0">
                <a:hlinkClick r:id="rId14"/>
              </a:rPr>
              <a:t>http://www.ics.uci.edu/~</a:t>
            </a:r>
            <a:r>
              <a:rPr lang="en-US" sz="2900" dirty="0" smtClean="0">
                <a:hlinkClick r:id="rId14"/>
              </a:rPr>
              <a:t>welling/teaching/CS77Bwinter12/CS77B_w12.html</a:t>
            </a:r>
            <a:r>
              <a:rPr lang="en-US" sz="2900" dirty="0" smtClean="0"/>
              <a:t> </a:t>
            </a:r>
          </a:p>
          <a:p>
            <a:pPr marL="514350" indent="-514350">
              <a:buFont typeface="+mj-lt"/>
              <a:buAutoNum type="arabicParenR"/>
            </a:pPr>
            <a:r>
              <a:rPr lang="en-US" sz="2900" dirty="0">
                <a:hlinkClick r:id="rId15"/>
              </a:rPr>
              <a:t>http://</a:t>
            </a:r>
            <a:r>
              <a:rPr lang="en-US" sz="2900" dirty="0" smtClean="0">
                <a:hlinkClick r:id="rId15"/>
              </a:rPr>
              <a:t>www.time.com/time/magazine/article/0,9171,1992403,00.html</a:t>
            </a:r>
            <a:r>
              <a:rPr lang="en-US" sz="2900" dirty="0" smtClean="0"/>
              <a:t> Time magazine on Recommender systems</a:t>
            </a:r>
            <a:endParaRPr lang="en-US" sz="2900" dirty="0"/>
          </a:p>
        </p:txBody>
      </p:sp>
    </p:spTree>
    <p:extLst>
      <p:ext uri="{BB962C8B-B14F-4D97-AF65-F5344CB8AC3E}">
        <p14:creationId xmlns:p14="http://schemas.microsoft.com/office/powerpoint/2010/main" val="1158808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0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2974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02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65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329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932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926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980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2209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215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02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1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Recommender </a:t>
            </a:r>
            <a:r>
              <a:rPr lang="en-US" b="1" dirty="0" smtClean="0"/>
              <a:t>Systems in more detail</a:t>
            </a:r>
            <a:endParaRPr lang="en-US" b="1" dirty="0"/>
          </a:p>
        </p:txBody>
      </p:sp>
      <p:sp>
        <p:nvSpPr>
          <p:cNvPr id="3" name="Content Placeholder 2"/>
          <p:cNvSpPr>
            <a:spLocks noGrp="1"/>
          </p:cNvSpPr>
          <p:nvPr>
            <p:ph idx="1"/>
          </p:nvPr>
        </p:nvSpPr>
        <p:spPr>
          <a:xfrm>
            <a:off x="19878" y="914400"/>
            <a:ext cx="9124122" cy="5943600"/>
          </a:xfrm>
        </p:spPr>
        <p:txBody>
          <a:bodyPr>
            <a:normAutofit/>
          </a:bodyPr>
          <a:lstStyle/>
          <a:p>
            <a:r>
              <a:rPr lang="en-US" sz="2500" dirty="0" smtClean="0"/>
              <a:t>A large number of online and offline commerce activities plus basic Internet site personalization relies on “recommender systems”</a:t>
            </a:r>
          </a:p>
          <a:p>
            <a:r>
              <a:rPr lang="en-US" sz="2500" dirty="0" smtClean="0"/>
              <a:t>Given real-time action by user, immediately suggest new actions (as in Amazon buy recommendations on web)</a:t>
            </a:r>
          </a:p>
          <a:p>
            <a:r>
              <a:rPr lang="en-US" sz="2500" dirty="0" smtClean="0"/>
              <a:t>Based on past actions of users (and others) suggest movies to look at, restaurants to eat at, events to go to, books and music to buy</a:t>
            </a:r>
          </a:p>
          <a:p>
            <a:r>
              <a:rPr lang="en-US" sz="2500" dirty="0" smtClean="0"/>
              <a:t>Based on mix of explicit user choice and grouping of internet sites, present customized Google News page</a:t>
            </a:r>
          </a:p>
          <a:p>
            <a:r>
              <a:rPr lang="en-US" sz="2500" dirty="0" smtClean="0"/>
              <a:t>Given sales statistics, decide on discounts at “real” supermarkets and placement of related (by analysis of buying habits) products</a:t>
            </a:r>
          </a:p>
          <a:p>
            <a:r>
              <a:rPr lang="en-US" sz="2500" dirty="0" smtClean="0"/>
              <a:t>Identify possible colleagues at Social Networking sites like LinkedIn</a:t>
            </a:r>
          </a:p>
          <a:p>
            <a:r>
              <a:rPr lang="en-US" sz="2500" dirty="0" smtClean="0"/>
              <a:t>Identify matches between employers and employees at sites like CareerBuilder and Monster</a:t>
            </a:r>
          </a:p>
          <a:p>
            <a:endParaRPr lang="en-US" sz="2500" dirty="0"/>
          </a:p>
        </p:txBody>
      </p:sp>
    </p:spTree>
    <p:extLst>
      <p:ext uri="{BB962C8B-B14F-4D97-AF65-F5344CB8AC3E}">
        <p14:creationId xmlns:p14="http://schemas.microsoft.com/office/powerpoint/2010/main" val="3207507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57" t="10254" r="5708" b="6510"/>
          <a:stretch/>
        </p:blipFill>
        <p:spPr bwMode="auto">
          <a:xfrm>
            <a:off x="14748" y="0"/>
            <a:ext cx="61654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05600" y="5715000"/>
            <a:ext cx="1670394" cy="523220"/>
          </a:xfrm>
          <a:prstGeom prst="rect">
            <a:avLst/>
          </a:prstGeom>
          <a:noFill/>
        </p:spPr>
        <p:txBody>
          <a:bodyPr wrap="none" rtlCol="0">
            <a:spAutoFit/>
          </a:bodyPr>
          <a:lstStyle/>
          <a:p>
            <a:r>
              <a:rPr lang="en-US" sz="2800" b="1" dirty="0" smtClean="0"/>
              <a:t>$1M Prize</a:t>
            </a:r>
            <a:endParaRPr lang="en-US" sz="2800" b="1" dirty="0"/>
          </a:p>
        </p:txBody>
      </p:sp>
    </p:spTree>
    <p:extLst>
      <p:ext uri="{BB962C8B-B14F-4D97-AF65-F5344CB8AC3E}">
        <p14:creationId xmlns:p14="http://schemas.microsoft.com/office/powerpoint/2010/main" val="14416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78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524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 y="6178064"/>
            <a:ext cx="4358640" cy="646331"/>
          </a:xfrm>
          <a:prstGeom prst="rect">
            <a:avLst/>
          </a:prstGeom>
          <a:solidFill>
            <a:schemeClr val="bg1"/>
          </a:solidFill>
        </p:spPr>
        <p:txBody>
          <a:bodyPr wrap="square">
            <a:spAutoFit/>
          </a:bodyPr>
          <a:lstStyle/>
          <a:p>
            <a:r>
              <a:rPr lang="en-US" dirty="0"/>
              <a:t>http://www.ifi.uzh.ch/ce/teaching/spring2012/16-Recommender-Systems_Slides.pdf</a:t>
            </a:r>
          </a:p>
        </p:txBody>
      </p:sp>
    </p:spTree>
    <p:extLst>
      <p:ext uri="{BB962C8B-B14F-4D97-AF65-F5344CB8AC3E}">
        <p14:creationId xmlns:p14="http://schemas.microsoft.com/office/powerpoint/2010/main" val="2901292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nd-sc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0" y="764484"/>
            <a:ext cx="2838450" cy="607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1214" y="5035572"/>
            <a:ext cx="6172200" cy="923330"/>
          </a:xfrm>
          <a:prstGeom prst="rect">
            <a:avLst/>
          </a:prstGeom>
        </p:spPr>
        <p:txBody>
          <a:bodyPr wrap="square">
            <a:spAutoFit/>
          </a:bodyPr>
          <a:lstStyle/>
          <a:p>
            <a:r>
              <a:rPr lang="en-US" dirty="0" err="1" smtClean="0">
                <a:solidFill>
                  <a:prstClr val="black"/>
                </a:solidFill>
              </a:rPr>
              <a:t>Anand</a:t>
            </a:r>
            <a:r>
              <a:rPr lang="en-US" dirty="0" smtClean="0">
                <a:solidFill>
                  <a:prstClr val="black"/>
                </a:solidFill>
              </a:rPr>
              <a:t> </a:t>
            </a:r>
            <a:r>
              <a:rPr lang="en-US" dirty="0" err="1" smtClean="0">
                <a:solidFill>
                  <a:prstClr val="black"/>
                </a:solidFill>
              </a:rPr>
              <a:t>Rajaraman</a:t>
            </a:r>
            <a:r>
              <a:rPr lang="en-US" dirty="0" smtClean="0">
                <a:solidFill>
                  <a:prstClr val="black"/>
                </a:solidFill>
              </a:rPr>
              <a:t> is Senior Vice President at </a:t>
            </a:r>
            <a:r>
              <a:rPr lang="en-US" dirty="0" err="1" smtClean="0">
                <a:solidFill>
                  <a:prstClr val="black"/>
                </a:solidFill>
              </a:rPr>
              <a:t>Walmart</a:t>
            </a:r>
            <a:r>
              <a:rPr lang="en-US" dirty="0" smtClean="0">
                <a:solidFill>
                  <a:prstClr val="black"/>
                </a:solidFill>
              </a:rPr>
              <a:t> Global </a:t>
            </a:r>
            <a:r>
              <a:rPr lang="en-US" dirty="0" err="1" smtClean="0">
                <a:solidFill>
                  <a:prstClr val="black"/>
                </a:solidFill>
              </a:rPr>
              <a:t>eCommerce</a:t>
            </a:r>
            <a:r>
              <a:rPr lang="en-US" dirty="0" smtClean="0">
                <a:solidFill>
                  <a:prstClr val="black"/>
                </a:solidFill>
              </a:rPr>
              <a:t>, where he heads up the newly created @</a:t>
            </a:r>
            <a:r>
              <a:rPr lang="en-US" dirty="0" err="1" smtClean="0">
                <a:solidFill>
                  <a:prstClr val="black"/>
                </a:solidFill>
              </a:rPr>
              <a:t>WalmartLabs</a:t>
            </a:r>
            <a:r>
              <a:rPr lang="en-US" dirty="0" smtClean="0">
                <a:solidFill>
                  <a:prstClr val="black"/>
                </a:solidFill>
              </a:rPr>
              <a:t>, </a:t>
            </a:r>
            <a:endParaRPr lang="en-US" dirty="0">
              <a:solidFill>
                <a:prstClr val="black"/>
              </a:solidFill>
            </a:endParaRPr>
          </a:p>
        </p:txBody>
      </p:sp>
      <p:sp>
        <p:nvSpPr>
          <p:cNvPr id="3" name="Rectangle 2"/>
          <p:cNvSpPr/>
          <p:nvPr/>
        </p:nvSpPr>
        <p:spPr>
          <a:xfrm>
            <a:off x="1350894" y="152400"/>
            <a:ext cx="6454075" cy="523220"/>
          </a:xfrm>
          <a:prstGeom prst="rect">
            <a:avLst/>
          </a:prstGeom>
        </p:spPr>
        <p:txBody>
          <a:bodyPr wrap="none">
            <a:spAutoFit/>
          </a:bodyPr>
          <a:lstStyle/>
          <a:p>
            <a:r>
              <a:rPr lang="en-US" sz="2800" b="1" dirty="0">
                <a:solidFill>
                  <a:prstClr val="black"/>
                </a:solidFill>
              </a:rPr>
              <a:t>More data usually beats better algorithms</a:t>
            </a:r>
          </a:p>
        </p:txBody>
      </p:sp>
      <p:sp>
        <p:nvSpPr>
          <p:cNvPr id="4" name="Rectangle 3"/>
          <p:cNvSpPr/>
          <p:nvPr/>
        </p:nvSpPr>
        <p:spPr>
          <a:xfrm>
            <a:off x="2793310" y="788255"/>
            <a:ext cx="6350690" cy="4247317"/>
          </a:xfrm>
          <a:prstGeom prst="rect">
            <a:avLst/>
          </a:prstGeom>
        </p:spPr>
        <p:txBody>
          <a:bodyPr wrap="square">
            <a:spAutoFit/>
          </a:bodyPr>
          <a:lstStyle/>
          <a:p>
            <a:r>
              <a:rPr lang="en-US" dirty="0">
                <a:solidFill>
                  <a:prstClr val="black"/>
                </a:solidFill>
              </a:rPr>
              <a:t>Here's how the competition works. Netflix has provided a large data set that tells you how nearly half a million people have rated about 18,000 movies. Based on these ratings, you are asked to predict the ratings of these users for movies in the set that they have not rated. The first team to beat the accuracy of Netflix's proprietary algorithm by a certain margin wins a prize of $1 million!</a:t>
            </a:r>
          </a:p>
          <a:p>
            <a:r>
              <a:rPr lang="en-US" dirty="0">
                <a:solidFill>
                  <a:prstClr val="black"/>
                </a:solidFill>
              </a:rPr>
              <a:t>Different student teams in my class adopted different approaches to the problem, using both published algorithms and novel ideas. Of these, the results from two of the teams illustrate a broader point. Team A came up with a very sophisticated algorithm using the Netflix data. Team B used a very simple algorithm, but they added in additional data beyond the Netflix set: information about movie genres from the Internet Movie Database(IMDB). Guess which team did better</a:t>
            </a:r>
            <a:r>
              <a:rPr lang="en-US" dirty="0" smtClean="0">
                <a:solidFill>
                  <a:prstClr val="black"/>
                </a:solidFill>
              </a:rPr>
              <a:t>?</a:t>
            </a:r>
            <a:endParaRPr lang="en-US" dirty="0">
              <a:solidFill>
                <a:prstClr val="black"/>
              </a:solidFill>
            </a:endParaRPr>
          </a:p>
        </p:txBody>
      </p:sp>
      <p:sp>
        <p:nvSpPr>
          <p:cNvPr id="5" name="Rectangle 4"/>
          <p:cNvSpPr/>
          <p:nvPr/>
        </p:nvSpPr>
        <p:spPr>
          <a:xfrm>
            <a:off x="2808335" y="5888503"/>
            <a:ext cx="6172200" cy="646331"/>
          </a:xfrm>
          <a:prstGeom prst="rect">
            <a:avLst/>
          </a:prstGeom>
        </p:spPr>
        <p:txBody>
          <a:bodyPr wrap="square">
            <a:spAutoFit/>
          </a:bodyPr>
          <a:lstStyle/>
          <a:p>
            <a:r>
              <a:rPr lang="en-US" dirty="0">
                <a:solidFill>
                  <a:prstClr val="black"/>
                </a:solidFill>
              </a:rPr>
              <a:t>http://anand.typepad.com/datawocky/2008/03/more-data-usual.html</a:t>
            </a:r>
          </a:p>
        </p:txBody>
      </p:sp>
      <p:sp>
        <p:nvSpPr>
          <p:cNvPr id="6" name="Rectangle 5"/>
          <p:cNvSpPr/>
          <p:nvPr/>
        </p:nvSpPr>
        <p:spPr>
          <a:xfrm>
            <a:off x="4545169" y="6472103"/>
            <a:ext cx="4308808" cy="369332"/>
          </a:xfrm>
          <a:prstGeom prst="rect">
            <a:avLst/>
          </a:prstGeom>
        </p:spPr>
        <p:txBody>
          <a:bodyPr wrap="none">
            <a:spAutoFit/>
          </a:bodyPr>
          <a:lstStyle/>
          <a:p>
            <a:r>
              <a:rPr lang="en-US" dirty="0">
                <a:solidFill>
                  <a:prstClr val="black"/>
                </a:solidFill>
              </a:rPr>
              <a:t>20120117berkeley1.pdf Jeff </a:t>
            </a:r>
            <a:r>
              <a:rPr lang="en-US" dirty="0" err="1">
                <a:solidFill>
                  <a:prstClr val="black"/>
                </a:solidFill>
              </a:rPr>
              <a:t>Hammerbacher</a:t>
            </a:r>
            <a:endParaRPr lang="en-US" dirty="0">
              <a:solidFill>
                <a:prstClr val="black"/>
              </a:solidFill>
            </a:endParaRPr>
          </a:p>
        </p:txBody>
      </p:sp>
    </p:spTree>
    <p:extLst>
      <p:ext uri="{BB962C8B-B14F-4D97-AF65-F5344CB8AC3E}">
        <p14:creationId xmlns:p14="http://schemas.microsoft.com/office/powerpoint/2010/main" val="321378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3526" y="5943600"/>
            <a:ext cx="3768404" cy="523220"/>
          </a:xfrm>
          <a:prstGeom prst="rect">
            <a:avLst/>
          </a:prstGeom>
        </p:spPr>
        <p:txBody>
          <a:bodyPr wrap="none">
            <a:spAutoFit/>
          </a:bodyPr>
          <a:lstStyle/>
          <a:p>
            <a:r>
              <a:rPr lang="en-US" sz="2800" b="1" dirty="0" smtClean="0"/>
              <a:t>CTR = Click-through </a:t>
            </a:r>
            <a:r>
              <a:rPr lang="en-US" sz="2800" b="1" dirty="0"/>
              <a:t>rate</a:t>
            </a:r>
          </a:p>
        </p:txBody>
      </p:sp>
    </p:spTree>
    <p:extLst>
      <p:ext uri="{BB962C8B-B14F-4D97-AF65-F5344CB8AC3E}">
        <p14:creationId xmlns:p14="http://schemas.microsoft.com/office/powerpoint/2010/main" val="3431449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145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 y="4286250"/>
            <a:ext cx="2513830" cy="1569660"/>
          </a:xfrm>
          <a:prstGeom prst="rect">
            <a:avLst/>
          </a:prstGeom>
          <a:noFill/>
        </p:spPr>
        <p:txBody>
          <a:bodyPr wrap="none" rtlCol="0">
            <a:spAutoFit/>
          </a:bodyPr>
          <a:lstStyle/>
          <a:p>
            <a:r>
              <a:rPr lang="en-US" sz="3200" b="1" dirty="0" smtClean="0"/>
              <a:t>Consumer OR</a:t>
            </a:r>
          </a:p>
          <a:p>
            <a:r>
              <a:rPr lang="en-US" sz="3200" b="1" dirty="0" smtClean="0"/>
              <a:t>Life Style</a:t>
            </a:r>
          </a:p>
          <a:p>
            <a:r>
              <a:rPr lang="en-US" sz="3200" b="1" dirty="0" smtClean="0"/>
              <a:t>Informatics</a:t>
            </a:r>
            <a:endParaRPr lang="en-US" sz="3200" b="1" dirty="0"/>
          </a:p>
        </p:txBody>
      </p:sp>
    </p:spTree>
    <p:extLst>
      <p:ext uri="{BB962C8B-B14F-4D97-AF65-F5344CB8AC3E}">
        <p14:creationId xmlns:p14="http://schemas.microsoft.com/office/powerpoint/2010/main" val="2558521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48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832"/>
            <a:ext cx="8229600" cy="904568"/>
          </a:xfrm>
        </p:spPr>
        <p:txBody>
          <a:bodyPr>
            <a:noAutofit/>
          </a:bodyPr>
          <a:lstStyle/>
          <a:p>
            <a:r>
              <a:rPr lang="en-US" b="1" dirty="0" smtClean="0"/>
              <a:t>A/B Testing from Wikipedia</a:t>
            </a:r>
            <a:endParaRPr lang="en-US" b="1" dirty="0"/>
          </a:p>
        </p:txBody>
      </p:sp>
      <p:sp>
        <p:nvSpPr>
          <p:cNvPr id="2" name="Content Placeholder 1"/>
          <p:cNvSpPr>
            <a:spLocks noGrp="1"/>
          </p:cNvSpPr>
          <p:nvPr>
            <p:ph idx="1"/>
          </p:nvPr>
        </p:nvSpPr>
        <p:spPr>
          <a:xfrm>
            <a:off x="0" y="838200"/>
            <a:ext cx="9144000" cy="6019800"/>
          </a:xfrm>
        </p:spPr>
        <p:txBody>
          <a:bodyPr>
            <a:normAutofit fontScale="85000" lnSpcReduction="10000"/>
          </a:bodyPr>
          <a:lstStyle/>
          <a:p>
            <a:r>
              <a:rPr lang="en-US" dirty="0"/>
              <a:t>In web development and marketing, A/B testing or split testing is an experimental approach to web design (especially user experience design), which aims to identify changes to web pages that increase or maximize an outcome of interest (e.g., click-through rate for a banner advertisement). </a:t>
            </a:r>
            <a:endParaRPr lang="en-US" dirty="0" smtClean="0"/>
          </a:p>
          <a:p>
            <a:r>
              <a:rPr lang="en-US" dirty="0" smtClean="0"/>
              <a:t>As </a:t>
            </a:r>
            <a:r>
              <a:rPr lang="en-US" dirty="0"/>
              <a:t>the name implies, two versions (A and B) are compared, which are identical except for one variation that might impact a user's behavior. Version A might be the currently used version, while Version B is modified in some respect. </a:t>
            </a:r>
            <a:endParaRPr lang="en-US" dirty="0" smtClean="0"/>
          </a:p>
          <a:p>
            <a:r>
              <a:rPr lang="en-US" dirty="0" smtClean="0"/>
              <a:t>For </a:t>
            </a:r>
            <a:r>
              <a:rPr lang="en-US" dirty="0"/>
              <a:t>instance, on an e-commerce website the purchase funnel is typically a good candidate for A/B testing, as even marginal improvements in drop-off rates can represent a significant gain in sales. </a:t>
            </a:r>
            <a:endParaRPr lang="en-US" dirty="0" smtClean="0"/>
          </a:p>
          <a:p>
            <a:r>
              <a:rPr lang="en-US" dirty="0" smtClean="0"/>
              <a:t>Multivariate </a:t>
            </a:r>
            <a:r>
              <a:rPr lang="en-US" dirty="0"/>
              <a:t>testing or bucket testing is similar to A/B testing, but tests more than two different versions at the same time.</a:t>
            </a:r>
          </a:p>
        </p:txBody>
      </p:sp>
    </p:spTree>
    <p:extLst>
      <p:ext uri="{BB962C8B-B14F-4D97-AF65-F5344CB8AC3E}">
        <p14:creationId xmlns:p14="http://schemas.microsoft.com/office/powerpoint/2010/main" val="1211629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243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536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b="1" dirty="0" smtClean="0"/>
              <a:t>Everything is an Optimization Problem?</a:t>
            </a:r>
            <a:endParaRPr lang="en-US" b="1" dirty="0"/>
          </a:p>
        </p:txBody>
      </p:sp>
      <p:sp>
        <p:nvSpPr>
          <p:cNvPr id="3" name="Content Placeholder 2"/>
          <p:cNvSpPr>
            <a:spLocks noGrp="1"/>
          </p:cNvSpPr>
          <p:nvPr>
            <p:ph idx="1"/>
          </p:nvPr>
        </p:nvSpPr>
        <p:spPr/>
        <p:txBody>
          <a:bodyPr/>
          <a:lstStyle/>
          <a:p>
            <a:r>
              <a:rPr lang="en-US" dirty="0" smtClean="0"/>
              <a:t>Model to Data</a:t>
            </a:r>
          </a:p>
          <a:p>
            <a:pPr lvl="1"/>
            <a:r>
              <a:rPr lang="en-US" dirty="0" smtClean="0"/>
              <a:t>Higgs + Background</a:t>
            </a:r>
          </a:p>
          <a:p>
            <a:r>
              <a:rPr lang="en-US" dirty="0" smtClean="0"/>
              <a:t>User to Jobs or Books or Other Users?</a:t>
            </a:r>
          </a:p>
          <a:p>
            <a:r>
              <a:rPr lang="en-US" dirty="0" smtClean="0"/>
              <a:t>Classification is optimizing an assignment scheme to data</a:t>
            </a:r>
            <a:endParaRPr lang="en-US" dirty="0"/>
          </a:p>
        </p:txBody>
      </p:sp>
    </p:spTree>
    <p:extLst>
      <p:ext uri="{BB962C8B-B14F-4D97-AF65-F5344CB8AC3E}">
        <p14:creationId xmlns:p14="http://schemas.microsoft.com/office/powerpoint/2010/main" val="722370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6135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202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 y="15240"/>
            <a:ext cx="9144000" cy="1143000"/>
          </a:xfrm>
        </p:spPr>
        <p:txBody>
          <a:bodyPr>
            <a:noAutofit/>
          </a:bodyPr>
          <a:lstStyle/>
          <a:p>
            <a:r>
              <a:rPr lang="en-US" sz="3200" dirty="0"/>
              <a:t>http://www.slideshare.net/xamat/building-largescale-realworld-recommender-systems-recsys2012-tutorial</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26111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0787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r>
              <a:rPr lang="en-US" b="1" dirty="0" smtClean="0"/>
              <a:t>Interesting Unanswered Question from Student</a:t>
            </a:r>
            <a:endParaRPr lang="en-US" b="1" dirty="0"/>
          </a:p>
        </p:txBody>
      </p:sp>
      <p:sp>
        <p:nvSpPr>
          <p:cNvPr id="4" name="Content Placeholder 3"/>
          <p:cNvSpPr>
            <a:spLocks noGrp="1"/>
          </p:cNvSpPr>
          <p:nvPr>
            <p:ph idx="1"/>
          </p:nvPr>
        </p:nvSpPr>
        <p:spPr/>
        <p:txBody>
          <a:bodyPr/>
          <a:lstStyle/>
          <a:p>
            <a:r>
              <a:rPr lang="en-US" dirty="0" smtClean="0"/>
              <a:t>What is impact of users representing say a family e.g. father and daughter and so ratings are blended (if represent of interest to one family member) or inconsistent (if a given class of item sometimes rated by one and then other family member)</a:t>
            </a:r>
            <a:endParaRPr lang="en-US" dirty="0"/>
          </a:p>
        </p:txBody>
      </p:sp>
    </p:spTree>
    <p:extLst>
      <p:ext uri="{BB962C8B-B14F-4D97-AF65-F5344CB8AC3E}">
        <p14:creationId xmlns:p14="http://schemas.microsoft.com/office/powerpoint/2010/main" val="63735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323528" y="2852936"/>
            <a:ext cx="7429157" cy="17498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smtClean="0">
              <a:solidFill>
                <a:srgbClr val="000000"/>
              </a:solidFill>
            </a:endParaRPr>
          </a:p>
        </p:txBody>
      </p:sp>
      <p:sp>
        <p:nvSpPr>
          <p:cNvPr id="9218" name="Titel 1"/>
          <p:cNvSpPr>
            <a:spLocks noGrp="1"/>
          </p:cNvSpPr>
          <p:nvPr>
            <p:ph type="title"/>
          </p:nvPr>
        </p:nvSpPr>
        <p:spPr/>
        <p:txBody>
          <a:bodyPr/>
          <a:lstStyle/>
          <a:p>
            <a:r>
              <a:rPr lang="en-US" dirty="0" smtClean="0"/>
              <a:t>Problem domain</a:t>
            </a:r>
          </a:p>
        </p:txBody>
      </p:sp>
      <p:sp>
        <p:nvSpPr>
          <p:cNvPr id="9219" name="Inhaltsplatzhalter 2"/>
          <p:cNvSpPr>
            <a:spLocks noGrp="1"/>
          </p:cNvSpPr>
          <p:nvPr>
            <p:ph idx="1"/>
          </p:nvPr>
        </p:nvSpPr>
        <p:spPr>
          <a:xfrm>
            <a:off x="457200" y="1484784"/>
            <a:ext cx="8229600" cy="4525963"/>
          </a:xfrm>
        </p:spPr>
        <p:txBody>
          <a:bodyPr/>
          <a:lstStyle/>
          <a:p>
            <a:r>
              <a:rPr lang="en-US" dirty="0" smtClean="0"/>
              <a:t>Recommendation systems (RS) help to match users with items</a:t>
            </a:r>
          </a:p>
          <a:p>
            <a:pPr lvl="1"/>
            <a:r>
              <a:rPr lang="en-US" dirty="0" smtClean="0"/>
              <a:t>Ease information overload</a:t>
            </a:r>
          </a:p>
          <a:p>
            <a:pPr lvl="1"/>
            <a:r>
              <a:rPr lang="en-US" dirty="0" smtClean="0"/>
              <a:t>Sales assistance (guidance, advisory, persuasion,…)</a:t>
            </a:r>
          </a:p>
          <a:p>
            <a:pPr marL="457200" lvl="1" indent="0">
              <a:buNone/>
            </a:pPr>
            <a:endParaRPr lang="en-US" i="1" dirty="0" smtClean="0">
              <a:cs typeface="Calibri" pitchFamily="34" charset="0"/>
            </a:endParaRPr>
          </a:p>
          <a:p>
            <a:pPr marL="0" lvl="1" indent="0">
              <a:buNone/>
            </a:pPr>
            <a:r>
              <a:rPr lang="en-US" i="1" dirty="0" smtClean="0">
                <a:cs typeface="Calibri" pitchFamily="34" charset="0"/>
              </a:rPr>
              <a:t>RS are software agents that elicit the interests and preferences of individual consumers […] and make recommendations accordingly. </a:t>
            </a:r>
          </a:p>
          <a:p>
            <a:pPr marL="0" lvl="1" indent="0">
              <a:buNone/>
            </a:pPr>
            <a:r>
              <a:rPr lang="en-US" i="1" dirty="0" smtClean="0">
                <a:cs typeface="Calibri" pitchFamily="34" charset="0"/>
              </a:rPr>
              <a:t>They have the potential to support and improve the quality of the </a:t>
            </a:r>
            <a:br>
              <a:rPr lang="en-US" i="1" dirty="0" smtClean="0">
                <a:cs typeface="Calibri" pitchFamily="34" charset="0"/>
              </a:rPr>
            </a:br>
            <a:r>
              <a:rPr lang="en-US" i="1" dirty="0" smtClean="0">
                <a:cs typeface="Calibri" pitchFamily="34" charset="0"/>
              </a:rPr>
              <a:t>decisions consumers make while searching for and selecting products online</a:t>
            </a:r>
            <a:r>
              <a:rPr lang="en-US" dirty="0" smtClean="0">
                <a:cs typeface="Calibri" pitchFamily="34" charset="0"/>
              </a:rPr>
              <a:t>.</a:t>
            </a:r>
          </a:p>
          <a:p>
            <a:pPr lvl="8"/>
            <a:r>
              <a:rPr lang="en-US" sz="1400" dirty="0">
                <a:latin typeface="Calibri" pitchFamily="34" charset="0"/>
                <a:cs typeface="Calibri" pitchFamily="34" charset="0"/>
              </a:rPr>
              <a:t>(</a:t>
            </a:r>
            <a:r>
              <a:rPr lang="en-US" sz="1400" dirty="0" smtClean="0">
                <a:latin typeface="Calibri" pitchFamily="34" charset="0"/>
                <a:cs typeface="Calibri" pitchFamily="34" charset="0"/>
              </a:rPr>
              <a:t>Xiao &amp; </a:t>
            </a:r>
            <a:r>
              <a:rPr lang="en-US" sz="1400" dirty="0" err="1" smtClean="0">
                <a:latin typeface="Calibri" pitchFamily="34" charset="0"/>
                <a:cs typeface="Calibri" pitchFamily="34" charset="0"/>
              </a:rPr>
              <a:t>Benbasat</a:t>
            </a:r>
            <a:r>
              <a:rPr lang="en-US" sz="1400" dirty="0" smtClean="0">
                <a:latin typeface="Calibri" pitchFamily="34" charset="0"/>
                <a:cs typeface="Calibri" pitchFamily="34" charset="0"/>
              </a:rPr>
              <a:t> 2007</a:t>
            </a:r>
            <a:r>
              <a:rPr lang="en-US" sz="1400" baseline="30000" dirty="0" smtClean="0">
                <a:latin typeface="Calibri" pitchFamily="34" charset="0"/>
                <a:cs typeface="Calibri" pitchFamily="34" charset="0"/>
              </a:rPr>
              <a:t>1</a:t>
            </a:r>
            <a:r>
              <a:rPr lang="en-US" sz="1400" dirty="0">
                <a:latin typeface="Calibri" pitchFamily="34" charset="0"/>
                <a:cs typeface="Calibri" pitchFamily="34" charset="0"/>
              </a:rPr>
              <a:t>)</a:t>
            </a:r>
            <a:endParaRPr lang="en-US" sz="1400" dirty="0" smtClean="0">
              <a:latin typeface="Calibri" pitchFamily="34" charset="0"/>
              <a:cs typeface="Calibri" pitchFamily="34" charset="0"/>
            </a:endParaRPr>
          </a:p>
          <a:p>
            <a:endParaRPr lang="en-US" sz="600" dirty="0" smtClean="0"/>
          </a:p>
          <a:p>
            <a:r>
              <a:rPr lang="en-US" dirty="0" smtClean="0"/>
              <a:t>Different system designs / paradigms</a:t>
            </a:r>
          </a:p>
          <a:p>
            <a:pPr lvl="1"/>
            <a:r>
              <a:rPr lang="en-US" dirty="0" smtClean="0"/>
              <a:t>Based on availability of exploitable data</a:t>
            </a:r>
          </a:p>
          <a:p>
            <a:pPr lvl="1"/>
            <a:r>
              <a:rPr lang="en-US" dirty="0" smtClean="0"/>
              <a:t>Implicit and explicit user feedback</a:t>
            </a:r>
          </a:p>
          <a:p>
            <a:pPr lvl="1"/>
            <a:r>
              <a:rPr lang="en-US" dirty="0" smtClean="0"/>
              <a:t>Domain characteristics</a:t>
            </a:r>
          </a:p>
          <a:p>
            <a:pPr marL="0" indent="0">
              <a:buNone/>
            </a:pPr>
            <a:r>
              <a:rPr lang="en-US" sz="1000" b="0" dirty="0" smtClean="0"/>
              <a:t>(1) Xiao </a:t>
            </a:r>
            <a:r>
              <a:rPr lang="en-US" sz="1000" b="0" dirty="0"/>
              <a:t>and </a:t>
            </a:r>
            <a:r>
              <a:rPr lang="en-US" sz="1000" b="0" dirty="0" err="1" smtClean="0"/>
              <a:t>Benbasat</a:t>
            </a:r>
            <a:r>
              <a:rPr lang="en-US" sz="1000" b="0" dirty="0"/>
              <a:t>, </a:t>
            </a:r>
            <a:r>
              <a:rPr lang="en-US" sz="1000" b="0" i="1" dirty="0"/>
              <a:t>E-commerce product recommendation agents: Use, </a:t>
            </a:r>
            <a:r>
              <a:rPr lang="en-US" sz="1000" b="0" i="1" dirty="0" smtClean="0"/>
              <a:t>characteristics, and </a:t>
            </a:r>
            <a:r>
              <a:rPr lang="en-US" sz="1000" b="0" i="1" dirty="0"/>
              <a:t>impact</a:t>
            </a:r>
            <a:r>
              <a:rPr lang="en-US" sz="1000" b="0" dirty="0"/>
              <a:t>, MIS Quarterly </a:t>
            </a:r>
            <a:r>
              <a:rPr lang="en-US" sz="1000" dirty="0"/>
              <a:t>31 </a:t>
            </a:r>
            <a:r>
              <a:rPr lang="en-US" sz="1000" b="0" dirty="0"/>
              <a:t>(2007), no. 1, 137–209</a:t>
            </a:r>
            <a:endParaRPr lang="en-US" sz="1000" dirty="0" smtClean="0"/>
          </a:p>
          <a:p>
            <a:pPr marL="0" indent="0">
              <a:buNone/>
            </a:pPr>
            <a:endParaRPr lang="en-US" dirty="0" smtClean="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09800"/>
            <a:ext cx="998240" cy="998240"/>
          </a:xfrm>
          <a:prstGeom prst="rect">
            <a:avLst/>
          </a:prstGeom>
        </p:spPr>
      </p:pic>
      <p:grpSp>
        <p:nvGrpSpPr>
          <p:cNvPr id="4" name="Gruppieren 3"/>
          <p:cNvGrpSpPr/>
          <p:nvPr/>
        </p:nvGrpSpPr>
        <p:grpSpPr>
          <a:xfrm>
            <a:off x="7749152" y="3236499"/>
            <a:ext cx="692608" cy="1366317"/>
            <a:chOff x="7164288" y="3169940"/>
            <a:chExt cx="1225451" cy="2417465"/>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64288" y="3169940"/>
              <a:ext cx="1219200" cy="121920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7170539" y="4368205"/>
              <a:ext cx="1219200" cy="1219200"/>
            </a:xfrm>
            <a:prstGeom prst="rect">
              <a:avLst/>
            </a:prstGeom>
          </p:spPr>
        </p:pic>
      </p:gr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4725144"/>
            <a:ext cx="998240" cy="998240"/>
          </a:xfrm>
          <a:prstGeom prst="rect">
            <a:avLst/>
          </a:prstGeom>
        </p:spPr>
      </p:pic>
      <p:sp>
        <p:nvSpPr>
          <p:cNvPr id="10" name="Rectangle 9"/>
          <p:cNvSpPr/>
          <p:nvPr/>
        </p:nvSpPr>
        <p:spPr>
          <a:xfrm>
            <a:off x="0" y="6248400"/>
            <a:ext cx="7848600" cy="369332"/>
          </a:xfrm>
          <a:prstGeom prst="rect">
            <a:avLst/>
          </a:prstGeom>
        </p:spPr>
        <p:txBody>
          <a:bodyPr wrap="square">
            <a:spAutoFit/>
          </a:bodyPr>
          <a:lstStyle/>
          <a:p>
            <a:r>
              <a:rPr lang="en-US" dirty="0">
                <a:hlinkClick r:id="rId6"/>
              </a:rPr>
              <a:t>http://</a:t>
            </a:r>
            <a:r>
              <a:rPr lang="en-US" dirty="0" smtClean="0">
                <a:hlinkClick r:id="rId6"/>
              </a:rPr>
              <a:t>recommenderbook.net/teaching-material/slides</a:t>
            </a:r>
            <a:r>
              <a:rPr lang="en-US" dirty="0" smtClean="0"/>
              <a:t> Chapter 1</a:t>
            </a:r>
            <a:endParaRPr lang="en-US" dirty="0"/>
          </a:p>
        </p:txBody>
      </p:sp>
    </p:spTree>
    <p:extLst>
      <p:ext uri="{BB962C8B-B14F-4D97-AF65-F5344CB8AC3E}">
        <p14:creationId xmlns:p14="http://schemas.microsoft.com/office/powerpoint/2010/main" val="82973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Purpose and success criteria (1)</a:t>
            </a:r>
          </a:p>
        </p:txBody>
      </p:sp>
      <p:sp>
        <p:nvSpPr>
          <p:cNvPr id="165891" name="Rectangle 3"/>
          <p:cNvSpPr>
            <a:spLocks noGrp="1" noChangeArrowheads="1"/>
          </p:cNvSpPr>
          <p:nvPr>
            <p:ph type="body" idx="1"/>
          </p:nvPr>
        </p:nvSpPr>
        <p:spPr/>
        <p:txBody>
          <a:bodyPr/>
          <a:lstStyle/>
          <a:p>
            <a:pPr marL="381000" indent="-381000">
              <a:lnSpc>
                <a:spcPct val="90000"/>
              </a:lnSpc>
            </a:pPr>
            <a:r>
              <a:rPr lang="en-US" dirty="0" smtClean="0"/>
              <a:t>Different perspectives/aspects</a:t>
            </a:r>
          </a:p>
          <a:p>
            <a:pPr marL="781050" lvl="1" indent="-381000">
              <a:lnSpc>
                <a:spcPct val="90000"/>
              </a:lnSpc>
            </a:pPr>
            <a:r>
              <a:rPr lang="en-US" dirty="0" smtClean="0"/>
              <a:t>Depends on domain and purpose</a:t>
            </a:r>
          </a:p>
          <a:p>
            <a:pPr marL="781050" lvl="1" indent="-381000">
              <a:lnSpc>
                <a:spcPct val="90000"/>
              </a:lnSpc>
            </a:pPr>
            <a:r>
              <a:rPr lang="en-US" dirty="0" smtClean="0"/>
              <a:t>No holistic evaluation scenario exists</a:t>
            </a:r>
          </a:p>
          <a:p>
            <a:pPr marL="381000" indent="-381000">
              <a:lnSpc>
                <a:spcPct val="90000"/>
              </a:lnSpc>
            </a:pPr>
            <a:endParaRPr lang="en-US" dirty="0" smtClean="0"/>
          </a:p>
          <a:p>
            <a:pPr marL="381000" indent="-381000">
              <a:lnSpc>
                <a:spcPct val="90000"/>
              </a:lnSpc>
            </a:pPr>
            <a:r>
              <a:rPr lang="en-US" dirty="0" smtClean="0"/>
              <a:t>Retrieval perspective</a:t>
            </a:r>
          </a:p>
          <a:p>
            <a:pPr marL="781050" lvl="1" indent="-381000">
              <a:lnSpc>
                <a:spcPct val="90000"/>
              </a:lnSpc>
            </a:pPr>
            <a:r>
              <a:rPr lang="en-US" dirty="0" smtClean="0"/>
              <a:t>Reduce search costs</a:t>
            </a:r>
          </a:p>
          <a:p>
            <a:pPr marL="781050" lvl="1" indent="-381000">
              <a:lnSpc>
                <a:spcPct val="90000"/>
              </a:lnSpc>
            </a:pPr>
            <a:r>
              <a:rPr lang="en-US" dirty="0" smtClean="0"/>
              <a:t>Provide "correct" proposals</a:t>
            </a:r>
          </a:p>
          <a:p>
            <a:pPr marL="781050" lvl="1" indent="-381000">
              <a:lnSpc>
                <a:spcPct val="90000"/>
              </a:lnSpc>
            </a:pPr>
            <a:r>
              <a:rPr lang="en-US" dirty="0" smtClean="0"/>
              <a:t>Users know in advance what they want </a:t>
            </a:r>
          </a:p>
          <a:p>
            <a:pPr marL="781050" lvl="1" indent="-381000">
              <a:lnSpc>
                <a:spcPct val="90000"/>
              </a:lnSpc>
            </a:pPr>
            <a:endParaRPr lang="en-US" dirty="0"/>
          </a:p>
          <a:p>
            <a:pPr marL="381000" indent="-381000">
              <a:lnSpc>
                <a:spcPct val="90000"/>
              </a:lnSpc>
            </a:pPr>
            <a:r>
              <a:rPr lang="en-US" dirty="0"/>
              <a:t>Recommendation perspective</a:t>
            </a:r>
          </a:p>
          <a:p>
            <a:pPr marL="781050" lvl="1" indent="-381000">
              <a:lnSpc>
                <a:spcPct val="90000"/>
              </a:lnSpc>
            </a:pPr>
            <a:r>
              <a:rPr lang="en-US" dirty="0"/>
              <a:t>Serendipity – identify items from the Long Tail</a:t>
            </a:r>
          </a:p>
          <a:p>
            <a:pPr marL="781050" lvl="1" indent="-381000">
              <a:lnSpc>
                <a:spcPct val="90000"/>
              </a:lnSpc>
            </a:pPr>
            <a:r>
              <a:rPr lang="en-US" dirty="0"/>
              <a:t>Users did not know about existence</a:t>
            </a:r>
          </a:p>
          <a:p>
            <a:pPr marL="381000" indent="-381000">
              <a:lnSpc>
                <a:spcPct val="90000"/>
              </a:lnSpc>
            </a:pPr>
            <a:endParaRPr lang="en-US" dirty="0"/>
          </a:p>
          <a:p>
            <a:pPr marL="381000" indent="-381000">
              <a:lnSpc>
                <a:spcPct val="90000"/>
              </a:lnSpc>
            </a:pPr>
            <a:endParaRPr lang="en-US" dirty="0" smtClean="0"/>
          </a:p>
          <a:p>
            <a:pPr marL="781050" lvl="1" indent="-381000">
              <a:lnSpc>
                <a:spcPct val="90000"/>
              </a:lnSpc>
            </a:pPr>
            <a:endParaRPr lang="en-US" dirty="0" smtClean="0"/>
          </a:p>
          <a:p>
            <a:pPr marL="381000" indent="-381000">
              <a:lnSpc>
                <a:spcPct val="90000"/>
              </a:lnSpc>
            </a:pPr>
            <a:endParaRPr lang="en-US" dirty="0" smtClean="0"/>
          </a:p>
          <a:p>
            <a:pPr marL="781050" lvl="1" indent="-381000">
              <a:lnSpc>
                <a:spcPct val="90000"/>
              </a:lnSpc>
            </a:pPr>
            <a:endParaRPr lang="en-US" dirty="0" smtClean="0"/>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1</a:t>
            </a:r>
            <a:endParaRPr lang="en-US" dirty="0"/>
          </a:p>
        </p:txBody>
      </p:sp>
    </p:spTree>
    <p:extLst>
      <p:ext uri="{BB962C8B-B14F-4D97-AF65-F5344CB8AC3E}">
        <p14:creationId xmlns:p14="http://schemas.microsoft.com/office/powerpoint/2010/main" val="2057128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When does a RS do its job well?</a:t>
            </a:r>
            <a:endParaRPr lang="en-US" dirty="0"/>
          </a:p>
        </p:txBody>
      </p:sp>
      <p:pic>
        <p:nvPicPr>
          <p:cNvPr id="4" name="Grafik 3" descr="long_tail_graph.gif"/>
          <p:cNvPicPr>
            <a:picLocks noChangeAspect="1"/>
          </p:cNvPicPr>
          <p:nvPr/>
        </p:nvPicPr>
        <p:blipFill>
          <a:blip r:embed="rId3" cstate="print"/>
          <a:srcRect/>
          <a:stretch>
            <a:fillRect/>
          </a:stretch>
        </p:blipFill>
        <p:spPr bwMode="auto">
          <a:xfrm>
            <a:off x="579965" y="3212976"/>
            <a:ext cx="4959734" cy="2664296"/>
          </a:xfrm>
          <a:prstGeom prst="rect">
            <a:avLst/>
          </a:prstGeom>
          <a:noFill/>
          <a:ln w="9525">
            <a:noFill/>
            <a:miter lim="800000"/>
            <a:headEnd/>
            <a:tailEnd/>
          </a:ln>
        </p:spPr>
      </p:pic>
      <p:sp>
        <p:nvSpPr>
          <p:cNvPr id="5" name="Inhaltsplatzhalter 2"/>
          <p:cNvSpPr txBox="1">
            <a:spLocks/>
          </p:cNvSpPr>
          <p:nvPr/>
        </p:nvSpPr>
        <p:spPr bwMode="auto">
          <a:xfrm>
            <a:off x="5940152" y="1628800"/>
            <a:ext cx="2627784" cy="3747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Wingdings" pitchFamily="2" charset="2"/>
              <a:buChar char="§"/>
              <a:defRPr sz="2000" b="1">
                <a:solidFill>
                  <a:srgbClr val="003366"/>
                </a:solidFill>
                <a:latin typeface="Calibri" pitchFamily="34" charset="0"/>
                <a:ea typeface="+mn-ea"/>
                <a:cs typeface="+mn-cs"/>
              </a:defRPr>
            </a:lvl1pPr>
            <a:lvl2pPr marL="742950" indent="-285750" algn="l" rtl="0" eaLnBrk="0" fontAlgn="base" hangingPunct="0">
              <a:spcBef>
                <a:spcPct val="20000"/>
              </a:spcBef>
              <a:spcAft>
                <a:spcPct val="0"/>
              </a:spcAft>
              <a:buChar char="–"/>
              <a:defRPr>
                <a:solidFill>
                  <a:srgbClr val="003366"/>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1700">
                <a:solidFill>
                  <a:srgbClr val="003366"/>
                </a:solidFill>
                <a:latin typeface="Calibri" pitchFamily="34" charset="0"/>
              </a:defRPr>
            </a:lvl3pPr>
            <a:lvl4pPr marL="16002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4pPr>
            <a:lvl5pPr marL="2057400" indent="-228600" algn="l" rtl="0" eaLnBrk="0" fontAlgn="base" hangingPunct="0">
              <a:spcBef>
                <a:spcPct val="20000"/>
              </a:spcBef>
              <a:spcAft>
                <a:spcPct val="0"/>
              </a:spcAft>
              <a:buChar char="»"/>
              <a:defRPr sz="1700">
                <a:solidFill>
                  <a:srgbClr val="003366"/>
                </a:solidFill>
                <a:latin typeface="Calibri" pitchFamily="34" charset="0"/>
                <a:ea typeface="Times New Roman" pitchFamily="18" charset="0"/>
                <a:cs typeface="Helvetica" pitchFamily="34" charset="0"/>
              </a:defRPr>
            </a:lvl5pPr>
            <a:lvl6pPr marL="25146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6pPr>
            <a:lvl7pPr marL="29718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7pPr>
            <a:lvl8pPr marL="34290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8pPr>
            <a:lvl9pPr marL="3886200" indent="-228600" algn="l" rtl="0" fontAlgn="base">
              <a:spcBef>
                <a:spcPct val="20000"/>
              </a:spcBef>
              <a:spcAft>
                <a:spcPct val="0"/>
              </a:spcAft>
              <a:buChar char="»"/>
              <a:defRPr sz="1700">
                <a:solidFill>
                  <a:srgbClr val="003366"/>
                </a:solidFill>
                <a:latin typeface="+mn-lt"/>
                <a:ea typeface="Times New Roman" pitchFamily="18" charset="0"/>
                <a:cs typeface="Helvetica" pitchFamily="34" charset="0"/>
              </a:defRPr>
            </a:lvl9pPr>
          </a:lstStyle>
          <a:p>
            <a:r>
              <a:rPr lang="en-US" sz="1800" b="0" dirty="0" smtClean="0"/>
              <a:t>"Recommend widely unknown items that users might actually like!"</a:t>
            </a:r>
          </a:p>
          <a:p>
            <a:endParaRPr lang="en-US" sz="1800" b="0" dirty="0" smtClean="0"/>
          </a:p>
          <a:p>
            <a:r>
              <a:rPr lang="en-US" sz="1800" b="0" dirty="0" smtClean="0"/>
              <a:t>20% of items accumulate 74% of all positive ratings</a:t>
            </a:r>
          </a:p>
          <a:p>
            <a:endParaRPr lang="en-US" sz="1800" b="0" dirty="0" smtClean="0"/>
          </a:p>
          <a:p>
            <a:r>
              <a:rPr lang="en-US" sz="1800" b="0" dirty="0" smtClean="0"/>
              <a:t>Items rated &gt; 3 in MovieLens 100K dataset</a:t>
            </a:r>
            <a:endParaRPr lang="en-US" sz="1800" b="0" dirty="0"/>
          </a:p>
        </p:txBody>
      </p:sp>
      <p:grpSp>
        <p:nvGrpSpPr>
          <p:cNvPr id="6" name="Gruppieren 5"/>
          <p:cNvGrpSpPr/>
          <p:nvPr/>
        </p:nvGrpSpPr>
        <p:grpSpPr>
          <a:xfrm>
            <a:off x="1705934" y="2924944"/>
            <a:ext cx="3658154" cy="1944216"/>
            <a:chOff x="1709936" y="1642999"/>
            <a:chExt cx="3995936" cy="3730217"/>
          </a:xfrm>
        </p:grpSpPr>
        <p:sp>
          <p:nvSpPr>
            <p:cNvPr id="7" name="Inhaltsplatzhalter 2"/>
            <p:cNvSpPr txBox="1">
              <a:spLocks/>
            </p:cNvSpPr>
            <p:nvPr/>
          </p:nvSpPr>
          <p:spPr bwMode="auto">
            <a:xfrm>
              <a:off x="1709936" y="1642999"/>
              <a:ext cx="3995936" cy="1008112"/>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lnSpc>
                  <a:spcPct val="90000"/>
                </a:lnSpc>
                <a:spcBef>
                  <a:spcPts val="1200"/>
                </a:spcBef>
                <a:spcAft>
                  <a:spcPct val="0"/>
                </a:spcAft>
                <a:defRPr/>
              </a:pPr>
              <a:r>
                <a:rPr lang="en-US" sz="2000" b="1" dirty="0" smtClean="0">
                  <a:solidFill>
                    <a:srgbClr val="003366"/>
                  </a:solidFill>
                  <a:latin typeface="Calibri" pitchFamily="34" charset="0"/>
                </a:rPr>
                <a:t>	Recommend </a:t>
              </a:r>
              <a:r>
                <a:rPr lang="en-US" sz="2000" b="1" dirty="0">
                  <a:solidFill>
                    <a:srgbClr val="003366"/>
                  </a:solidFill>
                  <a:latin typeface="Calibri" pitchFamily="34" charset="0"/>
                </a:rPr>
                <a:t>items </a:t>
              </a:r>
              <a:r>
                <a:rPr lang="en-US" sz="2000" b="1" dirty="0" smtClean="0">
                  <a:solidFill>
                    <a:srgbClr val="003366"/>
                  </a:solidFill>
                  <a:latin typeface="Calibri" pitchFamily="34" charset="0"/>
                </a:rPr>
                <a:t/>
              </a:r>
              <a:br>
                <a:rPr lang="en-US" sz="2000" b="1" dirty="0" smtClean="0">
                  <a:solidFill>
                    <a:srgbClr val="003366"/>
                  </a:solidFill>
                  <a:latin typeface="Calibri" pitchFamily="34" charset="0"/>
                </a:rPr>
              </a:br>
              <a:r>
                <a:rPr lang="en-US" sz="2000" b="1" dirty="0" smtClean="0">
                  <a:solidFill>
                    <a:srgbClr val="003366"/>
                  </a:solidFill>
                  <a:latin typeface="Calibri" pitchFamily="34" charset="0"/>
                </a:rPr>
                <a:t>	from </a:t>
              </a:r>
              <a:r>
                <a:rPr lang="en-US" sz="2000" b="1" dirty="0">
                  <a:solidFill>
                    <a:srgbClr val="003366"/>
                  </a:solidFill>
                  <a:latin typeface="Calibri" pitchFamily="34" charset="0"/>
                </a:rPr>
                <a:t>the long tail</a:t>
              </a:r>
            </a:p>
            <a:p>
              <a:pPr marL="381000" indent="-381000" eaLnBrk="0" fontAlgn="base" hangingPunct="0">
                <a:lnSpc>
                  <a:spcPct val="90000"/>
                </a:lnSpc>
                <a:spcBef>
                  <a:spcPts val="1200"/>
                </a:spcBef>
                <a:spcAft>
                  <a:spcPct val="0"/>
                </a:spcAft>
                <a:buFont typeface="Wingdings" pitchFamily="2" charset="2"/>
                <a:buChar char="§"/>
                <a:defRPr/>
              </a:pPr>
              <a:endParaRPr lang="en-US" sz="2000" b="1" dirty="0">
                <a:solidFill>
                  <a:srgbClr val="003366"/>
                </a:solidFill>
                <a:latin typeface="Calibri" pitchFamily="34" charset="0"/>
              </a:endParaRPr>
            </a:p>
          </p:txBody>
        </p:sp>
        <p:grpSp>
          <p:nvGrpSpPr>
            <p:cNvPr id="8" name="Gruppieren 7"/>
            <p:cNvGrpSpPr/>
            <p:nvPr/>
          </p:nvGrpSpPr>
          <p:grpSpPr>
            <a:xfrm>
              <a:off x="2987824" y="5085184"/>
              <a:ext cx="2160240" cy="288032"/>
              <a:chOff x="2987824" y="5085184"/>
              <a:chExt cx="2160240" cy="288032"/>
            </a:xfrm>
          </p:grpSpPr>
          <p:sp>
            <p:nvSpPr>
              <p:cNvPr id="9" name="Pfeil nach oben 8"/>
              <p:cNvSpPr/>
              <p:nvPr/>
            </p:nvSpPr>
            <p:spPr bwMode="auto">
              <a:xfrm>
                <a:off x="2987824" y="5085184"/>
                <a:ext cx="144016" cy="216024"/>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000000"/>
                  </a:solidFill>
                  <a:latin typeface="Arial" charset="0"/>
                  <a:ea typeface="ＭＳ Ｐゴシック" pitchFamily="-112" charset="-128"/>
                </a:endParaRPr>
              </a:p>
            </p:txBody>
          </p:sp>
          <p:sp>
            <p:nvSpPr>
              <p:cNvPr id="10" name="Pfeil nach oben 9"/>
              <p:cNvSpPr/>
              <p:nvPr/>
            </p:nvSpPr>
            <p:spPr bwMode="auto">
              <a:xfrm>
                <a:off x="3707904" y="5157192"/>
                <a:ext cx="144016" cy="216024"/>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000000"/>
                  </a:solidFill>
                  <a:latin typeface="Arial" charset="0"/>
                  <a:ea typeface="ＭＳ Ｐゴシック" pitchFamily="-112" charset="-128"/>
                </a:endParaRPr>
              </a:p>
            </p:txBody>
          </p:sp>
          <p:sp>
            <p:nvSpPr>
              <p:cNvPr id="11" name="Pfeil nach oben 10"/>
              <p:cNvSpPr/>
              <p:nvPr/>
            </p:nvSpPr>
            <p:spPr bwMode="auto">
              <a:xfrm>
                <a:off x="4427984" y="5157192"/>
                <a:ext cx="144016" cy="216024"/>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000000"/>
                  </a:solidFill>
                  <a:latin typeface="Arial" charset="0"/>
                  <a:ea typeface="ＭＳ Ｐゴシック" pitchFamily="-112" charset="-128"/>
                </a:endParaRPr>
              </a:p>
            </p:txBody>
          </p:sp>
          <p:sp>
            <p:nvSpPr>
              <p:cNvPr id="12" name="Pfeil nach oben 11"/>
              <p:cNvSpPr/>
              <p:nvPr/>
            </p:nvSpPr>
            <p:spPr bwMode="auto">
              <a:xfrm>
                <a:off x="5004048" y="5157192"/>
                <a:ext cx="144016" cy="216024"/>
              </a:xfrm>
              <a:prstGeom prst="up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smtClean="0">
                  <a:solidFill>
                    <a:srgbClr val="000000"/>
                  </a:solidFill>
                  <a:latin typeface="Arial" charset="0"/>
                  <a:ea typeface="ＭＳ Ｐゴシック" pitchFamily="-112" charset="-128"/>
                </a:endParaRPr>
              </a:p>
            </p:txBody>
          </p:sp>
        </p:grpSp>
      </p:grpSp>
      <p:sp>
        <p:nvSpPr>
          <p:cNvPr id="13" name="Rectangle 12"/>
          <p:cNvSpPr/>
          <p:nvPr/>
        </p:nvSpPr>
        <p:spPr>
          <a:xfrm>
            <a:off x="0" y="6248400"/>
            <a:ext cx="7848600" cy="369332"/>
          </a:xfrm>
          <a:prstGeom prst="rect">
            <a:avLst/>
          </a:prstGeom>
        </p:spPr>
        <p:txBody>
          <a:bodyPr wrap="square">
            <a:spAutoFit/>
          </a:bodyPr>
          <a:lstStyle/>
          <a:p>
            <a:r>
              <a:rPr lang="en-US" dirty="0">
                <a:hlinkClick r:id="rId4"/>
              </a:rPr>
              <a:t>http://</a:t>
            </a:r>
            <a:r>
              <a:rPr lang="en-US" dirty="0" smtClean="0">
                <a:hlinkClick r:id="rId4"/>
              </a:rPr>
              <a:t>recommenderbook.net/teaching-material/slides</a:t>
            </a:r>
            <a:r>
              <a:rPr lang="en-US" dirty="0" smtClean="0"/>
              <a:t> Chapter 1</a:t>
            </a:r>
            <a:endParaRPr lang="en-US" dirty="0"/>
          </a:p>
        </p:txBody>
      </p:sp>
      <p:sp>
        <p:nvSpPr>
          <p:cNvPr id="3" name="TextBox 2"/>
          <p:cNvSpPr txBox="1"/>
          <p:nvPr/>
        </p:nvSpPr>
        <p:spPr>
          <a:xfrm>
            <a:off x="228600" y="1591511"/>
            <a:ext cx="6066084" cy="400110"/>
          </a:xfrm>
          <a:prstGeom prst="rect">
            <a:avLst/>
          </a:prstGeom>
          <a:noFill/>
        </p:spPr>
        <p:txBody>
          <a:bodyPr wrap="none" rtlCol="0">
            <a:spAutoFit/>
          </a:bodyPr>
          <a:lstStyle/>
          <a:p>
            <a:r>
              <a:rPr lang="en-US" sz="2000" b="1" dirty="0" smtClean="0"/>
              <a:t>90-10 or 80-20 “rule” broadly applicable</a:t>
            </a:r>
            <a:endParaRPr lang="en-US" sz="2000" b="1" dirty="0"/>
          </a:p>
        </p:txBody>
      </p:sp>
    </p:spTree>
    <p:extLst>
      <p:ext uri="{BB962C8B-B14F-4D97-AF65-F5344CB8AC3E}">
        <p14:creationId xmlns:p14="http://schemas.microsoft.com/office/powerpoint/2010/main" val="73520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US" smtClean="0"/>
              <a:t>Purpose and success criteria (2)</a:t>
            </a:r>
          </a:p>
        </p:txBody>
      </p:sp>
      <p:sp>
        <p:nvSpPr>
          <p:cNvPr id="3" name="Inhaltsplatzhalter 2"/>
          <p:cNvSpPr>
            <a:spLocks noGrp="1"/>
          </p:cNvSpPr>
          <p:nvPr>
            <p:ph idx="1"/>
          </p:nvPr>
        </p:nvSpPr>
        <p:spPr/>
        <p:txBody>
          <a:bodyPr/>
          <a:lstStyle/>
          <a:p>
            <a:pPr marL="381000" indent="-381000">
              <a:lnSpc>
                <a:spcPct val="90000"/>
              </a:lnSpc>
              <a:defRPr/>
            </a:pPr>
            <a:r>
              <a:rPr lang="en-US" dirty="0" smtClean="0"/>
              <a:t>Prediction perspective</a:t>
            </a:r>
          </a:p>
          <a:p>
            <a:pPr marL="781050" lvl="1" indent="-381000">
              <a:lnSpc>
                <a:spcPct val="90000"/>
              </a:lnSpc>
              <a:defRPr/>
            </a:pPr>
            <a:r>
              <a:rPr lang="en-US" dirty="0" smtClean="0"/>
              <a:t>Predict to what degree users like an item</a:t>
            </a:r>
          </a:p>
          <a:p>
            <a:pPr marL="781050" lvl="1" indent="-381000">
              <a:lnSpc>
                <a:spcPct val="90000"/>
              </a:lnSpc>
              <a:defRPr/>
            </a:pPr>
            <a:r>
              <a:rPr lang="en-US" dirty="0" smtClean="0"/>
              <a:t>Most popular evaluation scenario in research</a:t>
            </a:r>
          </a:p>
          <a:p>
            <a:pPr marL="781050" lvl="1" indent="-381000">
              <a:lnSpc>
                <a:spcPct val="90000"/>
              </a:lnSpc>
              <a:defRPr/>
            </a:pPr>
            <a:endParaRPr lang="en-US" dirty="0" smtClean="0"/>
          </a:p>
          <a:p>
            <a:pPr marL="381000" indent="-381000">
              <a:lnSpc>
                <a:spcPct val="90000"/>
              </a:lnSpc>
              <a:defRPr/>
            </a:pPr>
            <a:r>
              <a:rPr lang="en-US" dirty="0" smtClean="0"/>
              <a:t>Interaction perspective</a:t>
            </a:r>
          </a:p>
          <a:p>
            <a:pPr marL="781050" lvl="1" indent="-381000">
              <a:lnSpc>
                <a:spcPct val="90000"/>
              </a:lnSpc>
              <a:defRPr/>
            </a:pPr>
            <a:r>
              <a:rPr lang="en-US" dirty="0" smtClean="0"/>
              <a:t>Give users a "good feeling"</a:t>
            </a:r>
          </a:p>
          <a:p>
            <a:pPr marL="781050" lvl="1" indent="-381000">
              <a:lnSpc>
                <a:spcPct val="90000"/>
              </a:lnSpc>
              <a:defRPr/>
            </a:pPr>
            <a:r>
              <a:rPr lang="en-US" dirty="0" smtClean="0"/>
              <a:t>Educate users about the product domain</a:t>
            </a:r>
          </a:p>
          <a:p>
            <a:pPr marL="781050" lvl="1" indent="-381000">
              <a:lnSpc>
                <a:spcPct val="90000"/>
              </a:lnSpc>
              <a:defRPr/>
            </a:pPr>
            <a:r>
              <a:rPr lang="en-US" dirty="0" smtClean="0"/>
              <a:t>Convince/persuade users - explain</a:t>
            </a:r>
          </a:p>
          <a:p>
            <a:pPr marL="381000" indent="-381000">
              <a:lnSpc>
                <a:spcPct val="90000"/>
              </a:lnSpc>
              <a:defRPr/>
            </a:pPr>
            <a:endParaRPr lang="en-US" dirty="0" smtClean="0"/>
          </a:p>
          <a:p>
            <a:pPr marL="381000" indent="-381000">
              <a:lnSpc>
                <a:spcPct val="90000"/>
              </a:lnSpc>
              <a:defRPr/>
            </a:pPr>
            <a:r>
              <a:rPr lang="en-US" dirty="0" smtClean="0"/>
              <a:t>Finally, conversion perspective </a:t>
            </a:r>
          </a:p>
          <a:p>
            <a:pPr marL="800100" lvl="1" indent="-342900">
              <a:lnSpc>
                <a:spcPct val="90000"/>
              </a:lnSpc>
              <a:defRPr/>
            </a:pPr>
            <a:r>
              <a:rPr lang="en-US" dirty="0" smtClean="0"/>
              <a:t>Commercial situations</a:t>
            </a:r>
          </a:p>
          <a:p>
            <a:pPr marL="800100" lvl="1" indent="-342900">
              <a:lnSpc>
                <a:spcPct val="90000"/>
              </a:lnSpc>
              <a:defRPr/>
            </a:pPr>
            <a:r>
              <a:rPr lang="en-US" dirty="0" smtClean="0"/>
              <a:t>Increase "hit", "clickthrough", "lookers to bookers" rates</a:t>
            </a:r>
          </a:p>
          <a:p>
            <a:pPr marL="800100" lvl="1" indent="-342900">
              <a:lnSpc>
                <a:spcPct val="90000"/>
              </a:lnSpc>
              <a:defRPr/>
            </a:pPr>
            <a:r>
              <a:rPr lang="en-US" dirty="0" smtClean="0"/>
              <a:t>Optimize sales margins and profit   </a:t>
            </a:r>
          </a:p>
          <a:p>
            <a:pPr>
              <a:defRPr/>
            </a:pPr>
            <a:endParaRPr lang="en-US" dirty="0"/>
          </a:p>
        </p:txBody>
      </p:sp>
      <p:sp>
        <p:nvSpPr>
          <p:cNvPr id="4" name="Rectangle 3"/>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1</a:t>
            </a:r>
            <a:endParaRPr lang="en-US" dirty="0"/>
          </a:p>
        </p:txBody>
      </p:sp>
    </p:spTree>
    <p:extLst>
      <p:ext uri="{BB962C8B-B14F-4D97-AF65-F5344CB8AC3E}">
        <p14:creationId xmlns:p14="http://schemas.microsoft.com/office/powerpoint/2010/main" val="381784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US" smtClean="0"/>
              <a:t>Recommender systems </a:t>
            </a:r>
          </a:p>
        </p:txBody>
      </p:sp>
      <p:sp>
        <p:nvSpPr>
          <p:cNvPr id="3" name="Inhaltsplatzhalter 2"/>
          <p:cNvSpPr>
            <a:spLocks noGrp="1"/>
          </p:cNvSpPr>
          <p:nvPr>
            <p:ph idx="1"/>
          </p:nvPr>
        </p:nvSpPr>
        <p:spPr/>
        <p:txBody>
          <a:bodyPr/>
          <a:lstStyle/>
          <a:p>
            <a:r>
              <a:rPr lang="en-US" smtClean="0"/>
              <a:t>RS seen as a function</a:t>
            </a:r>
          </a:p>
          <a:p>
            <a:r>
              <a:rPr lang="en-US" smtClean="0"/>
              <a:t>Given:</a:t>
            </a:r>
          </a:p>
          <a:p>
            <a:pPr lvl="1"/>
            <a:r>
              <a:rPr lang="en-US" smtClean="0"/>
              <a:t>User model (e.g. ratings, preferences, demographics, situational context)</a:t>
            </a:r>
          </a:p>
          <a:p>
            <a:pPr lvl="1"/>
            <a:r>
              <a:rPr lang="en-US" smtClean="0"/>
              <a:t>Items (with or without description of item characteristics)</a:t>
            </a:r>
          </a:p>
          <a:p>
            <a:r>
              <a:rPr lang="en-US" smtClean="0"/>
              <a:t>Find:</a:t>
            </a:r>
          </a:p>
          <a:p>
            <a:pPr lvl="1"/>
            <a:r>
              <a:rPr lang="en-US" smtClean="0"/>
              <a:t>Relevance score. Used for ranking.</a:t>
            </a:r>
          </a:p>
          <a:p>
            <a:pPr lvl="1"/>
            <a:endParaRPr lang="en-US" smtClean="0"/>
          </a:p>
          <a:p>
            <a:pPr lvl="1"/>
            <a:endParaRPr lang="en-US" smtClean="0"/>
          </a:p>
          <a:p>
            <a:r>
              <a:rPr lang="en-US" smtClean="0"/>
              <a:t>Relation to Information Retrieval: </a:t>
            </a:r>
          </a:p>
          <a:p>
            <a:pPr lvl="1"/>
            <a:r>
              <a:rPr lang="en-US" smtClean="0"/>
              <a:t>IR is finding material [..] of an unstructured nature [..] that satisfies an information need from within large collections [..].</a:t>
            </a:r>
          </a:p>
          <a:p>
            <a:pPr lvl="8"/>
            <a:r>
              <a:rPr lang="en-US" sz="1400" smtClean="0"/>
              <a:t>(Manning et al. 2008</a:t>
            </a:r>
            <a:r>
              <a:rPr lang="en-US" sz="1400" baseline="30000" smtClean="0"/>
              <a:t>1</a:t>
            </a:r>
            <a:r>
              <a:rPr lang="en-US" sz="1400" smtClean="0"/>
              <a:t>)</a:t>
            </a:r>
          </a:p>
          <a:p>
            <a:pPr lvl="8"/>
            <a:endParaRPr lang="en-US" sz="1000" b="0" smtClean="0"/>
          </a:p>
          <a:p>
            <a:pPr marL="0" indent="0">
              <a:buNone/>
            </a:pPr>
            <a:r>
              <a:rPr lang="en-US" sz="1000" b="0" smtClean="0"/>
              <a:t>(1) Manning, Raghavan, and Schütze, </a:t>
            </a:r>
            <a:r>
              <a:rPr lang="en-US" sz="1000" b="0" i="1" smtClean="0"/>
              <a:t>Introduction to information retrieval</a:t>
            </a:r>
            <a:r>
              <a:rPr lang="en-US" sz="1000" b="0" smtClean="0"/>
              <a:t>, Cambridge University Press, 2008</a:t>
            </a:r>
            <a:endParaRPr lang="en-US" sz="1000" smtClean="0"/>
          </a:p>
        </p:txBody>
      </p:sp>
      <p:cxnSp>
        <p:nvCxnSpPr>
          <p:cNvPr id="4" name="Gerade Verbindung 3"/>
          <p:cNvCxnSpPr/>
          <p:nvPr/>
        </p:nvCxnSpPr>
        <p:spPr bwMode="auto">
          <a:xfrm>
            <a:off x="395536" y="4293096"/>
            <a:ext cx="82809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Rectangle 4"/>
          <p:cNvSpPr/>
          <p:nvPr/>
        </p:nvSpPr>
        <p:spPr>
          <a:xfrm>
            <a:off x="0" y="6248400"/>
            <a:ext cx="7848600" cy="369332"/>
          </a:xfrm>
          <a:prstGeom prst="rect">
            <a:avLst/>
          </a:prstGeom>
        </p:spPr>
        <p:txBody>
          <a:bodyPr wrap="square">
            <a:spAutoFit/>
          </a:bodyPr>
          <a:lstStyle/>
          <a:p>
            <a:r>
              <a:rPr lang="en-US" dirty="0">
                <a:hlinkClick r:id="rId3"/>
              </a:rPr>
              <a:t>http://</a:t>
            </a:r>
            <a:r>
              <a:rPr lang="en-US" dirty="0" smtClean="0">
                <a:hlinkClick r:id="rId3"/>
              </a:rPr>
              <a:t>recommenderbook.net/teaching-material/slides</a:t>
            </a:r>
            <a:r>
              <a:rPr lang="en-US" dirty="0" smtClean="0"/>
              <a:t> Chapter 1</a:t>
            </a:r>
            <a:endParaRPr lang="en-US" dirty="0"/>
          </a:p>
        </p:txBody>
      </p:sp>
      <p:sp>
        <p:nvSpPr>
          <p:cNvPr id="2" name="TextBox 1"/>
          <p:cNvSpPr txBox="1"/>
          <p:nvPr/>
        </p:nvSpPr>
        <p:spPr>
          <a:xfrm>
            <a:off x="4538685" y="4302957"/>
            <a:ext cx="4575291" cy="646331"/>
          </a:xfrm>
          <a:prstGeom prst="rect">
            <a:avLst/>
          </a:prstGeom>
          <a:noFill/>
        </p:spPr>
        <p:txBody>
          <a:bodyPr wrap="none" rtlCol="0">
            <a:spAutoFit/>
          </a:bodyPr>
          <a:lstStyle/>
          <a:p>
            <a:r>
              <a:rPr lang="en-US" dirty="0" smtClean="0"/>
              <a:t>Advanced IR does use essentially </a:t>
            </a:r>
          </a:p>
          <a:p>
            <a:r>
              <a:rPr lang="en-US" dirty="0" smtClean="0"/>
              <a:t>recommender system to order results</a:t>
            </a:r>
            <a:endParaRPr lang="en-US" dirty="0"/>
          </a:p>
        </p:txBody>
      </p:sp>
      <p:sp>
        <p:nvSpPr>
          <p:cNvPr id="6" name="TextBox 5"/>
          <p:cNvSpPr txBox="1"/>
          <p:nvPr/>
        </p:nvSpPr>
        <p:spPr>
          <a:xfrm>
            <a:off x="6616287" y="5234438"/>
            <a:ext cx="2566007" cy="923330"/>
          </a:xfrm>
          <a:prstGeom prst="rect">
            <a:avLst/>
          </a:prstGeom>
          <a:noFill/>
        </p:spPr>
        <p:txBody>
          <a:bodyPr wrap="square" rtlCol="0">
            <a:spAutoFit/>
          </a:bodyPr>
          <a:lstStyle/>
          <a:p>
            <a:r>
              <a:rPr lang="en-US" dirty="0" smtClean="0"/>
              <a:t>Recommend links that satisfy search query</a:t>
            </a:r>
            <a:endParaRPr lang="en-US" dirty="0"/>
          </a:p>
        </p:txBody>
      </p:sp>
    </p:spTree>
    <p:extLst>
      <p:ext uri="{BB962C8B-B14F-4D97-AF65-F5344CB8AC3E}">
        <p14:creationId xmlns:p14="http://schemas.microsoft.com/office/powerpoint/2010/main" val="3341860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6052&quot;&gt;&lt;property id=&quot;20148&quot; value=&quot;5&quot;/&gt;&lt;property id=&quot;20300&quot; value=&quot;Slide 16&quot;/&gt;&lt;property id=&quot;20307&quot; value=&quot;431&quot;/&gt;&lt;/object&gt;&lt;object type=&quot;3&quot; unique_id=&quot;16053&quot;&gt;&lt;property id=&quot;20148&quot; value=&quot;5&quot;/&gt;&lt;property id=&quot;20300&quot; value=&quot;Slide 17&quot;/&gt;&lt;property id=&quot;20307&quot; value=&quot;432&quot;/&gt;&lt;/object&gt;&lt;object type=&quot;3&quot; unique_id=&quot;16054&quot;&gt;&lt;property id=&quot;20148&quot; value=&quot;5&quot;/&gt;&lt;property id=&quot;20300&quot; value=&quot;Slide 18&quot;/&gt;&lt;property id=&quot;20307&quot; value=&quot;434&quot;/&gt;&lt;/object&gt;&lt;object type=&quot;3&quot; unique_id=&quot;16055&quot;&gt;&lt;property id=&quot;20148&quot; value=&quot;5&quot;/&gt;&lt;property id=&quot;20300&quot; value=&quot;Slide 19&quot;/&gt;&lt;property id=&quot;20307&quot; value=&quot;433&quot;/&gt;&lt;/object&gt;&lt;object type=&quot;3&quot; unique_id=&quot;18812&quot;&gt;&lt;property id=&quot;20148&quot; value=&quot;5&quot;/&gt;&lt;property id=&quot;20300&quot; value=&quot;Slide 1 - &amp;quot;X-Informatics Case Study: e-Commerce and Life Style Informatics:  Recommender Systems I&amp;quot;&quot;/&gt;&lt;property id=&quot;20307&quot; value=&quot;436&quot;/&gt;&lt;/object&gt;&lt;object type=&quot;3&quot; unique_id=&quot;18813&quot;&gt;&lt;property id=&quot;20148&quot; value=&quot;5&quot;/&gt;&lt;property id=&quot;20300&quot; value=&quot;Slide 3 - &amp;quot;Recommender Systems in more detail&amp;quot;&quot;/&gt;&lt;property id=&quot;20307&quot; value=&quot;437&quot;/&gt;&lt;/object&gt;&lt;object type=&quot;3&quot; unique_id=&quot;18816&quot;&gt;&lt;property id=&quot;20148&quot; value=&quot;5&quot;/&gt;&lt;property id=&quot;20300&quot; value=&quot;Slide 2 - &amp;quot;Overview  of Problems&amp;quot;&quot;/&gt;&lt;property id=&quot;20307&quot; value=&quot;440&quot;/&gt;&lt;/object&gt;&lt;object type=&quot;3&quot; unique_id=&quot;18817&quot;&gt;&lt;property id=&quot;20148&quot; value=&quot;5&quot;/&gt;&lt;property id=&quot;20300&quot; value=&quot;Slide 20 - &amp;quot;UCI Recommender Examples&amp;quot;&quot;/&gt;&lt;property id=&quot;20307&quot; value=&quot;435&quot;/&gt;&lt;/object&gt;&lt;object type=&quot;3&quot; unique_id=&quot;18818&quot;&gt;&lt;property id=&quot;20148&quot; value=&quot;5&quot;/&gt;&lt;property id=&quot;20300&quot; value=&quot;Slide 21 - &amp;quot;http://www.slideshare.net/xamat/building-largescale-realworld-recommender-systems-recsys2012-tutorial&amp;quot;&quot;/&gt;&lt;property id=&quot;20307&quot; value=&quot;441&quot;/&gt;&lt;/object&gt;&lt;object type=&quot;3&quot; unique_id=&quot;18819&quot;&gt;&lt;property id=&quot;20148&quot; value=&quot;5&quot;/&gt;&lt;property id=&quot;20300&quot; value=&quot;Slide 22 - &amp;quot;http://www.slideshare.net/xamat/building-largescale-realworld-recommender-systems-recsys2012-tutorial&amp;quot;&quot;/&gt;&lt;property id=&quot;20307&quot; value=&quot;442&quot;/&gt;&lt;/object&gt;&lt;object type=&quot;3&quot; unique_id=&quot;18820&quot;&gt;&lt;property id=&quot;20148&quot; value=&quot;5&quot;/&gt;&lt;property id=&quot;20300&quot; value=&quot;Slide 23 - &amp;quot;http://www.slideshare.net/xamat/building-largescale-realworld-recommender-systems-recsys2012-tutorial&amp;quot;&quot;/&gt;&lt;property id=&quot;20307&quot; value=&quot;443&quot;/&gt;&lt;/object&gt;&lt;object type=&quot;3&quot; unique_id=&quot;18821&quot;&gt;&lt;property id=&quot;20148&quot; value=&quot;5&quot;/&gt;&lt;property id=&quot;20300&quot; value=&quot;Slide 24 - &amp;quot;http://www.slideshare.net/xamat/building-largescale-realworld-recommender-systems-recsys2012-tutorial&amp;quot;&quot;/&gt;&lt;property id=&quot;20307&quot; value=&quot;444&quot;/&gt;&lt;/object&gt;&lt;object type=&quot;3&quot; unique_id=&quot;18822&quot;&gt;&lt;property id=&quot;20148&quot; value=&quot;5&quot;/&gt;&lt;property id=&quot;20300&quot; value=&quot;Slide 25 - &amp;quot;http://www.slideshare.net/xamat/building-largescale-realworld-recommender-systems-recsys2012-tutorial&amp;quot;&quot;/&gt;&lt;property id=&quot;20307&quot; value=&quot;445&quot;/&gt;&lt;/object&gt;&lt;object type=&quot;3&quot; unique_id=&quot;18823&quot;&gt;&lt;property id=&quot;20148&quot; value=&quot;5&quot;/&gt;&lt;property id=&quot;20300&quot; value=&quot;Slide 26 - &amp;quot;http://www.slideshare.net/xamat/building-largescale-realworld-recommender-systems-recsys2012-tutorial&amp;quot;&quot;/&gt;&lt;property id=&quot;20307&quot; value=&quot;446&quot;/&gt;&lt;/object&gt;&lt;object type=&quot;3&quot; unique_id=&quot;18824&quot;&gt;&lt;property id=&quot;20148&quot; value=&quot;5&quot;/&gt;&lt;property id=&quot;20300&quot; value=&quot;Slide 27 - &amp;quot;http://www.slideshare.net/xamat/building-largescale-realworld-recommender-systems-recsys2012-tutorial&amp;quot;&quot;/&gt;&lt;property id=&quot;20307&quot; value=&quot;447&quot;/&gt;&lt;/object&gt;&lt;object type=&quot;3&quot; unique_id=&quot;18825&quot;&gt;&lt;property id=&quot;20148&quot; value=&quot;5&quot;/&gt;&lt;property id=&quot;20300&quot; value=&quot;Slide 28 - &amp;quot;http://www.slideshare.net/xamat/building-largescale-realworld-recommender-systems-recsys2012-tutorial&amp;quot;&quot;/&gt;&lt;property id=&quot;20307&quot; value=&quot;448&quot;/&gt;&lt;/object&gt;&lt;object type=&quot;3&quot; unique_id=&quot;18826&quot;&gt;&lt;property id=&quot;20148&quot; value=&quot;5&quot;/&gt;&lt;property id=&quot;20300&quot; value=&quot;Slide 29 - &amp;quot;http://www.slideshare.net/xamat/building-largescale-realworld-recommender-systems-recsys2012-tutorial&amp;quot;&quot;/&gt;&lt;property id=&quot;20307&quot; value=&quot;449&quot;/&gt;&lt;/object&gt;&lt;object type=&quot;3&quot; unique_id=&quot;18827&quot;&gt;&lt;property id=&quot;20148&quot; value=&quot;5&quot;/&gt;&lt;property id=&quot;20300&quot; value=&quot;Slide 30 - &amp;quot;http://www.slideshare.net/xamat/building-largescale-realworld-recommender-systems-recsys2012-tutorial&amp;quot;&quot;/&gt;&lt;property id=&quot;20307&quot; value=&quot;450&quot;/&gt;&lt;/object&gt;&lt;object type=&quot;3&quot; unique_id=&quot;18828&quot;&gt;&lt;property id=&quot;20148&quot; value=&quot;5&quot;/&gt;&lt;property id=&quot;20300&quot; value=&quot;Slide 31 - &amp;quot;http://www.slideshare.net/xamat/building-largescale-realworld-recommender-systems-recsys2012-tutorial&amp;quot;&quot;/&gt;&lt;property id=&quot;20307&quot; value=&quot;451&quot;/&gt;&lt;/object&gt;&lt;object type=&quot;3&quot; unique_id=&quot;18829&quot;&gt;&lt;property id=&quot;20148&quot; value=&quot;5&quot;/&gt;&lt;property id=&quot;20300&quot; value=&quot;Slide 34 - &amp;quot;http://www.slideshare.net/xamat/building-largescale-realworld-recommender-systems-recsys2012-tutorial&amp;quot;&quot;/&gt;&lt;property id=&quot;20307&quot; value=&quot;452&quot;/&gt;&lt;/object&gt;&lt;object type=&quot;3&quot; unique_id=&quot;18830&quot;&gt;&lt;property id=&quot;20148&quot; value=&quot;5&quot;/&gt;&lt;property id=&quot;20300&quot; value=&quot;Slide 35 - &amp;quot;http://www.slideshare.net/xamat/building-largescale-realworld-recommender-systems-recsys2012-tutorial&amp;quot;&quot;/&gt;&lt;property id=&quot;20307&quot; value=&quot;453&quot;/&gt;&lt;/object&gt;&lt;object type=&quot;3&quot; unique_id=&quot;18831&quot;&gt;&lt;property id=&quot;20148&quot; value=&quot;5&quot;/&gt;&lt;property id=&quot;20300&quot; value=&quot;Slide 36 - &amp;quot;http://www.slideshare.net/xamat/building-largescale-realworld-recommender-systems-recsys2012-tutorial&amp;quot;&quot;/&gt;&lt;property id=&quot;20307&quot; value=&quot;459&quot;/&gt;&lt;/object&gt;&lt;object type=&quot;3&quot; unique_id=&quot;18832&quot;&gt;&lt;property id=&quot;20148&quot; value=&quot;5&quot;/&gt;&lt;property id=&quot;20300&quot; value=&quot;Slide 37 - &amp;quot;A/B Testing from Wikipedia&amp;quot;&quot;/&gt;&lt;property id=&quot;20307&quot; value=&quot;460&quot;/&gt;&lt;/object&gt;&lt;object type=&quot;3&quot; unique_id=&quot;18833&quot;&gt;&lt;property id=&quot;20148&quot; value=&quot;5&quot;/&gt;&lt;property id=&quot;20300&quot; value=&quot;Slide 38 - &amp;quot;http://www.slideshare.net/xamat/building-largescale-realworld-recommender-systems-recsys2012-tutorial&amp;quot;&quot;/&gt;&lt;property id=&quot;20307&quot; value=&quot;461&quot;/&gt;&lt;/object&gt;&lt;object type=&quot;3&quot; unique_id=&quot;18834&quot;&gt;&lt;property id=&quot;20148&quot; value=&quot;5&quot;/&gt;&lt;property id=&quot;20300&quot; value=&quot;Slide 39 - &amp;quot;http://www.slideshare.net/xamat/building-largescale-realworld-recommender-systems-recsys2012-tutorial&amp;quot;&quot;/&gt;&lt;property id=&quot;20307&quot; value=&quot;454&quot;/&gt;&lt;/object&gt;&lt;object type=&quot;3&quot; unique_id=&quot;18835&quot;&gt;&lt;property id=&quot;20148&quot; value=&quot;5&quot;/&gt;&lt;property id=&quot;20300&quot; value=&quot;Slide 41 - &amp;quot;http://www.slideshare.net/xamat/building-largescale-realworld-recommender-systems-recsys2012-tutorial&amp;quot;&quot;/&gt;&lt;property id=&quot;20307&quot; value=&quot;455&quot;/&gt;&lt;/object&gt;&lt;object type=&quot;3&quot; unique_id=&quot;18836&quot;&gt;&lt;property id=&quot;20148&quot; value=&quot;5&quot;/&gt;&lt;property id=&quot;20300&quot; value=&quot;Slide 42 - &amp;quot;http://www.slideshare.net/xamat/building-largescale-realworld-recommender-systems-recsys2012-tutorial&amp;quot;&quot;/&gt;&lt;property id=&quot;20307&quot; value=&quot;456&quot;/&gt;&lt;/object&gt;&lt;object type=&quot;3&quot; unique_id=&quot;18838&quot;&gt;&lt;property id=&quot;20148&quot; value=&quot;5&quot;/&gt;&lt;property id=&quot;20300&quot; value=&quot;Slide 40 - &amp;quot;http://www.slideshare.net/xamat/building-largescale-realworld-recommender-systems-recsys2012-tutorial&amp;quot;&quot;/&gt;&lt;property id=&quot;20307&quot; value=&quot;458&quot;/&gt;&lt;/object&gt;&lt;object type=&quot;3&quot; unique_id=&quot;20562&quot;&gt;&lt;property id=&quot;20148&quot; value=&quot;5&quot;/&gt;&lt;property id=&quot;20300&quot; value=&quot;Slide 32&quot;/&gt;&lt;property id=&quot;20307&quot; value=&quot;479&quot;/&gt;&lt;/object&gt;&lt;object type=&quot;3&quot; unique_id=&quot;23178&quot;&gt;&lt;property id=&quot;20148&quot; value=&quot;5&quot;/&gt;&lt;property id=&quot;20300&quot; value=&quot;Slide 5 - &amp;quot;Problem domain&amp;quot;&quot;/&gt;&lt;property id=&quot;20307&quot; value=&quot;483&quot;/&gt;&lt;/object&gt;&lt;object type=&quot;3&quot; unique_id=&quot;23179&quot;&gt;&lt;property id=&quot;20148&quot; value=&quot;5&quot;/&gt;&lt;property id=&quot;20300&quot; value=&quot;Slide 6 - &amp;quot;Purpose and success criteria (1)&amp;quot;&quot;/&gt;&lt;property id=&quot;20307&quot; value=&quot;484&quot;/&gt;&lt;/object&gt;&lt;object type=&quot;3&quot; unique_id=&quot;23180&quot;&gt;&lt;property id=&quot;20148&quot; value=&quot;5&quot;/&gt;&lt;property id=&quot;20300&quot; value=&quot;Slide 7 - &amp;quot;When does a RS do its job well?&amp;quot;&quot;/&gt;&lt;property id=&quot;20307&quot; value=&quot;485&quot;/&gt;&lt;/object&gt;&lt;object type=&quot;3&quot; unique_id=&quot;23181&quot;&gt;&lt;property id=&quot;20148&quot; value=&quot;5&quot;/&gt;&lt;property id=&quot;20300&quot; value=&quot;Slide 8 - &amp;quot;Purpose and success criteria (2)&amp;quot;&quot;/&gt;&lt;property id=&quot;20307&quot; value=&quot;486&quot;/&gt;&lt;/object&gt;&lt;object type=&quot;3&quot; unique_id=&quot;23182&quot;&gt;&lt;property id=&quot;20148&quot; value=&quot;5&quot;/&gt;&lt;property id=&quot;20300&quot; value=&quot;Slide 9 - &amp;quot;Recommender systems &amp;quot;&quot;/&gt;&lt;property id=&quot;20307&quot; value=&quot;487&quot;/&gt;&lt;/object&gt;&lt;object type=&quot;3&quot; unique_id=&quot;23183&quot;&gt;&lt;property id=&quot;20148&quot; value=&quot;5&quot;/&gt;&lt;property id=&quot;20300&quot; value=&quot;Slide 10 - &amp;quot;Paradigms of recommender systems&amp;quot;&quot;/&gt;&lt;property id=&quot;20307&quot; value=&quot;488&quot;/&gt;&lt;/object&gt;&lt;object type=&quot;3&quot; unique_id=&quot;23184&quot;&gt;&lt;property id=&quot;20148&quot; value=&quot;5&quot;/&gt;&lt;property id=&quot;20300&quot; value=&quot;Slide 11 - &amp;quot;Paradigms of recommender systems&amp;quot;&quot;/&gt;&lt;property id=&quot;20307&quot; value=&quot;489&quot;/&gt;&lt;/object&gt;&lt;object type=&quot;3&quot; unique_id=&quot;23185&quot;&gt;&lt;property id=&quot;20148&quot; value=&quot;5&quot;/&gt;&lt;property id=&quot;20300&quot; value=&quot;Slide 12 - &amp;quot;Paradigms of recommender systems&amp;quot;&quot;/&gt;&lt;property id=&quot;20307&quot; value=&quot;490&quot;/&gt;&lt;/object&gt;&lt;object type=&quot;3&quot; unique_id=&quot;23186&quot;&gt;&lt;property id=&quot;20148&quot; value=&quot;5&quot;/&gt;&lt;property id=&quot;20300&quot; value=&quot;Slide 13 - &amp;quot;Paradigms of recommender systems&amp;quot;&quot;/&gt;&lt;property id=&quot;20307&quot; value=&quot;491&quot;/&gt;&lt;/object&gt;&lt;object type=&quot;3&quot; unique_id=&quot;23187&quot;&gt;&lt;property id=&quot;20148&quot; value=&quot;5&quot;/&gt;&lt;property id=&quot;20300&quot; value=&quot;Slide 14 - &amp;quot;Paradigms of recommender systems&amp;quot;&quot;/&gt;&lt;property id=&quot;20307&quot; value=&quot;492&quot;/&gt;&lt;/object&gt;&lt;object type=&quot;3&quot; unique_id=&quot;23188&quot;&gt;&lt;property id=&quot;20148&quot; value=&quot;5&quot;/&gt;&lt;property id=&quot;20300&quot; value=&quot;Slide 15 - &amp;quot;Paradigms of recommender systems&amp;quot;&quot;/&gt;&lt;property id=&quot;20307&quot; value=&quot;493&quot;/&gt;&lt;/object&gt;&lt;object type=&quot;3&quot; unique_id=&quot;25730&quot;&gt;&lt;property id=&quot;20148&quot; value=&quot;5&quot;/&gt;&lt;property id=&quot;20300&quot; value=&quot;Slide 33&quot;/&gt;&lt;property id=&quot;20307&quot; value=&quot;508&quot;/&gt;&lt;/object&gt;&lt;object type=&quot;3&quot; unique_id=&quot;31724&quot;&gt;&lt;property id=&quot;20148&quot; value=&quot;5&quot;/&gt;&lt;property id=&quot;20300&quot; value=&quot;Slide 4 - &amp;quot;Everything is an Optimization Problem?&amp;quot;&quot;/&gt;&lt;property id=&quot;20307&quot; value=&quot;526&quot;/&gt;&lt;/object&gt;&lt;object type=&quot;3&quot; unique_id=&quot;33121&quot;&gt;&lt;property id=&quot;20148&quot; value=&quot;5&quot;/&gt;&lt;property id=&quot;20300&quot; value=&quot;Slide 43 - &amp;quot;Interesting Unanswered Question from Student&amp;quot;&quot;/&gt;&lt;property id=&quot;20307&quot; value=&quot;52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habv">
  <a:themeElements>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habv">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7_hab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hab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hab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hab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hab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hab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hab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hab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hab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hab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hab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hab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4969</TotalTime>
  <Words>1105</Words>
  <Application>Microsoft Office PowerPoint</Application>
  <PresentationFormat>On-screen Show (4:3)</PresentationFormat>
  <Paragraphs>184</Paragraphs>
  <Slides>43</Slides>
  <Notes>12</Notes>
  <HiddenSlides>0</HiddenSlides>
  <MMClips>0</MMClips>
  <ScaleCrop>false</ScaleCrop>
  <HeadingPairs>
    <vt:vector size="4" baseType="variant">
      <vt:variant>
        <vt:lpstr>Theme</vt:lpstr>
      </vt:variant>
      <vt:variant>
        <vt:i4>5</vt:i4>
      </vt:variant>
      <vt:variant>
        <vt:lpstr>Slide Titles</vt:lpstr>
      </vt:variant>
      <vt:variant>
        <vt:i4>43</vt:i4>
      </vt:variant>
    </vt:vector>
  </HeadingPairs>
  <TitlesOfParts>
    <vt:vector size="48" baseType="lpstr">
      <vt:lpstr>Office Theme</vt:lpstr>
      <vt:lpstr>External Audiences Template</vt:lpstr>
      <vt:lpstr>Custom Design</vt:lpstr>
      <vt:lpstr>17_habv</vt:lpstr>
      <vt:lpstr>18_habv</vt:lpstr>
      <vt:lpstr>X-Informatics Case Study: e-Commerce and Life Style Informatics:  Recommender Systems I</vt:lpstr>
      <vt:lpstr>Overview  of Problems</vt:lpstr>
      <vt:lpstr>Recommender Systems in more detail</vt:lpstr>
      <vt:lpstr>Everything is an Optimization Problem?</vt:lpstr>
      <vt:lpstr>Problem domain</vt:lpstr>
      <vt:lpstr>Purpose and success criteria (1)</vt:lpstr>
      <vt:lpstr>When does a RS do its job well?</vt:lpstr>
      <vt:lpstr>Purpose and success criteria (2)</vt:lpstr>
      <vt:lpstr>Recommender systems </vt:lpstr>
      <vt:lpstr>Paradigms of recommender systems</vt:lpstr>
      <vt:lpstr>Paradigms of recommender systems</vt:lpstr>
      <vt:lpstr>Paradigms of recommender systems</vt:lpstr>
      <vt:lpstr>Paradigms of recommender systems</vt:lpstr>
      <vt:lpstr>Paradigms of recommender systems</vt:lpstr>
      <vt:lpstr>Paradigms of recommender systems</vt:lpstr>
      <vt:lpstr>PowerPoint Presentation</vt:lpstr>
      <vt:lpstr>PowerPoint Presentation</vt:lpstr>
      <vt:lpstr>PowerPoint Presentation</vt:lpstr>
      <vt:lpstr>PowerPoint Presentation</vt:lpstr>
      <vt:lpstr>UCI Recommender Examples</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PowerPoint Presentation</vt:lpstr>
      <vt:lpstr>PowerPoint Presentation</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A/B Testing from Wikipedia</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http://www.slideshare.net/xamat/building-largescale-realworld-recommender-systems-recsys2012-tutorial</vt:lpstr>
      <vt:lpstr>Interesting Unanswered Question from Student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145</cp:revision>
  <dcterms:created xsi:type="dcterms:W3CDTF">2013-01-02T02:10:56Z</dcterms:created>
  <dcterms:modified xsi:type="dcterms:W3CDTF">2013-02-04T16:50:16Z</dcterms:modified>
</cp:coreProperties>
</file>