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0" r:id="rId6"/>
  </p:sldMasterIdLst>
  <p:notesMasterIdLst>
    <p:notesMasterId r:id="rId89"/>
  </p:notesMasterIdLst>
  <p:sldIdLst>
    <p:sldId id="271" r:id="rId7"/>
    <p:sldId id="272" r:id="rId8"/>
    <p:sldId id="273" r:id="rId9"/>
    <p:sldId id="301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4" r:id="rId23"/>
    <p:sldId id="275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00" r:id="rId64"/>
    <p:sldId id="276" r:id="rId65"/>
    <p:sldId id="277" r:id="rId66"/>
    <p:sldId id="278" r:id="rId67"/>
    <p:sldId id="279" r:id="rId68"/>
    <p:sldId id="280" r:id="rId69"/>
    <p:sldId id="281" r:id="rId70"/>
    <p:sldId id="282" r:id="rId71"/>
    <p:sldId id="283" r:id="rId72"/>
    <p:sldId id="284" r:id="rId73"/>
    <p:sldId id="285" r:id="rId74"/>
    <p:sldId id="286" r:id="rId75"/>
    <p:sldId id="287" r:id="rId76"/>
    <p:sldId id="288" r:id="rId77"/>
    <p:sldId id="289" r:id="rId78"/>
    <p:sldId id="290" r:id="rId79"/>
    <p:sldId id="291" r:id="rId80"/>
    <p:sldId id="292" r:id="rId81"/>
    <p:sldId id="293" r:id="rId82"/>
    <p:sldId id="294" r:id="rId83"/>
    <p:sldId id="295" r:id="rId84"/>
    <p:sldId id="296" r:id="rId85"/>
    <p:sldId id="297" r:id="rId86"/>
    <p:sldId id="298" r:id="rId87"/>
    <p:sldId id="299" r:id="rId88"/>
  </p:sldIdLst>
  <p:sldSz cx="9144000" cy="6858000" type="screen4x3"/>
  <p:notesSz cx="6858000" cy="9144000"/>
  <p:custDataLst>
    <p:tags r:id="rId9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9" autoAdjust="0"/>
    <p:restoredTop sz="94660"/>
  </p:normalViewPr>
  <p:slideViewPr>
    <p:cSldViewPr>
      <p:cViewPr varScale="1">
        <p:scale>
          <a:sx n="86" d="100"/>
          <a:sy n="86" d="100"/>
        </p:scale>
        <p:origin x="84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ags" Target="tags/tag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Single</a:t>
            </a:r>
            <a:r>
              <a:rPr lang="en-US" baseline="0"/>
              <a:t> Broker Average </a:t>
            </a:r>
            <a:r>
              <a:rPr lang="en-US"/>
              <a:t>Message</a:t>
            </a:r>
            <a:r>
              <a:rPr lang="en-US" baseline="0"/>
              <a:t> Latency</a:t>
            </a:r>
            <a:endParaRPr lang="en-US"/>
          </a:p>
        </c:rich>
      </c:tx>
      <c:layout>
        <c:manualLayout>
          <c:xMode val="edge"/>
          <c:yMode val="edge"/>
          <c:x val="0.25325312102357461"/>
          <c:y val="0.39344262295081966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2"/>
          <c:order val="0"/>
          <c:tx>
            <c:v>smoothy</c:v>
          </c:tx>
          <c:xVal>
            <c:numRef>
              <c:f>Results1!$A$3:$A$31</c:f>
              <c:numCache>
                <c:formatCode>General</c:formatCode>
                <c:ptCount val="29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80</c:v>
                </c:pt>
                <c:pt idx="7">
                  <c:v>90</c:v>
                </c:pt>
                <c:pt idx="8">
                  <c:v>100</c:v>
                </c:pt>
                <c:pt idx="9">
                  <c:v>110</c:v>
                </c:pt>
                <c:pt idx="10">
                  <c:v>120</c:v>
                </c:pt>
                <c:pt idx="11">
                  <c:v>130</c:v>
                </c:pt>
                <c:pt idx="12">
                  <c:v>140</c:v>
                </c:pt>
                <c:pt idx="13">
                  <c:v>150</c:v>
                </c:pt>
                <c:pt idx="14">
                  <c:v>160</c:v>
                </c:pt>
                <c:pt idx="15">
                  <c:v>170</c:v>
                </c:pt>
                <c:pt idx="16">
                  <c:v>180</c:v>
                </c:pt>
                <c:pt idx="17">
                  <c:v>190</c:v>
                </c:pt>
                <c:pt idx="18">
                  <c:v>200</c:v>
                </c:pt>
                <c:pt idx="19">
                  <c:v>210</c:v>
                </c:pt>
                <c:pt idx="20">
                  <c:v>220</c:v>
                </c:pt>
                <c:pt idx="21">
                  <c:v>230</c:v>
                </c:pt>
                <c:pt idx="22">
                  <c:v>240</c:v>
                </c:pt>
                <c:pt idx="23">
                  <c:v>250</c:v>
                </c:pt>
                <c:pt idx="24">
                  <c:v>260</c:v>
                </c:pt>
                <c:pt idx="25">
                  <c:v>270</c:v>
                </c:pt>
                <c:pt idx="26">
                  <c:v>280</c:v>
                </c:pt>
                <c:pt idx="27">
                  <c:v>290</c:v>
                </c:pt>
                <c:pt idx="28">
                  <c:v>300</c:v>
                </c:pt>
              </c:numCache>
            </c:numRef>
          </c:xVal>
          <c:yVal>
            <c:numRef>
              <c:f>Results1!$D$3:$D$30</c:f>
              <c:numCache>
                <c:formatCode>General</c:formatCode>
                <c:ptCount val="28"/>
                <c:pt idx="0">
                  <c:v>12.466666666666667</c:v>
                </c:pt>
                <c:pt idx="1">
                  <c:v>12.58</c:v>
                </c:pt>
                <c:pt idx="2">
                  <c:v>15.433333333333332</c:v>
                </c:pt>
                <c:pt idx="3">
                  <c:v>19.853333333333335</c:v>
                </c:pt>
                <c:pt idx="4">
                  <c:v>38.066666666666663</c:v>
                </c:pt>
                <c:pt idx="5">
                  <c:v>38.406666666666666</c:v>
                </c:pt>
                <c:pt idx="6">
                  <c:v>53.063333333333333</c:v>
                </c:pt>
                <c:pt idx="7">
                  <c:v>36.47</c:v>
                </c:pt>
                <c:pt idx="8">
                  <c:v>49.373333333333335</c:v>
                </c:pt>
                <c:pt idx="9">
                  <c:v>53.896666666666668</c:v>
                </c:pt>
                <c:pt idx="10">
                  <c:v>108.70666666666666</c:v>
                </c:pt>
                <c:pt idx="11">
                  <c:v>115.42333333333335</c:v>
                </c:pt>
                <c:pt idx="12">
                  <c:v>106.07</c:v>
                </c:pt>
                <c:pt idx="13">
                  <c:v>75.50333333333333</c:v>
                </c:pt>
                <c:pt idx="14">
                  <c:v>108.57000000000001</c:v>
                </c:pt>
                <c:pt idx="15">
                  <c:v>130.51333333333335</c:v>
                </c:pt>
                <c:pt idx="16">
                  <c:v>191.54333333333332</c:v>
                </c:pt>
                <c:pt idx="17">
                  <c:v>247.29333333333332</c:v>
                </c:pt>
                <c:pt idx="18">
                  <c:v>382.78666666666669</c:v>
                </c:pt>
                <c:pt idx="19">
                  <c:v>383.80999999999995</c:v>
                </c:pt>
                <c:pt idx="20">
                  <c:v>355.29333333333329</c:v>
                </c:pt>
                <c:pt idx="21">
                  <c:v>291.61666666666667</c:v>
                </c:pt>
                <c:pt idx="22">
                  <c:v>384.87000000000006</c:v>
                </c:pt>
                <c:pt idx="23">
                  <c:v>445.84666666666664</c:v>
                </c:pt>
                <c:pt idx="24">
                  <c:v>619</c:v>
                </c:pt>
                <c:pt idx="25">
                  <c:v>608.89</c:v>
                </c:pt>
                <c:pt idx="26">
                  <c:v>959.80666666666673</c:v>
                </c:pt>
                <c:pt idx="27">
                  <c:v>1094.77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807856"/>
        <c:axId val="212806680"/>
      </c:scatterChart>
      <c:valAx>
        <c:axId val="212807856"/>
        <c:scaling>
          <c:orientation val="minMax"/>
          <c:max val="3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</a:t>
                </a:r>
                <a:r>
                  <a:rPr lang="en-US" baseline="0"/>
                  <a:t> of Clients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2806680"/>
        <c:crosses val="autoZero"/>
        <c:crossBetween val="midCat"/>
      </c:valAx>
      <c:valAx>
        <c:axId val="2128066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Lantemcy</a:t>
                </a:r>
                <a:r>
                  <a:rPr lang="en-US" baseline="0"/>
                  <a:t> in ms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28078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58BE7-89E1-4D35-BBC6-000514DE912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800AD-E974-49D9-8739-6CFB9E985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2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ower_station" TargetMode="External"/><Relationship Id="rId7" Type="http://schemas.openxmlformats.org/officeDocument/2006/relationships/hyperlink" Target="http://en.wikipedia.org/wiki/Heating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Electricity_generation" TargetMode="External"/><Relationship Id="rId5" Type="http://schemas.openxmlformats.org/officeDocument/2006/relationships/hyperlink" Target="http://en.wikipedia.org/wiki/Heat" TargetMode="External"/><Relationship Id="rId4" Type="http://schemas.openxmlformats.org/officeDocument/2006/relationships/hyperlink" Target="http://en.wikipedia.org/wiki/Electricity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0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51F05A-0290-4729-8F14-C7D026F0379F}" type="slidenum">
              <a:rPr lang="en-US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78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908A64-BD23-4C1F-9D1B-C8701A71ED50}" type="slidenum">
              <a:rPr lang="en-US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62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2D6868-D8D1-4B6F-8990-9762A62AE53D}" type="slidenum">
              <a:rPr lang="en-US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65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791086-6109-417D-A1E6-AD7DF25524B1}" type="slidenum">
              <a:rPr lang="en-US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31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1C23A-B790-4188-8746-EDF1EDDC69DD}" type="slidenum">
              <a:rPr lang="en-US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00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9926D8-E390-4CF3-8A84-17271CDF8BC5}" type="slidenum">
              <a:rPr lang="en-US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28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ACBEF0-8ED7-4DFE-9435-98B7375CF036}" type="slidenum">
              <a:rPr lang="en-US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91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73782-EDF4-4F64-B4EB-E52E43EFB464}" type="slidenum">
              <a:rPr lang="en-US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92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A6F5A-ABED-4E61-95E0-484C5AAA4599}" type="slidenum">
              <a:rPr lang="en-US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8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1AC19-82B5-4E2E-941B-6A5CE415C26A}" type="slidenum">
              <a:rPr lang="en-US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374F37-399F-4EB6-BA69-485624029121}" type="slidenum">
              <a:rPr lang="en-US" b="1">
                <a:solidFill>
                  <a:prstClr val="black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280322" name="Rectangle 7"/>
          <p:cNvSpPr txBox="1">
            <a:spLocks noGrp="1" noChangeArrowheads="1"/>
          </p:cNvSpPr>
          <p:nvPr/>
        </p:nvSpPr>
        <p:spPr bwMode="auto">
          <a:xfrm>
            <a:off x="3884613" y="8685042"/>
            <a:ext cx="2971800" cy="45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91789D-98D0-40BB-9B4E-01A329F7C88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28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07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0B1018-41FA-44E3-998C-05C5A0644035}" type="slidenum">
              <a:rPr lang="en-US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77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2D7B93-2979-4FD1-AE8B-DA0937847A43}" type="slidenum">
              <a:rPr lang="en-US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4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967CF-95B0-4A80-8159-1F360136F4FB}" type="slidenum">
              <a:rPr lang="en-US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5A5334-0F0E-4181-8D6B-E360C70ACCB5}" type="slidenum">
              <a:rPr lang="en-US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2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AE7099-5396-4BB1-88BE-6906F756C9CE}" type="slidenum">
              <a:rPr lang="en-US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40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615F9-19CA-450C-B415-77417F66F219}" type="slidenum">
              <a:rPr lang="en-US">
                <a:solidFill>
                  <a:srgbClr val="000000"/>
                </a:solidFill>
              </a:rPr>
              <a:pPr/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5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53CC49-D597-43BF-BDDA-EDA24D4FC4DB}" type="slidenum">
              <a:rPr lang="en-US">
                <a:solidFill>
                  <a:srgbClr val="000000"/>
                </a:solidFill>
              </a:rPr>
              <a:pPr/>
              <a:t>75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7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CCC6D2-D1C6-44F5-8A71-C67BF08EB2A0}" type="slidenum">
              <a:rPr lang="en-US">
                <a:solidFill>
                  <a:srgbClr val="000000"/>
                </a:solidFill>
              </a:rPr>
              <a:pPr/>
              <a:t>76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2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BCDE4-814F-4F67-86D5-429585D669FE}" type="slidenum">
              <a:rPr lang="en-US">
                <a:solidFill>
                  <a:srgbClr val="000000"/>
                </a:solidFill>
              </a:rPr>
              <a:pPr/>
              <a:t>77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40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F0616-4341-4332-B0FB-9CA37342A984}" type="slidenum">
              <a:rPr lang="en-US">
                <a:solidFill>
                  <a:srgbClr val="000000"/>
                </a:solidFill>
              </a:rPr>
              <a:pPr/>
              <a:t>78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5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75A1A-6F8B-4F5E-91DB-686FBE50DAC1}" type="slidenum">
              <a:rPr lang="en-US" b="1">
                <a:solidFill>
                  <a:srgbClr val="000000"/>
                </a:solidFill>
              </a:rPr>
              <a:pPr/>
              <a:t>13</a:t>
            </a:fld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3670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56ECE0-F02D-45DB-8BE8-73972CD8620F}" type="slidenum">
              <a:rPr lang="en-US">
                <a:solidFill>
                  <a:srgbClr val="000000"/>
                </a:solidFill>
              </a:rPr>
              <a:pPr/>
              <a:t>79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11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392D0-1BBA-4458-8C6A-E6D4664C51AC}" type="slidenum">
              <a:rPr lang="en-US">
                <a:solidFill>
                  <a:srgbClr val="000000"/>
                </a:solidFill>
              </a:rPr>
              <a:pPr/>
              <a:t>80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92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777C56-38D9-40BC-A8F7-2CE5ADEF7E4D}" type="slidenum">
              <a:rPr lang="en-US">
                <a:solidFill>
                  <a:srgbClr val="000000"/>
                </a:solidFill>
              </a:rPr>
              <a:pPr/>
              <a:t>81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42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AF629-114C-458C-B7AF-736528CEF903}" type="slidenum">
              <a:rPr lang="en-US">
                <a:solidFill>
                  <a:srgbClr val="000000"/>
                </a:solidFill>
              </a:rPr>
              <a:pPr/>
              <a:t>82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4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9AF63-1CD1-44EA-A936-5AF8C9B33E83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49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The electricity delivery system is getting old</a:t>
            </a:r>
          </a:p>
          <a:p>
            <a:pPr lvl="1"/>
            <a:r>
              <a:rPr lang="en-US" smtClean="0"/>
              <a:t>60%-70% of the infrastructure is 25-30 years old</a:t>
            </a:r>
          </a:p>
          <a:p>
            <a:r>
              <a:rPr lang="en-US" altLang="zh-TW" smtClean="0"/>
              <a:t>Designed in the 50s, installed in the 60s and 70s, before the era of the microprocessor</a:t>
            </a:r>
          </a:p>
          <a:p>
            <a:r>
              <a:rPr lang="en-US" smtClean="0"/>
              <a:t>Population growth has caused the entire transmission system to be over used and fragile </a:t>
            </a:r>
          </a:p>
          <a:p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83715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/>
              <a:t>A new approach that significantly increases the efficiency of the entire electrical delivery system</a:t>
            </a:r>
          </a:p>
          <a:p>
            <a:r>
              <a:rPr lang="en-US" altLang="zh-TW" smtClean="0"/>
              <a:t>Not only does increase reliability, but will also reduce energy in the delivery process and reduce greenhouse gas emissions</a:t>
            </a:r>
          </a:p>
          <a:p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053777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530FB8-421C-4D2B-A8C0-14DF9E3B7BB3}" type="slidenum">
              <a:rPr lang="zh-TW" altLang="en-US">
                <a:solidFill>
                  <a:prstClr val="black"/>
                </a:solidFill>
              </a:rPr>
              <a:pPr eaLnBrk="1" hangingPunct="1"/>
              <a:t>25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74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smtClean="0"/>
              <a:t>Combined heat and power</a:t>
            </a:r>
            <a:r>
              <a:rPr lang="en-US" smtClean="0"/>
              <a:t> (</a:t>
            </a:r>
            <a:r>
              <a:rPr lang="en-US" b="1" smtClean="0"/>
              <a:t>CHP</a:t>
            </a:r>
            <a:r>
              <a:rPr lang="en-US" smtClean="0"/>
              <a:t>) is the use of a </a:t>
            </a:r>
            <a:r>
              <a:rPr lang="en-US" smtClean="0">
                <a:hlinkClick r:id="rId3" tooltip="Power station"/>
              </a:rPr>
              <a:t>power station</a:t>
            </a:r>
            <a:r>
              <a:rPr lang="en-US" smtClean="0"/>
              <a:t> to simultaneously generate both </a:t>
            </a:r>
            <a:r>
              <a:rPr lang="en-US" smtClean="0">
                <a:hlinkClick r:id="rId4" tooltip="Electricity"/>
              </a:rPr>
              <a:t>electricity</a:t>
            </a:r>
            <a:r>
              <a:rPr lang="en-US" smtClean="0"/>
              <a:t> and useful </a:t>
            </a:r>
            <a:r>
              <a:rPr lang="en-US" smtClean="0">
                <a:hlinkClick r:id="rId5" tooltip="Heat"/>
              </a:rPr>
              <a:t>heat</a:t>
            </a:r>
            <a:r>
              <a:rPr lang="en-US" smtClean="0"/>
              <a:t>. </a:t>
            </a:r>
          </a:p>
          <a:p>
            <a:r>
              <a:rPr lang="en-US" smtClean="0"/>
              <a:t>All power plants must emit a certain amount of heat during </a:t>
            </a:r>
            <a:r>
              <a:rPr lang="en-US" smtClean="0">
                <a:hlinkClick r:id="rId6" tooltip="Electricity generation"/>
              </a:rPr>
              <a:t>electricity generation</a:t>
            </a:r>
            <a:r>
              <a:rPr lang="en-US" smtClean="0"/>
              <a:t>. CHP captures some or all of the by-product heat for </a:t>
            </a:r>
            <a:r>
              <a:rPr lang="en-US" smtClean="0">
                <a:hlinkClick r:id="rId7" tooltip="Heating"/>
              </a:rPr>
              <a:t>heating</a:t>
            </a:r>
            <a:r>
              <a:rPr lang="en-US" smtClean="0"/>
              <a:t> purposes</a:t>
            </a:r>
          </a:p>
        </p:txBody>
      </p:sp>
    </p:spTree>
    <p:extLst>
      <p:ext uri="{BB962C8B-B14F-4D97-AF65-F5344CB8AC3E}">
        <p14:creationId xmlns:p14="http://schemas.microsoft.com/office/powerpoint/2010/main" val="2485572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D24E8F-1827-4C8A-948F-C02E519AF24B}" type="slidenum">
              <a:rPr lang="en-US" altLang="zh-TW">
                <a:solidFill>
                  <a:srgbClr val="000000"/>
                </a:solidFill>
              </a:rPr>
              <a:pPr eaLnBrk="1" hangingPunct="1"/>
              <a:t>50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0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8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03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E1BAC-2122-43F8-8F14-0D3EAC3ADBBC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58E66-1327-4F1D-8C5C-A65E7F69C8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4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FA1DD9-6831-4907-AB6E-75F8D5B8D593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65C8-3055-40ED-97C7-6BABE885B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98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C040E0-0610-409E-8CF7-FBD89E58EDE7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BA79C-1AB2-465C-B64D-C3BDC5A892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55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D0BC24-B970-4BFF-A4A1-154EFE859A7B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D25B9-C8A2-4B31-A07E-F8E0B271C1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69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E700C7-C1F2-4828-A1E5-32F045116C01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A2DEB-C58B-4012-97C6-B168F993F0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6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CB1851-E62C-4FF9-9E6A-F62EDDBDC873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B5131-F7AB-4E29-A874-03BF40D4E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21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A3331-788E-4FEA-B33B-5293332056E6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BF021-4FAE-4A37-AF68-848C56E06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61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59FFBA-36B3-4778-BD0A-2EAF5664492C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F5898-6011-4122-8256-B55C816298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3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86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2DD60F-ACCD-45BE-8FCA-DE069F6DCCAB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1E25C-DB47-43A7-A15B-1746E314E3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42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7EC0E4-7C6A-45C4-B814-0669FCD7F542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8B26E-29FB-493F-BC2D-0DDF0898AB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73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F639CA-722C-4799-A697-F21A59DA9A0E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0BD35-6DDF-4F80-9530-2262D11BB5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54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91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60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12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6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93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37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10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70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09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948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00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01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120650"/>
            <a:ext cx="8637588" cy="64135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4800" y="1141938"/>
            <a:ext cx="8382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  <a:effectLst/>
              </a:defRPr>
            </a:lvl1pPr>
            <a:lvl2pPr>
              <a:lnSpc>
                <a:spcPct val="90000"/>
              </a:lnSpc>
              <a:defRPr>
                <a:solidFill>
                  <a:schemeClr val="tx1"/>
                </a:solidFill>
                <a:effectLst/>
              </a:defRPr>
            </a:lvl2pPr>
            <a:lvl3pPr>
              <a:lnSpc>
                <a:spcPct val="90000"/>
              </a:lnSpc>
              <a:defRPr sz="2800">
                <a:solidFill>
                  <a:schemeClr val="tx1"/>
                </a:solidFill>
                <a:effectLst/>
              </a:defRPr>
            </a:lvl3pPr>
            <a:lvl4pPr>
              <a:lnSpc>
                <a:spcPct val="90000"/>
              </a:lnSpc>
              <a:defRPr>
                <a:solidFill>
                  <a:schemeClr val="tx1"/>
                </a:solidFill>
                <a:effectLst/>
              </a:defRPr>
            </a:lvl4pPr>
            <a:lvl5pPr>
              <a:lnSpc>
                <a:spcPct val="90000"/>
              </a:lnSpc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1270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3CF4-1158-434B-B743-914A490B8A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63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D5EFD-73BA-4E12-A962-A287666E98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04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D81BB-155B-4227-87B7-13222E0D8D9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672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C5F76-6094-4128-877F-0F1C4AA1A3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050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1EE5-F178-4A3D-8940-A6D7F821E92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9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73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F8EEA-579B-4928-93F2-F089CD0C40A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61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D6D9D-CE76-4A45-8DAF-527BC810AE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97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126A4-AE6E-431D-8BBE-A43CF12406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2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10BC-E374-478D-B205-7B858A5085F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80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E5FF7-944F-4809-B929-5B3E633CA8B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47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0E72B-BADC-4450-8EFC-27C1DD4CF2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49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esearch_white_n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7A7A26-0300-46A8-A702-651A509C6585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B718D-90BF-4FC8-93F6-0EC33434572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1736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esearch_white_n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CBDCF6-44C8-4EC9-B9AD-66A0559FB061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A4574-2D9F-4DEA-A5F2-49F625D6FD6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25776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35FC4E-C61C-4F23-99D7-8977BEEBB251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B4F8F-C9EB-4A4C-A857-B744C384604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7294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72BD9E-F685-4CC2-9186-2562227E7B61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51517-4FD3-41A5-B65D-EBCA84BB181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60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38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83ED8F-96A4-45AD-9CA4-0873A9582841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B41C6-A3F7-4C51-A243-4EB1BDB1AE3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6310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046FD3-5D7C-4AC1-A1C8-03AF580AD883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A797-387D-41C8-A0AB-D27BF81E986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82495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DAFCCF-DCC8-4BCA-9CF8-CAF66E334EE8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A3B4C-C8F6-4E09-8399-0FD13ECDFC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4962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284E5A-65DF-419D-A2F6-EC4701C6803B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0342A-9A5B-44CB-9C70-7F221DC5A72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83409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D14139-65BB-4F02-93D1-1E4B124E6472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4DC5A-B39F-43CA-9A08-3CBE7E3CA43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388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E1F43E-B6CD-4EAC-BBC1-9E74A25378AB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EFCA8-FAFA-4F02-A6E1-2317952D3DA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8516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C5431C-CF6B-48D2-AEB1-52DE7AF46817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4B9B8-E972-4C34-827E-40350879AED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5175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711F9B-5AF5-44CB-8D27-52CF7A1A825C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AC69E-B969-416A-A4B1-FFC4CA46E15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7744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0613D7-02D1-4E7A-8801-4F8822A654C8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E6B72-35FF-4A2B-8ECC-3D1818D86E3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0277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7F62B2-6182-4471-850D-8385541969CC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71700-8C45-44D4-9115-C2131F2D1D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14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618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23D008-BAA9-4109-861C-650E2700087D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F832C-A676-48DD-94AB-6AA81819495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05469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5E6353-85F6-4385-BA19-6D045AE1B23E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A2B65-AA4E-4785-B49A-6C1BC53BDC3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7854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F3AD0B-270F-4DD6-8BB6-CF1D149A427F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093E8-029F-4486-BFEF-31DB037F82F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66584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794627-AB99-49E1-B9D1-AD015BE6DEBB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0154F-786D-4663-B250-7347B774BB7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90709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77597-596B-491C-B373-3A82371229DB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4E5F7-C550-48CF-9E44-84BCBFBAC85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46396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051E23-853C-4B12-82FE-9CA2E2A47FC9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29E37-832A-435D-9E8B-2518146CC08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5343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D4A4E6-7C6E-4141-B257-4F801821F1CC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8FC2D-0CA5-44A3-8F4E-9E34899A973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9631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B2C848-C888-4D1F-A658-4902BE60EEB8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23523-FA19-4AED-B972-8D93548C26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6344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5FBC6-F385-45DE-A050-987F480F8293}" type="datetime1">
              <a:rPr lang="en-US" altLang="zh-TW"/>
              <a:pPr/>
              <a:t>4/8/2013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37CAA-A53B-47FD-85A8-3A0E8BF68A7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5887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8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7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2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29BCC-A04B-4FF0-986C-80A340F691F8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856CD-74CA-443F-98D7-8465B56B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3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72998E0-E3C3-467F-A859-F8BB242610B0}" type="datetime1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4/8/2013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72DFEA6-E3AF-4A5B-A60D-C3AE484347DF}" type="slidenum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36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5A92F-140A-42E3-9B8E-B0B21C0A8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2D5DB-FE8A-4404-925D-2EF32A27E2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4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C7AEFA-87F6-490A-A60D-A181491DFCB9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761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521E3B-81BE-482E-9BB7-C1F9A3FB9127}" type="datetime1">
              <a:rPr lang="en-US" altLang="zh-TW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4/8/2013</a:t>
            </a:fld>
            <a:endParaRPr lang="en-US" altLang="zh-TW" smtClean="0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2DFC1B-29AD-4120-8260-9B580181897A}" type="slidenum">
              <a:rPr lang="en-US" altLang="zh-TW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0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025B45-32AB-47E0-9C9A-38FAEFE4CA7E}" type="datetime1">
              <a:rPr lang="en-US" altLang="zh-TW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4/8/2013</a:t>
            </a:fld>
            <a:endParaRPr lang="en-US" altLang="zh-TW" smtClean="0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7886C2-1C89-4DC9-9710-495CAAFBD90C}" type="slidenum">
              <a:rPr lang="en-US" altLang="zh-TW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0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mall.org/X-InformaticsSpring2013/index.html" TargetMode="External"/><Relationship Id="rId2" Type="http://schemas.openxmlformats.org/officeDocument/2006/relationships/hyperlink" Target="mailto:gcf@indiana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05/10/05/technology/techspecial/05oconnell.html?ex=1286164800&amp;en=4a368c49e8f30bd2&amp;ei=5088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gif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ortheast_Blackout_of_200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owerelectronics.com/power_systems/smart-grid-success-rely-system-solutions-20091001/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ademia.edu/1731078/Korean_Ubiquitous_Society_Visions" TargetMode="Externa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hyperlink" Target="https://sites.google.com/site/opensourceiotcloud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f/Southkoreamap.p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0.jpe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6.png"/><Relationship Id="rId14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hyperlink" Target="http://upload.wikimedia.org/wikipedia/commons/2/21/Ever-2.jpg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X-Informatics </a:t>
            </a:r>
            <a:br>
              <a:rPr lang="en-US" b="1" dirty="0" smtClean="0"/>
            </a:br>
            <a:r>
              <a:rPr lang="en-US" b="1" smtClean="0"/>
              <a:t>Sensors </a:t>
            </a:r>
            <a:endParaRPr lang="en-US" b="1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3048000"/>
            <a:ext cx="8382000" cy="3810000"/>
          </a:xfrm>
        </p:spPr>
        <p:txBody>
          <a:bodyPr>
            <a:normAutofit fontScale="77500" lnSpcReduction="20000"/>
          </a:bodyPr>
          <a:lstStyle/>
          <a:p>
            <a:r>
              <a:rPr lang="en-US" smtClean="0"/>
              <a:t>April 10 and 15</a:t>
            </a:r>
            <a:endParaRPr lang="en-US" dirty="0" smtClean="0"/>
          </a:p>
          <a:p>
            <a:r>
              <a:rPr lang="en-US" sz="3600" dirty="0" smtClean="0"/>
              <a:t>Geoffrey Fox</a:t>
            </a:r>
          </a:p>
          <a:p>
            <a:pPr lvl="0">
              <a:defRPr/>
            </a:pPr>
            <a:r>
              <a:rPr lang="en-US" dirty="0">
                <a:hlinkClick r:id="rId2"/>
              </a:rPr>
              <a:t>gcf@indiana.edu</a:t>
            </a:r>
            <a:r>
              <a:rPr lang="en-US" dirty="0"/>
              <a:t>            </a:t>
            </a:r>
          </a:p>
          <a:p>
            <a:pPr lvl="0">
              <a:defRPr/>
            </a:pPr>
            <a:r>
              <a:rPr lang="en-US" dirty="0"/>
              <a:t>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www.infomall.org/X-InformaticsSpring2013/index.html</a:t>
            </a:r>
            <a:r>
              <a:rPr lang="en-US" dirty="0" smtClean="0"/>
              <a:t> </a:t>
            </a:r>
            <a:endParaRPr lang="en-US" dirty="0"/>
          </a:p>
          <a:p>
            <a:pPr>
              <a:defRPr/>
            </a:pPr>
            <a:endParaRPr lang="en-US" dirty="0"/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Associate Dean for Research and Graduate Studies,  School of Informatics and Computing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Indiana University Bloomington</a:t>
            </a:r>
          </a:p>
          <a:p>
            <a:r>
              <a:rPr lang="en-US" dirty="0" smtClean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96045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offrey Fox\Desktop\GreenComputing\sgx2\overall-archite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66" y="24384"/>
            <a:ext cx="7997230" cy="69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266" y="0"/>
            <a:ext cx="2882666" cy="914400"/>
          </a:xfrm>
          <a:solidFill>
            <a:schemeClr val="bg2"/>
          </a:solidFill>
        </p:spPr>
        <p:txBody>
          <a:bodyPr/>
          <a:lstStyle/>
          <a:p>
            <a:r>
              <a:rPr lang="en-US" sz="2800" dirty="0" smtClean="0"/>
              <a:t>Sensor Cloud Architecture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62800" y="33528"/>
            <a:ext cx="1905000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Originally brokers were from NaradaBrokering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Replace with ActiveMQ and </a:t>
            </a:r>
            <a:r>
              <a:rPr lang="en-US" dirty="0" err="1">
                <a:solidFill>
                  <a:prstClr val="black"/>
                </a:solidFill>
              </a:rPr>
              <a:t>Netty</a:t>
            </a:r>
            <a:r>
              <a:rPr lang="en-US" dirty="0">
                <a:solidFill>
                  <a:prstClr val="black"/>
                </a:solidFill>
              </a:rPr>
              <a:t> for streaming</a:t>
            </a:r>
          </a:p>
        </p:txBody>
      </p:sp>
    </p:spTree>
    <p:extLst>
      <p:ext uri="{BB962C8B-B14F-4D97-AF65-F5344CB8AC3E}">
        <p14:creationId xmlns:p14="http://schemas.microsoft.com/office/powerpoint/2010/main" val="210408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5392" y="990600"/>
            <a:ext cx="2590800" cy="1143000"/>
          </a:xfrm>
        </p:spPr>
        <p:txBody>
          <a:bodyPr/>
          <a:lstStyle/>
          <a:p>
            <a:r>
              <a:rPr lang="en-US" sz="2800" dirty="0" smtClean="0"/>
              <a:t>Sensor Grid</a:t>
            </a:r>
            <a:br>
              <a:rPr lang="en-US" sz="2800" dirty="0" smtClean="0"/>
            </a:br>
            <a:r>
              <a:rPr lang="en-US" sz="2800" dirty="0" smtClean="0"/>
              <a:t>Client Outputs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0" dirty="0" smtClean="0"/>
              <a:t>Video</a:t>
            </a:r>
            <a:br>
              <a:rPr lang="en-US" sz="2800" b="0" dirty="0" smtClean="0"/>
            </a:br>
            <a:r>
              <a:rPr lang="en-US" sz="2800" b="0" dirty="0" smtClean="0"/>
              <a:t>4 </a:t>
            </a:r>
            <a:r>
              <a:rPr lang="en-US" sz="2800" b="0" dirty="0" err="1" smtClean="0"/>
              <a:t>Tribot</a:t>
            </a:r>
            <a:r>
              <a:rPr lang="en-US" sz="2800" b="0" dirty="0" smtClean="0"/>
              <a:t/>
            </a:r>
            <a:br>
              <a:rPr lang="en-US" sz="2800" b="0" dirty="0" smtClean="0"/>
            </a:br>
            <a:r>
              <a:rPr lang="en-US" sz="2800" b="0" dirty="0" smtClean="0"/>
              <a:t>RFID</a:t>
            </a:r>
            <a:br>
              <a:rPr lang="en-US" sz="2800" b="0" dirty="0" smtClean="0"/>
            </a:br>
            <a:r>
              <a:rPr lang="en-US" sz="2800" b="0" dirty="0" smtClean="0"/>
              <a:t>GPS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7302" r="17445" b="5209"/>
          <a:stretch/>
        </p:blipFill>
        <p:spPr bwMode="auto">
          <a:xfrm>
            <a:off x="-67056" y="12192"/>
            <a:ext cx="6772656" cy="6845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9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144000" cy="731520"/>
          </a:xfrm>
        </p:spPr>
        <p:txBody>
          <a:bodyPr/>
          <a:lstStyle/>
          <a:p>
            <a:r>
              <a:rPr lang="en-US" sz="4000" dirty="0" smtClean="0"/>
              <a:t>Performance of Pub-Sub Cloud Brokers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26" y="990600"/>
            <a:ext cx="9067800" cy="1066800"/>
          </a:xfrm>
        </p:spPr>
        <p:txBody>
          <a:bodyPr/>
          <a:lstStyle/>
          <a:p>
            <a:r>
              <a:rPr lang="en-US" sz="2400" dirty="0" smtClean="0"/>
              <a:t>High end sensors equivalent to Kinect or MPEG4 </a:t>
            </a:r>
            <a:r>
              <a:rPr lang="en-US" sz="2400" dirty="0" err="1"/>
              <a:t>TRENDnet</a:t>
            </a:r>
            <a:r>
              <a:rPr lang="en-US" sz="2400" dirty="0"/>
              <a:t> TV-IP422WN camera </a:t>
            </a:r>
            <a:r>
              <a:rPr lang="en-US" sz="2400" dirty="0" smtClean="0"/>
              <a:t>at about 1.8Mbps per sensor instance</a:t>
            </a:r>
          </a:p>
          <a:p>
            <a:r>
              <a:rPr lang="en-US" sz="2400" dirty="0" smtClean="0"/>
              <a:t>OpenStack hosted sensors and middleware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26138591"/>
              </p:ext>
            </p:extLst>
          </p:nvPr>
        </p:nvGraphicFramePr>
        <p:xfrm>
          <a:off x="304800" y="1828800"/>
          <a:ext cx="8471019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992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F96EE9-80A2-4337-BB3B-8BDE320BC204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4339" name="Picture 7" descr="Picture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0"/>
            <a:ext cx="8229600" cy="6835533"/>
          </a:xfrm>
        </p:spPr>
      </p:pic>
      <p:sp>
        <p:nvSpPr>
          <p:cNvPr id="4" name="TextBox 3"/>
          <p:cNvSpPr txBox="1"/>
          <p:nvPr/>
        </p:nvSpPr>
        <p:spPr>
          <a:xfrm>
            <a:off x="0" y="1295400"/>
            <a:ext cx="2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Lightweight Cyberinfrastructure to support mobile Data gathering expeditions plus classic central resources (as a cloud)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6458791"/>
            <a:ext cx="27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Sensors are airplanes here!</a:t>
            </a:r>
          </a:p>
        </p:txBody>
      </p:sp>
    </p:spTree>
    <p:extLst>
      <p:ext uri="{BB962C8B-B14F-4D97-AF65-F5344CB8AC3E}">
        <p14:creationId xmlns:p14="http://schemas.microsoft.com/office/powerpoint/2010/main" val="5944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4"/>
          <a:stretch/>
        </p:blipFill>
        <p:spPr bwMode="auto">
          <a:xfrm>
            <a:off x="3968496" y="3713260"/>
            <a:ext cx="5134290" cy="314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C:\Users\Geoffrey Fox\AppData\Local\Microsoft\Windows\Temporary Internet Files\Content.Word\IMG_20110307_1351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Geoffrey Fox\Desktop\Cresis\base_system_NEEM_in_tent_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46" y="0"/>
            <a:ext cx="5256054" cy="34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Geoffrey Fox\Desktop\Cresis\satellite_NEEM_2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" y="0"/>
            <a:ext cx="3758588" cy="38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9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z="3200" smtClean="0">
                <a:ea typeface="ＭＳ Ｐゴシック" pitchFamily="34" charset="-128"/>
              </a:rPr>
              <a:t>Hidden Markov Method based  Layer Finding</a:t>
            </a:r>
          </a:p>
        </p:txBody>
      </p:sp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92075" y="828675"/>
            <a:ext cx="8959850" cy="1782763"/>
            <a:chOff x="182880" y="838200"/>
            <a:chExt cx="8961120" cy="1783080"/>
          </a:xfrm>
        </p:grpSpPr>
        <p:pic>
          <p:nvPicPr>
            <p:cNvPr id="1537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68"/>
            <a:stretch>
              <a:fillRect/>
            </a:stretch>
          </p:blipFill>
          <p:spPr bwMode="auto">
            <a:xfrm>
              <a:off x="182880" y="838200"/>
              <a:ext cx="4389120" cy="178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68"/>
            <a:stretch>
              <a:fillRect/>
            </a:stretch>
          </p:blipFill>
          <p:spPr bwMode="auto">
            <a:xfrm>
              <a:off x="4754880" y="838200"/>
              <a:ext cx="4389120" cy="1783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364" name="Group 6"/>
          <p:cNvGrpSpPr>
            <a:grpSpLocks/>
          </p:cNvGrpSpPr>
          <p:nvPr/>
        </p:nvGrpSpPr>
        <p:grpSpPr bwMode="auto">
          <a:xfrm>
            <a:off x="111125" y="2743200"/>
            <a:ext cx="8940800" cy="1409700"/>
            <a:chOff x="110490" y="2743200"/>
            <a:chExt cx="8942070" cy="1409700"/>
          </a:xfrm>
        </p:grpSpPr>
        <p:pic>
          <p:nvPicPr>
            <p:cNvPr id="1536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705"/>
            <a:stretch>
              <a:fillRect/>
            </a:stretch>
          </p:blipFill>
          <p:spPr bwMode="auto">
            <a:xfrm>
              <a:off x="110490" y="2743200"/>
              <a:ext cx="4389120" cy="1409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84"/>
            <a:stretch>
              <a:fillRect/>
            </a:stretch>
          </p:blipFill>
          <p:spPr bwMode="auto">
            <a:xfrm>
              <a:off x="4663440" y="2752725"/>
              <a:ext cx="4389120" cy="140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365" name="Group 7"/>
          <p:cNvGrpSpPr>
            <a:grpSpLocks/>
          </p:cNvGrpSpPr>
          <p:nvPr/>
        </p:nvGrpSpPr>
        <p:grpSpPr bwMode="auto">
          <a:xfrm>
            <a:off x="111125" y="4276725"/>
            <a:ext cx="8940800" cy="1533525"/>
            <a:chOff x="110490" y="2743200"/>
            <a:chExt cx="8942070" cy="1533525"/>
          </a:xfrm>
        </p:grpSpPr>
        <p:pic>
          <p:nvPicPr>
            <p:cNvPr id="1536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57"/>
            <a:stretch>
              <a:fillRect/>
            </a:stretch>
          </p:blipFill>
          <p:spPr bwMode="auto">
            <a:xfrm>
              <a:off x="110490" y="2752725"/>
              <a:ext cx="438912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78"/>
            <a:stretch>
              <a:fillRect/>
            </a:stretch>
          </p:blipFill>
          <p:spPr bwMode="auto">
            <a:xfrm>
              <a:off x="4663440" y="2743200"/>
              <a:ext cx="4389120" cy="1533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111125" y="2066925"/>
            <a:ext cx="6934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prstClr val="black"/>
                </a:solidFill>
              </a:rPr>
              <a:t>P. Felzenszwalb, O. Veksler, Tiered Scene Labeling with Dynamic Programming, IEEE Conference on Computer Vision and Pattern Recognition (CVPR), 2010</a:t>
            </a:r>
          </a:p>
        </p:txBody>
      </p:sp>
    </p:spTree>
    <p:extLst>
      <p:ext uri="{BB962C8B-B14F-4D97-AF65-F5344CB8AC3E}">
        <p14:creationId xmlns:p14="http://schemas.microsoft.com/office/powerpoint/2010/main" val="14068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3528"/>
            <a:ext cx="8915400" cy="1143000"/>
          </a:xfrm>
        </p:spPr>
        <p:txBody>
          <a:bodyPr/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prstClr val="black"/>
                </a:solidFill>
              </a:rPr>
              <a:t>Back Projection</a:t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Speedup of GPU </a:t>
            </a:r>
            <a:r>
              <a:rPr lang="en-US" sz="3200" dirty="0" err="1">
                <a:solidFill>
                  <a:prstClr val="black"/>
                </a:solidFill>
              </a:rPr>
              <a:t>wrt</a:t>
            </a:r>
            <a:r>
              <a:rPr lang="en-US" sz="3200" dirty="0">
                <a:solidFill>
                  <a:prstClr val="black"/>
                </a:solidFill>
              </a:rPr>
              <a:t> Matlab 2 processor Xeon CPU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74064"/>
            <a:ext cx="781969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V="1">
            <a:off x="7010400" y="1264475"/>
            <a:ext cx="1981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Wish to replace field hardware by GPU’s to get better power-performance characteristics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3018561"/>
            <a:ext cx="204825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Testing environment:</a:t>
            </a:r>
          </a:p>
          <a:p>
            <a:r>
              <a:rPr lang="en-US" sz="1600" b="1" dirty="0">
                <a:solidFill>
                  <a:prstClr val="black"/>
                </a:solidFill>
              </a:rPr>
              <a:t>GPU: </a:t>
            </a:r>
            <a:r>
              <a:rPr lang="en-US" sz="1600" dirty="0" err="1">
                <a:solidFill>
                  <a:prstClr val="black"/>
                </a:solidFill>
              </a:rPr>
              <a:t>Geforce</a:t>
            </a:r>
            <a:r>
              <a:rPr lang="en-US" sz="1600" dirty="0">
                <a:solidFill>
                  <a:prstClr val="black"/>
                </a:solidFill>
              </a:rPr>
              <a:t> GTX 580, 4096 MB, CUDA toolkit 4.0 </a:t>
            </a:r>
          </a:p>
          <a:p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b="1" dirty="0">
                <a:solidFill>
                  <a:prstClr val="black"/>
                </a:solidFill>
              </a:rPr>
              <a:t>CPU: </a:t>
            </a:r>
            <a:r>
              <a:rPr lang="en-US" sz="1600" dirty="0">
                <a:solidFill>
                  <a:prstClr val="black"/>
                </a:solidFill>
              </a:rPr>
              <a:t>2 Intel Xeon X5492 @ 3.40GHz with 32 GB memory</a:t>
            </a:r>
          </a:p>
        </p:txBody>
      </p:sp>
    </p:spTree>
    <p:extLst>
      <p:ext uri="{BB962C8B-B14F-4D97-AF65-F5344CB8AC3E}">
        <p14:creationId xmlns:p14="http://schemas.microsoft.com/office/powerpoint/2010/main" val="4385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762000"/>
          </a:xfrm>
        </p:spPr>
        <p:txBody>
          <a:bodyPr/>
          <a:lstStyle/>
          <a:p>
            <a:r>
              <a:rPr lang="en-US" dirty="0" smtClean="0"/>
              <a:t>Smart Cities Homes Transportation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229600" cy="4525963"/>
          </a:xfrm>
        </p:spPr>
        <p:txBody>
          <a:bodyPr/>
          <a:lstStyle/>
          <a:p>
            <a:r>
              <a:rPr lang="en-US" dirty="0" smtClean="0"/>
              <a:t>Also Ubiquitous cities …</a:t>
            </a:r>
          </a:p>
          <a:p>
            <a:r>
              <a:rPr lang="en-US" dirty="0" smtClean="0"/>
              <a:t>Sensors everywhere as in earlier examples as in Dublin from IBM</a:t>
            </a:r>
          </a:p>
          <a:p>
            <a:r>
              <a:rPr lang="en-US" dirty="0" smtClean="0"/>
              <a:t>See South Korea where small size enables higher technology per person than in USA</a:t>
            </a:r>
          </a:p>
          <a:p>
            <a:r>
              <a:rPr lang="en-US" dirty="0" smtClean="0"/>
              <a:t>Smart Grids are power networks monitored by sensors with data captured in the cloud</a:t>
            </a:r>
          </a:p>
          <a:p>
            <a:r>
              <a:rPr lang="en-US" dirty="0" smtClean="0"/>
              <a:t>This is a case where power comes from joining lots of data together</a:t>
            </a:r>
          </a:p>
          <a:p>
            <a:r>
              <a:rPr lang="en-US" dirty="0" smtClean="0"/>
              <a:t>In Robot controlled by cloud, system is “more localized”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http://futuregrid.org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65C8-3055-40ED-97C7-6BABE885B76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87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http://futuregrid.org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65C8-3055-40ED-97C7-6BABE885B76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2000" b="6667"/>
          <a:stretch/>
        </p:blipFill>
        <p:spPr>
          <a:xfrm>
            <a:off x="0" y="0"/>
            <a:ext cx="525566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81600" y="152400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http://www.nytimes.com/2005/10/05/technology/techspecial/05oconnell.html?ex=1286164800&amp;en=4a368c49e8f30bd2&amp;ei=5088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76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Smart Grid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991600" cy="1752600"/>
          </a:xfrm>
        </p:spPr>
        <p:txBody>
          <a:bodyPr/>
          <a:lstStyle/>
          <a:p>
            <a:r>
              <a:rPr lang="en-US" sz="2400" dirty="0" smtClean="0"/>
              <a:t>http://courses.engr.illinois.edu/cs598tar/fa2010/ClassNotes/Grid.ppt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http://futuregrid.org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65C8-3055-40ED-97C7-6BABE885B76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13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TYu0Mkim4DcVpxfKwerviKRw-lMRWDE86kHz_Z3BP0zLcBB8Y_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5009"/>
            <a:ext cx="24384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3.gstatic.com/images?q=tbn:ANd9GcQKWRzLWcgWKmplPTsPZrbpMWfhNU3OiItBec534aXSJgAaFWqMs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50" y="53109"/>
            <a:ext cx="336232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2.gstatic.com/images?q=tbn:ANd9GcRu41sbEn2YbBq-Mv9FkyKsYWpHO6Zt4VIDyASWv3vM-ODAfQT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/>
          <a:stretch/>
        </p:blipFill>
        <p:spPr bwMode="auto">
          <a:xfrm>
            <a:off x="-31233" y="1257300"/>
            <a:ext cx="445083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TGMcepVHT5PL8pI7KfoJejqsiOpQpZ2oz8n6yvE5LZO7LoSDE8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37" y="838200"/>
            <a:ext cx="1496211" cy="194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0.gstatic.com/images?q=tbn:ANd9GcRNZpTZIKNsGnhPj4wOpjkeyPWyJQnyGO7gG0f29fB5vEKq33P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2209800"/>
            <a:ext cx="22574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sciensus.com/uploads/images/venn_diagram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32" y="2209800"/>
            <a:ext cx="2498922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farm4.static.flickr.com/3643/3350940973_4333e99a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46" y="1328916"/>
            <a:ext cx="2125982" cy="212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3.gstatic.com/images?q=tbn:ANd9GcQ91z38gA1rZrp2TlS-mwhVKOHVL2IXpKHxjmtY9vNchpkhDXLJo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73" y="1300883"/>
            <a:ext cx="11620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morebooks.de/assets/product_images/9786201595/big/7801609/business-informatics.jpg?locale=gb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820599" y="4561694"/>
            <a:ext cx="1590664" cy="23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encrypted-tbn0.gstatic.com/images?q=tbn:ANd9GcSqq2ZcAVDeKPT-t171dLNI0VBR3f2tkWNYWF_u4L4KnEAiPu6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09" y="-16126"/>
            <a:ext cx="3004152" cy="108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encrypted-tbn2.gstatic.com/images?q=tbn:ANd9GcT61WeZTigeUDaul3WYcWq4NIjm1evG2U__w3bcBDQ7IVM7ueWdX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21" y="2044103"/>
            <a:ext cx="1651118" cy="235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17925" r="10845" b="34127"/>
          <a:stretch/>
        </p:blipFill>
        <p:spPr bwMode="auto">
          <a:xfrm>
            <a:off x="6279300" y="3434671"/>
            <a:ext cx="2864700" cy="160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4" descr="http://ucspace.canberra.edu.au/download/attachments/59113623/Triangle+diagram+of+Social+Informatics.GIF?version=1&amp;modificationDate=128210213964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980"/>
            <a:ext cx="3635470" cy="25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t="28661" r="32053" b="10865"/>
          <a:stretch/>
        </p:blipFill>
        <p:spPr bwMode="auto">
          <a:xfrm>
            <a:off x="5499086" y="4080878"/>
            <a:ext cx="3644914" cy="164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t="35603" r="11324" b="34435"/>
          <a:stretch/>
        </p:blipFill>
        <p:spPr bwMode="auto">
          <a:xfrm>
            <a:off x="5764474" y="5295090"/>
            <a:ext cx="3379526" cy="158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://spa.asu.edu/centers/pincenter.gif/image_preview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02" y="5943638"/>
            <a:ext cx="1879698" cy="9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geoinformatics.com/layouts/cmediageoinformatics/img/Header-Geo-5.gif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2"/>
          <a:stretch/>
        </p:blipFill>
        <p:spPr bwMode="auto">
          <a:xfrm>
            <a:off x="7049772" y="4322918"/>
            <a:ext cx="2094228" cy="64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4" t="29851" r="13419" b="56430"/>
          <a:stretch/>
        </p:blipFill>
        <p:spPr bwMode="auto">
          <a:xfrm>
            <a:off x="7400203" y="746282"/>
            <a:ext cx="1673904" cy="582634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5702" b="41253"/>
          <a:stretch/>
        </p:blipFill>
        <p:spPr bwMode="auto">
          <a:xfrm>
            <a:off x="6875587" y="5734478"/>
            <a:ext cx="1049232" cy="114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388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1A44D6-3F6E-4D79-BB5E-BE9E48BF4798}" type="slidenum">
              <a:rPr lang="en-US" altLang="zh-TW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30257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TW" sz="5400" b="1" dirty="0" smtClean="0">
                <a:latin typeface="Garamond" panose="02020404030301010803" pitchFamily="18" charset="0"/>
              </a:rPr>
              <a:t>Smart</a:t>
            </a:r>
            <a:r>
              <a:rPr lang="en-US" altLang="zh-TW" sz="4800" b="1" dirty="0" smtClean="0">
                <a:latin typeface="Garamond" panose="02020404030301010803" pitchFamily="18" charset="0"/>
              </a:rPr>
              <a:t> Grid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600200" y="4953000"/>
            <a:ext cx="6400800" cy="12192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zh-TW" dirty="0" err="1" smtClean="0">
                <a:solidFill>
                  <a:srgbClr val="898989"/>
                </a:solidFill>
                <a:latin typeface="Garamond" panose="02020404030301010803" pitchFamily="18" charset="0"/>
              </a:rPr>
              <a:t>Fatemeh</a:t>
            </a:r>
            <a:r>
              <a:rPr lang="en-US" altLang="zh-TW" dirty="0" smtClean="0">
                <a:solidFill>
                  <a:srgbClr val="898989"/>
                </a:solidFill>
                <a:latin typeface="Garamond" panose="02020404030301010803" pitchFamily="18" charset="0"/>
              </a:rPr>
              <a:t> </a:t>
            </a:r>
            <a:r>
              <a:rPr lang="en-US" altLang="zh-TW" dirty="0" err="1" smtClean="0">
                <a:solidFill>
                  <a:srgbClr val="898989"/>
                </a:solidFill>
                <a:latin typeface="Garamond" panose="02020404030301010803" pitchFamily="18" charset="0"/>
              </a:rPr>
              <a:t>Saremi</a:t>
            </a:r>
            <a:r>
              <a:rPr lang="en-US" altLang="zh-TW" dirty="0" smtClean="0">
                <a:solidFill>
                  <a:srgbClr val="898989"/>
                </a:solidFill>
                <a:latin typeface="Garamond" panose="02020404030301010803" pitchFamily="18" charset="0"/>
              </a:rPr>
              <a:t>, </a:t>
            </a:r>
            <a:r>
              <a:rPr lang="en-US" altLang="zh-TW" dirty="0" err="1" smtClean="0">
                <a:solidFill>
                  <a:srgbClr val="898989"/>
                </a:solidFill>
                <a:latin typeface="Garamond" panose="02020404030301010803" pitchFamily="18" charset="0"/>
              </a:rPr>
              <a:t>PoLiang</a:t>
            </a:r>
            <a:r>
              <a:rPr lang="en-US" altLang="zh-TW" dirty="0" smtClean="0">
                <a:solidFill>
                  <a:srgbClr val="898989"/>
                </a:solidFill>
                <a:latin typeface="Garamond" panose="02020404030301010803" pitchFamily="18" charset="0"/>
              </a:rPr>
              <a:t> Wu, and </a:t>
            </a:r>
            <a:r>
              <a:rPr lang="en-US" altLang="zh-TW" dirty="0" err="1" smtClean="0">
                <a:solidFill>
                  <a:srgbClr val="898989"/>
                </a:solidFill>
                <a:latin typeface="Garamond" panose="02020404030301010803" pitchFamily="18" charset="0"/>
              </a:rPr>
              <a:t>Heechul</a:t>
            </a:r>
            <a:r>
              <a:rPr lang="en-US" altLang="zh-TW" dirty="0" smtClean="0">
                <a:solidFill>
                  <a:srgbClr val="898989"/>
                </a:solidFill>
                <a:latin typeface="Garamond" panose="02020404030301010803" pitchFamily="18" charset="0"/>
              </a:rPr>
              <a:t> Yun</a:t>
            </a:r>
          </a:p>
          <a:p>
            <a:pPr marL="0" indent="0" algn="ctr" eaLnBrk="1" hangingPunct="1">
              <a:buFontTx/>
              <a:buNone/>
            </a:pPr>
            <a:r>
              <a:rPr lang="en-US" altLang="zh-TW" dirty="0" smtClean="0">
                <a:solidFill>
                  <a:srgbClr val="898989"/>
                </a:solidFill>
                <a:latin typeface="Garamond" panose="02020404030301010803" pitchFamily="18" charset="0"/>
              </a:rPr>
              <a:t>UIUC Illinois 2010</a:t>
            </a: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35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783FEBA-6611-426B-827F-85993FF1E023}" type="slidenum">
              <a:rPr lang="en-US" altLang="zh-TW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614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Electricity Grid</a:t>
            </a:r>
          </a:p>
        </p:txBody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5029200"/>
          </a:xfrm>
        </p:spPr>
        <p:txBody>
          <a:bodyPr/>
          <a:lstStyle/>
          <a:p>
            <a:r>
              <a:rPr lang="en-US" sz="2800" smtClean="0"/>
              <a:t>Aged</a:t>
            </a:r>
          </a:p>
          <a:p>
            <a:pPr lvl="1"/>
            <a:endParaRPr lang="en-US" sz="2400" smtClean="0"/>
          </a:p>
          <a:p>
            <a:r>
              <a:rPr lang="en-US" altLang="zh-TW" sz="2800" smtClean="0"/>
              <a:t>Centralized</a:t>
            </a:r>
          </a:p>
          <a:p>
            <a:endParaRPr lang="en-US" altLang="zh-TW" sz="2800" smtClean="0"/>
          </a:p>
          <a:p>
            <a:r>
              <a:rPr lang="en-US" altLang="zh-TW" sz="2800" smtClean="0"/>
              <a:t>Manual operations</a:t>
            </a:r>
          </a:p>
          <a:p>
            <a:pPr lvl="1"/>
            <a:endParaRPr lang="en-US" altLang="zh-TW" sz="2400" smtClean="0"/>
          </a:p>
          <a:p>
            <a:r>
              <a:rPr lang="en-US" sz="2800" smtClean="0"/>
              <a:t>Fragile</a:t>
            </a:r>
          </a:p>
        </p:txBody>
      </p:sp>
    </p:spTree>
    <p:extLst>
      <p:ext uri="{BB962C8B-B14F-4D97-AF65-F5344CB8AC3E}">
        <p14:creationId xmlns:p14="http://schemas.microsoft.com/office/powerpoint/2010/main" val="16854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10/19/2005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95300" y="4781550"/>
            <a:ext cx="21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mtClean="0">
              <a:solidFill>
                <a:prstClr val="black"/>
              </a:solidFill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33400" y="4873625"/>
            <a:ext cx="21336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600" i="1" smtClean="0">
                <a:solidFill>
                  <a:prstClr val="white"/>
                </a:solidFill>
                <a:latin typeface="Arial Black" panose="020B0A04020102020204" pitchFamily="34" charset="0"/>
              </a:rPr>
              <a:t>Cost of Power Disturbances: $25 - $188 billion per year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162800" y="419100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TW" altLang="zh-TW" smtClean="0">
              <a:solidFill>
                <a:prstClr val="black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7067550" y="4394200"/>
            <a:ext cx="1676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400" i="1" smtClean="0">
                <a:solidFill>
                  <a:prstClr val="white"/>
                </a:solidFill>
                <a:latin typeface="Arial Black" panose="020B0A04020102020204" pitchFamily="34" charset="0"/>
              </a:rPr>
              <a:t>~$6 billion lost due to 8/14/03 blackout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57200" y="392113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3200" smtClean="0">
                <a:solidFill>
                  <a:prstClr val="black"/>
                </a:solidFill>
                <a:latin typeface="Arial" panose="020B0604020202020204" pitchFamily="34" charset="0"/>
              </a:rPr>
              <a:t>Northeast Blackout – </a:t>
            </a:r>
            <a:r>
              <a:rPr lang="en-US" altLang="zh-TW" sz="2800" smtClean="0">
                <a:solidFill>
                  <a:prstClr val="black"/>
                </a:solidFill>
                <a:latin typeface="Arial" panose="020B0604020202020204" pitchFamily="34" charset="0"/>
              </a:rPr>
              <a:t>August 14, 2003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8766175" y="6494463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400" smtClean="0">
                <a:solidFill>
                  <a:srgbClr val="000066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7177" name="Content Placeholder 11"/>
          <p:cNvSpPr>
            <a:spLocks noGrp="1"/>
          </p:cNvSpPr>
          <p:nvPr>
            <p:ph idx="1"/>
          </p:nvPr>
        </p:nvSpPr>
        <p:spPr>
          <a:xfrm>
            <a:off x="4953000" y="2514600"/>
            <a:ext cx="3886200" cy="3687763"/>
          </a:xfrm>
        </p:spPr>
        <p:txBody>
          <a:bodyPr/>
          <a:lstStyle/>
          <a:p>
            <a:r>
              <a:rPr lang="en-US" altLang="zh-TW" smtClean="0"/>
              <a:t>Affected 55 million people</a:t>
            </a:r>
          </a:p>
          <a:p>
            <a:r>
              <a:rPr lang="en-US" altLang="zh-TW" smtClean="0">
                <a:cs typeface="Arial" panose="020B0604020202020204" pitchFamily="34" charset="0"/>
              </a:rPr>
              <a:t>$6 billion lost</a:t>
            </a:r>
          </a:p>
          <a:p>
            <a:endParaRPr lang="en-US" altLang="zh-TW" smtClean="0">
              <a:cs typeface="Arial" panose="020B0604020202020204" pitchFamily="34" charset="0"/>
            </a:endParaRPr>
          </a:p>
          <a:p>
            <a:r>
              <a:rPr lang="en-US" altLang="zh-TW" smtClean="0">
                <a:cs typeface="Arial" panose="020B0604020202020204" pitchFamily="34" charset="0"/>
              </a:rPr>
              <a:t>Per year $135 billions lost for power interruption</a:t>
            </a:r>
          </a:p>
          <a:p>
            <a:endParaRPr lang="en-US" altLang="zh-TW" smtClean="0"/>
          </a:p>
          <a:p>
            <a:endParaRPr lang="en-US" altLang="zh-TW" smtClean="0"/>
          </a:p>
        </p:txBody>
      </p:sp>
      <p:pic>
        <p:nvPicPr>
          <p:cNvPr id="7178" name="Picture 2" descr="http://upload.wikimedia.org/wikipedia/commons/thumb/e/eb/Map_of_North_America%2C_blackout_2003.svg/300px-Map_of_North_America%2C_blackout_2003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7625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14"/>
          <p:cNvSpPr>
            <a:spLocks noChangeArrowheads="1"/>
          </p:cNvSpPr>
          <p:nvPr/>
        </p:nvSpPr>
        <p:spPr bwMode="auto">
          <a:xfrm>
            <a:off x="3124200" y="6550025"/>
            <a:ext cx="601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400" smtClean="0">
                <a:solidFill>
                  <a:prstClr val="black"/>
                </a:solidFill>
                <a:hlinkClick r:id="rId3"/>
              </a:rPr>
              <a:t>http://en.wikipedia.org/wiki/Northeast_Blackout_of_2003</a:t>
            </a:r>
            <a:endParaRPr lang="en-US" altLang="zh-TW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86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56047-6CC9-40CB-BB80-156C20A27D77}" type="slidenum">
              <a:rPr lang="en-US" altLang="zh-TW">
                <a:solidFill>
                  <a:srgbClr val="898989"/>
                </a:solidFill>
              </a:rPr>
              <a:pPr eaLnBrk="1" hangingPunct="1"/>
              <a:t>23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990600" y="2819400"/>
            <a:ext cx="73421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prstClr val="black"/>
                </a:solidFill>
              </a:rPr>
              <a:t>Upgrade</a:t>
            </a:r>
            <a:r>
              <a:rPr lang="en-US" sz="4400" smtClean="0">
                <a:solidFill>
                  <a:prstClr val="black"/>
                </a:solidFill>
              </a:rPr>
              <a:t> the grid in </a:t>
            </a:r>
            <a:r>
              <a:rPr lang="en-US" sz="4400" b="1" smtClean="0">
                <a:solidFill>
                  <a:prstClr val="black"/>
                </a:solidFill>
              </a:rPr>
              <a:t>Smart</a:t>
            </a:r>
            <a:r>
              <a:rPr lang="en-US" sz="4400" i="1" smtClean="0">
                <a:solidFill>
                  <a:prstClr val="black"/>
                </a:solidFill>
              </a:rPr>
              <a:t> </a:t>
            </a:r>
            <a:r>
              <a:rPr lang="en-US" sz="4400" smtClean="0">
                <a:solidFill>
                  <a:prstClr val="black"/>
                </a:solidFill>
              </a:rPr>
              <a:t>way </a:t>
            </a:r>
          </a:p>
        </p:txBody>
      </p:sp>
    </p:spTree>
    <p:extLst>
      <p:ext uri="{BB962C8B-B14F-4D97-AF65-F5344CB8AC3E}">
        <p14:creationId xmlns:p14="http://schemas.microsoft.com/office/powerpoint/2010/main" val="319789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00EB23-5776-4ED2-A46F-107E02FDB2A4}" type="slidenum">
              <a:rPr lang="en-US" altLang="zh-TW">
                <a:solidFill>
                  <a:srgbClr val="898989"/>
                </a:solidFill>
              </a:rPr>
              <a:pPr eaLnBrk="1" hangingPunct="1"/>
              <a:t>24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921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Smart Grid</a:t>
            </a:r>
          </a:p>
        </p:txBody>
      </p:sp>
      <p:sp>
        <p:nvSpPr>
          <p:cNvPr id="9220" name="Rectangle 3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458200" cy="2438400"/>
          </a:xfrm>
        </p:spPr>
        <p:txBody>
          <a:bodyPr/>
          <a:lstStyle/>
          <a:p>
            <a:r>
              <a:rPr lang="en-US" altLang="zh-TW" sz="2800" dirty="0" smtClean="0"/>
              <a:t>Uses </a:t>
            </a:r>
            <a:r>
              <a:rPr lang="en-US" altLang="zh-TW" sz="2800" dirty="0" smtClean="0">
                <a:solidFill>
                  <a:srgbClr val="00B050"/>
                </a:solidFill>
              </a:rPr>
              <a:t>information technologies</a:t>
            </a:r>
            <a:r>
              <a:rPr lang="en-US" altLang="zh-TW" sz="2800" i="1" dirty="0" smtClean="0">
                <a:solidFill>
                  <a:srgbClr val="00B050"/>
                </a:solidFill>
              </a:rPr>
              <a:t> </a:t>
            </a:r>
            <a:r>
              <a:rPr lang="en-US" altLang="zh-TW" sz="2800" dirty="0" smtClean="0"/>
              <a:t>to improve how electricity travels from power plants to consumers</a:t>
            </a:r>
          </a:p>
          <a:p>
            <a:r>
              <a:rPr lang="en-US" altLang="zh-TW" sz="2800" dirty="0" smtClean="0"/>
              <a:t>Allows consumers to interact with the grid</a:t>
            </a:r>
          </a:p>
          <a:p>
            <a:r>
              <a:rPr lang="en-US" altLang="zh-TW" sz="2800" dirty="0" smtClean="0"/>
              <a:t>Integrates new and improved technologies into the operation of the grid</a:t>
            </a: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95725"/>
            <a:ext cx="887571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8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376AAD-9A9D-426A-A6DE-A464B322CCE4}" type="slidenum">
              <a:rPr lang="en-US" altLang="zh-TW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1024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Smart Grid Attributes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5867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6"/>
          <p:cNvSpPr>
            <a:spLocks noGrp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smtClean="0"/>
              <a:t>Information-based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Communicating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Secure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Self-healing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Reliable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Flexible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Cost-effective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Dynamically controllable</a:t>
            </a:r>
          </a:p>
        </p:txBody>
      </p:sp>
    </p:spTree>
    <p:extLst>
      <p:ext uri="{BB962C8B-B14F-4D97-AF65-F5344CB8AC3E}">
        <p14:creationId xmlns:p14="http://schemas.microsoft.com/office/powerpoint/2010/main" val="28072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2A4104-D154-4270-8762-D2E87BB54B7A}" type="slidenum">
              <a:rPr lang="en-US" altLang="zh-TW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11267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Outline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457200" y="1265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Motivation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srgbClr val="FF0000"/>
                </a:solidFill>
              </a:rPr>
              <a:t>Sensing and Measurement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Communications and Security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Components and Subsystems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Interfaces and Decision Support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Control Methods and Topologies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Trading in Smart Grid </a:t>
            </a:r>
            <a:endParaRPr lang="zh-TW" altLang="zh-TW" sz="3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25E4F6-1E10-43CA-BCC1-254871591FDB}" type="slidenum">
              <a:rPr lang="en-US" altLang="zh-TW">
                <a:solidFill>
                  <a:srgbClr val="898989"/>
                </a:solidFill>
              </a:rPr>
              <a:pPr eaLnBrk="1" hangingPunct="1"/>
              <a:t>27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Advanced Sensing and Measurement</a:t>
            </a:r>
            <a:endParaRPr lang="en-US" dirty="0"/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Enhance power system measurements and enable the transformation of data into information. </a:t>
            </a:r>
          </a:p>
          <a:p>
            <a:pPr eaLnBrk="1" hangingPunct="1"/>
            <a:r>
              <a:rPr lang="en-US" altLang="zh-TW" smtClean="0"/>
              <a:t>Evaluate the health of equipment, the integrity of the grid, and support advanced protective relaying. </a:t>
            </a:r>
          </a:p>
          <a:p>
            <a:pPr eaLnBrk="1" hangingPunct="1"/>
            <a:r>
              <a:rPr lang="en-US" altLang="zh-TW" smtClean="0"/>
              <a:t>Enable consumer choice and demand response, and help relieve congestion</a:t>
            </a:r>
          </a:p>
        </p:txBody>
      </p:sp>
    </p:spTree>
    <p:extLst>
      <p:ext uri="{BB962C8B-B14F-4D97-AF65-F5344CB8AC3E}">
        <p14:creationId xmlns:p14="http://schemas.microsoft.com/office/powerpoint/2010/main" val="144919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AC1041-C07C-4B26-B424-C09EF37B2ED3}" type="slidenum">
              <a:rPr lang="en-US" altLang="zh-TW">
                <a:solidFill>
                  <a:srgbClr val="898989"/>
                </a:solidFill>
              </a:rPr>
              <a:pPr eaLnBrk="1" hangingPunct="1"/>
              <a:t>28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Advanced Sensing and Measurement</a:t>
            </a:r>
          </a:p>
        </p:txBody>
      </p:sp>
      <p:sp>
        <p:nvSpPr>
          <p:cNvPr id="1331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pPr eaLnBrk="1" hangingPunct="1"/>
            <a:r>
              <a:rPr lang="en-US" altLang="zh-TW" sz="3000" smtClean="0"/>
              <a:t>Advanced Metering Infrastructure (AMI)</a:t>
            </a:r>
          </a:p>
          <a:p>
            <a:pPr lvl="1" eaLnBrk="1" hangingPunct="1"/>
            <a:r>
              <a:rPr lang="en-US" altLang="zh-TW" sz="2600" smtClean="0"/>
              <a:t>Provide interface between the utility and its customers: bi-direction control</a:t>
            </a:r>
          </a:p>
          <a:p>
            <a:pPr lvl="1" eaLnBrk="1" hangingPunct="1"/>
            <a:r>
              <a:rPr lang="en-US" altLang="zh-TW" sz="2600" smtClean="0"/>
              <a:t>Advanced functionality</a:t>
            </a:r>
          </a:p>
          <a:p>
            <a:pPr lvl="2" eaLnBrk="1" hangingPunct="1"/>
            <a:r>
              <a:rPr lang="en-US" altLang="zh-TW" sz="2200" smtClean="0"/>
              <a:t>Real-time electricity pricing</a:t>
            </a:r>
          </a:p>
          <a:p>
            <a:pPr lvl="2" eaLnBrk="1" hangingPunct="1"/>
            <a:r>
              <a:rPr lang="en-US" altLang="zh-TW" sz="2200" smtClean="0"/>
              <a:t>Accurate load characterization</a:t>
            </a:r>
          </a:p>
          <a:p>
            <a:pPr lvl="2" eaLnBrk="1" hangingPunct="1"/>
            <a:r>
              <a:rPr lang="en-US" altLang="zh-TW" sz="2200" smtClean="0"/>
              <a:t>Outage detection/restoration </a:t>
            </a:r>
          </a:p>
          <a:p>
            <a:pPr lvl="1" eaLnBrk="1" hangingPunct="1"/>
            <a:r>
              <a:rPr lang="en-US" altLang="zh-TW" sz="2600" smtClean="0"/>
              <a:t>California asked all the utilities to deploy the new smart meter</a:t>
            </a:r>
          </a:p>
          <a:p>
            <a:pPr eaLnBrk="1" hangingPunct="1"/>
            <a:endParaRPr lang="en-US" altLang="zh-TW" sz="3000" smtClean="0"/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1600200"/>
            <a:ext cx="21590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2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D76250-AB8A-43A5-9075-815B2CAC9CAF}" type="slidenum">
              <a:rPr lang="en-US" altLang="zh-TW">
                <a:solidFill>
                  <a:srgbClr val="898989"/>
                </a:solidFill>
              </a:rPr>
              <a:pPr eaLnBrk="1" hangingPunct="1"/>
              <a:t>29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Advanced Sensing and Measurement</a:t>
            </a:r>
          </a:p>
        </p:txBody>
      </p:sp>
      <p:sp>
        <p:nvSpPr>
          <p:cNvPr id="14340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Health Monitor: Phasor measurement unit (PMU)</a:t>
            </a:r>
          </a:p>
          <a:p>
            <a:pPr lvl="1" eaLnBrk="1" hangingPunct="1"/>
            <a:r>
              <a:rPr lang="en-US" altLang="zh-TW" smtClean="0"/>
              <a:t>Measure the electrical waves and determine the health of the system.</a:t>
            </a:r>
          </a:p>
          <a:p>
            <a:pPr lvl="1" eaLnBrk="1" hangingPunct="1"/>
            <a:r>
              <a:rPr lang="en-US" altLang="zh-TW" smtClean="0"/>
              <a:t>Increase the reliability by detecting faults early, allowing for isolation of operative system, and the prevention of power outages.</a:t>
            </a:r>
          </a:p>
        </p:txBody>
      </p:sp>
      <p:pic>
        <p:nvPicPr>
          <p:cNvPr id="1434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7700" y="2362200"/>
            <a:ext cx="4457700" cy="2971800"/>
          </a:xfrm>
          <a:noFill/>
        </p:spPr>
      </p:pic>
    </p:spTree>
    <p:extLst>
      <p:ext uri="{BB962C8B-B14F-4D97-AF65-F5344CB8AC3E}">
        <p14:creationId xmlns:p14="http://schemas.microsoft.com/office/powerpoint/2010/main" val="20678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981201"/>
            <a:ext cx="7772400" cy="1470025"/>
          </a:xfrm>
        </p:spPr>
        <p:txBody>
          <a:bodyPr/>
          <a:lstStyle/>
          <a:p>
            <a:r>
              <a:rPr lang="en-US" b="1" dirty="0" smtClean="0"/>
              <a:t>The Course in One Sentence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33528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Study </a:t>
            </a:r>
            <a:r>
              <a:rPr lang="en-US" dirty="0" smtClean="0">
                <a:solidFill>
                  <a:srgbClr val="FF0000"/>
                </a:solidFill>
              </a:rPr>
              <a:t>Clouds</a:t>
            </a:r>
            <a:r>
              <a:rPr lang="en-US" dirty="0" smtClean="0"/>
              <a:t> running </a:t>
            </a:r>
            <a:r>
              <a:rPr lang="en-US" dirty="0" smtClean="0">
                <a:solidFill>
                  <a:srgbClr val="FF0000"/>
                </a:solidFill>
              </a:rPr>
              <a:t>Data Analytics </a:t>
            </a:r>
            <a:r>
              <a:rPr lang="en-US" dirty="0" smtClean="0"/>
              <a:t>processing </a:t>
            </a:r>
            <a:r>
              <a:rPr lang="en-US" dirty="0" smtClean="0">
                <a:solidFill>
                  <a:srgbClr val="FF0000"/>
                </a:solidFill>
              </a:rPr>
              <a:t>Big Data </a:t>
            </a:r>
            <a:r>
              <a:rPr lang="en-US" dirty="0" smtClean="0"/>
              <a:t>to solve problems in </a:t>
            </a:r>
            <a:r>
              <a:rPr lang="en-US" dirty="0" smtClean="0">
                <a:solidFill>
                  <a:srgbClr val="FF0000"/>
                </a:solidFill>
              </a:rPr>
              <a:t>X-Informatics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3AF6B4-4893-4FF7-A7DF-3EDF68066B97}" type="slidenum">
              <a:rPr lang="en-US" altLang="zh-TW">
                <a:solidFill>
                  <a:srgbClr val="898989"/>
                </a:solidFill>
              </a:rPr>
              <a:pPr eaLnBrk="1" hangingPunct="1"/>
              <a:t>30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17410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zh-TW" sz="4000" dirty="0" smtClean="0"/>
              <a:t>Advanced Sensing and Measurement</a:t>
            </a:r>
            <a:endParaRPr lang="zh-TW" altLang="en-US" sz="4000" dirty="0" smtClean="0"/>
          </a:p>
        </p:txBody>
      </p:sp>
      <p:sp>
        <p:nvSpPr>
          <p:cNvPr id="15364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24400" cy="4525963"/>
          </a:xfrm>
        </p:spPr>
        <p:txBody>
          <a:bodyPr/>
          <a:lstStyle/>
          <a:p>
            <a:pPr eaLnBrk="1" hangingPunct="1"/>
            <a:r>
              <a:rPr lang="en-US" altLang="zh-TW" smtClean="0"/>
              <a:t>Distributed weather sensing</a:t>
            </a:r>
          </a:p>
          <a:p>
            <a:pPr lvl="1" eaLnBrk="1" hangingPunct="1"/>
            <a:r>
              <a:rPr lang="en-US" altLang="zh-TW" smtClean="0"/>
              <a:t>Widely distributed solar irradiance, wind speed, temperature measurement systems to improve the predictability of renewable energy.</a:t>
            </a:r>
          </a:p>
          <a:p>
            <a:pPr lvl="1" eaLnBrk="1" hangingPunct="1"/>
            <a:r>
              <a:rPr lang="en-US" altLang="zh-TW" smtClean="0"/>
              <a:t>The grid control systems can dynamically adjust the source of power supply.</a:t>
            </a:r>
          </a:p>
          <a:p>
            <a:pPr eaLnBrk="1" hangingPunct="1"/>
            <a:endParaRPr lang="zh-TW" altLang="en-US" smtClean="0"/>
          </a:p>
        </p:txBody>
      </p:sp>
      <p:pic>
        <p:nvPicPr>
          <p:cNvPr id="1536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828800"/>
            <a:ext cx="3186113" cy="3733800"/>
          </a:xfrm>
          <a:noFill/>
        </p:spPr>
      </p:pic>
    </p:spTree>
    <p:extLst>
      <p:ext uri="{BB962C8B-B14F-4D97-AF65-F5344CB8AC3E}">
        <p14:creationId xmlns:p14="http://schemas.microsoft.com/office/powerpoint/2010/main" val="7919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FC3980-1C77-47E3-8E26-6F7FBF595A68}" type="slidenum">
              <a:rPr lang="en-US" altLang="zh-TW">
                <a:solidFill>
                  <a:srgbClr val="898989"/>
                </a:solidFill>
              </a:rPr>
              <a:pPr eaLnBrk="1" hangingPunct="1"/>
              <a:t>31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16387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Outline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457200" y="1265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Motivation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Sensing and Measurement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srgbClr val="FF0000"/>
                </a:solidFill>
              </a:rPr>
              <a:t>Communications and Security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Components and Subsystems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Interfaces and Decision Support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Control Methods and Topologies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Trading in Smart Grid </a:t>
            </a:r>
            <a:endParaRPr lang="zh-TW" altLang="zh-TW" sz="3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9EEAD3-EAFA-4578-8678-4C84F73044A9}" type="slidenum">
              <a:rPr lang="en-US" altLang="zh-TW">
                <a:solidFill>
                  <a:srgbClr val="898989"/>
                </a:solidFill>
              </a:rPr>
              <a:pPr eaLnBrk="1" hangingPunct="1"/>
              <a:t>32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Integrated Communications and Security</a:t>
            </a:r>
            <a:endParaRPr lang="en-US" dirty="0"/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High-speed, fully integrated, two-way communication technologies that make the smart grid a dynamic, interactive “mega-infrastructure” for real-time information and power exchange. </a:t>
            </a:r>
          </a:p>
          <a:p>
            <a:pPr eaLnBrk="1" hangingPunct="1"/>
            <a:r>
              <a:rPr lang="en-US" altLang="zh-TW" smtClean="0"/>
              <a:t>Cyber Security: the new communication mechanism should consider security, reliability, QoS.</a:t>
            </a:r>
          </a:p>
          <a:p>
            <a:pPr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1473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B732CB6-0954-4B1D-8FC8-978710C20694}" type="slidenum">
              <a:rPr lang="en-US" altLang="zh-TW">
                <a:solidFill>
                  <a:srgbClr val="898989"/>
                </a:solidFill>
              </a:rPr>
              <a:pPr eaLnBrk="1" hangingPunct="1"/>
              <a:t>33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1843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Wireless Sensor Network</a:t>
            </a:r>
            <a:endParaRPr lang="zh-TW" altLang="en-US" dirty="0" smtClean="0"/>
          </a:p>
        </p:txBody>
      </p:sp>
      <p:sp>
        <p:nvSpPr>
          <p:cNvPr id="1843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The challenges of wireless sensor network in smart grid</a:t>
            </a:r>
          </a:p>
          <a:p>
            <a:pPr lvl="1"/>
            <a:r>
              <a:rPr lang="en-US" altLang="zh-TW" smtClean="0"/>
              <a:t>Harsh environmental conditions.</a:t>
            </a:r>
          </a:p>
          <a:p>
            <a:pPr lvl="1"/>
            <a:r>
              <a:rPr lang="en-US" altLang="zh-TW" smtClean="0"/>
              <a:t>Reliability and latency requirements</a:t>
            </a:r>
          </a:p>
          <a:p>
            <a:pPr lvl="1"/>
            <a:r>
              <a:rPr lang="en-US" altLang="zh-TW" smtClean="0"/>
              <a:t>Packet errors and variable link capacity</a:t>
            </a:r>
          </a:p>
          <a:p>
            <a:pPr lvl="1"/>
            <a:r>
              <a:rPr lang="en-US" altLang="zh-TW" smtClean="0"/>
              <a:t>Resource constraints.</a:t>
            </a:r>
          </a:p>
          <a:p>
            <a:r>
              <a:rPr lang="en-US" altLang="zh-TW" smtClean="0"/>
              <a:t>The interference will severely affect the quality of wireless sensor network.</a:t>
            </a: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0793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A27506-C37D-477E-A0E9-ECFE9704B271}" type="slidenum">
              <a:rPr lang="en-US" altLang="zh-TW">
                <a:solidFill>
                  <a:srgbClr val="898989"/>
                </a:solidFill>
              </a:rPr>
              <a:pPr eaLnBrk="1" hangingPunct="1"/>
              <a:t>34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1507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Outline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57200" y="1265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Motivation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Sensing and Measurement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Communications and Security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srgbClr val="FF0000"/>
                </a:solidFill>
              </a:rPr>
              <a:t>Components and Subsystems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Interfaces and Decision Support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Control Methods and Topologies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Trading in Smart Grid </a:t>
            </a:r>
            <a:endParaRPr lang="zh-TW" altLang="zh-TW" sz="3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0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6BC8700-972F-4E7F-AEB9-D06822C0E252}" type="slidenum">
              <a:rPr lang="en-US" altLang="zh-TW">
                <a:solidFill>
                  <a:srgbClr val="898989"/>
                </a:solidFill>
              </a:rPr>
              <a:pPr eaLnBrk="1" hangingPunct="1"/>
              <a:t>35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Advanced Components and Subsystems </a:t>
            </a:r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These power system devices apply the latest research in materials, superconductivity, energy storage, power electronics, and microelectronics </a:t>
            </a:r>
          </a:p>
          <a:p>
            <a:pPr eaLnBrk="1" hangingPunct="1"/>
            <a:r>
              <a:rPr lang="en-US" altLang="zh-TW" smtClean="0"/>
              <a:t>Produce higher power densities, greater reliability and power quality, enhanced electrical</a:t>
            </a:r>
          </a:p>
        </p:txBody>
      </p:sp>
    </p:spTree>
    <p:extLst>
      <p:ext uri="{BB962C8B-B14F-4D97-AF65-F5344CB8AC3E}">
        <p14:creationId xmlns:p14="http://schemas.microsoft.com/office/powerpoint/2010/main" val="192181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570CC4-DECB-4564-8D0D-A54E35021D96}" type="slidenum">
              <a:rPr lang="en-US" altLang="zh-TW">
                <a:solidFill>
                  <a:srgbClr val="898989"/>
                </a:solidFill>
              </a:rPr>
              <a:pPr eaLnBrk="1" hangingPunct="1"/>
              <a:t>36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Advanced Components and Subsystems </a:t>
            </a:r>
          </a:p>
        </p:txBody>
      </p:sp>
      <p:sp>
        <p:nvSpPr>
          <p:cNvPr id="2355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Advanced Energy Storage</a:t>
            </a:r>
          </a:p>
          <a:p>
            <a:pPr lvl="1" eaLnBrk="1" hangingPunct="1"/>
            <a:r>
              <a:rPr lang="en-US" altLang="zh-TW" smtClean="0"/>
              <a:t>New Battery Technologies</a:t>
            </a:r>
          </a:p>
          <a:p>
            <a:pPr lvl="2" eaLnBrk="1" hangingPunct="1"/>
            <a:r>
              <a:rPr lang="en-US" altLang="zh-TW" smtClean="0"/>
              <a:t>Sodium Sulfur (NaS)</a:t>
            </a:r>
          </a:p>
          <a:p>
            <a:pPr lvl="1" eaLnBrk="1" hangingPunct="1"/>
            <a:r>
              <a:rPr lang="en-US" altLang="zh-TW" smtClean="0"/>
              <a:t>Plug-in Hybrid Electric Vehicle (PHEV)</a:t>
            </a:r>
          </a:p>
          <a:p>
            <a:pPr lvl="2" eaLnBrk="1" hangingPunct="1"/>
            <a:r>
              <a:rPr lang="en-US" altLang="zh-TW" smtClean="0"/>
              <a:t>Grid-to-Vehicle(G2V) and Vehicle-to-Grid(V2G) </a:t>
            </a:r>
          </a:p>
          <a:p>
            <a:pPr lvl="2" eaLnBrk="1" hangingPunct="1"/>
            <a:r>
              <a:rPr lang="en-US" altLang="zh-TW" smtClean="0"/>
              <a:t>Peak load leveling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8141" r="13445" b="21149"/>
          <a:stretch>
            <a:fillRect/>
          </a:stretch>
        </p:blipFill>
        <p:spPr bwMode="auto">
          <a:xfrm>
            <a:off x="4876800" y="4065588"/>
            <a:ext cx="4038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11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3AB05C5-0048-4A06-89D2-F0F66FB1F901}" type="slidenum">
              <a:rPr lang="en-US" altLang="zh-TW">
                <a:solidFill>
                  <a:srgbClr val="898989"/>
                </a:solidFill>
              </a:rPr>
              <a:pPr eaLnBrk="1" hangingPunct="1"/>
              <a:t>37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Grid-to-Vehicle (G2V)</a:t>
            </a: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600200"/>
            <a:ext cx="5743575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9052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4505325"/>
            <a:ext cx="38290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600200"/>
            <a:ext cx="35337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86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A38764-DD77-4792-8689-7175EF726774}" type="slidenum">
              <a:rPr lang="en-US" altLang="zh-TW">
                <a:solidFill>
                  <a:srgbClr val="898989"/>
                </a:solidFill>
              </a:rPr>
              <a:pPr eaLnBrk="1" hangingPunct="1"/>
              <a:t>38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V2G: Wind With Storage</a:t>
            </a:r>
          </a:p>
        </p:txBody>
      </p:sp>
      <p:sp>
        <p:nvSpPr>
          <p:cNvPr id="256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41463"/>
            <a:ext cx="8382000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61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CD9103-C45A-4BB1-87CE-A3B3B840657D}" type="slidenum">
              <a:rPr lang="en-US" altLang="zh-TW">
                <a:solidFill>
                  <a:srgbClr val="898989"/>
                </a:solidFill>
              </a:rPr>
              <a:pPr eaLnBrk="1" hangingPunct="1"/>
              <a:t>39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6627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Outline</a:t>
            </a: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457200" y="1265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Motivation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Sensing and Measurement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Communications and Security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Components and Subsystems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srgbClr val="FF0000"/>
                </a:solidFill>
              </a:rPr>
              <a:t>Interfaces and Decision Support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Control Methods and Topologies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Trading in Smart Grid </a:t>
            </a:r>
            <a:endParaRPr lang="zh-TW" altLang="zh-TW" sz="3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981201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Sensor Informatics</a:t>
            </a:r>
            <a:endParaRPr lang="en-US" sz="4800" b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A581CF-2B07-46F7-A661-1692A7037C3B}" type="slidenum">
              <a:rPr lang="en-US" altLang="zh-TW">
                <a:solidFill>
                  <a:srgbClr val="898989"/>
                </a:solidFill>
              </a:rPr>
              <a:pPr eaLnBrk="1" hangingPunct="1"/>
              <a:t>40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Improved Interfaces and Decision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The smart grid will require wide, seamless, often real-time use of applications and tools that enable grid operators and managers to make decisions quickly. 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Decision </a:t>
            </a:r>
            <a:r>
              <a:rPr lang="en-US" dirty="0"/>
              <a:t>support and improved interfaces will enable more accurate and timely human decision making at all levels of the grid, including the consumer level, while also enabling more advanced operator training.</a:t>
            </a:r>
          </a:p>
        </p:txBody>
      </p:sp>
    </p:spTree>
    <p:extLst>
      <p:ext uri="{BB962C8B-B14F-4D97-AF65-F5344CB8AC3E}">
        <p14:creationId xmlns:p14="http://schemas.microsoft.com/office/powerpoint/2010/main" val="33903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5DBBE8-5FEE-42E8-93FD-C71D61894773}" type="slidenum">
              <a:rPr lang="en-US" altLang="zh-TW">
                <a:solidFill>
                  <a:srgbClr val="898989"/>
                </a:solidFill>
              </a:rPr>
              <a:pPr eaLnBrk="1" hangingPunct="1"/>
              <a:t>41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Improved Interfaces and Decision Support</a:t>
            </a: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z="2800" smtClean="0"/>
              <a:t>Advanced Pattern Recognition</a:t>
            </a:r>
          </a:p>
          <a:p>
            <a:pPr eaLnBrk="1" hangingPunct="1"/>
            <a:r>
              <a:rPr lang="en-US" altLang="zh-TW" sz="2800" smtClean="0"/>
              <a:t>Visualization Human Interface</a:t>
            </a:r>
          </a:p>
          <a:p>
            <a:pPr lvl="1" eaLnBrk="1" hangingPunct="1"/>
            <a:r>
              <a:rPr lang="en-US" altLang="zh-TW" sz="2400" smtClean="0"/>
              <a:t>Region of Stability Existence (ROSE)</a:t>
            </a:r>
          </a:p>
          <a:p>
            <a:pPr lvl="2" eaLnBrk="1" hangingPunct="1"/>
            <a:r>
              <a:rPr lang="en-US" altLang="zh-TW" sz="2000" smtClean="0"/>
              <a:t>Real-time calculate the stable region based on the voltage constraints, thermal limits, etc. </a:t>
            </a: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3810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01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287A9E1-4EEC-4C39-AFF4-D256C624F263}" type="slidenum">
              <a:rPr lang="en-US" altLang="zh-TW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zh-TW" sz="1200" smtClean="0">
              <a:solidFill>
                <a:srgbClr val="898989"/>
              </a:solidFill>
            </a:endParaRPr>
          </a:p>
        </p:txBody>
      </p:sp>
      <p:sp>
        <p:nvSpPr>
          <p:cNvPr id="29699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Outline</a:t>
            </a: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457200" y="1265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Motivation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What’s Smart Grid</a:t>
            </a:r>
            <a:endParaRPr lang="en-US" altLang="zh-TW" sz="3200" smtClean="0">
              <a:solidFill>
                <a:srgbClr val="FF0000"/>
              </a:solidFill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Sensing and Measurement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Communications and Security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Components and Subsystems 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Interfaces and Decision Support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srgbClr val="FF0000"/>
                </a:solidFill>
              </a:rPr>
              <a:t>Control Methods and Topologies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3200" smtClean="0">
                <a:solidFill>
                  <a:prstClr val="black"/>
                </a:solidFill>
              </a:rPr>
              <a:t>Trading in Smart Grid </a:t>
            </a:r>
            <a:endParaRPr lang="zh-TW" altLang="zh-TW" sz="3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14EBCDB8-B0F9-4770-8285-405F4909DDF2}" type="slidenum">
              <a:rPr lang="en-US" altLang="zh-TW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zh-TW" sz="1200" smtClean="0">
              <a:solidFill>
                <a:srgbClr val="898989"/>
              </a:solidFill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 smtClean="0"/>
              <a:t>Control Methods and Topologies</a:t>
            </a:r>
          </a:p>
        </p:txBody>
      </p:sp>
      <p:sp>
        <p:nvSpPr>
          <p:cNvPr id="30724" name="Content Placeholder 2"/>
          <p:cNvSpPr>
            <a:spLocks noGrp="1"/>
          </p:cNvSpPr>
          <p:nvPr>
            <p:ph idx="4294967295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dirty="0" smtClean="0"/>
              <a:t>Traditional power system problems:</a:t>
            </a:r>
          </a:p>
          <a:p>
            <a:pPr lvl="1"/>
            <a:r>
              <a:rPr lang="en-US" dirty="0" smtClean="0"/>
              <a:t>Centralized</a:t>
            </a:r>
          </a:p>
          <a:p>
            <a:pPr lvl="1"/>
            <a:r>
              <a:rPr lang="en-US" dirty="0" smtClean="0"/>
              <a:t>No local supervisory control unit</a:t>
            </a:r>
            <a:endParaRPr lang="en-US" altLang="zh-TW" dirty="0" smtClean="0"/>
          </a:p>
          <a:p>
            <a:pPr lvl="1"/>
            <a:r>
              <a:rPr lang="en-US" dirty="0" smtClean="0"/>
              <a:t>No fault isolation</a:t>
            </a:r>
          </a:p>
          <a:p>
            <a:pPr lvl="1"/>
            <a:r>
              <a:rPr lang="en-US" dirty="0" smtClean="0"/>
              <a:t>Relied entirely on electricity from the grid</a:t>
            </a:r>
          </a:p>
          <a:p>
            <a:pPr eaLnBrk="1" hangingPunct="1"/>
            <a:endParaRPr lang="en-US" altLang="zh-TW" sz="28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88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6E534674-BEA8-44C8-9821-0FD41CEDB018}" type="slidenum">
              <a:rPr lang="en-US" altLang="zh-TW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zh-TW" sz="1200" smtClean="0">
              <a:solidFill>
                <a:srgbClr val="898989"/>
              </a:solidFill>
            </a:endParaRPr>
          </a:p>
        </p:txBody>
      </p:sp>
      <p:sp>
        <p:nvSpPr>
          <p:cNvPr id="31747" name="Title 1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IDAPS: Intelligent Distributed Autonomous Power Systems</a:t>
            </a:r>
            <a:endParaRPr lang="en-US" altLang="zh-TW" sz="4000" dirty="0" smtClean="0"/>
          </a:p>
        </p:txBody>
      </p:sp>
      <p:sp>
        <p:nvSpPr>
          <p:cNvPr id="31748" name="Content Placeholder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800" dirty="0" smtClean="0"/>
              <a:t>Distributed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 smtClean="0"/>
              <a:t>Loosely connected APSs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 smtClean="0"/>
              <a:t>Autonomous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400" dirty="0" smtClean="0"/>
              <a:t>Can perform automatic control without human intervention, such as fault isolation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 smtClean="0"/>
              <a:t>Intelligent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400" dirty="0" smtClean="0"/>
              <a:t>Demand-side management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400" dirty="0" smtClean="0"/>
              <a:t>Securing critical loads</a:t>
            </a:r>
          </a:p>
          <a:p>
            <a:pPr lvl="2" eaLnBrk="1" hangingPunct="1">
              <a:lnSpc>
                <a:spcPct val="80000"/>
              </a:lnSpc>
            </a:pPr>
            <a:endParaRPr lang="en-US" altLang="zh-TW" sz="2000" dirty="0" smtClean="0"/>
          </a:p>
          <a:p>
            <a:pPr lvl="1" eaLnBrk="1" hangingPunct="1">
              <a:lnSpc>
                <a:spcPct val="80000"/>
              </a:lnSpc>
            </a:pPr>
            <a:endParaRPr lang="en-US" altLang="zh-TW" sz="2400" dirty="0" smtClean="0"/>
          </a:p>
        </p:txBody>
      </p:sp>
    </p:spTree>
    <p:extLst>
      <p:ext uri="{BB962C8B-B14F-4D97-AF65-F5344CB8AC3E}">
        <p14:creationId xmlns:p14="http://schemas.microsoft.com/office/powerpoint/2010/main" val="11320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6D0B76F9-492E-4CF8-89F2-68214AA75620}" type="slidenum">
              <a:rPr lang="en-US" altLang="zh-TW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zh-TW" sz="1200" smtClean="0">
              <a:solidFill>
                <a:srgbClr val="898989"/>
              </a:solidFill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1981200"/>
          </a:xfrm>
        </p:spPr>
        <p:txBody>
          <a:bodyPr/>
          <a:lstStyle/>
          <a:p>
            <a:pPr eaLnBrk="1" hangingPunct="1"/>
            <a:r>
              <a:rPr lang="en-US" altLang="zh-TW" sz="2800" dirty="0" smtClean="0"/>
              <a:t>A localized group of electricity sources and loads</a:t>
            </a:r>
          </a:p>
          <a:p>
            <a:pPr lvl="1" eaLnBrk="1" hangingPunct="1"/>
            <a:r>
              <a:rPr lang="en-US" altLang="zh-TW" sz="2400" dirty="0" smtClean="0"/>
              <a:t>Locally utilizing natural gas or renewable energy</a:t>
            </a:r>
          </a:p>
          <a:p>
            <a:pPr lvl="1" eaLnBrk="1" hangingPunct="1"/>
            <a:r>
              <a:rPr lang="en-US" altLang="zh-TW" sz="2400" dirty="0" smtClean="0"/>
              <a:t>Reducing the waste during transmission</a:t>
            </a:r>
          </a:p>
          <a:p>
            <a:pPr lvl="2" eaLnBrk="1" hangingPunct="1"/>
            <a:r>
              <a:rPr lang="en-US" altLang="zh-TW" sz="2000" dirty="0" smtClean="0"/>
              <a:t>Using Combined Heat and Power (CHP)</a:t>
            </a:r>
          </a:p>
        </p:txBody>
      </p:sp>
      <p:sp>
        <p:nvSpPr>
          <p:cNvPr id="32772" name="Title 1"/>
          <p:cNvSpPr>
            <a:spLocks/>
          </p:cNvSpPr>
          <p:nvPr/>
        </p:nvSpPr>
        <p:spPr bwMode="auto">
          <a:xfrm>
            <a:off x="457200" y="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4000" smtClean="0">
                <a:solidFill>
                  <a:prstClr val="black"/>
                </a:solidFill>
              </a:rPr>
              <a:t>APS: Autonomous Power System</a:t>
            </a: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48006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7"/>
          <p:cNvGrpSpPr>
            <a:grpSpLocks/>
          </p:cNvGrpSpPr>
          <p:nvPr/>
        </p:nvGrpSpPr>
        <p:grpSpPr bwMode="auto">
          <a:xfrm>
            <a:off x="4648200" y="3614738"/>
            <a:ext cx="3990975" cy="2495550"/>
            <a:chOff x="4724400" y="2990850"/>
            <a:chExt cx="3990975" cy="24955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5667375" y="2990850"/>
              <a:ext cx="3048000" cy="2495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4724400" y="3048000"/>
              <a:ext cx="838200" cy="6858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724400" y="4724400"/>
              <a:ext cx="838200" cy="6858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274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Quantifying Necessary Generation to Secure Critical Loads</a:t>
            </a:r>
          </a:p>
        </p:txBody>
      </p:sp>
      <p:sp>
        <p:nvSpPr>
          <p:cNvPr id="3789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798638"/>
            <a:ext cx="8229600" cy="4373562"/>
          </a:xfrm>
        </p:spPr>
        <p:txBody>
          <a:bodyPr/>
          <a:lstStyle/>
          <a:p>
            <a:r>
              <a:rPr lang="en-US" smtClean="0"/>
              <a:t>Non-linear optimization model</a:t>
            </a:r>
          </a:p>
          <a:p>
            <a:pPr lvl="1"/>
            <a:r>
              <a:rPr lang="en-US" smtClean="0"/>
              <a:t>Minimize the total annual levelized capital and operating costs of the candidate generators</a:t>
            </a:r>
          </a:p>
          <a:p>
            <a:pPr lvl="1"/>
            <a:r>
              <a:rPr lang="en-US" smtClean="0"/>
              <a:t>Subject to</a:t>
            </a:r>
          </a:p>
          <a:p>
            <a:pPr lvl="2"/>
            <a:r>
              <a:rPr lang="en-US" smtClean="0"/>
              <a:t>Reliability constraints</a:t>
            </a:r>
          </a:p>
          <a:p>
            <a:pPr lvl="2"/>
            <a:r>
              <a:rPr lang="en-US" smtClean="0"/>
              <a:t>Maximum size of each technology </a:t>
            </a:r>
          </a:p>
          <a:p>
            <a:pPr lvl="2"/>
            <a:r>
              <a:rPr lang="en-US" smtClean="0"/>
              <a:t>Maximum number of units to be installed</a:t>
            </a:r>
          </a:p>
          <a:p>
            <a:pPr lvl="2"/>
            <a:r>
              <a:rPr lang="en-US" smtClean="0"/>
              <a:t>The annual emission caps for CO</a:t>
            </a:r>
            <a:r>
              <a:rPr lang="en-US" baseline="-25000" smtClean="0"/>
              <a:t>2</a:t>
            </a:r>
            <a:r>
              <a:rPr lang="en-US" smtClean="0"/>
              <a:t>, NO</a:t>
            </a:r>
            <a:r>
              <a:rPr lang="en-US" baseline="-25000" smtClean="0"/>
              <a:t>x</a:t>
            </a:r>
            <a:r>
              <a:rPr lang="en-US" smtClean="0"/>
              <a:t>, and SO</a:t>
            </a:r>
            <a:r>
              <a:rPr lang="en-US" baseline="-25000" smtClean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2048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9FB0BA-021C-4C7C-970E-E978E041DF20}" type="slidenum">
              <a:rPr lang="en-US" altLang="zh-TW">
                <a:solidFill>
                  <a:srgbClr val="898989"/>
                </a:solidFill>
              </a:rPr>
              <a:pPr eaLnBrk="1" hangingPunct="1"/>
              <a:t>47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Outline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altLang="zh-TW" smtClean="0"/>
              <a:t>Motivation</a:t>
            </a:r>
          </a:p>
          <a:p>
            <a:r>
              <a:rPr lang="en-US" altLang="zh-TW" smtClean="0"/>
              <a:t>What’s Smart Grid</a:t>
            </a:r>
          </a:p>
          <a:p>
            <a:r>
              <a:rPr lang="en-US" altLang="zh-TW" smtClean="0"/>
              <a:t>Sensing and Measurement</a:t>
            </a:r>
          </a:p>
          <a:p>
            <a:r>
              <a:rPr lang="en-US" altLang="zh-TW" smtClean="0"/>
              <a:t>Communications and Security</a:t>
            </a:r>
          </a:p>
          <a:p>
            <a:r>
              <a:rPr lang="en-US" altLang="zh-TW" smtClean="0"/>
              <a:t>Components and Subsystems </a:t>
            </a:r>
          </a:p>
          <a:p>
            <a:r>
              <a:rPr lang="en-US" altLang="zh-TW" smtClean="0"/>
              <a:t>Interfaces and Decision Support</a:t>
            </a:r>
          </a:p>
          <a:p>
            <a:r>
              <a:rPr lang="en-US" altLang="zh-TW" smtClean="0"/>
              <a:t>Control Methods and Topologies</a:t>
            </a:r>
          </a:p>
          <a:p>
            <a:r>
              <a:rPr lang="en-US" altLang="zh-TW" smtClean="0">
                <a:solidFill>
                  <a:srgbClr val="FF0000"/>
                </a:solidFill>
              </a:rPr>
              <a:t>Trading in Smart Grid </a:t>
            </a:r>
            <a:endParaRPr lang="zh-TW" altLang="zh-TW" smtClean="0">
              <a:solidFill>
                <a:srgbClr val="FF0000"/>
              </a:solidFill>
            </a:endParaRPr>
          </a:p>
        </p:txBody>
      </p:sp>
      <p:sp>
        <p:nvSpPr>
          <p:cNvPr id="5122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05E974D-192A-432E-B0D7-A753D84C7ACE}" type="slidenum">
              <a:rPr lang="en-US" altLang="zh-TW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zh-TW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2A5288-943D-4CE1-A558-72D99547D2E6}" type="slidenum">
              <a:rPr lang="en-US" altLang="zh-TW">
                <a:solidFill>
                  <a:srgbClr val="898989"/>
                </a:solidFill>
              </a:rPr>
              <a:pPr eaLnBrk="1" hangingPunct="1"/>
              <a:t>48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Diverse Energy Sources</a:t>
            </a:r>
          </a:p>
        </p:txBody>
      </p:sp>
      <p:sp>
        <p:nvSpPr>
          <p:cNvPr id="4403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zh-TW" smtClean="0"/>
          </a:p>
        </p:txBody>
      </p:sp>
      <p:pic>
        <p:nvPicPr>
          <p:cNvPr id="44037" name="Picture 2" descr="http://powerelectronics.com/images/feat2-1009-smartgrid-sys-fi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168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4"/>
          <p:cNvSpPr>
            <a:spLocks noChangeArrowheads="1"/>
          </p:cNvSpPr>
          <p:nvPr/>
        </p:nvSpPr>
        <p:spPr bwMode="auto">
          <a:xfrm>
            <a:off x="838200" y="6397625"/>
            <a:ext cx="792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400" smtClean="0">
                <a:solidFill>
                  <a:srgbClr val="000000"/>
                </a:solidFill>
                <a:hlinkClick r:id="rId3"/>
              </a:rPr>
              <a:t>http://powerelectronics.com/power_systems/smart-grid-success-rely-system-solutions-20091001/</a:t>
            </a:r>
            <a:endParaRPr lang="en-US" altLang="zh-TW" sz="1400" smtClean="0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10000" y="2667000"/>
            <a:ext cx="2590800" cy="3657600"/>
            <a:chOff x="3886200" y="2438400"/>
            <a:chExt cx="2590800" cy="3657600"/>
          </a:xfrm>
        </p:grpSpPr>
        <p:sp>
          <p:nvSpPr>
            <p:cNvPr id="6" name="Oval 5"/>
            <p:cNvSpPr/>
            <p:nvPr/>
          </p:nvSpPr>
          <p:spPr>
            <a:xfrm>
              <a:off x="4038600" y="2667000"/>
              <a:ext cx="1524000" cy="129540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TW" smtClean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572000" y="3733800"/>
              <a:ext cx="1524000" cy="129540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TW" smtClean="0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953000" y="4800600"/>
              <a:ext cx="1524000" cy="129540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TW" smtClean="0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6200" y="2438400"/>
              <a:ext cx="6858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</a:rPr>
                <a:t>Wind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38600" y="3962400"/>
              <a:ext cx="655638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</a:rPr>
                <a:t>Solar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91000" y="5029200"/>
              <a:ext cx="912813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</a:rPr>
                <a:t>Nuclear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295400" y="1143000"/>
            <a:ext cx="1828800" cy="1447800"/>
            <a:chOff x="1295400" y="1143000"/>
            <a:chExt cx="1828800" cy="1447800"/>
          </a:xfrm>
        </p:grpSpPr>
        <p:sp>
          <p:nvSpPr>
            <p:cNvPr id="16" name="Oval 15"/>
            <p:cNvSpPr/>
            <p:nvPr/>
          </p:nvSpPr>
          <p:spPr>
            <a:xfrm>
              <a:off x="1600200" y="1295400"/>
              <a:ext cx="1524000" cy="129540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TW" smtClean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95400" y="1143000"/>
              <a:ext cx="693738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</a:rPr>
                <a:t>Fossil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657600" y="1219200"/>
            <a:ext cx="1676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8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A12BC4-3179-4076-85F5-10CCA63DA0E0}" type="slidenum">
              <a:rPr lang="en-US" altLang="zh-TW">
                <a:solidFill>
                  <a:srgbClr val="898989"/>
                </a:solidFill>
              </a:rPr>
              <a:pPr eaLnBrk="1" hangingPunct="1"/>
              <a:t>49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Electricity Market</a:t>
            </a:r>
          </a:p>
        </p:txBody>
      </p:sp>
      <p:sp>
        <p:nvSpPr>
          <p:cNvPr id="45060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Current practice: Fixed market</a:t>
            </a:r>
            <a:endParaRPr lang="en-US" altLang="zh-TW" i="1" smtClean="0"/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Few producers, less competition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Regulated by government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smtClean="0"/>
          </a:p>
          <a:p>
            <a:pPr eaLnBrk="1" hangingPunct="1">
              <a:lnSpc>
                <a:spcPct val="90000"/>
              </a:lnSpc>
            </a:pPr>
            <a:r>
              <a:rPr lang="en-US" altLang="zh-TW" smtClean="0"/>
              <a:t>The future : </a:t>
            </a:r>
            <a:r>
              <a:rPr lang="en-US" altLang="zh-TW" b="1" smtClean="0"/>
              <a:t>Free market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Many producers (wind, solar, …)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Less regulation 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smtClean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TW" smtClean="0"/>
              <a:t>	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smtClean="0"/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533400" y="1441450"/>
            <a:ext cx="80010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400" i="1" smtClean="0">
                <a:solidFill>
                  <a:prstClr val="black"/>
                </a:solidFill>
              </a:rPr>
              <a:t>“Trading Agents for the Smart Electricity Grid,”</a:t>
            </a:r>
            <a:r>
              <a:rPr lang="en-US" altLang="zh-TW" sz="2400" smtClean="0">
                <a:solidFill>
                  <a:prstClr val="black"/>
                </a:solidFill>
              </a:rPr>
              <a:t> AAMAS 2010.</a:t>
            </a:r>
          </a:p>
        </p:txBody>
      </p:sp>
    </p:spTree>
    <p:extLst>
      <p:ext uri="{BB962C8B-B14F-4D97-AF65-F5344CB8AC3E}">
        <p14:creationId xmlns:p14="http://schemas.microsoft.com/office/powerpoint/2010/main" val="27257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914400"/>
          </a:xfrm>
        </p:spPr>
        <p:txBody>
          <a:bodyPr/>
          <a:lstStyle/>
          <a:p>
            <a:r>
              <a:rPr lang="en-US" dirty="0" smtClean="0"/>
              <a:t>Sensor Grids and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" y="838200"/>
            <a:ext cx="9079992" cy="4525963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A </a:t>
            </a:r>
            <a:r>
              <a:rPr lang="en-US" b="1" dirty="0" smtClean="0">
                <a:latin typeface="Times New Roman" pitchFamily="18" charset="0"/>
                <a:ea typeface="+mn-ea"/>
                <a:cs typeface="Times New Roman" pitchFamily="18" charset="0"/>
              </a:rPr>
              <a:t>sensor</a:t>
            </a: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 is any source or sink of time series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In the thin client era, smart phones, Kindles, tablets, Kinects, web-cams are sensors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Robots, distributed instruments such as environmental measures are sensors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Web pages,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Googledocs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Office 365, WebEx are sensors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Ubiquitous Cities/Homes are full of sensors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Sensors – being intrinsically distributed are </a:t>
            </a:r>
            <a:r>
              <a:rPr lang="en-US" b="1" dirty="0" smtClean="0">
                <a:latin typeface="Times New Roman" pitchFamily="18" charset="0"/>
                <a:ea typeface="+mn-ea"/>
                <a:cs typeface="Times New Roman" pitchFamily="18" charset="0"/>
              </a:rPr>
              <a:t>Grids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However natural implementation uses </a:t>
            </a:r>
            <a:r>
              <a:rPr lang="en-US" b="1" dirty="0" smtClean="0">
                <a:latin typeface="Times New Roman" pitchFamily="18" charset="0"/>
                <a:ea typeface="+mn-ea"/>
                <a:cs typeface="Times New Roman" pitchFamily="18" charset="0"/>
              </a:rPr>
              <a:t>clouds</a:t>
            </a: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 to consolidate and control and collaborate with sensors 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Sensors </a:t>
            </a: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are typically </a:t>
            </a: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“small” </a:t>
            </a: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and have </a:t>
            </a:r>
            <a:r>
              <a:rPr lang="en-US" b="1" dirty="0">
                <a:latin typeface="Times New Roman" pitchFamily="18" charset="0"/>
                <a:ea typeface="+mn-ea"/>
                <a:cs typeface="Times New Roman" pitchFamily="18" charset="0"/>
              </a:rPr>
              <a:t>pleasingly parallel cloud implementations </a:t>
            </a:r>
            <a:endParaRPr lang="en-US" b="1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LHC is a large sensor but breaks up into small ones!</a:t>
            </a:r>
            <a:endParaRPr lang="en-US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endParaRPr lang="en-US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77B766-D1F5-49E1-8905-D377D298D5EA}" type="slidenum">
              <a:rPr lang="en-US" altLang="zh-TW">
                <a:solidFill>
                  <a:srgbClr val="898989"/>
                </a:solidFill>
              </a:rPr>
              <a:pPr eaLnBrk="1" hangingPunct="1"/>
              <a:t>50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46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Goal</a:t>
            </a:r>
          </a:p>
        </p:txBody>
      </p:sp>
      <p:pic>
        <p:nvPicPr>
          <p:cNvPr id="46084" name="Picture 2" descr="http://static.arstechnica.com/2009/07/27/nyse_a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76350"/>
            <a:ext cx="65278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000" y="3551238"/>
            <a:ext cx="7848600" cy="2620962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3100" smtClean="0"/>
          </a:p>
          <a:p>
            <a:pPr eaLnBrk="1" hangingPunct="1">
              <a:lnSpc>
                <a:spcPct val="80000"/>
              </a:lnSpc>
            </a:pPr>
            <a:r>
              <a:rPr lang="en-US" altLang="zh-TW" sz="3100" smtClean="0"/>
              <a:t>Setup a Electricity market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mtClean="0"/>
              <a:t>Self interested (producer, buyer, grid owner)</a:t>
            </a:r>
            <a:endParaRPr lang="en-US" altLang="zh-TW" sz="20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zh-TW" smtClean="0"/>
              <a:t>Free (no central regulation) </a:t>
            </a:r>
            <a:endParaRPr lang="en-US" altLang="zh-TW" sz="20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zh-TW" smtClean="0"/>
              <a:t>Efficient (no overload, no shortage)</a:t>
            </a:r>
            <a:endParaRPr lang="en-US" altLang="zh-TW" sz="2000" smtClean="0"/>
          </a:p>
          <a:p>
            <a:pPr eaLnBrk="1" hangingPunct="1">
              <a:lnSpc>
                <a:spcPct val="80000"/>
              </a:lnSpc>
            </a:pPr>
            <a:endParaRPr lang="en-US" altLang="zh-TW" sz="2200" smtClean="0"/>
          </a:p>
        </p:txBody>
      </p:sp>
    </p:spTree>
    <p:extLst>
      <p:ext uri="{BB962C8B-B14F-4D97-AF65-F5344CB8AC3E}">
        <p14:creationId xmlns:p14="http://schemas.microsoft.com/office/powerpoint/2010/main" val="305482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137CDF-5BA5-4AA2-AAE7-A523A5E16AC3}" type="slidenum">
              <a:rPr lang="en-US" altLang="zh-TW">
                <a:solidFill>
                  <a:srgbClr val="898989"/>
                </a:solidFill>
              </a:rPr>
              <a:pPr eaLnBrk="1" hangingPunct="1"/>
              <a:t>51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Design</a:t>
            </a:r>
          </a:p>
        </p:txBody>
      </p:sp>
      <p:sp>
        <p:nvSpPr>
          <p:cNvPr id="4710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Trading Mechanism</a:t>
            </a:r>
          </a:p>
          <a:p>
            <a:pPr lvl="1" eaLnBrk="1" hangingPunct="1"/>
            <a:r>
              <a:rPr lang="en-US" altLang="zh-TW" smtClean="0"/>
              <a:t>Buy/sell electricity </a:t>
            </a:r>
          </a:p>
          <a:p>
            <a:pPr lvl="1"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Overload Prevention Mechanism </a:t>
            </a:r>
          </a:p>
          <a:p>
            <a:pPr lvl="1" eaLnBrk="1" hangingPunct="1"/>
            <a:r>
              <a:rPr lang="en-US" altLang="zh-TW" smtClean="0"/>
              <a:t>Transmission charge </a:t>
            </a:r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Online Balancing Mechanism </a:t>
            </a:r>
          </a:p>
          <a:p>
            <a:pPr lvl="1" eaLnBrk="1" hangingPunct="1"/>
            <a:r>
              <a:rPr lang="en-US" altLang="zh-TW" smtClean="0"/>
              <a:t>Price for extra demand and supply in real-time</a:t>
            </a:r>
          </a:p>
        </p:txBody>
      </p:sp>
    </p:spTree>
    <p:extLst>
      <p:ext uri="{BB962C8B-B14F-4D97-AF65-F5344CB8AC3E}">
        <p14:creationId xmlns:p14="http://schemas.microsoft.com/office/powerpoint/2010/main" val="222711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2F1891-4EA9-44C6-ABD8-3E545B4465B4}" type="slidenum">
              <a:rPr lang="en-US" altLang="zh-TW">
                <a:solidFill>
                  <a:srgbClr val="898989"/>
                </a:solidFill>
              </a:rPr>
              <a:pPr eaLnBrk="1" hangingPunct="1"/>
              <a:t>52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Stock Market</a:t>
            </a:r>
          </a:p>
        </p:txBody>
      </p:sp>
      <p:pic>
        <p:nvPicPr>
          <p:cNvPr id="48132" name="Picture 2" descr="http://t1.gstatic.com/images?q=tbn:ANd9GcTyfXhDLTjr8Fckfzqtu-ihax0igTA7_BZk3BwOT09_oaIpBc4&amp;t=1&amp;usg=__VMs8ZPgRK1uN4xVbrNf2Wp1xVAI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699375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1219200"/>
            <a:ext cx="17494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Buy orders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1228725"/>
            <a:ext cx="17097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Sell orders</a:t>
            </a:r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>
          <a:xfrm rot="16200000" flipH="1">
            <a:off x="2642394" y="1880394"/>
            <a:ext cx="314325" cy="39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</p:cNvCxnSpPr>
          <p:nvPr/>
        </p:nvCxnSpPr>
        <p:spPr>
          <a:xfrm rot="5400000">
            <a:off x="6523038" y="1858962"/>
            <a:ext cx="304800" cy="92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137" name="Content Placeholder 2"/>
          <p:cNvSpPr txBox="1">
            <a:spLocks/>
          </p:cNvSpPr>
          <p:nvPr/>
        </p:nvSpPr>
        <p:spPr bwMode="auto">
          <a:xfrm>
            <a:off x="1828800" y="5837238"/>
            <a:ext cx="7010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2500" smtClean="0">
                <a:solidFill>
                  <a:srgbClr val="000000"/>
                </a:solidFill>
              </a:rPr>
              <a:t>Market order : buy or sell at market price </a:t>
            </a:r>
          </a:p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2500" smtClean="0">
                <a:solidFill>
                  <a:srgbClr val="000000"/>
                </a:solidFill>
              </a:rPr>
              <a:t>Limit order : specify price to sell or buy </a:t>
            </a:r>
          </a:p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zh-TW" sz="25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93F2B3-2B7F-4872-9F96-E767B505C218}" type="slidenum">
              <a:rPr lang="en-US" altLang="zh-TW">
                <a:solidFill>
                  <a:srgbClr val="898989"/>
                </a:solidFill>
              </a:rPr>
              <a:pPr eaLnBrk="1" hangingPunct="1"/>
              <a:t>53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491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Proposed Electricity Trading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80978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3429000" y="1676400"/>
            <a:ext cx="1828800" cy="1524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34000" y="1676400"/>
            <a:ext cx="1600200" cy="1524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29200" y="1219200"/>
            <a:ext cx="8048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Price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362200" y="1600200"/>
            <a:ext cx="1828800" cy="1524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67200" y="1600200"/>
            <a:ext cx="1600200" cy="1524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57600" y="1143000"/>
            <a:ext cx="12747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Quantity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7400" y="1600200"/>
            <a:ext cx="30289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 day ahead electricity market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8683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 day ahead market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Based on prediction of a day ahead demand/supply</a:t>
            </a:r>
          </a:p>
        </p:txBody>
      </p:sp>
    </p:spTree>
    <p:extLst>
      <p:ext uri="{BB962C8B-B14F-4D97-AF65-F5344CB8AC3E}">
        <p14:creationId xmlns:p14="http://schemas.microsoft.com/office/powerpoint/2010/main" val="376285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115370-C3FD-433F-9C37-E472769C8727}" type="slidenum">
              <a:rPr lang="en-US" altLang="zh-TW">
                <a:solidFill>
                  <a:srgbClr val="898989"/>
                </a:solidFill>
              </a:rPr>
              <a:pPr eaLnBrk="1" hangingPunct="1"/>
              <a:t>54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5632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Conclusion</a:t>
            </a:r>
            <a:endParaRPr lang="zh-TW" altLang="en-US" dirty="0" smtClean="0"/>
          </a:p>
        </p:txBody>
      </p:sp>
      <p:sp>
        <p:nvSpPr>
          <p:cNvPr id="5632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Smart Grid provides intelligent, advanced power control for the next century</a:t>
            </a:r>
          </a:p>
          <a:p>
            <a:r>
              <a:rPr lang="en-US" altLang="zh-TW" smtClean="0"/>
              <a:t>Many new technologies involve for supporting sensing, controlling, human interfaces.</a:t>
            </a:r>
          </a:p>
          <a:p>
            <a:r>
              <a:rPr lang="en-US" altLang="zh-TW" smtClean="0"/>
              <a:t>Charging electricity cost  is fundermental infrastructure can be implemented similar to stock market in smart grid. </a:t>
            </a: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9725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A19D86-94F0-4C81-BE55-9FB956E62979}" type="slidenum">
              <a:rPr lang="en-US" altLang="zh-TW">
                <a:solidFill>
                  <a:srgbClr val="898989"/>
                </a:solidFill>
              </a:rPr>
              <a:pPr eaLnBrk="1" hangingPunct="1"/>
              <a:t>55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57347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/>
          </a:bodyPr>
          <a:lstStyle/>
          <a:p>
            <a:pPr marL="609600" indent="-609600" eaLnBrk="1" hangingPunct="1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en-US" altLang="zh-TW" sz="2600" smtClean="0"/>
              <a:t>S. Massoud Amin and Bruce F. Wollenberg, </a:t>
            </a:r>
            <a:r>
              <a:rPr lang="en-US" altLang="zh-TW" sz="2600" i="1" smtClean="0"/>
              <a:t>“Toward a Smart Grid,”</a:t>
            </a:r>
            <a:r>
              <a:rPr lang="en-US" altLang="zh-TW" sz="2600" smtClean="0"/>
              <a:t> IEEE Power and Energy Magazine, September/October 2005.</a:t>
            </a:r>
          </a:p>
          <a:p>
            <a:pPr marL="609600" indent="-609600" eaLnBrk="1" hangingPunct="1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en-US" altLang="zh-TW" sz="2600" smtClean="0"/>
              <a:t>M. Pipattanasomporn and S. Rahman, </a:t>
            </a:r>
            <a:r>
              <a:rPr lang="en-US" altLang="zh-TW" sz="2600" i="1" smtClean="0"/>
              <a:t>“Intelligent Distributed Autonomous Power Systems (IDAPS) and their Impact on Critical Electrical Loads,”</a:t>
            </a:r>
            <a:r>
              <a:rPr lang="en-US" altLang="zh-TW" sz="2600" smtClean="0"/>
              <a:t> IEEE IWCIP 2005.</a:t>
            </a:r>
          </a:p>
          <a:p>
            <a:pPr marL="609600" indent="-609600" eaLnBrk="1" hangingPunct="1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en-US" altLang="zh-TW" sz="2600" smtClean="0"/>
              <a:t>R. Li, J. Li, G. Poulton, and G. James, </a:t>
            </a:r>
            <a:r>
              <a:rPr lang="en-US" altLang="zh-TW" sz="2600" i="1" smtClean="0"/>
              <a:t>“Agent-Based Optimization Systems for Electrical Load Management,”</a:t>
            </a:r>
            <a:r>
              <a:rPr lang="en-US" altLang="zh-TW" sz="2600" smtClean="0"/>
              <a:t> OPTMAS 2008.</a:t>
            </a:r>
          </a:p>
          <a:p>
            <a:pPr marL="609600" indent="-609600" eaLnBrk="1" hangingPunct="1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en-US" altLang="zh-TW" sz="2600" smtClean="0"/>
              <a:t>J. Li, G. Poulton, and G. James, </a:t>
            </a:r>
            <a:r>
              <a:rPr lang="en-US" altLang="zh-TW" sz="2600" i="1" smtClean="0"/>
              <a:t>“Agent-based distributed energy management,”</a:t>
            </a:r>
            <a:r>
              <a:rPr lang="en-US" altLang="zh-TW" sz="2600" smtClean="0"/>
              <a:t> In Proc. 20th Australian Joint Conference on Artificial Intelligence, pages 569–578. Gold Coast, Australia, 2007.</a:t>
            </a:r>
          </a:p>
          <a:p>
            <a:pPr marL="609600" indent="-609600" eaLnBrk="1" hangingPunct="1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en-US" altLang="zh-TW" sz="2600" smtClean="0"/>
              <a:t>http://www.smartgrid.gov/, November 2010.</a:t>
            </a:r>
          </a:p>
        </p:txBody>
      </p:sp>
    </p:spTree>
    <p:extLst>
      <p:ext uri="{BB962C8B-B14F-4D97-AF65-F5344CB8AC3E}">
        <p14:creationId xmlns:p14="http://schemas.microsoft.com/office/powerpoint/2010/main" val="30846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3003FC-5258-436F-A418-3796BC7D6370}" type="slidenum">
              <a:rPr lang="en-US" altLang="zh-TW">
                <a:solidFill>
                  <a:srgbClr val="898989"/>
                </a:solidFill>
              </a:rPr>
              <a:pPr eaLnBrk="1" hangingPunct="1"/>
              <a:t>56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58371" name="Rectang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zh-TW" smtClean="0"/>
              <a:t>References (Cont.)</a:t>
            </a:r>
          </a:p>
        </p:txBody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xfrm>
            <a:off x="457200" y="1493838"/>
            <a:ext cx="8229600" cy="4525962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Arial" panose="020B0604020202020204" pitchFamily="34" charset="0"/>
              <a:buAutoNum type="arabicPeriod" startAt="6"/>
            </a:pPr>
            <a:r>
              <a:rPr lang="en-US" altLang="zh-TW" sz="2600" i="1" dirty="0" smtClean="0"/>
              <a:t>“GRID 2030: A National Vision for Electricity’s Second 100 Years”,</a:t>
            </a:r>
            <a:r>
              <a:rPr lang="en-US" altLang="zh-TW" sz="2600" dirty="0" smtClean="0"/>
              <a:t> United States Department of Energy, Office of Electric Transmission and Distribution, July 2003.</a:t>
            </a:r>
          </a:p>
          <a:p>
            <a:pPr marL="609600" indent="-609600" eaLnBrk="1" hangingPunct="1">
              <a:lnSpc>
                <a:spcPct val="80000"/>
              </a:lnSpc>
              <a:buFont typeface="Arial" panose="020B0604020202020204" pitchFamily="34" charset="0"/>
              <a:buAutoNum type="arabicPeriod" startAt="6"/>
            </a:pPr>
            <a:r>
              <a:rPr lang="en-US" altLang="zh-TW" sz="2600" i="1" dirty="0" smtClean="0"/>
              <a:t>“What the Smart Grid Means to America’s Future”,</a:t>
            </a:r>
            <a:r>
              <a:rPr lang="en-US" altLang="zh-TW" sz="2600" dirty="0" smtClean="0"/>
              <a:t> Technology Providers – One of the Six Smart Grid Stakeholder Books, 2009.</a:t>
            </a:r>
          </a:p>
          <a:p>
            <a:pPr marL="609600" indent="-609600" eaLnBrk="1" hangingPunct="1">
              <a:lnSpc>
                <a:spcPct val="80000"/>
              </a:lnSpc>
              <a:buFont typeface="Arial" panose="020B0604020202020204" pitchFamily="34" charset="0"/>
              <a:buAutoNum type="arabicPeriod" startAt="6"/>
            </a:pPr>
            <a:r>
              <a:rPr lang="en-US" altLang="zh-TW" sz="2600" dirty="0" smtClean="0"/>
              <a:t>“San Diego Smart Grid Study Report”</a:t>
            </a:r>
          </a:p>
          <a:p>
            <a:pPr marL="609600" indent="-609600" eaLnBrk="1" hangingPunct="1">
              <a:lnSpc>
                <a:spcPct val="80000"/>
              </a:lnSpc>
              <a:buFont typeface="Arial" panose="020B0604020202020204" pitchFamily="34" charset="0"/>
              <a:buAutoNum type="arabicPeriod" startAt="6"/>
            </a:pPr>
            <a:r>
              <a:rPr lang="en-US" altLang="zh-TW" sz="2600" dirty="0" smtClean="0"/>
              <a:t>“A Compendium of Smart Grid Technologies”</a:t>
            </a:r>
          </a:p>
          <a:p>
            <a:pPr marL="609600" indent="-609600" eaLnBrk="1" hangingPunct="1">
              <a:lnSpc>
                <a:spcPct val="80000"/>
              </a:lnSpc>
              <a:buFont typeface="Arial" panose="020B0604020202020204" pitchFamily="34" charset="0"/>
              <a:buAutoNum type="arabicPeriod" startAt="6"/>
            </a:pPr>
            <a:r>
              <a:rPr lang="en-US" altLang="zh-TW" sz="2600" dirty="0" smtClean="0"/>
              <a:t>“Multi-Agent Systems in a Distributed Smart Grid: Design and Implementation”</a:t>
            </a:r>
          </a:p>
          <a:p>
            <a:pPr marL="609600" indent="-609600" eaLnBrk="1" hangingPunct="1">
              <a:lnSpc>
                <a:spcPct val="80000"/>
              </a:lnSpc>
              <a:buFont typeface="Arial" panose="020B0604020202020204" pitchFamily="34" charset="0"/>
              <a:buAutoNum type="arabicPeriod" startAt="6"/>
            </a:pPr>
            <a:r>
              <a:rPr lang="en-US" altLang="zh-TW" sz="2600" dirty="0" smtClean="0"/>
              <a:t>“Broadband Over Power Lines A White Paper”</a:t>
            </a:r>
          </a:p>
        </p:txBody>
      </p:sp>
    </p:spTree>
    <p:extLst>
      <p:ext uri="{BB962C8B-B14F-4D97-AF65-F5344CB8AC3E}">
        <p14:creationId xmlns:p14="http://schemas.microsoft.com/office/powerpoint/2010/main" val="148858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1C84D2-2B8D-40C8-8A5B-00F7BAFED4B3}" type="slidenum">
              <a:rPr lang="en-US" altLang="zh-TW">
                <a:solidFill>
                  <a:srgbClr val="898989"/>
                </a:solidFill>
              </a:rPr>
              <a:pPr eaLnBrk="1" hangingPunct="1"/>
              <a:t>57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References (Cont.)</a:t>
            </a:r>
          </a:p>
        </p:txBody>
      </p:sp>
      <p:sp>
        <p:nvSpPr>
          <p:cNvPr id="5939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Arial" panose="020B0604020202020204" pitchFamily="34" charset="0"/>
              <a:buAutoNum type="arabicPeriod" startAt="12"/>
            </a:pPr>
            <a:r>
              <a:rPr lang="en-US" altLang="zh-TW" sz="2600" dirty="0" smtClean="0"/>
              <a:t>“V&amp;R Energy Systems Research”</a:t>
            </a:r>
          </a:p>
          <a:p>
            <a:pPr marL="609600" indent="-609600" eaLnBrk="1" hangingPunct="1">
              <a:lnSpc>
                <a:spcPct val="80000"/>
              </a:lnSpc>
              <a:buFont typeface="Arial" panose="020B0604020202020204" pitchFamily="34" charset="0"/>
              <a:buAutoNum type="arabicPeriod" startAt="12"/>
            </a:pPr>
            <a:r>
              <a:rPr lang="en-US" altLang="zh-TW" sz="2600" dirty="0" smtClean="0"/>
              <a:t>“Emissions and Energy Efficiency Assessment of </a:t>
            </a:r>
            <a:r>
              <a:rPr lang="en-US" altLang="zh-TW" sz="2600" dirty="0" err="1" smtClean="0"/>
              <a:t>Baseload</a:t>
            </a:r>
            <a:r>
              <a:rPr lang="en-US" altLang="zh-TW" sz="2600" dirty="0" smtClean="0"/>
              <a:t> Wind Energy Systems”</a:t>
            </a:r>
          </a:p>
          <a:p>
            <a:pPr marL="609600" indent="-609600" eaLnBrk="1" hangingPunct="1">
              <a:lnSpc>
                <a:spcPct val="80000"/>
              </a:lnSpc>
              <a:buFont typeface="Arial" panose="020B0604020202020204" pitchFamily="34" charset="0"/>
              <a:buAutoNum type="arabicPeriod" startAt="12"/>
            </a:pPr>
            <a:r>
              <a:rPr lang="en-US" altLang="zh-TW" sz="2600" dirty="0" smtClean="0"/>
              <a:t>“</a:t>
            </a:r>
            <a:r>
              <a:rPr lang="en-US" altLang="zh-TW" sz="2600" dirty="0" err="1" smtClean="0"/>
              <a:t>Microgrid</a:t>
            </a:r>
            <a:r>
              <a:rPr lang="en-US" altLang="zh-TW" sz="2600" dirty="0" smtClean="0"/>
              <a:t> Energy Management System”</a:t>
            </a:r>
          </a:p>
          <a:p>
            <a:pPr marL="609600" indent="-609600" eaLnBrk="1" hangingPunct="1">
              <a:lnSpc>
                <a:spcPct val="80000"/>
              </a:lnSpc>
              <a:buFont typeface="Arial" panose="020B0604020202020204" pitchFamily="34" charset="0"/>
              <a:buAutoNum type="arabicPeriod" startAt="12"/>
            </a:pPr>
            <a:r>
              <a:rPr lang="en-US" altLang="zh-TW" sz="2600" dirty="0" smtClean="0"/>
              <a:t>“Opportunities and Challenges of Wireless Sensor Networks in Smart Grid”</a:t>
            </a:r>
          </a:p>
          <a:p>
            <a:pPr marL="609600" indent="-609600" eaLnBrk="1" hangingPunct="1">
              <a:lnSpc>
                <a:spcPct val="80000"/>
              </a:lnSpc>
              <a:buFont typeface="Arial" panose="020B0604020202020204" pitchFamily="34" charset="0"/>
              <a:buAutoNum type="arabicPeriod" startAt="12"/>
            </a:pPr>
            <a:r>
              <a:rPr lang="en-US" altLang="zh-TW" sz="2600" dirty="0" smtClean="0"/>
              <a:t>P. </a:t>
            </a:r>
            <a:r>
              <a:rPr lang="en-US" altLang="zh-TW" sz="2600" dirty="0" err="1" smtClean="0"/>
              <a:t>Vytelingum</a:t>
            </a:r>
            <a:r>
              <a:rPr lang="en-US" altLang="zh-TW" sz="2600" dirty="0" smtClean="0"/>
              <a:t> and S. D. </a:t>
            </a:r>
            <a:r>
              <a:rPr lang="en-US" altLang="zh-TW" sz="2600" dirty="0" err="1" smtClean="0"/>
              <a:t>Ramchurn</a:t>
            </a:r>
            <a:r>
              <a:rPr lang="en-US" altLang="zh-TW" sz="2600" dirty="0" smtClean="0"/>
              <a:t>, </a:t>
            </a:r>
            <a:r>
              <a:rPr lang="en-US" altLang="zh-TW" sz="2600" i="1" dirty="0" smtClean="0"/>
              <a:t>“Trading Agents for the Smart Electricity Grid,”</a:t>
            </a:r>
            <a:r>
              <a:rPr lang="en-US" altLang="zh-TW" sz="2600" dirty="0" smtClean="0"/>
              <a:t> AAMAS 2010.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zh-TW" sz="2600" dirty="0" smtClean="0"/>
          </a:p>
        </p:txBody>
      </p:sp>
    </p:spTree>
    <p:extLst>
      <p:ext uri="{BB962C8B-B14F-4D97-AF65-F5344CB8AC3E}">
        <p14:creationId xmlns:p14="http://schemas.microsoft.com/office/powerpoint/2010/main" val="32220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981201"/>
            <a:ext cx="7772400" cy="1470025"/>
          </a:xfrm>
        </p:spPr>
        <p:txBody>
          <a:bodyPr/>
          <a:lstStyle/>
          <a:p>
            <a:r>
              <a:rPr lang="en-US" b="1" dirty="0" smtClean="0"/>
              <a:t>U-Korea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33528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See </a:t>
            </a:r>
            <a:r>
              <a:rPr lang="en-US" dirty="0">
                <a:hlinkClick r:id="rId2"/>
              </a:rPr>
              <a:t>http://www.academia.edu/1731078/Korean_Ubiquitous_Society_Visions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lag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92600"/>
            <a:ext cx="3492500" cy="242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m2_s1_4_uko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5256213" cy="32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00563" y="1412875"/>
            <a:ext cx="4643437" cy="1871663"/>
          </a:xfrm>
          <a:solidFill>
            <a:schemeClr val="accent1">
              <a:alpha val="85001"/>
            </a:scheme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b="1">
                <a:latin typeface="BankGothic Md BT" pitchFamily="34" charset="0"/>
              </a:rPr>
              <a:t>KOREAN</a:t>
            </a:r>
            <a:endParaRPr lang="en-US" b="1">
              <a:solidFill>
                <a:srgbClr val="FF3300"/>
              </a:solidFill>
              <a:latin typeface="BankGothic Md BT" pitchFamily="34" charset="0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3284538"/>
            <a:ext cx="3960813" cy="1512887"/>
          </a:xfrm>
          <a:solidFill>
            <a:schemeClr val="folHlink">
              <a:alpha val="71001"/>
            </a:scheme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4400">
                <a:solidFill>
                  <a:schemeClr val="bg1"/>
                </a:solidFill>
                <a:latin typeface="BankGothic Md BT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Ubiquitous</a:t>
            </a:r>
            <a:r>
              <a:rPr lang="en-US" sz="3200">
                <a:solidFill>
                  <a:schemeClr val="bg1"/>
                </a:solidFill>
                <a:latin typeface="BankGothic Md BT" pitchFamily="34" charset="0"/>
              </a:rPr>
              <a:t> Society Visions</a:t>
            </a:r>
            <a:endParaRPr lang="fi-FI" sz="3200">
              <a:solidFill>
                <a:schemeClr val="bg1"/>
              </a:solidFill>
              <a:latin typeface="BankGothic Md BT" pitchFamily="34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95288" y="5373688"/>
            <a:ext cx="38893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sz="1400" b="1" smtClean="0">
                <a:solidFill>
                  <a:srgbClr val="FFFFFF"/>
                </a:solidFill>
                <a:latin typeface="Agency FB" panose="020B0503020202020204" pitchFamily="34" charset="0"/>
                <a:ea typeface="MingLiU" panose="02020509000000000000" pitchFamily="49" charset="-120"/>
              </a:rPr>
              <a:t>Jukka Jouhki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sz="1400" b="1" smtClean="0">
                <a:solidFill>
                  <a:srgbClr val="FFFFFF"/>
                </a:solidFill>
                <a:latin typeface="Agency FB" panose="020B0503020202020204" pitchFamily="34" charset="0"/>
                <a:ea typeface="MingLiU" panose="02020509000000000000" pitchFamily="49" charset="-120"/>
              </a:rPr>
              <a:t>Department of History and Ethnology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sz="1400" b="1" smtClean="0">
                <a:solidFill>
                  <a:srgbClr val="FFFFFF"/>
                </a:solidFill>
                <a:latin typeface="Agency FB" panose="020B0503020202020204" pitchFamily="34" charset="0"/>
                <a:ea typeface="MingLiU" panose="02020509000000000000" pitchFamily="49" charset="-120"/>
              </a:rPr>
              <a:t>University of Jyväskylä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sz="1400" b="1" smtClean="0">
                <a:solidFill>
                  <a:srgbClr val="FFFFFF"/>
                </a:solidFill>
                <a:latin typeface="Agency FB" panose="020B0503020202020204" pitchFamily="34" charset="0"/>
                <a:ea typeface="MingLiU" panose="02020509000000000000" pitchFamily="49" charset="-120"/>
              </a:rPr>
              <a:t>jukka.jouhki@jyu.fi</a:t>
            </a:r>
            <a:endParaRPr lang="en-US" sz="1400" b="1" smtClean="0">
              <a:solidFill>
                <a:srgbClr val="FFFFFF"/>
              </a:solidFill>
              <a:latin typeface="Agency FB" panose="020B0503020202020204" pitchFamily="34" charset="0"/>
              <a:ea typeface="MingLiU" panose="02020509000000000000" pitchFamily="49" charset="-120"/>
            </a:endParaRPr>
          </a:p>
        </p:txBody>
      </p:sp>
      <p:pic>
        <p:nvPicPr>
          <p:cNvPr id="17415" name="Picture 7" descr="Clipboard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76700"/>
            <a:ext cx="22860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5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914400"/>
          </a:xfrm>
        </p:spPr>
        <p:txBody>
          <a:bodyPr>
            <a:normAutofit/>
          </a:bodyPr>
          <a:lstStyle/>
          <a:p>
            <a:r>
              <a:rPr lang="en-US" b="1" dirty="0" smtClean="0"/>
              <a:t>Sensors (Things) as a Service</a:t>
            </a:r>
            <a:endParaRPr lang="en-US" sz="3600" dirty="0"/>
          </a:p>
        </p:txBody>
      </p:sp>
      <p:pic>
        <p:nvPicPr>
          <p:cNvPr id="4" name="Picture 3" descr="clouds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1" y="2895604"/>
            <a:ext cx="5257799" cy="3067051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5781" y="932879"/>
            <a:ext cx="1162050" cy="9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 flipV="1">
            <a:off x="4419600" y="4343401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flipV="1">
            <a:off x="4572000" y="5334001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flipV="1">
            <a:off x="4724400" y="3200401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flipV="1">
            <a:off x="6019800" y="3200401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flipV="1">
            <a:off x="7086600" y="3200401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flipV="1">
            <a:off x="4191000" y="3581401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3429000" y="1905001"/>
            <a:ext cx="1219200" cy="1219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3581401"/>
            <a:ext cx="14478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209800" y="2133601"/>
            <a:ext cx="1981200" cy="1447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95600" y="5410201"/>
            <a:ext cx="15240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5029200" y="2133601"/>
            <a:ext cx="11430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6457950" y="2537460"/>
            <a:ext cx="838200" cy="304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76806" y="3810001"/>
            <a:ext cx="208024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Sensors as a Service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086600" y="4259911"/>
            <a:ext cx="1752600" cy="1719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Sensor Processing as a Service (could use</a:t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>
                <a:solidFill>
                  <a:prstClr val="white"/>
                </a:solidFill>
              </a:rPr>
              <a:t>MapReduce)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895601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876801"/>
            <a:ext cx="2743200" cy="11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4276729"/>
            <a:ext cx="1714500" cy="168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2445" y="1423416"/>
            <a:ext cx="1343027" cy="134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544" y="4429130"/>
            <a:ext cx="275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 larger sensor ………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2400" y="859537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Output Sensor</a:t>
            </a:r>
          </a:p>
        </p:txBody>
      </p:sp>
      <p:pic>
        <p:nvPicPr>
          <p:cNvPr id="29" name="Picture 2" descr="http://reviews.cnet.com/i/tim/2010/06/14/product_005_540x3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477" y="859536"/>
            <a:ext cx="1550724" cy="97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10" y="838200"/>
            <a:ext cx="1256728" cy="125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3" name="Object 3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34718718"/>
              </p:ext>
            </p:extLst>
          </p:nvPr>
        </p:nvGraphicFramePr>
        <p:xfrm>
          <a:off x="5791196" y="859536"/>
          <a:ext cx="1620629" cy="1367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hotoImpact" r:id="rId12" imgW="2685714" imgH="2266667" progId="">
                  <p:embed/>
                </p:oleObj>
              </mc:Choice>
              <mc:Fallback>
                <p:oleObj name="PhotoImpact" r:id="rId12" imgW="2685714" imgH="226666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196" y="859536"/>
                        <a:ext cx="1620629" cy="1367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val 33"/>
          <p:cNvSpPr/>
          <p:nvPr/>
        </p:nvSpPr>
        <p:spPr>
          <a:xfrm flipV="1">
            <a:off x="8477250" y="3348991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8477250" y="2286002"/>
            <a:ext cx="76200" cy="91059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6592" y="6362339"/>
            <a:ext cx="90344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prstClr val="black"/>
                </a:solidFill>
                <a:hlinkClick r:id="rId14"/>
              </a:rPr>
              <a:t>https://sites.google.com/site/opensourceiotcloud/</a:t>
            </a:r>
            <a:r>
              <a:rPr lang="en-US" sz="2000" b="1" dirty="0">
                <a:solidFill>
                  <a:prstClr val="black"/>
                </a:solidFill>
              </a:rPr>
              <a:t> Open Source Sensor (</a:t>
            </a:r>
            <a:r>
              <a:rPr lang="en-US" sz="2000" b="1" dirty="0" err="1">
                <a:solidFill>
                  <a:prstClr val="black"/>
                </a:solidFill>
              </a:rPr>
              <a:t>IoT</a:t>
            </a:r>
            <a:r>
              <a:rPr lang="en-US" sz="2000" b="1" dirty="0">
                <a:solidFill>
                  <a:prstClr val="black"/>
                </a:solidFill>
              </a:rPr>
              <a:t>) Cloud</a:t>
            </a:r>
          </a:p>
        </p:txBody>
      </p:sp>
    </p:spTree>
    <p:extLst>
      <p:ext uri="{BB962C8B-B14F-4D97-AF65-F5344CB8AC3E}">
        <p14:creationId xmlns:p14="http://schemas.microsoft.com/office/powerpoint/2010/main" val="1327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C60F-6CC0-47F4-BCEA-882765B1D561}" type="slidenum">
              <a:rPr lang="en-US">
                <a:solidFill>
                  <a:srgbClr val="FFFFFF"/>
                </a:solidFill>
              </a:rPr>
              <a:pPr/>
              <a:t>60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63713" y="1773238"/>
            <a:ext cx="6553200" cy="354488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fi-FI" sz="2400"/>
          </a:p>
          <a:p>
            <a:pPr>
              <a:lnSpc>
                <a:spcPct val="80000"/>
              </a:lnSpc>
              <a:buFontTx/>
              <a:buNone/>
            </a:pPr>
            <a:endParaRPr lang="fi-FI" sz="240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i-FI" sz="4000"/>
              <a:t>Why u-Society? </a:t>
            </a:r>
            <a:br>
              <a:rPr lang="fi-FI" sz="4000"/>
            </a:br>
            <a:r>
              <a:rPr lang="fi-FI" sz="4000"/>
              <a:t>Why Korea?</a:t>
            </a:r>
            <a:endParaRPr lang="en-US" sz="4000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022350" y="2124075"/>
            <a:ext cx="7294563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b="1" smtClean="0">
                <a:solidFill>
                  <a:srgbClr val="FFFFFF"/>
                </a:solidFill>
              </a:rPr>
              <a:t>UN on IT :</a:t>
            </a:r>
            <a:r>
              <a:rPr lang="fi-FI" b="1" smtClean="0">
                <a:solidFill>
                  <a:srgbClr val="FFFFFF"/>
                </a:solidFill>
              </a:rPr>
              <a:t>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		</a:t>
            </a:r>
            <a:r>
              <a:rPr lang="fi-FI" smtClean="0">
                <a:solidFill>
                  <a:srgbClr val="FFFFFF"/>
                </a:solidFill>
                <a:latin typeface="Arial Rounded MT Bold" panose="020F0704030504030204" pitchFamily="34" charset="0"/>
              </a:rPr>
              <a:t>IT is </a:t>
            </a:r>
            <a:r>
              <a:rPr lang="en-US" smtClean="0">
                <a:solidFill>
                  <a:srgbClr val="FFFFFF"/>
                </a:solidFill>
                <a:latin typeface="Arial Rounded MT Bold" panose="020F0704030504030204" pitchFamily="34" charset="0"/>
              </a:rPr>
              <a:t>affecting</a:t>
            </a:r>
            <a:r>
              <a:rPr lang="fi-FI" smtClean="0">
                <a:solidFill>
                  <a:srgbClr val="FFFFFF"/>
                </a:solidFill>
                <a:latin typeface="Arial Rounded MT Bold" panose="020F0704030504030204" pitchFamily="34" charset="0"/>
              </a:rPr>
              <a:t> foundations of economic, 			social and cultural life around the world</a:t>
            </a:r>
            <a:r>
              <a:rPr lang="fi-FI" smtClean="0">
                <a:solidFill>
                  <a:srgbClr val="FFFFFF"/>
                </a:solidFill>
              </a:rPr>
              <a:t>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smtClean="0">
                <a:solidFill>
                  <a:srgbClr val="FFFFFF"/>
                </a:solidFill>
                <a:latin typeface="Bell MT" panose="02020503060305020303" pitchFamily="18" charset="0"/>
              </a:rPr>
              <a:t>even the </a:t>
            </a:r>
            <a:r>
              <a:rPr lang="en-US" sz="2000" b="1" smtClean="0">
                <a:solidFill>
                  <a:srgbClr val="FFFFFF"/>
                </a:solidFill>
                <a:latin typeface="Bell MT" panose="02020503060305020303" pitchFamily="18" charset="0"/>
              </a:rPr>
              <a:t>meaning</a:t>
            </a:r>
            <a:r>
              <a:rPr lang="fi-FI" sz="2000" b="1" smtClean="0">
                <a:solidFill>
                  <a:srgbClr val="FFFFFF"/>
                </a:solidFill>
                <a:latin typeface="Bell MT" panose="02020503060305020303" pitchFamily="18" charset="0"/>
              </a:rPr>
              <a:t> of </a:t>
            </a:r>
            <a:r>
              <a:rPr lang="fi-FI" sz="2000" b="1" smtClean="0">
                <a:solidFill>
                  <a:srgbClr val="FF3300"/>
                </a:solidFill>
                <a:latin typeface="Bell MT" panose="02020503060305020303" pitchFamily="18" charset="0"/>
              </a:rPr>
              <a:t>space</a:t>
            </a:r>
            <a:r>
              <a:rPr lang="fi-FI" sz="2000" b="1" smtClean="0">
                <a:solidFill>
                  <a:srgbClr val="FFFFFF"/>
                </a:solidFill>
                <a:latin typeface="Bell MT" panose="02020503060305020303" pitchFamily="18" charset="0"/>
              </a:rPr>
              <a:t> and </a:t>
            </a:r>
            <a:r>
              <a:rPr lang="fi-FI" sz="2000" b="1" smtClean="0">
                <a:solidFill>
                  <a:srgbClr val="FF3300"/>
                </a:solidFill>
                <a:latin typeface="Bell MT" panose="02020503060305020303" pitchFamily="18" charset="0"/>
              </a:rPr>
              <a:t>time</a:t>
            </a:r>
            <a:r>
              <a:rPr lang="fi-FI" sz="2000" b="1" smtClean="0">
                <a:solidFill>
                  <a:srgbClr val="FFFFFF"/>
                </a:solidFill>
                <a:latin typeface="Bell MT" panose="02020503060305020303" pitchFamily="18" charset="0"/>
              </a:rPr>
              <a:t> are changing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smtClean="0">
                <a:solidFill>
                  <a:srgbClr val="FFFFFF"/>
                </a:solidFill>
                <a:latin typeface="Bell MT" panose="02020503060305020303" pitchFamily="18" charset="0"/>
              </a:rPr>
              <a:t>greater income, profits, knowledge and civilization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	</a:t>
            </a:r>
            <a:r>
              <a:rPr lang="fi-FI" b="1" smtClean="0">
                <a:solidFill>
                  <a:srgbClr val="FFFFFF"/>
                </a:solidFill>
              </a:rPr>
              <a:t>South Korea </a:t>
            </a:r>
            <a:r>
              <a:rPr lang="fi-FI" smtClean="0">
                <a:solidFill>
                  <a:srgbClr val="FFFFFF"/>
                </a:solidFill>
              </a:rPr>
              <a:t>one of the </a:t>
            </a:r>
            <a:r>
              <a:rPr lang="fi-FI" b="1" smtClean="0">
                <a:solidFill>
                  <a:srgbClr val="FFFFFF"/>
                </a:solidFill>
              </a:rPr>
              <a:t>leading IT societies</a:t>
            </a:r>
            <a:r>
              <a:rPr lang="fi-FI" smtClean="0">
                <a:solidFill>
                  <a:srgbClr val="FFFFFF"/>
                </a:solidFill>
              </a:rPr>
              <a:t> in the world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	</a:t>
            </a:r>
            <a:r>
              <a:rPr lang="fi-FI" sz="2400" b="1" smtClean="0">
                <a:solidFill>
                  <a:srgbClr val="FFFFFF"/>
                </a:solidFill>
              </a:rPr>
              <a:t>non-Western</a:t>
            </a:r>
            <a:r>
              <a:rPr lang="fi-FI" sz="2400" smtClean="0">
                <a:solidFill>
                  <a:srgbClr val="FFFFFF"/>
                </a:solidFill>
              </a:rPr>
              <a:t> societies less researched/discussed</a:t>
            </a:r>
          </a:p>
        </p:txBody>
      </p:sp>
    </p:spTree>
    <p:extLst>
      <p:ext uri="{BB962C8B-B14F-4D97-AF65-F5344CB8AC3E}">
        <p14:creationId xmlns:p14="http://schemas.microsoft.com/office/powerpoint/2010/main" val="12904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C771-98C2-4CF0-A633-06D2A4313EC4}" type="slidenum">
              <a:rPr lang="en-US">
                <a:solidFill>
                  <a:srgbClr val="FFFFFF"/>
                </a:solidFill>
              </a:rPr>
              <a:pPr/>
              <a:t>61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Population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7675" y="3644900"/>
            <a:ext cx="3455988" cy="2447925"/>
          </a:xfrm>
          <a:noFill/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marL="660400" indent="-660400">
              <a:buFontTx/>
              <a:buNone/>
            </a:pPr>
            <a:r>
              <a:rPr lang="fi-FI" sz="2400">
                <a:latin typeface="Agency FB" panose="020B0503020202020204" pitchFamily="34" charset="0"/>
              </a:rPr>
              <a:t>Korea’s heart is Seoul</a:t>
            </a:r>
          </a:p>
          <a:p>
            <a:pPr marL="1035050" lvl="1" indent="-577850"/>
            <a:r>
              <a:rPr lang="fi-FI" sz="2000">
                <a:latin typeface="Agency FB" panose="020B0503020202020204" pitchFamily="34" charset="0"/>
              </a:rPr>
              <a:t>Total population 49 M, Seoul area 24.5 M</a:t>
            </a:r>
          </a:p>
          <a:p>
            <a:pPr marL="1035050" lvl="1" indent="-577850"/>
            <a:r>
              <a:rPr lang="fi-FI" sz="2000">
                <a:latin typeface="Agency FB" panose="020B0503020202020204" pitchFamily="34" charset="0"/>
              </a:rPr>
              <a:t>Population density per km</a:t>
            </a:r>
            <a:r>
              <a:rPr lang="en-US" sz="2000" baseline="30000">
                <a:latin typeface="Agency FB" panose="020B0503020202020204" pitchFamily="34" charset="0"/>
              </a:rPr>
              <a:t>2 = </a:t>
            </a:r>
            <a:r>
              <a:rPr lang="en-US" sz="2000">
                <a:latin typeface="Agency FB" panose="020B0503020202020204" pitchFamily="34" charset="0"/>
              </a:rPr>
              <a:t>Korea 491, Japan 337, India 328, Finland 15, </a:t>
            </a:r>
            <a:r>
              <a:rPr lang="en-US" sz="2000">
                <a:solidFill>
                  <a:srgbClr val="FF3300"/>
                </a:solidFill>
                <a:latin typeface="Agency FB" panose="020B0503020202020204" pitchFamily="34" charset="0"/>
              </a:rPr>
              <a:t>SEOUL </a:t>
            </a:r>
            <a:r>
              <a:rPr lang="en-US" sz="2000">
                <a:solidFill>
                  <a:srgbClr val="FF0000"/>
                </a:solidFill>
                <a:latin typeface="Agency FB" panose="020B0503020202020204" pitchFamily="34" charset="0"/>
              </a:rPr>
              <a:t>17219</a:t>
            </a:r>
            <a:r>
              <a:rPr lang="en-US" sz="2000" baseline="30000">
                <a:latin typeface="Agency FB" panose="020B0503020202020204" pitchFamily="34" charset="0"/>
              </a:rPr>
              <a:t> </a:t>
            </a:r>
            <a:endParaRPr lang="en-US" sz="2000">
              <a:latin typeface="Agency FB" panose="020B0503020202020204" pitchFamily="34" charset="0"/>
            </a:endParaRPr>
          </a:p>
        </p:txBody>
      </p:sp>
      <p:pic>
        <p:nvPicPr>
          <p:cNvPr id="21508" name="Picture 4" descr="Image:Southkoreamap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57338"/>
            <a:ext cx="25209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298775173_d28679778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97425"/>
            <a:ext cx="2554287" cy="16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79388" y="260350"/>
            <a:ext cx="1584325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ABOUT KOREA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2627313" y="1557338"/>
            <a:ext cx="274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z="2400" b="1" smtClean="0">
                <a:solidFill>
                  <a:srgbClr val="FF3300"/>
                </a:solidFill>
                <a:latin typeface="AvantGarde" pitchFamily="34" charset="0"/>
              </a:rPr>
              <a:t>Unique </a:t>
            </a:r>
            <a:r>
              <a:rPr lang="fi-FI" sz="2400" b="1" smtClean="0">
                <a:solidFill>
                  <a:srgbClr val="FFFFFF"/>
                </a:solidFill>
                <a:latin typeface="AvantGarde" pitchFamily="34" charset="0"/>
              </a:rPr>
              <a:t>language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539750" y="1916113"/>
            <a:ext cx="29575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spcBef>
                <a:spcPct val="20000"/>
              </a:spcBef>
              <a:spcAft>
                <a:spcPct val="0"/>
              </a:spcAft>
            </a:pPr>
            <a:r>
              <a:rPr lang="fi-FI" sz="2000" smtClean="0">
                <a:solidFill>
                  <a:srgbClr val="FFFFFF"/>
                </a:solidFill>
                <a:latin typeface="Bodoni MT Black" panose="02070A03080606020203" pitchFamily="18" charset="0"/>
              </a:rPr>
              <a:t>Culturally isolated until the turn of 20th century</a:t>
            </a: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4149725"/>
            <a:ext cx="27860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spcBef>
                <a:spcPct val="2000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  <a:latin typeface="BernhardMod BT" pitchFamily="18" charset="0"/>
              </a:rPr>
              <a:t>Long history of being ruled by the big brothers of Japan and China</a:t>
            </a: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315200" y="417513"/>
            <a:ext cx="263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i-FI" smtClean="0">
              <a:solidFill>
                <a:srgbClr val="FFFFFF"/>
              </a:solidFill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 rot="-1846157">
            <a:off x="2987675" y="2349500"/>
            <a:ext cx="3281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z="2400" b="1" smtClean="0">
                <a:solidFill>
                  <a:srgbClr val="FF3300"/>
                </a:solidFill>
                <a:latin typeface="AvantGarde" pitchFamily="34" charset="0"/>
              </a:rPr>
              <a:t>homogenous </a:t>
            </a:r>
            <a:r>
              <a:rPr lang="fi-FI" sz="2400" b="1" smtClean="0">
                <a:solidFill>
                  <a:srgbClr val="FFFFFF"/>
                </a:solidFill>
                <a:latin typeface="AvantGarde" pitchFamily="34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10499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DEA01-BE96-46B9-8499-A9AD8DA114F4}" type="slidenum">
              <a:rPr lang="en-US">
                <a:solidFill>
                  <a:srgbClr val="FFFFFF"/>
                </a:solidFill>
              </a:rPr>
              <a:pPr/>
              <a:t>62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fi-FI"/>
              <a:t>Sociocultural Context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330700" cy="514191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fi-FI" sz="2400"/>
              <a:t>Societal </a:t>
            </a:r>
            <a:r>
              <a:rPr lang="fi-FI" sz="2400">
                <a:solidFill>
                  <a:srgbClr val="FF3300"/>
                </a:solidFill>
              </a:rPr>
              <a:t>values</a:t>
            </a:r>
          </a:p>
          <a:p>
            <a:pPr lvl="2">
              <a:lnSpc>
                <a:spcPct val="80000"/>
              </a:lnSpc>
            </a:pPr>
            <a:endParaRPr lang="en-US" sz="1800"/>
          </a:p>
        </p:txBody>
      </p:sp>
      <p:pic>
        <p:nvPicPr>
          <p:cNvPr id="23556" name="Picture 4" descr="ctc_02_img05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73238"/>
            <a:ext cx="35972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Hochzeit_Zeremoni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76700"/>
            <a:ext cx="2903538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79388" y="260350"/>
            <a:ext cx="1584325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ABOUT KOREA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84213" y="2205038"/>
            <a:ext cx="2376487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fi-FI" sz="2400" smtClean="0">
                <a:solidFill>
                  <a:srgbClr val="FFFFFF"/>
                </a:solidFill>
              </a:rPr>
              <a:t>Confucian, collective, hierarchical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5373688"/>
            <a:ext cx="45005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fi-FI" sz="2000" b="1" smtClean="0">
                <a:solidFill>
                  <a:srgbClr val="FFFFFF"/>
                </a:solidFill>
              </a:rPr>
              <a:t>Patriarchy, upholding harmony, nationalist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2555875" y="4149725"/>
            <a:ext cx="24479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competition, saving face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429000"/>
            <a:ext cx="28130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Strong ingroup vs. outgroup, significance of contacts/network, loyalty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1692275" y="4797425"/>
            <a:ext cx="3297238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fi-FI" sz="2400" smtClean="0">
                <a:solidFill>
                  <a:srgbClr val="FFFFFF"/>
                </a:solidFill>
                <a:latin typeface="Berlin Sans FB Demi" panose="020E0802020502020306" pitchFamily="34" charset="0"/>
              </a:rPr>
              <a:t>a young democracy</a:t>
            </a: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2843213" y="2060575"/>
            <a:ext cx="18002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Cronyist ties: taking care vs. corruption</a:t>
            </a:r>
            <a:r>
              <a:rPr lang="fi-FI" smtClean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3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96CF-BBEB-446C-9DBC-B67F20D3BBF4}" type="slidenum">
              <a:rPr lang="en-US">
                <a:solidFill>
                  <a:srgbClr val="FFFFFF"/>
                </a:solidFill>
              </a:rPr>
              <a:pPr/>
              <a:t>63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On a Global Scale</a:t>
            </a: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/>
              <a:t>1st</a:t>
            </a:r>
            <a:r>
              <a:rPr lang="en-US" sz="2000"/>
              <a:t> in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broadband access per capita (Point Topic)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e-government (Brown U.)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scientific literacy (OECD) </a:t>
            </a:r>
          </a:p>
          <a:p>
            <a:pPr lvl="1">
              <a:lnSpc>
                <a:spcPct val="90000"/>
              </a:lnSpc>
            </a:pPr>
            <a:r>
              <a:rPr lang="en-US" sz="1800" b="1"/>
              <a:t>also </a:t>
            </a:r>
            <a:r>
              <a:rPr lang="en-US" sz="1800"/>
              <a:t>in total working hours (OECD)</a:t>
            </a:r>
          </a:p>
          <a:p>
            <a:pPr>
              <a:lnSpc>
                <a:spcPct val="90000"/>
              </a:lnSpc>
            </a:pPr>
            <a:r>
              <a:rPr lang="en-US" sz="2000" b="1"/>
              <a:t>2nd</a:t>
            </a:r>
            <a:r>
              <a:rPr lang="en-US" sz="2000"/>
              <a:t> in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annual export growth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GDP growth (OECD)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granted international patents (WIPO)</a:t>
            </a:r>
          </a:p>
          <a:p>
            <a:pPr>
              <a:lnSpc>
                <a:spcPct val="90000"/>
              </a:lnSpc>
            </a:pPr>
            <a:r>
              <a:rPr lang="en-US" sz="2000" b="1"/>
              <a:t>3rd </a:t>
            </a:r>
            <a:r>
              <a:rPr lang="en-US" sz="2000"/>
              <a:t>in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IT industry competitiveness (EIU)</a:t>
            </a:r>
          </a:p>
          <a:p>
            <a:pPr>
              <a:lnSpc>
                <a:spcPct val="90000"/>
              </a:lnSpc>
            </a:pPr>
            <a:endParaRPr lang="fi-FI" sz="2000"/>
          </a:p>
          <a:p>
            <a:pPr>
              <a:lnSpc>
                <a:spcPct val="90000"/>
              </a:lnSpc>
            </a:pPr>
            <a:endParaRPr lang="fi-FI" sz="2000"/>
          </a:p>
          <a:p>
            <a:pPr lvl="1"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280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/>
              <a:t>5th</a:t>
            </a:r>
            <a:r>
              <a:rPr lang="en-US" sz="2000"/>
              <a:t> in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R&amp;D spending (WB)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Technological Achievement (UN)</a:t>
            </a:r>
          </a:p>
          <a:p>
            <a:pPr>
              <a:lnSpc>
                <a:spcPct val="90000"/>
              </a:lnSpc>
            </a:pPr>
            <a:r>
              <a:rPr lang="en-US" sz="2000" b="1"/>
              <a:t>6th</a:t>
            </a:r>
            <a:r>
              <a:rPr lang="en-US" sz="2000"/>
              <a:t> in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number of PCs (ITU)</a:t>
            </a:r>
          </a:p>
          <a:p>
            <a:pPr>
              <a:lnSpc>
                <a:spcPct val="90000"/>
              </a:lnSpc>
            </a:pPr>
            <a:r>
              <a:rPr lang="en-US" sz="2000" b="1"/>
              <a:t>13th</a:t>
            </a:r>
            <a:r>
              <a:rPr lang="en-US" sz="2000"/>
              <a:t> in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nominal GDP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FF3300"/>
                </a:solidFill>
              </a:rPr>
              <a:t>BUT</a:t>
            </a:r>
            <a:r>
              <a:rPr lang="en-US" sz="2000"/>
              <a:t>: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Quality of life (30th)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Economic freedom (36th)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GDP per capita (34th)</a:t>
            </a:r>
            <a:endParaRPr lang="fi-FI" sz="1800"/>
          </a:p>
          <a:p>
            <a:pPr>
              <a:lnSpc>
                <a:spcPct val="90000"/>
              </a:lnSpc>
            </a:pPr>
            <a:endParaRPr lang="en-US" sz="280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1584325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ABOUT KOREA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6468-65A1-4DBC-BF2E-4AAB8F4DB761}" type="slidenum">
              <a:rPr lang="en-US">
                <a:solidFill>
                  <a:srgbClr val="FFFFFF"/>
                </a:solidFill>
              </a:rPr>
              <a:pPr/>
              <a:t>64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333375"/>
            <a:ext cx="8229600" cy="1143000"/>
          </a:xfrm>
        </p:spPr>
        <p:txBody>
          <a:bodyPr/>
          <a:lstStyle/>
          <a:p>
            <a:r>
              <a:rPr lang="fi-FI"/>
              <a:t>Definition &amp; Applications</a:t>
            </a: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12875"/>
            <a:ext cx="8280400" cy="4205288"/>
          </a:xfrm>
        </p:spPr>
        <p:txBody>
          <a:bodyPr/>
          <a:lstStyle/>
          <a:p>
            <a:pPr>
              <a:buFontTx/>
              <a:buNone/>
            </a:pPr>
            <a:r>
              <a:rPr lang="fi-FI" sz="2400">
                <a:latin typeface="BankGothic Md BT" pitchFamily="34" charset="0"/>
              </a:rPr>
              <a:t>Mark Weiser</a:t>
            </a:r>
            <a:r>
              <a:rPr lang="fi-FI" sz="2400"/>
              <a:t>: third wave of computing, calm technology</a:t>
            </a:r>
          </a:p>
          <a:p>
            <a:pPr>
              <a:buFontTx/>
              <a:buNone/>
            </a:pPr>
            <a:r>
              <a:rPr lang="fi-FI" sz="1600"/>
              <a:t>		</a:t>
            </a:r>
          </a:p>
          <a:p>
            <a:pPr>
              <a:buFontTx/>
              <a:buNone/>
            </a:pPr>
            <a:r>
              <a:rPr lang="fi-FI" sz="1600"/>
              <a:t>		</a:t>
            </a:r>
            <a:r>
              <a:rPr lang="fi-FI" sz="2800">
                <a:latin typeface="Bell MT" panose="02020503060305020303" pitchFamily="18" charset="0"/>
              </a:rPr>
              <a:t>Pervasive</a:t>
            </a:r>
          </a:p>
          <a:p>
            <a:pPr>
              <a:buFontTx/>
              <a:buNone/>
            </a:pPr>
            <a:endParaRPr lang="fi-FI" sz="1600"/>
          </a:p>
          <a:p>
            <a:pPr>
              <a:buFontTx/>
              <a:buNone/>
            </a:pPr>
            <a:r>
              <a:rPr lang="fi-FI" sz="2400">
                <a:latin typeface="Bodoni MT Black" panose="02070A03080606020203" pitchFamily="18" charset="0"/>
              </a:rPr>
              <a:t>Ambient</a:t>
            </a:r>
          </a:p>
          <a:p>
            <a:pPr>
              <a:buFontTx/>
              <a:buNone/>
            </a:pPr>
            <a:r>
              <a:rPr lang="fi-FI" sz="1600"/>
              <a:t>			</a:t>
            </a:r>
          </a:p>
          <a:p>
            <a:pPr>
              <a:buFontTx/>
              <a:buNone/>
            </a:pPr>
            <a:r>
              <a:rPr lang="fi-FI" sz="1600"/>
              <a:t>				</a:t>
            </a:r>
            <a:r>
              <a:rPr lang="fi-FI" sz="1600">
                <a:latin typeface="Bauhaus 93" panose="04030905020B02020C02" pitchFamily="82" charset="0"/>
              </a:rPr>
              <a:t>RFID</a:t>
            </a:r>
          </a:p>
          <a:p>
            <a:pPr>
              <a:buFontTx/>
              <a:buNone/>
            </a:pPr>
            <a:r>
              <a:rPr lang="fi-FI" sz="2800"/>
              <a:t>Sensors</a:t>
            </a:r>
          </a:p>
          <a:p>
            <a:pPr>
              <a:buFontTx/>
              <a:buNone/>
            </a:pPr>
            <a:r>
              <a:rPr lang="fi-FI" sz="1600"/>
              <a:t>				</a:t>
            </a:r>
            <a:r>
              <a:rPr lang="fi-FI" sz="1600" b="1">
                <a:solidFill>
                  <a:srgbClr val="FF3300"/>
                </a:solidFill>
              </a:rPr>
              <a:t>Mobile</a:t>
            </a:r>
          </a:p>
          <a:p>
            <a:pPr>
              <a:buFontTx/>
              <a:buNone/>
            </a:pPr>
            <a:r>
              <a:rPr lang="fi-FI" sz="1600"/>
              <a:t>		</a:t>
            </a:r>
            <a:r>
              <a:rPr lang="fi-FI" sz="2400"/>
              <a:t>Wireless</a:t>
            </a:r>
          </a:p>
          <a:p>
            <a:r>
              <a:rPr lang="fi-FI" sz="2400">
                <a:latin typeface="BankGothic Md BT" pitchFamily="34" charset="0"/>
              </a:rPr>
              <a:t>The New </a:t>
            </a:r>
            <a:r>
              <a:rPr lang="fi-FI" sz="2400">
                <a:solidFill>
                  <a:srgbClr val="FF3300"/>
                </a:solidFill>
                <a:latin typeface="BankGothic Md BT" pitchFamily="34" charset="0"/>
              </a:rPr>
              <a:t>new</a:t>
            </a:r>
            <a:r>
              <a:rPr lang="fi-FI" sz="2400">
                <a:latin typeface="BankGothic Md BT" pitchFamily="34" charset="0"/>
              </a:rPr>
              <a:t> media environment</a:t>
            </a:r>
          </a:p>
          <a:p>
            <a:endParaRPr lang="fi-FI" sz="2400">
              <a:latin typeface="BankGothic Md BT" pitchFamily="34" charset="0"/>
            </a:endParaRPr>
          </a:p>
          <a:p>
            <a:pPr>
              <a:buFontTx/>
              <a:buNone/>
            </a:pPr>
            <a:endParaRPr lang="en-US" sz="1600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1655762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UBI-QUITOUS?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49500"/>
            <a:ext cx="38004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C7BE1-71A5-4D23-A219-6171639B5005}" type="slidenum">
              <a:rPr lang="en-US">
                <a:solidFill>
                  <a:srgbClr val="FFFFFF"/>
                </a:solidFill>
              </a:rPr>
              <a:pPr/>
              <a:t>65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/>
              <a:t>Internet</a:t>
            </a:r>
            <a:endParaRPr lang="en-US" sz="400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4149725"/>
            <a:ext cx="4824413" cy="3516313"/>
          </a:xfrm>
        </p:spPr>
        <p:txBody>
          <a:bodyPr/>
          <a:lstStyle/>
          <a:p>
            <a:endParaRPr lang="fi-FI" sz="2400"/>
          </a:p>
          <a:p>
            <a:pPr>
              <a:buFontTx/>
              <a:buNone/>
            </a:pPr>
            <a:r>
              <a:rPr lang="fi-FI" sz="2400">
                <a:solidFill>
                  <a:srgbClr val="FF3300"/>
                </a:solidFill>
              </a:rPr>
              <a:t>Korean</a:t>
            </a:r>
            <a:r>
              <a:rPr lang="fi-FI" sz="2400"/>
              <a:t> Internet </a:t>
            </a:r>
            <a:r>
              <a:rPr lang="fi-FI" sz="2400">
                <a:solidFill>
                  <a:srgbClr val="FF3300"/>
                </a:solidFill>
              </a:rPr>
              <a:t>is</a:t>
            </a:r>
            <a:r>
              <a:rPr lang="fi-FI" sz="2400"/>
              <a:t> Korean</a:t>
            </a:r>
          </a:p>
          <a:p>
            <a:endParaRPr lang="fi-FI" sz="240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3573463"/>
            <a:ext cx="2062162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052513"/>
            <a:ext cx="263683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KOREAN NEW MEDIA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395288" y="1555750"/>
            <a:ext cx="3708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400" smtClean="0">
                <a:solidFill>
                  <a:srgbClr val="FFFFFF"/>
                </a:solidFill>
              </a:rPr>
              <a:t>High population density</a:t>
            </a:r>
            <a:r>
              <a:rPr lang="fi-FI" smtClean="0">
                <a:solidFill>
                  <a:srgbClr val="FFFFFF"/>
                </a:solidFill>
              </a:rPr>
              <a:t> </a:t>
            </a:r>
            <a:r>
              <a:rPr lang="fi-FI" smtClean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  <a:sym typeface="Wingdings" panose="05000000000000000000" pitchFamily="2" charset="2"/>
              </a:rPr>
              <a:t>easy internet infrastructure</a:t>
            </a: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492500" y="2636838"/>
            <a:ext cx="25923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400" smtClean="0">
                <a:solidFill>
                  <a:srgbClr val="FF3300"/>
                </a:solidFill>
                <a:latin typeface="Berlin Sans FB Demi" panose="020E0802020502020306" pitchFamily="34" charset="0"/>
              </a:rPr>
              <a:t>Super</a:t>
            </a:r>
            <a:r>
              <a:rPr lang="fi-FI" sz="2400" smtClean="0">
                <a:solidFill>
                  <a:srgbClr val="FFFFFF"/>
                </a:solidFill>
                <a:latin typeface="Berlin Sans FB Demi" panose="020E0802020502020306" pitchFamily="34" charset="0"/>
              </a:rPr>
              <a:t>structure supports and encourages the </a:t>
            </a:r>
            <a:r>
              <a:rPr lang="fi-FI" sz="2400" smtClean="0">
                <a:solidFill>
                  <a:srgbClr val="FF3300"/>
                </a:solidFill>
                <a:latin typeface="Berlin Sans FB Demi" panose="020E0802020502020306" pitchFamily="34" charset="0"/>
              </a:rPr>
              <a:t>infra</a:t>
            </a:r>
            <a:r>
              <a:rPr lang="fi-FI" sz="2400" smtClean="0">
                <a:solidFill>
                  <a:srgbClr val="FFFFFF"/>
                </a:solidFill>
                <a:latin typeface="Berlin Sans FB Demi" panose="020E0802020502020306" pitchFamily="34" charset="0"/>
              </a:rPr>
              <a:t>structure</a:t>
            </a:r>
            <a:endParaRPr lang="en-US" sz="2400" smtClean="0">
              <a:solidFill>
                <a:srgbClr val="FFFF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611188" y="2779713"/>
            <a:ext cx="22907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400" smtClean="0">
                <a:solidFill>
                  <a:srgbClr val="FFFFFF"/>
                </a:solidFill>
                <a:latin typeface="BankGothic Md BT" pitchFamily="34" charset="0"/>
              </a:rPr>
              <a:t>Techno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400" smtClean="0">
                <a:solidFill>
                  <a:srgbClr val="FFFFFF"/>
                </a:solidFill>
                <a:latin typeface="BankGothic Md BT" pitchFamily="34" charset="0"/>
              </a:rPr>
              <a:t>-nationalism</a:t>
            </a:r>
            <a:endParaRPr lang="en-US" sz="2400" smtClean="0">
              <a:solidFill>
                <a:srgbClr val="FFFFFF"/>
              </a:solidFill>
              <a:latin typeface="BankGothic Md BT" pitchFamily="34" charset="0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179388" y="5157788"/>
            <a:ext cx="337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critical mass of Korean users</a:t>
            </a: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3708400" y="5589588"/>
            <a:ext cx="2855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2000" smtClean="0">
                <a:solidFill>
                  <a:srgbClr val="FFFFFF"/>
                </a:solidFill>
                <a:latin typeface="Bodoni MT Black" panose="02070A03080606020203" pitchFamily="18" charset="0"/>
              </a:rPr>
              <a:t>Also excessive usage</a:t>
            </a:r>
          </a:p>
        </p:txBody>
      </p:sp>
    </p:spTree>
    <p:extLst>
      <p:ext uri="{BB962C8B-B14F-4D97-AF65-F5344CB8AC3E}">
        <p14:creationId xmlns:p14="http://schemas.microsoft.com/office/powerpoint/2010/main" val="222257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F228-5994-4B54-B2D0-672A02721E79}" type="slidenum">
              <a:rPr lang="en-US">
                <a:solidFill>
                  <a:srgbClr val="FFFFFF"/>
                </a:solidFill>
              </a:rPr>
              <a:pPr/>
              <a:t>66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281113"/>
            <a:ext cx="4906962" cy="1571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i-FI" sz="2400"/>
              <a:t>Strong online </a:t>
            </a:r>
            <a:r>
              <a:rPr lang="fi-FI" sz="3600">
                <a:latin typeface="BankGothic Md BT" pitchFamily="34" charset="0"/>
              </a:rPr>
              <a:t>game</a:t>
            </a:r>
            <a:r>
              <a:rPr lang="fi-FI" sz="2400"/>
              <a:t> culture </a:t>
            </a:r>
          </a:p>
          <a:p>
            <a:pPr lvl="1">
              <a:lnSpc>
                <a:spcPct val="90000"/>
              </a:lnSpc>
            </a:pPr>
            <a:r>
              <a:rPr lang="fi-FI" sz="2000"/>
              <a:t>”PC Bangs” making Internet </a:t>
            </a:r>
            <a:r>
              <a:rPr lang="fi-FI" sz="3200" b="1"/>
              <a:t>really</a:t>
            </a:r>
            <a:r>
              <a:rPr lang="fi-FI" sz="2000" b="1"/>
              <a:t> </a:t>
            </a:r>
            <a:r>
              <a:rPr lang="fi-FI" sz="2000"/>
              <a:t>social</a:t>
            </a:r>
          </a:p>
        </p:txBody>
      </p:sp>
      <p:pic>
        <p:nvPicPr>
          <p:cNvPr id="29699" name="Picture 3" descr="Pcba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404813"/>
            <a:ext cx="2214562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400_wibro_dd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89363"/>
            <a:ext cx="3160713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KOREAN NEW MEDIA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15900" y="2809875"/>
            <a:ext cx="5219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z="2400" b="1" smtClean="0">
                <a:solidFill>
                  <a:srgbClr val="FFFFFF"/>
                </a:solidFill>
              </a:rPr>
              <a:t>The net of </a:t>
            </a:r>
            <a:r>
              <a:rPr lang="fi-FI" sz="2400" b="1" smtClean="0">
                <a:solidFill>
                  <a:srgbClr val="FF3300"/>
                </a:solidFill>
              </a:rPr>
              <a:t>young</a:t>
            </a:r>
            <a:r>
              <a:rPr lang="fi-FI" sz="2400" b="1" smtClean="0">
                <a:solidFill>
                  <a:srgbClr val="FFFFFF"/>
                </a:solidFill>
              </a:rPr>
              <a:t> Koreans:</a:t>
            </a:r>
            <a:r>
              <a:rPr lang="fi-FI" sz="2400" smtClean="0">
                <a:solidFill>
                  <a:srgbClr val="FFFFFF"/>
                </a:solidFill>
              </a:rPr>
              <a:t> MMORPGs and movies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042988" y="4149725"/>
            <a:ext cx="3671887" cy="18002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Aft>
                <a:spcPct val="0"/>
              </a:spcAft>
            </a:pPr>
            <a:r>
              <a:rPr lang="fi-FI" sz="1800" b="1" smtClean="0">
                <a:solidFill>
                  <a:srgbClr val="FFFFFF"/>
                </a:solidFill>
              </a:rPr>
              <a:t>WiBro</a:t>
            </a:r>
            <a:r>
              <a:rPr lang="fi-FI" sz="1800" smtClean="0">
                <a:solidFill>
                  <a:srgbClr val="FFFFFF"/>
                </a:solidFill>
              </a:rPr>
              <a:t> (cf. mobile WiMax), 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</a:pPr>
            <a:r>
              <a:rPr lang="fi-FI" sz="1600" smtClean="0">
                <a:solidFill>
                  <a:srgbClr val="FFFFFF"/>
                </a:solidFill>
              </a:rPr>
              <a:t>Wireless broadband gives Koreans wlan/wifi on the move 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</a:pPr>
            <a:r>
              <a:rPr lang="fi-FI" sz="1600" smtClean="0">
                <a:solidFill>
                  <a:srgbClr val="FFFFFF"/>
                </a:solidFill>
              </a:rPr>
              <a:t>Since 2006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</a:pPr>
            <a:r>
              <a:rPr lang="fi-FI" sz="1600" smtClean="0">
                <a:solidFill>
                  <a:srgbClr val="FFFFFF"/>
                </a:solidFill>
              </a:rPr>
              <a:t>Speed over 100 Mbps</a:t>
            </a:r>
          </a:p>
        </p:txBody>
      </p:sp>
    </p:spTree>
    <p:extLst>
      <p:ext uri="{BB962C8B-B14F-4D97-AF65-F5344CB8AC3E}">
        <p14:creationId xmlns:p14="http://schemas.microsoft.com/office/powerpoint/2010/main" val="17400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6934-0384-48F5-8101-4F010FBE6341}" type="slidenum">
              <a:rPr lang="en-US">
                <a:solidFill>
                  <a:srgbClr val="FFFFFF"/>
                </a:solidFill>
              </a:rPr>
              <a:pPr/>
              <a:t>67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333375"/>
            <a:ext cx="8229600" cy="1143000"/>
          </a:xfrm>
        </p:spPr>
        <p:txBody>
          <a:bodyPr/>
          <a:lstStyle/>
          <a:p>
            <a:r>
              <a:rPr lang="fi-FI" sz="3600"/>
              <a:t>Mobile </a:t>
            </a:r>
            <a:r>
              <a:rPr lang="fi-FI" sz="3600">
                <a:solidFill>
                  <a:srgbClr val="FF3300"/>
                </a:solidFill>
              </a:rPr>
              <a:t>communication</a:t>
            </a:r>
            <a:r>
              <a:rPr lang="fi-FI" sz="3600"/>
              <a:t> culture</a:t>
            </a:r>
            <a:endParaRPr lang="en-US" sz="360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75163" cy="11811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fi-FI" sz="2400"/>
          </a:p>
          <a:p>
            <a:pPr>
              <a:lnSpc>
                <a:spcPct val="90000"/>
              </a:lnSpc>
              <a:buFontTx/>
              <a:buNone/>
            </a:pPr>
            <a:r>
              <a:rPr lang="fi-FI" sz="2400"/>
              <a:t>The </a:t>
            </a:r>
            <a:r>
              <a:rPr lang="fi-FI" sz="2400">
                <a:solidFill>
                  <a:srgbClr val="FF3300"/>
                </a:solidFill>
              </a:rPr>
              <a:t>business</a:t>
            </a:r>
            <a:r>
              <a:rPr lang="fi-FI" sz="2400"/>
              <a:t> relatively protected</a:t>
            </a:r>
          </a:p>
        </p:txBody>
      </p:sp>
      <p:pic>
        <p:nvPicPr>
          <p:cNvPr id="31748" name="Picture 4" descr="Samsung AnyCall Haptic SCH-W420 Touchscreen: 22 different feedba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3902075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samsung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589588"/>
            <a:ext cx="1584325" cy="5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logoLG_hig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292600"/>
            <a:ext cx="2162175" cy="131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sto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797425"/>
            <a:ext cx="1481138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KOREAN NEW MEDIA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395288" y="3284538"/>
            <a:ext cx="4752975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The </a:t>
            </a:r>
            <a:r>
              <a:rPr lang="fi-FI" sz="2800" smtClean="0">
                <a:solidFill>
                  <a:srgbClr val="FFFFFF"/>
                </a:solidFill>
              </a:rPr>
              <a:t>mobile</a:t>
            </a:r>
            <a:r>
              <a:rPr lang="fi-FI" smtClean="0">
                <a:solidFill>
                  <a:srgbClr val="FFFFFF"/>
                </a:solidFill>
              </a:rPr>
              <a:t> phone </a:t>
            </a:r>
            <a:r>
              <a:rPr lang="fi-FI" sz="2800" smtClean="0">
                <a:solidFill>
                  <a:srgbClr val="FFFFFF"/>
                </a:solidFill>
              </a:rPr>
              <a:t>culture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	</a:t>
            </a:r>
            <a:r>
              <a:rPr lang="fi-FI" b="1" smtClean="0">
                <a:solidFill>
                  <a:srgbClr val="FFE701"/>
                </a:solidFill>
              </a:rPr>
              <a:t>colorful</a:t>
            </a:r>
            <a:r>
              <a:rPr lang="fi-FI" smtClean="0">
                <a:solidFill>
                  <a:srgbClr val="FFFFFF"/>
                </a:solidFill>
              </a:rPr>
              <a:t> and </a:t>
            </a:r>
            <a:r>
              <a:rPr lang="fi-FI" b="1" smtClean="0">
                <a:solidFill>
                  <a:srgbClr val="FFE701"/>
                </a:solidFill>
              </a:rPr>
              <a:t>ubiquitous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fi-FI" sz="2800" smtClean="0">
                <a:solidFill>
                  <a:srgbClr val="FFFFFF"/>
                </a:solidFill>
                <a:latin typeface="BankGothic Md BT" pitchFamily="34" charset="0"/>
              </a:rPr>
              <a:t>Mobile TV</a:t>
            </a:r>
            <a:r>
              <a:rPr lang="fi-FI" smtClean="0">
                <a:solidFill>
                  <a:srgbClr val="FFFFFF"/>
                </a:solidFill>
              </a:rPr>
              <a:t> working seamlessly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fi-FI" sz="2800" smtClean="0">
                <a:solidFill>
                  <a:srgbClr val="FFFFFF"/>
                </a:solidFill>
              </a:rPr>
              <a:t>Huge</a:t>
            </a:r>
            <a:r>
              <a:rPr lang="fi-FI" smtClean="0">
                <a:solidFill>
                  <a:srgbClr val="FFFFFF"/>
                </a:solidFill>
              </a:rPr>
              <a:t> mobile </a:t>
            </a:r>
            <a:r>
              <a:rPr lang="fi-FI" sz="2800" b="1" smtClean="0">
                <a:solidFill>
                  <a:srgbClr val="FFFFFF"/>
                </a:solidFill>
              </a:rPr>
              <a:t>game </a:t>
            </a:r>
            <a:r>
              <a:rPr lang="fi-FI" smtClean="0">
                <a:solidFill>
                  <a:srgbClr val="FFFFFF"/>
                </a:solidFill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94129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D9DC2-55F9-4217-923A-F308D261EBCD}" type="slidenum">
              <a:rPr lang="en-US">
                <a:solidFill>
                  <a:srgbClr val="FFFFFF"/>
                </a:solidFill>
              </a:rPr>
              <a:pPr/>
              <a:t>68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5435600" cy="1582737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fi-FI" sz="2000" b="1" i="1">
                <a:latin typeface="Bookman" pitchFamily="18" charset="0"/>
              </a:rPr>
              <a:t>The young have a totally different </a:t>
            </a:r>
            <a:r>
              <a:rPr lang="fi-FI" sz="2000" b="1" i="1">
                <a:solidFill>
                  <a:srgbClr val="FF3300"/>
                </a:solidFill>
                <a:latin typeface="Bookman" pitchFamily="18" charset="0"/>
              </a:rPr>
              <a:t>attitude</a:t>
            </a:r>
            <a:r>
              <a:rPr lang="fi-FI" sz="2000" b="1" i="1">
                <a:latin typeface="Bookman" pitchFamily="18" charset="0"/>
              </a:rPr>
              <a:t> compared to the older Koreans</a:t>
            </a:r>
          </a:p>
          <a:p>
            <a:pPr lvl="2">
              <a:lnSpc>
                <a:spcPct val="80000"/>
              </a:lnSpc>
            </a:pPr>
            <a:endParaRPr lang="en-US" sz="1800" b="1" i="1">
              <a:latin typeface="Bookman" pitchFamily="18" charset="0"/>
            </a:endParaRPr>
          </a:p>
          <a:p>
            <a:pPr>
              <a:lnSpc>
                <a:spcPct val="80000"/>
              </a:lnSpc>
            </a:pPr>
            <a:r>
              <a:rPr lang="fi-FI" sz="2400"/>
              <a:t>A device to renew </a:t>
            </a:r>
            <a:r>
              <a:rPr lang="fi-FI" sz="2400">
                <a:solidFill>
                  <a:srgbClr val="FF3300"/>
                </a:solidFill>
              </a:rPr>
              <a:t>collectivity</a:t>
            </a:r>
            <a:endParaRPr lang="en-US" sz="2400">
              <a:solidFill>
                <a:srgbClr val="FF3300"/>
              </a:solidFill>
            </a:endParaRPr>
          </a:p>
        </p:txBody>
      </p:sp>
      <p:pic>
        <p:nvPicPr>
          <p:cNvPr id="33795" name="Picture 3" descr="sel10911070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00438"/>
            <a:ext cx="4013200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samsung_sph_w3150_lg_lh2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33375"/>
            <a:ext cx="2846388" cy="284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KOREAN NEW MEDIA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23850" y="3933825"/>
            <a:ext cx="45624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fi-FI" sz="2000" smtClean="0">
              <a:solidFill>
                <a:srgbClr val="FFFFFF"/>
              </a:solidFill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fi-FI" sz="2000" smtClean="0">
                <a:solidFill>
                  <a:srgbClr val="FFFFFF"/>
                </a:solidFill>
              </a:rPr>
              <a:t>A </a:t>
            </a:r>
            <a:r>
              <a:rPr lang="fi-FI" sz="3200" b="1" smtClean="0">
                <a:solidFill>
                  <a:srgbClr val="FFE701"/>
                </a:solidFill>
              </a:rPr>
              <a:t>perfect</a:t>
            </a:r>
            <a:r>
              <a:rPr lang="fi-FI" sz="2000" smtClean="0">
                <a:solidFill>
                  <a:srgbClr val="FFFFFF"/>
                </a:solidFill>
              </a:rPr>
              <a:t> tool to reinforce </a:t>
            </a:r>
            <a:r>
              <a:rPr lang="fi-FI" sz="2000" b="1" smtClean="0">
                <a:solidFill>
                  <a:srgbClr val="FF3300"/>
                </a:solidFill>
              </a:rPr>
              <a:t>Neo-Confucian</a:t>
            </a:r>
            <a:r>
              <a:rPr lang="fi-FI" sz="2000" smtClean="0">
                <a:solidFill>
                  <a:srgbClr val="FFE701"/>
                </a:solidFill>
              </a:rPr>
              <a:t> </a:t>
            </a:r>
            <a:r>
              <a:rPr lang="fi-FI" sz="2000" smtClean="0">
                <a:solidFill>
                  <a:srgbClr val="FFFFFF"/>
                </a:solidFill>
              </a:rPr>
              <a:t>collective network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23850" y="2997200"/>
            <a:ext cx="540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z="1400" smtClean="0">
                <a:solidFill>
                  <a:srgbClr val="FFFFFF"/>
                </a:solidFill>
              </a:rPr>
              <a:t>Ubiquitous and 24/7 contact potential to family and friends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2051050" y="333375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Strict and refined cell phone etiquette</a:t>
            </a: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539750" y="3573463"/>
            <a:ext cx="37449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i="1" smtClean="0"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 </a:t>
            </a:r>
            <a:r>
              <a:rPr lang="fi-FI" b="1" i="1" smtClean="0">
                <a:solidFill>
                  <a:srgbClr val="FFE70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cybernetic</a:t>
            </a:r>
            <a:r>
              <a:rPr lang="fi-FI" i="1" smtClean="0"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extension of body, a </a:t>
            </a:r>
            <a:r>
              <a:rPr lang="fi-FI" b="1" i="1" smtClean="0">
                <a:solidFill>
                  <a:srgbClr val="FFE70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wormhole</a:t>
            </a:r>
            <a:r>
              <a:rPr lang="fi-FI" i="1" smtClean="0"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to media world and peer group</a:t>
            </a:r>
            <a:endParaRPr lang="en-US" i="1" smtClean="0">
              <a:solidFill>
                <a:srgbClr val="FFFFF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802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3846-2237-4358-819F-A62D4D9833FC}" type="slidenum">
              <a:rPr lang="en-US">
                <a:solidFill>
                  <a:srgbClr val="FFFFFF"/>
                </a:solidFill>
              </a:rPr>
              <a:pPr/>
              <a:t>69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5508625" cy="6119813"/>
          </a:xfrm>
        </p:spPr>
        <p:txBody>
          <a:bodyPr/>
          <a:lstStyle/>
          <a:p>
            <a:pPr lvl="1">
              <a:lnSpc>
                <a:spcPct val="90000"/>
              </a:lnSpc>
              <a:buFontTx/>
              <a:buNone/>
            </a:pPr>
            <a:r>
              <a:rPr lang="fi-FI" sz="2400"/>
              <a:t>A modern </a:t>
            </a:r>
            <a:r>
              <a:rPr lang="fi-FI" sz="3600">
                <a:solidFill>
                  <a:srgbClr val="FF3300"/>
                </a:solidFill>
                <a:latin typeface="Algerian" panose="04020705040A02060702" pitchFamily="82" charset="0"/>
              </a:rPr>
              <a:t>fetish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fi-FI" sz="2000"/>
          </a:p>
          <a:p>
            <a:pPr>
              <a:lnSpc>
                <a:spcPct val="90000"/>
              </a:lnSpc>
              <a:buFontTx/>
              <a:buNone/>
            </a:pPr>
            <a:r>
              <a:rPr lang="fi-FI" sz="2800"/>
              <a:t>Haptic-visual qualities </a:t>
            </a:r>
            <a:r>
              <a:rPr lang="fi-FI" sz="2800" b="1"/>
              <a:t>emphasized</a:t>
            </a:r>
            <a:endParaRPr lang="fi-FI" sz="2800"/>
          </a:p>
          <a:p>
            <a:pPr lvl="2">
              <a:lnSpc>
                <a:spcPct val="90000"/>
              </a:lnSpc>
              <a:buFontTx/>
              <a:buNone/>
            </a:pPr>
            <a:endParaRPr lang="fi-FI" sz="2000"/>
          </a:p>
          <a:p>
            <a:pPr lvl="2">
              <a:lnSpc>
                <a:spcPct val="90000"/>
              </a:lnSpc>
              <a:buFontTx/>
              <a:buNone/>
            </a:pPr>
            <a:r>
              <a:rPr lang="fi-FI" sz="2000"/>
              <a:t>E.g. ringtones reflect collectivity (not 		individualism)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fi-FI" sz="2000"/>
          </a:p>
          <a:p>
            <a:pPr lvl="2">
              <a:lnSpc>
                <a:spcPct val="90000"/>
              </a:lnSpc>
              <a:buFontTx/>
              <a:buNone/>
            </a:pPr>
            <a:r>
              <a:rPr lang="fi-FI" sz="2000"/>
              <a:t>E.g. the amount of text messages 		sent per day 			correlates with 			amount of 			happiness.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  <p:pic>
        <p:nvPicPr>
          <p:cNvPr id="35843" name="Picture 3" descr="down1_1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04813"/>
            <a:ext cx="3457575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samsung-miniskirt-season-2-sli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84538"/>
            <a:ext cx="23050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KOREAN NEW MEDIA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419475" y="476250"/>
            <a:ext cx="380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(has to feel and look pleasurable)</a:t>
            </a: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611188" y="5661025"/>
            <a:ext cx="436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400" smtClean="0">
                <a:solidFill>
                  <a:srgbClr val="FFFFFF"/>
                </a:solidFill>
              </a:rPr>
              <a:t>E.g. fear of</a:t>
            </a:r>
            <a:r>
              <a:rPr lang="fi-FI" smtClean="0">
                <a:solidFill>
                  <a:srgbClr val="FFFFFF"/>
                </a:solidFill>
              </a:rPr>
              <a:t> </a:t>
            </a:r>
            <a:r>
              <a:rPr lang="fi-FI" sz="2800" b="1" smtClean="0">
                <a:solidFill>
                  <a:srgbClr val="FFFFFF"/>
                </a:solidFill>
              </a:rPr>
              <a:t>loosing contact</a:t>
            </a:r>
            <a:endParaRPr lang="en-US" sz="2800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30647"/>
            <a:ext cx="23812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937312"/>
              </p:ext>
            </p:extLst>
          </p:nvPr>
        </p:nvGraphicFramePr>
        <p:xfrm>
          <a:off x="6400800" y="228600"/>
          <a:ext cx="2543175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PhotoImpact" r:id="rId4" imgW="2542857" imgH="2276190" progId="PI3.Image">
                  <p:embed/>
                </p:oleObj>
              </mc:Choice>
              <mc:Fallback>
                <p:oleObj name="PhotoImpact" r:id="rId4" imgW="2542857" imgH="227619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28600"/>
                        <a:ext cx="2543175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081407"/>
              </p:ext>
            </p:extLst>
          </p:nvPr>
        </p:nvGraphicFramePr>
        <p:xfrm>
          <a:off x="7034211" y="5019675"/>
          <a:ext cx="185737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PhotoImpact" r:id="rId6" imgW="1857143" imgH="1838095" progId="PI3.Image">
                  <p:embed/>
                </p:oleObj>
              </mc:Choice>
              <mc:Fallback>
                <p:oleObj name="PhotoImpact" r:id="rId6" imgW="1857143" imgH="1838095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4211" y="5019675"/>
                        <a:ext cx="1857375" cy="183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199060"/>
              </p:ext>
            </p:extLst>
          </p:nvPr>
        </p:nvGraphicFramePr>
        <p:xfrm>
          <a:off x="5194299" y="5054346"/>
          <a:ext cx="11938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PhotoImpact" r:id="rId8" imgW="1777778" imgH="1447619" progId="PI3.Image">
                  <p:embed/>
                </p:oleObj>
              </mc:Choice>
              <mc:Fallback>
                <p:oleObj name="PhotoImpact" r:id="rId8" imgW="1777778" imgH="1447619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299" y="5054346"/>
                        <a:ext cx="1193800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14625"/>
            <a:ext cx="1752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865937" y="3798888"/>
            <a:ext cx="2193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Laptop for PowerPoint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200400"/>
            <a:ext cx="4876800" cy="3657600"/>
            <a:chOff x="0" y="3200400"/>
            <a:chExt cx="4876800" cy="3657600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7984013"/>
                </p:ext>
              </p:extLst>
            </p:nvPr>
          </p:nvGraphicFramePr>
          <p:xfrm>
            <a:off x="0" y="3200400"/>
            <a:ext cx="4876800" cy="365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1" name="PhotoImpact" r:id="rId11" imgW="20723810" imgH="15542857" progId="PI3.Image">
                    <p:embed/>
                  </p:oleObj>
                </mc:Choice>
                <mc:Fallback>
                  <p:oleObj name="PhotoImpact" r:id="rId11" imgW="20723810" imgH="15542857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200400"/>
                          <a:ext cx="4876800" cy="3657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838200" y="6324600"/>
              <a:ext cx="38138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prstClr val="black"/>
                  </a:solidFill>
                </a:rPr>
                <a:t>Lego Robot             GPS          Nokia </a:t>
              </a:r>
              <a:r>
                <a:rPr lang="en-US" dirty="0" smtClean="0">
                  <a:solidFill>
                    <a:prstClr val="black"/>
                  </a:solidFill>
                </a:rPr>
                <a:t>N800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299911" y="6019800"/>
            <a:ext cx="982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RFID Tag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96817" y="2667000"/>
            <a:ext cx="1255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Hexacopter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122" name="Picture 2" descr="http://reviews.cnet.com/i/tim/2010/06/14/product_005_540x33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895"/>
            <a:ext cx="3463236" cy="216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008900"/>
            <a:ext cx="17335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696959" y="4557784"/>
            <a:ext cx="1333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RFID Reader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24607" y="4388120"/>
            <a:ext cx="208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Surveillance Camera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27"/>
            <a:ext cx="8229600" cy="785327"/>
          </a:xfrm>
        </p:spPr>
        <p:txBody>
          <a:bodyPr/>
          <a:lstStyle/>
          <a:p>
            <a:r>
              <a:rPr lang="en-US" dirty="0" smtClean="0"/>
              <a:t>Some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9470-97B0-4E79-A2D5-AF2567A2196E}" type="slidenum">
              <a:rPr lang="en-US">
                <a:solidFill>
                  <a:srgbClr val="FFFFFF"/>
                </a:solidFill>
              </a:rPr>
              <a:pPr/>
              <a:t>70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Goal: u-Korea</a:t>
            </a: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02138" cy="1252538"/>
          </a:xfrm>
        </p:spPr>
        <p:txBody>
          <a:bodyPr/>
          <a:lstStyle/>
          <a:p>
            <a:r>
              <a:rPr lang="fi-FI" sz="2400"/>
              <a:t>Ubiquitous society </a:t>
            </a:r>
            <a:r>
              <a:rPr lang="fi-FI" sz="2400">
                <a:solidFill>
                  <a:srgbClr val="FF3300"/>
                </a:solidFill>
              </a:rPr>
              <a:t>”around the corner”</a:t>
            </a:r>
            <a:r>
              <a:rPr lang="fi-FI" sz="2400"/>
              <a:t> but is Korea already around the corner?</a:t>
            </a:r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5003800" y="1196975"/>
            <a:ext cx="3970338" cy="2676525"/>
            <a:chOff x="3152" y="981"/>
            <a:chExt cx="2501" cy="1686"/>
          </a:xfrm>
        </p:grpSpPr>
        <p:pic>
          <p:nvPicPr>
            <p:cNvPr id="37893" name="Picture 5" descr="070406_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981"/>
              <a:ext cx="2501" cy="1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894" name="Text Box 6"/>
            <p:cNvSpPr txBox="1">
              <a:spLocks noChangeArrowheads="1"/>
            </p:cNvSpPr>
            <p:nvPr/>
          </p:nvSpPr>
          <p:spPr bwMode="auto">
            <a:xfrm>
              <a:off x="3152" y="2341"/>
              <a:ext cx="240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i-FI" sz="1400" smtClean="0">
                  <a:solidFill>
                    <a:srgbClr val="FFFFFF"/>
                  </a:solidFill>
                  <a:latin typeface="BankGothic Md BT" pitchFamily="34" charset="0"/>
                </a:rPr>
                <a:t>Smart living-room in Ubiquitous Dream Hall exhibition</a:t>
              </a:r>
              <a:endParaRPr lang="en-US" sz="1400" smtClean="0">
                <a:solidFill>
                  <a:srgbClr val="FFFFFF"/>
                </a:solidFill>
                <a:latin typeface="BankGothic Md BT" pitchFamily="34" charset="0"/>
              </a:endParaRPr>
            </a:p>
          </p:txBody>
        </p:sp>
      </p:grpSp>
      <p:grpSp>
        <p:nvGrpSpPr>
          <p:cNvPr id="37895" name="Group 7"/>
          <p:cNvGrpSpPr>
            <a:grpSpLocks/>
          </p:cNvGrpSpPr>
          <p:nvPr/>
        </p:nvGrpSpPr>
        <p:grpSpPr bwMode="auto">
          <a:xfrm>
            <a:off x="6804025" y="4076700"/>
            <a:ext cx="1727200" cy="2603500"/>
            <a:chOff x="4150" y="2024"/>
            <a:chExt cx="1406" cy="2120"/>
          </a:xfrm>
        </p:grpSpPr>
        <p:pic>
          <p:nvPicPr>
            <p:cNvPr id="37896" name="Picture 8" descr="Image:Ever-2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024"/>
              <a:ext cx="1320" cy="1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897" name="Text Box 9"/>
            <p:cNvSpPr txBox="1">
              <a:spLocks noChangeArrowheads="1"/>
            </p:cNvSpPr>
            <p:nvPr/>
          </p:nvSpPr>
          <p:spPr bwMode="auto">
            <a:xfrm>
              <a:off x="4150" y="3474"/>
              <a:ext cx="1406" cy="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i-FI" sz="1200" smtClean="0">
                  <a:solidFill>
                    <a:srgbClr val="FFFFFF"/>
                  </a:solidFill>
                </a:rPr>
                <a:t>Ever-2, a female android ”capable of expressing human emotions”</a:t>
              </a:r>
              <a:endParaRPr lang="en-US" sz="1200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37898" name="Picture 10" descr="surveillance-cameras-4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437063"/>
            <a:ext cx="14732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U-KOREA VISION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395288" y="2997200"/>
            <a:ext cx="4572000" cy="375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The vision of the Big Tech and Gov’t is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b="1" smtClean="0">
                <a:solidFill>
                  <a:srgbClr val="FFE701"/>
                </a:solidFill>
              </a:rPr>
              <a:t>u-Korea where every citizen can use digital networks any</a:t>
            </a:r>
            <a:r>
              <a:rPr lang="fi-FI" b="1" smtClean="0">
                <a:solidFill>
                  <a:srgbClr val="FF3300"/>
                </a:solidFill>
              </a:rPr>
              <a:t>time</a:t>
            </a:r>
            <a:r>
              <a:rPr lang="fi-FI" b="1" smtClean="0">
                <a:solidFill>
                  <a:srgbClr val="FFE701"/>
                </a:solidFill>
              </a:rPr>
              <a:t>, any</a:t>
            </a:r>
            <a:r>
              <a:rPr lang="fi-FI" b="1" smtClean="0">
                <a:solidFill>
                  <a:srgbClr val="FF3300"/>
                </a:solidFill>
              </a:rPr>
              <a:t>where</a:t>
            </a:r>
            <a:r>
              <a:rPr lang="fi-FI" b="1" smtClean="0">
                <a:solidFill>
                  <a:srgbClr val="FFE701"/>
                </a:solidFill>
              </a:rPr>
              <a:t> and </a:t>
            </a:r>
            <a:r>
              <a:rPr lang="fi-FI" b="1" smtClean="0">
                <a:solidFill>
                  <a:srgbClr val="FF3300"/>
                </a:solidFill>
              </a:rPr>
              <a:t>all</a:t>
            </a:r>
            <a:r>
              <a:rPr lang="fi-FI" b="1" smtClean="0">
                <a:solidFill>
                  <a:srgbClr val="FFE701"/>
                </a:solidFill>
              </a:rPr>
              <a:t> the time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Key </a:t>
            </a:r>
            <a:r>
              <a:rPr lang="fi-FI" b="1" smtClean="0">
                <a:solidFill>
                  <a:srgbClr val="FFFFFF"/>
                </a:solidFill>
              </a:rPr>
              <a:t>emphases</a:t>
            </a:r>
            <a:r>
              <a:rPr lang="fi-FI" smtClean="0">
                <a:solidFill>
                  <a:srgbClr val="FFFFFF"/>
                </a:solidFill>
              </a:rPr>
              <a:t> on smart home, robotics, mobile phones,  e-learning, e-government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z="2400" b="1" smtClean="0">
                <a:solidFill>
                  <a:srgbClr val="FFFFFF"/>
                </a:solidFill>
              </a:rPr>
              <a:t>Also</a:t>
            </a:r>
            <a:r>
              <a:rPr lang="fi-FI" smtClean="0">
                <a:solidFill>
                  <a:srgbClr val="FFFFFF"/>
                </a:solidFill>
              </a:rPr>
              <a:t> traveling, shopping, surveillance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fi-FI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4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471-522B-4ED2-8D08-EFC46E944275}" type="slidenum">
              <a:rPr lang="en-US">
                <a:solidFill>
                  <a:srgbClr val="FFFFFF"/>
                </a:solidFill>
              </a:rPr>
              <a:pPr/>
              <a:t>71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/>
              <a:t>The Vision</a:t>
            </a:r>
            <a:endParaRPr lang="en-US" sz="40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2800"/>
              <a:t>Pervasive computing, everywhere, anytime</a:t>
            </a:r>
          </a:p>
          <a:p>
            <a:r>
              <a:rPr lang="fi-FI" sz="2800"/>
              <a:t>Ministry of Information and Communication on u-society:</a:t>
            </a:r>
          </a:p>
          <a:p>
            <a:pPr lvl="1"/>
            <a:r>
              <a:rPr lang="fi-FI" sz="2400" i="1"/>
              <a:t>just around the corner</a:t>
            </a:r>
            <a:r>
              <a:rPr lang="fi-FI" sz="2400"/>
              <a:t>, and </a:t>
            </a:r>
            <a:r>
              <a:rPr lang="fi-FI" sz="2400" i="1"/>
              <a:t>will change everything</a:t>
            </a:r>
            <a:endParaRPr lang="fi-FI" sz="2400"/>
          </a:p>
          <a:p>
            <a:pPr lvl="1"/>
            <a:r>
              <a:rPr lang="fi-FI" sz="2400" i="1"/>
              <a:t>an environment in which anyone can use a computer and network in a convenient, safe manner anytime, anywhere with anyone</a:t>
            </a:r>
          </a:p>
          <a:p>
            <a:pPr lvl="1"/>
            <a:r>
              <a:rPr lang="en-US" sz="2400" i="1"/>
              <a:t>the ubiquitous city truly never sleeps</a:t>
            </a:r>
          </a:p>
          <a:p>
            <a:pPr lvl="1"/>
            <a:r>
              <a:rPr lang="en-US" sz="2400" i="1"/>
              <a:t>filled with human warmth</a:t>
            </a:r>
            <a:endParaRPr lang="fi-FI" sz="2400" i="1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U-KOREA VISION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5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7874-864A-4750-9244-25E69B0F4313}" type="slidenum">
              <a:rPr lang="en-US">
                <a:solidFill>
                  <a:srgbClr val="FFFFFF"/>
                </a:solidFill>
              </a:rPr>
              <a:pPr/>
              <a:t>72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/>
              <a:t>Applications</a:t>
            </a:r>
            <a:endParaRPr lang="en-US" sz="4000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U-KOREA VISION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827088" y="1989138"/>
            <a:ext cx="1944687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b="1" smtClean="0">
                <a:solidFill>
                  <a:srgbClr val="FFFFFF"/>
                </a:solidFill>
              </a:rPr>
              <a:t>u-Office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692275" y="2708275"/>
            <a:ext cx="226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translator</a:t>
            </a:r>
            <a:r>
              <a:rPr lang="fi-FI" smtClean="0">
                <a:solidFill>
                  <a:srgbClr val="FFFFFF"/>
                </a:solidFill>
              </a:rPr>
              <a:t> programs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627313" y="3644900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RFID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806450" y="3819525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remote </a:t>
            </a:r>
            <a:r>
              <a:rPr lang="fi-FI" b="1" smtClean="0">
                <a:solidFill>
                  <a:srgbClr val="FFFFFF"/>
                </a:solidFill>
              </a:rPr>
              <a:t>work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588125" y="3141663"/>
            <a:ext cx="1944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b="1" smtClean="0">
                <a:solidFill>
                  <a:srgbClr val="FFFFFF"/>
                </a:solidFill>
              </a:rPr>
              <a:t>u-school</a:t>
            </a: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5148263" y="3644900"/>
            <a:ext cx="10080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PDAs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6516688" y="3716338"/>
            <a:ext cx="194468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”Cyber Home </a:t>
            </a:r>
            <a:r>
              <a:rPr lang="fi-FI" b="1" smtClean="0">
                <a:solidFill>
                  <a:srgbClr val="FFFFFF"/>
                </a:solidFill>
              </a:rPr>
              <a:t>Learning</a:t>
            </a:r>
            <a:r>
              <a:rPr lang="fi-FI" smtClean="0">
                <a:solidFill>
                  <a:srgbClr val="FFFFFF"/>
                </a:solidFill>
              </a:rPr>
              <a:t> System”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fi-FI" smtClean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411413" y="5661025"/>
            <a:ext cx="194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3300"/>
                </a:solidFill>
              </a:rPr>
              <a:t>sensors</a:t>
            </a: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539750" y="4437063"/>
            <a:ext cx="457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b="1" smtClean="0">
                <a:solidFill>
                  <a:srgbClr val="FFFFFF"/>
                </a:solidFill>
              </a:rPr>
              <a:t>u-Home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sz="2800" smtClean="0">
              <a:solidFill>
                <a:srgbClr val="FFFFFF"/>
              </a:solidFill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2771775" y="5157788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shopping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6659563" y="1217613"/>
            <a:ext cx="15890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b="1" smtClean="0">
                <a:solidFill>
                  <a:srgbClr val="FFFFFF"/>
                </a:solidFill>
              </a:rPr>
              <a:t>robotics</a:t>
            </a:r>
            <a:endParaRPr lang="en-US" sz="2800" b="1" smtClean="0">
              <a:solidFill>
                <a:srgbClr val="FFFFFF"/>
              </a:solidFill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6588125" y="1844675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entertainment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7667625" y="908050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teaching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219700" y="1412875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industry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5435600" y="1989138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military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372225" y="2492375"/>
            <a:ext cx="197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domestic</a:t>
            </a:r>
            <a:r>
              <a:rPr lang="fi-FI" smtClean="0">
                <a:solidFill>
                  <a:srgbClr val="FFFFFF"/>
                </a:solidFill>
              </a:rPr>
              <a:t> service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2627313" y="4437063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smart </a:t>
            </a:r>
            <a:r>
              <a:rPr lang="fi-FI" b="1" smtClean="0">
                <a:solidFill>
                  <a:srgbClr val="FFFFFF"/>
                </a:solidFill>
              </a:rPr>
              <a:t>kitchen</a:t>
            </a: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827088" y="5157788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smart </a:t>
            </a:r>
            <a:r>
              <a:rPr lang="fi-FI" b="1" smtClean="0">
                <a:solidFill>
                  <a:srgbClr val="FFFFFF"/>
                </a:solidFill>
              </a:rPr>
              <a:t>delivery</a:t>
            </a: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9240" name="Rectangle 24"/>
          <p:cNvSpPr>
            <a:spLocks noChangeArrowheads="1"/>
          </p:cNvSpPr>
          <p:nvPr/>
        </p:nvSpPr>
        <p:spPr bwMode="auto">
          <a:xfrm>
            <a:off x="4572000" y="5445125"/>
            <a:ext cx="172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E-government</a:t>
            </a: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1692275" y="1484313"/>
            <a:ext cx="19446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3300"/>
                </a:solidFill>
              </a:rPr>
              <a:t>sensors</a:t>
            </a: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5292725" y="4797425"/>
            <a:ext cx="194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3300"/>
                </a:solidFill>
              </a:rPr>
              <a:t>sensors</a:t>
            </a:r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>
            <a:off x="5003800" y="3141663"/>
            <a:ext cx="19446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3300"/>
                </a:solidFill>
              </a:rPr>
              <a:t>sensors</a:t>
            </a:r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372225" y="5373688"/>
            <a:ext cx="1944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automatic bureaucracy</a:t>
            </a:r>
          </a:p>
        </p:txBody>
      </p:sp>
    </p:spTree>
    <p:extLst>
      <p:ext uri="{BB962C8B-B14F-4D97-AF65-F5344CB8AC3E}">
        <p14:creationId xmlns:p14="http://schemas.microsoft.com/office/powerpoint/2010/main" val="400012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DE38-8F88-4946-BE20-F77330D64FA0}" type="slidenum">
              <a:rPr lang="en-US">
                <a:solidFill>
                  <a:srgbClr val="FFFFFF"/>
                </a:solidFill>
              </a:rPr>
              <a:pPr/>
              <a:t>73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i-FI" sz="2400"/>
              <a:t>The </a:t>
            </a:r>
            <a:r>
              <a:rPr lang="fi-FI" sz="2400" i="1">
                <a:solidFill>
                  <a:srgbClr val="FF3300"/>
                </a:solidFill>
              </a:rPr>
              <a:t>Ubiquitous Dream Hall</a:t>
            </a:r>
            <a:r>
              <a:rPr lang="fi-FI" sz="2400"/>
              <a:t> (UDH) in Seoul</a:t>
            </a:r>
          </a:p>
          <a:p>
            <a:pPr lvl="1">
              <a:buFontTx/>
              <a:buNone/>
            </a:pPr>
            <a:r>
              <a:rPr lang="fi-FI" sz="2000"/>
              <a:t>exhibition of u-Korea</a:t>
            </a:r>
          </a:p>
          <a:p>
            <a:pPr lvl="1">
              <a:buFontTx/>
              <a:buNone/>
            </a:pPr>
            <a:r>
              <a:rPr lang="fi-FI" sz="2000"/>
              <a:t>		sections: public, home, office</a:t>
            </a:r>
          </a:p>
          <a:p>
            <a:pPr lvl="1">
              <a:buFontTx/>
              <a:buNone/>
            </a:pPr>
            <a:r>
              <a:rPr lang="fi-FI" sz="2000"/>
              <a:t>			a crystallization of Korean ubiquitous society 			development &amp; vision</a:t>
            </a:r>
          </a:p>
          <a:p>
            <a:pPr>
              <a:buFontTx/>
              <a:buNone/>
            </a:pPr>
            <a:endParaRPr lang="fi-FI" sz="2400" b="1"/>
          </a:p>
          <a:p>
            <a:pPr>
              <a:buFontTx/>
              <a:buNone/>
            </a:pPr>
            <a:r>
              <a:rPr lang="fi-FI" sz="2400" b="1"/>
              <a:t>How is u-Korea justified?</a:t>
            </a:r>
          </a:p>
          <a:p>
            <a:pPr lvl="1">
              <a:buFontTx/>
              <a:buNone/>
            </a:pPr>
            <a:r>
              <a:rPr lang="fi-FI" sz="2000"/>
              <a:t>the vision has to be </a:t>
            </a:r>
            <a:r>
              <a:rPr lang="fi-FI" sz="2000">
                <a:solidFill>
                  <a:srgbClr val="FF3300"/>
                </a:solidFill>
              </a:rPr>
              <a:t>”sold”</a:t>
            </a:r>
          </a:p>
          <a:p>
            <a:pPr lvl="1">
              <a:buFontTx/>
              <a:buNone/>
            </a:pPr>
            <a:r>
              <a:rPr lang="fi-FI" sz="2000"/>
              <a:t>visual and textual rhetoric </a:t>
            </a:r>
          </a:p>
          <a:p>
            <a:pPr lvl="1">
              <a:buFontTx/>
              <a:buNone/>
            </a:pPr>
            <a:endParaRPr lang="fi-FI" sz="2000"/>
          </a:p>
          <a:p>
            <a:pPr lvl="1"/>
            <a:endParaRPr lang="fi-FI"/>
          </a:p>
          <a:p>
            <a:endParaRPr lang="fi-FI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8229600" cy="1143000"/>
          </a:xfrm>
          <a:noFill/>
          <a:ln/>
        </p:spPr>
        <p:txBody>
          <a:bodyPr/>
          <a:lstStyle/>
          <a:p>
            <a:r>
              <a:rPr lang="fi-FI"/>
              <a:t>A Crystallizing Case</a:t>
            </a:r>
            <a:endParaRPr lang="en-US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U-KOREA VISION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44900"/>
            <a:ext cx="3975100" cy="22494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51AB-46E0-41E4-A10C-C29C87046800}" type="slidenum">
              <a:rPr lang="en-US">
                <a:solidFill>
                  <a:srgbClr val="FFFFFF"/>
                </a:solidFill>
              </a:rPr>
              <a:pPr/>
              <a:t>74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773238"/>
            <a:ext cx="5473700" cy="30876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3525" cy="29908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4557713"/>
            <a:ext cx="5832475" cy="2300287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4662488"/>
            <a:ext cx="3681412" cy="2195512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0"/>
            <a:ext cx="3713162" cy="2465388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8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663825"/>
            <a:ext cx="4464050" cy="1792288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3438525" cy="26860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43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358-51E8-439C-A5C2-FE17C8D68460}" type="slidenum">
              <a:rPr lang="en-US">
                <a:solidFill>
                  <a:srgbClr val="FFFFFF"/>
                </a:solidFill>
              </a:rPr>
              <a:pPr/>
              <a:t>75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333375"/>
            <a:ext cx="7991475" cy="5614988"/>
          </a:xfrm>
        </p:spPr>
        <p:txBody>
          <a:bodyPr/>
          <a:lstStyle/>
          <a:p>
            <a:pPr lvl="4">
              <a:lnSpc>
                <a:spcPct val="80000"/>
              </a:lnSpc>
              <a:buFontTx/>
              <a:buNone/>
            </a:pPr>
            <a:r>
              <a:rPr lang="fi-FI" sz="2800">
                <a:solidFill>
                  <a:srgbClr val="FF3300"/>
                </a:solidFill>
              </a:rPr>
              <a:t>Today</a:t>
            </a:r>
            <a:r>
              <a:rPr lang="fi-FI" sz="2800"/>
              <a:t> </a:t>
            </a:r>
            <a:r>
              <a:rPr lang="en-US" sz="2800"/>
              <a:t>“</a:t>
            </a:r>
            <a:r>
              <a:rPr lang="en-US" sz="2800" i="1"/>
              <a:t>modern men find themselves at a loss in the middle of the urban desert</a:t>
            </a:r>
            <a:r>
              <a:rPr lang="en-US" sz="2800"/>
              <a:t>”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fi-FI" sz="2400"/>
              <a:t>BUT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fi-FI" sz="2400">
                <a:solidFill>
                  <a:srgbClr val="FF3300"/>
                </a:solidFill>
              </a:rPr>
              <a:t>In u-Korea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fi-FI" sz="2000"/>
          </a:p>
          <a:p>
            <a:pPr lvl="1">
              <a:lnSpc>
                <a:spcPct val="80000"/>
              </a:lnSpc>
              <a:buFontTx/>
              <a:buNone/>
            </a:pPr>
            <a:r>
              <a:rPr lang="fi-FI" sz="2000"/>
              <a:t>”</a:t>
            </a:r>
            <a:r>
              <a:rPr lang="fi-FI" sz="2000" i="1"/>
              <a:t>More time with my family. I love my family. Growing with my company. I take pride in my job. Giving and sharing with each other. I build a[n] emotional ubiquitous world</a:t>
            </a:r>
            <a:r>
              <a:rPr lang="fi-FI" sz="2000"/>
              <a:t>.”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fi-FI" sz="2000"/>
          </a:p>
          <a:p>
            <a:pPr lvl="1">
              <a:lnSpc>
                <a:spcPct val="80000"/>
              </a:lnSpc>
              <a:buFontTx/>
              <a:buNone/>
            </a:pPr>
            <a:r>
              <a:rPr lang="fi-FI" sz="2000"/>
              <a:t>your </a:t>
            </a:r>
            <a:r>
              <a:rPr lang="fi-FI" sz="2000">
                <a:solidFill>
                  <a:srgbClr val="FF3300"/>
                </a:solidFill>
              </a:rPr>
              <a:t>home </a:t>
            </a:r>
            <a:r>
              <a:rPr lang="fi-FI" sz="2000"/>
              <a:t>”</a:t>
            </a:r>
            <a:r>
              <a:rPr lang="fi-FI" sz="2000" i="1"/>
              <a:t>recognizes and sympathizes with you,” ”will be a part of your family</a:t>
            </a:r>
            <a:r>
              <a:rPr lang="fi-FI" sz="2000"/>
              <a:t>” </a:t>
            </a:r>
            <a:r>
              <a:rPr lang="en-US" sz="2000"/>
              <a:t>and “</a:t>
            </a:r>
            <a:r>
              <a:rPr lang="en-US" sz="2000" i="1"/>
              <a:t>respond to your every touch just as a part of your family</a:t>
            </a:r>
            <a:r>
              <a:rPr lang="en-US" sz="2000"/>
              <a:t>”</a:t>
            </a:r>
            <a:endParaRPr lang="fi-FI" sz="2000"/>
          </a:p>
          <a:p>
            <a:pPr lvl="1">
              <a:lnSpc>
                <a:spcPct val="80000"/>
              </a:lnSpc>
              <a:buFontTx/>
              <a:buNone/>
            </a:pPr>
            <a:endParaRPr lang="en-US" sz="200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the </a:t>
            </a:r>
            <a:r>
              <a:rPr lang="en-US" sz="2000">
                <a:solidFill>
                  <a:srgbClr val="FF3300"/>
                </a:solidFill>
              </a:rPr>
              <a:t>government</a:t>
            </a:r>
            <a:r>
              <a:rPr lang="en-US" sz="2000"/>
              <a:t> will “</a:t>
            </a:r>
            <a:r>
              <a:rPr lang="en-US" sz="2000" i="1"/>
              <a:t>bring a digital world full of human emotions within our reach</a:t>
            </a:r>
            <a:r>
              <a:rPr lang="en-US" sz="2000"/>
              <a:t>”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The </a:t>
            </a:r>
            <a:r>
              <a:rPr lang="en-US" sz="2000">
                <a:solidFill>
                  <a:srgbClr val="FF3300"/>
                </a:solidFill>
              </a:rPr>
              <a:t>planned technologies</a:t>
            </a:r>
            <a:r>
              <a:rPr lang="en-US" sz="2000" i="1"/>
              <a:t> “enable a warmer &amp; richer life</a:t>
            </a:r>
            <a:r>
              <a:rPr lang="en-US" sz="2000"/>
              <a:t>”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/>
          </a:p>
          <a:p>
            <a:pPr>
              <a:lnSpc>
                <a:spcPct val="80000"/>
              </a:lnSpc>
              <a:buFontTx/>
              <a:buNone/>
            </a:pPr>
            <a:endParaRPr lang="en-US" sz="1800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U-KOREA VISION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C1CF1-2642-4C0C-B419-C3AC6197EE2C}" type="slidenum">
              <a:rPr lang="en-US">
                <a:solidFill>
                  <a:srgbClr val="FFFFFF"/>
                </a:solidFill>
              </a:rPr>
              <a:pPr/>
              <a:t>76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76250"/>
            <a:ext cx="7920038" cy="4824413"/>
          </a:xfrm>
        </p:spPr>
        <p:txBody>
          <a:bodyPr/>
          <a:lstStyle/>
          <a:p>
            <a:pPr>
              <a:buFontTx/>
              <a:buNone/>
            </a:pPr>
            <a:r>
              <a:rPr lang="en-US" sz="2400"/>
              <a:t>				Tomorrow’s </a:t>
            </a:r>
            <a:r>
              <a:rPr lang="en-US" sz="2400">
                <a:solidFill>
                  <a:srgbClr val="FF3300"/>
                </a:solidFill>
              </a:rPr>
              <a:t>city…</a:t>
            </a:r>
          </a:p>
          <a:p>
            <a:pPr lvl="1">
              <a:buFontTx/>
              <a:buNone/>
            </a:pPr>
            <a:endParaRPr lang="en-US" sz="2000"/>
          </a:p>
          <a:p>
            <a:pPr lvl="1">
              <a:buFontTx/>
              <a:buNone/>
            </a:pPr>
            <a:r>
              <a:rPr lang="en-US" sz="2000"/>
              <a:t>	helps you </a:t>
            </a:r>
            <a:r>
              <a:rPr lang="en-US" sz="2000">
                <a:solidFill>
                  <a:srgbClr val="FF3300"/>
                </a:solidFill>
              </a:rPr>
              <a:t>find</a:t>
            </a:r>
            <a:r>
              <a:rPr lang="en-US" sz="2000"/>
              <a:t> “</a:t>
            </a:r>
            <a:r>
              <a:rPr lang="en-US" sz="2000" i="1"/>
              <a:t>the fastest route cutting through urban congestion</a:t>
            </a:r>
            <a:r>
              <a:rPr lang="en-US" sz="2000"/>
              <a:t>”</a:t>
            </a:r>
          </a:p>
          <a:p>
            <a:pPr lvl="1">
              <a:buFontTx/>
              <a:buNone/>
            </a:pPr>
            <a:endParaRPr lang="en-US" sz="2000"/>
          </a:p>
          <a:p>
            <a:pPr lvl="1">
              <a:buFontTx/>
              <a:buNone/>
            </a:pPr>
            <a:r>
              <a:rPr lang="en-US" sz="2000">
                <a:solidFill>
                  <a:srgbClr val="FF3300"/>
                </a:solidFill>
              </a:rPr>
              <a:t>has</a:t>
            </a:r>
            <a:r>
              <a:rPr lang="en-US" sz="2000"/>
              <a:t> “</a:t>
            </a:r>
            <a:r>
              <a:rPr lang="en-US" sz="2000" i="1"/>
              <a:t>advertisements following your every move</a:t>
            </a:r>
            <a:r>
              <a:rPr lang="en-US" sz="2000"/>
              <a:t>” adding “</a:t>
            </a:r>
            <a:r>
              <a:rPr lang="en-US" sz="2000" i="1"/>
              <a:t>vibrancy and dynamism to urban landscape</a:t>
            </a:r>
            <a:r>
              <a:rPr lang="en-US" sz="2000"/>
              <a:t>”</a:t>
            </a:r>
          </a:p>
          <a:p>
            <a:pPr>
              <a:buFontTx/>
              <a:buNone/>
            </a:pPr>
            <a:endParaRPr lang="en-US" sz="2400"/>
          </a:p>
          <a:p>
            <a:pPr>
              <a:buFontTx/>
              <a:buNone/>
            </a:pPr>
            <a:r>
              <a:rPr lang="en-US" sz="2400"/>
              <a:t>It’s </a:t>
            </a:r>
            <a:r>
              <a:rPr lang="en-US" sz="2400">
                <a:solidFill>
                  <a:srgbClr val="FF3300"/>
                </a:solidFill>
              </a:rPr>
              <a:t>TOTAL</a:t>
            </a:r>
            <a:r>
              <a:rPr lang="en-US" sz="2400"/>
              <a:t> as…</a:t>
            </a:r>
          </a:p>
          <a:p>
            <a:pPr lvl="1">
              <a:buFontTx/>
              <a:buNone/>
            </a:pPr>
            <a:endParaRPr lang="en-US" sz="2000"/>
          </a:p>
          <a:p>
            <a:pPr lvl="1">
              <a:buFontTx/>
              <a:buNone/>
            </a:pPr>
            <a:r>
              <a:rPr lang="en-US" sz="2000"/>
              <a:t>there will be “</a:t>
            </a:r>
            <a:r>
              <a:rPr lang="en-US" sz="2000" i="1"/>
              <a:t>a complete makeover of everyday life</a:t>
            </a:r>
            <a:r>
              <a:rPr lang="en-US" sz="2000"/>
              <a:t>”</a:t>
            </a:r>
          </a:p>
          <a:p>
            <a:pPr lvl="1">
              <a:buFontTx/>
              <a:buNone/>
            </a:pPr>
            <a:r>
              <a:rPr lang="en-US" sz="2000"/>
              <a:t>the “</a:t>
            </a:r>
            <a:r>
              <a:rPr lang="en-US" sz="2000" i="1"/>
              <a:t>ubiquitous technology brightens our future</a:t>
            </a:r>
            <a:r>
              <a:rPr lang="en-US" sz="2000"/>
              <a:t>”</a:t>
            </a:r>
          </a:p>
          <a:p>
            <a:pPr lvl="1">
              <a:buFontTx/>
              <a:buNone/>
            </a:pPr>
            <a:r>
              <a:rPr lang="en-US" sz="2000"/>
              <a:t>Korea is “</a:t>
            </a:r>
            <a:r>
              <a:rPr lang="en-US" sz="2000" i="1"/>
              <a:t>at the forefront of a new paradigm shift that will change the way of life completely</a:t>
            </a:r>
            <a:r>
              <a:rPr lang="en-US" sz="2000"/>
              <a:t>”</a:t>
            </a:r>
          </a:p>
          <a:p>
            <a:pPr lvl="1">
              <a:buFontTx/>
              <a:buNone/>
            </a:pPr>
            <a:r>
              <a:rPr lang="en-US" sz="2000" b="1"/>
              <a:t>it’s the “</a:t>
            </a:r>
            <a:r>
              <a:rPr lang="en-US" sz="2000" b="1" i="1"/>
              <a:t>Ubiquitous Revolution</a:t>
            </a:r>
            <a:r>
              <a:rPr lang="en-US" sz="2000" b="1"/>
              <a:t>” </a:t>
            </a:r>
          </a:p>
          <a:p>
            <a:endParaRPr lang="en-US" sz="2400" b="1"/>
          </a:p>
          <a:p>
            <a:endParaRPr lang="en-US" sz="1000"/>
          </a:p>
          <a:p>
            <a:endParaRPr lang="en-US" sz="1200"/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U-KOREA VISION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3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FE558-CC99-43C7-9846-A1CB34EC4D60}" type="slidenum">
              <a:rPr lang="en-US">
                <a:solidFill>
                  <a:srgbClr val="FFFFFF"/>
                </a:solidFill>
              </a:rPr>
              <a:pPr/>
              <a:t>77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6553200" cy="1143000"/>
          </a:xfrm>
        </p:spPr>
        <p:txBody>
          <a:bodyPr/>
          <a:lstStyle/>
          <a:p>
            <a:r>
              <a:rPr lang="fi-FI"/>
              <a:t>The Rhetoric Emphasizes…</a:t>
            </a: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4163" y="5229225"/>
            <a:ext cx="4752975" cy="503238"/>
          </a:xfrm>
        </p:spPr>
        <p:txBody>
          <a:bodyPr/>
          <a:lstStyle/>
          <a:p>
            <a:pPr lvl="1">
              <a:buFontTx/>
              <a:buNone/>
            </a:pPr>
            <a:r>
              <a:rPr lang="fi-FI" sz="3200"/>
              <a:t>The </a:t>
            </a:r>
            <a:r>
              <a:rPr lang="fi-FI" sz="3200">
                <a:solidFill>
                  <a:srgbClr val="FF3300"/>
                </a:solidFill>
              </a:rPr>
              <a:t>TOTALITY</a:t>
            </a:r>
            <a:endParaRPr lang="en-US" sz="3200" b="1">
              <a:solidFill>
                <a:srgbClr val="FF3300"/>
              </a:solidFill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U-KOREA VALUES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968375" y="1597025"/>
            <a:ext cx="406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z="2800" b="1" smtClean="0">
                <a:solidFill>
                  <a:srgbClr val="FFFFFF"/>
                </a:solidFill>
              </a:rPr>
              <a:t>(Nuclear) family values</a:t>
            </a: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684213" y="2493963"/>
            <a:ext cx="282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fontAlgn="base">
              <a:spcBef>
                <a:spcPct val="2000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more </a:t>
            </a:r>
            <a:r>
              <a:rPr lang="fi-FI" b="1" smtClean="0">
                <a:solidFill>
                  <a:srgbClr val="FFFFFF"/>
                </a:solidFill>
              </a:rPr>
              <a:t>time</a:t>
            </a:r>
            <a:r>
              <a:rPr lang="fi-FI" smtClean="0">
                <a:solidFill>
                  <a:srgbClr val="FFFFFF"/>
                </a:solidFill>
              </a:rPr>
              <a:t> with family</a:t>
            </a: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1116013" y="2133600"/>
            <a:ext cx="433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smart &amp; emotional home as part of family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1344613" y="3224213"/>
            <a:ext cx="2003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z="2800" b="1" smtClean="0">
                <a:solidFill>
                  <a:srgbClr val="FFFFFF"/>
                </a:solidFill>
              </a:rPr>
              <a:t>Work ethic</a:t>
            </a: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1547813" y="4005263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fontAlgn="base">
              <a:spcBef>
                <a:spcPct val="2000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efficient work </a:t>
            </a: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2051050" y="364490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enjoyable labor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1547813" y="4724400"/>
            <a:ext cx="274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400" b="1" smtClean="0">
                <a:solidFill>
                  <a:srgbClr val="FFFFFF"/>
                </a:solidFill>
              </a:rPr>
              <a:t>Ecological values</a:t>
            </a:r>
            <a:endParaRPr lang="en-US" sz="2400" b="1" smtClean="0">
              <a:solidFill>
                <a:srgbClr val="FFFFFF"/>
              </a:solidFill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1763713" y="5229225"/>
            <a:ext cx="194945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no pollution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”</a:t>
            </a:r>
            <a:r>
              <a:rPr lang="fi-FI" i="1" smtClean="0">
                <a:solidFill>
                  <a:srgbClr val="FFFFFF"/>
                </a:solidFill>
              </a:rPr>
              <a:t>placid cityscape</a:t>
            </a:r>
            <a:r>
              <a:rPr lang="fi-FI" smtClean="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4643438" y="3068638"/>
            <a:ext cx="308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400" b="1" smtClean="0">
                <a:solidFill>
                  <a:srgbClr val="FFFFFF"/>
                </a:solidFill>
              </a:rPr>
              <a:t>Consumerist values</a:t>
            </a:r>
            <a:endParaRPr lang="en-US" sz="2400" b="1" smtClean="0">
              <a:solidFill>
                <a:srgbClr val="FFFFFF"/>
              </a:solidFill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4611688" y="3468688"/>
            <a:ext cx="45624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easy transport ”</a:t>
            </a:r>
            <a:r>
              <a:rPr lang="fi-FI" i="1" smtClean="0">
                <a:solidFill>
                  <a:srgbClr val="FFFFFF"/>
                </a:solidFill>
              </a:rPr>
              <a:t>through urban congestion</a:t>
            </a:r>
            <a:r>
              <a:rPr lang="fi-FI" smtClean="0">
                <a:solidFill>
                  <a:srgbClr val="FFFFFF"/>
                </a:solidFill>
              </a:rPr>
              <a:t>”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shopping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ubiquitous advertisement</a:t>
            </a: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DB42-B085-4CBB-A328-4448A40DDA92}" type="slidenum">
              <a:rPr lang="en-US">
                <a:solidFill>
                  <a:srgbClr val="FFFFFF"/>
                </a:solidFill>
              </a:rPr>
              <a:pPr/>
              <a:t>78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549275"/>
            <a:ext cx="8229600" cy="1143000"/>
          </a:xfrm>
        </p:spPr>
        <p:txBody>
          <a:bodyPr/>
          <a:lstStyle/>
          <a:p>
            <a:r>
              <a:rPr lang="en-US"/>
              <a:t>The Rhetoric Utilizes…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U-KOREA VALUES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371600" y="1865313"/>
            <a:ext cx="3449638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fi-FI" b="1" smtClean="0">
                <a:solidFill>
                  <a:srgbClr val="FF3300"/>
                </a:solidFill>
              </a:rPr>
              <a:t>Romantic</a:t>
            </a:r>
            <a:r>
              <a:rPr lang="fi-FI" b="1" smtClean="0">
                <a:solidFill>
                  <a:srgbClr val="FFFFFF"/>
                </a:solidFill>
              </a:rPr>
              <a:t> </a:t>
            </a:r>
            <a:r>
              <a:rPr lang="fi-FI" sz="2800" b="1" smtClean="0">
                <a:solidFill>
                  <a:srgbClr val="FFFFFF"/>
                </a:solidFill>
              </a:rPr>
              <a:t>technophilia</a:t>
            </a:r>
            <a:r>
              <a:rPr lang="fi-FI" b="1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1182688" y="2552700"/>
            <a:ext cx="3671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smtClean="0">
                <a:solidFill>
                  <a:srgbClr val="FFFFFF"/>
                </a:solidFill>
              </a:rPr>
              <a:t>Anthropomorphization</a:t>
            </a:r>
            <a:endParaRPr lang="en-US" sz="2800" smtClean="0">
              <a:solidFill>
                <a:srgbClr val="FFFFFF"/>
              </a:solidFill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1258888" y="3141663"/>
            <a:ext cx="27606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smtClean="0">
                <a:solidFill>
                  <a:srgbClr val="FFFFFF"/>
                </a:solidFill>
              </a:rPr>
              <a:t>emotionalization</a:t>
            </a:r>
            <a:endParaRPr lang="en-US" sz="2800" smtClean="0">
              <a:solidFill>
                <a:srgbClr val="FFFFFF"/>
              </a:solidFill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3203575" y="3644900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mtClean="0">
                <a:solidFill>
                  <a:srgbClr val="FFFFFF"/>
                </a:solidFill>
              </a:rPr>
              <a:t>of technology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755650" y="4508500"/>
            <a:ext cx="38163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smtClean="0">
                <a:solidFill>
                  <a:srgbClr val="FF3300"/>
                </a:solidFill>
              </a:rPr>
              <a:t>BUT</a:t>
            </a:r>
            <a:r>
              <a:rPr lang="fi-FI" sz="2800" smtClean="0">
                <a:solidFill>
                  <a:srgbClr val="FFFFFF"/>
                </a:solidFill>
              </a:rPr>
              <a:t> also: Darwinist economical values, technonationalism</a:t>
            </a:r>
            <a:endParaRPr lang="en-US" sz="2800" smtClean="0">
              <a:solidFill>
                <a:srgbClr val="FFFFFF"/>
              </a:solidFill>
            </a:endParaRPr>
          </a:p>
        </p:txBody>
      </p:sp>
      <p:pic>
        <p:nvPicPr>
          <p:cNvPr id="74764" name="Picture 12" descr="genibo_robo_d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37502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07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582CD-5705-4D89-ACE7-717109449C9D}" type="slidenum">
              <a:rPr lang="en-US">
                <a:solidFill>
                  <a:srgbClr val="FFFFFF"/>
                </a:solidFill>
              </a:rPr>
              <a:pPr/>
              <a:t>79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76250"/>
            <a:ext cx="8229600" cy="1143000"/>
          </a:xfrm>
        </p:spPr>
        <p:txBody>
          <a:bodyPr/>
          <a:lstStyle/>
          <a:p>
            <a:r>
              <a:rPr lang="en-US"/>
              <a:t>The Role of the Citizen?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357563"/>
            <a:ext cx="4645025" cy="20177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b="1">
                <a:solidFill>
                  <a:srgbClr val="FF3300"/>
                </a:solidFill>
                <a:latin typeface="BankGothic Md BT" pitchFamily="34" charset="0"/>
              </a:rPr>
              <a:t>Emotional-u</a:t>
            </a:r>
            <a:r>
              <a:rPr lang="en-US" sz="2400" b="1">
                <a:latin typeface="BankGothic Md BT" pitchFamily="34" charset="0"/>
              </a:rPr>
              <a:t> bringing additional value to the citizens?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331913" y="1628775"/>
            <a:ext cx="32210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</a:rPr>
              <a:t>u-Korea: the human as a </a:t>
            </a:r>
            <a:r>
              <a:rPr lang="en-US" sz="2000" smtClean="0">
                <a:solidFill>
                  <a:srgbClr val="FF3300"/>
                </a:solidFill>
              </a:rPr>
              <a:t>happy prisoner</a:t>
            </a:r>
            <a:r>
              <a:rPr lang="en-US" sz="2000" smtClean="0">
                <a:solidFill>
                  <a:srgbClr val="FFFFFF"/>
                </a:solidFill>
              </a:rPr>
              <a:t> of the system </a:t>
            </a:r>
            <a:r>
              <a:rPr lang="en-US" sz="2000" b="1" smtClean="0">
                <a:solidFill>
                  <a:srgbClr val="FFFFFF"/>
                </a:solidFill>
              </a:rPr>
              <a:t>or</a:t>
            </a:r>
            <a:r>
              <a:rPr lang="en-US" sz="2000" smtClean="0">
                <a:solidFill>
                  <a:srgbClr val="FFFFFF"/>
                </a:solidFill>
              </a:rPr>
              <a:t> practicing </a:t>
            </a:r>
            <a:r>
              <a:rPr lang="en-US" sz="2000" smtClean="0">
                <a:solidFill>
                  <a:srgbClr val="FF3300"/>
                </a:solidFill>
              </a:rPr>
              <a:t>positive anarchy</a:t>
            </a:r>
            <a:r>
              <a:rPr lang="en-US" sz="2000" smtClean="0">
                <a:solidFill>
                  <a:srgbClr val="FFFFFF"/>
                </a:solidFill>
              </a:rPr>
              <a:t> through technology?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1728787" cy="395288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U-CITIZEN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pic>
        <p:nvPicPr>
          <p:cNvPr id="76806" name="Picture 6" descr="page6detail (family in kitche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28775"/>
            <a:ext cx="343852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7" name="Picture 7" descr="south-korean-robot-l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724400"/>
            <a:ext cx="2020887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900113" y="4581525"/>
            <a:ext cx="4572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	u-Korea wants technology be 	part of the family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fi-FI" b="1" smtClean="0">
              <a:solidFill>
                <a:srgbClr val="FFFFFF"/>
              </a:solidFill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Is it ground-breaking </a:t>
            </a:r>
            <a:r>
              <a:rPr lang="fi-FI" b="1" smtClean="0">
                <a:solidFill>
                  <a:srgbClr val="FF3300"/>
                </a:solidFill>
              </a:rPr>
              <a:t>innovation</a:t>
            </a:r>
            <a:r>
              <a:rPr lang="fi-FI" b="1" smtClean="0">
                <a:solidFill>
                  <a:srgbClr val="FFFFFF"/>
                </a:solidFill>
              </a:rPr>
              <a:t> or smart </a:t>
            </a:r>
            <a:r>
              <a:rPr lang="fi-FI" b="1" smtClean="0">
                <a:solidFill>
                  <a:srgbClr val="FF3300"/>
                </a:solidFill>
              </a:rPr>
              <a:t>marketing</a:t>
            </a:r>
            <a:r>
              <a:rPr lang="fi-FI" b="1" smtClean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45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9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Real-Time GPS Sensor Data-Mining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2793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19400" y="609600"/>
            <a:ext cx="6324600" cy="114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ervices process </a:t>
            </a:r>
            <a:r>
              <a:rPr lang="en-US" sz="2400" dirty="0">
                <a:solidFill>
                  <a:schemeClr val="tx1"/>
                </a:solidFill>
              </a:rPr>
              <a:t>real time data from ~70 GPS Sensors in Southern California 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Brokers and Services on Clouds </a:t>
            </a:r>
            <a:r>
              <a:rPr lang="en-US" sz="2400" dirty="0" smtClean="0"/>
              <a:t>– no major performance issues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9E1390E5-D15A-4A29-8FC6-3B736F0D31F8}" type="slidenum">
              <a:rPr lang="en-US" sz="10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0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609600"/>
            <a:ext cx="2819400" cy="5962650"/>
            <a:chOff x="144" y="432"/>
            <a:chExt cx="1776" cy="3756"/>
          </a:xfrm>
        </p:grpSpPr>
        <p:pic>
          <p:nvPicPr>
            <p:cNvPr id="4279302" name="Picture 5" descr="gps-filters1"/>
            <p:cNvPicPr>
              <a:picLocks noChangeAspect="1" noChangeArrowheads="1"/>
            </p:cNvPicPr>
            <p:nvPr/>
          </p:nvPicPr>
          <p:blipFill>
            <a:blip r:embed="rId3" cstate="print"/>
            <a:srcRect r="55421" b="46240"/>
            <a:stretch>
              <a:fillRect/>
            </a:stretch>
          </p:blipFill>
          <p:spPr bwMode="auto">
            <a:xfrm>
              <a:off x="144" y="432"/>
              <a:ext cx="177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79303" name="Line 6"/>
            <p:cNvSpPr>
              <a:spLocks noChangeShapeType="1"/>
            </p:cNvSpPr>
            <p:nvPr/>
          </p:nvSpPr>
          <p:spPr bwMode="auto">
            <a:xfrm>
              <a:off x="1008" y="1440"/>
              <a:ext cx="0" cy="24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4279304" name="Oval 7"/>
            <p:cNvSpPr>
              <a:spLocks noChangeArrowheads="1"/>
            </p:cNvSpPr>
            <p:nvPr/>
          </p:nvSpPr>
          <p:spPr bwMode="auto">
            <a:xfrm>
              <a:off x="240" y="1671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</a:rPr>
                <a:t>Streaming Data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</a:rPr>
                <a:t>Support</a:t>
              </a:r>
            </a:p>
          </p:txBody>
        </p:sp>
        <p:sp>
          <p:nvSpPr>
            <p:cNvPr id="4279305" name="Oval 8"/>
            <p:cNvSpPr>
              <a:spLocks noChangeArrowheads="1"/>
            </p:cNvSpPr>
            <p:nvPr/>
          </p:nvSpPr>
          <p:spPr bwMode="auto">
            <a:xfrm>
              <a:off x="240" y="2352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</a:rPr>
                <a:t>Transformations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</a:rPr>
                <a:t>Data Checking</a:t>
              </a:r>
            </a:p>
          </p:txBody>
        </p:sp>
        <p:sp>
          <p:nvSpPr>
            <p:cNvPr id="4279306" name="Oval 9"/>
            <p:cNvSpPr>
              <a:spLocks noChangeArrowheads="1"/>
            </p:cNvSpPr>
            <p:nvPr/>
          </p:nvSpPr>
          <p:spPr bwMode="auto">
            <a:xfrm>
              <a:off x="240" y="3120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</a:rPr>
                <a:t>Hidden Markov</a:t>
              </a:r>
              <a:br>
                <a:rPr lang="en-US" sz="1600" b="1" dirty="0">
                  <a:solidFill>
                    <a:prstClr val="white"/>
                  </a:solidFill>
                  <a:latin typeface="Times New Roman" pitchFamily="18" charset="0"/>
                </a:rPr>
              </a:br>
              <a:r>
                <a:rPr lang="en-US" sz="1600" b="1" dirty="0" err="1">
                  <a:solidFill>
                    <a:prstClr val="white"/>
                  </a:solidFill>
                  <a:latin typeface="Times New Roman" pitchFamily="18" charset="0"/>
                </a:rPr>
                <a:t>Datamining</a:t>
              </a:r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</a:rPr>
                <a:t> (JPL)</a:t>
              </a:r>
            </a:p>
          </p:txBody>
        </p:sp>
        <p:sp>
          <p:nvSpPr>
            <p:cNvPr id="4279307" name="Oval 10"/>
            <p:cNvSpPr>
              <a:spLocks noChangeArrowheads="1"/>
            </p:cNvSpPr>
            <p:nvPr/>
          </p:nvSpPr>
          <p:spPr bwMode="auto">
            <a:xfrm>
              <a:off x="240" y="3888"/>
              <a:ext cx="1584" cy="3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</a:rPr>
                <a:t>Display (GIS)</a:t>
              </a:r>
            </a:p>
          </p:txBody>
        </p:sp>
      </p:grpSp>
      <p:sp>
        <p:nvSpPr>
          <p:cNvPr id="4279308" name="Text Box 11"/>
          <p:cNvSpPr txBox="1">
            <a:spLocks noChangeArrowheads="1"/>
          </p:cNvSpPr>
          <p:nvPr/>
        </p:nvSpPr>
        <p:spPr bwMode="auto">
          <a:xfrm>
            <a:off x="1600200" y="2209800"/>
            <a:ext cx="120918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</a:rPr>
              <a:t>CRTN GPS</a:t>
            </a:r>
          </a:p>
        </p:txBody>
      </p:sp>
      <p:cxnSp>
        <p:nvCxnSpPr>
          <p:cNvPr id="4279309" name="AutoShape 14"/>
          <p:cNvCxnSpPr>
            <a:cxnSpLocks noChangeShapeType="1"/>
          </p:cNvCxnSpPr>
          <p:nvPr/>
        </p:nvCxnSpPr>
        <p:spPr bwMode="auto">
          <a:xfrm flipV="1">
            <a:off x="2667000" y="5448300"/>
            <a:ext cx="762000" cy="11525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4279310" name="AutoShape 15"/>
          <p:cNvCxnSpPr>
            <a:cxnSpLocks noChangeShapeType="1"/>
            <a:stCxn id="4279306" idx="6"/>
          </p:cNvCxnSpPr>
          <p:nvPr/>
        </p:nvCxnSpPr>
        <p:spPr bwMode="auto">
          <a:xfrm flipV="1">
            <a:off x="2686050" y="2525713"/>
            <a:ext cx="666750" cy="2762250"/>
          </a:xfrm>
          <a:prstGeom prst="bentConnector3">
            <a:avLst>
              <a:gd name="adj1" fmla="val 4856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4279311" name="Text Box 16"/>
          <p:cNvSpPr txBox="1">
            <a:spLocks noChangeArrowheads="1"/>
          </p:cNvSpPr>
          <p:nvPr/>
        </p:nvSpPr>
        <p:spPr bwMode="auto">
          <a:xfrm>
            <a:off x="3810000" y="2362200"/>
            <a:ext cx="123623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</a:rPr>
              <a:t>Earthquake</a:t>
            </a:r>
          </a:p>
        </p:txBody>
      </p:sp>
      <p:sp>
        <p:nvSpPr>
          <p:cNvPr id="4279312" name="Line 17"/>
          <p:cNvSpPr>
            <a:spLocks noChangeShapeType="1"/>
          </p:cNvSpPr>
          <p:nvPr/>
        </p:nvSpPr>
        <p:spPr bwMode="auto">
          <a:xfrm>
            <a:off x="5105400" y="2057400"/>
            <a:ext cx="1295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4279314" name="Picture 12"/>
          <p:cNvPicPr>
            <a:picLocks noChangeAspect="1" noChangeArrowheads="1"/>
          </p:cNvPicPr>
          <p:nvPr/>
        </p:nvPicPr>
        <p:blipFill>
          <a:blip r:embed="rId4" cstate="print"/>
          <a:srcRect l="665" t="24306" r="48795" b="26476"/>
          <a:stretch>
            <a:fillRect/>
          </a:stretch>
        </p:blipFill>
        <p:spPr bwMode="auto">
          <a:xfrm>
            <a:off x="3413125" y="4492625"/>
            <a:ext cx="390207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9315" name="Picture 13"/>
          <p:cNvPicPr>
            <a:picLocks noChangeAspect="1" noChangeArrowheads="1"/>
          </p:cNvPicPr>
          <p:nvPr/>
        </p:nvPicPr>
        <p:blipFill>
          <a:blip r:embed="rId5" cstate="print"/>
          <a:srcRect l="4649" t="33530" r="5859"/>
          <a:stretch>
            <a:fillRect/>
          </a:stretch>
        </p:blipFill>
        <p:spPr bwMode="auto">
          <a:xfrm>
            <a:off x="3200400" y="2303462"/>
            <a:ext cx="4800600" cy="196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279316" name="Text Box 18"/>
          <p:cNvSpPr txBox="1">
            <a:spLocks noChangeArrowheads="1"/>
          </p:cNvSpPr>
          <p:nvPr/>
        </p:nvSpPr>
        <p:spPr bwMode="auto">
          <a:xfrm>
            <a:off x="7391400" y="6172200"/>
            <a:ext cx="1082675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</a:rPr>
              <a:t>Real Time</a:t>
            </a:r>
          </a:p>
        </p:txBody>
      </p:sp>
      <p:sp>
        <p:nvSpPr>
          <p:cNvPr id="4279317" name="Text Box 19"/>
          <p:cNvSpPr txBox="1">
            <a:spLocks noChangeArrowheads="1"/>
          </p:cNvSpPr>
          <p:nvPr/>
        </p:nvSpPr>
        <p:spPr bwMode="auto">
          <a:xfrm>
            <a:off x="7010400" y="3903662"/>
            <a:ext cx="957263" cy="3381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</a:rPr>
              <a:t>Archival</a:t>
            </a:r>
          </a:p>
        </p:txBody>
      </p:sp>
    </p:spTree>
    <p:extLst>
      <p:ext uri="{BB962C8B-B14F-4D97-AF65-F5344CB8AC3E}">
        <p14:creationId xmlns:p14="http://schemas.microsoft.com/office/powerpoint/2010/main" val="18924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6E8F-320A-4F88-A1C1-224964FFF5EC}" type="slidenum">
              <a:rPr lang="en-US">
                <a:solidFill>
                  <a:srgbClr val="FFFFFF"/>
                </a:solidFill>
              </a:rPr>
              <a:pPr/>
              <a:t>80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1728787" cy="395288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U-CITIZEN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2555875" y="549275"/>
            <a:ext cx="5022850" cy="1411288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smtClean="0">
                <a:solidFill>
                  <a:srgbClr val="FFFFFF"/>
                </a:solidFill>
              </a:rPr>
              <a:t>technology enhancing </a:t>
            </a:r>
            <a:r>
              <a:rPr lang="fi-FI" sz="2800" smtClean="0">
                <a:solidFill>
                  <a:srgbClr val="FF3300"/>
                </a:solidFill>
              </a:rPr>
              <a:t>collectivity</a:t>
            </a:r>
            <a:r>
              <a:rPr lang="fi-FI" sz="2800" smtClean="0">
                <a:solidFill>
                  <a:srgbClr val="FFFFFF"/>
                </a:solidFill>
              </a:rPr>
              <a:t> </a:t>
            </a:r>
            <a:r>
              <a:rPr lang="fi-FI" sz="2800" smtClean="0">
                <a:solidFill>
                  <a:srgbClr val="FFFFFF"/>
                </a:solidFill>
                <a:sym typeface="Wingdings" panose="05000000000000000000" pitchFamily="2" charset="2"/>
              </a:rPr>
              <a:t> towards more uniform culture?</a:t>
            </a: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971550" y="2276475"/>
            <a:ext cx="4244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smtClean="0">
                <a:solidFill>
                  <a:srgbClr val="FFFFFF"/>
                </a:solidFill>
                <a:sym typeface="Wingdings" panose="05000000000000000000" pitchFamily="2" charset="2"/>
              </a:rPr>
              <a:t>cyborgization of humans?</a:t>
            </a:r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1042988" y="4652963"/>
            <a:ext cx="3273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smtClean="0">
                <a:solidFill>
                  <a:srgbClr val="FF3300"/>
                </a:solidFill>
                <a:sym typeface="Wingdings" panose="05000000000000000000" pitchFamily="2" charset="2"/>
              </a:rPr>
              <a:t>surveillance</a:t>
            </a:r>
            <a:r>
              <a:rPr lang="fi-FI" sz="2800" smtClean="0">
                <a:solidFill>
                  <a:srgbClr val="FFFFFF"/>
                </a:solidFill>
                <a:sym typeface="Wingdings" panose="05000000000000000000" pitchFamily="2" charset="2"/>
              </a:rPr>
              <a:t> society</a:t>
            </a:r>
          </a:p>
        </p:txBody>
      </p:sp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684213" y="5373688"/>
            <a:ext cx="472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smtClean="0">
                <a:solidFill>
                  <a:srgbClr val="FFFFFF"/>
                </a:solidFill>
                <a:sym typeface="Wingdings" panose="05000000000000000000" pitchFamily="2" charset="2"/>
              </a:rPr>
              <a:t>DIGITAL DIVIDE, DIGERATI</a:t>
            </a: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1116013" y="3068638"/>
            <a:ext cx="292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Robot-Human interaction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55650" y="3716338"/>
            <a:ext cx="4968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smtClean="0">
                <a:solidFill>
                  <a:srgbClr val="FFFFFF"/>
                </a:solidFill>
              </a:rPr>
              <a:t>automatic tracking, evaluating, transferring information, control</a:t>
            </a:r>
            <a:endParaRPr lang="en-US" b="1" smtClean="0">
              <a:solidFill>
                <a:srgbClr val="FFFFFF"/>
              </a:solidFill>
            </a:endParaRPr>
          </a:p>
        </p:txBody>
      </p:sp>
      <p:pic>
        <p:nvPicPr>
          <p:cNvPr id="103439" name="Picture 15" descr="ben-digital-div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997200"/>
            <a:ext cx="2630487" cy="34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395288" y="1125538"/>
            <a:ext cx="19081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smtClean="0">
                <a:solidFill>
                  <a:srgbClr val="FFFFFF"/>
                </a:solidFill>
                <a:sym typeface="Wingdings" panose="05000000000000000000" pitchFamily="2" charset="2"/>
              </a:rPr>
              <a:t>ubiquitous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800" smtClean="0">
                <a:solidFill>
                  <a:srgbClr val="FFFFFF"/>
                </a:solidFill>
                <a:sym typeface="Wingdings" panose="05000000000000000000" pitchFamily="2" charset="2"/>
              </a:rPr>
              <a:t>urbanity</a:t>
            </a:r>
          </a:p>
        </p:txBody>
      </p:sp>
    </p:spTree>
    <p:extLst>
      <p:ext uri="{BB962C8B-B14F-4D97-AF65-F5344CB8AC3E}">
        <p14:creationId xmlns:p14="http://schemas.microsoft.com/office/powerpoint/2010/main" val="19111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FE5-D53B-412F-96B6-5A868103D2A1}" type="slidenum">
              <a:rPr lang="en-US">
                <a:solidFill>
                  <a:srgbClr val="FFFFFF"/>
                </a:solidFill>
              </a:rPr>
              <a:pPr/>
              <a:t>81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908050"/>
            <a:ext cx="4968875" cy="4525963"/>
          </a:xfrm>
        </p:spPr>
        <p:txBody>
          <a:bodyPr/>
          <a:lstStyle/>
          <a:p>
            <a:pPr>
              <a:buFontTx/>
              <a:buNone/>
            </a:pPr>
            <a:endParaRPr lang="fi-FI" sz="2400"/>
          </a:p>
          <a:p>
            <a:pPr>
              <a:buFontTx/>
              <a:buNone/>
            </a:pPr>
            <a:r>
              <a:rPr lang="fi-FI" sz="2400"/>
              <a:t>u-Korea has no intimacy or ethical issues – or has it?</a:t>
            </a:r>
          </a:p>
          <a:p>
            <a:endParaRPr lang="fi-FI" sz="2400"/>
          </a:p>
          <a:p>
            <a:pPr lvl="2"/>
            <a:endParaRPr lang="en-US" sz="1800" b="1"/>
          </a:p>
          <a:p>
            <a:endParaRPr lang="en-US"/>
          </a:p>
        </p:txBody>
      </p:sp>
      <p:pic>
        <p:nvPicPr>
          <p:cNvPr id="101381" name="Picture 5" descr="arin_robot_do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16338"/>
            <a:ext cx="2003425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rogun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860800"/>
            <a:ext cx="2735263" cy="22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79388" y="260350"/>
            <a:ext cx="1728787" cy="669925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b="1" smtClean="0">
                <a:solidFill>
                  <a:srgbClr val="000099"/>
                </a:solidFill>
                <a:latin typeface="Arial Black" panose="020B0A04020102020204" pitchFamily="34" charset="0"/>
              </a:rPr>
              <a:t>U-KOREA VALUES</a:t>
            </a:r>
            <a:endParaRPr lang="en-US" b="1" smtClean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pic>
        <p:nvPicPr>
          <p:cNvPr id="1013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908050"/>
            <a:ext cx="3173413" cy="259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6" name="Picture 10" descr="past, present or future? by view-askew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49500"/>
            <a:ext cx="2592387" cy="18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64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11/02/2009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Korean Ubiquitous Society Visions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D7CC-2D42-40D8-BFC8-285E7102AF49}" type="slidenum">
              <a:rPr lang="en-US">
                <a:solidFill>
                  <a:srgbClr val="FFFFFF"/>
                </a:solidFill>
              </a:rPr>
              <a:pPr/>
              <a:t>82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/>
              <a:t>Thank you</a:t>
            </a:r>
          </a:p>
          <a:p>
            <a:pPr algn="ctr">
              <a:buFontTx/>
              <a:buNone/>
            </a:pPr>
            <a:r>
              <a:rPr lang="en-US"/>
              <a:t>&amp;</a:t>
            </a:r>
          </a:p>
          <a:p>
            <a:pPr algn="ctr">
              <a:buFontTx/>
              <a:buNone/>
            </a:pPr>
            <a:r>
              <a:rPr lang="en-US"/>
              <a:t>Hug a robot today!</a:t>
            </a:r>
          </a:p>
        </p:txBody>
      </p:sp>
      <p:pic>
        <p:nvPicPr>
          <p:cNvPr id="78851" name="Picture 3" descr="AAAAArmJ97UAAAAAACjej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357563"/>
            <a:ext cx="1985963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73025"/>
            <a:ext cx="15732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1200" b="1" smtClean="0">
                <a:solidFill>
                  <a:srgbClr val="FFFFFF"/>
                </a:solidFill>
              </a:rPr>
              <a:t>jukka.jouhki@jyu.fi</a:t>
            </a:r>
            <a:endParaRPr lang="en-US" sz="1200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192"/>
            <a:ext cx="8991600" cy="1143000"/>
          </a:xfrm>
        </p:spPr>
        <p:txBody>
          <a:bodyPr/>
          <a:lstStyle/>
          <a:p>
            <a:r>
              <a:rPr lang="en-US" sz="4000" dirty="0" smtClean="0"/>
              <a:t>Sensor Grid supported by Sensor Cloud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7200" y="1033753"/>
            <a:ext cx="7086600" cy="4174490"/>
          </a:xfrm>
          <a:prstGeom prst="rect">
            <a:avLst/>
          </a:prstGeom>
        </p:spPr>
      </p:sp>
      <p:sp>
        <p:nvSpPr>
          <p:cNvPr id="31" name="Cloud 30"/>
          <p:cNvSpPr/>
          <p:nvPr/>
        </p:nvSpPr>
        <p:spPr>
          <a:xfrm>
            <a:off x="2652843" y="1529032"/>
            <a:ext cx="2416775" cy="22179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</a:pPr>
            <a:r>
              <a:rPr lang="en-US" sz="1000">
                <a:solidFill>
                  <a:prstClr val="black"/>
                </a:solidFill>
                <a:ea typeface="Calibri"/>
                <a:cs typeface="Times New Roman"/>
              </a:rPr>
              <a:t> </a:t>
            </a:r>
            <a:endParaRPr lang="en-US" sz="140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62009" y="1293965"/>
            <a:ext cx="969098" cy="40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solidFill>
                  <a:prstClr val="black"/>
                </a:solidFill>
                <a:ea typeface="Calibri"/>
                <a:cs typeface="Times New Roman"/>
              </a:rPr>
              <a:t>Sensor</a:t>
            </a:r>
          </a:p>
        </p:txBody>
      </p:sp>
      <p:sp>
        <p:nvSpPr>
          <p:cNvPr id="33" name="Oval 32"/>
          <p:cNvSpPr/>
          <p:nvPr/>
        </p:nvSpPr>
        <p:spPr>
          <a:xfrm>
            <a:off x="727654" y="2445216"/>
            <a:ext cx="968519" cy="4084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/>
                <a:ea typeface="Calibri"/>
              </a:rPr>
              <a:t>Sensor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27654" y="3536319"/>
            <a:ext cx="968519" cy="4084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/>
                <a:ea typeface="Calibri"/>
              </a:rPr>
              <a:t>Sensor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831061" y="1702663"/>
            <a:ext cx="821862" cy="421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831061" y="2631448"/>
            <a:ext cx="62552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831011" y="3300613"/>
            <a:ext cx="625648" cy="2353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5817766" y="1219354"/>
            <a:ext cx="1410855" cy="9044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>
                <a:solidFill>
                  <a:prstClr val="black"/>
                </a:solidFill>
                <a:ea typeface="Calibri"/>
                <a:cs typeface="Times New Roman"/>
              </a:rPr>
              <a:t>Client Application Enterprise App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37948" y="2554166"/>
            <a:ext cx="1411489" cy="90619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>
                <a:solidFill>
                  <a:prstClr val="black"/>
                </a:solidFill>
                <a:latin typeface="Times New Roman"/>
                <a:ea typeface="Calibri"/>
              </a:rPr>
              <a:t>Client Application Desktop Client</a:t>
            </a:r>
            <a:endParaRPr lang="en-US" sz="160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703366" y="3726111"/>
            <a:ext cx="1325914" cy="93175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/>
                <a:ea typeface="Calibri"/>
              </a:rPr>
              <a:t>Client Application Web Client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069280" y="1702756"/>
            <a:ext cx="650299" cy="3094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068943" y="2951673"/>
            <a:ext cx="85738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603013" y="3534916"/>
            <a:ext cx="577009" cy="471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1830968" y="2244302"/>
            <a:ext cx="711371" cy="3218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>
                <a:solidFill>
                  <a:prstClr val="black"/>
                </a:solidFill>
                <a:ea typeface="Calibri"/>
                <a:cs typeface="Times New Roman"/>
              </a:rPr>
              <a:t>Publish</a:t>
            </a:r>
            <a:endParaRPr lang="en-US" sz="160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990399" y="3536333"/>
            <a:ext cx="711371" cy="3218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>
                <a:solidFill>
                  <a:prstClr val="black"/>
                </a:solidFill>
                <a:ea typeface="Calibri"/>
                <a:cs typeface="Times New Roman"/>
              </a:rPr>
              <a:t>Publish</a:t>
            </a:r>
            <a:endParaRPr lang="en-US" sz="160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4886175" y="1381667"/>
            <a:ext cx="710638" cy="3211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solidFill>
                  <a:prstClr val="black"/>
                </a:solidFill>
                <a:ea typeface="Calibri"/>
                <a:cs typeface="Times New Roman"/>
              </a:rPr>
              <a:t>Notify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5216485" y="2566154"/>
            <a:ext cx="710042" cy="320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>
                <a:solidFill>
                  <a:prstClr val="black"/>
                </a:solidFill>
                <a:ea typeface="Calibri"/>
                <a:cs typeface="Times New Roman"/>
              </a:rPr>
              <a:t>Notify</a:t>
            </a:r>
            <a:endParaRPr lang="en-US" sz="160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4921547" y="3426083"/>
            <a:ext cx="709905" cy="3196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>
                <a:solidFill>
                  <a:prstClr val="black"/>
                </a:solidFill>
                <a:ea typeface="Calibri"/>
                <a:cs typeface="Times New Roman"/>
              </a:rPr>
              <a:t>Notify</a:t>
            </a:r>
            <a:endParaRPr lang="en-US" sz="160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3063911" y="2126767"/>
            <a:ext cx="1594637" cy="11767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prstClr val="black"/>
                </a:solidFill>
                <a:ea typeface="Calibri"/>
                <a:cs typeface="Times New Roman"/>
              </a:rPr>
              <a:t>Sensor Cloud</a:t>
            </a:r>
            <a:r>
              <a:rPr lang="en-US" sz="1400" dirty="0">
                <a:solidFill>
                  <a:prstClr val="black"/>
                </a:solidFill>
                <a:ea typeface="Calibri"/>
                <a:cs typeface="Times New Roman"/>
              </a:rPr>
              <a:t> </a:t>
            </a:r>
          </a:p>
          <a:p>
            <a:pPr marL="171450" indent="-171450">
              <a:lnSpc>
                <a:spcPct val="115000"/>
              </a:lnSpc>
              <a:buFontTx/>
              <a:buChar char="-"/>
            </a:pPr>
            <a:r>
              <a:rPr lang="en-US" sz="1000" dirty="0">
                <a:solidFill>
                  <a:prstClr val="black"/>
                </a:solidFill>
                <a:ea typeface="Calibri"/>
                <a:cs typeface="Times New Roman"/>
              </a:rPr>
              <a:t>Control</a:t>
            </a:r>
          </a:p>
          <a:p>
            <a:pPr marL="171450" indent="-171450">
              <a:lnSpc>
                <a:spcPct val="115000"/>
              </a:lnSpc>
              <a:buFontTx/>
              <a:buChar char="-"/>
            </a:pPr>
            <a:r>
              <a:rPr lang="en-US" sz="1100" dirty="0">
                <a:solidFill>
                  <a:prstClr val="black"/>
                </a:solidFill>
                <a:ea typeface="Calibri"/>
                <a:cs typeface="Times New Roman"/>
              </a:rPr>
              <a:t>Subscribe()</a:t>
            </a:r>
            <a:endParaRPr lang="en-US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171450" indent="-171450">
              <a:lnSpc>
                <a:spcPct val="115000"/>
              </a:lnSpc>
              <a:buFontTx/>
              <a:buChar char="-"/>
            </a:pPr>
            <a:r>
              <a:rPr lang="en-US" sz="1100" dirty="0">
                <a:solidFill>
                  <a:prstClr val="black"/>
                </a:solidFill>
                <a:ea typeface="Calibri"/>
                <a:cs typeface="Times New Roman"/>
              </a:rPr>
              <a:t>Notify()</a:t>
            </a:r>
            <a:endParaRPr lang="en-US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171450" indent="-171450">
              <a:lnSpc>
                <a:spcPct val="115000"/>
              </a:lnSpc>
              <a:buFontTx/>
              <a:buChar char="-"/>
            </a:pPr>
            <a:r>
              <a:rPr lang="en-US" sz="1100" dirty="0">
                <a:solidFill>
                  <a:prstClr val="black"/>
                </a:solidFill>
                <a:ea typeface="Calibri"/>
                <a:cs typeface="Times New Roman"/>
              </a:rPr>
              <a:t>Unsubscribe()</a:t>
            </a:r>
            <a:endParaRPr lang="en-US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solidFill>
                  <a:prstClr val="black"/>
                </a:solidFill>
                <a:ea typeface="Calibri"/>
                <a:cs typeface="Times New Roman"/>
              </a:rPr>
              <a:t> </a:t>
            </a: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1987406" y="1561325"/>
            <a:ext cx="711371" cy="3218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solidFill>
                  <a:prstClr val="black"/>
                </a:solidFill>
                <a:ea typeface="Calibri"/>
                <a:cs typeface="Times New Roman"/>
              </a:rPr>
              <a:t>Publish</a:t>
            </a:r>
          </a:p>
        </p:txBody>
      </p:sp>
      <p:sp>
        <p:nvSpPr>
          <p:cNvPr id="51" name="Rectangle 6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Rectangle 76"/>
          <p:cNvSpPr>
            <a:spLocks noChangeArrowheads="1"/>
          </p:cNvSpPr>
          <p:nvPr/>
        </p:nvSpPr>
        <p:spPr bwMode="auto">
          <a:xfrm>
            <a:off x="0" y="4040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2083" y="859732"/>
            <a:ext cx="182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Sensor Grid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8601" y="4800600"/>
            <a:ext cx="7637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Pub-Sub Brokers are cloud interface for sensors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Filters subscribe to data from Sensors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Naturally Collaborative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Rebuilding software from scratch as Open Source – collaboration welcome</a:t>
            </a:r>
          </a:p>
        </p:txBody>
      </p:sp>
    </p:spTree>
    <p:extLst>
      <p:ext uri="{BB962C8B-B14F-4D97-AF65-F5344CB8AC3E}">
        <p14:creationId xmlns:p14="http://schemas.microsoft.com/office/powerpoint/2010/main" val="7510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8.0&quot;&gt;&lt;object type=&quot;1&quot; unique_id=&quot;10001&quot;&gt;&lt;object type=&quot;8&quot; unique_id=&quot;41737&quot;&gt;&lt;/object&gt;&lt;object type=&quot;2&quot; unique_id=&quot;41738&quot;&gt;&lt;object type=&quot;3&quot; unique_id=&quot;41739&quot;&gt;&lt;property id=&quot;20148&quot; value=&quot;5&quot;/&gt;&lt;property id=&quot;20300&quot; value=&quot;Slide 1 - &amp;quot;X-Informatics  Sensors &amp;quot;&quot;/&gt;&lt;property id=&quot;20307&quot; value=&quot;271&quot;/&gt;&lt;/object&gt;&lt;object type=&quot;3&quot; unique_id=&quot;41740&quot;&gt;&lt;property id=&quot;20148&quot; value=&quot;5&quot;/&gt;&lt;property id=&quot;20300&quot; value=&quot;Slide 2&quot;/&gt;&lt;property id=&quot;20307&quot; value=&quot;272&quot;/&gt;&lt;/object&gt;&lt;object type=&quot;3&quot; unique_id=&quot;41741&quot;&gt;&lt;property id=&quot;20148&quot; value=&quot;5&quot;/&gt;&lt;property id=&quot;20300&quot; value=&quot;Slide 3 - &amp;quot;The Course in One Sentence&amp;quot;&quot;/&gt;&lt;property id=&quot;20307&quot; value=&quot;273&quot;/&gt;&lt;/object&gt;&lt;object type=&quot;3&quot; unique_id=&quot;41742&quot;&gt;&lt;property id=&quot;20148&quot; value=&quot;5&quot;/&gt;&lt;property id=&quot;20300&quot; value=&quot;Slide 5 - &amp;quot;Sensor Grids and Clouds&amp;quot;&quot;/&gt;&lt;property id=&quot;20307&quot; value=&quot;257&quot;/&gt;&lt;/object&gt;&lt;object type=&quot;3&quot; unique_id=&quot;41743&quot;&gt;&lt;property id=&quot;20148&quot; value=&quot;5&quot;/&gt;&lt;property id=&quot;20300&quot; value=&quot;Slide 6 - &amp;quot;Sensors (Things) as a Service&amp;quot;&quot;/&gt;&lt;property id=&quot;20307&quot; value=&quot;258&quot;/&gt;&lt;/object&gt;&lt;object type=&quot;3&quot; unique_id=&quot;41744&quot;&gt;&lt;property id=&quot;20148&quot; value=&quot;5&quot;/&gt;&lt;property id=&quot;20300&quot; value=&quot;Slide 7 - &amp;quot;Some Sensors&amp;quot;&quot;/&gt;&lt;property id=&quot;20307&quot; value=&quot;259&quot;/&gt;&lt;/object&gt;&lt;object type=&quot;3&quot; unique_id=&quot;41745&quot;&gt;&lt;property id=&quot;20148&quot; value=&quot;5&quot;/&gt;&lt;property id=&quot;20300&quot; value=&quot;Slide 8 - &amp;quot;Real-Time GPS Sensor Data-Mining&amp;quot;&quot;/&gt;&lt;property id=&quot;20307&quot; value=&quot;260&quot;/&gt;&lt;/object&gt;&lt;object type=&quot;3&quot; unique_id=&quot;41746&quot;&gt;&lt;property id=&quot;20148&quot; value=&quot;5&quot;/&gt;&lt;property id=&quot;20300&quot; value=&quot;Slide 9 - &amp;quot;Sensor Grid supported by Sensor Cloud&amp;quot;&quot;/&gt;&lt;property id=&quot;20307&quot; value=&quot;261&quot;/&gt;&lt;/object&gt;&lt;object type=&quot;3&quot; unique_id=&quot;41747&quot;&gt;&lt;property id=&quot;20148&quot; value=&quot;5&quot;/&gt;&lt;property id=&quot;20300&quot; value=&quot;Slide 10 - &amp;quot;Sensor Cloud Architecture&amp;quot;&quot;/&gt;&lt;property id=&quot;20307&quot; value=&quot;262&quot;/&gt;&lt;/object&gt;&lt;object type=&quot;3&quot; unique_id=&quot;41748&quot;&gt;&lt;property id=&quot;20148&quot; value=&quot;5&quot;/&gt;&lt;property id=&quot;20300&quot; value=&quot;Slide 11 - &amp;quot;Sensor Grid Client Outputs  Video 4 Tribot RFID GPS&amp;quot;&quot;/&gt;&lt;property id=&quot;20307&quot; value=&quot;263&quot;/&gt;&lt;/object&gt;&lt;object type=&quot;3&quot; unique_id=&quot;41749&quot;&gt;&lt;property id=&quot;20148&quot; value=&quot;5&quot;/&gt;&lt;property id=&quot;20300&quot; value=&quot;Slide 12 - &amp;quot;Performance of Pub-Sub Cloud Brokers&amp;quot;&quot;/&gt;&lt;property id=&quot;20307&quot; value=&quot;264&quot;/&gt;&lt;/object&gt;&lt;object type=&quot;3&quot; unique_id=&quot;41750&quot;&gt;&lt;property id=&quot;20148&quot; value=&quot;5&quot;/&gt;&lt;property id=&quot;20300&quot; value=&quot;Slide 13&quot;/&gt;&lt;property id=&quot;20307&quot; value=&quot;265&quot;/&gt;&lt;/object&gt;&lt;object type=&quot;3&quot; unique_id=&quot;41751&quot;&gt;&lt;property id=&quot;20148&quot; value=&quot;5&quot;/&gt;&lt;property id=&quot;20300&quot; value=&quot;Slide 14&quot;/&gt;&lt;property id=&quot;20307&quot; value=&quot;266&quot;/&gt;&lt;/object&gt;&lt;object type=&quot;3&quot; unique_id=&quot;41752&quot;&gt;&lt;property id=&quot;20148&quot; value=&quot;5&quot;/&gt;&lt;property id=&quot;20300&quot; value=&quot;Slide 15 - &amp;quot;Hidden Markov Method based  Layer Finding&amp;quot;&quot;/&gt;&lt;property id=&quot;20307&quot; value=&quot;267&quot;/&gt;&lt;/object&gt;&lt;object type=&quot;3&quot; unique_id=&quot;41753&quot;&gt;&lt;property id=&quot;20148&quot; value=&quot;5&quot;/&gt;&lt;property id=&quot;20300&quot; value=&quot;Slide 16 - &amp;quot;Back Projection Speedup of GPU wrt Matlab 2 processor Xeon CPU &amp;quot;&quot;/&gt;&lt;property id=&quot;20307&quot; value=&quot;268&quot;/&gt;&lt;/object&gt;&lt;object type=&quot;3&quot; unique_id=&quot;80581&quot;&gt;&lt;property id=&quot;20148&quot; value=&quot;5&quot;/&gt;&lt;property id=&quot;20300&quot; value=&quot;Slide 4 - &amp;quot;Sensor Informatics&amp;quot;&quot;/&gt;&lt;property id=&quot;20307&quot; value=&quot;301&quot;/&gt;&lt;/object&gt;&lt;object type=&quot;3&quot; unique_id=&quot;80582&quot;&gt;&lt;property id=&quot;20148&quot; value=&quot;5&quot;/&gt;&lt;property id=&quot;20300&quot; value=&quot;Slide 17 - &amp;quot;Smart Cities Homes Transportation&amp;quot;&quot;/&gt;&lt;property id=&quot;20307&quot; value=&quot;274&quot;/&gt;&lt;/object&gt;&lt;object type=&quot;3&quot; unique_id=&quot;80583&quot;&gt;&lt;property id=&quot;20148&quot; value=&quot;5&quot;/&gt;&lt;property id=&quot;20300&quot; value=&quot;Slide 18&quot;/&gt;&lt;property id=&quot;20307&quot; value=&quot;275&quot;/&gt;&lt;/object&gt;&lt;object type=&quot;3&quot; unique_id=&quot;80584&quot;&gt;&lt;property id=&quot;20148&quot; value=&quot;5&quot;/&gt;&lt;property id=&quot;20300&quot; value=&quot;Slide 19 - &amp;quot;Smart Grid&amp;quot;&quot;/&gt;&lt;property id=&quot;20307&quot; value=&quot;302&quot;/&gt;&lt;/object&gt;&lt;object type=&quot;3&quot; unique_id=&quot;80585&quot;&gt;&lt;property id=&quot;20148&quot; value=&quot;5&quot;/&gt;&lt;property id=&quot;20300&quot; value=&quot;Slide 20 - &amp;quot;Smart Grid&amp;quot;&quot;/&gt;&lt;property id=&quot;20307&quot; value=&quot;303&quot;/&gt;&lt;/object&gt;&lt;object type=&quot;3&quot; unique_id=&quot;80586&quot;&gt;&lt;property id=&quot;20148&quot; value=&quot;5&quot;/&gt;&lt;property id=&quot;20300&quot; value=&quot;Slide 21 - &amp;quot;US Electricity Grid&amp;quot;&quot;/&gt;&lt;property id=&quot;20307&quot; value=&quot;304&quot;/&gt;&lt;/object&gt;&lt;object type=&quot;3&quot; unique_id=&quot;80587&quot;&gt;&lt;property id=&quot;20148&quot; value=&quot;5&quot;/&gt;&lt;property id=&quot;20300&quot; value=&quot;Slide 22&quot;/&gt;&lt;property id=&quot;20307&quot; value=&quot;305&quot;/&gt;&lt;/object&gt;&lt;object type=&quot;3&quot; unique_id=&quot;80588&quot;&gt;&lt;property id=&quot;20148&quot; value=&quot;5&quot;/&gt;&lt;property id=&quot;20300&quot; value=&quot;Slide 23 - &amp;quot;Goal&amp;quot;&quot;/&gt;&lt;property id=&quot;20307&quot; value=&quot;306&quot;/&gt;&lt;/object&gt;&lt;object type=&quot;3&quot; unique_id=&quot;80589&quot;&gt;&lt;property id=&quot;20148&quot; value=&quot;5&quot;/&gt;&lt;property id=&quot;20300&quot; value=&quot;Slide 24 - &amp;quot;Smart Grid&amp;quot;&quot;/&gt;&lt;property id=&quot;20307&quot; value=&quot;307&quot;/&gt;&lt;/object&gt;&lt;object type=&quot;3&quot; unique_id=&quot;80590&quot;&gt;&lt;property id=&quot;20148&quot; value=&quot;5&quot;/&gt;&lt;property id=&quot;20300&quot; value=&quot;Slide 25 - &amp;quot;Smart Grid Attributes&amp;quot;&quot;/&gt;&lt;property id=&quot;20307&quot; value=&quot;308&quot;/&gt;&lt;/object&gt;&lt;object type=&quot;3&quot; unique_id=&quot;80591&quot;&gt;&lt;property id=&quot;20148&quot; value=&quot;5&quot;/&gt;&lt;property id=&quot;20300&quot; value=&quot;Slide 26 - &amp;quot;Outline&amp;quot;&quot;/&gt;&lt;property id=&quot;20307&quot; value=&quot;309&quot;/&gt;&lt;/object&gt;&lt;object type=&quot;3&quot; unique_id=&quot;80592&quot;&gt;&lt;property id=&quot;20148&quot; value=&quot;5&quot;/&gt;&lt;property id=&quot;20300&quot; value=&quot;Slide 27 - &amp;quot;Advanced Sensing and Measurement&amp;quot;&quot;/&gt;&lt;property id=&quot;20307&quot; value=&quot;310&quot;/&gt;&lt;/object&gt;&lt;object type=&quot;3&quot; unique_id=&quot;80593&quot;&gt;&lt;property id=&quot;20148&quot; value=&quot;5&quot;/&gt;&lt;property id=&quot;20300&quot; value=&quot;Slide 28 - &amp;quot;Advanced Sensing and Measurement&amp;quot;&quot;/&gt;&lt;property id=&quot;20307&quot; value=&quot;311&quot;/&gt;&lt;/object&gt;&lt;object type=&quot;3&quot; unique_id=&quot;80594&quot;&gt;&lt;property id=&quot;20148&quot; value=&quot;5&quot;/&gt;&lt;property id=&quot;20300&quot; value=&quot;Slide 29 - &amp;quot;Advanced Sensing and Measurement&amp;quot;&quot;/&gt;&lt;property id=&quot;20307&quot; value=&quot;312&quot;/&gt;&lt;/object&gt;&lt;object type=&quot;3&quot; unique_id=&quot;80595&quot;&gt;&lt;property id=&quot;20148&quot; value=&quot;5&quot;/&gt;&lt;property id=&quot;20300&quot; value=&quot;Slide 30 - &amp;quot;Advanced Sensing and Measurement&amp;quot;&quot;/&gt;&lt;property id=&quot;20307&quot; value=&quot;313&quot;/&gt;&lt;/object&gt;&lt;object type=&quot;3&quot; unique_id=&quot;80596&quot;&gt;&lt;property id=&quot;20148&quot; value=&quot;5&quot;/&gt;&lt;property id=&quot;20300&quot; value=&quot;Slide 31 - &amp;quot;Outline&amp;quot;&quot;/&gt;&lt;property id=&quot;20307&quot; value=&quot;314&quot;/&gt;&lt;/object&gt;&lt;object type=&quot;3&quot; unique_id=&quot;80597&quot;&gt;&lt;property id=&quot;20148&quot; value=&quot;5&quot;/&gt;&lt;property id=&quot;20300&quot; value=&quot;Slide 32 - &amp;quot;Integrated Communications and Security&amp;quot;&quot;/&gt;&lt;property id=&quot;20307&quot; value=&quot;315&quot;/&gt;&lt;/object&gt;&lt;object type=&quot;3&quot; unique_id=&quot;80598&quot;&gt;&lt;property id=&quot;20148&quot; value=&quot;5&quot;/&gt;&lt;property id=&quot;20300&quot; value=&quot;Slide 33 - &amp;quot;Wireless Sensor Network&amp;quot;&quot;/&gt;&lt;property id=&quot;20307&quot; value=&quot;316&quot;/&gt;&lt;/object&gt;&lt;object type=&quot;3&quot; unique_id=&quot;80599&quot;&gt;&lt;property id=&quot;20148&quot; value=&quot;5&quot;/&gt;&lt;property id=&quot;20300&quot; value=&quot;Slide 34 - &amp;quot;Outline&amp;quot;&quot;/&gt;&lt;property id=&quot;20307&quot; value=&quot;317&quot;/&gt;&lt;/object&gt;&lt;object type=&quot;3&quot; unique_id=&quot;80600&quot;&gt;&lt;property id=&quot;20148&quot; value=&quot;5&quot;/&gt;&lt;property id=&quot;20300&quot; value=&quot;Slide 35 - &amp;quot;Advanced Components and Subsystems &amp;quot;&quot;/&gt;&lt;property id=&quot;20307&quot; value=&quot;318&quot;/&gt;&lt;/object&gt;&lt;object type=&quot;3&quot; unique_id=&quot;80601&quot;&gt;&lt;property id=&quot;20148&quot; value=&quot;5&quot;/&gt;&lt;property id=&quot;20300&quot; value=&quot;Slide 36 - &amp;quot;Advanced Components and Subsystems &amp;quot;&quot;/&gt;&lt;property id=&quot;20307&quot; value=&quot;319&quot;/&gt;&lt;/object&gt;&lt;object type=&quot;3&quot; unique_id=&quot;80602&quot;&gt;&lt;property id=&quot;20148&quot; value=&quot;5&quot;/&gt;&lt;property id=&quot;20300&quot; value=&quot;Slide 37 - &amp;quot;Grid-to-Vehicle (G2V)&amp;quot;&quot;/&gt;&lt;property id=&quot;20307&quot; value=&quot;320&quot;/&gt;&lt;/object&gt;&lt;object type=&quot;3&quot; unique_id=&quot;80603&quot;&gt;&lt;property id=&quot;20148&quot; value=&quot;5&quot;/&gt;&lt;property id=&quot;20300&quot; value=&quot;Slide 38 - &amp;quot;V2G: Wind With Storage&amp;quot;&quot;/&gt;&lt;property id=&quot;20307&quot; value=&quot;321&quot;/&gt;&lt;/object&gt;&lt;object type=&quot;3&quot; unique_id=&quot;80604&quot;&gt;&lt;property id=&quot;20148&quot; value=&quot;5&quot;/&gt;&lt;property id=&quot;20300&quot; value=&quot;Slide 39 - &amp;quot;Outline&amp;quot;&quot;/&gt;&lt;property id=&quot;20307&quot; value=&quot;322&quot;/&gt;&lt;/object&gt;&lt;object type=&quot;3&quot; unique_id=&quot;80605&quot;&gt;&lt;property id=&quot;20148&quot; value=&quot;5&quot;/&gt;&lt;property id=&quot;20300&quot; value=&quot;Slide 40 - &amp;quot;Improved Interfaces and Decision Support&amp;quot;&quot;/&gt;&lt;property id=&quot;20307&quot; value=&quot;323&quot;/&gt;&lt;/object&gt;&lt;object type=&quot;3&quot; unique_id=&quot;80606&quot;&gt;&lt;property id=&quot;20148&quot; value=&quot;5&quot;/&gt;&lt;property id=&quot;20300&quot; value=&quot;Slide 41 - &amp;quot;Improved Interfaces and Decision Support&amp;quot;&quot;/&gt;&lt;property id=&quot;20307&quot; value=&quot;324&quot;/&gt;&lt;/object&gt;&lt;object type=&quot;3&quot; unique_id=&quot;80607&quot;&gt;&lt;property id=&quot;20148&quot; value=&quot;5&quot;/&gt;&lt;property id=&quot;20300&quot; value=&quot;Slide 42 - &amp;quot;Outline&amp;quot;&quot;/&gt;&lt;property id=&quot;20307&quot; value=&quot;325&quot;/&gt;&lt;/object&gt;&lt;object type=&quot;3&quot; unique_id=&quot;80608&quot;&gt;&lt;property id=&quot;20148&quot; value=&quot;5&quot;/&gt;&lt;property id=&quot;20300&quot; value=&quot;Slide 43 - &amp;quot;Control Methods and Topologies&amp;quot;&quot;/&gt;&lt;property id=&quot;20307&quot; value=&quot;326&quot;/&gt;&lt;/object&gt;&lt;object type=&quot;3&quot; unique_id=&quot;80609&quot;&gt;&lt;property id=&quot;20148&quot; value=&quot;5&quot;/&gt;&lt;property id=&quot;20300&quot; value=&quot;Slide 44 - &amp;quot;IDAPS: Intelligent Distributed Autonomous Power Systems&amp;quot;&quot;/&gt;&lt;property id=&quot;20307&quot; value=&quot;327&quot;/&gt;&lt;/object&gt;&lt;object type=&quot;3&quot; unique_id=&quot;80610&quot;&gt;&lt;property id=&quot;20148&quot; value=&quot;5&quot;/&gt;&lt;property id=&quot;20300&quot; value=&quot;Slide 45&quot;/&gt;&lt;property id=&quot;20307&quot; value=&quot;328&quot;/&gt;&lt;/object&gt;&lt;object type=&quot;3&quot; unique_id=&quot;80611&quot;&gt;&lt;property id=&quot;20148&quot; value=&quot;5&quot;/&gt;&lt;property id=&quot;20300&quot; value=&quot;Slide 46 - &amp;quot;Quantifying Necessary Generation to Secure Critical Loads&amp;quot;&quot;/&gt;&lt;property id=&quot;20307&quot; value=&quot;329&quot;/&gt;&lt;/object&gt;&lt;object type=&quot;3&quot; unique_id=&quot;80612&quot;&gt;&lt;property id=&quot;20148&quot; value=&quot;5&quot;/&gt;&lt;property id=&quot;20300&quot; value=&quot;Slide 47 - &amp;quot;Outline&amp;quot;&quot;/&gt;&lt;property id=&quot;20307&quot; value=&quot;330&quot;/&gt;&lt;/object&gt;&lt;object type=&quot;3&quot; unique_id=&quot;80613&quot;&gt;&lt;property id=&quot;20148&quot; value=&quot;5&quot;/&gt;&lt;property id=&quot;20300&quot; value=&quot;Slide 48 - &amp;quot;Diverse Energy Sources&amp;quot;&quot;/&gt;&lt;property id=&quot;20307&quot; value=&quot;331&quot;/&gt;&lt;/object&gt;&lt;object type=&quot;3&quot; unique_id=&quot;80614&quot;&gt;&lt;property id=&quot;20148&quot; value=&quot;5&quot;/&gt;&lt;property id=&quot;20300&quot; value=&quot;Slide 49 - &amp;quot;Electricity Market&amp;quot;&quot;/&gt;&lt;property id=&quot;20307&quot; value=&quot;332&quot;/&gt;&lt;/object&gt;&lt;object type=&quot;3&quot; unique_id=&quot;80615&quot;&gt;&lt;property id=&quot;20148&quot; value=&quot;5&quot;/&gt;&lt;property id=&quot;20300&quot; value=&quot;Slide 50 - &amp;quot;Goal&amp;quot;&quot;/&gt;&lt;property id=&quot;20307&quot; value=&quot;333&quot;/&gt;&lt;/object&gt;&lt;object type=&quot;3&quot; unique_id=&quot;80616&quot;&gt;&lt;property id=&quot;20148&quot; value=&quot;5&quot;/&gt;&lt;property id=&quot;20300&quot; value=&quot;Slide 51 - &amp;quot;Design&amp;quot;&quot;/&gt;&lt;property id=&quot;20307&quot; value=&quot;334&quot;/&gt;&lt;/object&gt;&lt;object type=&quot;3&quot; unique_id=&quot;80617&quot;&gt;&lt;property id=&quot;20148&quot; value=&quot;5&quot;/&gt;&lt;property id=&quot;20300&quot; value=&quot;Slide 52 - &amp;quot;Stock Market&amp;quot;&quot;/&gt;&lt;property id=&quot;20307&quot; value=&quot;335&quot;/&gt;&lt;/object&gt;&lt;object type=&quot;3&quot; unique_id=&quot;80618&quot;&gt;&lt;property id=&quot;20148&quot; value=&quot;5&quot;/&gt;&lt;property id=&quot;20300&quot; value=&quot;Slide 53 - &amp;quot;Proposed Electricity Trading&amp;quot;&quot;/&gt;&lt;property id=&quot;20307&quot; value=&quot;336&quot;/&gt;&lt;/object&gt;&lt;object type=&quot;3&quot; unique_id=&quot;80619&quot;&gt;&lt;property id=&quot;20148&quot; value=&quot;5&quot;/&gt;&lt;property id=&quot;20300&quot; value=&quot;Slide 54 - &amp;quot;Conclusion&amp;quot;&quot;/&gt;&lt;property id=&quot;20307&quot; value=&quot;337&quot;/&gt;&lt;/object&gt;&lt;object type=&quot;3&quot; unique_id=&quot;80620&quot;&gt;&lt;property id=&quot;20148&quot; value=&quot;5&quot;/&gt;&lt;property id=&quot;20300&quot; value=&quot;Slide 55 - &amp;quot;References&amp;quot;&quot;/&gt;&lt;property id=&quot;20307&quot; value=&quot;338&quot;/&gt;&lt;/object&gt;&lt;object type=&quot;3&quot; unique_id=&quot;80621&quot;&gt;&lt;property id=&quot;20148&quot; value=&quot;5&quot;/&gt;&lt;property id=&quot;20300&quot; value=&quot;Slide 56 - &amp;quot;References (Cont.)&amp;quot;&quot;/&gt;&lt;property id=&quot;20307&quot; value=&quot;339&quot;/&gt;&lt;/object&gt;&lt;object type=&quot;3&quot; unique_id=&quot;80622&quot;&gt;&lt;property id=&quot;20148&quot; value=&quot;5&quot;/&gt;&lt;property id=&quot;20300&quot; value=&quot;Slide 57 - &amp;quot;References (Cont.)&amp;quot;&quot;/&gt;&lt;property id=&quot;20307&quot; value=&quot;340&quot;/&gt;&lt;/object&gt;&lt;object type=&quot;3&quot; unique_id=&quot;80623&quot;&gt;&lt;property id=&quot;20148&quot; value=&quot;5&quot;/&gt;&lt;property id=&quot;20300&quot; value=&quot;Slide 58 - &amp;quot;U-Korea&amp;quot;&quot;/&gt;&lt;property id=&quot;20307&quot; value=&quot;300&quot;/&gt;&lt;/object&gt;&lt;object type=&quot;3&quot; unique_id=&quot;80624&quot;&gt;&lt;property id=&quot;20148&quot; value=&quot;5&quot;/&gt;&lt;property id=&quot;20300&quot; value=&quot;Slide 59 - &amp;quot;KOREAN&amp;quot;&quot;/&gt;&lt;property id=&quot;20307&quot; value=&quot;276&quot;/&gt;&lt;/object&gt;&lt;object type=&quot;3&quot; unique_id=&quot;80625&quot;&gt;&lt;property id=&quot;20148&quot; value=&quot;5&quot;/&gt;&lt;property id=&quot;20300&quot; value=&quot;Slide 60 - &amp;quot;Why u-Society?  Why Korea?&amp;quot;&quot;/&gt;&lt;property id=&quot;20307&quot; value=&quot;277&quot;/&gt;&lt;/object&gt;&lt;object type=&quot;3&quot; unique_id=&quot;80626&quot;&gt;&lt;property id=&quot;20148&quot; value=&quot;5&quot;/&gt;&lt;property id=&quot;20300&quot; value=&quot;Slide 61 - &amp;quot;Population&amp;quot;&quot;/&gt;&lt;property id=&quot;20307&quot; value=&quot;278&quot;/&gt;&lt;/object&gt;&lt;object type=&quot;3&quot; unique_id=&quot;80627&quot;&gt;&lt;property id=&quot;20148&quot; value=&quot;5&quot;/&gt;&lt;property id=&quot;20300&quot; value=&quot;Slide 62 - &amp;quot;Sociocultural Context&amp;quot;&quot;/&gt;&lt;property id=&quot;20307&quot; value=&quot;279&quot;/&gt;&lt;/object&gt;&lt;object type=&quot;3&quot; unique_id=&quot;80628&quot;&gt;&lt;property id=&quot;20148&quot; value=&quot;5&quot;/&gt;&lt;property id=&quot;20300&quot; value=&quot;Slide 63 - &amp;quot;On a Global Scale&amp;quot;&quot;/&gt;&lt;property id=&quot;20307&quot; value=&quot;280&quot;/&gt;&lt;/object&gt;&lt;object type=&quot;3&quot; unique_id=&quot;80629&quot;&gt;&lt;property id=&quot;20148&quot; value=&quot;5&quot;/&gt;&lt;property id=&quot;20300&quot; value=&quot;Slide 64 - &amp;quot;Definition &amp;amp; Applications&amp;quot;&quot;/&gt;&lt;property id=&quot;20307&quot; value=&quot;281&quot;/&gt;&lt;/object&gt;&lt;object type=&quot;3&quot; unique_id=&quot;80630&quot;&gt;&lt;property id=&quot;20148&quot; value=&quot;5&quot;/&gt;&lt;property id=&quot;20300&quot; value=&quot;Slide 65 - &amp;quot;Internet&amp;quot;&quot;/&gt;&lt;property id=&quot;20307&quot; value=&quot;282&quot;/&gt;&lt;/object&gt;&lt;object type=&quot;3&quot; unique_id=&quot;80631&quot;&gt;&lt;property id=&quot;20148&quot; value=&quot;5&quot;/&gt;&lt;property id=&quot;20300&quot; value=&quot;Slide 66&quot;/&gt;&lt;property id=&quot;20307&quot; value=&quot;283&quot;/&gt;&lt;/object&gt;&lt;object type=&quot;3&quot; unique_id=&quot;80632&quot;&gt;&lt;property id=&quot;20148&quot; value=&quot;5&quot;/&gt;&lt;property id=&quot;20300&quot; value=&quot;Slide 67 - &amp;quot;Mobile communication culture&amp;quot;&quot;/&gt;&lt;property id=&quot;20307&quot; value=&quot;284&quot;/&gt;&lt;/object&gt;&lt;object type=&quot;3&quot; unique_id=&quot;80633&quot;&gt;&lt;property id=&quot;20148&quot; value=&quot;5&quot;/&gt;&lt;property id=&quot;20300&quot; value=&quot;Slide 68&quot;/&gt;&lt;property id=&quot;20307&quot; value=&quot;285&quot;/&gt;&lt;/object&gt;&lt;object type=&quot;3&quot; unique_id=&quot;80634&quot;&gt;&lt;property id=&quot;20148&quot; value=&quot;5&quot;/&gt;&lt;property id=&quot;20300&quot; value=&quot;Slide 69&quot;/&gt;&lt;property id=&quot;20307&quot; value=&quot;286&quot;/&gt;&lt;/object&gt;&lt;object type=&quot;3&quot; unique_id=&quot;80635&quot;&gt;&lt;property id=&quot;20148&quot; value=&quot;5&quot;/&gt;&lt;property id=&quot;20300&quot; value=&quot;Slide 70 - &amp;quot;Goal: u-Korea&amp;quot;&quot;/&gt;&lt;property id=&quot;20307&quot; value=&quot;287&quot;/&gt;&lt;/object&gt;&lt;object type=&quot;3&quot; unique_id=&quot;80636&quot;&gt;&lt;property id=&quot;20148&quot; value=&quot;5&quot;/&gt;&lt;property id=&quot;20300&quot; value=&quot;Slide 71 - &amp;quot;The Vision&amp;quot;&quot;/&gt;&lt;property id=&quot;20307&quot; value=&quot;288&quot;/&gt;&lt;/object&gt;&lt;object type=&quot;3&quot; unique_id=&quot;80637&quot;&gt;&lt;property id=&quot;20148&quot; value=&quot;5&quot;/&gt;&lt;property id=&quot;20300&quot; value=&quot;Slide 72 - &amp;quot;Applications&amp;quot;&quot;/&gt;&lt;property id=&quot;20307&quot; value=&quot;289&quot;/&gt;&lt;/object&gt;&lt;object type=&quot;3&quot; unique_id=&quot;80638&quot;&gt;&lt;property id=&quot;20148&quot; value=&quot;5&quot;/&gt;&lt;property id=&quot;20300&quot; value=&quot;Slide 73 - &amp;quot;A Crystallizing Case&amp;quot;&quot;/&gt;&lt;property id=&quot;20307&quot; value=&quot;290&quot;/&gt;&lt;/object&gt;&lt;object type=&quot;3&quot; unique_id=&quot;80639&quot;&gt;&lt;property id=&quot;20148&quot; value=&quot;5&quot;/&gt;&lt;property id=&quot;20300&quot; value=&quot;Slide 74&quot;/&gt;&lt;property id=&quot;20307&quot; value=&quot;291&quot;/&gt;&lt;/object&gt;&lt;object type=&quot;3&quot; unique_id=&quot;80640&quot;&gt;&lt;property id=&quot;20148&quot; value=&quot;5&quot;/&gt;&lt;property id=&quot;20300&quot; value=&quot;Slide 75&quot;/&gt;&lt;property id=&quot;20307&quot; value=&quot;292&quot;/&gt;&lt;/object&gt;&lt;object type=&quot;3&quot; unique_id=&quot;80641&quot;&gt;&lt;property id=&quot;20148&quot; value=&quot;5&quot;/&gt;&lt;property id=&quot;20300&quot; value=&quot;Slide 76&quot;/&gt;&lt;property id=&quot;20307&quot; value=&quot;293&quot;/&gt;&lt;/object&gt;&lt;object type=&quot;3&quot; unique_id=&quot;80642&quot;&gt;&lt;property id=&quot;20148&quot; value=&quot;5&quot;/&gt;&lt;property id=&quot;20300&quot; value=&quot;Slide 77 - &amp;quot;The Rhetoric Emphasizes…&amp;quot;&quot;/&gt;&lt;property id=&quot;20307&quot; value=&quot;294&quot;/&gt;&lt;/object&gt;&lt;object type=&quot;3&quot; unique_id=&quot;80643&quot;&gt;&lt;property id=&quot;20148&quot; value=&quot;5&quot;/&gt;&lt;property id=&quot;20300&quot; value=&quot;Slide 78 - &amp;quot;The Rhetoric Utilizes…&amp;quot;&quot;/&gt;&lt;property id=&quot;20307&quot; value=&quot;295&quot;/&gt;&lt;/object&gt;&lt;object type=&quot;3&quot; unique_id=&quot;80644&quot;&gt;&lt;property id=&quot;20148&quot; value=&quot;5&quot;/&gt;&lt;property id=&quot;20300&quot; value=&quot;Slide 79 - &amp;quot;The Role of the Citizen?&amp;quot;&quot;/&gt;&lt;property id=&quot;20307&quot; value=&quot;296&quot;/&gt;&lt;/object&gt;&lt;object type=&quot;3&quot; unique_id=&quot;80645&quot;&gt;&lt;property id=&quot;20148&quot; value=&quot;5&quot;/&gt;&lt;property id=&quot;20300&quot; value=&quot;Slide 80&quot;/&gt;&lt;property id=&quot;20307&quot; value=&quot;297&quot;/&gt;&lt;/object&gt;&lt;object type=&quot;3&quot; unique_id=&quot;80646&quot;&gt;&lt;property id=&quot;20148&quot; value=&quot;5&quot;/&gt;&lt;property id=&quot;20300&quot; value=&quot;Slide 81&quot;/&gt;&lt;property id=&quot;20307&quot; value=&quot;298&quot;/&gt;&lt;/object&gt;&lt;object type=&quot;3&quot; unique_id=&quot;80647&quot;&gt;&lt;property id=&quot;20148&quot; value=&quot;5&quot;/&gt;&lt;property id=&quot;20300&quot; value=&quot;Slide 82&quot;/&gt;&lt;property id=&quot;20307&quot; value=&quot;29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i="1" dirty="0" smtClean="0"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3103</Words>
  <Application>Microsoft Office PowerPoint</Application>
  <PresentationFormat>On-screen Show (4:3)</PresentationFormat>
  <Paragraphs>746</Paragraphs>
  <Slides>82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112" baseType="lpstr">
      <vt:lpstr>Arial Unicode MS</vt:lpstr>
      <vt:lpstr>Batang</vt:lpstr>
      <vt:lpstr>MingLiU</vt:lpstr>
      <vt:lpstr>ＭＳ Ｐゴシック</vt:lpstr>
      <vt:lpstr>新細明體</vt:lpstr>
      <vt:lpstr>Agency FB</vt:lpstr>
      <vt:lpstr>Algerian</vt:lpstr>
      <vt:lpstr>Arial</vt:lpstr>
      <vt:lpstr>Arial Black</vt:lpstr>
      <vt:lpstr>Arial Rounded MT Bold</vt:lpstr>
      <vt:lpstr>AvantGarde</vt:lpstr>
      <vt:lpstr>BankGothic Md BT</vt:lpstr>
      <vt:lpstr>Bauhaus 93</vt:lpstr>
      <vt:lpstr>Bell MT</vt:lpstr>
      <vt:lpstr>Berlin Sans FB Demi</vt:lpstr>
      <vt:lpstr>BernhardMod BT</vt:lpstr>
      <vt:lpstr>Bodoni MT Black</vt:lpstr>
      <vt:lpstr>Bookman</vt:lpstr>
      <vt:lpstr>Calibri</vt:lpstr>
      <vt:lpstr>Garamond</vt:lpstr>
      <vt:lpstr>Times New Roman</vt:lpstr>
      <vt:lpstr>Verdana</vt:lpstr>
      <vt:lpstr>Wingdings</vt:lpstr>
      <vt:lpstr>Office Theme</vt:lpstr>
      <vt:lpstr>1_Office Theme</vt:lpstr>
      <vt:lpstr>2_Office Theme</vt:lpstr>
      <vt:lpstr>Default Design</vt:lpstr>
      <vt:lpstr>Office 佈景主題</vt:lpstr>
      <vt:lpstr>3_Office Theme</vt:lpstr>
      <vt:lpstr>PhotoImpact</vt:lpstr>
      <vt:lpstr>X-Informatics  Sensors </vt:lpstr>
      <vt:lpstr>PowerPoint Presentation</vt:lpstr>
      <vt:lpstr>The Course in One Sentence</vt:lpstr>
      <vt:lpstr>Sensor Informatics</vt:lpstr>
      <vt:lpstr>Sensor Grids and Clouds</vt:lpstr>
      <vt:lpstr>Sensors (Things) as a Service</vt:lpstr>
      <vt:lpstr>Some Sensors</vt:lpstr>
      <vt:lpstr>Real-Time GPS Sensor Data-Mining</vt:lpstr>
      <vt:lpstr>Sensor Grid supported by Sensor Cloud</vt:lpstr>
      <vt:lpstr>Sensor Cloud Architecture</vt:lpstr>
      <vt:lpstr>Sensor Grid Client Outputs  Video 4 Tribot RFID GPS</vt:lpstr>
      <vt:lpstr>Performance of Pub-Sub Cloud Brokers</vt:lpstr>
      <vt:lpstr>PowerPoint Presentation</vt:lpstr>
      <vt:lpstr>PowerPoint Presentation</vt:lpstr>
      <vt:lpstr>Hidden Markov Method based  Layer Finding</vt:lpstr>
      <vt:lpstr>Back Projection Speedup of GPU wrt Matlab 2 processor Xeon CPU </vt:lpstr>
      <vt:lpstr>Smart Cities Homes Transportation</vt:lpstr>
      <vt:lpstr>PowerPoint Presentation</vt:lpstr>
      <vt:lpstr>Smart Grid</vt:lpstr>
      <vt:lpstr>Smart Grid</vt:lpstr>
      <vt:lpstr>US Electricity Grid</vt:lpstr>
      <vt:lpstr>PowerPoint Presentation</vt:lpstr>
      <vt:lpstr>Goal</vt:lpstr>
      <vt:lpstr>Smart Grid</vt:lpstr>
      <vt:lpstr>Smart Grid Attributes</vt:lpstr>
      <vt:lpstr>Outline</vt:lpstr>
      <vt:lpstr>Advanced Sensing and Measurement</vt:lpstr>
      <vt:lpstr>Advanced Sensing and Measurement</vt:lpstr>
      <vt:lpstr>Advanced Sensing and Measurement</vt:lpstr>
      <vt:lpstr>Advanced Sensing and Measurement</vt:lpstr>
      <vt:lpstr>Outline</vt:lpstr>
      <vt:lpstr>Integrated Communications and Security</vt:lpstr>
      <vt:lpstr>Wireless Sensor Network</vt:lpstr>
      <vt:lpstr>Outline</vt:lpstr>
      <vt:lpstr>Advanced Components and Subsystems </vt:lpstr>
      <vt:lpstr>Advanced Components and Subsystems </vt:lpstr>
      <vt:lpstr>Grid-to-Vehicle (G2V)</vt:lpstr>
      <vt:lpstr>V2G: Wind With Storage</vt:lpstr>
      <vt:lpstr>Outline</vt:lpstr>
      <vt:lpstr>Improved Interfaces and Decision Support</vt:lpstr>
      <vt:lpstr>Improved Interfaces and Decision Support</vt:lpstr>
      <vt:lpstr>Outline</vt:lpstr>
      <vt:lpstr>Control Methods and Topologies</vt:lpstr>
      <vt:lpstr>IDAPS: Intelligent Distributed Autonomous Power Systems</vt:lpstr>
      <vt:lpstr>PowerPoint Presentation</vt:lpstr>
      <vt:lpstr>Quantifying Necessary Generation to Secure Critical Loads</vt:lpstr>
      <vt:lpstr>Outline</vt:lpstr>
      <vt:lpstr>Diverse Energy Sources</vt:lpstr>
      <vt:lpstr>Electricity Market</vt:lpstr>
      <vt:lpstr>Goal</vt:lpstr>
      <vt:lpstr>Design</vt:lpstr>
      <vt:lpstr>Stock Market</vt:lpstr>
      <vt:lpstr>Proposed Electricity Trading</vt:lpstr>
      <vt:lpstr>Conclusion</vt:lpstr>
      <vt:lpstr>References</vt:lpstr>
      <vt:lpstr>References (Cont.)</vt:lpstr>
      <vt:lpstr>References (Cont.)</vt:lpstr>
      <vt:lpstr>U-Korea</vt:lpstr>
      <vt:lpstr>KOREAN</vt:lpstr>
      <vt:lpstr>Why u-Society?  Why Korea?</vt:lpstr>
      <vt:lpstr>Population</vt:lpstr>
      <vt:lpstr>Sociocultural Context</vt:lpstr>
      <vt:lpstr>On a Global Scale</vt:lpstr>
      <vt:lpstr>Definition &amp; Applications</vt:lpstr>
      <vt:lpstr>Internet</vt:lpstr>
      <vt:lpstr>PowerPoint Presentation</vt:lpstr>
      <vt:lpstr>Mobile communication culture</vt:lpstr>
      <vt:lpstr>PowerPoint Presentation</vt:lpstr>
      <vt:lpstr>PowerPoint Presentation</vt:lpstr>
      <vt:lpstr>Goal: u-Korea</vt:lpstr>
      <vt:lpstr>The Vision</vt:lpstr>
      <vt:lpstr>Applications</vt:lpstr>
      <vt:lpstr>A Crystallizing Case</vt:lpstr>
      <vt:lpstr>PowerPoint Presentation</vt:lpstr>
      <vt:lpstr>PowerPoint Presentation</vt:lpstr>
      <vt:lpstr>PowerPoint Presentation</vt:lpstr>
      <vt:lpstr>The Rhetoric Emphasizes…</vt:lpstr>
      <vt:lpstr>The Rhetoric Utilizes…</vt:lpstr>
      <vt:lpstr>The Role of the Citizen?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X-Informatics  Sensors and Genomics</dc:title>
  <dc:creator>Geoffrey Fox</dc:creator>
  <cp:lastModifiedBy>Geoffrey Fox</cp:lastModifiedBy>
  <cp:revision>10</cp:revision>
  <dcterms:created xsi:type="dcterms:W3CDTF">2013-02-17T01:28:35Z</dcterms:created>
  <dcterms:modified xsi:type="dcterms:W3CDTF">2013-04-08T18:47:52Z</dcterms:modified>
</cp:coreProperties>
</file>