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71" r:id="rId2"/>
    <p:sldId id="272" r:id="rId3"/>
    <p:sldId id="273" r:id="rId4"/>
    <p:sldId id="274" r:id="rId5"/>
    <p:sldId id="275" r:id="rId6"/>
    <p:sldId id="284" r:id="rId7"/>
    <p:sldId id="276" r:id="rId8"/>
    <p:sldId id="277" r:id="rId9"/>
    <p:sldId id="308" r:id="rId10"/>
    <p:sldId id="309" r:id="rId11"/>
    <p:sldId id="278" r:id="rId12"/>
    <p:sldId id="328" r:id="rId13"/>
    <p:sldId id="433" r:id="rId14"/>
    <p:sldId id="329" r:id="rId15"/>
    <p:sldId id="434" r:id="rId16"/>
    <p:sldId id="435" r:id="rId17"/>
    <p:sldId id="330" r:id="rId18"/>
    <p:sldId id="331" r:id="rId19"/>
    <p:sldId id="285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279" r:id="rId33"/>
    <p:sldId id="280" r:id="rId34"/>
    <p:sldId id="281" r:id="rId35"/>
    <p:sldId id="282" r:id="rId36"/>
    <p:sldId id="283" r:id="rId37"/>
    <p:sldId id="349" r:id="rId38"/>
    <p:sldId id="350" r:id="rId39"/>
    <p:sldId id="286" r:id="rId40"/>
    <p:sldId id="287" r:id="rId41"/>
    <p:sldId id="288" r:id="rId42"/>
    <p:sldId id="293" r:id="rId43"/>
    <p:sldId id="346" r:id="rId44"/>
    <p:sldId id="347" r:id="rId45"/>
    <p:sldId id="348" r:id="rId46"/>
    <p:sldId id="361" r:id="rId47"/>
    <p:sldId id="351" r:id="rId48"/>
    <p:sldId id="355" r:id="rId49"/>
    <p:sldId id="356" r:id="rId50"/>
    <p:sldId id="357" r:id="rId51"/>
    <p:sldId id="317" r:id="rId52"/>
    <p:sldId id="318" r:id="rId53"/>
    <p:sldId id="319" r:id="rId54"/>
    <p:sldId id="320" r:id="rId55"/>
    <p:sldId id="321" r:id="rId56"/>
    <p:sldId id="322" r:id="rId57"/>
    <p:sldId id="430" r:id="rId58"/>
    <p:sldId id="436" r:id="rId59"/>
    <p:sldId id="323" r:id="rId60"/>
    <p:sldId id="324" r:id="rId61"/>
    <p:sldId id="325" r:id="rId62"/>
    <p:sldId id="326" r:id="rId63"/>
    <p:sldId id="327" r:id="rId64"/>
    <p:sldId id="362" r:id="rId65"/>
    <p:sldId id="431" r:id="rId66"/>
    <p:sldId id="358" r:id="rId67"/>
    <p:sldId id="363" r:id="rId68"/>
    <p:sldId id="364" r:id="rId69"/>
    <p:sldId id="365" r:id="rId70"/>
    <p:sldId id="366" r:id="rId71"/>
    <p:sldId id="369" r:id="rId72"/>
    <p:sldId id="367" r:id="rId73"/>
    <p:sldId id="368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432" r:id="rId87"/>
    <p:sldId id="359" r:id="rId88"/>
    <p:sldId id="382" r:id="rId89"/>
    <p:sldId id="383" r:id="rId90"/>
    <p:sldId id="384" r:id="rId91"/>
    <p:sldId id="385" r:id="rId92"/>
    <p:sldId id="386" r:id="rId93"/>
    <p:sldId id="387" r:id="rId94"/>
    <p:sldId id="388" r:id="rId95"/>
    <p:sldId id="389" r:id="rId96"/>
    <p:sldId id="390" r:id="rId97"/>
    <p:sldId id="391" r:id="rId98"/>
    <p:sldId id="392" r:id="rId99"/>
    <p:sldId id="393" r:id="rId100"/>
    <p:sldId id="437" r:id="rId101"/>
    <p:sldId id="394" r:id="rId102"/>
    <p:sldId id="395" r:id="rId103"/>
  </p:sldIdLst>
  <p:sldSz cx="9144000" cy="6858000" type="screen4x3"/>
  <p:notesSz cx="6858000" cy="9144000"/>
  <p:custDataLst>
    <p:tags r:id="rId10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>
      <p:cViewPr varScale="1">
        <p:scale>
          <a:sx n="98" d="100"/>
          <a:sy n="98" d="100"/>
        </p:scale>
        <p:origin x="9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58BE7-89E1-4D35-BBC6-000514DE912A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800AD-E974-49D9-8739-6CFB9E985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00AD-E974-49D9-8739-6CFB9E9858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5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0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8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7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6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8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7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9BCC-A04B-4FF0-986C-80A340F691F8}" type="datetimeFigureOut">
              <a:rPr lang="en-US" smtClean="0"/>
              <a:t>3/24/2013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3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all.org/X-InformaticsSpring2013/index.html" TargetMode="External"/><Relationship Id="rId2" Type="http://schemas.openxmlformats.org/officeDocument/2006/relationships/hyperlink" Target="mailto:gcf@indian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m.org/about/class/ccs98-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hyperlink" Target="http://www.ifis.cs.tu-bs.de/teaching/ss-11/irws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s.cs.tu-bs.de/teaching/ss-11/irws" TargetMode="External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X-Informatics </a:t>
            </a:r>
            <a:br>
              <a:rPr lang="en-US" b="1" dirty="0" smtClean="0"/>
            </a:br>
            <a:r>
              <a:rPr lang="en-US" b="1" dirty="0" smtClean="0"/>
              <a:t>Web Search; Text Mining 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3048000"/>
            <a:ext cx="8382000" cy="3810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2013</a:t>
            </a:r>
          </a:p>
          <a:p>
            <a:r>
              <a:rPr lang="en-US" sz="3600" dirty="0" smtClean="0"/>
              <a:t>Geoffrey Fox</a:t>
            </a:r>
          </a:p>
          <a:p>
            <a:pPr lvl="0">
              <a:defRPr/>
            </a:pPr>
            <a:r>
              <a:rPr lang="en-US" dirty="0">
                <a:hlinkClick r:id="rId2"/>
              </a:rPr>
              <a:t>gcf@indiana.edu</a:t>
            </a:r>
            <a:r>
              <a:rPr lang="en-US" dirty="0"/>
              <a:t>            </a:t>
            </a:r>
          </a:p>
          <a:p>
            <a:pPr lvl="0">
              <a:defRPr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www.infomall.org/X-InformaticsSpring2013/index.html</a:t>
            </a:r>
            <a:r>
              <a:rPr lang="en-US" dirty="0" smtClean="0"/>
              <a:t>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Indiana University Bloomington</a:t>
            </a:r>
          </a:p>
          <a:p>
            <a:r>
              <a:rPr lang="en-US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9604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8194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www.sciencedirect.com/science/article/pii/S0167923612001844</a:t>
            </a:r>
            <a:endParaRPr lang="en-US" dirty="0"/>
          </a:p>
        </p:txBody>
      </p:sp>
      <p:pic>
        <p:nvPicPr>
          <p:cNvPr id="4098" name="Picture 2" descr="Full-size image (36 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ll-size image (37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64607"/>
            <a:ext cx="4572000" cy="32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Universal Power Laws for Links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01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349966"/>
            <a:ext cx="281491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Only do a Physics experiment once</a:t>
            </a:r>
          </a:p>
          <a:p>
            <a:r>
              <a:rPr lang="en-US" sz="2400" dirty="0" smtClean="0"/>
              <a:t>Read recent news about “Belief in Higgs increasing”</a:t>
            </a:r>
          </a:p>
          <a:p>
            <a:r>
              <a:rPr lang="en-US" sz="2400" dirty="0" smtClean="0"/>
              <a:t>Not about frequency of experiments seeing Higgs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03" t="40787" r="36727"/>
          <a:stretch/>
        </p:blipFill>
        <p:spPr>
          <a:xfrm>
            <a:off x="2841812" y="570379"/>
            <a:ext cx="6248400" cy="6305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27" y="0"/>
            <a:ext cx="82296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Bayes is most useful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509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352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99"/>
            <a:ext cx="8935501" cy="6851701"/>
            <a:chOff x="0" y="6299"/>
            <a:chExt cx="8935501" cy="68517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299"/>
              <a:ext cx="8935501" cy="685170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43400" y="609600"/>
              <a:ext cx="3234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</a:rPr>
                <a:t>for Probability Methods</a:t>
              </a:r>
              <a:endParaRPr lang="en-US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9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32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DIKW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Data</a:t>
            </a:r>
            <a:r>
              <a:rPr lang="en-US" dirty="0" smtClean="0"/>
              <a:t> = Raw web pages</a:t>
            </a:r>
          </a:p>
          <a:p>
            <a:r>
              <a:rPr lang="en-US" b="1" dirty="0" smtClean="0"/>
              <a:t>Information</a:t>
            </a:r>
            <a:r>
              <a:rPr lang="en-US" dirty="0" smtClean="0"/>
              <a:t> = Result of Query</a:t>
            </a:r>
          </a:p>
          <a:p>
            <a:r>
              <a:rPr lang="en-US" b="1" dirty="0" smtClean="0"/>
              <a:t>Knowledge</a:t>
            </a:r>
            <a:r>
              <a:rPr lang="en-US" dirty="0" smtClean="0"/>
              <a:t> = Result of processing query results by user</a:t>
            </a:r>
          </a:p>
          <a:p>
            <a:r>
              <a:rPr lang="en-US" b="1" dirty="0" smtClean="0"/>
              <a:t>Wisdom</a:t>
            </a:r>
            <a:r>
              <a:rPr lang="en-US" dirty="0" smtClean="0"/>
              <a:t> = Synthesis of many such actions by a set of users</a:t>
            </a:r>
          </a:p>
          <a:p>
            <a:r>
              <a:rPr lang="en-US" dirty="0" smtClean="0"/>
              <a:t>One possible classification of steps in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1" y="27633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 smtClean="0"/>
              <a:t>Keywords v Full Text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4192"/>
            <a:ext cx="9144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Keywords are typically more precise</a:t>
            </a:r>
          </a:p>
          <a:p>
            <a:pPr lvl="1"/>
            <a:r>
              <a:rPr lang="en-US" dirty="0" smtClean="0"/>
              <a:t>Need an ontology (list of possible keywords) but hard to get agreement except on basic things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www.acm.org/about/class/ccs98-html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Dublin core specifies core document information like Author and Title</a:t>
            </a:r>
          </a:p>
          <a:p>
            <a:r>
              <a:rPr lang="en-US" dirty="0" smtClean="0"/>
              <a:t>Tags tend not to enforce ontology</a:t>
            </a:r>
          </a:p>
          <a:p>
            <a:r>
              <a:rPr lang="en-US" dirty="0" smtClean="0"/>
              <a:t>Full text can be misleading but</a:t>
            </a:r>
          </a:p>
          <a:p>
            <a:r>
              <a:rPr lang="en-US" dirty="0" smtClean="0"/>
              <a:t>Full Text can give information where keywords missing</a:t>
            </a:r>
          </a:p>
          <a:p>
            <a:r>
              <a:rPr lang="en-US" dirty="0" smtClean="0"/>
              <a:t>User can provide additional insight but with keywords you don’t have opportunity!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24" t="10989" r="53244"/>
          <a:stretch/>
        </p:blipFill>
        <p:spPr>
          <a:xfrm>
            <a:off x="457200" y="-6849"/>
            <a:ext cx="41204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583" t="15333" r="53750" b="8667"/>
          <a:stretch/>
        </p:blipFill>
        <p:spPr>
          <a:xfrm>
            <a:off x="5105400" y="-11130"/>
            <a:ext cx="385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Solution in General</a:t>
            </a:r>
            <a:br>
              <a:rPr lang="en-US" b="1" dirty="0" smtClean="0"/>
            </a:br>
            <a:r>
              <a:rPr lang="en-US" b="1" dirty="0" smtClean="0"/>
              <a:t>starting with history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TYu0Mkim4DcVpxfKwerviKRw-lMRWDE86kHz_Z3BP0zLcBB8Y_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009"/>
            <a:ext cx="2438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QKWRzLWcgWKmplPTsPZrbpMWfhNU3OiItBec534aXSJgAaFWqM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50" y="53109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Ru41sbEn2YbBq-Mv9FkyKsYWpHO6Zt4VIDyASWv3vM-ODAfQT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/>
          <a:stretch/>
        </p:blipFill>
        <p:spPr bwMode="auto">
          <a:xfrm>
            <a:off x="-31233" y="1257300"/>
            <a:ext cx="445083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TGMcepVHT5PL8pI7KfoJejqsiOpQpZ2oz8n6yvE5LZO7LoSDE8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7" y="838200"/>
            <a:ext cx="1496211" cy="19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RNZpTZIKNsGnhPj4wOpjkeyPWyJQnyGO7gG0f29fB5vEKq33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2209800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ciensus.com/uploads/images/venn_diagram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32" y="2209800"/>
            <a:ext cx="249892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arm4.static.flickr.com/3643/3350940973_4333e99a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46" y="1328916"/>
            <a:ext cx="2125982" cy="21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3.gstatic.com/images?q=tbn:ANd9GcQ91z38gA1rZrp2TlS-mwhVKOHVL2IXpKHxjmtY9vNchpkhDXLJo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73" y="1300883"/>
            <a:ext cx="11620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morebooks.de/assets/product_images/9786201595/big/7801609/business-informatics.jpg?locale=gb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20599" y="4561694"/>
            <a:ext cx="1590664" cy="23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0.gstatic.com/images?q=tbn:ANd9GcSqq2ZcAVDeKPT-t171dLNI0VBR3f2tkWNYWF_u4L4KnEAiPu6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9" y="-16126"/>
            <a:ext cx="3004152" cy="10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2.gstatic.com/images?q=tbn:ANd9GcT61WeZTigeUDaul3WYcWq4NIjm1evG2U__w3bcBDQ7IVM7ueWdX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21" y="2044103"/>
            <a:ext cx="1651118" cy="23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7925" r="10845" b="34127"/>
          <a:stretch/>
        </p:blipFill>
        <p:spPr bwMode="auto">
          <a:xfrm>
            <a:off x="6279300" y="3434671"/>
            <a:ext cx="2864700" cy="160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4" descr="http://ucspace.canberra.edu.au/download/attachments/59113623/Triangle+diagram+of+Social+Informatics.GIF?version=1&amp;modificationDate=128210213964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980"/>
            <a:ext cx="3635470" cy="25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28661" r="32053" b="10865"/>
          <a:stretch/>
        </p:blipFill>
        <p:spPr bwMode="auto">
          <a:xfrm>
            <a:off x="5499086" y="4080878"/>
            <a:ext cx="3644914" cy="16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35603" r="11324" b="34435"/>
          <a:stretch/>
        </p:blipFill>
        <p:spPr bwMode="auto">
          <a:xfrm>
            <a:off x="5764474" y="5295090"/>
            <a:ext cx="3379526" cy="15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spa.asu.edu/centers/pincenter.gif/image_previe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02" y="5943638"/>
            <a:ext cx="1879698" cy="9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eoinformatics.com/layouts/cmediageoinformatics/img/Header-Geo-5.g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 bwMode="auto">
          <a:xfrm>
            <a:off x="7049772" y="4322918"/>
            <a:ext cx="2094228" cy="6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29851" r="13419" b="56430"/>
          <a:stretch/>
        </p:blipFill>
        <p:spPr bwMode="auto">
          <a:xfrm>
            <a:off x="7400203" y="746282"/>
            <a:ext cx="1673904" cy="582634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5702" b="41253"/>
          <a:stretch/>
        </p:blipFill>
        <p:spPr bwMode="auto">
          <a:xfrm>
            <a:off x="6875587" y="5734478"/>
            <a:ext cx="1049232" cy="114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8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" y="0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266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3" y="58348"/>
            <a:ext cx="89490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6200"/>
            <a:ext cx="3198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Origin of Semantic Web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953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953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981201"/>
            <a:ext cx="7772400" cy="1470025"/>
          </a:xfrm>
        </p:spPr>
        <p:txBody>
          <a:bodyPr/>
          <a:lstStyle/>
          <a:p>
            <a:r>
              <a:rPr lang="en-US" b="1" dirty="0" smtClean="0"/>
              <a:t>The Course in One Sentence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Study </a:t>
            </a:r>
            <a:r>
              <a:rPr lang="en-US" dirty="0" smtClean="0">
                <a:solidFill>
                  <a:srgbClr val="FF0000"/>
                </a:solidFill>
              </a:rPr>
              <a:t>Clouds</a:t>
            </a:r>
            <a:r>
              <a:rPr lang="en-US" dirty="0" smtClean="0"/>
              <a:t> running </a:t>
            </a:r>
            <a:r>
              <a:rPr lang="en-US" dirty="0" smtClean="0">
                <a:solidFill>
                  <a:srgbClr val="FF0000"/>
                </a:solidFill>
              </a:rPr>
              <a:t>Data Analytics </a:t>
            </a:r>
            <a:r>
              <a:rPr lang="en-US" dirty="0" smtClean="0"/>
              <a:t>processing </a:t>
            </a:r>
            <a:r>
              <a:rPr lang="en-US" dirty="0" smtClean="0">
                <a:solidFill>
                  <a:srgbClr val="FF0000"/>
                </a:solidFill>
              </a:rPr>
              <a:t>Big Data </a:t>
            </a:r>
            <a:r>
              <a:rPr lang="en-US" dirty="0" smtClean="0"/>
              <a:t>to solve problems in </a:t>
            </a:r>
            <a:r>
              <a:rPr lang="en-US" dirty="0" smtClean="0">
                <a:solidFill>
                  <a:srgbClr val="FF0000"/>
                </a:solidFill>
              </a:rPr>
              <a:t>X-Informatics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-8021"/>
            <a:ext cx="9090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4" y="-26773"/>
            <a:ext cx="910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1"/>
            <a:ext cx="91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5"/>
            <a:ext cx="9144000" cy="68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9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" y="-22609"/>
            <a:ext cx="834500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6172200"/>
            <a:ext cx="447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http://saedsayad.com/data_mining_map.htm</a:t>
            </a:r>
          </a:p>
        </p:txBody>
      </p:sp>
    </p:spTree>
    <p:extLst>
      <p:ext uri="{BB962C8B-B14F-4D97-AF65-F5344CB8AC3E}">
        <p14:creationId xmlns:p14="http://schemas.microsoft.com/office/powerpoint/2010/main" val="347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33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715000"/>
            <a:ext cx="73904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precision@10 is precision over top 10 ranked documents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270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38" t="26544" r="5687" b="2673"/>
          <a:stretch/>
        </p:blipFill>
        <p:spPr>
          <a:xfrm>
            <a:off x="0" y="0"/>
            <a:ext cx="57864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4117" y="3810000"/>
            <a:ext cx="354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Diversity of Search Results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07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Information Retrieval (Web Search) Technology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Boolean Query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" y="0"/>
            <a:ext cx="9144000" cy="68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" y="0"/>
            <a:ext cx="8935501" cy="6851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684798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6324600"/>
            <a:ext cx="447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http://saedsayad.com/data_mining_map.htm</a:t>
            </a:r>
          </a:p>
        </p:txBody>
      </p:sp>
    </p:spTree>
    <p:extLst>
      <p:ext uri="{BB962C8B-B14F-4D97-AF65-F5344CB8AC3E}">
        <p14:creationId xmlns:p14="http://schemas.microsoft.com/office/powerpoint/2010/main" val="1517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Fuzzy Index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Web and Document/Text Search</a:t>
            </a:r>
            <a:br>
              <a:rPr lang="en-US" b="1" dirty="0" smtClean="0"/>
            </a:br>
            <a:r>
              <a:rPr lang="en-US" b="1" dirty="0" smtClean="0"/>
              <a:t>The Problem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1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816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43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23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Vector Space Model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6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6" y="0"/>
            <a:ext cx="904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868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89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1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886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100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http://www.ifis.cs.tu-bs.de/teaching/ss-11/irws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4249" y="3149"/>
            <a:ext cx="8935501" cy="6851701"/>
            <a:chOff x="104249" y="3149"/>
            <a:chExt cx="8935501" cy="68517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49" y="3149"/>
              <a:ext cx="8935501" cy="685170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62400" y="609600"/>
              <a:ext cx="17207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1-distance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555591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" y="-12555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98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834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769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726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733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647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2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0"/>
            <a:ext cx="90773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257800"/>
            <a:ext cx="2103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Plus the deep Web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35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4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31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082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1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770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357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Probabilistic Models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511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10206"/>
            <a:ext cx="9144000" cy="68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472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5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parsia.files.wordpress.com/2009/11/bowtie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515"/>
            <a:ext cx="9144000" cy="5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163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046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045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71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58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852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404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914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021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3149"/>
            <a:ext cx="8935501" cy="68517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453499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http://www.ifis.cs.tu-bs.de/teaching/ss-11/irws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35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8&quot; unique_id=&quot;41737&quot;&gt;&lt;/object&gt;&lt;object type=&quot;2&quot; unique_id=&quot;41738&quot;&gt;&lt;object type=&quot;3&quot; unique_id=&quot;41739&quot;&gt;&lt;property id=&quot;20148&quot; value=&quot;5&quot;/&gt;&lt;property id=&quot;20300&quot; value=&quot;Slide 1 - &amp;quot;X-Informatics  Web Search; Text Mining A&amp;quot;&quot;/&gt;&lt;property id=&quot;20307&quot; value=&quot;271&quot;/&gt;&lt;/object&gt;&lt;object type=&quot;3&quot; unique_id=&quot;41740&quot;&gt;&lt;property id=&quot;20148&quot; value=&quot;5&quot;/&gt;&lt;property id=&quot;20300&quot; value=&quot;Slide 2&quot;/&gt;&lt;property id=&quot;20307&quot; value=&quot;272&quot;/&gt;&lt;/object&gt;&lt;object type=&quot;3&quot; unique_id=&quot;41741&quot;&gt;&lt;property id=&quot;20148&quot; value=&quot;5&quot;/&gt;&lt;property id=&quot;20300&quot; value=&quot;Slide 3 - &amp;quot;The Course in One Sentence&amp;quot;&quot;/&gt;&lt;property id=&quot;20307&quot; value=&quot;273&quot;/&gt;&lt;/object&gt;&lt;object type=&quot;3&quot; unique_id=&quot;42429&quot;&gt;&lt;property id=&quot;20148&quot; value=&quot;5&quot;/&gt;&lt;property id=&quot;20300&quot; value=&quot;Slide 4&quot;/&gt;&lt;property id=&quot;20307&quot; value=&quot;274&quot;/&gt;&lt;/object&gt;&lt;object type=&quot;3&quot; unique_id=&quot;42430&quot;&gt;&lt;property id=&quot;20148&quot; value=&quot;5&quot;/&gt;&lt;property id=&quot;20300&quot; value=&quot;Slide 5&quot;/&gt;&lt;property id=&quot;20307&quot; value=&quot;275&quot;/&gt;&lt;/object&gt;&lt;object type=&quot;3&quot; unique_id=&quot;75629&quot;&gt;&lt;property id=&quot;20148&quot; value=&quot;5&quot;/&gt;&lt;property id=&quot;20300&quot; value=&quot;Slide 6 - &amp;quot;Web and Document/Text Search The Problem&amp;quot;&quot;/&gt;&lt;property id=&quot;20307&quot; value=&quot;284&quot;/&gt;&lt;/object&gt;&lt;object type=&quot;3&quot; unique_id=&quot;75630&quot;&gt;&lt;property id=&quot;20148&quot; value=&quot;5&quot;/&gt;&lt;property id=&quot;20300&quot; value=&quot;Slide 7&quot;/&gt;&lt;property id=&quot;20307&quot; value=&quot;276&quot;/&gt;&lt;/object&gt;&lt;object type=&quot;3&quot; unique_id=&quot;75631&quot;&gt;&lt;property id=&quot;20148&quot; value=&quot;5&quot;/&gt;&lt;property id=&quot;20300&quot; value=&quot;Slide 8&quot;/&gt;&lt;property id=&quot;20307&quot; value=&quot;277&quot;/&gt;&lt;/object&gt;&lt;object type=&quot;3&quot; unique_id=&quot;75632&quot;&gt;&lt;property id=&quot;20148&quot; value=&quot;5&quot;/&gt;&lt;property id=&quot;20300&quot; value=&quot;Slide 11&quot;/&gt;&lt;property id=&quot;20307&quot; value=&quot;278&quot;/&gt;&lt;/object&gt;&lt;object type=&quot;3&quot; unique_id=&quot;75633&quot;&gt;&lt;property id=&quot;20148&quot; value=&quot;5&quot;/&gt;&lt;property id=&quot;20300&quot; value=&quot;Slide 19 - &amp;quot;Solution in General starting with history&amp;quot;&quot;/&gt;&lt;property id=&quot;20307&quot; value=&quot;285&quot;/&gt;&lt;/object&gt;&lt;object type=&quot;3&quot; unique_id=&quot;75634&quot;&gt;&lt;property id=&quot;20148&quot; value=&quot;5&quot;/&gt;&lt;property id=&quot;20300&quot; value=&quot;Slide 32&quot;/&gt;&lt;property id=&quot;20307&quot; value=&quot;279&quot;/&gt;&lt;/object&gt;&lt;object type=&quot;3&quot; unique_id=&quot;75635&quot;&gt;&lt;property id=&quot;20148&quot; value=&quot;5&quot;/&gt;&lt;property id=&quot;20300&quot; value=&quot;Slide 33&quot;/&gt;&lt;property id=&quot;20307&quot; value=&quot;280&quot;/&gt;&lt;/object&gt;&lt;object type=&quot;3&quot; unique_id=&quot;75636&quot;&gt;&lt;property id=&quot;20148&quot; value=&quot;5&quot;/&gt;&lt;property id=&quot;20300&quot; value=&quot;Slide 34&quot;/&gt;&lt;property id=&quot;20307&quot; value=&quot;281&quot;/&gt;&lt;/object&gt;&lt;object type=&quot;3&quot; unique_id=&quot;75637&quot;&gt;&lt;property id=&quot;20148&quot; value=&quot;5&quot;/&gt;&lt;property id=&quot;20300&quot; value=&quot;Slide 35&quot;/&gt;&lt;property id=&quot;20307&quot; value=&quot;282&quot;/&gt;&lt;/object&gt;&lt;object type=&quot;3&quot; unique_id=&quot;75638&quot;&gt;&lt;property id=&quot;20148&quot; value=&quot;5&quot;/&gt;&lt;property id=&quot;20300&quot; value=&quot;Slide 36&quot;/&gt;&lt;property id=&quot;20307&quot; value=&quot;283&quot;/&gt;&lt;/object&gt;&lt;object type=&quot;3&quot; unique_id=&quot;75639&quot;&gt;&lt;property id=&quot;20148&quot; value=&quot;5&quot;/&gt;&lt;property id=&quot;20300&quot; value=&quot;Slide 39&quot;/&gt;&lt;property id=&quot;20307&quot; value=&quot;286&quot;/&gt;&lt;/object&gt;&lt;object type=&quot;3&quot; unique_id=&quot;75640&quot;&gt;&lt;property id=&quot;20148&quot; value=&quot;5&quot;/&gt;&lt;property id=&quot;20300&quot; value=&quot;Slide 40&quot;/&gt;&lt;property id=&quot;20307&quot; value=&quot;287&quot;/&gt;&lt;/object&gt;&lt;object type=&quot;3&quot; unique_id=&quot;75641&quot;&gt;&lt;property id=&quot;20148&quot; value=&quot;5&quot;/&gt;&lt;property id=&quot;20300&quot; value=&quot;Slide 41&quot;/&gt;&lt;property id=&quot;20307&quot; value=&quot;288&quot;/&gt;&lt;/object&gt;&lt;object type=&quot;3&quot; unique_id=&quot;75646&quot;&gt;&lt;property id=&quot;20148&quot; value=&quot;5&quot;/&gt;&lt;property id=&quot;20300&quot; value=&quot;Slide 42 - &amp;quot;Information Retrieval (Web Search) Technology&amp;quot;&quot;/&gt;&lt;property id=&quot;20307&quot; value=&quot;293&quot;/&gt;&lt;/object&gt;&lt;object type=&quot;3&quot; unique_id=&quot;75934&quot;&gt;&lt;property id=&quot;20148&quot; value=&quot;5&quot;/&gt;&lt;property id=&quot;20300&quot; value=&quot;Slide 9&quot;/&gt;&lt;property id=&quot;20307&quot; value=&quot;308&quot;/&gt;&lt;/object&gt;&lt;object type=&quot;3&quot; unique_id=&quot;75935&quot;&gt;&lt;property id=&quot;20148&quot; value=&quot;5&quot;/&gt;&lt;property id=&quot;20300&quot; value=&quot;Slide 10 - &amp;quot;Universal Power Laws for Links&amp;quot;&quot;/&gt;&lt;property id=&quot;20307&quot; value=&quot;309&quot;/&gt;&lt;/object&gt;&lt;object type=&quot;3&quot; unique_id=&quot;78191&quot;&gt;&lt;property id=&quot;20148&quot; value=&quot;5&quot;/&gt;&lt;property id=&quot;20300&quot; value=&quot;Slide 12&quot;/&gt;&lt;property id=&quot;20307&quot; value=&quot;328&quot;/&gt;&lt;/object&gt;&lt;object type=&quot;3&quot; unique_id=&quot;78192&quot;&gt;&lt;property id=&quot;20148&quot; value=&quot;5&quot;/&gt;&lt;property id=&quot;20300&quot; value=&quot;Slide 14&quot;/&gt;&lt;property id=&quot;20307&quot; value=&quot;329&quot;/&gt;&lt;/object&gt;&lt;object type=&quot;3&quot; unique_id=&quot;78193&quot;&gt;&lt;property id=&quot;20148&quot; value=&quot;5&quot;/&gt;&lt;property id=&quot;20300&quot; value=&quot;Slide 17&quot;/&gt;&lt;property id=&quot;20307&quot; value=&quot;330&quot;/&gt;&lt;/object&gt;&lt;object type=&quot;3&quot; unique_id=&quot;78194&quot;&gt;&lt;property id=&quot;20148&quot; value=&quot;5&quot;/&gt;&lt;property id=&quot;20300&quot; value=&quot;Slide 18&quot;/&gt;&lt;property id=&quot;20307&quot; value=&quot;331&quot;/&gt;&lt;/object&gt;&lt;object type=&quot;3&quot; unique_id=&quot;78195&quot;&gt;&lt;property id=&quot;20148&quot; value=&quot;5&quot;/&gt;&lt;property id=&quot;20300&quot; value=&quot;Slide 20&quot;/&gt;&lt;property id=&quot;20307&quot; value=&quot;332&quot;/&gt;&lt;/object&gt;&lt;object type=&quot;3&quot; unique_id=&quot;78196&quot;&gt;&lt;property id=&quot;20148&quot; value=&quot;5&quot;/&gt;&lt;property id=&quot;20300&quot; value=&quot;Slide 21&quot;/&gt;&lt;property id=&quot;20307&quot; value=&quot;333&quot;/&gt;&lt;/object&gt;&lt;object type=&quot;3&quot; unique_id=&quot;78197&quot;&gt;&lt;property id=&quot;20148&quot; value=&quot;5&quot;/&gt;&lt;property id=&quot;20300&quot; value=&quot;Slide 22&quot;/&gt;&lt;property id=&quot;20307&quot; value=&quot;334&quot;/&gt;&lt;/object&gt;&lt;object type=&quot;3&quot; unique_id=&quot;78198&quot;&gt;&lt;property id=&quot;20148&quot; value=&quot;5&quot;/&gt;&lt;property id=&quot;20300&quot; value=&quot;Slide 23&quot;/&gt;&lt;property id=&quot;20307&quot; value=&quot;335&quot;/&gt;&lt;/object&gt;&lt;object type=&quot;3&quot; unique_id=&quot;78199&quot;&gt;&lt;property id=&quot;20148&quot; value=&quot;5&quot;/&gt;&lt;property id=&quot;20300&quot; value=&quot;Slide 24&quot;/&gt;&lt;property id=&quot;20307&quot; value=&quot;336&quot;/&gt;&lt;/object&gt;&lt;object type=&quot;3&quot; unique_id=&quot;78200&quot;&gt;&lt;property id=&quot;20148&quot; value=&quot;5&quot;/&gt;&lt;property id=&quot;20300&quot; value=&quot;Slide 25&quot;/&gt;&lt;property id=&quot;20307&quot; value=&quot;337&quot;/&gt;&lt;/object&gt;&lt;object type=&quot;3&quot; unique_id=&quot;78201&quot;&gt;&lt;property id=&quot;20148&quot; value=&quot;5&quot;/&gt;&lt;property id=&quot;20300&quot; value=&quot;Slide 26&quot;/&gt;&lt;property id=&quot;20307&quot; value=&quot;338&quot;/&gt;&lt;/object&gt;&lt;object type=&quot;3&quot; unique_id=&quot;78202&quot;&gt;&lt;property id=&quot;20148&quot; value=&quot;5&quot;/&gt;&lt;property id=&quot;20300&quot; value=&quot;Slide 27&quot;/&gt;&lt;property id=&quot;20307&quot; value=&quot;339&quot;/&gt;&lt;/object&gt;&lt;object type=&quot;3&quot; unique_id=&quot;78203&quot;&gt;&lt;property id=&quot;20148&quot; value=&quot;5&quot;/&gt;&lt;property id=&quot;20300&quot; value=&quot;Slide 28&quot;/&gt;&lt;property id=&quot;20307&quot; value=&quot;340&quot;/&gt;&lt;/object&gt;&lt;object type=&quot;3&quot; unique_id=&quot;78204&quot;&gt;&lt;property id=&quot;20148&quot; value=&quot;5&quot;/&gt;&lt;property id=&quot;20300&quot; value=&quot;Slide 29&quot;/&gt;&lt;property id=&quot;20307&quot; value=&quot;341&quot;/&gt;&lt;/object&gt;&lt;object type=&quot;3&quot; unique_id=&quot;78205&quot;&gt;&lt;property id=&quot;20148&quot; value=&quot;5&quot;/&gt;&lt;property id=&quot;20300&quot; value=&quot;Slide 30&quot;/&gt;&lt;property id=&quot;20307&quot; value=&quot;342&quot;/&gt;&lt;/object&gt;&lt;object type=&quot;3&quot; unique_id=&quot;78206&quot;&gt;&lt;property id=&quot;20148&quot; value=&quot;5&quot;/&gt;&lt;property id=&quot;20300&quot; value=&quot;Slide 31&quot;/&gt;&lt;property id=&quot;20307&quot; value=&quot;343&quot;/&gt;&lt;/object&gt;&lt;object type=&quot;3&quot; unique_id=&quot;78207&quot;&gt;&lt;property id=&quot;20148&quot; value=&quot;5&quot;/&gt;&lt;property id=&quot;20300&quot; value=&quot;Slide 37&quot;/&gt;&lt;property id=&quot;20307&quot; value=&quot;349&quot;/&gt;&lt;/object&gt;&lt;object type=&quot;3&quot; unique_id=&quot;78208&quot;&gt;&lt;property id=&quot;20148&quot; value=&quot;5&quot;/&gt;&lt;property id=&quot;20300&quot; value=&quot;Slide 38&quot;/&gt;&lt;property id=&quot;20307&quot; value=&quot;350&quot;/&gt;&lt;/object&gt;&lt;object type=&quot;3&quot; unique_id=&quot;78209&quot;&gt;&lt;property id=&quot;20148&quot; value=&quot;5&quot;/&gt;&lt;property id=&quot;20300&quot; value=&quot;Slide 43&quot;/&gt;&lt;property id=&quot;20307&quot; value=&quot;346&quot;/&gt;&lt;/object&gt;&lt;object type=&quot;3&quot; unique_id=&quot;78210&quot;&gt;&lt;property id=&quot;20148&quot; value=&quot;5&quot;/&gt;&lt;property id=&quot;20300&quot; value=&quot;Slide 44&quot;/&gt;&lt;property id=&quot;20307&quot; value=&quot;347&quot;/&gt;&lt;/object&gt;&lt;object type=&quot;3&quot; unique_id=&quot;78211&quot;&gt;&lt;property id=&quot;20148&quot; value=&quot;5&quot;/&gt;&lt;property id=&quot;20300&quot; value=&quot;Slide 45&quot;/&gt;&lt;property id=&quot;20307&quot; value=&quot;348&quot;/&gt;&lt;/object&gt;&lt;object type=&quot;3&quot; unique_id=&quot;78212&quot;&gt;&lt;property id=&quot;20148&quot; value=&quot;5&quot;/&gt;&lt;property id=&quot;20300&quot; value=&quot;Slide 47&quot;/&gt;&lt;property id=&quot;20307&quot; value=&quot;351&quot;/&gt;&lt;/object&gt;&lt;object type=&quot;3&quot; unique_id=&quot;78216&quot;&gt;&lt;property id=&quot;20148&quot; value=&quot;5&quot;/&gt;&lt;property id=&quot;20300&quot; value=&quot;Slide 51&quot;/&gt;&lt;property id=&quot;20307&quot; value=&quot;317&quot;/&gt;&lt;/object&gt;&lt;object type=&quot;3&quot; unique_id=&quot;78217&quot;&gt;&lt;property id=&quot;20148&quot; value=&quot;5&quot;/&gt;&lt;property id=&quot;20300&quot; value=&quot;Slide 52&quot;/&gt;&lt;property id=&quot;20307&quot; value=&quot;318&quot;/&gt;&lt;/object&gt;&lt;object type=&quot;3&quot; unique_id=&quot;78218&quot;&gt;&lt;property id=&quot;20148&quot; value=&quot;5&quot;/&gt;&lt;property id=&quot;20300&quot; value=&quot;Slide 53&quot;/&gt;&lt;property id=&quot;20307&quot; value=&quot;319&quot;/&gt;&lt;/object&gt;&lt;object type=&quot;3&quot; unique_id=&quot;78219&quot;&gt;&lt;property id=&quot;20148&quot; value=&quot;5&quot;/&gt;&lt;property id=&quot;20300&quot; value=&quot;Slide 54&quot;/&gt;&lt;property id=&quot;20307&quot; value=&quot;320&quot;/&gt;&lt;/object&gt;&lt;object type=&quot;3&quot; unique_id=&quot;78220&quot;&gt;&lt;property id=&quot;20148&quot; value=&quot;5&quot;/&gt;&lt;property id=&quot;20300&quot; value=&quot;Slide 55&quot;/&gt;&lt;property id=&quot;20307&quot; value=&quot;321&quot;/&gt;&lt;/object&gt;&lt;object type=&quot;3&quot; unique_id=&quot;78221&quot;&gt;&lt;property id=&quot;20148&quot; value=&quot;5&quot;/&gt;&lt;property id=&quot;20300&quot; value=&quot;Slide 56&quot;/&gt;&lt;property id=&quot;20307&quot; value=&quot;322&quot;/&gt;&lt;/object&gt;&lt;object type=&quot;3&quot; unique_id=&quot;78222&quot;&gt;&lt;property id=&quot;20148&quot; value=&quot;5&quot;/&gt;&lt;property id=&quot;20300&quot; value=&quot;Slide 59&quot;/&gt;&lt;property id=&quot;20307&quot; value=&quot;323&quot;/&gt;&lt;/object&gt;&lt;object type=&quot;3&quot; unique_id=&quot;78223&quot;&gt;&lt;property id=&quot;20148&quot; value=&quot;5&quot;/&gt;&lt;property id=&quot;20300&quot; value=&quot;Slide 60&quot;/&gt;&lt;property id=&quot;20307&quot; value=&quot;324&quot;/&gt;&lt;/object&gt;&lt;object type=&quot;3&quot; unique_id=&quot;78224&quot;&gt;&lt;property id=&quot;20148&quot; value=&quot;5&quot;/&gt;&lt;property id=&quot;20300&quot; value=&quot;Slide 61&quot;/&gt;&lt;property id=&quot;20307&quot; value=&quot;325&quot;/&gt;&lt;/object&gt;&lt;object type=&quot;3&quot; unique_id=&quot;78225&quot;&gt;&lt;property id=&quot;20148&quot; value=&quot;5&quot;/&gt;&lt;property id=&quot;20300&quot; value=&quot;Slide 62&quot;/&gt;&lt;property id=&quot;20307&quot; value=&quot;326&quot;/&gt;&lt;/object&gt;&lt;object type=&quot;3&quot; unique_id=&quot;78226&quot;&gt;&lt;property id=&quot;20148&quot; value=&quot;5&quot;/&gt;&lt;property id=&quot;20300&quot; value=&quot;Slide 63&quot;/&gt;&lt;property id=&quot;20307&quot; value=&quot;327&quot;/&gt;&lt;/object&gt;&lt;object type=&quot;3&quot; unique_id=&quot;79016&quot;&gt;&lt;property id=&quot;20148&quot; value=&quot;5&quot;/&gt;&lt;property id=&quot;20300&quot; value=&quot;Slide 46 - &amp;quot;Boolean Query&amp;quot;&quot;/&gt;&lt;property id=&quot;20307&quot; value=&quot;361&quot;/&gt;&lt;/object&gt;&lt;object type=&quot;3&quot; unique_id=&quot;79017&quot;&gt;&lt;property id=&quot;20148&quot; value=&quot;5&quot;/&gt;&lt;property id=&quot;20300&quot; value=&quot;Slide 48&quot;/&gt;&lt;property id=&quot;20307&quot; value=&quot;355&quot;/&gt;&lt;/object&gt;&lt;object type=&quot;3&quot; unique_id=&quot;79018&quot;&gt;&lt;property id=&quot;20148&quot; value=&quot;5&quot;/&gt;&lt;property id=&quot;20300&quot; value=&quot;Slide 49&quot;/&gt;&lt;property id=&quot;20307&quot; value=&quot;356&quot;/&gt;&lt;/object&gt;&lt;object type=&quot;3&quot; unique_id=&quot;79019&quot;&gt;&lt;property id=&quot;20148&quot; value=&quot;5&quot;/&gt;&lt;property id=&quot;20300&quot; value=&quot;Slide 50&quot;/&gt;&lt;property id=&quot;20307&quot; value=&quot;357&quot;/&gt;&lt;/object&gt;&lt;object type=&quot;3&quot; unique_id=&quot;79020&quot;&gt;&lt;property id=&quot;20148&quot; value=&quot;5&quot;/&gt;&lt;property id=&quot;20300&quot; value=&quot;Slide 64&quot;/&gt;&lt;property id=&quot;20307&quot; value=&quot;362&quot;/&gt;&lt;/object&gt;&lt;object type=&quot;3&quot; unique_id=&quot;79021&quot;&gt;&lt;property id=&quot;20148&quot; value=&quot;5&quot;/&gt;&lt;property id=&quot;20300&quot; value=&quot;Slide 66&quot;/&gt;&lt;property id=&quot;20307&quot; value=&quot;358&quot;/&gt;&lt;/object&gt;&lt;object type=&quot;3&quot; unique_id=&quot;79022&quot;&gt;&lt;property id=&quot;20148&quot; value=&quot;5&quot;/&gt;&lt;property id=&quot;20300&quot; value=&quot;Slide 67&quot;/&gt;&lt;property id=&quot;20307&quot; value=&quot;363&quot;/&gt;&lt;/object&gt;&lt;object type=&quot;3&quot; unique_id=&quot;79023&quot;&gt;&lt;property id=&quot;20148&quot; value=&quot;5&quot;/&gt;&lt;property id=&quot;20300&quot; value=&quot;Slide 68&quot;/&gt;&lt;property id=&quot;20307&quot; value=&quot;364&quot;/&gt;&lt;/object&gt;&lt;object type=&quot;3&quot; unique_id=&quot;79024&quot;&gt;&lt;property id=&quot;20148&quot; value=&quot;5&quot;/&gt;&lt;property id=&quot;20300&quot; value=&quot;Slide 87&quot;/&gt;&lt;property id=&quot;20307&quot; value=&quot;359&quot;/&gt;&lt;/object&gt;&lt;object type=&quot;3&quot; unique_id=&quot;81276&quot;&gt;&lt;property id=&quot;20148&quot; value=&quot;5&quot;/&gt;&lt;property id=&quot;20300&quot; value=&quot;Slide 69&quot;/&gt;&lt;property id=&quot;20307&quot; value=&quot;365&quot;/&gt;&lt;/object&gt;&lt;object type=&quot;3&quot; unique_id=&quot;81277&quot;&gt;&lt;property id=&quot;20148&quot; value=&quot;5&quot;/&gt;&lt;property id=&quot;20300&quot; value=&quot;Slide 70&quot;/&gt;&lt;property id=&quot;20307&quot; value=&quot;366&quot;/&gt;&lt;/object&gt;&lt;object type=&quot;3&quot; unique_id=&quot;81278&quot;&gt;&lt;property id=&quot;20148&quot; value=&quot;5&quot;/&gt;&lt;property id=&quot;20300&quot; value=&quot;Slide 71&quot;/&gt;&lt;property id=&quot;20307&quot; value=&quot;369&quot;/&gt;&lt;/object&gt;&lt;object type=&quot;3&quot; unique_id=&quot;81279&quot;&gt;&lt;property id=&quot;20148&quot; value=&quot;5&quot;/&gt;&lt;property id=&quot;20300&quot; value=&quot;Slide 72&quot;/&gt;&lt;property id=&quot;20307&quot; value=&quot;367&quot;/&gt;&lt;/object&gt;&lt;object type=&quot;3&quot; unique_id=&quot;81280&quot;&gt;&lt;property id=&quot;20148&quot; value=&quot;5&quot;/&gt;&lt;property id=&quot;20300&quot; value=&quot;Slide 73&quot;/&gt;&lt;property id=&quot;20307&quot; value=&quot;368&quot;/&gt;&lt;/object&gt;&lt;object type=&quot;3&quot; unique_id=&quot;81281&quot;&gt;&lt;property id=&quot;20148&quot; value=&quot;5&quot;/&gt;&lt;property id=&quot;20300&quot; value=&quot;Slide 74&quot;/&gt;&lt;property id=&quot;20307&quot; value=&quot;370&quot;/&gt;&lt;/object&gt;&lt;object type=&quot;3&quot; unique_id=&quot;81282&quot;&gt;&lt;property id=&quot;20148&quot; value=&quot;5&quot;/&gt;&lt;property id=&quot;20300&quot; value=&quot;Slide 75&quot;/&gt;&lt;property id=&quot;20307&quot; value=&quot;371&quot;/&gt;&lt;/object&gt;&lt;object type=&quot;3&quot; unique_id=&quot;81283&quot;&gt;&lt;property id=&quot;20148&quot; value=&quot;5&quot;/&gt;&lt;property id=&quot;20300&quot; value=&quot;Slide 76&quot;/&gt;&lt;property id=&quot;20307&quot; value=&quot;372&quot;/&gt;&lt;/object&gt;&lt;object type=&quot;3&quot; unique_id=&quot;81284&quot;&gt;&lt;property id=&quot;20148&quot; value=&quot;5&quot;/&gt;&lt;property id=&quot;20300&quot; value=&quot;Slide 77&quot;/&gt;&lt;property id=&quot;20307&quot; value=&quot;373&quot;/&gt;&lt;/object&gt;&lt;object type=&quot;3&quot; unique_id=&quot;81285&quot;&gt;&lt;property id=&quot;20148&quot; value=&quot;5&quot;/&gt;&lt;property id=&quot;20300&quot; value=&quot;Slide 78&quot;/&gt;&lt;property id=&quot;20307&quot; value=&quot;374&quot;/&gt;&lt;/object&gt;&lt;object type=&quot;3&quot; unique_id=&quot;81286&quot;&gt;&lt;property id=&quot;20148&quot; value=&quot;5&quot;/&gt;&lt;property id=&quot;20300&quot; value=&quot;Slide 79&quot;/&gt;&lt;property id=&quot;20307&quot; value=&quot;375&quot;/&gt;&lt;/object&gt;&lt;object type=&quot;3&quot; unique_id=&quot;81287&quot;&gt;&lt;property id=&quot;20148&quot; value=&quot;5&quot;/&gt;&lt;property id=&quot;20300&quot; value=&quot;Slide 80&quot;/&gt;&lt;property id=&quot;20307&quot; value=&quot;376&quot;/&gt;&lt;/object&gt;&lt;object type=&quot;3&quot; unique_id=&quot;81288&quot;&gt;&lt;property id=&quot;20148&quot; value=&quot;5&quot;/&gt;&lt;property id=&quot;20300&quot; value=&quot;Slide 81&quot;/&gt;&lt;property id=&quot;20307&quot; value=&quot;377&quot;/&gt;&lt;/object&gt;&lt;object type=&quot;3&quot; unique_id=&quot;81289&quot;&gt;&lt;property id=&quot;20148&quot; value=&quot;5&quot;/&gt;&lt;property id=&quot;20300&quot; value=&quot;Slide 82&quot;/&gt;&lt;property id=&quot;20307&quot; value=&quot;378&quot;/&gt;&lt;/object&gt;&lt;object type=&quot;3&quot; unique_id=&quot;81290&quot;&gt;&lt;property id=&quot;20148&quot; value=&quot;5&quot;/&gt;&lt;property id=&quot;20300&quot; value=&quot;Slide 83&quot;/&gt;&lt;property id=&quot;20307&quot; value=&quot;379&quot;/&gt;&lt;/object&gt;&lt;object type=&quot;3&quot; unique_id=&quot;81291&quot;&gt;&lt;property id=&quot;20148&quot; value=&quot;5&quot;/&gt;&lt;property id=&quot;20300&quot; value=&quot;Slide 84&quot;/&gt;&lt;property id=&quot;20307&quot; value=&quot;380&quot;/&gt;&lt;/object&gt;&lt;object type=&quot;3&quot; unique_id=&quot;81292&quot;&gt;&lt;property id=&quot;20148&quot; value=&quot;5&quot;/&gt;&lt;property id=&quot;20300&quot; value=&quot;Slide 85&quot;/&gt;&lt;property id=&quot;20307&quot; value=&quot;381&quot;/&gt;&lt;/object&gt;&lt;object type=&quot;3&quot; unique_id=&quot;81293&quot;&gt;&lt;property id=&quot;20148&quot; value=&quot;5&quot;/&gt;&lt;property id=&quot;20300&quot; value=&quot;Slide 88&quot;/&gt;&lt;property id=&quot;20307&quot; value=&quot;382&quot;/&gt;&lt;/object&gt;&lt;object type=&quot;3&quot; unique_id=&quot;81294&quot;&gt;&lt;property id=&quot;20148&quot; value=&quot;5&quot;/&gt;&lt;property id=&quot;20300&quot; value=&quot;Slide 89&quot;/&gt;&lt;property id=&quot;20307&quot; value=&quot;383&quot;/&gt;&lt;/object&gt;&lt;object type=&quot;3&quot; unique_id=&quot;81295&quot;&gt;&lt;property id=&quot;20148&quot; value=&quot;5&quot;/&gt;&lt;property id=&quot;20300&quot; value=&quot;Slide 90&quot;/&gt;&lt;property id=&quot;20307&quot; value=&quot;384&quot;/&gt;&lt;/object&gt;&lt;object type=&quot;3&quot; unique_id=&quot;81296&quot;&gt;&lt;property id=&quot;20148&quot; value=&quot;5&quot;/&gt;&lt;property id=&quot;20300&quot; value=&quot;Slide 91&quot;/&gt;&lt;property id=&quot;20307&quot; value=&quot;385&quot;/&gt;&lt;/object&gt;&lt;object type=&quot;3&quot; unique_id=&quot;81297&quot;&gt;&lt;property id=&quot;20148&quot; value=&quot;5&quot;/&gt;&lt;property id=&quot;20300&quot; value=&quot;Slide 92&quot;/&gt;&lt;property id=&quot;20307&quot; value=&quot;386&quot;/&gt;&lt;/object&gt;&lt;object type=&quot;3&quot; unique_id=&quot;81298&quot;&gt;&lt;property id=&quot;20148&quot; value=&quot;5&quot;/&gt;&lt;property id=&quot;20300&quot; value=&quot;Slide 93&quot;/&gt;&lt;property id=&quot;20307&quot; value=&quot;387&quot;/&gt;&lt;/object&gt;&lt;object type=&quot;3&quot; unique_id=&quot;81299&quot;&gt;&lt;property id=&quot;20148&quot; value=&quot;5&quot;/&gt;&lt;property id=&quot;20300&quot; value=&quot;Slide 94&quot;/&gt;&lt;property id=&quot;20307&quot; value=&quot;388&quot;/&gt;&lt;/object&gt;&lt;object type=&quot;3&quot; unique_id=&quot;81300&quot;&gt;&lt;property id=&quot;20148&quot; value=&quot;5&quot;/&gt;&lt;property id=&quot;20300&quot; value=&quot;Slide 95&quot;/&gt;&lt;property id=&quot;20307&quot; value=&quot;389&quot;/&gt;&lt;/object&gt;&lt;object type=&quot;3&quot; unique_id=&quot;81301&quot;&gt;&lt;property id=&quot;20148&quot; value=&quot;5&quot;/&gt;&lt;property id=&quot;20300&quot; value=&quot;Slide 96&quot;/&gt;&lt;property id=&quot;20307&quot; value=&quot;390&quot;/&gt;&lt;/object&gt;&lt;object type=&quot;3&quot; unique_id=&quot;81302&quot;&gt;&lt;property id=&quot;20148&quot; value=&quot;5&quot;/&gt;&lt;property id=&quot;20300&quot; value=&quot;Slide 97&quot;/&gt;&lt;property id=&quot;20307&quot; value=&quot;391&quot;/&gt;&lt;/object&gt;&lt;object type=&quot;3&quot; unique_id=&quot;81303&quot;&gt;&lt;property id=&quot;20148&quot; value=&quot;5&quot;/&gt;&lt;property id=&quot;20300&quot; value=&quot;Slide 98&quot;/&gt;&lt;property id=&quot;20307&quot; value=&quot;392&quot;/&gt;&lt;/object&gt;&lt;object type=&quot;3&quot; unique_id=&quot;81304&quot;&gt;&lt;property id=&quot;20148&quot; value=&quot;5&quot;/&gt;&lt;property id=&quot;20300&quot; value=&quot;Slide 99&quot;/&gt;&lt;property id=&quot;20307&quot; value=&quot;393&quot;/&gt;&lt;/object&gt;&lt;object type=&quot;3&quot; unique_id=&quot;81305&quot;&gt;&lt;property id=&quot;20148&quot; value=&quot;5&quot;/&gt;&lt;property id=&quot;20300&quot; value=&quot;Slide 101&quot;/&gt;&lt;property id=&quot;20307&quot; value=&quot;394&quot;/&gt;&lt;/object&gt;&lt;object type=&quot;3&quot; unique_id=&quot;81306&quot;&gt;&lt;property id=&quot;20148&quot; value=&quot;5&quot;/&gt;&lt;property id=&quot;20300&quot; value=&quot;Slide 102&quot;/&gt;&lt;property id=&quot;20307&quot; value=&quot;395&quot;/&gt;&lt;/object&gt;&lt;object type=&quot;3&quot; unique_id=&quot;86186&quot;&gt;&lt;property id=&quot;20148&quot; value=&quot;5&quot;/&gt;&lt;property id=&quot;20300&quot; value=&quot;Slide 57 - &amp;quot;Fuzzy Index&amp;quot;&quot;/&gt;&lt;property id=&quot;20307&quot; value=&quot;430&quot;/&gt;&lt;/object&gt;&lt;object type=&quot;3&quot; unique_id=&quot;86187&quot;&gt;&lt;property id=&quot;20148&quot; value=&quot;5&quot;/&gt;&lt;property id=&quot;20300&quot; value=&quot;Slide 65 - &amp;quot;Vector Space Model&amp;quot;&quot;/&gt;&lt;property id=&quot;20307&quot; value=&quot;431&quot;/&gt;&lt;/object&gt;&lt;object type=&quot;3&quot; unique_id=&quot;86188&quot;&gt;&lt;property id=&quot;20148&quot; value=&quot;5&quot;/&gt;&lt;property id=&quot;20300&quot; value=&quot;Slide 86 - &amp;quot;Probabilistic Models&amp;quot;&quot;/&gt;&lt;property id=&quot;20307&quot; value=&quot;432&quot;/&gt;&lt;/object&gt;&lt;object type=&quot;3&quot; unique_id=&quot;86684&quot;&gt;&lt;property id=&quot;20148&quot; value=&quot;5&quot;/&gt;&lt;property id=&quot;20300&quot; value=&quot;Slide 13 - &amp;quot;DIKW&amp;quot;&quot;/&gt;&lt;property id=&quot;20307&quot; value=&quot;433&quot;/&gt;&lt;/object&gt;&lt;object type=&quot;3&quot; unique_id=&quot;86685&quot;&gt;&lt;property id=&quot;20148&quot; value=&quot;5&quot;/&gt;&lt;property id=&quot;20300&quot; value=&quot;Slide 15 - &amp;quot;Keywords v Full Text&amp;quot;&quot;/&gt;&lt;property id=&quot;20307&quot; value=&quot;434&quot;/&gt;&lt;/object&gt;&lt;object type=&quot;3&quot; unique_id=&quot;86686&quot;&gt;&lt;property id=&quot;20148&quot; value=&quot;5&quot;/&gt;&lt;property id=&quot;20300&quot; value=&quot;Slide 16&quot;/&gt;&lt;property id=&quot;20307&quot; value=&quot;435&quot;/&gt;&lt;/object&gt;&lt;object type=&quot;3&quot; unique_id=&quot;95619&quot;&gt;&lt;property id=&quot;20148&quot; value=&quot;5&quot;/&gt;&lt;property id=&quot;20300&quot; value=&quot;Slide 58&quot;/&gt;&lt;property id=&quot;20307&quot; value=&quot;436&quot;/&gt;&lt;/object&gt;&lt;object type=&quot;3&quot; unique_id=&quot;95620&quot;&gt;&lt;property id=&quot;20148&quot; value=&quot;5&quot;/&gt;&lt;property id=&quot;20300&quot; value=&quot;Slide 100 - &amp;quot;Bayes is most useful&amp;quot;&quot;/&gt;&lt;property id=&quot;20307&quot; value=&quot;43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5447</TotalTime>
  <Words>447</Words>
  <Application>Microsoft Office PowerPoint</Application>
  <PresentationFormat>On-screen Show (4:3)</PresentationFormat>
  <Paragraphs>118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Times New Roman</vt:lpstr>
      <vt:lpstr>Office Theme</vt:lpstr>
      <vt:lpstr>X-Informatics  Web Search; Text Mining A</vt:lpstr>
      <vt:lpstr>PowerPoint Presentation</vt:lpstr>
      <vt:lpstr>The Course in One Sentence</vt:lpstr>
      <vt:lpstr>PowerPoint Presentation</vt:lpstr>
      <vt:lpstr>PowerPoint Presentation</vt:lpstr>
      <vt:lpstr>Web and Document/Text Search The Problem</vt:lpstr>
      <vt:lpstr>PowerPoint Presentation</vt:lpstr>
      <vt:lpstr>PowerPoint Presentation</vt:lpstr>
      <vt:lpstr>PowerPoint Presentation</vt:lpstr>
      <vt:lpstr>Universal Power Laws for Links</vt:lpstr>
      <vt:lpstr>PowerPoint Presentation</vt:lpstr>
      <vt:lpstr>PowerPoint Presentation</vt:lpstr>
      <vt:lpstr>DIKW</vt:lpstr>
      <vt:lpstr>PowerPoint Presentation</vt:lpstr>
      <vt:lpstr>Keywords v Full Text</vt:lpstr>
      <vt:lpstr>PowerPoint Presentation</vt:lpstr>
      <vt:lpstr>PowerPoint Presentation</vt:lpstr>
      <vt:lpstr>PowerPoint Presentation</vt:lpstr>
      <vt:lpstr>Solution in General starting with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Retrieval (Web Search) Technology</vt:lpstr>
      <vt:lpstr>PowerPoint Presentation</vt:lpstr>
      <vt:lpstr>PowerPoint Presentation</vt:lpstr>
      <vt:lpstr>PowerPoint Presentation</vt:lpstr>
      <vt:lpstr>Boolean Query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Fuzzy 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Space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Probabilistic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 is most useful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X-Informatics  Sensors and Genomics</dc:title>
  <dc:creator>Geoffrey Fox</dc:creator>
  <cp:lastModifiedBy>Geoffrey Fox</cp:lastModifiedBy>
  <cp:revision>58</cp:revision>
  <dcterms:created xsi:type="dcterms:W3CDTF">2013-02-17T01:28:35Z</dcterms:created>
  <dcterms:modified xsi:type="dcterms:W3CDTF">2013-03-25T02:10:33Z</dcterms:modified>
</cp:coreProperties>
</file>