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7"/>
  </p:notesMasterIdLst>
  <p:sldIdLst>
    <p:sldId id="271" r:id="rId3"/>
    <p:sldId id="272" r:id="rId4"/>
    <p:sldId id="273" r:id="rId5"/>
    <p:sldId id="458" r:id="rId6"/>
    <p:sldId id="444" r:id="rId7"/>
    <p:sldId id="445" r:id="rId8"/>
    <p:sldId id="446" r:id="rId9"/>
    <p:sldId id="448" r:id="rId10"/>
    <p:sldId id="449" r:id="rId11"/>
    <p:sldId id="450" r:id="rId12"/>
    <p:sldId id="451" r:id="rId13"/>
    <p:sldId id="452" r:id="rId14"/>
    <p:sldId id="453" r:id="rId15"/>
    <p:sldId id="454" r:id="rId16"/>
    <p:sldId id="471" r:id="rId17"/>
    <p:sldId id="472" r:id="rId18"/>
    <p:sldId id="473" r:id="rId19"/>
    <p:sldId id="474" r:id="rId20"/>
    <p:sldId id="475" r:id="rId21"/>
    <p:sldId id="476" r:id="rId22"/>
    <p:sldId id="477" r:id="rId23"/>
    <p:sldId id="478" r:id="rId24"/>
    <p:sldId id="479" r:id="rId25"/>
    <p:sldId id="480" r:id="rId26"/>
    <p:sldId id="481" r:id="rId27"/>
    <p:sldId id="482" r:id="rId28"/>
    <p:sldId id="438" r:id="rId29"/>
    <p:sldId id="439" r:id="rId30"/>
    <p:sldId id="440" r:id="rId31"/>
    <p:sldId id="441" r:id="rId32"/>
    <p:sldId id="463" r:id="rId33"/>
    <p:sldId id="464" r:id="rId34"/>
    <p:sldId id="465" r:id="rId35"/>
    <p:sldId id="399" r:id="rId36"/>
    <p:sldId id="400" r:id="rId37"/>
    <p:sldId id="401" r:id="rId38"/>
    <p:sldId id="488" r:id="rId39"/>
    <p:sldId id="402" r:id="rId40"/>
    <p:sldId id="403" r:id="rId41"/>
    <p:sldId id="404" r:id="rId42"/>
    <p:sldId id="405" r:id="rId43"/>
    <p:sldId id="406" r:id="rId44"/>
    <p:sldId id="407" r:id="rId45"/>
    <p:sldId id="483" r:id="rId46"/>
    <p:sldId id="484" r:id="rId47"/>
    <p:sldId id="408" r:id="rId48"/>
    <p:sldId id="485" r:id="rId49"/>
    <p:sldId id="486" r:id="rId50"/>
    <p:sldId id="487" r:id="rId51"/>
    <p:sldId id="409" r:id="rId52"/>
    <p:sldId id="410" r:id="rId53"/>
    <p:sldId id="435" r:id="rId54"/>
    <p:sldId id="436" r:id="rId55"/>
    <p:sldId id="437" r:id="rId56"/>
    <p:sldId id="411" r:id="rId57"/>
    <p:sldId id="412" r:id="rId58"/>
    <p:sldId id="413" r:id="rId59"/>
    <p:sldId id="414" r:id="rId60"/>
    <p:sldId id="415" r:id="rId61"/>
    <p:sldId id="416" r:id="rId62"/>
    <p:sldId id="423" r:id="rId63"/>
    <p:sldId id="421" r:id="rId64"/>
    <p:sldId id="422" r:id="rId65"/>
    <p:sldId id="424" r:id="rId66"/>
    <p:sldId id="425" r:id="rId67"/>
    <p:sldId id="426" r:id="rId68"/>
    <p:sldId id="427" r:id="rId69"/>
    <p:sldId id="428" r:id="rId70"/>
    <p:sldId id="429" r:id="rId71"/>
    <p:sldId id="466" r:id="rId72"/>
    <p:sldId id="467" r:id="rId73"/>
    <p:sldId id="468" r:id="rId74"/>
    <p:sldId id="469" r:id="rId75"/>
    <p:sldId id="470" r:id="rId76"/>
  </p:sldIdLst>
  <p:sldSz cx="9144000" cy="6858000" type="screen4x3"/>
  <p:notesSz cx="6858000" cy="9144000"/>
  <p:custDataLst>
    <p:tags r:id="rId7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06" autoAdjust="0"/>
    <p:restoredTop sz="94660"/>
  </p:normalViewPr>
  <p:slideViewPr>
    <p:cSldViewPr>
      <p:cViewPr varScale="1">
        <p:scale>
          <a:sx n="96" d="100"/>
          <a:sy n="96" d="100"/>
        </p:scale>
        <p:origin x="186"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D58BE7-89E1-4D35-BBC6-000514DE912A}" type="datetimeFigureOut">
              <a:rPr lang="en-US" smtClean="0"/>
              <a:t>3/23/2013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9800AD-E974-49D9-8739-6CFB9E9858CB}" type="slidenum">
              <a:rPr lang="en-US" smtClean="0"/>
              <a:t>‹#›</a:t>
            </a:fld>
            <a:endParaRPr lang="en-US"/>
          </a:p>
        </p:txBody>
      </p:sp>
    </p:spTree>
    <p:extLst>
      <p:ext uri="{BB962C8B-B14F-4D97-AF65-F5344CB8AC3E}">
        <p14:creationId xmlns:p14="http://schemas.microsoft.com/office/powerpoint/2010/main" val="3404321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F29BCC-A04B-4FF0-986C-80A340F691F8}" type="datetimeFigureOut">
              <a:rPr lang="en-US" smtClean="0"/>
              <a:t>3/23/2013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856CD-74CA-443F-98D7-8465B56B1FB4}" type="slidenum">
              <a:rPr lang="en-US" smtClean="0"/>
              <a:t>‹#›</a:t>
            </a:fld>
            <a:endParaRPr lang="en-US"/>
          </a:p>
        </p:txBody>
      </p:sp>
    </p:spTree>
    <p:extLst>
      <p:ext uri="{BB962C8B-B14F-4D97-AF65-F5344CB8AC3E}">
        <p14:creationId xmlns:p14="http://schemas.microsoft.com/office/powerpoint/2010/main" val="3835285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F29BCC-A04B-4FF0-986C-80A340F691F8}" type="datetimeFigureOut">
              <a:rPr lang="en-US" smtClean="0"/>
              <a:t>3/23/2013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856CD-74CA-443F-98D7-8465B56B1FB4}" type="slidenum">
              <a:rPr lang="en-US" smtClean="0"/>
              <a:t>‹#›</a:t>
            </a:fld>
            <a:endParaRPr lang="en-US"/>
          </a:p>
        </p:txBody>
      </p:sp>
    </p:spTree>
    <p:extLst>
      <p:ext uri="{BB962C8B-B14F-4D97-AF65-F5344CB8AC3E}">
        <p14:creationId xmlns:p14="http://schemas.microsoft.com/office/powerpoint/2010/main" val="3192462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F29BCC-A04B-4FF0-986C-80A340F691F8}" type="datetimeFigureOut">
              <a:rPr lang="en-US" smtClean="0"/>
              <a:t>3/23/2013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856CD-74CA-443F-98D7-8465B56B1FB4}" type="slidenum">
              <a:rPr lang="en-US" smtClean="0"/>
              <a:t>‹#›</a:t>
            </a:fld>
            <a:endParaRPr lang="en-US"/>
          </a:p>
        </p:txBody>
      </p:sp>
    </p:spTree>
    <p:extLst>
      <p:ext uri="{BB962C8B-B14F-4D97-AF65-F5344CB8AC3E}">
        <p14:creationId xmlns:p14="http://schemas.microsoft.com/office/powerpoint/2010/main" val="780703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B0C960C-6805-4193-8999-8626886B029B}" type="datetime1">
              <a:rPr lang="en-US"/>
              <a:pPr/>
              <a:t>3/23/2013</a:t>
            </a:fld>
            <a:endParaRPr lang="en-US"/>
          </a:p>
        </p:txBody>
      </p:sp>
      <p:sp>
        <p:nvSpPr>
          <p:cNvPr id="6" name="Slide Number Placeholder 5"/>
          <p:cNvSpPr>
            <a:spLocks noGrp="1"/>
          </p:cNvSpPr>
          <p:nvPr>
            <p:ph type="sldNum" sz="quarter" idx="12"/>
          </p:nvPr>
        </p:nvSpPr>
        <p:spPr/>
        <p:txBody>
          <a:bodyPr/>
          <a:lstStyle>
            <a:lvl1pPr>
              <a:defRPr/>
            </a:lvl1pPr>
          </a:lstStyle>
          <a:p>
            <a:fld id="{EBC1097E-4E1A-429E-9D18-4E5F1AF0DA13}" type="slidenum">
              <a:rPr lang="en-US"/>
              <a:pPr/>
              <a:t>‹#›</a:t>
            </a:fld>
            <a:endParaRPr lang="en-US"/>
          </a:p>
        </p:txBody>
      </p:sp>
    </p:spTree>
    <p:extLst>
      <p:ext uri="{BB962C8B-B14F-4D97-AF65-F5344CB8AC3E}">
        <p14:creationId xmlns:p14="http://schemas.microsoft.com/office/powerpoint/2010/main" val="132868222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ECBCD8-8123-4A28-8ED7-5C8069706EB7}" type="datetime1">
              <a:rPr lang="en-US"/>
              <a:pPr/>
              <a:t>3/23/2013</a:t>
            </a:fld>
            <a:endParaRPr lang="en-US"/>
          </a:p>
        </p:txBody>
      </p:sp>
      <p:sp>
        <p:nvSpPr>
          <p:cNvPr id="6" name="Slide Number Placeholder 5"/>
          <p:cNvSpPr>
            <a:spLocks noGrp="1"/>
          </p:cNvSpPr>
          <p:nvPr>
            <p:ph type="sldNum" sz="quarter" idx="12"/>
          </p:nvPr>
        </p:nvSpPr>
        <p:spPr/>
        <p:txBody>
          <a:bodyPr/>
          <a:lstStyle>
            <a:lvl1pPr>
              <a:defRPr/>
            </a:lvl1pPr>
          </a:lstStyle>
          <a:p>
            <a:fld id="{94CC141A-9CC6-41A7-A7D0-011D836CC6E2}" type="slidenum">
              <a:rPr lang="en-US"/>
              <a:pPr/>
              <a:t>‹#›</a:t>
            </a:fld>
            <a:endParaRPr lang="en-US"/>
          </a:p>
        </p:txBody>
      </p:sp>
    </p:spTree>
    <p:extLst>
      <p:ext uri="{BB962C8B-B14F-4D97-AF65-F5344CB8AC3E}">
        <p14:creationId xmlns:p14="http://schemas.microsoft.com/office/powerpoint/2010/main" val="124253301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A5D04E1-C7DF-4791-A59D-75E2636CF366}" type="datetime1">
              <a:rPr lang="en-US"/>
              <a:pPr/>
              <a:t>3/23/2013</a:t>
            </a:fld>
            <a:endParaRPr lang="en-US"/>
          </a:p>
        </p:txBody>
      </p:sp>
      <p:sp>
        <p:nvSpPr>
          <p:cNvPr id="6" name="Slide Number Placeholder 5"/>
          <p:cNvSpPr>
            <a:spLocks noGrp="1"/>
          </p:cNvSpPr>
          <p:nvPr>
            <p:ph type="sldNum" sz="quarter" idx="12"/>
          </p:nvPr>
        </p:nvSpPr>
        <p:spPr/>
        <p:txBody>
          <a:bodyPr/>
          <a:lstStyle>
            <a:lvl1pPr>
              <a:defRPr/>
            </a:lvl1pPr>
          </a:lstStyle>
          <a:p>
            <a:fld id="{67163A95-EFDD-42CD-9D76-FAD52E8A5B44}" type="slidenum">
              <a:rPr lang="en-US"/>
              <a:pPr/>
              <a:t>‹#›</a:t>
            </a:fld>
            <a:endParaRPr lang="en-US"/>
          </a:p>
        </p:txBody>
      </p:sp>
    </p:spTree>
    <p:extLst>
      <p:ext uri="{BB962C8B-B14F-4D97-AF65-F5344CB8AC3E}">
        <p14:creationId xmlns:p14="http://schemas.microsoft.com/office/powerpoint/2010/main" val="127681705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1685CBD-A47F-45DF-A496-568E8394BBBE}" type="datetime1">
              <a:rPr lang="en-US"/>
              <a:pPr/>
              <a:t>3/23/2013</a:t>
            </a:fld>
            <a:endParaRPr lang="en-US"/>
          </a:p>
        </p:txBody>
      </p:sp>
      <p:sp>
        <p:nvSpPr>
          <p:cNvPr id="7" name="Slide Number Placeholder 5"/>
          <p:cNvSpPr>
            <a:spLocks noGrp="1"/>
          </p:cNvSpPr>
          <p:nvPr>
            <p:ph type="sldNum" sz="quarter" idx="12"/>
          </p:nvPr>
        </p:nvSpPr>
        <p:spPr/>
        <p:txBody>
          <a:bodyPr/>
          <a:lstStyle>
            <a:lvl1pPr>
              <a:defRPr/>
            </a:lvl1pPr>
          </a:lstStyle>
          <a:p>
            <a:fld id="{99168EA6-6EA6-45E6-A5AA-9910092C4369}" type="slidenum">
              <a:rPr lang="en-US"/>
              <a:pPr/>
              <a:t>‹#›</a:t>
            </a:fld>
            <a:endParaRPr lang="en-US"/>
          </a:p>
        </p:txBody>
      </p:sp>
    </p:spTree>
    <p:extLst>
      <p:ext uri="{BB962C8B-B14F-4D97-AF65-F5344CB8AC3E}">
        <p14:creationId xmlns:p14="http://schemas.microsoft.com/office/powerpoint/2010/main" val="205456853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1AF6515-ABF6-4FAD-83D6-8E90C2A18B59}" type="datetime1">
              <a:rPr lang="en-US"/>
              <a:pPr/>
              <a:t>3/23/2013</a:t>
            </a:fld>
            <a:endParaRPr lang="en-US"/>
          </a:p>
        </p:txBody>
      </p:sp>
      <p:sp>
        <p:nvSpPr>
          <p:cNvPr id="9" name="Slide Number Placeholder 5"/>
          <p:cNvSpPr>
            <a:spLocks noGrp="1"/>
          </p:cNvSpPr>
          <p:nvPr>
            <p:ph type="sldNum" sz="quarter" idx="12"/>
          </p:nvPr>
        </p:nvSpPr>
        <p:spPr/>
        <p:txBody>
          <a:bodyPr/>
          <a:lstStyle>
            <a:lvl1pPr>
              <a:defRPr/>
            </a:lvl1pPr>
          </a:lstStyle>
          <a:p>
            <a:fld id="{7B17D5EB-B370-4F48-9C1E-EF1F4741610D}" type="slidenum">
              <a:rPr lang="en-US"/>
              <a:pPr/>
              <a:t>‹#›</a:t>
            </a:fld>
            <a:endParaRPr lang="en-US"/>
          </a:p>
        </p:txBody>
      </p:sp>
    </p:spTree>
    <p:extLst>
      <p:ext uri="{BB962C8B-B14F-4D97-AF65-F5344CB8AC3E}">
        <p14:creationId xmlns:p14="http://schemas.microsoft.com/office/powerpoint/2010/main" val="99253786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5FEA99E-1D6C-4338-9DDB-D6B1D25076BB}" type="datetime1">
              <a:rPr lang="en-US"/>
              <a:pPr/>
              <a:t>3/23/2013</a:t>
            </a:fld>
            <a:endParaRPr lang="en-US"/>
          </a:p>
        </p:txBody>
      </p:sp>
      <p:sp>
        <p:nvSpPr>
          <p:cNvPr id="5" name="Slide Number Placeholder 5"/>
          <p:cNvSpPr>
            <a:spLocks noGrp="1"/>
          </p:cNvSpPr>
          <p:nvPr>
            <p:ph type="sldNum" sz="quarter" idx="12"/>
          </p:nvPr>
        </p:nvSpPr>
        <p:spPr/>
        <p:txBody>
          <a:bodyPr/>
          <a:lstStyle>
            <a:lvl1pPr>
              <a:defRPr/>
            </a:lvl1pPr>
          </a:lstStyle>
          <a:p>
            <a:fld id="{D8CFE096-9650-498C-990C-20F2420C253B}" type="slidenum">
              <a:rPr lang="en-US"/>
              <a:pPr/>
              <a:t>‹#›</a:t>
            </a:fld>
            <a:endParaRPr lang="en-US"/>
          </a:p>
        </p:txBody>
      </p:sp>
    </p:spTree>
    <p:extLst>
      <p:ext uri="{BB962C8B-B14F-4D97-AF65-F5344CB8AC3E}">
        <p14:creationId xmlns:p14="http://schemas.microsoft.com/office/powerpoint/2010/main" val="40617061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7D6C439-BF23-4C00-A9EF-F430A02737C4}" type="datetime1">
              <a:rPr lang="en-US"/>
              <a:pPr/>
              <a:t>3/23/2013</a:t>
            </a:fld>
            <a:endParaRPr lang="en-US"/>
          </a:p>
        </p:txBody>
      </p:sp>
      <p:sp>
        <p:nvSpPr>
          <p:cNvPr id="4" name="Slide Number Placeholder 5"/>
          <p:cNvSpPr>
            <a:spLocks noGrp="1"/>
          </p:cNvSpPr>
          <p:nvPr>
            <p:ph type="sldNum" sz="quarter" idx="12"/>
          </p:nvPr>
        </p:nvSpPr>
        <p:spPr/>
        <p:txBody>
          <a:bodyPr/>
          <a:lstStyle>
            <a:lvl1pPr>
              <a:defRPr/>
            </a:lvl1pPr>
          </a:lstStyle>
          <a:p>
            <a:fld id="{37046A98-E713-4B22-96A8-FD47EC0F5D67}" type="slidenum">
              <a:rPr lang="en-US"/>
              <a:pPr/>
              <a:t>‹#›</a:t>
            </a:fld>
            <a:endParaRPr lang="en-US"/>
          </a:p>
        </p:txBody>
      </p:sp>
    </p:spTree>
    <p:extLst>
      <p:ext uri="{BB962C8B-B14F-4D97-AF65-F5344CB8AC3E}">
        <p14:creationId xmlns:p14="http://schemas.microsoft.com/office/powerpoint/2010/main" val="28944470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F29BCC-A04B-4FF0-986C-80A340F691F8}" type="datetimeFigureOut">
              <a:rPr lang="en-US" smtClean="0"/>
              <a:t>3/23/2013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856CD-74CA-443F-98D7-8465B56B1FB4}" type="slidenum">
              <a:rPr lang="en-US" smtClean="0"/>
              <a:t>‹#›</a:t>
            </a:fld>
            <a:endParaRPr lang="en-US"/>
          </a:p>
        </p:txBody>
      </p:sp>
    </p:spTree>
    <p:extLst>
      <p:ext uri="{BB962C8B-B14F-4D97-AF65-F5344CB8AC3E}">
        <p14:creationId xmlns:p14="http://schemas.microsoft.com/office/powerpoint/2010/main" val="1312586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F29BCC-A04B-4FF0-986C-80A340F691F8}" type="datetimeFigureOut">
              <a:rPr lang="en-US" smtClean="0"/>
              <a:t>3/23/2013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856CD-74CA-443F-98D7-8465B56B1FB4}" type="slidenum">
              <a:rPr lang="en-US" smtClean="0"/>
              <a:t>‹#›</a:t>
            </a:fld>
            <a:endParaRPr lang="en-US"/>
          </a:p>
        </p:txBody>
      </p:sp>
    </p:spTree>
    <p:extLst>
      <p:ext uri="{BB962C8B-B14F-4D97-AF65-F5344CB8AC3E}">
        <p14:creationId xmlns:p14="http://schemas.microsoft.com/office/powerpoint/2010/main" val="1367670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F29BCC-A04B-4FF0-986C-80A340F691F8}" type="datetimeFigureOut">
              <a:rPr lang="en-US" smtClean="0"/>
              <a:t>3/23/2013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856CD-74CA-443F-98D7-8465B56B1FB4}" type="slidenum">
              <a:rPr lang="en-US" smtClean="0"/>
              <a:t>‹#›</a:t>
            </a:fld>
            <a:endParaRPr lang="en-US"/>
          </a:p>
        </p:txBody>
      </p:sp>
    </p:spTree>
    <p:extLst>
      <p:ext uri="{BB962C8B-B14F-4D97-AF65-F5344CB8AC3E}">
        <p14:creationId xmlns:p14="http://schemas.microsoft.com/office/powerpoint/2010/main" val="257557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F29BCC-A04B-4FF0-986C-80A340F691F8}" type="datetimeFigureOut">
              <a:rPr lang="en-US" smtClean="0"/>
              <a:t>3/23/2013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8856CD-74CA-443F-98D7-8465B56B1FB4}" type="slidenum">
              <a:rPr lang="en-US" smtClean="0"/>
              <a:t>‹#›</a:t>
            </a:fld>
            <a:endParaRPr lang="en-US"/>
          </a:p>
        </p:txBody>
      </p:sp>
    </p:spTree>
    <p:extLst>
      <p:ext uri="{BB962C8B-B14F-4D97-AF65-F5344CB8AC3E}">
        <p14:creationId xmlns:p14="http://schemas.microsoft.com/office/powerpoint/2010/main" val="3897838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F29BCC-A04B-4FF0-986C-80A340F691F8}" type="datetimeFigureOut">
              <a:rPr lang="en-US" smtClean="0"/>
              <a:t>3/23/2013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8856CD-74CA-443F-98D7-8465B56B1FB4}" type="slidenum">
              <a:rPr lang="en-US" smtClean="0"/>
              <a:t>‹#›</a:t>
            </a:fld>
            <a:endParaRPr lang="en-US"/>
          </a:p>
        </p:txBody>
      </p:sp>
    </p:spTree>
    <p:extLst>
      <p:ext uri="{BB962C8B-B14F-4D97-AF65-F5344CB8AC3E}">
        <p14:creationId xmlns:p14="http://schemas.microsoft.com/office/powerpoint/2010/main" val="2175361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F29BCC-A04B-4FF0-986C-80A340F691F8}" type="datetimeFigureOut">
              <a:rPr lang="en-US" smtClean="0"/>
              <a:t>3/23/2013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8856CD-74CA-443F-98D7-8465B56B1FB4}" type="slidenum">
              <a:rPr lang="en-US" smtClean="0"/>
              <a:t>‹#›</a:t>
            </a:fld>
            <a:endParaRPr lang="en-US"/>
          </a:p>
        </p:txBody>
      </p:sp>
    </p:spTree>
    <p:extLst>
      <p:ext uri="{BB962C8B-B14F-4D97-AF65-F5344CB8AC3E}">
        <p14:creationId xmlns:p14="http://schemas.microsoft.com/office/powerpoint/2010/main" val="4019587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F29BCC-A04B-4FF0-986C-80A340F691F8}" type="datetimeFigureOut">
              <a:rPr lang="en-US" smtClean="0"/>
              <a:t>3/23/2013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856CD-74CA-443F-98D7-8465B56B1FB4}" type="slidenum">
              <a:rPr lang="en-US" smtClean="0"/>
              <a:t>‹#›</a:t>
            </a:fld>
            <a:endParaRPr lang="en-US"/>
          </a:p>
        </p:txBody>
      </p:sp>
    </p:spTree>
    <p:extLst>
      <p:ext uri="{BB962C8B-B14F-4D97-AF65-F5344CB8AC3E}">
        <p14:creationId xmlns:p14="http://schemas.microsoft.com/office/powerpoint/2010/main" val="1088979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F29BCC-A04B-4FF0-986C-80A340F691F8}" type="datetimeFigureOut">
              <a:rPr lang="en-US" smtClean="0"/>
              <a:t>3/23/2013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856CD-74CA-443F-98D7-8465B56B1FB4}" type="slidenum">
              <a:rPr lang="en-US" smtClean="0"/>
              <a:t>‹#›</a:t>
            </a:fld>
            <a:endParaRPr lang="en-US"/>
          </a:p>
        </p:txBody>
      </p:sp>
    </p:spTree>
    <p:extLst>
      <p:ext uri="{BB962C8B-B14F-4D97-AF65-F5344CB8AC3E}">
        <p14:creationId xmlns:p14="http://schemas.microsoft.com/office/powerpoint/2010/main" val="3904825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hyperlink" Target="https://portal.futuregrid.org/" TargetMode="Externa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29BCC-A04B-4FF0-986C-80A340F691F8}" type="datetimeFigureOut">
              <a:rPr lang="en-US" smtClean="0"/>
              <a:t>3/23/2013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856CD-74CA-443F-98D7-8465B56B1FB4}" type="slidenum">
              <a:rPr lang="en-US" smtClean="0"/>
              <a:t>‹#›</a:t>
            </a:fld>
            <a:endParaRPr lang="en-US"/>
          </a:p>
        </p:txBody>
      </p:sp>
    </p:spTree>
    <p:extLst>
      <p:ext uri="{BB962C8B-B14F-4D97-AF65-F5344CB8AC3E}">
        <p14:creationId xmlns:p14="http://schemas.microsoft.com/office/powerpoint/2010/main" val="2867433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pPr>
            <a:fld id="{337D7BBC-53A7-495F-9E9A-078AED3FDFDE}" type="datetime1">
              <a:rPr lang="en-US" smtClean="0">
                <a:ea typeface="ＭＳ Ｐゴシック" pitchFamily="34" charset="-128"/>
              </a:rPr>
              <a:pPr defTabSz="457200" fontAlgn="base">
                <a:spcBef>
                  <a:spcPct val="0"/>
                </a:spcBef>
                <a:spcAft>
                  <a:spcPct val="0"/>
                </a:spcAft>
              </a:pPr>
              <a:t>3/23/2013</a:t>
            </a:fld>
            <a:endParaRPr lang="en-US" smtClean="0">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1310F143-984D-44E5-B575-7A3B728F021C}" type="slidenum">
              <a:rPr lang="en-US" smtClean="0">
                <a:ea typeface="ＭＳ Ｐゴシック" pitchFamily="34" charset="-128"/>
              </a:rPr>
              <a:pPr defTabSz="457200" fontAlgn="base">
                <a:spcBef>
                  <a:spcPct val="0"/>
                </a:spcBef>
                <a:spcAft>
                  <a:spcPct val="0"/>
                </a:spcAft>
              </a:pPr>
              <a:t>‹#›</a:t>
            </a:fld>
            <a:endParaRPr lang="en-US" smtClean="0">
              <a:ea typeface="ＭＳ Ｐゴシック" pitchFamily="34" charset="-128"/>
            </a:endParaRPr>
          </a:p>
        </p:txBody>
      </p:sp>
      <p:pic>
        <p:nvPicPr>
          <p:cNvPr id="1031" name="Picture 6" descr="pixture_reloaded_logo.png"/>
          <p:cNvPicPr>
            <a:picLocks noChangeAspect="1"/>
          </p:cNvPicPr>
          <p:nvPr/>
        </p:nvPicPr>
        <p:blipFill>
          <a:blip r:embed="rId10" cstate="print"/>
          <a:srcRect/>
          <a:stretch>
            <a:fillRect/>
          </a:stretch>
        </p:blipFill>
        <p:spPr bwMode="auto">
          <a:xfrm>
            <a:off x="3209925" y="6278563"/>
            <a:ext cx="738188" cy="501650"/>
          </a:xfrm>
          <a:prstGeom prst="rect">
            <a:avLst/>
          </a:prstGeom>
          <a:noFill/>
          <a:ln w="9525">
            <a:noFill/>
            <a:miter lim="800000"/>
            <a:headEnd/>
            <a:tailEnd/>
          </a:ln>
        </p:spPr>
      </p:pic>
      <p:sp>
        <p:nvSpPr>
          <p:cNvPr id="10" name="Footer Placeholder 3"/>
          <p:cNvSpPr>
            <a:spLocks noGrp="1"/>
          </p:cNvSpPr>
          <p:nvPr/>
        </p:nvSpPr>
        <p:spPr bwMode="auto">
          <a:xfrm>
            <a:off x="3142343" y="6324600"/>
            <a:ext cx="3334657"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1100" kern="1200" dirty="0" smtClean="0">
                <a:solidFill>
                  <a:srgbClr val="898989"/>
                </a:solidFill>
                <a:latin typeface="Calibri" charset="0"/>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11"/>
              </a:rPr>
              <a:t>https://portal.futuregrid.org </a:t>
            </a:r>
            <a:endParaRPr lang="en-US">
              <a:latin typeface="Calibri" pitchFamily="34" charset="0"/>
              <a:ea typeface="ＭＳ Ｐゴシック" pitchFamily="34" charset="-128"/>
            </a:endParaRPr>
          </a:p>
        </p:txBody>
      </p:sp>
      <p:pic>
        <p:nvPicPr>
          <p:cNvPr id="8" name="Picture 2" descr="Hom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97899" y="6181725"/>
            <a:ext cx="2446101" cy="67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023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nfomall.org/X-InformaticsSpring2013/index.html" TargetMode="External"/><Relationship Id="rId2" Type="http://schemas.openxmlformats.org/officeDocument/2006/relationships/hyperlink" Target="mailto:gcf@indiana.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ifis.cs.tu-bs.de/teaching/ss-11/irws" TargetMode="External"/><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ifis.cs.tu-bs.de/teaching/ss-11/irws" TargetMode="External"/><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ifis.cs.tu-bs.de/teaching/ss-11/irws" TargetMode="External"/><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ifis.cs.tu-bs.de/teaching/ss-11/irws" TargetMode="External"/><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ifis.cs.tu-bs.de/teaching/ss-11/irws" TargetMode="External"/><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ifis.cs.tu-bs.de/teaching/ss-11/irws" TargetMode="External"/><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ifis.cs.tu-bs.de/teaching/ss-11/irws" TargetMode="External"/><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18" Type="http://schemas.openxmlformats.org/officeDocument/2006/relationships/image" Target="../media/image21.gif"/><Relationship Id="rId3" Type="http://schemas.openxmlformats.org/officeDocument/2006/relationships/image" Target="../media/image6.jpeg"/><Relationship Id="rId7" Type="http://schemas.openxmlformats.org/officeDocument/2006/relationships/image" Target="../media/image10.gif"/><Relationship Id="rId12" Type="http://schemas.openxmlformats.org/officeDocument/2006/relationships/image" Target="../media/image15.jpeg"/><Relationship Id="rId17" Type="http://schemas.openxmlformats.org/officeDocument/2006/relationships/image" Target="../media/image20.png"/><Relationship Id="rId2" Type="http://schemas.openxmlformats.org/officeDocument/2006/relationships/image" Target="../media/image5.jpe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jpeg"/><Relationship Id="rId19" Type="http://schemas.openxmlformats.org/officeDocument/2006/relationships/image" Target="../media/image22.pn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www.ifis.cs.tu-bs.de/teaching/ss-11/irws" TargetMode="External"/><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www.ifis.cs.tu-bs.de/teaching/ss-11/irws" TargetMode="External"/><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ww.ifis.cs.tu-bs.de/teaching/ss-11/irws" TargetMode="External"/><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ifis.cs.tu-bs.de/teaching/ss-11/irws" TargetMode="External"/><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ifis.cs.tu-bs.de/teaching/ss-11/irws" TargetMode="External"/><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www.ifis.cs.tu-bs.de/teaching/ss-11/irws" TargetMode="External"/><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ifis.cs.tu-bs.de/teaching/ss-11/irws" TargetMode="External"/><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ww.ifis.cs.tu-bs.de/teaching/ss-11/irws" TargetMode="External"/><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www.ifis.cs.tu-bs.de/teaching/ss-11/irws" TargetMode="External"/><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ifis.cs.tu-bs.de/teaching/ss-11/irws" TargetMode="External"/><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ifis.cs.tu-bs.de/teaching/ss-11/irws" TargetMode="External"/><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ifis.cs.tu-bs.de/teaching/ss-11/irws" TargetMode="External"/><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ifis.cs.tu-bs.de/teaching/ss-11/irws" TargetMode="External"/><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17.xml"/><Relationship Id="rId1" Type="http://schemas.openxmlformats.org/officeDocument/2006/relationships/vmlDrawing" Target="../drawings/vmlDrawing1.vml"/><Relationship Id="rId4" Type="http://schemas.openxmlformats.org/officeDocument/2006/relationships/image" Target="../media/image81.emf"/></Relationships>
</file>

<file path=ppt/slides/_rels/slide8.xml.rels><?xml version="1.0" encoding="UTF-8" standalone="yes"?>
<Relationships xmlns="http://schemas.openxmlformats.org/package/2006/relationships"><Relationship Id="rId3" Type="http://schemas.openxmlformats.org/officeDocument/2006/relationships/hyperlink" Target="http://www.ifis.cs.tu-bs.de/teaching/ss-11/irws" TargetMode="External"/><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ifis.cs.tu-bs.de/teaching/ss-11/irws" TargetMode="External"/><Relationship Id="rId2" Type="http://schemas.openxmlformats.org/officeDocument/2006/relationships/image" Target="../media/image28.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66800"/>
            <a:ext cx="9144000" cy="1470025"/>
          </a:xfrm>
        </p:spPr>
        <p:txBody>
          <a:bodyPr>
            <a:normAutofit/>
          </a:bodyPr>
          <a:lstStyle/>
          <a:p>
            <a:r>
              <a:rPr lang="en-US" b="1" dirty="0" smtClean="0"/>
              <a:t>X-Informatics </a:t>
            </a:r>
            <a:br>
              <a:rPr lang="en-US" b="1" dirty="0" smtClean="0"/>
            </a:br>
            <a:r>
              <a:rPr lang="en-US" b="1" dirty="0" smtClean="0"/>
              <a:t>Web Search; Text Mining B</a:t>
            </a:r>
          </a:p>
        </p:txBody>
      </p:sp>
      <p:sp>
        <p:nvSpPr>
          <p:cNvPr id="4" name="Subtitle 3"/>
          <p:cNvSpPr>
            <a:spLocks noGrp="1"/>
          </p:cNvSpPr>
          <p:nvPr>
            <p:ph type="subTitle" idx="1"/>
          </p:nvPr>
        </p:nvSpPr>
        <p:spPr>
          <a:xfrm>
            <a:off x="304800" y="3048000"/>
            <a:ext cx="8382000" cy="3810000"/>
          </a:xfrm>
        </p:spPr>
        <p:txBody>
          <a:bodyPr>
            <a:normAutofit fontScale="77500" lnSpcReduction="20000"/>
          </a:bodyPr>
          <a:lstStyle/>
          <a:p>
            <a:r>
              <a:rPr lang="en-US" dirty="0" smtClean="0"/>
              <a:t>2013</a:t>
            </a:r>
          </a:p>
          <a:p>
            <a:r>
              <a:rPr lang="en-US" sz="3600" dirty="0" smtClean="0"/>
              <a:t>Geoffrey Fox</a:t>
            </a:r>
          </a:p>
          <a:p>
            <a:pPr lvl="0">
              <a:defRPr/>
            </a:pPr>
            <a:r>
              <a:rPr lang="en-US" dirty="0">
                <a:hlinkClick r:id="rId2"/>
              </a:rPr>
              <a:t>gcf@indiana.edu</a:t>
            </a:r>
            <a:r>
              <a:rPr lang="en-US" dirty="0"/>
              <a:t>            </a:t>
            </a:r>
          </a:p>
          <a:p>
            <a:pPr lvl="0">
              <a:defRPr/>
            </a:pPr>
            <a:r>
              <a:rPr lang="en-US" dirty="0"/>
              <a:t> </a:t>
            </a:r>
            <a:r>
              <a:rPr lang="en-US" dirty="0">
                <a:hlinkClick r:id="rId3"/>
              </a:rPr>
              <a:t>http://</a:t>
            </a:r>
            <a:r>
              <a:rPr lang="en-US" dirty="0" smtClean="0">
                <a:hlinkClick r:id="rId3"/>
              </a:rPr>
              <a:t>www.infomall.org/X-InformaticsSpring2013/index.html</a:t>
            </a:r>
            <a:r>
              <a:rPr lang="en-US" dirty="0" smtClean="0"/>
              <a:t> </a:t>
            </a:r>
            <a:endParaRPr lang="en-US" dirty="0"/>
          </a:p>
          <a:p>
            <a:pPr>
              <a:defRPr/>
            </a:pPr>
            <a:endParaRPr lang="en-US" dirty="0"/>
          </a:p>
          <a:p>
            <a:pPr lvl="0"/>
            <a:r>
              <a:rPr lang="en-US" dirty="0" smtClean="0">
                <a:latin typeface="Times New Roman" pitchFamily="18" charset="0"/>
                <a:cs typeface="Times New Roman" pitchFamily="18" charset="0"/>
              </a:rPr>
              <a:t>Associate Dean for Research and Graduate Studies,  School of Informatics and Computing</a:t>
            </a:r>
          </a:p>
          <a:p>
            <a:r>
              <a:rPr lang="en-US" dirty="0" smtClean="0">
                <a:latin typeface="Times New Roman" pitchFamily="18" charset="0"/>
                <a:cs typeface="Times New Roman" pitchFamily="18" charset="0"/>
              </a:rPr>
              <a:t>Indiana University Bloomington</a:t>
            </a:r>
          </a:p>
          <a:p>
            <a:r>
              <a:rPr lang="en-US" dirty="0" smtClean="0"/>
              <a:t>2013</a:t>
            </a:r>
          </a:p>
        </p:txBody>
      </p:sp>
    </p:spTree>
    <p:extLst>
      <p:ext uri="{BB962C8B-B14F-4D97-AF65-F5344CB8AC3E}">
        <p14:creationId xmlns:p14="http://schemas.microsoft.com/office/powerpoint/2010/main" val="39604533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01" y="-301"/>
            <a:ext cx="9213001" cy="6858601"/>
          </a:xfrm>
          <a:prstGeom prst="rect">
            <a:avLst/>
          </a:prstGeom>
        </p:spPr>
      </p:pic>
      <p:sp>
        <p:nvSpPr>
          <p:cNvPr id="3" name="Rectangle 2"/>
          <p:cNvSpPr/>
          <p:nvPr/>
        </p:nvSpPr>
        <p:spPr>
          <a:xfrm>
            <a:off x="4419600" y="304800"/>
            <a:ext cx="4469942" cy="369332"/>
          </a:xfrm>
          <a:prstGeom prst="rect">
            <a:avLst/>
          </a:prstGeom>
        </p:spPr>
        <p:txBody>
          <a:bodyPr wrap="none">
            <a:spAutoFit/>
          </a:bodyPr>
          <a:lstStyle/>
          <a:p>
            <a:r>
              <a:rPr lang="en-US"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http://www.ifis.cs.tu-bs.de/teaching/ss-11/irws</a:t>
            </a:r>
            <a:endParaRPr lang="en-US" dirty="0"/>
          </a:p>
        </p:txBody>
      </p:sp>
    </p:spTree>
    <p:extLst>
      <p:ext uri="{BB962C8B-B14F-4D97-AF65-F5344CB8AC3E}">
        <p14:creationId xmlns:p14="http://schemas.microsoft.com/office/powerpoint/2010/main" val="2726262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01" y="-301"/>
            <a:ext cx="9213001" cy="6858601"/>
          </a:xfrm>
          <a:prstGeom prst="rect">
            <a:avLst/>
          </a:prstGeom>
        </p:spPr>
      </p:pic>
      <p:sp>
        <p:nvSpPr>
          <p:cNvPr id="3" name="Rectangle 2"/>
          <p:cNvSpPr/>
          <p:nvPr/>
        </p:nvSpPr>
        <p:spPr>
          <a:xfrm>
            <a:off x="0" y="6248400"/>
            <a:ext cx="4469942" cy="369332"/>
          </a:xfrm>
          <a:prstGeom prst="rect">
            <a:avLst/>
          </a:prstGeom>
        </p:spPr>
        <p:txBody>
          <a:bodyPr wrap="none">
            <a:spAutoFit/>
          </a:bodyPr>
          <a:lstStyle/>
          <a:p>
            <a:r>
              <a:rPr lang="en-US"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http://www.ifis.cs.tu-bs.de/teaching/ss-11/irws</a:t>
            </a:r>
            <a:endParaRPr lang="en-US" dirty="0"/>
          </a:p>
        </p:txBody>
      </p:sp>
    </p:spTree>
    <p:extLst>
      <p:ext uri="{BB962C8B-B14F-4D97-AF65-F5344CB8AC3E}">
        <p14:creationId xmlns:p14="http://schemas.microsoft.com/office/powerpoint/2010/main" val="883616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01" y="-301"/>
            <a:ext cx="9213001" cy="6858601"/>
          </a:xfrm>
          <a:prstGeom prst="rect">
            <a:avLst/>
          </a:prstGeom>
        </p:spPr>
      </p:pic>
      <p:sp>
        <p:nvSpPr>
          <p:cNvPr id="3" name="Rectangle 2"/>
          <p:cNvSpPr/>
          <p:nvPr/>
        </p:nvSpPr>
        <p:spPr>
          <a:xfrm>
            <a:off x="0" y="6248400"/>
            <a:ext cx="4469942" cy="369332"/>
          </a:xfrm>
          <a:prstGeom prst="rect">
            <a:avLst/>
          </a:prstGeom>
        </p:spPr>
        <p:txBody>
          <a:bodyPr wrap="none">
            <a:spAutoFit/>
          </a:bodyPr>
          <a:lstStyle/>
          <a:p>
            <a:r>
              <a:rPr lang="en-US"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http://www.ifis.cs.tu-bs.de/teaching/ss-11/irws</a:t>
            </a:r>
            <a:endParaRPr lang="en-US" dirty="0"/>
          </a:p>
        </p:txBody>
      </p:sp>
    </p:spTree>
    <p:extLst>
      <p:ext uri="{BB962C8B-B14F-4D97-AF65-F5344CB8AC3E}">
        <p14:creationId xmlns:p14="http://schemas.microsoft.com/office/powerpoint/2010/main" val="288581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01" y="-301"/>
            <a:ext cx="9213001" cy="6858601"/>
          </a:xfrm>
          <a:prstGeom prst="rect">
            <a:avLst/>
          </a:prstGeom>
        </p:spPr>
      </p:pic>
      <p:sp>
        <p:nvSpPr>
          <p:cNvPr id="3" name="Rectangle 2"/>
          <p:cNvSpPr/>
          <p:nvPr/>
        </p:nvSpPr>
        <p:spPr>
          <a:xfrm>
            <a:off x="0" y="6248400"/>
            <a:ext cx="4469942" cy="369332"/>
          </a:xfrm>
          <a:prstGeom prst="rect">
            <a:avLst/>
          </a:prstGeom>
        </p:spPr>
        <p:txBody>
          <a:bodyPr wrap="none">
            <a:spAutoFit/>
          </a:bodyPr>
          <a:lstStyle/>
          <a:p>
            <a:r>
              <a:rPr lang="en-US"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http://www.ifis.cs.tu-bs.de/teaching/ss-11/irws</a:t>
            </a:r>
            <a:endParaRPr lang="en-US" dirty="0"/>
          </a:p>
        </p:txBody>
      </p:sp>
    </p:spTree>
    <p:extLst>
      <p:ext uri="{BB962C8B-B14F-4D97-AF65-F5344CB8AC3E}">
        <p14:creationId xmlns:p14="http://schemas.microsoft.com/office/powerpoint/2010/main" val="2623766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01" y="-301"/>
            <a:ext cx="9213001" cy="6858601"/>
          </a:xfrm>
          <a:prstGeom prst="rect">
            <a:avLst/>
          </a:prstGeom>
        </p:spPr>
      </p:pic>
      <p:sp>
        <p:nvSpPr>
          <p:cNvPr id="3" name="Rectangle 2"/>
          <p:cNvSpPr/>
          <p:nvPr/>
        </p:nvSpPr>
        <p:spPr>
          <a:xfrm>
            <a:off x="3962400" y="6096000"/>
            <a:ext cx="4469942" cy="369332"/>
          </a:xfrm>
          <a:prstGeom prst="rect">
            <a:avLst/>
          </a:prstGeom>
        </p:spPr>
        <p:txBody>
          <a:bodyPr wrap="none">
            <a:spAutoFit/>
          </a:bodyPr>
          <a:lstStyle/>
          <a:p>
            <a:r>
              <a:rPr lang="en-US"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http://www.ifis.cs.tu-bs.de/teaching/ss-11/irws</a:t>
            </a:r>
            <a:endParaRPr lang="en-US" dirty="0"/>
          </a:p>
        </p:txBody>
      </p:sp>
    </p:spTree>
    <p:extLst>
      <p:ext uri="{BB962C8B-B14F-4D97-AF65-F5344CB8AC3E}">
        <p14:creationId xmlns:p14="http://schemas.microsoft.com/office/powerpoint/2010/main" val="148730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Inverted Index</a:t>
            </a:r>
            <a:endParaRPr lang="en-US"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57496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63597" cy="6858000"/>
          </a:xfrm>
          <a:prstGeom prst="rect">
            <a:avLst/>
          </a:prstGeom>
        </p:spPr>
      </p:pic>
    </p:spTree>
    <p:extLst>
      <p:ext uri="{BB962C8B-B14F-4D97-AF65-F5344CB8AC3E}">
        <p14:creationId xmlns:p14="http://schemas.microsoft.com/office/powerpoint/2010/main" val="1049270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4946"/>
            <a:ext cx="9144000" cy="6813054"/>
          </a:xfrm>
          <a:prstGeom prst="rect">
            <a:avLst/>
          </a:prstGeom>
        </p:spPr>
      </p:pic>
    </p:spTree>
    <p:extLst>
      <p:ext uri="{BB962C8B-B14F-4D97-AF65-F5344CB8AC3E}">
        <p14:creationId xmlns:p14="http://schemas.microsoft.com/office/powerpoint/2010/main" val="626040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501" y="-301"/>
            <a:ext cx="9213001" cy="6858601"/>
          </a:xfrm>
          <a:prstGeom prst="rect">
            <a:avLst/>
          </a:prstGeom>
        </p:spPr>
      </p:pic>
      <p:sp>
        <p:nvSpPr>
          <p:cNvPr id="4" name="Rectangle 3"/>
          <p:cNvSpPr/>
          <p:nvPr/>
        </p:nvSpPr>
        <p:spPr>
          <a:xfrm>
            <a:off x="0" y="6248400"/>
            <a:ext cx="4469942" cy="369332"/>
          </a:xfrm>
          <a:prstGeom prst="rect">
            <a:avLst/>
          </a:prstGeom>
        </p:spPr>
        <p:txBody>
          <a:bodyPr wrap="none">
            <a:spAutoFit/>
          </a:bodyPr>
          <a:lstStyle/>
          <a:p>
            <a:r>
              <a:rPr lang="en-US"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http://www.ifis.cs.tu-bs.de/teaching/ss-11/irws</a:t>
            </a:r>
            <a:endParaRPr lang="en-US" dirty="0"/>
          </a:p>
        </p:txBody>
      </p:sp>
    </p:spTree>
    <p:extLst>
      <p:ext uri="{BB962C8B-B14F-4D97-AF65-F5344CB8AC3E}">
        <p14:creationId xmlns:p14="http://schemas.microsoft.com/office/powerpoint/2010/main" val="1760952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01" y="-301"/>
            <a:ext cx="9213001" cy="6858601"/>
          </a:xfrm>
          <a:prstGeom prst="rect">
            <a:avLst/>
          </a:prstGeom>
        </p:spPr>
      </p:pic>
      <p:sp>
        <p:nvSpPr>
          <p:cNvPr id="3" name="Rectangle 2"/>
          <p:cNvSpPr/>
          <p:nvPr/>
        </p:nvSpPr>
        <p:spPr>
          <a:xfrm>
            <a:off x="0" y="6248400"/>
            <a:ext cx="4469942" cy="369332"/>
          </a:xfrm>
          <a:prstGeom prst="rect">
            <a:avLst/>
          </a:prstGeom>
        </p:spPr>
        <p:txBody>
          <a:bodyPr wrap="none">
            <a:spAutoFit/>
          </a:bodyPr>
          <a:lstStyle/>
          <a:p>
            <a:r>
              <a:rPr lang="en-US"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http://www.ifis.cs.tu-bs.de/teaching/ss-11/irws</a:t>
            </a:r>
            <a:endParaRPr lang="en-US" dirty="0"/>
          </a:p>
        </p:txBody>
      </p:sp>
    </p:spTree>
    <p:extLst>
      <p:ext uri="{BB962C8B-B14F-4D97-AF65-F5344CB8AC3E}">
        <p14:creationId xmlns:p14="http://schemas.microsoft.com/office/powerpoint/2010/main" val="1146670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3.gstatic.com/images?q=tbn:ANd9GcTYu0Mkim4DcVpxfKwerviKRw-lMRWDE86kHz_Z3BP0zLcBB8Y_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15009"/>
            <a:ext cx="24384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3.gstatic.com/images?q=tbn:ANd9GcQKWRzLWcgWKmplPTsPZrbpMWfhNU3OiItBec534aXSJgAaFWqMs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0250" y="53109"/>
            <a:ext cx="336232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ncrypted-tbn2.gstatic.com/images?q=tbn:ANd9GcRu41sbEn2YbBq-Mv9FkyKsYWpHO6Zt4VIDyASWv3vM-ODAfQT0"/>
          <p:cNvPicPr>
            <a:picLocks noChangeAspect="1" noChangeArrowheads="1"/>
          </p:cNvPicPr>
          <p:nvPr/>
        </p:nvPicPr>
        <p:blipFill rotWithShape="1">
          <a:blip r:embed="rId4">
            <a:extLst>
              <a:ext uri="{28A0092B-C50C-407E-A947-70E740481C1C}">
                <a14:useLocalDpi xmlns:a14="http://schemas.microsoft.com/office/drawing/2010/main" val="0"/>
              </a:ext>
            </a:extLst>
          </a:blip>
          <a:srcRect l="7103"/>
          <a:stretch/>
        </p:blipFill>
        <p:spPr bwMode="auto">
          <a:xfrm>
            <a:off x="-31233" y="1257300"/>
            <a:ext cx="4450833"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3.gstatic.com/images?q=tbn:ANd9GcTGMcepVHT5PL8pI7KfoJejqsiOpQpZ2oz8n6yvE5LZO7LoSDE8m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4037" y="838200"/>
            <a:ext cx="1496211" cy="19450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0.gstatic.com/images?q=tbn:ANd9GcRNZpTZIKNsGnhPj4wOpjkeyPWyJQnyGO7gG0f29fB5vEKq33P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09" y="2209800"/>
            <a:ext cx="2257425" cy="20288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sciensus.com/uploads/images/venn_diagram.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2632" y="2209800"/>
            <a:ext cx="2498922" cy="23526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farm4.static.flickr.com/3643/3350940973_4333e99a8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5146" y="1328916"/>
            <a:ext cx="2125982" cy="212173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encrypted-tbn3.gstatic.com/images?q=tbn:ANd9GcQ91z38gA1rZrp2TlS-mwhVKOHVL2IXpKHxjmtY9vNchpkhDXLJo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12273" y="1300883"/>
            <a:ext cx="11620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www.morebooks.de/assets/product_images/9786201595/big/7801609/business-informatics.jpg?locale=gb"/>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0000"/>
          <a:stretch/>
        </p:blipFill>
        <p:spPr bwMode="auto">
          <a:xfrm>
            <a:off x="3820599" y="4561694"/>
            <a:ext cx="1590664" cy="23343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encrypted-tbn0.gstatic.com/images?q=tbn:ANd9GcSqq2ZcAVDeKPT-t171dLNI0VBR3f2tkWNYWF_u4L4KnEAiPu6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66109" y="-16126"/>
            <a:ext cx="3004152" cy="108729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encrypted-tbn2.gstatic.com/images?q=tbn:ANd9GcT61WeZTigeUDaul3WYcWq4NIjm1evG2U__w3bcBDQ7IVM7ueWdX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0921" y="2044103"/>
            <a:ext cx="1651118" cy="23537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9603" t="17925" r="10845" b="34127"/>
          <a:stretch/>
        </p:blipFill>
        <p:spPr bwMode="auto">
          <a:xfrm>
            <a:off x="6279300" y="3434671"/>
            <a:ext cx="2864700" cy="160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4" descr="http://ucspace.canberra.edu.au/download/attachments/59113623/Triangle+diagram+of+Social+Informatics.GIF?version=1&amp;modificationDate=128210213964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4333980"/>
            <a:ext cx="3635470" cy="25805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l="4812" t="28661" r="32053" b="10865"/>
          <a:stretch/>
        </p:blipFill>
        <p:spPr bwMode="auto">
          <a:xfrm>
            <a:off x="5499086" y="4080878"/>
            <a:ext cx="3644914" cy="164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rotWithShape="1">
          <a:blip r:embed="rId16">
            <a:extLst>
              <a:ext uri="{28A0092B-C50C-407E-A947-70E740481C1C}">
                <a14:useLocalDpi xmlns:a14="http://schemas.microsoft.com/office/drawing/2010/main" val="0"/>
              </a:ext>
            </a:extLst>
          </a:blip>
          <a:srcRect l="26132" t="35603" r="11324" b="34435"/>
          <a:stretch/>
        </p:blipFill>
        <p:spPr bwMode="auto">
          <a:xfrm>
            <a:off x="5764474" y="5295090"/>
            <a:ext cx="3379526" cy="158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http://spa.asu.edu/centers/pincenter.gif/image_preview"/>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96802" y="5943638"/>
            <a:ext cx="1879698" cy="9355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geoinformatics.com/layouts/cmediageoinformatics/img/Header-Geo-5.gif"/>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48802"/>
          <a:stretch/>
        </p:blipFill>
        <p:spPr bwMode="auto">
          <a:xfrm>
            <a:off x="7049772" y="4322918"/>
            <a:ext cx="2094228" cy="6472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57084" t="29851" r="13419" b="56430"/>
          <a:stretch/>
        </p:blipFill>
        <p:spPr bwMode="auto">
          <a:xfrm>
            <a:off x="7400203" y="746282"/>
            <a:ext cx="1673904" cy="582634"/>
          </a:xfrm>
          <a:prstGeom prst="rect">
            <a:avLst/>
          </a:prstGeom>
          <a:noFill/>
          <a:ln w="762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43425" t="15702" b="41253"/>
          <a:stretch/>
        </p:blipFill>
        <p:spPr bwMode="auto">
          <a:xfrm>
            <a:off x="6875587" y="5734478"/>
            <a:ext cx="1049232" cy="1144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2388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b="1" dirty="0" smtClean="0"/>
              <a:t>Index Construction</a:t>
            </a:r>
            <a:endParaRPr lang="en-US" sz="6000"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05331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01" y="-301"/>
            <a:ext cx="9213001" cy="6858601"/>
          </a:xfrm>
          <a:prstGeom prst="rect">
            <a:avLst/>
          </a:prstGeom>
        </p:spPr>
      </p:pic>
      <p:sp>
        <p:nvSpPr>
          <p:cNvPr id="3" name="Rectangle 2"/>
          <p:cNvSpPr/>
          <p:nvPr/>
        </p:nvSpPr>
        <p:spPr>
          <a:xfrm>
            <a:off x="0" y="6248400"/>
            <a:ext cx="4469942" cy="369332"/>
          </a:xfrm>
          <a:prstGeom prst="rect">
            <a:avLst/>
          </a:prstGeom>
        </p:spPr>
        <p:txBody>
          <a:bodyPr wrap="none">
            <a:spAutoFit/>
          </a:bodyPr>
          <a:lstStyle/>
          <a:p>
            <a:r>
              <a:rPr lang="en-US"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http://www.ifis.cs.tu-bs.de/teaching/ss-11/irws</a:t>
            </a:r>
            <a:endParaRPr lang="en-US" dirty="0"/>
          </a:p>
        </p:txBody>
      </p:sp>
    </p:spTree>
    <p:extLst>
      <p:ext uri="{BB962C8B-B14F-4D97-AF65-F5344CB8AC3E}">
        <p14:creationId xmlns:p14="http://schemas.microsoft.com/office/powerpoint/2010/main" val="4057035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01" y="-301"/>
            <a:ext cx="9213001" cy="6858601"/>
          </a:xfrm>
          <a:prstGeom prst="rect">
            <a:avLst/>
          </a:prstGeom>
        </p:spPr>
      </p:pic>
      <p:sp>
        <p:nvSpPr>
          <p:cNvPr id="3" name="Rectangle 2"/>
          <p:cNvSpPr/>
          <p:nvPr/>
        </p:nvSpPr>
        <p:spPr>
          <a:xfrm>
            <a:off x="0" y="6248400"/>
            <a:ext cx="4469942" cy="369332"/>
          </a:xfrm>
          <a:prstGeom prst="rect">
            <a:avLst/>
          </a:prstGeom>
        </p:spPr>
        <p:txBody>
          <a:bodyPr wrap="none">
            <a:spAutoFit/>
          </a:bodyPr>
          <a:lstStyle/>
          <a:p>
            <a:r>
              <a:rPr lang="en-US"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http://www.ifis.cs.tu-bs.de/teaching/ss-11/irws</a:t>
            </a:r>
            <a:endParaRPr lang="en-US" dirty="0"/>
          </a:p>
        </p:txBody>
      </p:sp>
    </p:spTree>
    <p:extLst>
      <p:ext uri="{BB962C8B-B14F-4D97-AF65-F5344CB8AC3E}">
        <p14:creationId xmlns:p14="http://schemas.microsoft.com/office/powerpoint/2010/main" val="75365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4501" y="-301"/>
            <a:ext cx="9213001" cy="6858601"/>
            <a:chOff x="-34501" y="-301"/>
            <a:chExt cx="9213001" cy="6858601"/>
          </a:xfrm>
        </p:grpSpPr>
        <p:pic>
          <p:nvPicPr>
            <p:cNvPr id="2" name="Picture 1"/>
            <p:cNvPicPr>
              <a:picLocks noChangeAspect="1"/>
            </p:cNvPicPr>
            <p:nvPr/>
          </p:nvPicPr>
          <p:blipFill>
            <a:blip r:embed="rId2"/>
            <a:stretch>
              <a:fillRect/>
            </a:stretch>
          </p:blipFill>
          <p:spPr>
            <a:xfrm>
              <a:off x="-34501" y="-301"/>
              <a:ext cx="9213001" cy="6858601"/>
            </a:xfrm>
            <a:prstGeom prst="rect">
              <a:avLst/>
            </a:prstGeom>
          </p:spPr>
        </p:pic>
        <p:sp>
          <p:nvSpPr>
            <p:cNvPr id="3" name="TextBox 2"/>
            <p:cNvSpPr txBox="1"/>
            <p:nvPr/>
          </p:nvSpPr>
          <p:spPr>
            <a:xfrm flipH="1">
              <a:off x="3124200" y="5943600"/>
              <a:ext cx="4876800" cy="461665"/>
            </a:xfrm>
            <a:prstGeom prst="rect">
              <a:avLst/>
            </a:prstGeom>
            <a:noFill/>
          </p:spPr>
          <p:txBody>
            <a:bodyPr wrap="square" rtlCol="0">
              <a:spAutoFit/>
            </a:bodyPr>
            <a:lstStyle/>
            <a:p>
              <a:r>
                <a:rPr lang="en-US" sz="2400" b="1" dirty="0" smtClean="0"/>
                <a:t>Then sort by </a:t>
              </a:r>
              <a:r>
                <a:rPr lang="en-US" sz="2400" b="1" dirty="0" err="1" smtClean="0"/>
                <a:t>termID</a:t>
              </a:r>
              <a:r>
                <a:rPr lang="en-US" sz="2400" b="1" dirty="0" smtClean="0"/>
                <a:t> and then </a:t>
              </a:r>
              <a:r>
                <a:rPr lang="en-US" sz="2400" b="1" dirty="0" err="1" smtClean="0"/>
                <a:t>docID</a:t>
              </a:r>
              <a:endParaRPr lang="en-US" sz="2400" b="1" dirty="0"/>
            </a:p>
          </p:txBody>
        </p:sp>
      </p:grpSp>
      <p:sp>
        <p:nvSpPr>
          <p:cNvPr id="5" name="Rectangle 4"/>
          <p:cNvSpPr/>
          <p:nvPr/>
        </p:nvSpPr>
        <p:spPr>
          <a:xfrm>
            <a:off x="0" y="6248400"/>
            <a:ext cx="4469942" cy="369332"/>
          </a:xfrm>
          <a:prstGeom prst="rect">
            <a:avLst/>
          </a:prstGeom>
        </p:spPr>
        <p:txBody>
          <a:bodyPr wrap="none">
            <a:spAutoFit/>
          </a:bodyPr>
          <a:lstStyle/>
          <a:p>
            <a:r>
              <a:rPr lang="en-US"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http://www.ifis.cs.tu-bs.de/teaching/ss-11/irws</a:t>
            </a:r>
            <a:endParaRPr lang="en-US" dirty="0"/>
          </a:p>
        </p:txBody>
      </p:sp>
    </p:spTree>
    <p:extLst>
      <p:ext uri="{BB962C8B-B14F-4D97-AF65-F5344CB8AC3E}">
        <p14:creationId xmlns:p14="http://schemas.microsoft.com/office/powerpoint/2010/main" val="783874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01" y="-301"/>
            <a:ext cx="9213001" cy="6858601"/>
          </a:xfrm>
          <a:prstGeom prst="rect">
            <a:avLst/>
          </a:prstGeom>
        </p:spPr>
      </p:pic>
      <p:sp>
        <p:nvSpPr>
          <p:cNvPr id="3" name="Rectangle 2"/>
          <p:cNvSpPr/>
          <p:nvPr/>
        </p:nvSpPr>
        <p:spPr>
          <a:xfrm>
            <a:off x="0" y="6248400"/>
            <a:ext cx="4469942" cy="369332"/>
          </a:xfrm>
          <a:prstGeom prst="rect">
            <a:avLst/>
          </a:prstGeom>
        </p:spPr>
        <p:txBody>
          <a:bodyPr wrap="none">
            <a:spAutoFit/>
          </a:bodyPr>
          <a:lstStyle/>
          <a:p>
            <a:r>
              <a:rPr lang="en-US"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http://www.ifis.cs.tu-bs.de/teaching/ss-11/irws</a:t>
            </a:r>
            <a:endParaRPr lang="en-US" dirty="0"/>
          </a:p>
        </p:txBody>
      </p:sp>
    </p:spTree>
    <p:extLst>
      <p:ext uri="{BB962C8B-B14F-4D97-AF65-F5344CB8AC3E}">
        <p14:creationId xmlns:p14="http://schemas.microsoft.com/office/powerpoint/2010/main" val="271965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01" y="-301"/>
            <a:ext cx="9213001" cy="6858601"/>
          </a:xfrm>
          <a:prstGeom prst="rect">
            <a:avLst/>
          </a:prstGeom>
        </p:spPr>
      </p:pic>
      <p:sp>
        <p:nvSpPr>
          <p:cNvPr id="3" name="Rectangle 2"/>
          <p:cNvSpPr/>
          <p:nvPr/>
        </p:nvSpPr>
        <p:spPr>
          <a:xfrm>
            <a:off x="0" y="6248400"/>
            <a:ext cx="4469942" cy="369332"/>
          </a:xfrm>
          <a:prstGeom prst="rect">
            <a:avLst/>
          </a:prstGeom>
        </p:spPr>
        <p:txBody>
          <a:bodyPr wrap="none">
            <a:spAutoFit/>
          </a:bodyPr>
          <a:lstStyle/>
          <a:p>
            <a:r>
              <a:rPr lang="en-US"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http://www.ifis.cs.tu-bs.de/teaching/ss-11/irws</a:t>
            </a:r>
            <a:endParaRPr lang="en-US" dirty="0"/>
          </a:p>
        </p:txBody>
      </p:sp>
    </p:spTree>
    <p:extLst>
      <p:ext uri="{BB962C8B-B14F-4D97-AF65-F5344CB8AC3E}">
        <p14:creationId xmlns:p14="http://schemas.microsoft.com/office/powerpoint/2010/main" val="2096528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01" y="-301"/>
            <a:ext cx="9213001" cy="6858601"/>
          </a:xfrm>
          <a:prstGeom prst="rect">
            <a:avLst/>
          </a:prstGeom>
        </p:spPr>
      </p:pic>
      <p:sp>
        <p:nvSpPr>
          <p:cNvPr id="3" name="Rectangle 2"/>
          <p:cNvSpPr/>
          <p:nvPr/>
        </p:nvSpPr>
        <p:spPr>
          <a:xfrm>
            <a:off x="0" y="6248400"/>
            <a:ext cx="4469942" cy="369332"/>
          </a:xfrm>
          <a:prstGeom prst="rect">
            <a:avLst/>
          </a:prstGeom>
        </p:spPr>
        <p:txBody>
          <a:bodyPr wrap="none">
            <a:spAutoFit/>
          </a:bodyPr>
          <a:lstStyle/>
          <a:p>
            <a:r>
              <a:rPr lang="en-US"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http://www.ifis.cs.tu-bs.de/teaching/ss-11/irws</a:t>
            </a:r>
            <a:endParaRPr lang="en-US" dirty="0"/>
          </a:p>
        </p:txBody>
      </p:sp>
    </p:spTree>
    <p:extLst>
      <p:ext uri="{BB962C8B-B14F-4D97-AF65-F5344CB8AC3E}">
        <p14:creationId xmlns:p14="http://schemas.microsoft.com/office/powerpoint/2010/main" val="1319028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Query Structure and Processing</a:t>
            </a:r>
            <a:endParaRPr lang="en-US"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26390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999" y="155399"/>
            <a:ext cx="8814001" cy="6547201"/>
          </a:xfrm>
          <a:prstGeom prst="rect">
            <a:avLst/>
          </a:prstGeom>
        </p:spPr>
      </p:pic>
    </p:spTree>
    <p:extLst>
      <p:ext uri="{BB962C8B-B14F-4D97-AF65-F5344CB8AC3E}">
        <p14:creationId xmlns:p14="http://schemas.microsoft.com/office/powerpoint/2010/main" val="3878156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499" y="169799"/>
            <a:ext cx="8853001" cy="6518401"/>
          </a:xfrm>
          <a:prstGeom prst="rect">
            <a:avLst/>
          </a:prstGeom>
        </p:spPr>
      </p:pic>
    </p:spTree>
    <p:extLst>
      <p:ext uri="{BB962C8B-B14F-4D97-AF65-F5344CB8AC3E}">
        <p14:creationId xmlns:p14="http://schemas.microsoft.com/office/powerpoint/2010/main" val="1561221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1981201"/>
            <a:ext cx="7772400" cy="1470025"/>
          </a:xfrm>
        </p:spPr>
        <p:txBody>
          <a:bodyPr/>
          <a:lstStyle/>
          <a:p>
            <a:r>
              <a:rPr lang="en-US" b="1" dirty="0" smtClean="0"/>
              <a:t>The Course in One Sentence</a:t>
            </a:r>
            <a:endParaRPr lang="en-US" b="1" dirty="0"/>
          </a:p>
        </p:txBody>
      </p:sp>
      <p:sp>
        <p:nvSpPr>
          <p:cNvPr id="5" name="Subtitle 4"/>
          <p:cNvSpPr>
            <a:spLocks noGrp="1"/>
          </p:cNvSpPr>
          <p:nvPr>
            <p:ph type="subTitle" idx="1"/>
          </p:nvPr>
        </p:nvSpPr>
        <p:spPr>
          <a:xfrm>
            <a:off x="1219200" y="3352800"/>
            <a:ext cx="6400800" cy="1752600"/>
          </a:xfrm>
        </p:spPr>
        <p:txBody>
          <a:bodyPr>
            <a:normAutofit/>
          </a:bodyPr>
          <a:lstStyle/>
          <a:p>
            <a:r>
              <a:rPr lang="en-US" dirty="0" smtClean="0"/>
              <a:t>Study </a:t>
            </a:r>
            <a:r>
              <a:rPr lang="en-US" dirty="0" smtClean="0">
                <a:solidFill>
                  <a:srgbClr val="FF0000"/>
                </a:solidFill>
              </a:rPr>
              <a:t>Clouds</a:t>
            </a:r>
            <a:r>
              <a:rPr lang="en-US" dirty="0" smtClean="0"/>
              <a:t> running </a:t>
            </a:r>
            <a:r>
              <a:rPr lang="en-US" dirty="0" smtClean="0">
                <a:solidFill>
                  <a:srgbClr val="FF0000"/>
                </a:solidFill>
              </a:rPr>
              <a:t>Data Analytics </a:t>
            </a:r>
            <a:r>
              <a:rPr lang="en-US" dirty="0" smtClean="0"/>
              <a:t>processing </a:t>
            </a:r>
            <a:r>
              <a:rPr lang="en-US" dirty="0" smtClean="0">
                <a:solidFill>
                  <a:srgbClr val="FF0000"/>
                </a:solidFill>
              </a:rPr>
              <a:t>Big Data </a:t>
            </a:r>
            <a:r>
              <a:rPr lang="en-US" dirty="0" smtClean="0"/>
              <a:t>to solve problems in </a:t>
            </a:r>
            <a:r>
              <a:rPr lang="en-US" dirty="0" smtClean="0">
                <a:solidFill>
                  <a:srgbClr val="FF0000"/>
                </a:solidFill>
              </a:rPr>
              <a:t>X-Informatics</a:t>
            </a:r>
            <a:endParaRPr lang="en-US" dirty="0">
              <a:solidFill>
                <a:srgbClr val="FF0000"/>
              </a:solidFill>
            </a:endParaRPr>
          </a:p>
        </p:txBody>
      </p:sp>
    </p:spTree>
    <p:extLst>
      <p:ext uri="{BB962C8B-B14F-4D97-AF65-F5344CB8AC3E}">
        <p14:creationId xmlns:p14="http://schemas.microsoft.com/office/powerpoint/2010/main" val="17430349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999" y="188999"/>
            <a:ext cx="8736001" cy="6480001"/>
          </a:xfrm>
          <a:prstGeom prst="rect">
            <a:avLst/>
          </a:prstGeom>
        </p:spPr>
      </p:pic>
    </p:spTree>
    <p:extLst>
      <p:ext uri="{BB962C8B-B14F-4D97-AF65-F5344CB8AC3E}">
        <p14:creationId xmlns:p14="http://schemas.microsoft.com/office/powerpoint/2010/main" val="2389096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01" y="-301"/>
            <a:ext cx="9213001" cy="6858601"/>
          </a:xfrm>
          <a:prstGeom prst="rect">
            <a:avLst/>
          </a:prstGeom>
        </p:spPr>
      </p:pic>
      <p:sp>
        <p:nvSpPr>
          <p:cNvPr id="3" name="Rectangle 2"/>
          <p:cNvSpPr/>
          <p:nvPr/>
        </p:nvSpPr>
        <p:spPr>
          <a:xfrm>
            <a:off x="0" y="6248400"/>
            <a:ext cx="4469942" cy="369332"/>
          </a:xfrm>
          <a:prstGeom prst="rect">
            <a:avLst/>
          </a:prstGeom>
        </p:spPr>
        <p:txBody>
          <a:bodyPr wrap="none">
            <a:spAutoFit/>
          </a:bodyPr>
          <a:lstStyle/>
          <a:p>
            <a:r>
              <a:rPr lang="en-US"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http://www.ifis.cs.tu-bs.de/teaching/ss-11/irws</a:t>
            </a:r>
            <a:endParaRPr lang="en-US" dirty="0"/>
          </a:p>
        </p:txBody>
      </p:sp>
    </p:spTree>
    <p:extLst>
      <p:ext uri="{BB962C8B-B14F-4D97-AF65-F5344CB8AC3E}">
        <p14:creationId xmlns:p14="http://schemas.microsoft.com/office/powerpoint/2010/main" val="4263751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01" y="-301"/>
            <a:ext cx="9213001" cy="6858601"/>
          </a:xfrm>
          <a:prstGeom prst="rect">
            <a:avLst/>
          </a:prstGeom>
        </p:spPr>
      </p:pic>
      <p:sp>
        <p:nvSpPr>
          <p:cNvPr id="4" name="Rectangle 3"/>
          <p:cNvSpPr/>
          <p:nvPr/>
        </p:nvSpPr>
        <p:spPr>
          <a:xfrm>
            <a:off x="0" y="6248400"/>
            <a:ext cx="4469942" cy="369332"/>
          </a:xfrm>
          <a:prstGeom prst="rect">
            <a:avLst/>
          </a:prstGeom>
        </p:spPr>
        <p:txBody>
          <a:bodyPr wrap="none">
            <a:spAutoFit/>
          </a:bodyPr>
          <a:lstStyle/>
          <a:p>
            <a:r>
              <a:rPr lang="en-US"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http://www.ifis.cs.tu-bs.de/teaching/ss-11/irws</a:t>
            </a:r>
            <a:endParaRPr lang="en-US" dirty="0"/>
          </a:p>
        </p:txBody>
      </p:sp>
    </p:spTree>
    <p:extLst>
      <p:ext uri="{BB962C8B-B14F-4D97-AF65-F5344CB8AC3E}">
        <p14:creationId xmlns:p14="http://schemas.microsoft.com/office/powerpoint/2010/main" val="927576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01" y="-301"/>
            <a:ext cx="9213001" cy="6858601"/>
          </a:xfrm>
          <a:prstGeom prst="rect">
            <a:avLst/>
          </a:prstGeom>
        </p:spPr>
      </p:pic>
      <p:sp>
        <p:nvSpPr>
          <p:cNvPr id="3" name="Rectangle 2"/>
          <p:cNvSpPr/>
          <p:nvPr/>
        </p:nvSpPr>
        <p:spPr>
          <a:xfrm>
            <a:off x="0" y="6248400"/>
            <a:ext cx="4469942" cy="369332"/>
          </a:xfrm>
          <a:prstGeom prst="rect">
            <a:avLst/>
          </a:prstGeom>
        </p:spPr>
        <p:txBody>
          <a:bodyPr wrap="none">
            <a:spAutoFit/>
          </a:bodyPr>
          <a:lstStyle/>
          <a:p>
            <a:r>
              <a:rPr lang="en-US"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http://www.ifis.cs.tu-bs.de/teaching/ss-11/irws</a:t>
            </a:r>
            <a:endParaRPr lang="en-US" dirty="0"/>
          </a:p>
        </p:txBody>
      </p:sp>
    </p:spTree>
    <p:extLst>
      <p:ext uri="{BB962C8B-B14F-4D97-AF65-F5344CB8AC3E}">
        <p14:creationId xmlns:p14="http://schemas.microsoft.com/office/powerpoint/2010/main" val="329967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28800"/>
            <a:ext cx="7772400" cy="1470025"/>
          </a:xfrm>
        </p:spPr>
        <p:txBody>
          <a:bodyPr>
            <a:normAutofit fontScale="90000"/>
          </a:bodyPr>
          <a:lstStyle/>
          <a:p>
            <a:r>
              <a:rPr lang="en-US" sz="5400" b="1" dirty="0" smtClean="0"/>
              <a:t>Link Structure </a:t>
            </a:r>
            <a:r>
              <a:rPr lang="en-US" sz="5400" b="1" dirty="0" smtClean="0"/>
              <a:t>Analysis</a:t>
            </a:r>
            <a:br>
              <a:rPr lang="en-US" sz="5400" b="1" dirty="0" smtClean="0"/>
            </a:br>
            <a:r>
              <a:rPr lang="en-US" sz="5400" b="1" dirty="0" smtClean="0"/>
              <a:t>including PageRank</a:t>
            </a:r>
            <a:endParaRPr lang="en-US" sz="5400"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04218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499" y="136199"/>
            <a:ext cx="8775001" cy="6585601"/>
          </a:xfrm>
          <a:prstGeom prst="rect">
            <a:avLst/>
          </a:prstGeom>
        </p:spPr>
      </p:pic>
    </p:spTree>
    <p:extLst>
      <p:ext uri="{BB962C8B-B14F-4D97-AF65-F5344CB8AC3E}">
        <p14:creationId xmlns:p14="http://schemas.microsoft.com/office/powerpoint/2010/main" val="246522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499" y="169799"/>
            <a:ext cx="8775001" cy="6518401"/>
          </a:xfrm>
          <a:prstGeom prst="rect">
            <a:avLst/>
          </a:prstGeom>
        </p:spPr>
      </p:pic>
    </p:spTree>
    <p:extLst>
      <p:ext uri="{BB962C8B-B14F-4D97-AF65-F5344CB8AC3E}">
        <p14:creationId xmlns:p14="http://schemas.microsoft.com/office/powerpoint/2010/main" val="3827529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40" t="20572" r="36092" b="4762"/>
          <a:stretch/>
        </p:blipFill>
        <p:spPr>
          <a:xfrm>
            <a:off x="25400" y="0"/>
            <a:ext cx="5668347" cy="6858000"/>
          </a:xfrm>
          <a:prstGeom prst="rect">
            <a:avLst/>
          </a:prstGeom>
        </p:spPr>
      </p:pic>
    </p:spTree>
    <p:extLst>
      <p:ext uri="{BB962C8B-B14F-4D97-AF65-F5344CB8AC3E}">
        <p14:creationId xmlns:p14="http://schemas.microsoft.com/office/powerpoint/2010/main" val="33479167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499" y="184199"/>
            <a:ext cx="8775001" cy="6489601"/>
          </a:xfrm>
          <a:prstGeom prst="rect">
            <a:avLst/>
          </a:prstGeom>
        </p:spPr>
      </p:pic>
    </p:spTree>
    <p:extLst>
      <p:ext uri="{BB962C8B-B14F-4D97-AF65-F5344CB8AC3E}">
        <p14:creationId xmlns:p14="http://schemas.microsoft.com/office/powerpoint/2010/main" val="18498133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999" y="193799"/>
            <a:ext cx="8736001" cy="6470401"/>
          </a:xfrm>
          <a:prstGeom prst="rect">
            <a:avLst/>
          </a:prstGeom>
        </p:spPr>
      </p:pic>
    </p:spTree>
    <p:extLst>
      <p:ext uri="{BB962C8B-B14F-4D97-AF65-F5344CB8AC3E}">
        <p14:creationId xmlns:p14="http://schemas.microsoft.com/office/powerpoint/2010/main" val="35234302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b="1" dirty="0" smtClean="0"/>
              <a:t>Document Preparation</a:t>
            </a:r>
            <a:endParaRPr lang="en-US" sz="6000"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82733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499" y="155399"/>
            <a:ext cx="8775001" cy="6547201"/>
          </a:xfrm>
          <a:prstGeom prst="rect">
            <a:avLst/>
          </a:prstGeom>
        </p:spPr>
      </p:pic>
    </p:spTree>
    <p:extLst>
      <p:ext uri="{BB962C8B-B14F-4D97-AF65-F5344CB8AC3E}">
        <p14:creationId xmlns:p14="http://schemas.microsoft.com/office/powerpoint/2010/main" val="32060821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499" y="179399"/>
            <a:ext cx="8775001" cy="6499201"/>
          </a:xfrm>
          <a:prstGeom prst="rect">
            <a:avLst/>
          </a:prstGeom>
        </p:spPr>
      </p:pic>
    </p:spTree>
    <p:extLst>
      <p:ext uri="{BB962C8B-B14F-4D97-AF65-F5344CB8AC3E}">
        <p14:creationId xmlns:p14="http://schemas.microsoft.com/office/powerpoint/2010/main" val="2326158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999" y="160199"/>
            <a:ext cx="8814001" cy="6537601"/>
          </a:xfrm>
          <a:prstGeom prst="rect">
            <a:avLst/>
          </a:prstGeom>
        </p:spPr>
      </p:pic>
    </p:spTree>
    <p:extLst>
      <p:ext uri="{BB962C8B-B14F-4D97-AF65-F5344CB8AC3E}">
        <p14:creationId xmlns:p14="http://schemas.microsoft.com/office/powerpoint/2010/main" val="21718636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499" y="145799"/>
            <a:ext cx="8853001" cy="6566401"/>
          </a:xfrm>
          <a:prstGeom prst="rect">
            <a:avLst/>
          </a:prstGeom>
        </p:spPr>
      </p:pic>
    </p:spTree>
    <p:extLst>
      <p:ext uri="{BB962C8B-B14F-4D97-AF65-F5344CB8AC3E}">
        <p14:creationId xmlns:p14="http://schemas.microsoft.com/office/powerpoint/2010/main" val="71610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PageRank-hi-r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274317"/>
            <a:ext cx="9144000" cy="65836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74170" y="6396335"/>
            <a:ext cx="4944430" cy="461665"/>
          </a:xfrm>
          <a:prstGeom prst="rect">
            <a:avLst/>
          </a:prstGeom>
          <a:noFill/>
        </p:spPr>
        <p:txBody>
          <a:bodyPr wrap="none" rtlCol="0">
            <a:spAutoFit/>
          </a:bodyPr>
          <a:lstStyle/>
          <a:p>
            <a:r>
              <a:rPr lang="en-US" sz="2400" b="1" dirty="0" smtClean="0"/>
              <a:t>Size of face proportional to PageRank</a:t>
            </a:r>
            <a:endParaRPr lang="en-US" sz="2400" b="1" dirty="0"/>
          </a:p>
        </p:txBody>
      </p:sp>
    </p:spTree>
    <p:extLst>
      <p:ext uri="{BB962C8B-B14F-4D97-AF65-F5344CB8AC3E}">
        <p14:creationId xmlns:p14="http://schemas.microsoft.com/office/powerpoint/2010/main" val="31768906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load.wikimedia.org/wikipedia/commons/thumb/f/fb/PageRanks-Example.svg/2000px-PageRanks-Exampl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0868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29400" y="6096000"/>
            <a:ext cx="2366610" cy="461665"/>
          </a:xfrm>
          <a:prstGeom prst="rect">
            <a:avLst/>
          </a:prstGeom>
          <a:noFill/>
        </p:spPr>
        <p:txBody>
          <a:bodyPr wrap="none" rtlCol="0">
            <a:spAutoFit/>
          </a:bodyPr>
          <a:lstStyle/>
          <a:p>
            <a:r>
              <a:rPr lang="en-US" sz="2400" b="1" dirty="0" smtClean="0"/>
              <a:t>PageRank d=0.85</a:t>
            </a:r>
            <a:endParaRPr lang="en-US" sz="2400" b="1" dirty="0"/>
          </a:p>
        </p:txBody>
      </p:sp>
    </p:spTree>
    <p:extLst>
      <p:ext uri="{BB962C8B-B14F-4D97-AF65-F5344CB8AC3E}">
        <p14:creationId xmlns:p14="http://schemas.microsoft.com/office/powerpoint/2010/main" val="28357912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 y="-586469"/>
            <a:ext cx="8814001" cy="6518401"/>
          </a:xfrm>
          <a:prstGeom prst="rect">
            <a:avLst/>
          </a:prstGeom>
        </p:spPr>
      </p:pic>
      <p:sp>
        <p:nvSpPr>
          <p:cNvPr id="3" name="TextBox 2"/>
          <p:cNvSpPr txBox="1"/>
          <p:nvPr/>
        </p:nvSpPr>
        <p:spPr>
          <a:xfrm>
            <a:off x="3915643" y="4724400"/>
            <a:ext cx="1181734" cy="461665"/>
          </a:xfrm>
          <a:prstGeom prst="rect">
            <a:avLst/>
          </a:prstGeom>
          <a:noFill/>
        </p:spPr>
        <p:txBody>
          <a:bodyPr wrap="none" rtlCol="0">
            <a:spAutoFit/>
          </a:bodyPr>
          <a:lstStyle/>
          <a:p>
            <a:r>
              <a:rPr lang="en-US" sz="2400" dirty="0" smtClean="0">
                <a:solidFill>
                  <a:schemeClr val="accent2">
                    <a:lumMod val="75000"/>
                  </a:schemeClr>
                </a:solidFill>
              </a:rPr>
              <a:t>d = 0.85</a:t>
            </a:r>
            <a:endParaRPr lang="en-US" sz="2400" dirty="0">
              <a:solidFill>
                <a:schemeClr val="accent2">
                  <a:lumMod val="75000"/>
                </a:schemeClr>
              </a:solidFill>
            </a:endParaRPr>
          </a:p>
        </p:txBody>
      </p:sp>
    </p:spTree>
    <p:extLst>
      <p:ext uri="{BB962C8B-B14F-4D97-AF65-F5344CB8AC3E}">
        <p14:creationId xmlns:p14="http://schemas.microsoft.com/office/powerpoint/2010/main" val="39463599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
            <a:ext cx="8229600" cy="825500"/>
          </a:xfrm>
        </p:spPr>
        <p:txBody>
          <a:bodyPr/>
          <a:lstStyle/>
          <a:p>
            <a:r>
              <a:rPr lang="en-US" b="1" dirty="0" smtClean="0"/>
              <a:t>PageRank</a:t>
            </a:r>
            <a:endParaRPr lang="en-US" b="1" dirty="0"/>
          </a:p>
        </p:txBody>
      </p:sp>
      <p:sp>
        <p:nvSpPr>
          <p:cNvPr id="3" name="Content Placeholder 2"/>
          <p:cNvSpPr>
            <a:spLocks noGrp="1"/>
          </p:cNvSpPr>
          <p:nvPr>
            <p:ph idx="1"/>
          </p:nvPr>
        </p:nvSpPr>
        <p:spPr>
          <a:xfrm>
            <a:off x="25400" y="838200"/>
            <a:ext cx="9118600" cy="5791200"/>
          </a:xfrm>
        </p:spPr>
        <p:txBody>
          <a:bodyPr>
            <a:normAutofit fontScale="92500" lnSpcReduction="10000"/>
          </a:bodyPr>
          <a:lstStyle/>
          <a:p>
            <a:r>
              <a:rPr lang="en-US" sz="2800" dirty="0" smtClean="0"/>
              <a:t>PageRank is probability that Page will be visited by a surfer is clicks each link on page with equal probability</a:t>
            </a:r>
          </a:p>
          <a:p>
            <a:pPr lvl="1"/>
            <a:r>
              <a:rPr lang="en-US" sz="2400" dirty="0" smtClean="0"/>
              <a:t>minor corrections for pages with no outgoing links</a:t>
            </a:r>
          </a:p>
          <a:p>
            <a:r>
              <a:rPr lang="en-US" sz="2800" dirty="0" smtClean="0"/>
              <a:t>Found Iteratively with each page getting at each iteration a contribution  equal to its page rank divided by #Links on page</a:t>
            </a:r>
          </a:p>
          <a:p>
            <a:r>
              <a:rPr lang="en-US" sz="2800" dirty="0" smtClean="0"/>
              <a:t>PR(Page</a:t>
            </a:r>
            <a:r>
              <a:rPr lang="en-US" sz="2800" i="1" dirty="0" smtClean="0"/>
              <a:t> </a:t>
            </a:r>
            <a:r>
              <a:rPr lang="en-US" sz="2800" i="1" dirty="0" err="1" smtClean="0"/>
              <a:t>i</a:t>
            </a:r>
            <a:r>
              <a:rPr lang="en-US" sz="2800" dirty="0" smtClean="0"/>
              <a:t>) = </a:t>
            </a:r>
            <a:r>
              <a:rPr lang="en-US" sz="2800" dirty="0" smtClean="0">
                <a:sym typeface="Symbol" panose="05050102010706020507" pitchFamily="18" charset="2"/>
              </a:rPr>
              <a:t></a:t>
            </a:r>
            <a:r>
              <a:rPr lang="en-US" sz="2800" baseline="-25000" dirty="0" smtClean="0">
                <a:sym typeface="Symbol" panose="05050102010706020507" pitchFamily="18" charset="2"/>
              </a:rPr>
              <a:t>Page </a:t>
            </a:r>
            <a:r>
              <a:rPr lang="en-US" sz="2800" i="1" baseline="-25000" dirty="0" smtClean="0">
                <a:sym typeface="Symbol" panose="05050102010706020507" pitchFamily="18" charset="2"/>
              </a:rPr>
              <a:t>j</a:t>
            </a:r>
            <a:r>
              <a:rPr lang="en-US" sz="2800" baseline="-25000" dirty="0" smtClean="0">
                <a:sym typeface="Symbol" panose="05050102010706020507" pitchFamily="18" charset="2"/>
              </a:rPr>
              <a:t> pointing at </a:t>
            </a:r>
            <a:r>
              <a:rPr lang="en-US" sz="2800" i="1" baseline="-25000" dirty="0" smtClean="0">
                <a:sym typeface="Symbol" panose="05050102010706020507" pitchFamily="18" charset="2"/>
              </a:rPr>
              <a:t>I</a:t>
            </a:r>
            <a:r>
              <a:rPr lang="en-US" sz="2800" dirty="0" smtClean="0">
                <a:sym typeface="Symbol" panose="05050102010706020507" pitchFamily="18" charset="2"/>
              </a:rPr>
              <a:t> PR(Page </a:t>
            </a:r>
            <a:r>
              <a:rPr lang="en-US" sz="2800" i="1" dirty="0" smtClean="0">
                <a:sym typeface="Symbol" panose="05050102010706020507" pitchFamily="18" charset="2"/>
              </a:rPr>
              <a:t>j</a:t>
            </a:r>
            <a:r>
              <a:rPr lang="en-US" sz="2800" dirty="0" smtClean="0">
                <a:sym typeface="Symbol" panose="05050102010706020507" pitchFamily="18" charset="2"/>
              </a:rPr>
              <a:t>)/(Number of Pages linked on Page </a:t>
            </a:r>
            <a:r>
              <a:rPr lang="en-US" sz="2800" i="1" dirty="0" smtClean="0">
                <a:sym typeface="Symbol" panose="05050102010706020507" pitchFamily="18" charset="2"/>
              </a:rPr>
              <a:t>j</a:t>
            </a:r>
            <a:r>
              <a:rPr lang="en-US" sz="2800" dirty="0" smtClean="0">
                <a:sym typeface="Symbol" panose="05050102010706020507" pitchFamily="18" charset="2"/>
              </a:rPr>
              <a:t>)</a:t>
            </a:r>
          </a:p>
          <a:p>
            <a:r>
              <a:rPr lang="en-US" sz="2800" dirty="0" smtClean="0">
                <a:sym typeface="Symbol" panose="05050102010706020507" pitchFamily="18" charset="2"/>
              </a:rPr>
              <a:t>One adds to this the chance 1-</a:t>
            </a:r>
            <a:r>
              <a:rPr lang="en-US" sz="2800" i="1" dirty="0" smtClean="0">
                <a:sym typeface="Symbol" panose="05050102010706020507" pitchFamily="18" charset="2"/>
              </a:rPr>
              <a:t>d</a:t>
            </a:r>
            <a:r>
              <a:rPr lang="en-US" sz="2800" dirty="0" smtClean="0">
                <a:sym typeface="Symbol" panose="05050102010706020507" pitchFamily="18" charset="2"/>
              </a:rPr>
              <a:t> that surfer types a random URL into web browser.</a:t>
            </a:r>
          </a:p>
          <a:p>
            <a:r>
              <a:rPr lang="en-US" sz="2800" dirty="0" smtClean="0">
                <a:sym typeface="Symbol" panose="05050102010706020507" pitchFamily="18" charset="2"/>
              </a:rPr>
              <a:t>That takes PageRank to </a:t>
            </a:r>
            <a:r>
              <a:rPr lang="en-US" sz="2800" i="1" dirty="0" smtClean="0">
                <a:sym typeface="Symbol" panose="05050102010706020507" pitchFamily="18" charset="2"/>
              </a:rPr>
              <a:t>d</a:t>
            </a:r>
            <a:r>
              <a:rPr lang="en-US" sz="2800" dirty="0" smtClean="0">
                <a:sym typeface="Symbol" panose="05050102010706020507" pitchFamily="18" charset="2"/>
              </a:rPr>
              <a:t> times above plus (1 - </a:t>
            </a:r>
            <a:r>
              <a:rPr lang="en-US" sz="2800" i="1" dirty="0" smtClean="0">
                <a:sym typeface="Symbol" panose="05050102010706020507" pitchFamily="18" charset="2"/>
              </a:rPr>
              <a:t>d</a:t>
            </a:r>
            <a:r>
              <a:rPr lang="en-US" sz="2800" dirty="0" smtClean="0">
                <a:sym typeface="Symbol" panose="05050102010706020507" pitchFamily="18" charset="2"/>
              </a:rPr>
              <a:t>) divided by total number of pages on web</a:t>
            </a:r>
          </a:p>
          <a:p>
            <a:r>
              <a:rPr lang="en-US" sz="2800" dirty="0" smtClean="0">
                <a:sym typeface="Symbol" panose="05050102010706020507" pitchFamily="18" charset="2"/>
              </a:rPr>
              <a:t>On general principles, this will converge whatever the starting point</a:t>
            </a:r>
          </a:p>
          <a:p>
            <a:pPr lvl="1"/>
            <a:r>
              <a:rPr lang="en-US" sz="2400" dirty="0" smtClean="0">
                <a:sym typeface="Symbol" panose="05050102010706020507" pitchFamily="18" charset="2"/>
              </a:rPr>
              <a:t>It can be written as iterative matrix multiplication</a:t>
            </a:r>
          </a:p>
          <a:p>
            <a:endParaRPr lang="en-US" sz="2800" dirty="0"/>
          </a:p>
        </p:txBody>
      </p:sp>
    </p:spTree>
    <p:extLst>
      <p:ext uri="{BB962C8B-B14F-4D97-AF65-F5344CB8AC3E}">
        <p14:creationId xmlns:p14="http://schemas.microsoft.com/office/powerpoint/2010/main" val="33962832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
            <a:ext cx="8229600" cy="901700"/>
          </a:xfrm>
        </p:spPr>
        <p:txBody>
          <a:bodyPr/>
          <a:lstStyle/>
          <a:p>
            <a:r>
              <a:rPr lang="en-US" b="1" dirty="0" smtClean="0"/>
              <a:t>Related Applications</a:t>
            </a:r>
            <a:endParaRPr lang="en-US" b="1" dirty="0"/>
          </a:p>
        </p:txBody>
      </p:sp>
      <p:sp>
        <p:nvSpPr>
          <p:cNvPr id="3" name="Content Placeholder 2"/>
          <p:cNvSpPr>
            <a:spLocks noGrp="1"/>
          </p:cNvSpPr>
          <p:nvPr>
            <p:ph idx="1"/>
          </p:nvPr>
        </p:nvSpPr>
        <p:spPr>
          <a:xfrm>
            <a:off x="63500" y="762000"/>
            <a:ext cx="9118600" cy="6096000"/>
          </a:xfrm>
        </p:spPr>
        <p:txBody>
          <a:bodyPr>
            <a:normAutofit fontScale="77500" lnSpcReduction="20000"/>
          </a:bodyPr>
          <a:lstStyle/>
          <a:p>
            <a:r>
              <a:rPr lang="en-US" dirty="0" smtClean="0"/>
              <a:t>Thinking of Page Rank as reputation</a:t>
            </a:r>
          </a:p>
          <a:p>
            <a:r>
              <a:rPr lang="en-US" dirty="0"/>
              <a:t>A version of PageRank has recently been proposed as a replacement for the traditional Institute for Scientific Information (ISI) impact factor</a:t>
            </a:r>
            <a:r>
              <a:rPr lang="en-US" dirty="0" smtClean="0"/>
              <a:t>, </a:t>
            </a:r>
            <a:r>
              <a:rPr lang="en-US" dirty="0"/>
              <a:t>and implemented at eigenfactor.org. Instead of merely counting total citation to a journal, the "importance" of each citation is determined in a PageRank fashion</a:t>
            </a:r>
            <a:r>
              <a:rPr lang="en-US" dirty="0" smtClean="0"/>
              <a:t>.</a:t>
            </a:r>
          </a:p>
          <a:p>
            <a:pPr lvl="1"/>
            <a:r>
              <a:rPr lang="en-US" dirty="0" smtClean="0"/>
              <a:t>Impact Factor is number of citations of each article</a:t>
            </a:r>
          </a:p>
          <a:p>
            <a:pPr lvl="1"/>
            <a:r>
              <a:rPr lang="en-US" dirty="0"/>
              <a:t>The </a:t>
            </a:r>
            <a:r>
              <a:rPr lang="en-US" dirty="0" err="1" smtClean="0"/>
              <a:t>Eigenfactor</a:t>
            </a:r>
            <a:r>
              <a:rPr lang="en-US" dirty="0" smtClean="0"/>
              <a:t> score </a:t>
            </a:r>
            <a:r>
              <a:rPr lang="en-US" dirty="0"/>
              <a:t>of a journal is an estimate of the percentage of time that library users spend with that journal. The </a:t>
            </a:r>
            <a:r>
              <a:rPr lang="en-US" dirty="0" err="1"/>
              <a:t>Eigenfactor</a:t>
            </a:r>
            <a:r>
              <a:rPr lang="en-US" dirty="0"/>
              <a:t> algorithm corresponds to a simple model of research in which readers follow chains of citations as they move from journal to journal. </a:t>
            </a:r>
          </a:p>
          <a:p>
            <a:r>
              <a:rPr lang="en-US" dirty="0"/>
              <a:t>A similar new use of PageRank is to rank academic doctoral programs based on their records of placing their graduates in faculty positions. In PageRank terms, academic departments link to each other by hiring their faculty from each other (and from themselves</a:t>
            </a:r>
            <a:r>
              <a:rPr lang="en-US" dirty="0" smtClean="0"/>
              <a:t>).</a:t>
            </a:r>
            <a:endParaRPr lang="en-US" dirty="0"/>
          </a:p>
        </p:txBody>
      </p:sp>
    </p:spTree>
    <p:extLst>
      <p:ext uri="{BB962C8B-B14F-4D97-AF65-F5344CB8AC3E}">
        <p14:creationId xmlns:p14="http://schemas.microsoft.com/office/powerpoint/2010/main" val="25214779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2965" t="20065" r="15348" b="8316"/>
          <a:stretch/>
        </p:blipFill>
        <p:spPr>
          <a:xfrm>
            <a:off x="25400" y="-25400"/>
            <a:ext cx="6858000" cy="6858000"/>
          </a:xfrm>
          <a:prstGeom prst="rect">
            <a:avLst/>
          </a:prstGeom>
        </p:spPr>
      </p:pic>
      <p:sp>
        <p:nvSpPr>
          <p:cNvPr id="5" name="TextBox 4"/>
          <p:cNvSpPr txBox="1"/>
          <p:nvPr/>
        </p:nvSpPr>
        <p:spPr>
          <a:xfrm>
            <a:off x="6883400" y="310445"/>
            <a:ext cx="2273300" cy="6186309"/>
          </a:xfrm>
          <a:prstGeom prst="rect">
            <a:avLst/>
          </a:prstGeom>
          <a:noFill/>
        </p:spPr>
        <p:txBody>
          <a:bodyPr wrap="square" rtlCol="0">
            <a:spAutoFit/>
          </a:bodyPr>
          <a:lstStyle/>
          <a:p>
            <a:r>
              <a:rPr lang="en-US" dirty="0" smtClean="0"/>
              <a:t>EF= </a:t>
            </a:r>
            <a:r>
              <a:rPr lang="en-US" dirty="0" err="1" smtClean="0"/>
              <a:t>Eigenfactor</a:t>
            </a:r>
            <a:endParaRPr lang="en-US" dirty="0" smtClean="0"/>
          </a:p>
          <a:p>
            <a:r>
              <a:rPr lang="en-US" dirty="0" smtClean="0"/>
              <a:t>AI = Article Influence </a:t>
            </a:r>
            <a:r>
              <a:rPr lang="en-US" dirty="0"/>
              <a:t>over the first five years after </a:t>
            </a:r>
            <a:r>
              <a:rPr lang="en-US" dirty="0" smtClean="0"/>
              <a:t>publication</a:t>
            </a:r>
          </a:p>
          <a:p>
            <a:endParaRPr lang="en-US" dirty="0"/>
          </a:p>
          <a:p>
            <a:r>
              <a:rPr lang="en-US" i="1" dirty="0" err="1"/>
              <a:t>Eigenfactor</a:t>
            </a:r>
            <a:r>
              <a:rPr lang="en-US" dirty="0"/>
              <a:t> scores are scaled so that the sum </a:t>
            </a:r>
            <a:r>
              <a:rPr lang="en-US" dirty="0" smtClean="0"/>
              <a:t>of the</a:t>
            </a:r>
            <a:r>
              <a:rPr lang="en-US" dirty="0"/>
              <a:t> </a:t>
            </a:r>
            <a:r>
              <a:rPr lang="en-US" i="1" dirty="0" err="1" smtClean="0"/>
              <a:t>Eigenfactor</a:t>
            </a:r>
            <a:r>
              <a:rPr lang="en-US" dirty="0"/>
              <a:t> </a:t>
            </a:r>
            <a:r>
              <a:rPr lang="en-US" dirty="0" smtClean="0"/>
              <a:t>scores </a:t>
            </a:r>
            <a:r>
              <a:rPr lang="en-US" dirty="0"/>
              <a:t>of all journals listed in Thomson's Journal Citation Reports (JCR) is </a:t>
            </a:r>
            <a:r>
              <a:rPr lang="en-US" b="1" dirty="0"/>
              <a:t>100 </a:t>
            </a:r>
            <a:endParaRPr lang="en-US" b="1" dirty="0" smtClean="0"/>
          </a:p>
          <a:p>
            <a:endParaRPr lang="en-US" i="1" dirty="0" smtClean="0"/>
          </a:p>
          <a:p>
            <a:r>
              <a:rPr lang="en-US" i="1" dirty="0" smtClean="0"/>
              <a:t>Article Influence</a:t>
            </a:r>
            <a:r>
              <a:rPr lang="en-US" dirty="0"/>
              <a:t> </a:t>
            </a:r>
            <a:r>
              <a:rPr lang="en-US" dirty="0" smtClean="0"/>
              <a:t>scores </a:t>
            </a:r>
            <a:r>
              <a:rPr lang="en-US" dirty="0"/>
              <a:t>are normalized so that the mean article in the entire Thomson Journal Citation Reports </a:t>
            </a:r>
            <a:r>
              <a:rPr lang="en-US" dirty="0" smtClean="0"/>
              <a:t>database </a:t>
            </a:r>
            <a:r>
              <a:rPr lang="en-US" dirty="0"/>
              <a:t>has an article influence of </a:t>
            </a:r>
            <a:r>
              <a:rPr lang="en-US" b="1" dirty="0"/>
              <a:t>1.00</a:t>
            </a:r>
            <a:endParaRPr lang="en-US" b="1" dirty="0"/>
          </a:p>
        </p:txBody>
      </p:sp>
    </p:spTree>
    <p:extLst>
      <p:ext uri="{BB962C8B-B14F-4D97-AF65-F5344CB8AC3E}">
        <p14:creationId xmlns:p14="http://schemas.microsoft.com/office/powerpoint/2010/main" val="933650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01" y="-301"/>
            <a:ext cx="9213001" cy="6858601"/>
          </a:xfrm>
          <a:prstGeom prst="rect">
            <a:avLst/>
          </a:prstGeom>
        </p:spPr>
      </p:pic>
      <p:sp>
        <p:nvSpPr>
          <p:cNvPr id="3" name="Rectangle 2"/>
          <p:cNvSpPr/>
          <p:nvPr/>
        </p:nvSpPr>
        <p:spPr>
          <a:xfrm>
            <a:off x="-34501" y="3886200"/>
            <a:ext cx="4469942" cy="369332"/>
          </a:xfrm>
          <a:prstGeom prst="rect">
            <a:avLst/>
          </a:prstGeom>
        </p:spPr>
        <p:txBody>
          <a:bodyPr wrap="none">
            <a:spAutoFit/>
          </a:bodyPr>
          <a:lstStyle/>
          <a:p>
            <a:r>
              <a:rPr lang="en-US"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http://www.ifis.cs.tu-bs.de/teaching/ss-11/irws</a:t>
            </a:r>
            <a:endParaRPr lang="en-US" dirty="0"/>
          </a:p>
        </p:txBody>
      </p:sp>
    </p:spTree>
    <p:extLst>
      <p:ext uri="{BB962C8B-B14F-4D97-AF65-F5344CB8AC3E}">
        <p14:creationId xmlns:p14="http://schemas.microsoft.com/office/powerpoint/2010/main" val="23766933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999" y="174599"/>
            <a:ext cx="8814001" cy="6508801"/>
          </a:xfrm>
          <a:prstGeom prst="rect">
            <a:avLst/>
          </a:prstGeom>
        </p:spPr>
      </p:pic>
      <p:sp>
        <p:nvSpPr>
          <p:cNvPr id="3" name="TextBox 2"/>
          <p:cNvSpPr txBox="1"/>
          <p:nvPr/>
        </p:nvSpPr>
        <p:spPr>
          <a:xfrm>
            <a:off x="7239000" y="2590800"/>
            <a:ext cx="1371600" cy="646331"/>
          </a:xfrm>
          <a:prstGeom prst="rect">
            <a:avLst/>
          </a:prstGeom>
          <a:noFill/>
        </p:spPr>
        <p:txBody>
          <a:bodyPr wrap="square" rtlCol="0">
            <a:spAutoFit/>
          </a:bodyPr>
          <a:lstStyle/>
          <a:p>
            <a:r>
              <a:rPr lang="en-US" b="1" dirty="0" smtClean="0"/>
              <a:t>None done here!</a:t>
            </a:r>
            <a:endParaRPr lang="en-US" b="1" dirty="0"/>
          </a:p>
        </p:txBody>
      </p:sp>
    </p:spTree>
    <p:extLst>
      <p:ext uri="{BB962C8B-B14F-4D97-AF65-F5344CB8AC3E}">
        <p14:creationId xmlns:p14="http://schemas.microsoft.com/office/powerpoint/2010/main" val="7503057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499" y="155399"/>
            <a:ext cx="8775001" cy="6547201"/>
          </a:xfrm>
          <a:prstGeom prst="rect">
            <a:avLst/>
          </a:prstGeom>
        </p:spPr>
      </p:pic>
    </p:spTree>
    <p:extLst>
      <p:ext uri="{BB962C8B-B14F-4D97-AF65-F5344CB8AC3E}">
        <p14:creationId xmlns:p14="http://schemas.microsoft.com/office/powerpoint/2010/main" val="16321248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Summary Issues</a:t>
            </a:r>
            <a:endParaRPr lang="en-US"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377339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321" y="20097"/>
            <a:ext cx="9082679" cy="6766560"/>
          </a:xfrm>
          <a:prstGeom prst="rect">
            <a:avLst/>
          </a:prstGeom>
        </p:spPr>
      </p:pic>
    </p:spTree>
    <p:extLst>
      <p:ext uri="{BB962C8B-B14F-4D97-AF65-F5344CB8AC3E}">
        <p14:creationId xmlns:p14="http://schemas.microsoft.com/office/powerpoint/2010/main" val="21642117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813" y="0"/>
            <a:ext cx="9089652" cy="6858000"/>
          </a:xfrm>
          <a:prstGeom prst="rect">
            <a:avLst/>
          </a:prstGeom>
        </p:spPr>
      </p:pic>
    </p:spTree>
    <p:extLst>
      <p:ext uri="{BB962C8B-B14F-4D97-AF65-F5344CB8AC3E}">
        <p14:creationId xmlns:p14="http://schemas.microsoft.com/office/powerpoint/2010/main" val="83464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499" y="203399"/>
            <a:ext cx="8853001" cy="6451201"/>
          </a:xfrm>
          <a:prstGeom prst="rect">
            <a:avLst/>
          </a:prstGeom>
        </p:spPr>
      </p:pic>
    </p:spTree>
    <p:extLst>
      <p:ext uri="{BB962C8B-B14F-4D97-AF65-F5344CB8AC3E}">
        <p14:creationId xmlns:p14="http://schemas.microsoft.com/office/powerpoint/2010/main" val="39345062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499" y="140999"/>
            <a:ext cx="8853001" cy="6576001"/>
          </a:xfrm>
          <a:prstGeom prst="rect">
            <a:avLst/>
          </a:prstGeom>
        </p:spPr>
      </p:pic>
    </p:spTree>
    <p:extLst>
      <p:ext uri="{BB962C8B-B14F-4D97-AF65-F5344CB8AC3E}">
        <p14:creationId xmlns:p14="http://schemas.microsoft.com/office/powerpoint/2010/main" val="36686669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b="1" dirty="0" smtClean="0"/>
              <a:t>Crawling the Web</a:t>
            </a:r>
            <a:endParaRPr lang="en-US" sz="6000"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760305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999" y="145799"/>
            <a:ext cx="8814001" cy="6566401"/>
          </a:xfrm>
          <a:prstGeom prst="rect">
            <a:avLst/>
          </a:prstGeom>
        </p:spPr>
      </p:pic>
    </p:spTree>
    <p:extLst>
      <p:ext uri="{BB962C8B-B14F-4D97-AF65-F5344CB8AC3E}">
        <p14:creationId xmlns:p14="http://schemas.microsoft.com/office/powerpoint/2010/main" val="30763073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999" y="184199"/>
            <a:ext cx="8892001" cy="6489601"/>
          </a:xfrm>
          <a:prstGeom prst="rect">
            <a:avLst/>
          </a:prstGeom>
        </p:spPr>
      </p:pic>
    </p:spTree>
    <p:extLst>
      <p:ext uri="{BB962C8B-B14F-4D97-AF65-F5344CB8AC3E}">
        <p14:creationId xmlns:p14="http://schemas.microsoft.com/office/powerpoint/2010/main" val="3030926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01" y="-301"/>
            <a:ext cx="9213001" cy="6858601"/>
          </a:xfrm>
          <a:prstGeom prst="rect">
            <a:avLst/>
          </a:prstGeom>
        </p:spPr>
      </p:pic>
      <p:sp>
        <p:nvSpPr>
          <p:cNvPr id="4" name="Rectangle 3"/>
          <p:cNvSpPr/>
          <p:nvPr/>
        </p:nvSpPr>
        <p:spPr>
          <a:xfrm>
            <a:off x="0" y="6248400"/>
            <a:ext cx="4469942" cy="369332"/>
          </a:xfrm>
          <a:prstGeom prst="rect">
            <a:avLst/>
          </a:prstGeom>
        </p:spPr>
        <p:txBody>
          <a:bodyPr wrap="none">
            <a:spAutoFit/>
          </a:bodyPr>
          <a:lstStyle/>
          <a:p>
            <a:r>
              <a:rPr lang="en-US"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http://www.ifis.cs.tu-bs.de/teaching/ss-11/irws</a:t>
            </a:r>
            <a:endParaRPr lang="en-US" dirty="0"/>
          </a:p>
        </p:txBody>
      </p:sp>
    </p:spTree>
    <p:extLst>
      <p:ext uri="{BB962C8B-B14F-4D97-AF65-F5344CB8AC3E}">
        <p14:creationId xmlns:p14="http://schemas.microsoft.com/office/powerpoint/2010/main" val="18360381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3499" y="164999"/>
            <a:ext cx="8697001" cy="6528001"/>
          </a:xfrm>
          <a:prstGeom prst="rect">
            <a:avLst/>
          </a:prstGeom>
        </p:spPr>
      </p:pic>
    </p:spTree>
    <p:extLst>
      <p:ext uri="{BB962C8B-B14F-4D97-AF65-F5344CB8AC3E}">
        <p14:creationId xmlns:p14="http://schemas.microsoft.com/office/powerpoint/2010/main" val="37688452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Web Advertising and Search</a:t>
            </a:r>
            <a:endParaRPr lang="en-US"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933558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499" y="179399"/>
            <a:ext cx="8775001" cy="6499201"/>
          </a:xfrm>
          <a:prstGeom prst="rect">
            <a:avLst/>
          </a:prstGeom>
        </p:spPr>
      </p:pic>
    </p:spTree>
    <p:extLst>
      <p:ext uri="{BB962C8B-B14F-4D97-AF65-F5344CB8AC3E}">
        <p14:creationId xmlns:p14="http://schemas.microsoft.com/office/powerpoint/2010/main" val="21648568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999" y="174599"/>
            <a:ext cx="8814001" cy="6508801"/>
          </a:xfrm>
          <a:prstGeom prst="rect">
            <a:avLst/>
          </a:prstGeom>
        </p:spPr>
      </p:pic>
    </p:spTree>
    <p:extLst>
      <p:ext uri="{BB962C8B-B14F-4D97-AF65-F5344CB8AC3E}">
        <p14:creationId xmlns:p14="http://schemas.microsoft.com/office/powerpoint/2010/main" val="2070170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499" y="140999"/>
            <a:ext cx="8775001" cy="6576001"/>
          </a:xfrm>
          <a:prstGeom prst="rect">
            <a:avLst/>
          </a:prstGeom>
        </p:spPr>
      </p:pic>
    </p:spTree>
    <p:extLst>
      <p:ext uri="{BB962C8B-B14F-4D97-AF65-F5344CB8AC3E}">
        <p14:creationId xmlns:p14="http://schemas.microsoft.com/office/powerpoint/2010/main" val="26728077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999" y="184199"/>
            <a:ext cx="8814001" cy="6489601"/>
          </a:xfrm>
          <a:prstGeom prst="rect">
            <a:avLst/>
          </a:prstGeom>
        </p:spPr>
      </p:pic>
    </p:spTree>
    <p:extLst>
      <p:ext uri="{BB962C8B-B14F-4D97-AF65-F5344CB8AC3E}">
        <p14:creationId xmlns:p14="http://schemas.microsoft.com/office/powerpoint/2010/main" val="27355699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499" y="164999"/>
            <a:ext cx="8775001" cy="6528001"/>
          </a:xfrm>
          <a:prstGeom prst="rect">
            <a:avLst/>
          </a:prstGeom>
        </p:spPr>
      </p:pic>
    </p:spTree>
    <p:extLst>
      <p:ext uri="{BB962C8B-B14F-4D97-AF65-F5344CB8AC3E}">
        <p14:creationId xmlns:p14="http://schemas.microsoft.com/office/powerpoint/2010/main" val="18368046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499" y="155399"/>
            <a:ext cx="8775001" cy="6547201"/>
          </a:xfrm>
          <a:prstGeom prst="rect">
            <a:avLst/>
          </a:prstGeom>
        </p:spPr>
      </p:pic>
    </p:spTree>
    <p:extLst>
      <p:ext uri="{BB962C8B-B14F-4D97-AF65-F5344CB8AC3E}">
        <p14:creationId xmlns:p14="http://schemas.microsoft.com/office/powerpoint/2010/main" val="2138247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999" y="179399"/>
            <a:ext cx="8892001" cy="6499201"/>
          </a:xfrm>
          <a:prstGeom prst="rect">
            <a:avLst/>
          </a:prstGeom>
        </p:spPr>
      </p:pic>
    </p:spTree>
    <p:extLst>
      <p:ext uri="{BB962C8B-B14F-4D97-AF65-F5344CB8AC3E}">
        <p14:creationId xmlns:p14="http://schemas.microsoft.com/office/powerpoint/2010/main" val="23610564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499" y="193799"/>
            <a:ext cx="8775001" cy="6470401"/>
          </a:xfrm>
          <a:prstGeom prst="rect">
            <a:avLst/>
          </a:prstGeom>
        </p:spPr>
      </p:pic>
      <p:sp>
        <p:nvSpPr>
          <p:cNvPr id="3" name="TextBox 2"/>
          <p:cNvSpPr txBox="1"/>
          <p:nvPr/>
        </p:nvSpPr>
        <p:spPr>
          <a:xfrm>
            <a:off x="6858000" y="457200"/>
            <a:ext cx="2014013" cy="369332"/>
          </a:xfrm>
          <a:prstGeom prst="rect">
            <a:avLst/>
          </a:prstGeom>
          <a:noFill/>
        </p:spPr>
        <p:txBody>
          <a:bodyPr wrap="none" rtlCol="0">
            <a:spAutoFit/>
          </a:bodyPr>
          <a:lstStyle/>
          <a:p>
            <a:r>
              <a:rPr lang="en-US" dirty="0" smtClean="0"/>
              <a:t>CS236621 </a:t>
            </a:r>
            <a:r>
              <a:rPr lang="en-US" dirty="0" err="1" smtClean="0"/>
              <a:t>Technion</a:t>
            </a:r>
            <a:endParaRPr lang="en-US" dirty="0"/>
          </a:p>
        </p:txBody>
      </p:sp>
    </p:spTree>
    <p:extLst>
      <p:ext uri="{BB962C8B-B14F-4D97-AF65-F5344CB8AC3E}">
        <p14:creationId xmlns:p14="http://schemas.microsoft.com/office/powerpoint/2010/main" val="2628359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01" y="-301"/>
            <a:ext cx="9213001" cy="6858601"/>
          </a:xfrm>
          <a:prstGeom prst="rect">
            <a:avLst/>
          </a:prstGeom>
        </p:spPr>
      </p:pic>
      <p:sp>
        <p:nvSpPr>
          <p:cNvPr id="3" name="Rectangle 2"/>
          <p:cNvSpPr/>
          <p:nvPr/>
        </p:nvSpPr>
        <p:spPr>
          <a:xfrm>
            <a:off x="0" y="6248400"/>
            <a:ext cx="4469942" cy="369332"/>
          </a:xfrm>
          <a:prstGeom prst="rect">
            <a:avLst/>
          </a:prstGeom>
        </p:spPr>
        <p:txBody>
          <a:bodyPr wrap="none">
            <a:spAutoFit/>
          </a:bodyPr>
          <a:lstStyle/>
          <a:p>
            <a:r>
              <a:rPr lang="en-US"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http://www.ifis.cs.tu-bs.de/teaching/ss-11/irws</a:t>
            </a:r>
            <a:endParaRPr lang="en-US" dirty="0"/>
          </a:p>
        </p:txBody>
      </p:sp>
    </p:spTree>
    <p:extLst>
      <p:ext uri="{BB962C8B-B14F-4D97-AF65-F5344CB8AC3E}">
        <p14:creationId xmlns:p14="http://schemas.microsoft.com/office/powerpoint/2010/main" val="9206180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57400"/>
            <a:ext cx="7772400" cy="1470025"/>
          </a:xfrm>
        </p:spPr>
        <p:txBody>
          <a:bodyPr/>
          <a:lstStyle/>
          <a:p>
            <a:r>
              <a:rPr lang="en-US" b="1" smtClean="0"/>
              <a:t>Clustering and Topics</a:t>
            </a:r>
            <a:endParaRPr lang="en-US"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735894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71"/>
            <a:ext cx="8229600" cy="740229"/>
          </a:xfrm>
        </p:spPr>
        <p:txBody>
          <a:bodyPr>
            <a:normAutofit fontScale="90000"/>
          </a:bodyPr>
          <a:lstStyle/>
          <a:p>
            <a:r>
              <a:rPr lang="en-US" b="1" dirty="0" smtClean="0"/>
              <a:t>Grouping Documents Together</a:t>
            </a:r>
            <a:endParaRPr lang="en-US" b="1" dirty="0"/>
          </a:p>
        </p:txBody>
      </p:sp>
      <p:sp>
        <p:nvSpPr>
          <p:cNvPr id="3" name="Content Placeholder 2"/>
          <p:cNvSpPr>
            <a:spLocks noGrp="1"/>
          </p:cNvSpPr>
          <p:nvPr>
            <p:ph idx="1"/>
          </p:nvPr>
        </p:nvSpPr>
        <p:spPr>
          <a:xfrm>
            <a:off x="0" y="762000"/>
            <a:ext cx="9144000" cy="4525963"/>
          </a:xfrm>
        </p:spPr>
        <p:txBody>
          <a:bodyPr>
            <a:noAutofit/>
          </a:bodyPr>
          <a:lstStyle/>
          <a:p>
            <a:r>
              <a:rPr lang="en-US" sz="2800" dirty="0" smtClean="0"/>
              <a:t>The </a:t>
            </a:r>
            <a:r>
              <a:rPr lang="en-US" sz="2800" b="1" dirty="0" smtClean="0"/>
              <a:t>responses to a search query </a:t>
            </a:r>
            <a:r>
              <a:rPr lang="en-US" sz="2800" dirty="0" smtClean="0"/>
              <a:t>give you a group documents</a:t>
            </a:r>
          </a:p>
          <a:p>
            <a:r>
              <a:rPr lang="en-US" sz="2800" dirty="0" smtClean="0"/>
              <a:t>If we represent documents as points in a space, we can try to </a:t>
            </a:r>
            <a:r>
              <a:rPr lang="en-US" sz="2800" b="1" dirty="0" smtClean="0"/>
              <a:t>identify regions</a:t>
            </a:r>
          </a:p>
          <a:p>
            <a:pPr lvl="1"/>
            <a:r>
              <a:rPr lang="en-US" sz="2400" b="1" dirty="0" smtClean="0"/>
              <a:t>Clustering: </a:t>
            </a:r>
            <a:r>
              <a:rPr lang="en-US" sz="2400" dirty="0" smtClean="0"/>
              <a:t>Nearby regions of points</a:t>
            </a:r>
          </a:p>
          <a:p>
            <a:pPr lvl="1"/>
            <a:r>
              <a:rPr lang="en-US" sz="2400" b="1" dirty="0" smtClean="0"/>
              <a:t>Support Vector Machine: </a:t>
            </a:r>
            <a:r>
              <a:rPr lang="en-US" sz="2400" dirty="0" smtClean="0"/>
              <a:t>Chop space up into parts</a:t>
            </a:r>
          </a:p>
          <a:p>
            <a:pPr lvl="1"/>
            <a:r>
              <a:rPr lang="en-US" sz="2400" dirty="0" smtClean="0"/>
              <a:t>(Gaussian) </a:t>
            </a:r>
            <a:r>
              <a:rPr lang="en-US" sz="2400" b="1" dirty="0" smtClean="0"/>
              <a:t>Mixture Models</a:t>
            </a:r>
            <a:r>
              <a:rPr lang="en-US" sz="2400" dirty="0" smtClean="0"/>
              <a:t>: A type of fuzzy clustering</a:t>
            </a:r>
          </a:p>
          <a:p>
            <a:pPr lvl="1"/>
            <a:r>
              <a:rPr lang="en-US" sz="2400" b="1" dirty="0" smtClean="0"/>
              <a:t>K-Nearest Neighbors </a:t>
            </a:r>
            <a:r>
              <a:rPr lang="en-US" sz="2400" dirty="0" smtClean="0"/>
              <a:t>(if have examples)</a:t>
            </a:r>
          </a:p>
          <a:p>
            <a:r>
              <a:rPr lang="en-US" sz="2800" dirty="0" smtClean="0"/>
              <a:t>Alternatively we can determine “hidden meaning” with a </a:t>
            </a:r>
            <a:r>
              <a:rPr lang="en-US" sz="2800" b="1" dirty="0" smtClean="0"/>
              <a:t>topic model</a:t>
            </a:r>
          </a:p>
          <a:p>
            <a:pPr lvl="1"/>
            <a:r>
              <a:rPr lang="en-US" sz="2400" dirty="0" smtClean="0"/>
              <a:t>Latent Semantic Indexing</a:t>
            </a:r>
          </a:p>
          <a:p>
            <a:pPr lvl="1"/>
            <a:r>
              <a:rPr lang="en-US" sz="2400" dirty="0" smtClean="0"/>
              <a:t>Latent Dirichlet Allocation</a:t>
            </a:r>
          </a:p>
          <a:p>
            <a:pPr lvl="1"/>
            <a:r>
              <a:rPr lang="en-US" sz="2400" dirty="0" smtClean="0"/>
              <a:t>With lots of variants of these methods to find “</a:t>
            </a:r>
            <a:r>
              <a:rPr lang="en-US" sz="2400" b="1" dirty="0" smtClean="0"/>
              <a:t>latent factors</a:t>
            </a:r>
            <a:r>
              <a:rPr lang="en-US" sz="2400" dirty="0" smtClean="0"/>
              <a:t>”</a:t>
            </a:r>
          </a:p>
          <a:p>
            <a:endParaRPr lang="en-US" sz="2800" dirty="0"/>
          </a:p>
        </p:txBody>
      </p:sp>
    </p:spTree>
    <p:extLst>
      <p:ext uri="{BB962C8B-B14F-4D97-AF65-F5344CB8AC3E}">
        <p14:creationId xmlns:p14="http://schemas.microsoft.com/office/powerpoint/2010/main" val="21828518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941" y="76200"/>
            <a:ext cx="8229600" cy="838200"/>
          </a:xfrm>
        </p:spPr>
        <p:txBody>
          <a:bodyPr/>
          <a:lstStyle/>
          <a:p>
            <a:r>
              <a:rPr lang="en-US" b="1" dirty="0" smtClean="0"/>
              <a:t>Topic Models</a:t>
            </a:r>
            <a:endParaRPr lang="en-US" b="1" dirty="0"/>
          </a:p>
        </p:txBody>
      </p:sp>
      <p:sp>
        <p:nvSpPr>
          <p:cNvPr id="3" name="Content Placeholder 2"/>
          <p:cNvSpPr>
            <a:spLocks noGrp="1"/>
          </p:cNvSpPr>
          <p:nvPr>
            <p:ph idx="1"/>
          </p:nvPr>
        </p:nvSpPr>
        <p:spPr>
          <a:xfrm>
            <a:off x="5024" y="914400"/>
            <a:ext cx="8910376" cy="4525963"/>
          </a:xfrm>
        </p:spPr>
        <p:txBody>
          <a:bodyPr/>
          <a:lstStyle/>
          <a:p>
            <a:r>
              <a:rPr lang="en-US" dirty="0" smtClean="0"/>
              <a:t>Illustrated by Google News</a:t>
            </a:r>
          </a:p>
          <a:p>
            <a:r>
              <a:rPr lang="en-US" dirty="0" smtClean="0"/>
              <a:t>These try to group documents by Topics such as “Presidential Election” and not by inclusion of particular phrases</a:t>
            </a:r>
          </a:p>
          <a:p>
            <a:r>
              <a:rPr lang="en-US" dirty="0" smtClean="0"/>
              <a:t>You imagine each document is a set of topics (the latent factors) and each topic is a bag of words.</a:t>
            </a:r>
          </a:p>
          <a:p>
            <a:r>
              <a:rPr lang="en-US" dirty="0" smtClean="0"/>
              <a:t>Find the best set of topics and best set of words in topics</a:t>
            </a:r>
            <a:endParaRPr lang="en-US" dirty="0"/>
          </a:p>
        </p:txBody>
      </p:sp>
    </p:spTree>
    <p:extLst>
      <p:ext uri="{BB962C8B-B14F-4D97-AF65-F5344CB8AC3E}">
        <p14:creationId xmlns:p14="http://schemas.microsoft.com/office/powerpoint/2010/main" val="20421492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228600"/>
            <a:ext cx="9144000" cy="6454587"/>
            <a:chOff x="0" y="228600"/>
            <a:chExt cx="9144000" cy="6454587"/>
          </a:xfrm>
        </p:grpSpPr>
        <p:pic>
          <p:nvPicPr>
            <p:cNvPr id="4" name="Picture 3"/>
            <p:cNvPicPr>
              <a:picLocks noChangeAspect="1"/>
            </p:cNvPicPr>
            <p:nvPr/>
          </p:nvPicPr>
          <p:blipFill>
            <a:blip r:embed="rId2"/>
            <a:stretch>
              <a:fillRect/>
            </a:stretch>
          </p:blipFill>
          <p:spPr>
            <a:xfrm>
              <a:off x="0" y="228600"/>
              <a:ext cx="9144000" cy="6454587"/>
            </a:xfrm>
            <a:prstGeom prst="rect">
              <a:avLst/>
            </a:prstGeom>
          </p:spPr>
        </p:pic>
        <p:sp>
          <p:nvSpPr>
            <p:cNvPr id="5" name="TextBox 4"/>
            <p:cNvSpPr txBox="1"/>
            <p:nvPr/>
          </p:nvSpPr>
          <p:spPr>
            <a:xfrm>
              <a:off x="7239000" y="2590800"/>
              <a:ext cx="1600200" cy="923330"/>
            </a:xfrm>
            <a:prstGeom prst="rect">
              <a:avLst/>
            </a:prstGeom>
            <a:noFill/>
          </p:spPr>
          <p:txBody>
            <a:bodyPr wrap="square" rtlCol="0">
              <a:spAutoFit/>
            </a:bodyPr>
            <a:lstStyle/>
            <a:p>
              <a:r>
                <a:rPr lang="en-US" b="1" dirty="0" smtClean="0"/>
                <a:t>A Latent Factor Finding Method</a:t>
              </a:r>
              <a:endParaRPr lang="en-US" b="1" dirty="0"/>
            </a:p>
          </p:txBody>
        </p:sp>
      </p:grpSp>
      <p:sp>
        <p:nvSpPr>
          <p:cNvPr id="7" name="Rectangle 6"/>
          <p:cNvSpPr/>
          <p:nvPr/>
        </p:nvSpPr>
        <p:spPr>
          <a:xfrm>
            <a:off x="0" y="6248400"/>
            <a:ext cx="4469942" cy="369332"/>
          </a:xfrm>
          <a:prstGeom prst="rect">
            <a:avLst/>
          </a:prstGeom>
        </p:spPr>
        <p:txBody>
          <a:bodyPr wrap="none">
            <a:spAutoFit/>
          </a:bodyPr>
          <a:lstStyle/>
          <a:p>
            <a:r>
              <a:rPr lang="en-US"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http://www.ifis.cs.tu-bs.de/teaching/ss-11/irws</a:t>
            </a:r>
            <a:endParaRPr lang="en-US" dirty="0"/>
          </a:p>
        </p:txBody>
      </p:sp>
    </p:spTree>
    <p:extLst>
      <p:ext uri="{BB962C8B-B14F-4D97-AF65-F5344CB8AC3E}">
        <p14:creationId xmlns:p14="http://schemas.microsoft.com/office/powerpoint/2010/main" val="30647071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5300" y="152400"/>
            <a:ext cx="8229600" cy="639762"/>
          </a:xfrm>
        </p:spPr>
        <p:txBody>
          <a:bodyPr/>
          <a:lstStyle/>
          <a:p>
            <a:r>
              <a:rPr lang="en-US" dirty="0" smtClean="0"/>
              <a:t>An example of DA-PLSA</a:t>
            </a:r>
            <a:endParaRPr lang="en-US" dirty="0"/>
          </a:p>
        </p:txBody>
      </p:sp>
      <p:graphicFrame>
        <p:nvGraphicFramePr>
          <p:cNvPr id="4" name="Object 3"/>
          <p:cNvGraphicFramePr>
            <a:graphicFrameLocks noChangeAspect="1"/>
          </p:cNvGraphicFramePr>
          <p:nvPr>
            <p:extLst/>
          </p:nvPr>
        </p:nvGraphicFramePr>
        <p:xfrm>
          <a:off x="228600" y="1066800"/>
          <a:ext cx="8782050" cy="4583112"/>
        </p:xfrm>
        <a:graphic>
          <a:graphicData uri="http://schemas.openxmlformats.org/presentationml/2006/ole">
            <mc:AlternateContent xmlns:mc="http://schemas.openxmlformats.org/markup-compatibility/2006">
              <mc:Choice xmlns:v="urn:schemas-microsoft-com:vml" Requires="v">
                <p:oleObj spid="_x0000_s1034" name="Document" r:id="rId3" imgW="6083300" imgH="3175000" progId="Word.Document.12">
                  <p:embed/>
                </p:oleObj>
              </mc:Choice>
              <mc:Fallback>
                <p:oleObj name="Document" r:id="rId3" imgW="6083300" imgH="3175000" progId="Word.Document.12">
                  <p:embed/>
                  <p:pic>
                    <p:nvPicPr>
                      <p:cNvPr id="0" name=""/>
                      <p:cNvPicPr/>
                      <p:nvPr/>
                    </p:nvPicPr>
                    <p:blipFill>
                      <a:blip r:embed="rId4"/>
                      <a:stretch>
                        <a:fillRect/>
                      </a:stretch>
                    </p:blipFill>
                    <p:spPr>
                      <a:xfrm>
                        <a:off x="228600" y="1066800"/>
                        <a:ext cx="8782050" cy="4583112"/>
                      </a:xfrm>
                      <a:prstGeom prst="rect">
                        <a:avLst/>
                      </a:prstGeom>
                    </p:spPr>
                  </p:pic>
                </p:oleObj>
              </mc:Fallback>
            </mc:AlternateContent>
          </a:graphicData>
        </a:graphic>
      </p:graphicFrame>
      <p:sp>
        <p:nvSpPr>
          <p:cNvPr id="6" name="TextBox 5"/>
          <p:cNvSpPr txBox="1"/>
          <p:nvPr/>
        </p:nvSpPr>
        <p:spPr>
          <a:xfrm>
            <a:off x="228600" y="5358665"/>
            <a:ext cx="8763000" cy="830997"/>
          </a:xfrm>
          <a:prstGeom prst="rect">
            <a:avLst/>
          </a:prstGeom>
          <a:noFill/>
        </p:spPr>
        <p:txBody>
          <a:bodyPr wrap="square" rtlCol="0">
            <a:spAutoFit/>
          </a:bodyPr>
          <a:lstStyle/>
          <a:p>
            <a:r>
              <a:rPr lang="en-US" sz="2400" dirty="0">
                <a:solidFill>
                  <a:prstClr val="black"/>
                </a:solidFill>
              </a:rPr>
              <a:t>Top 10 </a:t>
            </a:r>
            <a:r>
              <a:rPr lang="en-US" sz="2400" dirty="0" smtClean="0">
                <a:solidFill>
                  <a:prstClr val="black"/>
                </a:solidFill>
              </a:rPr>
              <a:t>popular words of </a:t>
            </a:r>
            <a:r>
              <a:rPr lang="en-US" sz="2400" dirty="0">
                <a:solidFill>
                  <a:prstClr val="black"/>
                </a:solidFill>
              </a:rPr>
              <a:t>the AP news dataset for 30 topics. Processed by </a:t>
            </a:r>
            <a:r>
              <a:rPr lang="en-US" sz="2400" dirty="0" smtClean="0">
                <a:solidFill>
                  <a:prstClr val="black"/>
                </a:solidFill>
              </a:rPr>
              <a:t>DA-PLSI </a:t>
            </a:r>
            <a:r>
              <a:rPr lang="en-US" sz="2400" dirty="0">
                <a:solidFill>
                  <a:prstClr val="black"/>
                </a:solidFill>
              </a:rPr>
              <a:t>and </a:t>
            </a:r>
            <a:r>
              <a:rPr lang="en-US" sz="2400" dirty="0" smtClean="0">
                <a:solidFill>
                  <a:prstClr val="black"/>
                </a:solidFill>
              </a:rPr>
              <a:t>showing </a:t>
            </a:r>
            <a:r>
              <a:rPr lang="en-US" sz="2400" dirty="0">
                <a:solidFill>
                  <a:prstClr val="black"/>
                </a:solidFill>
              </a:rPr>
              <a:t>only 5 topics among 30 topics </a:t>
            </a:r>
          </a:p>
        </p:txBody>
      </p:sp>
    </p:spTree>
    <p:extLst>
      <p:ext uri="{BB962C8B-B14F-4D97-AF65-F5344CB8AC3E}">
        <p14:creationId xmlns:p14="http://schemas.microsoft.com/office/powerpoint/2010/main" val="1862417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01" y="-301"/>
            <a:ext cx="9213001" cy="6858601"/>
          </a:xfrm>
          <a:prstGeom prst="rect">
            <a:avLst/>
          </a:prstGeom>
        </p:spPr>
      </p:pic>
      <p:sp>
        <p:nvSpPr>
          <p:cNvPr id="3" name="Rectangle 2"/>
          <p:cNvSpPr/>
          <p:nvPr/>
        </p:nvSpPr>
        <p:spPr>
          <a:xfrm>
            <a:off x="0" y="6248400"/>
            <a:ext cx="4469942" cy="369332"/>
          </a:xfrm>
          <a:prstGeom prst="rect">
            <a:avLst/>
          </a:prstGeom>
        </p:spPr>
        <p:txBody>
          <a:bodyPr wrap="none">
            <a:spAutoFit/>
          </a:bodyPr>
          <a:lstStyle/>
          <a:p>
            <a:r>
              <a:rPr lang="en-US"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http://www.ifis.cs.tu-bs.de/teaching/ss-11/irws</a:t>
            </a:r>
            <a:endParaRPr lang="en-US" dirty="0"/>
          </a:p>
        </p:txBody>
      </p:sp>
    </p:spTree>
    <p:extLst>
      <p:ext uri="{BB962C8B-B14F-4D97-AF65-F5344CB8AC3E}">
        <p14:creationId xmlns:p14="http://schemas.microsoft.com/office/powerpoint/2010/main" val="2929302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01" y="-301"/>
            <a:ext cx="9213001" cy="6858601"/>
          </a:xfrm>
          <a:prstGeom prst="rect">
            <a:avLst/>
          </a:prstGeom>
        </p:spPr>
      </p:pic>
      <p:sp>
        <p:nvSpPr>
          <p:cNvPr id="4" name="Rectangle 3"/>
          <p:cNvSpPr/>
          <p:nvPr/>
        </p:nvSpPr>
        <p:spPr>
          <a:xfrm>
            <a:off x="4718497" y="304800"/>
            <a:ext cx="4469942" cy="369332"/>
          </a:xfrm>
          <a:prstGeom prst="rect">
            <a:avLst/>
          </a:prstGeom>
        </p:spPr>
        <p:txBody>
          <a:bodyPr wrap="none">
            <a:spAutoFit/>
          </a:bodyPr>
          <a:lstStyle/>
          <a:p>
            <a:r>
              <a:rPr lang="en-US"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http://www.ifis.cs.tu-bs.de/teaching/ss-11/irws</a:t>
            </a:r>
            <a:endParaRPr lang="en-US" dirty="0"/>
          </a:p>
        </p:txBody>
      </p:sp>
    </p:spTree>
    <p:extLst>
      <p:ext uri="{BB962C8B-B14F-4D97-AF65-F5344CB8AC3E}">
        <p14:creationId xmlns:p14="http://schemas.microsoft.com/office/powerpoint/2010/main" val="14628399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8.0&quot;&gt;&lt;object type=&quot;1&quot; unique_id=&quot;10001&quot;&gt;&lt;object type=&quot;8&quot; unique_id=&quot;41737&quot;&gt;&lt;/object&gt;&lt;object type=&quot;2&quot; unique_id=&quot;41738&quot;&gt;&lt;object type=&quot;3&quot; unique_id=&quot;41739&quot;&gt;&lt;property id=&quot;20148&quot; value=&quot;5&quot;/&gt;&lt;property id=&quot;20300&quot; value=&quot;Slide 1 - &amp;quot;X-Informatics  Web Search; Text Mining B&amp;quot;&quot;/&gt;&lt;property id=&quot;20307&quot; value=&quot;271&quot;/&gt;&lt;/object&gt;&lt;object type=&quot;3&quot; unique_id=&quot;41740&quot;&gt;&lt;property id=&quot;20148&quot; value=&quot;5&quot;/&gt;&lt;property id=&quot;20300&quot; value=&quot;Slide 2&quot;/&gt;&lt;property id=&quot;20307&quot; value=&quot;272&quot;/&gt;&lt;/object&gt;&lt;object type=&quot;3&quot; unique_id=&quot;41741&quot;&gt;&lt;property id=&quot;20148&quot; value=&quot;5&quot;/&gt;&lt;property id=&quot;20300&quot; value=&quot;Slide 3 - &amp;quot;The Course in One Sentence&amp;quot;&quot;/&gt;&lt;property id=&quot;20307&quot; value=&quot;273&quot;/&gt;&lt;/object&gt;&lt;object type=&quot;3&quot; unique_id=&quot;84802&quot;&gt;&lt;property id=&quot;20148&quot; value=&quot;5&quot;/&gt;&lt;property id=&quot;20300&quot; value=&quot;Slide 34 - &amp;quot;Link Structure Analysis including PageRank&amp;quot;&quot;/&gt;&lt;property id=&quot;20307&quot; value=&quot;399&quot;/&gt;&lt;/object&gt;&lt;object type=&quot;3&quot; unique_id=&quot;84803&quot;&gt;&lt;property id=&quot;20148&quot; value=&quot;5&quot;/&gt;&lt;property id=&quot;20300&quot; value=&quot;Slide 35&quot;/&gt;&lt;property id=&quot;20307&quot; value=&quot;400&quot;/&gt;&lt;/object&gt;&lt;object type=&quot;3&quot; unique_id=&quot;84804&quot;&gt;&lt;property id=&quot;20148&quot; value=&quot;5&quot;/&gt;&lt;property id=&quot;20300&quot; value=&quot;Slide 36&quot;/&gt;&lt;property id=&quot;20307&quot; value=&quot;401&quot;/&gt;&lt;/object&gt;&lt;object type=&quot;3&quot; unique_id=&quot;84805&quot;&gt;&lt;property id=&quot;20148&quot; value=&quot;5&quot;/&gt;&lt;property id=&quot;20300&quot; value=&quot;Slide 38&quot;/&gt;&lt;property id=&quot;20307&quot; value=&quot;402&quot;/&gt;&lt;/object&gt;&lt;object type=&quot;3&quot; unique_id=&quot;84806&quot;&gt;&lt;property id=&quot;20148&quot; value=&quot;5&quot;/&gt;&lt;property id=&quot;20300&quot; value=&quot;Slide 39&quot;/&gt;&lt;property id=&quot;20307&quot; value=&quot;403&quot;/&gt;&lt;/object&gt;&lt;object type=&quot;3&quot; unique_id=&quot;84807&quot;&gt;&lt;property id=&quot;20148&quot; value=&quot;5&quot;/&gt;&lt;property id=&quot;20300&quot; value=&quot;Slide 40&quot;/&gt;&lt;property id=&quot;20307&quot; value=&quot;404&quot;/&gt;&lt;/object&gt;&lt;object type=&quot;3&quot; unique_id=&quot;84808&quot;&gt;&lt;property id=&quot;20148&quot; value=&quot;5&quot;/&gt;&lt;property id=&quot;20300&quot; value=&quot;Slide 41&quot;/&gt;&lt;property id=&quot;20307&quot; value=&quot;405&quot;/&gt;&lt;/object&gt;&lt;object type=&quot;3&quot; unique_id=&quot;84809&quot;&gt;&lt;property id=&quot;20148&quot; value=&quot;5&quot;/&gt;&lt;property id=&quot;20300&quot; value=&quot;Slide 42&quot;/&gt;&lt;property id=&quot;20307&quot; value=&quot;406&quot;/&gt;&lt;/object&gt;&lt;object type=&quot;3&quot; unique_id=&quot;84810&quot;&gt;&lt;property id=&quot;20148&quot; value=&quot;5&quot;/&gt;&lt;property id=&quot;20300&quot; value=&quot;Slide 43&quot;/&gt;&lt;property id=&quot;20307&quot; value=&quot;407&quot;/&gt;&lt;/object&gt;&lt;object type=&quot;3&quot; unique_id=&quot;84811&quot;&gt;&lt;property id=&quot;20148&quot; value=&quot;5&quot;/&gt;&lt;property id=&quot;20300&quot; value=&quot;Slide 46&quot;/&gt;&lt;property id=&quot;20307&quot; value=&quot;408&quot;/&gt;&lt;/object&gt;&lt;object type=&quot;3&quot; unique_id=&quot;84812&quot;&gt;&lt;property id=&quot;20148&quot; value=&quot;5&quot;/&gt;&lt;property id=&quot;20300&quot; value=&quot;Slide 50&quot;/&gt;&lt;property id=&quot;20307&quot; value=&quot;409&quot;/&gt;&lt;/object&gt;&lt;object type=&quot;3&quot; unique_id=&quot;84813&quot;&gt;&lt;property id=&quot;20148&quot; value=&quot;5&quot;/&gt;&lt;property id=&quot;20300&quot; value=&quot;Slide 51&quot;/&gt;&lt;property id=&quot;20307&quot; value=&quot;410&quot;/&gt;&lt;/object&gt;&lt;object type=&quot;3&quot; unique_id=&quot;84814&quot;&gt;&lt;property id=&quot;20148&quot; value=&quot;5&quot;/&gt;&lt;property id=&quot;20300&quot; value=&quot;Slide 55&quot;/&gt;&lt;property id=&quot;20307&quot; value=&quot;411&quot;/&gt;&lt;/object&gt;&lt;object type=&quot;3&quot; unique_id=&quot;84815&quot;&gt;&lt;property id=&quot;20148&quot; value=&quot;5&quot;/&gt;&lt;property id=&quot;20300&quot; value=&quot;Slide 56&quot;/&gt;&lt;property id=&quot;20307&quot; value=&quot;412&quot;/&gt;&lt;/object&gt;&lt;object type=&quot;3&quot; unique_id=&quot;84816&quot;&gt;&lt;property id=&quot;20148&quot; value=&quot;5&quot;/&gt;&lt;property id=&quot;20300&quot; value=&quot;Slide 57 - &amp;quot;Crawling the Web&amp;quot;&quot;/&gt;&lt;property id=&quot;20307&quot; value=&quot;413&quot;/&gt;&lt;/object&gt;&lt;object type=&quot;3&quot; unique_id=&quot;84817&quot;&gt;&lt;property id=&quot;20148&quot; value=&quot;5&quot;/&gt;&lt;property id=&quot;20300&quot; value=&quot;Slide 58&quot;/&gt;&lt;property id=&quot;20307&quot; value=&quot;414&quot;/&gt;&lt;/object&gt;&lt;object type=&quot;3&quot; unique_id=&quot;84818&quot;&gt;&lt;property id=&quot;20148&quot; value=&quot;5&quot;/&gt;&lt;property id=&quot;20300&quot; value=&quot;Slide 59&quot;/&gt;&lt;property id=&quot;20307&quot; value=&quot;415&quot;/&gt;&lt;/object&gt;&lt;object type=&quot;3&quot; unique_id=&quot;84819&quot;&gt;&lt;property id=&quot;20148&quot; value=&quot;5&quot;/&gt;&lt;property id=&quot;20300&quot; value=&quot;Slide 60&quot;/&gt;&lt;property id=&quot;20307&quot; value=&quot;416&quot;/&gt;&lt;/object&gt;&lt;object type=&quot;3&quot; unique_id=&quot;84824&quot;&gt;&lt;property id=&quot;20148&quot; value=&quot;5&quot;/&gt;&lt;property id=&quot;20300&quot; value=&quot;Slide 61 - &amp;quot;Web Advertising and Search&amp;quot;&quot;/&gt;&lt;property id=&quot;20307&quot; value=&quot;423&quot;/&gt;&lt;/object&gt;&lt;object type=&quot;3&quot; unique_id=&quot;84825&quot;&gt;&lt;property id=&quot;20148&quot; value=&quot;5&quot;/&gt;&lt;property id=&quot;20300&quot; value=&quot;Slide 62&quot;/&gt;&lt;property id=&quot;20307&quot; value=&quot;421&quot;/&gt;&lt;/object&gt;&lt;object type=&quot;3&quot; unique_id=&quot;84826&quot;&gt;&lt;property id=&quot;20148&quot; value=&quot;5&quot;/&gt;&lt;property id=&quot;20300&quot; value=&quot;Slide 63&quot;/&gt;&lt;property id=&quot;20307&quot; value=&quot;422&quot;/&gt;&lt;/object&gt;&lt;object type=&quot;3&quot; unique_id=&quot;84827&quot;&gt;&lt;property id=&quot;20148&quot; value=&quot;5&quot;/&gt;&lt;property id=&quot;20300&quot; value=&quot;Slide 64&quot;/&gt;&lt;property id=&quot;20307&quot; value=&quot;424&quot;/&gt;&lt;/object&gt;&lt;object type=&quot;3&quot; unique_id=&quot;84828&quot;&gt;&lt;property id=&quot;20148&quot; value=&quot;5&quot;/&gt;&lt;property id=&quot;20300&quot; value=&quot;Slide 65&quot;/&gt;&lt;property id=&quot;20307&quot; value=&quot;425&quot;/&gt;&lt;/object&gt;&lt;object type=&quot;3&quot; unique_id=&quot;84829&quot;&gt;&lt;property id=&quot;20148&quot; value=&quot;5&quot;/&gt;&lt;property id=&quot;20300&quot; value=&quot;Slide 66&quot;/&gt;&lt;property id=&quot;20307&quot; value=&quot;426&quot;/&gt;&lt;/object&gt;&lt;object type=&quot;3&quot; unique_id=&quot;84830&quot;&gt;&lt;property id=&quot;20148&quot; value=&quot;5&quot;/&gt;&lt;property id=&quot;20300&quot; value=&quot;Slide 67&quot;/&gt;&lt;property id=&quot;20307&quot; value=&quot;427&quot;/&gt;&lt;/object&gt;&lt;object type=&quot;3&quot; unique_id=&quot;84831&quot;&gt;&lt;property id=&quot;20148&quot; value=&quot;5&quot;/&gt;&lt;property id=&quot;20300&quot; value=&quot;Slide 68&quot;/&gt;&lt;property id=&quot;20307&quot; value=&quot;428&quot;/&gt;&lt;/object&gt;&lt;object type=&quot;3&quot; unique_id=&quot;84832&quot;&gt;&lt;property id=&quot;20148&quot; value=&quot;5&quot;/&gt;&lt;property id=&quot;20300&quot; value=&quot;Slide 69&quot;/&gt;&lt;property id=&quot;20307&quot; value=&quot;429&quot;/&gt;&lt;/object&gt;&lt;object type=&quot;3&quot; unique_id=&quot;86190&quot;&gt;&lt;property id=&quot;20148&quot; value=&quot;5&quot;/&gt;&lt;property id=&quot;20300&quot; value=&quot;Slide 52 - &amp;quot;Summary Issues&amp;quot;&quot;/&gt;&lt;property id=&quot;20307&quot; value=&quot;435&quot;/&gt;&lt;/object&gt;&lt;object type=&quot;3&quot; unique_id=&quot;86191&quot;&gt;&lt;property id=&quot;20148&quot; value=&quot;5&quot;/&gt;&lt;property id=&quot;20300&quot; value=&quot;Slide 53&quot;/&gt;&lt;property id=&quot;20307&quot; value=&quot;436&quot;/&gt;&lt;/object&gt;&lt;object type=&quot;3&quot; unique_id=&quot;86192&quot;&gt;&lt;property id=&quot;20148&quot; value=&quot;5&quot;/&gt;&lt;property id=&quot;20300&quot; value=&quot;Slide 54&quot;/&gt;&lt;property id=&quot;20307&quot; value=&quot;437&quot;/&gt;&lt;/object&gt;&lt;object type=&quot;3&quot; unique_id=&quot;90687&quot;&gt;&lt;property id=&quot;20148&quot; value=&quot;5&quot;/&gt;&lt;property id=&quot;20300&quot; value=&quot;Slide 4 - &amp;quot;Document Preparation&amp;quot;&quot;/&gt;&lt;property id=&quot;20307&quot; value=&quot;458&quot;/&gt;&lt;/object&gt;&lt;object type=&quot;3&quot; unique_id=&quot;90688&quot;&gt;&lt;property id=&quot;20148&quot; value=&quot;5&quot;/&gt;&lt;property id=&quot;20300&quot; value=&quot;Slide 5&quot;/&gt;&lt;property id=&quot;20307&quot; value=&quot;444&quot;/&gt;&lt;/object&gt;&lt;object type=&quot;3&quot; unique_id=&quot;90689&quot;&gt;&lt;property id=&quot;20148&quot; value=&quot;5&quot;/&gt;&lt;property id=&quot;20300&quot; value=&quot;Slide 6&quot;/&gt;&lt;property id=&quot;20307&quot; value=&quot;445&quot;/&gt;&lt;/object&gt;&lt;object type=&quot;3&quot; unique_id=&quot;90690&quot;&gt;&lt;property id=&quot;20148&quot; value=&quot;5&quot;/&gt;&lt;property id=&quot;20300&quot; value=&quot;Slide 7&quot;/&gt;&lt;property id=&quot;20307&quot; value=&quot;446&quot;/&gt;&lt;/object&gt;&lt;object type=&quot;3&quot; unique_id=&quot;90691&quot;&gt;&lt;property id=&quot;20148&quot; value=&quot;5&quot;/&gt;&lt;property id=&quot;20300&quot; value=&quot;Slide 8&quot;/&gt;&lt;property id=&quot;20307&quot; value=&quot;448&quot;/&gt;&lt;/object&gt;&lt;object type=&quot;3&quot; unique_id=&quot;90692&quot;&gt;&lt;property id=&quot;20148&quot; value=&quot;5&quot;/&gt;&lt;property id=&quot;20300&quot; value=&quot;Slide 9&quot;/&gt;&lt;property id=&quot;20307&quot; value=&quot;449&quot;/&gt;&lt;/object&gt;&lt;object type=&quot;3&quot; unique_id=&quot;90693&quot;&gt;&lt;property id=&quot;20148&quot; value=&quot;5&quot;/&gt;&lt;property id=&quot;20300&quot; value=&quot;Slide 10&quot;/&gt;&lt;property id=&quot;20307&quot; value=&quot;450&quot;/&gt;&lt;/object&gt;&lt;object type=&quot;3&quot; unique_id=&quot;90694&quot;&gt;&lt;property id=&quot;20148&quot; value=&quot;5&quot;/&gt;&lt;property id=&quot;20300&quot; value=&quot;Slide 11&quot;/&gt;&lt;property id=&quot;20307&quot; value=&quot;451&quot;/&gt;&lt;/object&gt;&lt;object type=&quot;3&quot; unique_id=&quot;90695&quot;&gt;&lt;property id=&quot;20148&quot; value=&quot;5&quot;/&gt;&lt;property id=&quot;20300&quot; value=&quot;Slide 12&quot;/&gt;&lt;property id=&quot;20307&quot; value=&quot;452&quot;/&gt;&lt;/object&gt;&lt;object type=&quot;3&quot; unique_id=&quot;90696&quot;&gt;&lt;property id=&quot;20148&quot; value=&quot;5&quot;/&gt;&lt;property id=&quot;20300&quot; value=&quot;Slide 13&quot;/&gt;&lt;property id=&quot;20307&quot; value=&quot;453&quot;/&gt;&lt;/object&gt;&lt;object type=&quot;3&quot; unique_id=&quot;90697&quot;&gt;&lt;property id=&quot;20148&quot; value=&quot;5&quot;/&gt;&lt;property id=&quot;20300&quot; value=&quot;Slide 14&quot;/&gt;&lt;property id=&quot;20307&quot; value=&quot;454&quot;/&gt;&lt;/object&gt;&lt;object type=&quot;3&quot; unique_id=&quot;90705&quot;&gt;&lt;property id=&quot;20148&quot; value=&quot;5&quot;/&gt;&lt;property id=&quot;20300&quot; value=&quot;Slide 27 - &amp;quot;Query Structure and Processing&amp;quot;&quot;/&gt;&lt;property id=&quot;20307&quot; value=&quot;438&quot;/&gt;&lt;/object&gt;&lt;object type=&quot;3&quot; unique_id=&quot;90706&quot;&gt;&lt;property id=&quot;20148&quot; value=&quot;5&quot;/&gt;&lt;property id=&quot;20300&quot; value=&quot;Slide 28&quot;/&gt;&lt;property id=&quot;20307&quot; value=&quot;439&quot;/&gt;&lt;/object&gt;&lt;object type=&quot;3&quot; unique_id=&quot;90707&quot;&gt;&lt;property id=&quot;20148&quot; value=&quot;5&quot;/&gt;&lt;property id=&quot;20300&quot; value=&quot;Slide 29&quot;/&gt;&lt;property id=&quot;20307&quot; value=&quot;440&quot;/&gt;&lt;/object&gt;&lt;object type=&quot;3&quot; unique_id=&quot;90708&quot;&gt;&lt;property id=&quot;20148&quot; value=&quot;5&quot;/&gt;&lt;property id=&quot;20300&quot; value=&quot;Slide 30&quot;/&gt;&lt;property id=&quot;20307&quot; value=&quot;441&quot;/&gt;&lt;/object&gt;&lt;object type=&quot;3&quot; unique_id=&quot;90709&quot;&gt;&lt;property id=&quot;20148&quot; value=&quot;5&quot;/&gt;&lt;property id=&quot;20300&quot; value=&quot;Slide 31&quot;/&gt;&lt;property id=&quot;20307&quot; value=&quot;463&quot;/&gt;&lt;/object&gt;&lt;object type=&quot;3&quot; unique_id=&quot;90710&quot;&gt;&lt;property id=&quot;20148&quot; value=&quot;5&quot;/&gt;&lt;property id=&quot;20300&quot; value=&quot;Slide 32&quot;/&gt;&lt;property id=&quot;20307&quot; value=&quot;464&quot;/&gt;&lt;/object&gt;&lt;object type=&quot;3&quot; unique_id=&quot;90711&quot;&gt;&lt;property id=&quot;20148&quot; value=&quot;5&quot;/&gt;&lt;property id=&quot;20300&quot; value=&quot;Slide 33&quot;/&gt;&lt;property id=&quot;20307&quot; value=&quot;465&quot;/&gt;&lt;/object&gt;&lt;object type=&quot;3&quot; unique_id=&quot;93969&quot;&gt;&lt;property id=&quot;20148&quot; value=&quot;5&quot;/&gt;&lt;property id=&quot;20300&quot; value=&quot;Slide 70 - &amp;quot;Clustering and Topics&amp;quot;&quot;/&gt;&lt;property id=&quot;20307&quot; value=&quot;466&quot;/&gt;&lt;/object&gt;&lt;object type=&quot;3&quot; unique_id=&quot;93970&quot;&gt;&lt;property id=&quot;20148&quot; value=&quot;5&quot;/&gt;&lt;property id=&quot;20300&quot; value=&quot;Slide 71 - &amp;quot;Grouping Documents Together&amp;quot;&quot;/&gt;&lt;property id=&quot;20307&quot; value=&quot;467&quot;/&gt;&lt;/object&gt;&lt;object type=&quot;3&quot; unique_id=&quot;93971&quot;&gt;&lt;property id=&quot;20148&quot; value=&quot;5&quot;/&gt;&lt;property id=&quot;20300&quot; value=&quot;Slide 72 - &amp;quot;Topic Models&amp;quot;&quot;/&gt;&lt;property id=&quot;20307&quot; value=&quot;468&quot;/&gt;&lt;/object&gt;&lt;object type=&quot;3&quot; unique_id=&quot;93972&quot;&gt;&lt;property id=&quot;20148&quot; value=&quot;5&quot;/&gt;&lt;property id=&quot;20300&quot; value=&quot;Slide 73&quot;/&gt;&lt;property id=&quot;20307&quot; value=&quot;469&quot;/&gt;&lt;/object&gt;&lt;object type=&quot;3&quot; unique_id=&quot;93973&quot;&gt;&lt;property id=&quot;20148&quot; value=&quot;5&quot;/&gt;&lt;property id=&quot;20300&quot; value=&quot;Slide 74 - &amp;quot;An example of DA-PLSA&amp;quot;&quot;/&gt;&lt;property id=&quot;20307&quot; value=&quot;470&quot;/&gt;&lt;/object&gt;&lt;object type=&quot;3&quot; unique_id=&quot;94770&quot;&gt;&lt;property id=&quot;20148&quot; value=&quot;5&quot;/&gt;&lt;property id=&quot;20300&quot; value=&quot;Slide 15 - &amp;quot;Inverted Index&amp;quot;&quot;/&gt;&lt;property id=&quot;20307&quot; value=&quot;471&quot;/&gt;&lt;/object&gt;&lt;object type=&quot;3&quot; unique_id=&quot;94771&quot;&gt;&lt;property id=&quot;20148&quot; value=&quot;5&quot;/&gt;&lt;property id=&quot;20300&quot; value=&quot;Slide 16&quot;/&gt;&lt;property id=&quot;20307&quot; value=&quot;472&quot;/&gt;&lt;/object&gt;&lt;object type=&quot;3&quot; unique_id=&quot;94772&quot;&gt;&lt;property id=&quot;20148&quot; value=&quot;5&quot;/&gt;&lt;property id=&quot;20300&quot; value=&quot;Slide 17&quot;/&gt;&lt;property id=&quot;20307&quot; value=&quot;473&quot;/&gt;&lt;/object&gt;&lt;object type=&quot;3&quot; unique_id=&quot;94773&quot;&gt;&lt;property id=&quot;20148&quot; value=&quot;5&quot;/&gt;&lt;property id=&quot;20300&quot; value=&quot;Slide 18&quot;/&gt;&lt;property id=&quot;20307&quot; value=&quot;474&quot;/&gt;&lt;/object&gt;&lt;object type=&quot;3&quot; unique_id=&quot;94774&quot;&gt;&lt;property id=&quot;20148&quot; value=&quot;5&quot;/&gt;&lt;property id=&quot;20300&quot; value=&quot;Slide 19&quot;/&gt;&lt;property id=&quot;20307&quot; value=&quot;475&quot;/&gt;&lt;/object&gt;&lt;object type=&quot;3&quot; unique_id=&quot;94775&quot;&gt;&lt;property id=&quot;20148&quot; value=&quot;5&quot;/&gt;&lt;property id=&quot;20300&quot; value=&quot;Slide 20 - &amp;quot;Index Construction&amp;quot;&quot;/&gt;&lt;property id=&quot;20307&quot; value=&quot;476&quot;/&gt;&lt;/object&gt;&lt;object type=&quot;3&quot; unique_id=&quot;94776&quot;&gt;&lt;property id=&quot;20148&quot; value=&quot;5&quot;/&gt;&lt;property id=&quot;20300&quot; value=&quot;Slide 21&quot;/&gt;&lt;property id=&quot;20307&quot; value=&quot;477&quot;/&gt;&lt;/object&gt;&lt;object type=&quot;3&quot; unique_id=&quot;94777&quot;&gt;&lt;property id=&quot;20148&quot; value=&quot;5&quot;/&gt;&lt;property id=&quot;20300&quot; value=&quot;Slide 22&quot;/&gt;&lt;property id=&quot;20307&quot; value=&quot;478&quot;/&gt;&lt;/object&gt;&lt;object type=&quot;3&quot; unique_id=&quot;94778&quot;&gt;&lt;property id=&quot;20148&quot; value=&quot;5&quot;/&gt;&lt;property id=&quot;20300&quot; value=&quot;Slide 23&quot;/&gt;&lt;property id=&quot;20307&quot; value=&quot;479&quot;/&gt;&lt;/object&gt;&lt;object type=&quot;3&quot; unique_id=&quot;94779&quot;&gt;&lt;property id=&quot;20148&quot; value=&quot;5&quot;/&gt;&lt;property id=&quot;20300&quot; value=&quot;Slide 24&quot;/&gt;&lt;property id=&quot;20307&quot; value=&quot;480&quot;/&gt;&lt;/object&gt;&lt;object type=&quot;3&quot; unique_id=&quot;94780&quot;&gt;&lt;property id=&quot;20148&quot; value=&quot;5&quot;/&gt;&lt;property id=&quot;20300&quot; value=&quot;Slide 25&quot;/&gt;&lt;property id=&quot;20307&quot; value=&quot;481&quot;/&gt;&lt;/object&gt;&lt;object type=&quot;3&quot; unique_id=&quot;94781&quot;&gt;&lt;property id=&quot;20148&quot; value=&quot;5&quot;/&gt;&lt;property id=&quot;20300&quot; value=&quot;Slide 26&quot;/&gt;&lt;property id=&quot;20307&quot; value=&quot;482&quot;/&gt;&lt;/object&gt;&lt;object type=&quot;3&quot; unique_id=&quot;95495&quot;&gt;&lt;property id=&quot;20148&quot; value=&quot;5&quot;/&gt;&lt;property id=&quot;20300&quot; value=&quot;Slide 44&quot;/&gt;&lt;property id=&quot;20307&quot; value=&quot;483&quot;/&gt;&lt;/object&gt;&lt;object type=&quot;3&quot; unique_id=&quot;95496&quot;&gt;&lt;property id=&quot;20148&quot; value=&quot;5&quot;/&gt;&lt;property id=&quot;20300&quot; value=&quot;Slide 45&quot;/&gt;&lt;property id=&quot;20307&quot; value=&quot;484&quot;/&gt;&lt;/object&gt;&lt;object type=&quot;3&quot; unique_id=&quot;95497&quot;&gt;&lt;property id=&quot;20148&quot; value=&quot;5&quot;/&gt;&lt;property id=&quot;20300&quot; value=&quot;Slide 47 - &amp;quot;PageRank&amp;quot;&quot;/&gt;&lt;property id=&quot;20307&quot; value=&quot;485&quot;/&gt;&lt;/object&gt;&lt;object type=&quot;3&quot; unique_id=&quot;95498&quot;&gt;&lt;property id=&quot;20148&quot; value=&quot;5&quot;/&gt;&lt;property id=&quot;20300&quot; value=&quot;Slide 48 - &amp;quot;Related Applications&amp;quot;&quot;/&gt;&lt;property id=&quot;20307&quot; value=&quot;486&quot;/&gt;&lt;/object&gt;&lt;object type=&quot;3&quot; unique_id=&quot;95499&quot;&gt;&lt;property id=&quot;20148&quot; value=&quot;5&quot;/&gt;&lt;property id=&quot;20300&quot; value=&quot;Slide 49&quot;/&gt;&lt;property id=&quot;20307&quot; value=&quot;487&quot;/&gt;&lt;/object&gt;&lt;object type=&quot;3&quot; unique_id=&quot;96008&quot;&gt;&lt;property id=&quot;20148&quot; value=&quot;5&quot;/&gt;&lt;property id=&quot;20300&quot; value=&quot;Slide 37&quot;/&gt;&lt;property id=&quot;20307&quot; value=&quot;488&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7682</TotalTime>
  <Words>646</Words>
  <Application>Microsoft Office PowerPoint</Application>
  <PresentationFormat>On-screen Show (4:3)</PresentationFormat>
  <Paragraphs>88</Paragraphs>
  <Slides>74</Slides>
  <Notes>0</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74</vt:i4>
      </vt:variant>
    </vt:vector>
  </HeadingPairs>
  <TitlesOfParts>
    <vt:vector size="82" baseType="lpstr">
      <vt:lpstr>ＭＳ Ｐゴシック</vt:lpstr>
      <vt:lpstr>Arial</vt:lpstr>
      <vt:lpstr>Calibri</vt:lpstr>
      <vt:lpstr>Symbol</vt:lpstr>
      <vt:lpstr>Times New Roman</vt:lpstr>
      <vt:lpstr>Office Theme</vt:lpstr>
      <vt:lpstr>1_Office Theme</vt:lpstr>
      <vt:lpstr>Document</vt:lpstr>
      <vt:lpstr>X-Informatics  Web Search; Text Mining B</vt:lpstr>
      <vt:lpstr>PowerPoint Presentation</vt:lpstr>
      <vt:lpstr>The Course in One Sentence</vt:lpstr>
      <vt:lpstr>Document Preparation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Inverted Index</vt:lpstr>
      <vt:lpstr>PowerPoint Presentation</vt:lpstr>
      <vt:lpstr>PowerPoint Presentation</vt:lpstr>
      <vt:lpstr>PowerPoint Presentation</vt:lpstr>
      <vt:lpstr>PowerPoint Presentation</vt:lpstr>
      <vt:lpstr>Index Construction</vt:lpstr>
      <vt:lpstr>PowerPoint Presentation</vt:lpstr>
      <vt:lpstr>PowerPoint Presentation</vt:lpstr>
      <vt:lpstr>PowerPoint Presentation</vt:lpstr>
      <vt:lpstr>PowerPoint Presentation</vt:lpstr>
      <vt:lpstr>PowerPoint Presentation</vt:lpstr>
      <vt:lpstr>PowerPoint Presentation</vt:lpstr>
      <vt:lpstr>Query Structure and Processing</vt:lpstr>
      <vt:lpstr>PowerPoint Presentation</vt:lpstr>
      <vt:lpstr>PowerPoint Presentation</vt:lpstr>
      <vt:lpstr>PowerPoint Presentation</vt:lpstr>
      <vt:lpstr>PowerPoint Presentation</vt:lpstr>
      <vt:lpstr>PowerPoint Presentation</vt:lpstr>
      <vt:lpstr>PowerPoint Presentation</vt:lpstr>
      <vt:lpstr>Link Structure Analysis including PageRank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PageRank</vt:lpstr>
      <vt:lpstr>Related Applications</vt:lpstr>
      <vt:lpstr>PowerPoint Presentation</vt:lpstr>
      <vt:lpstr>PowerPoint Presentation</vt:lpstr>
      <vt:lpstr>PowerPoint Presentation</vt:lpstr>
      <vt:lpstr>Summary Issues</vt:lpstr>
      <vt:lpstr>PowerPoint Presentation</vt:lpstr>
      <vt:lpstr>PowerPoint Presentation</vt:lpstr>
      <vt:lpstr>PowerPoint Presentation</vt:lpstr>
      <vt:lpstr>PowerPoint Presentation</vt:lpstr>
      <vt:lpstr>Crawling the Web</vt:lpstr>
      <vt:lpstr>PowerPoint Presentation</vt:lpstr>
      <vt:lpstr>PowerPoint Presentation</vt:lpstr>
      <vt:lpstr>PowerPoint Presentation</vt:lpstr>
      <vt:lpstr>Web Advertising and 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Clustering and Topics</vt:lpstr>
      <vt:lpstr>Grouping Documents Together</vt:lpstr>
      <vt:lpstr>Topic Models</vt:lpstr>
      <vt:lpstr>PowerPoint Presentation</vt:lpstr>
      <vt:lpstr>An example of DA-PLSA</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X-Informatics  Sensors and Genomics</dc:title>
  <dc:creator>Geoffrey Fox</dc:creator>
  <cp:lastModifiedBy>Geoffrey Fox</cp:lastModifiedBy>
  <cp:revision>71</cp:revision>
  <dcterms:created xsi:type="dcterms:W3CDTF">2013-02-17T01:28:35Z</dcterms:created>
  <dcterms:modified xsi:type="dcterms:W3CDTF">2013-03-25T02:09:39Z</dcterms:modified>
</cp:coreProperties>
</file>