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258" r:id="rId3"/>
    <p:sldId id="259" r:id="rId4"/>
    <p:sldId id="260" r:id="rId5"/>
    <p:sldId id="257" r:id="rId6"/>
    <p:sldId id="344" r:id="rId7"/>
    <p:sldId id="331" r:id="rId8"/>
    <p:sldId id="334" r:id="rId9"/>
    <p:sldId id="335" r:id="rId10"/>
    <p:sldId id="285" r:id="rId11"/>
    <p:sldId id="277" r:id="rId12"/>
    <p:sldId id="290" r:id="rId13"/>
    <p:sldId id="332" r:id="rId14"/>
    <p:sldId id="336" r:id="rId15"/>
    <p:sldId id="333" r:id="rId16"/>
    <p:sldId id="345" r:id="rId17"/>
    <p:sldId id="337" r:id="rId18"/>
    <p:sldId id="339" r:id="rId19"/>
    <p:sldId id="279" r:id="rId20"/>
    <p:sldId id="267" r:id="rId21"/>
    <p:sldId id="280" r:id="rId22"/>
    <p:sldId id="282" r:id="rId23"/>
    <p:sldId id="281" r:id="rId24"/>
    <p:sldId id="347" r:id="rId25"/>
    <p:sldId id="268" r:id="rId26"/>
    <p:sldId id="346" r:id="rId27"/>
    <p:sldId id="273" r:id="rId28"/>
    <p:sldId id="274" r:id="rId29"/>
    <p:sldId id="275" r:id="rId30"/>
    <p:sldId id="301" r:id="rId31"/>
    <p:sldId id="278" r:id="rId32"/>
    <p:sldId id="276" r:id="rId33"/>
    <p:sldId id="270" r:id="rId34"/>
    <p:sldId id="340" r:id="rId35"/>
    <p:sldId id="341" r:id="rId36"/>
    <p:sldId id="300" r:id="rId37"/>
    <p:sldId id="348" r:id="rId38"/>
    <p:sldId id="284" r:id="rId39"/>
    <p:sldId id="286" r:id="rId40"/>
    <p:sldId id="287" r:id="rId41"/>
    <p:sldId id="283" r:id="rId42"/>
    <p:sldId id="288" r:id="rId43"/>
    <p:sldId id="269" r:id="rId44"/>
    <p:sldId id="349" r:id="rId45"/>
    <p:sldId id="353" r:id="rId46"/>
    <p:sldId id="302" r:id="rId47"/>
    <p:sldId id="303" r:id="rId48"/>
    <p:sldId id="329" r:id="rId49"/>
    <p:sldId id="350" r:id="rId50"/>
    <p:sldId id="351" r:id="rId51"/>
    <p:sldId id="352" r:id="rId52"/>
    <p:sldId id="355" r:id="rId53"/>
    <p:sldId id="342" r:id="rId54"/>
    <p:sldId id="343" r:id="rId55"/>
    <p:sldId id="354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10" autoAdjust="0"/>
  </p:normalViewPr>
  <p:slideViewPr>
    <p:cSldViewPr snapToGrid="0" snapToObjects="1">
      <p:cViewPr varScale="1">
        <p:scale>
          <a:sx n="92" d="100"/>
          <a:sy n="92" d="100"/>
        </p:scale>
        <p:origin x="-4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099FF-4BBE-1F42-A6F8-84C1ACA12AAA}" type="datetimeFigureOut">
              <a:rPr lang="en-US" smtClean="0"/>
              <a:t>4/15/13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9338A-0975-0F4C-B06E-F1FB13EE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0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9338A-0975-0F4C-B06E-F1FB13EEB0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3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3BA20-7DC1-D040-ABFA-AE9E4197C3E5}" type="slidenum">
              <a:rPr lang="en-US"/>
              <a:pPr/>
              <a:t>18</a:t>
            </a:fld>
            <a:endParaRPr lang="en-US"/>
          </a:p>
        </p:txBody>
      </p:sp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67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Arctic ice!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9338A-0975-0F4C-B06E-F1FB13EEB0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56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Pulsed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9338A-0975-0F4C-B06E-F1FB13EEB0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45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9338A-0975-0F4C-B06E-F1FB13EEB0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65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9338A-0975-0F4C-B06E-F1FB13EEB0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2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cs typeface="Times New Roman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9338A-0975-0F4C-B06E-F1FB13EEB0D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41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9338A-0975-0F4C-B06E-F1FB13EEB0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57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9338A-0975-0F4C-B06E-F1FB13EEB0D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8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99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8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44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1926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5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1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7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3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8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2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6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58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469C5-1CE5-6744-98DE-15568046CD86}" type="datetimeFigureOut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EC4E2-B09E-844B-B75C-88F12B18DC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1340"/>
            <a:ext cx="9144000" cy="17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"/>
            <a:ext cx="9144000" cy="8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8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HD:Users:jemitchell:Desktop:blockdiagram.docx!OLE_LINK4" TargetMode="External"/><Relationship Id="rId5" Type="http://schemas.openxmlformats.org/officeDocument/2006/relationships/image" Target="../media/image4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HD:Users:jemitchell:Desktop:blockdiagram.docx!OLE_LINK3" TargetMode="External"/><Relationship Id="rId4" Type="http://schemas.openxmlformats.org/officeDocument/2006/relationships/image" Target="../media/image4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087822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Radar Informatics </a:t>
            </a:r>
            <a:br>
              <a:rPr lang="en-US" sz="4800" dirty="0" smtClean="0"/>
            </a:br>
            <a:r>
              <a:rPr lang="en-US" sz="4800" dirty="0" smtClean="0"/>
              <a:t>(with application to glaciology)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Jerome E. Mitchell</a:t>
            </a:r>
          </a:p>
          <a:p>
            <a:r>
              <a:rPr lang="en-US" dirty="0" smtClean="0"/>
              <a:t>School of Informatics and Computing</a:t>
            </a:r>
          </a:p>
        </p:txBody>
      </p:sp>
    </p:spTree>
    <p:extLst>
      <p:ext uri="{BB962C8B-B14F-4D97-AF65-F5344CB8AC3E}">
        <p14:creationId xmlns:p14="http://schemas.microsoft.com/office/powerpoint/2010/main" val="259107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Remote Sensing?</a:t>
            </a:r>
            <a:endParaRPr lang="en-US" dirty="0"/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6517"/>
            <a:ext cx="7913158" cy="545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08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of Remote 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Passive</a:t>
            </a:r>
            <a:r>
              <a:rPr lang="en-US" dirty="0"/>
              <a:t>: </a:t>
            </a:r>
            <a:r>
              <a:rPr lang="en-US" sz="2800" dirty="0"/>
              <a:t>uses natural energy, either reflected sunlight (solar energy) or emitted thermal or microwave radiation.</a:t>
            </a:r>
            <a:r>
              <a:rPr lang="en-US" dirty="0"/>
              <a:t> 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Active</a:t>
            </a:r>
            <a:r>
              <a:rPr lang="en-US" dirty="0"/>
              <a:t>: </a:t>
            </a:r>
            <a:r>
              <a:rPr lang="en-US" sz="2800" dirty="0"/>
              <a:t>sensor creates its own energy</a:t>
            </a:r>
            <a:r>
              <a:rPr lang="en-US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Transmitted toward Earth or other targets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Interacts with atmosphere and/or surface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Reflects back toward sensor (backscatter)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Advantages: all weathers and all times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07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2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Remote Sensing Process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/>
          <a:stretch/>
        </p:blipFill>
        <p:spPr>
          <a:xfrm>
            <a:off x="381000" y="873221"/>
            <a:ext cx="8305800" cy="5367530"/>
          </a:xfrm>
          <a:noFill/>
        </p:spPr>
      </p:pic>
    </p:spTree>
    <p:extLst>
      <p:ext uri="{BB962C8B-B14F-4D97-AF65-F5344CB8AC3E}">
        <p14:creationId xmlns:p14="http://schemas.microsoft.com/office/powerpoint/2010/main" val="383087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– Target Interactions</a:t>
            </a:r>
            <a:endParaRPr lang="en-US" dirty="0"/>
          </a:p>
        </p:txBody>
      </p:sp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913996"/>
            <a:ext cx="4048125" cy="258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3996"/>
            <a:ext cx="5349443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21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Remote Sensing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804"/>
            <a:ext cx="8229600" cy="5060196"/>
          </a:xfrm>
        </p:spPr>
        <p:txBody>
          <a:bodyPr>
            <a:normAutofit/>
          </a:bodyPr>
          <a:lstStyle/>
          <a:p>
            <a:r>
              <a:rPr lang="en-US" b="1" dirty="0" smtClean="0"/>
              <a:t>Land-Use Mapping</a:t>
            </a:r>
          </a:p>
          <a:p>
            <a:r>
              <a:rPr lang="en-US" b="1" dirty="0" smtClean="0"/>
              <a:t>Forest and Agriculture </a:t>
            </a:r>
          </a:p>
          <a:p>
            <a:r>
              <a:rPr lang="en-US" b="1" dirty="0" smtClean="0"/>
              <a:t>Telecommunication Planning</a:t>
            </a:r>
          </a:p>
          <a:p>
            <a:r>
              <a:rPr lang="en-US" b="1" dirty="0" smtClean="0"/>
              <a:t>Environmental </a:t>
            </a:r>
          </a:p>
          <a:p>
            <a:r>
              <a:rPr lang="en-US" b="1" dirty="0" smtClean="0"/>
              <a:t>Hydrology and Coastal Mapping</a:t>
            </a:r>
          </a:p>
          <a:p>
            <a:r>
              <a:rPr lang="en-US" b="1" dirty="0" smtClean="0"/>
              <a:t>Urban Planning</a:t>
            </a:r>
          </a:p>
          <a:p>
            <a:r>
              <a:rPr lang="en-US" b="1" dirty="0" smtClean="0"/>
              <a:t>Emergencies and Hazards</a:t>
            </a:r>
          </a:p>
          <a:p>
            <a:r>
              <a:rPr lang="en-US" b="1" dirty="0" smtClean="0"/>
              <a:t>Global Change and Meteorology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077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– Remote Sensing</a:t>
            </a:r>
          </a:p>
          <a:p>
            <a:r>
              <a:rPr lang="en-US" dirty="0">
                <a:solidFill>
                  <a:srgbClr val="BFBFBF"/>
                </a:solidFill>
              </a:rPr>
              <a:t>Background – Global Climate Change</a:t>
            </a:r>
          </a:p>
          <a:p>
            <a:r>
              <a:rPr lang="en-US" dirty="0"/>
              <a:t>Radar Overview</a:t>
            </a:r>
          </a:p>
          <a:p>
            <a:pPr lvl="1"/>
            <a:r>
              <a:rPr lang="en-US" dirty="0"/>
              <a:t>Radar Basics </a:t>
            </a:r>
          </a:p>
          <a:p>
            <a:r>
              <a:rPr lang="en-US" dirty="0"/>
              <a:t>Ice Sheet Science</a:t>
            </a:r>
          </a:p>
          <a:p>
            <a:r>
              <a:rPr lang="en-US" dirty="0"/>
              <a:t>What Are We Doing?</a:t>
            </a:r>
          </a:p>
          <a:p>
            <a:r>
              <a:rPr lang="en-US" dirty="0"/>
              <a:t>How Are We Doing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4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/>
        <p:txBody>
          <a:bodyPr lIns="91440" rIns="91440">
            <a:normAutofit/>
          </a:bodyPr>
          <a:lstStyle/>
          <a:p>
            <a:pPr marL="0" indent="0">
              <a:buNone/>
            </a:pPr>
            <a:endParaRPr lang="en-US" sz="6600" dirty="0" smtClean="0"/>
          </a:p>
          <a:p>
            <a:pPr marL="0" indent="0">
              <a:buNone/>
            </a:pPr>
            <a:r>
              <a:rPr lang="en-US" sz="6600" dirty="0" smtClean="0"/>
              <a:t>What </a:t>
            </a:r>
            <a:r>
              <a:rPr lang="en-US" sz="6600" dirty="0"/>
              <a:t>have you heard?</a:t>
            </a:r>
          </a:p>
        </p:txBody>
      </p:sp>
    </p:spTree>
    <p:extLst>
      <p:ext uri="{BB962C8B-B14F-4D97-AF65-F5344CB8AC3E}">
        <p14:creationId xmlns:p14="http://schemas.microsoft.com/office/powerpoint/2010/main" val="35596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 descr="logo_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81600"/>
            <a:ext cx="1622425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9444" name="Group 4"/>
          <p:cNvGrpSpPr>
            <a:grpSpLocks/>
          </p:cNvGrpSpPr>
          <p:nvPr/>
        </p:nvGrpSpPr>
        <p:grpSpPr bwMode="auto">
          <a:xfrm>
            <a:off x="3992563" y="4716463"/>
            <a:ext cx="4856162" cy="503237"/>
            <a:chOff x="2515" y="2971"/>
            <a:chExt cx="3059" cy="317"/>
          </a:xfrm>
        </p:grpSpPr>
        <p:pic>
          <p:nvPicPr>
            <p:cNvPr id="18944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" y="3153"/>
              <a:ext cx="3060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944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" y="2971"/>
              <a:ext cx="1927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3643313" y="4038600"/>
            <a:ext cx="5500687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0" rIns="90000" bIns="46800"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600">
                <a:solidFill>
                  <a:srgbClr val="000000"/>
                </a:solidFill>
                <a:latin typeface="Times New Roman" charset="0"/>
              </a:rPr>
              <a:t>Is Global Warming Fueling Katrina?</a:t>
            </a:r>
          </a:p>
        </p:txBody>
      </p:sp>
      <p:pic>
        <p:nvPicPr>
          <p:cNvPr id="1894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4"/>
          <a:stretch>
            <a:fillRect/>
          </a:stretch>
        </p:blipFill>
        <p:spPr bwMode="auto">
          <a:xfrm>
            <a:off x="8001000" y="4572000"/>
            <a:ext cx="6858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15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9450" name="Rectangle 10"/>
          <p:cNvSpPr>
            <a:spLocks noChangeArrowheads="1"/>
          </p:cNvSpPr>
          <p:nvPr/>
        </p:nvSpPr>
        <p:spPr bwMode="auto">
          <a:xfrm>
            <a:off x="0" y="6172200"/>
            <a:ext cx="83820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Arial Narrow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>
                <a:solidFill>
                  <a:schemeClr val="accent2"/>
                </a:solidFill>
                <a:latin typeface="Arial" charset="0"/>
              </a:rPr>
              <a:t>How one number touched off big climate-change fight at UW</a:t>
            </a:r>
            <a:endParaRPr lang="en-GB" sz="2400" b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89451" name="Rectangle 11"/>
          <p:cNvSpPr>
            <a:spLocks noChangeArrowheads="1"/>
          </p:cNvSpPr>
          <p:nvPr/>
        </p:nvSpPr>
        <p:spPr bwMode="auto">
          <a:xfrm>
            <a:off x="228600" y="2209800"/>
            <a:ext cx="4760913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0" rIns="90000" bIns="46800"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 u="sng">
                <a:solidFill>
                  <a:srgbClr val="000000"/>
                </a:solidFill>
                <a:latin typeface="Times New Roman" charset="0"/>
              </a:rPr>
              <a:t>Global warming could burn insurers</a:t>
            </a:r>
            <a:br>
              <a:rPr lang="en-GB" sz="1800" u="sng">
                <a:solidFill>
                  <a:srgbClr val="000000"/>
                </a:solidFill>
                <a:latin typeface="Times New Roman" charset="0"/>
              </a:rPr>
            </a:br>
            <a:r>
              <a:rPr lang="en-GB" sz="1800" u="sng">
                <a:solidFill>
                  <a:srgbClr val="000000"/>
                </a:solidFill>
                <a:latin typeface="Times New Roman" charset="0"/>
              </a:rPr>
              <a:t>Activists call on industry to act</a:t>
            </a:r>
            <a:r>
              <a:rPr lang="en-GB" sz="1800" b="0">
                <a:solidFill>
                  <a:srgbClr val="000000"/>
                </a:solidFill>
                <a:latin typeface="Times New Roman" charset="0"/>
              </a:rPr>
              <a:t> </a:t>
            </a:r>
          </a:p>
        </p:txBody>
      </p:sp>
      <p:pic>
        <p:nvPicPr>
          <p:cNvPr id="18945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4600"/>
            <a:ext cx="609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9453" name="Rectangle 13"/>
          <p:cNvSpPr>
            <a:spLocks noChangeArrowheads="1"/>
          </p:cNvSpPr>
          <p:nvPr/>
        </p:nvSpPr>
        <p:spPr bwMode="auto">
          <a:xfrm>
            <a:off x="4724400" y="5334000"/>
            <a:ext cx="4862513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0" rIns="90000" bIns="46800"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>
                <a:solidFill>
                  <a:srgbClr val="000000"/>
                </a:solidFill>
                <a:latin typeface="Times New Roman" charset="0"/>
              </a:rPr>
              <a:t>Jellyfish creature the answer to global warming?</a:t>
            </a:r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6477000" y="5715000"/>
            <a:ext cx="19875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0" rIns="90000" bIns="46800">
            <a:spAutoFit/>
          </a:bodyPr>
          <a:lstStyle>
            <a:lvl1pPr algn="l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Arial Narrow" charset="0"/>
              <a:buNone/>
            </a:pPr>
            <a:r>
              <a:rPr lang="en-GB" sz="1600">
                <a:solidFill>
                  <a:srgbClr val="000000"/>
                </a:solidFill>
                <a:latin typeface="Arial Narrow" charset="0"/>
              </a:rPr>
              <a:t>www.Scienceblog.com</a:t>
            </a:r>
          </a:p>
        </p:txBody>
      </p:sp>
      <p:sp>
        <p:nvSpPr>
          <p:cNvPr id="189455" name="Rectangle 15"/>
          <p:cNvSpPr>
            <a:spLocks noChangeArrowheads="1"/>
          </p:cNvSpPr>
          <p:nvPr/>
        </p:nvSpPr>
        <p:spPr bwMode="auto">
          <a:xfrm>
            <a:off x="1916113" y="1524000"/>
            <a:ext cx="7227887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0" rIns="90000" bIns="46800"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600" b="0">
                <a:solidFill>
                  <a:srgbClr val="000000"/>
                </a:solidFill>
                <a:latin typeface="Times New Roman" charset="0"/>
              </a:rPr>
              <a:t/>
            </a:r>
            <a:br>
              <a:rPr lang="en-GB" sz="600" b="0">
                <a:solidFill>
                  <a:srgbClr val="000000"/>
                </a:solidFill>
                <a:latin typeface="Times New Roman" charset="0"/>
              </a:rPr>
            </a:br>
            <a:r>
              <a:rPr lang="en-GB" sz="600">
                <a:solidFill>
                  <a:srgbClr val="000000"/>
                </a:solidFill>
                <a:latin typeface="Times New Roman" charset="0"/>
              </a:rPr>
              <a:t>EXAGGERATED SCIENCE</a:t>
            </a:r>
            <a:br>
              <a:rPr lang="en-GB" sz="600">
                <a:solidFill>
                  <a:srgbClr val="000000"/>
                </a:solidFill>
                <a:latin typeface="Times New Roman" charset="0"/>
              </a:rPr>
            </a:br>
            <a:r>
              <a:rPr lang="en-GB" sz="600">
                <a:solidFill>
                  <a:srgbClr val="000000"/>
                </a:solidFill>
                <a:latin typeface="Times New Roman" charset="0"/>
              </a:rPr>
              <a:t/>
            </a:r>
            <a:br>
              <a:rPr lang="en-GB" sz="600">
                <a:solidFill>
                  <a:srgbClr val="000000"/>
                </a:solidFill>
                <a:latin typeface="Times New Roman" charset="0"/>
              </a:rPr>
            </a:br>
            <a:r>
              <a:rPr lang="en-GB" sz="1400">
                <a:solidFill>
                  <a:srgbClr val="CD3326"/>
                </a:solidFill>
                <a:latin typeface="Times New Roman" charset="0"/>
              </a:rPr>
              <a:t>How Global Warming Research is Creating a Climate of Fear</a:t>
            </a:r>
          </a:p>
        </p:txBody>
      </p:sp>
      <p:pic>
        <p:nvPicPr>
          <p:cNvPr id="18945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81200"/>
            <a:ext cx="1138238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89457" name="Group 17"/>
          <p:cNvGrpSpPr>
            <a:grpSpLocks/>
          </p:cNvGrpSpPr>
          <p:nvPr/>
        </p:nvGrpSpPr>
        <p:grpSpPr bwMode="auto">
          <a:xfrm>
            <a:off x="0" y="2835275"/>
            <a:ext cx="9142413" cy="407988"/>
            <a:chOff x="0" y="1786"/>
            <a:chExt cx="5759" cy="257"/>
          </a:xfrm>
        </p:grpSpPr>
        <p:sp>
          <p:nvSpPr>
            <p:cNvPr id="189458" name="Rectangle 18"/>
            <p:cNvSpPr>
              <a:spLocks noChangeArrowheads="1"/>
            </p:cNvSpPr>
            <p:nvPr/>
          </p:nvSpPr>
          <p:spPr bwMode="auto">
            <a:xfrm>
              <a:off x="0" y="1786"/>
              <a:ext cx="2880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459" name="Rectangle 19"/>
            <p:cNvSpPr>
              <a:spLocks noChangeArrowheads="1"/>
            </p:cNvSpPr>
            <p:nvPr/>
          </p:nvSpPr>
          <p:spPr bwMode="auto">
            <a:xfrm>
              <a:off x="2880" y="1786"/>
              <a:ext cx="2880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460" name="Rectangle 20"/>
            <p:cNvSpPr>
              <a:spLocks noChangeArrowheads="1"/>
            </p:cNvSpPr>
            <p:nvPr/>
          </p:nvSpPr>
          <p:spPr bwMode="auto">
            <a:xfrm>
              <a:off x="0" y="1786"/>
              <a:ext cx="5759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0" rIns="90000" bIns="46800" anchor="ctr"/>
            <a:lstStyle/>
            <a:p>
              <a:pPr algn="l" defTabSz="457200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400" b="0">
                  <a:solidFill>
                    <a:srgbClr val="000000"/>
                  </a:solidFill>
                  <a:latin typeface="Times New Roman" charset="0"/>
                </a:rPr>
                <a:t>  </a:t>
              </a:r>
            </a:p>
          </p:txBody>
        </p:sp>
      </p:grpSp>
      <p:sp>
        <p:nvSpPr>
          <p:cNvPr id="189461" name="Rectangle 21"/>
          <p:cNvSpPr>
            <a:spLocks noChangeArrowheads="1"/>
          </p:cNvSpPr>
          <p:nvPr/>
        </p:nvSpPr>
        <p:spPr bwMode="auto">
          <a:xfrm>
            <a:off x="0" y="3505200"/>
            <a:ext cx="49228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0" rIns="90000" bIns="46800"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>
                <a:solidFill>
                  <a:srgbClr val="000000"/>
                </a:solidFill>
                <a:latin typeface="Times New Roman" charset="0"/>
              </a:rPr>
              <a:t>Research Links Global Warming to Wildfires </a:t>
            </a:r>
          </a:p>
        </p:txBody>
      </p:sp>
      <p:pic>
        <p:nvPicPr>
          <p:cNvPr id="189462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835275"/>
            <a:ext cx="11113" cy="1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9463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187642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9464" name="Rectangle 24"/>
          <p:cNvSpPr>
            <a:spLocks noChangeArrowheads="1"/>
          </p:cNvSpPr>
          <p:nvPr/>
        </p:nvSpPr>
        <p:spPr bwMode="auto">
          <a:xfrm>
            <a:off x="0" y="3300413"/>
            <a:ext cx="91440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0" rIns="90000" bIns="46800">
            <a:spAutoFit/>
          </a:bodyPr>
          <a:lstStyle/>
          <a:p>
            <a:pPr algn="l" defTabSz="457200">
              <a:buClr>
                <a:srgbClr val="3333C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>
                <a:solidFill>
                  <a:srgbClr val="3333CC"/>
                </a:solidFill>
                <a:latin typeface="Times New Roman" charset="0"/>
              </a:rPr>
              <a:t>In a Shift, White House Cites Global Warming as a Problem</a:t>
            </a:r>
            <a:r>
              <a:rPr lang="en-GB" sz="1100">
                <a:solidFill>
                  <a:srgbClr val="3333CC"/>
                </a:solidFill>
                <a:latin typeface="Times New Roman" charset="0"/>
              </a:rPr>
              <a:t> </a:t>
            </a:r>
          </a:p>
        </p:txBody>
      </p:sp>
      <p:pic>
        <p:nvPicPr>
          <p:cNvPr id="189465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1"/>
          <a:stretch>
            <a:fillRect/>
          </a:stretch>
        </p:blipFill>
        <p:spPr bwMode="auto">
          <a:xfrm>
            <a:off x="4719638" y="3238500"/>
            <a:ext cx="13493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97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9466" name="Rectangle 26"/>
          <p:cNvSpPr>
            <a:spLocks noChangeArrowheads="1"/>
          </p:cNvSpPr>
          <p:nvPr/>
        </p:nvSpPr>
        <p:spPr bwMode="auto">
          <a:xfrm>
            <a:off x="365125" y="1249363"/>
            <a:ext cx="4725988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0" rIns="90000" bIns="46800">
            <a:spAutoFit/>
          </a:bodyPr>
          <a:lstStyle/>
          <a:p>
            <a:pPr algn="l" defTabSz="45720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>
                <a:solidFill>
                  <a:srgbClr val="000000"/>
                </a:solidFill>
                <a:latin typeface="Times New Roman" charset="0"/>
              </a:rPr>
              <a:t>Global warming causing new evolutionary patterns </a:t>
            </a:r>
          </a:p>
        </p:txBody>
      </p:sp>
      <p:pic>
        <p:nvPicPr>
          <p:cNvPr id="189467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1304925"/>
            <a:ext cx="14351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9468" name="Text Box 28"/>
          <p:cNvSpPr txBox="1">
            <a:spLocks noChangeArrowheads="1"/>
          </p:cNvSpPr>
          <p:nvPr/>
        </p:nvSpPr>
        <p:spPr bwMode="auto">
          <a:xfrm>
            <a:off x="1066800" y="4191000"/>
            <a:ext cx="219075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0" rIns="90000" bIns="46800">
            <a:spAutoFit/>
          </a:bodyPr>
          <a:lstStyle>
            <a:lvl1pPr algn="l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Arial Narrow" charset="0"/>
              <a:buNone/>
            </a:pPr>
            <a:r>
              <a:rPr lang="en-GB" sz="1600">
                <a:solidFill>
                  <a:srgbClr val="000000"/>
                </a:solidFill>
                <a:latin typeface="Arial Narrow" charset="0"/>
              </a:rPr>
              <a:t>Rise in wild fires a result </a:t>
            </a:r>
          </a:p>
          <a:p>
            <a:pPr algn="ctr">
              <a:buClr>
                <a:srgbClr val="000000"/>
              </a:buClr>
              <a:buSzPct val="100000"/>
              <a:buFont typeface="Arial Narrow" charset="0"/>
              <a:buNone/>
            </a:pPr>
            <a:r>
              <a:rPr lang="en-GB" sz="1600">
                <a:solidFill>
                  <a:srgbClr val="000000"/>
                </a:solidFill>
                <a:latin typeface="Arial Narrow" charset="0"/>
              </a:rPr>
              <a:t>of climate change             </a:t>
            </a:r>
          </a:p>
          <a:p>
            <a:pPr algn="ctr">
              <a:buClr>
                <a:srgbClr val="000000"/>
              </a:buClr>
              <a:buSzPct val="100000"/>
              <a:buFont typeface="Arial Narrow" charset="0"/>
              <a:buNone/>
            </a:pPr>
            <a:r>
              <a:rPr lang="en-GB" sz="1600">
                <a:solidFill>
                  <a:srgbClr val="000000"/>
                </a:solidFill>
                <a:latin typeface="Arial Narrow" charset="0"/>
              </a:rPr>
              <a:t> </a:t>
            </a:r>
          </a:p>
        </p:txBody>
      </p:sp>
      <p:pic>
        <p:nvPicPr>
          <p:cNvPr id="189469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95800"/>
            <a:ext cx="9493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9470" name="Rectangle 30"/>
          <p:cNvSpPr>
            <a:spLocks noChangeArrowheads="1"/>
          </p:cNvSpPr>
          <p:nvPr/>
        </p:nvSpPr>
        <p:spPr bwMode="auto">
          <a:xfrm>
            <a:off x="4191000" y="2438400"/>
            <a:ext cx="480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2400" b="0">
                <a:latin typeface="Arial" charset="0"/>
              </a:rPr>
              <a:t>Seattle mayors' meeting a cozy climate for business</a:t>
            </a:r>
          </a:p>
        </p:txBody>
      </p:sp>
      <p:pic>
        <p:nvPicPr>
          <p:cNvPr id="189471" name="Picture 31" descr="logo_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819400"/>
            <a:ext cx="1622425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472" name="Rectangle 32"/>
          <p:cNvSpPr>
            <a:spLocks noChangeArrowheads="1"/>
          </p:cNvSpPr>
          <p:nvPr/>
        </p:nvSpPr>
        <p:spPr bwMode="auto">
          <a:xfrm>
            <a:off x="381000" y="4800600"/>
            <a:ext cx="3733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2400" b="0">
                <a:solidFill>
                  <a:srgbClr val="FF0000"/>
                </a:solidFill>
                <a:latin typeface="Times New Roman" charset="0"/>
              </a:rPr>
              <a:t>Seattle reports milestone in cutting emissions</a:t>
            </a:r>
          </a:p>
        </p:txBody>
      </p:sp>
    </p:spTree>
    <p:extLst>
      <p:ext uri="{BB962C8B-B14F-4D97-AF65-F5344CB8AC3E}">
        <p14:creationId xmlns:p14="http://schemas.microsoft.com/office/powerpoint/2010/main" val="17895407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Climate…</a:t>
            </a:r>
            <a:endParaRPr lang="en-US" dirty="0"/>
          </a:p>
        </p:txBody>
      </p:sp>
      <p:pic>
        <p:nvPicPr>
          <p:cNvPr id="4" name="Content Placeholder 3" descr="Greenhouse_effec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3" b="15163"/>
          <a:stretch>
            <a:fillRect/>
          </a:stretch>
        </p:blipFill>
        <p:spPr>
          <a:xfrm>
            <a:off x="457200" y="1493838"/>
            <a:ext cx="8229600" cy="4297362"/>
          </a:xfrm>
        </p:spPr>
      </p:pic>
    </p:spTree>
    <p:extLst>
      <p:ext uri="{BB962C8B-B14F-4D97-AF65-F5344CB8AC3E}">
        <p14:creationId xmlns:p14="http://schemas.microsoft.com/office/powerpoint/2010/main" val="253311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8" descr="MOG115453535859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33"/>
          <p:cNvSpPr txBox="1">
            <a:spLocks noChangeArrowheads="1"/>
          </p:cNvSpPr>
          <p:nvPr/>
        </p:nvSpPr>
        <p:spPr bwMode="auto">
          <a:xfrm>
            <a:off x="2209800" y="4876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1992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4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33363" indent="-233363">
              <a:spcBef>
                <a:spcPct val="10000"/>
              </a:spcBef>
            </a:pPr>
            <a:r>
              <a:rPr lang="en-US" sz="3600" b="1" dirty="0"/>
              <a:t>Sea-level rise resulting from the changing global climate is expected to directly impact many millions of people living in low-lying coastal regions.</a:t>
            </a:r>
          </a:p>
          <a:p>
            <a:pPr marL="0" indent="0">
              <a:spcBef>
                <a:spcPct val="10000"/>
              </a:spcBef>
              <a:buNone/>
            </a:pPr>
            <a:endParaRPr lang="en-US" sz="3800" b="1" dirty="0"/>
          </a:p>
          <a:p>
            <a:pPr marL="233363" indent="-233363">
              <a:spcBef>
                <a:spcPct val="10000"/>
              </a:spcBef>
            </a:pPr>
            <a:r>
              <a:rPr lang="en-US" sz="3600" b="1" dirty="0"/>
              <a:t>Accelerated discharge from polar outlet glaciers is unpredictable and represents a significant threat.</a:t>
            </a:r>
          </a:p>
          <a:p>
            <a:pPr marL="233363" indent="-233363">
              <a:spcBef>
                <a:spcPct val="10000"/>
              </a:spcBef>
            </a:pPr>
            <a:endParaRPr lang="en-US" sz="3800" b="1" dirty="0"/>
          </a:p>
          <a:p>
            <a:pPr marL="233363" indent="-233363">
              <a:spcBef>
                <a:spcPct val="10000"/>
              </a:spcBef>
            </a:pPr>
            <a:r>
              <a:rPr lang="en-US" sz="3600" b="1" dirty="0"/>
              <a:t>Predictive models of ice sheet behavior require knowledge of the bed conditions, specifically basal topography and whether the bed is frozen or </a:t>
            </a:r>
            <a:r>
              <a:rPr lang="en-US" sz="3600" b="1" dirty="0" smtClean="0"/>
              <a:t>wet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9066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 Sheet and Sea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8862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2052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5105400"/>
            <a:ext cx="403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latin typeface="Calibri"/>
                <a:cs typeface="Calibri"/>
              </a:rPr>
              <a:t>Greenland: 1.8 x 10</a:t>
            </a:r>
            <a:r>
              <a:rPr lang="en-US" sz="1800" b="1" baseline="30000" dirty="0">
                <a:latin typeface="Calibri"/>
                <a:cs typeface="Calibri"/>
              </a:rPr>
              <a:t>6</a:t>
            </a:r>
            <a:r>
              <a:rPr lang="en-US" sz="1800" b="1" dirty="0">
                <a:latin typeface="Calibri"/>
                <a:cs typeface="Calibri"/>
              </a:rPr>
              <a:t> km</a:t>
            </a:r>
            <a:r>
              <a:rPr lang="en-US" sz="1800" b="1" baseline="30000" dirty="0">
                <a:latin typeface="Calibri"/>
                <a:cs typeface="Calibri"/>
              </a:rPr>
              <a:t>2</a:t>
            </a:r>
            <a:r>
              <a:rPr lang="en-US" sz="1800" b="1" dirty="0">
                <a:latin typeface="Calibri"/>
                <a:cs typeface="Calibri"/>
              </a:rPr>
              <a:t> area </a:t>
            </a:r>
          </a:p>
          <a:p>
            <a:pPr eaLnBrk="1" hangingPunct="1"/>
            <a:r>
              <a:rPr lang="en-US" sz="1800" b="1" dirty="0">
                <a:latin typeface="Calibri"/>
                <a:cs typeface="Calibri"/>
              </a:rPr>
              <a:t>(enough water to raise sea level about 7 meters)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48200" y="5105400"/>
            <a:ext cx="403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latin typeface="Calibri"/>
                <a:cs typeface="Calibri"/>
              </a:rPr>
              <a:t>Antarctica: 1.3 x 10</a:t>
            </a:r>
            <a:r>
              <a:rPr lang="en-US" sz="1800" b="1" baseline="30000" dirty="0">
                <a:latin typeface="Calibri"/>
                <a:cs typeface="Calibri"/>
              </a:rPr>
              <a:t>7</a:t>
            </a:r>
            <a:r>
              <a:rPr lang="en-US" sz="1800" b="1" dirty="0">
                <a:latin typeface="Calibri"/>
                <a:cs typeface="Calibri"/>
              </a:rPr>
              <a:t> km</a:t>
            </a:r>
            <a:r>
              <a:rPr lang="en-US" sz="1800" b="1" baseline="30000" dirty="0">
                <a:latin typeface="Calibri"/>
                <a:cs typeface="Calibri"/>
              </a:rPr>
              <a:t>2</a:t>
            </a:r>
            <a:r>
              <a:rPr lang="en-US" sz="1800" b="1" dirty="0">
                <a:latin typeface="Calibri"/>
                <a:cs typeface="Calibri"/>
              </a:rPr>
              <a:t> area </a:t>
            </a:r>
          </a:p>
          <a:p>
            <a:pPr eaLnBrk="1" hangingPunct="1"/>
            <a:r>
              <a:rPr lang="en-US" sz="1800" b="1" dirty="0">
                <a:latin typeface="Calibri"/>
                <a:cs typeface="Calibri"/>
              </a:rPr>
              <a:t>(enough water to raise sea level about 60 meters)</a:t>
            </a:r>
          </a:p>
        </p:txBody>
      </p:sp>
    </p:spTree>
    <p:extLst>
      <p:ext uri="{BB962C8B-B14F-4D97-AF65-F5344CB8AC3E}">
        <p14:creationId xmlns:p14="http://schemas.microsoft.com/office/powerpoint/2010/main" val="165927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Disappearing Arctic Sea Ice</a:t>
            </a:r>
            <a:endParaRPr lang="en-US" dirty="0"/>
          </a:p>
        </p:txBody>
      </p:sp>
      <p:pic>
        <p:nvPicPr>
          <p:cNvPr id="4" name="Picture 2" descr="Arctic_SSMI1979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5"/>
            <a:ext cx="3387725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62600" y="2057400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Summer 1979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638800" y="4419600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Summer 2003</a:t>
            </a:r>
          </a:p>
        </p:txBody>
      </p:sp>
    </p:spTree>
    <p:extLst>
      <p:ext uri="{BB962C8B-B14F-4D97-AF65-F5344CB8AC3E}">
        <p14:creationId xmlns:p14="http://schemas.microsoft.com/office/powerpoint/2010/main" val="314474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Measure Sea Level Rise</a:t>
            </a:r>
            <a:endParaRPr lang="en-US" dirty="0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124200" y="1045368"/>
            <a:ext cx="2895600" cy="5345113"/>
            <a:chOff x="1968" y="672"/>
            <a:chExt cx="1824" cy="336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672"/>
              <a:ext cx="1824" cy="1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352"/>
              <a:ext cx="1824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6096000" y="1034256"/>
            <a:ext cx="2895600" cy="5345112"/>
            <a:chOff x="3840" y="672"/>
            <a:chExt cx="1824" cy="336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672"/>
              <a:ext cx="1824" cy="1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352"/>
              <a:ext cx="1824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2400" y="1035843"/>
            <a:ext cx="2895600" cy="5343525"/>
            <a:chOff x="96" y="672"/>
            <a:chExt cx="1824" cy="336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72"/>
              <a:ext cx="1824" cy="1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352"/>
              <a:ext cx="1824" cy="1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138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– Remote Sensing</a:t>
            </a:r>
          </a:p>
          <a:p>
            <a:r>
              <a:rPr lang="en-US" dirty="0"/>
              <a:t>Background – Global Climate Change</a:t>
            </a:r>
          </a:p>
          <a:p>
            <a:r>
              <a:rPr lang="en-US" dirty="0"/>
              <a:t>Radar Overview</a:t>
            </a:r>
          </a:p>
          <a:p>
            <a:pPr lvl="1"/>
            <a:r>
              <a:rPr lang="en-US" dirty="0"/>
              <a:t>Radar Basics </a:t>
            </a:r>
          </a:p>
          <a:p>
            <a:r>
              <a:rPr lang="en-US" dirty="0">
                <a:solidFill>
                  <a:srgbClr val="BFBFBF"/>
                </a:solidFill>
              </a:rPr>
              <a:t>Ice Sheet Science</a:t>
            </a:r>
          </a:p>
          <a:p>
            <a:r>
              <a:rPr lang="en-US" dirty="0"/>
              <a:t>What Are We Doing?</a:t>
            </a:r>
          </a:p>
          <a:p>
            <a:r>
              <a:rPr lang="en-US" dirty="0"/>
              <a:t>How Are We Doing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3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5" descr="figure1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15149" r="2164" b="13347"/>
          <a:stretch/>
        </p:blipFill>
        <p:spPr bwMode="auto">
          <a:xfrm>
            <a:off x="1851649" y="997096"/>
            <a:ext cx="5732990" cy="33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5800" y="4207381"/>
            <a:ext cx="8077200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 dirty="0"/>
              <a:t> Ice melt flows down to bedrock through crevasses and </a:t>
            </a:r>
            <a:r>
              <a:rPr lang="en-US" sz="2400" b="1" dirty="0" err="1" smtClean="0"/>
              <a:t>moulins</a:t>
            </a:r>
            <a:endParaRPr lang="en-US" sz="2400" b="1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 dirty="0"/>
              <a:t> Water between bedrock and ice sheet acts as lubricant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 dirty="0"/>
              <a:t> Allows ice sheet to move faster toward the </a:t>
            </a:r>
            <a:r>
              <a:rPr lang="en-US" sz="2400" b="1" dirty="0" smtClean="0"/>
              <a:t>coastline</a:t>
            </a:r>
          </a:p>
          <a:p>
            <a:pPr>
              <a:spcBef>
                <a:spcPct val="50000"/>
              </a:spcBef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04574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– Remote Sensing</a:t>
            </a:r>
          </a:p>
          <a:p>
            <a:r>
              <a:rPr lang="en-US" dirty="0"/>
              <a:t>Background – Global Climate Change</a:t>
            </a:r>
          </a:p>
          <a:p>
            <a:r>
              <a:rPr lang="en-US" dirty="0">
                <a:solidFill>
                  <a:srgbClr val="BFBFBF"/>
                </a:solidFill>
              </a:rPr>
              <a:t>Radar Overview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Radar Basics </a:t>
            </a:r>
          </a:p>
          <a:p>
            <a:r>
              <a:rPr lang="en-US" dirty="0"/>
              <a:t>Ice Sheet Science</a:t>
            </a:r>
          </a:p>
          <a:p>
            <a:r>
              <a:rPr lang="en-US" dirty="0"/>
              <a:t>What Are We Doing?</a:t>
            </a:r>
          </a:p>
          <a:p>
            <a:r>
              <a:rPr lang="en-US" dirty="0"/>
              <a:t>How Are We Doing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1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Brief Overview of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various </a:t>
            </a:r>
            <a:r>
              <a:rPr lang="en-US" sz="2400" b="1" dirty="0"/>
              <a:t>classes of operation</a:t>
            </a:r>
          </a:p>
          <a:p>
            <a:pPr lvl="1"/>
            <a:r>
              <a:rPr lang="en-US" sz="2000" dirty="0"/>
              <a:t>Pulsed vs. continuous wave (CW)</a:t>
            </a:r>
          </a:p>
          <a:p>
            <a:r>
              <a:rPr lang="en-US" sz="2400" b="1" dirty="0" smtClean="0"/>
              <a:t>measurement </a:t>
            </a:r>
            <a:r>
              <a:rPr lang="en-US" sz="2400" b="1" dirty="0"/>
              <a:t>capabilities</a:t>
            </a:r>
          </a:p>
          <a:p>
            <a:pPr lvl="1"/>
            <a:r>
              <a:rPr lang="en-US" sz="2000" dirty="0"/>
              <a:t>Detection, Ranging</a:t>
            </a:r>
          </a:p>
          <a:p>
            <a:pPr lvl="1"/>
            <a:r>
              <a:rPr lang="en-US" sz="2000" dirty="0"/>
              <a:t>Position (range and direction), Radial velocity (Doppler)</a:t>
            </a:r>
          </a:p>
          <a:p>
            <a:pPr lvl="1"/>
            <a:r>
              <a:rPr lang="en-US" sz="2000" dirty="0"/>
              <a:t>Target </a:t>
            </a:r>
            <a:r>
              <a:rPr lang="en-US" sz="2000" dirty="0" smtClean="0"/>
              <a:t>characteristics</a:t>
            </a:r>
            <a:endParaRPr lang="en-US" sz="2000" dirty="0"/>
          </a:p>
        </p:txBody>
      </p:sp>
      <p:pic>
        <p:nvPicPr>
          <p:cNvPr id="4" name="Picture 5" descr="Svalbard_DEM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150"/>
            <a:ext cx="1719263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876675"/>
            <a:ext cx="29337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7" descr="dc_big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876675"/>
            <a:ext cx="43434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lice rad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23" y="914400"/>
            <a:ext cx="17145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17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Brief Overview of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804"/>
            <a:ext cx="5619085" cy="5302320"/>
          </a:xfrm>
        </p:spPr>
        <p:txBody>
          <a:bodyPr>
            <a:normAutofit lnSpcReduction="10000"/>
          </a:bodyPr>
          <a:lstStyle/>
          <a:p>
            <a:pPr>
              <a:spcBef>
                <a:spcPct val="10000"/>
              </a:spcBef>
            </a:pPr>
            <a:r>
              <a:rPr lang="en-US" sz="2400" b="1" dirty="0" smtClean="0"/>
              <a:t>active </a:t>
            </a:r>
            <a:r>
              <a:rPr lang="en-US" sz="2400" b="1" dirty="0"/>
              <a:t>sensor</a:t>
            </a:r>
          </a:p>
          <a:p>
            <a:pPr marL="457200" lvl="1" indent="0">
              <a:spcBef>
                <a:spcPct val="10000"/>
              </a:spcBef>
            </a:pPr>
            <a:r>
              <a:rPr lang="en-US" sz="2000" dirty="0"/>
              <a:t>Provides its own illumination</a:t>
            </a:r>
          </a:p>
          <a:p>
            <a:pPr marL="690563" lvl="2" indent="0">
              <a:spcBef>
                <a:spcPct val="10000"/>
              </a:spcBef>
              <a:buFontTx/>
              <a:buNone/>
            </a:pPr>
            <a:r>
              <a:rPr lang="en-US" sz="1800" dirty="0"/>
              <a:t>Operates in day and night</a:t>
            </a:r>
          </a:p>
          <a:p>
            <a:pPr marL="690563" lvl="2" indent="0">
              <a:spcBef>
                <a:spcPct val="10000"/>
              </a:spcBef>
              <a:buFontTx/>
              <a:buNone/>
            </a:pPr>
            <a:r>
              <a:rPr lang="en-US" sz="1800" dirty="0"/>
              <a:t>Largely immune to smoke, haze, fog, rain, snow, …</a:t>
            </a:r>
          </a:p>
          <a:p>
            <a:pPr marL="457200" lvl="1" indent="0">
              <a:spcBef>
                <a:spcPct val="10000"/>
              </a:spcBef>
            </a:pPr>
            <a:r>
              <a:rPr lang="en-US" sz="2000" dirty="0"/>
              <a:t>Involves both a transmitter and a receiver</a:t>
            </a:r>
          </a:p>
          <a:p>
            <a:pPr>
              <a:spcBef>
                <a:spcPct val="10000"/>
              </a:spcBef>
            </a:pPr>
            <a:r>
              <a:rPr lang="en-US" sz="2000" i="1" dirty="0"/>
              <a:t>	Related technologies are purely passive</a:t>
            </a:r>
          </a:p>
          <a:p>
            <a:pPr marL="457200" lvl="1" indent="0">
              <a:spcBef>
                <a:spcPct val="10000"/>
              </a:spcBef>
            </a:pPr>
            <a:r>
              <a:rPr lang="en-US" sz="2000" dirty="0"/>
              <a:t>Radio astronomy, radiometers</a:t>
            </a:r>
          </a:p>
          <a:p>
            <a:pPr>
              <a:spcBef>
                <a:spcPct val="10000"/>
              </a:spcBef>
            </a:pPr>
            <a:r>
              <a:rPr lang="en-US" sz="2400" b="1" dirty="0" smtClean="0"/>
              <a:t>Configurations</a:t>
            </a:r>
            <a:endParaRPr lang="en-US" sz="2400" b="1" dirty="0"/>
          </a:p>
          <a:p>
            <a:pPr marL="457200" lvl="1" indent="0">
              <a:spcBef>
                <a:spcPct val="10000"/>
              </a:spcBef>
            </a:pPr>
            <a:r>
              <a:rPr lang="en-US" sz="2000" dirty="0" err="1" smtClean="0"/>
              <a:t>monostatic</a:t>
            </a:r>
            <a:endParaRPr lang="en-US" sz="2000" dirty="0"/>
          </a:p>
          <a:p>
            <a:pPr marL="690563" lvl="2" indent="0">
              <a:spcBef>
                <a:spcPct val="10000"/>
              </a:spcBef>
              <a:buFontTx/>
              <a:buNone/>
            </a:pPr>
            <a:r>
              <a:rPr lang="en-US" sz="1800" dirty="0"/>
              <a:t>transmitter and receiver co-located</a:t>
            </a:r>
          </a:p>
          <a:p>
            <a:pPr marL="457200" lvl="1" indent="0">
              <a:spcBef>
                <a:spcPct val="10000"/>
              </a:spcBef>
            </a:pPr>
            <a:r>
              <a:rPr lang="en-US" sz="2000" dirty="0" err="1" smtClean="0"/>
              <a:t>bistatic</a:t>
            </a:r>
            <a:endParaRPr lang="en-US" sz="2000" dirty="0"/>
          </a:p>
          <a:p>
            <a:pPr marL="690563" lvl="2" indent="0">
              <a:spcBef>
                <a:spcPct val="10000"/>
              </a:spcBef>
              <a:buFontTx/>
              <a:buNone/>
            </a:pPr>
            <a:r>
              <a:rPr lang="en-US" sz="1800" dirty="0"/>
              <a:t>transmitter and receiver separated</a:t>
            </a:r>
          </a:p>
          <a:p>
            <a:pPr marL="457200" lvl="1" indent="0">
              <a:spcBef>
                <a:spcPct val="10000"/>
              </a:spcBef>
            </a:pPr>
            <a:r>
              <a:rPr lang="en-US" sz="2000" dirty="0" err="1" smtClean="0"/>
              <a:t>multistatic</a:t>
            </a:r>
            <a:endParaRPr lang="en-US" sz="2000" dirty="0"/>
          </a:p>
          <a:p>
            <a:pPr marL="690563" lvl="2" indent="0">
              <a:spcBef>
                <a:spcPct val="10000"/>
              </a:spcBef>
              <a:buFontTx/>
              <a:buNone/>
            </a:pPr>
            <a:r>
              <a:rPr lang="en-US" sz="1800" dirty="0"/>
              <a:t>multiple transmitters and/or receivers</a:t>
            </a:r>
          </a:p>
          <a:p>
            <a:pPr marL="457200" lvl="1" indent="0">
              <a:spcBef>
                <a:spcPct val="10000"/>
              </a:spcBef>
            </a:pPr>
            <a:r>
              <a:rPr lang="en-US" sz="2000" dirty="0" smtClean="0"/>
              <a:t>passive</a:t>
            </a:r>
            <a:endParaRPr lang="en-US" sz="2000" dirty="0"/>
          </a:p>
          <a:p>
            <a:pPr marL="690563" lvl="2" indent="0">
              <a:spcBef>
                <a:spcPct val="10000"/>
              </a:spcBef>
              <a:buFontTx/>
              <a:buNone/>
            </a:pPr>
            <a:r>
              <a:rPr lang="en-US" sz="1800" dirty="0"/>
              <a:t>exploits non-cooperative illuminator</a:t>
            </a:r>
          </a:p>
          <a:p>
            <a:endParaRPr lang="en-US" dirty="0"/>
          </a:p>
        </p:txBody>
      </p:sp>
      <p:pic>
        <p:nvPicPr>
          <p:cNvPr id="4" name="Picture 5" descr="VenusFalseColor19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69" y="9144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stati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86" y="3733800"/>
            <a:ext cx="389572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11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Brief Overview of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804"/>
            <a:ext cx="8229600" cy="5339677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radar </a:t>
            </a:r>
            <a:r>
              <a:rPr lang="en-US" sz="2400" b="1" dirty="0"/>
              <a:t>– </a:t>
            </a:r>
            <a:r>
              <a:rPr lang="en-US" sz="2400" b="1" u="sng" dirty="0"/>
              <a:t>ra</a:t>
            </a:r>
            <a:r>
              <a:rPr lang="en-US" sz="2400" b="1" dirty="0"/>
              <a:t>dio </a:t>
            </a:r>
            <a:r>
              <a:rPr lang="en-US" sz="2400" b="1" u="sng" dirty="0"/>
              <a:t>d</a:t>
            </a:r>
            <a:r>
              <a:rPr lang="en-US" sz="2400" b="1" dirty="0"/>
              <a:t>etection </a:t>
            </a:r>
            <a:r>
              <a:rPr lang="en-US" sz="2400" b="1" u="sng" dirty="0"/>
              <a:t>a</a:t>
            </a:r>
            <a:r>
              <a:rPr lang="en-US" sz="2400" b="1" dirty="0"/>
              <a:t>nd </a:t>
            </a:r>
            <a:r>
              <a:rPr lang="en-US" sz="2400" b="1" u="sng" dirty="0"/>
              <a:t>r</a:t>
            </a:r>
            <a:r>
              <a:rPr lang="en-US" sz="2400" b="1" dirty="0"/>
              <a:t>anging</a:t>
            </a:r>
          </a:p>
          <a:p>
            <a:r>
              <a:rPr lang="en-US" sz="2400" b="1" dirty="0" smtClean="0"/>
              <a:t>developed </a:t>
            </a:r>
            <a:r>
              <a:rPr lang="en-US" sz="2400" b="1" dirty="0"/>
              <a:t>in the early 1900s (pre-World War II)</a:t>
            </a:r>
          </a:p>
          <a:p>
            <a:pPr lvl="1"/>
            <a:r>
              <a:rPr lang="en-US" sz="2000" dirty="0"/>
              <a:t>1904 Europeans demonstrated use for detecting ships in fog</a:t>
            </a:r>
          </a:p>
          <a:p>
            <a:pPr lvl="1"/>
            <a:r>
              <a:rPr lang="en-US" sz="2000" dirty="0"/>
              <a:t>1922 U.S. Navy Research Laboratory (NRL) detected wooden ship on Potomac River</a:t>
            </a:r>
          </a:p>
          <a:p>
            <a:pPr lvl="1"/>
            <a:r>
              <a:rPr lang="en-US" sz="2000" dirty="0"/>
              <a:t>1930 NRL engineers detected an aircraft with simple radar system</a:t>
            </a:r>
          </a:p>
          <a:p>
            <a:r>
              <a:rPr lang="en-US" sz="2400" b="1" dirty="0" smtClean="0"/>
              <a:t>world war </a:t>
            </a:r>
            <a:r>
              <a:rPr lang="en-US" sz="2400" b="1" dirty="0"/>
              <a:t>II accelerated radar</a:t>
            </a:r>
            <a:r>
              <a:rPr lang="ja-JP" altLang="en-US" sz="2400" b="1" dirty="0"/>
              <a:t>’</a:t>
            </a:r>
            <a:r>
              <a:rPr lang="en-US" sz="2400" b="1" dirty="0"/>
              <a:t>s development</a:t>
            </a:r>
          </a:p>
          <a:p>
            <a:pPr lvl="1"/>
            <a:r>
              <a:rPr lang="en-US" sz="2000" dirty="0"/>
              <a:t>Radar had a significant impact militarily</a:t>
            </a:r>
          </a:p>
          <a:p>
            <a:pPr lvl="1"/>
            <a:r>
              <a:rPr lang="en-US" sz="1600" dirty="0"/>
              <a:t>Called </a:t>
            </a:r>
            <a:r>
              <a:rPr lang="ja-JP" altLang="en-US" sz="1600" dirty="0"/>
              <a:t>“</a:t>
            </a:r>
            <a:r>
              <a:rPr lang="en-US" sz="1600" dirty="0"/>
              <a:t>The Invention That Changed The World</a:t>
            </a:r>
            <a:r>
              <a:rPr lang="ja-JP" altLang="en-US" sz="1600" dirty="0"/>
              <a:t>”</a:t>
            </a:r>
            <a:r>
              <a:rPr lang="en-US" sz="1600" dirty="0"/>
              <a:t> in two books by Robert </a:t>
            </a:r>
            <a:r>
              <a:rPr lang="en-US" sz="1600" dirty="0" err="1"/>
              <a:t>Buderi</a:t>
            </a:r>
            <a:endParaRPr lang="en-US" sz="1600" dirty="0"/>
          </a:p>
          <a:p>
            <a:r>
              <a:rPr lang="en-US" sz="2400" b="1" dirty="0" smtClean="0"/>
              <a:t>radar</a:t>
            </a:r>
            <a:r>
              <a:rPr lang="ja-JP" altLang="en-US" sz="2400" b="1" dirty="0" smtClean="0"/>
              <a:t>’</a:t>
            </a:r>
            <a:r>
              <a:rPr lang="en-US" sz="2400" b="1" dirty="0" smtClean="0"/>
              <a:t>s </a:t>
            </a:r>
            <a:r>
              <a:rPr lang="en-US" sz="2400" b="1" dirty="0"/>
              <a:t>has deep military roots</a:t>
            </a:r>
          </a:p>
          <a:p>
            <a:pPr lvl="1"/>
            <a:r>
              <a:rPr lang="en-US" sz="2000" dirty="0" smtClean="0"/>
              <a:t>it </a:t>
            </a:r>
            <a:r>
              <a:rPr lang="en-US" sz="2000" dirty="0"/>
              <a:t>continues to be important militarily</a:t>
            </a:r>
          </a:p>
          <a:p>
            <a:pPr lvl="1"/>
            <a:r>
              <a:rPr lang="en-US" sz="2000" dirty="0" smtClean="0"/>
              <a:t>growing </a:t>
            </a:r>
            <a:r>
              <a:rPr lang="en-US" sz="2000" dirty="0"/>
              <a:t>number of civil applications </a:t>
            </a:r>
          </a:p>
          <a:p>
            <a:pPr lvl="1"/>
            <a:r>
              <a:rPr lang="en-US" sz="2000" dirty="0" smtClean="0"/>
              <a:t>objects </a:t>
            </a:r>
            <a:r>
              <a:rPr lang="en-US" sz="2000" dirty="0"/>
              <a:t>often called </a:t>
            </a:r>
            <a:r>
              <a:rPr lang="ja-JP" altLang="en-US" sz="2000" dirty="0"/>
              <a:t>‘</a:t>
            </a:r>
            <a:r>
              <a:rPr lang="en-US" sz="2000" dirty="0"/>
              <a:t>targets</a:t>
            </a:r>
            <a:r>
              <a:rPr lang="ja-JP" altLang="en-US" sz="2000" dirty="0"/>
              <a:t>’</a:t>
            </a:r>
            <a:r>
              <a:rPr lang="en-US" sz="2000" dirty="0"/>
              <a:t> even civil 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4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OG115453536859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09800" y="4876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2000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7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721674"/>
              </p:ext>
            </p:extLst>
          </p:nvPr>
        </p:nvGraphicFramePr>
        <p:xfrm>
          <a:off x="114300" y="969314"/>
          <a:ext cx="891540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Document" r:id="rId4" imgW="8915400" imgH="5346700" progId="Word.Document.12">
                  <p:link updateAutomatic="1"/>
                </p:oleObj>
              </mc:Choice>
              <mc:Fallback>
                <p:oleObj name="Document" r:id="rId4" imgW="8915400" imgH="53467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" y="969314"/>
                        <a:ext cx="891540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343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Remote Sensing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1000" y="1143000"/>
            <a:ext cx="8534400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eaLnBrk="0" hangingPunct="0"/>
            <a:r>
              <a:rPr lang="en-US" sz="3200" b="1" dirty="0" smtClean="0">
                <a:cs typeface="Times New Roman" charset="0"/>
              </a:rPr>
              <a:t>• </a:t>
            </a:r>
            <a:r>
              <a:rPr lang="en-US" sz="3200" b="1" dirty="0">
                <a:cs typeface="Times New Roman" charset="0"/>
              </a:rPr>
              <a:t>Active microwave (RADAR</a:t>
            </a:r>
            <a:r>
              <a:rPr lang="en-US" sz="3200" b="1" dirty="0" smtClean="0">
                <a:cs typeface="Times New Roman" charset="0"/>
              </a:rPr>
              <a:t>)</a:t>
            </a:r>
            <a:endParaRPr lang="en-US" sz="3200" b="1" dirty="0">
              <a:cs typeface="Times New Roman" charset="0"/>
            </a:endParaRPr>
          </a:p>
          <a:p>
            <a:pPr eaLnBrk="0" hangingPunct="0"/>
            <a:r>
              <a:rPr lang="en-US" sz="3200" b="1" dirty="0">
                <a:cs typeface="Times New Roman" charset="0"/>
              </a:rPr>
              <a:t>• </a:t>
            </a:r>
            <a:r>
              <a:rPr lang="en-US" sz="3200" b="1" dirty="0" smtClean="0">
                <a:cs typeface="Times New Roman" charset="0"/>
              </a:rPr>
              <a:t>LIDAR</a:t>
            </a:r>
            <a:endParaRPr lang="en-US" sz="3200" b="1" dirty="0">
              <a:cs typeface="Times New Roman" charset="0"/>
            </a:endParaRPr>
          </a:p>
          <a:p>
            <a:pPr eaLnBrk="0" hangingPunct="0"/>
            <a:r>
              <a:rPr lang="en-US" sz="3200" b="1" dirty="0">
                <a:cs typeface="Times New Roman" charset="0"/>
              </a:rPr>
              <a:t>• </a:t>
            </a:r>
            <a:r>
              <a:rPr lang="en-US" sz="3200" b="1" dirty="0" smtClean="0">
                <a:cs typeface="Times New Roman" charset="0"/>
              </a:rPr>
              <a:t>SONAR</a:t>
            </a:r>
            <a:endParaRPr lang="en-US" sz="3200" b="1" dirty="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3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of Radars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804"/>
            <a:ext cx="8229600" cy="518417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err="1" smtClean="0"/>
              <a:t>NonImaging</a:t>
            </a:r>
            <a:r>
              <a:rPr lang="en-US" b="1" dirty="0" smtClean="0"/>
              <a:t> radar</a:t>
            </a:r>
          </a:p>
          <a:p>
            <a:pPr lvl="1">
              <a:lnSpc>
                <a:spcPct val="80000"/>
              </a:lnSpc>
            </a:pPr>
            <a:r>
              <a:rPr lang="en-US" dirty="0" err="1"/>
              <a:t>d</a:t>
            </a:r>
            <a:r>
              <a:rPr lang="en-US" dirty="0" err="1" smtClean="0"/>
              <a:t>oppler</a:t>
            </a:r>
            <a:r>
              <a:rPr lang="en-US" dirty="0" smtClean="0"/>
              <a:t> </a:t>
            </a:r>
            <a:r>
              <a:rPr lang="en-US" dirty="0"/>
              <a:t>radar system 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/>
              <a:t>d</a:t>
            </a:r>
            <a:r>
              <a:rPr lang="en-US" dirty="0" smtClean="0"/>
              <a:t>etermine </a:t>
            </a:r>
            <a:r>
              <a:rPr lang="en-US" dirty="0"/>
              <a:t>the speed by measuring frequency shift between transmitted and return microwave signal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b="1" dirty="0" smtClean="0"/>
          </a:p>
          <a:p>
            <a:pPr>
              <a:lnSpc>
                <a:spcPct val="80000"/>
              </a:lnSpc>
            </a:pPr>
            <a:r>
              <a:rPr lang="en-US" b="1" dirty="0" smtClean="0"/>
              <a:t>Imaging radar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High </a:t>
            </a:r>
            <a:r>
              <a:rPr lang="en-US" sz="2400" dirty="0"/>
              <a:t>s</a:t>
            </a:r>
            <a:r>
              <a:rPr lang="en-US" sz="2400" dirty="0" smtClean="0"/>
              <a:t>patial resolution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consists </a:t>
            </a:r>
            <a:r>
              <a:rPr lang="en-US" sz="2400" dirty="0"/>
              <a:t>of a transmitter, a receiver, one or more antennas, GPS, computers</a:t>
            </a:r>
          </a:p>
          <a:p>
            <a:pPr>
              <a:lnSpc>
                <a:spcPct val="80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757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468697" cy="6467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Radars Work – The Short Answer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890455"/>
            <a:ext cx="8229600" cy="2967545"/>
          </a:xfrm>
        </p:spPr>
        <p:txBody>
          <a:bodyPr>
            <a:no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n electromagnetic wave is transmitted by the radar </a:t>
            </a:r>
          </a:p>
          <a:p>
            <a:r>
              <a:rPr lang="en-US" sz="2400" dirty="0" smtClean="0"/>
              <a:t>some of the energy is scattered when it hits a distance</a:t>
            </a:r>
          </a:p>
          <a:p>
            <a:r>
              <a:rPr lang="en-US" sz="2400" dirty="0" smtClean="0"/>
              <a:t>a small portion of the scattered energy </a:t>
            </a:r>
            <a:r>
              <a:rPr lang="en-US" sz="2400" dirty="0"/>
              <a:t>i</a:t>
            </a:r>
            <a:r>
              <a:rPr lang="en-US" sz="2400" dirty="0" smtClean="0"/>
              <a:t>s collected by the radar antenna</a:t>
            </a:r>
          </a:p>
        </p:txBody>
      </p:sp>
      <p:pic>
        <p:nvPicPr>
          <p:cNvPr id="7" name="Picture 6" descr="Radar 2009 A _1 Introduction-32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4" r="11583" b="8357"/>
          <a:stretch/>
        </p:blipFill>
        <p:spPr>
          <a:xfrm>
            <a:off x="1436216" y="833436"/>
            <a:ext cx="6385814" cy="277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1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116" y="0"/>
            <a:ext cx="836908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61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Side-Looking Radar System Operation</a:t>
            </a:r>
            <a:endParaRPr lang="en-US" dirty="0"/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14974"/>
              </p:ext>
            </p:extLst>
          </p:nvPr>
        </p:nvGraphicFramePr>
        <p:xfrm>
          <a:off x="286324" y="1148193"/>
          <a:ext cx="8744693" cy="514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2" name="Bitmap Image" r:id="rId4" imgW="6849431" imgH="3790476" progId="Paint.Picture">
                  <p:embed/>
                </p:oleObj>
              </mc:Choice>
              <mc:Fallback>
                <p:oleObj name="Bitmap Image" r:id="rId4" imgW="6849431" imgH="37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24" y="1148193"/>
                        <a:ext cx="8744693" cy="5143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858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Block Diagram of Radar System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935128"/>
              </p:ext>
            </p:extLst>
          </p:nvPr>
        </p:nvGraphicFramePr>
        <p:xfrm>
          <a:off x="514350" y="590953"/>
          <a:ext cx="8115300" cy="596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Document" r:id="rId3" imgW="8115300" imgH="5969000" progId="Word.Document.12">
                  <p:link updateAutomatic="1"/>
                </p:oleObj>
              </mc:Choice>
              <mc:Fallback>
                <p:oleObj name="Document" r:id="rId3" imgW="8115300" imgH="59690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4350" y="590953"/>
                        <a:ext cx="8115300" cy="596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394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– Remote Sensing</a:t>
            </a:r>
          </a:p>
          <a:p>
            <a:r>
              <a:rPr lang="en-US" dirty="0"/>
              <a:t>Background – Global Climate Change</a:t>
            </a:r>
          </a:p>
          <a:p>
            <a:r>
              <a:rPr lang="en-US" dirty="0"/>
              <a:t>Radar Overview</a:t>
            </a:r>
          </a:p>
          <a:p>
            <a:pPr lvl="1"/>
            <a:r>
              <a:rPr lang="en-US" dirty="0"/>
              <a:t>Radar Basics </a:t>
            </a:r>
          </a:p>
          <a:p>
            <a:r>
              <a:rPr lang="en-US" dirty="0"/>
              <a:t>Ice Sheet Science</a:t>
            </a:r>
          </a:p>
          <a:p>
            <a:r>
              <a:rPr lang="en-US" dirty="0">
                <a:solidFill>
                  <a:srgbClr val="BFBFBF"/>
                </a:solidFill>
              </a:rPr>
              <a:t>What Are We Doing?</a:t>
            </a:r>
          </a:p>
          <a:p>
            <a:r>
              <a:rPr lang="en-US" dirty="0"/>
              <a:t>How Are We Doing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92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Radar Sensors</a:t>
            </a:r>
            <a:endParaRPr lang="en-US" dirty="0"/>
          </a:p>
        </p:txBody>
      </p:sp>
      <p:graphicFrame>
        <p:nvGraphicFramePr>
          <p:cNvPr id="12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072447"/>
              </p:ext>
            </p:extLst>
          </p:nvPr>
        </p:nvGraphicFramePr>
        <p:xfrm>
          <a:off x="457200" y="1304204"/>
          <a:ext cx="8269287" cy="4233860"/>
        </p:xfrm>
        <a:graphic>
          <a:graphicData uri="http://schemas.openxmlformats.org/drawingml/2006/table">
            <a:tbl>
              <a:tblPr/>
              <a:tblGrid>
                <a:gridCol w="1097271"/>
                <a:gridCol w="1319906"/>
                <a:gridCol w="822953"/>
                <a:gridCol w="731514"/>
                <a:gridCol w="548635"/>
                <a:gridCol w="822953"/>
                <a:gridCol w="822953"/>
                <a:gridCol w="1097271"/>
                <a:gridCol w="1005831"/>
              </a:tblGrid>
              <a:tr h="5730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Instrument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Measurement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Freq./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Wavelength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BW/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Res.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Depth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Power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Altitude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Antenna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Installs</a:t>
                      </a:r>
                    </a:p>
                  </a:txBody>
                  <a:tcPr marL="91439" marR="91439" marT="59832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7286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Temperate Ice Depth Sounder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Ice Thickness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7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14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35 MHz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 MHz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  km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10 W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In-Situ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Dipole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In-situ/ airborne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</a:tr>
              <a:tr h="7286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MCoRDS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/I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Radar Depth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Sounder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Ice Thickness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Int. Layering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Bed Properties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195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1.5 m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 m in ice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 km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800 W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30000 ft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Dipole Array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Wing Mount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Fuselage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Twin-Otter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P-3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DC-8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</a:tr>
              <a:tr h="7286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Accum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Radar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(UHF)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Internal Layering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Ice Thickness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750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40 cm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300 MHz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~50 cm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300 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10 W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1500 ft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Patch Array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Vivaldi Array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Twin-Otter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P-3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</a:tr>
              <a:tr h="7461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Snow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Radar (UWB)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Snow Cover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Topography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Layering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5 GHz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7.5 cm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6 GHz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 cm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80 m 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200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mW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30000 ft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Horn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P-3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DC-8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6"/>
                      </a:srgbClr>
                    </a:solidFill>
                  </a:tcPr>
                </a:tc>
              </a:tr>
              <a:tr h="72866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Ku-Band (UWB)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Topography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Layering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15 GHz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 cm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6 GHz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4 cm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15 m</a:t>
                      </a:r>
                    </a:p>
                  </a:txBody>
                  <a:tcPr marL="45720" marR="4572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200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mW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30000 ft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Horn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Twin-Otter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DC-8</a:t>
                      </a:r>
                    </a:p>
                  </a:txBody>
                  <a:tcPr marL="91439" marR="91439" marT="5806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25098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023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Radars on A Variety of Platforms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1143000"/>
            <a:ext cx="1683367" cy="233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784397"/>
            <a:ext cx="1251986" cy="68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5098" y="2183712"/>
            <a:ext cx="2301258" cy="129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15061" y="1676400"/>
            <a:ext cx="1403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NASA DC-8</a:t>
            </a:r>
          </a:p>
        </p:txBody>
      </p:sp>
      <p:sp>
        <p:nvSpPr>
          <p:cNvPr id="8" name="Rectangle 7"/>
          <p:cNvSpPr/>
          <p:nvPr/>
        </p:nvSpPr>
        <p:spPr>
          <a:xfrm>
            <a:off x="7116356" y="2488512"/>
            <a:ext cx="122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NASA P-3</a:t>
            </a:r>
          </a:p>
        </p:txBody>
      </p:sp>
      <p:pic>
        <p:nvPicPr>
          <p:cNvPr id="9" name="Picture 3" descr="Instrument_packag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299" y="3733800"/>
            <a:ext cx="3863326" cy="194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48293" y="4043082"/>
            <a:ext cx="170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5613" lvl="1"/>
            <a:r>
              <a:rPr lang="en-US" dirty="0"/>
              <a:t>Twin-Otter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5727" y="5126854"/>
            <a:ext cx="80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UAV’s</a:t>
            </a:r>
            <a:endParaRPr lang="en-US" dirty="0"/>
          </a:p>
        </p:txBody>
      </p:sp>
      <p:pic>
        <p:nvPicPr>
          <p:cNvPr id="12" name="Picture 11" descr="Description: E:\DSK-Backups\Greenland\Pictures\Personal\IMG_4233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4485" y="4780018"/>
            <a:ext cx="1651696" cy="1192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3710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OG115453538559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09800" y="4876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6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Radars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1135906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/>
              <a:t>Radars </a:t>
            </a:r>
            <a:r>
              <a:rPr lang="en-US" sz="2000" dirty="0" smtClean="0"/>
              <a:t>covering </a:t>
            </a:r>
            <a:r>
              <a:rPr lang="en-US" sz="2000" dirty="0"/>
              <a:t>frequencies </a:t>
            </a:r>
            <a:r>
              <a:rPr lang="en-US" sz="2000" dirty="0" smtClean="0"/>
              <a:t>from 7 MHz </a:t>
            </a:r>
            <a:r>
              <a:rPr lang="en-US" sz="2000" dirty="0"/>
              <a:t>to </a:t>
            </a:r>
            <a:r>
              <a:rPr lang="en-US" sz="2000" dirty="0" smtClean="0"/>
              <a:t>18 </a:t>
            </a:r>
            <a:r>
              <a:rPr lang="en-US" sz="2000" dirty="0"/>
              <a:t>GHz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66800" y="1505238"/>
            <a:ext cx="739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r>
              <a:rPr lang="en-US" sz="2400" dirty="0" smtClean="0">
                <a:latin typeface="Calibri"/>
                <a:cs typeface="Calibri"/>
              </a:rPr>
              <a:t>High-frequency radars provide very fine resolution at the surface and </a:t>
            </a:r>
          </a:p>
          <a:p>
            <a:pPr eaLnBrk="1" hangingPunct="1"/>
            <a:r>
              <a:rPr lang="en-US" sz="2400" dirty="0" smtClean="0">
                <a:latin typeface="Calibri"/>
                <a:cs typeface="Calibri"/>
              </a:rPr>
              <a:t>progressing to coarser resolution with deeper sounding capabilities at lower frequencies. 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6" name="Picture 1" descr="multi_freq_meas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243" y="3516426"/>
            <a:ext cx="4572000" cy="281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3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Survey Regions</a:t>
            </a:r>
            <a:endParaRPr lang="en-US" dirty="0"/>
          </a:p>
        </p:txBody>
      </p:sp>
      <p:pic>
        <p:nvPicPr>
          <p:cNvPr id="4" name="Picture 29" descr="Greenland_lines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505200" cy="397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Antarctic_line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185669" cy="31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651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5" descr="MCoRDS_sample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33" y="1187020"/>
            <a:ext cx="9057127" cy="443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35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alignment examp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7" y="140529"/>
            <a:ext cx="7939770" cy="65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833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– Remote Sensing</a:t>
            </a:r>
          </a:p>
          <a:p>
            <a:r>
              <a:rPr lang="en-US" dirty="0"/>
              <a:t>Background – Global Climate Change</a:t>
            </a:r>
          </a:p>
          <a:p>
            <a:r>
              <a:rPr lang="en-US" dirty="0"/>
              <a:t>Radar Overview</a:t>
            </a:r>
          </a:p>
          <a:p>
            <a:pPr lvl="1"/>
            <a:r>
              <a:rPr lang="en-US" dirty="0"/>
              <a:t>Radar Basics </a:t>
            </a:r>
          </a:p>
          <a:p>
            <a:r>
              <a:rPr lang="en-US" dirty="0"/>
              <a:t>Ice Sheet Science</a:t>
            </a:r>
          </a:p>
          <a:p>
            <a:r>
              <a:rPr lang="en-US" dirty="0"/>
              <a:t>What Are We Doing?</a:t>
            </a:r>
          </a:p>
          <a:p>
            <a:r>
              <a:rPr lang="en-US" dirty="0">
                <a:solidFill>
                  <a:srgbClr val="BFBFBF"/>
                </a:solidFill>
              </a:rPr>
              <a:t>How Are We Doing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473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Data Deluge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sz="2400" dirty="0"/>
              <a:t>Expect massive increases in amount of data being collected in several diverse fields over the next few years:</a:t>
            </a:r>
          </a:p>
          <a:p>
            <a:pPr lvl="1"/>
            <a:r>
              <a:rPr lang="en-GB" sz="2400" dirty="0"/>
              <a:t>Astronomy - Massive sky surveys</a:t>
            </a:r>
          </a:p>
          <a:p>
            <a:pPr lvl="1"/>
            <a:r>
              <a:rPr lang="en-GB" sz="2400" dirty="0" smtClean="0"/>
              <a:t>Biology - Genome databases etc.</a:t>
            </a:r>
          </a:p>
          <a:p>
            <a:pPr lvl="1"/>
            <a:r>
              <a:rPr lang="en-GB" sz="4000" dirty="0" smtClean="0"/>
              <a:t>Earth Observing!</a:t>
            </a:r>
          </a:p>
          <a:p>
            <a:pPr lvl="1"/>
            <a:r>
              <a:rPr lang="en-GB" sz="2400" dirty="0" smtClean="0"/>
              <a:t>Digitisation </a:t>
            </a:r>
            <a:r>
              <a:rPr lang="en-GB" sz="2400" dirty="0"/>
              <a:t>of paper, film, tape records </a:t>
            </a:r>
            <a:r>
              <a:rPr lang="en-GB" sz="2400" dirty="0" err="1"/>
              <a:t>etc</a:t>
            </a:r>
            <a:r>
              <a:rPr lang="en-GB" sz="2400" dirty="0"/>
              <a:t> to create Digital Libraries, Museums . . .</a:t>
            </a:r>
          </a:p>
          <a:p>
            <a:pPr lvl="1"/>
            <a:r>
              <a:rPr lang="en-GB" sz="2400" dirty="0"/>
              <a:t>Particle Physics - Large Hadron Collider</a:t>
            </a:r>
          </a:p>
          <a:p>
            <a:pPr lvl="1"/>
            <a:r>
              <a:rPr lang="en-GB" sz="2000" dirty="0"/>
              <a:t>. . .</a:t>
            </a:r>
          </a:p>
          <a:p>
            <a:pPr lvl="1">
              <a:buFontTx/>
              <a:buNone/>
            </a:pPr>
            <a:r>
              <a:rPr lang="en-GB" sz="2000" dirty="0">
                <a:solidFill>
                  <a:srgbClr val="FF0000"/>
                </a:solidFill>
              </a:rPr>
              <a:t>1PByte  ~1000 </a:t>
            </a:r>
            <a:r>
              <a:rPr lang="en-GB" sz="2000" dirty="0" err="1">
                <a:solidFill>
                  <a:srgbClr val="FF0000"/>
                </a:solidFill>
              </a:rPr>
              <a:t>TBytes</a:t>
            </a:r>
            <a:r>
              <a:rPr lang="en-GB" sz="2000" dirty="0">
                <a:solidFill>
                  <a:srgbClr val="FF0000"/>
                </a:solidFill>
              </a:rPr>
              <a:t> ~ 1M </a:t>
            </a:r>
            <a:r>
              <a:rPr lang="en-GB" sz="2000" dirty="0" err="1">
                <a:solidFill>
                  <a:srgbClr val="FF0000"/>
                </a:solidFill>
              </a:rPr>
              <a:t>GBytes</a:t>
            </a:r>
            <a:r>
              <a:rPr lang="en-GB" sz="2000" dirty="0">
                <a:solidFill>
                  <a:srgbClr val="FF0000"/>
                </a:solidFill>
              </a:rPr>
              <a:t> ~ 1.4M CDs</a:t>
            </a:r>
          </a:p>
          <a:p>
            <a:pPr lvl="1">
              <a:buFontTx/>
              <a:buNone/>
            </a:pPr>
            <a:r>
              <a:rPr lang="en-GB" sz="2000" dirty="0">
                <a:solidFill>
                  <a:srgbClr val="FF0000"/>
                </a:solidFill>
              </a:rPr>
              <a:t> [Petabyte   Terabyte       Gigabyte]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4" descr="BS00789_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5126038"/>
            <a:ext cx="8191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BS00789_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3" y="4565650"/>
            <a:ext cx="8191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S00789_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5205413"/>
            <a:ext cx="8191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S00789_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4824413"/>
            <a:ext cx="8191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S00789_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670425"/>
            <a:ext cx="8191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BS00789_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5203825"/>
            <a:ext cx="8191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8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528045" cy="6467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 of Processing Radar Imagery </a:t>
            </a:r>
            <a:endParaRPr lang="en-US" dirty="0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 marL="339725" indent="-339725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39775" indent="-282575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Automated processing and extraction of high level information from radar imagery is challenging.</a:t>
            </a:r>
          </a:p>
          <a:p>
            <a:pPr algn="l">
              <a:lnSpc>
                <a:spcPct val="80000"/>
              </a:lnSpc>
              <a:spcBef>
                <a:spcPts val="800"/>
              </a:spcBef>
              <a:buClrTx/>
              <a:buSzTx/>
              <a:buFontTx/>
              <a:buNone/>
            </a:pPr>
            <a:endParaRPr lang="en-US" sz="2400" dirty="0">
              <a:latin typeface="Calibri"/>
              <a:cs typeface="Calibri"/>
            </a:endParaRPr>
          </a:p>
          <a:p>
            <a:pPr algn="l">
              <a:lnSpc>
                <a:spcPct val="8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Noise is usually electromagnetic interference from other onboard electronics.</a:t>
            </a:r>
          </a:p>
          <a:p>
            <a:pPr algn="l">
              <a:lnSpc>
                <a:spcPct val="80000"/>
              </a:lnSpc>
              <a:spcBef>
                <a:spcPts val="800"/>
              </a:spcBef>
              <a:buClrTx/>
              <a:buSzTx/>
              <a:buFontTx/>
              <a:buNone/>
            </a:pPr>
            <a:endParaRPr lang="en-US" sz="2400" dirty="0">
              <a:latin typeface="Calibri"/>
              <a:cs typeface="Calibri"/>
            </a:endParaRPr>
          </a:p>
          <a:p>
            <a:pPr algn="l">
              <a:lnSpc>
                <a:spcPct val="8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Low magnitude, faint, or non-existent bedrock reflections occur:</a:t>
            </a:r>
          </a:p>
          <a:p>
            <a:pPr lvl="1" algn="l">
              <a:lnSpc>
                <a:spcPct val="80000"/>
              </a:lnSpc>
              <a:spcBef>
                <a:spcPts val="7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ea typeface="ＭＳ Ｐゴシック" charset="0"/>
                <a:cs typeface="Calibri"/>
              </a:rPr>
              <a:t>Specific radar settings</a:t>
            </a:r>
          </a:p>
          <a:p>
            <a:pPr lvl="1" algn="l">
              <a:lnSpc>
                <a:spcPct val="80000"/>
              </a:lnSpc>
              <a:spcBef>
                <a:spcPts val="7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ea typeface="ＭＳ Ｐゴシック" charset="0"/>
                <a:cs typeface="Calibri"/>
              </a:rPr>
              <a:t>Rough surface/bed topography</a:t>
            </a:r>
          </a:p>
          <a:p>
            <a:pPr lvl="1" algn="l">
              <a:lnSpc>
                <a:spcPct val="80000"/>
              </a:lnSpc>
              <a:spcBef>
                <a:spcPts val="7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ea typeface="ＭＳ Ｐゴシック" charset="0"/>
                <a:cs typeface="Calibri"/>
              </a:rPr>
              <a:t>Presence of water on top/internal to the ice sheet.</a:t>
            </a:r>
          </a:p>
          <a:p>
            <a:pPr algn="l">
              <a:lnSpc>
                <a:spcPct val="80000"/>
              </a:lnSpc>
              <a:spcBef>
                <a:spcPts val="700"/>
              </a:spcBef>
              <a:buClrTx/>
              <a:buSzTx/>
              <a:buFontTx/>
              <a:buNone/>
            </a:pPr>
            <a:endParaRPr lang="en-US" sz="2400" dirty="0">
              <a:latin typeface="Calibri"/>
              <a:cs typeface="Calibri"/>
            </a:endParaRPr>
          </a:p>
          <a:p>
            <a:pPr algn="l">
              <a:lnSpc>
                <a:spcPct val="8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This produces gaps in the bedrock reflection layer which must be connected to construct an adjacent layer for the completion of ice thickness estimation.</a:t>
            </a:r>
          </a:p>
        </p:txBody>
      </p:sp>
    </p:spTree>
    <p:extLst>
      <p:ext uri="{BB962C8B-B14F-4D97-AF65-F5344CB8AC3E}">
        <p14:creationId xmlns:p14="http://schemas.microsoft.com/office/powerpoint/2010/main" val="2997650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468697" cy="646704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Challenges of Processing Radar Imagery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533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Backscatter introduce clutter and contributes to regions of images incomprehensible. </a:t>
            </a:r>
          </a:p>
          <a:p>
            <a:pPr algn="l">
              <a:lnSpc>
                <a:spcPct val="8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In addition, bed topography varies from trace to trace due to rough bedrock interfaces from extended flight segments.</a:t>
            </a:r>
          </a:p>
          <a:p>
            <a:pPr algn="l">
              <a:lnSpc>
                <a:spcPct val="8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Lastly, a strong surface reflection can be repeated in an image, surface multiple due to energy reflecting off of the ice sheet surface and back again.</a:t>
            </a:r>
          </a:p>
          <a:p>
            <a:pPr algn="l">
              <a:lnSpc>
                <a:spcPct val="8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If there is a time difference between the first and second surface return, the surface layer will repeat in an image, at a lower magnitude with an identical shape.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2776" r="7294" b="4167"/>
          <a:stretch>
            <a:fillRect/>
          </a:stretch>
        </p:blipFill>
        <p:spPr bwMode="auto">
          <a:xfrm>
            <a:off x="5486400" y="1600200"/>
            <a:ext cx="3657600" cy="29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6" t="2776" r="7294" b="41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036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646704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Challenges of Processing Radar Imagery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1493838"/>
            <a:ext cx="5181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l"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Each measurement is called a radar trace, and consist of signals, representing energy due to time. The larger time correlates with deeper reflections.</a:t>
            </a:r>
          </a:p>
          <a:p>
            <a:pPr algn="l">
              <a:spcBef>
                <a:spcPts val="800"/>
              </a:spcBef>
              <a:buClrTx/>
              <a:buSzTx/>
              <a:buFontTx/>
              <a:buNone/>
            </a:pPr>
            <a:endParaRPr lang="en-US" sz="2400" dirty="0">
              <a:latin typeface="Calibri"/>
              <a:cs typeface="Calibri"/>
            </a:endParaRPr>
          </a:p>
          <a:p>
            <a:pPr algn="l"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In an image, a trace is an entire column of pixels, each pixel represents a depth.</a:t>
            </a:r>
          </a:p>
          <a:p>
            <a:pPr algn="l">
              <a:spcBef>
                <a:spcPts val="800"/>
              </a:spcBef>
              <a:buClrTx/>
              <a:buSzTx/>
              <a:buFontTx/>
              <a:buNone/>
            </a:pPr>
            <a:endParaRPr lang="en-US" sz="2400" dirty="0">
              <a:latin typeface="Calibri"/>
              <a:cs typeface="Calibri"/>
            </a:endParaRPr>
          </a:p>
          <a:p>
            <a:pPr algn="l">
              <a:spcBef>
                <a:spcPts val="800"/>
              </a:spcBef>
              <a:buFont typeface="Arial" charset="0"/>
              <a:buChar char="•"/>
            </a:pPr>
            <a:r>
              <a:rPr lang="en-US" sz="2400" dirty="0">
                <a:latin typeface="Calibri"/>
                <a:cs typeface="Calibri"/>
              </a:rPr>
              <a:t>Each row corresponds to a depth and time for a measurement, as the depth increases further down.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410200" y="1600200"/>
            <a:ext cx="3503613" cy="4329113"/>
            <a:chOff x="3408" y="1008"/>
            <a:chExt cx="2207" cy="2727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944" y="3504"/>
              <a:ext cx="672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algn="l">
                <a:spcBef>
                  <a:spcPts val="1125"/>
                </a:spcBef>
              </a:pPr>
              <a:r>
                <a:rPr lang="en-US"/>
                <a:t>Pixel</a:t>
              </a: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6943" r="72920" b="6943"/>
            <a:stretch>
              <a:fillRect/>
            </a:stretch>
          </p:blipFill>
          <p:spPr bwMode="auto">
            <a:xfrm>
              <a:off x="3408" y="1008"/>
              <a:ext cx="878" cy="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06" t="6943" r="72920" b="694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128" y="1008"/>
              <a:ext cx="48" cy="2448"/>
            </a:xfrm>
            <a:prstGeom prst="rect">
              <a:avLst/>
            </a:prstGeom>
            <a:solidFill>
              <a:srgbClr val="FF0000">
                <a:alpha val="45999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4176" y="2064"/>
              <a:ext cx="528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176" y="3552"/>
              <a:ext cx="768" cy="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888" y="3456"/>
              <a:ext cx="336" cy="144"/>
            </a:xfrm>
            <a:prstGeom prst="ellipse">
              <a:avLst/>
            </a:prstGeom>
            <a:noFill/>
            <a:ln w="2844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704" y="1968"/>
              <a:ext cx="672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algn="l">
                <a:spcBef>
                  <a:spcPts val="1125"/>
                </a:spcBef>
              </a:pPr>
              <a:r>
                <a:rPr lang="en-US"/>
                <a:t>Column</a:t>
              </a: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4032" y="2111"/>
              <a:ext cx="1" cy="1346"/>
            </a:xfrm>
            <a:prstGeom prst="line">
              <a:avLst/>
            </a:prstGeom>
            <a:noFill/>
            <a:ln w="2844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3695" y="2112"/>
              <a:ext cx="338" cy="1"/>
            </a:xfrm>
            <a:prstGeom prst="line">
              <a:avLst/>
            </a:prstGeom>
            <a:noFill/>
            <a:ln w="2844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4012" y="2068"/>
              <a:ext cx="52" cy="64"/>
            </a:xfrm>
            <a:custGeom>
              <a:avLst/>
              <a:gdLst>
                <a:gd name="T0" fmla="*/ 52 w 52"/>
                <a:gd name="T1" fmla="*/ 28 h 64"/>
                <a:gd name="T2" fmla="*/ 36 w 52"/>
                <a:gd name="T3" fmla="*/ 64 h 64"/>
                <a:gd name="T4" fmla="*/ 12 w 52"/>
                <a:gd name="T5" fmla="*/ 44 h 64"/>
                <a:gd name="T6" fmla="*/ 0 w 52"/>
                <a:gd name="T7" fmla="*/ 0 h 64"/>
                <a:gd name="T8" fmla="*/ 0 w 52"/>
                <a:gd name="T9" fmla="*/ 0 h 64"/>
                <a:gd name="T10" fmla="*/ 52 w 52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52" h="64">
                  <a:moveTo>
                    <a:pt x="52" y="28"/>
                  </a:moveTo>
                  <a:cubicBezTo>
                    <a:pt x="42" y="57"/>
                    <a:pt x="49" y="45"/>
                    <a:pt x="36" y="64"/>
                  </a:cubicBezTo>
                  <a:cubicBezTo>
                    <a:pt x="26" y="43"/>
                    <a:pt x="33" y="30"/>
                    <a:pt x="12" y="44"/>
                  </a:cubicBezTo>
                  <a:cubicBezTo>
                    <a:pt x="6" y="25"/>
                    <a:pt x="0" y="21"/>
                    <a:pt x="0" y="0"/>
                  </a:cubicBezTo>
                </a:path>
              </a:pathLst>
            </a:custGeom>
            <a:noFill/>
            <a:ln w="12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7"/>
          <a:stretch>
            <a:fillRect/>
          </a:stretch>
        </p:blipFill>
        <p:spPr bwMode="auto">
          <a:xfrm>
            <a:off x="6858000" y="1143000"/>
            <a:ext cx="22860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-1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171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Snow Radar Data Products</a:t>
            </a:r>
            <a:endParaRPr lang="en-US" dirty="0"/>
          </a:p>
        </p:txBody>
      </p:sp>
      <p:pic>
        <p:nvPicPr>
          <p:cNvPr id="4" name="Content Placeholder 3" descr="image_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r="10032"/>
          <a:stretch>
            <a:fillRect/>
          </a:stretch>
        </p:blipFill>
        <p:spPr>
          <a:xfrm>
            <a:off x="2415674" y="857751"/>
            <a:ext cx="5157094" cy="23709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019" t="9430" r="10433" b="12592"/>
          <a:stretch/>
        </p:blipFill>
        <p:spPr>
          <a:xfrm>
            <a:off x="2415674" y="3388717"/>
            <a:ext cx="5157094" cy="31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– Remote Sensing</a:t>
            </a:r>
          </a:p>
          <a:p>
            <a:r>
              <a:rPr lang="en-US" dirty="0" smtClean="0"/>
              <a:t>Background – Global Climate Change</a:t>
            </a:r>
          </a:p>
          <a:p>
            <a:r>
              <a:rPr lang="en-US" dirty="0" smtClean="0"/>
              <a:t>Radar Overview</a:t>
            </a:r>
          </a:p>
          <a:p>
            <a:pPr lvl="1"/>
            <a:r>
              <a:rPr lang="en-US" dirty="0" smtClean="0"/>
              <a:t>Radar Basics </a:t>
            </a:r>
          </a:p>
          <a:p>
            <a:r>
              <a:rPr lang="en-US" dirty="0" smtClean="0"/>
              <a:t>Ice Sheet Science</a:t>
            </a:r>
          </a:p>
          <a:p>
            <a:r>
              <a:rPr lang="en-US" dirty="0" smtClean="0"/>
              <a:t>What Are We Doing?</a:t>
            </a:r>
          </a:p>
          <a:p>
            <a:r>
              <a:rPr lang="en-US" dirty="0" smtClean="0"/>
              <a:t>How Are We Doing It?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0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Accumulation Radar Data Products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90" t="9430" r="10302" b="12938"/>
          <a:stretch/>
        </p:blipFill>
        <p:spPr>
          <a:xfrm>
            <a:off x="1139476" y="1133381"/>
            <a:ext cx="6931814" cy="5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70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 Sounder Radar Data Products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019" t="9438" r="10693" b="13039"/>
          <a:stretch/>
        </p:blipFill>
        <p:spPr>
          <a:xfrm>
            <a:off x="1281910" y="1240213"/>
            <a:ext cx="6884335" cy="53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909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Developing Automated Techniques for Radar Imagery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02726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detected_bedrock_su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4" y="890264"/>
            <a:ext cx="7050508" cy="548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962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resultimage_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485"/>
            <a:ext cx="9144000" cy="40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516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Remote Sensing </a:t>
            </a:r>
          </a:p>
          <a:p>
            <a:r>
              <a:rPr lang="en-US" dirty="0" smtClean="0"/>
              <a:t>Global Climate Change</a:t>
            </a:r>
          </a:p>
          <a:p>
            <a:r>
              <a:rPr lang="en-US" dirty="0" smtClean="0"/>
              <a:t>Radar Theory </a:t>
            </a:r>
          </a:p>
          <a:p>
            <a:r>
              <a:rPr lang="en-US" dirty="0" smtClean="0"/>
              <a:t>Ice Sheet Science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70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 – Remote Sensing</a:t>
            </a:r>
          </a:p>
          <a:p>
            <a:r>
              <a:rPr lang="en-US" dirty="0"/>
              <a:t>Background – Global Climate Change</a:t>
            </a:r>
          </a:p>
          <a:p>
            <a:r>
              <a:rPr lang="en-US" dirty="0"/>
              <a:t>Radar Overview</a:t>
            </a:r>
          </a:p>
          <a:p>
            <a:pPr lvl="1"/>
            <a:r>
              <a:rPr lang="en-US" dirty="0"/>
              <a:t>Radar Basics </a:t>
            </a:r>
          </a:p>
          <a:p>
            <a:r>
              <a:rPr lang="en-US" dirty="0"/>
              <a:t>Ice Sheet Science</a:t>
            </a:r>
          </a:p>
          <a:p>
            <a:r>
              <a:rPr lang="en-US" dirty="0"/>
              <a:t>What Are We Doing?</a:t>
            </a:r>
          </a:p>
          <a:p>
            <a:r>
              <a:rPr lang="en-US" dirty="0"/>
              <a:t>How Are We Doing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8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Remote Sensing?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Remote Sensing is the art and science of </a:t>
            </a:r>
          </a:p>
          <a:p>
            <a:pPr lvl="1"/>
            <a:r>
              <a:rPr lang="en-US" dirty="0" smtClean="0"/>
              <a:t>Acquiring</a:t>
            </a:r>
          </a:p>
          <a:p>
            <a:pPr lvl="1"/>
            <a:r>
              <a:rPr lang="en-US" dirty="0" smtClean="0"/>
              <a:t>Processing and</a:t>
            </a:r>
          </a:p>
          <a:p>
            <a:pPr lvl="1"/>
            <a:r>
              <a:rPr lang="en-US" dirty="0" smtClean="0"/>
              <a:t>Interpreting</a:t>
            </a:r>
          </a:p>
          <a:p>
            <a:pPr marL="0" indent="0">
              <a:buNone/>
            </a:pPr>
            <a:r>
              <a:rPr lang="en-US" dirty="0" smtClean="0"/>
              <a:t>Images and related data obtained from ground-based, air or space-borne instruments, which record the interaction between a target and electromagnetic radiation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843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 of Remote Sensing</a:t>
            </a:r>
            <a:endParaRPr lang="en-US" dirty="0"/>
          </a:p>
        </p:txBody>
      </p:sp>
      <p:pic>
        <p:nvPicPr>
          <p:cNvPr id="4" name="Picture 3" descr="history_pig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" y="1295400"/>
            <a:ext cx="22113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istory_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06" y="2667000"/>
            <a:ext cx="3886200" cy="29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77431" y="5741988"/>
            <a:ext cx="4079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ahoma" charset="0"/>
              </a:rPr>
              <a:t>1909 - Dresden International</a:t>
            </a:r>
          </a:p>
          <a:p>
            <a:pPr eaLnBrk="0" hangingPunct="0"/>
            <a:r>
              <a:rPr lang="en-US" dirty="0">
                <a:latin typeface="Tahoma" charset="0"/>
              </a:rPr>
              <a:t>Photographic Exhibition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90056" y="1235075"/>
            <a:ext cx="4770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ahoma" charset="0"/>
              </a:rPr>
              <a:t>1903 - The Bavarian Pigeon Corps</a:t>
            </a:r>
          </a:p>
        </p:txBody>
      </p:sp>
    </p:spTree>
    <p:extLst>
      <p:ext uri="{BB962C8B-B14F-4D97-AF65-F5344CB8AC3E}">
        <p14:creationId xmlns:p14="http://schemas.microsoft.com/office/powerpoint/2010/main" val="338987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 of Remote Sensing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00200" y="3352800"/>
            <a:ext cx="3563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Tahoma" charset="0"/>
              </a:rPr>
              <a:t>1914-1918 - World War I</a:t>
            </a:r>
          </a:p>
        </p:txBody>
      </p:sp>
      <p:pic>
        <p:nvPicPr>
          <p:cNvPr id="5" name="Picture 4" descr="1902gl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429000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1143000"/>
            <a:ext cx="504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Tahoma" charset="0"/>
              </a:rPr>
              <a:t>1908 - First photos from an airplane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324600" y="3657600"/>
            <a:ext cx="2406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200"/>
              <a:t>First flight, Wright Bros., Dec. 1903</a:t>
            </a:r>
          </a:p>
        </p:txBody>
      </p:sp>
      <p:pic>
        <p:nvPicPr>
          <p:cNvPr id="8" name="Picture 7" descr="ww1 aircra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0"/>
            <a:ext cx="3657600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94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2382</TotalTime>
  <Words>1534</Words>
  <Application>Microsoft Macintosh PowerPoint</Application>
  <PresentationFormat>On-screen Show (4:3)</PresentationFormat>
  <Paragraphs>339</Paragraphs>
  <Slides>55</Slides>
  <Notes>9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Office Theme</vt:lpstr>
      <vt:lpstr>HD:Users:jemitchell:Desktop:blockdiagram.docx!OLE_LINK4</vt:lpstr>
      <vt:lpstr>HD:Users:jemitchell:Desktop:blockdiagram.docx!OLE_LINK3</vt:lpstr>
      <vt:lpstr>Bitmap Image</vt:lpstr>
      <vt:lpstr>Radar Informatics  (with application to glaciology)</vt:lpstr>
      <vt:lpstr>PowerPoint Presentation</vt:lpstr>
      <vt:lpstr>PowerPoint Presentation</vt:lpstr>
      <vt:lpstr>PowerPoint Presentation</vt:lpstr>
      <vt:lpstr>Outline</vt:lpstr>
      <vt:lpstr>Outline</vt:lpstr>
      <vt:lpstr>What is Remote Sensing?</vt:lpstr>
      <vt:lpstr>History of Remote Sensing</vt:lpstr>
      <vt:lpstr>History of Remote Sensing</vt:lpstr>
      <vt:lpstr>What is Remote Sensing?</vt:lpstr>
      <vt:lpstr>Types of Remote Sensing</vt:lpstr>
      <vt:lpstr>PowerPoint Presentation</vt:lpstr>
      <vt:lpstr>Remote Sensing Process</vt:lpstr>
      <vt:lpstr>Radiation – Target Interactions</vt:lpstr>
      <vt:lpstr>Remote Sensing Applications</vt:lpstr>
      <vt:lpstr>Outline</vt:lpstr>
      <vt:lpstr>PowerPoint Presentation</vt:lpstr>
      <vt:lpstr>PowerPoint Presentation</vt:lpstr>
      <vt:lpstr>Global Climate…</vt:lpstr>
      <vt:lpstr>Background</vt:lpstr>
      <vt:lpstr>Ice Sheet and Sea Level</vt:lpstr>
      <vt:lpstr>Disappearing Arctic Sea Ice</vt:lpstr>
      <vt:lpstr>Why Measure Sea Level Rise</vt:lpstr>
      <vt:lpstr>PowerPoint Presentation</vt:lpstr>
      <vt:lpstr>PowerPoint Presentation</vt:lpstr>
      <vt:lpstr>Outline</vt:lpstr>
      <vt:lpstr>A Brief Overview of Radar</vt:lpstr>
      <vt:lpstr>A Brief Overview of Radar</vt:lpstr>
      <vt:lpstr>A Brief Overview of Radar</vt:lpstr>
      <vt:lpstr>PowerPoint Presentation</vt:lpstr>
      <vt:lpstr>Active Remote Sensing</vt:lpstr>
      <vt:lpstr>Types of Radars</vt:lpstr>
      <vt:lpstr>How Radars Work – The Short Answer </vt:lpstr>
      <vt:lpstr>PowerPoint Presentation</vt:lpstr>
      <vt:lpstr>Side-Looking Radar System Operation</vt:lpstr>
      <vt:lpstr>Block Diagram of Radar System</vt:lpstr>
      <vt:lpstr>PowerPoint Presentation</vt:lpstr>
      <vt:lpstr>Radar Sensors</vt:lpstr>
      <vt:lpstr>Radars on A Variety of Platforms</vt:lpstr>
      <vt:lpstr>Our Radars</vt:lpstr>
      <vt:lpstr>Survey Regions</vt:lpstr>
      <vt:lpstr>PowerPoint Presentation</vt:lpstr>
      <vt:lpstr>PowerPoint Presentation</vt:lpstr>
      <vt:lpstr>Outline</vt:lpstr>
      <vt:lpstr>The Data Deluge</vt:lpstr>
      <vt:lpstr>Challenges of Processing Radar Imagery </vt:lpstr>
      <vt:lpstr>Challenges of Processing Radar Imagery </vt:lpstr>
      <vt:lpstr>Challenges of Processing Radar Imagery </vt:lpstr>
      <vt:lpstr>Snow Radar Data Products</vt:lpstr>
      <vt:lpstr>Accumulation Radar Data Products</vt:lpstr>
      <vt:lpstr>Depth Sounder Radar Data Products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Informatics  (with application)</dc:title>
  <dc:creator>JeMitchell</dc:creator>
  <cp:lastModifiedBy>JeMitchell</cp:lastModifiedBy>
  <cp:revision>58</cp:revision>
  <dcterms:created xsi:type="dcterms:W3CDTF">2013-04-13T13:52:22Z</dcterms:created>
  <dcterms:modified xsi:type="dcterms:W3CDTF">2013-04-15T13:24:55Z</dcterms:modified>
</cp:coreProperties>
</file>