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8" r:id="rId1"/>
    <p:sldMasterId id="2147483789" r:id="rId2"/>
    <p:sldMasterId id="2147483801" r:id="rId3"/>
    <p:sldMasterId id="2147483813" r:id="rId4"/>
    <p:sldMasterId id="2147483825" r:id="rId5"/>
    <p:sldMasterId id="2147483837" r:id="rId6"/>
  </p:sldMasterIdLst>
  <p:notesMasterIdLst>
    <p:notesMasterId r:id="rId41"/>
  </p:notesMasterIdLst>
  <p:handoutMasterIdLst>
    <p:handoutMasterId r:id="rId42"/>
  </p:handoutMasterIdLst>
  <p:sldIdLst>
    <p:sldId id="256" r:id="rId7"/>
    <p:sldId id="458" r:id="rId8"/>
    <p:sldId id="437" r:id="rId9"/>
    <p:sldId id="476" r:id="rId10"/>
    <p:sldId id="438" r:id="rId11"/>
    <p:sldId id="462" r:id="rId12"/>
    <p:sldId id="463" r:id="rId13"/>
    <p:sldId id="482" r:id="rId14"/>
    <p:sldId id="483" r:id="rId15"/>
    <p:sldId id="440" r:id="rId16"/>
    <p:sldId id="468" r:id="rId17"/>
    <p:sldId id="469" r:id="rId18"/>
    <p:sldId id="470" r:id="rId19"/>
    <p:sldId id="484" r:id="rId20"/>
    <p:sldId id="489" r:id="rId21"/>
    <p:sldId id="485" r:id="rId22"/>
    <p:sldId id="486" r:id="rId23"/>
    <p:sldId id="487" r:id="rId24"/>
    <p:sldId id="441" r:id="rId25"/>
    <p:sldId id="442" r:id="rId26"/>
    <p:sldId id="443" r:id="rId27"/>
    <p:sldId id="448" r:id="rId28"/>
    <p:sldId id="453" r:id="rId29"/>
    <p:sldId id="454" r:id="rId30"/>
    <p:sldId id="455" r:id="rId31"/>
    <p:sldId id="456" r:id="rId32"/>
    <p:sldId id="435" r:id="rId33"/>
    <p:sldId id="457" r:id="rId34"/>
    <p:sldId id="473" r:id="rId35"/>
    <p:sldId id="488" r:id="rId36"/>
    <p:sldId id="474" r:id="rId37"/>
    <p:sldId id="475" r:id="rId38"/>
    <p:sldId id="471" r:id="rId39"/>
    <p:sldId id="477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4" autoAdjust="0"/>
    <p:restoredTop sz="96766" autoAdjust="0"/>
  </p:normalViewPr>
  <p:slideViewPr>
    <p:cSldViewPr>
      <p:cViewPr varScale="1">
        <p:scale>
          <a:sx n="79" d="100"/>
          <a:sy n="79" d="100"/>
        </p:scale>
        <p:origin x="-68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40" d="100"/>
          <a:sy n="140" d="100"/>
        </p:scale>
        <p:origin x="-3528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69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69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69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DEAE3E-D120-DD41-92BF-750857817C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158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7952DF-6723-4740-AC72-D494E88C99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4317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E458F-BA0F-4740-A4EB-60D00899FF1E}" type="slidenum">
              <a:rPr lang="en-US"/>
              <a:pPr/>
              <a:t>1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4EB6-0896-4120-A35A-64B18633A36F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19535-087D-47F6-90CA-055DBC0A0DA4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D0B9E-36BE-4E91-8A4D-9782CF2C205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D0B9E-36BE-4E91-8A4D-9782CF2C205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D0B9E-36BE-4E91-8A4D-9782CF2C205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4EB6-0896-4120-A35A-64B18633A36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1E5829-0909-4A96-8B65-FFCCC89CAE02}" type="datetimeFigureOut">
              <a:rPr lang="en-US"/>
              <a:pPr/>
              <a:t>12/11/2010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David Wild, December 2009.  Page </a:t>
            </a:r>
            <a:fld id="{504188D5-4833-B848-961D-34F7E515A88B}" type="slidenum">
              <a:rPr lang="en-US"/>
              <a:pPr/>
              <a:t>‹#›</a:t>
            </a:fld>
            <a:endParaRPr lang="en-US"/>
          </a:p>
          <a:p>
            <a:r>
              <a:rPr lang="en-US"/>
              <a:t>http://djwild.info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822FB46-FB7B-4879-9B1A-EE9F4DE9AF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20D744-A176-4DCB-9147-2AE7B7E87481}" type="datetimeFigureOut">
              <a:rPr lang="en-US"/>
              <a:pPr/>
              <a:t>12/11/2010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David Wild, December 2009.  Page </a:t>
            </a:r>
            <a:fld id="{93A42ED0-AC6A-E34E-A6E2-BDDF514039D3}" type="slidenum">
              <a:rPr lang="en-US"/>
              <a:pPr/>
              <a:t>‹#›</a:t>
            </a:fld>
            <a:endParaRPr lang="en-US"/>
          </a:p>
          <a:p>
            <a:r>
              <a:rPr lang="en-US"/>
              <a:t>http://djwild.info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65125"/>
          </a:xfrm>
          <a:prstGeom prst="rect">
            <a:avLst/>
          </a:prstGeom>
        </p:spPr>
        <p:txBody>
          <a:bodyPr/>
          <a:lstStyle/>
          <a:p>
            <a:fld id="{3FFF1679-83E0-4571-98D7-4BB535B5F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20D744-A176-4DCB-9147-2AE7B7E87481}" type="datetimeFigureOut">
              <a:rPr lang="en-US"/>
              <a:pPr/>
              <a:t>12/11/2010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65125"/>
          </a:xfrm>
          <a:prstGeom prst="rect">
            <a:avLst/>
          </a:prstGeom>
        </p:spPr>
        <p:txBody>
          <a:bodyPr/>
          <a:lstStyle/>
          <a:p>
            <a:fld id="{3FFF1679-83E0-4571-98D7-4BB535B5F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20D744-A176-4DCB-9147-2AE7B7E87481}" type="datetimeFigureOut">
              <a:rPr lang="en-US"/>
              <a:pPr/>
              <a:t>12/11/2010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65125"/>
          </a:xfrm>
          <a:prstGeom prst="rect">
            <a:avLst/>
          </a:prstGeom>
        </p:spPr>
        <p:txBody>
          <a:bodyPr/>
          <a:lstStyle/>
          <a:p>
            <a:fld id="{3FFF1679-83E0-4571-98D7-4BB535B5F5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20D744-A176-4DCB-9147-2AE7B7E87481}" type="datetimeFigureOut">
              <a:rPr lang="en-US"/>
              <a:pPr/>
              <a:t>12/11/2010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65125"/>
          </a:xfrm>
          <a:prstGeom prst="rect">
            <a:avLst/>
          </a:prstGeom>
        </p:spPr>
        <p:txBody>
          <a:bodyPr/>
          <a:lstStyle/>
          <a:p>
            <a:fld id="{3FFF1679-83E0-4571-98D7-4BB535B5F5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20D744-A176-4DCB-9147-2AE7B7E87481}" type="datetimeFigureOut">
              <a:rPr lang="en-US"/>
              <a:pPr/>
              <a:t>12/11/2010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65125"/>
          </a:xfrm>
          <a:prstGeom prst="rect">
            <a:avLst/>
          </a:prstGeom>
        </p:spPr>
        <p:txBody>
          <a:bodyPr/>
          <a:lstStyle/>
          <a:p>
            <a:fld id="{3FFF1679-83E0-4571-98D7-4BB535B5F5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20D744-A176-4DCB-9147-2AE7B7E87481}" type="datetimeFigureOut">
              <a:rPr lang="en-US"/>
              <a:pPr/>
              <a:t>12/11/2010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65125"/>
          </a:xfrm>
          <a:prstGeom prst="rect">
            <a:avLst/>
          </a:prstGeom>
        </p:spPr>
        <p:txBody>
          <a:bodyPr/>
          <a:lstStyle/>
          <a:p>
            <a:fld id="{3FFF1679-83E0-4571-98D7-4BB535B5F5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20D744-A176-4DCB-9147-2AE7B7E87481}" type="datetimeFigureOut">
              <a:rPr lang="en-US"/>
              <a:pPr/>
              <a:t>12/11/2010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David Wild, December 2009.  Page </a:t>
            </a:r>
            <a:fld id="{D964EA33-B2E3-AA46-811E-5B87C0E21C8D}" type="slidenum">
              <a:rPr lang="en-US"/>
              <a:pPr/>
              <a:t>‹#›</a:t>
            </a:fld>
            <a:endParaRPr lang="en-US"/>
          </a:p>
          <a:p>
            <a:r>
              <a:rPr lang="en-US"/>
              <a:t>http://djwild.info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65125"/>
          </a:xfrm>
          <a:prstGeom prst="rect">
            <a:avLst/>
          </a:prstGeom>
        </p:spPr>
        <p:txBody>
          <a:bodyPr/>
          <a:lstStyle/>
          <a:p>
            <a:fld id="{3FFF1679-83E0-4571-98D7-4BB535B5F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20D744-A176-4DCB-9147-2AE7B7E87481}" type="datetimeFigureOut">
              <a:rPr lang="en-US"/>
              <a:pPr/>
              <a:t>12/11/2010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David Wild, December 2009.  Page </a:t>
            </a:r>
            <a:fld id="{506D85A4-7BF7-DD46-B08C-B821309680C2}" type="slidenum">
              <a:rPr lang="en-US"/>
              <a:pPr/>
              <a:t>‹#›</a:t>
            </a:fld>
            <a:endParaRPr lang="en-US"/>
          </a:p>
          <a:p>
            <a:r>
              <a:rPr lang="en-US"/>
              <a:t>http://djwild.info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65125"/>
          </a:xfrm>
          <a:prstGeom prst="rect">
            <a:avLst/>
          </a:prstGeom>
        </p:spPr>
        <p:txBody>
          <a:bodyPr/>
          <a:lstStyle/>
          <a:p>
            <a:fld id="{3FFF1679-83E0-4571-98D7-4BB535B5F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TI 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67500"/>
            <a:ext cx="91440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0057796"/>
      </p:ext>
    </p:extLst>
  </p:cSld>
  <p:clrMapOvr>
    <a:masterClrMapping/>
  </p:clrMapOvr>
  <p:transition spd="slow" advTm="5000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647624"/>
      </p:ext>
    </p:extLst>
  </p:cSld>
  <p:clrMapOvr>
    <a:masterClrMapping/>
  </p:clrMapOvr>
  <p:transition spd="slow" advTm="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20D744-A176-4DCB-9147-2AE7B7E87481}" type="datetimeFigureOut">
              <a:rPr lang="en-US"/>
              <a:pPr/>
              <a:t>12/11/2010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David Wild, December 2009.  Page </a:t>
            </a:r>
            <a:fld id="{6EC65AD6-AAA1-EC44-BE4A-AB0502ACD78F}" type="slidenum">
              <a:rPr lang="en-US"/>
              <a:pPr/>
              <a:t>‹#›</a:t>
            </a:fld>
            <a:endParaRPr lang="en-US"/>
          </a:p>
          <a:p>
            <a:r>
              <a:rPr lang="en-US"/>
              <a:t>http://djwild.info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65125"/>
          </a:xfrm>
          <a:prstGeom prst="rect">
            <a:avLst/>
          </a:prstGeom>
        </p:spPr>
        <p:txBody>
          <a:bodyPr/>
          <a:lstStyle/>
          <a:p>
            <a:fld id="{3FFF1679-83E0-4571-98D7-4BB535B5F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90800"/>
            <a:ext cx="7772400" cy="1362076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86214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274451"/>
      </p:ext>
    </p:extLst>
  </p:cSld>
  <p:clrMapOvr>
    <a:masterClrMapping/>
  </p:clrMapOvr>
  <p:transition spd="slow" advTm="5000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122800"/>
      </p:ext>
    </p:extLst>
  </p:cSld>
  <p:clrMapOvr>
    <a:masterClrMapping/>
  </p:clrMapOvr>
  <p:transition spd="slow" advTm="5000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196735"/>
      </p:ext>
    </p:extLst>
  </p:cSld>
  <p:clrMapOvr>
    <a:masterClrMapping/>
  </p:clrMapOvr>
  <p:transition spd="slow" advTm="5000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368311"/>
      </p:ext>
    </p:extLst>
  </p:cSld>
  <p:clrMapOvr>
    <a:masterClrMapping/>
  </p:clrMapOvr>
  <p:transition spd="slow" advTm="5000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318159"/>
      </p:ext>
    </p:extLst>
  </p:cSld>
  <p:clrMapOvr>
    <a:masterClrMapping/>
  </p:clrMapOvr>
  <p:transition spd="slow" advTm="5000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88327"/>
      </p:ext>
    </p:extLst>
  </p:cSld>
  <p:clrMapOvr>
    <a:masterClrMapping/>
  </p:clrMapOvr>
  <p:transition spd="slow" advTm="5000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097900"/>
      </p:ext>
    </p:extLst>
  </p:cSld>
  <p:clrMapOvr>
    <a:masterClrMapping/>
  </p:clrMapOvr>
  <p:transition spd="slow" advTm="5000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0183999"/>
      </p:ext>
    </p:extLst>
  </p:cSld>
  <p:clrMapOvr>
    <a:masterClrMapping/>
  </p:clrMapOvr>
  <p:transition spd="slow" advTm="5000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AD8E-9EFB-44BB-B480-F8DF2896A8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4386-2172-4514-93F3-4C0F664871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337757"/>
      </p:ext>
    </p:extLst>
  </p:cSld>
  <p:clrMapOvr>
    <a:masterClrMapping/>
  </p:clrMapOvr>
  <p:transition spd="slow" advTm="5000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4CFA0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20D744-A176-4DCB-9147-2AE7B7E87481}" type="datetimeFigureOut">
              <a:rPr lang="en-US"/>
              <a:pPr/>
              <a:t>12/11/2010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FFF1679-83E0-4571-98D7-4BB535B5F5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4CFA0"/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FAB66-3C4D-4E8B-916A-BC09E52B459A}" type="datetimeFigureOut">
              <a:rPr lang="en-US" smtClean="0"/>
              <a:pPr/>
              <a:t>12/11/2010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AED9-0196-4F0A-9E94-50834B4816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20D744-A176-4DCB-9147-2AE7B7E87481}" type="datetimeFigureOut">
              <a:rPr lang="en-US"/>
              <a:pPr/>
              <a:t>12/11/2010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David Wild, December 2009.  Page </a:t>
            </a:r>
            <a:fld id="{6E599B49-AAF0-B74B-AFCC-552825D551F6}" type="slidenum">
              <a:rPr lang="en-US"/>
              <a:pPr/>
              <a:t>‹#›</a:t>
            </a:fld>
            <a:endParaRPr lang="en-US"/>
          </a:p>
          <a:p>
            <a:r>
              <a:rPr lang="en-US"/>
              <a:t>http://djwild.info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FFF1679-83E0-4571-98D7-4BB535B5F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>
                <a:solidFill>
                  <a:srgbClr val="1851CE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1800" b="1" i="1" dirty="0">
                <a:solidFill>
                  <a:srgbClr val="E40701"/>
                </a:solidFill>
                <a:latin typeface="Calibri"/>
                <a:ea typeface="+mn-ea"/>
                <a:cs typeface="+mn-cs"/>
              </a:rPr>
              <a:t>A</a:t>
            </a:r>
            <a:r>
              <a:rPr lang="en-US" sz="1800" b="1" i="1" dirty="0">
                <a:solidFill>
                  <a:srgbClr val="EFBA00"/>
                </a:solidFill>
                <a:latin typeface="Calibri"/>
                <a:ea typeface="+mn-ea"/>
                <a:cs typeface="+mn-cs"/>
              </a:rPr>
              <a:t>L</a:t>
            </a:r>
            <a:r>
              <a:rPr lang="en-US" sz="1800" b="1" i="1" dirty="0">
                <a:solidFill>
                  <a:srgbClr val="1851CE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1800" b="1" i="1" dirty="0">
                <a:solidFill>
                  <a:srgbClr val="18A221"/>
                </a:solidFill>
                <a:latin typeface="Calibri"/>
                <a:ea typeface="+mn-ea"/>
                <a:cs typeface="+mn-cs"/>
              </a:rPr>
              <a:t>A</a:t>
            </a:r>
            <a:endParaRPr lang="en-US" sz="1800" dirty="0">
              <a:solidFill>
                <a:prstClr val="black"/>
              </a:solidFill>
              <a:latin typeface="Corbel" pitchFamily="34" charset="0"/>
              <a:ea typeface="+mn-ea"/>
              <a:cs typeface="+mn-cs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62508"/>
            <a:ext cx="2133600" cy="365125"/>
          </a:xfrm>
        </p:spPr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6183" y="6361590"/>
            <a:ext cx="21336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20D744-A176-4DCB-9147-2AE7B7E87481}" type="datetimeFigureOut">
              <a:rPr lang="en-US"/>
              <a:pPr/>
              <a:t>12/11/2010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David Wild, December 2009.  Page </a:t>
            </a:r>
            <a:fld id="{AF85AE3F-9655-DD41-BE0F-A6E664ACD59A}" type="slidenum">
              <a:rPr lang="en-US"/>
              <a:pPr/>
              <a:t>‹#›</a:t>
            </a:fld>
            <a:endParaRPr lang="en-US"/>
          </a:p>
          <a:p>
            <a:r>
              <a:rPr lang="en-US"/>
              <a:t>http://djwild.info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  <a:prstGeom prst="rect">
            <a:avLst/>
          </a:prstGeom>
        </p:spPr>
        <p:txBody>
          <a:bodyPr/>
          <a:lstStyle/>
          <a:p>
            <a:fld id="{3FFF1679-83E0-4571-98D7-4BB535B5F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>
                <a:solidFill>
                  <a:srgbClr val="1851CE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1800" b="1" i="1" dirty="0">
                <a:solidFill>
                  <a:srgbClr val="E40701"/>
                </a:solidFill>
                <a:latin typeface="Calibri"/>
                <a:ea typeface="+mn-ea"/>
                <a:cs typeface="+mn-cs"/>
              </a:rPr>
              <a:t>A</a:t>
            </a:r>
            <a:r>
              <a:rPr lang="en-US" sz="1800" b="1" i="1" dirty="0">
                <a:solidFill>
                  <a:srgbClr val="EFBA00"/>
                </a:solidFill>
                <a:latin typeface="Calibri"/>
                <a:ea typeface="+mn-ea"/>
                <a:cs typeface="+mn-cs"/>
              </a:rPr>
              <a:t>L</a:t>
            </a:r>
            <a:r>
              <a:rPr lang="en-US" sz="1800" b="1" i="1" dirty="0">
                <a:solidFill>
                  <a:srgbClr val="1851CE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1800" b="1" i="1" dirty="0">
                <a:solidFill>
                  <a:srgbClr val="18A221"/>
                </a:solidFill>
                <a:latin typeface="Calibri"/>
                <a:ea typeface="+mn-ea"/>
                <a:cs typeface="+mn-cs"/>
              </a:rPr>
              <a:t>A</a:t>
            </a:r>
            <a:endParaRPr lang="en-US" sz="1800" dirty="0">
              <a:solidFill>
                <a:prstClr val="black"/>
              </a:solidFill>
              <a:latin typeface="Corbel" pitchFamily="34" charset="0"/>
              <a:ea typeface="+mn-ea"/>
              <a:cs typeface="+mn-cs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62508"/>
            <a:ext cx="2133600" cy="365125"/>
          </a:xfrm>
        </p:spPr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6183" y="6361590"/>
            <a:ext cx="21336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20D744-A176-4DCB-9147-2AE7B7E87481}" type="datetimeFigureOut">
              <a:rPr lang="en-US"/>
              <a:pPr/>
              <a:t>12/11/2010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David Wild, December 2009.  Page </a:t>
            </a:r>
            <a:fld id="{6E584816-8622-8743-84F0-C6F1FD55099F}" type="slidenum">
              <a:rPr lang="en-US"/>
              <a:pPr/>
              <a:t>‹#›</a:t>
            </a:fld>
            <a:endParaRPr lang="en-US"/>
          </a:p>
          <a:p>
            <a:r>
              <a:rPr lang="en-US"/>
              <a:t>http://djwild.info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FFF1679-83E0-4571-98D7-4BB535B5F5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sz="1800" b="1" i="1" dirty="0">
                <a:solidFill>
                  <a:srgbClr val="E40701"/>
                </a:solidFill>
                <a:latin typeface="Calibri" pitchFamily="34" charset="0"/>
                <a:ea typeface="+mn-ea"/>
                <a:cs typeface="+mn-cs"/>
              </a:rPr>
              <a:t>A</a:t>
            </a:r>
            <a:r>
              <a:rPr lang="en-US" sz="1800" b="1" i="1" dirty="0">
                <a:solidFill>
                  <a:srgbClr val="EFBA00"/>
                </a:solidFill>
                <a:latin typeface="Calibri" pitchFamily="34" charset="0"/>
                <a:ea typeface="+mn-ea"/>
                <a:cs typeface="+mn-cs"/>
              </a:rPr>
              <a:t>L</a:t>
            </a:r>
            <a:r>
              <a:rPr lang="en-US" sz="1800" b="1" i="1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sz="1800" b="1" i="1" dirty="0">
                <a:solidFill>
                  <a:srgbClr val="18A221"/>
                </a:solidFill>
                <a:latin typeface="Calibri" pitchFamily="34" charset="0"/>
                <a:ea typeface="+mn-ea"/>
                <a:cs typeface="+mn-cs"/>
              </a:rPr>
              <a:t>A</a:t>
            </a:r>
            <a:endParaRPr lang="en-US" sz="1800" dirty="0">
              <a:solidFill>
                <a:prstClr val="black"/>
              </a:solidFill>
              <a:latin typeface="Corbel" pitchFamily="34" charset="0"/>
              <a:ea typeface="+mn-ea"/>
              <a:cs typeface="+mn-cs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62508"/>
            <a:ext cx="2133600" cy="365125"/>
          </a:xfrm>
        </p:spPr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6183" y="6361590"/>
            <a:ext cx="21336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20D744-A176-4DCB-9147-2AE7B7E87481}" type="datetimeFigureOut">
              <a:rPr lang="en-US"/>
              <a:pPr/>
              <a:t>12/11/2010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David Wild, December 2009.  Page </a:t>
            </a:r>
            <a:fld id="{50855F52-1915-3D4A-B6DD-8EB31E233C77}" type="slidenum">
              <a:rPr lang="en-US"/>
              <a:pPr/>
              <a:t>‹#›</a:t>
            </a:fld>
            <a:endParaRPr lang="en-US"/>
          </a:p>
          <a:p>
            <a:r>
              <a:rPr lang="en-US"/>
              <a:t>http://djwild.info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  <a:prstGeom prst="rect">
            <a:avLst/>
          </a:prstGeom>
        </p:spPr>
        <p:txBody>
          <a:bodyPr/>
          <a:lstStyle/>
          <a:p>
            <a:fld id="{3FFF1679-83E0-4571-98D7-4BB535B5F5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20D744-A176-4DCB-9147-2AE7B7E87481}" type="datetimeFigureOut">
              <a:rPr lang="en-US"/>
              <a:pPr/>
              <a:t>12/11/2010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David Wild, December 2009.  Page </a:t>
            </a:r>
            <a:fld id="{7707AD77-9162-9341-B8B8-BB86BBE74427}" type="slidenum">
              <a:rPr lang="en-US"/>
              <a:pPr/>
              <a:t>‹#›</a:t>
            </a:fld>
            <a:endParaRPr lang="en-US"/>
          </a:p>
          <a:p>
            <a:r>
              <a:rPr lang="en-US"/>
              <a:t>http://djwild.info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  <a:prstGeom prst="rect">
            <a:avLst/>
          </a:prstGeom>
        </p:spPr>
        <p:txBody>
          <a:bodyPr/>
          <a:lstStyle/>
          <a:p>
            <a:fld id="{3FFF1679-83E0-4571-98D7-4BB535B5F5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20D744-A176-4DCB-9147-2AE7B7E87481}" type="datetimeFigureOut">
              <a:rPr lang="en-US"/>
              <a:pPr/>
              <a:t>12/11/2010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David Wild, December 2009.  Page </a:t>
            </a:r>
            <a:fld id="{A621D164-C7CD-6741-8D8A-31C38B6E71E9}" type="slidenum">
              <a:rPr lang="en-US"/>
              <a:pPr/>
              <a:t>‹#›</a:t>
            </a:fld>
            <a:endParaRPr lang="en-US"/>
          </a:p>
          <a:p>
            <a:r>
              <a:rPr lang="en-US"/>
              <a:t>http://djwild.info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609600" cy="365125"/>
          </a:xfrm>
          <a:prstGeom prst="rect">
            <a:avLst/>
          </a:prstGeom>
        </p:spPr>
        <p:txBody>
          <a:bodyPr/>
          <a:lstStyle/>
          <a:p>
            <a:fld id="{3FFF1679-83E0-4571-98D7-4BB535B5F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533400"/>
            <a:ext cx="89154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pic>
        <p:nvPicPr>
          <p:cNvPr id="17" name="Picture 11" descr="SoIC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52400" y="6400800"/>
            <a:ext cx="1905000" cy="38319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5105400" y="6400800"/>
            <a:ext cx="39307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NIPS 2010 </a:t>
            </a:r>
            <a:r>
              <a:rPr lang="en-US" sz="1200" i="0" dirty="0" smtClean="0"/>
              <a:t>Judy</a:t>
            </a:r>
            <a:r>
              <a:rPr lang="en-US" sz="1200" i="0" baseline="0" dirty="0" smtClean="0"/>
              <a:t> </a:t>
            </a:r>
            <a:r>
              <a:rPr lang="en-US" sz="1200" i="0" baseline="0" dirty="0" err="1" smtClean="0"/>
              <a:t>Qiu</a:t>
            </a:r>
            <a:r>
              <a:rPr lang="en-US" sz="1200" i="0" baseline="0" dirty="0" smtClean="0"/>
              <a:t> and D</a:t>
            </a:r>
            <a:r>
              <a:rPr lang="en-US" sz="1200" i="0" dirty="0" smtClean="0"/>
              <a:t>avid</a:t>
            </a:r>
            <a:r>
              <a:rPr lang="en-US" sz="1200" i="0" baseline="0" dirty="0" smtClean="0"/>
              <a:t> </a:t>
            </a:r>
            <a:r>
              <a:rPr lang="en-US" sz="1200" i="0" baseline="0" dirty="0"/>
              <a:t>Wild,  </a:t>
            </a:r>
            <a:r>
              <a:rPr lang="en-US" sz="1200" i="0" baseline="0" dirty="0" smtClean="0"/>
              <a:t>December 2010. </a:t>
            </a:r>
            <a:endParaRPr lang="en-US" i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632460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6477000" y="5833080"/>
            <a:ext cx="2667000" cy="838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53CAD8E-9EFB-44BB-B480-F8DF2896A8E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12/11/2010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5FB4386-2172-4514-93F3-4C0F6648711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2" descr="Hom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28343"/>
            <a:ext cx="1619250" cy="44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500"/>
            <a:ext cx="301942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817955"/>
            <a:ext cx="3733800" cy="84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-2438"/>
            <a:ext cx="9144000" cy="189914"/>
          </a:xfrm>
          <a:prstGeom prst="rect">
            <a:avLst/>
          </a:prstGeom>
          <a:solidFill>
            <a:srgbClr val="2E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71280"/>
            <a:ext cx="9144000" cy="189914"/>
          </a:xfrm>
          <a:prstGeom prst="rect">
            <a:avLst/>
          </a:prstGeom>
          <a:solidFill>
            <a:srgbClr val="2E64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7300"/>
            <a:ext cx="8229600" cy="803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855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 spd="slow" advTm="5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000" b="0" kern="1200">
          <a:solidFill>
            <a:srgbClr val="A6132B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6132B"/>
        </a:buClr>
        <a:buFont typeface="Webdings" pitchFamily="18" charset="2"/>
        <a:buChar char="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6132B"/>
        </a:buClr>
        <a:buFont typeface="Webdings" pitchFamily="18" charset="2"/>
        <a:buChar char="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6132B"/>
        </a:buClr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6132B"/>
        </a:buClr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6132B"/>
        </a:buClr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rgbClr val="E4CFA0"/>
                </a:solidFill>
              </a:defRPr>
            </a:lvl1pPr>
          </a:lstStyle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</a:pPr>
            <a:fld id="{E08FAB66-3C4D-4E8B-916A-BC09E52B459A}" type="datetimeFigureOut">
              <a:rPr lang="en-US" smtClean="0">
                <a:latin typeface="Calibri"/>
                <a:ea typeface="+mn-ea"/>
                <a:cs typeface="+mn-cs"/>
              </a:rPr>
              <a:pPr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t>12/11/2010</a:t>
            </a:fld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rgbClr val="E4CFA0"/>
                </a:solidFill>
              </a:defRPr>
            </a:lvl1pPr>
          </a:lstStyle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</a:pPr>
            <a:fld id="{153AAED9-0196-4F0A-9E94-50834B4816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 descr="H:\Projects\SC09 Kiosk\Forward&amp;BackBt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62750" y="5599043"/>
            <a:ext cx="2286000" cy="125895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rgbClr val="E4CFA0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E4CFA0"/>
          </a:solidFill>
          <a:latin typeface="+mn-lt"/>
          <a:ea typeface="+mn-ea"/>
          <a:cs typeface="+mn-cs"/>
        </a:defRPr>
      </a:lvl1pPr>
      <a:lvl2pPr marL="742913" indent="-285736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E4CFA0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E4CFA0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E4CFA0"/>
          </a:solidFill>
          <a:latin typeface="+mn-lt"/>
          <a:ea typeface="+mn-ea"/>
          <a:cs typeface="+mn-cs"/>
        </a:defRPr>
      </a:lvl4pPr>
      <a:lvl5pPr marL="2057297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E4CFA0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>
                <a:solidFill>
                  <a:srgbClr val="1851CE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1800" b="1" i="1" dirty="0">
                <a:solidFill>
                  <a:srgbClr val="E40701"/>
                </a:solidFill>
                <a:latin typeface="Calibri"/>
                <a:ea typeface="+mn-ea"/>
                <a:cs typeface="+mn-cs"/>
              </a:rPr>
              <a:t>A</a:t>
            </a:r>
            <a:r>
              <a:rPr lang="en-US" sz="1800" b="1" i="1" dirty="0">
                <a:solidFill>
                  <a:srgbClr val="EFBA00"/>
                </a:solidFill>
                <a:latin typeface="Calibri"/>
                <a:ea typeface="+mn-ea"/>
                <a:cs typeface="+mn-cs"/>
              </a:rPr>
              <a:t>L</a:t>
            </a:r>
            <a:r>
              <a:rPr lang="en-US" sz="1800" b="1" i="1" dirty="0">
                <a:solidFill>
                  <a:srgbClr val="1851CE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1800" b="1" i="1" dirty="0">
                <a:solidFill>
                  <a:srgbClr val="18A221"/>
                </a:solidFill>
                <a:latin typeface="Calibri"/>
                <a:ea typeface="+mn-ea"/>
                <a:cs typeface="+mn-cs"/>
              </a:rPr>
              <a:t>A</a:t>
            </a:r>
            <a:endParaRPr lang="en-US" sz="1800" dirty="0">
              <a:solidFill>
                <a:prstClr val="black"/>
              </a:solidFill>
              <a:latin typeface="Corbel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>
                <a:solidFill>
                  <a:srgbClr val="1851CE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1800" b="1" i="1" dirty="0">
                <a:solidFill>
                  <a:srgbClr val="E40701"/>
                </a:solidFill>
                <a:latin typeface="Calibri"/>
                <a:ea typeface="+mn-ea"/>
                <a:cs typeface="+mn-cs"/>
              </a:rPr>
              <a:t>A</a:t>
            </a:r>
            <a:r>
              <a:rPr lang="en-US" sz="1800" b="1" i="1" dirty="0">
                <a:solidFill>
                  <a:srgbClr val="EFBA00"/>
                </a:solidFill>
                <a:latin typeface="Calibri"/>
                <a:ea typeface="+mn-ea"/>
                <a:cs typeface="+mn-cs"/>
              </a:rPr>
              <a:t>L</a:t>
            </a:r>
            <a:r>
              <a:rPr lang="en-US" sz="1800" b="1" i="1" dirty="0">
                <a:solidFill>
                  <a:srgbClr val="1851CE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1800" b="1" i="1" dirty="0">
                <a:solidFill>
                  <a:srgbClr val="18A221"/>
                </a:solidFill>
                <a:latin typeface="Calibri"/>
                <a:ea typeface="+mn-ea"/>
                <a:cs typeface="+mn-cs"/>
              </a:rPr>
              <a:t>A</a:t>
            </a:r>
            <a:endParaRPr lang="en-US" sz="1800" dirty="0">
              <a:solidFill>
                <a:prstClr val="black"/>
              </a:solidFill>
              <a:latin typeface="Corbel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sz="1800" b="1" i="1" dirty="0">
                <a:solidFill>
                  <a:srgbClr val="E40701"/>
                </a:solidFill>
                <a:latin typeface="Calibri" pitchFamily="34" charset="0"/>
                <a:ea typeface="+mn-ea"/>
                <a:cs typeface="+mn-cs"/>
              </a:rPr>
              <a:t>A</a:t>
            </a:r>
            <a:r>
              <a:rPr lang="en-US" sz="1800" b="1" i="1" dirty="0">
                <a:solidFill>
                  <a:srgbClr val="EFBA00"/>
                </a:solidFill>
                <a:latin typeface="Calibri" pitchFamily="34" charset="0"/>
                <a:ea typeface="+mn-ea"/>
                <a:cs typeface="+mn-cs"/>
              </a:rPr>
              <a:t>L</a:t>
            </a:r>
            <a:r>
              <a:rPr lang="en-US" sz="1800" b="1" i="1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sz="1800" b="1" i="1" dirty="0">
                <a:solidFill>
                  <a:srgbClr val="18A221"/>
                </a:solidFill>
                <a:latin typeface="Calibri" pitchFamily="34" charset="0"/>
                <a:ea typeface="+mn-ea"/>
                <a:cs typeface="+mn-cs"/>
              </a:rPr>
              <a:t>A</a:t>
            </a:r>
            <a:endParaRPr lang="en-US" sz="1800" dirty="0">
              <a:solidFill>
                <a:prstClr val="black"/>
              </a:solidFill>
              <a:latin typeface="Corbel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0"/>
            <a:ext cx="87249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7848600" cy="838200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Analyzing large-scale </a:t>
            </a:r>
            <a:r>
              <a:rPr lang="en-US" sz="3200" b="1" dirty="0" err="1">
                <a:solidFill>
                  <a:schemeClr val="tx1"/>
                </a:solidFill>
              </a:rPr>
              <a:t>cheminformatics</a:t>
            </a:r>
            <a:r>
              <a:rPr lang="en-US" sz="3200" b="1" dirty="0">
                <a:solidFill>
                  <a:schemeClr val="tx1"/>
                </a:solidFill>
              </a:rPr>
              <a:t> and </a:t>
            </a:r>
            <a:r>
              <a:rPr lang="en-US" sz="3200" b="1" dirty="0" err="1">
                <a:solidFill>
                  <a:schemeClr val="tx1"/>
                </a:solidFill>
              </a:rPr>
              <a:t>chemogenomics</a:t>
            </a:r>
            <a:r>
              <a:rPr lang="en-US" sz="3200" b="1" dirty="0">
                <a:solidFill>
                  <a:schemeClr val="tx1"/>
                </a:solidFill>
              </a:rPr>
              <a:t> datasets through dimension reduction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971800"/>
            <a:ext cx="5334000" cy="1752600"/>
          </a:xfrm>
        </p:spPr>
        <p:txBody>
          <a:bodyPr/>
          <a:lstStyle/>
          <a:p>
            <a:pPr algn="l"/>
            <a:r>
              <a:rPr lang="en-US" sz="1800" b="1" dirty="0">
                <a:solidFill>
                  <a:srgbClr val="2F2F26"/>
                </a:solidFill>
              </a:rPr>
              <a:t>David J. </a:t>
            </a:r>
            <a:r>
              <a:rPr lang="en-US" sz="1800" b="1" dirty="0" smtClean="0">
                <a:solidFill>
                  <a:srgbClr val="2F2F26"/>
                </a:solidFill>
              </a:rPr>
              <a:t>Wild</a:t>
            </a:r>
            <a:endParaRPr lang="en-US" sz="1800" dirty="0" smtClean="0">
              <a:solidFill>
                <a:srgbClr val="2F2F26"/>
              </a:solidFill>
            </a:endParaRPr>
          </a:p>
          <a:p>
            <a:pPr algn="l"/>
            <a:r>
              <a:rPr lang="en-US" dirty="0">
                <a:solidFill>
                  <a:srgbClr val="2F2F26"/>
                </a:solidFill>
              </a:rPr>
              <a:t>Assistant Professor &amp; Director, </a:t>
            </a:r>
            <a:r>
              <a:rPr lang="en-US" dirty="0" err="1">
                <a:solidFill>
                  <a:srgbClr val="2F2F26"/>
                </a:solidFill>
              </a:rPr>
              <a:t>Cheminformatics</a:t>
            </a:r>
            <a:r>
              <a:rPr lang="en-US" dirty="0">
                <a:solidFill>
                  <a:srgbClr val="2F2F26"/>
                </a:solidFill>
              </a:rPr>
              <a:t> Program</a:t>
            </a:r>
            <a:br>
              <a:rPr lang="en-US" dirty="0">
                <a:solidFill>
                  <a:srgbClr val="2F2F26"/>
                </a:solidFill>
              </a:rPr>
            </a:br>
            <a:r>
              <a:rPr lang="en-US" dirty="0">
                <a:solidFill>
                  <a:srgbClr val="2F2F26"/>
                </a:solidFill>
              </a:rPr>
              <a:t>Indiana University School of Informatics and Computing</a:t>
            </a:r>
            <a:br>
              <a:rPr lang="en-US" dirty="0">
                <a:solidFill>
                  <a:srgbClr val="2F2F26"/>
                </a:solidFill>
              </a:rPr>
            </a:br>
            <a:r>
              <a:rPr lang="en-US" dirty="0" err="1">
                <a:solidFill>
                  <a:srgbClr val="2F2F26"/>
                </a:solidFill>
              </a:rPr>
              <a:t>djwild@indiana.edu</a:t>
            </a:r>
            <a:r>
              <a:rPr lang="en-US" dirty="0">
                <a:solidFill>
                  <a:srgbClr val="2F2F26"/>
                </a:solidFill>
              </a:rPr>
              <a:t> - http://</a:t>
            </a:r>
            <a:r>
              <a:rPr lang="en-US" dirty="0" err="1">
                <a:solidFill>
                  <a:srgbClr val="2F2F26"/>
                </a:solidFill>
              </a:rPr>
              <a:t>djwild.</a:t>
            </a:r>
            <a:r>
              <a:rPr lang="en-US" dirty="0" err="1" smtClean="0">
                <a:solidFill>
                  <a:srgbClr val="2F2F26"/>
                </a:solidFill>
              </a:rPr>
              <a:t>info</a:t>
            </a:r>
            <a:endParaRPr lang="en-US" dirty="0">
              <a:solidFill>
                <a:srgbClr val="2F2F26"/>
              </a:solidFill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7842250" y="6211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8678" y="3048000"/>
            <a:ext cx="124212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 descr="8734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1219200" cy="12192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19400" y="1676400"/>
            <a:ext cx="5334000" cy="175260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3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smtClean="0">
                <a:solidFill>
                  <a:srgbClr val="2F2F26"/>
                </a:solidFill>
              </a:rPr>
              <a:t>Judy </a:t>
            </a:r>
            <a:r>
              <a:rPr lang="en-US" sz="1800" b="1" dirty="0" err="1" smtClean="0">
                <a:solidFill>
                  <a:srgbClr val="2F2F26"/>
                </a:solidFill>
              </a:rPr>
              <a:t>Qiu</a:t>
            </a:r>
            <a:endParaRPr lang="en-US" sz="1800" dirty="0" smtClean="0">
              <a:solidFill>
                <a:srgbClr val="2F2F26"/>
              </a:solidFill>
            </a:endParaRPr>
          </a:p>
          <a:p>
            <a:pPr algn="l"/>
            <a:r>
              <a:rPr lang="en-US" dirty="0" smtClean="0">
                <a:solidFill>
                  <a:srgbClr val="2F2F26"/>
                </a:solidFill>
              </a:rPr>
              <a:t>Assistant Professor &amp; Director, Salsa HPC lab</a:t>
            </a:r>
            <a:br>
              <a:rPr lang="en-US" dirty="0" smtClean="0">
                <a:solidFill>
                  <a:srgbClr val="2F2F26"/>
                </a:solidFill>
              </a:rPr>
            </a:br>
            <a:r>
              <a:rPr lang="en-US" dirty="0" smtClean="0">
                <a:solidFill>
                  <a:srgbClr val="2F2F26"/>
                </a:solidFill>
              </a:rPr>
              <a:t>Indiana University School of Informatics and Computing</a:t>
            </a:r>
            <a:br>
              <a:rPr lang="en-US" dirty="0" smtClean="0">
                <a:solidFill>
                  <a:srgbClr val="2F2F26"/>
                </a:solidFill>
              </a:rPr>
            </a:br>
            <a:r>
              <a:rPr lang="en-US" dirty="0" err="1" smtClean="0">
                <a:solidFill>
                  <a:srgbClr val="2F2F26"/>
                </a:solidFill>
              </a:rPr>
              <a:t>xqiu@indiana.edu</a:t>
            </a:r>
            <a:r>
              <a:rPr lang="en-US" dirty="0" smtClean="0">
                <a:solidFill>
                  <a:srgbClr val="2F2F26"/>
                </a:solidFill>
              </a:rPr>
              <a:t> - http://</a:t>
            </a:r>
            <a:r>
              <a:rPr lang="en-US" dirty="0" err="1" smtClean="0">
                <a:solidFill>
                  <a:srgbClr val="2F2F26"/>
                </a:solidFill>
              </a:rPr>
              <a:t>salsahpc.indiana.edu</a:t>
            </a:r>
            <a:endParaRPr lang="en-US" dirty="0" smtClean="0">
              <a:solidFill>
                <a:srgbClr val="2F2F26"/>
              </a:solidFill>
            </a:endParaRP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9" name="Picture 8" descr="Fox_120by180_pixel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4343400"/>
            <a:ext cx="1219200" cy="152400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819400" y="4267200"/>
            <a:ext cx="5334000" cy="1752600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2F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Geoffrey C. Fox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2F2F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0000"/>
            </a:pPr>
            <a:r>
              <a:rPr lang="en-US" sz="1400" dirty="0" smtClean="0">
                <a:solidFill>
                  <a:srgbClr val="2F2F26"/>
                </a:solidFill>
                <a:latin typeface="+mn-lt"/>
                <a:ea typeface="+mn-ea"/>
                <a:cs typeface="+mn-cs"/>
              </a:rPr>
              <a:t>Associate Dean of Research and Graduate Studies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0000"/>
            </a:pPr>
            <a:r>
              <a:rPr lang="en-US" sz="1400" dirty="0" smtClean="0">
                <a:solidFill>
                  <a:srgbClr val="2F2F26"/>
                </a:solidFill>
                <a:latin typeface="+mn-lt"/>
                <a:ea typeface="+mn-ea"/>
                <a:cs typeface="+mn-cs"/>
              </a:rPr>
              <a:t>Director of Digital Science Center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F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Indiana University School of Informatics and Computing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F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F2F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gcfd@indiana.edu - http://salsahpc.indiana.edu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scale dimension reduction with GTM/MDS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2 methods of dimension reduction: GTM clustering (requires descriptor vectors) and MDS (descriptor vectors or similarity matrix) to map descriptor spaces into 3 dimensions</a:t>
            </a:r>
          </a:p>
          <a:p>
            <a:r>
              <a:rPr lang="en-US" dirty="0" smtClean="0"/>
              <a:t>Our </a:t>
            </a:r>
            <a:r>
              <a:rPr lang="en-US" dirty="0"/>
              <a:t>descriptor spaces are similarity space (MACCS keys) and SALI space (normalized SALI values used as similarity). Only MDS can work with the SALI space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11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>
            <a:normAutofit/>
          </a:bodyPr>
          <a:lstStyle/>
          <a:p>
            <a:pPr marL="228600" indent="-228600"/>
            <a:r>
              <a:rPr lang="en-US" sz="3200" b="1" dirty="0" smtClean="0">
                <a:latin typeface="+mj-lt"/>
              </a:rPr>
              <a:t>Multidimensional Scaling (MDS)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572000"/>
          </a:xfrm>
        </p:spPr>
        <p:txBody>
          <a:bodyPr>
            <a:normAutofit fontScale="85000" lnSpcReduction="10000"/>
          </a:bodyPr>
          <a:lstStyle/>
          <a:p>
            <a:pPr marL="228600" indent="-228600"/>
            <a:r>
              <a:rPr lang="en-US" sz="2000" dirty="0" smtClean="0">
                <a:latin typeface="+mj-lt"/>
              </a:rPr>
              <a:t>Given the proximity information among points.</a:t>
            </a:r>
          </a:p>
          <a:p>
            <a:pPr marL="228600" indent="-228600"/>
            <a:r>
              <a:rPr lang="en-US" sz="2000" dirty="0" smtClean="0">
                <a:latin typeface="+mj-lt"/>
              </a:rPr>
              <a:t>Optimization problem to find mapping in target dimension of the data based on given </a:t>
            </a:r>
            <a:r>
              <a:rPr lang="en-US" sz="2000" dirty="0" err="1" smtClean="0">
                <a:latin typeface="+mj-lt"/>
              </a:rPr>
              <a:t>pairwise</a:t>
            </a:r>
            <a:r>
              <a:rPr lang="en-US" sz="2000" dirty="0" smtClean="0">
                <a:latin typeface="+mj-lt"/>
              </a:rPr>
              <a:t> proximity information while minimize the objective function.</a:t>
            </a:r>
          </a:p>
          <a:p>
            <a:pPr marL="228600" indent="-228600"/>
            <a:r>
              <a:rPr lang="en-US" sz="2000" dirty="0" smtClean="0">
                <a:latin typeface="+mj-lt"/>
              </a:rPr>
              <a:t>Objective functions: STRESS (1) or SSTRESS (2)</a:t>
            </a:r>
          </a:p>
          <a:p>
            <a:pPr marL="228600" indent="-228600"/>
            <a:endParaRPr lang="en-US" sz="2000" dirty="0" smtClean="0">
              <a:latin typeface="+mj-lt"/>
            </a:endParaRPr>
          </a:p>
          <a:p>
            <a:pPr marL="228600" indent="-228600"/>
            <a:endParaRPr lang="en-US" sz="2000" dirty="0" smtClean="0">
              <a:latin typeface="+mj-lt"/>
            </a:endParaRPr>
          </a:p>
          <a:p>
            <a:pPr marL="228600" indent="-228600"/>
            <a:endParaRPr lang="en-US" sz="2000" dirty="0" smtClean="0">
              <a:latin typeface="+mj-lt"/>
            </a:endParaRPr>
          </a:p>
          <a:p>
            <a:pPr marL="228600" indent="-228600"/>
            <a:endParaRPr lang="en-US" sz="2000" dirty="0" smtClean="0">
              <a:latin typeface="+mj-lt"/>
            </a:endParaRPr>
          </a:p>
          <a:p>
            <a:pPr marL="228600" indent="-228600"/>
            <a:r>
              <a:rPr lang="en-US" sz="2000" dirty="0" smtClean="0">
                <a:latin typeface="+mj-lt"/>
              </a:rPr>
              <a:t>Only needs </a:t>
            </a:r>
            <a:r>
              <a:rPr lang="en-US" sz="2000" dirty="0" err="1" smtClean="0">
                <a:latin typeface="+mj-lt"/>
              </a:rPr>
              <a:t>pairwise</a:t>
            </a:r>
            <a:r>
              <a:rPr lang="en-US" sz="2000" dirty="0" smtClean="0">
                <a:latin typeface="+mj-lt"/>
              </a:rPr>
              <a:t> dissimilarities </a:t>
            </a:r>
            <a:r>
              <a:rPr lang="en-US" sz="2000" dirty="0" smtClean="0">
                <a:latin typeface="+mj-lt"/>
                <a:sym typeface="Symbol"/>
              </a:rPr>
              <a:t></a:t>
            </a:r>
            <a:r>
              <a:rPr lang="en-US" sz="2000" i="1" baseline="-25000" dirty="0" err="1" smtClean="0">
                <a:latin typeface="+mj-lt"/>
                <a:sym typeface="Symbol"/>
              </a:rPr>
              <a:t>ij</a:t>
            </a:r>
            <a:r>
              <a:rPr lang="en-US" sz="2000" dirty="0" smtClean="0">
                <a:latin typeface="+mj-lt"/>
                <a:sym typeface="Symbol"/>
              </a:rPr>
              <a:t> </a:t>
            </a:r>
            <a:r>
              <a:rPr lang="en-US" sz="2000" dirty="0" smtClean="0">
                <a:latin typeface="+mj-lt"/>
              </a:rPr>
              <a:t>between original points </a:t>
            </a:r>
          </a:p>
          <a:p>
            <a:pPr marL="628650" lvl="1" indent="-228600"/>
            <a:r>
              <a:rPr lang="en-US" sz="1800" dirty="0" smtClean="0">
                <a:latin typeface="+mj-lt"/>
              </a:rPr>
              <a:t>(not necessary to be Euclidean distance)</a:t>
            </a:r>
          </a:p>
          <a:p>
            <a:pPr marL="228600" indent="-228600"/>
            <a:r>
              <a:rPr lang="en-US" sz="2000" dirty="0" err="1" smtClean="0">
                <a:latin typeface="+mj-lt"/>
              </a:rPr>
              <a:t>d</a:t>
            </a:r>
            <a:r>
              <a:rPr lang="en-US" sz="2000" i="1" baseline="-25000" dirty="0" err="1" smtClean="0">
                <a:latin typeface="+mj-lt"/>
              </a:rPr>
              <a:t>ij</a:t>
            </a:r>
            <a:r>
              <a:rPr lang="en-US" sz="2000" dirty="0" smtClean="0">
                <a:latin typeface="+mj-lt"/>
              </a:rPr>
              <a:t>(</a:t>
            </a:r>
            <a:r>
              <a:rPr lang="en-US" sz="2000" b="1" dirty="0" smtClean="0">
                <a:latin typeface="+mj-lt"/>
              </a:rPr>
              <a:t>X</a:t>
            </a:r>
            <a:r>
              <a:rPr lang="en-US" sz="2000" dirty="0" smtClean="0">
                <a:latin typeface="+mj-lt"/>
              </a:rPr>
              <a:t>) is Euclidean distance between mapped (3D)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MDS_eq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895600"/>
            <a:ext cx="5727750" cy="1447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319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Scaling by </a:t>
            </a:r>
            <a:r>
              <a:rPr lang="en-US" dirty="0" err="1" smtClean="0">
                <a:latin typeface="+mj-lt"/>
              </a:rPr>
              <a:t>MAjorizing</a:t>
            </a:r>
            <a:r>
              <a:rPr lang="en-US" dirty="0" smtClean="0">
                <a:latin typeface="+mj-lt"/>
              </a:rPr>
              <a:t> a </a:t>
            </a:r>
            <a:r>
              <a:rPr lang="en-US" dirty="0" err="1" smtClean="0">
                <a:latin typeface="+mj-lt"/>
              </a:rPr>
              <a:t>COmplicated</a:t>
            </a:r>
            <a:r>
              <a:rPr lang="en-US" dirty="0" smtClean="0">
                <a:latin typeface="+mj-lt"/>
              </a:rPr>
              <a:t> Function. (</a:t>
            </a:r>
            <a:r>
              <a:rPr lang="en-US" b="1" dirty="0" smtClean="0">
                <a:latin typeface="+mj-lt"/>
              </a:rPr>
              <a:t>SMACOF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001000" cy="4038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Iterative </a:t>
            </a:r>
            <a:r>
              <a:rPr lang="en-US" sz="2400" dirty="0" err="1" smtClean="0">
                <a:latin typeface="+mj-lt"/>
              </a:rPr>
              <a:t>majorizing</a:t>
            </a:r>
            <a:r>
              <a:rPr lang="en-US" sz="2400" dirty="0" smtClean="0">
                <a:latin typeface="+mj-lt"/>
              </a:rPr>
              <a:t> algorithm to solve MDS problem.</a:t>
            </a:r>
          </a:p>
          <a:p>
            <a:r>
              <a:rPr lang="en-US" sz="2400" dirty="0" smtClean="0">
                <a:latin typeface="+mj-lt"/>
              </a:rPr>
              <a:t>EM-like hill-climbing approach.</a:t>
            </a:r>
          </a:p>
          <a:p>
            <a:r>
              <a:rPr lang="en-US" sz="2400" dirty="0" smtClean="0">
                <a:latin typeface="+mj-lt"/>
              </a:rPr>
              <a:t>Decrease STRESS value monotonically.</a:t>
            </a:r>
          </a:p>
          <a:p>
            <a:r>
              <a:rPr lang="en-US" sz="2400" dirty="0" smtClean="0">
                <a:latin typeface="+mj-lt"/>
              </a:rPr>
              <a:t>Tend to be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trapped in local optima</a:t>
            </a:r>
            <a:r>
              <a:rPr lang="en-US" sz="2400" dirty="0" smtClean="0">
                <a:latin typeface="+mj-lt"/>
              </a:rPr>
              <a:t>.</a:t>
            </a:r>
          </a:p>
          <a:p>
            <a:r>
              <a:rPr lang="en-US" sz="2400" dirty="0" smtClean="0">
                <a:latin typeface="+mj-lt"/>
              </a:rPr>
              <a:t>Computational complexity and memory requirement is </a:t>
            </a:r>
            <a:r>
              <a:rPr lang="en-US" sz="2400" b="1" i="1" dirty="0" smtClean="0">
                <a:latin typeface="+mj-lt"/>
              </a:rPr>
              <a:t>O(N</a:t>
            </a:r>
            <a:r>
              <a:rPr lang="en-US" sz="2400" b="1" i="1" baseline="30000" dirty="0" smtClean="0">
                <a:latin typeface="+mj-lt"/>
              </a:rPr>
              <a:t>2</a:t>
            </a:r>
            <a:r>
              <a:rPr lang="en-US" sz="2400" b="1" i="1" dirty="0" smtClean="0">
                <a:latin typeface="+mj-lt"/>
              </a:rPr>
              <a:t>)</a:t>
            </a:r>
            <a:r>
              <a:rPr lang="en-US" sz="2400" dirty="0" smtClean="0">
                <a:latin typeface="+mj-lt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Deterministic Annealing (DA)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+mj-lt"/>
              </a:rPr>
              <a:t>Simulated Annealing (</a:t>
            </a:r>
            <a:r>
              <a:rPr lang="en-US" b="1" dirty="0" smtClean="0">
                <a:latin typeface="+mj-lt"/>
              </a:rPr>
              <a:t>SA</a:t>
            </a:r>
            <a:r>
              <a:rPr lang="en-US" dirty="0" smtClean="0">
                <a:latin typeface="+mj-lt"/>
              </a:rPr>
              <a:t>) applies </a:t>
            </a:r>
            <a:r>
              <a:rPr lang="en-US" i="1" dirty="0" smtClean="0">
                <a:latin typeface="+mj-lt"/>
              </a:rPr>
              <a:t>Metropolis algorithm</a:t>
            </a:r>
            <a:r>
              <a:rPr lang="en-US" dirty="0" smtClean="0">
                <a:latin typeface="+mj-lt"/>
              </a:rPr>
              <a:t> to minimize </a:t>
            </a:r>
            <a:r>
              <a:rPr lang="en-US" b="1" i="1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 by random walk.</a:t>
            </a:r>
          </a:p>
          <a:p>
            <a:r>
              <a:rPr lang="en-US" i="1" dirty="0" smtClean="0">
                <a:latin typeface="+mj-lt"/>
              </a:rPr>
              <a:t>Gibbs</a:t>
            </a:r>
            <a:r>
              <a:rPr lang="en-US" dirty="0" smtClean="0">
                <a:latin typeface="+mj-lt"/>
              </a:rPr>
              <a:t> Distribution at </a:t>
            </a:r>
            <a:r>
              <a:rPr lang="en-US" i="1" dirty="0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 (computational temperature).</a:t>
            </a:r>
          </a:p>
          <a:p>
            <a:pPr lvl="1"/>
            <a:endParaRPr lang="en-US" dirty="0" smtClean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Minimize Free Energy (</a:t>
            </a:r>
            <a:r>
              <a:rPr lang="en-US" i="1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)</a:t>
            </a:r>
          </a:p>
          <a:p>
            <a:endParaRPr lang="en-US" sz="33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As </a:t>
            </a:r>
            <a:r>
              <a:rPr lang="en-US" i="1" dirty="0" smtClean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 decreases, more structure of problem space is getting revealed.</a:t>
            </a:r>
          </a:p>
          <a:p>
            <a:r>
              <a:rPr lang="en-US" b="1" dirty="0" smtClean="0">
                <a:latin typeface="+mj-lt"/>
              </a:rPr>
              <a:t>DA</a:t>
            </a:r>
            <a:r>
              <a:rPr lang="en-US" dirty="0" smtClean="0">
                <a:latin typeface="+mj-lt"/>
              </a:rPr>
              <a:t> tries to avoid local optima </a:t>
            </a:r>
            <a:r>
              <a:rPr lang="en-US" i="1" dirty="0" smtClean="0">
                <a:latin typeface="+mj-lt"/>
              </a:rPr>
              <a:t>w/o random walking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en-US" b="1" dirty="0" smtClean="0">
                <a:latin typeface="+mj-lt"/>
              </a:rPr>
              <a:t>DA</a:t>
            </a:r>
            <a:r>
              <a:rPr lang="en-US" dirty="0" smtClean="0">
                <a:latin typeface="+mj-lt"/>
              </a:rPr>
              <a:t> finds the expected solution which minimize </a:t>
            </a:r>
            <a:r>
              <a:rPr lang="en-US" b="1" i="1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 by calculating exactly or approximately.</a:t>
            </a:r>
          </a:p>
          <a:p>
            <a:r>
              <a:rPr lang="en-US" dirty="0" smtClean="0">
                <a:latin typeface="+mj-lt"/>
              </a:rPr>
              <a:t>DA applied to </a:t>
            </a:r>
            <a:r>
              <a:rPr lang="en-US" i="1" dirty="0" smtClean="0">
                <a:latin typeface="+mj-lt"/>
              </a:rPr>
              <a:t>clustering, GTM, Gaussian Mixtures </a:t>
            </a:r>
            <a:r>
              <a:rPr lang="en-US" dirty="0" smtClean="0">
                <a:latin typeface="+mj-lt"/>
              </a:rPr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E99D-572D-4E16-99AD-4C4685A4F6F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Gibbs_dist_pro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905000"/>
            <a:ext cx="4226347" cy="1220117"/>
          </a:xfrm>
          <a:prstGeom prst="rect">
            <a:avLst/>
          </a:prstGeom>
        </p:spPr>
      </p:pic>
      <p:pic>
        <p:nvPicPr>
          <p:cNvPr id="6" name="Picture 5" descr="alt_Free_energ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609976"/>
            <a:ext cx="2362200" cy="3788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33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DA-SMACOF (4)</a:t>
            </a:r>
            <a:endParaRPr lang="en-US" dirty="0">
              <a:latin typeface="+mj-lt"/>
            </a:endParaRPr>
          </a:p>
        </p:txBody>
      </p:sp>
      <p:pic>
        <p:nvPicPr>
          <p:cNvPr id="5" name="Content Placeholder 4" descr="alg_DA_SMACO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4246" y="1219200"/>
            <a:ext cx="6306908" cy="449128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GTM vs. MDS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16"/>
          <p:cNvSpPr txBox="1">
            <a:spLocks/>
          </p:cNvSpPr>
          <p:nvPr/>
        </p:nvSpPr>
        <p:spPr>
          <a:xfrm>
            <a:off x="152400" y="5334000"/>
            <a:ext cx="8229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MDS also soluble by viewing as nonlinear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iterative linear equation solver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1" y="1524000"/>
            <a:ext cx="3124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GTM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598" y="1524000"/>
            <a:ext cx="4158441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MDS (SMACOF)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00201" y="3276600"/>
            <a:ext cx="3124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Maximize Log-Likelihood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00600" y="3276600"/>
            <a:ext cx="415844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Minimize STRESS or SSTRESS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4074" y="32766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Objective</a:t>
            </a:r>
            <a:br>
              <a:rPr lang="en-US" sz="1600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prstClr val="black"/>
                </a:solidFill>
              </a:rPr>
              <a:t>Function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07360" y="3962400"/>
            <a:ext cx="3124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O(KN) (K &lt;&lt; N)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07759" y="3962400"/>
            <a:ext cx="415844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O(N</a:t>
            </a:r>
            <a:r>
              <a:rPr lang="en-US" sz="2000" baseline="30000" dirty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1233" y="39624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Complexity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12827" y="2057400"/>
            <a:ext cx="7346212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 Non-linear dimension reduction</a:t>
            </a:r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 Find an optimal configuration in a lower-dimension</a:t>
            </a:r>
          </a:p>
          <a:p>
            <a:pPr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 Iterative optimization method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6700" y="2057400"/>
            <a:ext cx="1269927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Purpose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00201" y="4648200"/>
            <a:ext cx="31242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EM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00600" y="4648200"/>
            <a:ext cx="4158441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Iterative </a:t>
            </a:r>
            <a:r>
              <a:rPr lang="en-US" sz="2000" dirty="0" err="1">
                <a:solidFill>
                  <a:prstClr val="black"/>
                </a:solidFill>
              </a:rPr>
              <a:t>Majorization</a:t>
            </a:r>
            <a:r>
              <a:rPr lang="en-US" sz="2000" dirty="0">
                <a:solidFill>
                  <a:prstClr val="black"/>
                </a:solidFill>
              </a:rPr>
              <a:t> (EM-like)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4074" y="4648200"/>
            <a:ext cx="1269927" cy="609600"/>
          </a:xfrm>
          <a:prstGeom prst="rect">
            <a:avLst/>
          </a:prstGeom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Optimization</a:t>
            </a:r>
          </a:p>
          <a:p>
            <a:pPr algn="ctr"/>
            <a:r>
              <a:rPr lang="en-US" sz="1600" dirty="0">
                <a:solidFill>
                  <a:prstClr val="black"/>
                </a:solidFill>
              </a:rPr>
              <a:t>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Interpolation Method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MDS and GTM are highly memory and time consuming process for large dataset such as millions of data points</a:t>
            </a:r>
          </a:p>
          <a:p>
            <a:r>
              <a:rPr lang="en-US" dirty="0" smtClean="0"/>
              <a:t>MDS requires O(N</a:t>
            </a:r>
            <a:r>
              <a:rPr lang="en-US" baseline="30000" dirty="0" smtClean="0"/>
              <a:t>2</a:t>
            </a:r>
            <a:r>
              <a:rPr lang="en-US" dirty="0" smtClean="0"/>
              <a:t>) and GTM does O(KN) (N is the number of data points and K is the number of latent variables)</a:t>
            </a:r>
          </a:p>
          <a:p>
            <a:r>
              <a:rPr lang="en-US" dirty="0" smtClean="0"/>
              <a:t>Training only for sampled data and interpolating for out-of-sample set can improve performance</a:t>
            </a:r>
          </a:p>
          <a:p>
            <a:r>
              <a:rPr lang="en-US" dirty="0" smtClean="0"/>
              <a:t>Interpolation is a pleasingly parallel application</a:t>
            </a:r>
          </a:p>
          <a:p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838200" y="4355068"/>
            <a:ext cx="16002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n </a:t>
            </a:r>
            <a:br>
              <a:rPr lang="en-US" sz="1800" dirty="0" smtClean="0">
                <a:solidFill>
                  <a:prstClr val="white"/>
                </a:solidFill>
              </a:rPr>
            </a:br>
            <a:r>
              <a:rPr lang="en-US" sz="1800" dirty="0" smtClean="0">
                <a:solidFill>
                  <a:prstClr val="white"/>
                </a:solidFill>
              </a:rPr>
              <a:t>in-sample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4964668"/>
            <a:ext cx="16002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N-n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out-of-sample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58790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Total N data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4420382"/>
            <a:ext cx="1447800" cy="47534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Training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0" y="5146096"/>
            <a:ext cx="1447800" cy="55154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Interpolation</a:t>
            </a:r>
          </a:p>
        </p:txBody>
      </p:sp>
      <p:cxnSp>
        <p:nvCxnSpPr>
          <p:cNvPr id="16" name="Straight Arrow Connector 15"/>
          <p:cNvCxnSpPr>
            <a:stCxn id="9" idx="3"/>
            <a:endCxn id="13" idx="1"/>
          </p:cNvCxnSpPr>
          <p:nvPr/>
        </p:nvCxnSpPr>
        <p:spPr>
          <a:xfrm flipV="1">
            <a:off x="2438400" y="4658054"/>
            <a:ext cx="457200" cy="18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13" idx="3"/>
            <a:endCxn id="14" idx="0"/>
          </p:cNvCxnSpPr>
          <p:nvPr/>
        </p:nvCxnSpPr>
        <p:spPr>
          <a:xfrm>
            <a:off x="4343400" y="4658054"/>
            <a:ext cx="952500" cy="488042"/>
          </a:xfrm>
          <a:prstGeom prst="bentConnector2">
            <a:avLst/>
          </a:prstGeom>
          <a:ln w="381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3"/>
            <a:endCxn id="14" idx="1"/>
          </p:cNvCxnSpPr>
          <p:nvPr/>
        </p:nvCxnSpPr>
        <p:spPr>
          <a:xfrm>
            <a:off x="2438400" y="5421868"/>
            <a:ext cx="2133600" cy="1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724400" y="4355068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Trained data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8" name="Straight Arrow Connector 37"/>
          <p:cNvCxnSpPr>
            <a:stCxn id="14" idx="3"/>
          </p:cNvCxnSpPr>
          <p:nvPr/>
        </p:nvCxnSpPr>
        <p:spPr>
          <a:xfrm>
            <a:off x="6019800" y="5421868"/>
            <a:ext cx="762000" cy="1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781800" y="4964668"/>
            <a:ext cx="16002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Interpolated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MDS/GTM map</a:t>
            </a:r>
            <a:endParaRPr lang="en-US" sz="1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Interpolation Method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381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Multidimensional Scaling (MDS)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Find mapping for a new point based on the pre-mapping result of the sample data (</a:t>
            </a:r>
            <a:r>
              <a:rPr lang="en-US" i="1" dirty="0"/>
              <a:t>n</a:t>
            </a:r>
            <a:r>
              <a:rPr lang="en-US" dirty="0" smtClean="0"/>
              <a:t> samples).</a:t>
            </a:r>
          </a:p>
          <a:p>
            <a:r>
              <a:rPr lang="en-US" dirty="0" smtClean="0"/>
              <a:t>For the new input data, find </a:t>
            </a:r>
            <a:r>
              <a:rPr lang="en-US" i="1" dirty="0" smtClean="0"/>
              <a:t>k</a:t>
            </a:r>
            <a:r>
              <a:rPr lang="en-US" dirty="0" smtClean="0"/>
              <a:t>-NN among those sample data.</a:t>
            </a:r>
          </a:p>
          <a:p>
            <a:r>
              <a:rPr lang="en-US" dirty="0" smtClean="0"/>
              <a:t>Based on the mappings of the </a:t>
            </a:r>
            <a:r>
              <a:rPr lang="en-US" i="1" dirty="0" smtClean="0"/>
              <a:t>k</a:t>
            </a:r>
            <a:r>
              <a:rPr lang="en-US" dirty="0" smtClean="0"/>
              <a:t>-NN, interpolate the new point.</a:t>
            </a:r>
          </a:p>
          <a:p>
            <a:r>
              <a:rPr lang="en-US" i="1" dirty="0" smtClean="0"/>
              <a:t>O(n(N-n)) </a:t>
            </a:r>
            <a:r>
              <a:rPr lang="en-US" dirty="0" smtClean="0"/>
              <a:t>memory required.</a:t>
            </a:r>
          </a:p>
          <a:p>
            <a:r>
              <a:rPr lang="en-US" i="1" dirty="0" smtClean="0"/>
              <a:t>O(n(N-n)) </a:t>
            </a:r>
            <a:r>
              <a:rPr lang="en-US" dirty="0" smtClean="0"/>
              <a:t>computations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106680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Generative Topographic Mapping (GTM)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4373563"/>
          </a:xfrm>
        </p:spPr>
        <p:txBody>
          <a:bodyPr/>
          <a:lstStyle/>
          <a:p>
            <a:r>
              <a:rPr lang="en-US" dirty="0" smtClean="0"/>
              <a:t>For n samples (n&lt;N), GTM training requires </a:t>
            </a:r>
            <a:r>
              <a:rPr lang="en-US" i="1" dirty="0" smtClean="0"/>
              <a:t>O(</a:t>
            </a:r>
            <a:r>
              <a:rPr lang="en-US" i="1" dirty="0" err="1" smtClean="0"/>
              <a:t>Kn</a:t>
            </a:r>
            <a:r>
              <a:rPr lang="en-US" i="1" dirty="0" smtClean="0"/>
              <a:t>)</a:t>
            </a:r>
            <a:endParaRPr lang="en-US" dirty="0" smtClean="0"/>
          </a:p>
          <a:p>
            <a:r>
              <a:rPr lang="en-US" dirty="0" smtClean="0"/>
              <a:t>Training computes the optimal position for K latent variables for n data point</a:t>
            </a:r>
          </a:p>
          <a:p>
            <a:r>
              <a:rPr lang="en-US" dirty="0" smtClean="0"/>
              <a:t>Out-of-sample data (N-n points) is mapped based on the trained result (No training process required)</a:t>
            </a:r>
          </a:p>
          <a:p>
            <a:r>
              <a:rPr lang="en-US" dirty="0" smtClean="0"/>
              <a:t>Interpolation only require </a:t>
            </a:r>
            <a:r>
              <a:rPr lang="en-US" i="1" dirty="0" smtClean="0"/>
              <a:t>O(N-n)</a:t>
            </a:r>
            <a:r>
              <a:rPr lang="en-US" dirty="0" smtClean="0"/>
              <a:t> memory and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Quality Comparison </a:t>
            </a:r>
            <a:br>
              <a:rPr lang="en-US" dirty="0" smtClean="0"/>
            </a:br>
            <a:r>
              <a:rPr lang="en-US" dirty="0" smtClean="0"/>
              <a:t>(Original vs. Interpolation)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44608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MDS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800599"/>
          </a:xfrm>
        </p:spPr>
        <p:txBody>
          <a:bodyPr>
            <a:normAutofit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Quality </a:t>
            </a:r>
            <a:r>
              <a:rPr lang="en-US" sz="1400" dirty="0"/>
              <a:t>comparison between </a:t>
            </a:r>
            <a:r>
              <a:rPr lang="en-US" sz="1400" dirty="0" smtClean="0"/>
              <a:t>Interpolated result </a:t>
            </a:r>
            <a:r>
              <a:rPr lang="en-US" sz="1400" dirty="0" err="1"/>
              <a:t>upto</a:t>
            </a:r>
            <a:r>
              <a:rPr lang="en-US" sz="1400" dirty="0"/>
              <a:t> 100k based on the sample </a:t>
            </a:r>
            <a:r>
              <a:rPr lang="en-US" sz="1400" dirty="0" smtClean="0"/>
              <a:t>data (12.5k, 25k, and 50k) </a:t>
            </a:r>
            <a:r>
              <a:rPr lang="en-US" sz="1400" dirty="0"/>
              <a:t>and </a:t>
            </a:r>
            <a:r>
              <a:rPr lang="en-US" sz="1400" dirty="0" smtClean="0"/>
              <a:t>original MDS result w/ 100k.</a:t>
            </a:r>
          </a:p>
          <a:p>
            <a:r>
              <a:rPr lang="en-US" sz="1400" dirty="0" smtClean="0"/>
              <a:t>STRESS: </a:t>
            </a:r>
          </a:p>
          <a:p>
            <a:endParaRPr lang="en-US" sz="1400" dirty="0"/>
          </a:p>
          <a:p>
            <a:pPr>
              <a:buNone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		     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14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el-GR" sz="1400" i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1400" i="1" baseline="-25000" dirty="0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14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400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MDS_quality_upto_100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828800"/>
            <a:ext cx="3096057" cy="3072241"/>
          </a:xfrm>
          <a:prstGeom prst="rect">
            <a:avLst/>
          </a:prstGeom>
        </p:spPr>
      </p:pic>
      <p:pic>
        <p:nvPicPr>
          <p:cNvPr id="9" name="Picture 8" descr="STRESS_eq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3999" y="5562600"/>
            <a:ext cx="2995725" cy="533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828799"/>
            <a:ext cx="3429000" cy="305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724400" y="1447800"/>
            <a:ext cx="4041775" cy="457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GTM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50292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Interpolation result (blue) is getting close to the original (read) result as sample size is increasing.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Activity Cliffs in PubChem Bioassays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Selected 22 bioassays based on total compounds tested, number of actives, and type diversity. Generally number of compounds with “real” activity numbers &lt;&lt; number of actives (with “outcome” field)</a:t>
            </a:r>
          </a:p>
          <a:p>
            <a:r>
              <a:rPr lang="en-US"/>
              <a:t>Calculated SALI values (Guha, JCIM 2008, 48(3), 646-658) for all pairs of tested compounds in each assay using MACCS keys and log IC</a:t>
            </a:r>
            <a:r>
              <a:rPr lang="en-US" baseline="-25000"/>
              <a:t>50</a:t>
            </a:r>
            <a:r>
              <a:rPr lang="en-US"/>
              <a:t> or percent inhibition:</a:t>
            </a:r>
          </a:p>
          <a:p>
            <a:pPr>
              <a:buNone/>
            </a:pPr>
            <a:endParaRPr lang="en-US"/>
          </a:p>
          <a:p>
            <a:r>
              <a:rPr lang="en-US"/>
              <a:t>Investigated pairs with highest SALI values for each bioassay</a:t>
            </a:r>
          </a:p>
          <a:p>
            <a:r>
              <a:rPr lang="en-US"/>
              <a:t>Simple SALI maps (heatmaps)</a:t>
            </a:r>
          </a:p>
          <a:p>
            <a:r>
              <a:rPr lang="en-US"/>
              <a:t>Mapping Bioassay Activity Cliffs in Chemical Space</a:t>
            </a:r>
          </a:p>
          <a:p>
            <a:pPr lvl="1"/>
            <a:r>
              <a:rPr lang="en-US"/>
              <a:t>Use multidimensional scaling and GTM methods to project compounds into 3 dimensions using SALI value as a similarity score</a:t>
            </a:r>
          </a:p>
          <a:p>
            <a:pPr lvl="1"/>
            <a:r>
              <a:rPr lang="en-US"/>
              <a:t>Plot compounds in “3D SALI space”, and color by mean SALI score</a:t>
            </a:r>
          </a:p>
          <a:p>
            <a:pPr lvl="1"/>
            <a:r>
              <a:rPr lang="en-US"/>
              <a:t>Compare with simple coloring with activity in 3D similarity space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55052" y="2284282"/>
          <a:ext cx="1924043" cy="716800"/>
        </p:xfrm>
        <a:graphic>
          <a:graphicData uri="http://schemas.openxmlformats.org/presentationml/2006/ole">
            <p:oleObj spid="_x0000_s1029" name="Equation" r:id="rId3" imgW="1279800" imgH="4662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8818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-198438"/>
            <a:ext cx="3429000" cy="655638"/>
          </a:xfrm>
        </p:spPr>
        <p:txBody>
          <a:bodyPr>
            <a:normAutofit/>
          </a:bodyPr>
          <a:lstStyle/>
          <a:p>
            <a:r>
              <a:rPr lang="en-US" dirty="0" smtClean="0"/>
              <a:t>Important Trends</a:t>
            </a:r>
            <a:endParaRPr lang="en-US" dirty="0"/>
          </a:p>
        </p:txBody>
      </p:sp>
      <p:grpSp>
        <p:nvGrpSpPr>
          <p:cNvPr id="3" name="Group 15"/>
          <p:cNvGrpSpPr/>
          <p:nvPr/>
        </p:nvGrpSpPr>
        <p:grpSpPr>
          <a:xfrm>
            <a:off x="304800" y="711201"/>
            <a:ext cx="8458200" cy="5079999"/>
            <a:chOff x="304800" y="1397000"/>
            <a:chExt cx="8458200" cy="5079999"/>
          </a:xfrm>
        </p:grpSpPr>
        <p:sp>
          <p:nvSpPr>
            <p:cNvPr id="6" name="Freeform 5"/>
            <p:cNvSpPr/>
            <p:nvPr/>
          </p:nvSpPr>
          <p:spPr>
            <a:xfrm>
              <a:off x="5357844" y="4799582"/>
              <a:ext cx="3405156" cy="1677417"/>
            </a:xfrm>
            <a:custGeom>
              <a:avLst/>
              <a:gdLst>
                <a:gd name="connsiteX0" fmla="*/ 0 w 2871752"/>
                <a:gd name="connsiteY0" fmla="*/ 160122 h 1601216"/>
                <a:gd name="connsiteX1" fmla="*/ 46899 w 2871752"/>
                <a:gd name="connsiteY1" fmla="*/ 46899 h 1601216"/>
                <a:gd name="connsiteX2" fmla="*/ 160122 w 2871752"/>
                <a:gd name="connsiteY2" fmla="*/ 1 h 1601216"/>
                <a:gd name="connsiteX3" fmla="*/ 2711630 w 2871752"/>
                <a:gd name="connsiteY3" fmla="*/ 0 h 1601216"/>
                <a:gd name="connsiteX4" fmla="*/ 2824853 w 2871752"/>
                <a:gd name="connsiteY4" fmla="*/ 46899 h 1601216"/>
                <a:gd name="connsiteX5" fmla="*/ 2871751 w 2871752"/>
                <a:gd name="connsiteY5" fmla="*/ 160122 h 1601216"/>
                <a:gd name="connsiteX6" fmla="*/ 2871752 w 2871752"/>
                <a:gd name="connsiteY6" fmla="*/ 1441094 h 1601216"/>
                <a:gd name="connsiteX7" fmla="*/ 2824853 w 2871752"/>
                <a:gd name="connsiteY7" fmla="*/ 1554317 h 1601216"/>
                <a:gd name="connsiteX8" fmla="*/ 2711630 w 2871752"/>
                <a:gd name="connsiteY8" fmla="*/ 1601216 h 1601216"/>
                <a:gd name="connsiteX9" fmla="*/ 160122 w 2871752"/>
                <a:gd name="connsiteY9" fmla="*/ 1601216 h 1601216"/>
                <a:gd name="connsiteX10" fmla="*/ 46899 w 2871752"/>
                <a:gd name="connsiteY10" fmla="*/ 1554317 h 1601216"/>
                <a:gd name="connsiteX11" fmla="*/ 0 w 2871752"/>
                <a:gd name="connsiteY11" fmla="*/ 1441094 h 1601216"/>
                <a:gd name="connsiteX12" fmla="*/ 0 w 2871752"/>
                <a:gd name="connsiteY12" fmla="*/ 160122 h 160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71752" h="1601216">
                  <a:moveTo>
                    <a:pt x="0" y="160122"/>
                  </a:moveTo>
                  <a:cubicBezTo>
                    <a:pt x="0" y="117655"/>
                    <a:pt x="16870" y="76927"/>
                    <a:pt x="46899" y="46899"/>
                  </a:cubicBezTo>
                  <a:cubicBezTo>
                    <a:pt x="76928" y="16870"/>
                    <a:pt x="117655" y="0"/>
                    <a:pt x="160122" y="1"/>
                  </a:cubicBezTo>
                  <a:lnTo>
                    <a:pt x="2711630" y="0"/>
                  </a:lnTo>
                  <a:cubicBezTo>
                    <a:pt x="2754097" y="0"/>
                    <a:pt x="2794825" y="16870"/>
                    <a:pt x="2824853" y="46899"/>
                  </a:cubicBezTo>
                  <a:cubicBezTo>
                    <a:pt x="2854882" y="76928"/>
                    <a:pt x="2871752" y="117655"/>
                    <a:pt x="2871751" y="160122"/>
                  </a:cubicBezTo>
                  <a:cubicBezTo>
                    <a:pt x="2871751" y="587113"/>
                    <a:pt x="2871752" y="1014103"/>
                    <a:pt x="2871752" y="1441094"/>
                  </a:cubicBezTo>
                  <a:cubicBezTo>
                    <a:pt x="2871752" y="1483561"/>
                    <a:pt x="2854882" y="1524289"/>
                    <a:pt x="2824853" y="1554317"/>
                  </a:cubicBezTo>
                  <a:cubicBezTo>
                    <a:pt x="2794824" y="1584346"/>
                    <a:pt x="2754097" y="1601216"/>
                    <a:pt x="2711630" y="1601216"/>
                  </a:cubicBezTo>
                  <a:lnTo>
                    <a:pt x="160122" y="1601216"/>
                  </a:lnTo>
                  <a:cubicBezTo>
                    <a:pt x="117655" y="1601216"/>
                    <a:pt x="76927" y="1584346"/>
                    <a:pt x="46899" y="1554317"/>
                  </a:cubicBezTo>
                  <a:cubicBezTo>
                    <a:pt x="16870" y="1524288"/>
                    <a:pt x="0" y="1483561"/>
                    <a:pt x="0" y="1441094"/>
                  </a:cubicBezTo>
                  <a:lnTo>
                    <a:pt x="0" y="16012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4">
                <a:hueOff val="-2976513"/>
                <a:satOff val="17933"/>
                <a:lumOff val="143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7659" tIns="496438" rIns="96135" bIns="96134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2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381000" y="4799582"/>
              <a:ext cx="3681991" cy="1677417"/>
            </a:xfrm>
            <a:custGeom>
              <a:avLst/>
              <a:gdLst>
                <a:gd name="connsiteX0" fmla="*/ 0 w 3204788"/>
                <a:gd name="connsiteY0" fmla="*/ 160122 h 1601216"/>
                <a:gd name="connsiteX1" fmla="*/ 46899 w 3204788"/>
                <a:gd name="connsiteY1" fmla="*/ 46899 h 1601216"/>
                <a:gd name="connsiteX2" fmla="*/ 160122 w 3204788"/>
                <a:gd name="connsiteY2" fmla="*/ 1 h 1601216"/>
                <a:gd name="connsiteX3" fmla="*/ 3044666 w 3204788"/>
                <a:gd name="connsiteY3" fmla="*/ 0 h 1601216"/>
                <a:gd name="connsiteX4" fmla="*/ 3157889 w 3204788"/>
                <a:gd name="connsiteY4" fmla="*/ 46899 h 1601216"/>
                <a:gd name="connsiteX5" fmla="*/ 3204787 w 3204788"/>
                <a:gd name="connsiteY5" fmla="*/ 160122 h 1601216"/>
                <a:gd name="connsiteX6" fmla="*/ 3204788 w 3204788"/>
                <a:gd name="connsiteY6" fmla="*/ 1441094 h 1601216"/>
                <a:gd name="connsiteX7" fmla="*/ 3157889 w 3204788"/>
                <a:gd name="connsiteY7" fmla="*/ 1554317 h 1601216"/>
                <a:gd name="connsiteX8" fmla="*/ 3044666 w 3204788"/>
                <a:gd name="connsiteY8" fmla="*/ 1601216 h 1601216"/>
                <a:gd name="connsiteX9" fmla="*/ 160122 w 3204788"/>
                <a:gd name="connsiteY9" fmla="*/ 1601216 h 1601216"/>
                <a:gd name="connsiteX10" fmla="*/ 46899 w 3204788"/>
                <a:gd name="connsiteY10" fmla="*/ 1554317 h 1601216"/>
                <a:gd name="connsiteX11" fmla="*/ 0 w 3204788"/>
                <a:gd name="connsiteY11" fmla="*/ 1441094 h 1601216"/>
                <a:gd name="connsiteX12" fmla="*/ 0 w 3204788"/>
                <a:gd name="connsiteY12" fmla="*/ 160122 h 160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04788" h="1601216">
                  <a:moveTo>
                    <a:pt x="0" y="160122"/>
                  </a:moveTo>
                  <a:cubicBezTo>
                    <a:pt x="0" y="117655"/>
                    <a:pt x="16870" y="76927"/>
                    <a:pt x="46899" y="46899"/>
                  </a:cubicBezTo>
                  <a:cubicBezTo>
                    <a:pt x="76928" y="16870"/>
                    <a:pt x="117655" y="0"/>
                    <a:pt x="160122" y="1"/>
                  </a:cubicBezTo>
                  <a:lnTo>
                    <a:pt x="3044666" y="0"/>
                  </a:lnTo>
                  <a:cubicBezTo>
                    <a:pt x="3087133" y="0"/>
                    <a:pt x="3127861" y="16870"/>
                    <a:pt x="3157889" y="46899"/>
                  </a:cubicBezTo>
                  <a:cubicBezTo>
                    <a:pt x="3187918" y="76928"/>
                    <a:pt x="3204788" y="117655"/>
                    <a:pt x="3204787" y="160122"/>
                  </a:cubicBezTo>
                  <a:cubicBezTo>
                    <a:pt x="3204787" y="587113"/>
                    <a:pt x="3204788" y="1014103"/>
                    <a:pt x="3204788" y="1441094"/>
                  </a:cubicBezTo>
                  <a:cubicBezTo>
                    <a:pt x="3204788" y="1483561"/>
                    <a:pt x="3187918" y="1524289"/>
                    <a:pt x="3157889" y="1554317"/>
                  </a:cubicBezTo>
                  <a:cubicBezTo>
                    <a:pt x="3127860" y="1584346"/>
                    <a:pt x="3087133" y="1601216"/>
                    <a:pt x="3044666" y="1601216"/>
                  </a:cubicBezTo>
                  <a:lnTo>
                    <a:pt x="160122" y="1601216"/>
                  </a:lnTo>
                  <a:cubicBezTo>
                    <a:pt x="117655" y="1601216"/>
                    <a:pt x="76927" y="1584346"/>
                    <a:pt x="46899" y="1554317"/>
                  </a:cubicBezTo>
                  <a:cubicBezTo>
                    <a:pt x="16870" y="1524288"/>
                    <a:pt x="0" y="1483561"/>
                    <a:pt x="0" y="1441094"/>
                  </a:cubicBezTo>
                  <a:lnTo>
                    <a:pt x="0" y="16012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4">
                <a:hueOff val="-4464770"/>
                <a:satOff val="26899"/>
                <a:lumOff val="215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324" tIns="492628" rIns="1053760" bIns="92324" numCol="1" spcCol="1270" anchor="t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/>
                <a:t>Implies parallel computing important again</a:t>
              </a:r>
            </a:p>
            <a:p>
              <a:pPr marL="228600" lvl="2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/>
                <a:t>Performance from extra cores – not extra clock speed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5049194" y="1397000"/>
              <a:ext cx="3332806" cy="1651000"/>
            </a:xfrm>
            <a:custGeom>
              <a:avLst/>
              <a:gdLst>
                <a:gd name="connsiteX0" fmla="*/ 0 w 3127072"/>
                <a:gd name="connsiteY0" fmla="*/ 160122 h 1601216"/>
                <a:gd name="connsiteX1" fmla="*/ 46899 w 3127072"/>
                <a:gd name="connsiteY1" fmla="*/ 46899 h 1601216"/>
                <a:gd name="connsiteX2" fmla="*/ 160122 w 3127072"/>
                <a:gd name="connsiteY2" fmla="*/ 1 h 1601216"/>
                <a:gd name="connsiteX3" fmla="*/ 2966950 w 3127072"/>
                <a:gd name="connsiteY3" fmla="*/ 0 h 1601216"/>
                <a:gd name="connsiteX4" fmla="*/ 3080173 w 3127072"/>
                <a:gd name="connsiteY4" fmla="*/ 46899 h 1601216"/>
                <a:gd name="connsiteX5" fmla="*/ 3127071 w 3127072"/>
                <a:gd name="connsiteY5" fmla="*/ 160122 h 1601216"/>
                <a:gd name="connsiteX6" fmla="*/ 3127072 w 3127072"/>
                <a:gd name="connsiteY6" fmla="*/ 1441094 h 1601216"/>
                <a:gd name="connsiteX7" fmla="*/ 3080173 w 3127072"/>
                <a:gd name="connsiteY7" fmla="*/ 1554317 h 1601216"/>
                <a:gd name="connsiteX8" fmla="*/ 2966950 w 3127072"/>
                <a:gd name="connsiteY8" fmla="*/ 1601216 h 1601216"/>
                <a:gd name="connsiteX9" fmla="*/ 160122 w 3127072"/>
                <a:gd name="connsiteY9" fmla="*/ 1601216 h 1601216"/>
                <a:gd name="connsiteX10" fmla="*/ 46899 w 3127072"/>
                <a:gd name="connsiteY10" fmla="*/ 1554317 h 1601216"/>
                <a:gd name="connsiteX11" fmla="*/ 0 w 3127072"/>
                <a:gd name="connsiteY11" fmla="*/ 1441094 h 1601216"/>
                <a:gd name="connsiteX12" fmla="*/ 0 w 3127072"/>
                <a:gd name="connsiteY12" fmla="*/ 160122 h 160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27072" h="1601216">
                  <a:moveTo>
                    <a:pt x="0" y="160122"/>
                  </a:moveTo>
                  <a:cubicBezTo>
                    <a:pt x="0" y="117655"/>
                    <a:pt x="16870" y="76927"/>
                    <a:pt x="46899" y="46899"/>
                  </a:cubicBezTo>
                  <a:cubicBezTo>
                    <a:pt x="76928" y="16870"/>
                    <a:pt x="117655" y="0"/>
                    <a:pt x="160122" y="1"/>
                  </a:cubicBezTo>
                  <a:lnTo>
                    <a:pt x="2966950" y="0"/>
                  </a:lnTo>
                  <a:cubicBezTo>
                    <a:pt x="3009417" y="0"/>
                    <a:pt x="3050145" y="16870"/>
                    <a:pt x="3080173" y="46899"/>
                  </a:cubicBezTo>
                  <a:cubicBezTo>
                    <a:pt x="3110202" y="76928"/>
                    <a:pt x="3127072" y="117655"/>
                    <a:pt x="3127071" y="160122"/>
                  </a:cubicBezTo>
                  <a:cubicBezTo>
                    <a:pt x="3127071" y="587113"/>
                    <a:pt x="3127072" y="1014103"/>
                    <a:pt x="3127072" y="1441094"/>
                  </a:cubicBezTo>
                  <a:cubicBezTo>
                    <a:pt x="3127072" y="1483561"/>
                    <a:pt x="3110202" y="1524289"/>
                    <a:pt x="3080173" y="1554317"/>
                  </a:cubicBezTo>
                  <a:cubicBezTo>
                    <a:pt x="3050144" y="1584346"/>
                    <a:pt x="3009417" y="1601216"/>
                    <a:pt x="2966950" y="1601216"/>
                  </a:cubicBezTo>
                  <a:lnTo>
                    <a:pt x="160122" y="1601216"/>
                  </a:lnTo>
                  <a:cubicBezTo>
                    <a:pt x="117655" y="1601216"/>
                    <a:pt x="76927" y="1584346"/>
                    <a:pt x="46899" y="1554317"/>
                  </a:cubicBezTo>
                  <a:cubicBezTo>
                    <a:pt x="16870" y="1524288"/>
                    <a:pt x="0" y="1483561"/>
                    <a:pt x="0" y="1441094"/>
                  </a:cubicBezTo>
                  <a:lnTo>
                    <a:pt x="0" y="16012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4">
                <a:hueOff val="-1488257"/>
                <a:satOff val="8966"/>
                <a:lumOff val="71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34256" tIns="96134" rIns="96133" bIns="496438" numCol="1" spcCol="1270" anchor="t" anchorCtr="0">
              <a:noAutofit/>
            </a:bodyPr>
            <a:lstStyle/>
            <a:p>
              <a:pPr marL="228600" lvl="2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1600" dirty="0" smtClean="0"/>
                <a:t>new commercially supported data center model building on compute grids</a:t>
              </a:r>
            </a:p>
            <a:p>
              <a:pPr marL="228600" lvl="2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200" kern="1200" dirty="0" smtClean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304800" y="1397000"/>
              <a:ext cx="3718196" cy="1651000"/>
            </a:xfrm>
            <a:custGeom>
              <a:avLst/>
              <a:gdLst>
                <a:gd name="connsiteX0" fmla="*/ 0 w 3124798"/>
                <a:gd name="connsiteY0" fmla="*/ 160122 h 1601216"/>
                <a:gd name="connsiteX1" fmla="*/ 46899 w 3124798"/>
                <a:gd name="connsiteY1" fmla="*/ 46899 h 1601216"/>
                <a:gd name="connsiteX2" fmla="*/ 160122 w 3124798"/>
                <a:gd name="connsiteY2" fmla="*/ 1 h 1601216"/>
                <a:gd name="connsiteX3" fmla="*/ 2964676 w 3124798"/>
                <a:gd name="connsiteY3" fmla="*/ 0 h 1601216"/>
                <a:gd name="connsiteX4" fmla="*/ 3077899 w 3124798"/>
                <a:gd name="connsiteY4" fmla="*/ 46899 h 1601216"/>
                <a:gd name="connsiteX5" fmla="*/ 3124797 w 3124798"/>
                <a:gd name="connsiteY5" fmla="*/ 160122 h 1601216"/>
                <a:gd name="connsiteX6" fmla="*/ 3124798 w 3124798"/>
                <a:gd name="connsiteY6" fmla="*/ 1441094 h 1601216"/>
                <a:gd name="connsiteX7" fmla="*/ 3077899 w 3124798"/>
                <a:gd name="connsiteY7" fmla="*/ 1554317 h 1601216"/>
                <a:gd name="connsiteX8" fmla="*/ 2964676 w 3124798"/>
                <a:gd name="connsiteY8" fmla="*/ 1601216 h 1601216"/>
                <a:gd name="connsiteX9" fmla="*/ 160122 w 3124798"/>
                <a:gd name="connsiteY9" fmla="*/ 1601216 h 1601216"/>
                <a:gd name="connsiteX10" fmla="*/ 46899 w 3124798"/>
                <a:gd name="connsiteY10" fmla="*/ 1554317 h 1601216"/>
                <a:gd name="connsiteX11" fmla="*/ 0 w 3124798"/>
                <a:gd name="connsiteY11" fmla="*/ 1441094 h 1601216"/>
                <a:gd name="connsiteX12" fmla="*/ 0 w 3124798"/>
                <a:gd name="connsiteY12" fmla="*/ 160122 h 160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24798" h="1601216">
                  <a:moveTo>
                    <a:pt x="0" y="160122"/>
                  </a:moveTo>
                  <a:cubicBezTo>
                    <a:pt x="0" y="117655"/>
                    <a:pt x="16870" y="76927"/>
                    <a:pt x="46899" y="46899"/>
                  </a:cubicBezTo>
                  <a:cubicBezTo>
                    <a:pt x="76928" y="16870"/>
                    <a:pt x="117655" y="0"/>
                    <a:pt x="160122" y="1"/>
                  </a:cubicBezTo>
                  <a:lnTo>
                    <a:pt x="2964676" y="0"/>
                  </a:lnTo>
                  <a:cubicBezTo>
                    <a:pt x="3007143" y="0"/>
                    <a:pt x="3047871" y="16870"/>
                    <a:pt x="3077899" y="46899"/>
                  </a:cubicBezTo>
                  <a:cubicBezTo>
                    <a:pt x="3107928" y="76928"/>
                    <a:pt x="3124798" y="117655"/>
                    <a:pt x="3124797" y="160122"/>
                  </a:cubicBezTo>
                  <a:cubicBezTo>
                    <a:pt x="3124797" y="587113"/>
                    <a:pt x="3124798" y="1014103"/>
                    <a:pt x="3124798" y="1441094"/>
                  </a:cubicBezTo>
                  <a:cubicBezTo>
                    <a:pt x="3124798" y="1483561"/>
                    <a:pt x="3107928" y="1524289"/>
                    <a:pt x="3077899" y="1554317"/>
                  </a:cubicBezTo>
                  <a:cubicBezTo>
                    <a:pt x="3047870" y="1584346"/>
                    <a:pt x="3007143" y="1601216"/>
                    <a:pt x="2964676" y="1601216"/>
                  </a:cubicBezTo>
                  <a:lnTo>
                    <a:pt x="160122" y="1601216"/>
                  </a:lnTo>
                  <a:cubicBezTo>
                    <a:pt x="117655" y="1601216"/>
                    <a:pt x="76927" y="1584346"/>
                    <a:pt x="46899" y="1554317"/>
                  </a:cubicBezTo>
                  <a:cubicBezTo>
                    <a:pt x="16870" y="1524288"/>
                    <a:pt x="0" y="1483561"/>
                    <a:pt x="0" y="1441094"/>
                  </a:cubicBezTo>
                  <a:lnTo>
                    <a:pt x="0" y="16012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894" tIns="80894" rIns="1018333" bIns="481198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In all fields of science and throughout life (e.g. web!) </a:t>
              </a:r>
              <a:endParaRPr lang="en-US" sz="16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/>
                <a:t>Impacts preservation, access/use, programming model</a:t>
              </a:r>
              <a:endParaRPr lang="en-US" sz="1600" kern="1200" dirty="0"/>
            </a:p>
            <a:p>
              <a:pPr marL="57150" lvl="1" indent="-57150" algn="l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000" kern="1200" dirty="0"/>
            </a:p>
          </p:txBody>
        </p:sp>
      </p:grpSp>
      <p:sp>
        <p:nvSpPr>
          <p:cNvPr id="10" name="Freeform 9"/>
          <p:cNvSpPr/>
          <p:nvPr/>
        </p:nvSpPr>
        <p:spPr>
          <a:xfrm>
            <a:off x="2241016" y="996417"/>
            <a:ext cx="2166645" cy="2166645"/>
          </a:xfrm>
          <a:custGeom>
            <a:avLst/>
            <a:gdLst>
              <a:gd name="connsiteX0" fmla="*/ 0 w 2166645"/>
              <a:gd name="connsiteY0" fmla="*/ 2166645 h 2166645"/>
              <a:gd name="connsiteX1" fmla="*/ 634598 w 2166645"/>
              <a:gd name="connsiteY1" fmla="*/ 634596 h 2166645"/>
              <a:gd name="connsiteX2" fmla="*/ 2166649 w 2166645"/>
              <a:gd name="connsiteY2" fmla="*/ 3 h 2166645"/>
              <a:gd name="connsiteX3" fmla="*/ 2166645 w 2166645"/>
              <a:gd name="connsiteY3" fmla="*/ 2166645 h 2166645"/>
              <a:gd name="connsiteX4" fmla="*/ 0 w 2166645"/>
              <a:gd name="connsiteY4" fmla="*/ 2166645 h 216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645" h="2166645">
                <a:moveTo>
                  <a:pt x="0" y="2166645"/>
                </a:moveTo>
                <a:cubicBezTo>
                  <a:pt x="1" y="1592015"/>
                  <a:pt x="228272" y="1040920"/>
                  <a:pt x="634598" y="634596"/>
                </a:cubicBezTo>
                <a:cubicBezTo>
                  <a:pt x="1040924" y="228272"/>
                  <a:pt x="1592019" y="2"/>
                  <a:pt x="2166649" y="3"/>
                </a:cubicBezTo>
                <a:cubicBezTo>
                  <a:pt x="2166648" y="722217"/>
                  <a:pt x="2166646" y="1444431"/>
                  <a:pt x="2166645" y="2166645"/>
                </a:cubicBezTo>
                <a:lnTo>
                  <a:pt x="0" y="216664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613" tIns="762610" rIns="128016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/>
              <a:t>Data Deluge</a:t>
            </a:r>
            <a:endParaRPr lang="en-US" sz="1800" b="1" kern="1200" dirty="0"/>
          </a:p>
        </p:txBody>
      </p:sp>
      <p:sp>
        <p:nvSpPr>
          <p:cNvPr id="11" name="Freeform 10"/>
          <p:cNvSpPr/>
          <p:nvPr/>
        </p:nvSpPr>
        <p:spPr>
          <a:xfrm>
            <a:off x="4507737" y="996417"/>
            <a:ext cx="2166645" cy="2166645"/>
          </a:xfrm>
          <a:custGeom>
            <a:avLst/>
            <a:gdLst>
              <a:gd name="connsiteX0" fmla="*/ 0 w 2166645"/>
              <a:gd name="connsiteY0" fmla="*/ 2166645 h 2166645"/>
              <a:gd name="connsiteX1" fmla="*/ 634598 w 2166645"/>
              <a:gd name="connsiteY1" fmla="*/ 634596 h 2166645"/>
              <a:gd name="connsiteX2" fmla="*/ 2166649 w 2166645"/>
              <a:gd name="connsiteY2" fmla="*/ 3 h 2166645"/>
              <a:gd name="connsiteX3" fmla="*/ 2166645 w 2166645"/>
              <a:gd name="connsiteY3" fmla="*/ 2166645 h 2166645"/>
              <a:gd name="connsiteX4" fmla="*/ 0 w 2166645"/>
              <a:gd name="connsiteY4" fmla="*/ 2166645 h 216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645" h="2166645">
                <a:moveTo>
                  <a:pt x="0" y="0"/>
                </a:moveTo>
                <a:cubicBezTo>
                  <a:pt x="574630" y="1"/>
                  <a:pt x="1125725" y="228272"/>
                  <a:pt x="1532049" y="634598"/>
                </a:cubicBezTo>
                <a:cubicBezTo>
                  <a:pt x="1938373" y="1040924"/>
                  <a:pt x="2166643" y="1592019"/>
                  <a:pt x="2166642" y="2166649"/>
                </a:cubicBezTo>
                <a:cubicBezTo>
                  <a:pt x="1444428" y="2166648"/>
                  <a:pt x="722214" y="2166646"/>
                  <a:pt x="0" y="2166645"/>
                </a:cubicBez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1488257"/>
              <a:satOff val="8966"/>
              <a:lumOff val="719"/>
              <a:alphaOff val="0"/>
            </a:schemeClr>
          </a:fillRef>
          <a:effectRef idx="2">
            <a:schemeClr val="accent4">
              <a:hueOff val="-1488257"/>
              <a:satOff val="8966"/>
              <a:lumOff val="7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7" tIns="762613" rIns="762609" bIns="128016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dirty="0" smtClean="0"/>
              <a:t>Cloud Technologies</a:t>
            </a:r>
            <a:endParaRPr lang="en-US" sz="1500" b="1" kern="1200" dirty="0"/>
          </a:p>
        </p:txBody>
      </p:sp>
      <p:sp>
        <p:nvSpPr>
          <p:cNvPr id="12" name="Freeform 11"/>
          <p:cNvSpPr/>
          <p:nvPr/>
        </p:nvSpPr>
        <p:spPr>
          <a:xfrm rot="21600000">
            <a:off x="4507737" y="3263137"/>
            <a:ext cx="2166645" cy="2166646"/>
          </a:xfrm>
          <a:custGeom>
            <a:avLst/>
            <a:gdLst>
              <a:gd name="connsiteX0" fmla="*/ 0 w 2166645"/>
              <a:gd name="connsiteY0" fmla="*/ 2166645 h 2166645"/>
              <a:gd name="connsiteX1" fmla="*/ 634598 w 2166645"/>
              <a:gd name="connsiteY1" fmla="*/ 634596 h 2166645"/>
              <a:gd name="connsiteX2" fmla="*/ 2166649 w 2166645"/>
              <a:gd name="connsiteY2" fmla="*/ 3 h 2166645"/>
              <a:gd name="connsiteX3" fmla="*/ 2166645 w 2166645"/>
              <a:gd name="connsiteY3" fmla="*/ 2166645 h 2166645"/>
              <a:gd name="connsiteX4" fmla="*/ 0 w 2166645"/>
              <a:gd name="connsiteY4" fmla="*/ 2166645 h 216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645" h="2166645">
                <a:moveTo>
                  <a:pt x="2166645" y="0"/>
                </a:moveTo>
                <a:cubicBezTo>
                  <a:pt x="2166644" y="574630"/>
                  <a:pt x="1938373" y="1125725"/>
                  <a:pt x="1532047" y="1532049"/>
                </a:cubicBezTo>
                <a:cubicBezTo>
                  <a:pt x="1125721" y="1938373"/>
                  <a:pt x="574626" y="2166643"/>
                  <a:pt x="-3" y="2166642"/>
                </a:cubicBezTo>
                <a:cubicBezTo>
                  <a:pt x="-2" y="1444428"/>
                  <a:pt x="0" y="722214"/>
                  <a:pt x="0" y="0"/>
                </a:cubicBezTo>
                <a:lnTo>
                  <a:pt x="2166645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2976513"/>
              <a:satOff val="17933"/>
              <a:lumOff val="1437"/>
              <a:alphaOff val="0"/>
            </a:schemeClr>
          </a:fillRef>
          <a:effectRef idx="2">
            <a:schemeClr val="accent4">
              <a:hueOff val="-2976513"/>
              <a:satOff val="17933"/>
              <a:lumOff val="14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128017" rIns="762613" bIns="76261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 err="1" smtClean="0"/>
              <a:t>eScience</a:t>
            </a:r>
            <a:endParaRPr lang="en-US" sz="1800" b="1" dirty="0"/>
          </a:p>
        </p:txBody>
      </p:sp>
      <p:sp>
        <p:nvSpPr>
          <p:cNvPr id="13" name="Freeform 12"/>
          <p:cNvSpPr/>
          <p:nvPr/>
        </p:nvSpPr>
        <p:spPr>
          <a:xfrm rot="21600000">
            <a:off x="2241016" y="3263138"/>
            <a:ext cx="2166645" cy="2166645"/>
          </a:xfrm>
          <a:custGeom>
            <a:avLst/>
            <a:gdLst>
              <a:gd name="connsiteX0" fmla="*/ 0 w 2166645"/>
              <a:gd name="connsiteY0" fmla="*/ 2166645 h 2166645"/>
              <a:gd name="connsiteX1" fmla="*/ 634598 w 2166645"/>
              <a:gd name="connsiteY1" fmla="*/ 634596 h 2166645"/>
              <a:gd name="connsiteX2" fmla="*/ 2166649 w 2166645"/>
              <a:gd name="connsiteY2" fmla="*/ 3 h 2166645"/>
              <a:gd name="connsiteX3" fmla="*/ 2166645 w 2166645"/>
              <a:gd name="connsiteY3" fmla="*/ 2166645 h 2166645"/>
              <a:gd name="connsiteX4" fmla="*/ 0 w 2166645"/>
              <a:gd name="connsiteY4" fmla="*/ 2166645 h 216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645" h="2166645">
                <a:moveTo>
                  <a:pt x="2166645" y="2166645"/>
                </a:moveTo>
                <a:cubicBezTo>
                  <a:pt x="1592015" y="2166644"/>
                  <a:pt x="1040920" y="1938373"/>
                  <a:pt x="634596" y="1532047"/>
                </a:cubicBezTo>
                <a:cubicBezTo>
                  <a:pt x="228272" y="1125721"/>
                  <a:pt x="2" y="574626"/>
                  <a:pt x="3" y="-4"/>
                </a:cubicBezTo>
                <a:cubicBezTo>
                  <a:pt x="722217" y="-3"/>
                  <a:pt x="1444431" y="-1"/>
                  <a:pt x="2166645" y="0"/>
                </a:cubicBezTo>
                <a:lnTo>
                  <a:pt x="2166645" y="216664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611" tIns="128016" rIns="128015" bIns="76261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smtClean="0"/>
              <a:t>Multicore/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 smtClean="0"/>
              <a:t>Parallel Computing</a:t>
            </a:r>
          </a:p>
        </p:txBody>
      </p:sp>
      <p:sp>
        <p:nvSpPr>
          <p:cNvPr id="14" name="Circular Arrow 13"/>
          <p:cNvSpPr/>
          <p:nvPr/>
        </p:nvSpPr>
        <p:spPr>
          <a:xfrm>
            <a:off x="4083665" y="2762758"/>
            <a:ext cx="748068" cy="650494"/>
          </a:xfrm>
          <a:prstGeom prst="circularArrow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Circular Arrow 14"/>
          <p:cNvSpPr/>
          <p:nvPr/>
        </p:nvSpPr>
        <p:spPr>
          <a:xfrm rot="10800000">
            <a:off x="4083665" y="3012948"/>
            <a:ext cx="748068" cy="650494"/>
          </a:xfrm>
          <a:prstGeom prst="circularArrow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extBox 17"/>
          <p:cNvSpPr txBox="1"/>
          <p:nvPr/>
        </p:nvSpPr>
        <p:spPr>
          <a:xfrm>
            <a:off x="6324600" y="4114801"/>
            <a:ext cx="25146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 smtClean="0"/>
              <a:t>A  spectrum of </a:t>
            </a:r>
            <a:r>
              <a:rPr lang="en-US" sz="1400" dirty="0" err="1" smtClean="0"/>
              <a:t>eScience</a:t>
            </a:r>
            <a:r>
              <a:rPr lang="en-US" sz="1400" dirty="0" smtClean="0"/>
              <a:t> or </a:t>
            </a:r>
            <a:r>
              <a:rPr lang="en-US" sz="1400" dirty="0" err="1" smtClean="0"/>
              <a:t>eResearch</a:t>
            </a:r>
            <a:r>
              <a:rPr lang="en-US" sz="1400" dirty="0" smtClean="0"/>
              <a:t>  applications (biology, chemistry, physics social science and 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dirty="0" smtClean="0"/>
              <a:t>   humanities …)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 smtClean="0"/>
              <a:t>Data Analysis</a:t>
            </a:r>
          </a:p>
          <a:p>
            <a:pPr marL="114300" lvl="1" indent="-1143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400" dirty="0" smtClean="0"/>
              <a:t>Machine learning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Bioassays studied</a:t>
            </a:r>
          </a:p>
        </p:txBody>
      </p:sp>
      <p:pic>
        <p:nvPicPr>
          <p:cNvPr id="4" name="Content Placeholder 3" descr="Picture 30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739" b="-1739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6587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AID79: NCI Colon Cell Line, GI50</a:t>
            </a:r>
          </a:p>
        </p:txBody>
      </p:sp>
      <p:pic>
        <p:nvPicPr>
          <p:cNvPr id="4" name="Content Placeholder 3" descr="Plotviz-AID79-GTM-SIM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930" r="-3930"/>
          <a:stretch>
            <a:fillRect/>
          </a:stretch>
        </p:blipFill>
        <p:spPr/>
      </p:pic>
      <p:pic>
        <p:nvPicPr>
          <p:cNvPr id="5" name="Picture 4" descr="Plotviz-AID79-GTM-SIM-2.jpg"/>
          <p:cNvPicPr>
            <a:picLocks noChangeAspect="1"/>
          </p:cNvPicPr>
          <p:nvPr/>
        </p:nvPicPr>
        <p:blipFill>
          <a:blip r:embed="rId3"/>
          <a:srcRect l="3510" r="82265" b="29815"/>
          <a:stretch>
            <a:fillRect/>
          </a:stretch>
        </p:blipFill>
        <p:spPr>
          <a:xfrm>
            <a:off x="7148678" y="1049048"/>
            <a:ext cx="1219481" cy="4813317"/>
          </a:xfrm>
          <a:prstGeom prst="rect">
            <a:avLst/>
          </a:prstGeom>
        </p:spPr>
      </p:pic>
      <p:pic>
        <p:nvPicPr>
          <p:cNvPr id="6" name="Picture 5" descr="Plotviz-AID79-GTM-SIM-3.jpg"/>
          <p:cNvPicPr>
            <a:picLocks noChangeAspect="1"/>
          </p:cNvPicPr>
          <p:nvPr/>
        </p:nvPicPr>
        <p:blipFill>
          <a:blip r:embed="rId4"/>
          <a:srcRect l="22468"/>
          <a:stretch>
            <a:fillRect/>
          </a:stretch>
        </p:blipFill>
        <p:spPr>
          <a:xfrm>
            <a:off x="639176" y="2882021"/>
            <a:ext cx="1201013" cy="30980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1840189" y="4494345"/>
            <a:ext cx="666061" cy="58550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6358534" y="4494344"/>
            <a:ext cx="790145" cy="1979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6460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AID1274 highlighting top SALI pair</a:t>
            </a:r>
          </a:p>
        </p:txBody>
      </p:sp>
      <p:pic>
        <p:nvPicPr>
          <p:cNvPr id="4" name="Content Placeholder 3" descr="127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30" r="-530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677140" y="4627135"/>
            <a:ext cx="526940" cy="535177"/>
          </a:xfrm>
          <a:prstGeom prst="ellipse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Picture 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114800"/>
            <a:ext cx="5334000" cy="16763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049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Modified SALI for polypharmacology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Can we look for small changes in activity that produce large changes in polypharmacology profiles?</a:t>
            </a:r>
          </a:p>
          <a:p>
            <a:r>
              <a:rPr lang="en-US"/>
              <a:t>Uses Chem2Bio2RDF (BMC Bioinformatics, 2010, 11, 255) to establish compound-gene relationships. For this study, we identified 10713 compounds associated with at least one of 305 kinases, all from ChEMBL</a:t>
            </a:r>
          </a:p>
          <a:p>
            <a:r>
              <a:rPr lang="en-US"/>
              <a:t>Modified SALI index uses hamming distance of binary association profiles in place of activity value (here Assoc = 1 if there is an association, else 0):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Create projections in chemical space where compounds are colored by the number of kinases they are associated with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722563" y="2984500"/>
          <a:ext cx="2790825" cy="998538"/>
        </p:xfrm>
        <a:graphic>
          <a:graphicData uri="http://schemas.openxmlformats.org/presentationml/2006/ole">
            <p:oleObj spid="_x0000_s152581" name="Equation" r:id="rId3" imgW="1864800" imgH="65808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300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Kinase compounds in similarity space (GTM)</a:t>
            </a:r>
          </a:p>
        </p:txBody>
      </p:sp>
      <p:pic>
        <p:nvPicPr>
          <p:cNvPr id="4" name="Content Placeholder 3" descr="Plotviz-GTM-KinaseAsso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930" r="-393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0261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“Doppler Radar Plot” – Fleroxacin neighborhood</a:t>
            </a:r>
          </a:p>
        </p:txBody>
      </p:sp>
      <p:pic>
        <p:nvPicPr>
          <p:cNvPr id="4" name="Picture 3" descr="fleroxac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47" y="608596"/>
            <a:ext cx="8508942" cy="55130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9483" y="1599822"/>
            <a:ext cx="1484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>
                    <a:lumMod val="40000"/>
                    <a:lumOff val="60000"/>
                  </a:schemeClr>
                </a:solidFill>
              </a:rPr>
              <a:t>Fleroxacin</a:t>
            </a:r>
          </a:p>
        </p:txBody>
      </p:sp>
      <p:sp>
        <p:nvSpPr>
          <p:cNvPr id="10" name="Oval 9"/>
          <p:cNvSpPr/>
          <p:nvPr/>
        </p:nvSpPr>
        <p:spPr>
          <a:xfrm>
            <a:off x="2499755" y="1147110"/>
            <a:ext cx="822960" cy="822960"/>
          </a:xfrm>
          <a:prstGeom prst="ellipse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1991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 1000 SALI compounds in SALI space</a:t>
            </a:r>
          </a:p>
        </p:txBody>
      </p:sp>
      <p:pic>
        <p:nvPicPr>
          <p:cNvPr id="4" name="Content Placeholder 3" descr="Plotviz-Kinase-MDS-SALI-High-100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30" r="-53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0804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Relationships View in </a:t>
            </a:r>
            <a:r>
              <a:rPr lang="en-US" dirty="0" err="1" smtClean="0"/>
              <a:t>Chemical </a:t>
            </a:r>
            <a:r>
              <a:rPr lang="en-US" dirty="0" smtClean="0"/>
              <a:t>Space </a:t>
            </a:r>
            <a:endParaRPr lang="en-US" dirty="0"/>
          </a:p>
        </p:txBody>
      </p:sp>
      <p:pic>
        <p:nvPicPr>
          <p:cNvPr id="7" name="Content Placeholder 6" descr="Plotviz_3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337" y="533400"/>
            <a:ext cx="8247125" cy="5715000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61" y="2614978"/>
            <a:ext cx="4515847" cy="367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Drugbank</a:t>
            </a:r>
            <a:r>
              <a:rPr lang="en-US" sz="2400" dirty="0" smtClean="0"/>
              <a:t> (orange) on active </a:t>
            </a:r>
            <a:r>
              <a:rPr lang="en-US" sz="2400" dirty="0" err="1" smtClean="0"/>
              <a:t>PubChem</a:t>
            </a:r>
            <a:r>
              <a:rPr lang="en-US" sz="2400" dirty="0" smtClean="0"/>
              <a:t> Bioassay (blue)</a:t>
            </a:r>
            <a:endParaRPr lang="en-US" sz="2400" dirty="0"/>
          </a:p>
        </p:txBody>
      </p:sp>
      <p:pic>
        <p:nvPicPr>
          <p:cNvPr id="7" name="Content Placeholder 6" descr="bioassay-drugban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413" b="7413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94986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239000" cy="545592"/>
          </a:xfrm>
        </p:spPr>
        <p:txBody>
          <a:bodyPr>
            <a:normAutofit fontScale="90000"/>
          </a:bodyPr>
          <a:lstStyle/>
          <a:p>
            <a:r>
              <a:rPr sz="2800" smtClean="0"/>
              <a:t>General Formula  DAC  GM  GTM  DAGTM  DAGM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762000"/>
            <a:ext cx="6400800" cy="381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 data points </a:t>
            </a:r>
            <a:r>
              <a:rPr lang="en-US" u="sng" dirty="0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(x) in D dimensions space and minimize F by EM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2087" name="Object 2"/>
          <p:cNvGraphicFramePr>
            <a:graphicFrameLocks noChangeAspect="1"/>
          </p:cNvGraphicFramePr>
          <p:nvPr/>
        </p:nvGraphicFramePr>
        <p:xfrm>
          <a:off x="914400" y="1219200"/>
          <a:ext cx="7358773" cy="838200"/>
        </p:xfrm>
        <a:graphic>
          <a:graphicData uri="http://schemas.openxmlformats.org/presentationml/2006/ole">
            <p:oleObj spid="_x0000_s166914" name="Equation" r:id="rId4" imgW="3784320" imgH="43164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2209800"/>
            <a:ext cx="7391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Corbel" pitchFamily="34" charset="0"/>
                <a:ea typeface="+mn-ea"/>
                <a:cs typeface="+mn-cs"/>
              </a:rPr>
              <a:t>Deterministic Annealing Clustering  (DAC)</a:t>
            </a:r>
            <a:r>
              <a:rPr lang="en-US" dirty="0" smtClean="0">
                <a:solidFill>
                  <a:prstClr val="black"/>
                </a:solidFill>
                <a:latin typeface="Corbel" pitchFamily="34" charset="0"/>
                <a:ea typeface="+mn-ea"/>
                <a:cs typeface="+mn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dirty="0" smtClean="0">
                <a:solidFill>
                  <a:prstClr val="black"/>
                </a:solidFill>
                <a:latin typeface="Corbel" pitchFamily="34" charset="0"/>
                <a:ea typeface="+mn-ea"/>
                <a:cs typeface="+mn-cs"/>
              </a:rPr>
              <a:t> F is Free Energy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dirty="0" smtClean="0">
                <a:solidFill>
                  <a:prstClr val="black"/>
                </a:solidFill>
                <a:latin typeface="Corbel" pitchFamily="34" charset="0"/>
                <a:ea typeface="+mn-ea"/>
                <a:cs typeface="+mn-cs"/>
              </a:rPr>
              <a:t> EM is well known expectation maximization method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dirty="0" smtClean="0">
                <a:solidFill>
                  <a:prstClr val="black"/>
                </a:solidFill>
                <a:latin typeface="Corbel" pitchFamily="34" charset="0"/>
                <a:ea typeface="+mn-ea"/>
                <a:cs typeface="+mn-cs"/>
              </a:rPr>
              <a:t>p(</a:t>
            </a:r>
            <a:r>
              <a:rPr lang="en-US" i="1" dirty="0" smtClean="0">
                <a:solidFill>
                  <a:prstClr val="black"/>
                </a:solidFill>
                <a:latin typeface="Corbel" pitchFamily="34" charset="0"/>
                <a:ea typeface="+mn-ea"/>
                <a:cs typeface="+mn-cs"/>
              </a:rPr>
              <a:t>x</a:t>
            </a:r>
            <a:r>
              <a:rPr lang="en-US" dirty="0" smtClean="0">
                <a:solidFill>
                  <a:prstClr val="black"/>
                </a:solidFill>
                <a:latin typeface="Corbel" pitchFamily="34" charset="0"/>
                <a:ea typeface="+mn-ea"/>
                <a:cs typeface="+mn-cs"/>
              </a:rPr>
              <a:t>) with </a:t>
            </a:r>
            <a:r>
              <a:rPr lang="en-US" dirty="0" smtClean="0">
                <a:solidFill>
                  <a:prstClr val="black"/>
                </a:solidFill>
                <a:latin typeface="Corbel" pitchFamily="34" charset="0"/>
                <a:ea typeface="+mn-ea"/>
                <a:cs typeface="+mn-cs"/>
                <a:sym typeface="Symbol" pitchFamily="18" charset="2"/>
              </a:rPr>
              <a:t> </a:t>
            </a:r>
            <a:r>
              <a:rPr lang="en-US" dirty="0" smtClean="0">
                <a:solidFill>
                  <a:prstClr val="black"/>
                </a:solidFill>
                <a:latin typeface="Corbel" pitchFamily="34" charset="0"/>
                <a:ea typeface="+mn-ea"/>
                <a:cs typeface="+mn-cs"/>
              </a:rPr>
              <a:t>p(</a:t>
            </a:r>
            <a:r>
              <a:rPr lang="en-US" i="1" dirty="0" smtClean="0">
                <a:solidFill>
                  <a:prstClr val="black"/>
                </a:solidFill>
                <a:latin typeface="Corbel" pitchFamily="34" charset="0"/>
                <a:ea typeface="+mn-ea"/>
                <a:cs typeface="+mn-cs"/>
              </a:rPr>
              <a:t>x</a:t>
            </a:r>
            <a:r>
              <a:rPr lang="en-US" dirty="0" smtClean="0">
                <a:solidFill>
                  <a:prstClr val="black"/>
                </a:solidFill>
                <a:latin typeface="Corbel" pitchFamily="34" charset="0"/>
                <a:ea typeface="+mn-ea"/>
                <a:cs typeface="+mn-cs"/>
              </a:rPr>
              <a:t>) =1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dirty="0" smtClean="0">
                <a:solidFill>
                  <a:srgbClr val="C00000"/>
                </a:solidFill>
                <a:latin typeface="Corbel" pitchFamily="34" charset="0"/>
                <a:ea typeface="+mn-ea"/>
                <a:cs typeface="+mn-cs"/>
              </a:rPr>
              <a:t>T </a:t>
            </a:r>
            <a:r>
              <a:rPr lang="en-US" dirty="0" smtClean="0">
                <a:solidFill>
                  <a:prstClr val="black"/>
                </a:solidFill>
                <a:latin typeface="Corbel" pitchFamily="34" charset="0"/>
                <a:ea typeface="+mn-ea"/>
                <a:cs typeface="+mn-cs"/>
              </a:rPr>
              <a:t>is annealing temperature varied down from </a:t>
            </a:r>
            <a:r>
              <a:rPr lang="en-US" dirty="0" smtClean="0">
                <a:solidFill>
                  <a:prstClr val="black"/>
                </a:solidFill>
                <a:latin typeface="Corbel" pitchFamily="34" charset="0"/>
                <a:ea typeface="+mn-ea"/>
                <a:cs typeface="+mn-cs"/>
                <a:sym typeface="Symbol" pitchFamily="18" charset="2"/>
              </a:rPr>
              <a:t> </a:t>
            </a:r>
            <a:r>
              <a:rPr lang="en-US" dirty="0" smtClean="0">
                <a:solidFill>
                  <a:prstClr val="black"/>
                </a:solidFill>
                <a:latin typeface="Corbel" pitchFamily="34" charset="0"/>
                <a:ea typeface="+mn-ea"/>
                <a:cs typeface="+mn-cs"/>
              </a:rPr>
              <a:t>with final value of 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dirty="0" smtClean="0">
                <a:solidFill>
                  <a:prstClr val="black"/>
                </a:solidFill>
                <a:latin typeface="Corbel" pitchFamily="34" charset="0"/>
                <a:ea typeface="+mn-ea"/>
                <a:cs typeface="+mn-cs"/>
              </a:rPr>
              <a:t>  Determine cluster center</a:t>
            </a:r>
            <a:r>
              <a:rPr lang="en-US" dirty="0" smtClean="0">
                <a:solidFill>
                  <a:srgbClr val="7F7F7F"/>
                </a:solidFill>
                <a:latin typeface="Corbel" pitchFamily="34" charset="0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rbel" pitchFamily="34" charset="0"/>
                <a:ea typeface="+mn-ea"/>
                <a:cs typeface="+mn-cs"/>
              </a:rPr>
              <a:t>Y(</a:t>
            </a:r>
            <a:r>
              <a:rPr lang="en-US" i="1" dirty="0" smtClean="0">
                <a:solidFill>
                  <a:srgbClr val="C00000"/>
                </a:solidFill>
                <a:latin typeface="Corbel" pitchFamily="34" charset="0"/>
                <a:ea typeface="+mn-ea"/>
                <a:cs typeface="+mn-cs"/>
              </a:rPr>
              <a:t>k</a:t>
            </a:r>
            <a:r>
              <a:rPr lang="en-US" dirty="0" smtClean="0">
                <a:solidFill>
                  <a:srgbClr val="C00000"/>
                </a:solidFill>
                <a:latin typeface="Corbel" pitchFamily="34" charset="0"/>
                <a:ea typeface="+mn-ea"/>
                <a:cs typeface="+mn-cs"/>
              </a:rPr>
              <a:t>) </a:t>
            </a:r>
            <a:r>
              <a:rPr lang="en-US" dirty="0" smtClean="0">
                <a:solidFill>
                  <a:prstClr val="black"/>
                </a:solidFill>
                <a:latin typeface="Corbel" pitchFamily="34" charset="0"/>
                <a:ea typeface="+mn-ea"/>
                <a:cs typeface="+mn-cs"/>
              </a:rPr>
              <a:t>by EM method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dirty="0" smtClean="0">
                <a:solidFill>
                  <a:prstClr val="black"/>
                </a:solidFill>
                <a:latin typeface="Corbel" pitchFamily="34" charset="0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orbel" pitchFamily="34" charset="0"/>
                <a:ea typeface="+mn-ea"/>
                <a:cs typeface="+mn-cs"/>
              </a:rPr>
              <a:t>K</a:t>
            </a:r>
            <a:r>
              <a:rPr lang="en-US" dirty="0" smtClean="0">
                <a:solidFill>
                  <a:prstClr val="black"/>
                </a:solidFill>
                <a:latin typeface="Corbel" pitchFamily="34" charset="0"/>
                <a:ea typeface="+mn-ea"/>
                <a:cs typeface="+mn-cs"/>
              </a:rPr>
              <a:t> (number of clusters) starts at 1 and is incremented by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1447800"/>
            <a:ext cx="58541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i="1" u="sng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X(</a:t>
            </a:r>
            <a:r>
              <a:rPr lang="en-US" sz="2000" i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x)</a:t>
            </a:r>
            <a:endParaRPr lang="en-US" sz="2000" i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08" y="8847"/>
            <a:ext cx="9266092" cy="411162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Integrative </a:t>
            </a:r>
            <a:r>
              <a:rPr lang="en-US" sz="2400" dirty="0" err="1" smtClean="0"/>
              <a:t>chemogenomic</a:t>
            </a:r>
            <a:r>
              <a:rPr lang="en-US" sz="2400" dirty="0" smtClean="0"/>
              <a:t> tools in Wild group – http://</a:t>
            </a:r>
            <a:r>
              <a:rPr lang="en-US" sz="2400" dirty="0" err="1" smtClean="0"/>
              <a:t>djwild.info</a:t>
            </a:r>
            <a:endParaRPr lang="en-US" sz="2400" dirty="0"/>
          </a:p>
        </p:txBody>
      </p:sp>
      <p:pic>
        <p:nvPicPr>
          <p:cNvPr id="5" name="Picture 4" descr="Picture 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609600"/>
            <a:ext cx="1981200" cy="1281589"/>
          </a:xfrm>
          <a:prstGeom prst="rect">
            <a:avLst/>
          </a:prstGeom>
        </p:spPr>
      </p:pic>
      <p:pic>
        <p:nvPicPr>
          <p:cNvPr id="42" name="Picture 41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362200"/>
            <a:ext cx="1828800" cy="1085850"/>
          </a:xfrm>
          <a:prstGeom prst="rect">
            <a:avLst/>
          </a:prstGeom>
        </p:spPr>
      </p:pic>
      <p:pic>
        <p:nvPicPr>
          <p:cNvPr id="10" name="Content Placeholder 6" descr="Plotviz_3.bmp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4114800"/>
            <a:ext cx="2309196" cy="1600200"/>
          </a:xfr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724400"/>
            <a:ext cx="1204051" cy="98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creen shot 2010-11-16 at 11.09.58 A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514600"/>
            <a:ext cx="1828800" cy="1153668"/>
          </a:xfrm>
          <a:prstGeom prst="rect">
            <a:avLst/>
          </a:prstGeom>
        </p:spPr>
      </p:pic>
      <p:pic>
        <p:nvPicPr>
          <p:cNvPr id="14" name="Content Placeholder 4" descr="Picture 16.png"/>
          <p:cNvPicPr>
            <a:picLocks noChangeAspect="1"/>
          </p:cNvPicPr>
          <p:nvPr/>
        </p:nvPicPr>
        <p:blipFill>
          <a:blip r:embed="rId7" cstate="print"/>
          <a:srcRect t="-1481" b="-1481"/>
          <a:stretch>
            <a:fillRect/>
          </a:stretch>
        </p:blipFill>
        <p:spPr>
          <a:xfrm>
            <a:off x="609600" y="533400"/>
            <a:ext cx="1901953" cy="1219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505200" y="3657600"/>
            <a:ext cx="2057400" cy="1447800"/>
            <a:chOff x="152400" y="914400"/>
            <a:chExt cx="8734425" cy="5402263"/>
          </a:xfrm>
        </p:grpSpPr>
        <p:pic>
          <p:nvPicPr>
            <p:cNvPr id="15" name="Picture 16" descr="Picture 2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24400" y="5943600"/>
              <a:ext cx="3994150" cy="373063"/>
            </a:xfrm>
            <a:prstGeom prst="rect">
              <a:avLst/>
            </a:prstGeom>
            <a:noFill/>
            <a:ln w="9525">
              <a:solidFill>
                <a:schemeClr val="accent2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6" name="Picture 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66800" y="990600"/>
              <a:ext cx="6019800" cy="66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2400" y="1676400"/>
              <a:ext cx="6381750" cy="712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467600" y="914400"/>
              <a:ext cx="1295400" cy="1295400"/>
            </a:xfrm>
            <a:prstGeom prst="rect">
              <a:avLst/>
            </a:prstGeom>
            <a:noFill/>
            <a:ln w="9525">
              <a:solidFill>
                <a:srgbClr val="FF99CC"/>
              </a:solidFill>
              <a:miter lim="800000"/>
              <a:headEnd/>
              <a:tailEnd/>
            </a:ln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4800" y="3505200"/>
              <a:ext cx="6553200" cy="2571750"/>
            </a:xfrm>
            <a:prstGeom prst="rect">
              <a:avLst/>
            </a:prstGeom>
            <a:noFill/>
            <a:ln w="9525">
              <a:solidFill>
                <a:schemeClr val="accent2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124200" y="2438400"/>
              <a:ext cx="5762625" cy="1676400"/>
            </a:xfrm>
            <a:prstGeom prst="rect">
              <a:avLst/>
            </a:prstGeom>
            <a:noFill/>
            <a:ln w="9525">
              <a:solidFill>
                <a:schemeClr val="accent2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</p:pic>
        <p:sp>
          <p:nvSpPr>
            <p:cNvPr id="21" name="Line 25"/>
            <p:cNvSpPr>
              <a:spLocks noChangeShapeType="1"/>
            </p:cNvSpPr>
            <p:nvPr/>
          </p:nvSpPr>
          <p:spPr bwMode="auto">
            <a:xfrm flipH="1" flipV="1">
              <a:off x="6019800" y="2209800"/>
              <a:ext cx="304800" cy="99060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flipH="1" flipV="1">
              <a:off x="1752600" y="2362200"/>
              <a:ext cx="2209800" cy="259080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3505200" y="5638800"/>
              <a:ext cx="1524000" cy="45720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34200" y="4343400"/>
            <a:ext cx="1709537" cy="133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218115" y="5791200"/>
            <a:ext cx="2802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Plotviz</a:t>
            </a:r>
            <a:r>
              <a:rPr lang="en-US" sz="1200" dirty="0" smtClean="0"/>
              <a:t>: high dimensional visualization</a:t>
            </a:r>
            <a:br>
              <a:rPr lang="en-US" sz="1200" dirty="0" smtClean="0"/>
            </a:br>
            <a:r>
              <a:rPr lang="en-US" sz="1200" dirty="0" smtClean="0"/>
              <a:t>of query results in chemical space</a:t>
            </a:r>
            <a:endParaRPr lang="en-US" sz="1200" b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276600" y="914400"/>
            <a:ext cx="2743200" cy="160262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124200" y="2590800"/>
            <a:ext cx="323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Chem2Bio2RDF</a:t>
            </a:r>
            <a:r>
              <a:rPr lang="en-US" sz="1200" dirty="0" smtClean="0"/>
              <a:t>: networking compound,</a:t>
            </a:r>
            <a:br>
              <a:rPr lang="en-US" sz="1200" dirty="0" smtClean="0"/>
            </a:br>
            <a:r>
              <a:rPr lang="en-US" sz="1200" dirty="0" smtClean="0"/>
              <a:t>drug, gene, pathway, disease and side-effect</a:t>
            </a:r>
            <a:br>
              <a:rPr lang="en-US" sz="1200" dirty="0" smtClean="0"/>
            </a:br>
            <a:r>
              <a:rPr lang="en-US" sz="1200" dirty="0" smtClean="0"/>
              <a:t>information using Semantic Web methods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5257800"/>
            <a:ext cx="2558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WENDI</a:t>
            </a:r>
            <a:r>
              <a:rPr lang="en-US" sz="1200" dirty="0" smtClean="0"/>
              <a:t>: exploring biological space</a:t>
            </a:r>
            <a:br>
              <a:rPr lang="en-US" sz="1200" dirty="0" smtClean="0"/>
            </a:br>
            <a:r>
              <a:rPr lang="en-US" sz="1200" dirty="0" smtClean="0"/>
              <a:t>around new chemical compounds</a:t>
            </a:r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285932" y="5638800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Chemogenomic</a:t>
            </a:r>
            <a:r>
              <a:rPr lang="en-US" sz="1200" b="1" dirty="0" smtClean="0"/>
              <a:t> Explorer</a:t>
            </a:r>
            <a:r>
              <a:rPr lang="en-US" sz="1200" dirty="0" smtClean="0"/>
              <a:t>: exploring</a:t>
            </a:r>
            <a:br>
              <a:rPr lang="en-US" sz="1200" dirty="0" smtClean="0"/>
            </a:br>
            <a:r>
              <a:rPr lang="en-US" sz="1200" dirty="0" smtClean="0"/>
              <a:t>compound-gene-disease relationships</a:t>
            </a:r>
            <a:br>
              <a:rPr lang="en-US" sz="1200" dirty="0" smtClean="0"/>
            </a:br>
            <a:r>
              <a:rPr lang="en-US" sz="1200" dirty="0" smtClean="0"/>
              <a:t>in a facet browser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6200" y="3429000"/>
            <a:ext cx="3041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BioLDA</a:t>
            </a:r>
            <a:r>
              <a:rPr lang="en-US" sz="1200" dirty="0" smtClean="0"/>
              <a:t>: integrating recent literature</a:t>
            </a:r>
            <a:br>
              <a:rPr lang="en-US" sz="1200" dirty="0" smtClean="0"/>
            </a:br>
            <a:r>
              <a:rPr lang="en-US" sz="1200" dirty="0" smtClean="0"/>
              <a:t>using </a:t>
            </a:r>
            <a:r>
              <a:rPr lang="en-US" sz="1200" dirty="0" err="1" smtClean="0"/>
              <a:t>bioterms</a:t>
            </a:r>
            <a:r>
              <a:rPr lang="en-US" sz="1200" dirty="0" smtClean="0"/>
              <a:t> and providing path ranking</a:t>
            </a:r>
            <a:br>
              <a:rPr lang="en-US" sz="1200" dirty="0" smtClean="0"/>
            </a:br>
            <a:r>
              <a:rPr lang="en-US" sz="1200" dirty="0" smtClean="0"/>
              <a:t>using LDA and KL divergence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04800" y="1752600"/>
            <a:ext cx="2625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SPARQL Query Builder</a:t>
            </a:r>
            <a:r>
              <a:rPr lang="en-US" sz="1200" dirty="0" smtClean="0"/>
              <a:t>: advanced</a:t>
            </a:r>
            <a:br>
              <a:rPr lang="en-US" sz="1200" dirty="0" smtClean="0"/>
            </a:br>
            <a:r>
              <a:rPr lang="en-US" sz="1200" dirty="0" smtClean="0"/>
              <a:t>querying</a:t>
            </a:r>
            <a:r>
              <a:rPr lang="en-US" sz="1200" dirty="0"/>
              <a:t> </a:t>
            </a:r>
            <a:r>
              <a:rPr lang="en-US" sz="1200" dirty="0" smtClean="0"/>
              <a:t>of Chem2Bio2RDF data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413681" y="5791200"/>
            <a:ext cx="2503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FF6600"/>
                </a:solidFill>
              </a:rPr>
              <a:t>Collaborators: </a:t>
            </a:r>
            <a:r>
              <a:rPr lang="en-US" sz="1200" i="1" dirty="0" smtClean="0">
                <a:solidFill>
                  <a:srgbClr val="FF6600"/>
                </a:solidFill>
              </a:rPr>
              <a:t>Ying Ding (SLIS), </a:t>
            </a:r>
            <a:br>
              <a:rPr lang="en-US" sz="1200" i="1" dirty="0" smtClean="0">
                <a:solidFill>
                  <a:srgbClr val="FF6600"/>
                </a:solidFill>
              </a:rPr>
            </a:br>
            <a:r>
              <a:rPr lang="en-US" sz="1200" i="1" dirty="0" smtClean="0">
                <a:solidFill>
                  <a:srgbClr val="FF6600"/>
                </a:solidFill>
              </a:rPr>
              <a:t>Judy </a:t>
            </a:r>
            <a:r>
              <a:rPr lang="en-US" sz="1200" i="1" dirty="0" err="1" smtClean="0">
                <a:solidFill>
                  <a:srgbClr val="FF6600"/>
                </a:solidFill>
              </a:rPr>
              <a:t>Qiu</a:t>
            </a:r>
            <a:r>
              <a:rPr lang="en-US" sz="1200" i="1" dirty="0" smtClean="0">
                <a:solidFill>
                  <a:srgbClr val="FF6600"/>
                </a:solidFill>
              </a:rPr>
              <a:t> (SOIC), Lilly, Pfizer</a:t>
            </a:r>
            <a:endParaRPr lang="en-US" sz="1200" b="1" i="1" dirty="0">
              <a:solidFill>
                <a:srgbClr val="FF6600"/>
              </a:solidFill>
            </a:endParaRPr>
          </a:p>
        </p:txBody>
      </p:sp>
      <p:cxnSp>
        <p:nvCxnSpPr>
          <p:cNvPr id="50177" name="Straight Connector 50176"/>
          <p:cNvCxnSpPr>
            <a:stCxn id="10" idx="3"/>
          </p:cNvCxnSpPr>
          <p:nvPr/>
        </p:nvCxnSpPr>
        <p:spPr>
          <a:xfrm flipV="1">
            <a:off x="2766396" y="4343400"/>
            <a:ext cx="815004" cy="571500"/>
          </a:xfrm>
          <a:prstGeom prst="line">
            <a:avLst/>
          </a:prstGeom>
          <a:ln>
            <a:solidFill>
              <a:schemeClr val="accent1">
                <a:alpha val="39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180" name="Straight Connector 50179"/>
          <p:cNvCxnSpPr>
            <a:stCxn id="20" idx="3"/>
            <a:endCxn id="25" idx="1"/>
          </p:cNvCxnSpPr>
          <p:nvPr/>
        </p:nvCxnSpPr>
        <p:spPr>
          <a:xfrm>
            <a:off x="5562600" y="4290667"/>
            <a:ext cx="1371600" cy="719185"/>
          </a:xfrm>
          <a:prstGeom prst="line">
            <a:avLst/>
          </a:prstGeom>
          <a:ln>
            <a:solidFill>
              <a:schemeClr val="accent1">
                <a:alpha val="39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182" name="Straight Connector 50181"/>
          <p:cNvCxnSpPr>
            <a:stCxn id="20" idx="3"/>
            <a:endCxn id="13" idx="1"/>
          </p:cNvCxnSpPr>
          <p:nvPr/>
        </p:nvCxnSpPr>
        <p:spPr>
          <a:xfrm flipV="1">
            <a:off x="5562600" y="3091434"/>
            <a:ext cx="1371600" cy="1199233"/>
          </a:xfrm>
          <a:prstGeom prst="line">
            <a:avLst/>
          </a:prstGeom>
          <a:ln>
            <a:solidFill>
              <a:schemeClr val="accent1">
                <a:alpha val="39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186" name="Straight Connector 50185"/>
          <p:cNvCxnSpPr>
            <a:stCxn id="16" idx="0"/>
            <a:endCxn id="28" idx="2"/>
          </p:cNvCxnSpPr>
          <p:nvPr/>
        </p:nvCxnSpPr>
        <p:spPr>
          <a:xfrm flipV="1">
            <a:off x="4429572" y="3237131"/>
            <a:ext cx="311192" cy="4408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190" name="Straight Connector 50189"/>
          <p:cNvCxnSpPr>
            <a:stCxn id="14" idx="3"/>
            <a:endCxn id="27" idx="1"/>
          </p:cNvCxnSpPr>
          <p:nvPr/>
        </p:nvCxnSpPr>
        <p:spPr>
          <a:xfrm>
            <a:off x="2511553" y="1143000"/>
            <a:ext cx="765047" cy="572714"/>
          </a:xfrm>
          <a:prstGeom prst="line">
            <a:avLst/>
          </a:prstGeom>
          <a:ln>
            <a:solidFill>
              <a:schemeClr val="accent1">
                <a:alpha val="39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192" name="Straight Connector 50191"/>
          <p:cNvCxnSpPr>
            <a:stCxn id="42" idx="3"/>
            <a:endCxn id="27" idx="1"/>
          </p:cNvCxnSpPr>
          <p:nvPr/>
        </p:nvCxnSpPr>
        <p:spPr>
          <a:xfrm flipV="1">
            <a:off x="2362200" y="1715714"/>
            <a:ext cx="914400" cy="1189411"/>
          </a:xfrm>
          <a:prstGeom prst="line">
            <a:avLst/>
          </a:prstGeom>
          <a:ln>
            <a:solidFill>
              <a:schemeClr val="accent1">
                <a:alpha val="39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194" name="Straight Connector 50193"/>
          <p:cNvCxnSpPr>
            <a:stCxn id="27" idx="1"/>
          </p:cNvCxnSpPr>
          <p:nvPr/>
        </p:nvCxnSpPr>
        <p:spPr>
          <a:xfrm flipH="1">
            <a:off x="2971800" y="1715714"/>
            <a:ext cx="304800" cy="2475286"/>
          </a:xfrm>
          <a:prstGeom prst="line">
            <a:avLst/>
          </a:prstGeom>
          <a:ln>
            <a:solidFill>
              <a:schemeClr val="accent1">
                <a:alpha val="39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197" name="Straight Connector 50196"/>
          <p:cNvCxnSpPr>
            <a:stCxn id="27" idx="3"/>
            <a:endCxn id="5" idx="1"/>
          </p:cNvCxnSpPr>
          <p:nvPr/>
        </p:nvCxnSpPr>
        <p:spPr>
          <a:xfrm flipV="1">
            <a:off x="6019800" y="1250395"/>
            <a:ext cx="838200" cy="465319"/>
          </a:xfrm>
          <a:prstGeom prst="line">
            <a:avLst/>
          </a:prstGeom>
          <a:ln>
            <a:solidFill>
              <a:schemeClr val="accent1">
                <a:alpha val="39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199" name="Straight Connector 50198"/>
          <p:cNvCxnSpPr>
            <a:stCxn id="13" idx="1"/>
            <a:endCxn id="27" idx="3"/>
          </p:cNvCxnSpPr>
          <p:nvPr/>
        </p:nvCxnSpPr>
        <p:spPr>
          <a:xfrm flipH="1" flipV="1">
            <a:off x="6019800" y="1715714"/>
            <a:ext cx="914400" cy="1375720"/>
          </a:xfrm>
          <a:prstGeom prst="line">
            <a:avLst/>
          </a:prstGeom>
          <a:ln>
            <a:solidFill>
              <a:schemeClr val="accent1">
                <a:alpha val="39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615468" y="3657600"/>
            <a:ext cx="2528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ChemoHub</a:t>
            </a:r>
            <a:r>
              <a:rPr lang="en-US" sz="1200" dirty="0" smtClean="0"/>
              <a:t>: quantitative</a:t>
            </a:r>
            <a:br>
              <a:rPr lang="en-US" sz="1200" dirty="0" smtClean="0"/>
            </a:br>
            <a:r>
              <a:rPr lang="en-US" sz="1200" dirty="0" smtClean="0"/>
              <a:t>predictions of relationship strength</a:t>
            </a:r>
            <a:br>
              <a:rPr lang="en-US" sz="1200" dirty="0" smtClean="0"/>
            </a:br>
            <a:r>
              <a:rPr lang="en-US" sz="1200" dirty="0" smtClean="0"/>
              <a:t>between compounds and genes</a:t>
            </a:r>
            <a:endParaRPr lang="en-US" sz="12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6525491" y="1905000"/>
            <a:ext cx="2583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Association Search</a:t>
            </a:r>
            <a:r>
              <a:rPr lang="en-US" sz="1200" dirty="0" smtClean="0"/>
              <a:t>: finding paths</a:t>
            </a:r>
            <a:br>
              <a:rPr lang="en-US" sz="1200" dirty="0" smtClean="0"/>
            </a:br>
            <a:r>
              <a:rPr lang="en-US" sz="1200" dirty="0" smtClean="0"/>
              <a:t>between Chem2BioRDF entities</a:t>
            </a:r>
            <a:br>
              <a:rPr lang="en-US" sz="1200" dirty="0" smtClean="0"/>
            </a:br>
            <a:r>
              <a:rPr lang="en-US" sz="1200" dirty="0" smtClean="0"/>
              <a:t>ranked by literature support</a:t>
            </a:r>
            <a:endParaRPr lang="en-US" sz="1200" b="1" dirty="0"/>
          </a:p>
        </p:txBody>
      </p:sp>
      <p:cxnSp>
        <p:nvCxnSpPr>
          <p:cNvPr id="39" name="Straight Connector 38"/>
          <p:cNvCxnSpPr>
            <a:stCxn id="42" idx="3"/>
            <a:endCxn id="5" idx="1"/>
          </p:cNvCxnSpPr>
          <p:nvPr/>
        </p:nvCxnSpPr>
        <p:spPr>
          <a:xfrm flipV="1">
            <a:off x="2362200" y="1250395"/>
            <a:ext cx="4495800" cy="1654730"/>
          </a:xfrm>
          <a:prstGeom prst="line">
            <a:avLst/>
          </a:prstGeom>
          <a:ln>
            <a:solidFill>
              <a:schemeClr val="accent1">
                <a:alpha val="18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4227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562600"/>
            <a:ext cx="8991600" cy="1295400"/>
          </a:xfrm>
        </p:spPr>
        <p:txBody>
          <a:bodyPr/>
          <a:lstStyle/>
          <a:p>
            <a:r>
              <a:rPr lang="en-US" sz="2400"/>
              <a:t>                    Minimum evolving as temperature decreases</a:t>
            </a:r>
          </a:p>
          <a:p>
            <a:r>
              <a:rPr lang="en-US" sz="2400"/>
              <a:t>                    Movement at fixed temperature going to local minima if not initialized “correctly</a:t>
            </a:r>
          </a:p>
        </p:txBody>
      </p:sp>
      <p:pic>
        <p:nvPicPr>
          <p:cNvPr id="1159172" name="Picture 4" descr="010"/>
          <p:cNvPicPr>
            <a:picLocks noChangeAspect="1" noChangeArrowheads="1"/>
          </p:cNvPicPr>
          <p:nvPr/>
        </p:nvPicPr>
        <p:blipFill>
          <a:blip r:embed="rId3" cstate="print"/>
          <a:srcRect l="13676" t="15947" r="29462" b="26804"/>
          <a:stretch>
            <a:fillRect/>
          </a:stretch>
        </p:blipFill>
        <p:spPr bwMode="auto">
          <a:xfrm>
            <a:off x="2286000" y="0"/>
            <a:ext cx="6858000" cy="5181600"/>
          </a:xfrm>
          <a:prstGeom prst="rect">
            <a:avLst/>
          </a:prstGeom>
          <a:noFill/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800" y="5867400"/>
            <a:ext cx="1143000" cy="381000"/>
            <a:chOff x="432" y="3456"/>
            <a:chExt cx="720" cy="240"/>
          </a:xfrm>
        </p:grpSpPr>
        <p:sp>
          <p:nvSpPr>
            <p:cNvPr id="1159173" name="Line 5"/>
            <p:cNvSpPr>
              <a:spLocks noChangeShapeType="1"/>
            </p:cNvSpPr>
            <p:nvPr/>
          </p:nvSpPr>
          <p:spPr bwMode="auto">
            <a:xfrm>
              <a:off x="432" y="3456"/>
              <a:ext cx="72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59174" name="Line 6"/>
            <p:cNvSpPr>
              <a:spLocks noChangeShapeType="1"/>
            </p:cNvSpPr>
            <p:nvPr/>
          </p:nvSpPr>
          <p:spPr bwMode="auto">
            <a:xfrm>
              <a:off x="432" y="3696"/>
              <a:ext cx="720" cy="0"/>
            </a:xfrm>
            <a:prstGeom prst="line">
              <a:avLst/>
            </a:prstGeom>
            <a:noFill/>
            <a:ln w="31750">
              <a:solidFill>
                <a:srgbClr val="CC00FF"/>
              </a:solidFill>
              <a:round/>
              <a:headEnd/>
              <a:tailEnd type="triangle" w="lg" len="lg"/>
            </a:ln>
            <a:effectLst/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1159176" name="Text Box 8"/>
          <p:cNvSpPr txBox="1">
            <a:spLocks noChangeArrowheads="1"/>
          </p:cNvSpPr>
          <p:nvPr/>
        </p:nvSpPr>
        <p:spPr bwMode="auto">
          <a:xfrm>
            <a:off x="0" y="2057400"/>
            <a:ext cx="2209800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Solve Linear Equations for each temperature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</a:rPr>
              <a:t>Nonlinearity effects mitigated by initializing with solution at previous higher temperature</a:t>
            </a:r>
          </a:p>
        </p:txBody>
      </p:sp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362200" cy="954107"/>
          </a:xfr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DEE7F8"/>
                </a:solidFill>
              </a:rPr>
              <a:t>Deterministic</a:t>
            </a:r>
            <a:br>
              <a:rPr lang="en-US" sz="2800" dirty="0">
                <a:solidFill>
                  <a:srgbClr val="DEE7F8"/>
                </a:solidFill>
              </a:rPr>
            </a:br>
            <a:r>
              <a:rPr lang="en-US" sz="2800" dirty="0">
                <a:solidFill>
                  <a:srgbClr val="DEE7F8"/>
                </a:solidFill>
              </a:rPr>
              <a:t>Annealing</a:t>
            </a:r>
          </a:p>
        </p:txBody>
      </p:sp>
      <p:sp>
        <p:nvSpPr>
          <p:cNvPr id="1159177" name="Text Box 9"/>
          <p:cNvSpPr txBox="1">
            <a:spLocks noChangeArrowheads="1"/>
          </p:cNvSpPr>
          <p:nvPr/>
        </p:nvSpPr>
        <p:spPr bwMode="auto">
          <a:xfrm>
            <a:off x="990600" y="1600200"/>
            <a:ext cx="13223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</a:rPr>
              <a:t>F({y}, T)</a:t>
            </a:r>
          </a:p>
        </p:txBody>
      </p:sp>
      <p:sp>
        <p:nvSpPr>
          <p:cNvPr id="1159178" name="Text Box 10"/>
          <p:cNvSpPr txBox="1">
            <a:spLocks noChangeArrowheads="1"/>
          </p:cNvSpPr>
          <p:nvPr/>
        </p:nvSpPr>
        <p:spPr bwMode="auto">
          <a:xfrm>
            <a:off x="4052888" y="5181600"/>
            <a:ext cx="2500312" cy="457200"/>
          </a:xfrm>
          <a:prstGeom prst="rect">
            <a:avLst/>
          </a:prstGeom>
          <a:solidFill>
            <a:srgbClr val="0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</a:rPr>
              <a:t>Configuration {y}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458200" cy="393192"/>
          </a:xfrm>
        </p:spPr>
        <p:txBody>
          <a:bodyPr>
            <a:normAutofit fontScale="90000"/>
          </a:bodyPr>
          <a:lstStyle/>
          <a:p>
            <a:r>
              <a:rPr sz="2400" dirty="0" smtClean="0"/>
              <a:t>Deterministic Annealing Clustering of Indiana Census Data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304800"/>
            <a:ext cx="6175248" cy="34333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Decrease temperature (distance scale) to discover more clusters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 l="18527" t="18552" r="2151" b="14189"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0" y="2514600"/>
            <a:ext cx="1524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Red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is coarse resolution with 10 clusters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n-ea"/>
                <a:cs typeface="+mn-cs"/>
              </a:rPr>
              <a:t>Blue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is finer resolution with 30 clusters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Clusters find cities in Indiana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srgbClr val="000000"/>
              </a:solidFill>
              <a:latin typeface="Calibri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Distance Scale is 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ea typeface="+mn-ea"/>
                <a:cs typeface="+mn-cs"/>
                <a:sym typeface="Symbol"/>
              </a:rPr>
              <a:t></a:t>
            </a:r>
            <a:r>
              <a:rPr lang="en-US" sz="1200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Temperature </a:t>
            </a:r>
          </a:p>
        </p:txBody>
      </p:sp>
      <p:sp>
        <p:nvSpPr>
          <p:cNvPr id="7" name="Oval 6"/>
          <p:cNvSpPr/>
          <p:nvPr/>
        </p:nvSpPr>
        <p:spPr>
          <a:xfrm>
            <a:off x="1752600" y="1066800"/>
            <a:ext cx="609600" cy="304800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2895600"/>
            <a:ext cx="1295400" cy="381000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57600" y="3657600"/>
            <a:ext cx="762000" cy="381000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Next Generation Sequencing Pipeline on Cloud 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93520" y="2849674"/>
            <a:ext cx="182880" cy="1588"/>
          </a:xfrm>
          <a:prstGeom prst="straightConnector1">
            <a:avLst/>
          </a:prstGeom>
          <a:ln w="69850">
            <a:headEnd type="none"/>
            <a:tailEnd type="triangl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455108" y="2883932"/>
            <a:ext cx="146304" cy="1"/>
          </a:xfrm>
          <a:prstGeom prst="straightConnector1">
            <a:avLst/>
          </a:prstGeom>
          <a:ln w="63500">
            <a:tailEnd type="triangl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Group 10"/>
          <p:cNvGrpSpPr/>
          <p:nvPr/>
        </p:nvGrpSpPr>
        <p:grpSpPr>
          <a:xfrm>
            <a:off x="1684158" y="2411603"/>
            <a:ext cx="760790" cy="876143"/>
            <a:chOff x="1614216" y="1569720"/>
            <a:chExt cx="598086" cy="545592"/>
          </a:xfrm>
        </p:grpSpPr>
        <p:sp>
          <p:nvSpPr>
            <p:cNvPr id="12" name="Oval 11"/>
            <p:cNvSpPr/>
            <p:nvPr/>
          </p:nvSpPr>
          <p:spPr>
            <a:xfrm>
              <a:off x="1614216" y="1569720"/>
              <a:ext cx="598086" cy="545592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66"/>
            <p:cNvSpPr txBox="1"/>
            <p:nvPr/>
          </p:nvSpPr>
          <p:spPr>
            <a:xfrm>
              <a:off x="1713497" y="1736460"/>
              <a:ext cx="433754" cy="158119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sz="1050" dirty="0" smtClean="0">
                  <a:solidFill>
                    <a:prstClr val="black"/>
                  </a:solidFill>
                </a:rPr>
                <a:t>Blast </a:t>
              </a: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3512462" y="2381008"/>
            <a:ext cx="982962" cy="876143"/>
            <a:chOff x="4222602" y="2819400"/>
            <a:chExt cx="772744" cy="545592"/>
          </a:xfrm>
        </p:grpSpPr>
        <p:sp>
          <p:nvSpPr>
            <p:cNvPr id="15" name="Oval 14"/>
            <p:cNvSpPr/>
            <p:nvPr/>
          </p:nvSpPr>
          <p:spPr>
            <a:xfrm>
              <a:off x="4296213" y="2819400"/>
              <a:ext cx="693746" cy="545592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TextBox 164"/>
            <p:cNvSpPr txBox="1"/>
            <p:nvPr/>
          </p:nvSpPr>
          <p:spPr>
            <a:xfrm>
              <a:off x="4222602" y="2907268"/>
              <a:ext cx="772744" cy="359360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sz="1050" dirty="0" err="1" smtClean="0">
                  <a:solidFill>
                    <a:prstClr val="black"/>
                  </a:solidFill>
                </a:rPr>
                <a:t>Pairwise</a:t>
              </a:r>
              <a:endParaRPr lang="en-US" sz="1050" dirty="0" smtClean="0">
                <a:solidFill>
                  <a:prstClr val="black"/>
                </a:solidFill>
              </a:endParaRPr>
            </a:p>
            <a:p>
              <a:pPr algn="ctr" eaLnBrk="1" hangingPunct="1"/>
              <a:r>
                <a:rPr lang="en-US" sz="1050" dirty="0" smtClean="0">
                  <a:solidFill>
                    <a:prstClr val="black"/>
                  </a:solidFill>
                </a:rPr>
                <a:t>Distance </a:t>
              </a:r>
            </a:p>
            <a:p>
              <a:pPr algn="ctr" eaLnBrk="1" hangingPunct="1"/>
              <a:r>
                <a:rPr lang="en-US" sz="1050" dirty="0" smtClean="0">
                  <a:solidFill>
                    <a:prstClr val="black"/>
                  </a:solidFill>
                </a:rPr>
                <a:t>  Calculation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9"/>
          <p:cNvGrpSpPr/>
          <p:nvPr/>
        </p:nvGrpSpPr>
        <p:grpSpPr>
          <a:xfrm>
            <a:off x="4717311" y="2237902"/>
            <a:ext cx="1320968" cy="1346008"/>
            <a:chOff x="5076182" y="2819400"/>
            <a:chExt cx="695529" cy="533400"/>
          </a:xfrm>
        </p:grpSpPr>
        <p:grpSp>
          <p:nvGrpSpPr>
            <p:cNvPr id="14" name="Group 27"/>
            <p:cNvGrpSpPr/>
            <p:nvPr/>
          </p:nvGrpSpPr>
          <p:grpSpPr>
            <a:xfrm>
              <a:off x="5076182" y="2819400"/>
              <a:ext cx="695529" cy="533400"/>
              <a:chOff x="1135433" y="2057400"/>
              <a:chExt cx="540967" cy="381000"/>
            </a:xfrm>
          </p:grpSpPr>
          <p:sp>
            <p:nvSpPr>
              <p:cNvPr id="23" name="Flowchart: Multidocument 22"/>
              <p:cNvSpPr/>
              <p:nvPr/>
            </p:nvSpPr>
            <p:spPr>
              <a:xfrm>
                <a:off x="1135433" y="2057400"/>
                <a:ext cx="533400" cy="381000"/>
              </a:xfrm>
              <a:prstGeom prst="flowChartMultidocumen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extBox 6"/>
              <p:cNvSpPr txBox="1"/>
              <p:nvPr/>
            </p:nvSpPr>
            <p:spPr>
              <a:xfrm>
                <a:off x="1143000" y="2133600"/>
                <a:ext cx="533400" cy="740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 sz="11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" name="TextBox 158"/>
            <p:cNvSpPr txBox="1"/>
            <p:nvPr/>
          </p:nvSpPr>
          <p:spPr>
            <a:xfrm>
              <a:off x="5104882" y="2919378"/>
              <a:ext cx="605946" cy="289670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 eaLnBrk="1" hangingPunct="1"/>
              <a:r>
                <a:rPr lang="en-US" sz="1050" dirty="0" smtClean="0">
                  <a:solidFill>
                    <a:srgbClr val="009900"/>
                  </a:solidFill>
                </a:rPr>
                <a:t>Dissimilarity</a:t>
              </a:r>
            </a:p>
            <a:p>
              <a:pPr algn="l" eaLnBrk="1" hangingPunct="1"/>
              <a:r>
                <a:rPr lang="en-US" sz="1050" dirty="0" smtClean="0">
                  <a:solidFill>
                    <a:srgbClr val="009900"/>
                  </a:solidFill>
                </a:rPr>
                <a:t>Matrix</a:t>
              </a:r>
              <a:br>
                <a:rPr lang="en-US" sz="1050" dirty="0" smtClean="0">
                  <a:solidFill>
                    <a:srgbClr val="009900"/>
                  </a:solidFill>
                </a:rPr>
              </a:br>
              <a:endParaRPr lang="en-US" sz="1050" dirty="0" smtClean="0">
                <a:solidFill>
                  <a:srgbClr val="009900"/>
                </a:solidFill>
              </a:endParaRPr>
            </a:p>
            <a:p>
              <a:pPr algn="l" eaLnBrk="1" hangingPunct="1"/>
              <a:r>
                <a:rPr lang="en-US" sz="1000" dirty="0" smtClean="0">
                  <a:solidFill>
                    <a:srgbClr val="009900"/>
                  </a:solidFill>
                </a:rPr>
                <a:t>N(N-1)/2 values</a:t>
              </a:r>
            </a:p>
          </p:txBody>
        </p:sp>
      </p:grpSp>
      <p:grpSp>
        <p:nvGrpSpPr>
          <p:cNvPr id="17" name="Group 14"/>
          <p:cNvGrpSpPr/>
          <p:nvPr/>
        </p:nvGrpSpPr>
        <p:grpSpPr>
          <a:xfrm>
            <a:off x="152400" y="2189042"/>
            <a:ext cx="1335698" cy="1321264"/>
            <a:chOff x="1473124" y="2753860"/>
            <a:chExt cx="1036196" cy="827540"/>
          </a:xfrm>
        </p:grpSpPr>
        <p:sp>
          <p:nvSpPr>
            <p:cNvPr id="27" name="Flowchart: Multidocument 26"/>
            <p:cNvSpPr/>
            <p:nvPr/>
          </p:nvSpPr>
          <p:spPr>
            <a:xfrm>
              <a:off x="1473124" y="2753860"/>
              <a:ext cx="1036196" cy="827540"/>
            </a:xfrm>
            <a:prstGeom prst="flowChartMultidocumen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TextBox 6"/>
            <p:cNvSpPr txBox="1"/>
            <p:nvPr/>
          </p:nvSpPr>
          <p:spPr>
            <a:xfrm>
              <a:off x="1532238" y="3018244"/>
              <a:ext cx="827593" cy="260237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 eaLnBrk="1" hangingPunct="1"/>
              <a:r>
                <a:rPr lang="en-US" sz="1050" dirty="0" smtClean="0">
                  <a:solidFill>
                    <a:srgbClr val="009900"/>
                  </a:solidFill>
                </a:rPr>
                <a:t>FASTA File</a:t>
              </a:r>
              <a:br>
                <a:rPr lang="en-US" sz="1050" dirty="0" smtClean="0">
                  <a:solidFill>
                    <a:srgbClr val="009900"/>
                  </a:solidFill>
                </a:rPr>
              </a:br>
              <a:r>
                <a:rPr lang="en-US" sz="1050" dirty="0" smtClean="0">
                  <a:solidFill>
                    <a:srgbClr val="009900"/>
                  </a:solidFill>
                </a:rPr>
                <a:t>N Sequences</a:t>
              </a:r>
            </a:p>
          </p:txBody>
        </p:sp>
      </p:grpSp>
      <p:grpSp>
        <p:nvGrpSpPr>
          <p:cNvPr id="20" name="Group 15"/>
          <p:cNvGrpSpPr/>
          <p:nvPr/>
        </p:nvGrpSpPr>
        <p:grpSpPr>
          <a:xfrm>
            <a:off x="2582743" y="2274332"/>
            <a:ext cx="872366" cy="1071832"/>
            <a:chOff x="3465576" y="2787072"/>
            <a:chExt cx="685800" cy="667452"/>
          </a:xfrm>
        </p:grpSpPr>
        <p:sp>
          <p:nvSpPr>
            <p:cNvPr id="30" name="Flowchart: Multidocument 29"/>
            <p:cNvSpPr/>
            <p:nvPr/>
          </p:nvSpPr>
          <p:spPr>
            <a:xfrm>
              <a:off x="3465576" y="2787072"/>
              <a:ext cx="685800" cy="667452"/>
            </a:xfrm>
            <a:prstGeom prst="flowChartMultidocumen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TextBox 6"/>
            <p:cNvSpPr txBox="1"/>
            <p:nvPr/>
          </p:nvSpPr>
          <p:spPr>
            <a:xfrm>
              <a:off x="3465576" y="2956560"/>
              <a:ext cx="685800" cy="158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en-US" sz="1050" dirty="0">
                <a:solidFill>
                  <a:prstClr val="black"/>
                </a:solidFill>
              </a:endParaRPr>
            </a:p>
          </p:txBody>
        </p:sp>
        <p:sp>
          <p:nvSpPr>
            <p:cNvPr id="32" name="TextBox 154"/>
            <p:cNvSpPr txBox="1"/>
            <p:nvPr/>
          </p:nvSpPr>
          <p:spPr>
            <a:xfrm>
              <a:off x="3475673" y="2976877"/>
              <a:ext cx="643553" cy="258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sz="1050" dirty="0" smtClean="0">
                  <a:solidFill>
                    <a:srgbClr val="009900"/>
                  </a:solidFill>
                </a:rPr>
                <a:t>block</a:t>
              </a:r>
            </a:p>
            <a:p>
              <a:pPr algn="ctr" eaLnBrk="1" hangingPunct="1"/>
              <a:r>
                <a:rPr lang="en-US" sz="1050" dirty="0" smtClean="0">
                  <a:solidFill>
                    <a:srgbClr val="009900"/>
                  </a:solidFill>
                </a:rPr>
                <a:t>Pairings</a:t>
              </a:r>
              <a:endParaRPr lang="en-US" sz="1050" dirty="0">
                <a:solidFill>
                  <a:srgbClr val="009900"/>
                </a:solidFill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2444948" y="2849674"/>
            <a:ext cx="145852" cy="7403"/>
          </a:xfrm>
          <a:prstGeom prst="straightConnector1">
            <a:avLst/>
          </a:prstGeom>
          <a:ln w="63500">
            <a:headEnd type="none"/>
            <a:tailEnd type="triangl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495800" y="2887068"/>
            <a:ext cx="228600" cy="8532"/>
          </a:xfrm>
          <a:prstGeom prst="straightConnector1">
            <a:avLst/>
          </a:prstGeom>
          <a:ln w="63500">
            <a:tailEnd type="triangl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352800" y="1447800"/>
            <a:ext cx="1324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9900"/>
                </a:solidFill>
                <a:latin typeface="Calibri"/>
                <a:ea typeface="+mn-ea"/>
                <a:cs typeface="+mn-cs"/>
              </a:rPr>
              <a:t>MapReduce</a:t>
            </a:r>
            <a:endParaRPr lang="en-US" sz="1800" b="1" dirty="0">
              <a:solidFill>
                <a:srgbClr val="0099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5" name="Right Brace 44"/>
          <p:cNvSpPr/>
          <p:nvPr/>
        </p:nvSpPr>
        <p:spPr>
          <a:xfrm rot="16200000">
            <a:off x="3771900" y="-991021"/>
            <a:ext cx="304800" cy="60198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905000" y="3429000"/>
            <a:ext cx="304800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1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3886200" y="3429000"/>
            <a:ext cx="304800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2</a:t>
            </a: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6705600" y="3429000"/>
            <a:ext cx="304800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3</a:t>
            </a: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21" name="Group 53"/>
          <p:cNvGrpSpPr/>
          <p:nvPr/>
        </p:nvGrpSpPr>
        <p:grpSpPr>
          <a:xfrm>
            <a:off x="6370320" y="2362200"/>
            <a:ext cx="909569" cy="876143"/>
            <a:chOff x="4274910" y="2819400"/>
            <a:chExt cx="715049" cy="545592"/>
          </a:xfrm>
        </p:grpSpPr>
        <p:sp>
          <p:nvSpPr>
            <p:cNvPr id="55" name="Oval 54"/>
            <p:cNvSpPr/>
            <p:nvPr/>
          </p:nvSpPr>
          <p:spPr>
            <a:xfrm>
              <a:off x="4296213" y="2819400"/>
              <a:ext cx="693746" cy="545592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TextBox 164"/>
            <p:cNvSpPr txBox="1"/>
            <p:nvPr/>
          </p:nvSpPr>
          <p:spPr>
            <a:xfrm>
              <a:off x="4274910" y="3009205"/>
              <a:ext cx="668151" cy="158119"/>
            </a:xfrm>
            <a:prstGeom prst="rect">
              <a:avLst/>
            </a:prstGeom>
            <a:noFill/>
            <a:ln>
              <a:noFill/>
            </a:ln>
            <a:effectLst>
              <a:outerShdw blurRad="40000" dist="20000" dir="5400000" rotWithShape="0">
                <a:schemeClr val="bg1">
                  <a:alpha val="38000"/>
                </a:scheme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sz="1050" dirty="0" smtClean="0">
                  <a:solidFill>
                    <a:prstClr val="black"/>
                  </a:solidFill>
                </a:rPr>
                <a:t>Clustering</a:t>
              </a:r>
              <a:endParaRPr lang="en-US" sz="105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57" name="Straight Arrow Connector 56"/>
          <p:cNvCxnSpPr/>
          <p:nvPr/>
        </p:nvCxnSpPr>
        <p:spPr>
          <a:xfrm>
            <a:off x="6038278" y="2878177"/>
            <a:ext cx="362522" cy="17423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6" name="Group 57"/>
          <p:cNvGrpSpPr/>
          <p:nvPr/>
        </p:nvGrpSpPr>
        <p:grpSpPr>
          <a:xfrm>
            <a:off x="7620000" y="2362200"/>
            <a:ext cx="965331" cy="954457"/>
            <a:chOff x="8173853" y="2680593"/>
            <a:chExt cx="758883" cy="594360"/>
          </a:xfrm>
        </p:grpSpPr>
        <p:sp>
          <p:nvSpPr>
            <p:cNvPr id="59" name="Oval 58"/>
            <p:cNvSpPr/>
            <p:nvPr/>
          </p:nvSpPr>
          <p:spPr>
            <a:xfrm>
              <a:off x="8193827" y="2680593"/>
              <a:ext cx="738909" cy="59436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TextBox 167"/>
            <p:cNvSpPr txBox="1"/>
            <p:nvPr/>
          </p:nvSpPr>
          <p:spPr>
            <a:xfrm>
              <a:off x="8173853" y="2874963"/>
              <a:ext cx="758883" cy="24915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en-US"/>
              </a:defPPr>
              <a:lvl1pPr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 eaLnBrk="1" hangingPunct="1"/>
              <a:r>
                <a:rPr lang="en-US" sz="1000" dirty="0" smtClean="0">
                  <a:solidFill>
                    <a:srgbClr val="C0504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Visualization</a:t>
              </a:r>
            </a:p>
            <a:p>
              <a:pPr algn="l" eaLnBrk="1" hangingPunct="1"/>
              <a:r>
                <a:rPr lang="en-US" sz="1000" dirty="0" smtClean="0">
                  <a:solidFill>
                    <a:srgbClr val="C0504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en-US" sz="1000" dirty="0" err="1" smtClean="0">
                  <a:solidFill>
                    <a:srgbClr val="C0504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Plotviz</a:t>
              </a:r>
              <a:endParaRPr lang="en-US" sz="1000" dirty="0">
                <a:solidFill>
                  <a:srgbClr val="C0504D">
                    <a:lumMod val="75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>
            <a:off x="7315200" y="2894012"/>
            <a:ext cx="329184" cy="1588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8001000" y="3429000"/>
            <a:ext cx="304800" cy="3048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white"/>
                </a:solidFill>
              </a:rPr>
              <a:t>4</a:t>
            </a: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29" name="Group 63"/>
          <p:cNvGrpSpPr/>
          <p:nvPr/>
        </p:nvGrpSpPr>
        <p:grpSpPr>
          <a:xfrm>
            <a:off x="6038277" y="2018879"/>
            <a:ext cx="2877123" cy="2324521"/>
            <a:chOff x="6114478" y="4000079"/>
            <a:chExt cx="2877123" cy="2324521"/>
          </a:xfrm>
        </p:grpSpPr>
        <p:cxnSp>
          <p:nvCxnSpPr>
            <p:cNvPr id="7" name="Straight Arrow Connector 228"/>
            <p:cNvCxnSpPr/>
            <p:nvPr/>
          </p:nvCxnSpPr>
          <p:spPr>
            <a:xfrm flipV="1">
              <a:off x="6114478" y="4362240"/>
              <a:ext cx="667322" cy="485468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7"/>
            <p:cNvGrpSpPr/>
            <p:nvPr/>
          </p:nvGrpSpPr>
          <p:grpSpPr>
            <a:xfrm>
              <a:off x="8026270" y="4304875"/>
              <a:ext cx="965331" cy="954457"/>
              <a:chOff x="8173853" y="2680593"/>
              <a:chExt cx="758883" cy="59436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8193827" y="2680593"/>
                <a:ext cx="738909" cy="594360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TextBox 167"/>
              <p:cNvSpPr txBox="1"/>
              <p:nvPr/>
            </p:nvSpPr>
            <p:spPr>
              <a:xfrm>
                <a:off x="8173853" y="2874963"/>
                <a:ext cx="758883" cy="24915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 eaLnBrk="1" hangingPunct="1"/>
                <a:r>
                  <a:rPr lang="en-US" sz="1000" dirty="0" smtClean="0">
                    <a:solidFill>
                      <a:srgbClr val="C0504D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Visualization</a:t>
                </a:r>
              </a:p>
              <a:p>
                <a:pPr algn="l" eaLnBrk="1" hangingPunct="1"/>
                <a:r>
                  <a:rPr lang="en-US" sz="1000" dirty="0" smtClean="0">
                    <a:solidFill>
                      <a:srgbClr val="C0504D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1000" dirty="0" err="1" smtClean="0">
                    <a:solidFill>
                      <a:srgbClr val="C0504D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Plotviz</a:t>
                </a:r>
                <a:endParaRPr lang="en-US" sz="1000" dirty="0">
                  <a:solidFill>
                    <a:srgbClr val="C0504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0" name="Group 16"/>
            <p:cNvGrpSpPr/>
            <p:nvPr/>
          </p:nvGrpSpPr>
          <p:grpSpPr>
            <a:xfrm>
              <a:off x="6806922" y="5181600"/>
              <a:ext cx="660678" cy="685800"/>
              <a:chOff x="4831656" y="1593348"/>
              <a:chExt cx="519384" cy="42706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4831656" y="1593348"/>
                <a:ext cx="519384" cy="427062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TextBox 162"/>
              <p:cNvSpPr txBox="1"/>
              <p:nvPr/>
            </p:nvSpPr>
            <p:spPr>
              <a:xfrm>
                <a:off x="4882121" y="1722120"/>
                <a:ext cx="380827" cy="15811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sz="1050" dirty="0" smtClean="0">
                    <a:solidFill>
                      <a:srgbClr val="F79646">
                        <a:lumMod val="50000"/>
                      </a:srgbClr>
                    </a:solidFill>
                  </a:rPr>
                  <a:t>MDS</a:t>
                </a:r>
                <a:endParaRPr lang="en-US" sz="1050" dirty="0">
                  <a:solidFill>
                    <a:srgbClr val="F79646">
                      <a:lumMod val="50000"/>
                    </a:srgbClr>
                  </a:solidFill>
                </a:endParaRPr>
              </a:p>
            </p:txBody>
          </p:sp>
        </p:grpSp>
        <p:cxnSp>
          <p:nvCxnSpPr>
            <p:cNvPr id="25" name="Straight Arrow Connector 247"/>
            <p:cNvCxnSpPr/>
            <p:nvPr/>
          </p:nvCxnSpPr>
          <p:spPr>
            <a:xfrm flipV="1">
              <a:off x="7467600" y="4800599"/>
              <a:ext cx="562682" cy="699086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16"/>
            <p:cNvGrpSpPr/>
            <p:nvPr/>
          </p:nvGrpSpPr>
          <p:grpSpPr>
            <a:xfrm>
              <a:off x="6781800" y="4000079"/>
              <a:ext cx="838201" cy="724322"/>
              <a:chOff x="4808472" y="1569721"/>
              <a:chExt cx="658942" cy="45105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4808472" y="1569721"/>
                <a:ext cx="601816" cy="451050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TextBox 151"/>
              <p:cNvSpPr txBox="1"/>
              <p:nvPr/>
            </p:nvSpPr>
            <p:spPr>
              <a:xfrm>
                <a:off x="4808473" y="1664622"/>
                <a:ext cx="658941" cy="2587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r" rtl="0" fontAlgn="base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l" eaLnBrk="1" hangingPunct="1"/>
                <a:r>
                  <a:rPr lang="en-US" sz="1050" dirty="0" err="1" smtClean="0">
                    <a:solidFill>
                      <a:srgbClr val="7030A0"/>
                    </a:solidFill>
                  </a:rPr>
                  <a:t>Pairwise</a:t>
                </a:r>
                <a:endParaRPr lang="en-US" sz="1050" dirty="0" smtClean="0">
                  <a:solidFill>
                    <a:srgbClr val="7030A0"/>
                  </a:solidFill>
                </a:endParaRPr>
              </a:p>
              <a:p>
                <a:pPr algn="l" eaLnBrk="1" hangingPunct="1"/>
                <a:r>
                  <a:rPr lang="en-US" sz="1050" dirty="0" smtClean="0">
                    <a:solidFill>
                      <a:srgbClr val="7030A0"/>
                    </a:solidFill>
                  </a:rPr>
                  <a:t>clustering</a:t>
                </a:r>
              </a:p>
            </p:txBody>
          </p:sp>
        </p:grpSp>
        <p:cxnSp>
          <p:nvCxnSpPr>
            <p:cNvPr id="36" name="Straight Arrow Connector 263"/>
            <p:cNvCxnSpPr/>
            <p:nvPr/>
          </p:nvCxnSpPr>
          <p:spPr>
            <a:xfrm>
              <a:off x="7543801" y="4368308"/>
              <a:ext cx="453457" cy="441540"/>
            </a:xfrm>
            <a:prstGeom prst="bentConnector3">
              <a:avLst>
                <a:gd name="adj1" fmla="val 44346"/>
              </a:avLst>
            </a:prstGeom>
            <a:ln w="3175">
              <a:solidFill>
                <a:schemeClr val="tx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264"/>
            <p:cNvCxnSpPr/>
            <p:nvPr/>
          </p:nvCxnSpPr>
          <p:spPr>
            <a:xfrm>
              <a:off x="6114478" y="4847710"/>
              <a:ext cx="692445" cy="676792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896610" y="4800600"/>
              <a:ext cx="570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srgbClr val="0033CC"/>
                  </a:solidFill>
                  <a:latin typeface="Calibri"/>
                  <a:ea typeface="+mn-ea"/>
                  <a:cs typeface="+mn-cs"/>
                </a:rPr>
                <a:t>MPI</a:t>
              </a:r>
              <a:endParaRPr lang="en-US" sz="1800" b="1" dirty="0">
                <a:solidFill>
                  <a:srgbClr val="0033CC"/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6114478" y="4847709"/>
              <a:ext cx="362522" cy="17423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7726680" y="4798076"/>
              <a:ext cx="329184" cy="1588"/>
            </a:xfrm>
            <a:prstGeom prst="straightConnector1">
              <a:avLst/>
            </a:prstGeom>
            <a:ln w="635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7010400" y="6019800"/>
              <a:ext cx="304800" cy="3048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4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8382000" y="5410200"/>
              <a:ext cx="304800" cy="3048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prstClr val="white"/>
                  </a:solidFill>
                </a:rPr>
                <a:t>5</a:t>
              </a: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76200" y="4648200"/>
            <a:ext cx="89621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indent="-1143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Users submit their jobs to the pipeline and the results will be shown in a visualization tool.</a:t>
            </a:r>
          </a:p>
          <a:p>
            <a:pPr marL="114300" indent="-1143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This chart illustrate a hybrid model with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MapReduce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and MPI. Twister will be an unified solution for  the pipeline mode.</a:t>
            </a:r>
          </a:p>
          <a:p>
            <a:pPr marL="114300" indent="-1143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 components are services and so is the whole pipeline.</a:t>
            </a:r>
          </a:p>
          <a:p>
            <a:pPr marL="114300" indent="-1143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We could research on which stages of pipeline services are suitable for private or commercial Clouds.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45" grpId="0" animBg="1"/>
      <p:bldP spid="49" grpId="0" animBg="1"/>
      <p:bldP spid="50" grpId="0" animBg="1"/>
      <p:bldP spid="51" grpId="0" animBg="1"/>
      <p:bldP spid="51" grpId="1" animBg="1"/>
      <p:bldP spid="62" grpId="0" animBg="1"/>
      <p:bldP spid="62" grpId="1" animBg="1"/>
      <p:bldP spid="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/>
          <p:cNvSpPr txBox="1"/>
          <p:nvPr/>
        </p:nvSpPr>
        <p:spPr>
          <a:xfrm>
            <a:off x="3124200" y="152400"/>
            <a:ext cx="2133600" cy="587851"/>
          </a:xfrm>
          <a:prstGeom prst="rect">
            <a:avLst/>
          </a:prstGeom>
        </p:spPr>
        <p:txBody>
          <a:bodyPr wrap="square" lIns="64005" tIns="32003" rIns="64005" bIns="32003" rtlCol="0">
            <a:spAutoFit/>
          </a:bodyPr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400" b="1" dirty="0" smtClean="0">
                <a:solidFill>
                  <a:srgbClr val="E4CFA0"/>
                </a:solidFill>
                <a:latin typeface="Rockwell Extra Bold" pitchFamily="18" charset="0"/>
                <a:ea typeface="+mn-ea"/>
                <a:cs typeface="+mn-cs"/>
              </a:rPr>
              <a:t>Demos</a:t>
            </a:r>
            <a:endParaRPr lang="en-US" sz="3400" b="1" dirty="0">
              <a:solidFill>
                <a:srgbClr val="E4CFA0"/>
              </a:solidFill>
              <a:latin typeface="Rockwell Extra Bold" pitchFamily="18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714500" y="1651000"/>
            <a:ext cx="1238250" cy="0"/>
          </a:xfrm>
          <a:prstGeom prst="line">
            <a:avLst/>
          </a:prstGeom>
          <a:ln w="22225">
            <a:solidFill>
              <a:srgbClr val="891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66876" y="1270000"/>
            <a:ext cx="1666875" cy="803295"/>
          </a:xfrm>
          <a:prstGeom prst="rect">
            <a:avLst/>
          </a:prstGeom>
          <a:noFill/>
        </p:spPr>
        <p:txBody>
          <a:bodyPr wrap="square" lIns="64005" tIns="32003" rIns="64005" bIns="32003" rtlCol="0">
            <a:spAutoFit/>
          </a:bodyPr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 err="1" smtClean="0">
                <a:solidFill>
                  <a:srgbClr val="E4CFA0"/>
                </a:solidFill>
                <a:latin typeface="Calibri"/>
                <a:ea typeface="+mn-ea"/>
                <a:cs typeface="+mn-cs"/>
              </a:rPr>
              <a:t>Metagenomics</a:t>
            </a:r>
            <a:endParaRPr lang="en-US" b="1" i="1" dirty="0">
              <a:solidFill>
                <a:srgbClr val="E4CFA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990600"/>
            <a:ext cx="3810000" cy="495518"/>
          </a:xfrm>
          <a:prstGeom prst="rect">
            <a:avLst/>
          </a:prstGeom>
          <a:noFill/>
        </p:spPr>
        <p:txBody>
          <a:bodyPr wrap="square" lIns="64005" tIns="32003" rIns="64005" bIns="32003" rtlCol="0">
            <a:spAutoFit/>
          </a:bodyPr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E4CFA0"/>
                </a:solidFill>
                <a:latin typeface="Calibri"/>
                <a:ea typeface="+mn-ea"/>
                <a:cs typeface="+mn-cs"/>
              </a:rPr>
              <a:t>Visualization of </a:t>
            </a:r>
            <a:r>
              <a:rPr lang="en-US" sz="1400" dirty="0" err="1" smtClean="0">
                <a:solidFill>
                  <a:srgbClr val="E4CFA0"/>
                </a:solidFill>
                <a:latin typeface="Calibri"/>
                <a:ea typeface="+mn-ea"/>
                <a:cs typeface="+mn-cs"/>
              </a:rPr>
              <a:t>pairwise</a:t>
            </a:r>
            <a:r>
              <a:rPr lang="en-US" sz="1400" dirty="0" smtClean="0">
                <a:solidFill>
                  <a:srgbClr val="E4CFA0"/>
                </a:solidFill>
                <a:latin typeface="Calibri"/>
                <a:ea typeface="+mn-ea"/>
                <a:cs typeface="+mn-cs"/>
              </a:rPr>
              <a:t> ALU gene alignment by</a:t>
            </a:r>
            <a:br>
              <a:rPr lang="en-US" sz="1400" dirty="0" smtClean="0">
                <a:solidFill>
                  <a:srgbClr val="E4CFA0"/>
                </a:solidFill>
                <a:latin typeface="Calibri"/>
                <a:ea typeface="+mn-ea"/>
                <a:cs typeface="+mn-cs"/>
              </a:rPr>
            </a:br>
            <a:r>
              <a:rPr lang="en-US" sz="1400" dirty="0" smtClean="0">
                <a:solidFill>
                  <a:srgbClr val="E4CFA0"/>
                </a:solidFill>
                <a:latin typeface="Calibri"/>
                <a:ea typeface="+mn-ea"/>
                <a:cs typeface="+mn-cs"/>
              </a:rPr>
              <a:t>using Smith Waterman dissimilarity.</a:t>
            </a:r>
            <a:endParaRPr lang="en-US" sz="1400" dirty="0">
              <a:solidFill>
                <a:srgbClr val="E4CFA0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2889250" y="1397000"/>
            <a:ext cx="317500" cy="190500"/>
          </a:xfrm>
          <a:prstGeom prst="line">
            <a:avLst/>
          </a:prstGeom>
          <a:ln w="22225">
            <a:solidFill>
              <a:srgbClr val="891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52625" y="3175000"/>
            <a:ext cx="1143000" cy="0"/>
          </a:xfrm>
          <a:prstGeom prst="line">
            <a:avLst/>
          </a:prstGeom>
          <a:ln w="22225">
            <a:solidFill>
              <a:srgbClr val="891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onut 23"/>
          <p:cNvSpPr/>
          <p:nvPr/>
        </p:nvSpPr>
        <p:spPr>
          <a:xfrm>
            <a:off x="3143250" y="1206500"/>
            <a:ext cx="95250" cy="127000"/>
          </a:xfrm>
          <a:prstGeom prst="donut">
            <a:avLst/>
          </a:prstGeom>
          <a:solidFill>
            <a:srgbClr val="891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5001" y="2794000"/>
            <a:ext cx="1190625" cy="803295"/>
          </a:xfrm>
          <a:prstGeom prst="rect">
            <a:avLst/>
          </a:prstGeom>
          <a:noFill/>
        </p:spPr>
        <p:txBody>
          <a:bodyPr wrap="square" lIns="64005" tIns="32003" rIns="64005" bIns="32003" rtlCol="0">
            <a:spAutoFit/>
          </a:bodyPr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E4CFA0"/>
                </a:solidFill>
                <a:latin typeface="Calibri"/>
                <a:ea typeface="+mn-ea"/>
                <a:cs typeface="+mn-cs"/>
              </a:rPr>
              <a:t>Biology Data</a:t>
            </a:r>
            <a:endParaRPr lang="en-US" b="1" i="1" dirty="0">
              <a:solidFill>
                <a:srgbClr val="E4CFA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9000" y="3873500"/>
            <a:ext cx="2190750" cy="495518"/>
          </a:xfrm>
          <a:prstGeom prst="rect">
            <a:avLst/>
          </a:prstGeom>
          <a:noFill/>
        </p:spPr>
        <p:txBody>
          <a:bodyPr wrap="square" lIns="64005" tIns="32003" rIns="64005" bIns="32003" rtlCol="0">
            <a:spAutoFit/>
          </a:bodyPr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E4CFA0"/>
                </a:solidFill>
                <a:latin typeface="Calibri"/>
                <a:ea typeface="+mn-ea"/>
                <a:cs typeface="+mn-cs"/>
              </a:rPr>
              <a:t>Visualization of </a:t>
            </a:r>
            <a:r>
              <a:rPr lang="en-US" sz="1400" dirty="0" err="1" smtClean="0">
                <a:solidFill>
                  <a:srgbClr val="E4CFA0"/>
                </a:solidFill>
                <a:latin typeface="Calibri"/>
                <a:ea typeface="+mn-ea"/>
                <a:cs typeface="+mn-cs"/>
              </a:rPr>
              <a:t>PubChem</a:t>
            </a:r>
            <a:r>
              <a:rPr lang="en-US" sz="1400" dirty="0" smtClean="0">
                <a:solidFill>
                  <a:srgbClr val="E4CFA0"/>
                </a:solidFill>
                <a:latin typeface="Calibri"/>
                <a:ea typeface="+mn-ea"/>
                <a:cs typeface="+mn-cs"/>
              </a:rPr>
              <a:t> data by using MDS and GTM</a:t>
            </a:r>
            <a:endParaRPr lang="en-US" sz="1400" b="1" i="1" dirty="0">
              <a:solidFill>
                <a:srgbClr val="E4CFA0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 flipH="1" flipV="1">
            <a:off x="3032125" y="2921000"/>
            <a:ext cx="317500" cy="190500"/>
          </a:xfrm>
          <a:prstGeom prst="line">
            <a:avLst/>
          </a:prstGeom>
          <a:ln w="22225">
            <a:solidFill>
              <a:srgbClr val="891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onut 29"/>
          <p:cNvSpPr/>
          <p:nvPr/>
        </p:nvSpPr>
        <p:spPr>
          <a:xfrm>
            <a:off x="3286125" y="2730500"/>
            <a:ext cx="95250" cy="127000"/>
          </a:xfrm>
          <a:prstGeom prst="donut">
            <a:avLst/>
          </a:prstGeom>
          <a:solidFill>
            <a:srgbClr val="891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29000" y="2540001"/>
            <a:ext cx="2667000" cy="280075"/>
          </a:xfrm>
          <a:prstGeom prst="rect">
            <a:avLst/>
          </a:prstGeom>
          <a:noFill/>
        </p:spPr>
        <p:txBody>
          <a:bodyPr wrap="square" lIns="64005" tIns="32003" rIns="64005" bIns="32003" rtlCol="0">
            <a:spAutoFit/>
          </a:bodyPr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E4CFA0"/>
                </a:solidFill>
                <a:latin typeface="Calibri"/>
                <a:ea typeface="+mn-ea"/>
                <a:cs typeface="+mn-cs"/>
              </a:rPr>
              <a:t>Visualization of biology dataset</a:t>
            </a:r>
            <a:endParaRPr lang="en-US" sz="1400" dirty="0">
              <a:solidFill>
                <a:srgbClr val="E4CFA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 descr="B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7750" y="4191000"/>
            <a:ext cx="1244048" cy="1206500"/>
          </a:xfrm>
          <a:prstGeom prst="rect">
            <a:avLst/>
          </a:prstGeom>
        </p:spPr>
      </p:pic>
      <p:pic>
        <p:nvPicPr>
          <p:cNvPr id="33" name="Picture 32" descr="Che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7" y="2603502"/>
            <a:ext cx="1238249" cy="1142999"/>
          </a:xfrm>
          <a:prstGeom prst="rect">
            <a:avLst/>
          </a:prstGeom>
        </p:spPr>
      </p:pic>
      <p:pic>
        <p:nvPicPr>
          <p:cNvPr id="34" name="Picture 33" descr="Ge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6" y="1016001"/>
            <a:ext cx="1238250" cy="1206500"/>
          </a:xfrm>
          <a:prstGeom prst="rect">
            <a:avLst/>
          </a:prstGeom>
        </p:spPr>
      </p:pic>
      <p:pic>
        <p:nvPicPr>
          <p:cNvPr id="35" name="Picture 34" descr="PubChem_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9751" y="3556001"/>
            <a:ext cx="910714" cy="968254"/>
          </a:xfrm>
          <a:prstGeom prst="rect">
            <a:avLst/>
          </a:prstGeom>
        </p:spPr>
      </p:pic>
      <p:pic>
        <p:nvPicPr>
          <p:cNvPr id="36" name="Picture 35" descr="Pubchem_Ac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6" y="5080001"/>
            <a:ext cx="910714" cy="968254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2286001" y="4826000"/>
            <a:ext cx="3190875" cy="0"/>
          </a:xfrm>
          <a:prstGeom prst="line">
            <a:avLst/>
          </a:prstGeom>
          <a:ln w="22225">
            <a:solidFill>
              <a:srgbClr val="891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286001" y="4381500"/>
            <a:ext cx="904875" cy="803295"/>
          </a:xfrm>
          <a:prstGeom prst="rect">
            <a:avLst/>
          </a:prstGeom>
          <a:noFill/>
        </p:spPr>
        <p:txBody>
          <a:bodyPr wrap="square" lIns="64005" tIns="32003" rIns="64005" bIns="32003" rtlCol="0">
            <a:spAutoFit/>
          </a:bodyPr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dirty="0" err="1" smtClean="0">
                <a:solidFill>
                  <a:srgbClr val="E4CFA0"/>
                </a:solidFill>
                <a:latin typeface="Calibri"/>
                <a:ea typeface="+mn-ea"/>
                <a:cs typeface="+mn-cs"/>
              </a:rPr>
              <a:t>PubChem</a:t>
            </a:r>
            <a:endParaRPr lang="en-US" b="1" i="1" dirty="0">
              <a:solidFill>
                <a:srgbClr val="E4CFA0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 flipH="1" flipV="1">
            <a:off x="5429250" y="4492625"/>
            <a:ext cx="381000" cy="285750"/>
          </a:xfrm>
          <a:prstGeom prst="line">
            <a:avLst/>
          </a:prstGeom>
          <a:ln w="22225">
            <a:solidFill>
              <a:srgbClr val="891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667126" y="4826000"/>
            <a:ext cx="333375" cy="317500"/>
          </a:xfrm>
          <a:prstGeom prst="line">
            <a:avLst/>
          </a:prstGeom>
          <a:ln w="22225">
            <a:solidFill>
              <a:srgbClr val="891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3079750" y="4572000"/>
            <a:ext cx="317500" cy="190500"/>
          </a:xfrm>
          <a:prstGeom prst="line">
            <a:avLst/>
          </a:prstGeom>
          <a:ln w="22225">
            <a:solidFill>
              <a:srgbClr val="8917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Donut 56"/>
          <p:cNvSpPr/>
          <p:nvPr/>
        </p:nvSpPr>
        <p:spPr>
          <a:xfrm>
            <a:off x="3333750" y="4381500"/>
            <a:ext cx="95250" cy="127000"/>
          </a:xfrm>
          <a:prstGeom prst="donut">
            <a:avLst/>
          </a:prstGeom>
          <a:solidFill>
            <a:srgbClr val="891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005" tIns="32003" rIns="64005" bIns="32003" rtlCol="0" anchor="ctr"/>
          <a:lstStyle/>
          <a:p>
            <a:pPr algn="ctr" defTabSz="914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762501" y="5397500"/>
            <a:ext cx="1571625" cy="495518"/>
          </a:xfrm>
          <a:prstGeom prst="rect">
            <a:avLst/>
          </a:prstGeom>
          <a:noFill/>
        </p:spPr>
        <p:txBody>
          <a:bodyPr wrap="square" lIns="64005" tIns="32003" rIns="64005" bIns="32003" rtlCol="0">
            <a:spAutoFit/>
          </a:bodyPr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E4CFA0"/>
                </a:solidFill>
                <a:latin typeface="Calibri"/>
                <a:ea typeface="+mn-ea"/>
                <a:cs typeface="+mn-cs"/>
              </a:rPr>
              <a:t>Bioassay active counts</a:t>
            </a:r>
            <a:endParaRPr lang="en-US" sz="1400" b="1" i="1" dirty="0">
              <a:solidFill>
                <a:srgbClr val="E4CFA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572251" y="3556001"/>
            <a:ext cx="1733549" cy="710962"/>
          </a:xfrm>
          <a:prstGeom prst="rect">
            <a:avLst/>
          </a:prstGeom>
          <a:noFill/>
        </p:spPr>
        <p:txBody>
          <a:bodyPr wrap="square" lIns="64005" tIns="32003" rIns="64005" bIns="32003" rtlCol="0">
            <a:spAutoFit/>
          </a:bodyPr>
          <a:lstStyle/>
          <a:p>
            <a:pPr defTabSz="914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E4CFA0"/>
                </a:solidFill>
                <a:latin typeface="Calibri"/>
                <a:ea typeface="+mn-ea"/>
                <a:cs typeface="+mn-cs"/>
              </a:rPr>
              <a:t>Bioassay activity/Inactivity classification</a:t>
            </a:r>
            <a:endParaRPr lang="en-US" sz="1400" b="1" i="1" dirty="0">
              <a:solidFill>
                <a:srgbClr val="E4CFA0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Sample Data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Morten</a:t>
            </a:r>
            <a:r>
              <a:rPr lang="en-US" dirty="0" smtClean="0"/>
              <a:t> </a:t>
            </a:r>
            <a:r>
              <a:rPr lang="en-US" dirty="0" err="1" smtClean="0"/>
              <a:t>Alleso</a:t>
            </a:r>
            <a:r>
              <a:rPr lang="en-US" dirty="0" smtClean="0"/>
              <a:t>, </a:t>
            </a:r>
            <a:r>
              <a:rPr lang="en-US" dirty="0" err="1" smtClean="0"/>
              <a:t>Frans</a:t>
            </a:r>
            <a:r>
              <a:rPr lang="en-US" dirty="0" smtClean="0"/>
              <a:t> Van Den Berg, Claus Cornett, </a:t>
            </a:r>
            <a:r>
              <a:rPr lang="en-US" dirty="0" err="1" smtClean="0"/>
              <a:t>Flemming</a:t>
            </a:r>
            <a:r>
              <a:rPr lang="en-US" dirty="0" smtClean="0"/>
              <a:t> Steen Jorgensen, Bent </a:t>
            </a:r>
            <a:r>
              <a:rPr lang="en-US" dirty="0" err="1" smtClean="0"/>
              <a:t>Halling</a:t>
            </a:r>
            <a:r>
              <a:rPr lang="en-US" dirty="0" smtClean="0"/>
              <a:t>-Sorensen, Heidi </a:t>
            </a:r>
            <a:r>
              <a:rPr lang="en-US" dirty="0" err="1" smtClean="0"/>
              <a:t>Lopeez</a:t>
            </a:r>
            <a:r>
              <a:rPr lang="en-US" dirty="0" smtClean="0"/>
              <a:t> De Diego, Lars </a:t>
            </a:r>
            <a:r>
              <a:rPr lang="en-US" dirty="0" err="1" smtClean="0"/>
              <a:t>Hovgaard</a:t>
            </a:r>
            <a:r>
              <a:rPr lang="en-US" dirty="0" smtClean="0"/>
              <a:t>, </a:t>
            </a:r>
            <a:r>
              <a:rPr lang="en-US" dirty="0" err="1" smtClean="0"/>
              <a:t>Jaakko</a:t>
            </a:r>
            <a:r>
              <a:rPr lang="en-US" dirty="0" smtClean="0"/>
              <a:t> </a:t>
            </a:r>
            <a:r>
              <a:rPr lang="en-US" dirty="0" err="1" smtClean="0"/>
              <a:t>Aaltonen</a:t>
            </a:r>
            <a:r>
              <a:rPr lang="en-US" dirty="0" smtClean="0"/>
              <a:t>, </a:t>
            </a:r>
            <a:r>
              <a:rPr lang="en-US" dirty="0" err="1" smtClean="0"/>
              <a:t>Jukka</a:t>
            </a:r>
            <a:r>
              <a:rPr lang="en-US" dirty="0" smtClean="0"/>
              <a:t> </a:t>
            </a:r>
            <a:r>
              <a:rPr lang="en-US" dirty="0" err="1" smtClean="0"/>
              <a:t>Rntanen</a:t>
            </a:r>
            <a:r>
              <a:rPr lang="en-US" dirty="0" smtClean="0"/>
              <a:t>, University of Copenhagen, </a:t>
            </a:r>
            <a:r>
              <a:rPr lang="en-US" b="1" i="1" dirty="0" smtClean="0"/>
              <a:t>Solvent Diversity in Polymorph Screening</a:t>
            </a:r>
            <a:r>
              <a:rPr lang="en-US" dirty="0" smtClean="0"/>
              <a:t>, Journal of Pharmaceutical Sciences, Vol. 97, 2145-2159, 2008</a:t>
            </a:r>
          </a:p>
          <a:p>
            <a:r>
              <a:rPr lang="en-US" dirty="0" smtClean="0"/>
              <a:t>A database of 218 organic solvents with 24 property descriptors</a:t>
            </a:r>
          </a:p>
          <a:p>
            <a:r>
              <a:rPr lang="en-US" dirty="0" smtClean="0"/>
              <a:t>The data matrix is analyzed using principal component analysis (PCA) and self-organizing maps (SOMs) methods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Navigate Chemical Space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Christopher Lipinski &amp; Andrew Hopkins, Pfizer Global R&amp;D, </a:t>
            </a:r>
            <a:r>
              <a:rPr lang="en-US" b="1" i="1" dirty="0" smtClean="0"/>
              <a:t>Navigating chemical space for biology and medicine</a:t>
            </a:r>
            <a:r>
              <a:rPr lang="en-US" dirty="0" smtClean="0"/>
              <a:t>, Nature, </a:t>
            </a:r>
            <a:r>
              <a:rPr lang="en-US" dirty="0" err="1" smtClean="0"/>
              <a:t>Vol</a:t>
            </a:r>
            <a:r>
              <a:rPr lang="en-US" dirty="0" smtClean="0"/>
              <a:t> 432, 16 Dec 2004</a:t>
            </a:r>
          </a:p>
          <a:p>
            <a:r>
              <a:rPr lang="en-US" dirty="0" smtClean="0"/>
              <a:t>Measured in terms of physicochemical properties and topological descriptors, therapeutically useful compounds appear to cluster together in galaxies.</a:t>
            </a:r>
          </a:p>
          <a:p>
            <a:r>
              <a:rPr lang="en-US" dirty="0" smtClean="0"/>
              <a:t>Are these galaxies are evenly and sparsely distributed?</a:t>
            </a:r>
          </a:p>
          <a:p>
            <a:r>
              <a:rPr lang="en-US" dirty="0" smtClean="0"/>
              <a:t>Are most of the chemical universe is “empty” (with no therapeutically interesting compounds)?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David Wild, December 2009.  Page </a:t>
            </a:r>
            <a:fld id="{6EC65AD6-AAA1-EC44-BE4A-AB0502ACD78F}" type="slidenum">
              <a:rPr lang="en-US" smtClean="0"/>
              <a:pPr/>
              <a:t>4</a:t>
            </a:fld>
            <a:endParaRPr lang="en-US" smtClean="0"/>
          </a:p>
          <a:p>
            <a:r>
              <a:rPr lang="en-US" smtClean="0"/>
              <a:t>http://djwild.info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Salsa HPC group – http://</a:t>
            </a:r>
            <a:r>
              <a:rPr lang="en-US" dirty="0" err="1" smtClean="0"/>
              <a:t>salsahpc.indiana.edu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Large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 high-dimensional data visualization</a:t>
            </a:r>
          </a:p>
          <a:p>
            <a:pPr lvl="1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Chemical space visualization</a:t>
            </a:r>
          </a:p>
          <a:p>
            <a:pPr lvl="1"/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Cheminformatics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visual data mining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Parallel dimension reduction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algorithms</a:t>
            </a:r>
          </a:p>
          <a:p>
            <a:pPr lvl="1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Parallel Generative Topographic Mapping (GTM)</a:t>
            </a:r>
          </a:p>
          <a:p>
            <a:pPr lvl="1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Parallel Multidimensional Scaling (MDS)</a:t>
            </a:r>
          </a:p>
          <a:p>
            <a:pPr lvl="1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Interpolated GTM/MDS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899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</a:t>
            </a:r>
            <a:r>
              <a:rPr lang="en-US" dirty="0" err="1" smtClean="0"/>
              <a:t>PlotViz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tool for visualizing data points</a:t>
            </a:r>
          </a:p>
          <a:p>
            <a:pPr lvl="1"/>
            <a:r>
              <a:rPr lang="en-US" dirty="0" smtClean="0"/>
              <a:t>Dimension </a:t>
            </a:r>
            <a:r>
              <a:rPr lang="en-US" dirty="0"/>
              <a:t>reduction by GTM and MDS</a:t>
            </a:r>
          </a:p>
          <a:p>
            <a:pPr lvl="1"/>
            <a:r>
              <a:rPr lang="en-US" dirty="0" smtClean="0"/>
              <a:t>Browse large and high-dimensional data</a:t>
            </a:r>
          </a:p>
          <a:p>
            <a:pPr lvl="1"/>
            <a:r>
              <a:rPr lang="en-US" dirty="0" smtClean="0"/>
              <a:t>Use many open (value-added) </a:t>
            </a:r>
            <a:r>
              <a:rPr lang="en-US" dirty="0" smtClean="0"/>
              <a:t>data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714161067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PlotViz</a:t>
            </a:r>
            <a:r>
              <a:rPr lang="en-US" dirty="0" smtClean="0"/>
              <a:t> System Overview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089442"/>
            <a:ext cx="2133600" cy="365125"/>
          </a:xfrm>
        </p:spPr>
        <p:txBody>
          <a:bodyPr/>
          <a:lstStyle/>
          <a:p>
            <a:fld id="{52F0F68C-E4B4-0944-B06C-4EB1693564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4200" y="4143289"/>
            <a:ext cx="2311400" cy="5778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Visualization Algorithms</a:t>
            </a:r>
            <a:endParaRPr lang="en-US" sz="1800" b="1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0400" y="2993939"/>
            <a:ext cx="965200" cy="127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993939"/>
            <a:ext cx="965200" cy="127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200" y="2993939"/>
            <a:ext cx="965200" cy="127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10960" y="4225840"/>
            <a:ext cx="2311400" cy="5778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white"/>
                </a:solidFill>
              </a:rPr>
              <a:t>Chem2Bio2RDF</a:t>
            </a:r>
            <a:endParaRPr lang="en-US" sz="1800" b="1" dirty="0">
              <a:solidFill>
                <a:prstClr val="white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7315200" y="3576870"/>
            <a:ext cx="576580" cy="525780"/>
          </a:xfrm>
          <a:prstGeom prst="ca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3076492"/>
            <a:ext cx="965200" cy="1270000"/>
          </a:xfrm>
          <a:prstGeom prst="rect">
            <a:avLst/>
          </a:prstGeom>
        </p:spPr>
      </p:pic>
      <p:sp>
        <p:nvSpPr>
          <p:cNvPr id="11" name="Can 10"/>
          <p:cNvSpPr/>
          <p:nvPr/>
        </p:nvSpPr>
        <p:spPr>
          <a:xfrm>
            <a:off x="7315200" y="3085380"/>
            <a:ext cx="576580" cy="525780"/>
          </a:xfrm>
          <a:prstGeom prst="ca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2" name="Can 11"/>
          <p:cNvSpPr/>
          <p:nvPr/>
        </p:nvSpPr>
        <p:spPr>
          <a:xfrm>
            <a:off x="8128000" y="3574330"/>
            <a:ext cx="576580" cy="525780"/>
          </a:xfrm>
          <a:prstGeom prst="ca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3" name="Can 12"/>
          <p:cNvSpPr/>
          <p:nvPr/>
        </p:nvSpPr>
        <p:spPr>
          <a:xfrm>
            <a:off x="8128000" y="3082840"/>
            <a:ext cx="576580" cy="525780"/>
          </a:xfrm>
          <a:prstGeom prst="ca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4" name="Can 13"/>
          <p:cNvSpPr/>
          <p:nvPr/>
        </p:nvSpPr>
        <p:spPr>
          <a:xfrm>
            <a:off x="7721600" y="3805470"/>
            <a:ext cx="576580" cy="525780"/>
          </a:xfrm>
          <a:prstGeom prst="ca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5" name="Can 14"/>
          <p:cNvSpPr/>
          <p:nvPr/>
        </p:nvSpPr>
        <p:spPr>
          <a:xfrm>
            <a:off x="7721600" y="3313980"/>
            <a:ext cx="576580" cy="525780"/>
          </a:xfrm>
          <a:prstGeom prst="ca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3441700" y="2443289"/>
            <a:ext cx="2311400" cy="5778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 smtClean="0">
                <a:solidFill>
                  <a:prstClr val="white"/>
                </a:solidFill>
              </a:rPr>
              <a:t>PlotViz</a:t>
            </a:r>
            <a:endParaRPr lang="en-US" sz="1800" b="1" dirty="0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54675" y="1143001"/>
            <a:ext cx="1479327" cy="1376489"/>
            <a:chOff x="4246182" y="4216591"/>
            <a:chExt cx="2307018" cy="213975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6182" y="4216591"/>
              <a:ext cx="2307018" cy="213975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4504080"/>
              <a:ext cx="1447800" cy="1291539"/>
            </a:xfrm>
            <a:prstGeom prst="rect">
              <a:avLst/>
            </a:prstGeom>
            <a:scene3d>
              <a:camera prst="perspectiveFront" fov="5400000">
                <a:rot lat="0" lon="2100000" rev="0"/>
              </a:camera>
              <a:lightRig rig="threePt" dir="t"/>
            </a:scene3d>
          </p:spPr>
        </p:pic>
      </p:grpSp>
      <p:sp>
        <p:nvSpPr>
          <p:cNvPr id="20" name="Rectangle 19"/>
          <p:cNvSpPr/>
          <p:nvPr/>
        </p:nvSpPr>
        <p:spPr>
          <a:xfrm>
            <a:off x="584200" y="4721141"/>
            <a:ext cx="2311400" cy="6413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45720" rIns="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Parallel dimension reduction algorithms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10960" y="4803692"/>
            <a:ext cx="2311400" cy="6413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45720" rIns="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Aggregated public databases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9800000">
            <a:off x="1326721" y="1848879"/>
            <a:ext cx="171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3-D Map File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 rot="1800000">
            <a:off x="6198987" y="1922602"/>
            <a:ext cx="163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SPARQL query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Left-Right Arrow 23"/>
          <p:cNvSpPr/>
          <p:nvPr/>
        </p:nvSpPr>
        <p:spPr>
          <a:xfrm rot="19800000">
            <a:off x="1659313" y="2073557"/>
            <a:ext cx="1676400" cy="430530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Left-Right Arrow 24"/>
          <p:cNvSpPr/>
          <p:nvPr/>
        </p:nvSpPr>
        <p:spPr>
          <a:xfrm rot="1800000">
            <a:off x="5808288" y="2124897"/>
            <a:ext cx="1676400" cy="430530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800000">
            <a:off x="5799829" y="2320815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Meta data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41700" y="3021141"/>
            <a:ext cx="2311400" cy="6413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45720" rIns="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Light-weight client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0" y="4025043"/>
            <a:ext cx="795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PubChem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0" y="3491643"/>
            <a:ext cx="795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CTD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01000" y="3235241"/>
            <a:ext cx="795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DrugBank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44180" y="3720243"/>
            <a:ext cx="795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QSAR</a:t>
            </a:r>
            <a:endParaRPr lang="en-US" sz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989519"/>
      </p:ext>
    </p:extLst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Dimension Reduction Algorithms</a:t>
            </a:r>
            <a:endParaRPr lang="en-US" sz="40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495800" cy="4525963"/>
          </a:xfrm>
        </p:spPr>
        <p:txBody>
          <a:bodyPr>
            <a:normAutofit lnSpcReduction="10000"/>
          </a:bodyPr>
          <a:lstStyle/>
          <a:p>
            <a:pPr marL="228600" indent="-228600"/>
            <a:r>
              <a:rPr lang="en-US" sz="2000" b="1" dirty="0" smtClean="0"/>
              <a:t>Multidimensional Scaling (MDS) [1]</a:t>
            </a:r>
          </a:p>
          <a:p>
            <a:pPr marL="512763" lvl="1" indent="-284163">
              <a:buFont typeface="Courier New" pitchFamily="49" charset="0"/>
              <a:buChar char="o"/>
            </a:pPr>
            <a:r>
              <a:rPr lang="en-US" sz="1600" dirty="0" smtClean="0"/>
              <a:t>Given the proximity information among points.</a:t>
            </a:r>
          </a:p>
          <a:p>
            <a:pPr marL="512763" lvl="1" indent="-284163">
              <a:buFont typeface="Courier New" pitchFamily="49" charset="0"/>
              <a:buChar char="o"/>
            </a:pPr>
            <a:r>
              <a:rPr lang="en-US" sz="1600" dirty="0" smtClean="0"/>
              <a:t>Optimization problem to find mapping in target dimension of the given data based on pairwise proximity information while minimize the objective function.</a:t>
            </a:r>
          </a:p>
          <a:p>
            <a:pPr marL="512763" lvl="1" indent="-284163">
              <a:buFont typeface="Courier New" pitchFamily="49" charset="0"/>
              <a:buChar char="o"/>
            </a:pPr>
            <a:r>
              <a:rPr lang="en-US" sz="1600" dirty="0" smtClean="0"/>
              <a:t>Objective functions: STRESS (1) or SSTRESS (2)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512763" lvl="1" indent="-284163">
              <a:buFont typeface="Courier New" pitchFamily="49" charset="0"/>
              <a:buChar char="o"/>
            </a:pPr>
            <a:r>
              <a:rPr lang="en-US" sz="1600" dirty="0" smtClean="0"/>
              <a:t>Only needs pairwise distances </a:t>
            </a:r>
            <a:r>
              <a:rPr lang="en-US" sz="1600" dirty="0" smtClean="0">
                <a:sym typeface="Symbol"/>
              </a:rPr>
              <a:t></a:t>
            </a:r>
            <a:r>
              <a:rPr lang="en-US" sz="1600" i="1" baseline="-25000" dirty="0" err="1" smtClean="0">
                <a:sym typeface="Symbol"/>
              </a:rPr>
              <a:t>ij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 smtClean="0"/>
              <a:t>between original points (typically not Euclidean)</a:t>
            </a:r>
          </a:p>
          <a:p>
            <a:pPr marL="512763" lvl="1" indent="-284163">
              <a:buFont typeface="Courier New" pitchFamily="49" charset="0"/>
              <a:buChar char="o"/>
            </a:pPr>
            <a:r>
              <a:rPr lang="en-US" sz="1600" dirty="0" err="1" smtClean="0"/>
              <a:t>d</a:t>
            </a:r>
            <a:r>
              <a:rPr lang="en-US" sz="1600" i="1" baseline="-25000" dirty="0" err="1" smtClean="0"/>
              <a:t>ij</a:t>
            </a:r>
            <a:r>
              <a:rPr lang="en-US" sz="1600" dirty="0" smtClean="0"/>
              <a:t>(</a:t>
            </a:r>
            <a:r>
              <a:rPr lang="en-US" sz="1600" b="1" dirty="0" smtClean="0"/>
              <a:t>X</a:t>
            </a:r>
            <a:r>
              <a:rPr lang="en-US" sz="1600" dirty="0" smtClean="0"/>
              <a:t>) is Euclidean distance between mapped (3D) points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419600" y="1143000"/>
            <a:ext cx="4724400" cy="4525963"/>
          </a:xfrm>
        </p:spPr>
        <p:txBody>
          <a:bodyPr>
            <a:normAutofit lnSpcReduction="10000"/>
          </a:bodyPr>
          <a:lstStyle/>
          <a:p>
            <a:pPr marL="228600" indent="-228600"/>
            <a:r>
              <a:rPr lang="en-US" sz="2000" b="1" dirty="0" smtClean="0"/>
              <a:t>Generative Topographic Mapping </a:t>
            </a:r>
            <a:br>
              <a:rPr lang="en-US" sz="2000" b="1" dirty="0" smtClean="0"/>
            </a:br>
            <a:r>
              <a:rPr lang="en-US" sz="2000" b="1" dirty="0" smtClean="0"/>
              <a:t>(GTM) [2]</a:t>
            </a:r>
          </a:p>
          <a:p>
            <a:pPr marL="569913" lvl="1" indent="-284163">
              <a:buFont typeface="Courier New" pitchFamily="49" charset="0"/>
              <a:buChar char="o"/>
            </a:pPr>
            <a:r>
              <a:rPr lang="en-US" sz="1600" dirty="0" smtClean="0"/>
              <a:t>Find optimal K-representations for the given data (in 3D), known as </a:t>
            </a:r>
            <a:br>
              <a:rPr lang="en-US" sz="1600" dirty="0" smtClean="0"/>
            </a:br>
            <a:r>
              <a:rPr lang="en-US" sz="1600" dirty="0" smtClean="0"/>
              <a:t>K-cluster problem (NP-hard)</a:t>
            </a:r>
          </a:p>
          <a:p>
            <a:pPr marL="569913" lvl="1" indent="-284163">
              <a:buFont typeface="Courier New" pitchFamily="49" charset="0"/>
              <a:buChar char="o"/>
            </a:pPr>
            <a:r>
              <a:rPr lang="en-US" sz="1600" dirty="0" smtClean="0"/>
              <a:t>Original algorithm use EM method for optimization</a:t>
            </a:r>
          </a:p>
          <a:p>
            <a:pPr marL="569913" lvl="1" indent="-284163">
              <a:buFont typeface="Courier New" pitchFamily="49" charset="0"/>
              <a:buChar char="o"/>
            </a:pPr>
            <a:r>
              <a:rPr lang="en-US" sz="1600" dirty="0" smtClean="0"/>
              <a:t>Deterministic Annealing algorithm can be used for finding a global solution</a:t>
            </a:r>
          </a:p>
          <a:p>
            <a:pPr marL="569913" lvl="1" indent="-284163">
              <a:buFont typeface="Courier New" pitchFamily="49" charset="0"/>
              <a:buChar char="o"/>
            </a:pPr>
            <a:r>
              <a:rPr lang="en-US" sz="1600" dirty="0" smtClean="0"/>
              <a:t>Objective functions is to maximize log-likelihood: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2" name="Picture 11" descr="MDS_eq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352800"/>
            <a:ext cx="4220449" cy="10668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038600"/>
            <a:ext cx="3810000" cy="73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5715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1F497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[1]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I. Borg and P. J.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Groenen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</a:t>
            </a:r>
            <a:r>
              <a:rPr lang="en-US" sz="12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Modern Multidimensional Scaling: Theory and Applications. Springer, New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York, NY, U.S.A., 2005.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[2] C. Bishop, M.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Svens´en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and C. Williams. GTM: The generative topographic mapping. </a:t>
            </a:r>
            <a:r>
              <a:rPr lang="en-US" sz="12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Neural computation,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10(1):215–234, 1998.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Performance Data Visualization..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1143000"/>
          </a:xfrm>
        </p:spPr>
        <p:txBody>
          <a:bodyPr>
            <a:normAutofit fontScale="55000" lnSpcReduction="20000"/>
          </a:bodyPr>
          <a:lstStyle/>
          <a:p>
            <a:pPr marL="228600" indent="-228600"/>
            <a:r>
              <a:rPr lang="en-US" dirty="0" smtClean="0"/>
              <a:t>Developed parallel MDS and GTM algorithm to visualize large and high-dimensional data</a:t>
            </a:r>
          </a:p>
          <a:p>
            <a:pPr marL="228600" indent="-228600"/>
            <a:r>
              <a:rPr lang="en-US" dirty="0" smtClean="0"/>
              <a:t>Processed 0.1 million </a:t>
            </a:r>
            <a:r>
              <a:rPr lang="en-US" dirty="0" err="1" smtClean="0"/>
              <a:t>PubChem</a:t>
            </a:r>
            <a:r>
              <a:rPr lang="en-US" dirty="0" smtClean="0"/>
              <a:t> data having 166 dimensions</a:t>
            </a:r>
          </a:p>
          <a:p>
            <a:pPr marL="228600" indent="-228600"/>
            <a:r>
              <a:rPr lang="en-US" dirty="0" smtClean="0"/>
              <a:t>Parallel interpolation can process up to 2M </a:t>
            </a:r>
            <a:r>
              <a:rPr lang="en-US" dirty="0" err="1" smtClean="0"/>
              <a:t>PubChem</a:t>
            </a:r>
            <a:r>
              <a:rPr lang="en-US" dirty="0" smtClean="0"/>
              <a:t> points</a:t>
            </a:r>
          </a:p>
          <a:p>
            <a:endParaRPr lang="en-US" dirty="0" smtClean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2209800"/>
            <a:ext cx="2454250" cy="240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2209800"/>
            <a:ext cx="2473948" cy="226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057400"/>
            <a:ext cx="2743200" cy="264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228600" y="4724400"/>
            <a:ext cx="2895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latin typeface="Calibri" pitchFamily="34" charset="0"/>
              </a:rPr>
              <a:t>MDS for 100k </a:t>
            </a:r>
            <a:r>
              <a:rPr lang="en-US" sz="1400" b="1" i="1" dirty="0" err="1" smtClean="0">
                <a:latin typeface="Calibri" pitchFamily="34" charset="0"/>
              </a:rPr>
              <a:t>PubChem</a:t>
            </a:r>
            <a:r>
              <a:rPr lang="en-US" sz="1400" b="1" i="1" dirty="0" smtClean="0">
                <a:latin typeface="Calibri" pitchFamily="34" charset="0"/>
              </a:rPr>
              <a:t> data</a:t>
            </a:r>
          </a:p>
          <a:p>
            <a:r>
              <a:rPr lang="en-US" sz="1400" dirty="0" smtClean="0">
                <a:latin typeface="Calibri" pitchFamily="34" charset="0"/>
              </a:rPr>
              <a:t>100k </a:t>
            </a:r>
            <a:r>
              <a:rPr lang="en-US" sz="1400" dirty="0" err="1" smtClean="0">
                <a:latin typeface="Calibri" pitchFamily="34" charset="0"/>
              </a:rPr>
              <a:t>PubChem</a:t>
            </a:r>
            <a:r>
              <a:rPr lang="en-US" sz="1400" dirty="0" smtClean="0">
                <a:latin typeface="Calibri" pitchFamily="34" charset="0"/>
              </a:rPr>
              <a:t> data having 166 dimensions are visualized in 3D space. Colors represent 2 clusters separated by their structural proximity.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3200400" y="4724400"/>
            <a:ext cx="2895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latin typeface="Calibri" pitchFamily="34" charset="0"/>
              </a:rPr>
              <a:t>GTM for 930k genes and diseases</a:t>
            </a:r>
          </a:p>
          <a:p>
            <a:r>
              <a:rPr lang="en-US" sz="1400" dirty="0" smtClean="0">
                <a:latin typeface="Calibri" pitchFamily="34" charset="0"/>
              </a:rPr>
              <a:t>Genes (green color) and diseases (others) are plotted in 3D space, aiming at finding  cause-and-effect relationships.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6096000" y="4571762"/>
            <a:ext cx="28956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latin typeface="Calibri" pitchFamily="34" charset="0"/>
              </a:rPr>
              <a:t>GTM with interpolation for </a:t>
            </a:r>
            <a:br>
              <a:rPr lang="en-US" sz="1400" b="1" i="1" dirty="0" smtClean="0">
                <a:latin typeface="Calibri" pitchFamily="34" charset="0"/>
              </a:rPr>
            </a:br>
            <a:r>
              <a:rPr lang="en-US" sz="1400" b="1" i="1" dirty="0" smtClean="0">
                <a:latin typeface="Calibri" pitchFamily="34" charset="0"/>
              </a:rPr>
              <a:t>2M </a:t>
            </a:r>
            <a:r>
              <a:rPr lang="en-US" sz="1400" b="1" i="1" dirty="0" err="1" smtClean="0">
                <a:latin typeface="Calibri" pitchFamily="34" charset="0"/>
              </a:rPr>
              <a:t>PubChem</a:t>
            </a:r>
            <a:r>
              <a:rPr lang="en-US" sz="1400" b="1" i="1" dirty="0" smtClean="0">
                <a:latin typeface="Calibri" pitchFamily="34" charset="0"/>
              </a:rPr>
              <a:t> data</a:t>
            </a:r>
          </a:p>
          <a:p>
            <a:r>
              <a:rPr lang="en-US" sz="1400" dirty="0" smtClean="0">
                <a:latin typeface="Calibri" pitchFamily="34" charset="0"/>
              </a:rPr>
              <a:t>2M </a:t>
            </a:r>
            <a:r>
              <a:rPr lang="en-US" sz="1400" dirty="0" err="1" smtClean="0">
                <a:latin typeface="Calibri" pitchFamily="34" charset="0"/>
              </a:rPr>
              <a:t>PubChem</a:t>
            </a:r>
            <a:r>
              <a:rPr lang="en-US" sz="1400" dirty="0" smtClean="0">
                <a:latin typeface="Calibri" pitchFamily="34" charset="0"/>
              </a:rPr>
              <a:t> data is plotted in 3D with GTM interpolation approach. Red points are 100k sampled data and blue points are 4M interpolated points.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248400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[3] </a:t>
            </a:r>
            <a:r>
              <a:rPr lang="en-US" sz="1200" dirty="0" err="1" smtClean="0"/>
              <a:t>PubChem</a:t>
            </a:r>
            <a:r>
              <a:rPr lang="en-US" sz="1200" dirty="0" smtClean="0"/>
              <a:t> project, http://pubchem.ncbi.nlm.nih.gov/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 Main Template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</a:majorFont>
      <a:minorFont>
        <a:latin typeface="News Gothic MT"/>
        <a:ea typeface=""/>
        <a:cs typeface=""/>
        <a:font script="Jpan" typeface="メイリオ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C_PowerPointTemplate_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 Main Template.potx</Template>
  <TotalTime>9937</TotalTime>
  <Words>1876</Words>
  <Application>Microsoft Office PowerPoint</Application>
  <PresentationFormat>On-screen Show (4:3)</PresentationFormat>
  <Paragraphs>308</Paragraphs>
  <Slides>34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My Main Template</vt:lpstr>
      <vt:lpstr>1_Office Theme</vt:lpstr>
      <vt:lpstr>SC_PowerPointTemplate_Black</vt:lpstr>
      <vt:lpstr>2_Office Theme</vt:lpstr>
      <vt:lpstr>3_Office Theme</vt:lpstr>
      <vt:lpstr>Office Theme</vt:lpstr>
      <vt:lpstr>Equation</vt:lpstr>
      <vt:lpstr>Analyzing large-scale cheminformatics and chemogenomics datasets through dimension reduction</vt:lpstr>
      <vt:lpstr>Important Trends</vt:lpstr>
      <vt:lpstr>Integrative chemogenomic tools in Wild group – http://djwild.info</vt:lpstr>
      <vt:lpstr>Navigate Chemical Space</vt:lpstr>
      <vt:lpstr>Salsa HPC group – http://salsahpc.indiana.edu</vt:lpstr>
      <vt:lpstr>Introduction to PlotViz</vt:lpstr>
      <vt:lpstr>PlotViz System Overview</vt:lpstr>
      <vt:lpstr>Dimension Reduction Algorithms</vt:lpstr>
      <vt:lpstr>High Performance Data Visualization..</vt:lpstr>
      <vt:lpstr>Large scale dimension reduction with GTM/MDS</vt:lpstr>
      <vt:lpstr>Multidimensional Scaling (MDS)</vt:lpstr>
      <vt:lpstr>Scaling by MAjorizing a COmplicated Function. (SMACOF)</vt:lpstr>
      <vt:lpstr>Deterministic Annealing (DA)</vt:lpstr>
      <vt:lpstr>DA-SMACOF (4)</vt:lpstr>
      <vt:lpstr>Slide 15</vt:lpstr>
      <vt:lpstr>Interpolation Method</vt:lpstr>
      <vt:lpstr>Interpolation Method</vt:lpstr>
      <vt:lpstr>Quality Comparison  (Original vs. Interpolation)</vt:lpstr>
      <vt:lpstr>Activity Cliffs in PubChem Bioassays</vt:lpstr>
      <vt:lpstr>Bioassays studied</vt:lpstr>
      <vt:lpstr>AID79: NCI Colon Cell Line, GI50</vt:lpstr>
      <vt:lpstr>AID1274 highlighting top SALI pair</vt:lpstr>
      <vt:lpstr>Modified SALI for polypharmacology</vt:lpstr>
      <vt:lpstr>Kinase compounds in similarity space (GTM)</vt:lpstr>
      <vt:lpstr>“Doppler Radar Plot” – Fleroxacin neighborhood</vt:lpstr>
      <vt:lpstr>Top 1000 SALI compounds in SALI space</vt:lpstr>
      <vt:lpstr>Multiple Relationships View in Chemical Space </vt:lpstr>
      <vt:lpstr>Drugbank (orange) on active PubChem Bioassay (blue)</vt:lpstr>
      <vt:lpstr>General Formula  DAC  GM  GTM  DAGTM  DAGM</vt:lpstr>
      <vt:lpstr>Deterministic Annealing</vt:lpstr>
      <vt:lpstr>Deterministic Annealing Clustering of Indiana Census Data</vt:lpstr>
      <vt:lpstr>Next Generation Sequencing Pipeline on Cloud </vt:lpstr>
      <vt:lpstr>Slide 33</vt:lpstr>
      <vt:lpstr>Sample Data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large volumes of public chemical and biological information</dc:title>
  <dc:creator>David Wild</dc:creator>
  <cp:lastModifiedBy>Geoffrey Fox</cp:lastModifiedBy>
  <cp:revision>310</cp:revision>
  <cp:lastPrinted>2010-04-19T16:27:44Z</cp:lastPrinted>
  <dcterms:created xsi:type="dcterms:W3CDTF">2010-09-16T14:53:57Z</dcterms:created>
  <dcterms:modified xsi:type="dcterms:W3CDTF">2010-12-11T21:51:09Z</dcterms:modified>
</cp:coreProperties>
</file>