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5" r:id="rId2"/>
    <p:sldId id="272" r:id="rId3"/>
    <p:sldId id="256" r:id="rId4"/>
    <p:sldId id="266" r:id="rId5"/>
    <p:sldId id="261" r:id="rId6"/>
    <p:sldId id="271" r:id="rId7"/>
    <p:sldId id="273" r:id="rId8"/>
    <p:sldId id="270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674" autoAdjust="0"/>
  </p:normalViewPr>
  <p:slideViewPr>
    <p:cSldViewPr snapToGrid="0" snapToObjects="1">
      <p:cViewPr varScale="1">
        <p:scale>
          <a:sx n="75" d="100"/>
          <a:sy n="75" d="100"/>
        </p:scale>
        <p:origin x="35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19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C38FE-F884-4E17-A83D-543C466F79A5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C080E-B00D-4181-91FC-08D9D4473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48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4677B-C5CE-4183-A13D-EB29CCD2130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112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C080E-B00D-4181-91FC-08D9D4473E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17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EB4-5598-40D3-88E5-16B91A0484D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42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Big</a:t>
            </a:r>
            <a:r>
              <a:rPr lang="en-US" baseline="0" dirty="0" smtClean="0"/>
              <a:t> dwarfs are Ogres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Implement Ogres  in ABDS+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C080E-B00D-4181-91FC-08D9D4473E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24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3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6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51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Franklin Gothic Dem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53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09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9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8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0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71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78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30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5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08E24-CD6D-F245-BA50-44436EA38975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3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cf@indian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nfomall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igdatawg.nist.gov/usecases.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gdatacoursespring2014.appspot.com/cours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43" y="762000"/>
            <a:ext cx="9144000" cy="1470025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51 Use Cases and implications for HPC &amp; Apache Big Data Stack</a:t>
            </a:r>
            <a:br>
              <a:rPr lang="en-US" sz="4800" b="1" dirty="0" smtClean="0"/>
            </a:br>
            <a:r>
              <a:rPr lang="en-US" sz="4800" b="1" dirty="0" smtClean="0"/>
              <a:t>Architecture and Ogres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28965"/>
            <a:ext cx="9144000" cy="457200"/>
          </a:xfrm>
        </p:spPr>
        <p:txBody>
          <a:bodyPr>
            <a:noAutofit/>
          </a:bodyPr>
          <a:lstStyle/>
          <a:p>
            <a:r>
              <a:rPr lang="en-US" sz="2000" b="1" dirty="0"/>
              <a:t>International Workshop on Extreme Scale Scientific Computing (Big Data and Extreme Computing (BDEC</a:t>
            </a:r>
            <a:r>
              <a:rPr lang="en-US" sz="2000" b="1" dirty="0" smtClean="0"/>
              <a:t>))</a:t>
            </a:r>
          </a:p>
          <a:p>
            <a:r>
              <a:rPr lang="en-US" sz="2000" b="1" dirty="0" smtClean="0"/>
              <a:t>Fukuoka Japan February 27 2014</a:t>
            </a:r>
            <a:endParaRPr lang="it-IT" sz="2000" b="1" dirty="0">
              <a:solidFill>
                <a:schemeClr val="tx1"/>
              </a:solidFill>
            </a:endParaRPr>
          </a:p>
          <a:p>
            <a:r>
              <a:rPr lang="en-US" sz="2000" b="1" dirty="0" smtClean="0"/>
              <a:t>3</a:t>
            </a:r>
            <a:endParaRPr lang="it-IT" sz="2000" b="1" dirty="0" smtClean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3858566"/>
            <a:ext cx="9144000" cy="29994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Geoffrey Fox </a:t>
            </a:r>
          </a:p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Judy Qiu</a:t>
            </a:r>
          </a:p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400" b="1" dirty="0" err="1" smtClean="0">
                <a:solidFill>
                  <a:prstClr val="black"/>
                </a:solidFill>
                <a:cs typeface="Times New Roman" pitchFamily="18" charset="0"/>
              </a:rPr>
              <a:t>Shantenu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cs typeface="Times New Roman" pitchFamily="18" charset="0"/>
              </a:rPr>
              <a:t>Jha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  (Rutgers)</a:t>
            </a:r>
          </a:p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  <a:hlinkClick r:id="rId3"/>
              </a:rPr>
              <a:t>gcf@indiana.edu</a:t>
            </a:r>
            <a:r>
              <a:rPr lang="en-US" sz="2400" dirty="0" smtClean="0">
                <a:solidFill>
                  <a:prstClr val="black"/>
                </a:solidFill>
              </a:rPr>
              <a:t>           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hlinkClick r:id="rId4"/>
              </a:rPr>
              <a:t>http://www.infomall.org</a:t>
            </a:r>
            <a:endParaRPr lang="en-US" sz="2000" dirty="0">
              <a:solidFill>
                <a:prstClr val="black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  <a:cs typeface="Times New Roman" pitchFamily="18" charset="0"/>
              </a:rPr>
              <a:t>School of Informatics and Computing</a:t>
            </a:r>
          </a:p>
          <a:p>
            <a:pPr algn="ctr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  <a:cs typeface="Times New Roman" pitchFamily="18" charset="0"/>
              </a:rPr>
              <a:t>Digital Science Center</a:t>
            </a:r>
          </a:p>
          <a:p>
            <a:pPr algn="ctr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  <a:cs typeface="Times New Roman" pitchFamily="18" charset="0"/>
              </a:rPr>
              <a:t>Indiana University Bloomington</a:t>
            </a:r>
            <a:endParaRPr lang="en-US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90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661"/>
            <a:ext cx="9144000" cy="71803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latin typeface="+mn-lt"/>
              </a:rPr>
              <a:t>51 Detailed Use Cases: </a:t>
            </a:r>
            <a:r>
              <a:rPr lang="en-US" sz="3100" b="1" dirty="0" smtClean="0">
                <a:latin typeface="+mn-lt"/>
              </a:rPr>
              <a:t>Contributed July-September 2013</a:t>
            </a:r>
            <a:br>
              <a:rPr lang="en-US" sz="3100" b="1" dirty="0" smtClean="0">
                <a:latin typeface="+mn-lt"/>
              </a:rPr>
            </a:br>
            <a:r>
              <a:rPr lang="en-US" sz="3100" b="1" dirty="0" smtClean="0">
                <a:latin typeface="+mn-lt"/>
              </a:rPr>
              <a:t>Covers goals, data features such as 3 V’s, software, hardware</a:t>
            </a:r>
            <a:endParaRPr lang="en-US" sz="31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8233"/>
            <a:ext cx="9144000" cy="5898036"/>
          </a:xfrm>
        </p:spPr>
        <p:txBody>
          <a:bodyPr>
            <a:noAutofit/>
          </a:bodyPr>
          <a:lstStyle/>
          <a:p>
            <a:pPr lvl="0"/>
            <a:r>
              <a:rPr lang="en-US" sz="1800" u="sng" dirty="0">
                <a:hlinkClick r:id="rId3"/>
              </a:rPr>
              <a:t>http://bigdatawg.nist.gov/usecases.php</a:t>
            </a:r>
            <a:endParaRPr lang="en-US" sz="1800" u="sng" dirty="0"/>
          </a:p>
          <a:p>
            <a:r>
              <a:rPr lang="en-US" sz="1800" dirty="0">
                <a:hlinkClick r:id="rId4"/>
              </a:rPr>
              <a:t>https://</a:t>
            </a:r>
            <a:r>
              <a:rPr lang="en-US" sz="1800" dirty="0" smtClean="0">
                <a:hlinkClick r:id="rId4"/>
              </a:rPr>
              <a:t>bigdatacoursespring2014.appspot.com/course</a:t>
            </a:r>
            <a:r>
              <a:rPr lang="en-US" sz="1800" dirty="0" smtClean="0"/>
              <a:t> (Section 5)</a:t>
            </a:r>
          </a:p>
          <a:p>
            <a:r>
              <a:rPr lang="en-US" sz="1800" b="1" dirty="0" smtClean="0"/>
              <a:t>Government Operation(4): </a:t>
            </a:r>
            <a:r>
              <a:rPr lang="en-US" sz="1800" dirty="0"/>
              <a:t>National Archives and Records </a:t>
            </a:r>
            <a:r>
              <a:rPr lang="en-US" sz="1800" dirty="0" smtClean="0"/>
              <a:t>Administration, Census Bureau</a:t>
            </a:r>
          </a:p>
          <a:p>
            <a:r>
              <a:rPr lang="en-US" sz="1800" b="1" dirty="0" smtClean="0"/>
              <a:t>Commercial(8): </a:t>
            </a:r>
            <a:r>
              <a:rPr lang="en-US" sz="1800" dirty="0" smtClean="0"/>
              <a:t>Finance in Cloud, Cloud Backup, </a:t>
            </a:r>
            <a:r>
              <a:rPr lang="en-US" sz="1800" dirty="0" err="1" smtClean="0"/>
              <a:t>Mendeley</a:t>
            </a:r>
            <a:r>
              <a:rPr lang="en-US" sz="1800" dirty="0" smtClean="0"/>
              <a:t> (Citations), Netflix, Web Search, Digital Materials, Cargo shipping (as in UPS)</a:t>
            </a:r>
          </a:p>
          <a:p>
            <a:r>
              <a:rPr lang="en-US" sz="1800" b="1" dirty="0" smtClean="0"/>
              <a:t>Defense(3): </a:t>
            </a:r>
            <a:r>
              <a:rPr lang="en-US" sz="1800" dirty="0" smtClean="0"/>
              <a:t>Sensors, Image surveillance, Situation Assessment</a:t>
            </a:r>
          </a:p>
          <a:p>
            <a:r>
              <a:rPr lang="en-US" sz="1800" b="1" dirty="0" smtClean="0"/>
              <a:t>Healthcare and Life Sciences(10): </a:t>
            </a:r>
            <a:r>
              <a:rPr lang="en-US" sz="1800" dirty="0" smtClean="0"/>
              <a:t>Medical records, Graph and Probabilistic analysis, Pathology, </a:t>
            </a:r>
            <a:r>
              <a:rPr lang="en-US" sz="1800" dirty="0" err="1" smtClean="0"/>
              <a:t>Bioimaging</a:t>
            </a:r>
            <a:r>
              <a:rPr lang="en-US" sz="1800" dirty="0" smtClean="0"/>
              <a:t>, Genomics, Epidemiology, People Activity models, Biodiversity</a:t>
            </a:r>
          </a:p>
          <a:p>
            <a:r>
              <a:rPr lang="en-US" sz="1800" b="1" dirty="0"/>
              <a:t>Deep Learning and Social </a:t>
            </a:r>
            <a:r>
              <a:rPr lang="en-US" sz="1800" b="1" dirty="0" smtClean="0"/>
              <a:t>Media(6): </a:t>
            </a:r>
            <a:r>
              <a:rPr lang="en-US" sz="1800" dirty="0" smtClean="0"/>
              <a:t>Driving Car, </a:t>
            </a:r>
            <a:r>
              <a:rPr lang="en-US" sz="1800" dirty="0" err="1" smtClean="0"/>
              <a:t>Geolocate</a:t>
            </a:r>
            <a:r>
              <a:rPr lang="en-US" sz="1800" dirty="0" smtClean="0"/>
              <a:t> images/cameras, Twitter, Crowd Sourcing, Network Science, NIST benchmark datasets</a:t>
            </a:r>
          </a:p>
          <a:p>
            <a:r>
              <a:rPr lang="en-US" sz="1800" b="1" dirty="0"/>
              <a:t>The Ecosystem for </a:t>
            </a:r>
            <a:r>
              <a:rPr lang="en-US" sz="1800" b="1" dirty="0" smtClean="0"/>
              <a:t>Research(4): </a:t>
            </a:r>
            <a:r>
              <a:rPr lang="en-US" sz="1800" dirty="0" smtClean="0"/>
              <a:t>Metadata, Collaboration, Language Translation, Light source experiments</a:t>
            </a:r>
          </a:p>
          <a:p>
            <a:r>
              <a:rPr lang="en-US" sz="1800" b="1" dirty="0"/>
              <a:t>Astronomy and </a:t>
            </a:r>
            <a:r>
              <a:rPr lang="en-US" sz="1800" b="1" dirty="0" smtClean="0"/>
              <a:t>Physics(5): </a:t>
            </a:r>
            <a:r>
              <a:rPr lang="en-US" sz="1800" dirty="0" smtClean="0"/>
              <a:t>Sky Surveys including comparison to simulation, Large Hadron Collider at CERN, Belle Accelerator II in Japan</a:t>
            </a:r>
          </a:p>
          <a:p>
            <a:r>
              <a:rPr lang="en-US" sz="1800" b="1" dirty="0" smtClean="0"/>
              <a:t>Earth</a:t>
            </a:r>
            <a:r>
              <a:rPr lang="en-US" sz="1800" b="1" dirty="0"/>
              <a:t>, Environmental and Polar </a:t>
            </a:r>
            <a:r>
              <a:rPr lang="en-US" sz="1800" b="1" dirty="0" smtClean="0"/>
              <a:t>Science(10): </a:t>
            </a:r>
            <a:r>
              <a:rPr lang="en-US" sz="1800" dirty="0" smtClean="0"/>
              <a:t>Radar Scattering in Atmosphere, Earthquake, Ocean, Earth Observation, Ice sheet Radar scattering, Earth radar mapping, Climate simulation datasets, Atmospheric </a:t>
            </a:r>
            <a:r>
              <a:rPr lang="en-US" sz="1800" dirty="0"/>
              <a:t>turbulence identification, Subsurface </a:t>
            </a:r>
            <a:r>
              <a:rPr lang="en-US" sz="1800" dirty="0" smtClean="0"/>
              <a:t>Biogeochemistry (microbes </a:t>
            </a:r>
            <a:r>
              <a:rPr lang="en-US" sz="1800" dirty="0"/>
              <a:t>to watersheds), AmeriFlux and FLUXNET </a:t>
            </a:r>
            <a:r>
              <a:rPr lang="en-US" sz="1800" dirty="0" smtClean="0"/>
              <a:t>gas sensors</a:t>
            </a:r>
          </a:p>
          <a:p>
            <a:r>
              <a:rPr lang="en-US" sz="1800" b="1" dirty="0" smtClean="0"/>
              <a:t>Energy(1): </a:t>
            </a:r>
            <a:r>
              <a:rPr lang="en-US" sz="1800" dirty="0" smtClean="0"/>
              <a:t>Smart grid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34079" y="829865"/>
            <a:ext cx="3852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26 Features for each use case</a:t>
            </a:r>
            <a:endParaRPr lang="en-US" sz="24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99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31915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431915" y="0"/>
            <a:ext cx="2712084" cy="273315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Enhanced</a:t>
            </a:r>
            <a:br>
              <a:rPr lang="en-US" sz="4000" dirty="0" smtClean="0"/>
            </a:br>
            <a:r>
              <a:rPr lang="en-US" sz="4000" b="1" dirty="0" smtClean="0"/>
              <a:t>Apache Big Data Stack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ABDS+</a:t>
            </a: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31915" y="2713055"/>
            <a:ext cx="271208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114 Capabilities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Green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layers have strong HPC Integration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opportunities</a:t>
            </a:r>
            <a:b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en-US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Functionality </a:t>
            </a:r>
            <a:r>
              <a:rPr lang="en-US" sz="2400" b="1" dirty="0"/>
              <a:t>of </a:t>
            </a:r>
            <a:r>
              <a:rPr lang="en-US" sz="2400" b="1" dirty="0" smtClean="0"/>
              <a:t>ABDS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Performance </a:t>
            </a:r>
            <a:r>
              <a:rPr lang="en-US" sz="2400" b="1" dirty="0"/>
              <a:t>of HPC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961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843" y="691317"/>
            <a:ext cx="9100313" cy="6291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24671" y="225507"/>
            <a:ext cx="8780843" cy="5814393"/>
            <a:chOff x="227324" y="441508"/>
            <a:chExt cx="8780843" cy="5814393"/>
          </a:xfrm>
        </p:grpSpPr>
        <p:grpSp>
          <p:nvGrpSpPr>
            <p:cNvPr id="74" name="Group 73"/>
            <p:cNvGrpSpPr/>
            <p:nvPr/>
          </p:nvGrpSpPr>
          <p:grpSpPr>
            <a:xfrm>
              <a:off x="397565" y="998099"/>
              <a:ext cx="8110954" cy="5257802"/>
              <a:chOff x="397565" y="1132849"/>
              <a:chExt cx="8110954" cy="5257802"/>
            </a:xfrm>
          </p:grpSpPr>
          <p:sp>
            <p:nvSpPr>
              <p:cNvPr id="75" name="Rounded Rectangle 74"/>
              <p:cNvSpPr/>
              <p:nvPr/>
            </p:nvSpPr>
            <p:spPr>
              <a:xfrm rot="16200000">
                <a:off x="1807264" y="-276850"/>
                <a:ext cx="5257802" cy="8077200"/>
              </a:xfrm>
              <a:prstGeom prst="roundRect">
                <a:avLst/>
              </a:prstGeom>
              <a:solidFill>
                <a:srgbClr val="E9CE6D"/>
              </a:solidFill>
              <a:ln>
                <a:noFill/>
                <a:prstDash val="dash"/>
              </a:ln>
              <a:effectLst>
                <a:outerShdw blurRad="228600" dist="38100" dir="19320000" algn="bl" rotWithShape="0">
                  <a:schemeClr val="bg2">
                    <a:lumMod val="25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1600" b="1" spc="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 rot="16200000">
                <a:off x="7046654" y="4395385"/>
                <a:ext cx="258517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spc="300" dirty="0" smtClean="0">
                    <a:solidFill>
                      <a:schemeClr val="bg1"/>
                    </a:solidFill>
                  </a:rPr>
                  <a:t>Management</a:t>
                </a:r>
                <a:endParaRPr lang="en-US" sz="1600" b="1" spc="3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227324" y="885457"/>
              <a:ext cx="8018839" cy="5257798"/>
              <a:chOff x="227324" y="1020207"/>
              <a:chExt cx="8018839" cy="5257798"/>
            </a:xfrm>
          </p:grpSpPr>
          <p:sp>
            <p:nvSpPr>
              <p:cNvPr id="78" name="Rounded Rectangle 77"/>
              <p:cNvSpPr/>
              <p:nvPr/>
            </p:nvSpPr>
            <p:spPr>
              <a:xfrm rot="16200000">
                <a:off x="1607845" y="-360314"/>
                <a:ext cx="5257798" cy="8018839"/>
              </a:xfrm>
              <a:prstGeom prst="roundRect">
                <a:avLst/>
              </a:prstGeom>
              <a:solidFill>
                <a:srgbClr val="A3CFFF">
                  <a:alpha val="60000"/>
                </a:srgbClr>
              </a:solidFill>
              <a:ln>
                <a:noFill/>
                <a:prstDash val="dash"/>
              </a:ln>
              <a:effectLst>
                <a:outerShdw blurRad="228600" dist="38100" dir="19320000" algn="bl" rotWithShape="0">
                  <a:schemeClr val="accent2">
                    <a:lumMod val="90000"/>
                    <a:lumOff val="10000"/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1600" b="1" spc="3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 rot="16200000">
                <a:off x="6741854" y="4389761"/>
                <a:ext cx="258517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spc="300" dirty="0" smtClean="0">
                    <a:solidFill>
                      <a:schemeClr val="bg1"/>
                    </a:solidFill>
                  </a:rPr>
                  <a:t>Security &amp; Privacy</a:t>
                </a:r>
                <a:endParaRPr lang="en-US" sz="1600" b="1" spc="3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" name="Chevron 12"/>
            <p:cNvSpPr/>
            <p:nvPr/>
          </p:nvSpPr>
          <p:spPr>
            <a:xfrm>
              <a:off x="473764" y="476304"/>
              <a:ext cx="7696199" cy="270004"/>
            </a:xfrm>
            <a:prstGeom prst="chevron">
              <a:avLst/>
            </a:prstGeom>
            <a:solidFill>
              <a:srgbClr val="F6640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 flipH="1">
              <a:off x="1494445" y="1659651"/>
              <a:ext cx="5608716" cy="1282313"/>
            </a:xfrm>
            <a:prstGeom prst="roundRect">
              <a:avLst>
                <a:gd name="adj" fmla="val 5649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518726" y="1607701"/>
              <a:ext cx="55259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Big Data Application Provider</a:t>
              </a:r>
              <a:endParaRPr lang="en-US" sz="1400" b="1" dirty="0"/>
            </a:p>
          </p:txBody>
        </p:sp>
        <p:sp>
          <p:nvSpPr>
            <p:cNvPr id="18" name="Rounded Rectangle 17"/>
            <p:cNvSpPr/>
            <p:nvPr/>
          </p:nvSpPr>
          <p:spPr>
            <a:xfrm flipH="1">
              <a:off x="4969560" y="2232881"/>
              <a:ext cx="1033677" cy="57828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1"/>
            <a:lstStyle/>
            <a:p>
              <a:pPr algn="r"/>
              <a:r>
                <a:rPr lang="en-US" sz="1400" b="1" dirty="0" smtClean="0">
                  <a:solidFill>
                    <a:schemeClr val="tx1"/>
                  </a:solidFill>
                </a:rPr>
                <a:t>Visualization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143230" y="2533815"/>
              <a:ext cx="883734" cy="28583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1"/>
            <a:lstStyle/>
            <a:p>
              <a:pPr algn="r"/>
              <a:r>
                <a:rPr lang="en-US" sz="1400" b="1" dirty="0" smtClean="0">
                  <a:solidFill>
                    <a:schemeClr val="tx1"/>
                  </a:solidFill>
                </a:rPr>
                <a:t>Access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 flipH="1">
              <a:off x="3896306" y="1915477"/>
              <a:ext cx="920858" cy="91438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1"/>
            <a:lstStyle/>
            <a:p>
              <a:pPr algn="r"/>
              <a:r>
                <a:rPr lang="en-US" sz="1400" b="1" dirty="0" smtClean="0">
                  <a:solidFill>
                    <a:schemeClr val="tx1"/>
                  </a:solidFill>
                </a:rPr>
                <a:t>Analytics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 flipH="1">
              <a:off x="2822966" y="2235074"/>
              <a:ext cx="927393" cy="59478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1"/>
            <a:lstStyle/>
            <a:p>
              <a:pPr algn="r"/>
              <a:r>
                <a:rPr lang="en-US" sz="1400" b="1" dirty="0" err="1" smtClean="0">
                  <a:solidFill>
                    <a:schemeClr val="tx1"/>
                  </a:solidFill>
                </a:rPr>
                <a:t>Curation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 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616763" y="2522100"/>
              <a:ext cx="1047976" cy="29754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1"/>
            <a:lstStyle/>
            <a:p>
              <a:pPr algn="r"/>
              <a:r>
                <a:rPr lang="en-US" sz="1400" b="1" dirty="0" smtClean="0">
                  <a:solidFill>
                    <a:schemeClr val="tx1"/>
                  </a:solidFill>
                </a:rPr>
                <a:t>Collection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 flipH="1">
              <a:off x="1494444" y="1074299"/>
              <a:ext cx="5608716" cy="371395"/>
            </a:xfrm>
            <a:prstGeom prst="roundRect">
              <a:avLst>
                <a:gd name="adj" fmla="val 2244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05542" y="1083392"/>
              <a:ext cx="22545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System Orchestrator</a:t>
              </a:r>
              <a:endParaRPr lang="en-US" sz="1400" b="1" dirty="0"/>
            </a:p>
          </p:txBody>
        </p:sp>
        <p:cxnSp>
          <p:nvCxnSpPr>
            <p:cNvPr id="25" name="Straight Arrow Connector 24"/>
            <p:cNvCxnSpPr>
              <a:stCxn id="23" idx="2"/>
            </p:cNvCxnSpPr>
            <p:nvPr/>
          </p:nvCxnSpPr>
          <p:spPr>
            <a:xfrm>
              <a:off x="4298802" y="1445694"/>
              <a:ext cx="2" cy="214010"/>
            </a:xfrm>
            <a:prstGeom prst="straightConnector1">
              <a:avLst/>
            </a:prstGeom>
            <a:ln w="41275">
              <a:solidFill>
                <a:srgbClr val="0066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>
              <a:off x="7103164" y="2285407"/>
              <a:ext cx="504156" cy="4127"/>
            </a:xfrm>
            <a:prstGeom prst="straightConnector1">
              <a:avLst/>
            </a:prstGeom>
            <a:ln w="41275">
              <a:solidFill>
                <a:srgbClr val="0066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>
              <a:off x="1015803" y="2286167"/>
              <a:ext cx="478641" cy="1"/>
            </a:xfrm>
            <a:prstGeom prst="straightConnector1">
              <a:avLst/>
            </a:prstGeom>
            <a:ln w="41275">
              <a:solidFill>
                <a:srgbClr val="0066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Up Arrow 29"/>
            <p:cNvSpPr/>
            <p:nvPr/>
          </p:nvSpPr>
          <p:spPr>
            <a:xfrm rot="5400000">
              <a:off x="1131419" y="2381916"/>
              <a:ext cx="252956" cy="484187"/>
            </a:xfrm>
            <a:prstGeom prst="upArrow">
              <a:avLst/>
            </a:prstGeom>
            <a:solidFill>
              <a:schemeClr val="accent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900" b="1" dirty="0" smtClean="0"/>
                <a:t>DATA</a:t>
              </a:r>
              <a:endParaRPr lang="en-US" sz="900" b="1" dirty="0"/>
            </a:p>
          </p:txBody>
        </p:sp>
        <p:sp>
          <p:nvSpPr>
            <p:cNvPr id="31" name="Down Arrow 30"/>
            <p:cNvSpPr/>
            <p:nvPr/>
          </p:nvSpPr>
          <p:spPr>
            <a:xfrm rot="5400000">
              <a:off x="1134062" y="2636588"/>
              <a:ext cx="228811" cy="456612"/>
            </a:xfrm>
            <a:prstGeom prst="down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1100" b="1" dirty="0" smtClean="0"/>
                <a:t>SW</a:t>
              </a:r>
              <a:endParaRPr lang="en-US" sz="1100" b="1" dirty="0"/>
            </a:p>
          </p:txBody>
        </p:sp>
        <p:sp>
          <p:nvSpPr>
            <p:cNvPr id="32" name="Up Arrow 31"/>
            <p:cNvSpPr/>
            <p:nvPr/>
          </p:nvSpPr>
          <p:spPr>
            <a:xfrm rot="5400000">
              <a:off x="7235768" y="2378593"/>
              <a:ext cx="252956" cy="484187"/>
            </a:xfrm>
            <a:prstGeom prst="upArrow">
              <a:avLst/>
            </a:prstGeom>
            <a:solidFill>
              <a:schemeClr val="accent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900" b="1" dirty="0" smtClean="0"/>
                <a:t>DATA</a:t>
              </a:r>
              <a:endParaRPr lang="en-US" sz="900" b="1" dirty="0"/>
            </a:p>
          </p:txBody>
        </p:sp>
        <p:sp>
          <p:nvSpPr>
            <p:cNvPr id="33" name="Down Arrow 32"/>
            <p:cNvSpPr/>
            <p:nvPr/>
          </p:nvSpPr>
          <p:spPr>
            <a:xfrm rot="5400000">
              <a:off x="7238411" y="2633265"/>
              <a:ext cx="228811" cy="456612"/>
            </a:xfrm>
            <a:prstGeom prst="down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1100" b="1" dirty="0" smtClean="0"/>
                <a:t>SW</a:t>
              </a:r>
              <a:endParaRPr lang="en-US" sz="1100" b="1" dirty="0"/>
            </a:p>
          </p:txBody>
        </p:sp>
        <p:sp>
          <p:nvSpPr>
            <p:cNvPr id="34" name="Chevron 33"/>
            <p:cNvSpPr/>
            <p:nvPr/>
          </p:nvSpPr>
          <p:spPr>
            <a:xfrm rot="16200000">
              <a:off x="6370817" y="3440599"/>
              <a:ext cx="5003652" cy="271049"/>
            </a:xfrm>
            <a:prstGeom prst="chevron">
              <a:avLst/>
            </a:prstGeom>
            <a:solidFill>
              <a:srgbClr val="F6640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270331" y="441508"/>
              <a:ext cx="3848694" cy="3516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pc="3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INFORMATION VALUE CHAIN</a:t>
              </a:r>
              <a:endParaRPr lang="en-US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 rot="16200000">
              <a:off x="7630271" y="3671393"/>
              <a:ext cx="2393912" cy="2477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pc="3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IT VALUE CHAIN</a:t>
              </a:r>
              <a:endParaRPr lang="en-US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 flipH="1">
              <a:off x="1616763" y="1876316"/>
              <a:ext cx="5410200" cy="26783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1"/>
            <a:lstStyle/>
            <a:p>
              <a:pPr algn="r"/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 flipH="1">
              <a:off x="4969556" y="2217301"/>
              <a:ext cx="2057405" cy="23876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1"/>
            <a:lstStyle/>
            <a:p>
              <a:pPr algn="r"/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 flipH="1">
              <a:off x="1610308" y="2217300"/>
              <a:ext cx="2140055" cy="23645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1"/>
            <a:lstStyle/>
            <a:p>
              <a:pPr algn="r"/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 rot="16200000">
              <a:off x="7172597" y="2134333"/>
              <a:ext cx="1508292" cy="334041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  <a:prstDash val="dash"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 rot="16200000">
              <a:off x="7096397" y="2194826"/>
              <a:ext cx="1508292" cy="334041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  <a:prstDash val="dash"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 rot="16200000">
              <a:off x="7020194" y="2246776"/>
              <a:ext cx="1508292" cy="334041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  <a:prstDash val="dash"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Data Consumer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 rot="16200000">
              <a:off x="61341" y="2119000"/>
              <a:ext cx="1533322" cy="35832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  <a:prstDash val="dash"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 rot="16200000">
              <a:off x="-14859" y="2185877"/>
              <a:ext cx="1533322" cy="35832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  <a:prstDash val="dash"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 rot="16200000">
              <a:off x="-91059" y="2262077"/>
              <a:ext cx="1533322" cy="35832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  <a:prstDash val="dash"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Data Provider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1647257" y="3151393"/>
              <a:ext cx="5608718" cy="2707596"/>
            </a:xfrm>
            <a:prstGeom prst="roundRect">
              <a:avLst>
                <a:gd name="adj" fmla="val 4083"/>
              </a:avLst>
            </a:prstGeom>
            <a:solidFill>
              <a:srgbClr val="A6A6A6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1553758" y="3257965"/>
              <a:ext cx="5608718" cy="2707596"/>
            </a:xfrm>
            <a:prstGeom prst="roundRect">
              <a:avLst>
                <a:gd name="adj" fmla="val 4083"/>
              </a:avLst>
            </a:prstGeom>
            <a:solidFill>
              <a:srgbClr val="A6A6A6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1464364" y="3370355"/>
              <a:ext cx="5608718" cy="2707596"/>
            </a:xfrm>
            <a:prstGeom prst="roundRect">
              <a:avLst>
                <a:gd name="adj" fmla="val 4083"/>
              </a:avLst>
            </a:prstGeom>
            <a:solidFill>
              <a:srgbClr val="A6A6A6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1499993" y="3417104"/>
              <a:ext cx="5526971" cy="2601616"/>
            </a:xfrm>
            <a:prstGeom prst="roundRect">
              <a:avLst>
                <a:gd name="adj" fmla="val 4799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 flipH="1">
              <a:off x="1570648" y="5029031"/>
              <a:ext cx="5380116" cy="673756"/>
            </a:xfrm>
            <a:prstGeom prst="roundRect">
              <a:avLst>
                <a:gd name="adj" fmla="val 2244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 flipH="1">
              <a:off x="1570648" y="3596826"/>
              <a:ext cx="5380116" cy="684755"/>
            </a:xfrm>
            <a:prstGeom prst="roundRect">
              <a:avLst>
                <a:gd name="adj" fmla="val 2244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ed Rectangle 51"/>
            <p:cNvSpPr/>
            <p:nvPr/>
          </p:nvSpPr>
          <p:spPr>
            <a:xfrm flipH="1">
              <a:off x="1570648" y="4322575"/>
              <a:ext cx="5380116" cy="665259"/>
            </a:xfrm>
            <a:prstGeom prst="roundRect">
              <a:avLst>
                <a:gd name="adj" fmla="val 2244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ed Rectangle 52"/>
            <p:cNvSpPr/>
            <p:nvPr/>
          </p:nvSpPr>
          <p:spPr>
            <a:xfrm rot="16200000" flipH="1">
              <a:off x="1881075" y="5247993"/>
              <a:ext cx="434092" cy="395436"/>
            </a:xfrm>
            <a:prstGeom prst="roundRect">
              <a:avLst/>
            </a:prstGeom>
            <a:solidFill>
              <a:srgbClr val="DDD9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54" name="Rounded Rectangle 53"/>
            <p:cNvSpPr/>
            <p:nvPr/>
          </p:nvSpPr>
          <p:spPr>
            <a:xfrm flipH="1">
              <a:off x="1900403" y="5225788"/>
              <a:ext cx="4144170" cy="199764"/>
            </a:xfrm>
            <a:prstGeom prst="roundRect">
              <a:avLst/>
            </a:prstGeom>
            <a:solidFill>
              <a:srgbClr val="DDD9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Horizontally </a:t>
              </a:r>
              <a:r>
                <a:rPr lang="en-US" sz="1200" b="1" dirty="0" smtClean="0">
                  <a:solidFill>
                    <a:schemeClr val="tx1"/>
                  </a:solidFill>
                </a:rPr>
                <a:t>Scalable (VM clusters)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 rot="16200000" flipH="1">
              <a:off x="6118365" y="5244163"/>
              <a:ext cx="432191" cy="395444"/>
            </a:xfrm>
            <a:prstGeom prst="roundRect">
              <a:avLst/>
            </a:prstGeom>
            <a:solidFill>
              <a:srgbClr val="DDD9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56" name="Rounded Rectangle 55"/>
            <p:cNvSpPr/>
            <p:nvPr/>
          </p:nvSpPr>
          <p:spPr>
            <a:xfrm flipH="1">
              <a:off x="2404408" y="5470292"/>
              <a:ext cx="4116601" cy="185553"/>
            </a:xfrm>
            <a:prstGeom prst="roundRect">
              <a:avLst/>
            </a:prstGeom>
            <a:solidFill>
              <a:srgbClr val="DDD9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200" b="1" dirty="0">
                  <a:solidFill>
                    <a:schemeClr val="tx1"/>
                  </a:solidFill>
                </a:rPr>
                <a:t>Vertically Scalable</a:t>
              </a:r>
            </a:p>
          </p:txBody>
        </p:sp>
        <p:sp>
          <p:nvSpPr>
            <p:cNvPr id="57" name="Rounded Rectangle 56"/>
            <p:cNvSpPr/>
            <p:nvPr/>
          </p:nvSpPr>
          <p:spPr>
            <a:xfrm rot="16200000" flipH="1">
              <a:off x="1888326" y="4537122"/>
              <a:ext cx="434092" cy="395437"/>
            </a:xfrm>
            <a:prstGeom prst="roundRect">
              <a:avLst/>
            </a:prstGeom>
            <a:solidFill>
              <a:srgbClr val="C6D9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58" name="Rounded Rectangle 57"/>
            <p:cNvSpPr/>
            <p:nvPr/>
          </p:nvSpPr>
          <p:spPr>
            <a:xfrm flipH="1">
              <a:off x="1907654" y="4504465"/>
              <a:ext cx="4144172" cy="199764"/>
            </a:xfrm>
            <a:prstGeom prst="roundRect">
              <a:avLst/>
            </a:prstGeom>
            <a:solidFill>
              <a:srgbClr val="C6D9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Horizontally Scalable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 rot="16200000" flipH="1">
              <a:off x="6122097" y="4522842"/>
              <a:ext cx="432190" cy="395437"/>
            </a:xfrm>
            <a:prstGeom prst="roundRect">
              <a:avLst/>
            </a:prstGeom>
            <a:solidFill>
              <a:srgbClr val="C6D9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60" name="Rounded Rectangle 59"/>
            <p:cNvSpPr/>
            <p:nvPr/>
          </p:nvSpPr>
          <p:spPr>
            <a:xfrm flipH="1">
              <a:off x="2391739" y="4746264"/>
              <a:ext cx="4144172" cy="190391"/>
            </a:xfrm>
            <a:prstGeom prst="roundRect">
              <a:avLst/>
            </a:prstGeom>
            <a:solidFill>
              <a:srgbClr val="C6D9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200" b="1" dirty="0">
                  <a:solidFill>
                    <a:schemeClr val="tx1"/>
                  </a:solidFill>
                </a:rPr>
                <a:t>Vertically Scalable</a:t>
              </a:r>
            </a:p>
          </p:txBody>
        </p:sp>
        <p:sp>
          <p:nvSpPr>
            <p:cNvPr id="61" name="Rounded Rectangle 60"/>
            <p:cNvSpPr/>
            <p:nvPr/>
          </p:nvSpPr>
          <p:spPr>
            <a:xfrm rot="16200000" flipH="1">
              <a:off x="1879178" y="3828255"/>
              <a:ext cx="434092" cy="395437"/>
            </a:xfrm>
            <a:prstGeom prst="roundRect">
              <a:avLst/>
            </a:prstGeom>
            <a:solidFill>
              <a:srgbClr val="F2DC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62" name="Rounded Rectangle 61"/>
            <p:cNvSpPr/>
            <p:nvPr/>
          </p:nvSpPr>
          <p:spPr>
            <a:xfrm flipH="1">
              <a:off x="1898506" y="3800297"/>
              <a:ext cx="4144172" cy="199764"/>
            </a:xfrm>
            <a:prstGeom prst="roundRect">
              <a:avLst/>
            </a:prstGeom>
            <a:solidFill>
              <a:srgbClr val="F2DC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b="1" dirty="0" smtClean="0">
                  <a:solidFill>
                    <a:schemeClr val="tx1"/>
                  </a:solidFill>
                </a:rPr>
                <a:t>Horizontally Scalable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 rot="16200000" flipH="1">
              <a:off x="6112949" y="3813975"/>
              <a:ext cx="432190" cy="395437"/>
            </a:xfrm>
            <a:prstGeom prst="roundRect">
              <a:avLst/>
            </a:prstGeom>
            <a:solidFill>
              <a:srgbClr val="F2DC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64" name="Rounded Rectangle 63"/>
            <p:cNvSpPr/>
            <p:nvPr/>
          </p:nvSpPr>
          <p:spPr>
            <a:xfrm flipH="1">
              <a:off x="2382592" y="4037397"/>
              <a:ext cx="4144172" cy="190391"/>
            </a:xfrm>
            <a:prstGeom prst="roundRect">
              <a:avLst/>
            </a:prstGeom>
            <a:solidFill>
              <a:srgbClr val="F2DC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200" b="1" dirty="0" smtClean="0">
                  <a:solidFill>
                    <a:schemeClr val="tx1"/>
                  </a:solidFill>
                </a:rPr>
                <a:t>Vertically Scalable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535463" y="3357323"/>
              <a:ext cx="27483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Big Data Framework Provider</a:t>
              </a:r>
              <a:endParaRPr lang="en-US" sz="1400" b="1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634436" y="3550115"/>
              <a:ext cx="49142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Processing Frameworks (analytic </a:t>
              </a:r>
              <a:r>
                <a:rPr lang="en-US" sz="1200" b="1" dirty="0"/>
                <a:t>tools, etc.)</a:t>
              </a:r>
              <a:r>
                <a:rPr lang="en-US" sz="1200" b="1" dirty="0" smtClean="0"/>
                <a:t> </a:t>
              </a:r>
              <a:endParaRPr lang="en-US" sz="1200" b="1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616764" y="4272888"/>
              <a:ext cx="49142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Platforms (databases, </a:t>
              </a:r>
              <a:r>
                <a:rPr lang="en-US" sz="1200" b="1" dirty="0"/>
                <a:t>etc.)</a:t>
              </a:r>
              <a:r>
                <a:rPr lang="en-US" sz="1200" b="1" dirty="0" smtClean="0"/>
                <a:t> </a:t>
              </a:r>
              <a:endParaRPr lang="en-US" sz="1200" b="1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634436" y="4996154"/>
              <a:ext cx="49142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Infrastructures</a:t>
              </a:r>
              <a:endParaRPr lang="en-US" sz="1200" b="1" dirty="0"/>
            </a:p>
          </p:txBody>
        </p:sp>
        <p:sp>
          <p:nvSpPr>
            <p:cNvPr id="69" name="Rounded Rectangle 68"/>
            <p:cNvSpPr/>
            <p:nvPr/>
          </p:nvSpPr>
          <p:spPr>
            <a:xfrm flipH="1">
              <a:off x="1570648" y="5734062"/>
              <a:ext cx="5380116" cy="242886"/>
            </a:xfrm>
            <a:prstGeom prst="roundRect">
              <a:avLst>
                <a:gd name="adj" fmla="val 2244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616764" y="5730588"/>
              <a:ext cx="49142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Physical and Virtual Resources (networking, computing, etc.)</a:t>
              </a:r>
              <a:endParaRPr lang="en-US" sz="1200" b="1" dirty="0"/>
            </a:p>
          </p:txBody>
        </p:sp>
        <p:cxnSp>
          <p:nvCxnSpPr>
            <p:cNvPr id="71" name="Straight Arrow Connector 70"/>
            <p:cNvCxnSpPr>
              <a:stCxn id="16" idx="2"/>
            </p:cNvCxnSpPr>
            <p:nvPr/>
          </p:nvCxnSpPr>
          <p:spPr>
            <a:xfrm>
              <a:off x="4298803" y="2941964"/>
              <a:ext cx="0" cy="432473"/>
            </a:xfrm>
            <a:prstGeom prst="straightConnector1">
              <a:avLst/>
            </a:prstGeom>
            <a:ln w="41275">
              <a:solidFill>
                <a:srgbClr val="0066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Left-Right Arrow 71"/>
            <p:cNvSpPr/>
            <p:nvPr/>
          </p:nvSpPr>
          <p:spPr>
            <a:xfrm rot="16200000">
              <a:off x="4333585" y="3029121"/>
              <a:ext cx="419531" cy="242826"/>
            </a:xfrm>
            <a:prstGeom prst="leftRightArrow">
              <a:avLst/>
            </a:prstGeom>
            <a:solidFill>
              <a:schemeClr val="accent2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b="1" spc="50" dirty="0" smtClean="0"/>
                <a:t>DATA</a:t>
              </a:r>
              <a:endParaRPr lang="en-US" sz="900" b="1" spc="50" dirty="0"/>
            </a:p>
          </p:txBody>
        </p:sp>
        <p:sp>
          <p:nvSpPr>
            <p:cNvPr id="73" name="Down Arrow 72"/>
            <p:cNvSpPr/>
            <p:nvPr/>
          </p:nvSpPr>
          <p:spPr>
            <a:xfrm>
              <a:off x="4723776" y="2937299"/>
              <a:ext cx="245788" cy="451327"/>
            </a:xfrm>
            <a:prstGeom prst="down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1050" b="1" dirty="0" smtClean="0"/>
                <a:t>SW</a:t>
              </a:r>
              <a:endParaRPr lang="en-US" sz="1050" b="1" dirty="0"/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43687" y="3360439"/>
            <a:ext cx="866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E Y :</a:t>
            </a:r>
            <a:endParaRPr lang="en-US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7896" y="3317781"/>
            <a:ext cx="1432363" cy="268980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ight Arrow 82"/>
          <p:cNvSpPr/>
          <p:nvPr/>
        </p:nvSpPr>
        <p:spPr>
          <a:xfrm>
            <a:off x="110830" y="5157326"/>
            <a:ext cx="746257" cy="370257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SW</a:t>
            </a:r>
            <a:endParaRPr lang="en-US" sz="1400" b="1" dirty="0"/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129891" y="3827114"/>
            <a:ext cx="797433" cy="0"/>
          </a:xfrm>
          <a:prstGeom prst="straightConnector1">
            <a:avLst/>
          </a:prstGeom>
          <a:ln w="73025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97634" y="3962514"/>
            <a:ext cx="1143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2060"/>
                </a:solidFill>
              </a:rPr>
              <a:t>Service Use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6224" y="4638729"/>
            <a:ext cx="1343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2060"/>
                </a:solidFill>
              </a:rPr>
              <a:t>Data Flow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4596" y="5557736"/>
            <a:ext cx="149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2060"/>
                </a:solidFill>
              </a:rPr>
              <a:t>Analytics Tools Transfer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6186" y="5939973"/>
            <a:ext cx="9209911" cy="100692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NIST Big Data Reference Architecture</a:t>
            </a:r>
            <a:br>
              <a:rPr lang="en-US" b="1" dirty="0" smtClean="0"/>
            </a:br>
            <a:r>
              <a:rPr lang="en-US" sz="3100" b="1" dirty="0" smtClean="0"/>
              <a:t>wants to implement selected use cases as patterns/ogres</a:t>
            </a:r>
            <a:endParaRPr lang="en-US" sz="31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8" name="Up Arrow 87"/>
          <p:cNvSpPr/>
          <p:nvPr/>
        </p:nvSpPr>
        <p:spPr>
          <a:xfrm rot="5400000">
            <a:off x="342837" y="4136045"/>
            <a:ext cx="327797" cy="637426"/>
          </a:xfrm>
          <a:prstGeom prst="upArrow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900" b="1" dirty="0" smtClean="0"/>
              <a:t>DATA</a:t>
            </a:r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272083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6041"/>
            <a:ext cx="9063613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Mahout and Hadoop MR </a:t>
            </a:r>
            <a:r>
              <a:rPr lang="en-US" sz="2800" dirty="0" smtClean="0"/>
              <a:t>– Slow due to MapReduce</a:t>
            </a:r>
            <a:br>
              <a:rPr lang="en-US" sz="2800" dirty="0" smtClean="0"/>
            </a:br>
            <a:r>
              <a:rPr lang="en-US" sz="2800" b="1" dirty="0" smtClean="0"/>
              <a:t>Python</a:t>
            </a:r>
            <a:r>
              <a:rPr lang="en-US" sz="2800" dirty="0" smtClean="0"/>
              <a:t> slow as Scripting</a:t>
            </a:r>
            <a:br>
              <a:rPr lang="en-US" sz="2800" dirty="0" smtClean="0"/>
            </a:br>
            <a:r>
              <a:rPr lang="en-US" sz="2800" b="1" dirty="0" smtClean="0"/>
              <a:t>Spark</a:t>
            </a:r>
            <a:r>
              <a:rPr lang="en-US" sz="2800" dirty="0" smtClean="0"/>
              <a:t> Iterative MapReduce, non optimal communication</a:t>
            </a:r>
            <a:br>
              <a:rPr lang="en-US" sz="2800" dirty="0" smtClean="0"/>
            </a:br>
            <a:r>
              <a:rPr lang="en-US" sz="2800" b="1" dirty="0"/>
              <a:t>Harp</a:t>
            </a:r>
            <a:r>
              <a:rPr lang="en-US" sz="2800" dirty="0"/>
              <a:t> Hadoop plug in </a:t>
            </a:r>
            <a:r>
              <a:rPr lang="en-US" sz="2800" dirty="0" smtClean="0"/>
              <a:t>with ~MPI collectives </a:t>
            </a:r>
            <a:br>
              <a:rPr lang="en-US" sz="2800" dirty="0" smtClean="0"/>
            </a:br>
            <a:r>
              <a:rPr lang="en-US" sz="2800" b="1" dirty="0" smtClean="0"/>
              <a:t>MPI</a:t>
            </a:r>
            <a:r>
              <a:rPr lang="en-US" sz="2800" dirty="0" smtClean="0"/>
              <a:t> fastest as HPC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4" name="Content Placeholder 3" descr="kmeans-harp-mpi-spark-speedup-efficiency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9" r="-509"/>
          <a:stretch>
            <a:fillRect/>
          </a:stretch>
        </p:blipFill>
        <p:spPr>
          <a:xfrm>
            <a:off x="834013" y="2314452"/>
            <a:ext cx="8229600" cy="4525963"/>
          </a:xfrm>
        </p:spPr>
      </p:pic>
      <p:cxnSp>
        <p:nvCxnSpPr>
          <p:cNvPr id="5" name="Straight Arrow Connector 4"/>
          <p:cNvCxnSpPr/>
          <p:nvPr/>
        </p:nvCxnSpPr>
        <p:spPr>
          <a:xfrm flipH="1">
            <a:off x="834013" y="2230734"/>
            <a:ext cx="7676940" cy="0"/>
          </a:xfrm>
          <a:prstGeom prst="straightConnector1">
            <a:avLst/>
          </a:prstGeom>
          <a:ln>
            <a:solidFill>
              <a:srgbClr val="CC00FF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1756345"/>
            <a:ext cx="16680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C00FF"/>
                </a:solidFill>
              </a:rPr>
              <a:t>Increasing</a:t>
            </a:r>
            <a:br>
              <a:rPr lang="en-US" dirty="0" smtClean="0">
                <a:solidFill>
                  <a:srgbClr val="CC00FF"/>
                </a:solidFill>
              </a:rPr>
            </a:br>
            <a:r>
              <a:rPr lang="en-US" dirty="0" smtClean="0">
                <a:solidFill>
                  <a:srgbClr val="CC00FF"/>
                </a:solidFill>
              </a:rPr>
              <a:t/>
            </a:r>
            <a:br>
              <a:rPr lang="en-US" dirty="0" smtClean="0">
                <a:solidFill>
                  <a:srgbClr val="CC00FF"/>
                </a:solidFill>
              </a:rPr>
            </a:br>
            <a:r>
              <a:rPr lang="en-US" dirty="0" smtClean="0">
                <a:solidFill>
                  <a:srgbClr val="CC00FF"/>
                </a:solidFill>
              </a:rPr>
              <a:t>Communication</a:t>
            </a:r>
            <a:endParaRPr lang="en-US" dirty="0">
              <a:solidFill>
                <a:srgbClr val="CC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63248" y="1841864"/>
            <a:ext cx="2349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C00FF"/>
                </a:solidFill>
              </a:rPr>
              <a:t>Identical Computation</a:t>
            </a:r>
            <a:endParaRPr lang="en-US" dirty="0">
              <a:solidFill>
                <a:srgbClr val="CC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49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0101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Big Data Ogres and Their Facets from 51 use cases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1377"/>
            <a:ext cx="9144000" cy="6242539"/>
          </a:xfrm>
        </p:spPr>
        <p:txBody>
          <a:bodyPr>
            <a:no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The first Ogre </a:t>
            </a:r>
            <a:r>
              <a:rPr lang="en-US" sz="2200" b="1" dirty="0" smtClean="0">
                <a:solidFill>
                  <a:srgbClr val="FF0000"/>
                </a:solidFill>
              </a:rPr>
              <a:t>Facet captures </a:t>
            </a:r>
            <a:r>
              <a:rPr lang="en-US" sz="2200" b="1" dirty="0">
                <a:solidFill>
                  <a:srgbClr val="FF0000"/>
                </a:solidFill>
              </a:rPr>
              <a:t>different </a:t>
            </a:r>
            <a:r>
              <a:rPr lang="en-US" sz="2200" b="1" dirty="0" smtClean="0">
                <a:solidFill>
                  <a:srgbClr val="FF0000"/>
                </a:solidFill>
              </a:rPr>
              <a:t>problem “architecture”</a:t>
            </a:r>
            <a:r>
              <a:rPr lang="en-US" sz="2200" dirty="0" smtClean="0"/>
              <a:t>. Such as (</a:t>
            </a:r>
            <a:r>
              <a:rPr lang="en-US" sz="2200" dirty="0" err="1" smtClean="0"/>
              <a:t>i</a:t>
            </a:r>
            <a:r>
              <a:rPr lang="en-US" sz="2200" dirty="0"/>
              <a:t>) </a:t>
            </a:r>
            <a:r>
              <a:rPr lang="en-US" sz="2200" b="1" dirty="0"/>
              <a:t>Pleasingly Parallel </a:t>
            </a:r>
            <a:r>
              <a:rPr lang="en-US" sz="2200" dirty="0"/>
              <a:t>– as in </a:t>
            </a:r>
            <a:r>
              <a:rPr lang="en-US" sz="2200" dirty="0" smtClean="0"/>
              <a:t>Blast, Protein docking, imagery </a:t>
            </a:r>
            <a:r>
              <a:rPr lang="en-US" sz="2200" dirty="0"/>
              <a:t>(ii) </a:t>
            </a:r>
            <a:r>
              <a:rPr lang="en-US" sz="2200" b="1" dirty="0"/>
              <a:t>Local Machine Learning </a:t>
            </a:r>
            <a:r>
              <a:rPr lang="en-US" sz="2200" dirty="0"/>
              <a:t>– ML or filtering pleasingly parallel as in bio-imagery, radar </a:t>
            </a:r>
            <a:r>
              <a:rPr lang="en-US" sz="2200" dirty="0" smtClean="0"/>
              <a:t>(iii) </a:t>
            </a:r>
            <a:r>
              <a:rPr lang="en-US" sz="2200" b="1" dirty="0" smtClean="0"/>
              <a:t>Global </a:t>
            </a:r>
            <a:r>
              <a:rPr lang="en-US" sz="2200" b="1" dirty="0"/>
              <a:t>Machine Learning </a:t>
            </a:r>
            <a:r>
              <a:rPr lang="en-US" sz="2200" dirty="0"/>
              <a:t>seen in LDA, Clustering etc. with parallel ML over nodes of </a:t>
            </a:r>
            <a:r>
              <a:rPr lang="en-US" sz="2200" dirty="0" smtClean="0"/>
              <a:t>system</a:t>
            </a:r>
            <a:r>
              <a:rPr lang="en-US" sz="2200" dirty="0"/>
              <a:t> </a:t>
            </a:r>
            <a:r>
              <a:rPr lang="en-US" sz="2200" dirty="0" smtClean="0"/>
              <a:t>(iv) </a:t>
            </a:r>
            <a:r>
              <a:rPr lang="en-US" sz="2200" b="1" dirty="0"/>
              <a:t>Fusion: </a:t>
            </a:r>
            <a:r>
              <a:rPr lang="en-US" sz="2200" dirty="0"/>
              <a:t>Knowledge discovery often involves fusion of multiple </a:t>
            </a:r>
            <a:r>
              <a:rPr lang="en-US" sz="2200" dirty="0" smtClean="0"/>
              <a:t>methods</a:t>
            </a:r>
            <a:r>
              <a:rPr lang="en-US" sz="2200" dirty="0"/>
              <a:t>. </a:t>
            </a:r>
            <a:r>
              <a:rPr lang="en-US" sz="2200"/>
              <a:t>(v) </a:t>
            </a:r>
            <a:r>
              <a:rPr lang="en-US" sz="2200" b="1" smtClean="0"/>
              <a:t>Workflow</a:t>
            </a:r>
            <a:endParaRPr lang="en-US" sz="2200" dirty="0"/>
          </a:p>
          <a:p>
            <a:r>
              <a:rPr lang="en-US" sz="2200" b="1" dirty="0">
                <a:solidFill>
                  <a:srgbClr val="FF0000"/>
                </a:solidFill>
              </a:rPr>
              <a:t>The second Ogre </a:t>
            </a:r>
            <a:r>
              <a:rPr lang="en-US" sz="2200" b="1" dirty="0" smtClean="0">
                <a:solidFill>
                  <a:srgbClr val="FF0000"/>
                </a:solidFill>
              </a:rPr>
              <a:t>Facet captures source of data </a:t>
            </a:r>
            <a:r>
              <a:rPr lang="en-US" sz="2200" dirty="0" smtClean="0"/>
              <a:t>(</a:t>
            </a:r>
            <a:r>
              <a:rPr lang="en-US" sz="2200" dirty="0" err="1" smtClean="0"/>
              <a:t>i</a:t>
            </a:r>
            <a:r>
              <a:rPr lang="en-US" sz="2200" dirty="0"/>
              <a:t>) </a:t>
            </a:r>
            <a:r>
              <a:rPr lang="en-US" sz="2200" b="1" dirty="0" smtClean="0"/>
              <a:t>SQL</a:t>
            </a:r>
            <a:r>
              <a:rPr lang="en-US" sz="2200" dirty="0" smtClean="0"/>
              <a:t>, </a:t>
            </a:r>
            <a:r>
              <a:rPr lang="en-US" sz="2200" dirty="0"/>
              <a:t>(ii) </a:t>
            </a:r>
            <a:r>
              <a:rPr lang="en-US" sz="2200" b="1" dirty="0"/>
              <a:t>NOSQL </a:t>
            </a:r>
            <a:r>
              <a:rPr lang="en-US" sz="2200" dirty="0"/>
              <a:t>based, (iii) </a:t>
            </a:r>
            <a:r>
              <a:rPr lang="en-US" sz="2200" dirty="0" smtClean="0"/>
              <a:t>Other Enterprise data systems (10 examples at NIST) (iv)</a:t>
            </a:r>
            <a:r>
              <a:rPr lang="en-US" sz="2200" b="1" dirty="0" smtClean="0"/>
              <a:t>Set </a:t>
            </a:r>
            <a:r>
              <a:rPr lang="en-US" sz="2200" b="1" dirty="0"/>
              <a:t>of Files </a:t>
            </a:r>
            <a:r>
              <a:rPr lang="en-US" sz="2200" dirty="0"/>
              <a:t>(as managed in </a:t>
            </a:r>
            <a:r>
              <a:rPr lang="en-US" sz="2200" dirty="0" err="1"/>
              <a:t>iRODS</a:t>
            </a:r>
            <a:r>
              <a:rPr lang="en-US" sz="2200" dirty="0"/>
              <a:t>), </a:t>
            </a:r>
            <a:r>
              <a:rPr lang="en-US" sz="2200" dirty="0" smtClean="0"/>
              <a:t>(v</a:t>
            </a:r>
            <a:r>
              <a:rPr lang="en-US" sz="2200" dirty="0"/>
              <a:t>) </a:t>
            </a:r>
            <a:r>
              <a:rPr lang="en-US" sz="2200" b="1" dirty="0"/>
              <a:t>Internet of Things</a:t>
            </a:r>
            <a:r>
              <a:rPr lang="en-US" sz="2200" dirty="0"/>
              <a:t>, (</a:t>
            </a:r>
            <a:r>
              <a:rPr lang="en-US" sz="2200" dirty="0" smtClean="0"/>
              <a:t>vi) </a:t>
            </a:r>
            <a:r>
              <a:rPr lang="en-US" sz="2200" b="1" dirty="0"/>
              <a:t>Streaming</a:t>
            </a:r>
            <a:r>
              <a:rPr lang="en-US" sz="2200" dirty="0"/>
              <a:t> and (</a:t>
            </a:r>
            <a:r>
              <a:rPr lang="en-US" sz="2200" dirty="0" smtClean="0"/>
              <a:t>vii) </a:t>
            </a:r>
            <a:r>
              <a:rPr lang="en-US" sz="2200" b="1" dirty="0"/>
              <a:t>HPC simulations</a:t>
            </a:r>
            <a:r>
              <a:rPr lang="en-US" sz="2200" dirty="0" smtClean="0"/>
              <a:t>. </a:t>
            </a:r>
          </a:p>
          <a:p>
            <a:r>
              <a:rPr lang="en-US" sz="2200" dirty="0" smtClean="0"/>
              <a:t>Before data gets to compute system, there is often an initial data gathering phase which is characterized by a block size and timing. Block size varies from month (Remote Sensing, Seismic) to day (genomic) to seconds (Real time control, streaming)</a:t>
            </a:r>
          </a:p>
          <a:p>
            <a:r>
              <a:rPr lang="en-US" sz="2200" dirty="0" smtClean="0"/>
              <a:t>There are storage/compute system styles: Dedicated, Permanent, Transient</a:t>
            </a:r>
          </a:p>
          <a:p>
            <a:r>
              <a:rPr lang="en-US" sz="2200" dirty="0" smtClean="0"/>
              <a:t>Other characteristics are need for permanent auxiliary/comparison datasets</a:t>
            </a:r>
            <a:r>
              <a:rPr lang="en-US" sz="2200" dirty="0"/>
              <a:t> </a:t>
            </a:r>
            <a:r>
              <a:rPr lang="en-US" sz="2200" dirty="0" smtClean="0"/>
              <a:t>and these could be interdisciplinary implying nontrivial data movement/replication</a:t>
            </a:r>
          </a:p>
        </p:txBody>
      </p:sp>
    </p:spTree>
    <p:extLst>
      <p:ext uri="{BB962C8B-B14F-4D97-AF65-F5344CB8AC3E}">
        <p14:creationId xmlns:p14="http://schemas.microsoft.com/office/powerpoint/2010/main" val="3746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3224"/>
            <a:ext cx="8229600" cy="828948"/>
          </a:xfrm>
        </p:spPr>
        <p:txBody>
          <a:bodyPr/>
          <a:lstStyle/>
          <a:p>
            <a:r>
              <a:rPr lang="en-US" b="1" dirty="0" smtClean="0"/>
              <a:t>Detailed Structure of Ogres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599"/>
            <a:ext cx="9144000" cy="5996152"/>
          </a:xfrm>
        </p:spPr>
        <p:txBody>
          <a:bodyPr>
            <a:no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</a:rPr>
              <a:t>The third </a:t>
            </a:r>
            <a:r>
              <a:rPr lang="en-US" sz="2200" b="1">
                <a:solidFill>
                  <a:srgbClr val="FF0000"/>
                </a:solidFill>
              </a:rPr>
              <a:t>Facet </a:t>
            </a:r>
            <a:r>
              <a:rPr lang="en-US" sz="2200" b="1" smtClean="0">
                <a:solidFill>
                  <a:srgbClr val="FF0000"/>
                </a:solidFill>
              </a:rPr>
              <a:t>contains </a:t>
            </a:r>
            <a:r>
              <a:rPr lang="en-US" sz="2200" b="1" dirty="0">
                <a:solidFill>
                  <a:srgbClr val="FF0000"/>
                </a:solidFill>
              </a:rPr>
              <a:t>Ogres themselves classifying core analytics </a:t>
            </a:r>
            <a:r>
              <a:rPr lang="en-US" sz="2200" b="1" dirty="0" smtClean="0">
                <a:solidFill>
                  <a:srgbClr val="FF0000"/>
                </a:solidFill>
              </a:rPr>
              <a:t>kernels/mini-applications </a:t>
            </a:r>
            <a:r>
              <a:rPr lang="en-US" sz="2200" dirty="0"/>
              <a:t>(</a:t>
            </a:r>
            <a:r>
              <a:rPr lang="en-US" sz="2200" dirty="0" err="1"/>
              <a:t>i</a:t>
            </a:r>
            <a:r>
              <a:rPr lang="en-US" sz="2200" dirty="0"/>
              <a:t>) Recommender Systems (</a:t>
            </a:r>
            <a:r>
              <a:rPr lang="en-US" sz="2200" b="1" dirty="0"/>
              <a:t>Collaborative Filtering</a:t>
            </a:r>
            <a:r>
              <a:rPr lang="en-US" sz="2200" dirty="0"/>
              <a:t>) (ii) </a:t>
            </a:r>
            <a:r>
              <a:rPr lang="en-US" sz="2200" b="1" dirty="0"/>
              <a:t>SVM </a:t>
            </a:r>
            <a:r>
              <a:rPr lang="en-US" sz="2200" dirty="0"/>
              <a:t>and Linear Classifiers (Bayes, Random Forests), (iii) </a:t>
            </a:r>
            <a:r>
              <a:rPr lang="en-US" sz="2200" b="1" dirty="0"/>
              <a:t>Outlier Detection </a:t>
            </a:r>
            <a:r>
              <a:rPr lang="en-US" sz="2200" dirty="0"/>
              <a:t>(</a:t>
            </a:r>
            <a:r>
              <a:rPr lang="en-US" sz="2200" dirty="0" err="1"/>
              <a:t>iORCA</a:t>
            </a:r>
            <a:r>
              <a:rPr lang="en-US" sz="2200" dirty="0"/>
              <a:t>) (iv) </a:t>
            </a:r>
            <a:r>
              <a:rPr lang="en-US" sz="2200" b="1" dirty="0"/>
              <a:t>Clustering</a:t>
            </a:r>
            <a:r>
              <a:rPr lang="en-US" sz="2200" dirty="0"/>
              <a:t> (many methods), (v) </a:t>
            </a:r>
            <a:r>
              <a:rPr lang="en-US" sz="2200" b="1" dirty="0"/>
              <a:t>PageRank</a:t>
            </a:r>
            <a:r>
              <a:rPr lang="en-US" sz="2200" dirty="0"/>
              <a:t>, (vi) </a:t>
            </a:r>
            <a:r>
              <a:rPr lang="en-US" sz="2200" b="1" dirty="0"/>
              <a:t>LDA </a:t>
            </a:r>
            <a:r>
              <a:rPr lang="en-US" sz="2200" dirty="0"/>
              <a:t>(Latent </a:t>
            </a:r>
            <a:r>
              <a:rPr lang="en-US" sz="2200" dirty="0" err="1"/>
              <a:t>Dirichlet</a:t>
            </a:r>
            <a:r>
              <a:rPr lang="en-US" sz="2200" dirty="0"/>
              <a:t> Allocation), (vii) </a:t>
            </a:r>
            <a:r>
              <a:rPr lang="en-US" sz="2200" b="1" dirty="0"/>
              <a:t>PLSI </a:t>
            </a:r>
            <a:r>
              <a:rPr lang="en-US" sz="2200" dirty="0"/>
              <a:t>(Probabilistic Latent Semantic Indexing), (viii) </a:t>
            </a:r>
            <a:r>
              <a:rPr lang="en-US" sz="2200" b="1" dirty="0"/>
              <a:t>SVD</a:t>
            </a:r>
            <a:r>
              <a:rPr lang="en-US" sz="2200" dirty="0"/>
              <a:t> (Singular Value Decomposition), (ix) </a:t>
            </a:r>
            <a:r>
              <a:rPr lang="en-US" sz="2200" b="1" dirty="0"/>
              <a:t>MDS</a:t>
            </a:r>
            <a:r>
              <a:rPr lang="en-US" sz="2200" dirty="0"/>
              <a:t> (Multidimensional Scaling), (x) </a:t>
            </a:r>
            <a:r>
              <a:rPr lang="en-US" sz="2200" b="1" dirty="0"/>
              <a:t>Graph Algorithms </a:t>
            </a:r>
            <a:r>
              <a:rPr lang="en-US" sz="2200" dirty="0"/>
              <a:t>(seen in neural nets, search of RDF Triple stores), (xi) Learning Neural Networks (</a:t>
            </a:r>
            <a:r>
              <a:rPr lang="en-US" sz="2200" b="1" dirty="0"/>
              <a:t>Deep Learning</a:t>
            </a:r>
            <a:r>
              <a:rPr lang="en-US" sz="2200" dirty="0" smtClean="0"/>
              <a:t>), (xii</a:t>
            </a:r>
            <a:r>
              <a:rPr lang="en-US" sz="2200" dirty="0"/>
              <a:t>) </a:t>
            </a:r>
            <a:r>
              <a:rPr lang="en-US" sz="2200" b="1" dirty="0"/>
              <a:t>Global Optimization </a:t>
            </a:r>
            <a:r>
              <a:rPr lang="en-US" sz="2200" dirty="0"/>
              <a:t>(</a:t>
            </a:r>
            <a:r>
              <a:rPr lang="en-US" sz="2200" dirty="0" err="1"/>
              <a:t>Variational</a:t>
            </a:r>
            <a:r>
              <a:rPr lang="en-US" sz="2200" dirty="0"/>
              <a:t> Bayes); </a:t>
            </a:r>
            <a:r>
              <a:rPr lang="en-US" sz="2200" dirty="0" smtClean="0"/>
              <a:t>(xiii</a:t>
            </a:r>
            <a:r>
              <a:rPr lang="en-US" sz="2200" dirty="0"/>
              <a:t>) </a:t>
            </a:r>
            <a:r>
              <a:rPr lang="en-US" sz="2200" b="1" dirty="0"/>
              <a:t>Agents</a:t>
            </a:r>
            <a:r>
              <a:rPr lang="en-US" sz="2200" dirty="0"/>
              <a:t>, as in epidemiology (swarm approaches) and </a:t>
            </a:r>
            <a:r>
              <a:rPr lang="en-US" sz="2200" dirty="0" smtClean="0"/>
              <a:t>(xiv) </a:t>
            </a:r>
            <a:r>
              <a:rPr lang="en-US" sz="2200" b="1" dirty="0"/>
              <a:t>GIS</a:t>
            </a:r>
            <a:r>
              <a:rPr lang="en-US" sz="2200" dirty="0"/>
              <a:t> (Geographical Information Systems</a:t>
            </a:r>
            <a:r>
              <a:rPr lang="en-US" sz="2200" dirty="0" smtClean="0"/>
              <a:t>).</a:t>
            </a:r>
          </a:p>
          <a:p>
            <a:r>
              <a:rPr lang="en-US" sz="2200" dirty="0" smtClean="0"/>
              <a:t>These core applications can be classified by features like (a) Flops </a:t>
            </a:r>
            <a:r>
              <a:rPr lang="en-US" sz="2200" dirty="0"/>
              <a:t>per </a:t>
            </a:r>
            <a:r>
              <a:rPr lang="en-US" sz="2200" dirty="0" smtClean="0"/>
              <a:t>byte; (b) Communication </a:t>
            </a:r>
            <a:r>
              <a:rPr lang="en-US" sz="2200" dirty="0"/>
              <a:t>Interconnect </a:t>
            </a:r>
            <a:r>
              <a:rPr lang="en-US" sz="2200" dirty="0" smtClean="0"/>
              <a:t>requirements; (c) </a:t>
            </a:r>
            <a:r>
              <a:rPr lang="en-US" sz="2200" dirty="0"/>
              <a:t>Are data points in </a:t>
            </a:r>
            <a:r>
              <a:rPr lang="en-US" sz="2200" b="1" dirty="0"/>
              <a:t>metric or non-metric spaces </a:t>
            </a:r>
            <a:r>
              <a:rPr lang="en-US" sz="2200" dirty="0" smtClean="0"/>
              <a:t>(d) </a:t>
            </a:r>
            <a:r>
              <a:rPr lang="en-US" sz="2200" b="1" dirty="0"/>
              <a:t>Maximum Likelihood</a:t>
            </a:r>
            <a:r>
              <a:rPr lang="en-US" sz="2200" dirty="0"/>
              <a:t>, </a:t>
            </a:r>
            <a:r>
              <a:rPr lang="en-US" sz="2200" dirty="0" smtClean="0"/>
              <a:t>(e) </a:t>
            </a:r>
            <a:r>
              <a:rPr lang="en-US" sz="2200" b="1" dirty="0">
                <a:sym typeface="Symbol" panose="05050102010706020507" pitchFamily="18" charset="2"/>
              </a:rPr>
              <a:t></a:t>
            </a:r>
            <a:r>
              <a:rPr lang="en-US" sz="2200" b="1" baseline="30000" dirty="0">
                <a:sym typeface="Symbol" panose="05050102010706020507" pitchFamily="18" charset="2"/>
              </a:rPr>
              <a:t>2</a:t>
            </a:r>
            <a:r>
              <a:rPr lang="en-US" sz="2200" b="1" dirty="0">
                <a:sym typeface="Symbol" panose="05050102010706020507" pitchFamily="18" charset="2"/>
              </a:rPr>
              <a:t> </a:t>
            </a:r>
            <a:r>
              <a:rPr lang="en-US" sz="2200" dirty="0">
                <a:sym typeface="Symbol" panose="05050102010706020507" pitchFamily="18" charset="2"/>
              </a:rPr>
              <a:t>minimizations</a:t>
            </a:r>
            <a:r>
              <a:rPr lang="en-US" sz="2200" dirty="0"/>
              <a:t>, and </a:t>
            </a:r>
            <a:r>
              <a:rPr lang="en-US" sz="2200" dirty="0" smtClean="0"/>
              <a:t>(f) </a:t>
            </a:r>
            <a:r>
              <a:rPr lang="en-US" sz="2200" b="1" dirty="0"/>
              <a:t>Expectation Maximization </a:t>
            </a:r>
            <a:r>
              <a:rPr lang="en-US" sz="2200" dirty="0"/>
              <a:t>(often Steepest descent</a:t>
            </a:r>
            <a:r>
              <a:rPr lang="en-US" sz="2200" dirty="0" smtClean="0"/>
              <a:t>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9699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4062"/>
          </a:xfrm>
        </p:spPr>
        <p:txBody>
          <a:bodyPr/>
          <a:lstStyle/>
          <a:p>
            <a:r>
              <a:rPr lang="en-US" b="1" dirty="0" smtClean="0"/>
              <a:t>Lessons / Insights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66" y="852000"/>
            <a:ext cx="9144000" cy="6006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Please </a:t>
            </a:r>
            <a:r>
              <a:rPr lang="en-US" b="1" dirty="0" smtClean="0"/>
              <a:t>add</a:t>
            </a:r>
            <a:r>
              <a:rPr lang="en-US" dirty="0" smtClean="0"/>
              <a:t> to set of </a:t>
            </a:r>
            <a:r>
              <a:rPr lang="en-US" b="1" dirty="0" smtClean="0"/>
              <a:t>51 use cases</a:t>
            </a:r>
          </a:p>
          <a:p>
            <a:r>
              <a:rPr lang="en-US" b="1" dirty="0" smtClean="0"/>
              <a:t>Integrate </a:t>
            </a:r>
            <a:r>
              <a:rPr lang="en-US" dirty="0" smtClean="0"/>
              <a:t>(don’t compete) </a:t>
            </a:r>
            <a:r>
              <a:rPr lang="en-US" b="1" dirty="0" smtClean="0"/>
              <a:t>HPC with “Commodity Big data” </a:t>
            </a:r>
            <a:r>
              <a:rPr lang="en-US" dirty="0" smtClean="0"/>
              <a:t>(Google to Amazon to Enterprise data Analytics) </a:t>
            </a:r>
          </a:p>
          <a:p>
            <a:pPr lvl="1"/>
            <a:r>
              <a:rPr lang="en-US" dirty="0" smtClean="0"/>
              <a:t>i.e. </a:t>
            </a:r>
            <a:r>
              <a:rPr lang="en-US" b="1" dirty="0" smtClean="0"/>
              <a:t>improve Mahout</a:t>
            </a:r>
            <a:r>
              <a:rPr lang="en-US" dirty="0" smtClean="0"/>
              <a:t>; don’t compete with it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/>
              <a:t>Hadoop plug-ins </a:t>
            </a:r>
            <a:r>
              <a:rPr lang="en-US" dirty="0" smtClean="0"/>
              <a:t>rather than replacing Hadoop</a:t>
            </a:r>
          </a:p>
          <a:p>
            <a:pPr lvl="1"/>
            <a:r>
              <a:rPr lang="en-US" dirty="0" smtClean="0"/>
              <a:t>Enhanced Apache Big Data Stack </a:t>
            </a:r>
            <a:r>
              <a:rPr lang="en-US" b="1" dirty="0" smtClean="0"/>
              <a:t>ABDS+ has 114 members </a:t>
            </a:r>
            <a:r>
              <a:rPr lang="en-US" dirty="0" smtClean="0"/>
              <a:t>– please improve!</a:t>
            </a:r>
          </a:p>
          <a:p>
            <a:pPr lvl="1"/>
            <a:r>
              <a:rPr lang="en-US" dirty="0" smtClean="0"/>
              <a:t>6 </a:t>
            </a:r>
            <a:r>
              <a:rPr lang="en-US" dirty="0" err="1" smtClean="0"/>
              <a:t>zettabytes</a:t>
            </a:r>
            <a:r>
              <a:rPr lang="en-US" dirty="0" smtClean="0"/>
              <a:t> total data; LHC is ~0.0001 </a:t>
            </a:r>
            <a:r>
              <a:rPr lang="en-US" dirty="0" err="1" smtClean="0"/>
              <a:t>zettabytes</a:t>
            </a:r>
            <a:r>
              <a:rPr lang="en-US" dirty="0" smtClean="0"/>
              <a:t> (100 petabytes)</a:t>
            </a:r>
          </a:p>
          <a:p>
            <a:r>
              <a:rPr lang="en-US" b="1" dirty="0" smtClean="0"/>
              <a:t>HPC-ABDS+ Integration areas </a:t>
            </a:r>
            <a:r>
              <a:rPr lang="en-US" dirty="0" smtClean="0"/>
              <a:t>include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file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systems, cluster resource management, file and object data management, inter process and thread communication,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analytics libraries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, workflow and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monitoring</a:t>
            </a:r>
          </a:p>
          <a:p>
            <a:r>
              <a:rPr lang="en-US" b="1" dirty="0" smtClean="0"/>
              <a:t>Ogres</a:t>
            </a:r>
            <a:r>
              <a:rPr lang="en-US" dirty="0" smtClean="0"/>
              <a:t> classify Big Data applications by </a:t>
            </a:r>
            <a:r>
              <a:rPr lang="en-US" b="1" dirty="0" smtClean="0"/>
              <a:t>three </a:t>
            </a:r>
            <a:r>
              <a:rPr lang="en-US" b="1" dirty="0" smtClean="0"/>
              <a:t>facets </a:t>
            </a:r>
            <a:r>
              <a:rPr lang="en-US" dirty="0" smtClean="0"/>
              <a:t>– each with several exemplars </a:t>
            </a:r>
          </a:p>
          <a:p>
            <a:pPr lvl="1"/>
            <a:r>
              <a:rPr lang="en-US" dirty="0" smtClean="0"/>
              <a:t>Guide to breadth and depth of Big Data</a:t>
            </a:r>
          </a:p>
          <a:p>
            <a:pPr lvl="1"/>
            <a:r>
              <a:rPr lang="en-US" dirty="0" smtClean="0"/>
              <a:t>Does your architecture/software support all the ogres?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2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3 - &amp;quot;Enhanced Apache Big Data Stack ABDS+&amp;quot;&quot;/&gt;&lt;property id=&quot;20307&quot; value=&quot;256&quot;/&gt;&lt;/object&gt;&lt;object type=&quot;3&quot; unique_id=&quot;10008&quot;&gt;&lt;property id=&quot;20148&quot; value=&quot;5&quot;/&gt;&lt;property id=&quot;20300&quot; value=&quot;Slide 5 - &amp;quot;Mahout and Hadoop MR – Slow due to MapReduce Python slow as Scripting Spark Iterative MapReduce, non optimal commun&quot;/&gt;&lt;property id=&quot;20307&quot; value=&quot;261&quot;/&gt;&lt;/object&gt;&lt;object type=&quot;3&quot; unique_id=&quot;145521&quot;&gt;&lt;property id=&quot;20148&quot; value=&quot;5&quot;/&gt;&lt;property id=&quot;20300&quot; value=&quot;Slide 1 - &amp;quot;51 Use Cases and implications for HPC &amp;amp; Apache Big Data Stack Architecture and Ogres&amp;quot;&quot;/&gt;&lt;property id=&quot;20307&quot; value=&quot;265&quot;/&gt;&lt;/object&gt;&lt;object type=&quot;3&quot; unique_id=&quot;145559&quot;&gt;&lt;property id=&quot;20148&quot; value=&quot;5&quot;/&gt;&lt;property id=&quot;20300&quot; value=&quot;Slide 4 - &amp;quot;NIST Big Data Reference Architecture wants to implement selected use cases as patterns/ogres&amp;quot;&quot;/&gt;&lt;property id=&quot;20307&quot; value=&quot;266&quot;/&gt;&lt;/object&gt;&lt;object type=&quot;3&quot; unique_id=&quot;145692&quot;&gt;&lt;property id=&quot;20148&quot; value=&quot;5&quot;/&gt;&lt;property id=&quot;20300&quot; value=&quot;Slide 6 - &amp;quot;Big Data Ogres and Their Facets from 51 use cases&amp;quot;&quot;/&gt;&lt;property id=&quot;20307&quot; value=&quot;271&quot;/&gt;&lt;/object&gt;&lt;object type=&quot;3&quot; unique_id=&quot;145693&quot;&gt;&lt;property id=&quot;20148&quot; value=&quot;5&quot;/&gt;&lt;property id=&quot;20300&quot; value=&quot;Slide 8 - &amp;quot;Lessons / Insights&amp;quot;&quot;/&gt;&lt;property id=&quot;20307&quot; value=&quot;270&quot;/&gt;&lt;/object&gt;&lt;object type=&quot;3&quot; unique_id=&quot;145695&quot;&gt;&lt;property id=&quot;20148&quot; value=&quot;5&quot;/&gt;&lt;property id=&quot;20300&quot; value=&quot;Slide 2 - &amp;quot;51 Detailed Use Cases: Contributed July-September 2013 Covers goals, data features such as 3 V’s, software, hardwar&quot;/&gt;&lt;property id=&quot;20307&quot; value=&quot;272&quot;/&gt;&lt;/object&gt;&lt;object type=&quot;3&quot; unique_id=&quot;145724&quot;&gt;&lt;property id=&quot;20148&quot; value=&quot;5&quot;/&gt;&lt;property id=&quot;20300&quot; value=&quot;Slide 7 - &amp;quot;Detailed Structure of Ogres&amp;quot;&quot;/&gt;&lt;property id=&quot;20307&quot; value=&quot;273&quot;/&gt;&lt;/object&gt;&lt;/object&gt;&lt;object type=&quot;8&quot; unique_id=&quot;100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974</Words>
  <Application>Microsoft Office PowerPoint</Application>
  <PresentationFormat>On-screen Show (4:3)</PresentationFormat>
  <Paragraphs>98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Franklin Gothic Demi</vt:lpstr>
      <vt:lpstr>Franklin Gothic Medium</vt:lpstr>
      <vt:lpstr>Symbol</vt:lpstr>
      <vt:lpstr>Times New Roman</vt:lpstr>
      <vt:lpstr>Office Theme</vt:lpstr>
      <vt:lpstr>51 Use Cases and implications for HPC &amp; Apache Big Data Stack Architecture and Ogres</vt:lpstr>
      <vt:lpstr>51 Detailed Use Cases: Contributed July-September 2013 Covers goals, data features such as 3 V’s, software, hardware</vt:lpstr>
      <vt:lpstr>Enhanced Apache Big Data Stack ABDS+</vt:lpstr>
      <vt:lpstr>NIST Big Data Reference Architecture wants to implement selected use cases as patterns/ogres</vt:lpstr>
      <vt:lpstr>Mahout and Hadoop MR – Slow due to MapReduce Python slow as Scripting Spark Iterative MapReduce, non optimal communication Harp Hadoop plug in with ~MPI collectives  MPI fastest as HPC  </vt:lpstr>
      <vt:lpstr>Big Data Ogres and Their Facets from 51 use cases</vt:lpstr>
      <vt:lpstr>Detailed Structure of Ogres</vt:lpstr>
      <vt:lpstr>Lessons / Insights</vt:lpstr>
    </vt:vector>
  </TitlesOfParts>
  <Company>CCT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Shantenu Jha</dc:creator>
  <cp:lastModifiedBy>Geoffrey Fox</cp:lastModifiedBy>
  <cp:revision>31</cp:revision>
  <dcterms:created xsi:type="dcterms:W3CDTF">2014-02-25T01:32:12Z</dcterms:created>
  <dcterms:modified xsi:type="dcterms:W3CDTF">2014-03-04T21:18:05Z</dcterms:modified>
</cp:coreProperties>
</file>