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4" r:id="rId2"/>
    <p:sldId id="256" r:id="rId3"/>
    <p:sldId id="262" r:id="rId4"/>
    <p:sldId id="266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674" autoAdjust="0"/>
  </p:normalViewPr>
  <p:slideViewPr>
    <p:cSldViewPr snapToGrid="0" snapToObjects="1">
      <p:cViewPr varScale="1">
        <p:scale>
          <a:sx n="73" d="100"/>
          <a:sy n="73" d="100"/>
        </p:scale>
        <p:origin x="85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C38FE-F884-4E17-A83D-543C466F79A5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C080E-B00D-4181-91FC-08D9D447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4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080E-B00D-4181-91FC-08D9D4473E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1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080E-B00D-4181-91FC-08D9D4473E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62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</a:t>
            </a:r>
            <a:r>
              <a:rPr lang="en-US" baseline="0" dirty="0" smtClean="0"/>
              <a:t> dwarfs are Ogres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Implement Ogres  in ABDS+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080E-B00D-4181-91FC-08D9D4473E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9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3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6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51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3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0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9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8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0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7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7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3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5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08E24-CD6D-F245-BA50-44436EA38975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3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gdatawg.nist.gov/usecases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gdatacoursespring2014.appspot.com/cours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00332"/>
            <a:ext cx="9144000" cy="7180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+mn-lt"/>
              </a:rPr>
              <a:t>51 Detailed Use Cases: </a:t>
            </a:r>
            <a:r>
              <a:rPr lang="en-US" sz="3100" b="1" dirty="0" smtClean="0">
                <a:latin typeface="+mn-lt"/>
              </a:rPr>
              <a:t>Contributed July-September 2013</a:t>
            </a:r>
            <a:br>
              <a:rPr lang="en-US" sz="3100" b="1" dirty="0" smtClean="0">
                <a:latin typeface="+mn-lt"/>
              </a:rPr>
            </a:br>
            <a:r>
              <a:rPr lang="en-US" sz="3100" b="1" dirty="0" smtClean="0">
                <a:latin typeface="+mn-lt"/>
              </a:rPr>
              <a:t>Covers goals, data features such as 3 V’s, software, hardware</a:t>
            </a:r>
            <a:endParaRPr lang="en-US" sz="31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8233"/>
            <a:ext cx="9144000" cy="5898036"/>
          </a:xfrm>
        </p:spPr>
        <p:txBody>
          <a:bodyPr>
            <a:noAutofit/>
          </a:bodyPr>
          <a:lstStyle/>
          <a:p>
            <a:pPr lvl="0"/>
            <a:r>
              <a:rPr lang="en-US" sz="1800" u="sng" dirty="0">
                <a:hlinkClick r:id="rId3"/>
              </a:rPr>
              <a:t>http://bigdatawg.nist.gov/usecases.php</a:t>
            </a:r>
            <a:endParaRPr lang="en-US" sz="1800" u="sng" dirty="0"/>
          </a:p>
          <a:p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bigdatacoursespring2014.appspot.com/course</a:t>
            </a:r>
            <a:r>
              <a:rPr lang="en-US" sz="1800" dirty="0" smtClean="0"/>
              <a:t> (Section 5)</a:t>
            </a:r>
          </a:p>
          <a:p>
            <a:r>
              <a:rPr lang="en-US" sz="1800" b="1" dirty="0" smtClean="0"/>
              <a:t>Government Operation(4): </a:t>
            </a:r>
            <a:r>
              <a:rPr lang="en-US" sz="1800" dirty="0"/>
              <a:t>National Archives and Records </a:t>
            </a:r>
            <a:r>
              <a:rPr lang="en-US" sz="1800" dirty="0" smtClean="0"/>
              <a:t>Administration, Census Bureau</a:t>
            </a:r>
          </a:p>
          <a:p>
            <a:r>
              <a:rPr lang="en-US" sz="1800" b="1" dirty="0" smtClean="0"/>
              <a:t>Commercial(8): </a:t>
            </a:r>
            <a:r>
              <a:rPr lang="en-US" sz="1800" dirty="0" smtClean="0"/>
              <a:t>Finance in Cloud, Cloud Backup, </a:t>
            </a:r>
            <a:r>
              <a:rPr lang="en-US" sz="1800" dirty="0" err="1" smtClean="0"/>
              <a:t>Mendeley</a:t>
            </a:r>
            <a:r>
              <a:rPr lang="en-US" sz="1800" dirty="0" smtClean="0"/>
              <a:t> (Citations), Netflix, Web Search, Digital Materials, Cargo shipping (as in UPS)</a:t>
            </a:r>
          </a:p>
          <a:p>
            <a:r>
              <a:rPr lang="en-US" sz="1800" b="1" dirty="0" smtClean="0"/>
              <a:t>Defense(3): </a:t>
            </a:r>
            <a:r>
              <a:rPr lang="en-US" sz="1800" dirty="0" smtClean="0"/>
              <a:t>Sensors, Image surveillance, Situation Assessment</a:t>
            </a:r>
          </a:p>
          <a:p>
            <a:r>
              <a:rPr lang="en-US" sz="1800" b="1" dirty="0" smtClean="0"/>
              <a:t>Healthcare and Life Sciences(10): </a:t>
            </a:r>
            <a:r>
              <a:rPr lang="en-US" sz="1800" dirty="0" smtClean="0"/>
              <a:t>Medical records, Graph and Probabilistic analysis, Pathology, </a:t>
            </a:r>
            <a:r>
              <a:rPr lang="en-US" sz="1800" dirty="0" err="1" smtClean="0"/>
              <a:t>Bioimaging</a:t>
            </a:r>
            <a:r>
              <a:rPr lang="en-US" sz="1800" dirty="0" smtClean="0"/>
              <a:t>, Genomics, Epidemiology, People Activity models, Biodiversity</a:t>
            </a:r>
          </a:p>
          <a:p>
            <a:r>
              <a:rPr lang="en-US" sz="1800" b="1" dirty="0"/>
              <a:t>Deep Learning and Social </a:t>
            </a:r>
            <a:r>
              <a:rPr lang="en-US" sz="1800" b="1" dirty="0" smtClean="0"/>
              <a:t>Media(6): </a:t>
            </a:r>
            <a:r>
              <a:rPr lang="en-US" sz="1800" dirty="0" smtClean="0"/>
              <a:t>Driving Car, </a:t>
            </a:r>
            <a:r>
              <a:rPr lang="en-US" sz="1800" dirty="0" err="1" smtClean="0"/>
              <a:t>Geolocate</a:t>
            </a:r>
            <a:r>
              <a:rPr lang="en-US" sz="1800" dirty="0" smtClean="0"/>
              <a:t> images/cameras, Twitter, Crowd Sourcing, Network Science, NIST benchmark datasets</a:t>
            </a:r>
          </a:p>
          <a:p>
            <a:r>
              <a:rPr lang="en-US" sz="1800" b="1" dirty="0"/>
              <a:t>The Ecosystem for </a:t>
            </a:r>
            <a:r>
              <a:rPr lang="en-US" sz="1800" b="1" dirty="0" smtClean="0"/>
              <a:t>Research(4): </a:t>
            </a:r>
            <a:r>
              <a:rPr lang="en-US" sz="1800" dirty="0" smtClean="0"/>
              <a:t>Metadata, Collaboration, Language Translation, Light source experiments</a:t>
            </a:r>
          </a:p>
          <a:p>
            <a:r>
              <a:rPr lang="en-US" sz="1800" b="1" dirty="0"/>
              <a:t>Astronomy and </a:t>
            </a:r>
            <a:r>
              <a:rPr lang="en-US" sz="1800" b="1" dirty="0" smtClean="0"/>
              <a:t>Physics(5): </a:t>
            </a:r>
            <a:r>
              <a:rPr lang="en-US" sz="1800" dirty="0" smtClean="0"/>
              <a:t>Sky Surveys including comparison to simulation, Large Hadron Collider at CERN, Belle Accelerator II in Japan</a:t>
            </a:r>
          </a:p>
          <a:p>
            <a:r>
              <a:rPr lang="en-US" sz="1800" b="1" dirty="0" smtClean="0"/>
              <a:t>Earth</a:t>
            </a:r>
            <a:r>
              <a:rPr lang="en-US" sz="1800" b="1" dirty="0"/>
              <a:t>, Environmental and Polar </a:t>
            </a:r>
            <a:r>
              <a:rPr lang="en-US" sz="1800" b="1" dirty="0" smtClean="0"/>
              <a:t>Science(10): </a:t>
            </a:r>
            <a:r>
              <a:rPr lang="en-US" sz="1800" dirty="0" smtClean="0"/>
              <a:t>Radar Scattering in Atmosphere, Earthquake, Ocean, Earth Observation, Ice sheet Radar scattering, Earth radar mapping, Climate simulation datasets, Atmospheric </a:t>
            </a:r>
            <a:r>
              <a:rPr lang="en-US" sz="1800" dirty="0"/>
              <a:t>turbulence identification, Subsurface </a:t>
            </a:r>
            <a:r>
              <a:rPr lang="en-US" sz="1800" dirty="0" smtClean="0"/>
              <a:t>Biogeochemistry (microbes </a:t>
            </a:r>
            <a:r>
              <a:rPr lang="en-US" sz="1800" dirty="0"/>
              <a:t>to watersheds), AmeriFlux and FLUXNET </a:t>
            </a:r>
            <a:r>
              <a:rPr lang="en-US" sz="1800" dirty="0" smtClean="0"/>
              <a:t>gas sensors</a:t>
            </a:r>
          </a:p>
          <a:p>
            <a:r>
              <a:rPr lang="en-US" sz="1800" b="1" dirty="0" smtClean="0"/>
              <a:t>Energy(1): </a:t>
            </a:r>
            <a:r>
              <a:rPr lang="en-US" sz="1800" dirty="0" smtClean="0"/>
              <a:t>Smart grid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31915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31915" y="0"/>
            <a:ext cx="2712084" cy="27331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Enhanced</a:t>
            </a:r>
            <a:br>
              <a:rPr lang="en-US" sz="4000" dirty="0" smtClean="0"/>
            </a:br>
            <a:r>
              <a:rPr lang="en-US" sz="4000" b="1" dirty="0" smtClean="0"/>
              <a:t>Apache Big Data Stack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ABDS+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31915" y="2713055"/>
            <a:ext cx="27120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114 Capabilities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Green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layers have strong HPC Integration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opportunities</a:t>
            </a:r>
            <a:b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n-US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Functionality </a:t>
            </a:r>
            <a:r>
              <a:rPr lang="en-US" sz="2400" b="1" dirty="0"/>
              <a:t>of </a:t>
            </a:r>
            <a:r>
              <a:rPr lang="en-US" sz="2400" b="1" dirty="0" smtClean="0"/>
              <a:t>ABDS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Performance </a:t>
            </a:r>
            <a:r>
              <a:rPr lang="en-US" sz="2400" b="1" dirty="0"/>
              <a:t>of HPC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96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010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Big Data Ogres and Their Facets from 51 use cases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5460"/>
            <a:ext cx="9144000" cy="6242539"/>
          </a:xfrm>
        </p:spPr>
        <p:txBody>
          <a:bodyPr>
            <a:noAutofit/>
          </a:bodyPr>
          <a:lstStyle/>
          <a:p>
            <a:r>
              <a:rPr lang="en-US" sz="1900" b="1" dirty="0">
                <a:solidFill>
                  <a:srgbClr val="FF0000"/>
                </a:solidFill>
              </a:rPr>
              <a:t>The first Ogre </a:t>
            </a:r>
            <a:r>
              <a:rPr lang="en-US" sz="1900" b="1" dirty="0" smtClean="0">
                <a:solidFill>
                  <a:srgbClr val="FF0000"/>
                </a:solidFill>
              </a:rPr>
              <a:t>Facet captures </a:t>
            </a:r>
            <a:r>
              <a:rPr lang="en-US" sz="1900" b="1" dirty="0">
                <a:solidFill>
                  <a:srgbClr val="FF0000"/>
                </a:solidFill>
              </a:rPr>
              <a:t>different </a:t>
            </a:r>
            <a:r>
              <a:rPr lang="en-US" sz="1900" b="1" dirty="0" smtClean="0">
                <a:solidFill>
                  <a:srgbClr val="FF0000"/>
                </a:solidFill>
              </a:rPr>
              <a:t>problem “architecture”</a:t>
            </a:r>
            <a:r>
              <a:rPr lang="en-US" sz="1900" dirty="0" smtClean="0"/>
              <a:t>. Such as (</a:t>
            </a:r>
            <a:r>
              <a:rPr lang="en-US" sz="1900" dirty="0" err="1" smtClean="0"/>
              <a:t>i</a:t>
            </a:r>
            <a:r>
              <a:rPr lang="en-US" sz="1900" dirty="0"/>
              <a:t>) </a:t>
            </a:r>
            <a:r>
              <a:rPr lang="en-US" sz="1900" b="1" dirty="0"/>
              <a:t>Pleasingly Parallel </a:t>
            </a:r>
            <a:r>
              <a:rPr lang="en-US" sz="1900" dirty="0"/>
              <a:t>– as in </a:t>
            </a:r>
            <a:r>
              <a:rPr lang="en-US" sz="1900" dirty="0" smtClean="0"/>
              <a:t>Blast, Protein docking, imagery </a:t>
            </a:r>
            <a:r>
              <a:rPr lang="en-US" sz="1900" dirty="0"/>
              <a:t>(ii) </a:t>
            </a:r>
            <a:r>
              <a:rPr lang="en-US" sz="1900" b="1" dirty="0"/>
              <a:t>Local Machine Learning </a:t>
            </a:r>
            <a:r>
              <a:rPr lang="en-US" sz="1900" dirty="0"/>
              <a:t>– ML or filtering pleasingly parallel as in bio-imagery, radar </a:t>
            </a:r>
            <a:r>
              <a:rPr lang="en-US" sz="1900" dirty="0" smtClean="0"/>
              <a:t>(iii) </a:t>
            </a:r>
            <a:r>
              <a:rPr lang="en-US" sz="1900" b="1" dirty="0" smtClean="0"/>
              <a:t>Global </a:t>
            </a:r>
            <a:r>
              <a:rPr lang="en-US" sz="1900" b="1" dirty="0"/>
              <a:t>Machine Learning </a:t>
            </a:r>
            <a:r>
              <a:rPr lang="en-US" sz="1900" dirty="0"/>
              <a:t>seen in LDA, Clustering etc. with parallel ML over nodes of </a:t>
            </a:r>
            <a:r>
              <a:rPr lang="en-US" sz="1900" dirty="0" smtClean="0"/>
              <a:t>system</a:t>
            </a:r>
            <a:r>
              <a:rPr lang="en-US" sz="1900" dirty="0"/>
              <a:t> </a:t>
            </a:r>
            <a:r>
              <a:rPr lang="en-US" sz="1900" dirty="0" smtClean="0"/>
              <a:t>(iii</a:t>
            </a:r>
            <a:r>
              <a:rPr lang="en-US" sz="1900" dirty="0"/>
              <a:t>) </a:t>
            </a:r>
            <a:r>
              <a:rPr lang="en-US" sz="1900" b="1" dirty="0"/>
              <a:t>Fusion: </a:t>
            </a:r>
            <a:r>
              <a:rPr lang="en-US" sz="1900" dirty="0"/>
              <a:t>Knowledge discovery often involves fusion of multiple </a:t>
            </a:r>
            <a:r>
              <a:rPr lang="en-US" sz="1900" dirty="0" smtClean="0"/>
              <a:t>methods.</a:t>
            </a:r>
            <a:endParaRPr lang="en-US" sz="1900" dirty="0"/>
          </a:p>
          <a:p>
            <a:r>
              <a:rPr lang="en-US" sz="1900" b="1" dirty="0">
                <a:solidFill>
                  <a:srgbClr val="FF0000"/>
                </a:solidFill>
              </a:rPr>
              <a:t>The second Ogre </a:t>
            </a:r>
            <a:r>
              <a:rPr lang="en-US" sz="1900" b="1" dirty="0" smtClean="0">
                <a:solidFill>
                  <a:srgbClr val="FF0000"/>
                </a:solidFill>
              </a:rPr>
              <a:t>Facet captures source of data </a:t>
            </a:r>
            <a:r>
              <a:rPr lang="en-US" sz="1900" dirty="0" smtClean="0"/>
              <a:t>(</a:t>
            </a:r>
            <a:r>
              <a:rPr lang="en-US" sz="1900" dirty="0" err="1" smtClean="0"/>
              <a:t>i</a:t>
            </a:r>
            <a:r>
              <a:rPr lang="en-US" sz="1900" dirty="0"/>
              <a:t>) </a:t>
            </a:r>
            <a:r>
              <a:rPr lang="en-US" sz="1900" b="1" dirty="0" smtClean="0"/>
              <a:t>SQL</a:t>
            </a:r>
            <a:r>
              <a:rPr lang="en-US" sz="1900" dirty="0" smtClean="0"/>
              <a:t>, </a:t>
            </a:r>
            <a:r>
              <a:rPr lang="en-US" sz="1900" dirty="0"/>
              <a:t>(ii) </a:t>
            </a:r>
            <a:r>
              <a:rPr lang="en-US" sz="1900" b="1" dirty="0"/>
              <a:t>NOSQL </a:t>
            </a:r>
            <a:r>
              <a:rPr lang="en-US" sz="1900" dirty="0"/>
              <a:t>based, (iii) </a:t>
            </a:r>
            <a:r>
              <a:rPr lang="en-US" sz="1900" dirty="0" smtClean="0"/>
              <a:t>Other Enterprise data systems (10 at NIST) (iv)</a:t>
            </a:r>
            <a:r>
              <a:rPr lang="en-US" sz="1900" b="1" dirty="0" smtClean="0"/>
              <a:t>Set </a:t>
            </a:r>
            <a:r>
              <a:rPr lang="en-US" sz="1900" b="1" dirty="0"/>
              <a:t>of Files </a:t>
            </a:r>
            <a:r>
              <a:rPr lang="en-US" sz="1900" dirty="0"/>
              <a:t>(as managed in </a:t>
            </a:r>
            <a:r>
              <a:rPr lang="en-US" sz="1900" dirty="0" err="1"/>
              <a:t>iRODS</a:t>
            </a:r>
            <a:r>
              <a:rPr lang="en-US" sz="1900"/>
              <a:t>), </a:t>
            </a:r>
            <a:r>
              <a:rPr lang="en-US" sz="1900" smtClean="0"/>
              <a:t>(v</a:t>
            </a:r>
            <a:r>
              <a:rPr lang="en-US" sz="1900" dirty="0"/>
              <a:t>) </a:t>
            </a:r>
            <a:r>
              <a:rPr lang="en-US" sz="1900" b="1" dirty="0"/>
              <a:t>Internet of Things</a:t>
            </a:r>
            <a:r>
              <a:rPr lang="en-US" sz="1900" dirty="0"/>
              <a:t>, </a:t>
            </a:r>
            <a:r>
              <a:rPr lang="en-US" sz="1900"/>
              <a:t>(</a:t>
            </a:r>
            <a:r>
              <a:rPr lang="en-US" sz="1900" smtClean="0"/>
              <a:t>vi) </a:t>
            </a:r>
            <a:r>
              <a:rPr lang="en-US" sz="1900" b="1" dirty="0"/>
              <a:t>Streaming</a:t>
            </a:r>
            <a:r>
              <a:rPr lang="en-US" sz="1900" dirty="0"/>
              <a:t> and </a:t>
            </a:r>
            <a:r>
              <a:rPr lang="en-US" sz="1900"/>
              <a:t>(</a:t>
            </a:r>
            <a:r>
              <a:rPr lang="en-US" sz="1900" smtClean="0"/>
              <a:t>vii) </a:t>
            </a:r>
            <a:r>
              <a:rPr lang="en-US" sz="1900" b="1" dirty="0"/>
              <a:t>HPC simulations</a:t>
            </a:r>
            <a:r>
              <a:rPr lang="en-US" sz="1900" dirty="0" smtClean="0"/>
              <a:t>. </a:t>
            </a:r>
          </a:p>
          <a:p>
            <a:r>
              <a:rPr lang="en-US" sz="1900" b="1" dirty="0" smtClean="0">
                <a:solidFill>
                  <a:srgbClr val="FF0000"/>
                </a:solidFill>
              </a:rPr>
              <a:t>The </a:t>
            </a:r>
            <a:r>
              <a:rPr lang="en-US" sz="1900" b="1" dirty="0">
                <a:solidFill>
                  <a:srgbClr val="FF0000"/>
                </a:solidFill>
              </a:rPr>
              <a:t>third Ogre </a:t>
            </a:r>
            <a:r>
              <a:rPr lang="en-US" sz="1900" b="1" dirty="0" smtClean="0">
                <a:solidFill>
                  <a:srgbClr val="FF0000"/>
                </a:solidFill>
              </a:rPr>
              <a:t>Facet is distinctive system features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dirty="0" smtClean="0"/>
              <a:t>such as  </a:t>
            </a:r>
            <a:r>
              <a:rPr lang="en-US" sz="1900" dirty="0"/>
              <a:t>(</a:t>
            </a:r>
            <a:r>
              <a:rPr lang="en-US" sz="1900" dirty="0" err="1"/>
              <a:t>i</a:t>
            </a:r>
            <a:r>
              <a:rPr lang="en-US" sz="1900" dirty="0"/>
              <a:t>) </a:t>
            </a:r>
            <a:r>
              <a:rPr lang="en-US" sz="1900" b="1" dirty="0"/>
              <a:t>Agents</a:t>
            </a:r>
            <a:r>
              <a:rPr lang="en-US" sz="1900" dirty="0"/>
              <a:t>, as in epidemiology (swarm </a:t>
            </a:r>
            <a:r>
              <a:rPr lang="en-US" sz="1900" dirty="0" smtClean="0"/>
              <a:t>approaches) and </a:t>
            </a:r>
            <a:r>
              <a:rPr lang="en-US" sz="1900" dirty="0"/>
              <a:t>(ii) </a:t>
            </a:r>
            <a:r>
              <a:rPr lang="en-US" sz="1900" b="1" dirty="0"/>
              <a:t>GIS</a:t>
            </a:r>
            <a:r>
              <a:rPr lang="en-US" sz="1900" dirty="0"/>
              <a:t> (Geographical Information Systems</a:t>
            </a:r>
            <a:r>
              <a:rPr lang="en-US" sz="1900" dirty="0" smtClean="0"/>
              <a:t>).</a:t>
            </a:r>
            <a:endParaRPr lang="en-US" sz="1900" dirty="0"/>
          </a:p>
          <a:p>
            <a:r>
              <a:rPr lang="en-US" sz="1900" b="1" dirty="0">
                <a:solidFill>
                  <a:srgbClr val="FF0000"/>
                </a:solidFill>
              </a:rPr>
              <a:t>The fourth Ogre </a:t>
            </a:r>
            <a:r>
              <a:rPr lang="en-US" sz="1900" b="1" dirty="0" smtClean="0">
                <a:solidFill>
                  <a:srgbClr val="FF0000"/>
                </a:solidFill>
              </a:rPr>
              <a:t>Facet captures Style of Big Data </a:t>
            </a:r>
            <a:r>
              <a:rPr lang="en-US" sz="1900" b="1" dirty="0">
                <a:solidFill>
                  <a:srgbClr val="FF0000"/>
                </a:solidFill>
              </a:rPr>
              <a:t>applications</a:t>
            </a:r>
            <a:r>
              <a:rPr lang="en-US" sz="1900" b="1" dirty="0"/>
              <a:t>. </a:t>
            </a:r>
            <a:r>
              <a:rPr lang="en-US" sz="1900" dirty="0" smtClean="0"/>
              <a:t>(</a:t>
            </a:r>
            <a:r>
              <a:rPr lang="en-US" sz="1900" dirty="0" err="1" smtClean="0"/>
              <a:t>i</a:t>
            </a:r>
            <a:r>
              <a:rPr lang="en-US" sz="1900" dirty="0"/>
              <a:t>) </a:t>
            </a:r>
            <a:r>
              <a:rPr lang="en-US" sz="1900" dirty="0" smtClean="0"/>
              <a:t>Are data </a:t>
            </a:r>
            <a:r>
              <a:rPr lang="en-US" sz="1900" dirty="0"/>
              <a:t>points in </a:t>
            </a:r>
            <a:r>
              <a:rPr lang="en-US" sz="1900" b="1" dirty="0" smtClean="0"/>
              <a:t>metric or </a:t>
            </a:r>
            <a:r>
              <a:rPr lang="en-US" sz="1900" b="1" dirty="0"/>
              <a:t>non-metric spaces </a:t>
            </a:r>
            <a:r>
              <a:rPr lang="en-US" sz="1900" dirty="0"/>
              <a:t>(ii) </a:t>
            </a:r>
            <a:r>
              <a:rPr lang="en-US" sz="1900" b="1" dirty="0"/>
              <a:t>Maximum Likelihood</a:t>
            </a:r>
            <a:r>
              <a:rPr lang="en-US" sz="1900" dirty="0"/>
              <a:t>, (</a:t>
            </a:r>
            <a:r>
              <a:rPr lang="en-US" sz="1900" dirty="0" smtClean="0"/>
              <a:t>iii) </a:t>
            </a:r>
            <a:r>
              <a:rPr lang="en-US" sz="1900" b="1" dirty="0" smtClean="0">
                <a:sym typeface="Symbol" panose="05050102010706020507" pitchFamily="18" charset="2"/>
              </a:rPr>
              <a:t></a:t>
            </a:r>
            <a:r>
              <a:rPr lang="en-US" sz="1900" b="1" baseline="30000" dirty="0" smtClean="0">
                <a:sym typeface="Symbol" panose="05050102010706020507" pitchFamily="18" charset="2"/>
              </a:rPr>
              <a:t>2</a:t>
            </a:r>
            <a:r>
              <a:rPr lang="en-US" sz="1900" b="1" dirty="0" smtClean="0">
                <a:sym typeface="Symbol" panose="05050102010706020507" pitchFamily="18" charset="2"/>
              </a:rPr>
              <a:t> </a:t>
            </a:r>
            <a:r>
              <a:rPr lang="en-US" sz="1900" dirty="0" smtClean="0">
                <a:sym typeface="Symbol" panose="05050102010706020507" pitchFamily="18" charset="2"/>
              </a:rPr>
              <a:t>minimizations</a:t>
            </a:r>
            <a:r>
              <a:rPr lang="en-US" sz="1900" dirty="0" smtClean="0"/>
              <a:t>, </a:t>
            </a:r>
            <a:r>
              <a:rPr lang="en-US" sz="1900" dirty="0"/>
              <a:t>and (iv) </a:t>
            </a:r>
            <a:r>
              <a:rPr lang="en-US" sz="1900" b="1" dirty="0"/>
              <a:t>Expectation Maximization </a:t>
            </a:r>
            <a:r>
              <a:rPr lang="en-US" sz="1900" dirty="0"/>
              <a:t>(often </a:t>
            </a:r>
            <a:r>
              <a:rPr lang="en-US" sz="1900" dirty="0" smtClean="0"/>
              <a:t>Steepest </a:t>
            </a:r>
            <a:r>
              <a:rPr lang="en-US" sz="1900" dirty="0"/>
              <a:t>descent</a:t>
            </a:r>
            <a:r>
              <a:rPr lang="en-US" sz="1900" dirty="0" smtClean="0"/>
              <a:t>).</a:t>
            </a:r>
            <a:endParaRPr lang="en-US" sz="1900" dirty="0"/>
          </a:p>
          <a:p>
            <a:r>
              <a:rPr lang="en-US" sz="1900" b="1" dirty="0">
                <a:solidFill>
                  <a:srgbClr val="FF0000"/>
                </a:solidFill>
              </a:rPr>
              <a:t>The fifth </a:t>
            </a:r>
            <a:r>
              <a:rPr lang="en-US" sz="1900" b="1" dirty="0" smtClean="0">
                <a:solidFill>
                  <a:srgbClr val="FF0000"/>
                </a:solidFill>
              </a:rPr>
              <a:t>Facet is Ogres themselves classifying core analytics kernels </a:t>
            </a:r>
            <a:r>
              <a:rPr lang="en-US" sz="1900" dirty="0" smtClean="0"/>
              <a:t>(</a:t>
            </a:r>
            <a:r>
              <a:rPr lang="en-US" sz="1900" dirty="0" err="1" smtClean="0"/>
              <a:t>i</a:t>
            </a:r>
            <a:r>
              <a:rPr lang="en-US" sz="1900" dirty="0"/>
              <a:t>) Recommender Systems (</a:t>
            </a:r>
            <a:r>
              <a:rPr lang="en-US" sz="1900" b="1" dirty="0"/>
              <a:t>Collaborative Filtering</a:t>
            </a:r>
            <a:r>
              <a:rPr lang="en-US" sz="1900" dirty="0"/>
              <a:t>) (ii) </a:t>
            </a:r>
            <a:r>
              <a:rPr lang="en-US" sz="1900" b="1" dirty="0"/>
              <a:t>SVM </a:t>
            </a:r>
            <a:r>
              <a:rPr lang="en-US" sz="1900" dirty="0"/>
              <a:t>and Linear Classifiers (Bayes, Random Forests), (iii) </a:t>
            </a:r>
            <a:r>
              <a:rPr lang="en-US" sz="1900" b="1" dirty="0"/>
              <a:t>Outlier Detection </a:t>
            </a:r>
            <a:r>
              <a:rPr lang="en-US" sz="1900" dirty="0"/>
              <a:t>(</a:t>
            </a:r>
            <a:r>
              <a:rPr lang="en-US" sz="1900" dirty="0" err="1"/>
              <a:t>iORCA</a:t>
            </a:r>
            <a:r>
              <a:rPr lang="en-US" sz="1900" dirty="0"/>
              <a:t>) (iv) </a:t>
            </a:r>
            <a:r>
              <a:rPr lang="en-US" sz="1900" b="1" dirty="0"/>
              <a:t>Clustering</a:t>
            </a:r>
            <a:r>
              <a:rPr lang="en-US" sz="1900" dirty="0"/>
              <a:t> (many methods), (v) </a:t>
            </a:r>
            <a:r>
              <a:rPr lang="en-US" sz="1900" b="1" dirty="0"/>
              <a:t>PageRank</a:t>
            </a:r>
            <a:r>
              <a:rPr lang="en-US" sz="1900" dirty="0"/>
              <a:t>, (vi) </a:t>
            </a:r>
            <a:r>
              <a:rPr lang="en-US" sz="1900" b="1" dirty="0"/>
              <a:t>LDA </a:t>
            </a:r>
            <a:r>
              <a:rPr lang="en-US" sz="1900" dirty="0"/>
              <a:t>(Latent </a:t>
            </a:r>
            <a:r>
              <a:rPr lang="en-US" sz="1900" dirty="0" err="1"/>
              <a:t>Dirichlet</a:t>
            </a:r>
            <a:r>
              <a:rPr lang="en-US" sz="1900" dirty="0"/>
              <a:t> Allocation), (vii) </a:t>
            </a:r>
            <a:r>
              <a:rPr lang="en-US" sz="1900" b="1" dirty="0" smtClean="0"/>
              <a:t>PLSI </a:t>
            </a:r>
            <a:r>
              <a:rPr lang="en-US" sz="1900" dirty="0" smtClean="0"/>
              <a:t>(Probabilistic </a:t>
            </a:r>
            <a:r>
              <a:rPr lang="en-US" sz="1900" dirty="0"/>
              <a:t>Latent Semantic Indexing), (viii) </a:t>
            </a:r>
            <a:r>
              <a:rPr lang="en-US" sz="1900" b="1" dirty="0"/>
              <a:t>SVD</a:t>
            </a:r>
            <a:r>
              <a:rPr lang="en-US" sz="1900" dirty="0"/>
              <a:t> (Singular Value Decomposition), (ix) </a:t>
            </a:r>
            <a:r>
              <a:rPr lang="en-US" sz="1900" b="1" dirty="0"/>
              <a:t>MDS</a:t>
            </a:r>
            <a:r>
              <a:rPr lang="en-US" sz="1900" dirty="0"/>
              <a:t> (Multidimensional Scaling), (x) </a:t>
            </a:r>
            <a:r>
              <a:rPr lang="en-US" sz="1900" b="1" dirty="0"/>
              <a:t>Graph Algorithms </a:t>
            </a:r>
            <a:r>
              <a:rPr lang="en-US" sz="1900" dirty="0"/>
              <a:t>(seen in neural nets, search of RDF Triple stores), (xi) </a:t>
            </a:r>
            <a:r>
              <a:rPr lang="en-US" sz="1900" dirty="0" smtClean="0"/>
              <a:t>Learning Neural </a:t>
            </a:r>
            <a:r>
              <a:rPr lang="en-US" sz="1900" dirty="0"/>
              <a:t>Networks (</a:t>
            </a:r>
            <a:r>
              <a:rPr lang="en-US" sz="1900" b="1" dirty="0"/>
              <a:t>Deep Learning</a:t>
            </a:r>
            <a:r>
              <a:rPr lang="en-US" sz="1900" dirty="0"/>
              <a:t>), and (xii) </a:t>
            </a:r>
            <a:r>
              <a:rPr lang="en-US" sz="1900" b="1" dirty="0"/>
              <a:t>Global Optimization </a:t>
            </a:r>
            <a:r>
              <a:rPr lang="en-US" sz="1900" dirty="0"/>
              <a:t>(</a:t>
            </a:r>
            <a:r>
              <a:rPr lang="en-US" sz="1900" dirty="0" err="1"/>
              <a:t>Variational</a:t>
            </a:r>
            <a:r>
              <a:rPr lang="en-US" sz="1900" dirty="0"/>
              <a:t> Bayes).</a:t>
            </a:r>
          </a:p>
        </p:txBody>
      </p:sp>
    </p:spTree>
    <p:extLst>
      <p:ext uri="{BB962C8B-B14F-4D97-AF65-F5344CB8AC3E}">
        <p14:creationId xmlns:p14="http://schemas.microsoft.com/office/powerpoint/2010/main" val="11543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4062"/>
          </a:xfrm>
        </p:spPr>
        <p:txBody>
          <a:bodyPr/>
          <a:lstStyle/>
          <a:p>
            <a:r>
              <a:rPr lang="en-US" b="1" dirty="0" smtClean="0"/>
              <a:t>Lessons / Insights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66" y="1143054"/>
            <a:ext cx="9144000" cy="57149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Please </a:t>
            </a:r>
            <a:r>
              <a:rPr lang="en-US" b="1" dirty="0" smtClean="0"/>
              <a:t>add</a:t>
            </a:r>
            <a:r>
              <a:rPr lang="en-US" dirty="0" smtClean="0"/>
              <a:t> to set of </a:t>
            </a:r>
            <a:r>
              <a:rPr lang="en-US" b="1" dirty="0" smtClean="0"/>
              <a:t>51 use cases</a:t>
            </a:r>
          </a:p>
          <a:p>
            <a:r>
              <a:rPr lang="en-US" b="1" dirty="0" smtClean="0"/>
              <a:t>Integrate </a:t>
            </a:r>
            <a:r>
              <a:rPr lang="en-US" dirty="0" smtClean="0"/>
              <a:t>(don’t compete) </a:t>
            </a:r>
            <a:r>
              <a:rPr lang="en-US" b="1" dirty="0" smtClean="0"/>
              <a:t>HPC with “Commodity Big data” </a:t>
            </a:r>
            <a:r>
              <a:rPr lang="en-US" dirty="0" smtClean="0"/>
              <a:t>(Google to Amazon to Enterprise data Analytics) </a:t>
            </a:r>
          </a:p>
          <a:p>
            <a:pPr lvl="1"/>
            <a:r>
              <a:rPr lang="en-US" dirty="0" smtClean="0"/>
              <a:t>i.e. </a:t>
            </a:r>
            <a:r>
              <a:rPr lang="en-US" b="1" dirty="0" smtClean="0"/>
              <a:t>improve Mahout</a:t>
            </a:r>
            <a:r>
              <a:rPr lang="en-US" dirty="0" smtClean="0"/>
              <a:t>; don’t compete with it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/>
              <a:t>Hadoop plug-ins </a:t>
            </a:r>
            <a:r>
              <a:rPr lang="en-US" dirty="0" smtClean="0"/>
              <a:t>rather than replacing Hadoop</a:t>
            </a:r>
          </a:p>
          <a:p>
            <a:pPr lvl="1"/>
            <a:r>
              <a:rPr lang="en-US" dirty="0" smtClean="0"/>
              <a:t>Enhanced Apache Big Data Stack </a:t>
            </a:r>
            <a:r>
              <a:rPr lang="en-US" b="1" dirty="0" smtClean="0"/>
              <a:t>ABDS+ has 114 members </a:t>
            </a:r>
            <a:r>
              <a:rPr lang="en-US" dirty="0" smtClean="0"/>
              <a:t>– please improve!</a:t>
            </a:r>
          </a:p>
          <a:p>
            <a:pPr lvl="1"/>
            <a:r>
              <a:rPr lang="en-US" dirty="0" smtClean="0"/>
              <a:t>There is a </a:t>
            </a:r>
            <a:r>
              <a:rPr lang="en-US" b="1" dirty="0" smtClean="0"/>
              <a:t>lot more than Hadoop in ABDS</a:t>
            </a:r>
          </a:p>
          <a:p>
            <a:pPr lvl="1"/>
            <a:r>
              <a:rPr lang="en-US" dirty="0" smtClean="0"/>
              <a:t>6 </a:t>
            </a:r>
            <a:r>
              <a:rPr lang="en-US" dirty="0" err="1" smtClean="0"/>
              <a:t>zettabytes</a:t>
            </a:r>
            <a:r>
              <a:rPr lang="en-US" dirty="0" smtClean="0"/>
              <a:t> total data; LHC is ~0.0001 </a:t>
            </a:r>
            <a:r>
              <a:rPr lang="en-US" dirty="0" err="1" smtClean="0"/>
              <a:t>zettabytes</a:t>
            </a:r>
            <a:r>
              <a:rPr lang="en-US" dirty="0" smtClean="0"/>
              <a:t> (100 petabytes)</a:t>
            </a:r>
          </a:p>
          <a:p>
            <a:r>
              <a:rPr lang="en-US" b="1" dirty="0" smtClean="0"/>
              <a:t>HPC-ABDS+ Integration areas </a:t>
            </a:r>
            <a:r>
              <a:rPr lang="en-US" dirty="0" smtClean="0"/>
              <a:t>include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file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systems, cluster resource management, file and object data management, inter process and thread communication,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analytics libraries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, workflow and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monitoring</a:t>
            </a:r>
          </a:p>
          <a:p>
            <a:r>
              <a:rPr lang="en-US" b="1" dirty="0" smtClean="0"/>
              <a:t>Ogres</a:t>
            </a:r>
            <a:r>
              <a:rPr lang="en-US" dirty="0" smtClean="0"/>
              <a:t> classify Big Data applications by </a:t>
            </a:r>
            <a:r>
              <a:rPr lang="en-US" b="1" dirty="0" smtClean="0"/>
              <a:t>five facets </a:t>
            </a:r>
            <a:r>
              <a:rPr lang="en-US" dirty="0" smtClean="0"/>
              <a:t>– each with several exemplars </a:t>
            </a:r>
          </a:p>
          <a:p>
            <a:pPr lvl="1"/>
            <a:r>
              <a:rPr lang="en-US" dirty="0" smtClean="0"/>
              <a:t>Guide to breadth and depth of Big Data</a:t>
            </a:r>
          </a:p>
          <a:p>
            <a:pPr lvl="1"/>
            <a:r>
              <a:rPr lang="en-US" dirty="0" smtClean="0"/>
              <a:t>Does your architecture/software support all the ogres?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532" y="681389"/>
            <a:ext cx="9033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i="1" dirty="0">
                <a:solidFill>
                  <a:prstClr val="black"/>
                </a:solidFill>
                <a:cs typeface="Times New Roman" pitchFamily="18" charset="0"/>
              </a:rPr>
              <a:t>Geoffrey Fox </a:t>
            </a:r>
            <a:r>
              <a:rPr lang="en-US" sz="2400" i="1" dirty="0" smtClean="0">
                <a:solidFill>
                  <a:prstClr val="black"/>
                </a:solidFill>
                <a:cs typeface="Times New Roman" pitchFamily="18" charset="0"/>
              </a:rPr>
              <a:t>, Judy Qiu (Indiana), </a:t>
            </a:r>
            <a:r>
              <a:rPr lang="en-US" sz="2400" i="1" dirty="0" err="1" smtClean="0">
                <a:solidFill>
                  <a:prstClr val="black"/>
                </a:solidFill>
                <a:cs typeface="Times New Roman" pitchFamily="18" charset="0"/>
              </a:rPr>
              <a:t>Shantenu</a:t>
            </a:r>
            <a:r>
              <a:rPr lang="en-US" sz="2400" i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cs typeface="Times New Roman" pitchFamily="18" charset="0"/>
              </a:rPr>
              <a:t>Jha</a:t>
            </a:r>
            <a:r>
              <a:rPr lang="en-US" sz="2400" i="1" dirty="0">
                <a:solidFill>
                  <a:prstClr val="black"/>
                </a:solidFill>
                <a:cs typeface="Times New Roman" pitchFamily="18" charset="0"/>
              </a:rPr>
              <a:t>  (Rutgers</a:t>
            </a:r>
            <a:r>
              <a:rPr lang="en-US" sz="2400" i="1" dirty="0" smtClean="0">
                <a:solidFill>
                  <a:prstClr val="black"/>
                </a:solidFill>
                <a:cs typeface="Times New Roman" pitchFamily="18" charset="0"/>
              </a:rPr>
              <a:t>)</a:t>
            </a:r>
            <a:endParaRPr lang="en-US" sz="2400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13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2 - &amp;quot;Enhanced Apache Big Data Stack ABDS+&amp;quot;&quot;/&gt;&lt;property id=&quot;20307&quot; value=&quot;256&quot;/&gt;&lt;/object&gt;&lt;object type=&quot;3&quot; unique_id=&quot;145317&quot;&gt;&lt;property id=&quot;20148&quot; value=&quot;5&quot;/&gt;&lt;property id=&quot;20300&quot; value=&quot;Slide 1 - &amp;quot;51 Detailed Use Cases: Contributed July-September 2013 Covers goals, data features such as 3 V’s, software, hardwar&quot;/&gt;&lt;property id=&quot;20307&quot; value=&quot;264&quot;/&gt;&lt;/object&gt;&lt;object type=&quot;3&quot; unique_id=&quot;145318&quot;&gt;&lt;property id=&quot;20148&quot; value=&quot;5&quot;/&gt;&lt;property id=&quot;20300&quot; value=&quot;Slide 3 - &amp;quot;Big Data Ogres and Their Facets from 51 use cases&amp;quot;&quot;/&gt;&lt;property id=&quot;20307&quot; value=&quot;262&quot;/&gt;&lt;/object&gt;&lt;object type=&quot;3&quot; unique_id=&quot;145575&quot;&gt;&lt;property id=&quot;20148&quot; value=&quot;5&quot;/&gt;&lt;property id=&quot;20300&quot; value=&quot;Slide 4 - &amp;quot;Lessons / Insights&amp;quot;&quot;/&gt;&lt;property id=&quot;20307&quot; value=&quot;266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734</Words>
  <Application>Microsoft Office PowerPoint</Application>
  <PresentationFormat>On-screen Show (4:3)</PresentationFormat>
  <Paragraphs>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Demi</vt:lpstr>
      <vt:lpstr>Franklin Gothic Medium</vt:lpstr>
      <vt:lpstr>Symbol</vt:lpstr>
      <vt:lpstr>Times New Roman</vt:lpstr>
      <vt:lpstr>Office Theme</vt:lpstr>
      <vt:lpstr>51 Detailed Use Cases: Contributed July-September 2013 Covers goals, data features such as 3 V’s, software, hardware</vt:lpstr>
      <vt:lpstr>Enhanced Apache Big Data Stack ABDS+</vt:lpstr>
      <vt:lpstr>Big Data Ogres and Their Facets from 51 use cases</vt:lpstr>
      <vt:lpstr>Lessons / Insights</vt:lpstr>
    </vt:vector>
  </TitlesOfParts>
  <Company>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Shantenu Jha</dc:creator>
  <cp:lastModifiedBy>Geoffrey Fox</cp:lastModifiedBy>
  <cp:revision>35</cp:revision>
  <dcterms:created xsi:type="dcterms:W3CDTF">2014-02-25T01:32:12Z</dcterms:created>
  <dcterms:modified xsi:type="dcterms:W3CDTF">2014-02-27T05:09:28Z</dcterms:modified>
</cp:coreProperties>
</file>