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notesMasterIdLst>
    <p:notesMasterId r:id="rId37"/>
  </p:notesMasterIdLst>
  <p:sldIdLst>
    <p:sldId id="297" r:id="rId2"/>
    <p:sldId id="408" r:id="rId3"/>
    <p:sldId id="471" r:id="rId4"/>
    <p:sldId id="409" r:id="rId5"/>
    <p:sldId id="411" r:id="rId6"/>
    <p:sldId id="415" r:id="rId7"/>
    <p:sldId id="438" r:id="rId8"/>
    <p:sldId id="449" r:id="rId9"/>
    <p:sldId id="450" r:id="rId10"/>
    <p:sldId id="439" r:id="rId11"/>
    <p:sldId id="451" r:id="rId12"/>
    <p:sldId id="440" r:id="rId13"/>
    <p:sldId id="441" r:id="rId14"/>
    <p:sldId id="470" r:id="rId15"/>
    <p:sldId id="444" r:id="rId16"/>
    <p:sldId id="445" r:id="rId17"/>
    <p:sldId id="446" r:id="rId18"/>
    <p:sldId id="448" r:id="rId19"/>
    <p:sldId id="447" r:id="rId20"/>
    <p:sldId id="305" r:id="rId21"/>
    <p:sldId id="306" r:id="rId22"/>
    <p:sldId id="336" r:id="rId23"/>
    <p:sldId id="326" r:id="rId24"/>
    <p:sldId id="309" r:id="rId25"/>
    <p:sldId id="437" r:id="rId26"/>
    <p:sldId id="390" r:id="rId27"/>
    <p:sldId id="391" r:id="rId28"/>
    <p:sldId id="392" r:id="rId29"/>
    <p:sldId id="388" r:id="rId30"/>
    <p:sldId id="346" r:id="rId31"/>
    <p:sldId id="352" r:id="rId32"/>
    <p:sldId id="398" r:id="rId33"/>
    <p:sldId id="353" r:id="rId34"/>
    <p:sldId id="404" r:id="rId35"/>
    <p:sldId id="33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FC9F1"/>
    <a:srgbClr val="FF9797"/>
    <a:srgbClr val="C2E59B"/>
    <a:srgbClr val="B0DD7F"/>
    <a:srgbClr val="2E6480"/>
    <a:srgbClr val="A613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2" autoAdjust="0"/>
    <p:restoredTop sz="83228" autoAdjust="0"/>
  </p:normalViewPr>
  <p:slideViewPr>
    <p:cSldViewPr>
      <p:cViewPr varScale="1">
        <p:scale>
          <a:sx n="80" d="100"/>
          <a:sy n="80" d="100"/>
        </p:scale>
        <p:origin x="-666" y="-96"/>
      </p:cViewPr>
      <p:guideLst>
        <p:guide orient="horz" pos="2160"/>
        <p:guide pos="2880"/>
      </p:guideLst>
    </p:cSldViewPr>
  </p:slideViewPr>
  <p:notesTextViewPr>
    <p:cViewPr>
      <p:scale>
        <a:sx n="1" d="1"/>
        <a:sy n="1" d="1"/>
      </p:scale>
      <p:origin x="0" y="0"/>
    </p:cViewPr>
  </p:notesTextViewPr>
  <p:notesViewPr>
    <p:cSldViewPr>
      <p:cViewPr varScale="1">
        <p:scale>
          <a:sx n="54" d="100"/>
          <a:sy n="54" d="100"/>
        </p:scale>
        <p:origin x="-194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thilina\Dropbox\papers\ucc_journal\twister4azure_7_3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thilina\Dropbox\papers\ucc_journal\twister4azure_7_3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https://d.docs.live.net/0009946b380254e0/technologi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https://d.docs.live.net/0009946b380254e0/technologi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0"/>
      <c:rAngAx val="0"/>
      <c:perspective val="20"/>
    </c:view3D>
    <c:floor>
      <c:thickness val="0"/>
    </c:floor>
    <c:sideWall>
      <c:thickness val="0"/>
    </c:sideWall>
    <c:backWall>
      <c:thickness val="0"/>
    </c:backWall>
    <c:plotArea>
      <c:layout>
        <c:manualLayout>
          <c:layoutTarget val="inner"/>
          <c:xMode val="edge"/>
          <c:yMode val="edge"/>
          <c:x val="1.6666666666666666E-2"/>
          <c:y val="0.05"/>
          <c:w val="0.95416666666666672"/>
          <c:h val="0.93125000000000002"/>
        </c:manualLayout>
      </c:layout>
      <c:pie3DChart>
        <c:varyColors val="1"/>
        <c:ser>
          <c:idx val="0"/>
          <c:order val="0"/>
          <c:tx>
            <c:strRef>
              <c:f>Hoja1!$B$1</c:f>
              <c:strCache>
                <c:ptCount val="1"/>
                <c:pt idx="0">
                  <c:v>Columna1</c:v>
                </c:pt>
              </c:strCache>
            </c:strRef>
          </c:tx>
          <c:cat>
            <c:numRef>
              <c:f>Hoja1!$A$2:$A$12</c:f>
              <c:numCache>
                <c:formatCode>General</c:formatCode>
                <c:ptCount val="11"/>
              </c:numCache>
            </c:numRef>
          </c:cat>
          <c:val>
            <c:numRef>
              <c:f>Hoja1!$B$2:$B$12</c:f>
              <c:numCache>
                <c:formatCode>General</c:formatCode>
                <c:ptCount val="11"/>
                <c:pt idx="0">
                  <c:v>3</c:v>
                </c:pt>
                <c:pt idx="1">
                  <c:v>4</c:v>
                </c:pt>
                <c:pt idx="2">
                  <c:v>1</c:v>
                </c:pt>
                <c:pt idx="3">
                  <c:v>2</c:v>
                </c:pt>
                <c:pt idx="4">
                  <c:v>1</c:v>
                </c:pt>
                <c:pt idx="5">
                  <c:v>2</c:v>
                </c:pt>
                <c:pt idx="6">
                  <c:v>3</c:v>
                </c:pt>
                <c:pt idx="7">
                  <c:v>7</c:v>
                </c:pt>
                <c:pt idx="8">
                  <c:v>1</c:v>
                </c:pt>
                <c:pt idx="9">
                  <c:v>2</c:v>
                </c:pt>
                <c:pt idx="10">
                  <c:v>1</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01868148834337"/>
          <c:y val="5.1400554097404488E-2"/>
          <c:w val="0.81252200092635463"/>
          <c:h val="0.76364081514141036"/>
        </c:manualLayout>
      </c:layout>
      <c:scatterChart>
        <c:scatterStyle val="smoothMarker"/>
        <c:varyColors val="0"/>
        <c:ser>
          <c:idx val="0"/>
          <c:order val="0"/>
          <c:tx>
            <c:strRef>
              <c:f>new_KMeans_with_tcp_tree!$E$18</c:f>
              <c:strCache>
                <c:ptCount val="1"/>
                <c:pt idx="0">
                  <c:v>Twister4Azure</c:v>
                </c:pt>
              </c:strCache>
            </c:strRef>
          </c:tx>
          <c:xVal>
            <c:numRef>
              <c:f>new_KMeans_with_tcp_tree!$H$19:$H$22</c:f>
              <c:numCache>
                <c:formatCode>General</c:formatCode>
                <c:ptCount val="4"/>
                <c:pt idx="0">
                  <c:v>32</c:v>
                </c:pt>
                <c:pt idx="1">
                  <c:v>64</c:v>
                </c:pt>
                <c:pt idx="2">
                  <c:v>128</c:v>
                </c:pt>
                <c:pt idx="3">
                  <c:v>256</c:v>
                </c:pt>
              </c:numCache>
            </c:numRef>
          </c:xVal>
          <c:yVal>
            <c:numRef>
              <c:f>new_KMeans_with_tcp_tree!$I$19:$I$22</c:f>
              <c:numCache>
                <c:formatCode>General</c:formatCode>
                <c:ptCount val="4"/>
                <c:pt idx="0">
                  <c:v>1</c:v>
                </c:pt>
                <c:pt idx="1">
                  <c:v>0.9552211632992148</c:v>
                </c:pt>
                <c:pt idx="2">
                  <c:v>0.93180849472818361</c:v>
                </c:pt>
                <c:pt idx="3">
                  <c:v>0.82267882312940888</c:v>
                </c:pt>
              </c:numCache>
            </c:numRef>
          </c:yVal>
          <c:smooth val="1"/>
        </c:ser>
        <c:ser>
          <c:idx val="1"/>
          <c:order val="1"/>
          <c:tx>
            <c:strRef>
              <c:f>new_KMeans_with_tcp_tree!$F$18</c:f>
              <c:strCache>
                <c:ptCount val="1"/>
                <c:pt idx="0">
                  <c:v>Twister</c:v>
                </c:pt>
              </c:strCache>
            </c:strRef>
          </c:tx>
          <c:xVal>
            <c:numRef>
              <c:f>new_KMeans_with_tcp_tree!$H$19:$H$22</c:f>
              <c:numCache>
                <c:formatCode>General</c:formatCode>
                <c:ptCount val="4"/>
                <c:pt idx="0">
                  <c:v>32</c:v>
                </c:pt>
                <c:pt idx="1">
                  <c:v>64</c:v>
                </c:pt>
                <c:pt idx="2">
                  <c:v>128</c:v>
                </c:pt>
                <c:pt idx="3">
                  <c:v>256</c:v>
                </c:pt>
              </c:numCache>
            </c:numRef>
          </c:xVal>
          <c:yVal>
            <c:numRef>
              <c:f>new_KMeans_with_tcp_tree!$J$19:$J$22</c:f>
              <c:numCache>
                <c:formatCode>General</c:formatCode>
                <c:ptCount val="4"/>
                <c:pt idx="0">
                  <c:v>1</c:v>
                </c:pt>
                <c:pt idx="1">
                  <c:v>1.0532544093335314</c:v>
                </c:pt>
                <c:pt idx="2">
                  <c:v>0.91935459428513699</c:v>
                </c:pt>
                <c:pt idx="3">
                  <c:v>0.84736120853948482</c:v>
                </c:pt>
              </c:numCache>
            </c:numRef>
          </c:yVal>
          <c:smooth val="1"/>
        </c:ser>
        <c:ser>
          <c:idx val="2"/>
          <c:order val="2"/>
          <c:tx>
            <c:strRef>
              <c:f>new_KMeans_with_tcp_tree!$G$18</c:f>
              <c:strCache>
                <c:ptCount val="1"/>
                <c:pt idx="0">
                  <c:v>Hadoop</c:v>
                </c:pt>
              </c:strCache>
            </c:strRef>
          </c:tx>
          <c:xVal>
            <c:numRef>
              <c:f>new_KMeans_with_tcp_tree!$C$19:$C$22</c:f>
              <c:numCache>
                <c:formatCode>General</c:formatCode>
                <c:ptCount val="4"/>
                <c:pt idx="0">
                  <c:v>32</c:v>
                </c:pt>
                <c:pt idx="1">
                  <c:v>64</c:v>
                </c:pt>
                <c:pt idx="2">
                  <c:v>128</c:v>
                </c:pt>
                <c:pt idx="3">
                  <c:v>256</c:v>
                </c:pt>
              </c:numCache>
            </c:numRef>
          </c:xVal>
          <c:yVal>
            <c:numRef>
              <c:f>new_KMeans_with_tcp_tree!$K$19:$K$22</c:f>
              <c:numCache>
                <c:formatCode>General</c:formatCode>
                <c:ptCount val="4"/>
                <c:pt idx="0">
                  <c:v>1</c:v>
                </c:pt>
                <c:pt idx="1">
                  <c:v>0.85962458309032164</c:v>
                </c:pt>
                <c:pt idx="2">
                  <c:v>0.72332830339329612</c:v>
                </c:pt>
                <c:pt idx="3">
                  <c:v>0.5377581259303913</c:v>
                </c:pt>
              </c:numCache>
            </c:numRef>
          </c:yVal>
          <c:smooth val="1"/>
        </c:ser>
        <c:dLbls>
          <c:showLegendKey val="0"/>
          <c:showVal val="0"/>
          <c:showCatName val="0"/>
          <c:showSerName val="0"/>
          <c:showPercent val="0"/>
          <c:showBubbleSize val="0"/>
        </c:dLbls>
        <c:axId val="221376512"/>
        <c:axId val="221378432"/>
      </c:scatterChart>
      <c:valAx>
        <c:axId val="221376512"/>
        <c:scaling>
          <c:orientation val="minMax"/>
          <c:max val="256"/>
          <c:min val="32"/>
        </c:scaling>
        <c:delete val="0"/>
        <c:axPos val="b"/>
        <c:title>
          <c:tx>
            <c:rich>
              <a:bodyPr/>
              <a:lstStyle/>
              <a:p>
                <a:pPr>
                  <a:defRPr/>
                </a:pPr>
                <a:r>
                  <a:rPr lang="en-US" dirty="0"/>
                  <a:t>Number of </a:t>
                </a:r>
                <a:r>
                  <a:rPr lang="en-US" dirty="0" smtClean="0"/>
                  <a:t>Instances/Cores</a:t>
                </a:r>
                <a:endParaRPr lang="en-US" dirty="0"/>
              </a:p>
            </c:rich>
          </c:tx>
          <c:layout/>
          <c:overlay val="0"/>
        </c:title>
        <c:numFmt formatCode="General" sourceLinked="1"/>
        <c:majorTickMark val="out"/>
        <c:minorTickMark val="none"/>
        <c:tickLblPos val="nextTo"/>
        <c:crossAx val="221378432"/>
        <c:crosses val="autoZero"/>
        <c:crossBetween val="midCat"/>
        <c:majorUnit val="32"/>
      </c:valAx>
      <c:valAx>
        <c:axId val="221378432"/>
        <c:scaling>
          <c:orientation val="minMax"/>
        </c:scaling>
        <c:delete val="0"/>
        <c:axPos val="l"/>
        <c:majorGridlines/>
        <c:title>
          <c:tx>
            <c:rich>
              <a:bodyPr rot="-5400000" vert="horz"/>
              <a:lstStyle/>
              <a:p>
                <a:pPr>
                  <a:defRPr/>
                </a:pPr>
                <a:r>
                  <a:rPr lang="en-US" dirty="0" smtClean="0"/>
                  <a:t>Relative Parallel </a:t>
                </a:r>
                <a:r>
                  <a:rPr lang="en-US" dirty="0"/>
                  <a:t>Efficiency</a:t>
                </a:r>
              </a:p>
            </c:rich>
          </c:tx>
          <c:layout/>
          <c:overlay val="0"/>
        </c:title>
        <c:numFmt formatCode="General" sourceLinked="1"/>
        <c:majorTickMark val="out"/>
        <c:minorTickMark val="none"/>
        <c:tickLblPos val="nextTo"/>
        <c:crossAx val="221376512"/>
        <c:crosses val="autoZero"/>
        <c:crossBetween val="midCat"/>
      </c:valAx>
    </c:plotArea>
    <c:legend>
      <c:legendPos val="r"/>
      <c:layout>
        <c:manualLayout>
          <c:xMode val="edge"/>
          <c:yMode val="edge"/>
          <c:x val="0.13749575420719468"/>
          <c:y val="0.68711642352215518"/>
          <c:w val="0.78723277237404143"/>
          <c:h val="0.11248487224609262"/>
        </c:manualLayout>
      </c:layout>
      <c:overlay val="0"/>
    </c:legend>
    <c:plotVisOnly val="1"/>
    <c:dispBlanksAs val="gap"/>
    <c:showDLblsOverMax val="0"/>
  </c:chart>
  <c:spPr>
    <a:ln>
      <a:noFill/>
    </a:ln>
  </c:spPr>
  <c:txPr>
    <a:bodyPr/>
    <a:lstStyle/>
    <a:p>
      <a:pPr>
        <a:defRPr sz="11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886385729561584"/>
          <c:y val="5.1400554097404488E-2"/>
          <c:w val="0.72600320793234174"/>
          <c:h val="0.72738390851626089"/>
        </c:manualLayout>
      </c:layout>
      <c:lineChart>
        <c:grouping val="standard"/>
        <c:varyColors val="0"/>
        <c:ser>
          <c:idx val="1"/>
          <c:order val="0"/>
          <c:tx>
            <c:strRef>
              <c:f>new_KMeans_with_tcp_tree!$G$7</c:f>
              <c:strCache>
                <c:ptCount val="1"/>
                <c:pt idx="0">
                  <c:v>Twister</c:v>
                </c:pt>
              </c:strCache>
            </c:strRef>
          </c:tx>
          <c:cat>
            <c:strRef>
              <c:f>new_KMeans_with_tcp_tree!$I$9:$I$14</c:f>
              <c:strCache>
                <c:ptCount val="6"/>
                <c:pt idx="0">
                  <c:v>32 x 32 M</c:v>
                </c:pt>
                <c:pt idx="1">
                  <c:v>64 x 64 M</c:v>
                </c:pt>
                <c:pt idx="2">
                  <c:v>96 x 96 M</c:v>
                </c:pt>
                <c:pt idx="3">
                  <c:v>128 x 128 M</c:v>
                </c:pt>
                <c:pt idx="4">
                  <c:v>192 x 192 M</c:v>
                </c:pt>
                <c:pt idx="5">
                  <c:v>256 x 256 M</c:v>
                </c:pt>
              </c:strCache>
            </c:strRef>
          </c:cat>
          <c:val>
            <c:numRef>
              <c:f>new_KMeans_with_tcp_tree!$K$9:$K$14</c:f>
              <c:numCache>
                <c:formatCode>General</c:formatCode>
                <c:ptCount val="6"/>
                <c:pt idx="0">
                  <c:v>250.62700000000001</c:v>
                </c:pt>
                <c:pt idx="1">
                  <c:v>265.63799999999998</c:v>
                </c:pt>
                <c:pt idx="2">
                  <c:v>278.976</c:v>
                </c:pt>
                <c:pt idx="3">
                  <c:v>296.94499999999999</c:v>
                </c:pt>
                <c:pt idx="4">
                  <c:v>294.02199999999999</c:v>
                </c:pt>
                <c:pt idx="5">
                  <c:v>303.565</c:v>
                </c:pt>
              </c:numCache>
            </c:numRef>
          </c:val>
          <c:smooth val="0"/>
        </c:ser>
        <c:ser>
          <c:idx val="2"/>
          <c:order val="1"/>
          <c:tx>
            <c:strRef>
              <c:f>new_KMeans_with_tcp_tree!$H$7</c:f>
              <c:strCache>
                <c:ptCount val="1"/>
                <c:pt idx="0">
                  <c:v>Hadoop</c:v>
                </c:pt>
              </c:strCache>
            </c:strRef>
          </c:tx>
          <c:val>
            <c:numRef>
              <c:f>new_KMeans_with_tcp_tree!$L$9:$L$14</c:f>
              <c:numCache>
                <c:formatCode>General</c:formatCode>
                <c:ptCount val="6"/>
                <c:pt idx="0">
                  <c:v>812.09699999999998</c:v>
                </c:pt>
                <c:pt idx="1">
                  <c:v>838.404</c:v>
                </c:pt>
                <c:pt idx="2">
                  <c:v>860.13</c:v>
                </c:pt>
                <c:pt idx="3">
                  <c:v>883.875</c:v>
                </c:pt>
                <c:pt idx="4">
                  <c:v>933.74900000000002</c:v>
                </c:pt>
                <c:pt idx="5">
                  <c:v>956.96900000000005</c:v>
                </c:pt>
              </c:numCache>
            </c:numRef>
          </c:val>
          <c:smooth val="0"/>
        </c:ser>
        <c:ser>
          <c:idx val="3"/>
          <c:order val="2"/>
          <c:tx>
            <c:v>Twister4Azure Adjusted</c:v>
          </c:tx>
          <c:spPr>
            <a:ln>
              <a:solidFill>
                <a:srgbClr val="0070C0"/>
              </a:solidFill>
            </a:ln>
          </c:spPr>
          <c:marker>
            <c:symbol val="circle"/>
            <c:size val="7"/>
            <c:spPr>
              <a:solidFill>
                <a:schemeClr val="tx2">
                  <a:lumMod val="60000"/>
                  <a:lumOff val="40000"/>
                </a:schemeClr>
              </a:solidFill>
              <a:ln>
                <a:solidFill>
                  <a:srgbClr val="0070C0"/>
                </a:solidFill>
              </a:ln>
            </c:spPr>
          </c:marker>
          <c:val>
            <c:numRef>
              <c:f>new_KMeans_with_tcp_tree!$M$9:$M$14</c:f>
              <c:numCache>
                <c:formatCode>General</c:formatCode>
                <c:ptCount val="6"/>
                <c:pt idx="0">
                  <c:v>219.8911623817441</c:v>
                </c:pt>
                <c:pt idx="1">
                  <c:v>224.18231195179362</c:v>
                </c:pt>
                <c:pt idx="2">
                  <c:v>232.02547820794624</c:v>
                </c:pt>
                <c:pt idx="3">
                  <c:v>232.84862325125761</c:v>
                </c:pt>
                <c:pt idx="4">
                  <c:v>243.55821473755594</c:v>
                </c:pt>
                <c:pt idx="5">
                  <c:v>246.71846487739765</c:v>
                </c:pt>
              </c:numCache>
            </c:numRef>
          </c:val>
          <c:smooth val="0"/>
        </c:ser>
        <c:dLbls>
          <c:showLegendKey val="0"/>
          <c:showVal val="0"/>
          <c:showCatName val="0"/>
          <c:showSerName val="0"/>
          <c:showPercent val="0"/>
          <c:showBubbleSize val="0"/>
        </c:dLbls>
        <c:marker val="1"/>
        <c:smooth val="0"/>
        <c:axId val="253969920"/>
        <c:axId val="253972480"/>
      </c:lineChart>
      <c:catAx>
        <c:axId val="253969920"/>
        <c:scaling>
          <c:orientation val="minMax"/>
        </c:scaling>
        <c:delete val="0"/>
        <c:axPos val="b"/>
        <c:title>
          <c:tx>
            <c:rich>
              <a:bodyPr/>
              <a:lstStyle/>
              <a:p>
                <a:pPr>
                  <a:defRPr/>
                </a:pPr>
                <a:r>
                  <a:rPr lang="en-US"/>
                  <a:t>Num Nodes x Num Data Points</a:t>
                </a:r>
              </a:p>
            </c:rich>
          </c:tx>
          <c:layout/>
          <c:overlay val="0"/>
        </c:title>
        <c:majorTickMark val="out"/>
        <c:minorTickMark val="none"/>
        <c:tickLblPos val="nextTo"/>
        <c:txPr>
          <a:bodyPr rot="2100000"/>
          <a:lstStyle/>
          <a:p>
            <a:pPr>
              <a:defRPr sz="1000"/>
            </a:pPr>
            <a:endParaRPr lang="en-US"/>
          </a:p>
        </c:txPr>
        <c:crossAx val="253972480"/>
        <c:crosses val="autoZero"/>
        <c:auto val="1"/>
        <c:lblAlgn val="ctr"/>
        <c:lblOffset val="100"/>
        <c:noMultiLvlLbl val="0"/>
      </c:catAx>
      <c:valAx>
        <c:axId val="253972480"/>
        <c:scaling>
          <c:orientation val="minMax"/>
          <c:max val="1000"/>
        </c:scaling>
        <c:delete val="0"/>
        <c:axPos val="l"/>
        <c:majorGridlines/>
        <c:title>
          <c:tx>
            <c:rich>
              <a:bodyPr rot="-5400000" vert="horz"/>
              <a:lstStyle/>
              <a:p>
                <a:pPr>
                  <a:defRPr/>
                </a:pPr>
                <a:r>
                  <a:rPr lang="en-US"/>
                  <a:t>Time (ms)</a:t>
                </a:r>
              </a:p>
            </c:rich>
          </c:tx>
          <c:layout/>
          <c:overlay val="0"/>
        </c:title>
        <c:numFmt formatCode="#,##0" sourceLinked="0"/>
        <c:majorTickMark val="out"/>
        <c:minorTickMark val="none"/>
        <c:tickLblPos val="nextTo"/>
        <c:crossAx val="253969920"/>
        <c:crosses val="autoZero"/>
        <c:crossBetween val="midCat"/>
      </c:valAx>
    </c:plotArea>
    <c:plotVisOnly val="1"/>
    <c:dispBlanksAs val="gap"/>
    <c:showDLblsOverMax val="0"/>
  </c:chart>
  <c:spPr>
    <a:ln>
      <a:noFill/>
    </a:ln>
  </c:spPr>
  <c:txPr>
    <a:bodyPr/>
    <a:lstStyle/>
    <a:p>
      <a:pPr>
        <a:defRPr sz="11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20991546337403461"/>
          <c:y val="9.8986468350006407E-2"/>
          <c:w val="0.49045775528058999"/>
          <c:h val="0.83341261227977004"/>
        </c:manualLayout>
      </c:layout>
      <c:barChart>
        <c:barDir val="bar"/>
        <c:grouping val="clustered"/>
        <c:varyColors val="0"/>
        <c:ser>
          <c:idx val="0"/>
          <c:order val="0"/>
          <c:invertIfNegative val="0"/>
          <c:dLbls>
            <c:showLegendKey val="0"/>
            <c:showVal val="1"/>
            <c:showCatName val="0"/>
            <c:showSerName val="0"/>
            <c:showPercent val="0"/>
            <c:showBubbleSize val="0"/>
            <c:showLeaderLines val="0"/>
          </c:dLbls>
          <c:cat>
            <c:strRef>
              <c:f>Sheet1!$A$1:$A$16</c:f>
              <c:strCache>
                <c:ptCount val="16"/>
                <c:pt idx="0">
                  <c:v>PAPI </c:v>
                </c:pt>
                <c:pt idx="1">
                  <c:v>Pegasus </c:v>
                </c:pt>
                <c:pt idx="2">
                  <c:v>Vampir </c:v>
                </c:pt>
                <c:pt idx="3">
                  <c:v>Globus </c:v>
                </c:pt>
                <c:pt idx="4">
                  <c:v>gLite </c:v>
                </c:pt>
                <c:pt idx="5">
                  <c:v>Unicore 6</c:v>
                </c:pt>
                <c:pt idx="6">
                  <c:v>Genesis II </c:v>
                </c:pt>
                <c:pt idx="7">
                  <c:v>OpenNebula </c:v>
                </c:pt>
                <c:pt idx="8">
                  <c:v>OpenStack</c:v>
                </c:pt>
                <c:pt idx="9">
                  <c:v>Twister </c:v>
                </c:pt>
                <c:pt idx="10">
                  <c:v>XSEDE Software Stack</c:v>
                </c:pt>
                <c:pt idx="11">
                  <c:v>MapReduce </c:v>
                </c:pt>
                <c:pt idx="12">
                  <c:v>Hadoop </c:v>
                </c:pt>
                <c:pt idx="13">
                  <c:v>HPC</c:v>
                </c:pt>
                <c:pt idx="14">
                  <c:v>Eucalyptus </c:v>
                </c:pt>
                <c:pt idx="15">
                  <c:v>Nimbus </c:v>
                </c:pt>
              </c:strCache>
            </c:strRef>
          </c:cat>
          <c:val>
            <c:numRef>
              <c:f>Sheet1!$C$1:$C$16</c:f>
              <c:numCache>
                <c:formatCode>0.00%</c:formatCode>
                <c:ptCount val="16"/>
                <c:pt idx="0">
                  <c:v>2.3E-2</c:v>
                </c:pt>
                <c:pt idx="1">
                  <c:v>0.04</c:v>
                </c:pt>
                <c:pt idx="2">
                  <c:v>0.04</c:v>
                </c:pt>
                <c:pt idx="3">
                  <c:v>4.5999999999999999E-2</c:v>
                </c:pt>
                <c:pt idx="4">
                  <c:v>8.5999999999999993E-2</c:v>
                </c:pt>
                <c:pt idx="5">
                  <c:v>8.5999999999999993E-2</c:v>
                </c:pt>
                <c:pt idx="6">
                  <c:v>0.14899999999999999</c:v>
                </c:pt>
                <c:pt idx="7">
                  <c:v>0.155</c:v>
                </c:pt>
                <c:pt idx="8">
                  <c:v>0.155</c:v>
                </c:pt>
                <c:pt idx="9">
                  <c:v>0.155</c:v>
                </c:pt>
                <c:pt idx="10">
                  <c:v>0.23599999999999999</c:v>
                </c:pt>
                <c:pt idx="11">
                  <c:v>0.32800000000000001</c:v>
                </c:pt>
                <c:pt idx="12">
                  <c:v>0.35099999999999998</c:v>
                </c:pt>
                <c:pt idx="13">
                  <c:v>0.44800000000000001</c:v>
                </c:pt>
                <c:pt idx="14">
                  <c:v>0.52300000000000002</c:v>
                </c:pt>
                <c:pt idx="15">
                  <c:v>0.56899999999999995</c:v>
                </c:pt>
              </c:numCache>
            </c:numRef>
          </c:val>
        </c:ser>
        <c:dLbls>
          <c:showLegendKey val="0"/>
          <c:showVal val="0"/>
          <c:showCatName val="0"/>
          <c:showSerName val="0"/>
          <c:showPercent val="0"/>
          <c:showBubbleSize val="0"/>
        </c:dLbls>
        <c:gapWidth val="100"/>
        <c:axId val="253593856"/>
        <c:axId val="253592320"/>
      </c:barChart>
      <c:valAx>
        <c:axId val="253592320"/>
        <c:scaling>
          <c:orientation val="minMax"/>
        </c:scaling>
        <c:delete val="0"/>
        <c:axPos val="b"/>
        <c:majorGridlines/>
        <c:numFmt formatCode="0%" sourceLinked="0"/>
        <c:majorTickMark val="out"/>
        <c:minorTickMark val="none"/>
        <c:tickLblPos val="nextTo"/>
        <c:txPr>
          <a:bodyPr rot="-2700000"/>
          <a:lstStyle/>
          <a:p>
            <a:pPr>
              <a:defRPr/>
            </a:pPr>
            <a:endParaRPr lang="en-US"/>
          </a:p>
        </c:txPr>
        <c:crossAx val="253593856"/>
        <c:crosses val="autoZero"/>
        <c:crossBetween val="between"/>
      </c:valAx>
      <c:catAx>
        <c:axId val="253593856"/>
        <c:scaling>
          <c:orientation val="minMax"/>
        </c:scaling>
        <c:delete val="0"/>
        <c:axPos val="l"/>
        <c:majorTickMark val="out"/>
        <c:minorTickMark val="none"/>
        <c:tickLblPos val="nextTo"/>
        <c:crossAx val="253592320"/>
        <c:crosses val="autoZero"/>
        <c:auto val="1"/>
        <c:lblAlgn val="ctr"/>
        <c:lblOffset val="100"/>
        <c:noMultiLvlLbl val="0"/>
      </c:catAx>
    </c:plotArea>
    <c:plotVisOnly val="1"/>
    <c:dispBlanksAs val="gap"/>
    <c:showDLblsOverMax val="0"/>
  </c:chart>
  <c:spPr>
    <a:ln>
      <a:noFill/>
    </a:ln>
  </c:spPr>
  <c:txPr>
    <a:bodyPr/>
    <a:lstStyle/>
    <a:p>
      <a:pPr>
        <a:defRPr sz="12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1"/>
    <c:plotArea>
      <c:layout/>
      <c:pieChart>
        <c:varyColors val="1"/>
        <c:ser>
          <c:idx val="0"/>
          <c:order val="0"/>
          <c:dPt>
            <c:idx val="5"/>
            <c:bubble3D val="0"/>
            <c:explosion val="1"/>
          </c:dPt>
          <c:dLbls>
            <c:dLbl>
              <c:idx val="2"/>
              <c:layout/>
              <c:tx>
                <c:rich>
                  <a:bodyPr/>
                  <a:lstStyle/>
                  <a:p>
                    <a:r>
                      <a:rPr lang="en-US"/>
                      <a:t>other Domain Science 
14%</a:t>
                    </a:r>
                  </a:p>
                </c:rich>
              </c:tx>
              <c:showLegendKey val="0"/>
              <c:showVal val="0"/>
              <c:showCatName val="1"/>
              <c:showSerName val="0"/>
              <c:showPercent val="1"/>
              <c:showBubbleSize val="0"/>
            </c:dLbl>
            <c:dLbl>
              <c:idx val="4"/>
              <c:layout/>
              <c:tx>
                <c:rich>
                  <a:bodyPr/>
                  <a:lstStyle/>
                  <a:p>
                    <a:pPr>
                      <a:defRPr/>
                    </a:pPr>
                    <a:r>
                      <a:rPr lang="en-US"/>
                      <a:t>Inter-operability
3%</a:t>
                    </a:r>
                  </a:p>
                </c:rich>
              </c:tx>
              <c:spPr/>
              <c:showLegendKey val="0"/>
              <c:showVal val="0"/>
              <c:showCatName val="1"/>
              <c:showSerName val="0"/>
              <c:showPercent val="1"/>
              <c:showBubbleSize val="0"/>
            </c:dLbl>
            <c:showLegendKey val="0"/>
            <c:showVal val="0"/>
            <c:showCatName val="1"/>
            <c:showSerName val="0"/>
            <c:showPercent val="1"/>
            <c:showBubbleSize val="0"/>
            <c:showLeaderLines val="1"/>
          </c:dLbls>
          <c:cat>
            <c:strRef>
              <c:f>Sheet2!$A$1:$A$6</c:f>
              <c:strCache>
                <c:ptCount val="6"/>
                <c:pt idx="0">
                  <c:v>Education</c:v>
                </c:pt>
                <c:pt idx="1">
                  <c:v>Computer Science</c:v>
                </c:pt>
                <c:pt idx="2">
                  <c:v>Domain Science NOT Life Science</c:v>
                </c:pt>
                <c:pt idx="3">
                  <c:v>Life Science</c:v>
                </c:pt>
                <c:pt idx="4">
                  <c:v>Interoperability</c:v>
                </c:pt>
                <c:pt idx="5">
                  <c:v>Technology Evaluation </c:v>
                </c:pt>
              </c:strCache>
            </c:strRef>
          </c:cat>
          <c:val>
            <c:numRef>
              <c:f>Sheet2!$B$1:$B$6</c:f>
              <c:numCache>
                <c:formatCode>General</c:formatCode>
                <c:ptCount val="6"/>
                <c:pt idx="0">
                  <c:v>13</c:v>
                </c:pt>
                <c:pt idx="1">
                  <c:v>50</c:v>
                </c:pt>
                <c:pt idx="2">
                  <c:v>21</c:v>
                </c:pt>
                <c:pt idx="3">
                  <c:v>21</c:v>
                </c:pt>
                <c:pt idx="4">
                  <c:v>4</c:v>
                </c:pt>
                <c:pt idx="5">
                  <c:v>35</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ln>
      <a:noFill/>
    </a:ln>
  </c:spPr>
  <c:txPr>
    <a:bodyPr/>
    <a:lstStyle/>
    <a:p>
      <a:pPr>
        <a:defRPr sz="1400" b="1"/>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F740FA-A557-4E02-A15C-CF6E2E1ED376}" type="datetimeFigureOut">
              <a:rPr lang="en-US" smtClean="0"/>
              <a:pPr/>
              <a:t>10/24/2012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2EC38D-76F9-4D02-B218-3C9CB0039E20}" type="slidenum">
              <a:rPr lang="en-US" smtClean="0"/>
              <a:pPr/>
              <a:t>‹#›</a:t>
            </a:fld>
            <a:endParaRPr lang="en-US"/>
          </a:p>
        </p:txBody>
      </p:sp>
    </p:spTree>
    <p:extLst>
      <p:ext uri="{BB962C8B-B14F-4D97-AF65-F5344CB8AC3E}">
        <p14:creationId xmlns:p14="http://schemas.microsoft.com/office/powerpoint/2010/main" val="1562237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b="1" dirty="0" smtClean="0"/>
          </a:p>
          <a:p>
            <a:r>
              <a:rPr lang="en-US" dirty="0" smtClean="0"/>
              <a:t>Most</a:t>
            </a:r>
            <a:r>
              <a:rPr lang="en-US" baseline="0" dirty="0" smtClean="0"/>
              <a:t> of these</a:t>
            </a:r>
            <a:r>
              <a:rPr lang="en-US" dirty="0" smtClean="0"/>
              <a:t> applications consists of iterative computation and communication steps</a:t>
            </a:r>
            <a:r>
              <a:rPr lang="en-US" baseline="0" dirty="0" smtClean="0"/>
              <a:t> where single iterations can easily be specified as  </a:t>
            </a:r>
            <a:r>
              <a:rPr lang="en-US" baseline="0" dirty="0" err="1" smtClean="0"/>
              <a:t>MapReduce</a:t>
            </a:r>
            <a:r>
              <a:rPr lang="en-US" baseline="0" dirty="0" smtClean="0"/>
              <a:t> computations.</a:t>
            </a:r>
            <a:endParaRPr lang="en-US" dirty="0" smtClean="0"/>
          </a:p>
          <a:p>
            <a:r>
              <a:rPr lang="en-US" dirty="0" smtClean="0"/>
              <a:t>Large input</a:t>
            </a:r>
            <a:r>
              <a:rPr lang="en-US" baseline="0" dirty="0" smtClean="0"/>
              <a:t> data sizes which are loop-invariant and can be reused across iterations.</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Loop-variant results.. Orders of magnitude smaller…</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While these can be performed</a:t>
            </a:r>
            <a:r>
              <a:rPr lang="en-US" baseline="0" dirty="0" smtClean="0"/>
              <a:t> using traditional </a:t>
            </a:r>
            <a:r>
              <a:rPr lang="en-US" dirty="0" err="1" smtClean="0"/>
              <a:t>MapReduce</a:t>
            </a:r>
            <a:r>
              <a:rPr lang="en-US" dirty="0" smtClean="0"/>
              <a:t> frameworks, Traditional</a:t>
            </a:r>
            <a:r>
              <a:rPr lang="en-US" baseline="0" dirty="0" smtClean="0"/>
              <a:t> is not efficient for these types of computations. MR leaves lot of room for improvements in terms of iterative applications.</a:t>
            </a:r>
          </a:p>
          <a:p>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24</a:t>
            </a:fld>
            <a:endParaRPr lang="en-US"/>
          </a:p>
        </p:txBody>
      </p:sp>
    </p:spTree>
    <p:extLst>
      <p:ext uri="{BB962C8B-B14F-4D97-AF65-F5344CB8AC3E}">
        <p14:creationId xmlns:p14="http://schemas.microsoft.com/office/powerpoint/2010/main" val="3030550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653291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26</a:t>
            </a:fld>
            <a:endParaRPr lang="en-US"/>
          </a:p>
        </p:txBody>
      </p:sp>
    </p:spTree>
    <p:extLst>
      <p:ext uri="{BB962C8B-B14F-4D97-AF65-F5344CB8AC3E}">
        <p14:creationId xmlns:p14="http://schemas.microsoft.com/office/powerpoint/2010/main" val="2620226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D3685C-CFC7-40CD-888A-AF8AAE071549}" type="slidenum">
              <a:rPr lang="en-US" smtClean="0">
                <a:solidFill>
                  <a:prstClr val="black"/>
                </a:solidFill>
              </a:rPr>
              <a:pPr/>
              <a:t>27</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28</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17412" name="Slide Number Placeholder 3"/>
          <p:cNvSpPr>
            <a:spLocks noGrp="1"/>
          </p:cNvSpPr>
          <p:nvPr>
            <p:ph type="sldNum" sz="quarter" idx="5"/>
          </p:nvPr>
        </p:nvSpPr>
        <p:spPr bwMode="auto">
          <a:noFill/>
          <a:ln>
            <a:miter lim="800000"/>
            <a:headEnd/>
            <a:tailEnd/>
          </a:ln>
        </p:spPr>
        <p:txBody>
          <a:bodyPr/>
          <a:lstStyle/>
          <a:p>
            <a:fld id="{D09C6660-41D5-CC44-8A9F-E2FE591655B1}" type="slidenum">
              <a:rPr lang="en-US">
                <a:solidFill>
                  <a:prstClr val="black"/>
                </a:solidFill>
              </a:rPr>
              <a:pPr/>
              <a:t>30</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D73186-C7E7-4D58-92F1-CA6E43EBF833}" type="slidenum">
              <a:rPr lang="en-US" smtClean="0">
                <a:solidFill>
                  <a:prstClr val="black"/>
                </a:solidFill>
              </a:rPr>
              <a:pPr/>
              <a:t>32</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EC38D-76F9-4D02-B218-3C9CB0039E20}" type="slidenum">
              <a:rPr lang="en-US" smtClean="0"/>
              <a:pPr/>
              <a:t>2</a:t>
            </a:fld>
            <a:endParaRPr lang="en-US"/>
          </a:p>
        </p:txBody>
      </p:sp>
    </p:spTree>
    <p:extLst>
      <p:ext uri="{BB962C8B-B14F-4D97-AF65-F5344CB8AC3E}">
        <p14:creationId xmlns:p14="http://schemas.microsoft.com/office/powerpoint/2010/main" val="3445644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4</a:t>
            </a:fld>
            <a:endParaRPr lang="en-US"/>
          </a:p>
        </p:txBody>
      </p:sp>
    </p:spTree>
    <p:extLst>
      <p:ext uri="{BB962C8B-B14F-4D97-AF65-F5344CB8AC3E}">
        <p14:creationId xmlns:p14="http://schemas.microsoft.com/office/powerpoint/2010/main" val="2473710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11</a:t>
            </a:fld>
            <a:endParaRPr lang="en-US"/>
          </a:p>
        </p:txBody>
      </p:sp>
    </p:spTree>
    <p:extLst>
      <p:ext uri="{BB962C8B-B14F-4D97-AF65-F5344CB8AC3E}">
        <p14:creationId xmlns:p14="http://schemas.microsoft.com/office/powerpoint/2010/main" val="2620226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13</a:t>
            </a:fld>
            <a:endParaRPr lang="en-US"/>
          </a:p>
        </p:txBody>
      </p:sp>
    </p:spTree>
    <p:extLst>
      <p:ext uri="{BB962C8B-B14F-4D97-AF65-F5344CB8AC3E}">
        <p14:creationId xmlns:p14="http://schemas.microsoft.com/office/powerpoint/2010/main" val="872164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A0D83CE-30FB-428A-9F72-0E578CC68C21}" type="slidenum">
              <a:rPr lang="es-ES" smtClean="0">
                <a:solidFill>
                  <a:prstClr val="black"/>
                </a:solidFill>
              </a:rPr>
              <a:pPr/>
              <a:t>15</a:t>
            </a:fld>
            <a:endParaRPr lang="es-ES">
              <a:solidFill>
                <a:prstClr val="black"/>
              </a:solidFill>
            </a:endParaRPr>
          </a:p>
        </p:txBody>
      </p:sp>
    </p:spTree>
    <p:extLst>
      <p:ext uri="{BB962C8B-B14F-4D97-AF65-F5344CB8AC3E}">
        <p14:creationId xmlns:p14="http://schemas.microsoft.com/office/powerpoint/2010/main" val="4017735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F26A48-FAFA-44C5-849D-076216A06894}" type="slidenum">
              <a:rPr lang="en-US" smtClean="0"/>
              <a:t>21</a:t>
            </a:fld>
            <a:endParaRPr lang="en-US"/>
          </a:p>
        </p:txBody>
      </p:sp>
    </p:spTree>
    <p:extLst>
      <p:ext uri="{BB962C8B-B14F-4D97-AF65-F5344CB8AC3E}">
        <p14:creationId xmlns:p14="http://schemas.microsoft.com/office/powerpoint/2010/main" val="16321012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B0C960C-6805-4193-8999-8626886B029B}" type="datetime1">
              <a:rPr lang="en-US"/>
              <a:pPr/>
              <a:t>10/24/2012</a:t>
            </a:fld>
            <a:endParaRPr lang="en-US"/>
          </a:p>
        </p:txBody>
      </p:sp>
      <p:sp>
        <p:nvSpPr>
          <p:cNvPr id="6" name="Slide Number Placeholder 5"/>
          <p:cNvSpPr>
            <a:spLocks noGrp="1"/>
          </p:cNvSpPr>
          <p:nvPr>
            <p:ph type="sldNum" sz="quarter" idx="12"/>
          </p:nvPr>
        </p:nvSpPr>
        <p:spPr/>
        <p:txBody>
          <a:bodyPr/>
          <a:lstStyle>
            <a:lvl1pPr>
              <a:defRPr/>
            </a:lvl1pPr>
          </a:lstStyle>
          <a:p>
            <a:fld id="{EBC1097E-4E1A-429E-9D18-4E5F1AF0DA13}" type="slidenum">
              <a:rPr lang="en-US"/>
              <a:pPr/>
              <a:t>‹#›</a:t>
            </a:fld>
            <a:endParaRPr lang="en-US"/>
          </a:p>
        </p:txBody>
      </p:sp>
    </p:spTree>
    <p:extLst>
      <p:ext uri="{BB962C8B-B14F-4D97-AF65-F5344CB8AC3E}">
        <p14:creationId xmlns:p14="http://schemas.microsoft.com/office/powerpoint/2010/main" val="42414877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ECBCD8-8123-4A28-8ED7-5C8069706EB7}" type="datetime1">
              <a:rPr lang="en-US"/>
              <a:pPr/>
              <a:t>10/24/2012</a:t>
            </a:fld>
            <a:endParaRPr lang="en-US"/>
          </a:p>
        </p:txBody>
      </p:sp>
      <p:sp>
        <p:nvSpPr>
          <p:cNvPr id="6" name="Slide Number Placeholder 5"/>
          <p:cNvSpPr>
            <a:spLocks noGrp="1"/>
          </p:cNvSpPr>
          <p:nvPr>
            <p:ph type="sldNum" sz="quarter" idx="12"/>
          </p:nvPr>
        </p:nvSpPr>
        <p:spPr/>
        <p:txBody>
          <a:bodyPr/>
          <a:lstStyle>
            <a:lvl1pPr>
              <a:defRPr/>
            </a:lvl1pPr>
          </a:lstStyle>
          <a:p>
            <a:fld id="{94CC141A-9CC6-41A7-A7D0-011D836CC6E2}" type="slidenum">
              <a:rPr lang="en-US"/>
              <a:pPr/>
              <a:t>‹#›</a:t>
            </a:fld>
            <a:endParaRPr lang="en-US"/>
          </a:p>
        </p:txBody>
      </p:sp>
    </p:spTree>
    <p:extLst>
      <p:ext uri="{BB962C8B-B14F-4D97-AF65-F5344CB8AC3E}">
        <p14:creationId xmlns:p14="http://schemas.microsoft.com/office/powerpoint/2010/main" val="17678288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A5D04E1-C7DF-4791-A59D-75E2636CF366}" type="datetime1">
              <a:rPr lang="en-US"/>
              <a:pPr/>
              <a:t>10/24/2012</a:t>
            </a:fld>
            <a:endParaRPr lang="en-US"/>
          </a:p>
        </p:txBody>
      </p:sp>
      <p:sp>
        <p:nvSpPr>
          <p:cNvPr id="6" name="Slide Number Placeholder 5"/>
          <p:cNvSpPr>
            <a:spLocks noGrp="1"/>
          </p:cNvSpPr>
          <p:nvPr>
            <p:ph type="sldNum" sz="quarter" idx="12"/>
          </p:nvPr>
        </p:nvSpPr>
        <p:spPr/>
        <p:txBody>
          <a:bodyPr/>
          <a:lstStyle>
            <a:lvl1pPr>
              <a:defRPr/>
            </a:lvl1pPr>
          </a:lstStyle>
          <a:p>
            <a:fld id="{67163A95-EFDD-42CD-9D76-FAD52E8A5B44}" type="slidenum">
              <a:rPr lang="en-US"/>
              <a:pPr/>
              <a:t>‹#›</a:t>
            </a:fld>
            <a:endParaRPr lang="en-US"/>
          </a:p>
        </p:txBody>
      </p:sp>
    </p:spTree>
    <p:extLst>
      <p:ext uri="{BB962C8B-B14F-4D97-AF65-F5344CB8AC3E}">
        <p14:creationId xmlns:p14="http://schemas.microsoft.com/office/powerpoint/2010/main" val="2187797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1685CBD-A47F-45DF-A496-568E8394BBBE}" type="datetime1">
              <a:rPr lang="en-US"/>
              <a:pPr/>
              <a:t>10/24/2012</a:t>
            </a:fld>
            <a:endParaRPr lang="en-US"/>
          </a:p>
        </p:txBody>
      </p:sp>
      <p:sp>
        <p:nvSpPr>
          <p:cNvPr id="7" name="Slide Number Placeholder 5"/>
          <p:cNvSpPr>
            <a:spLocks noGrp="1"/>
          </p:cNvSpPr>
          <p:nvPr>
            <p:ph type="sldNum" sz="quarter" idx="12"/>
          </p:nvPr>
        </p:nvSpPr>
        <p:spPr/>
        <p:txBody>
          <a:bodyPr/>
          <a:lstStyle>
            <a:lvl1pPr>
              <a:defRPr/>
            </a:lvl1pPr>
          </a:lstStyle>
          <a:p>
            <a:fld id="{99168EA6-6EA6-45E6-A5AA-9910092C4369}" type="slidenum">
              <a:rPr lang="en-US"/>
              <a:pPr/>
              <a:t>‹#›</a:t>
            </a:fld>
            <a:endParaRPr lang="en-US"/>
          </a:p>
        </p:txBody>
      </p:sp>
    </p:spTree>
    <p:extLst>
      <p:ext uri="{BB962C8B-B14F-4D97-AF65-F5344CB8AC3E}">
        <p14:creationId xmlns:p14="http://schemas.microsoft.com/office/powerpoint/2010/main" val="7965024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1AF6515-ABF6-4FAD-83D6-8E90C2A18B59}" type="datetime1">
              <a:rPr lang="en-US"/>
              <a:pPr/>
              <a:t>10/24/2012</a:t>
            </a:fld>
            <a:endParaRPr lang="en-US"/>
          </a:p>
        </p:txBody>
      </p:sp>
      <p:sp>
        <p:nvSpPr>
          <p:cNvPr id="9" name="Slide Number Placeholder 5"/>
          <p:cNvSpPr>
            <a:spLocks noGrp="1"/>
          </p:cNvSpPr>
          <p:nvPr>
            <p:ph type="sldNum" sz="quarter" idx="12"/>
          </p:nvPr>
        </p:nvSpPr>
        <p:spPr/>
        <p:txBody>
          <a:bodyPr/>
          <a:lstStyle>
            <a:lvl1pPr>
              <a:defRPr/>
            </a:lvl1pPr>
          </a:lstStyle>
          <a:p>
            <a:fld id="{7B17D5EB-B370-4F48-9C1E-EF1F4741610D}" type="slidenum">
              <a:rPr lang="en-US"/>
              <a:pPr/>
              <a:t>‹#›</a:t>
            </a:fld>
            <a:endParaRPr lang="en-US"/>
          </a:p>
        </p:txBody>
      </p:sp>
    </p:spTree>
    <p:extLst>
      <p:ext uri="{BB962C8B-B14F-4D97-AF65-F5344CB8AC3E}">
        <p14:creationId xmlns:p14="http://schemas.microsoft.com/office/powerpoint/2010/main" val="37850883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5FEA99E-1D6C-4338-9DDB-D6B1D25076BB}" type="datetime1">
              <a:rPr lang="en-US"/>
              <a:pPr/>
              <a:t>10/24/2012</a:t>
            </a:fld>
            <a:endParaRPr lang="en-US"/>
          </a:p>
        </p:txBody>
      </p:sp>
      <p:sp>
        <p:nvSpPr>
          <p:cNvPr id="5" name="Slide Number Placeholder 5"/>
          <p:cNvSpPr>
            <a:spLocks noGrp="1"/>
          </p:cNvSpPr>
          <p:nvPr>
            <p:ph type="sldNum" sz="quarter" idx="12"/>
          </p:nvPr>
        </p:nvSpPr>
        <p:spPr/>
        <p:txBody>
          <a:bodyPr/>
          <a:lstStyle>
            <a:lvl1pPr>
              <a:defRPr/>
            </a:lvl1pPr>
          </a:lstStyle>
          <a:p>
            <a:fld id="{D8CFE096-9650-498C-990C-20F2420C253B}" type="slidenum">
              <a:rPr lang="en-US"/>
              <a:pPr/>
              <a:t>‹#›</a:t>
            </a:fld>
            <a:endParaRPr lang="en-US"/>
          </a:p>
        </p:txBody>
      </p:sp>
    </p:spTree>
    <p:extLst>
      <p:ext uri="{BB962C8B-B14F-4D97-AF65-F5344CB8AC3E}">
        <p14:creationId xmlns:p14="http://schemas.microsoft.com/office/powerpoint/2010/main" val="41365792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7D6C439-BF23-4C00-A9EF-F430A02737C4}" type="datetime1">
              <a:rPr lang="en-US"/>
              <a:pPr/>
              <a:t>10/24/2012</a:t>
            </a:fld>
            <a:endParaRPr lang="en-US"/>
          </a:p>
        </p:txBody>
      </p:sp>
      <p:sp>
        <p:nvSpPr>
          <p:cNvPr id="4" name="Slide Number Placeholder 5"/>
          <p:cNvSpPr>
            <a:spLocks noGrp="1"/>
          </p:cNvSpPr>
          <p:nvPr>
            <p:ph type="sldNum" sz="quarter" idx="12"/>
          </p:nvPr>
        </p:nvSpPr>
        <p:spPr/>
        <p:txBody>
          <a:bodyPr/>
          <a:lstStyle>
            <a:lvl1pPr>
              <a:defRPr/>
            </a:lvl1pPr>
          </a:lstStyle>
          <a:p>
            <a:fld id="{37046A98-E713-4B22-96A8-FD47EC0F5D67}" type="slidenum">
              <a:rPr lang="en-US"/>
              <a:pPr/>
              <a:t>‹#›</a:t>
            </a:fld>
            <a:endParaRPr lang="en-US"/>
          </a:p>
        </p:txBody>
      </p:sp>
    </p:spTree>
    <p:extLst>
      <p:ext uri="{BB962C8B-B14F-4D97-AF65-F5344CB8AC3E}">
        <p14:creationId xmlns:p14="http://schemas.microsoft.com/office/powerpoint/2010/main" val="26374991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s://portal.futuregrid.org/" TargetMode="Externa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fontAlgn="base">
              <a:spcBef>
                <a:spcPct val="0"/>
              </a:spcBef>
              <a:spcAft>
                <a:spcPct val="0"/>
              </a:spcAft>
            </a:pPr>
            <a:fld id="{337D7BBC-53A7-495F-9E9A-078AED3FDFDE}" type="datetime1">
              <a:rPr lang="en-US" smtClean="0">
                <a:ea typeface="ＭＳ Ｐゴシック" pitchFamily="34" charset="-128"/>
              </a:rPr>
              <a:pPr defTabSz="457200" fontAlgn="base">
                <a:spcBef>
                  <a:spcPct val="0"/>
                </a:spcBef>
                <a:spcAft>
                  <a:spcPct val="0"/>
                </a:spcAft>
              </a:pPr>
              <a:t>10/24/2012</a:t>
            </a:fld>
            <a:endParaRPr lang="en-US" smtClean="0">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fontAlgn="base">
              <a:spcBef>
                <a:spcPct val="0"/>
              </a:spcBef>
              <a:spcAft>
                <a:spcPct val="0"/>
              </a:spcAft>
            </a:pPr>
            <a:fld id="{1310F143-984D-44E5-B575-7A3B728F021C}" type="slidenum">
              <a:rPr lang="en-US" smtClean="0">
                <a:ea typeface="ＭＳ Ｐゴシック" pitchFamily="34" charset="-128"/>
              </a:rPr>
              <a:pPr defTabSz="457200" fontAlgn="base">
                <a:spcBef>
                  <a:spcPct val="0"/>
                </a:spcBef>
                <a:spcAft>
                  <a:spcPct val="0"/>
                </a:spcAft>
              </a:pPr>
              <a:t>‹#›</a:t>
            </a:fld>
            <a:endParaRPr lang="en-US" smtClean="0">
              <a:ea typeface="ＭＳ Ｐゴシック" pitchFamily="34" charset="-128"/>
            </a:endParaRPr>
          </a:p>
        </p:txBody>
      </p:sp>
      <p:pic>
        <p:nvPicPr>
          <p:cNvPr id="1031" name="Picture 6" descr="pixture_reloaded_logo.png"/>
          <p:cNvPicPr>
            <a:picLocks noChangeAspect="1"/>
          </p:cNvPicPr>
          <p:nvPr/>
        </p:nvPicPr>
        <p:blipFill>
          <a:blip r:embed="rId10" cstate="print"/>
          <a:srcRect/>
          <a:stretch>
            <a:fillRect/>
          </a:stretch>
        </p:blipFill>
        <p:spPr bwMode="auto">
          <a:xfrm>
            <a:off x="3209925" y="6278563"/>
            <a:ext cx="738188" cy="501650"/>
          </a:xfrm>
          <a:prstGeom prst="rect">
            <a:avLst/>
          </a:prstGeom>
          <a:noFill/>
          <a:ln w="9525">
            <a:noFill/>
            <a:miter lim="800000"/>
            <a:headEnd/>
            <a:tailEnd/>
          </a:ln>
        </p:spPr>
      </p:pic>
      <p:sp>
        <p:nvSpPr>
          <p:cNvPr id="10" name="Footer Placeholder 3"/>
          <p:cNvSpPr>
            <a:spLocks noGrp="1"/>
          </p:cNvSpPr>
          <p:nvPr/>
        </p:nvSpPr>
        <p:spPr bwMode="auto">
          <a:xfrm>
            <a:off x="3142343" y="6324600"/>
            <a:ext cx="3334657"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100" kern="1200" dirty="0" smtClean="0">
                <a:solidFill>
                  <a:srgbClr val="898989"/>
                </a:solidFill>
                <a:latin typeface="Calibri" charset="0"/>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linkClick r:id="rId11"/>
              </a:rPr>
              <a:t>https://portal.futuregrid.org </a:t>
            </a:r>
            <a:endParaRPr lang="en-US">
              <a:latin typeface="Calibri" pitchFamily="34" charset="0"/>
              <a:ea typeface="ＭＳ Ｐゴシック" pitchFamily="34" charset="-128"/>
            </a:endParaRPr>
          </a:p>
        </p:txBody>
      </p:sp>
    </p:spTree>
    <p:extLst>
      <p:ext uri="{BB962C8B-B14F-4D97-AF65-F5344CB8AC3E}">
        <p14:creationId xmlns:p14="http://schemas.microsoft.com/office/powerpoint/2010/main" val="302244765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0.png"/><Relationship Id="rId3" Type="http://schemas.openxmlformats.org/officeDocument/2006/relationships/notesSlide" Target="../notesSlides/notesSlide8.xml"/><Relationship Id="rId7" Type="http://schemas.openxmlformats.org/officeDocument/2006/relationships/image" Target="../media/image14.png"/><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hyperlink" Target="https://sites.google.com/site/opensourceiotclou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notesSlide" Target="../notesSlides/notesSlide11.xml"/><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0.png"/><Relationship Id="rId11" Type="http://schemas.openxmlformats.org/officeDocument/2006/relationships/chart" Target="../charts/chart3.xml"/><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chart" Target="../charts/chart2.xml"/><Relationship Id="rId9"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mediafire.com/file/zzqna34282frr2f/koomeydatacenterelectuse2011finalversion.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9144000" cy="1905000"/>
          </a:xfrm>
        </p:spPr>
        <p:txBody>
          <a:bodyPr>
            <a:noAutofit/>
          </a:bodyPr>
          <a:lstStyle/>
          <a:p>
            <a:r>
              <a:rPr lang="en-US" sz="4800" dirty="0"/>
              <a:t> </a:t>
            </a:r>
            <a:r>
              <a:rPr lang="en-US" sz="4800" dirty="0" smtClean="0"/>
              <a:t>ACES and Clouds</a:t>
            </a:r>
            <a:endParaRPr lang="en-US" sz="4800" dirty="0"/>
          </a:p>
        </p:txBody>
      </p:sp>
      <p:sp>
        <p:nvSpPr>
          <p:cNvPr id="3" name="Subtitle 2"/>
          <p:cNvSpPr>
            <a:spLocks noGrp="1"/>
          </p:cNvSpPr>
          <p:nvPr>
            <p:ph type="subTitle" idx="1"/>
          </p:nvPr>
        </p:nvSpPr>
        <p:spPr>
          <a:xfrm>
            <a:off x="0" y="2743200"/>
            <a:ext cx="9144000" cy="1295400"/>
          </a:xfrm>
        </p:spPr>
        <p:txBody>
          <a:bodyPr>
            <a:noAutofit/>
          </a:bodyPr>
          <a:lstStyle/>
          <a:p>
            <a:r>
              <a:rPr lang="en-US" sz="2400" dirty="0" smtClean="0">
                <a:solidFill>
                  <a:srgbClr val="7030A0"/>
                </a:solidFill>
              </a:rPr>
              <a:t>ACES Meeting Maui</a:t>
            </a:r>
            <a:endParaRPr lang="en-US" sz="2400" dirty="0">
              <a:solidFill>
                <a:srgbClr val="7030A0"/>
              </a:solidFill>
            </a:endParaRPr>
          </a:p>
          <a:p>
            <a:r>
              <a:rPr lang="en-US" sz="2400" dirty="0" smtClean="0">
                <a:solidFill>
                  <a:srgbClr val="7030A0"/>
                </a:solidFill>
              </a:rPr>
              <a:t>October 23 2012</a:t>
            </a:r>
            <a:endParaRPr lang="it-IT" sz="2400" dirty="0">
              <a:solidFill>
                <a:srgbClr val="7030A0"/>
              </a:solidFill>
            </a:endParaRPr>
          </a:p>
        </p:txBody>
      </p:sp>
      <p:sp>
        <p:nvSpPr>
          <p:cNvPr id="5" name="Subtitle 2"/>
          <p:cNvSpPr txBox="1">
            <a:spLocks/>
          </p:cNvSpPr>
          <p:nvPr/>
        </p:nvSpPr>
        <p:spPr>
          <a:xfrm>
            <a:off x="0" y="3810000"/>
            <a:ext cx="9144000" cy="1600200"/>
          </a:xfrm>
          <a:prstGeom prst="rect">
            <a:avLst/>
          </a:prstGeom>
        </p:spPr>
        <p:txBody>
          <a:bodyPr vert="horz" lIns="91440" tIns="45720" rIns="91440" bIns="45720" rtlCol="0">
            <a:normAutofit/>
          </a:bodyPr>
          <a:lstStyle/>
          <a:p>
            <a:pPr algn="ctr">
              <a:spcBef>
                <a:spcPct val="20000"/>
              </a:spcBef>
              <a:buFont typeface="Arial" pitchFamily="34" charset="0"/>
              <a:buNone/>
              <a:defRPr/>
            </a:pPr>
            <a:r>
              <a:rPr lang="en-US" sz="2400" b="1" dirty="0">
                <a:solidFill>
                  <a:prstClr val="black"/>
                </a:solidFill>
                <a:ea typeface="ＭＳ Ｐゴシック" charset="0"/>
                <a:cs typeface="ＭＳ Ｐゴシック" charset="0"/>
              </a:rPr>
              <a:t>Geoffrey Fox</a:t>
            </a:r>
          </a:p>
          <a:p>
            <a:pPr algn="ctr">
              <a:spcBef>
                <a:spcPct val="20000"/>
              </a:spcBef>
              <a:defRPr/>
            </a:pPr>
            <a:r>
              <a:rPr lang="en-US" sz="2000" dirty="0" smtClean="0">
                <a:solidFill>
                  <a:prstClr val="black"/>
                </a:solidFill>
                <a:hlinkClick r:id="rId3"/>
              </a:rPr>
              <a:t>gcf@indiana.edu</a:t>
            </a:r>
            <a:r>
              <a:rPr lang="en-US" sz="2000" dirty="0" smtClean="0">
                <a:solidFill>
                  <a:prstClr val="black"/>
                </a:solidFill>
              </a:rPr>
              <a:t> </a:t>
            </a:r>
          </a:p>
          <a:p>
            <a:pPr algn="ctr">
              <a:spcBef>
                <a:spcPct val="20000"/>
              </a:spcBef>
              <a:defRPr/>
            </a:pPr>
            <a:r>
              <a:rPr lang="en-US" sz="1900" dirty="0" smtClean="0">
                <a:solidFill>
                  <a:prstClr val="black"/>
                </a:solidFill>
                <a:cs typeface="Times New Roman" pitchFamily="18" charset="0"/>
              </a:rPr>
              <a:t>Informatics, Computing and Physics</a:t>
            </a:r>
          </a:p>
          <a:p>
            <a:pPr algn="ctr">
              <a:spcBef>
                <a:spcPct val="20000"/>
              </a:spcBef>
              <a:defRPr/>
            </a:pPr>
            <a:r>
              <a:rPr lang="en-US" sz="1900" dirty="0" smtClean="0">
                <a:solidFill>
                  <a:prstClr val="black"/>
                </a:solidFill>
                <a:cs typeface="Times New Roman" pitchFamily="18" charset="0"/>
              </a:rPr>
              <a:t>Indiana </a:t>
            </a:r>
            <a:r>
              <a:rPr lang="en-US" sz="1900" dirty="0">
                <a:solidFill>
                  <a:prstClr val="black"/>
                </a:solidFill>
                <a:cs typeface="Times New Roman" pitchFamily="18" charset="0"/>
              </a:rPr>
              <a:t>University </a:t>
            </a:r>
            <a:r>
              <a:rPr lang="en-US" sz="1900" dirty="0" smtClean="0">
                <a:solidFill>
                  <a:prstClr val="black"/>
                </a:solidFill>
                <a:cs typeface="Times New Roman" pitchFamily="18" charset="0"/>
              </a:rPr>
              <a:t>Bloomington</a:t>
            </a:r>
          </a:p>
        </p:txBody>
      </p:sp>
    </p:spTree>
    <p:extLst>
      <p:ext uri="{BB962C8B-B14F-4D97-AF65-F5344CB8AC3E}">
        <p14:creationId xmlns:p14="http://schemas.microsoft.com/office/powerpoint/2010/main" val="1353770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067800" cy="1143000"/>
          </a:xfrm>
        </p:spPr>
        <p:txBody>
          <a:bodyPr>
            <a:normAutofit/>
          </a:bodyPr>
          <a:lstStyle/>
          <a:p>
            <a:r>
              <a:rPr lang="en-US" sz="3200" b="1" dirty="0" smtClean="0"/>
              <a:t>2 Aspects of Cloud Computing: </a:t>
            </a:r>
            <a:br>
              <a:rPr lang="en-US" sz="3200" b="1" dirty="0" smtClean="0"/>
            </a:br>
            <a:r>
              <a:rPr lang="en-US" sz="3200" b="1" dirty="0" smtClean="0"/>
              <a:t>Infrastructure and Runtimes</a:t>
            </a:r>
            <a:endParaRPr lang="en-US" sz="3200" b="1" dirty="0"/>
          </a:p>
        </p:txBody>
      </p:sp>
      <p:sp>
        <p:nvSpPr>
          <p:cNvPr id="3" name="Content Placeholder 2"/>
          <p:cNvSpPr>
            <a:spLocks noGrp="1"/>
          </p:cNvSpPr>
          <p:nvPr>
            <p:ph idx="1"/>
          </p:nvPr>
        </p:nvSpPr>
        <p:spPr>
          <a:xfrm>
            <a:off x="0" y="1295400"/>
            <a:ext cx="8991600" cy="5562600"/>
          </a:xfrm>
        </p:spPr>
        <p:txBody>
          <a:bodyPr>
            <a:normAutofit/>
          </a:bodyPr>
          <a:lstStyle/>
          <a:p>
            <a:r>
              <a:rPr lang="en-US" sz="2400" dirty="0" smtClean="0">
                <a:solidFill>
                  <a:srgbClr val="FF0000"/>
                </a:solidFill>
              </a:rPr>
              <a:t>Cloud infrastructure: </a:t>
            </a:r>
            <a:r>
              <a:rPr lang="en-US" sz="2400" dirty="0" smtClean="0"/>
              <a:t>outsourcing of servers, computing, data, file space, utility computing, etc..</a:t>
            </a:r>
          </a:p>
          <a:p>
            <a:r>
              <a:rPr lang="en-US" sz="2400" dirty="0" smtClean="0">
                <a:solidFill>
                  <a:srgbClr val="FF0000"/>
                </a:solidFill>
              </a:rPr>
              <a:t>Cloud runtimes or Platform:</a:t>
            </a:r>
            <a:r>
              <a:rPr lang="en-US" sz="2400" dirty="0" smtClean="0">
                <a:solidFill>
                  <a:srgbClr val="DDF53D"/>
                </a:solidFill>
              </a:rPr>
              <a:t> </a:t>
            </a:r>
            <a:r>
              <a:rPr lang="en-US" sz="2400" dirty="0" smtClean="0"/>
              <a:t>tools to do data-parallel (and other) computations. Valid on Clouds and traditional clusters</a:t>
            </a:r>
          </a:p>
          <a:p>
            <a:pPr lvl="1"/>
            <a:r>
              <a:rPr lang="en-US" sz="2400" dirty="0" smtClean="0"/>
              <a:t>Apache </a:t>
            </a:r>
            <a:r>
              <a:rPr lang="en-US" sz="2400" dirty="0" err="1" smtClean="0"/>
              <a:t>Hadoop</a:t>
            </a:r>
            <a:r>
              <a:rPr lang="en-US" sz="2400" dirty="0" smtClean="0"/>
              <a:t>, Google </a:t>
            </a:r>
            <a:r>
              <a:rPr lang="en-US" sz="2400" b="1" dirty="0" smtClean="0"/>
              <a:t>MapReduce</a:t>
            </a:r>
            <a:r>
              <a:rPr lang="en-US" sz="2400" dirty="0" smtClean="0"/>
              <a:t>, Microsoft Dryad, </a:t>
            </a:r>
            <a:r>
              <a:rPr lang="en-US" sz="2400" dirty="0" err="1" smtClean="0"/>
              <a:t>Bigtable</a:t>
            </a:r>
            <a:r>
              <a:rPr lang="en-US" sz="2400" dirty="0" smtClean="0"/>
              <a:t>, Chubby and others </a:t>
            </a:r>
          </a:p>
          <a:p>
            <a:pPr lvl="1"/>
            <a:r>
              <a:rPr lang="en-US" sz="2400" dirty="0" smtClean="0"/>
              <a:t>MapReduce designed for information retrieval but is excellent for a wide range of </a:t>
            </a:r>
            <a:r>
              <a:rPr lang="en-US" sz="2400" dirty="0" smtClean="0">
                <a:solidFill>
                  <a:srgbClr val="FF0000"/>
                </a:solidFill>
              </a:rPr>
              <a:t>science data analysis applications</a:t>
            </a:r>
            <a:endParaRPr lang="en-US" sz="2400" dirty="0" smtClean="0"/>
          </a:p>
          <a:p>
            <a:pPr lvl="1"/>
            <a:r>
              <a:rPr lang="en-US" sz="2400" dirty="0" smtClean="0"/>
              <a:t>Can also do much traditional parallel computing for data-mining if extended to support </a:t>
            </a:r>
            <a:r>
              <a:rPr lang="en-US" sz="2400" dirty="0" smtClean="0">
                <a:solidFill>
                  <a:srgbClr val="FF0000"/>
                </a:solidFill>
              </a:rPr>
              <a:t>iterative</a:t>
            </a:r>
            <a:r>
              <a:rPr lang="en-US" sz="2400" dirty="0" smtClean="0"/>
              <a:t> operations</a:t>
            </a:r>
          </a:p>
          <a:p>
            <a:pPr lvl="1"/>
            <a:r>
              <a:rPr lang="en-US" sz="2400" b="1" dirty="0" smtClean="0"/>
              <a:t>Data Parallel File system </a:t>
            </a:r>
            <a:r>
              <a:rPr lang="en-US" sz="2400" dirty="0" smtClean="0"/>
              <a:t>as in HDFS and Bigtable</a:t>
            </a:r>
          </a:p>
        </p:txBody>
      </p:sp>
    </p:spTree>
    <p:extLst>
      <p:ext uri="{BB962C8B-B14F-4D97-AF65-F5344CB8AC3E}">
        <p14:creationId xmlns:p14="http://schemas.microsoft.com/office/powerpoint/2010/main" val="36982725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p:spPr>
        <p:txBody>
          <a:bodyPr/>
          <a:lstStyle/>
          <a:p>
            <a:r>
              <a:rPr lang="en-US" sz="3600" dirty="0"/>
              <a:t>Infrastructure, Platforms, Software as a </a:t>
            </a:r>
            <a:r>
              <a:rPr lang="en-US" sz="3600" dirty="0" smtClean="0"/>
              <a:t>Service</a:t>
            </a:r>
            <a:endParaRPr lang="en-US" sz="3600" dirty="0"/>
          </a:p>
        </p:txBody>
      </p:sp>
      <p:sp>
        <p:nvSpPr>
          <p:cNvPr id="4" name="Content Placeholder 3"/>
          <p:cNvSpPr>
            <a:spLocks noGrp="1"/>
          </p:cNvSpPr>
          <p:nvPr>
            <p:ph idx="1"/>
          </p:nvPr>
        </p:nvSpPr>
        <p:spPr>
          <a:xfrm>
            <a:off x="6248400" y="684998"/>
            <a:ext cx="2743200" cy="4525963"/>
          </a:xfrm>
        </p:spPr>
        <p:txBody>
          <a:bodyPr/>
          <a:lstStyle/>
          <a:p>
            <a:r>
              <a:rPr lang="en-US" sz="2400" dirty="0" smtClean="0"/>
              <a:t>Software Services are building blocks of applications</a:t>
            </a:r>
            <a:br>
              <a:rPr lang="en-US" sz="2400" dirty="0" smtClean="0"/>
            </a:br>
            <a:endParaRPr lang="en-US" sz="2400" dirty="0" smtClean="0"/>
          </a:p>
          <a:p>
            <a:r>
              <a:rPr lang="en-US" sz="2400" dirty="0" smtClean="0"/>
              <a:t>The middleware or computing environment</a:t>
            </a:r>
            <a:br>
              <a:rPr lang="en-US" sz="2400" dirty="0" smtClean="0"/>
            </a:br>
            <a:r>
              <a:rPr lang="en-US" sz="2400" dirty="0" smtClean="0"/>
              <a:t/>
            </a:r>
            <a:br>
              <a:rPr lang="en-US" sz="2400" dirty="0" smtClean="0"/>
            </a:br>
            <a:r>
              <a:rPr lang="en-US" sz="2400" dirty="0" smtClean="0"/>
              <a:t>Nimbus, Eucalyptus, OpenStack</a:t>
            </a:r>
          </a:p>
          <a:p>
            <a:r>
              <a:rPr lang="en-US" sz="2400" dirty="0" smtClean="0"/>
              <a:t>OpenNebula</a:t>
            </a:r>
            <a:r>
              <a:rPr lang="en-US" sz="2400" dirty="0"/>
              <a:t/>
            </a:r>
            <a:br>
              <a:rPr lang="en-US" sz="2400" dirty="0"/>
            </a:br>
            <a:r>
              <a:rPr lang="en-US" sz="2400" dirty="0" err="1" smtClean="0"/>
              <a:t>CloudStack</a:t>
            </a:r>
            <a:endParaRPr lang="en-US" sz="2400" dirty="0" smtClean="0"/>
          </a:p>
        </p:txBody>
      </p:sp>
      <p:sp>
        <p:nvSpPr>
          <p:cNvPr id="3" name="Slide Number Placeholder 2"/>
          <p:cNvSpPr>
            <a:spLocks noGrp="1"/>
          </p:cNvSpPr>
          <p:nvPr>
            <p:ph type="sldNum" sz="quarter" idx="12"/>
          </p:nvPr>
        </p:nvSpPr>
        <p:spPr/>
        <p:txBody>
          <a:bodyPr/>
          <a:lstStyle/>
          <a:p>
            <a:fld id="{D8CFE096-9650-498C-990C-20F2420C253B}" type="slidenum">
              <a:rPr lang="en-US" smtClean="0"/>
              <a:pPr/>
              <a:t>11</a:t>
            </a:fld>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85800"/>
            <a:ext cx="667293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8808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Science Computing Environments</a:t>
            </a:r>
            <a:endParaRPr lang="en-US" dirty="0"/>
          </a:p>
        </p:txBody>
      </p:sp>
      <p:sp>
        <p:nvSpPr>
          <p:cNvPr id="3" name="Content Placeholder 2"/>
          <p:cNvSpPr>
            <a:spLocks noGrp="1"/>
          </p:cNvSpPr>
          <p:nvPr>
            <p:ph idx="1"/>
          </p:nvPr>
        </p:nvSpPr>
        <p:spPr>
          <a:xfrm>
            <a:off x="-7856" y="762000"/>
            <a:ext cx="9151856" cy="4525963"/>
          </a:xfrm>
        </p:spPr>
        <p:txBody>
          <a:bodyPr/>
          <a:lstStyle/>
          <a:p>
            <a:r>
              <a:rPr lang="en-US" sz="2400" b="1" dirty="0" smtClean="0"/>
              <a:t>Large Scale Supercomputers </a:t>
            </a:r>
            <a:r>
              <a:rPr lang="en-US" sz="2400" dirty="0" smtClean="0"/>
              <a:t>– Multicore nodes linked by high performance low latency network</a:t>
            </a:r>
          </a:p>
          <a:p>
            <a:pPr lvl="1"/>
            <a:r>
              <a:rPr lang="en-US" sz="2400" dirty="0" smtClean="0"/>
              <a:t>Increasingly with GPU enhancement</a:t>
            </a:r>
          </a:p>
          <a:p>
            <a:pPr lvl="1"/>
            <a:r>
              <a:rPr lang="en-US" sz="2400" dirty="0" smtClean="0"/>
              <a:t>Suitable for highly parallel simulations</a:t>
            </a:r>
          </a:p>
          <a:p>
            <a:r>
              <a:rPr lang="en-US" sz="2400" b="1" dirty="0" smtClean="0"/>
              <a:t>High Throughput Systems </a:t>
            </a:r>
            <a:r>
              <a:rPr lang="en-US" sz="2400" dirty="0" smtClean="0"/>
              <a:t>such as European Grid Initiative EGI or Open Science Grid OSG typically aimed at pleasingly parallel jobs</a:t>
            </a:r>
          </a:p>
          <a:p>
            <a:pPr lvl="1"/>
            <a:r>
              <a:rPr lang="en-US" sz="2400" dirty="0" smtClean="0"/>
              <a:t>Can use “cycle stealing”</a:t>
            </a:r>
          </a:p>
          <a:p>
            <a:pPr lvl="1"/>
            <a:r>
              <a:rPr lang="en-US" sz="2400" dirty="0" smtClean="0"/>
              <a:t>Classic example is </a:t>
            </a:r>
            <a:r>
              <a:rPr lang="en-US" sz="2400" b="1" dirty="0" smtClean="0"/>
              <a:t>LHC data analysis </a:t>
            </a:r>
          </a:p>
          <a:p>
            <a:r>
              <a:rPr lang="en-US" sz="2400" b="1" dirty="0" smtClean="0"/>
              <a:t>Grids</a:t>
            </a:r>
            <a:r>
              <a:rPr lang="en-US" sz="2400" dirty="0" smtClean="0"/>
              <a:t> federate resources as in EGI/OSG or enable convenient access to multiple backend systems including supercomputers</a:t>
            </a:r>
          </a:p>
          <a:p>
            <a:pPr lvl="1"/>
            <a:r>
              <a:rPr lang="en-US" sz="2400" b="1" dirty="0" smtClean="0"/>
              <a:t>Portals</a:t>
            </a:r>
            <a:r>
              <a:rPr lang="en-US" sz="2400" dirty="0" smtClean="0"/>
              <a:t> make access convenient and </a:t>
            </a:r>
          </a:p>
          <a:p>
            <a:pPr lvl="1"/>
            <a:r>
              <a:rPr lang="en-US" sz="2400" b="1" dirty="0" smtClean="0"/>
              <a:t>Workflow</a:t>
            </a:r>
            <a:r>
              <a:rPr lang="en-US" sz="2400" dirty="0" smtClean="0"/>
              <a:t> integrates multiple processes into a single job</a:t>
            </a:r>
          </a:p>
          <a:p>
            <a:r>
              <a:rPr lang="en-US" sz="2400" dirty="0" smtClean="0"/>
              <a:t>Specialized </a:t>
            </a:r>
            <a:r>
              <a:rPr lang="en-US" sz="2400" b="1" dirty="0" smtClean="0"/>
              <a:t>visualization</a:t>
            </a:r>
            <a:r>
              <a:rPr lang="en-US" sz="2400" dirty="0" smtClean="0"/>
              <a:t>, </a:t>
            </a:r>
            <a:r>
              <a:rPr lang="en-US" sz="2400" b="1" dirty="0" smtClean="0"/>
              <a:t>shared memory parallelization </a:t>
            </a:r>
            <a:r>
              <a:rPr lang="en-US" sz="2400" dirty="0" smtClean="0"/>
              <a:t>etc. </a:t>
            </a:r>
            <a:r>
              <a:rPr lang="en-US" sz="2400" dirty="0"/>
              <a:t>machines</a:t>
            </a:r>
          </a:p>
        </p:txBody>
      </p:sp>
      <p:sp>
        <p:nvSpPr>
          <p:cNvPr id="4" name="Slide Number Placeholder 3"/>
          <p:cNvSpPr>
            <a:spLocks noGrp="1"/>
          </p:cNvSpPr>
          <p:nvPr>
            <p:ph type="sldNum" sz="quarter" idx="12"/>
          </p:nvPr>
        </p:nvSpPr>
        <p:spPr/>
        <p:txBody>
          <a:bodyPr/>
          <a:lstStyle/>
          <a:p>
            <a:fld id="{94CC141A-9CC6-41A7-A7D0-011D836CC6E2}" type="slidenum">
              <a:rPr lang="en-US" smtClean="0"/>
              <a:pPr/>
              <a:t>12</a:t>
            </a:fld>
            <a:endParaRPr lang="en-US" dirty="0"/>
          </a:p>
        </p:txBody>
      </p:sp>
    </p:spTree>
    <p:extLst>
      <p:ext uri="{BB962C8B-B14F-4D97-AF65-F5344CB8AC3E}">
        <p14:creationId xmlns:p14="http://schemas.microsoft.com/office/powerpoint/2010/main" val="39802885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b="1" dirty="0" smtClean="0"/>
              <a:t>Clouds HPC and Grids</a:t>
            </a:r>
            <a:endParaRPr lang="en-US" b="1" dirty="0"/>
          </a:p>
        </p:txBody>
      </p:sp>
      <p:sp>
        <p:nvSpPr>
          <p:cNvPr id="3" name="Content Placeholder 2"/>
          <p:cNvSpPr>
            <a:spLocks noGrp="1"/>
          </p:cNvSpPr>
          <p:nvPr>
            <p:ph idx="1"/>
          </p:nvPr>
        </p:nvSpPr>
        <p:spPr>
          <a:xfrm>
            <a:off x="152400" y="838200"/>
            <a:ext cx="8991600" cy="5715000"/>
          </a:xfrm>
        </p:spPr>
        <p:txBody>
          <a:bodyPr>
            <a:noAutofit/>
          </a:bodyPr>
          <a:lstStyle/>
          <a:p>
            <a:pPr>
              <a:spcBef>
                <a:spcPts val="300"/>
              </a:spcBef>
            </a:pPr>
            <a:r>
              <a:rPr lang="en-US" sz="2400" dirty="0" smtClean="0"/>
              <a:t>Synchronization/communication Performance</a:t>
            </a:r>
            <a:br>
              <a:rPr lang="en-US" sz="2400" dirty="0" smtClean="0"/>
            </a:br>
            <a:r>
              <a:rPr lang="en-US" sz="2400" b="1" dirty="0" smtClean="0"/>
              <a:t>Grids &gt; Clouds &gt; Classic HPC Systems</a:t>
            </a:r>
          </a:p>
          <a:p>
            <a:pPr>
              <a:spcBef>
                <a:spcPts val="300"/>
              </a:spcBef>
            </a:pPr>
            <a:r>
              <a:rPr lang="en-US" sz="2400" b="1" dirty="0" smtClean="0"/>
              <a:t>Clouds </a:t>
            </a:r>
            <a:r>
              <a:rPr lang="en-US" sz="2400" dirty="0" smtClean="0"/>
              <a:t>naturally execute effectively </a:t>
            </a:r>
            <a:r>
              <a:rPr lang="en-US" sz="2400" b="1" dirty="0" smtClean="0"/>
              <a:t>Grid </a:t>
            </a:r>
            <a:r>
              <a:rPr lang="en-US" sz="2400" dirty="0" smtClean="0"/>
              <a:t>workloads but are less clear for closely coupled HPC applications</a:t>
            </a:r>
          </a:p>
          <a:p>
            <a:pPr>
              <a:spcBef>
                <a:spcPts val="300"/>
              </a:spcBef>
            </a:pPr>
            <a:r>
              <a:rPr lang="en-US" sz="2400" b="1" dirty="0" smtClean="0"/>
              <a:t>Classic </a:t>
            </a:r>
            <a:r>
              <a:rPr lang="en-US" sz="2400" b="1" dirty="0"/>
              <a:t>HPC machines </a:t>
            </a:r>
            <a:r>
              <a:rPr lang="en-US" sz="2400" dirty="0"/>
              <a:t>as MPI engines offer highest possible performance on closely coupled </a:t>
            </a:r>
            <a:r>
              <a:rPr lang="en-US" sz="2400" dirty="0" smtClean="0"/>
              <a:t>problems</a:t>
            </a:r>
          </a:p>
          <a:p>
            <a:pPr marL="742950" lvl="2" indent="-342900">
              <a:spcBef>
                <a:spcPts val="300"/>
              </a:spcBef>
            </a:pPr>
            <a:r>
              <a:rPr lang="en-US" sz="2000" dirty="0"/>
              <a:t>Likely to remain in spite of Amazon cluster </a:t>
            </a:r>
            <a:r>
              <a:rPr lang="en-US" sz="2000" dirty="0" smtClean="0"/>
              <a:t>offering</a:t>
            </a:r>
            <a:endParaRPr lang="en-US" sz="2800" dirty="0" smtClean="0"/>
          </a:p>
          <a:p>
            <a:pPr>
              <a:spcBef>
                <a:spcPts val="300"/>
              </a:spcBef>
            </a:pPr>
            <a:r>
              <a:rPr lang="en-US" sz="2400" b="1" dirty="0" smtClean="0"/>
              <a:t>Service Oriented Architectures portals </a:t>
            </a:r>
            <a:r>
              <a:rPr lang="en-US" sz="2400" dirty="0" smtClean="0"/>
              <a:t>and </a:t>
            </a:r>
            <a:r>
              <a:rPr lang="en-US" sz="2400" b="1" dirty="0" smtClean="0"/>
              <a:t>workflow </a:t>
            </a:r>
            <a:r>
              <a:rPr lang="en-US" sz="2400" dirty="0" smtClean="0"/>
              <a:t>appear to work similarly in both grids and clouds</a:t>
            </a:r>
          </a:p>
          <a:p>
            <a:pPr>
              <a:spcBef>
                <a:spcPts val="300"/>
              </a:spcBef>
            </a:pPr>
            <a:r>
              <a:rPr lang="en-US" sz="2400" dirty="0" smtClean="0"/>
              <a:t>May be for immediate future, science supported by a mixture of</a:t>
            </a:r>
          </a:p>
          <a:p>
            <a:pPr lvl="1">
              <a:spcBef>
                <a:spcPts val="300"/>
              </a:spcBef>
            </a:pPr>
            <a:r>
              <a:rPr lang="en-US" sz="2000" b="1" dirty="0" smtClean="0"/>
              <a:t>Clouds</a:t>
            </a:r>
            <a:r>
              <a:rPr lang="en-US" sz="2000" dirty="0" smtClean="0"/>
              <a:t> – some practical differences between private and public clouds – size and software</a:t>
            </a:r>
          </a:p>
          <a:p>
            <a:pPr lvl="1">
              <a:spcBef>
                <a:spcPts val="300"/>
              </a:spcBef>
            </a:pPr>
            <a:r>
              <a:rPr lang="en-US" sz="2000" b="1" dirty="0" smtClean="0"/>
              <a:t>High Throughput Systems </a:t>
            </a:r>
            <a:r>
              <a:rPr lang="en-US" sz="2000" dirty="0" smtClean="0"/>
              <a:t>(moving to clouds  as convenient)</a:t>
            </a:r>
          </a:p>
          <a:p>
            <a:pPr lvl="1">
              <a:spcBef>
                <a:spcPts val="300"/>
              </a:spcBef>
            </a:pPr>
            <a:r>
              <a:rPr lang="en-US" sz="2000" b="1" dirty="0" smtClean="0"/>
              <a:t>Grids</a:t>
            </a:r>
            <a:r>
              <a:rPr lang="en-US" sz="2000" dirty="0" smtClean="0"/>
              <a:t> for distributed data and access</a:t>
            </a:r>
          </a:p>
          <a:p>
            <a:pPr lvl="1">
              <a:spcBef>
                <a:spcPts val="300"/>
              </a:spcBef>
            </a:pPr>
            <a:r>
              <a:rPr lang="en-US" sz="2000" b="1" dirty="0" smtClean="0"/>
              <a:t>Supercomputers</a:t>
            </a:r>
            <a:r>
              <a:rPr lang="en-US" sz="2000" dirty="0" smtClean="0"/>
              <a:t> (“MPI Engines”) going to exascale</a:t>
            </a:r>
            <a:endParaRPr lang="en-US" sz="2000" dirty="0"/>
          </a:p>
        </p:txBody>
      </p:sp>
    </p:spTree>
    <p:extLst>
      <p:ext uri="{BB962C8B-B14F-4D97-AF65-F5344CB8AC3E}">
        <p14:creationId xmlns:p14="http://schemas.microsoft.com/office/powerpoint/2010/main" val="17329657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What Applications work in Clouds</a:t>
            </a:r>
            <a:endParaRPr lang="en-US" dirty="0"/>
          </a:p>
        </p:txBody>
      </p:sp>
      <p:sp>
        <p:nvSpPr>
          <p:cNvPr id="3" name="Content Placeholder 2"/>
          <p:cNvSpPr>
            <a:spLocks noGrp="1"/>
          </p:cNvSpPr>
          <p:nvPr>
            <p:ph idx="1"/>
          </p:nvPr>
        </p:nvSpPr>
        <p:spPr>
          <a:xfrm>
            <a:off x="0" y="762000"/>
            <a:ext cx="9042991" cy="5715000"/>
          </a:xfrm>
        </p:spPr>
        <p:txBody>
          <a:bodyPr/>
          <a:lstStyle/>
          <a:p>
            <a:pPr>
              <a:spcBef>
                <a:spcPts val="200"/>
              </a:spcBef>
            </a:pPr>
            <a:r>
              <a:rPr lang="en-US" sz="2400" b="1" dirty="0" smtClean="0"/>
              <a:t>Pleasingly  (moving to modestly) parallel </a:t>
            </a:r>
            <a:r>
              <a:rPr lang="en-US" sz="2400" dirty="0" smtClean="0"/>
              <a:t>applications of all sorts with roughly independent data or spawning independent simulations</a:t>
            </a:r>
          </a:p>
          <a:p>
            <a:pPr lvl="1">
              <a:spcBef>
                <a:spcPts val="200"/>
              </a:spcBef>
            </a:pPr>
            <a:r>
              <a:rPr lang="en-US" sz="2400" b="1" dirty="0" smtClean="0"/>
              <a:t>Long tail </a:t>
            </a:r>
            <a:r>
              <a:rPr lang="en-US" sz="2400" dirty="0" smtClean="0"/>
              <a:t>of science and integration of distributed sensors</a:t>
            </a:r>
          </a:p>
          <a:p>
            <a:pPr>
              <a:spcBef>
                <a:spcPts val="200"/>
              </a:spcBef>
            </a:pPr>
            <a:r>
              <a:rPr lang="en-US" sz="2400" b="1" dirty="0" smtClean="0"/>
              <a:t>Commercial and Science Data analytics </a:t>
            </a:r>
            <a:r>
              <a:rPr lang="en-US" sz="2400" dirty="0" smtClean="0"/>
              <a:t>that can use MapReduce </a:t>
            </a:r>
            <a:r>
              <a:rPr lang="en-US" sz="2400" b="1" dirty="0" smtClean="0"/>
              <a:t>(</a:t>
            </a:r>
            <a:r>
              <a:rPr lang="en-US" sz="2400" dirty="0" smtClean="0"/>
              <a:t>some of such apps) or its</a:t>
            </a:r>
            <a:r>
              <a:rPr lang="en-US" sz="2400" b="1" dirty="0" smtClean="0"/>
              <a:t> iterative </a:t>
            </a:r>
            <a:r>
              <a:rPr lang="en-US" sz="2400" dirty="0" smtClean="0"/>
              <a:t>variants (most</a:t>
            </a:r>
            <a:r>
              <a:rPr lang="en-US" sz="2400" dirty="0"/>
              <a:t> </a:t>
            </a:r>
            <a:r>
              <a:rPr lang="en-US" sz="2400" dirty="0" smtClean="0"/>
              <a:t>other data analytics apps)</a:t>
            </a:r>
          </a:p>
          <a:p>
            <a:pPr>
              <a:spcBef>
                <a:spcPts val="200"/>
              </a:spcBef>
            </a:pPr>
            <a:r>
              <a:rPr lang="en-US" sz="2400" b="1" dirty="0" smtClean="0"/>
              <a:t>Which science applications are using clouds</a:t>
            </a:r>
            <a:r>
              <a:rPr lang="en-US" sz="2400" dirty="0" smtClean="0"/>
              <a:t>? </a:t>
            </a:r>
          </a:p>
          <a:p>
            <a:pPr lvl="1">
              <a:spcBef>
                <a:spcPts val="200"/>
              </a:spcBef>
            </a:pPr>
            <a:r>
              <a:rPr lang="en-US" sz="2300" b="1" dirty="0" smtClean="0"/>
              <a:t>Venus-C </a:t>
            </a:r>
            <a:r>
              <a:rPr lang="en-US" sz="2300" dirty="0" smtClean="0"/>
              <a:t>(Azure in Europe): 27 applications </a:t>
            </a:r>
            <a:r>
              <a:rPr lang="en-US" sz="2300" b="1" dirty="0" smtClean="0"/>
              <a:t>not using </a:t>
            </a:r>
            <a:r>
              <a:rPr lang="en-US" sz="2300" dirty="0" smtClean="0"/>
              <a:t>Scheduler, Workflow or MapReduce (except roll your own)</a:t>
            </a:r>
          </a:p>
          <a:p>
            <a:pPr lvl="1">
              <a:spcBef>
                <a:spcPts val="200"/>
              </a:spcBef>
            </a:pPr>
            <a:r>
              <a:rPr lang="en-US" sz="2300" dirty="0" smtClean="0"/>
              <a:t>50% of applications on</a:t>
            </a:r>
            <a:r>
              <a:rPr lang="en-US" sz="2300" b="1" dirty="0" smtClean="0"/>
              <a:t> FutureGrid </a:t>
            </a:r>
            <a:r>
              <a:rPr lang="en-US" sz="2300" dirty="0" smtClean="0"/>
              <a:t>are from Life Science </a:t>
            </a:r>
          </a:p>
          <a:p>
            <a:pPr lvl="1">
              <a:spcBef>
                <a:spcPts val="200"/>
              </a:spcBef>
            </a:pPr>
            <a:r>
              <a:rPr lang="en-US" sz="2300" dirty="0" smtClean="0"/>
              <a:t>Locally </a:t>
            </a:r>
            <a:r>
              <a:rPr lang="en-US" sz="2300" b="1" dirty="0" smtClean="0"/>
              <a:t>Lilly</a:t>
            </a:r>
            <a:r>
              <a:rPr lang="en-US" sz="2300" dirty="0" smtClean="0"/>
              <a:t> corporation is commercial cloud user (for drug discovery)</a:t>
            </a:r>
          </a:p>
          <a:p>
            <a:pPr lvl="1">
              <a:spcBef>
                <a:spcPts val="200"/>
              </a:spcBef>
            </a:pPr>
            <a:r>
              <a:rPr lang="en-US" sz="2300" dirty="0" smtClean="0"/>
              <a:t>Nimbus applications in bioinformatics</a:t>
            </a:r>
            <a:r>
              <a:rPr lang="en-US" sz="2300" dirty="0"/>
              <a:t>, high energy physics, nuclear physics, astronomy and ocean sciences</a:t>
            </a:r>
            <a:endParaRPr lang="en-US" sz="2300" dirty="0" smtClean="0"/>
          </a:p>
        </p:txBody>
      </p:sp>
      <p:sp>
        <p:nvSpPr>
          <p:cNvPr id="4" name="Slide Number Placeholder 3"/>
          <p:cNvSpPr>
            <a:spLocks noGrp="1"/>
          </p:cNvSpPr>
          <p:nvPr>
            <p:ph type="sldNum" sz="quarter" idx="12"/>
          </p:nvPr>
        </p:nvSpPr>
        <p:spPr/>
        <p:txBody>
          <a:bodyPr/>
          <a:lstStyle/>
          <a:p>
            <a:fld id="{94CC141A-9CC6-41A7-A7D0-011D836CC6E2}" type="slidenum">
              <a:rPr lang="en-US" smtClean="0"/>
              <a:pPr/>
              <a:t>14</a:t>
            </a:fld>
            <a:endParaRPr lang="en-US"/>
          </a:p>
        </p:txBody>
      </p:sp>
    </p:spTree>
    <p:extLst>
      <p:ext uri="{BB962C8B-B14F-4D97-AF65-F5344CB8AC3E}">
        <p14:creationId xmlns:p14="http://schemas.microsoft.com/office/powerpoint/2010/main" val="1871751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31944" y="76200"/>
            <a:ext cx="6944239" cy="1143000"/>
          </a:xfrm>
        </p:spPr>
        <p:txBody>
          <a:bodyPr>
            <a:noAutofit/>
          </a:bodyPr>
          <a:lstStyle/>
          <a:p>
            <a:r>
              <a:rPr lang="en-GB" b="1" dirty="0" smtClean="0"/>
              <a:t>27 Venus-C Azure Applications</a:t>
            </a:r>
            <a:endParaRPr lang="en-GB" b="1" dirty="0"/>
          </a:p>
        </p:txBody>
      </p:sp>
      <p:sp>
        <p:nvSpPr>
          <p:cNvPr id="4" name="3 Marcador de número de diapositiva"/>
          <p:cNvSpPr>
            <a:spLocks noGrp="1"/>
          </p:cNvSpPr>
          <p:nvPr>
            <p:ph type="sldNum" sz="quarter" idx="4294967295"/>
          </p:nvPr>
        </p:nvSpPr>
        <p:spPr>
          <a:xfrm>
            <a:off x="0" y="6492875"/>
            <a:ext cx="635000" cy="365125"/>
          </a:xfrm>
          <a:prstGeom prst="rect">
            <a:avLst/>
          </a:prstGeom>
        </p:spPr>
        <p:txBody>
          <a:bodyPr/>
          <a:lstStyle/>
          <a:p>
            <a:fld id="{5CAD0137-A6C9-432D-8888-8878A5138444}" type="slidenum">
              <a:rPr lang="en-GB" smtClean="0">
                <a:solidFill>
                  <a:prstClr val="white"/>
                </a:solidFill>
              </a:rPr>
              <a:pPr/>
              <a:t>15</a:t>
            </a:fld>
            <a:endParaRPr lang="en-GB">
              <a:solidFill>
                <a:prstClr val="white"/>
              </a:solidFill>
            </a:endParaRPr>
          </a:p>
        </p:txBody>
      </p:sp>
      <p:graphicFrame>
        <p:nvGraphicFramePr>
          <p:cNvPr id="21" name="20 Gráfico"/>
          <p:cNvGraphicFramePr/>
          <p:nvPr>
            <p:extLst>
              <p:ext uri="{D42A27DB-BD31-4B8C-83A1-F6EECF244321}">
                <p14:modId xmlns:p14="http://schemas.microsoft.com/office/powerpoint/2010/main" val="2761047660"/>
              </p:ext>
            </p:extLst>
          </p:nvPr>
        </p:nvGraphicFramePr>
        <p:xfrm>
          <a:off x="1691680" y="2051448"/>
          <a:ext cx="5619969" cy="3727571"/>
        </p:xfrm>
        <a:graphic>
          <a:graphicData uri="http://schemas.openxmlformats.org/drawingml/2006/chart">
            <c:chart xmlns:c="http://schemas.openxmlformats.org/drawingml/2006/chart" xmlns:r="http://schemas.openxmlformats.org/officeDocument/2006/relationships" r:id="rId3"/>
          </a:graphicData>
        </a:graphic>
      </p:graphicFrame>
      <p:sp>
        <p:nvSpPr>
          <p:cNvPr id="22" name="1 Llamada con línea 1 (barra de énfasis)"/>
          <p:cNvSpPr/>
          <p:nvPr/>
        </p:nvSpPr>
        <p:spPr>
          <a:xfrm>
            <a:off x="5868144" y="1462788"/>
            <a:ext cx="1643761" cy="851564"/>
          </a:xfrm>
          <a:prstGeom prst="accentCallout1">
            <a:avLst>
              <a:gd name="adj1" fmla="val 17018"/>
              <a:gd name="adj2" fmla="val -2264"/>
              <a:gd name="adj3" fmla="val 147912"/>
              <a:gd name="adj4" fmla="val -40754"/>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dirty="0" smtClean="0">
                <a:solidFill>
                  <a:srgbClr val="215968"/>
                </a:solidFill>
              </a:rPr>
              <a:t>Chemistry (3)</a:t>
            </a:r>
            <a:endParaRPr lang="en-GB" b="1" dirty="0" smtClean="0">
              <a:solidFill>
                <a:srgbClr val="215968"/>
              </a:solidFill>
            </a:endParaRPr>
          </a:p>
          <a:p>
            <a:pPr marL="176213" indent="-176213"/>
            <a:r>
              <a:rPr lang="en-GB" dirty="0" smtClean="0">
                <a:solidFill>
                  <a:srgbClr val="215968"/>
                </a:solidFill>
              </a:rPr>
              <a:t>•	Lead Optimization in Drug Discovery</a:t>
            </a:r>
          </a:p>
          <a:p>
            <a:pPr marL="176213" indent="-176213"/>
            <a:r>
              <a:rPr lang="en-GB" dirty="0" smtClean="0">
                <a:solidFill>
                  <a:srgbClr val="215968"/>
                </a:solidFill>
              </a:rPr>
              <a:t>•	Molecular Docking</a:t>
            </a:r>
          </a:p>
          <a:p>
            <a:endParaRPr lang="en-GB" dirty="0">
              <a:solidFill>
                <a:srgbClr val="215968"/>
              </a:solidFill>
            </a:endParaRPr>
          </a:p>
        </p:txBody>
      </p:sp>
      <p:sp>
        <p:nvSpPr>
          <p:cNvPr id="23" name="1 Llamada con línea 1 (barra de énfasis)"/>
          <p:cNvSpPr/>
          <p:nvPr/>
        </p:nvSpPr>
        <p:spPr>
          <a:xfrm>
            <a:off x="6956284" y="2394536"/>
            <a:ext cx="2225558" cy="1080120"/>
          </a:xfrm>
          <a:prstGeom prst="accentCallout1">
            <a:avLst>
              <a:gd name="adj1" fmla="val 46059"/>
              <a:gd name="adj2" fmla="val -2264"/>
              <a:gd name="adj3" fmla="val 77000"/>
              <a:gd name="adj4" fmla="val -26952"/>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400" b="1" dirty="0" smtClean="0">
                <a:solidFill>
                  <a:srgbClr val="215968"/>
                </a:solidFill>
              </a:rPr>
              <a:t>Civil</a:t>
            </a:r>
            <a:r>
              <a:rPr lang="en-GB" dirty="0" smtClean="0">
                <a:solidFill>
                  <a:srgbClr val="215968"/>
                </a:solidFill>
              </a:rPr>
              <a:t> </a:t>
            </a:r>
            <a:r>
              <a:rPr lang="en-GB" sz="1400" b="1" dirty="0" smtClean="0">
                <a:solidFill>
                  <a:srgbClr val="215968"/>
                </a:solidFill>
              </a:rPr>
              <a:t>Eng. and Arch. (4)</a:t>
            </a:r>
          </a:p>
          <a:p>
            <a:pPr marL="176213" indent="-176213"/>
            <a:r>
              <a:rPr lang="en-GB" dirty="0" smtClean="0">
                <a:solidFill>
                  <a:srgbClr val="215968"/>
                </a:solidFill>
              </a:rPr>
              <a:t>•	Structural Analysis</a:t>
            </a:r>
          </a:p>
          <a:p>
            <a:pPr marL="176213" indent="-176213"/>
            <a:r>
              <a:rPr lang="en-GB" dirty="0" smtClean="0">
                <a:solidFill>
                  <a:srgbClr val="215968"/>
                </a:solidFill>
              </a:rPr>
              <a:t>•	Building information Management</a:t>
            </a:r>
          </a:p>
          <a:p>
            <a:pPr marL="176213" indent="-176213"/>
            <a:r>
              <a:rPr lang="en-GB" dirty="0" smtClean="0">
                <a:solidFill>
                  <a:srgbClr val="215968"/>
                </a:solidFill>
              </a:rPr>
              <a:t>•	Energy Efficiency in Buildings</a:t>
            </a:r>
          </a:p>
          <a:p>
            <a:pPr marL="176213" indent="-176213"/>
            <a:r>
              <a:rPr lang="en-GB" dirty="0" smtClean="0">
                <a:solidFill>
                  <a:srgbClr val="215968"/>
                </a:solidFill>
              </a:rPr>
              <a:t>•	Soil structure simulation</a:t>
            </a:r>
          </a:p>
          <a:p>
            <a:endParaRPr lang="en-GB" dirty="0" smtClean="0">
              <a:solidFill>
                <a:srgbClr val="215968"/>
              </a:solidFill>
            </a:endParaRPr>
          </a:p>
          <a:p>
            <a:endParaRPr lang="en-GB" dirty="0">
              <a:solidFill>
                <a:srgbClr val="215968"/>
              </a:solidFill>
            </a:endParaRPr>
          </a:p>
        </p:txBody>
      </p:sp>
      <p:sp>
        <p:nvSpPr>
          <p:cNvPr id="24" name="1 Llamada con línea 1 (barra de énfasis)"/>
          <p:cNvSpPr/>
          <p:nvPr/>
        </p:nvSpPr>
        <p:spPr>
          <a:xfrm>
            <a:off x="7392972" y="3548156"/>
            <a:ext cx="1683212" cy="540060"/>
          </a:xfrm>
          <a:prstGeom prst="accentCallout1">
            <a:avLst>
              <a:gd name="adj1" fmla="val 18750"/>
              <a:gd name="adj2" fmla="val -8333"/>
              <a:gd name="adj3" fmla="val 67540"/>
              <a:gd name="adj4" fmla="val -46469"/>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400" b="1" dirty="0" smtClean="0">
                <a:solidFill>
                  <a:srgbClr val="4BACC6">
                    <a:lumMod val="50000"/>
                  </a:srgbClr>
                </a:solidFill>
              </a:rPr>
              <a:t>Earth Sciences (1)</a:t>
            </a:r>
          </a:p>
          <a:p>
            <a:pPr marL="176213" indent="-176213"/>
            <a:r>
              <a:rPr lang="en-GB" dirty="0" smtClean="0">
                <a:solidFill>
                  <a:srgbClr val="4BACC6">
                    <a:lumMod val="50000"/>
                  </a:srgbClr>
                </a:solidFill>
              </a:rPr>
              <a:t>•	Seismic propagation</a:t>
            </a:r>
          </a:p>
          <a:p>
            <a:pPr marL="176213" indent="-176213"/>
            <a:endParaRPr lang="en-GB" dirty="0">
              <a:solidFill>
                <a:srgbClr val="4BACC6">
                  <a:lumMod val="50000"/>
                </a:srgbClr>
              </a:solidFill>
            </a:endParaRPr>
          </a:p>
        </p:txBody>
      </p:sp>
      <p:sp>
        <p:nvSpPr>
          <p:cNvPr id="25" name="1 Llamada con línea 1 (barra de énfasis)"/>
          <p:cNvSpPr/>
          <p:nvPr/>
        </p:nvSpPr>
        <p:spPr>
          <a:xfrm>
            <a:off x="7377350" y="4164712"/>
            <a:ext cx="1583344" cy="1080120"/>
          </a:xfrm>
          <a:prstGeom prst="accentCallout1">
            <a:avLst>
              <a:gd name="adj1" fmla="val 18750"/>
              <a:gd name="adj2" fmla="val -8333"/>
              <a:gd name="adj3" fmla="val 23065"/>
              <a:gd name="adj4" fmla="val -61200"/>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dirty="0" err="1" smtClean="0">
                <a:solidFill>
                  <a:srgbClr val="4BACC6">
                    <a:lumMod val="50000"/>
                  </a:srgbClr>
                </a:solidFill>
              </a:rPr>
              <a:t>ICT</a:t>
            </a:r>
            <a:r>
              <a:rPr lang="en-GB" sz="1400" b="1" dirty="0" smtClean="0">
                <a:solidFill>
                  <a:srgbClr val="4BACC6">
                    <a:lumMod val="50000"/>
                  </a:srgbClr>
                </a:solidFill>
              </a:rPr>
              <a:t> (2)</a:t>
            </a:r>
          </a:p>
          <a:p>
            <a:pPr marL="176213" indent="-176213"/>
            <a:r>
              <a:rPr lang="en-GB" dirty="0" smtClean="0">
                <a:solidFill>
                  <a:srgbClr val="4BACC6">
                    <a:lumMod val="50000"/>
                  </a:srgbClr>
                </a:solidFill>
              </a:rPr>
              <a:t> •	Logistics and vehicle routing</a:t>
            </a:r>
          </a:p>
          <a:p>
            <a:pPr marL="176213" indent="-176213"/>
            <a:r>
              <a:rPr lang="en-GB" dirty="0" smtClean="0">
                <a:solidFill>
                  <a:srgbClr val="4BACC6">
                    <a:lumMod val="50000"/>
                  </a:srgbClr>
                </a:solidFill>
              </a:rPr>
              <a:t>•	Social networks analysis</a:t>
            </a:r>
          </a:p>
          <a:p>
            <a:endParaRPr lang="en-GB" dirty="0">
              <a:solidFill>
                <a:srgbClr val="4BACC6">
                  <a:lumMod val="50000"/>
                </a:srgbClr>
              </a:solidFill>
            </a:endParaRPr>
          </a:p>
        </p:txBody>
      </p:sp>
      <p:sp>
        <p:nvSpPr>
          <p:cNvPr id="26" name="1 Llamada con línea 1 (barra de énfasis)"/>
          <p:cNvSpPr/>
          <p:nvPr/>
        </p:nvSpPr>
        <p:spPr>
          <a:xfrm>
            <a:off x="6804248" y="5244832"/>
            <a:ext cx="1944216" cy="540060"/>
          </a:xfrm>
          <a:prstGeom prst="accentCallout1">
            <a:avLst>
              <a:gd name="adj1" fmla="val 18750"/>
              <a:gd name="adj2" fmla="val -8333"/>
              <a:gd name="adj3" fmla="val -96862"/>
              <a:gd name="adj4" fmla="val -54826"/>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dirty="0" smtClean="0">
                <a:solidFill>
                  <a:srgbClr val="4BACC6">
                    <a:lumMod val="50000"/>
                  </a:srgbClr>
                </a:solidFill>
              </a:rPr>
              <a:t>Mathematics (1)</a:t>
            </a:r>
          </a:p>
          <a:p>
            <a:pPr marL="176213" indent="-176213"/>
            <a:r>
              <a:rPr lang="en-GB" dirty="0" smtClean="0">
                <a:solidFill>
                  <a:srgbClr val="4BACC6">
                    <a:lumMod val="50000"/>
                  </a:srgbClr>
                </a:solidFill>
              </a:rPr>
              <a:t>•	Computational Algebra</a:t>
            </a:r>
            <a:endParaRPr lang="en-GB" dirty="0">
              <a:solidFill>
                <a:srgbClr val="4BACC6">
                  <a:lumMod val="50000"/>
                </a:srgbClr>
              </a:solidFill>
            </a:endParaRPr>
          </a:p>
        </p:txBody>
      </p:sp>
      <p:sp>
        <p:nvSpPr>
          <p:cNvPr id="27" name="1 Llamada con línea 1 (barra de énfasis)"/>
          <p:cNvSpPr/>
          <p:nvPr/>
        </p:nvSpPr>
        <p:spPr>
          <a:xfrm>
            <a:off x="1105459" y="5220242"/>
            <a:ext cx="2137718" cy="1104358"/>
          </a:xfrm>
          <a:prstGeom prst="accentCallout1">
            <a:avLst>
              <a:gd name="adj1" fmla="val 17385"/>
              <a:gd name="adj2" fmla="val 97868"/>
              <a:gd name="adj3" fmla="val -39255"/>
              <a:gd name="adj4" fmla="val 158592"/>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179388" indent="-177800"/>
            <a:r>
              <a:rPr lang="en-GB" sz="1400" b="1" dirty="0" smtClean="0">
                <a:solidFill>
                  <a:srgbClr val="215968"/>
                </a:solidFill>
              </a:rPr>
              <a:t>Medicine (3) </a:t>
            </a:r>
            <a:endParaRPr lang="en-GB" sz="1400" b="1" dirty="0">
              <a:solidFill>
                <a:srgbClr val="215968"/>
              </a:solidFill>
            </a:endParaRPr>
          </a:p>
          <a:p>
            <a:pPr marL="179388" indent="-177800"/>
            <a:r>
              <a:rPr lang="en-GB" sz="1400" b="1" dirty="0" smtClean="0">
                <a:solidFill>
                  <a:srgbClr val="215968"/>
                </a:solidFill>
              </a:rPr>
              <a:t>  </a:t>
            </a:r>
            <a:r>
              <a:rPr lang="en-GB" dirty="0" smtClean="0">
                <a:solidFill>
                  <a:srgbClr val="215968"/>
                </a:solidFill>
              </a:rPr>
              <a:t>• Intensive Care Units decision support.</a:t>
            </a:r>
          </a:p>
          <a:p>
            <a:pPr marL="265113" indent="-177800"/>
            <a:r>
              <a:rPr lang="en-GB" dirty="0" smtClean="0">
                <a:solidFill>
                  <a:srgbClr val="215968"/>
                </a:solidFill>
              </a:rPr>
              <a:t>•	IM Radiotherapy planning.</a:t>
            </a:r>
          </a:p>
          <a:p>
            <a:pPr marL="265113" indent="-177800"/>
            <a:r>
              <a:rPr lang="en-GB" dirty="0" smtClean="0">
                <a:solidFill>
                  <a:srgbClr val="215968"/>
                </a:solidFill>
              </a:rPr>
              <a:t>•	Brain Imaging</a:t>
            </a:r>
          </a:p>
          <a:p>
            <a:pPr marL="265113" indent="-177800"/>
            <a:endParaRPr lang="en-GB" dirty="0">
              <a:solidFill>
                <a:srgbClr val="215968"/>
              </a:solidFill>
            </a:endParaRPr>
          </a:p>
        </p:txBody>
      </p:sp>
      <p:sp>
        <p:nvSpPr>
          <p:cNvPr id="28" name="1 Llamada con línea 1 (barra de énfasis)"/>
          <p:cNvSpPr/>
          <p:nvPr/>
        </p:nvSpPr>
        <p:spPr>
          <a:xfrm>
            <a:off x="48979" y="3820443"/>
            <a:ext cx="2182761" cy="1080120"/>
          </a:xfrm>
          <a:prstGeom prst="accentCallout1">
            <a:avLst>
              <a:gd name="adj1" fmla="val 50156"/>
              <a:gd name="adj2" fmla="val 97868"/>
              <a:gd name="adj3" fmla="val 31939"/>
              <a:gd name="adj4" fmla="val 126075"/>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dirty="0" err="1" smtClean="0">
                <a:solidFill>
                  <a:srgbClr val="215968"/>
                </a:solidFill>
              </a:rPr>
              <a:t>Mol</a:t>
            </a:r>
            <a:r>
              <a:rPr lang="en-GB" sz="1400" b="1" dirty="0" smtClean="0">
                <a:solidFill>
                  <a:srgbClr val="215968"/>
                </a:solidFill>
              </a:rPr>
              <a:t>, Cell. &amp; Gen. Bio. (7)</a:t>
            </a:r>
          </a:p>
          <a:p>
            <a:pPr marL="265113" indent="-177800"/>
            <a:r>
              <a:rPr lang="en-GB" dirty="0" smtClean="0">
                <a:solidFill>
                  <a:srgbClr val="4BACC6">
                    <a:lumMod val="50000"/>
                  </a:srgbClr>
                </a:solidFill>
              </a:rPr>
              <a:t>•	Genomic sequence analysis</a:t>
            </a:r>
          </a:p>
          <a:p>
            <a:pPr marL="265113" indent="-177800"/>
            <a:r>
              <a:rPr lang="en-GB" dirty="0" smtClean="0">
                <a:solidFill>
                  <a:srgbClr val="4BACC6">
                    <a:lumMod val="50000"/>
                  </a:srgbClr>
                </a:solidFill>
              </a:rPr>
              <a:t>•	RNA prediction and analysis</a:t>
            </a:r>
          </a:p>
          <a:p>
            <a:pPr marL="265113" indent="-177800"/>
            <a:r>
              <a:rPr lang="en-GB" dirty="0" smtClean="0">
                <a:solidFill>
                  <a:srgbClr val="4BACC6">
                    <a:lumMod val="50000"/>
                  </a:srgbClr>
                </a:solidFill>
              </a:rPr>
              <a:t>•	System Biology</a:t>
            </a:r>
          </a:p>
          <a:p>
            <a:pPr marL="265113" indent="-177800"/>
            <a:r>
              <a:rPr lang="en-GB" dirty="0" smtClean="0">
                <a:solidFill>
                  <a:srgbClr val="4BACC6">
                    <a:lumMod val="50000"/>
                  </a:srgbClr>
                </a:solidFill>
              </a:rPr>
              <a:t>•	Loci Mapping</a:t>
            </a:r>
          </a:p>
          <a:p>
            <a:pPr marL="265113" indent="-177800"/>
            <a:r>
              <a:rPr lang="en-GB" dirty="0" smtClean="0">
                <a:solidFill>
                  <a:srgbClr val="4BACC6">
                    <a:lumMod val="50000"/>
                  </a:srgbClr>
                </a:solidFill>
              </a:rPr>
              <a:t>•	Micro-arrays quality.</a:t>
            </a:r>
          </a:p>
          <a:p>
            <a:pPr marL="265113" indent="-177800"/>
            <a:endParaRPr lang="en-GB" dirty="0">
              <a:solidFill>
                <a:srgbClr val="4BACC6">
                  <a:lumMod val="50000"/>
                </a:srgbClr>
              </a:solidFill>
            </a:endParaRPr>
          </a:p>
        </p:txBody>
      </p:sp>
      <p:sp>
        <p:nvSpPr>
          <p:cNvPr id="29" name="1 Llamada con línea 1 (barra de énfasis)"/>
          <p:cNvSpPr/>
          <p:nvPr/>
        </p:nvSpPr>
        <p:spPr>
          <a:xfrm>
            <a:off x="57820" y="2934596"/>
            <a:ext cx="1944216" cy="691574"/>
          </a:xfrm>
          <a:prstGeom prst="accentCallout1">
            <a:avLst>
              <a:gd name="adj1" fmla="val 33954"/>
              <a:gd name="adj2" fmla="val 97109"/>
              <a:gd name="adj3" fmla="val -6871"/>
              <a:gd name="adj4" fmla="val 163823"/>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400" b="1" dirty="0" smtClean="0">
                <a:solidFill>
                  <a:srgbClr val="4BACC6">
                    <a:lumMod val="50000"/>
                  </a:srgbClr>
                </a:solidFill>
              </a:rPr>
              <a:t>Physics (1)</a:t>
            </a:r>
          </a:p>
          <a:p>
            <a:pPr marL="265113" indent="-177800"/>
            <a:r>
              <a:rPr lang="en-GB" dirty="0" smtClean="0">
                <a:solidFill>
                  <a:srgbClr val="4BACC6">
                    <a:lumMod val="50000"/>
                  </a:srgbClr>
                </a:solidFill>
              </a:rPr>
              <a:t>•	Simulation of Galaxies configuration</a:t>
            </a:r>
            <a:endParaRPr lang="en-GB" dirty="0">
              <a:solidFill>
                <a:srgbClr val="4BACC6">
                  <a:lumMod val="50000"/>
                </a:srgbClr>
              </a:solidFill>
            </a:endParaRPr>
          </a:p>
        </p:txBody>
      </p:sp>
      <p:sp>
        <p:nvSpPr>
          <p:cNvPr id="30" name="1 Llamada con línea 1 (barra de énfasis)"/>
          <p:cNvSpPr/>
          <p:nvPr/>
        </p:nvSpPr>
        <p:spPr>
          <a:xfrm>
            <a:off x="395536" y="1897202"/>
            <a:ext cx="1944216" cy="701282"/>
          </a:xfrm>
          <a:prstGeom prst="accentCallout1">
            <a:avLst>
              <a:gd name="adj1" fmla="val 46839"/>
              <a:gd name="adj2" fmla="val 86489"/>
              <a:gd name="adj3" fmla="val 97368"/>
              <a:gd name="adj4" fmla="val 164600"/>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400" b="1" smtClean="0">
                <a:solidFill>
                  <a:srgbClr val="4BACC6">
                    <a:lumMod val="50000"/>
                  </a:srgbClr>
                </a:solidFill>
              </a:rPr>
              <a:t>Biodiversity &amp; </a:t>
            </a:r>
          </a:p>
          <a:p>
            <a:r>
              <a:rPr lang="en-GB" sz="1400" b="1" smtClean="0">
                <a:solidFill>
                  <a:srgbClr val="4BACC6">
                    <a:lumMod val="50000"/>
                  </a:srgbClr>
                </a:solidFill>
              </a:rPr>
              <a:t>Biology (2)</a:t>
            </a:r>
          </a:p>
          <a:p>
            <a:pPr marL="265113" indent="-177800"/>
            <a:r>
              <a:rPr lang="en-GB" smtClean="0">
                <a:solidFill>
                  <a:srgbClr val="4BACC6">
                    <a:lumMod val="50000"/>
                  </a:srgbClr>
                </a:solidFill>
              </a:rPr>
              <a:t>•	Biodiversity maps in marine species</a:t>
            </a:r>
          </a:p>
          <a:p>
            <a:pPr marL="265113" indent="-177800"/>
            <a:r>
              <a:rPr lang="en-GB" smtClean="0">
                <a:solidFill>
                  <a:srgbClr val="4BACC6">
                    <a:lumMod val="50000"/>
                  </a:srgbClr>
                </a:solidFill>
              </a:rPr>
              <a:t>•	Gait simulation</a:t>
            </a:r>
            <a:endParaRPr lang="en-GB">
              <a:solidFill>
                <a:srgbClr val="4BACC6">
                  <a:lumMod val="50000"/>
                </a:srgbClr>
              </a:solidFill>
            </a:endParaRPr>
          </a:p>
        </p:txBody>
      </p:sp>
      <p:sp>
        <p:nvSpPr>
          <p:cNvPr id="31" name="1 Llamada con línea 1 (barra de énfasis)"/>
          <p:cNvSpPr/>
          <p:nvPr/>
        </p:nvSpPr>
        <p:spPr>
          <a:xfrm>
            <a:off x="2339752" y="1611594"/>
            <a:ext cx="1944216" cy="665278"/>
          </a:xfrm>
          <a:prstGeom prst="accentCallout1">
            <a:avLst>
              <a:gd name="adj1" fmla="val 63810"/>
              <a:gd name="adj2" fmla="val 97868"/>
              <a:gd name="adj3" fmla="val 162314"/>
              <a:gd name="adj4" fmla="val 103234"/>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smtClean="0">
                <a:solidFill>
                  <a:srgbClr val="215968"/>
                </a:solidFill>
              </a:rPr>
              <a:t>Civil Protection (1)</a:t>
            </a:r>
          </a:p>
          <a:p>
            <a:pPr marL="265113" indent="-177800"/>
            <a:r>
              <a:rPr lang="en-GB" smtClean="0">
                <a:solidFill>
                  <a:srgbClr val="4BACC6">
                    <a:lumMod val="50000"/>
                  </a:srgbClr>
                </a:solidFill>
              </a:rPr>
              <a:t>•	Fire Risk estimation and fire propagation</a:t>
            </a:r>
            <a:endParaRPr lang="en-GB">
              <a:solidFill>
                <a:srgbClr val="4BACC6">
                  <a:lumMod val="50000"/>
                </a:srgbClr>
              </a:solidFill>
            </a:endParaRPr>
          </a:p>
        </p:txBody>
      </p:sp>
      <p:sp>
        <p:nvSpPr>
          <p:cNvPr id="32" name="1 Llamada con línea 1 (barra de énfasis)"/>
          <p:cNvSpPr/>
          <p:nvPr/>
        </p:nvSpPr>
        <p:spPr>
          <a:xfrm>
            <a:off x="3995936" y="5784892"/>
            <a:ext cx="2520280" cy="757354"/>
          </a:xfrm>
          <a:prstGeom prst="accentCallout1">
            <a:avLst>
              <a:gd name="adj1" fmla="val 13719"/>
              <a:gd name="adj2" fmla="val 97782"/>
              <a:gd name="adj3" fmla="val -121118"/>
              <a:gd name="adj4" fmla="val 58730"/>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Bef>
                <a:spcPts val="300"/>
              </a:spcBef>
            </a:pPr>
            <a:r>
              <a:rPr lang="en-GB" sz="1400" b="1" dirty="0" err="1" smtClean="0">
                <a:solidFill>
                  <a:srgbClr val="4BACC6">
                    <a:lumMod val="50000"/>
                  </a:srgbClr>
                </a:solidFill>
              </a:rPr>
              <a:t>Mech</a:t>
            </a:r>
            <a:r>
              <a:rPr lang="en-GB" sz="1400" b="1" dirty="0" smtClean="0">
                <a:solidFill>
                  <a:srgbClr val="4BACC6">
                    <a:lumMod val="50000"/>
                  </a:srgbClr>
                </a:solidFill>
              </a:rPr>
              <a:t>, Naval &amp; Aero. Eng. (2)</a:t>
            </a:r>
          </a:p>
          <a:p>
            <a:pPr marL="176213" indent="-176213"/>
            <a:r>
              <a:rPr lang="en-GB" dirty="0" smtClean="0">
                <a:solidFill>
                  <a:srgbClr val="4BACC6">
                    <a:lumMod val="50000"/>
                  </a:srgbClr>
                </a:solidFill>
              </a:rPr>
              <a:t>•	Vessels monitoring</a:t>
            </a:r>
          </a:p>
          <a:p>
            <a:pPr marL="176213" indent="-176213"/>
            <a:r>
              <a:rPr lang="en-GB" dirty="0" smtClean="0">
                <a:solidFill>
                  <a:srgbClr val="4BACC6">
                    <a:lumMod val="50000"/>
                  </a:srgbClr>
                </a:solidFill>
              </a:rPr>
              <a:t>•	Bevel gear manufacturing simulation</a:t>
            </a:r>
          </a:p>
          <a:p>
            <a:pPr marL="176213" indent="-176213"/>
            <a:r>
              <a:rPr lang="en-GB" dirty="0" smtClean="0">
                <a:solidFill>
                  <a:srgbClr val="4BACC6">
                    <a:lumMod val="50000"/>
                  </a:srgbClr>
                </a:solidFill>
              </a:rPr>
              <a:t> </a:t>
            </a:r>
            <a:endParaRPr lang="en-GB" dirty="0">
              <a:solidFill>
                <a:srgbClr val="4BACC6">
                  <a:lumMod val="50000"/>
                </a:srgbClr>
              </a:solidFill>
            </a:endParaRPr>
          </a:p>
        </p:txBody>
      </p:sp>
      <p:sp>
        <p:nvSpPr>
          <p:cNvPr id="6" name="5 Marcador de pie de página"/>
          <p:cNvSpPr>
            <a:spLocks noGrp="1"/>
          </p:cNvSpPr>
          <p:nvPr>
            <p:ph type="ftr" sz="quarter" idx="4294967295"/>
          </p:nvPr>
        </p:nvSpPr>
        <p:spPr>
          <a:xfrm>
            <a:off x="1371600" y="6597352"/>
            <a:ext cx="7772400" cy="189715"/>
          </a:xfrm>
          <a:prstGeom prst="rect">
            <a:avLst/>
          </a:prstGeom>
        </p:spPr>
        <p:txBody>
          <a:body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217520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9852"/>
            <a:ext cx="8229600" cy="884548"/>
          </a:xfrm>
        </p:spPr>
        <p:txBody>
          <a:bodyPr/>
          <a:lstStyle/>
          <a:p>
            <a:r>
              <a:rPr lang="en-US" dirty="0" smtClean="0"/>
              <a:t>Parallelism over Users and Usages</a:t>
            </a:r>
            <a:endParaRPr lang="en-US" dirty="0"/>
          </a:p>
        </p:txBody>
      </p:sp>
      <p:sp>
        <p:nvSpPr>
          <p:cNvPr id="3" name="Content Placeholder 2"/>
          <p:cNvSpPr>
            <a:spLocks noGrp="1"/>
          </p:cNvSpPr>
          <p:nvPr>
            <p:ph idx="1"/>
          </p:nvPr>
        </p:nvSpPr>
        <p:spPr>
          <a:xfrm>
            <a:off x="27494" y="762000"/>
            <a:ext cx="9116505" cy="4525963"/>
          </a:xfrm>
        </p:spPr>
        <p:txBody>
          <a:bodyPr/>
          <a:lstStyle/>
          <a:p>
            <a:r>
              <a:rPr lang="en-US" sz="2400" dirty="0" smtClean="0"/>
              <a:t>“</a:t>
            </a:r>
            <a:r>
              <a:rPr lang="en-US" sz="2400" b="1" dirty="0" smtClean="0"/>
              <a:t>Long </a:t>
            </a:r>
            <a:r>
              <a:rPr lang="en-US" sz="2400" b="1" dirty="0"/>
              <a:t>tail of science</a:t>
            </a:r>
            <a:r>
              <a:rPr lang="en-US" sz="2400" dirty="0"/>
              <a:t>” </a:t>
            </a:r>
            <a:r>
              <a:rPr lang="en-US" sz="2400" dirty="0" smtClean="0"/>
              <a:t>can be an important </a:t>
            </a:r>
            <a:r>
              <a:rPr lang="en-US" sz="2400" dirty="0"/>
              <a:t>usage mode of clouds. </a:t>
            </a:r>
            <a:endParaRPr lang="en-US" sz="2400" dirty="0" smtClean="0"/>
          </a:p>
          <a:p>
            <a:r>
              <a:rPr lang="en-US" sz="2400" dirty="0" smtClean="0"/>
              <a:t>In </a:t>
            </a:r>
            <a:r>
              <a:rPr lang="en-US" sz="2400" dirty="0"/>
              <a:t>some areas like particle physics and astronomy, i.e. “</a:t>
            </a:r>
            <a:r>
              <a:rPr lang="en-US" sz="2400" b="1" dirty="0"/>
              <a:t>big science</a:t>
            </a:r>
            <a:r>
              <a:rPr lang="en-US" sz="2400" dirty="0"/>
              <a:t>”, there are just a few major instruments generating now petascale data driving discovery in a coordinated fashion. </a:t>
            </a:r>
            <a:endParaRPr lang="en-US" sz="2400" dirty="0" smtClean="0"/>
          </a:p>
          <a:p>
            <a:r>
              <a:rPr lang="en-US" sz="2400" dirty="0" smtClean="0"/>
              <a:t>In </a:t>
            </a:r>
            <a:r>
              <a:rPr lang="en-US" sz="2400" dirty="0"/>
              <a:t>other areas such as genomics and environmental science, there are many </a:t>
            </a:r>
            <a:r>
              <a:rPr lang="en-US" sz="2400" b="1" dirty="0"/>
              <a:t>“individual” researchers </a:t>
            </a:r>
            <a:r>
              <a:rPr lang="en-US" sz="2400" dirty="0"/>
              <a:t>with distributed collection and analysis of data whose total data and processing needs can match the size of big science. </a:t>
            </a:r>
            <a:endParaRPr lang="en-US" sz="2400" dirty="0" smtClean="0"/>
          </a:p>
          <a:p>
            <a:pPr lvl="1"/>
            <a:r>
              <a:rPr lang="en-US" sz="2000" dirty="0" smtClean="0"/>
              <a:t>Multiple users of QuakeSim portal (user parallelism)</a:t>
            </a:r>
            <a:endParaRPr lang="en-US" sz="2000" dirty="0" smtClean="0"/>
          </a:p>
          <a:p>
            <a:r>
              <a:rPr lang="en-US" sz="2400" b="1" dirty="0" smtClean="0"/>
              <a:t>Clouds </a:t>
            </a:r>
            <a:r>
              <a:rPr lang="en-US" sz="2400" dirty="0"/>
              <a:t>can provide scaling </a:t>
            </a:r>
            <a:r>
              <a:rPr lang="en-US" sz="2400" dirty="0" smtClean="0"/>
              <a:t>convenient resources </a:t>
            </a:r>
            <a:r>
              <a:rPr lang="en-US" sz="2400" dirty="0"/>
              <a:t>for this important aspect of science</a:t>
            </a:r>
            <a:r>
              <a:rPr lang="en-US" sz="2400" dirty="0" smtClean="0"/>
              <a:t>.</a:t>
            </a:r>
          </a:p>
          <a:p>
            <a:r>
              <a:rPr lang="en-US" sz="2400" dirty="0" smtClean="0"/>
              <a:t>Can be </a:t>
            </a:r>
            <a:r>
              <a:rPr lang="en-US" sz="2400" b="1" dirty="0" smtClean="0"/>
              <a:t>map only </a:t>
            </a:r>
            <a:r>
              <a:rPr lang="en-US" sz="2400" dirty="0" smtClean="0"/>
              <a:t>use of MapReduce if different usages naturally linked e.g. </a:t>
            </a:r>
            <a:r>
              <a:rPr lang="en-US" sz="2400" dirty="0" smtClean="0"/>
              <a:t>multiple runs of Virtual California (usage parallelism)</a:t>
            </a:r>
            <a:endParaRPr lang="en-US" sz="2400" dirty="0" smtClean="0"/>
          </a:p>
          <a:p>
            <a:pPr lvl="1"/>
            <a:r>
              <a:rPr lang="en-US" sz="2000" dirty="0" smtClean="0"/>
              <a:t>Collecting together or summarizing multiple “maps” is a </a:t>
            </a:r>
            <a:r>
              <a:rPr lang="en-US" sz="2000" b="1" dirty="0" smtClean="0"/>
              <a:t>simple Reduction</a:t>
            </a:r>
            <a:endParaRPr lang="en-US" sz="2000" b="1" dirty="0"/>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16</a:t>
            </a:fld>
            <a:endParaRPr lang="en-US"/>
          </a:p>
        </p:txBody>
      </p:sp>
    </p:spTree>
    <p:extLst>
      <p:ext uri="{BB962C8B-B14F-4D97-AF65-F5344CB8AC3E}">
        <p14:creationId xmlns:p14="http://schemas.microsoft.com/office/powerpoint/2010/main" val="30625741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Internet of Things and the Cloud </a:t>
            </a:r>
            <a:endParaRPr lang="en-US" dirty="0"/>
          </a:p>
        </p:txBody>
      </p:sp>
      <p:sp>
        <p:nvSpPr>
          <p:cNvPr id="3" name="Content Placeholder 2"/>
          <p:cNvSpPr>
            <a:spLocks noGrp="1"/>
          </p:cNvSpPr>
          <p:nvPr>
            <p:ph idx="1"/>
          </p:nvPr>
        </p:nvSpPr>
        <p:spPr>
          <a:xfrm>
            <a:off x="58132" y="838200"/>
            <a:ext cx="9110221" cy="5105400"/>
          </a:xfrm>
        </p:spPr>
        <p:txBody>
          <a:bodyPr/>
          <a:lstStyle/>
          <a:p>
            <a:r>
              <a:rPr lang="en-US" sz="2400" dirty="0" smtClean="0"/>
              <a:t>It </a:t>
            </a:r>
            <a:r>
              <a:rPr lang="en-US" sz="2400" dirty="0"/>
              <a:t>is projected that there will </a:t>
            </a:r>
            <a:r>
              <a:rPr lang="en-US" sz="2400" dirty="0" smtClean="0"/>
              <a:t>be </a:t>
            </a:r>
            <a:r>
              <a:rPr lang="en-US" sz="2400" b="1" dirty="0" smtClean="0">
                <a:solidFill>
                  <a:srgbClr val="FF0000"/>
                </a:solidFill>
              </a:rPr>
              <a:t>24 </a:t>
            </a:r>
            <a:r>
              <a:rPr lang="en-US" sz="2400" b="1" dirty="0">
                <a:solidFill>
                  <a:srgbClr val="FF0000"/>
                </a:solidFill>
              </a:rPr>
              <a:t>billion devices </a:t>
            </a:r>
            <a:r>
              <a:rPr lang="en-US" sz="2400" dirty="0"/>
              <a:t>on the </a:t>
            </a:r>
            <a:r>
              <a:rPr lang="en-US" sz="2400" dirty="0" smtClean="0"/>
              <a:t>Internet by 2020.  </a:t>
            </a:r>
            <a:r>
              <a:rPr lang="en-US" sz="2400" dirty="0"/>
              <a:t>Most will be small sensors that send streams of information into the cloud where it will be processed and integrated with other streams and turned into knowledge that will help our lives in a </a:t>
            </a:r>
            <a:r>
              <a:rPr lang="en-US" sz="2400" dirty="0" smtClean="0"/>
              <a:t>multitude of </a:t>
            </a:r>
            <a:r>
              <a:rPr lang="en-US" sz="2400" dirty="0"/>
              <a:t>small and big ways.  </a:t>
            </a:r>
            <a:endParaRPr lang="en-US" sz="2400" dirty="0" smtClean="0"/>
          </a:p>
          <a:p>
            <a:r>
              <a:rPr lang="en-US" sz="2400" dirty="0" smtClean="0"/>
              <a:t>The</a:t>
            </a:r>
            <a:r>
              <a:rPr lang="en-US" sz="2400" b="1" dirty="0" smtClean="0"/>
              <a:t> </a:t>
            </a:r>
            <a:r>
              <a:rPr lang="en-US" sz="2400" b="1" dirty="0"/>
              <a:t>cloud </a:t>
            </a:r>
            <a:r>
              <a:rPr lang="en-US" sz="2400" dirty="0"/>
              <a:t>will become increasing important as a controller of and </a:t>
            </a:r>
            <a:r>
              <a:rPr lang="en-US" sz="2400" b="1" dirty="0"/>
              <a:t>resource provider for the Internet of Things. </a:t>
            </a:r>
            <a:endParaRPr lang="en-US" sz="2400" b="1" dirty="0" smtClean="0"/>
          </a:p>
          <a:p>
            <a:r>
              <a:rPr lang="en-US" sz="2400" dirty="0" smtClean="0"/>
              <a:t>As </a:t>
            </a:r>
            <a:r>
              <a:rPr lang="en-US" sz="2400" dirty="0"/>
              <a:t>well as today’s use for smart phone and gaming console support, </a:t>
            </a:r>
            <a:r>
              <a:rPr lang="en-US" sz="2400" dirty="0" smtClean="0"/>
              <a:t>“Intelligent River” “smart </a:t>
            </a:r>
            <a:r>
              <a:rPr lang="en-US" sz="2400" dirty="0"/>
              <a:t>homes” and “ubiquitous cities” build on this vision and we could expect a growth in cloud supported/controlled</a:t>
            </a:r>
            <a:r>
              <a:rPr lang="en-US" sz="2400" b="1" dirty="0"/>
              <a:t> robotics</a:t>
            </a:r>
            <a:r>
              <a:rPr lang="en-US" sz="2400" dirty="0" smtClean="0"/>
              <a:t>.</a:t>
            </a:r>
          </a:p>
          <a:p>
            <a:r>
              <a:rPr lang="en-US" sz="2400" dirty="0" smtClean="0"/>
              <a:t>Some of these “things” will be supporting </a:t>
            </a:r>
            <a:r>
              <a:rPr lang="en-US" sz="2400" dirty="0" smtClean="0"/>
              <a:t>science (Seismic and GPS sensors)</a:t>
            </a:r>
            <a:endParaRPr lang="en-US" sz="2400" dirty="0" smtClean="0"/>
          </a:p>
          <a:p>
            <a:r>
              <a:rPr lang="en-US" sz="2400" dirty="0" smtClean="0"/>
              <a:t>Natural parallelism over “things</a:t>
            </a:r>
            <a:r>
              <a:rPr lang="en-US" sz="2400" dirty="0" smtClean="0"/>
              <a:t>” </a:t>
            </a:r>
            <a:r>
              <a:rPr lang="en-US" sz="2400" dirty="0" smtClean="0"/>
              <a:t>; </a:t>
            </a:r>
            <a:r>
              <a:rPr lang="en-US" sz="2400" dirty="0" smtClean="0"/>
              <a:t>“</a:t>
            </a:r>
            <a:r>
              <a:rPr lang="en-US" sz="2400" dirty="0" smtClean="0"/>
              <a:t>Things” are distributed and so form a Grid</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17</a:t>
            </a:fld>
            <a:endParaRPr lang="en-US"/>
          </a:p>
        </p:txBody>
      </p:sp>
    </p:spTree>
    <p:extLst>
      <p:ext uri="{BB962C8B-B14F-4D97-AF65-F5344CB8AC3E}">
        <p14:creationId xmlns:p14="http://schemas.microsoft.com/office/powerpoint/2010/main" val="25346682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pPr/>
              <a:t>18</a:t>
            </a:fld>
            <a:endParaRPr lang="en-US"/>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74" t="5305" b="1067"/>
          <a:stretch/>
        </p:blipFill>
        <p:spPr bwMode="auto">
          <a:xfrm>
            <a:off x="11723" y="1"/>
            <a:ext cx="911971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38200" y="6386180"/>
            <a:ext cx="3376822" cy="369332"/>
          </a:xfrm>
          <a:prstGeom prst="rect">
            <a:avLst/>
          </a:prstGeom>
          <a:noFill/>
        </p:spPr>
        <p:txBody>
          <a:bodyPr wrap="none" rtlCol="0">
            <a:spAutoFit/>
          </a:bodyPr>
          <a:lstStyle/>
          <a:p>
            <a:r>
              <a:rPr lang="en-US" dirty="0" smtClean="0"/>
              <a:t>Cloud based robotics from Google</a:t>
            </a:r>
            <a:endParaRPr lang="en-US" dirty="0"/>
          </a:p>
        </p:txBody>
      </p:sp>
    </p:spTree>
    <p:extLst>
      <p:ext uri="{BB962C8B-B14F-4D97-AF65-F5344CB8AC3E}">
        <p14:creationId xmlns:p14="http://schemas.microsoft.com/office/powerpoint/2010/main" val="10209048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848600" cy="914400"/>
          </a:xfrm>
        </p:spPr>
        <p:txBody>
          <a:bodyPr>
            <a:normAutofit/>
          </a:bodyPr>
          <a:lstStyle/>
          <a:p>
            <a:r>
              <a:rPr lang="en-US" b="1" dirty="0" smtClean="0"/>
              <a:t>Sensors (Things) as a Service</a:t>
            </a:r>
            <a:endParaRPr lang="en-US" sz="3600" dirty="0"/>
          </a:p>
        </p:txBody>
      </p:sp>
      <p:pic>
        <p:nvPicPr>
          <p:cNvPr id="4" name="Picture 3" descr="clouds-0001.jpg"/>
          <p:cNvPicPr>
            <a:picLocks noChangeAspect="1"/>
          </p:cNvPicPr>
          <p:nvPr/>
        </p:nvPicPr>
        <p:blipFill>
          <a:blip r:embed="rId4" cstate="print"/>
          <a:stretch>
            <a:fillRect/>
          </a:stretch>
        </p:blipFill>
        <p:spPr>
          <a:xfrm>
            <a:off x="3886201" y="2895604"/>
            <a:ext cx="5257799" cy="3067050"/>
          </a:xfrm>
          <a:prstGeom prst="rect">
            <a:avLst/>
          </a:prstGeom>
        </p:spPr>
      </p:pic>
      <p:pic>
        <p:nvPicPr>
          <p:cNvPr id="1029" name="Picture 5"/>
          <p:cNvPicPr>
            <a:picLocks noChangeAspect="1" noChangeArrowheads="1"/>
          </p:cNvPicPr>
          <p:nvPr/>
        </p:nvPicPr>
        <p:blipFill>
          <a:blip r:embed="rId5" cstate="print"/>
          <a:srcRect/>
          <a:stretch>
            <a:fillRect/>
          </a:stretch>
        </p:blipFill>
        <p:spPr bwMode="auto">
          <a:xfrm>
            <a:off x="4295781" y="932878"/>
            <a:ext cx="1162050" cy="981076"/>
          </a:xfrm>
          <a:prstGeom prst="rect">
            <a:avLst/>
          </a:prstGeom>
          <a:noFill/>
          <a:ln w="9525">
            <a:noFill/>
            <a:miter lim="800000"/>
            <a:headEnd/>
            <a:tailEnd/>
          </a:ln>
        </p:spPr>
      </p:pic>
      <p:sp>
        <p:nvSpPr>
          <p:cNvPr id="12" name="Oval 11"/>
          <p:cNvSpPr/>
          <p:nvPr/>
        </p:nvSpPr>
        <p:spPr>
          <a:xfrm flipV="1">
            <a:off x="4419600" y="4343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3" name="Oval 12"/>
          <p:cNvSpPr/>
          <p:nvPr/>
        </p:nvSpPr>
        <p:spPr>
          <a:xfrm flipV="1">
            <a:off x="4572000" y="53340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Oval 13"/>
          <p:cNvSpPr/>
          <p:nvPr/>
        </p:nvSpPr>
        <p:spPr>
          <a:xfrm flipV="1">
            <a:off x="4724400" y="3200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5" name="Oval 14"/>
          <p:cNvSpPr/>
          <p:nvPr/>
        </p:nvSpPr>
        <p:spPr>
          <a:xfrm flipV="1">
            <a:off x="6019800" y="3200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6" name="Oval 15"/>
          <p:cNvSpPr/>
          <p:nvPr/>
        </p:nvSpPr>
        <p:spPr>
          <a:xfrm flipV="1">
            <a:off x="7086600" y="3200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7" name="Oval 16"/>
          <p:cNvSpPr/>
          <p:nvPr/>
        </p:nvSpPr>
        <p:spPr>
          <a:xfrm flipV="1">
            <a:off x="4191000" y="3581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19" name="Straight Arrow Connector 18"/>
          <p:cNvCxnSpPr/>
          <p:nvPr/>
        </p:nvCxnSpPr>
        <p:spPr>
          <a:xfrm rot="16200000" flipH="1">
            <a:off x="3429000" y="1905001"/>
            <a:ext cx="1219200" cy="1219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895600" y="3581401"/>
            <a:ext cx="14478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209800" y="2133601"/>
            <a:ext cx="1981200" cy="1447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95600" y="5410201"/>
            <a:ext cx="1524000" cy="76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H="1">
            <a:off x="5029200" y="2133601"/>
            <a:ext cx="11430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6457950" y="2537460"/>
            <a:ext cx="838200" cy="304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876806" y="3810001"/>
            <a:ext cx="2080249" cy="369332"/>
          </a:xfrm>
          <a:prstGeom prst="rect">
            <a:avLst/>
          </a:prstGeom>
          <a:noFill/>
          <a:ln w="38100">
            <a:solidFill>
              <a:srgbClr val="FF0000"/>
            </a:solidFill>
          </a:ln>
        </p:spPr>
        <p:txBody>
          <a:bodyPr wrap="none" rtlCol="0">
            <a:spAutoFit/>
          </a:bodyPr>
          <a:lstStyle/>
          <a:p>
            <a:r>
              <a:rPr lang="en-US" b="1" dirty="0" smtClean="0">
                <a:solidFill>
                  <a:srgbClr val="FF0000"/>
                </a:solidFill>
              </a:rPr>
              <a:t>Sensors as a Service</a:t>
            </a:r>
            <a:endParaRPr lang="en-US" b="1" dirty="0">
              <a:solidFill>
                <a:srgbClr val="FF0000"/>
              </a:solidFill>
            </a:endParaRPr>
          </a:p>
        </p:txBody>
      </p:sp>
      <p:sp>
        <p:nvSpPr>
          <p:cNvPr id="32" name="Rectangle 31"/>
          <p:cNvSpPr/>
          <p:nvPr/>
        </p:nvSpPr>
        <p:spPr>
          <a:xfrm>
            <a:off x="7086600" y="4259911"/>
            <a:ext cx="1752600" cy="171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rPr>
              <a:t>Sensor Processing as a Service (could use</a:t>
            </a:r>
            <a:br>
              <a:rPr lang="en-US" sz="2000" b="1" dirty="0" smtClean="0">
                <a:solidFill>
                  <a:prstClr val="white"/>
                </a:solidFill>
              </a:rPr>
            </a:br>
            <a:r>
              <a:rPr lang="en-US" sz="2000" b="1" dirty="0" smtClean="0">
                <a:solidFill>
                  <a:prstClr val="white"/>
                </a:solidFill>
              </a:rPr>
              <a:t>MapReduce)</a:t>
            </a:r>
            <a:endParaRPr lang="en-US" sz="2000" b="1" dirty="0">
              <a:solidFill>
                <a:prstClr val="white"/>
              </a:solidFill>
            </a:endParaRPr>
          </a:p>
        </p:txBody>
      </p:sp>
      <p:pic>
        <p:nvPicPr>
          <p:cNvPr id="7169" name="Picture 1"/>
          <p:cNvPicPr>
            <a:picLocks noChangeAspect="1" noChangeArrowheads="1"/>
          </p:cNvPicPr>
          <p:nvPr/>
        </p:nvPicPr>
        <p:blipFill>
          <a:blip r:embed="rId6" cstate="print"/>
          <a:srcRect/>
          <a:stretch>
            <a:fillRect/>
          </a:stretch>
        </p:blipFill>
        <p:spPr bwMode="auto">
          <a:xfrm>
            <a:off x="1143000" y="2895601"/>
            <a:ext cx="1447800" cy="1447800"/>
          </a:xfrm>
          <a:prstGeom prst="rect">
            <a:avLst/>
          </a:prstGeom>
          <a:noFill/>
          <a:ln w="9525">
            <a:noFill/>
            <a:miter lim="800000"/>
            <a:headEnd/>
            <a:tailEnd/>
          </a:ln>
        </p:spPr>
      </p:pic>
      <p:pic>
        <p:nvPicPr>
          <p:cNvPr id="7170" name="Picture 2"/>
          <p:cNvPicPr>
            <a:picLocks noChangeAspect="1" noChangeArrowheads="1"/>
          </p:cNvPicPr>
          <p:nvPr/>
        </p:nvPicPr>
        <p:blipFill>
          <a:blip r:embed="rId7" cstate="print"/>
          <a:srcRect/>
          <a:stretch>
            <a:fillRect/>
          </a:stretch>
        </p:blipFill>
        <p:spPr bwMode="auto">
          <a:xfrm>
            <a:off x="152400" y="4876801"/>
            <a:ext cx="2743200" cy="1179576"/>
          </a:xfrm>
          <a:prstGeom prst="rect">
            <a:avLst/>
          </a:prstGeom>
          <a:noFill/>
          <a:ln w="9525">
            <a:noFill/>
            <a:miter lim="800000"/>
            <a:headEnd/>
            <a:tailEnd/>
          </a:ln>
        </p:spPr>
      </p:pic>
      <p:pic>
        <p:nvPicPr>
          <p:cNvPr id="7171" name="Picture 3"/>
          <p:cNvPicPr>
            <a:picLocks noChangeAspect="1" noChangeArrowheads="1"/>
          </p:cNvPicPr>
          <p:nvPr/>
        </p:nvPicPr>
        <p:blipFill>
          <a:blip r:embed="rId8" cstate="print"/>
          <a:srcRect/>
          <a:stretch>
            <a:fillRect/>
          </a:stretch>
        </p:blipFill>
        <p:spPr bwMode="auto">
          <a:xfrm>
            <a:off x="5029200" y="4276728"/>
            <a:ext cx="1714500" cy="1685926"/>
          </a:xfrm>
          <a:prstGeom prst="rect">
            <a:avLst/>
          </a:prstGeom>
          <a:noFill/>
          <a:ln w="9525">
            <a:noFill/>
            <a:miter lim="800000"/>
            <a:headEnd/>
            <a:tailEnd/>
          </a:ln>
        </p:spPr>
      </p:pic>
      <p:pic>
        <p:nvPicPr>
          <p:cNvPr id="7172" name="Picture 4"/>
          <p:cNvPicPr>
            <a:picLocks noChangeAspect="1" noChangeArrowheads="1"/>
          </p:cNvPicPr>
          <p:nvPr/>
        </p:nvPicPr>
        <p:blipFill>
          <a:blip r:embed="rId9" cstate="print"/>
          <a:srcRect/>
          <a:stretch>
            <a:fillRect/>
          </a:stretch>
        </p:blipFill>
        <p:spPr bwMode="auto">
          <a:xfrm>
            <a:off x="512443" y="1423416"/>
            <a:ext cx="1343027" cy="1343024"/>
          </a:xfrm>
          <a:prstGeom prst="rect">
            <a:avLst/>
          </a:prstGeom>
          <a:noFill/>
          <a:ln w="9525">
            <a:noFill/>
            <a:miter lim="800000"/>
            <a:headEnd/>
            <a:tailEnd/>
          </a:ln>
        </p:spPr>
      </p:pic>
      <p:sp>
        <p:nvSpPr>
          <p:cNvPr id="3" name="TextBox 2"/>
          <p:cNvSpPr txBox="1"/>
          <p:nvPr/>
        </p:nvSpPr>
        <p:spPr>
          <a:xfrm>
            <a:off x="161544" y="4429129"/>
            <a:ext cx="2758704" cy="461665"/>
          </a:xfrm>
          <a:prstGeom prst="rect">
            <a:avLst/>
          </a:prstGeom>
          <a:noFill/>
        </p:spPr>
        <p:txBody>
          <a:bodyPr wrap="none" rtlCol="0">
            <a:spAutoFit/>
          </a:bodyPr>
          <a:lstStyle/>
          <a:p>
            <a:r>
              <a:rPr lang="en-US" sz="2400" dirty="0" smtClean="0"/>
              <a:t>A larger sensor ………</a:t>
            </a:r>
            <a:endParaRPr lang="en-US" sz="2400" dirty="0"/>
          </a:p>
        </p:txBody>
      </p:sp>
      <p:sp>
        <p:nvSpPr>
          <p:cNvPr id="27" name="TextBox 26"/>
          <p:cNvSpPr txBox="1"/>
          <p:nvPr/>
        </p:nvSpPr>
        <p:spPr>
          <a:xfrm>
            <a:off x="152400" y="859536"/>
            <a:ext cx="1994457" cy="461665"/>
          </a:xfrm>
          <a:prstGeom prst="rect">
            <a:avLst/>
          </a:prstGeom>
          <a:noFill/>
        </p:spPr>
        <p:txBody>
          <a:bodyPr wrap="none" rtlCol="0">
            <a:spAutoFit/>
          </a:bodyPr>
          <a:lstStyle/>
          <a:p>
            <a:r>
              <a:rPr lang="en-US" sz="2400" dirty="0" smtClean="0"/>
              <a:t>Output Sensor</a:t>
            </a:r>
            <a:endParaRPr lang="en-US" sz="2400" dirty="0"/>
          </a:p>
        </p:txBody>
      </p:sp>
      <p:pic>
        <p:nvPicPr>
          <p:cNvPr id="29" name="Picture 2" descr="http://reviews.cnet.com/i/tim/2010/06/14/product_005_540x33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35477" y="859536"/>
            <a:ext cx="1550724" cy="97064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61910" y="838200"/>
            <a:ext cx="1256728" cy="125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3" name="Object 32"/>
          <p:cNvGraphicFramePr>
            <a:graphicFrameLocks noGrp="1" noChangeAspect="1"/>
          </p:cNvGraphicFramePr>
          <p:nvPr>
            <p:extLst>
              <p:ext uri="{D42A27DB-BD31-4B8C-83A1-F6EECF244321}">
                <p14:modId xmlns:p14="http://schemas.microsoft.com/office/powerpoint/2010/main" val="3047102762"/>
              </p:ext>
            </p:extLst>
          </p:nvPr>
        </p:nvGraphicFramePr>
        <p:xfrm>
          <a:off x="5791194" y="859536"/>
          <a:ext cx="1620629" cy="1367765"/>
        </p:xfrm>
        <a:graphic>
          <a:graphicData uri="http://schemas.openxmlformats.org/presentationml/2006/ole">
            <mc:AlternateContent xmlns:mc="http://schemas.openxmlformats.org/markup-compatibility/2006">
              <mc:Choice xmlns:v="urn:schemas-microsoft-com:vml" Requires="v">
                <p:oleObj spid="_x0000_s6174" name="PhotoImpact" r:id="rId12" imgW="2685714" imgH="2266667" progId="">
                  <p:embed/>
                </p:oleObj>
              </mc:Choice>
              <mc:Fallback>
                <p:oleObj name="PhotoImpact" r:id="rId12" imgW="2685714" imgH="2266667" progId="">
                  <p:embed/>
                  <p:pic>
                    <p:nvPicPr>
                      <p:cNvPr id="0" name=""/>
                      <p:cNvPicPr>
                        <a:picLocks noGrp="1"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91194" y="859536"/>
                        <a:ext cx="1620629" cy="1367765"/>
                      </a:xfrm>
                      <a:prstGeom prst="rect">
                        <a:avLst/>
                      </a:prstGeom>
                      <a:noFill/>
                      <a:ln>
                        <a:noFill/>
                      </a:ln>
                      <a:effectLst/>
                    </p:spPr>
                  </p:pic>
                </p:oleObj>
              </mc:Fallback>
            </mc:AlternateContent>
          </a:graphicData>
        </a:graphic>
      </p:graphicFrame>
      <p:sp>
        <p:nvSpPr>
          <p:cNvPr id="34" name="Oval 33"/>
          <p:cNvSpPr/>
          <p:nvPr/>
        </p:nvSpPr>
        <p:spPr>
          <a:xfrm flipV="1">
            <a:off x="8477250" y="334899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35" name="Straight Arrow Connector 34"/>
          <p:cNvCxnSpPr/>
          <p:nvPr/>
        </p:nvCxnSpPr>
        <p:spPr>
          <a:xfrm>
            <a:off x="8477250" y="2286001"/>
            <a:ext cx="76200" cy="91059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6591" y="6362339"/>
            <a:ext cx="9034461" cy="400110"/>
          </a:xfrm>
          <a:prstGeom prst="rect">
            <a:avLst/>
          </a:prstGeom>
          <a:solidFill>
            <a:schemeClr val="bg1"/>
          </a:solidFill>
        </p:spPr>
        <p:txBody>
          <a:bodyPr wrap="none" rtlCol="0">
            <a:spAutoFit/>
          </a:bodyPr>
          <a:lstStyle/>
          <a:p>
            <a:r>
              <a:rPr lang="en-US" sz="2000" b="1" u="sng" dirty="0">
                <a:hlinkClick r:id="rId14"/>
              </a:rPr>
              <a:t>https://sites.google.com/site/opensourceiotcloud</a:t>
            </a:r>
            <a:r>
              <a:rPr lang="en-US" sz="2000" b="1" u="sng" dirty="0" smtClean="0">
                <a:hlinkClick r:id="rId14"/>
              </a:rPr>
              <a:t>/</a:t>
            </a:r>
            <a:r>
              <a:rPr lang="en-US" sz="2000" b="1" dirty="0" smtClean="0"/>
              <a:t> Open Source Sensor (</a:t>
            </a:r>
            <a:r>
              <a:rPr lang="en-US" sz="2000" b="1" dirty="0" err="1" smtClean="0"/>
              <a:t>IoT</a:t>
            </a:r>
            <a:r>
              <a:rPr lang="en-US" sz="2000" b="1" dirty="0" smtClean="0"/>
              <a:t>) Cloud</a:t>
            </a:r>
            <a:endParaRPr lang="en-US" sz="2000" b="1" dirty="0"/>
          </a:p>
        </p:txBody>
      </p:sp>
    </p:spTree>
    <p:extLst>
      <p:ext uri="{BB962C8B-B14F-4D97-AF65-F5344CB8AC3E}">
        <p14:creationId xmlns:p14="http://schemas.microsoft.com/office/powerpoint/2010/main" val="760285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Some Trends</a:t>
            </a:r>
            <a:endParaRPr lang="en-US" dirty="0"/>
          </a:p>
        </p:txBody>
      </p:sp>
      <p:sp>
        <p:nvSpPr>
          <p:cNvPr id="3" name="Content Placeholder 2"/>
          <p:cNvSpPr>
            <a:spLocks noGrp="1"/>
          </p:cNvSpPr>
          <p:nvPr>
            <p:ph idx="1"/>
          </p:nvPr>
        </p:nvSpPr>
        <p:spPr>
          <a:xfrm>
            <a:off x="0" y="1066800"/>
            <a:ext cx="9144000" cy="5638800"/>
          </a:xfrm>
        </p:spPr>
        <p:txBody>
          <a:bodyPr/>
          <a:lstStyle/>
          <a:p>
            <a:pPr marL="742141" lvl="1" indent="-285438" defTabSz="913404" eaLnBrk="1" hangingPunct="1">
              <a:lnSpc>
                <a:spcPct val="80000"/>
              </a:lnSpc>
              <a:spcBef>
                <a:spcPts val="1200"/>
              </a:spcBef>
              <a:buBlip>
                <a:blip r:embed="rId3"/>
              </a:buBlip>
            </a:pPr>
            <a:r>
              <a:rPr lang="en-US" sz="2400" b="1" dirty="0">
                <a:solidFill>
                  <a:srgbClr val="FF0000"/>
                </a:solidFill>
                <a:latin typeface="Times New Roman" pitchFamily="18" charset="0"/>
                <a:ea typeface="+mn-ea"/>
                <a:cs typeface="Times New Roman" pitchFamily="18" charset="0"/>
              </a:rPr>
              <a:t>The Data Deluge</a:t>
            </a:r>
            <a:r>
              <a:rPr lang="en-US" sz="2400" dirty="0">
                <a:solidFill>
                  <a:srgbClr val="FF0000"/>
                </a:solidFill>
                <a:latin typeface="Times New Roman" pitchFamily="18" charset="0"/>
                <a:ea typeface="+mn-ea"/>
                <a:cs typeface="Times New Roman" pitchFamily="18" charset="0"/>
              </a:rPr>
              <a:t> </a:t>
            </a:r>
            <a:r>
              <a:rPr lang="en-US" sz="2400" dirty="0">
                <a:latin typeface="Times New Roman" pitchFamily="18" charset="0"/>
                <a:ea typeface="+mn-ea"/>
                <a:cs typeface="Times New Roman" pitchFamily="18" charset="0"/>
              </a:rPr>
              <a:t>is clear trend from Commercial (Amazon, e-commerce) , Community (Facebook, Search) and Scientific applications</a:t>
            </a:r>
          </a:p>
          <a:p>
            <a:pPr marL="742141" lvl="1" indent="-285438" defTabSz="913404" eaLnBrk="1" hangingPunct="1">
              <a:lnSpc>
                <a:spcPct val="80000"/>
              </a:lnSpc>
              <a:spcBef>
                <a:spcPts val="1200"/>
              </a:spcBef>
              <a:buBlip>
                <a:blip r:embed="rId3"/>
              </a:buBlip>
            </a:pPr>
            <a:r>
              <a:rPr lang="en-US" sz="2400" b="1" dirty="0">
                <a:latin typeface="Times New Roman" pitchFamily="18" charset="0"/>
                <a:ea typeface="+mn-ea"/>
                <a:cs typeface="Times New Roman" pitchFamily="18" charset="0"/>
              </a:rPr>
              <a:t>Light weight clients </a:t>
            </a:r>
            <a:r>
              <a:rPr lang="en-US" sz="2400" dirty="0">
                <a:latin typeface="Times New Roman" pitchFamily="18" charset="0"/>
                <a:ea typeface="+mn-ea"/>
                <a:cs typeface="Times New Roman" pitchFamily="18" charset="0"/>
              </a:rPr>
              <a:t>from smartphones, tablets to sensors</a:t>
            </a:r>
          </a:p>
          <a:p>
            <a:pPr marL="742141" lvl="1" indent="-285438" defTabSz="913404" eaLnBrk="1" hangingPunct="1">
              <a:lnSpc>
                <a:spcPct val="80000"/>
              </a:lnSpc>
              <a:spcBef>
                <a:spcPts val="1200"/>
              </a:spcBef>
              <a:buBlip>
                <a:blip r:embed="rId3"/>
              </a:buBlip>
            </a:pPr>
            <a:r>
              <a:rPr lang="en-US" sz="2400" b="1" dirty="0" smtClean="0">
                <a:latin typeface="Times New Roman" pitchFamily="18" charset="0"/>
                <a:ea typeface="+mn-ea"/>
                <a:cs typeface="Times New Roman" pitchFamily="18" charset="0"/>
              </a:rPr>
              <a:t>Multicore </a:t>
            </a:r>
            <a:r>
              <a:rPr lang="en-US" sz="2400" dirty="0" smtClean="0">
                <a:latin typeface="Times New Roman" pitchFamily="18" charset="0"/>
                <a:ea typeface="+mn-ea"/>
                <a:cs typeface="Times New Roman" pitchFamily="18" charset="0"/>
              </a:rPr>
              <a:t>reawakening parallel computing</a:t>
            </a:r>
          </a:p>
          <a:p>
            <a:pPr marL="742141" lvl="1" indent="-285438" defTabSz="913404" eaLnBrk="1" hangingPunct="1">
              <a:lnSpc>
                <a:spcPct val="80000"/>
              </a:lnSpc>
              <a:spcBef>
                <a:spcPts val="1200"/>
              </a:spcBef>
              <a:buBlip>
                <a:blip r:embed="rId3"/>
              </a:buBlip>
            </a:pPr>
            <a:r>
              <a:rPr lang="en-US" sz="2400" b="1" dirty="0" smtClean="0">
                <a:latin typeface="Times New Roman" pitchFamily="18" charset="0"/>
                <a:ea typeface="+mn-ea"/>
                <a:cs typeface="Times New Roman" pitchFamily="18" charset="0"/>
              </a:rPr>
              <a:t>Exascale </a:t>
            </a:r>
            <a:r>
              <a:rPr lang="en-US" sz="2400" b="1" dirty="0">
                <a:latin typeface="Times New Roman" pitchFamily="18" charset="0"/>
                <a:ea typeface="+mn-ea"/>
                <a:cs typeface="Times New Roman" pitchFamily="18" charset="0"/>
              </a:rPr>
              <a:t>initiatives </a:t>
            </a:r>
            <a:r>
              <a:rPr lang="en-US" sz="2400" dirty="0">
                <a:latin typeface="Times New Roman" pitchFamily="18" charset="0"/>
                <a:ea typeface="+mn-ea"/>
                <a:cs typeface="Times New Roman" pitchFamily="18" charset="0"/>
              </a:rPr>
              <a:t>will continue drive to high end with a simulation orientation</a:t>
            </a:r>
          </a:p>
          <a:p>
            <a:pPr marL="742141" lvl="1" indent="-285438" defTabSz="913404" eaLnBrk="1" hangingPunct="1">
              <a:lnSpc>
                <a:spcPct val="80000"/>
              </a:lnSpc>
              <a:spcBef>
                <a:spcPts val="1200"/>
              </a:spcBef>
              <a:buBlip>
                <a:blip r:embed="rId3"/>
              </a:buBlip>
            </a:pPr>
            <a:r>
              <a:rPr lang="en-US" sz="2400" b="1" dirty="0">
                <a:solidFill>
                  <a:srgbClr val="FF0000"/>
                </a:solidFill>
                <a:latin typeface="Times New Roman" pitchFamily="18" charset="0"/>
                <a:ea typeface="+mn-ea"/>
                <a:cs typeface="Times New Roman" pitchFamily="18" charset="0"/>
              </a:rPr>
              <a:t>Clouds </a:t>
            </a:r>
            <a:r>
              <a:rPr lang="en-US" sz="2400" b="1" dirty="0">
                <a:latin typeface="Times New Roman" pitchFamily="18" charset="0"/>
                <a:ea typeface="+mn-ea"/>
                <a:cs typeface="Times New Roman" pitchFamily="18" charset="0"/>
              </a:rPr>
              <a:t>with cheaper, greener, easier to use </a:t>
            </a:r>
            <a:r>
              <a:rPr lang="en-US" sz="2400" dirty="0">
                <a:latin typeface="Times New Roman" pitchFamily="18" charset="0"/>
                <a:ea typeface="+mn-ea"/>
                <a:cs typeface="Times New Roman" pitchFamily="18" charset="0"/>
              </a:rPr>
              <a:t>IT for (some) applications</a:t>
            </a:r>
          </a:p>
          <a:p>
            <a:pPr marL="742141" lvl="1" indent="-285438" defTabSz="913404" eaLnBrk="1" hangingPunct="1">
              <a:lnSpc>
                <a:spcPct val="80000"/>
              </a:lnSpc>
              <a:spcBef>
                <a:spcPts val="1200"/>
              </a:spcBef>
              <a:buBlip>
                <a:blip r:embed="rId3"/>
              </a:buBlip>
            </a:pPr>
            <a:r>
              <a:rPr lang="en-US" sz="2400" b="1" dirty="0">
                <a:latin typeface="Times New Roman" pitchFamily="18" charset="0"/>
                <a:ea typeface="+mn-ea"/>
                <a:cs typeface="Times New Roman" pitchFamily="18" charset="0"/>
              </a:rPr>
              <a:t>New jobs </a:t>
            </a:r>
            <a:r>
              <a:rPr lang="en-US" sz="2400" dirty="0">
                <a:latin typeface="Times New Roman" pitchFamily="18" charset="0"/>
                <a:ea typeface="+mn-ea"/>
                <a:cs typeface="Times New Roman" pitchFamily="18" charset="0"/>
              </a:rPr>
              <a:t>associated with new curricula</a:t>
            </a:r>
          </a:p>
          <a:p>
            <a:pPr marL="1142191" lvl="2" indent="-285438" defTabSz="913404" eaLnBrk="1" hangingPunct="1">
              <a:lnSpc>
                <a:spcPct val="80000"/>
              </a:lnSpc>
              <a:spcBef>
                <a:spcPts val="1200"/>
              </a:spcBef>
              <a:buBlip>
                <a:blip r:embed="rId3"/>
              </a:buBlip>
            </a:pPr>
            <a:r>
              <a:rPr lang="en-US" sz="2000" b="1" dirty="0">
                <a:latin typeface="Times New Roman" pitchFamily="18" charset="0"/>
                <a:ea typeface="+mn-ea"/>
                <a:cs typeface="Times New Roman" pitchFamily="18" charset="0"/>
              </a:rPr>
              <a:t>Clouds as a distributed system</a:t>
            </a:r>
            <a:r>
              <a:rPr lang="en-US" sz="2000" dirty="0">
                <a:latin typeface="Times New Roman" pitchFamily="18" charset="0"/>
                <a:ea typeface="+mn-ea"/>
                <a:cs typeface="Times New Roman" pitchFamily="18" charset="0"/>
              </a:rPr>
              <a:t> (classic CS courses)</a:t>
            </a:r>
          </a:p>
          <a:p>
            <a:pPr marL="1142191" lvl="2" indent="-285438" defTabSz="913404" eaLnBrk="1" hangingPunct="1">
              <a:lnSpc>
                <a:spcPct val="80000"/>
              </a:lnSpc>
              <a:spcBef>
                <a:spcPts val="1200"/>
              </a:spcBef>
              <a:buBlip>
                <a:blip r:embed="rId3"/>
              </a:buBlip>
            </a:pPr>
            <a:r>
              <a:rPr lang="en-US" sz="2000" b="1" dirty="0">
                <a:solidFill>
                  <a:srgbClr val="FF0000"/>
                </a:solidFill>
                <a:latin typeface="Times New Roman" pitchFamily="18" charset="0"/>
                <a:ea typeface="+mn-ea"/>
                <a:cs typeface="Times New Roman" pitchFamily="18" charset="0"/>
              </a:rPr>
              <a:t>Data </a:t>
            </a:r>
            <a:r>
              <a:rPr lang="en-US" sz="2000" b="1" dirty="0" smtClean="0">
                <a:solidFill>
                  <a:srgbClr val="FF0000"/>
                </a:solidFill>
                <a:latin typeface="Times New Roman" pitchFamily="18" charset="0"/>
                <a:ea typeface="+mn-ea"/>
                <a:cs typeface="Times New Roman" pitchFamily="18" charset="0"/>
              </a:rPr>
              <a:t>Analytics </a:t>
            </a:r>
            <a:r>
              <a:rPr lang="en-US" sz="2000" dirty="0" smtClean="0">
                <a:latin typeface="Times New Roman" pitchFamily="18" charset="0"/>
                <a:ea typeface="+mn-ea"/>
                <a:cs typeface="Times New Roman" pitchFamily="18" charset="0"/>
              </a:rPr>
              <a:t>(Important theme in academia and industry)</a:t>
            </a:r>
            <a:endParaRPr lang="en-US" sz="2000" dirty="0">
              <a:latin typeface="Times New Roman" pitchFamily="18" charset="0"/>
              <a:ea typeface="+mn-ea"/>
              <a:cs typeface="Times New Roman" pitchFamily="18" charset="0"/>
            </a:endParaRPr>
          </a:p>
          <a:p>
            <a:pPr marL="1142191" lvl="2" indent="-285438" defTabSz="913404" eaLnBrk="1" hangingPunct="1">
              <a:lnSpc>
                <a:spcPct val="80000"/>
              </a:lnSpc>
              <a:spcBef>
                <a:spcPts val="1200"/>
              </a:spcBef>
              <a:buBlip>
                <a:blip r:embed="rId3"/>
              </a:buBlip>
            </a:pPr>
            <a:r>
              <a:rPr lang="en-US" sz="2000" b="1" dirty="0">
                <a:latin typeface="Times New Roman" pitchFamily="18" charset="0"/>
                <a:ea typeface="+mn-ea"/>
                <a:cs typeface="Times New Roman" pitchFamily="18" charset="0"/>
              </a:rPr>
              <a:t>Network/Web </a:t>
            </a:r>
            <a:r>
              <a:rPr lang="en-US" sz="2000" b="1" dirty="0" smtClean="0">
                <a:latin typeface="Times New Roman" pitchFamily="18" charset="0"/>
                <a:ea typeface="+mn-ea"/>
                <a:cs typeface="Times New Roman" pitchFamily="18" charset="0"/>
              </a:rPr>
              <a:t>Science</a:t>
            </a:r>
            <a:endParaRPr lang="en-US" sz="2800" dirty="0" smtClean="0"/>
          </a:p>
          <a:p>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a:t>
            </a:fld>
            <a:endParaRPr lang="en-US"/>
          </a:p>
        </p:txBody>
      </p:sp>
    </p:spTree>
    <p:extLst>
      <p:ext uri="{BB962C8B-B14F-4D97-AF65-F5344CB8AC3E}">
        <p14:creationId xmlns:p14="http://schemas.microsoft.com/office/powerpoint/2010/main" val="1496888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smtClean="0"/>
              <a:t>Classic Parallel Computing</a:t>
            </a:r>
            <a:endParaRPr lang="en-US" dirty="0"/>
          </a:p>
        </p:txBody>
      </p:sp>
      <p:sp>
        <p:nvSpPr>
          <p:cNvPr id="3" name="Content Placeholder 2"/>
          <p:cNvSpPr>
            <a:spLocks noGrp="1"/>
          </p:cNvSpPr>
          <p:nvPr>
            <p:ph idx="1"/>
          </p:nvPr>
        </p:nvSpPr>
        <p:spPr>
          <a:xfrm>
            <a:off x="0" y="533400"/>
            <a:ext cx="9144000" cy="5410200"/>
          </a:xfrm>
        </p:spPr>
        <p:txBody>
          <a:bodyPr/>
          <a:lstStyle/>
          <a:p>
            <a:r>
              <a:rPr lang="en-US" sz="2400" b="1" dirty="0" smtClean="0">
                <a:solidFill>
                  <a:srgbClr val="FF0000"/>
                </a:solidFill>
              </a:rPr>
              <a:t>HPC: </a:t>
            </a:r>
            <a:r>
              <a:rPr lang="en-US" sz="2400" dirty="0" smtClean="0"/>
              <a:t>Typically SPMD (Single Program Multiple Data) “maps” typically processing particles or mesh points interspersed with multitude of low latency messages supported by specialized networks such as Infiniband and technologies like </a:t>
            </a:r>
            <a:r>
              <a:rPr lang="en-US" sz="2400" dirty="0" smtClean="0">
                <a:solidFill>
                  <a:srgbClr val="FF0000"/>
                </a:solidFill>
              </a:rPr>
              <a:t>MPI</a:t>
            </a:r>
          </a:p>
          <a:p>
            <a:pPr lvl="1"/>
            <a:r>
              <a:rPr lang="en-US" sz="2000" dirty="0" smtClean="0"/>
              <a:t>Often run large capability jobs with 100K (going to 1.5M) cores on same job</a:t>
            </a:r>
          </a:p>
          <a:p>
            <a:pPr lvl="1"/>
            <a:r>
              <a:rPr lang="en-US" sz="2000" dirty="0" smtClean="0"/>
              <a:t>National DoE/NSF/NASA facilities run 100% utilization</a:t>
            </a:r>
          </a:p>
          <a:p>
            <a:pPr lvl="1"/>
            <a:r>
              <a:rPr lang="en-US" sz="2000" dirty="0" smtClean="0"/>
              <a:t>Fault fragile and cannot tolerate “outlier maps” taking longer than others</a:t>
            </a:r>
          </a:p>
          <a:p>
            <a:r>
              <a:rPr lang="en-US" sz="2400" b="1" dirty="0" smtClean="0">
                <a:solidFill>
                  <a:srgbClr val="FF0000"/>
                </a:solidFill>
              </a:rPr>
              <a:t>Clouds: </a:t>
            </a:r>
            <a:r>
              <a:rPr lang="en-US" sz="2400" dirty="0" smtClean="0">
                <a:solidFill>
                  <a:srgbClr val="FF0000"/>
                </a:solidFill>
              </a:rPr>
              <a:t>MapReduce</a:t>
            </a:r>
            <a:r>
              <a:rPr lang="en-US" sz="2400" dirty="0" smtClean="0"/>
              <a:t> has asynchronous maps typically processing data points with results saved to disk. Final reduce phase integrates results from different maps</a:t>
            </a:r>
          </a:p>
          <a:p>
            <a:pPr lvl="1"/>
            <a:r>
              <a:rPr lang="en-US" sz="2000" dirty="0" smtClean="0"/>
              <a:t>Fault tolerant and does not require map synchronization</a:t>
            </a:r>
          </a:p>
          <a:p>
            <a:pPr lvl="1"/>
            <a:r>
              <a:rPr lang="en-US" sz="2000" b="1" dirty="0" smtClean="0"/>
              <a:t>Map only </a:t>
            </a:r>
            <a:r>
              <a:rPr lang="en-US" sz="2000" dirty="0" smtClean="0"/>
              <a:t>useful special case</a:t>
            </a:r>
          </a:p>
          <a:p>
            <a:r>
              <a:rPr lang="en-US" sz="2400" b="1" dirty="0" smtClean="0">
                <a:solidFill>
                  <a:srgbClr val="FF0000"/>
                </a:solidFill>
              </a:rPr>
              <a:t>HPC + Clouds</a:t>
            </a:r>
            <a:r>
              <a:rPr lang="en-US" sz="2400" b="1" dirty="0" smtClean="0"/>
              <a:t>: </a:t>
            </a:r>
            <a:r>
              <a:rPr lang="en-US" sz="2400" dirty="0" smtClean="0">
                <a:solidFill>
                  <a:srgbClr val="FF0000"/>
                </a:solidFill>
              </a:rPr>
              <a:t>Iterative MapReduce </a:t>
            </a:r>
            <a:r>
              <a:rPr lang="en-US" sz="2400" dirty="0" smtClean="0"/>
              <a:t>caches results between “MapReduce” steps and supports SPMD parallel computing with large messages as seen in parallel kernels (linear algebra) in clustering and other data mining</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20</a:t>
            </a:fld>
            <a:endParaRPr lang="en-US"/>
          </a:p>
        </p:txBody>
      </p:sp>
    </p:spTree>
    <p:extLst>
      <p:ext uri="{BB962C8B-B14F-4D97-AF65-F5344CB8AC3E}">
        <p14:creationId xmlns:p14="http://schemas.microsoft.com/office/powerpoint/2010/main" val="23252127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600" y="0"/>
            <a:ext cx="8229600" cy="1143000"/>
          </a:xfrm>
        </p:spPr>
        <p:txBody>
          <a:bodyPr/>
          <a:lstStyle/>
          <a:p>
            <a:r>
              <a:rPr lang="en-US" dirty="0" smtClean="0"/>
              <a:t>4 Forms of MapReduce</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21</a:t>
            </a:fld>
            <a:endParaRPr lang="en-US"/>
          </a:p>
        </p:txBody>
      </p:sp>
      <p:grpSp>
        <p:nvGrpSpPr>
          <p:cNvPr id="5" name="Canvas 17"/>
          <p:cNvGrpSpPr/>
          <p:nvPr/>
        </p:nvGrpSpPr>
        <p:grpSpPr>
          <a:xfrm>
            <a:off x="10493" y="1001387"/>
            <a:ext cx="9159814" cy="5105867"/>
            <a:chOff x="0" y="0"/>
            <a:chExt cx="6191250" cy="2872050"/>
          </a:xfrm>
          <a:effectLst>
            <a:outerShdw blurRad="50800" dist="38100" dir="2700000" algn="tl" rotWithShape="0">
              <a:prstClr val="black">
                <a:alpha val="40000"/>
              </a:prstClr>
            </a:outerShdw>
          </a:effectLst>
        </p:grpSpPr>
        <p:sp>
          <p:nvSpPr>
            <p:cNvPr id="6" name="Rectangle 5"/>
            <p:cNvSpPr/>
            <p:nvPr/>
          </p:nvSpPr>
          <p:spPr>
            <a:xfrm>
              <a:off x="4607862" y="543201"/>
              <a:ext cx="1383363"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7" name="Rectangle 6"/>
            <p:cNvSpPr/>
            <p:nvPr/>
          </p:nvSpPr>
          <p:spPr>
            <a:xfrm>
              <a:off x="0" y="0"/>
              <a:ext cx="6191250" cy="2872050"/>
            </a:xfrm>
            <a:prstGeom prst="rect">
              <a:avLst/>
            </a:prstGeom>
          </p:spPr>
          <p:style>
            <a:lnRef idx="1">
              <a:schemeClr val="dk1"/>
            </a:lnRef>
            <a:fillRef idx="2">
              <a:schemeClr val="dk1"/>
            </a:fillRef>
            <a:effectRef idx="1">
              <a:schemeClr val="dk1"/>
            </a:effectRef>
            <a:fontRef idx="minor">
              <a:schemeClr val="dk1"/>
            </a:fontRef>
          </p:style>
        </p:sp>
        <p:sp>
          <p:nvSpPr>
            <p:cNvPr id="8" name="Rectangle 7"/>
            <p:cNvSpPr/>
            <p:nvPr/>
          </p:nvSpPr>
          <p:spPr>
            <a:xfrm>
              <a:off x="90090" y="57151"/>
              <a:ext cx="1356156"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(a) Map Only</a:t>
              </a:r>
              <a:endParaRPr lang="en-US" sz="2400" b="1" dirty="0">
                <a:effectLst/>
                <a:ea typeface="Times New Roman"/>
                <a:cs typeface="Times New Roman"/>
              </a:endParaRPr>
            </a:p>
          </p:txBody>
        </p:sp>
        <p:sp>
          <p:nvSpPr>
            <p:cNvPr id="9" name="Rectangle 8"/>
            <p:cNvSpPr/>
            <p:nvPr/>
          </p:nvSpPr>
          <p:spPr>
            <a:xfrm>
              <a:off x="4607862" y="57151"/>
              <a:ext cx="1383363"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27432"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(d) Loosely Synchronous</a:t>
              </a:r>
              <a:endParaRPr lang="en-US" sz="2800" b="1" dirty="0">
                <a:effectLst/>
                <a:latin typeface="Times New Roman"/>
                <a:ea typeface="Times New Roman"/>
              </a:endParaRPr>
            </a:p>
          </p:txBody>
        </p:sp>
        <p:sp>
          <p:nvSpPr>
            <p:cNvPr id="10" name="Rectangle 9"/>
            <p:cNvSpPr/>
            <p:nvPr/>
          </p:nvSpPr>
          <p:spPr>
            <a:xfrm>
              <a:off x="2979435" y="57151"/>
              <a:ext cx="1628427"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(c) Iterative MapReduce</a:t>
              </a:r>
              <a:endParaRPr lang="en-US" sz="2800" b="1" dirty="0">
                <a:effectLst/>
                <a:latin typeface="Times New Roman"/>
                <a:ea typeface="Times New Roman"/>
              </a:endParaRPr>
            </a:p>
          </p:txBody>
        </p:sp>
        <p:sp>
          <p:nvSpPr>
            <p:cNvPr id="11" name="Rectangle 10"/>
            <p:cNvSpPr/>
            <p:nvPr/>
          </p:nvSpPr>
          <p:spPr>
            <a:xfrm>
              <a:off x="1446245" y="57150"/>
              <a:ext cx="1533193" cy="487752"/>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a:solidFill>
                    <a:srgbClr val="000000"/>
                  </a:solidFill>
                  <a:effectLst/>
                  <a:latin typeface="Arial"/>
                  <a:ea typeface="Times New Roman"/>
                  <a:cs typeface="Times New Roman"/>
                </a:rPr>
                <a:t>(b) Classic MapReduce</a:t>
              </a:r>
              <a:endParaRPr lang="en-US" sz="2800" b="1">
                <a:effectLst/>
                <a:latin typeface="Times New Roman"/>
                <a:ea typeface="Times New Roman"/>
              </a:endParaRPr>
            </a:p>
          </p:txBody>
        </p:sp>
        <p:sp>
          <p:nvSpPr>
            <p:cNvPr id="12" name="Rectangle 11"/>
            <p:cNvSpPr/>
            <p:nvPr/>
          </p:nvSpPr>
          <p:spPr>
            <a:xfrm>
              <a:off x="90090" y="544901"/>
              <a:ext cx="1356155" cy="1359905"/>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13" name="Rectangle 12"/>
            <p:cNvSpPr/>
            <p:nvPr/>
          </p:nvSpPr>
          <p:spPr>
            <a:xfrm>
              <a:off x="1452542" y="546757"/>
              <a:ext cx="1533192"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4" name="Group 13"/>
            <p:cNvGrpSpPr/>
            <p:nvPr/>
          </p:nvGrpSpPr>
          <p:grpSpPr>
            <a:xfrm>
              <a:off x="1488648" y="592084"/>
              <a:ext cx="1621694" cy="1252943"/>
              <a:chOff x="4697170" y="1719596"/>
              <a:chExt cx="1622044" cy="1316378"/>
            </a:xfrm>
          </p:grpSpPr>
          <p:sp>
            <p:nvSpPr>
              <p:cNvPr id="78" name="TextBox 36"/>
              <p:cNvSpPr txBox="1"/>
              <p:nvPr/>
            </p:nvSpPr>
            <p:spPr>
              <a:xfrm>
                <a:off x="5197273" y="1719596"/>
                <a:ext cx="52635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Input</a:t>
                </a:r>
                <a:endParaRPr lang="en-US" sz="2000">
                  <a:effectLst/>
                  <a:latin typeface="Times New Roman"/>
                  <a:ea typeface="Times New Roman"/>
                </a:endParaRPr>
              </a:p>
            </p:txBody>
          </p:sp>
          <p:sp>
            <p:nvSpPr>
              <p:cNvPr id="79" name="Oval 78"/>
              <p:cNvSpPr/>
              <p:nvPr/>
            </p:nvSpPr>
            <p:spPr>
              <a:xfrm>
                <a:off x="5672629"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0" name="Straight Arrow Connector 79"/>
              <p:cNvCxnSpPr/>
              <p:nvPr/>
            </p:nvCxnSpPr>
            <p:spPr>
              <a:xfrm>
                <a:off x="5786879" y="1893768"/>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nvGrpSpPr>
              <p:cNvPr id="81" name="Group 80"/>
              <p:cNvGrpSpPr/>
              <p:nvPr/>
            </p:nvGrpSpPr>
            <p:grpSpPr>
              <a:xfrm>
                <a:off x="5358435" y="2227111"/>
                <a:ext cx="170613" cy="18288"/>
                <a:chOff x="661555" y="648462"/>
                <a:chExt cx="170688" cy="18288"/>
              </a:xfrm>
            </p:grpSpPr>
            <p:sp>
              <p:nvSpPr>
                <p:cNvPr id="101" name="Oval 100"/>
                <p:cNvSpPr/>
                <p:nvPr/>
              </p:nvSpPr>
              <p:spPr>
                <a:xfrm>
                  <a:off x="6615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2" name="Oval 101"/>
                <p:cNvSpPr/>
                <p:nvPr/>
              </p:nvSpPr>
              <p:spPr>
                <a:xfrm>
                  <a:off x="8139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82" name="TextBox 48"/>
              <p:cNvSpPr txBox="1"/>
              <p:nvPr/>
            </p:nvSpPr>
            <p:spPr>
              <a:xfrm>
                <a:off x="5834738" y="2005819"/>
                <a:ext cx="45383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map</a:t>
                </a:r>
                <a:endParaRPr lang="en-US" sz="2000" dirty="0">
                  <a:effectLst/>
                  <a:latin typeface="Times New Roman"/>
                  <a:ea typeface="Times New Roman"/>
                </a:endParaRPr>
              </a:p>
            </p:txBody>
          </p:sp>
          <p:cxnSp>
            <p:nvCxnSpPr>
              <p:cNvPr id="83" name="Straight Arrow Connector 82"/>
              <p:cNvCxnSpPr>
                <a:stCxn id="79" idx="4"/>
                <a:endCxn id="91" idx="7"/>
              </p:cNvCxnSpPr>
              <p:nvPr/>
            </p:nvCxnSpPr>
            <p:spPr>
              <a:xfrm flipH="1">
                <a:off x="5723633" y="2349380"/>
                <a:ext cx="6324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4" name="Oval 83"/>
              <p:cNvSpPr/>
              <p:nvPr/>
            </p:nvSpPr>
            <p:spPr>
              <a:xfrm>
                <a:off x="4697170"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5" name="Straight Arrow Connector 84"/>
              <p:cNvCxnSpPr/>
              <p:nvPr/>
            </p:nvCxnSpPr>
            <p:spPr>
              <a:xfrm>
                <a:off x="4811421"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6" name="Straight Arrow Connector 85"/>
              <p:cNvCxnSpPr>
                <a:stCxn id="84" idx="4"/>
                <a:endCxn id="90" idx="1"/>
              </p:cNvCxnSpPr>
              <p:nvPr/>
            </p:nvCxnSpPr>
            <p:spPr>
              <a:xfrm>
                <a:off x="4811421" y="2349380"/>
                <a:ext cx="186638"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7" name="Oval 86"/>
              <p:cNvSpPr/>
              <p:nvPr/>
            </p:nvSpPr>
            <p:spPr>
              <a:xfrm>
                <a:off x="4966474"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8" name="Straight Arrow Connector 87"/>
              <p:cNvCxnSpPr/>
              <p:nvPr/>
            </p:nvCxnSpPr>
            <p:spPr>
              <a:xfrm>
                <a:off x="5080724"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9" name="Straight Arrow Connector 88"/>
              <p:cNvCxnSpPr>
                <a:stCxn id="87" idx="4"/>
                <a:endCxn id="90" idx="0"/>
              </p:cNvCxnSpPr>
              <p:nvPr/>
            </p:nvCxnSpPr>
            <p:spPr>
              <a:xfrm flipH="1">
                <a:off x="5078657" y="2349380"/>
                <a:ext cx="2068" cy="23778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0" name="Oval 89"/>
              <p:cNvSpPr/>
              <p:nvPr/>
            </p:nvSpPr>
            <p:spPr>
              <a:xfrm>
                <a:off x="4964674" y="258716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91" name="Oval 90"/>
              <p:cNvSpPr/>
              <p:nvPr/>
            </p:nvSpPr>
            <p:spPr>
              <a:xfrm>
                <a:off x="5529053" y="257861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92" name="Group 91"/>
              <p:cNvGrpSpPr/>
              <p:nvPr/>
            </p:nvGrpSpPr>
            <p:grpSpPr>
              <a:xfrm>
                <a:off x="5291814" y="2739565"/>
                <a:ext cx="170184" cy="17780"/>
                <a:chOff x="0" y="0"/>
                <a:chExt cx="170688" cy="18288"/>
              </a:xfrm>
            </p:grpSpPr>
            <p:sp>
              <p:nvSpPr>
                <p:cNvPr id="99" name="Oval 98"/>
                <p:cNvSpPr/>
                <p:nvPr/>
              </p:nvSpPr>
              <p:spPr>
                <a:xfrm>
                  <a:off x="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0" name="Oval 99"/>
                <p:cNvSpPr/>
                <p:nvPr/>
              </p:nvSpPr>
              <p:spPr>
                <a:xfrm>
                  <a:off x="15240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93" name="Straight Arrow Connector 92"/>
              <p:cNvCxnSpPr>
                <a:stCxn id="84" idx="4"/>
                <a:endCxn id="91" idx="1"/>
              </p:cNvCxnSpPr>
              <p:nvPr/>
            </p:nvCxnSpPr>
            <p:spPr>
              <a:xfrm>
                <a:off x="4811421" y="2349380"/>
                <a:ext cx="75101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4" name="Straight Arrow Connector 93"/>
              <p:cNvCxnSpPr>
                <a:stCxn id="87" idx="4"/>
                <a:endCxn id="91" idx="0"/>
              </p:cNvCxnSpPr>
              <p:nvPr/>
            </p:nvCxnSpPr>
            <p:spPr>
              <a:xfrm>
                <a:off x="5080725" y="2349380"/>
                <a:ext cx="562311" cy="22923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5" name="Straight Arrow Connector 94"/>
              <p:cNvCxnSpPr>
                <a:stCxn id="79" idx="4"/>
                <a:endCxn id="90" idx="7"/>
              </p:cNvCxnSpPr>
              <p:nvPr/>
            </p:nvCxnSpPr>
            <p:spPr>
              <a:xfrm flipH="1">
                <a:off x="5159254" y="2349380"/>
                <a:ext cx="627626"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6" name="TextBox 48"/>
              <p:cNvSpPr txBox="1"/>
              <p:nvPr/>
            </p:nvSpPr>
            <p:spPr>
              <a:xfrm>
                <a:off x="5732474" y="2578274"/>
                <a:ext cx="58674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reduce</a:t>
                </a:r>
                <a:endParaRPr lang="en-US" sz="2000" dirty="0">
                  <a:effectLst/>
                  <a:latin typeface="Times New Roman"/>
                  <a:ea typeface="Times New Roman"/>
                </a:endParaRPr>
              </a:p>
            </p:txBody>
          </p:sp>
          <p:cxnSp>
            <p:nvCxnSpPr>
              <p:cNvPr id="97" name="Straight Arrow Connector 96"/>
              <p:cNvCxnSpPr>
                <a:stCxn id="90" idx="4"/>
              </p:cNvCxnSpPr>
              <p:nvPr/>
            </p:nvCxnSpPr>
            <p:spPr>
              <a:xfrm>
                <a:off x="5078657" y="2815764"/>
                <a:ext cx="2068" cy="22021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8" name="Straight Arrow Connector 97"/>
              <p:cNvCxnSpPr>
                <a:stCxn id="91" idx="4"/>
              </p:cNvCxnSpPr>
              <p:nvPr/>
            </p:nvCxnSpPr>
            <p:spPr>
              <a:xfrm flipH="1">
                <a:off x="5641120" y="2807214"/>
                <a:ext cx="1916" cy="22876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5" name="Rectangle 14"/>
            <p:cNvSpPr/>
            <p:nvPr/>
          </p:nvSpPr>
          <p:spPr>
            <a:xfrm>
              <a:off x="2979316" y="543201"/>
              <a:ext cx="1628546"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6" name="Group 15"/>
            <p:cNvGrpSpPr/>
            <p:nvPr/>
          </p:nvGrpSpPr>
          <p:grpSpPr>
            <a:xfrm>
              <a:off x="2967247" y="539684"/>
              <a:ext cx="1564537" cy="1366075"/>
              <a:chOff x="4658943" y="1765169"/>
              <a:chExt cx="1564875" cy="1435231"/>
            </a:xfrm>
          </p:grpSpPr>
          <p:sp>
            <p:nvSpPr>
              <p:cNvPr id="51" name="Arc 50"/>
              <p:cNvSpPr/>
              <p:nvPr/>
            </p:nvSpPr>
            <p:spPr>
              <a:xfrm rot="1016732">
                <a:off x="5498175" y="1860873"/>
                <a:ext cx="725643" cy="1339527"/>
              </a:xfrm>
              <a:prstGeom prst="arc">
                <a:avLst>
                  <a:gd name="adj1" fmla="val 13599321"/>
                  <a:gd name="adj2" fmla="val 6208161"/>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52" name="TextBox 36"/>
              <p:cNvSpPr txBox="1"/>
              <p:nvPr/>
            </p:nvSpPr>
            <p:spPr>
              <a:xfrm>
                <a:off x="4843706" y="1765169"/>
                <a:ext cx="526326"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Input</a:t>
                </a:r>
                <a:endParaRPr lang="en-US" sz="2000">
                  <a:effectLst/>
                  <a:latin typeface="Times New Roman"/>
                  <a:ea typeface="Times New Roman"/>
                </a:endParaRPr>
              </a:p>
            </p:txBody>
          </p:sp>
          <p:sp>
            <p:nvSpPr>
              <p:cNvPr id="53" name="Oval 52"/>
              <p:cNvSpPr/>
              <p:nvPr/>
            </p:nvSpPr>
            <p:spPr>
              <a:xfrm>
                <a:off x="5785757"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54" name="Straight Arrow Connector 53"/>
              <p:cNvCxnSpPr/>
              <p:nvPr/>
            </p:nvCxnSpPr>
            <p:spPr>
              <a:xfrm>
                <a:off x="5900000" y="1986945"/>
                <a:ext cx="0" cy="226984"/>
              </a:xfrm>
              <a:prstGeom prst="straightConnector1">
                <a:avLst/>
              </a:prstGeom>
              <a:ln>
                <a:tailEnd type="triangle" w="lg" len="med"/>
              </a:ln>
            </p:spPr>
            <p:style>
              <a:lnRef idx="1">
                <a:schemeClr val="dk1"/>
              </a:lnRef>
              <a:fillRef idx="2">
                <a:schemeClr val="dk1"/>
              </a:fillRef>
              <a:effectRef idx="1">
                <a:schemeClr val="dk1"/>
              </a:effectRef>
              <a:fontRef idx="minor">
                <a:schemeClr val="dk1"/>
              </a:fontRef>
            </p:style>
          </p:cxnSp>
          <p:grpSp>
            <p:nvGrpSpPr>
              <p:cNvPr id="55" name="Group 54"/>
              <p:cNvGrpSpPr/>
              <p:nvPr/>
            </p:nvGrpSpPr>
            <p:grpSpPr>
              <a:xfrm>
                <a:off x="5471591" y="2320247"/>
                <a:ext cx="170604" cy="18286"/>
                <a:chOff x="661269" y="507515"/>
                <a:chExt cx="170688" cy="18288"/>
              </a:xfrm>
            </p:grpSpPr>
            <p:sp>
              <p:nvSpPr>
                <p:cNvPr id="76" name="Oval 75"/>
                <p:cNvSpPr/>
                <p:nvPr/>
              </p:nvSpPr>
              <p:spPr>
                <a:xfrm>
                  <a:off x="6612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7" name="Oval 76"/>
                <p:cNvSpPr/>
                <p:nvPr/>
              </p:nvSpPr>
              <p:spPr>
                <a:xfrm>
                  <a:off x="8136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56" name="TextBox 48"/>
              <p:cNvSpPr txBox="1"/>
              <p:nvPr/>
            </p:nvSpPr>
            <p:spPr>
              <a:xfrm>
                <a:off x="5202023" y="2002630"/>
                <a:ext cx="473549" cy="303986"/>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map</a:t>
                </a:r>
                <a:endParaRPr lang="en-US" sz="2000">
                  <a:effectLst/>
                  <a:latin typeface="Times New Roman"/>
                  <a:ea typeface="Times New Roman"/>
                </a:endParaRPr>
              </a:p>
            </p:txBody>
          </p:sp>
          <p:cxnSp>
            <p:nvCxnSpPr>
              <p:cNvPr id="57" name="Straight Arrow Connector 56"/>
              <p:cNvCxnSpPr/>
              <p:nvPr/>
            </p:nvCxnSpPr>
            <p:spPr>
              <a:xfrm flipH="1">
                <a:off x="5836758" y="2442501"/>
                <a:ext cx="63243"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58" name="Oval 57"/>
              <p:cNvSpPr/>
              <p:nvPr/>
            </p:nvSpPr>
            <p:spPr>
              <a:xfrm>
                <a:off x="4810359"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59" name="Straight Arrow Connector 58"/>
              <p:cNvCxnSpPr/>
              <p:nvPr/>
            </p:nvCxnSpPr>
            <p:spPr>
              <a:xfrm>
                <a:off x="4924603"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0" name="Straight Arrow Connector 59"/>
              <p:cNvCxnSpPr/>
              <p:nvPr/>
            </p:nvCxnSpPr>
            <p:spPr>
              <a:xfrm>
                <a:off x="4924603" y="2442501"/>
                <a:ext cx="186626"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1" name="Oval 60"/>
              <p:cNvSpPr/>
              <p:nvPr/>
            </p:nvSpPr>
            <p:spPr>
              <a:xfrm>
                <a:off x="5079646"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62" name="Straight Arrow Connector 61"/>
              <p:cNvCxnSpPr/>
              <p:nvPr/>
            </p:nvCxnSpPr>
            <p:spPr>
              <a:xfrm>
                <a:off x="5193889"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3" name="Straight Arrow Connector 62"/>
              <p:cNvCxnSpPr/>
              <p:nvPr/>
            </p:nvCxnSpPr>
            <p:spPr>
              <a:xfrm flipH="1">
                <a:off x="5191822" y="2442501"/>
                <a:ext cx="2068" cy="23775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4" name="Oval 63"/>
              <p:cNvSpPr/>
              <p:nvPr/>
            </p:nvSpPr>
            <p:spPr>
              <a:xfrm>
                <a:off x="5077846" y="2680256"/>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65" name="Oval 64"/>
              <p:cNvSpPr/>
              <p:nvPr/>
            </p:nvSpPr>
            <p:spPr>
              <a:xfrm>
                <a:off x="5642190" y="2671707"/>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66" name="Group 65"/>
              <p:cNvGrpSpPr/>
              <p:nvPr/>
            </p:nvGrpSpPr>
            <p:grpSpPr>
              <a:xfrm>
                <a:off x="5404973" y="2832638"/>
                <a:ext cx="170175" cy="17778"/>
                <a:chOff x="594644" y="1019969"/>
                <a:chExt cx="170688" cy="18288"/>
              </a:xfrm>
            </p:grpSpPr>
            <p:sp>
              <p:nvSpPr>
                <p:cNvPr id="74" name="Oval 73"/>
                <p:cNvSpPr/>
                <p:nvPr/>
              </p:nvSpPr>
              <p:spPr>
                <a:xfrm>
                  <a:off x="5946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5" name="Oval 74"/>
                <p:cNvSpPr/>
                <p:nvPr/>
              </p:nvSpPr>
              <p:spPr>
                <a:xfrm>
                  <a:off x="7470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67" name="Straight Arrow Connector 66"/>
              <p:cNvCxnSpPr/>
              <p:nvPr/>
            </p:nvCxnSpPr>
            <p:spPr>
              <a:xfrm>
                <a:off x="4924603" y="2442501"/>
                <a:ext cx="750970"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8" name="Straight Arrow Connector 67"/>
              <p:cNvCxnSpPr/>
              <p:nvPr/>
            </p:nvCxnSpPr>
            <p:spPr>
              <a:xfrm>
                <a:off x="5193890" y="2442501"/>
                <a:ext cx="562276" cy="229206"/>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9" name="Straight Arrow Connector 68"/>
              <p:cNvCxnSpPr/>
              <p:nvPr/>
            </p:nvCxnSpPr>
            <p:spPr>
              <a:xfrm flipH="1">
                <a:off x="5272414" y="2442501"/>
                <a:ext cx="627587"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0" name="TextBox 48"/>
              <p:cNvSpPr txBox="1"/>
              <p:nvPr/>
            </p:nvSpPr>
            <p:spPr>
              <a:xfrm>
                <a:off x="4658943" y="2789025"/>
                <a:ext cx="586704"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reduce</a:t>
                </a:r>
                <a:endParaRPr lang="en-US" sz="2000" dirty="0">
                  <a:effectLst/>
                  <a:latin typeface="Times New Roman"/>
                  <a:ea typeface="Times New Roman"/>
                </a:endParaRPr>
              </a:p>
            </p:txBody>
          </p:sp>
          <p:cxnSp>
            <p:nvCxnSpPr>
              <p:cNvPr id="71" name="Straight Arrow Connector 70"/>
              <p:cNvCxnSpPr/>
              <p:nvPr/>
            </p:nvCxnSpPr>
            <p:spPr>
              <a:xfrm>
                <a:off x="5191822" y="2908828"/>
                <a:ext cx="2068" cy="22018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72" name="Straight Arrow Connector 71"/>
              <p:cNvCxnSpPr/>
              <p:nvPr/>
            </p:nvCxnSpPr>
            <p:spPr>
              <a:xfrm flipH="1">
                <a:off x="5754250" y="2900279"/>
                <a:ext cx="1916" cy="22873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3" name="TextBox 36"/>
              <p:cNvSpPr txBox="1"/>
              <p:nvPr/>
            </p:nvSpPr>
            <p:spPr>
              <a:xfrm>
                <a:off x="5318971" y="1778126"/>
                <a:ext cx="71437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Iterations</a:t>
                </a:r>
                <a:endParaRPr lang="en-US" sz="2000" dirty="0">
                  <a:effectLst/>
                  <a:latin typeface="Times New Roman"/>
                  <a:ea typeface="Times New Roman"/>
                </a:endParaRPr>
              </a:p>
            </p:txBody>
          </p:sp>
        </p:grpSp>
        <p:grpSp>
          <p:nvGrpSpPr>
            <p:cNvPr id="17" name="Group 16"/>
            <p:cNvGrpSpPr/>
            <p:nvPr/>
          </p:nvGrpSpPr>
          <p:grpSpPr>
            <a:xfrm>
              <a:off x="187860" y="632890"/>
              <a:ext cx="1204219" cy="1250507"/>
              <a:chOff x="5025142" y="1886585"/>
              <a:chExt cx="1204480" cy="1313815"/>
            </a:xfrm>
          </p:grpSpPr>
          <p:sp>
            <p:nvSpPr>
              <p:cNvPr id="36" name="TextBox 36"/>
              <p:cNvSpPr txBox="1"/>
              <p:nvPr/>
            </p:nvSpPr>
            <p:spPr>
              <a:xfrm>
                <a:off x="5372372" y="1886585"/>
                <a:ext cx="485013"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Input</a:t>
                </a:r>
                <a:endParaRPr lang="en-US" sz="2000" dirty="0">
                  <a:effectLst/>
                  <a:latin typeface="Times New Roman"/>
                  <a:ea typeface="Times New Roman"/>
                </a:endParaRPr>
              </a:p>
            </p:txBody>
          </p:sp>
          <p:sp>
            <p:nvSpPr>
              <p:cNvPr id="37" name="Oval 36"/>
              <p:cNvSpPr/>
              <p:nvPr/>
            </p:nvSpPr>
            <p:spPr>
              <a:xfrm>
                <a:off x="600102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38" name="Straight Arrow Connector 37"/>
              <p:cNvCxnSpPr>
                <a:endCxn id="37" idx="0"/>
              </p:cNvCxnSpPr>
              <p:nvPr/>
            </p:nvCxnSpPr>
            <p:spPr>
              <a:xfrm>
                <a:off x="6115322" y="2201704"/>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9" name="TextBox 45"/>
              <p:cNvSpPr txBox="1"/>
              <p:nvPr/>
            </p:nvSpPr>
            <p:spPr>
              <a:xfrm>
                <a:off x="5368042" y="2962910"/>
                <a:ext cx="56451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Output</a:t>
                </a:r>
                <a:endParaRPr lang="en-US" sz="2000">
                  <a:effectLst/>
                  <a:latin typeface="Times New Roman"/>
                  <a:ea typeface="Times New Roman"/>
                </a:endParaRPr>
              </a:p>
            </p:txBody>
          </p:sp>
          <p:grpSp>
            <p:nvGrpSpPr>
              <p:cNvPr id="40" name="Group 39"/>
              <p:cNvGrpSpPr/>
              <p:nvPr/>
            </p:nvGrpSpPr>
            <p:grpSpPr>
              <a:xfrm>
                <a:off x="5686697" y="2535047"/>
                <a:ext cx="170688" cy="18288"/>
                <a:chOff x="2753360" y="2094366"/>
                <a:chExt cx="170688" cy="18288"/>
              </a:xfrm>
            </p:grpSpPr>
            <p:sp>
              <p:nvSpPr>
                <p:cNvPr id="49" name="Oval 48"/>
                <p:cNvSpPr/>
                <p:nvPr/>
              </p:nvSpPr>
              <p:spPr>
                <a:xfrm>
                  <a:off x="27533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50" name="Oval 49"/>
                <p:cNvSpPr/>
                <p:nvPr/>
              </p:nvSpPr>
              <p:spPr>
                <a:xfrm>
                  <a:off x="29057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grpSp>
          <p:sp>
            <p:nvSpPr>
              <p:cNvPr id="41" name="TextBox 48"/>
              <p:cNvSpPr txBox="1"/>
              <p:nvPr/>
            </p:nvSpPr>
            <p:spPr>
              <a:xfrm>
                <a:off x="5572397" y="2200910"/>
                <a:ext cx="43053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map</a:t>
                </a:r>
                <a:endParaRPr lang="en-US" sz="2000" dirty="0">
                  <a:effectLst/>
                  <a:latin typeface="Times New Roman"/>
                  <a:ea typeface="Times New Roman"/>
                </a:endParaRPr>
              </a:p>
            </p:txBody>
          </p:sp>
          <p:cxnSp>
            <p:nvCxnSpPr>
              <p:cNvPr id="42" name="Straight Arrow Connector 41"/>
              <p:cNvCxnSpPr>
                <a:stCxn id="37" idx="4"/>
              </p:cNvCxnSpPr>
              <p:nvPr/>
            </p:nvCxnSpPr>
            <p:spPr>
              <a:xfrm>
                <a:off x="6115322" y="2657316"/>
                <a:ext cx="0" cy="24005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3" name="Oval 42"/>
              <p:cNvSpPr/>
              <p:nvPr/>
            </p:nvSpPr>
            <p:spPr>
              <a:xfrm>
                <a:off x="502514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44" name="Straight Arrow Connector 43"/>
              <p:cNvCxnSpPr/>
              <p:nvPr/>
            </p:nvCxnSpPr>
            <p:spPr>
              <a:xfrm>
                <a:off x="513944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5" name="Straight Arrow Connector 44"/>
              <p:cNvCxnSpPr/>
              <p:nvPr/>
            </p:nvCxnSpPr>
            <p:spPr>
              <a:xfrm>
                <a:off x="513944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6" name="Oval 45"/>
              <p:cNvSpPr/>
              <p:nvPr/>
            </p:nvSpPr>
            <p:spPr>
              <a:xfrm>
                <a:off x="529456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dirty="0">
                    <a:effectLst/>
                    <a:latin typeface="Times New Roman"/>
                    <a:ea typeface="Times New Roman"/>
                  </a:rPr>
                  <a:t> </a:t>
                </a:r>
                <a:endParaRPr lang="en-US" sz="1200" dirty="0">
                  <a:effectLst/>
                  <a:latin typeface="Times New Roman"/>
                  <a:ea typeface="Times New Roman"/>
                </a:endParaRPr>
              </a:p>
            </p:txBody>
          </p:sp>
          <p:cxnSp>
            <p:nvCxnSpPr>
              <p:cNvPr id="47" name="Straight Arrow Connector 46"/>
              <p:cNvCxnSpPr/>
              <p:nvPr/>
            </p:nvCxnSpPr>
            <p:spPr>
              <a:xfrm>
                <a:off x="540886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8" name="Straight Arrow Connector 47"/>
              <p:cNvCxnSpPr/>
              <p:nvPr/>
            </p:nvCxnSpPr>
            <p:spPr>
              <a:xfrm>
                <a:off x="540886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8" name="Rectangle 17"/>
            <p:cNvSpPr/>
            <p:nvPr/>
          </p:nvSpPr>
          <p:spPr>
            <a:xfrm>
              <a:off x="4820094" y="696000"/>
              <a:ext cx="989087" cy="975762"/>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19" name="Arc 18"/>
            <p:cNvSpPr/>
            <p:nvPr/>
          </p:nvSpPr>
          <p:spPr>
            <a:xfrm flipV="1">
              <a:off x="4772025" y="1094688"/>
              <a:ext cx="1123950" cy="435169"/>
            </a:xfrm>
            <a:prstGeom prst="arc">
              <a:avLst>
                <a:gd name="adj1" fmla="val 10327336"/>
                <a:gd name="adj2" fmla="val 598130"/>
              </a:avLst>
            </a:prstGeom>
            <a:noFill/>
            <a:ln>
              <a:headEnd type="none" w="med" len="med"/>
              <a:tailEnd type="triangl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20" name="Arc 19"/>
            <p:cNvSpPr/>
            <p:nvPr/>
          </p:nvSpPr>
          <p:spPr>
            <a:xfrm rot="16200000" flipV="1">
              <a:off x="4893613" y="958004"/>
              <a:ext cx="1107331" cy="457101"/>
            </a:xfrm>
            <a:prstGeom prst="arc">
              <a:avLst>
                <a:gd name="adj1" fmla="val 10327336"/>
                <a:gd name="adj2" fmla="val 598130"/>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21" name="Straight Connector 20"/>
            <p:cNvCxnSpPr/>
            <p:nvPr/>
          </p:nvCxnSpPr>
          <p:spPr>
            <a:xfrm>
              <a:off x="5199713" y="709945"/>
              <a:ext cx="0" cy="969137"/>
            </a:xfrm>
            <a:prstGeom prst="line">
              <a:avLst/>
            </a:prstGeom>
            <a:ln/>
          </p:spPr>
          <p:style>
            <a:lnRef idx="1">
              <a:schemeClr val="dk1"/>
            </a:lnRef>
            <a:fillRef idx="2">
              <a:schemeClr val="dk1"/>
            </a:fillRef>
            <a:effectRef idx="1">
              <a:schemeClr val="dk1"/>
            </a:effectRef>
            <a:fontRef idx="minor">
              <a:schemeClr val="dk1"/>
            </a:fontRef>
          </p:style>
        </p:cxnSp>
        <p:cxnSp>
          <p:nvCxnSpPr>
            <p:cNvPr id="22" name="Straight Connector 21"/>
            <p:cNvCxnSpPr/>
            <p:nvPr/>
          </p:nvCxnSpPr>
          <p:spPr>
            <a:xfrm>
              <a:off x="4820094" y="1055038"/>
              <a:ext cx="989087" cy="0"/>
            </a:xfrm>
            <a:prstGeom prst="line">
              <a:avLst/>
            </a:prstGeom>
            <a:ln/>
          </p:spPr>
          <p:style>
            <a:lnRef idx="1">
              <a:schemeClr val="dk1"/>
            </a:lnRef>
            <a:fillRef idx="2">
              <a:schemeClr val="dk1"/>
            </a:fillRef>
            <a:effectRef idx="1">
              <a:schemeClr val="dk1"/>
            </a:effectRef>
            <a:fontRef idx="minor">
              <a:schemeClr val="dk1"/>
            </a:fontRef>
          </p:style>
        </p:cxnSp>
        <p:cxnSp>
          <p:nvCxnSpPr>
            <p:cNvPr id="23" name="Straight Connector 22"/>
            <p:cNvCxnSpPr/>
            <p:nvPr/>
          </p:nvCxnSpPr>
          <p:spPr>
            <a:xfrm>
              <a:off x="4820094" y="1343640"/>
              <a:ext cx="989087" cy="0"/>
            </a:xfrm>
            <a:prstGeom prst="line">
              <a:avLst/>
            </a:prstGeom>
            <a:ln/>
          </p:spPr>
          <p:style>
            <a:lnRef idx="1">
              <a:schemeClr val="dk1"/>
            </a:lnRef>
            <a:fillRef idx="2">
              <a:schemeClr val="dk1"/>
            </a:fillRef>
            <a:effectRef idx="1">
              <a:schemeClr val="dk1"/>
            </a:effectRef>
            <a:fontRef idx="minor">
              <a:schemeClr val="dk1"/>
            </a:fontRef>
          </p:style>
        </p:cxnSp>
        <p:sp>
          <p:nvSpPr>
            <p:cNvPr id="24" name="TextBox 144"/>
            <p:cNvSpPr txBox="1"/>
            <p:nvPr/>
          </p:nvSpPr>
          <p:spPr>
            <a:xfrm>
              <a:off x="5170030" y="980998"/>
              <a:ext cx="369490" cy="406763"/>
            </a:xfrm>
            <a:prstGeom prst="rect">
              <a:avLst/>
            </a:prstGeom>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800" kern="1200">
                  <a:solidFill>
                    <a:srgbClr val="000000"/>
                  </a:solidFill>
                  <a:effectLst/>
                  <a:latin typeface="Calibri"/>
                  <a:ea typeface="Times New Roman"/>
                  <a:cs typeface="Times New Roman"/>
                </a:rPr>
                <a:t>P</a:t>
              </a:r>
              <a:r>
                <a:rPr lang="en-US" sz="1800" kern="1200" baseline="-25000">
                  <a:solidFill>
                    <a:srgbClr val="000000"/>
                  </a:solidFill>
                  <a:effectLst/>
                  <a:latin typeface="Calibri"/>
                  <a:ea typeface="Times New Roman"/>
                  <a:cs typeface="Times New Roman"/>
                </a:rPr>
                <a:t>ij</a:t>
              </a:r>
              <a:endParaRPr lang="en-US" sz="1200">
                <a:effectLst/>
                <a:latin typeface="Times New Roman"/>
                <a:ea typeface="Times New Roman"/>
              </a:endParaRPr>
            </a:p>
          </p:txBody>
        </p:sp>
        <p:cxnSp>
          <p:nvCxnSpPr>
            <p:cNvPr id="25" name="Straight Arrow Connector 24"/>
            <p:cNvCxnSpPr/>
            <p:nvPr/>
          </p:nvCxnSpPr>
          <p:spPr>
            <a:xfrm rot="5400000" flipH="1" flipV="1">
              <a:off x="5273170" y="862346"/>
              <a:ext cx="217585" cy="1588"/>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6" name="Straight Arrow Connector 25"/>
            <p:cNvCxnSpPr/>
            <p:nvPr/>
          </p:nvCxnSpPr>
          <p:spPr>
            <a:xfrm rot="10800000">
              <a:off x="4918111" y="1198583"/>
              <a:ext cx="228551" cy="1511"/>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7" name="Straight Connector 26"/>
            <p:cNvCxnSpPr/>
            <p:nvPr/>
          </p:nvCxnSpPr>
          <p:spPr>
            <a:xfrm>
              <a:off x="5503294" y="709017"/>
              <a:ext cx="0" cy="968856"/>
            </a:xfrm>
            <a:prstGeom prst="line">
              <a:avLst/>
            </a:prstGeom>
            <a:ln/>
          </p:spPr>
          <p:style>
            <a:lnRef idx="1">
              <a:schemeClr val="dk1"/>
            </a:lnRef>
            <a:fillRef idx="2">
              <a:schemeClr val="dk1"/>
            </a:fillRef>
            <a:effectRef idx="1">
              <a:schemeClr val="dk1"/>
            </a:effectRef>
            <a:fontRef idx="minor">
              <a:schemeClr val="dk1"/>
            </a:fontRef>
          </p:style>
        </p:cxnSp>
        <p:sp>
          <p:nvSpPr>
            <p:cNvPr id="28" name="Rectangle 27"/>
            <p:cNvSpPr/>
            <p:nvPr/>
          </p:nvSpPr>
          <p:spPr>
            <a:xfrm>
              <a:off x="90090" y="1904806"/>
              <a:ext cx="1360465" cy="586966"/>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BLAST Analysis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Parametric sweep</a:t>
              </a:r>
            </a:p>
            <a:p>
              <a:pPr marL="0" marR="0">
                <a:lnSpc>
                  <a:spcPct val="150000"/>
                </a:lnSpc>
                <a:spcBef>
                  <a:spcPts val="0"/>
                </a:spcBef>
                <a:spcAft>
                  <a:spcPts val="0"/>
                </a:spcAft>
              </a:pPr>
              <a:r>
                <a:rPr lang="en-US" sz="1400" dirty="0" smtClean="0">
                  <a:solidFill>
                    <a:srgbClr val="000000"/>
                  </a:solidFill>
                  <a:latin typeface="Arial" pitchFamily="34" charset="0"/>
                  <a:ea typeface="Times New Roman"/>
                  <a:cs typeface="Arial" pitchFamily="34" charset="0"/>
                </a:rPr>
                <a:t>Pleasingly Parallel</a:t>
              </a:r>
              <a:endParaRPr lang="en-US" sz="1400" dirty="0">
                <a:effectLst/>
                <a:latin typeface="Arial" pitchFamily="34" charset="0"/>
                <a:ea typeface="Times New Roman"/>
                <a:cs typeface="Arial" pitchFamily="34" charset="0"/>
              </a:endParaRPr>
            </a:p>
          </p:txBody>
        </p:sp>
        <p:sp>
          <p:nvSpPr>
            <p:cNvPr id="29" name="Rectangle 28"/>
            <p:cNvSpPr/>
            <p:nvPr/>
          </p:nvSpPr>
          <p:spPr>
            <a:xfrm>
              <a:off x="1446245" y="1906661"/>
              <a:ext cx="1533071" cy="58511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High Energy Physics (HEP) Histograms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Distributed search</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effectLst/>
                  <a:latin typeface="Arial" pitchFamily="34" charset="0"/>
                  <a:ea typeface="Times New Roman"/>
                  <a:cs typeface="Arial" pitchFamily="34" charset="0"/>
                </a:rPr>
                <a:t> </a:t>
              </a:r>
            </a:p>
          </p:txBody>
        </p:sp>
        <p:sp>
          <p:nvSpPr>
            <p:cNvPr id="30" name="Rectangle 29"/>
            <p:cNvSpPr/>
            <p:nvPr/>
          </p:nvSpPr>
          <p:spPr>
            <a:xfrm>
              <a:off x="4607862" y="1900603"/>
              <a:ext cx="1383363" cy="594199"/>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t" anchorCtr="0" forceAA="0" compatLnSpc="1">
              <a:noAutofit/>
            </a:bodyPr>
            <a:lstStyle/>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Classic MPI</a:t>
              </a:r>
            </a:p>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PDE Solvers and </a:t>
              </a:r>
              <a:r>
                <a:rPr lang="en-US" sz="1400" dirty="0">
                  <a:solidFill>
                    <a:srgbClr val="000000"/>
                  </a:solidFill>
                  <a:effectLst/>
                  <a:latin typeface="Arial" pitchFamily="34" charset="0"/>
                  <a:ea typeface="Times New Roman"/>
                  <a:cs typeface="Arial" pitchFamily="34" charset="0"/>
                </a:rPr>
                <a:t>particle dynamics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effectLst/>
                  <a:latin typeface="Arial" pitchFamily="34" charset="0"/>
                  <a:ea typeface="Times New Roman"/>
                  <a:cs typeface="Arial" pitchFamily="34" charset="0"/>
                </a:rPr>
                <a:t> </a:t>
              </a:r>
            </a:p>
          </p:txBody>
        </p:sp>
        <p:sp>
          <p:nvSpPr>
            <p:cNvPr id="31" name="Rectangle 30"/>
            <p:cNvSpPr/>
            <p:nvPr/>
          </p:nvSpPr>
          <p:spPr>
            <a:xfrm>
              <a:off x="90090" y="2508846"/>
              <a:ext cx="4517773" cy="3632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gn="ctr">
                <a:lnSpc>
                  <a:spcPct val="150000"/>
                </a:lnSpc>
                <a:spcBef>
                  <a:spcPts val="0"/>
                </a:spcBef>
                <a:spcAft>
                  <a:spcPts val="0"/>
                </a:spcAft>
              </a:pPr>
              <a:r>
                <a:rPr lang="en-US" sz="1600" b="1" dirty="0">
                  <a:solidFill>
                    <a:srgbClr val="000000"/>
                  </a:solidFill>
                  <a:effectLst/>
                  <a:latin typeface="Arial"/>
                  <a:ea typeface="Times New Roman"/>
                </a:rPr>
                <a:t>Domain of MapReduce and Iterative </a:t>
              </a:r>
              <a:r>
                <a:rPr lang="en-US" sz="1600" b="1" dirty="0" smtClean="0">
                  <a:solidFill>
                    <a:srgbClr val="000000"/>
                  </a:solidFill>
                  <a:effectLst/>
                  <a:latin typeface="Arial"/>
                  <a:ea typeface="Times New Roman"/>
                </a:rPr>
                <a:t>Extensions</a:t>
              </a:r>
            </a:p>
            <a:p>
              <a:pPr marL="0" marR="0" algn="ctr">
                <a:lnSpc>
                  <a:spcPct val="150000"/>
                </a:lnSpc>
                <a:spcBef>
                  <a:spcPts val="0"/>
                </a:spcBef>
                <a:spcAft>
                  <a:spcPts val="0"/>
                </a:spcAft>
              </a:pPr>
              <a:r>
                <a:rPr lang="en-US" sz="1600" b="1" dirty="0" smtClean="0">
                  <a:solidFill>
                    <a:srgbClr val="000000"/>
                  </a:solidFill>
                  <a:latin typeface="Arial"/>
                  <a:ea typeface="Times New Roman"/>
                </a:rPr>
                <a:t>Science Clouds</a:t>
              </a:r>
              <a:endParaRPr lang="en-US" b="1" dirty="0">
                <a:effectLst/>
                <a:latin typeface="Times New Roman"/>
                <a:ea typeface="Times New Roman"/>
              </a:endParaRPr>
            </a:p>
          </p:txBody>
        </p:sp>
        <p:sp>
          <p:nvSpPr>
            <p:cNvPr id="32" name="Rectangle 31"/>
            <p:cNvSpPr/>
            <p:nvPr/>
          </p:nvSpPr>
          <p:spPr>
            <a:xfrm>
              <a:off x="4607862" y="2507092"/>
              <a:ext cx="1383363" cy="364957"/>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gn="ctr">
                <a:lnSpc>
                  <a:spcPct val="150000"/>
                </a:lnSpc>
                <a:spcBef>
                  <a:spcPts val="0"/>
                </a:spcBef>
                <a:spcAft>
                  <a:spcPts val="0"/>
                </a:spcAft>
              </a:pPr>
              <a:r>
                <a:rPr lang="en-US" sz="1400" b="1" smtClean="0">
                  <a:solidFill>
                    <a:srgbClr val="000000"/>
                  </a:solidFill>
                  <a:effectLst/>
                  <a:latin typeface="Arial"/>
                  <a:ea typeface="Times New Roman"/>
                </a:rPr>
                <a:t>MPI</a:t>
              </a:r>
              <a:endParaRPr lang="en-US" sz="1400" b="1" dirty="0" smtClean="0">
                <a:solidFill>
                  <a:srgbClr val="000000"/>
                </a:solidFill>
                <a:effectLst/>
                <a:latin typeface="Arial"/>
                <a:ea typeface="Times New Roman"/>
              </a:endParaRPr>
            </a:p>
            <a:p>
              <a:pPr marL="0" marR="0" algn="ctr">
                <a:lnSpc>
                  <a:spcPct val="150000"/>
                </a:lnSpc>
                <a:spcBef>
                  <a:spcPts val="0"/>
                </a:spcBef>
                <a:spcAft>
                  <a:spcPts val="0"/>
                </a:spcAft>
              </a:pPr>
              <a:r>
                <a:rPr lang="en-US" sz="1400" b="1" dirty="0">
                  <a:solidFill>
                    <a:srgbClr val="000000"/>
                  </a:solidFill>
                  <a:latin typeface="Arial"/>
                  <a:ea typeface="Times New Roman"/>
                </a:rPr>
                <a:t>E</a:t>
              </a:r>
              <a:r>
                <a:rPr lang="en-US" sz="1400" b="1" dirty="0" smtClean="0">
                  <a:solidFill>
                    <a:srgbClr val="000000"/>
                  </a:solidFill>
                  <a:latin typeface="Arial"/>
                  <a:ea typeface="Times New Roman"/>
                </a:rPr>
                <a:t>xascale</a:t>
              </a:r>
              <a:endParaRPr lang="en-US" sz="1400" b="1" dirty="0" smtClean="0">
                <a:solidFill>
                  <a:srgbClr val="000000"/>
                </a:solidFill>
                <a:effectLst/>
                <a:latin typeface="Arial"/>
                <a:ea typeface="Times New Roman"/>
              </a:endParaRPr>
            </a:p>
          </p:txBody>
        </p:sp>
        <p:cxnSp>
          <p:nvCxnSpPr>
            <p:cNvPr id="33" name="Straight Arrow Connector 32"/>
            <p:cNvCxnSpPr/>
            <p:nvPr/>
          </p:nvCxnSpPr>
          <p:spPr>
            <a:xfrm>
              <a:off x="4208035" y="2692336"/>
              <a:ext cx="29507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34" name="Straight Arrow Connector 33"/>
            <p:cNvCxnSpPr/>
            <p:nvPr/>
          </p:nvCxnSpPr>
          <p:spPr>
            <a:xfrm flipH="1">
              <a:off x="175816" y="2683268"/>
              <a:ext cx="28140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5" name="Rectangle 34"/>
            <p:cNvSpPr/>
            <p:nvPr/>
          </p:nvSpPr>
          <p:spPr>
            <a:xfrm>
              <a:off x="2979437" y="1906662"/>
              <a:ext cx="1628425" cy="588140"/>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t" anchorCtr="0" forceAA="0" compatLnSpc="1">
              <a:noAutofit/>
            </a:bodyPr>
            <a:lstStyle/>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Expectation maximization </a:t>
              </a:r>
              <a:r>
                <a:rPr lang="en-US" sz="1400" dirty="0" smtClean="0">
                  <a:solidFill>
                    <a:srgbClr val="000000"/>
                  </a:solidFill>
                  <a:effectLst/>
                  <a:latin typeface="Arial" pitchFamily="34" charset="0"/>
                  <a:ea typeface="Times New Roman"/>
                  <a:cs typeface="Arial" pitchFamily="34" charset="0"/>
                </a:rPr>
                <a:t>Clustering </a:t>
              </a:r>
              <a:r>
                <a:rPr lang="en-US" sz="1400" dirty="0">
                  <a:solidFill>
                    <a:srgbClr val="000000"/>
                  </a:solidFill>
                  <a:effectLst/>
                  <a:latin typeface="Arial" pitchFamily="34" charset="0"/>
                  <a:ea typeface="Times New Roman"/>
                  <a:cs typeface="Arial" pitchFamily="34" charset="0"/>
                </a:rPr>
                <a:t>e.g. </a:t>
              </a:r>
              <a:r>
                <a:rPr lang="en-US" sz="1400" dirty="0" err="1">
                  <a:solidFill>
                    <a:srgbClr val="000000"/>
                  </a:solidFill>
                  <a:effectLst/>
                  <a:latin typeface="Arial" pitchFamily="34" charset="0"/>
                  <a:ea typeface="Times New Roman"/>
                  <a:cs typeface="Arial" pitchFamily="34" charset="0"/>
                </a:rPr>
                <a:t>Kmeans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Linear </a:t>
              </a:r>
              <a:r>
                <a:rPr lang="en-US" sz="1400" dirty="0" smtClean="0">
                  <a:solidFill>
                    <a:srgbClr val="000000"/>
                  </a:solidFill>
                  <a:effectLst/>
                  <a:latin typeface="Arial" pitchFamily="34" charset="0"/>
                  <a:ea typeface="Times New Roman"/>
                  <a:cs typeface="Arial" pitchFamily="34" charset="0"/>
                </a:rPr>
                <a:t>Algebra</a:t>
              </a:r>
              <a:r>
                <a:rPr lang="en-US" sz="1400" dirty="0" smtClean="0">
                  <a:latin typeface="Arial" pitchFamily="34" charset="0"/>
                  <a:ea typeface="Times New Roman"/>
                  <a:cs typeface="Arial" pitchFamily="34" charset="0"/>
                </a:rPr>
                <a:t>, </a:t>
              </a:r>
              <a:r>
                <a:rPr lang="en-US" sz="1400" dirty="0" smtClean="0">
                  <a:solidFill>
                    <a:srgbClr val="000000"/>
                  </a:solidFill>
                  <a:effectLst/>
                  <a:latin typeface="Arial" pitchFamily="34" charset="0"/>
                  <a:ea typeface="Times New Roman"/>
                  <a:cs typeface="Arial" pitchFamily="34" charset="0"/>
                </a:rPr>
                <a:t>Page </a:t>
              </a:r>
              <a:r>
                <a:rPr lang="en-US" sz="1400" dirty="0">
                  <a:solidFill>
                    <a:srgbClr val="000000"/>
                  </a:solidFill>
                  <a:effectLst/>
                  <a:latin typeface="Arial" pitchFamily="34" charset="0"/>
                  <a:ea typeface="Times New Roman"/>
                  <a:cs typeface="Arial" pitchFamily="34" charset="0"/>
                </a:rPr>
                <a:t>Rank</a:t>
              </a:r>
              <a:endParaRPr lang="en-US" sz="1400" dirty="0">
                <a:effectLst/>
                <a:latin typeface="Arial" pitchFamily="34" charset="0"/>
                <a:ea typeface="Times New Roman"/>
                <a:cs typeface="Arial" pitchFamily="34" charset="0"/>
              </a:endParaRPr>
            </a:p>
            <a:p>
              <a:pPr marL="0" marR="0">
                <a:lnSpc>
                  <a:spcPct val="115000"/>
                </a:lnSpc>
                <a:spcBef>
                  <a:spcPts val="0"/>
                </a:spcBef>
                <a:spcAft>
                  <a:spcPts val="0"/>
                </a:spcAft>
              </a:pPr>
              <a:r>
                <a:rPr lang="en-US" sz="1400" dirty="0">
                  <a:solidFill>
                    <a:srgbClr val="000000"/>
                  </a:solidFill>
                  <a:effectLst/>
                  <a:latin typeface="Arial" pitchFamily="34" charset="0"/>
                  <a:ea typeface="Times New Roman"/>
                  <a:cs typeface="Arial" pitchFamily="34" charset="0"/>
                </a:rPr>
                <a:t> </a:t>
              </a:r>
              <a:endParaRPr lang="en-US" sz="1400" dirty="0">
                <a:effectLst/>
                <a:latin typeface="Arial" pitchFamily="34" charset="0"/>
                <a:ea typeface="Times New Roman"/>
                <a:cs typeface="Arial" pitchFamily="34" charset="0"/>
              </a:endParaRPr>
            </a:p>
          </p:txBody>
        </p:sp>
      </p:grpSp>
    </p:spTree>
    <p:extLst>
      <p:ext uri="{BB962C8B-B14F-4D97-AF65-F5344CB8AC3E}">
        <p14:creationId xmlns:p14="http://schemas.microsoft.com/office/powerpoint/2010/main" val="8261781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26" y="76200"/>
            <a:ext cx="9144000" cy="914400"/>
          </a:xfrm>
        </p:spPr>
        <p:txBody>
          <a:bodyPr/>
          <a:lstStyle/>
          <a:p>
            <a:r>
              <a:rPr lang="en-US" sz="4000" dirty="0" smtClean="0"/>
              <a:t>Commercial “Web 2.0” Cloud Applications</a:t>
            </a:r>
            <a:endParaRPr lang="en-US" sz="4000" dirty="0"/>
          </a:p>
        </p:txBody>
      </p:sp>
      <p:sp>
        <p:nvSpPr>
          <p:cNvPr id="3" name="Content Placeholder 2"/>
          <p:cNvSpPr>
            <a:spLocks noGrp="1"/>
          </p:cNvSpPr>
          <p:nvPr>
            <p:ph idx="1"/>
          </p:nvPr>
        </p:nvSpPr>
        <p:spPr>
          <a:xfrm>
            <a:off x="0" y="914400"/>
            <a:ext cx="9144000" cy="5257800"/>
          </a:xfrm>
        </p:spPr>
        <p:txBody>
          <a:bodyPr/>
          <a:lstStyle/>
          <a:p>
            <a:r>
              <a:rPr lang="en-US" b="1" dirty="0" smtClean="0"/>
              <a:t>Internet search</a:t>
            </a:r>
            <a:r>
              <a:rPr lang="en-US" dirty="0" smtClean="0"/>
              <a:t>, </a:t>
            </a:r>
            <a:r>
              <a:rPr lang="en-US" b="1" dirty="0" smtClean="0"/>
              <a:t>Social networking</a:t>
            </a:r>
            <a:r>
              <a:rPr lang="en-US" dirty="0" smtClean="0"/>
              <a:t>, </a:t>
            </a:r>
            <a:r>
              <a:rPr lang="en-US" b="1" dirty="0" smtClean="0"/>
              <a:t>e-commerce</a:t>
            </a:r>
            <a:r>
              <a:rPr lang="en-US" dirty="0" smtClean="0"/>
              <a:t>, </a:t>
            </a:r>
            <a:r>
              <a:rPr lang="en-US" b="1" dirty="0" smtClean="0"/>
              <a:t>cloud storage</a:t>
            </a:r>
          </a:p>
          <a:p>
            <a:r>
              <a:rPr lang="en-US" dirty="0" smtClean="0"/>
              <a:t>These are </a:t>
            </a:r>
            <a:r>
              <a:rPr lang="en-US" b="1" dirty="0" smtClean="0"/>
              <a:t>larger systems than used in HPC </a:t>
            </a:r>
            <a:r>
              <a:rPr lang="en-US" dirty="0" smtClean="0"/>
              <a:t>with huge levels of parallelism coming from</a:t>
            </a:r>
          </a:p>
          <a:p>
            <a:pPr lvl="1"/>
            <a:r>
              <a:rPr lang="en-US" dirty="0" smtClean="0"/>
              <a:t>Processing of </a:t>
            </a:r>
            <a:r>
              <a:rPr lang="en-US" b="1" dirty="0" smtClean="0"/>
              <a:t>lots of users </a:t>
            </a:r>
            <a:r>
              <a:rPr lang="en-US" dirty="0" smtClean="0"/>
              <a:t>or </a:t>
            </a:r>
          </a:p>
          <a:p>
            <a:pPr lvl="1"/>
            <a:r>
              <a:rPr lang="en-US" dirty="0"/>
              <a:t>A</a:t>
            </a:r>
            <a:r>
              <a:rPr lang="en-US" dirty="0" smtClean="0"/>
              <a:t>n </a:t>
            </a:r>
            <a:r>
              <a:rPr lang="en-US" b="1" dirty="0" smtClean="0"/>
              <a:t>intrinsically parallel </a:t>
            </a:r>
            <a:r>
              <a:rPr lang="en-US" dirty="0" smtClean="0"/>
              <a:t>Tweet or Web </a:t>
            </a:r>
            <a:r>
              <a:rPr lang="en-US" b="1" dirty="0" smtClean="0"/>
              <a:t>search</a:t>
            </a:r>
          </a:p>
          <a:p>
            <a:r>
              <a:rPr lang="en-US" b="1" dirty="0" smtClean="0">
                <a:solidFill>
                  <a:srgbClr val="FF0000"/>
                </a:solidFill>
              </a:rPr>
              <a:t>Classic MapReduce </a:t>
            </a:r>
            <a:r>
              <a:rPr lang="en-US" b="1" dirty="0" smtClean="0"/>
              <a:t>is suitable </a:t>
            </a:r>
            <a:r>
              <a:rPr lang="en-US" dirty="0" smtClean="0"/>
              <a:t>(although Page Rank component of search is parallel linear algebra) </a:t>
            </a:r>
          </a:p>
          <a:p>
            <a:r>
              <a:rPr lang="en-US" b="1" dirty="0" smtClean="0"/>
              <a:t>Data Intensive</a:t>
            </a:r>
          </a:p>
          <a:p>
            <a:r>
              <a:rPr lang="en-US" dirty="0" smtClean="0"/>
              <a:t>Do not need </a:t>
            </a:r>
            <a:r>
              <a:rPr lang="en-US" dirty="0" smtClean="0">
                <a:solidFill>
                  <a:srgbClr val="FF0000"/>
                </a:solidFill>
              </a:rPr>
              <a:t>microsecond messaging latency</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94CC141A-9CC6-41A7-A7D0-011D836CC6E2}" type="slidenum">
              <a:rPr lang="en-US" smtClean="0"/>
              <a:pPr/>
              <a:t>22</a:t>
            </a:fld>
            <a:endParaRPr lang="en-US"/>
          </a:p>
        </p:txBody>
      </p:sp>
    </p:spTree>
    <p:extLst>
      <p:ext uri="{BB962C8B-B14F-4D97-AF65-F5344CB8AC3E}">
        <p14:creationId xmlns:p14="http://schemas.microsoft.com/office/powerpoint/2010/main" val="12529967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dirty="0" smtClean="0"/>
              <a:t>Data Intensive Applications</a:t>
            </a:r>
            <a:endParaRPr lang="en-US" dirty="0"/>
          </a:p>
        </p:txBody>
      </p:sp>
      <p:sp>
        <p:nvSpPr>
          <p:cNvPr id="4" name="Content Placeholder 3"/>
          <p:cNvSpPr>
            <a:spLocks noGrp="1"/>
          </p:cNvSpPr>
          <p:nvPr>
            <p:ph idx="1"/>
          </p:nvPr>
        </p:nvSpPr>
        <p:spPr>
          <a:xfrm>
            <a:off x="0" y="762000"/>
            <a:ext cx="9144000" cy="4525963"/>
          </a:xfrm>
        </p:spPr>
        <p:txBody>
          <a:bodyPr/>
          <a:lstStyle/>
          <a:p>
            <a:r>
              <a:rPr lang="en-US" sz="2400" b="1" dirty="0" smtClean="0"/>
              <a:t>Applications</a:t>
            </a:r>
            <a:r>
              <a:rPr lang="en-US" sz="2400" dirty="0" smtClean="0"/>
              <a:t> tend to be </a:t>
            </a:r>
            <a:r>
              <a:rPr lang="en-US" sz="2400" b="1" dirty="0" smtClean="0"/>
              <a:t>new</a:t>
            </a:r>
            <a:r>
              <a:rPr lang="en-US" sz="2400" dirty="0" smtClean="0"/>
              <a:t> and so can consider </a:t>
            </a:r>
            <a:r>
              <a:rPr lang="en-US" sz="2400" b="1" dirty="0" smtClean="0"/>
              <a:t>emerging technologies</a:t>
            </a:r>
            <a:r>
              <a:rPr lang="en-US" sz="2400" dirty="0" smtClean="0"/>
              <a:t> such as clouds</a:t>
            </a:r>
          </a:p>
          <a:p>
            <a:r>
              <a:rPr lang="en-US" sz="2400" dirty="0" smtClean="0"/>
              <a:t>Do not have lots of small </a:t>
            </a:r>
            <a:r>
              <a:rPr lang="en-US" sz="2400" i="1" dirty="0" smtClean="0"/>
              <a:t>messages</a:t>
            </a:r>
            <a:r>
              <a:rPr lang="en-US" sz="2400" dirty="0" smtClean="0"/>
              <a:t> but rather </a:t>
            </a:r>
            <a:r>
              <a:rPr lang="en-US" sz="2400" b="1" dirty="0" smtClean="0"/>
              <a:t>large reduction</a:t>
            </a:r>
            <a:r>
              <a:rPr lang="en-US" sz="2400" dirty="0" smtClean="0"/>
              <a:t> (aka Collective) operations</a:t>
            </a:r>
          </a:p>
          <a:p>
            <a:pPr lvl="1"/>
            <a:r>
              <a:rPr lang="en-US" sz="2000" b="1" dirty="0" smtClean="0"/>
              <a:t>New optimizations </a:t>
            </a:r>
            <a:r>
              <a:rPr lang="en-US" sz="2000" dirty="0" smtClean="0"/>
              <a:t>e.g. for huge messages</a:t>
            </a:r>
          </a:p>
          <a:p>
            <a:pPr lvl="1"/>
            <a:r>
              <a:rPr lang="en-US" sz="2000" dirty="0" smtClean="0"/>
              <a:t>e.g. </a:t>
            </a:r>
            <a:r>
              <a:rPr lang="en-US" sz="2000" b="1" dirty="0" smtClean="0"/>
              <a:t>Expectation Maximization (EM) </a:t>
            </a:r>
            <a:r>
              <a:rPr lang="en-US" sz="2000" dirty="0" smtClean="0"/>
              <a:t>dominated by broadcasts and reductions</a:t>
            </a:r>
          </a:p>
          <a:p>
            <a:r>
              <a:rPr lang="en-US" sz="2400" dirty="0" smtClean="0"/>
              <a:t>Not clearly a single exascale job but rather </a:t>
            </a:r>
            <a:r>
              <a:rPr lang="en-US" sz="2400" b="1" dirty="0" smtClean="0"/>
              <a:t>many smaller </a:t>
            </a:r>
            <a:r>
              <a:rPr lang="en-US" sz="2400" dirty="0" smtClean="0"/>
              <a:t>(but not sequential) jobs e.g. to analyze groups of sequences</a:t>
            </a:r>
          </a:p>
          <a:p>
            <a:r>
              <a:rPr lang="en-US" sz="2400" dirty="0" smtClean="0"/>
              <a:t>Algorithms not clearly robust enough to analyze lots of data</a:t>
            </a:r>
          </a:p>
          <a:p>
            <a:pPr lvl="1"/>
            <a:r>
              <a:rPr lang="en-US" sz="1800" dirty="0" smtClean="0"/>
              <a:t>Current standard </a:t>
            </a:r>
            <a:r>
              <a:rPr lang="en-US" sz="1800" b="1" dirty="0" smtClean="0"/>
              <a:t>algorithms</a:t>
            </a:r>
            <a:r>
              <a:rPr lang="en-US" sz="1800" dirty="0" smtClean="0"/>
              <a:t> such as those in R library </a:t>
            </a:r>
            <a:r>
              <a:rPr lang="en-US" sz="1800" b="1" dirty="0" smtClean="0"/>
              <a:t>not designed for big data</a:t>
            </a:r>
          </a:p>
          <a:p>
            <a:r>
              <a:rPr lang="en-US" sz="2400" dirty="0" smtClean="0"/>
              <a:t>Our Experience </a:t>
            </a:r>
          </a:p>
          <a:p>
            <a:pPr lvl="1"/>
            <a:r>
              <a:rPr lang="en-US" sz="2000" dirty="0" smtClean="0">
                <a:solidFill>
                  <a:srgbClr val="FF0000"/>
                </a:solidFill>
              </a:rPr>
              <a:t>Multidimensional Scaling MDS </a:t>
            </a:r>
            <a:r>
              <a:rPr lang="en-US" sz="2000" dirty="0" smtClean="0"/>
              <a:t>is iterative </a:t>
            </a:r>
            <a:r>
              <a:rPr lang="en-US" sz="2000" b="1" dirty="0" smtClean="0"/>
              <a:t>rectangular matrix-matrix multiplication </a:t>
            </a:r>
            <a:r>
              <a:rPr lang="en-US" sz="2000" dirty="0" smtClean="0"/>
              <a:t>controlled by EM</a:t>
            </a:r>
          </a:p>
          <a:p>
            <a:pPr lvl="1"/>
            <a:r>
              <a:rPr lang="en-US" sz="2000" b="1" dirty="0" smtClean="0"/>
              <a:t>Deterministically Annealed </a:t>
            </a:r>
            <a:r>
              <a:rPr lang="en-US" sz="2000" b="1" dirty="0" smtClean="0">
                <a:solidFill>
                  <a:srgbClr val="FF0000"/>
                </a:solidFill>
              </a:rPr>
              <a:t>Pairwise Clustering </a:t>
            </a:r>
            <a:r>
              <a:rPr lang="en-US" sz="2000" dirty="0" smtClean="0"/>
              <a:t>as an EM example</a:t>
            </a:r>
            <a:endParaRPr lang="en-US" sz="2000"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23</a:t>
            </a:fld>
            <a:endParaRPr lang="en-US"/>
          </a:p>
        </p:txBody>
      </p:sp>
    </p:spTree>
    <p:extLst>
      <p:ext uri="{BB962C8B-B14F-4D97-AF65-F5344CB8AC3E}">
        <p14:creationId xmlns:p14="http://schemas.microsoft.com/office/powerpoint/2010/main" val="36456152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
            <a:ext cx="6117375" cy="1143000"/>
          </a:xfrm>
        </p:spPr>
        <p:txBody>
          <a:bodyPr>
            <a:normAutofit fontScale="90000"/>
          </a:bodyPr>
          <a:lstStyle/>
          <a:p>
            <a:r>
              <a:rPr lang="en-US" sz="3600" dirty="0" smtClean="0"/>
              <a:t>Twister for Data Intensive </a:t>
            </a:r>
            <a:br>
              <a:rPr lang="en-US" sz="3600" dirty="0" smtClean="0"/>
            </a:br>
            <a:r>
              <a:rPr lang="en-US" sz="3600" dirty="0" smtClean="0"/>
              <a:t>Iterative Applications</a:t>
            </a:r>
            <a:endParaRPr lang="en-US" sz="3600" dirty="0"/>
          </a:p>
        </p:txBody>
      </p:sp>
      <p:sp>
        <p:nvSpPr>
          <p:cNvPr id="3" name="Content Placeholder 2"/>
          <p:cNvSpPr>
            <a:spLocks noGrp="1"/>
          </p:cNvSpPr>
          <p:nvPr>
            <p:ph idx="1"/>
          </p:nvPr>
        </p:nvSpPr>
        <p:spPr>
          <a:xfrm>
            <a:off x="76200" y="4876800"/>
            <a:ext cx="9067800" cy="1981200"/>
          </a:xfrm>
        </p:spPr>
        <p:txBody>
          <a:bodyPr>
            <a:normAutofit fontScale="85000" lnSpcReduction="20000"/>
          </a:bodyPr>
          <a:lstStyle/>
          <a:p>
            <a:r>
              <a:rPr lang="en-US" dirty="0"/>
              <a:t>(Iterative) MapReduce </a:t>
            </a:r>
            <a:r>
              <a:rPr lang="en-US" dirty="0" smtClean="0"/>
              <a:t>structure with Map-Collective is framework</a:t>
            </a:r>
          </a:p>
          <a:p>
            <a:r>
              <a:rPr lang="en-US" dirty="0" smtClean="0"/>
              <a:t>Twister runs on Linux or Azure</a:t>
            </a:r>
          </a:p>
          <a:p>
            <a:r>
              <a:rPr lang="en-US" dirty="0"/>
              <a:t>Twister4Azure is built on top of Azure </a:t>
            </a:r>
            <a:r>
              <a:rPr lang="en-US" b="1" dirty="0"/>
              <a:t>tables</a:t>
            </a:r>
            <a:r>
              <a:rPr lang="en-US" dirty="0"/>
              <a:t>, </a:t>
            </a:r>
            <a:r>
              <a:rPr lang="en-US" b="1" dirty="0"/>
              <a:t>queues</a:t>
            </a:r>
            <a:r>
              <a:rPr lang="en-US" dirty="0"/>
              <a:t>, </a:t>
            </a:r>
            <a:r>
              <a:rPr lang="en-US" b="1" dirty="0" smtClean="0"/>
              <a:t>storage</a:t>
            </a:r>
          </a:p>
        </p:txBody>
      </p:sp>
      <p:grpSp>
        <p:nvGrpSpPr>
          <p:cNvPr id="9" name="Group 8"/>
          <p:cNvGrpSpPr/>
          <p:nvPr/>
        </p:nvGrpSpPr>
        <p:grpSpPr>
          <a:xfrm>
            <a:off x="962467" y="1339324"/>
            <a:ext cx="6873897" cy="2610786"/>
            <a:chOff x="1448402" y="1343697"/>
            <a:chExt cx="6316144" cy="2200443"/>
          </a:xfrm>
        </p:grpSpPr>
        <p:sp>
          <p:nvSpPr>
            <p:cNvPr id="52" name="Rounded Rectangle 51"/>
            <p:cNvSpPr/>
            <p:nvPr/>
          </p:nvSpPr>
          <p:spPr>
            <a:xfrm>
              <a:off x="3160648" y="1705444"/>
              <a:ext cx="892229" cy="311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Rounded Rectangle 52"/>
            <p:cNvSpPr/>
            <p:nvPr/>
          </p:nvSpPr>
          <p:spPr>
            <a:xfrm>
              <a:off x="3160648" y="2155261"/>
              <a:ext cx="892229" cy="311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ounded Rectangle 53"/>
            <p:cNvSpPr/>
            <p:nvPr/>
          </p:nvSpPr>
          <p:spPr>
            <a:xfrm>
              <a:off x="3160648" y="2983213"/>
              <a:ext cx="892229" cy="311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5989015" y="1933040"/>
              <a:ext cx="687016" cy="3781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5989015" y="2732318"/>
              <a:ext cx="687016" cy="3781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06764" y="2597910"/>
              <a:ext cx="0" cy="323475"/>
            </a:xfrm>
            <a:prstGeom prst="line">
              <a:avLst/>
            </a:prstGeom>
            <a:ln w="38100">
              <a:prstDash val="sysDot"/>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332523" y="2387339"/>
              <a:ext cx="0" cy="323475"/>
            </a:xfrm>
            <a:prstGeom prst="line">
              <a:avLst/>
            </a:prstGeom>
            <a:ln w="38100">
              <a:prstDash val="sysDot"/>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52" idx="3"/>
            </p:cNvCxnSpPr>
            <p:nvPr/>
          </p:nvCxnSpPr>
          <p:spPr>
            <a:xfrm>
              <a:off x="4052878" y="1861357"/>
              <a:ext cx="1936138" cy="2939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53" idx="3"/>
            </p:cNvCxnSpPr>
            <p:nvPr/>
          </p:nvCxnSpPr>
          <p:spPr>
            <a:xfrm flipV="1">
              <a:off x="4052878" y="2275332"/>
              <a:ext cx="1936138" cy="358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54" idx="3"/>
            </p:cNvCxnSpPr>
            <p:nvPr/>
          </p:nvCxnSpPr>
          <p:spPr>
            <a:xfrm flipV="1">
              <a:off x="4052878" y="2324525"/>
              <a:ext cx="1936138" cy="8146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52" idx="3"/>
              <a:endCxn id="56" idx="1"/>
            </p:cNvCxnSpPr>
            <p:nvPr/>
          </p:nvCxnSpPr>
          <p:spPr>
            <a:xfrm>
              <a:off x="4052878" y="1861357"/>
              <a:ext cx="2036748" cy="9263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54" idx="3"/>
              <a:endCxn id="56" idx="2"/>
            </p:cNvCxnSpPr>
            <p:nvPr/>
          </p:nvCxnSpPr>
          <p:spPr>
            <a:xfrm flipV="1">
              <a:off x="4052878" y="2921385"/>
              <a:ext cx="1936138" cy="2177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6961545" y="2467086"/>
              <a:ext cx="803001" cy="0"/>
            </a:xfrm>
            <a:prstGeom prst="line">
              <a:avLst/>
            </a:prstGeom>
            <a:ln w="57150">
              <a:solidFill>
                <a:schemeClr val="tx1"/>
              </a:solidFill>
              <a:headEnd type="none"/>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7764546" y="2467086"/>
              <a:ext cx="0" cy="1077054"/>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H="1">
              <a:off x="2125671" y="3544140"/>
              <a:ext cx="5638875"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2125670" y="2467086"/>
              <a:ext cx="0" cy="1077054"/>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2125670" y="2467086"/>
              <a:ext cx="856533" cy="0"/>
            </a:xfrm>
            <a:prstGeom prst="line">
              <a:avLst/>
            </a:prstGeom>
            <a:ln w="57150">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3118493" y="1343697"/>
              <a:ext cx="962828" cy="334948"/>
            </a:xfrm>
            <a:prstGeom prst="rect">
              <a:avLst/>
            </a:prstGeom>
            <a:noFill/>
          </p:spPr>
          <p:txBody>
            <a:bodyPr wrap="none" rtlCol="0">
              <a:spAutoFit/>
            </a:bodyPr>
            <a:lstStyle/>
            <a:p>
              <a:r>
                <a:rPr lang="en-US" sz="1600" b="1" dirty="0" smtClean="0"/>
                <a:t>Compute</a:t>
              </a:r>
              <a:endParaRPr lang="en-US" sz="1600" b="1" dirty="0"/>
            </a:p>
          </p:txBody>
        </p:sp>
        <p:sp>
          <p:nvSpPr>
            <p:cNvPr id="70" name="TextBox 69"/>
            <p:cNvSpPr txBox="1"/>
            <p:nvPr/>
          </p:nvSpPr>
          <p:spPr>
            <a:xfrm>
              <a:off x="4184436" y="1355446"/>
              <a:ext cx="1534459" cy="334948"/>
            </a:xfrm>
            <a:prstGeom prst="rect">
              <a:avLst/>
            </a:prstGeom>
            <a:noFill/>
          </p:spPr>
          <p:txBody>
            <a:bodyPr wrap="none" rtlCol="0">
              <a:spAutoFit/>
            </a:bodyPr>
            <a:lstStyle/>
            <a:p>
              <a:r>
                <a:rPr lang="en-US" sz="1600" b="1" dirty="0" smtClean="0"/>
                <a:t>Communication</a:t>
              </a:r>
              <a:endParaRPr lang="en-US" sz="1600" b="1" dirty="0"/>
            </a:p>
          </p:txBody>
        </p:sp>
        <p:sp>
          <p:nvSpPr>
            <p:cNvPr id="71" name="TextBox 70"/>
            <p:cNvSpPr txBox="1"/>
            <p:nvPr/>
          </p:nvSpPr>
          <p:spPr>
            <a:xfrm>
              <a:off x="5840251" y="1355446"/>
              <a:ext cx="1529778" cy="334948"/>
            </a:xfrm>
            <a:prstGeom prst="rect">
              <a:avLst/>
            </a:prstGeom>
            <a:noFill/>
          </p:spPr>
          <p:txBody>
            <a:bodyPr wrap="none" rtlCol="0">
              <a:spAutoFit/>
            </a:bodyPr>
            <a:lstStyle/>
            <a:p>
              <a:r>
                <a:rPr lang="en-US" sz="1600" b="1" dirty="0" smtClean="0"/>
                <a:t>Reduce/ barrier</a:t>
              </a:r>
              <a:endParaRPr lang="en-US" sz="1600" b="1" dirty="0"/>
            </a:p>
          </p:txBody>
        </p:sp>
        <p:sp>
          <p:nvSpPr>
            <p:cNvPr id="72" name="TextBox 71"/>
            <p:cNvSpPr txBox="1"/>
            <p:nvPr/>
          </p:nvSpPr>
          <p:spPr>
            <a:xfrm>
              <a:off x="1448402" y="2104229"/>
              <a:ext cx="1354538" cy="334948"/>
            </a:xfrm>
            <a:prstGeom prst="rect">
              <a:avLst/>
            </a:prstGeom>
            <a:noFill/>
          </p:spPr>
          <p:txBody>
            <a:bodyPr wrap="none" rtlCol="0">
              <a:spAutoFit/>
            </a:bodyPr>
            <a:lstStyle/>
            <a:p>
              <a:r>
                <a:rPr lang="en-US" sz="1600" b="1" dirty="0" smtClean="0"/>
                <a:t>New Iteration</a:t>
              </a:r>
              <a:endParaRPr lang="en-US" sz="1600" b="1" dirty="0"/>
            </a:p>
          </p:txBody>
        </p:sp>
        <p:sp>
          <p:nvSpPr>
            <p:cNvPr id="4" name="Flowchart: Magnetic Disk 3"/>
            <p:cNvSpPr/>
            <p:nvPr/>
          </p:nvSpPr>
          <p:spPr>
            <a:xfrm>
              <a:off x="3828742" y="1819849"/>
              <a:ext cx="224135" cy="188025"/>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7" name="Flowchart: Magnetic Disk 26"/>
            <p:cNvSpPr/>
            <p:nvPr/>
          </p:nvSpPr>
          <p:spPr>
            <a:xfrm>
              <a:off x="3828741" y="2267789"/>
              <a:ext cx="224135" cy="188025"/>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8" name="Flowchart: Magnetic Disk 27"/>
            <p:cNvSpPr/>
            <p:nvPr/>
          </p:nvSpPr>
          <p:spPr>
            <a:xfrm>
              <a:off x="3828740" y="3107013"/>
              <a:ext cx="224135" cy="188025"/>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Folded Corner 4"/>
            <p:cNvSpPr/>
            <p:nvPr/>
          </p:nvSpPr>
          <p:spPr>
            <a:xfrm>
              <a:off x="7156039" y="2355304"/>
              <a:ext cx="181155" cy="223564"/>
            </a:xfrm>
            <a:prstGeom prst="foldedCorne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10" name="Oval Callout 9"/>
          <p:cNvSpPr/>
          <p:nvPr/>
        </p:nvSpPr>
        <p:spPr>
          <a:xfrm>
            <a:off x="3795347" y="3831771"/>
            <a:ext cx="2218192" cy="1045029"/>
          </a:xfrm>
          <a:prstGeom prst="wedgeEllipseCallout">
            <a:avLst>
              <a:gd name="adj1" fmla="val -45477"/>
              <a:gd name="adj2" fmla="val -7139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Larger Loop-Invariant Data</a:t>
            </a:r>
            <a:endParaRPr lang="en-US" b="1" dirty="0"/>
          </a:p>
        </p:txBody>
      </p:sp>
      <p:sp>
        <p:nvSpPr>
          <p:cNvPr id="34" name="Oval Callout 33"/>
          <p:cNvSpPr/>
          <p:nvPr/>
        </p:nvSpPr>
        <p:spPr>
          <a:xfrm>
            <a:off x="6277885" y="152400"/>
            <a:ext cx="2108696" cy="1045029"/>
          </a:xfrm>
          <a:prstGeom prst="wedgeEllipseCallout">
            <a:avLst>
              <a:gd name="adj1" fmla="val -35341"/>
              <a:gd name="adj2" fmla="val 71784"/>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t>Generalize to arbitrary Collective </a:t>
            </a:r>
            <a:endParaRPr lang="en-US" b="1" dirty="0"/>
          </a:p>
        </p:txBody>
      </p:sp>
      <p:sp>
        <p:nvSpPr>
          <p:cNvPr id="14" name="Rounded Rectangular Callout 13"/>
          <p:cNvSpPr/>
          <p:nvPr/>
        </p:nvSpPr>
        <p:spPr>
          <a:xfrm>
            <a:off x="760022" y="1397493"/>
            <a:ext cx="1299414" cy="600254"/>
          </a:xfrm>
          <a:prstGeom prst="wedgeRoundRectCallout">
            <a:avLst>
              <a:gd name="adj1" fmla="val 100414"/>
              <a:gd name="adj2" fmla="val 143614"/>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t>Broadcast</a:t>
            </a:r>
            <a:endParaRPr lang="en-US" b="1" dirty="0"/>
          </a:p>
        </p:txBody>
      </p:sp>
      <p:sp>
        <p:nvSpPr>
          <p:cNvPr id="33" name="Oval Callout 32"/>
          <p:cNvSpPr/>
          <p:nvPr/>
        </p:nvSpPr>
        <p:spPr>
          <a:xfrm>
            <a:off x="6858001" y="3004083"/>
            <a:ext cx="2133600" cy="1350202"/>
          </a:xfrm>
          <a:prstGeom prst="wedgeEllipseCallout">
            <a:avLst>
              <a:gd name="adj1" fmla="val -28906"/>
              <a:gd name="adj2" fmla="val -7139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t>Smaller Loop-Variant Data</a:t>
            </a:r>
          </a:p>
        </p:txBody>
      </p:sp>
    </p:spTree>
    <p:extLst>
      <p:ext uri="{BB962C8B-B14F-4D97-AF65-F5344CB8AC3E}">
        <p14:creationId xmlns:p14="http://schemas.microsoft.com/office/powerpoint/2010/main" val="19242778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ontent Placeholder 3"/>
          <p:cNvGraphicFramePr>
            <a:graphicFrameLocks noGrp="1"/>
          </p:cNvGraphicFramePr>
          <p:nvPr>
            <p:ph idx="1"/>
            <p:extLst>
              <p:ext uri="{D42A27DB-BD31-4B8C-83A1-F6EECF244321}">
                <p14:modId xmlns:p14="http://schemas.microsoft.com/office/powerpoint/2010/main" val="1024440594"/>
              </p:ext>
            </p:extLst>
          </p:nvPr>
        </p:nvGraphicFramePr>
        <p:xfrm>
          <a:off x="228600" y="3518615"/>
          <a:ext cx="4093038" cy="2605344"/>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457200" y="-152400"/>
            <a:ext cx="8229600" cy="1143000"/>
          </a:xfrm>
        </p:spPr>
        <p:txBody>
          <a:bodyPr>
            <a:noAutofit/>
            <a:scene3d>
              <a:camera prst="orthographicFront"/>
              <a:lightRig rig="flat" dir="tl">
                <a:rot lat="0" lon="0" rev="6600000"/>
              </a:lightRig>
            </a:scene3d>
            <a:sp3d extrusionH="25400" contourW="8890">
              <a:contourClr>
                <a:schemeClr val="accent2">
                  <a:shade val="75000"/>
                </a:schemeClr>
              </a:contourClr>
            </a:sp3d>
          </a:bodyPr>
          <a:lstStyle/>
          <a:p>
            <a:r>
              <a:rPr lang="en-US" sz="3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Century Gothic" pitchFamily="34" charset="0"/>
              </a:rPr>
              <a:t>Performance – </a:t>
            </a:r>
            <a:r>
              <a:rPr lang="en-US" sz="36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Century Gothic" pitchFamily="34" charset="0"/>
              </a:rPr>
              <a:t>Kmeans</a:t>
            </a:r>
            <a:r>
              <a:rPr lang="en-US" sz="3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Century Gothic" pitchFamily="34" charset="0"/>
              </a:rPr>
              <a:t> Clustering</a:t>
            </a:r>
          </a:p>
        </p:txBody>
      </p:sp>
      <p:grpSp>
        <p:nvGrpSpPr>
          <p:cNvPr id="3" name="Group 2"/>
          <p:cNvGrpSpPr/>
          <p:nvPr/>
        </p:nvGrpSpPr>
        <p:grpSpPr>
          <a:xfrm>
            <a:off x="7572094" y="7696200"/>
            <a:ext cx="6096000" cy="2625485"/>
            <a:chOff x="2895600" y="1219200"/>
            <a:chExt cx="6096000" cy="2625485"/>
          </a:xfrm>
        </p:grpSpPr>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95600" y="1268361"/>
              <a:ext cx="2906057" cy="19320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19800" y="1219200"/>
              <a:ext cx="2971800" cy="1905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Rectangle 9"/>
            <p:cNvSpPr/>
            <p:nvPr/>
          </p:nvSpPr>
          <p:spPr>
            <a:xfrm>
              <a:off x="3379295" y="3259910"/>
              <a:ext cx="2473754" cy="584775"/>
            </a:xfrm>
            <a:prstGeom prst="rect">
              <a:avLst/>
            </a:prstGeom>
          </p:spPr>
          <p:txBody>
            <a:bodyPr wrap="none">
              <a:spAutoFit/>
            </a:bodyPr>
            <a:lstStyle/>
            <a:p>
              <a:r>
                <a:rPr lang="en-US" sz="1600" b="1" dirty="0">
                  <a:solidFill>
                    <a:prstClr val="black"/>
                  </a:solidFill>
                  <a:cs typeface="Arial" pitchFamily="34" charset="0"/>
                </a:rPr>
                <a:t>Performance with/without</a:t>
              </a:r>
            </a:p>
            <a:p>
              <a:pPr algn="ctr"/>
              <a:r>
                <a:rPr lang="en-US" sz="1600" b="1" dirty="0">
                  <a:solidFill>
                    <a:prstClr val="black"/>
                  </a:solidFill>
                  <a:cs typeface="Arial" pitchFamily="34" charset="0"/>
                </a:rPr>
                <a:t> data caching </a:t>
              </a:r>
              <a:endParaRPr lang="en-US" sz="1600" b="1" dirty="0">
                <a:solidFill>
                  <a:prstClr val="black"/>
                </a:solidFill>
              </a:endParaRPr>
            </a:p>
          </p:txBody>
        </p:sp>
        <p:sp>
          <p:nvSpPr>
            <p:cNvPr id="11" name="Rectangle 10"/>
            <p:cNvSpPr/>
            <p:nvPr/>
          </p:nvSpPr>
          <p:spPr>
            <a:xfrm>
              <a:off x="5853049" y="3259910"/>
              <a:ext cx="3000501" cy="338554"/>
            </a:xfrm>
            <a:prstGeom prst="rect">
              <a:avLst/>
            </a:prstGeom>
          </p:spPr>
          <p:txBody>
            <a:bodyPr wrap="none">
              <a:spAutoFit/>
            </a:bodyPr>
            <a:lstStyle/>
            <a:p>
              <a:r>
                <a:rPr lang="en-US" sz="1600" b="1" dirty="0">
                  <a:solidFill>
                    <a:prstClr val="black"/>
                  </a:solidFill>
                  <a:cs typeface="Arial" pitchFamily="34" charset="0"/>
                </a:rPr>
                <a:t>Speedup gained using data cache</a:t>
              </a:r>
              <a:endParaRPr lang="en-US" sz="1600" b="1" dirty="0">
                <a:solidFill>
                  <a:prstClr val="black"/>
                </a:solidFill>
              </a:endParaRPr>
            </a:p>
          </p:txBody>
        </p:sp>
      </p:grpSp>
      <p:grpSp>
        <p:nvGrpSpPr>
          <p:cNvPr id="7" name="Group 6"/>
          <p:cNvGrpSpPr/>
          <p:nvPr/>
        </p:nvGrpSpPr>
        <p:grpSpPr>
          <a:xfrm>
            <a:off x="4980127" y="10341820"/>
            <a:ext cx="6708960" cy="2510413"/>
            <a:chOff x="303633" y="3864818"/>
            <a:chExt cx="6708960" cy="2510413"/>
          </a:xfrm>
        </p:grpSpPr>
        <p:pic>
          <p:nvPicPr>
            <p:cNvPr id="4" name="Picture 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95377" y="3864818"/>
              <a:ext cx="3017216" cy="198119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03633" y="3864818"/>
              <a:ext cx="3429000" cy="20574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Rectangle 11"/>
            <p:cNvSpPr/>
            <p:nvPr/>
          </p:nvSpPr>
          <p:spPr>
            <a:xfrm>
              <a:off x="1241926" y="6019800"/>
              <a:ext cx="1552413" cy="338554"/>
            </a:xfrm>
            <a:prstGeom prst="rect">
              <a:avLst/>
            </a:prstGeom>
          </p:spPr>
          <p:txBody>
            <a:bodyPr wrap="none">
              <a:spAutoFit/>
            </a:bodyPr>
            <a:lstStyle/>
            <a:p>
              <a:r>
                <a:rPr lang="en-US" sz="1600" b="1" dirty="0">
                  <a:solidFill>
                    <a:prstClr val="black"/>
                  </a:solidFill>
                  <a:cs typeface="Arial" pitchFamily="34" charset="0"/>
                </a:rPr>
                <a:t>Scaling speedup</a:t>
              </a:r>
              <a:endParaRPr lang="en-US" sz="1600" b="1" dirty="0">
                <a:solidFill>
                  <a:prstClr val="black"/>
                </a:solidFill>
              </a:endParaRPr>
            </a:p>
          </p:txBody>
        </p:sp>
        <p:sp>
          <p:nvSpPr>
            <p:cNvPr id="13" name="Rectangle 12"/>
            <p:cNvSpPr/>
            <p:nvPr/>
          </p:nvSpPr>
          <p:spPr>
            <a:xfrm>
              <a:off x="4077152" y="6036677"/>
              <a:ext cx="2853666" cy="338554"/>
            </a:xfrm>
            <a:prstGeom prst="rect">
              <a:avLst/>
            </a:prstGeom>
          </p:spPr>
          <p:txBody>
            <a:bodyPr wrap="none">
              <a:spAutoFit/>
            </a:bodyPr>
            <a:lstStyle/>
            <a:p>
              <a:r>
                <a:rPr lang="en-US" sz="1600" b="1" dirty="0">
                  <a:solidFill>
                    <a:prstClr val="black"/>
                  </a:solidFill>
                  <a:cs typeface="Arial" pitchFamily="34" charset="0"/>
                </a:rPr>
                <a:t>Increasing number of iterations</a:t>
              </a:r>
              <a:endParaRPr lang="en-US" sz="1600" b="1" dirty="0">
                <a:solidFill>
                  <a:prstClr val="black"/>
                </a:solidFill>
              </a:endParaRPr>
            </a:p>
          </p:txBody>
        </p:sp>
      </p:grpSp>
      <p:pic>
        <p:nvPicPr>
          <p:cNvPr id="14" name="Picture 13" descr="k-means.png"/>
          <p:cNvPicPr>
            <a:picLocks noChangeAspect="1"/>
          </p:cNvPicPr>
          <p:nvPr/>
        </p:nvPicPr>
        <p:blipFill>
          <a:blip r:embed="rId9" cstate="print"/>
          <a:stretch>
            <a:fillRect/>
          </a:stretch>
        </p:blipFill>
        <p:spPr>
          <a:xfrm>
            <a:off x="4980129" y="7891610"/>
            <a:ext cx="2405563" cy="201457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9" name="Rectangle 18"/>
          <p:cNvSpPr/>
          <p:nvPr/>
        </p:nvSpPr>
        <p:spPr>
          <a:xfrm>
            <a:off x="5257800" y="3138929"/>
            <a:ext cx="3429000" cy="307728"/>
          </a:xfrm>
          <a:prstGeom prst="rect">
            <a:avLst/>
          </a:prstGeom>
        </p:spPr>
        <p:txBody>
          <a:bodyPr wrap="square" lIns="91390" tIns="45696" rIns="91390" bIns="45696">
            <a:spAutoFit/>
          </a:bodyPr>
          <a:lstStyle/>
          <a:p>
            <a:pPr algn="ctr"/>
            <a:r>
              <a:rPr lang="en-US" sz="1400" b="1" dirty="0">
                <a:solidFill>
                  <a:prstClr val="black"/>
                </a:solidFill>
                <a:cs typeface="Arial" pitchFamily="34" charset="0"/>
              </a:rPr>
              <a:t>Number of Executing Map Task Histogram</a:t>
            </a:r>
            <a:endParaRPr lang="en-US" sz="1400" b="1" dirty="0">
              <a:solidFill>
                <a:prstClr val="black"/>
              </a:solidFill>
            </a:endParaRPr>
          </a:p>
        </p:txBody>
      </p:sp>
      <p:sp>
        <p:nvSpPr>
          <p:cNvPr id="20" name="Rectangle 19"/>
          <p:cNvSpPr/>
          <p:nvPr/>
        </p:nvSpPr>
        <p:spPr>
          <a:xfrm>
            <a:off x="603183" y="6027630"/>
            <a:ext cx="3429000" cy="307728"/>
          </a:xfrm>
          <a:prstGeom prst="rect">
            <a:avLst/>
          </a:prstGeom>
        </p:spPr>
        <p:txBody>
          <a:bodyPr wrap="square" lIns="91390" tIns="45696" rIns="91390" bIns="45696">
            <a:spAutoFit/>
          </a:bodyPr>
          <a:lstStyle/>
          <a:p>
            <a:pPr algn="ctr"/>
            <a:r>
              <a:rPr lang="en-US" sz="1400" b="1" dirty="0">
                <a:solidFill>
                  <a:prstClr val="black"/>
                </a:solidFill>
                <a:cs typeface="Arial" pitchFamily="34" charset="0"/>
              </a:rPr>
              <a:t>Strong Scaling with 128M Data Points</a:t>
            </a:r>
            <a:endParaRPr lang="en-US" sz="1400" b="1" dirty="0">
              <a:solidFill>
                <a:prstClr val="black"/>
              </a:solidFill>
            </a:endParaRPr>
          </a:p>
        </p:txBody>
      </p:sp>
      <p:sp>
        <p:nvSpPr>
          <p:cNvPr id="21" name="Rectangle 20"/>
          <p:cNvSpPr/>
          <p:nvPr/>
        </p:nvSpPr>
        <p:spPr>
          <a:xfrm>
            <a:off x="5143500" y="6199917"/>
            <a:ext cx="3429000" cy="307728"/>
          </a:xfrm>
          <a:prstGeom prst="rect">
            <a:avLst/>
          </a:prstGeom>
        </p:spPr>
        <p:txBody>
          <a:bodyPr wrap="square" lIns="91390" tIns="45696" rIns="91390" bIns="45696">
            <a:spAutoFit/>
          </a:bodyPr>
          <a:lstStyle/>
          <a:p>
            <a:pPr algn="ctr"/>
            <a:r>
              <a:rPr lang="en-US" sz="1400" b="1" dirty="0">
                <a:solidFill>
                  <a:prstClr val="black"/>
                </a:solidFill>
                <a:cs typeface="Arial" pitchFamily="34" charset="0"/>
              </a:rPr>
              <a:t>Weak Scaling</a:t>
            </a:r>
            <a:endParaRPr lang="en-US" sz="1400" b="1" dirty="0">
              <a:solidFill>
                <a:prstClr val="black"/>
              </a:solidFill>
            </a:endParaRPr>
          </a:p>
        </p:txBody>
      </p:sp>
      <p:sp>
        <p:nvSpPr>
          <p:cNvPr id="22" name="Rectangle 21"/>
          <p:cNvSpPr/>
          <p:nvPr/>
        </p:nvSpPr>
        <p:spPr>
          <a:xfrm>
            <a:off x="990600" y="3130871"/>
            <a:ext cx="3429000" cy="307728"/>
          </a:xfrm>
          <a:prstGeom prst="rect">
            <a:avLst/>
          </a:prstGeom>
        </p:spPr>
        <p:txBody>
          <a:bodyPr wrap="square" lIns="91390" tIns="45696" rIns="91390" bIns="45696">
            <a:spAutoFit/>
          </a:bodyPr>
          <a:lstStyle/>
          <a:p>
            <a:pPr algn="ctr"/>
            <a:r>
              <a:rPr lang="en-US" sz="1400" b="1" dirty="0">
                <a:solidFill>
                  <a:prstClr val="black"/>
                </a:solidFill>
                <a:cs typeface="Arial" pitchFamily="34" charset="0"/>
              </a:rPr>
              <a:t>Task Execution Time Histogram</a:t>
            </a:r>
            <a:endParaRPr lang="en-US" sz="1400" b="1" dirty="0">
              <a:solidFill>
                <a:prstClr val="black"/>
              </a:solidFill>
            </a:endParaRPr>
          </a:p>
        </p:txBody>
      </p:sp>
      <p:pic>
        <p:nvPicPr>
          <p:cNvPr id="9" name="Picture 2"/>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09600" y="1134669"/>
            <a:ext cx="8229600" cy="202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ounded Rectangular Callout 15"/>
          <p:cNvSpPr/>
          <p:nvPr/>
        </p:nvSpPr>
        <p:spPr>
          <a:xfrm>
            <a:off x="373084" y="914974"/>
            <a:ext cx="2895600" cy="439387"/>
          </a:xfrm>
          <a:prstGeom prst="wedgeRoundRectCallout">
            <a:avLst>
              <a:gd name="adj1" fmla="val -21252"/>
              <a:gd name="adj2" fmla="val 119256"/>
              <a:gd name="adj3" fmla="val 16667"/>
            </a:avLst>
          </a:prstGeom>
          <a:solidFill>
            <a:srgbClr val="FFFFCC"/>
          </a:solidFill>
        </p:spPr>
        <p:style>
          <a:lnRef idx="1">
            <a:schemeClr val="accent3"/>
          </a:lnRef>
          <a:fillRef idx="2">
            <a:schemeClr val="accent3"/>
          </a:fillRef>
          <a:effectRef idx="1">
            <a:schemeClr val="accent3"/>
          </a:effectRef>
          <a:fontRef idx="minor">
            <a:schemeClr val="dk1"/>
          </a:fontRef>
        </p:style>
        <p:txBody>
          <a:bodyPr lIns="91390" tIns="45696" rIns="91390" bIns="45696" rtlCol="0" anchor="ctr"/>
          <a:lstStyle/>
          <a:p>
            <a:pPr algn="ctr"/>
            <a:r>
              <a:rPr lang="en-US" sz="1600" b="1" dirty="0">
                <a:solidFill>
                  <a:prstClr val="black"/>
                </a:solidFill>
              </a:rPr>
              <a:t>First iteration performs the initial data fetch</a:t>
            </a:r>
          </a:p>
        </p:txBody>
      </p:sp>
      <p:sp>
        <p:nvSpPr>
          <p:cNvPr id="23" name="Rounded Rectangular Callout 22"/>
          <p:cNvSpPr/>
          <p:nvPr/>
        </p:nvSpPr>
        <p:spPr>
          <a:xfrm>
            <a:off x="5246826" y="695283"/>
            <a:ext cx="2895600" cy="439387"/>
          </a:xfrm>
          <a:prstGeom prst="wedgeRoundRectCallout">
            <a:avLst>
              <a:gd name="adj1" fmla="val -22482"/>
              <a:gd name="adj2" fmla="val 97635"/>
              <a:gd name="adj3" fmla="val 16667"/>
            </a:avLst>
          </a:prstGeom>
          <a:solidFill>
            <a:srgbClr val="FFFFCC"/>
          </a:solidFill>
        </p:spPr>
        <p:style>
          <a:lnRef idx="1">
            <a:schemeClr val="accent3"/>
          </a:lnRef>
          <a:fillRef idx="2">
            <a:schemeClr val="accent3"/>
          </a:fillRef>
          <a:effectRef idx="1">
            <a:schemeClr val="accent3"/>
          </a:effectRef>
          <a:fontRef idx="minor">
            <a:schemeClr val="dk1"/>
          </a:fontRef>
        </p:style>
        <p:txBody>
          <a:bodyPr lIns="91390" tIns="45696" rIns="91390" bIns="45696" rtlCol="0" anchor="ctr"/>
          <a:lstStyle/>
          <a:p>
            <a:pPr algn="ctr"/>
            <a:r>
              <a:rPr lang="en-US" sz="1600" b="1" dirty="0">
                <a:solidFill>
                  <a:prstClr val="black"/>
                </a:solidFill>
              </a:rPr>
              <a:t>Overhead between iterations</a:t>
            </a:r>
          </a:p>
        </p:txBody>
      </p:sp>
      <p:sp>
        <p:nvSpPr>
          <p:cNvPr id="24" name="Rounded Rectangular Callout 23"/>
          <p:cNvSpPr/>
          <p:nvPr/>
        </p:nvSpPr>
        <p:spPr>
          <a:xfrm>
            <a:off x="990600" y="4909482"/>
            <a:ext cx="3352800" cy="439387"/>
          </a:xfrm>
          <a:prstGeom prst="wedgeRoundRectCallout">
            <a:avLst>
              <a:gd name="adj1" fmla="val -22583"/>
              <a:gd name="adj2" fmla="val -169258"/>
              <a:gd name="adj3" fmla="val 16667"/>
            </a:avLst>
          </a:prstGeom>
        </p:spPr>
        <p:style>
          <a:lnRef idx="1">
            <a:schemeClr val="accent3"/>
          </a:lnRef>
          <a:fillRef idx="2">
            <a:schemeClr val="accent3"/>
          </a:fillRef>
          <a:effectRef idx="1">
            <a:schemeClr val="accent3"/>
          </a:effectRef>
          <a:fontRef idx="minor">
            <a:schemeClr val="dk1"/>
          </a:fontRef>
        </p:style>
        <p:txBody>
          <a:bodyPr lIns="91390" tIns="45696" rIns="91390" bIns="45696" rtlCol="0" anchor="ctr"/>
          <a:lstStyle/>
          <a:p>
            <a:pPr algn="ctr"/>
            <a:r>
              <a:rPr lang="en-US" sz="1600" b="1" dirty="0" smtClean="0">
                <a:solidFill>
                  <a:prstClr val="black"/>
                </a:solidFill>
              </a:rPr>
              <a:t>Hadoop </a:t>
            </a:r>
            <a:r>
              <a:rPr lang="en-US" sz="1600" b="1" dirty="0">
                <a:solidFill>
                  <a:prstClr val="black"/>
                </a:solidFill>
              </a:rPr>
              <a:t>on bare metal </a:t>
            </a:r>
            <a:r>
              <a:rPr lang="en-US" sz="1600" b="1" dirty="0" smtClean="0">
                <a:solidFill>
                  <a:prstClr val="black"/>
                </a:solidFill>
              </a:rPr>
              <a:t> scales worst</a:t>
            </a:r>
            <a:endParaRPr lang="en-US" sz="1600" b="1" dirty="0">
              <a:solidFill>
                <a:prstClr val="black"/>
              </a:solidFill>
            </a:endParaRPr>
          </a:p>
        </p:txBody>
      </p:sp>
      <p:graphicFrame>
        <p:nvGraphicFramePr>
          <p:cNvPr id="26" name="Chart 25"/>
          <p:cNvGraphicFramePr>
            <a:graphicFrameLocks/>
          </p:cNvGraphicFramePr>
          <p:nvPr>
            <p:extLst>
              <p:ext uri="{D42A27DB-BD31-4B8C-83A1-F6EECF244321}">
                <p14:modId xmlns:p14="http://schemas.microsoft.com/office/powerpoint/2010/main" val="2110475037"/>
              </p:ext>
            </p:extLst>
          </p:nvPr>
        </p:nvGraphicFramePr>
        <p:xfrm>
          <a:off x="4343400" y="3534712"/>
          <a:ext cx="4903671" cy="2743111"/>
        </p:xfrm>
        <a:graphic>
          <a:graphicData uri="http://schemas.openxmlformats.org/drawingml/2006/chart">
            <c:chart xmlns:c="http://schemas.openxmlformats.org/drawingml/2006/chart" xmlns:r="http://schemas.openxmlformats.org/officeDocument/2006/relationships" r:id="rId11"/>
          </a:graphicData>
        </a:graphic>
      </p:graphicFrame>
      <p:sp>
        <p:nvSpPr>
          <p:cNvPr id="15" name="TextBox 14"/>
          <p:cNvSpPr txBox="1"/>
          <p:nvPr/>
        </p:nvSpPr>
        <p:spPr>
          <a:xfrm>
            <a:off x="7924800" y="3930134"/>
            <a:ext cx="938077" cy="369332"/>
          </a:xfrm>
          <a:prstGeom prst="rect">
            <a:avLst/>
          </a:prstGeom>
          <a:solidFill>
            <a:srgbClr val="C2E59B"/>
          </a:solidFill>
        </p:spPr>
        <p:txBody>
          <a:bodyPr wrap="none" rtlCol="0">
            <a:spAutoFit/>
          </a:bodyPr>
          <a:lstStyle/>
          <a:p>
            <a:r>
              <a:rPr lang="en-US" b="1" dirty="0" smtClean="0"/>
              <a:t>Hadoop</a:t>
            </a:r>
            <a:endParaRPr lang="en-US" b="1" dirty="0"/>
          </a:p>
        </p:txBody>
      </p:sp>
      <p:sp>
        <p:nvSpPr>
          <p:cNvPr id="27" name="TextBox 26"/>
          <p:cNvSpPr txBox="1"/>
          <p:nvPr/>
        </p:nvSpPr>
        <p:spPr>
          <a:xfrm>
            <a:off x="7870968" y="4579825"/>
            <a:ext cx="882678" cy="369332"/>
          </a:xfrm>
          <a:prstGeom prst="rect">
            <a:avLst/>
          </a:prstGeom>
          <a:solidFill>
            <a:srgbClr val="FF9797"/>
          </a:solidFill>
        </p:spPr>
        <p:txBody>
          <a:bodyPr wrap="none" rtlCol="0">
            <a:spAutoFit/>
          </a:bodyPr>
          <a:lstStyle/>
          <a:p>
            <a:r>
              <a:rPr lang="en-US" b="1" dirty="0" smtClean="0"/>
              <a:t>Twister</a:t>
            </a:r>
            <a:endParaRPr lang="en-US" b="1" dirty="0"/>
          </a:p>
        </p:txBody>
      </p:sp>
      <p:sp>
        <p:nvSpPr>
          <p:cNvPr id="28" name="TextBox 27"/>
          <p:cNvSpPr txBox="1"/>
          <p:nvPr/>
        </p:nvSpPr>
        <p:spPr>
          <a:xfrm>
            <a:off x="5508196" y="5288973"/>
            <a:ext cx="3635804" cy="369332"/>
          </a:xfrm>
          <a:prstGeom prst="rect">
            <a:avLst/>
          </a:prstGeom>
          <a:solidFill>
            <a:srgbClr val="6FC9F1"/>
          </a:solidFill>
        </p:spPr>
        <p:txBody>
          <a:bodyPr wrap="none" rtlCol="0">
            <a:spAutoFit/>
          </a:bodyPr>
          <a:lstStyle/>
          <a:p>
            <a:r>
              <a:rPr lang="en-US" b="1" dirty="0" smtClean="0"/>
              <a:t>Twister4Azure</a:t>
            </a:r>
            <a:r>
              <a:rPr lang="en-US" b="1" dirty="0"/>
              <a:t>(adjusted for C#/Java</a:t>
            </a:r>
            <a:r>
              <a:rPr lang="en-US" b="1" dirty="0" smtClean="0"/>
              <a:t>)</a:t>
            </a:r>
            <a:endParaRPr lang="en-US" b="1" dirty="0"/>
          </a:p>
        </p:txBody>
      </p:sp>
      <p:sp>
        <p:nvSpPr>
          <p:cNvPr id="29" name="TextBox 28"/>
          <p:cNvSpPr txBox="1"/>
          <p:nvPr/>
        </p:nvSpPr>
        <p:spPr>
          <a:xfrm>
            <a:off x="3645894" y="1539027"/>
            <a:ext cx="1547411" cy="369332"/>
          </a:xfrm>
          <a:prstGeom prst="rect">
            <a:avLst/>
          </a:prstGeom>
          <a:solidFill>
            <a:srgbClr val="FFFFCC"/>
          </a:solidFill>
          <a:ln w="38100">
            <a:solidFill>
              <a:schemeClr val="tx1"/>
            </a:solidFill>
          </a:ln>
        </p:spPr>
        <p:txBody>
          <a:bodyPr wrap="none" rtlCol="0">
            <a:spAutoFit/>
          </a:bodyPr>
          <a:lstStyle/>
          <a:p>
            <a:r>
              <a:rPr lang="en-US" b="1" dirty="0" smtClean="0"/>
              <a:t>Twister4Azure</a:t>
            </a:r>
            <a:endParaRPr lang="en-US" b="1" dirty="0"/>
          </a:p>
        </p:txBody>
      </p:sp>
      <p:sp>
        <p:nvSpPr>
          <p:cNvPr id="18" name="TextBox 17"/>
          <p:cNvSpPr txBox="1"/>
          <p:nvPr/>
        </p:nvSpPr>
        <p:spPr>
          <a:xfrm>
            <a:off x="290437" y="6387890"/>
            <a:ext cx="1798441" cy="369332"/>
          </a:xfrm>
          <a:prstGeom prst="rect">
            <a:avLst/>
          </a:prstGeom>
          <a:noFill/>
          <a:ln>
            <a:solidFill>
              <a:schemeClr val="tx1"/>
            </a:solidFill>
          </a:ln>
        </p:spPr>
        <p:txBody>
          <a:bodyPr wrap="none" rtlCol="0">
            <a:spAutoFit/>
          </a:bodyPr>
          <a:lstStyle/>
          <a:p>
            <a:r>
              <a:rPr lang="en-US" dirty="0"/>
              <a:t>Qiu, </a:t>
            </a:r>
            <a:r>
              <a:rPr lang="en-US" dirty="0" err="1"/>
              <a:t>Gunarathne</a:t>
            </a:r>
            <a:r>
              <a:rPr lang="en-US" dirty="0"/>
              <a:t> </a:t>
            </a:r>
          </a:p>
        </p:txBody>
      </p:sp>
    </p:spTree>
    <p:custDataLst>
      <p:tags r:id="rId1"/>
    </p:custDataLst>
    <p:extLst>
      <p:ext uri="{BB962C8B-B14F-4D97-AF65-F5344CB8AC3E}">
        <p14:creationId xmlns:p14="http://schemas.microsoft.com/office/powerpoint/2010/main" val="1380626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CFE096-9650-498C-990C-20F2420C253B}" type="slidenum">
              <a:rPr lang="en-US" smtClean="0"/>
              <a:pPr/>
              <a:t>26</a:t>
            </a:fld>
            <a:endParaRPr lang="en-US"/>
          </a:p>
        </p:txBody>
      </p:sp>
      <p:sp>
        <p:nvSpPr>
          <p:cNvPr id="29" name="Content Placeholder 29"/>
          <p:cNvSpPr>
            <a:spLocks noGrp="1"/>
          </p:cNvSpPr>
          <p:nvPr>
            <p:ph idx="1"/>
          </p:nvPr>
        </p:nvSpPr>
        <p:spPr>
          <a:xfrm>
            <a:off x="5905500" y="2853312"/>
            <a:ext cx="3276600" cy="3613093"/>
          </a:xfrm>
        </p:spPr>
        <p:txBody>
          <a:bodyPr/>
          <a:lstStyle/>
          <a:p>
            <a:pPr marL="0" indent="0" algn="ctr">
              <a:buNone/>
            </a:pPr>
            <a:r>
              <a:rPr lang="en-US" sz="2400" b="1" dirty="0" smtClean="0"/>
              <a:t>FutureGrid Usages</a:t>
            </a:r>
          </a:p>
          <a:p>
            <a:r>
              <a:rPr lang="en-US" sz="2400" b="1" dirty="0" smtClean="0"/>
              <a:t>Computer Science</a:t>
            </a:r>
          </a:p>
          <a:p>
            <a:r>
              <a:rPr lang="en-US" sz="2400" b="1" dirty="0" smtClean="0"/>
              <a:t>Applications</a:t>
            </a:r>
            <a:r>
              <a:rPr lang="en-US" sz="2400" dirty="0" smtClean="0"/>
              <a:t> and understanding </a:t>
            </a:r>
            <a:r>
              <a:rPr lang="en-US" sz="2400" b="1" dirty="0" smtClean="0"/>
              <a:t>Science Clouds</a:t>
            </a:r>
          </a:p>
          <a:p>
            <a:r>
              <a:rPr lang="en-US" sz="2400" b="1" dirty="0" smtClean="0"/>
              <a:t>Technology Evaluation </a:t>
            </a:r>
            <a:r>
              <a:rPr lang="en-US" sz="2400" dirty="0" smtClean="0"/>
              <a:t>including XSEDE testing</a:t>
            </a:r>
          </a:p>
          <a:p>
            <a:r>
              <a:rPr lang="en-US" sz="2400" b="1" dirty="0" smtClean="0"/>
              <a:t>Education and Training</a:t>
            </a:r>
            <a:endParaRPr lang="en-US" sz="2400" b="1" dirty="0"/>
          </a:p>
        </p:txBody>
      </p:sp>
      <p:grpSp>
        <p:nvGrpSpPr>
          <p:cNvPr id="13" name="Group 12"/>
          <p:cNvGrpSpPr/>
          <p:nvPr/>
        </p:nvGrpSpPr>
        <p:grpSpPr>
          <a:xfrm>
            <a:off x="822678" y="4967178"/>
            <a:ext cx="4450644" cy="1200329"/>
            <a:chOff x="2133600" y="4876800"/>
            <a:chExt cx="4114800" cy="1200329"/>
          </a:xfrm>
        </p:grpSpPr>
        <p:sp>
          <p:nvSpPr>
            <p:cNvPr id="4" name="Rounded Rectangle 3"/>
            <p:cNvSpPr/>
            <p:nvPr/>
          </p:nvSpPr>
          <p:spPr>
            <a:xfrm>
              <a:off x="2133600" y="4876800"/>
              <a:ext cx="4114800" cy="1143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133600" y="5125134"/>
              <a:ext cx="1447800" cy="707886"/>
            </a:xfrm>
            <a:prstGeom prst="rect">
              <a:avLst/>
            </a:prstGeom>
            <a:noFill/>
          </p:spPr>
          <p:txBody>
            <a:bodyPr wrap="square" rtlCol="0">
              <a:spAutoFit/>
            </a:bodyPr>
            <a:lstStyle/>
            <a:p>
              <a:r>
                <a:rPr lang="en-US" sz="4000" dirty="0" smtClean="0">
                  <a:latin typeface="Cooper Std Black" pitchFamily="18" charset="0"/>
                  <a:ea typeface="Adobe Gothic Std B" pitchFamily="34" charset="-128"/>
                </a:rPr>
                <a:t>IaaS</a:t>
              </a:r>
              <a:endParaRPr lang="en-US" sz="4000" dirty="0">
                <a:latin typeface="Cooper Std Black" pitchFamily="18" charset="0"/>
                <a:ea typeface="Adobe Gothic Std B" pitchFamily="34" charset="-128"/>
              </a:endParaRPr>
            </a:p>
          </p:txBody>
        </p:sp>
        <p:sp>
          <p:nvSpPr>
            <p:cNvPr id="6" name="TextBox 5"/>
            <p:cNvSpPr txBox="1"/>
            <p:nvPr/>
          </p:nvSpPr>
          <p:spPr>
            <a:xfrm>
              <a:off x="3441671" y="4876800"/>
              <a:ext cx="2806729" cy="1200329"/>
            </a:xfrm>
            <a:prstGeom prst="rect">
              <a:avLst/>
            </a:prstGeom>
            <a:noFill/>
          </p:spPr>
          <p:txBody>
            <a:bodyPr wrap="square" rtlCol="0">
              <a:spAutoFit/>
            </a:bodyPr>
            <a:lstStyle/>
            <a:p>
              <a:pPr marL="285750" indent="-285750">
                <a:buFont typeface="Wingdings" pitchFamily="2" charset="2"/>
                <a:buChar char="Ø"/>
              </a:pPr>
              <a:r>
                <a:rPr lang="en-US" b="1" dirty="0" smtClean="0"/>
                <a:t>Hypervisor</a:t>
              </a:r>
            </a:p>
            <a:p>
              <a:pPr marL="285750" indent="-285750">
                <a:buFont typeface="Wingdings" pitchFamily="2" charset="2"/>
                <a:buChar char="Ø"/>
              </a:pPr>
              <a:r>
                <a:rPr lang="en-US" b="1" dirty="0" smtClean="0"/>
                <a:t>Bare Metal</a:t>
              </a:r>
            </a:p>
            <a:p>
              <a:pPr marL="285750" indent="-285750">
                <a:buFont typeface="Wingdings" pitchFamily="2" charset="2"/>
                <a:buChar char="Ø"/>
              </a:pPr>
              <a:r>
                <a:rPr lang="en-US" b="1" dirty="0" smtClean="0"/>
                <a:t>Operating System</a:t>
              </a:r>
            </a:p>
            <a:p>
              <a:pPr marL="285750" indent="-285750">
                <a:buFont typeface="Wingdings" pitchFamily="2" charset="2"/>
                <a:buChar char="Ø"/>
              </a:pPr>
              <a:r>
                <a:rPr lang="en-US" b="1" dirty="0" smtClean="0"/>
                <a:t>Virtual Clusters, Networks</a:t>
              </a:r>
              <a:endParaRPr lang="en-US" b="1" dirty="0"/>
            </a:p>
          </p:txBody>
        </p:sp>
      </p:grpSp>
      <p:grpSp>
        <p:nvGrpSpPr>
          <p:cNvPr id="14" name="Group 13"/>
          <p:cNvGrpSpPr/>
          <p:nvPr/>
        </p:nvGrpSpPr>
        <p:grpSpPr>
          <a:xfrm>
            <a:off x="975078" y="3805721"/>
            <a:ext cx="4145844" cy="1233219"/>
            <a:chOff x="2133600" y="2133600"/>
            <a:chExt cx="4145844" cy="1233219"/>
          </a:xfrm>
          <a:solidFill>
            <a:schemeClr val="accent6">
              <a:lumMod val="40000"/>
              <a:lumOff val="60000"/>
            </a:schemeClr>
          </a:solidFill>
        </p:grpSpPr>
        <p:sp>
          <p:nvSpPr>
            <p:cNvPr id="10" name="Rounded Rectangle 9"/>
            <p:cNvSpPr/>
            <p:nvPr/>
          </p:nvSpPr>
          <p:spPr>
            <a:xfrm>
              <a:off x="2133600" y="21336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133600" y="2381934"/>
              <a:ext cx="1600200" cy="707886"/>
            </a:xfrm>
            <a:prstGeom prst="rect">
              <a:avLst/>
            </a:prstGeom>
            <a:grpFill/>
          </p:spPr>
          <p:txBody>
            <a:bodyPr wrap="square" rtlCol="0">
              <a:spAutoFit/>
            </a:bodyPr>
            <a:lstStyle/>
            <a:p>
              <a:r>
                <a:rPr lang="en-US" sz="4000" dirty="0" err="1" smtClean="0">
                  <a:latin typeface="Cooper Std Black" pitchFamily="18" charset="0"/>
                  <a:ea typeface="Adobe Gothic Std B" pitchFamily="34" charset="-128"/>
                </a:rPr>
                <a:t>PaaS</a:t>
              </a:r>
              <a:endParaRPr lang="en-US" sz="4000" dirty="0">
                <a:latin typeface="Cooper Std Black" pitchFamily="18" charset="0"/>
                <a:ea typeface="Adobe Gothic Std B" pitchFamily="34" charset="-128"/>
              </a:endParaRPr>
            </a:p>
          </p:txBody>
        </p:sp>
        <p:sp>
          <p:nvSpPr>
            <p:cNvPr id="12" name="TextBox 11"/>
            <p:cNvSpPr txBox="1"/>
            <p:nvPr/>
          </p:nvSpPr>
          <p:spPr>
            <a:xfrm>
              <a:off x="3612444" y="2166490"/>
              <a:ext cx="2667000" cy="1200329"/>
            </a:xfrm>
            <a:prstGeom prst="rect">
              <a:avLst/>
            </a:prstGeom>
            <a:noFill/>
          </p:spPr>
          <p:txBody>
            <a:bodyPr wrap="square" rtlCol="0">
              <a:spAutoFit/>
            </a:bodyPr>
            <a:lstStyle/>
            <a:p>
              <a:pPr marL="285750" indent="-285750">
                <a:buFont typeface="Wingdings" pitchFamily="2" charset="2"/>
                <a:buChar char="Ø"/>
              </a:pPr>
              <a:r>
                <a:rPr lang="en-US" b="1" dirty="0" smtClean="0"/>
                <a:t>Cloud e.g. MapReduce</a:t>
              </a:r>
            </a:p>
            <a:p>
              <a:pPr marL="285750" indent="-285750">
                <a:buFont typeface="Wingdings" pitchFamily="2" charset="2"/>
                <a:buChar char="Ø"/>
              </a:pPr>
              <a:r>
                <a:rPr lang="en-US" b="1" dirty="0" smtClean="0"/>
                <a:t>HPC e.g. </a:t>
              </a:r>
              <a:r>
                <a:rPr lang="en-US" b="1" dirty="0" err="1" smtClean="0"/>
                <a:t>PETSc</a:t>
              </a:r>
              <a:r>
                <a:rPr lang="en-US" b="1" dirty="0" smtClean="0"/>
                <a:t>, SAGA</a:t>
              </a:r>
            </a:p>
            <a:p>
              <a:pPr marL="285750" indent="-285750">
                <a:buFont typeface="Wingdings" pitchFamily="2" charset="2"/>
                <a:buChar char="Ø"/>
              </a:pPr>
              <a:r>
                <a:rPr lang="en-US" b="1" dirty="0" smtClean="0"/>
                <a:t>Computer Science e.g. Languages, Sensor nets</a:t>
              </a:r>
              <a:endParaRPr lang="en-US" b="1" dirty="0"/>
            </a:p>
          </p:txBody>
        </p:sp>
      </p:grpSp>
      <p:grpSp>
        <p:nvGrpSpPr>
          <p:cNvPr id="8" name="Group 7"/>
          <p:cNvGrpSpPr/>
          <p:nvPr/>
        </p:nvGrpSpPr>
        <p:grpSpPr>
          <a:xfrm>
            <a:off x="990600" y="1112294"/>
            <a:ext cx="4114800" cy="1603730"/>
            <a:chOff x="2996494" y="609600"/>
            <a:chExt cx="4114800" cy="1603730"/>
          </a:xfrm>
        </p:grpSpPr>
        <p:sp>
          <p:nvSpPr>
            <p:cNvPr id="16" name="Rounded Rectangle 15"/>
            <p:cNvSpPr/>
            <p:nvPr/>
          </p:nvSpPr>
          <p:spPr>
            <a:xfrm>
              <a:off x="2996494" y="652384"/>
              <a:ext cx="4114800" cy="1406236"/>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3009193" y="710441"/>
              <a:ext cx="2041877" cy="1446550"/>
            </a:xfrm>
            <a:prstGeom prst="rect">
              <a:avLst/>
            </a:prstGeom>
            <a:noFill/>
          </p:spPr>
          <p:txBody>
            <a:bodyPr wrap="square" rtlCol="0">
              <a:spAutoFit/>
            </a:bodyPr>
            <a:lstStyle/>
            <a:p>
              <a:pPr algn="ctr"/>
              <a:r>
                <a:rPr lang="en-US" sz="2400" dirty="0" smtClean="0">
                  <a:latin typeface="Cooper Std Black" pitchFamily="18" charset="0"/>
                  <a:ea typeface="Adobe Gothic Std B" pitchFamily="34" charset="-128"/>
                </a:rPr>
                <a:t>Research</a:t>
              </a:r>
            </a:p>
            <a:p>
              <a:pPr algn="ctr"/>
              <a:r>
                <a:rPr lang="en-US" sz="2400" dirty="0" smtClean="0">
                  <a:latin typeface="Cooper Std Black" pitchFamily="18" charset="0"/>
                  <a:ea typeface="Adobe Gothic Std B" pitchFamily="34" charset="-128"/>
                </a:rPr>
                <a:t>Computing</a:t>
              </a:r>
            </a:p>
            <a:p>
              <a:pPr algn="ctr"/>
              <a:r>
                <a:rPr lang="en-US" sz="4000" dirty="0" err="1" smtClean="0">
                  <a:latin typeface="Cooper Std Black" pitchFamily="18" charset="0"/>
                  <a:ea typeface="Adobe Gothic Std B" pitchFamily="34" charset="-128"/>
                </a:rPr>
                <a:t>aaS</a:t>
              </a:r>
              <a:endParaRPr lang="en-US" sz="4000" dirty="0">
                <a:latin typeface="Cooper Std Black" pitchFamily="18" charset="0"/>
                <a:ea typeface="Adobe Gothic Std B" pitchFamily="34" charset="-128"/>
              </a:endParaRPr>
            </a:p>
          </p:txBody>
        </p:sp>
        <p:sp>
          <p:nvSpPr>
            <p:cNvPr id="18" name="TextBox 17"/>
            <p:cNvSpPr txBox="1"/>
            <p:nvPr/>
          </p:nvSpPr>
          <p:spPr>
            <a:xfrm>
              <a:off x="5051070" y="609600"/>
              <a:ext cx="2057401" cy="1603730"/>
            </a:xfrm>
            <a:prstGeom prst="rect">
              <a:avLst/>
            </a:prstGeom>
            <a:noFill/>
          </p:spPr>
          <p:txBody>
            <a:bodyPr wrap="square" rtlCol="0">
              <a:spAutoFit/>
            </a:bodyPr>
            <a:lstStyle/>
            <a:p>
              <a:pPr marL="285750" indent="-285750">
                <a:buFont typeface="Wingdings" pitchFamily="2" charset="2"/>
                <a:buChar char="Ø"/>
              </a:pPr>
              <a:r>
                <a:rPr lang="en-US" b="1" dirty="0" smtClean="0"/>
                <a:t>Custom Images</a:t>
              </a:r>
            </a:p>
            <a:p>
              <a:pPr marL="285750" indent="-285750">
                <a:buFont typeface="Wingdings" pitchFamily="2" charset="2"/>
                <a:buChar char="Ø"/>
              </a:pPr>
              <a:r>
                <a:rPr lang="en-US" b="1" dirty="0" smtClean="0"/>
                <a:t>Courses</a:t>
              </a:r>
            </a:p>
            <a:p>
              <a:pPr marL="285750" indent="-285750">
                <a:buFont typeface="Wingdings" pitchFamily="2" charset="2"/>
                <a:buChar char="Ø"/>
              </a:pPr>
              <a:r>
                <a:rPr lang="en-US" b="1" dirty="0" smtClean="0"/>
                <a:t>Consulting</a:t>
              </a:r>
            </a:p>
            <a:p>
              <a:pPr marL="285750" indent="-285750">
                <a:buFont typeface="Wingdings" pitchFamily="2" charset="2"/>
                <a:buChar char="Ø"/>
              </a:pPr>
              <a:r>
                <a:rPr lang="en-US" b="1" dirty="0" smtClean="0"/>
                <a:t>Portals</a:t>
              </a:r>
            </a:p>
            <a:p>
              <a:pPr marL="285750" indent="-285750">
                <a:buFont typeface="Wingdings" pitchFamily="2" charset="2"/>
                <a:buChar char="Ø"/>
              </a:pPr>
              <a:r>
                <a:rPr lang="en-US" b="1" dirty="0" smtClean="0"/>
                <a:t>Archival Storage</a:t>
              </a:r>
            </a:p>
          </p:txBody>
        </p:sp>
      </p:grpSp>
      <p:grpSp>
        <p:nvGrpSpPr>
          <p:cNvPr id="19" name="Group 18"/>
          <p:cNvGrpSpPr/>
          <p:nvPr/>
        </p:nvGrpSpPr>
        <p:grpSpPr>
          <a:xfrm>
            <a:off x="975078" y="2561314"/>
            <a:ext cx="4145844" cy="1200329"/>
            <a:chOff x="2133600" y="2089936"/>
            <a:chExt cx="4145844" cy="1200329"/>
          </a:xfrm>
          <a:solidFill>
            <a:schemeClr val="accent6">
              <a:lumMod val="40000"/>
              <a:lumOff val="60000"/>
            </a:schemeClr>
          </a:solidFill>
        </p:grpSpPr>
        <p:sp>
          <p:nvSpPr>
            <p:cNvPr id="20" name="Rounded Rectangle 19"/>
            <p:cNvSpPr/>
            <p:nvPr/>
          </p:nvSpPr>
          <p:spPr>
            <a:xfrm>
              <a:off x="2133600" y="2133600"/>
              <a:ext cx="4114800" cy="1143000"/>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2133600" y="2381934"/>
              <a:ext cx="1600200" cy="707886"/>
            </a:xfrm>
            <a:prstGeom prst="rect">
              <a:avLst/>
            </a:prstGeom>
            <a:noFill/>
          </p:spPr>
          <p:txBody>
            <a:bodyPr wrap="square" rtlCol="0">
              <a:spAutoFit/>
            </a:bodyPr>
            <a:lstStyle/>
            <a:p>
              <a:r>
                <a:rPr lang="en-US" sz="4000" dirty="0" err="1" smtClean="0">
                  <a:latin typeface="Cooper Std Black" pitchFamily="18" charset="0"/>
                  <a:ea typeface="Adobe Gothic Std B" pitchFamily="34" charset="-128"/>
                </a:rPr>
                <a:t>SaaS</a:t>
              </a:r>
              <a:endParaRPr lang="en-US" sz="4000" dirty="0">
                <a:latin typeface="Cooper Std Black" pitchFamily="18" charset="0"/>
                <a:ea typeface="Adobe Gothic Std B" pitchFamily="34" charset="-128"/>
              </a:endParaRPr>
            </a:p>
          </p:txBody>
        </p:sp>
        <p:sp>
          <p:nvSpPr>
            <p:cNvPr id="22" name="TextBox 21"/>
            <p:cNvSpPr txBox="1"/>
            <p:nvPr/>
          </p:nvSpPr>
          <p:spPr>
            <a:xfrm>
              <a:off x="3612444" y="2089936"/>
              <a:ext cx="2667000" cy="1200329"/>
            </a:xfrm>
            <a:prstGeom prst="rect">
              <a:avLst/>
            </a:prstGeom>
            <a:noFill/>
          </p:spPr>
          <p:txBody>
            <a:bodyPr wrap="square" rtlCol="0">
              <a:spAutoFit/>
            </a:bodyPr>
            <a:lstStyle/>
            <a:p>
              <a:pPr marL="285750" indent="-285750">
                <a:buFont typeface="Wingdings" pitchFamily="2" charset="2"/>
                <a:buChar char="Ø"/>
              </a:pPr>
              <a:r>
                <a:rPr lang="en-US" b="1" dirty="0" smtClean="0"/>
                <a:t>System e.g. SQL, </a:t>
              </a:r>
              <a:r>
                <a:rPr lang="en-US" b="1" dirty="0" err="1" smtClean="0"/>
                <a:t>GlobusOnline</a:t>
              </a:r>
              <a:endParaRPr lang="en-US" b="1" dirty="0" smtClean="0"/>
            </a:p>
            <a:p>
              <a:pPr marL="285750" indent="-285750">
                <a:buFont typeface="Wingdings" pitchFamily="2" charset="2"/>
                <a:buChar char="Ø"/>
              </a:pPr>
              <a:r>
                <a:rPr lang="en-US" b="1" dirty="0" smtClean="0"/>
                <a:t>Applications e.g. Amber, Blast</a:t>
              </a:r>
            </a:p>
          </p:txBody>
        </p:sp>
      </p:grpSp>
      <p:grpSp>
        <p:nvGrpSpPr>
          <p:cNvPr id="15" name="Group 14"/>
          <p:cNvGrpSpPr/>
          <p:nvPr/>
        </p:nvGrpSpPr>
        <p:grpSpPr>
          <a:xfrm>
            <a:off x="149576" y="200971"/>
            <a:ext cx="5791200" cy="5955177"/>
            <a:chOff x="73376" y="200971"/>
            <a:chExt cx="5791200" cy="5955177"/>
          </a:xfrm>
        </p:grpSpPr>
        <p:sp>
          <p:nvSpPr>
            <p:cNvPr id="26" name="Trapezoid 25"/>
            <p:cNvSpPr/>
            <p:nvPr/>
          </p:nvSpPr>
          <p:spPr>
            <a:xfrm>
              <a:off x="73376" y="1090935"/>
              <a:ext cx="5791200" cy="5065213"/>
            </a:xfrm>
            <a:prstGeom prst="trapezoid">
              <a:avLst>
                <a:gd name="adj" fmla="val 11343"/>
              </a:avLst>
            </a:prstGeom>
            <a:solidFill>
              <a:schemeClr val="bg1">
                <a:lumMod val="65000"/>
                <a:alpha val="2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26"/>
            <p:cNvSpPr txBox="1"/>
            <p:nvPr/>
          </p:nvSpPr>
          <p:spPr>
            <a:xfrm>
              <a:off x="180530" y="200971"/>
              <a:ext cx="5430141" cy="954107"/>
            </a:xfrm>
            <a:prstGeom prst="rect">
              <a:avLst/>
            </a:prstGeom>
            <a:noFill/>
          </p:spPr>
          <p:txBody>
            <a:bodyPr wrap="none" rtlCol="0">
              <a:spAutoFit/>
            </a:bodyPr>
            <a:lstStyle/>
            <a:p>
              <a:pPr algn="ctr"/>
              <a:r>
                <a:rPr lang="en-US" sz="2800" b="1" dirty="0" smtClean="0"/>
                <a:t>FutureGrid </a:t>
              </a:r>
              <a:r>
                <a:rPr lang="en-US" sz="2800" b="1" dirty="0" smtClean="0"/>
                <a:t>offers Software Defined</a:t>
              </a:r>
              <a:endParaRPr lang="en-US" sz="2800" b="1" dirty="0" smtClean="0"/>
            </a:p>
            <a:p>
              <a:pPr algn="ctr"/>
              <a:r>
                <a:rPr lang="en-US" sz="2800" b="1" dirty="0" smtClean="0"/>
                <a:t>Computing Testbed as a Service</a:t>
              </a:r>
              <a:endParaRPr lang="en-US" sz="2800" b="1" dirty="0"/>
            </a:p>
          </p:txBody>
        </p:sp>
      </p:grpSp>
      <p:cxnSp>
        <p:nvCxnSpPr>
          <p:cNvPr id="32" name="Straight Arrow Connector 31"/>
          <p:cNvCxnSpPr/>
          <p:nvPr/>
        </p:nvCxnSpPr>
        <p:spPr>
          <a:xfrm>
            <a:off x="5715000" y="1025209"/>
            <a:ext cx="0" cy="5065213"/>
          </a:xfrm>
          <a:prstGeom prst="straightConnector1">
            <a:avLst/>
          </a:prstGeom>
          <a:ln w="38100">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3" name="Rounded Rectangle 32"/>
          <p:cNvSpPr/>
          <p:nvPr/>
        </p:nvSpPr>
        <p:spPr>
          <a:xfrm>
            <a:off x="5791200" y="200971"/>
            <a:ext cx="3352800" cy="2458714"/>
          </a:xfrm>
          <a:prstGeom prst="roundRect">
            <a:avLst/>
          </a:prstGeom>
          <a:solidFill>
            <a:srgbClr val="FF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Cooper Std Black" pitchFamily="18" charset="0"/>
                <a:cs typeface="Aharoni" pitchFamily="2" charset="-79"/>
              </a:rPr>
              <a:t>FutureGrid Uses</a:t>
            </a:r>
          </a:p>
          <a:p>
            <a:pPr algn="ctr"/>
            <a:r>
              <a:rPr lang="en-US" dirty="0" smtClean="0">
                <a:solidFill>
                  <a:schemeClr val="tx1"/>
                </a:solidFill>
                <a:latin typeface="Cooper Std Black" pitchFamily="18" charset="0"/>
                <a:cs typeface="Aharoni" pitchFamily="2" charset="-79"/>
              </a:rPr>
              <a:t>Testbed-</a:t>
            </a:r>
            <a:r>
              <a:rPr lang="en-US" dirty="0" err="1" smtClean="0">
                <a:solidFill>
                  <a:schemeClr val="tx1"/>
                </a:solidFill>
                <a:latin typeface="Cooper Std Black" pitchFamily="18" charset="0"/>
                <a:cs typeface="Aharoni" pitchFamily="2" charset="-79"/>
              </a:rPr>
              <a:t>aaS</a:t>
            </a:r>
            <a:r>
              <a:rPr lang="en-US" dirty="0" smtClean="0">
                <a:solidFill>
                  <a:schemeClr val="tx1"/>
                </a:solidFill>
                <a:latin typeface="Cooper Std Black" pitchFamily="18" charset="0"/>
                <a:cs typeface="Aharoni" pitchFamily="2" charset="-79"/>
              </a:rPr>
              <a:t> Tools</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Provisioning</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Image Management</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IaaS Interoperability</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IaaS tools</a:t>
            </a:r>
          </a:p>
          <a:p>
            <a:pPr marL="285750" indent="-285750">
              <a:buFont typeface="Wingdings" pitchFamily="2" charset="2"/>
              <a:buChar char="Ø"/>
            </a:pPr>
            <a:r>
              <a:rPr lang="en-US" dirty="0" err="1" smtClean="0">
                <a:solidFill>
                  <a:schemeClr val="tx1"/>
                </a:solidFill>
                <a:latin typeface="Cooper Std Black" pitchFamily="18" charset="0"/>
                <a:cs typeface="Aharoni" pitchFamily="2" charset="-79"/>
              </a:rPr>
              <a:t>Expt</a:t>
            </a:r>
            <a:r>
              <a:rPr lang="en-US" dirty="0" smtClean="0">
                <a:solidFill>
                  <a:schemeClr val="tx1"/>
                </a:solidFill>
                <a:latin typeface="Cooper Std Black" pitchFamily="18" charset="0"/>
                <a:cs typeface="Aharoni" pitchFamily="2" charset="-79"/>
              </a:rPr>
              <a:t> management</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Dynamic Network </a:t>
            </a:r>
          </a:p>
          <a:p>
            <a:pPr marL="285750" indent="-285750">
              <a:buFont typeface="Wingdings" pitchFamily="2" charset="2"/>
              <a:buChar char="Ø"/>
            </a:pPr>
            <a:r>
              <a:rPr lang="en-US" dirty="0" err="1" smtClean="0">
                <a:solidFill>
                  <a:schemeClr val="tx1"/>
                </a:solidFill>
                <a:latin typeface="Cooper Std Black" pitchFamily="18" charset="0"/>
                <a:cs typeface="Aharoni" pitchFamily="2" charset="-79"/>
              </a:rPr>
              <a:t>Devops</a:t>
            </a:r>
            <a:r>
              <a:rPr lang="en-US" dirty="0" smtClean="0">
                <a:solidFill>
                  <a:schemeClr val="tx1"/>
                </a:solidFill>
                <a:latin typeface="Cooper Std Black" pitchFamily="18" charset="0"/>
                <a:cs typeface="Aharoni" pitchFamily="2" charset="-79"/>
              </a:rPr>
              <a:t> </a:t>
            </a:r>
            <a:endParaRPr lang="en-US" dirty="0">
              <a:solidFill>
                <a:schemeClr val="tx1"/>
              </a:solidFill>
              <a:latin typeface="Cooper Std Black" pitchFamily="18" charset="0"/>
              <a:cs typeface="Aharoni" pitchFamily="2" charset="-79"/>
            </a:endParaRPr>
          </a:p>
        </p:txBody>
      </p:sp>
    </p:spTree>
    <p:extLst>
      <p:ext uri="{BB962C8B-B14F-4D97-AF65-F5344CB8AC3E}">
        <p14:creationId xmlns:p14="http://schemas.microsoft.com/office/powerpoint/2010/main" val="25374690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5867400" cy="914400"/>
          </a:xfrm>
        </p:spPr>
        <p:txBody>
          <a:bodyPr>
            <a:normAutofit fontScale="90000"/>
          </a:bodyPr>
          <a:lstStyle/>
          <a:p>
            <a:r>
              <a:rPr lang="en-US" b="1" dirty="0" smtClean="0"/>
              <a:t>FutureGrid key Concepts I</a:t>
            </a:r>
            <a:endParaRPr lang="en-US" b="1" dirty="0"/>
          </a:p>
        </p:txBody>
      </p:sp>
      <p:sp>
        <p:nvSpPr>
          <p:cNvPr id="3" name="Content Placeholder 2"/>
          <p:cNvSpPr>
            <a:spLocks noGrp="1"/>
          </p:cNvSpPr>
          <p:nvPr>
            <p:ph idx="1"/>
          </p:nvPr>
        </p:nvSpPr>
        <p:spPr>
          <a:xfrm>
            <a:off x="0" y="609600"/>
            <a:ext cx="9144000" cy="4525963"/>
          </a:xfrm>
        </p:spPr>
        <p:txBody>
          <a:bodyPr>
            <a:noAutofit/>
          </a:bodyPr>
          <a:lstStyle/>
          <a:p>
            <a:r>
              <a:rPr lang="en-US" sz="2400" dirty="0" smtClean="0">
                <a:cs typeface="Times New Roman" pitchFamily="18" charset="0"/>
              </a:rPr>
              <a:t>FutureGrid is an </a:t>
            </a:r>
            <a:r>
              <a:rPr lang="en-US" sz="2400" dirty="0" smtClean="0">
                <a:solidFill>
                  <a:srgbClr val="FF0000"/>
                </a:solidFill>
                <a:cs typeface="Times New Roman" pitchFamily="18" charset="0"/>
              </a:rPr>
              <a:t>international testbed </a:t>
            </a:r>
            <a:r>
              <a:rPr lang="en-US" sz="2400" dirty="0" smtClean="0">
                <a:cs typeface="Times New Roman" pitchFamily="18" charset="0"/>
              </a:rPr>
              <a:t>modeled on Grid5000</a:t>
            </a:r>
          </a:p>
          <a:p>
            <a:pPr lvl="1"/>
            <a:r>
              <a:rPr lang="en-US" sz="2400" dirty="0" smtClean="0">
                <a:cs typeface="Times New Roman" pitchFamily="18" charset="0"/>
              </a:rPr>
              <a:t>September 21 2012: </a:t>
            </a:r>
            <a:r>
              <a:rPr lang="en-US" sz="2400" b="1" dirty="0" smtClean="0">
                <a:cs typeface="Times New Roman" pitchFamily="18" charset="0"/>
              </a:rPr>
              <a:t>260 Projects, ~1360 users</a:t>
            </a:r>
          </a:p>
          <a:p>
            <a:r>
              <a:rPr lang="en-US" sz="2400" dirty="0" smtClean="0"/>
              <a:t>Supporting international </a:t>
            </a:r>
            <a:r>
              <a:rPr lang="en-US" sz="2400" dirty="0" smtClean="0">
                <a:solidFill>
                  <a:srgbClr val="FF0000"/>
                </a:solidFill>
              </a:rPr>
              <a:t>Computer Science </a:t>
            </a:r>
            <a:r>
              <a:rPr lang="en-US" sz="2400" dirty="0" smtClean="0"/>
              <a:t>and </a:t>
            </a:r>
            <a:r>
              <a:rPr lang="en-US" sz="2400" dirty="0" smtClean="0">
                <a:solidFill>
                  <a:srgbClr val="FF0000"/>
                </a:solidFill>
              </a:rPr>
              <a:t>Computational Science </a:t>
            </a:r>
            <a:r>
              <a:rPr lang="en-US" sz="2400" dirty="0" smtClean="0"/>
              <a:t>research in cloud, grid and parallel computing (HPC)</a:t>
            </a:r>
            <a:endParaRPr lang="en-US" sz="2400" dirty="0" smtClean="0">
              <a:solidFill>
                <a:srgbClr val="FF0000"/>
              </a:solidFill>
            </a:endParaRPr>
          </a:p>
          <a:p>
            <a:r>
              <a:rPr lang="en-US" sz="2400" dirty="0" smtClean="0">
                <a:cs typeface="Times New Roman" pitchFamily="18" charset="0"/>
              </a:rPr>
              <a:t>The FutureGrid testbed provides to its users:</a:t>
            </a:r>
          </a:p>
          <a:p>
            <a:pPr lvl="1"/>
            <a:r>
              <a:rPr lang="en-US" sz="2400" dirty="0" smtClean="0">
                <a:cs typeface="Times New Roman" pitchFamily="18" charset="0"/>
              </a:rPr>
              <a:t>A flexible development and testing platform for middleware and application users looking at </a:t>
            </a:r>
            <a:r>
              <a:rPr lang="en-US" sz="2400" dirty="0" smtClean="0">
                <a:solidFill>
                  <a:srgbClr val="FF0000"/>
                </a:solidFill>
                <a:cs typeface="Times New Roman" pitchFamily="18" charset="0"/>
              </a:rPr>
              <a:t>interoperability</a:t>
            </a:r>
            <a:r>
              <a:rPr lang="en-US" sz="2400" dirty="0" smtClean="0">
                <a:cs typeface="Times New Roman" pitchFamily="18" charset="0"/>
              </a:rPr>
              <a:t>, </a:t>
            </a:r>
            <a:r>
              <a:rPr lang="en-US" sz="2400" dirty="0" smtClean="0">
                <a:solidFill>
                  <a:srgbClr val="FF0000"/>
                </a:solidFill>
                <a:cs typeface="Times New Roman" pitchFamily="18" charset="0"/>
              </a:rPr>
              <a:t>functionality</a:t>
            </a:r>
            <a:r>
              <a:rPr lang="en-US" sz="2400" dirty="0" smtClean="0">
                <a:cs typeface="Times New Roman" pitchFamily="18" charset="0"/>
              </a:rPr>
              <a:t>, </a:t>
            </a:r>
            <a:r>
              <a:rPr lang="en-US" sz="2400" dirty="0" smtClean="0">
                <a:solidFill>
                  <a:srgbClr val="FF0000"/>
                </a:solidFill>
                <a:cs typeface="Times New Roman" pitchFamily="18" charset="0"/>
              </a:rPr>
              <a:t>performance</a:t>
            </a:r>
            <a:r>
              <a:rPr lang="en-US" sz="2400" dirty="0" smtClean="0">
                <a:cs typeface="Times New Roman" pitchFamily="18" charset="0"/>
              </a:rPr>
              <a:t> or </a:t>
            </a:r>
            <a:r>
              <a:rPr lang="en-US" sz="2400" dirty="0" smtClean="0">
                <a:solidFill>
                  <a:srgbClr val="FF0000"/>
                </a:solidFill>
                <a:cs typeface="Times New Roman" pitchFamily="18" charset="0"/>
              </a:rPr>
              <a:t>evaluation</a:t>
            </a:r>
          </a:p>
          <a:p>
            <a:pPr lvl="1"/>
            <a:r>
              <a:rPr lang="en-US" sz="2400" dirty="0">
                <a:cs typeface="Times New Roman" pitchFamily="18" charset="0"/>
              </a:rPr>
              <a:t>FutureGrid is </a:t>
            </a:r>
            <a:r>
              <a:rPr lang="en-US" sz="2400" dirty="0">
                <a:solidFill>
                  <a:srgbClr val="FF0000"/>
                </a:solidFill>
                <a:cs typeface="Times New Roman" pitchFamily="18" charset="0"/>
              </a:rPr>
              <a:t>user-customizable</a:t>
            </a:r>
            <a:r>
              <a:rPr lang="en-US" sz="2400" dirty="0">
                <a:cs typeface="Times New Roman" pitchFamily="18" charset="0"/>
              </a:rPr>
              <a:t>, </a:t>
            </a:r>
            <a:r>
              <a:rPr lang="en-US" sz="2400" dirty="0">
                <a:solidFill>
                  <a:srgbClr val="FF0000"/>
                </a:solidFill>
                <a:cs typeface="Times New Roman" pitchFamily="18" charset="0"/>
              </a:rPr>
              <a:t>accessed interactively </a:t>
            </a:r>
            <a:r>
              <a:rPr lang="en-US" sz="2400" dirty="0">
                <a:cs typeface="Times New Roman" pitchFamily="18" charset="0"/>
              </a:rPr>
              <a:t>and supports </a:t>
            </a:r>
            <a:r>
              <a:rPr lang="en-US" sz="2400" dirty="0">
                <a:solidFill>
                  <a:srgbClr val="FF0000"/>
                </a:solidFill>
                <a:cs typeface="Times New Roman" pitchFamily="18" charset="0"/>
              </a:rPr>
              <a:t>Grid</a:t>
            </a:r>
            <a:r>
              <a:rPr lang="en-US" sz="2400" dirty="0">
                <a:cs typeface="Times New Roman" pitchFamily="18" charset="0"/>
              </a:rPr>
              <a:t>, </a:t>
            </a:r>
            <a:r>
              <a:rPr lang="en-US" sz="2400" dirty="0">
                <a:solidFill>
                  <a:srgbClr val="FF0000"/>
                </a:solidFill>
                <a:cs typeface="Times New Roman" pitchFamily="18" charset="0"/>
              </a:rPr>
              <a:t>Cloud</a:t>
            </a:r>
            <a:r>
              <a:rPr lang="en-US" sz="2400" dirty="0">
                <a:cs typeface="Times New Roman" pitchFamily="18" charset="0"/>
              </a:rPr>
              <a:t> and </a:t>
            </a:r>
            <a:r>
              <a:rPr lang="en-US" sz="2400" dirty="0">
                <a:solidFill>
                  <a:srgbClr val="FF0000"/>
                </a:solidFill>
                <a:cs typeface="Times New Roman" pitchFamily="18" charset="0"/>
              </a:rPr>
              <a:t>HPC </a:t>
            </a:r>
            <a:r>
              <a:rPr lang="en-US" sz="2400" dirty="0">
                <a:cs typeface="Times New Roman" pitchFamily="18" charset="0"/>
              </a:rPr>
              <a:t>software with and </a:t>
            </a:r>
            <a:r>
              <a:rPr lang="en-US" sz="2400" dirty="0" smtClean="0">
                <a:cs typeface="Times New Roman" pitchFamily="18" charset="0"/>
              </a:rPr>
              <a:t>without VM’s</a:t>
            </a:r>
            <a:endParaRPr lang="en-US" sz="2400" dirty="0">
              <a:cs typeface="Times New Roman" pitchFamily="18" charset="0"/>
            </a:endParaRPr>
          </a:p>
          <a:p>
            <a:pPr lvl="1"/>
            <a:r>
              <a:rPr lang="en-US" sz="2400" dirty="0" smtClean="0">
                <a:cs typeface="Times New Roman" pitchFamily="18" charset="0"/>
              </a:rPr>
              <a:t>A rich </a:t>
            </a:r>
            <a:r>
              <a:rPr lang="en-US" sz="2400" dirty="0" smtClean="0">
                <a:solidFill>
                  <a:srgbClr val="FF0000"/>
                </a:solidFill>
                <a:cs typeface="Times New Roman" pitchFamily="18" charset="0"/>
              </a:rPr>
              <a:t>education and teaching </a:t>
            </a:r>
            <a:r>
              <a:rPr lang="en-US" sz="2400" dirty="0" smtClean="0">
                <a:cs typeface="Times New Roman" pitchFamily="18" charset="0"/>
              </a:rPr>
              <a:t>platform for classes</a:t>
            </a:r>
          </a:p>
          <a:p>
            <a:r>
              <a:rPr lang="en-US" sz="2400" dirty="0" smtClean="0"/>
              <a:t>See G. Fox, </a:t>
            </a:r>
            <a:r>
              <a:rPr lang="en-US" sz="2400" dirty="0"/>
              <a:t>G. von Laszewski, J. Diaz, K. </a:t>
            </a:r>
            <a:r>
              <a:rPr lang="en-US" sz="2400" dirty="0" err="1"/>
              <a:t>Keahey</a:t>
            </a:r>
            <a:r>
              <a:rPr lang="en-US" sz="2400" dirty="0"/>
              <a:t>, J. Fortes, R. </a:t>
            </a:r>
            <a:r>
              <a:rPr lang="en-US" sz="2400" dirty="0" err="1"/>
              <a:t>Figueiredo</a:t>
            </a:r>
            <a:r>
              <a:rPr lang="en-US" sz="2400" dirty="0"/>
              <a:t>, S. </a:t>
            </a:r>
            <a:r>
              <a:rPr lang="en-US" sz="2400" dirty="0" err="1"/>
              <a:t>Smallen</a:t>
            </a:r>
            <a:r>
              <a:rPr lang="en-US" sz="2400" dirty="0"/>
              <a:t>, W. Smith, A. </a:t>
            </a:r>
            <a:r>
              <a:rPr lang="en-US" sz="2400" dirty="0" err="1"/>
              <a:t>Grimshaw</a:t>
            </a:r>
            <a:r>
              <a:rPr lang="en-US" sz="2400" dirty="0"/>
              <a:t>, </a:t>
            </a:r>
            <a:r>
              <a:rPr lang="en-US" sz="2400" b="1" dirty="0">
                <a:solidFill>
                  <a:srgbClr val="FF0000"/>
                </a:solidFill>
              </a:rPr>
              <a:t>FutureGrid - a reconfigurable testbed for Cloud, HPC and Grid Computing</a:t>
            </a:r>
            <a:r>
              <a:rPr lang="en-US" sz="2400" dirty="0"/>
              <a:t>, </a:t>
            </a:r>
            <a:r>
              <a:rPr lang="en-US" sz="2400" dirty="0" err="1"/>
              <a:t>Bookchapter</a:t>
            </a:r>
            <a:r>
              <a:rPr lang="en-US" sz="2400" dirty="0"/>
              <a:t> – draft</a:t>
            </a:r>
            <a:endParaRPr lang="en-US" sz="2400" dirty="0" smtClean="0">
              <a:cs typeface="Times New Roman" pitchFamily="18" charset="0"/>
            </a:endParaRPr>
          </a:p>
          <a:p>
            <a:pPr lvl="1"/>
            <a:endParaRPr lang="en-US" sz="2400" dirty="0" smtClean="0"/>
          </a:p>
          <a:p>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8995696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b="1" dirty="0" smtClean="0"/>
              <a:t>FutureGrid key Concepts II</a:t>
            </a:r>
            <a:endParaRPr lang="en-US" b="1" dirty="0"/>
          </a:p>
        </p:txBody>
      </p:sp>
      <p:sp>
        <p:nvSpPr>
          <p:cNvPr id="3" name="Content Placeholder 2"/>
          <p:cNvSpPr>
            <a:spLocks noGrp="1"/>
          </p:cNvSpPr>
          <p:nvPr>
            <p:ph idx="1"/>
          </p:nvPr>
        </p:nvSpPr>
        <p:spPr>
          <a:xfrm>
            <a:off x="-34751" y="762000"/>
            <a:ext cx="9144000" cy="5943600"/>
          </a:xfrm>
        </p:spPr>
        <p:txBody>
          <a:bodyPr>
            <a:noAutofit/>
          </a:bodyPr>
          <a:lstStyle/>
          <a:p>
            <a:r>
              <a:rPr lang="en-US" sz="2400" dirty="0" smtClean="0">
                <a:latin typeface="Arial" pitchFamily="34" charset="0"/>
                <a:cs typeface="Arial" pitchFamily="34" charset="0"/>
              </a:rPr>
              <a:t>Rather than loading images onto VM’s, FutureGrid supports </a:t>
            </a:r>
            <a:r>
              <a:rPr lang="en-US" sz="2400" dirty="0" smtClean="0">
                <a:solidFill>
                  <a:srgbClr val="FF0000"/>
                </a:solidFill>
                <a:latin typeface="Arial" pitchFamily="34" charset="0"/>
                <a:cs typeface="Arial" pitchFamily="34" charset="0"/>
              </a:rPr>
              <a:t>Cloud, Grid and Parallel computing </a:t>
            </a:r>
            <a:r>
              <a:rPr lang="en-US" sz="2400" dirty="0" smtClean="0">
                <a:latin typeface="Arial" pitchFamily="34" charset="0"/>
                <a:cs typeface="Arial" pitchFamily="34" charset="0"/>
              </a:rPr>
              <a:t>environments by </a:t>
            </a:r>
            <a:r>
              <a:rPr lang="en-US" sz="2400" dirty="0" smtClean="0">
                <a:solidFill>
                  <a:srgbClr val="FF0000"/>
                </a:solidFill>
                <a:latin typeface="Arial" pitchFamily="34" charset="0"/>
                <a:cs typeface="Arial" pitchFamily="34" charset="0"/>
              </a:rPr>
              <a:t>provisioning </a:t>
            </a:r>
            <a:r>
              <a:rPr lang="en-US" sz="2400" dirty="0" smtClean="0">
                <a:latin typeface="Arial" pitchFamily="34" charset="0"/>
                <a:cs typeface="Arial" pitchFamily="34" charset="0"/>
              </a:rPr>
              <a:t>software as needed onto “bare-metal” using Moab/xCAT (need to generalize)</a:t>
            </a:r>
          </a:p>
          <a:p>
            <a:pPr lvl="1"/>
            <a:r>
              <a:rPr lang="en-US" sz="2000" dirty="0" smtClean="0">
                <a:solidFill>
                  <a:srgbClr val="FF0000"/>
                </a:solidFill>
                <a:latin typeface="Arial" pitchFamily="34" charset="0"/>
                <a:cs typeface="Arial" pitchFamily="34" charset="0"/>
              </a:rPr>
              <a:t>Image library </a:t>
            </a:r>
            <a:r>
              <a:rPr lang="en-US" sz="2000" dirty="0" smtClean="0">
                <a:latin typeface="Arial" pitchFamily="34" charset="0"/>
                <a:cs typeface="Arial" pitchFamily="34" charset="0"/>
              </a:rPr>
              <a:t>for MPI, </a:t>
            </a:r>
            <a:r>
              <a:rPr lang="en-US" sz="2000" dirty="0" err="1" smtClean="0">
                <a:latin typeface="Arial" pitchFamily="34" charset="0"/>
                <a:cs typeface="Arial" pitchFamily="34" charset="0"/>
              </a:rPr>
              <a:t>OpenMP</a:t>
            </a:r>
            <a:r>
              <a:rPr lang="en-US" sz="2000" dirty="0" smtClean="0">
                <a:latin typeface="Arial" pitchFamily="34" charset="0"/>
                <a:cs typeface="Arial" pitchFamily="34" charset="0"/>
              </a:rPr>
              <a:t>, MapReduce (Hadoop, (Dryad), Twister), </a:t>
            </a:r>
            <a:r>
              <a:rPr lang="en-US" sz="2000" dirty="0" err="1" smtClean="0">
                <a:latin typeface="Arial" pitchFamily="34" charset="0"/>
                <a:cs typeface="Arial" pitchFamily="34" charset="0"/>
              </a:rPr>
              <a:t>gLite</a:t>
            </a:r>
            <a:r>
              <a:rPr lang="en-US" sz="2000" dirty="0" smtClean="0">
                <a:latin typeface="Arial" pitchFamily="34" charset="0"/>
                <a:cs typeface="Arial" pitchFamily="34" charset="0"/>
              </a:rPr>
              <a:t>, Unicore, Globus, Xen, </a:t>
            </a:r>
            <a:r>
              <a:rPr lang="en-US" sz="2000" dirty="0" err="1" smtClean="0">
                <a:latin typeface="Arial" pitchFamily="34" charset="0"/>
                <a:cs typeface="Arial" pitchFamily="34" charset="0"/>
              </a:rPr>
              <a:t>ScaleMP</a:t>
            </a:r>
            <a:r>
              <a:rPr lang="en-US" sz="2000" dirty="0" smtClean="0">
                <a:latin typeface="Arial" pitchFamily="34" charset="0"/>
                <a:cs typeface="Arial" pitchFamily="34" charset="0"/>
              </a:rPr>
              <a:t> (distributed Shared Memory), Nimbus, Eucalyptus, OpenNebula, KVM, Windows …..</a:t>
            </a:r>
          </a:p>
          <a:p>
            <a:pPr lvl="1"/>
            <a:r>
              <a:rPr lang="en-US" sz="2000" dirty="0" smtClean="0">
                <a:latin typeface="Arial" pitchFamily="34" charset="0"/>
                <a:cs typeface="Arial" pitchFamily="34" charset="0"/>
              </a:rPr>
              <a:t>Either statically or dynamically</a:t>
            </a:r>
          </a:p>
          <a:p>
            <a:r>
              <a:rPr lang="en-US" sz="2400" dirty="0" smtClean="0">
                <a:latin typeface="Arial" pitchFamily="34" charset="0"/>
                <a:cs typeface="Arial" pitchFamily="34" charset="0"/>
              </a:rPr>
              <a:t>Growth comes from users depositing novel images in library</a:t>
            </a:r>
          </a:p>
          <a:p>
            <a:r>
              <a:rPr lang="en-US" sz="2400" dirty="0" smtClean="0">
                <a:latin typeface="Arial" pitchFamily="34" charset="0"/>
                <a:cs typeface="Arial" pitchFamily="34" charset="0"/>
              </a:rPr>
              <a:t>FutureGrid has ~4400 distributed cores with a </a:t>
            </a:r>
            <a:r>
              <a:rPr lang="en-US" sz="2400" b="1" dirty="0" smtClean="0">
                <a:latin typeface="Arial" pitchFamily="34" charset="0"/>
                <a:cs typeface="Arial" pitchFamily="34" charset="0"/>
              </a:rPr>
              <a:t>dedicated network</a:t>
            </a:r>
            <a:r>
              <a:rPr lang="en-US" sz="2400" dirty="0" smtClean="0">
                <a:latin typeface="Arial" pitchFamily="34" charset="0"/>
                <a:cs typeface="Arial" pitchFamily="34" charset="0"/>
              </a:rPr>
              <a:t> and a Spirent XGEM network fault and delay generator</a:t>
            </a:r>
          </a:p>
          <a:p>
            <a:pPr>
              <a:buNone/>
            </a:pPr>
            <a:endParaRPr lang="en-US" sz="2600" dirty="0"/>
          </a:p>
        </p:txBody>
      </p:sp>
      <p:grpSp>
        <p:nvGrpSpPr>
          <p:cNvPr id="17" name="Group 16"/>
          <p:cNvGrpSpPr/>
          <p:nvPr/>
        </p:nvGrpSpPr>
        <p:grpSpPr>
          <a:xfrm>
            <a:off x="1066800" y="5181600"/>
            <a:ext cx="7716157" cy="1415034"/>
            <a:chOff x="457200" y="5334000"/>
            <a:chExt cx="7716157" cy="1415034"/>
          </a:xfrm>
        </p:grpSpPr>
        <p:grpSp>
          <p:nvGrpSpPr>
            <p:cNvPr id="8" name="Group 7"/>
            <p:cNvGrpSpPr/>
            <p:nvPr/>
          </p:nvGrpSpPr>
          <p:grpSpPr>
            <a:xfrm>
              <a:off x="838200" y="5334000"/>
              <a:ext cx="4648200" cy="519351"/>
              <a:chOff x="1143000" y="5419457"/>
              <a:chExt cx="4648200" cy="519351"/>
            </a:xfrm>
          </p:grpSpPr>
          <p:sp>
            <p:nvSpPr>
              <p:cNvPr id="4" name="Oval 3"/>
              <p:cNvSpPr/>
              <p:nvPr/>
            </p:nvSpPr>
            <p:spPr>
              <a:xfrm>
                <a:off x="1143000"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smtClean="0">
                    <a:solidFill>
                      <a:schemeClr val="tx1"/>
                    </a:solidFill>
                  </a:rPr>
                  <a:t>Image1</a:t>
                </a:r>
                <a:endParaRPr lang="en-US" dirty="0">
                  <a:solidFill>
                    <a:schemeClr val="tx1"/>
                  </a:solidFill>
                </a:endParaRPr>
              </a:p>
            </p:txBody>
          </p:sp>
          <p:sp>
            <p:nvSpPr>
              <p:cNvPr id="5" name="Oval 4"/>
              <p:cNvSpPr/>
              <p:nvPr/>
            </p:nvSpPr>
            <p:spPr>
              <a:xfrm>
                <a:off x="2559778"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smtClean="0">
                    <a:solidFill>
                      <a:schemeClr val="tx1"/>
                    </a:solidFill>
                  </a:rPr>
                  <a:t>Image2</a:t>
                </a:r>
                <a:endParaRPr lang="en-US" dirty="0">
                  <a:solidFill>
                    <a:schemeClr val="tx1"/>
                  </a:solidFill>
                </a:endParaRPr>
              </a:p>
            </p:txBody>
          </p:sp>
          <p:sp>
            <p:nvSpPr>
              <p:cNvPr id="6" name="Oval 5"/>
              <p:cNvSpPr/>
              <p:nvPr/>
            </p:nvSpPr>
            <p:spPr>
              <a:xfrm>
                <a:off x="4495800"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err="1" smtClean="0">
                    <a:solidFill>
                      <a:schemeClr val="tx1"/>
                    </a:solidFill>
                  </a:rPr>
                  <a:t>ImageN</a:t>
                </a:r>
                <a:endParaRPr lang="en-US" dirty="0">
                  <a:solidFill>
                    <a:schemeClr val="tx1"/>
                  </a:solidFill>
                </a:endParaRPr>
              </a:p>
            </p:txBody>
          </p:sp>
          <p:sp>
            <p:nvSpPr>
              <p:cNvPr id="7" name="TextBox 6"/>
              <p:cNvSpPr txBox="1"/>
              <p:nvPr/>
            </p:nvSpPr>
            <p:spPr>
              <a:xfrm>
                <a:off x="3976556" y="5448300"/>
                <a:ext cx="397866" cy="461665"/>
              </a:xfrm>
              <a:prstGeom prst="rect">
                <a:avLst/>
              </a:prstGeom>
              <a:noFill/>
            </p:spPr>
            <p:txBody>
              <a:bodyPr wrap="none" rtlCol="0">
                <a:spAutoFit/>
              </a:bodyPr>
              <a:lstStyle/>
              <a:p>
                <a:r>
                  <a:rPr lang="en-US" sz="2400" dirty="0" smtClean="0"/>
                  <a:t>…</a:t>
                </a:r>
                <a:endParaRPr lang="en-US" sz="2400" dirty="0"/>
              </a:p>
            </p:txBody>
          </p:sp>
        </p:grpSp>
        <p:cxnSp>
          <p:nvCxnSpPr>
            <p:cNvPr id="10" name="Straight Arrow Connector 9"/>
            <p:cNvCxnSpPr/>
            <p:nvPr/>
          </p:nvCxnSpPr>
          <p:spPr>
            <a:xfrm>
              <a:off x="4114800" y="6019800"/>
              <a:ext cx="9144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990600" y="5943600"/>
              <a:ext cx="9144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105400" y="6286500"/>
              <a:ext cx="636713" cy="369332"/>
            </a:xfrm>
            <a:prstGeom prst="rect">
              <a:avLst/>
            </a:prstGeom>
            <a:noFill/>
          </p:spPr>
          <p:txBody>
            <a:bodyPr wrap="none" rtlCol="0">
              <a:spAutoFit/>
            </a:bodyPr>
            <a:lstStyle/>
            <a:p>
              <a:r>
                <a:rPr lang="en-US" dirty="0" smtClean="0"/>
                <a:t>Load</a:t>
              </a:r>
              <a:endParaRPr lang="en-US" dirty="0"/>
            </a:p>
          </p:txBody>
        </p:sp>
        <p:sp>
          <p:nvSpPr>
            <p:cNvPr id="15" name="TextBox 14"/>
            <p:cNvSpPr txBox="1"/>
            <p:nvPr/>
          </p:nvSpPr>
          <p:spPr>
            <a:xfrm>
              <a:off x="457200" y="6286500"/>
              <a:ext cx="878767" cy="369332"/>
            </a:xfrm>
            <a:prstGeom prst="rect">
              <a:avLst/>
            </a:prstGeom>
            <a:noFill/>
          </p:spPr>
          <p:txBody>
            <a:bodyPr wrap="none" rtlCol="0">
              <a:spAutoFit/>
            </a:bodyPr>
            <a:lstStyle/>
            <a:p>
              <a:r>
                <a:rPr lang="en-US" dirty="0" smtClean="0"/>
                <a:t>Choose</a:t>
              </a:r>
              <a:endParaRPr lang="en-US" dirty="0"/>
            </a:p>
          </p:txBody>
        </p:sp>
        <p:cxnSp>
          <p:nvCxnSpPr>
            <p:cNvPr id="16" name="Straight Arrow Connector 15"/>
            <p:cNvCxnSpPr/>
            <p:nvPr/>
          </p:nvCxnSpPr>
          <p:spPr>
            <a:xfrm>
              <a:off x="6705600" y="6470372"/>
              <a:ext cx="762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7620000" y="6286500"/>
              <a:ext cx="553357" cy="369332"/>
            </a:xfrm>
            <a:prstGeom prst="rect">
              <a:avLst/>
            </a:prstGeom>
            <a:noFill/>
          </p:spPr>
          <p:txBody>
            <a:bodyPr wrap="none" rtlCol="0">
              <a:spAutoFit/>
            </a:bodyPr>
            <a:lstStyle/>
            <a:p>
              <a:r>
                <a:rPr lang="en-US" dirty="0" smtClean="0"/>
                <a:t>Run</a:t>
              </a:r>
              <a:endParaRPr lang="en-US" dirty="0"/>
            </a:p>
          </p:txBody>
        </p:sp>
        <p:pic>
          <p:nvPicPr>
            <p:cNvPr id="63490" name="Picture 2" descr="http://www.clusterconnection.com/wp-content/uploads/2009/05/cluster-300x302.jpg"/>
            <p:cNvPicPr>
              <a:picLocks noChangeAspect="1" noChangeArrowheads="1"/>
            </p:cNvPicPr>
            <p:nvPr/>
          </p:nvPicPr>
          <p:blipFill>
            <a:blip r:embed="rId3" cstate="print"/>
            <a:srcRect/>
            <a:stretch>
              <a:fillRect/>
            </a:stretch>
          </p:blipFill>
          <p:spPr bwMode="auto">
            <a:xfrm>
              <a:off x="5791200" y="5943600"/>
              <a:ext cx="800100" cy="805434"/>
            </a:xfrm>
            <a:prstGeom prst="rect">
              <a:avLst/>
            </a:prstGeom>
            <a:noFill/>
          </p:spPr>
        </p:pic>
      </p:grpSp>
    </p:spTree>
    <p:extLst>
      <p:ext uri="{BB962C8B-B14F-4D97-AF65-F5344CB8AC3E}">
        <p14:creationId xmlns:p14="http://schemas.microsoft.com/office/powerpoint/2010/main" val="16672261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100560"/>
            <a:ext cx="9071419" cy="1556421"/>
          </a:xfrm>
        </p:spPr>
        <p:txBody>
          <a:bodyPr/>
          <a:lstStyle/>
          <a:p>
            <a:r>
              <a:rPr lang="en-US" sz="4000" dirty="0"/>
              <a:t>FutureGrid </a:t>
            </a:r>
            <a:r>
              <a:rPr lang="en-US" sz="4000" dirty="0" smtClean="0"/>
              <a:t>Grid supports Cloud Grid HPC Computing Testbed as </a:t>
            </a:r>
            <a:r>
              <a:rPr lang="en-US" sz="4000" dirty="0"/>
              <a:t>a </a:t>
            </a:r>
            <a:r>
              <a:rPr lang="en-US" sz="4000" dirty="0" smtClean="0"/>
              <a:t>Service (</a:t>
            </a:r>
            <a:r>
              <a:rPr lang="en-US" sz="4000" dirty="0" err="1" smtClean="0"/>
              <a:t>aaS</a:t>
            </a:r>
            <a:r>
              <a:rPr lang="en-US" sz="4000" dirty="0" smtClean="0"/>
              <a:t>)</a:t>
            </a:r>
            <a:endParaRPr lang="en-US" sz="4000"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29</a:t>
            </a:fld>
            <a:endParaRPr lang="en-US"/>
          </a:p>
        </p:txBody>
      </p:sp>
      <p:grpSp>
        <p:nvGrpSpPr>
          <p:cNvPr id="38" name="Group 37"/>
          <p:cNvGrpSpPr/>
          <p:nvPr/>
        </p:nvGrpSpPr>
        <p:grpSpPr>
          <a:xfrm>
            <a:off x="117579" y="1656981"/>
            <a:ext cx="9100728" cy="4684865"/>
            <a:chOff x="21636" y="1334935"/>
            <a:chExt cx="9100728" cy="4684865"/>
          </a:xfrm>
        </p:grpSpPr>
        <p:grpSp>
          <p:nvGrpSpPr>
            <p:cNvPr id="39" name="Group 38"/>
            <p:cNvGrpSpPr/>
            <p:nvPr/>
          </p:nvGrpSpPr>
          <p:grpSpPr>
            <a:xfrm>
              <a:off x="227427" y="5029200"/>
              <a:ext cx="8518273" cy="990600"/>
              <a:chOff x="227427" y="4495800"/>
              <a:chExt cx="8518273" cy="990600"/>
            </a:xfrm>
          </p:grpSpPr>
          <p:grpSp>
            <p:nvGrpSpPr>
              <p:cNvPr id="43" name="Group 11"/>
              <p:cNvGrpSpPr/>
              <p:nvPr/>
            </p:nvGrpSpPr>
            <p:grpSpPr>
              <a:xfrm>
                <a:off x="227427" y="4860341"/>
                <a:ext cx="2820573" cy="626059"/>
                <a:chOff x="152400" y="6172200"/>
                <a:chExt cx="2820573" cy="646331"/>
              </a:xfrm>
            </p:grpSpPr>
            <p:sp>
              <p:nvSpPr>
                <p:cNvPr id="45" name="TextBox 44"/>
                <p:cNvSpPr txBox="1"/>
                <p:nvPr/>
              </p:nvSpPr>
              <p:spPr>
                <a:xfrm>
                  <a:off x="838200" y="6172200"/>
                  <a:ext cx="835485" cy="646331"/>
                </a:xfrm>
                <a:prstGeom prst="rect">
                  <a:avLst/>
                </a:prstGeom>
                <a:noFill/>
              </p:spPr>
              <p:txBody>
                <a:bodyPr wrap="none" rtlCol="0">
                  <a:spAutoFit/>
                </a:bodyPr>
                <a:lstStyle/>
                <a:p>
                  <a:pPr defTabSz="457200"/>
                  <a:r>
                    <a:rPr lang="en-US" dirty="0">
                      <a:solidFill>
                        <a:prstClr val="black"/>
                      </a:solidFill>
                    </a:rPr>
                    <a:t>Private</a:t>
                  </a:r>
                  <a:br>
                    <a:rPr lang="en-US" dirty="0">
                      <a:solidFill>
                        <a:prstClr val="black"/>
                      </a:solidFill>
                    </a:rPr>
                  </a:br>
                  <a:r>
                    <a:rPr lang="en-US" dirty="0">
                      <a:solidFill>
                        <a:prstClr val="black"/>
                      </a:solidFill>
                    </a:rPr>
                    <a:t>Public</a:t>
                  </a:r>
                </a:p>
              </p:txBody>
            </p:sp>
            <p:cxnSp>
              <p:nvCxnSpPr>
                <p:cNvPr id="46" name="Straight Connector 45"/>
                <p:cNvCxnSpPr/>
                <p:nvPr/>
              </p:nvCxnSpPr>
              <p:spPr>
                <a:xfrm>
                  <a:off x="152400" y="6400800"/>
                  <a:ext cx="457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52400" y="6629400"/>
                  <a:ext cx="4572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676400" y="6324600"/>
                  <a:ext cx="1296573" cy="369332"/>
                </a:xfrm>
                <a:prstGeom prst="rect">
                  <a:avLst/>
                </a:prstGeom>
                <a:noFill/>
              </p:spPr>
              <p:txBody>
                <a:bodyPr wrap="none" rtlCol="0">
                  <a:spAutoFit/>
                </a:bodyPr>
                <a:lstStyle/>
                <a:p>
                  <a:pPr defTabSz="457200"/>
                  <a:r>
                    <a:rPr lang="en-US" dirty="0">
                      <a:solidFill>
                        <a:prstClr val="black"/>
                      </a:solidFill>
                    </a:rPr>
                    <a:t>FG Network</a:t>
                  </a:r>
                </a:p>
              </p:txBody>
            </p:sp>
          </p:grpSp>
          <p:sp>
            <p:nvSpPr>
              <p:cNvPr id="44" name="TextBox 43"/>
              <p:cNvSpPr txBox="1"/>
              <p:nvPr/>
            </p:nvSpPr>
            <p:spPr>
              <a:xfrm>
                <a:off x="6934200" y="4495800"/>
                <a:ext cx="1811500" cy="536622"/>
              </a:xfrm>
              <a:prstGeom prst="rect">
                <a:avLst/>
              </a:prstGeom>
              <a:noFill/>
            </p:spPr>
            <p:txBody>
              <a:bodyPr wrap="square" rtlCol="0">
                <a:spAutoFit/>
              </a:bodyPr>
              <a:lstStyle/>
              <a:p>
                <a:pPr defTabSz="457200"/>
                <a:r>
                  <a:rPr lang="en-US" sz="1600" b="1" dirty="0">
                    <a:solidFill>
                      <a:prstClr val="black"/>
                    </a:solidFill>
                  </a:rPr>
                  <a:t>NID</a:t>
                </a:r>
                <a:r>
                  <a:rPr lang="en-US" sz="1400" dirty="0">
                    <a:solidFill>
                      <a:prstClr val="black"/>
                    </a:solidFill>
                  </a:rPr>
                  <a:t>: Network Impairment Device</a:t>
                </a:r>
              </a:p>
            </p:txBody>
          </p:sp>
        </p:grpSp>
        <p:grpSp>
          <p:nvGrpSpPr>
            <p:cNvPr id="40" name="Group 39"/>
            <p:cNvGrpSpPr/>
            <p:nvPr/>
          </p:nvGrpSpPr>
          <p:grpSpPr>
            <a:xfrm>
              <a:off x="21636" y="1334935"/>
              <a:ext cx="9100728" cy="4564174"/>
              <a:chOff x="21636" y="1146913"/>
              <a:chExt cx="9100728" cy="4564174"/>
            </a:xfrm>
          </p:grpSpPr>
          <p:pic>
            <p:nvPicPr>
              <p:cNvPr id="41" name="Picture 40" descr="gtb network v15.png"/>
              <p:cNvPicPr>
                <a:picLocks noChangeAspect="1"/>
              </p:cNvPicPr>
              <p:nvPr/>
            </p:nvPicPr>
            <p:blipFill>
              <a:blip r:embed="rId2" cstate="print"/>
              <a:stretch>
                <a:fillRect/>
              </a:stretch>
            </p:blipFill>
            <p:spPr>
              <a:xfrm>
                <a:off x="21636" y="1146913"/>
                <a:ext cx="9100728" cy="4564174"/>
              </a:xfrm>
              <a:prstGeom prst="rect">
                <a:avLst/>
              </a:prstGeom>
            </p:spPr>
          </p:pic>
          <p:sp>
            <p:nvSpPr>
              <p:cNvPr id="42" name="TextBox 41"/>
              <p:cNvSpPr txBox="1"/>
              <p:nvPr/>
            </p:nvSpPr>
            <p:spPr>
              <a:xfrm>
                <a:off x="6955407" y="3733799"/>
                <a:ext cx="2142638" cy="276999"/>
              </a:xfrm>
              <a:prstGeom prst="rect">
                <a:avLst/>
              </a:prstGeom>
              <a:solidFill>
                <a:schemeClr val="bg1"/>
              </a:solidFill>
            </p:spPr>
            <p:txBody>
              <a:bodyPr wrap="none" rtlCol="0">
                <a:spAutoFit/>
              </a:bodyPr>
              <a:lstStyle/>
              <a:p>
                <a:r>
                  <a:rPr lang="en-US" sz="1200" b="1" dirty="0" smtClean="0"/>
                  <a:t>12TF Disk rich + GPU 512 cores</a:t>
                </a:r>
                <a:endParaRPr lang="en-US" sz="1200" b="1" dirty="0"/>
              </a:p>
            </p:txBody>
          </p:sp>
        </p:grpSp>
      </p:grpSp>
      <p:sp>
        <p:nvSpPr>
          <p:cNvPr id="49" name="Slide Number Placeholder 2"/>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CFE096-9650-498C-990C-20F2420C253B}" type="slidenum">
              <a:rPr lang="en-US" smtClean="0"/>
              <a:pPr/>
              <a:t>29</a:t>
            </a:fld>
            <a:endParaRPr lang="en-US"/>
          </a:p>
        </p:txBody>
      </p:sp>
    </p:spTree>
    <p:extLst>
      <p:ext uri="{BB962C8B-B14F-4D97-AF65-F5344CB8AC3E}">
        <p14:creationId xmlns:p14="http://schemas.microsoft.com/office/powerpoint/2010/main" val="301502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Web 2.0 Data Deluge drove Clouds</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84398"/>
            <a:ext cx="9144000" cy="5141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5426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7263"/>
          </a:xfrm>
        </p:spPr>
        <p:txBody>
          <a:bodyPr rtlCol="0">
            <a:normAutofit/>
          </a:bodyPr>
          <a:lstStyle/>
          <a:p>
            <a:pPr eaLnBrk="1" hangingPunct="1">
              <a:defRPr/>
            </a:pPr>
            <a:r>
              <a:rPr lang="en-US" b="1" dirty="0" smtClean="0">
                <a:ea typeface="+mj-ea"/>
                <a:cs typeface="+mj-cs"/>
              </a:rPr>
              <a:t>Compute Hardware</a:t>
            </a:r>
            <a:endParaRPr lang="en-US" b="1" dirty="0">
              <a:ea typeface="+mj-ea"/>
              <a:cs typeface="+mj-cs"/>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43804864"/>
              </p:ext>
            </p:extLst>
          </p:nvPr>
        </p:nvGraphicFramePr>
        <p:xfrm>
          <a:off x="838200" y="1083310"/>
          <a:ext cx="7848598" cy="4860290"/>
        </p:xfrm>
        <a:graphic>
          <a:graphicData uri="http://schemas.openxmlformats.org/drawingml/2006/table">
            <a:tbl>
              <a:tblPr/>
              <a:tblGrid>
                <a:gridCol w="1162171"/>
                <a:gridCol w="1162171"/>
                <a:gridCol w="699272"/>
                <a:gridCol w="633286"/>
                <a:gridCol w="736744"/>
                <a:gridCol w="863422"/>
                <a:gridCol w="863423"/>
                <a:gridCol w="623231"/>
                <a:gridCol w="1104878"/>
              </a:tblGrid>
              <a:tr h="3857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charset="0"/>
                          <a:ea typeface="Times" charset="0"/>
                          <a:cs typeface="Times New Roman" charset="0"/>
                        </a:rPr>
                        <a:t>Name</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System type</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CPUs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Cores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TFLOPS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Total RAM (GB)</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Secondary Storage (TB)</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Site</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Status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000000"/>
                          </a:solidFill>
                          <a:effectLst/>
                          <a:latin typeface="Calibri" charset="0"/>
                          <a:ea typeface="Times" charset="0"/>
                          <a:cs typeface="Times New Roman" charset="0"/>
                        </a:rPr>
                        <a:t>india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256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1024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11</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3072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180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IU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000000"/>
                          </a:solidFill>
                          <a:effectLst/>
                          <a:latin typeface="Calibri" charset="0"/>
                          <a:ea typeface="Times" charset="0"/>
                          <a:cs typeface="Times New Roman" charset="0"/>
                        </a:rPr>
                        <a:t>alamo</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Dell </a:t>
                      </a:r>
                      <a:r>
                        <a:rPr kumimoji="0" lang="en-US" sz="1400" b="1" i="0" u="none" strike="noStrike" cap="none" normalizeH="0" baseline="0" dirty="0" err="1">
                          <a:ln>
                            <a:noFill/>
                          </a:ln>
                          <a:solidFill>
                            <a:srgbClr val="000000"/>
                          </a:solidFill>
                          <a:effectLst/>
                          <a:latin typeface="Calibri" charset="0"/>
                          <a:ea typeface="Times" charset="0"/>
                          <a:cs typeface="Times New Roman" charset="0"/>
                        </a:rPr>
                        <a:t>PowerEdge</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192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768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1152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TACC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hotel</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7</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2016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120</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UC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sierra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7</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2688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96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SDSC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000000"/>
                          </a:solidFill>
                          <a:effectLst/>
                          <a:latin typeface="Calibri" charset="0"/>
                          <a:ea typeface="Times" charset="0"/>
                          <a:cs typeface="Times New Roman" charset="0"/>
                        </a:rPr>
                        <a:t>xray</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Cray XT5m</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1344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180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IU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foxtrot</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a:t>
                      </a:r>
                      <a:r>
                        <a:rPr kumimoji="0" lang="en-US" sz="1400" b="1" i="0" u="none" strike="noStrike" cap="none" normalizeH="0" baseline="0" dirty="0" err="1">
                          <a:ln>
                            <a:noFill/>
                          </a:ln>
                          <a:solidFill>
                            <a:srgbClr val="000000"/>
                          </a:solidFill>
                          <a:effectLst/>
                          <a:latin typeface="Calibri" charset="0"/>
                          <a:ea typeface="Times" charset="0"/>
                          <a:cs typeface="Times New Roman" charset="0"/>
                        </a:rPr>
                        <a:t>iDataPlex</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256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768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24</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UF</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619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Bravo</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Large Disk &amp; memory</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128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1.5</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3072 (192GB per node)</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192 (12 TB per Server)</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IU</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619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Delta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Large Disk &amp; memory With Tesla GPU’s</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32 CPU   </a:t>
                      </a:r>
                    </a:p>
                    <a:p>
                      <a:pPr marL="0" marR="0" lvl="0" indent="0" algn="ctr" defTabSz="457200" rtl="0" eaLnBrk="1" fontAlgn="base" latinLnBrk="0" hangingPunct="1">
                        <a:lnSpc>
                          <a:spcPct val="100000"/>
                        </a:lnSpc>
                        <a:spcBef>
                          <a:spcPct val="0"/>
                        </a:spcBef>
                        <a:spcAft>
                          <a:spcPct val="0"/>
                        </a:spcAft>
                        <a:buClrTx/>
                        <a:buSzTx/>
                        <a:buFontTx/>
                        <a:buNone/>
                        <a:tabLst/>
                        <a:defRPr/>
                      </a:pPr>
                      <a:r>
                        <a:rPr lang="en-US" sz="1400" dirty="0" smtClean="0"/>
                        <a:t>32 GPU’s</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192+ 14336 GPU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9</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1536 (192GB per node)</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192 (12 TB per Server)</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IU</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8039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Calibri" charset="0"/>
                          <a:ea typeface="Times" charset="0"/>
                          <a:cs typeface="Times New Roman" charset="0"/>
                        </a:rPr>
                        <a:t> </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TOTAL Cores 4384</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val="3523431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60" t="26005" r="8990"/>
          <a:stretch/>
        </p:blipFill>
        <p:spPr bwMode="auto">
          <a:xfrm>
            <a:off x="26020" y="33454"/>
            <a:ext cx="783057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1291032" y="6318502"/>
            <a:ext cx="2667000" cy="528347"/>
          </a:xfrm>
          <a:solidFill>
            <a:schemeClr val="bg1"/>
          </a:solidFill>
        </p:spPr>
        <p:txBody>
          <a:bodyPr/>
          <a:lstStyle/>
          <a:p>
            <a:r>
              <a:rPr lang="en-US" sz="2800" dirty="0" smtClean="0"/>
              <a:t>Recent Projects</a:t>
            </a:r>
            <a:endParaRPr lang="en-US" sz="2800" dirty="0"/>
          </a:p>
        </p:txBody>
      </p:sp>
      <p:sp>
        <p:nvSpPr>
          <p:cNvPr id="2" name="Slide Number Placeholder 1"/>
          <p:cNvSpPr>
            <a:spLocks noGrp="1"/>
          </p:cNvSpPr>
          <p:nvPr>
            <p:ph type="sldNum" sz="quarter" idx="12"/>
          </p:nvPr>
        </p:nvSpPr>
        <p:spPr/>
        <p:txBody>
          <a:bodyPr/>
          <a:lstStyle/>
          <a:p>
            <a:fld id="{37046A98-E713-4B22-96A8-FD47EC0F5D67}" type="slidenum">
              <a:rPr lang="en-US" smtClean="0"/>
              <a:pPr/>
              <a:t>31</a:t>
            </a:fld>
            <a:endParaRPr lang="en-US"/>
          </a:p>
        </p:txBody>
      </p:sp>
    </p:spTree>
    <p:extLst>
      <p:ext uri="{BB962C8B-B14F-4D97-AF65-F5344CB8AC3E}">
        <p14:creationId xmlns:p14="http://schemas.microsoft.com/office/powerpoint/2010/main" val="9276247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t>4 Use Types for FutureGrid </a:t>
            </a:r>
            <a:r>
              <a:rPr lang="en-US" dirty="0" err="1" smtClean="0"/>
              <a:t>TestbedaaS</a:t>
            </a:r>
            <a:endParaRPr lang="en-US" dirty="0"/>
          </a:p>
        </p:txBody>
      </p:sp>
      <p:sp>
        <p:nvSpPr>
          <p:cNvPr id="3" name="Content Placeholder 2"/>
          <p:cNvSpPr>
            <a:spLocks noGrp="1"/>
          </p:cNvSpPr>
          <p:nvPr>
            <p:ph idx="1"/>
          </p:nvPr>
        </p:nvSpPr>
        <p:spPr>
          <a:xfrm>
            <a:off x="76200" y="990600"/>
            <a:ext cx="9144000" cy="5715000"/>
          </a:xfrm>
          <a:noFill/>
        </p:spPr>
        <p:txBody>
          <a:bodyPr/>
          <a:lstStyle/>
          <a:p>
            <a:pPr>
              <a:spcBef>
                <a:spcPts val="0"/>
              </a:spcBef>
            </a:pPr>
            <a:r>
              <a:rPr lang="en-US" sz="2800" b="1" dirty="0" smtClean="0"/>
              <a:t>260 </a:t>
            </a:r>
            <a:r>
              <a:rPr lang="en-US" sz="2800" dirty="0" smtClean="0"/>
              <a:t>approved projects (1360 users) September 21 2012</a:t>
            </a:r>
          </a:p>
          <a:p>
            <a:pPr lvl="1">
              <a:spcBef>
                <a:spcPts val="0"/>
              </a:spcBef>
            </a:pPr>
            <a:r>
              <a:rPr lang="en-US" sz="2400" dirty="0" smtClean="0"/>
              <a:t>USA, China, India, Pakistan, lots of European countries</a:t>
            </a:r>
          </a:p>
          <a:p>
            <a:pPr lvl="1">
              <a:spcBef>
                <a:spcPts val="0"/>
              </a:spcBef>
            </a:pPr>
            <a:r>
              <a:rPr lang="en-US" sz="2400" dirty="0" smtClean="0"/>
              <a:t>Industry, Government, Academia</a:t>
            </a:r>
            <a:endParaRPr lang="en-US" sz="2000" dirty="0" smtClean="0"/>
          </a:p>
          <a:p>
            <a:pPr>
              <a:spcBef>
                <a:spcPts val="0"/>
              </a:spcBef>
            </a:pPr>
            <a:r>
              <a:rPr lang="en-US" sz="2800" b="1" dirty="0" smtClean="0"/>
              <a:t>Training Education and Outreach (</a:t>
            </a:r>
            <a:r>
              <a:rPr lang="en-US" sz="2800" b="1" dirty="0" smtClean="0">
                <a:solidFill>
                  <a:srgbClr val="FF0000"/>
                </a:solidFill>
              </a:rPr>
              <a:t>10%</a:t>
            </a:r>
            <a:r>
              <a:rPr lang="en-US" sz="2800" b="1" dirty="0" smtClean="0"/>
              <a:t>)</a:t>
            </a:r>
          </a:p>
          <a:p>
            <a:pPr lvl="1">
              <a:spcBef>
                <a:spcPts val="0"/>
              </a:spcBef>
            </a:pPr>
            <a:r>
              <a:rPr lang="en-US" sz="2400" dirty="0" smtClean="0"/>
              <a:t>Semester and short events; interesting outreach to HBCU</a:t>
            </a:r>
          </a:p>
          <a:p>
            <a:pPr>
              <a:spcBef>
                <a:spcPts val="0"/>
              </a:spcBef>
            </a:pPr>
            <a:r>
              <a:rPr lang="en-US" sz="2800" b="1" dirty="0" smtClean="0"/>
              <a:t>Computer science and Middleware (</a:t>
            </a:r>
            <a:r>
              <a:rPr lang="en-US" sz="2800" b="1" dirty="0" smtClean="0">
                <a:solidFill>
                  <a:srgbClr val="FF0000"/>
                </a:solidFill>
              </a:rPr>
              <a:t>59%</a:t>
            </a:r>
            <a:r>
              <a:rPr lang="en-US" sz="2800" b="1" dirty="0" smtClean="0"/>
              <a:t>)</a:t>
            </a:r>
          </a:p>
          <a:p>
            <a:pPr lvl="1">
              <a:spcBef>
                <a:spcPts val="0"/>
              </a:spcBef>
            </a:pPr>
            <a:r>
              <a:rPr lang="en-US" sz="2400" dirty="0" smtClean="0"/>
              <a:t>Core CS </a:t>
            </a:r>
            <a:r>
              <a:rPr lang="en-US" sz="2400" dirty="0"/>
              <a:t>and Cyberinfrastructure; </a:t>
            </a:r>
            <a:r>
              <a:rPr lang="en-US" sz="2400" dirty="0" smtClean="0"/>
              <a:t>Interoperability (</a:t>
            </a:r>
            <a:r>
              <a:rPr lang="en-US" sz="2400" dirty="0"/>
              <a:t>2</a:t>
            </a:r>
            <a:r>
              <a:rPr lang="en-US" sz="2400" dirty="0" smtClean="0"/>
              <a:t>%) for Grids </a:t>
            </a:r>
            <a:r>
              <a:rPr lang="en-US" sz="2400" dirty="0"/>
              <a:t>and Clouds; Open Grid Forum OGF </a:t>
            </a:r>
            <a:r>
              <a:rPr lang="en-US" sz="2400" dirty="0" smtClean="0"/>
              <a:t>Standards</a:t>
            </a:r>
          </a:p>
          <a:p>
            <a:pPr>
              <a:spcBef>
                <a:spcPts val="0"/>
              </a:spcBef>
            </a:pPr>
            <a:r>
              <a:rPr lang="en-US" sz="2800" b="1" dirty="0" smtClean="0"/>
              <a:t>Computer Systems Evaluation (</a:t>
            </a:r>
            <a:r>
              <a:rPr lang="en-US" sz="2800" b="1" dirty="0" smtClean="0">
                <a:solidFill>
                  <a:srgbClr val="FF0000"/>
                </a:solidFill>
              </a:rPr>
              <a:t>29%</a:t>
            </a:r>
            <a:r>
              <a:rPr lang="en-US" sz="2800" b="1" dirty="0" smtClean="0"/>
              <a:t>)</a:t>
            </a:r>
          </a:p>
          <a:p>
            <a:pPr lvl="1">
              <a:spcBef>
                <a:spcPts val="0"/>
              </a:spcBef>
            </a:pPr>
            <a:r>
              <a:rPr lang="en-US" sz="2400" dirty="0" smtClean="0"/>
              <a:t>XSEDE (TIS, TAS), OSG, EGI; Campuses</a:t>
            </a:r>
          </a:p>
          <a:p>
            <a:pPr>
              <a:spcBef>
                <a:spcPts val="0"/>
              </a:spcBef>
            </a:pPr>
            <a:r>
              <a:rPr lang="en-US" sz="2800" b="1" dirty="0" smtClean="0"/>
              <a:t>New Domain Science applications (</a:t>
            </a:r>
            <a:r>
              <a:rPr lang="en-US" sz="2800" b="1" dirty="0" smtClean="0">
                <a:solidFill>
                  <a:srgbClr val="FF0000"/>
                </a:solidFill>
              </a:rPr>
              <a:t>26%)</a:t>
            </a:r>
          </a:p>
          <a:p>
            <a:pPr lvl="1">
              <a:spcBef>
                <a:spcPts val="0"/>
              </a:spcBef>
            </a:pPr>
            <a:r>
              <a:rPr lang="en-US" sz="2400" dirty="0" smtClean="0"/>
              <a:t>Life </a:t>
            </a:r>
            <a:r>
              <a:rPr lang="en-US" sz="2400" dirty="0"/>
              <a:t>science highlighted (</a:t>
            </a:r>
            <a:r>
              <a:rPr lang="en-US" sz="2400" dirty="0">
                <a:solidFill>
                  <a:srgbClr val="FF0000"/>
                </a:solidFill>
              </a:rPr>
              <a:t>14%</a:t>
            </a:r>
            <a:r>
              <a:rPr lang="en-US" sz="2400" dirty="0"/>
              <a:t>), Non Life Science (</a:t>
            </a:r>
            <a:r>
              <a:rPr lang="en-US" sz="2400" dirty="0">
                <a:solidFill>
                  <a:srgbClr val="FF0000"/>
                </a:solidFill>
              </a:rPr>
              <a:t>12</a:t>
            </a:r>
            <a:r>
              <a:rPr lang="en-US" sz="2400" dirty="0" smtClean="0">
                <a:solidFill>
                  <a:srgbClr val="FF0000"/>
                </a:solidFill>
              </a:rPr>
              <a:t>%</a:t>
            </a:r>
            <a:r>
              <a:rPr lang="en-US" sz="2400" dirty="0" smtClean="0"/>
              <a:t>)</a:t>
            </a:r>
          </a:p>
          <a:p>
            <a:pPr lvl="1">
              <a:spcBef>
                <a:spcPts val="0"/>
              </a:spcBef>
            </a:pPr>
            <a:r>
              <a:rPr lang="en-US" sz="2400" dirty="0" smtClean="0"/>
              <a:t>Generalize to building </a:t>
            </a:r>
            <a:r>
              <a:rPr lang="en-US" sz="2400" b="1" dirty="0" smtClean="0"/>
              <a:t>Research Computing-</a:t>
            </a:r>
            <a:r>
              <a:rPr lang="en-US" sz="2400" b="1" dirty="0" err="1" smtClean="0"/>
              <a:t>aaS</a:t>
            </a:r>
            <a:endParaRPr lang="en-US" sz="2400" b="1"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32</a:t>
            </a:fld>
            <a:endParaRPr lang="en-US"/>
          </a:p>
        </p:txBody>
      </p:sp>
      <p:sp>
        <p:nvSpPr>
          <p:cNvPr id="5" name="TextBox 4"/>
          <p:cNvSpPr txBox="1"/>
          <p:nvPr/>
        </p:nvSpPr>
        <p:spPr>
          <a:xfrm>
            <a:off x="6781800" y="3905071"/>
            <a:ext cx="2221730" cy="1200329"/>
          </a:xfrm>
          <a:prstGeom prst="rect">
            <a:avLst/>
          </a:prstGeom>
          <a:noFill/>
          <a:ln w="38100">
            <a:solidFill>
              <a:schemeClr val="tx1"/>
            </a:solidFill>
          </a:ln>
        </p:spPr>
        <p:txBody>
          <a:bodyPr wrap="square" rtlCol="0">
            <a:spAutoFit/>
          </a:bodyPr>
          <a:lstStyle/>
          <a:p>
            <a:r>
              <a:rPr lang="en-US" sz="2400" dirty="0"/>
              <a:t>Fractions are as of July 15 </a:t>
            </a:r>
            <a:r>
              <a:rPr lang="en-US" sz="2400" dirty="0" smtClean="0"/>
              <a:t>2012 add to </a:t>
            </a:r>
            <a:r>
              <a:rPr lang="en-US" sz="2400" dirty="0"/>
              <a:t>&gt; 100</a:t>
            </a:r>
            <a:r>
              <a:rPr lang="en-US" sz="2400" dirty="0" smtClean="0"/>
              <a:t>%</a:t>
            </a:r>
            <a:endParaRPr lang="en-US" sz="2400" dirty="0"/>
          </a:p>
        </p:txBody>
      </p:sp>
    </p:spTree>
    <p:extLst>
      <p:ext uri="{BB962C8B-B14F-4D97-AF65-F5344CB8AC3E}">
        <p14:creationId xmlns:p14="http://schemas.microsoft.com/office/powerpoint/2010/main" val="42715168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 of FutureGrid Technologies and Areas</a:t>
            </a:r>
            <a:endParaRPr lang="en-US" dirty="0"/>
          </a:p>
        </p:txBody>
      </p:sp>
      <p:sp>
        <p:nvSpPr>
          <p:cNvPr id="3" name="Content Placeholder 2"/>
          <p:cNvSpPr>
            <a:spLocks noGrp="1"/>
          </p:cNvSpPr>
          <p:nvPr>
            <p:ph idx="1"/>
          </p:nvPr>
        </p:nvSpPr>
        <p:spPr>
          <a:xfrm>
            <a:off x="5715000" y="1524000"/>
            <a:ext cx="2667000" cy="457200"/>
          </a:xfrm>
        </p:spPr>
        <p:txBody>
          <a:bodyPr/>
          <a:lstStyle/>
          <a:p>
            <a:r>
              <a:rPr lang="en-US" dirty="0" smtClean="0"/>
              <a:t>220 Projects</a:t>
            </a:r>
            <a:endParaRPr lang="en-US" dirty="0"/>
          </a:p>
        </p:txBody>
      </p:sp>
      <p:graphicFrame>
        <p:nvGraphicFramePr>
          <p:cNvPr id="5" name="Chart 4"/>
          <p:cNvGraphicFramePr/>
          <p:nvPr>
            <p:extLst>
              <p:ext uri="{D42A27DB-BD31-4B8C-83A1-F6EECF244321}">
                <p14:modId xmlns:p14="http://schemas.microsoft.com/office/powerpoint/2010/main" val="625283580"/>
              </p:ext>
            </p:extLst>
          </p:nvPr>
        </p:nvGraphicFramePr>
        <p:xfrm>
          <a:off x="-10633" y="1295400"/>
          <a:ext cx="6096000" cy="50209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286366980"/>
              </p:ext>
            </p:extLst>
          </p:nvPr>
        </p:nvGraphicFramePr>
        <p:xfrm>
          <a:off x="4572000" y="2514600"/>
          <a:ext cx="4572000" cy="3505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9802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15400" cy="990600"/>
          </a:xfrm>
        </p:spPr>
        <p:txBody>
          <a:bodyPr/>
          <a:lstStyle/>
          <a:p>
            <a:r>
              <a:rPr lang="en-US" dirty="0" smtClean="0"/>
              <a:t>Research Computing as a Service</a:t>
            </a:r>
            <a:endParaRPr lang="en-US" dirty="0"/>
          </a:p>
        </p:txBody>
      </p:sp>
      <p:sp>
        <p:nvSpPr>
          <p:cNvPr id="3" name="Content Placeholder 2"/>
          <p:cNvSpPr>
            <a:spLocks noGrp="1"/>
          </p:cNvSpPr>
          <p:nvPr>
            <p:ph idx="1"/>
          </p:nvPr>
        </p:nvSpPr>
        <p:spPr>
          <a:xfrm>
            <a:off x="-28903" y="762000"/>
            <a:ext cx="9122979" cy="5638800"/>
          </a:xfrm>
        </p:spPr>
        <p:txBody>
          <a:bodyPr/>
          <a:lstStyle/>
          <a:p>
            <a:pPr>
              <a:spcBef>
                <a:spcPts val="0"/>
              </a:spcBef>
            </a:pPr>
            <a:r>
              <a:rPr lang="en-US" sz="2000" dirty="0" smtClean="0"/>
              <a:t>Traditional Computer Center has a variety of capabilities supporting (scientific computing/scholarly research) users.</a:t>
            </a:r>
          </a:p>
          <a:p>
            <a:pPr lvl="1">
              <a:spcBef>
                <a:spcPts val="0"/>
              </a:spcBef>
            </a:pPr>
            <a:r>
              <a:rPr lang="en-US" sz="2000" dirty="0" smtClean="0"/>
              <a:t>Could also call </a:t>
            </a:r>
            <a:r>
              <a:rPr lang="en-US" sz="2000" dirty="0"/>
              <a:t>this </a:t>
            </a:r>
            <a:r>
              <a:rPr lang="en-US" sz="2000" b="1" dirty="0">
                <a:solidFill>
                  <a:srgbClr val="FF0000"/>
                </a:solidFill>
              </a:rPr>
              <a:t>Computational Science as a </a:t>
            </a:r>
            <a:r>
              <a:rPr lang="en-US" sz="2000" b="1" dirty="0" smtClean="0">
                <a:solidFill>
                  <a:srgbClr val="FF0000"/>
                </a:solidFill>
              </a:rPr>
              <a:t>Service</a:t>
            </a:r>
          </a:p>
          <a:p>
            <a:pPr>
              <a:spcBef>
                <a:spcPts val="0"/>
              </a:spcBef>
            </a:pPr>
            <a:r>
              <a:rPr lang="en-US" sz="2000" b="1" dirty="0" smtClean="0">
                <a:solidFill>
                  <a:srgbClr val="FF0000"/>
                </a:solidFill>
              </a:rPr>
              <a:t>IaaS, </a:t>
            </a:r>
            <a:r>
              <a:rPr lang="en-US" sz="2000" b="1" dirty="0" err="1" smtClean="0">
                <a:solidFill>
                  <a:srgbClr val="FF0000"/>
                </a:solidFill>
              </a:rPr>
              <a:t>PaaS</a:t>
            </a:r>
            <a:r>
              <a:rPr lang="en-US" sz="2000" b="1" dirty="0" smtClean="0">
                <a:solidFill>
                  <a:srgbClr val="FF0000"/>
                </a:solidFill>
              </a:rPr>
              <a:t> </a:t>
            </a:r>
            <a:r>
              <a:rPr lang="en-US" sz="2000" dirty="0" smtClean="0"/>
              <a:t>and</a:t>
            </a:r>
            <a:r>
              <a:rPr lang="en-US" sz="2000" dirty="0" smtClean="0">
                <a:solidFill>
                  <a:srgbClr val="FF0000"/>
                </a:solidFill>
              </a:rPr>
              <a:t> </a:t>
            </a:r>
            <a:r>
              <a:rPr lang="en-US" sz="2000" b="1" dirty="0" err="1" smtClean="0">
                <a:solidFill>
                  <a:srgbClr val="FF0000"/>
                </a:solidFill>
              </a:rPr>
              <a:t>SaaS</a:t>
            </a:r>
            <a:r>
              <a:rPr lang="en-US" sz="2000" b="1" dirty="0" smtClean="0">
                <a:solidFill>
                  <a:srgbClr val="FF0000"/>
                </a:solidFill>
              </a:rPr>
              <a:t> </a:t>
            </a:r>
            <a:r>
              <a:rPr lang="en-US" sz="2000" dirty="0" smtClean="0"/>
              <a:t>are lower level parts of these capabilities but commercial clouds do not include </a:t>
            </a:r>
          </a:p>
          <a:p>
            <a:pPr marL="914400" lvl="1" indent="-457200">
              <a:spcBef>
                <a:spcPts val="0"/>
              </a:spcBef>
              <a:buFont typeface="+mj-lt"/>
              <a:buAutoNum type="arabicParenR"/>
            </a:pPr>
            <a:r>
              <a:rPr lang="en-US" sz="2000" b="1" dirty="0" smtClean="0">
                <a:solidFill>
                  <a:srgbClr val="FF0000"/>
                </a:solidFill>
              </a:rPr>
              <a:t>Developing roles/appliances for particular users</a:t>
            </a:r>
          </a:p>
          <a:p>
            <a:pPr marL="914400" lvl="1" indent="-457200">
              <a:spcBef>
                <a:spcPts val="0"/>
              </a:spcBef>
              <a:buFont typeface="+mj-lt"/>
              <a:buAutoNum type="arabicParenR"/>
            </a:pPr>
            <a:r>
              <a:rPr lang="en-US" sz="2000" dirty="0" smtClean="0"/>
              <a:t>Supplying </a:t>
            </a:r>
            <a:r>
              <a:rPr lang="en-US" sz="2000" b="1" dirty="0" smtClean="0">
                <a:solidFill>
                  <a:srgbClr val="FF0000"/>
                </a:solidFill>
              </a:rPr>
              <a:t>custom </a:t>
            </a:r>
            <a:r>
              <a:rPr lang="en-US" sz="2000" b="1" dirty="0" err="1" smtClean="0">
                <a:solidFill>
                  <a:srgbClr val="FF0000"/>
                </a:solidFill>
              </a:rPr>
              <a:t>SaaS</a:t>
            </a:r>
            <a:r>
              <a:rPr lang="en-US" sz="2000" b="1" dirty="0" smtClean="0">
                <a:solidFill>
                  <a:srgbClr val="FF0000"/>
                </a:solidFill>
              </a:rPr>
              <a:t> </a:t>
            </a:r>
            <a:r>
              <a:rPr lang="en-US" sz="2000" dirty="0" smtClean="0"/>
              <a:t>aimed at user communities</a:t>
            </a:r>
          </a:p>
          <a:p>
            <a:pPr marL="914400" lvl="1" indent="-457200">
              <a:spcBef>
                <a:spcPts val="0"/>
              </a:spcBef>
              <a:buFont typeface="+mj-lt"/>
              <a:buAutoNum type="arabicParenR"/>
            </a:pPr>
            <a:r>
              <a:rPr lang="en-US" sz="2000" b="1" dirty="0" smtClean="0">
                <a:solidFill>
                  <a:srgbClr val="FF0000"/>
                </a:solidFill>
              </a:rPr>
              <a:t>Community Portals</a:t>
            </a:r>
          </a:p>
          <a:p>
            <a:pPr marL="914400" lvl="1" indent="-457200">
              <a:spcBef>
                <a:spcPts val="0"/>
              </a:spcBef>
              <a:buFont typeface="+mj-lt"/>
              <a:buAutoNum type="arabicParenR"/>
            </a:pPr>
            <a:r>
              <a:rPr lang="en-US" sz="2000" dirty="0" smtClean="0"/>
              <a:t>Integration across disparate resources for data and compute (i.e. </a:t>
            </a:r>
            <a:r>
              <a:rPr lang="en-US" sz="2000" b="1" dirty="0" smtClean="0">
                <a:solidFill>
                  <a:srgbClr val="FF0000"/>
                </a:solidFill>
              </a:rPr>
              <a:t>grids</a:t>
            </a:r>
            <a:r>
              <a:rPr lang="en-US" sz="2000" dirty="0" smtClean="0"/>
              <a:t>)</a:t>
            </a:r>
          </a:p>
          <a:p>
            <a:pPr marL="914400" lvl="1" indent="-457200">
              <a:spcBef>
                <a:spcPts val="0"/>
              </a:spcBef>
              <a:buFont typeface="+mj-lt"/>
              <a:buAutoNum type="arabicParenR"/>
            </a:pPr>
            <a:r>
              <a:rPr lang="en-US" sz="2000" b="1" dirty="0" smtClean="0">
                <a:solidFill>
                  <a:srgbClr val="FF0000"/>
                </a:solidFill>
              </a:rPr>
              <a:t>Data transfer </a:t>
            </a:r>
            <a:r>
              <a:rPr lang="en-US" sz="2000" dirty="0" smtClean="0"/>
              <a:t>and network link services  </a:t>
            </a:r>
          </a:p>
          <a:p>
            <a:pPr marL="914400" lvl="1" indent="-457200">
              <a:spcBef>
                <a:spcPts val="0"/>
              </a:spcBef>
              <a:buFont typeface="+mj-lt"/>
              <a:buAutoNum type="arabicParenR"/>
            </a:pPr>
            <a:r>
              <a:rPr lang="en-US" sz="2000" b="1" dirty="0" smtClean="0">
                <a:solidFill>
                  <a:srgbClr val="FF0000"/>
                </a:solidFill>
              </a:rPr>
              <a:t>Archival storage, preservation, visualization</a:t>
            </a:r>
          </a:p>
          <a:p>
            <a:pPr marL="914400" lvl="1" indent="-457200">
              <a:spcBef>
                <a:spcPts val="0"/>
              </a:spcBef>
              <a:buFont typeface="+mj-lt"/>
              <a:buAutoNum type="arabicParenR"/>
            </a:pPr>
            <a:r>
              <a:rPr lang="en-US" sz="2000" dirty="0"/>
              <a:t>Consulting on use of particular appliances and </a:t>
            </a:r>
            <a:r>
              <a:rPr lang="en-US" sz="2000" dirty="0" err="1"/>
              <a:t>SaaS</a:t>
            </a:r>
            <a:r>
              <a:rPr lang="en-US" sz="2000" dirty="0"/>
              <a:t> i.e. on particular software components</a:t>
            </a:r>
          </a:p>
          <a:p>
            <a:pPr marL="914400" lvl="1" indent="-457200">
              <a:spcBef>
                <a:spcPts val="0"/>
              </a:spcBef>
              <a:buFont typeface="+mj-lt"/>
              <a:buAutoNum type="arabicParenR"/>
            </a:pPr>
            <a:r>
              <a:rPr lang="en-US" sz="2000" dirty="0"/>
              <a:t>Debugging and other problem solving</a:t>
            </a:r>
          </a:p>
          <a:p>
            <a:pPr marL="914400" lvl="1" indent="-457200">
              <a:spcBef>
                <a:spcPts val="0"/>
              </a:spcBef>
              <a:buFont typeface="+mj-lt"/>
              <a:buAutoNum type="arabicParenR"/>
            </a:pPr>
            <a:r>
              <a:rPr lang="en-US" sz="2000" dirty="0" smtClean="0"/>
              <a:t>Administrative issues such as (local) accounting</a:t>
            </a:r>
          </a:p>
          <a:p>
            <a:pPr>
              <a:spcBef>
                <a:spcPts val="0"/>
              </a:spcBef>
            </a:pPr>
            <a:r>
              <a:rPr lang="en-US" sz="2000" dirty="0" smtClean="0"/>
              <a:t>This allows us to develop a new model of a computer center where </a:t>
            </a:r>
            <a:r>
              <a:rPr lang="en-US" sz="2000" b="1" dirty="0" smtClean="0"/>
              <a:t>commercial companies operate base hardware/software</a:t>
            </a:r>
          </a:p>
          <a:p>
            <a:pPr>
              <a:spcBef>
                <a:spcPts val="0"/>
              </a:spcBef>
            </a:pPr>
            <a:r>
              <a:rPr lang="en-US" sz="2000" dirty="0" smtClean="0"/>
              <a:t>A  combination of XSEDE, Internet2 and computer center supply 1) to 9)?</a:t>
            </a:r>
            <a:endParaRPr lang="en-US" sz="20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34</a:t>
            </a:fld>
            <a:endParaRPr lang="en-US" dirty="0"/>
          </a:p>
        </p:txBody>
      </p:sp>
    </p:spTree>
    <p:extLst>
      <p:ext uri="{BB962C8B-B14F-4D97-AF65-F5344CB8AC3E}">
        <p14:creationId xmlns:p14="http://schemas.microsoft.com/office/powerpoint/2010/main" val="28723400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434"/>
            <a:ext cx="8229600" cy="762000"/>
          </a:xfrm>
        </p:spPr>
        <p:txBody>
          <a:bodyPr/>
          <a:lstStyle/>
          <a:p>
            <a:r>
              <a:rPr lang="en-US" dirty="0" smtClean="0"/>
              <a:t>Cosmic </a:t>
            </a:r>
            <a:r>
              <a:rPr lang="en-US" dirty="0" smtClean="0"/>
              <a:t>Comments</a:t>
            </a:r>
            <a:endParaRPr lang="en-US" dirty="0"/>
          </a:p>
        </p:txBody>
      </p:sp>
      <p:sp>
        <p:nvSpPr>
          <p:cNvPr id="3" name="Content Placeholder 2"/>
          <p:cNvSpPr>
            <a:spLocks noGrp="1"/>
          </p:cNvSpPr>
          <p:nvPr>
            <p:ph idx="1"/>
          </p:nvPr>
        </p:nvSpPr>
        <p:spPr>
          <a:xfrm>
            <a:off x="-10886" y="609600"/>
            <a:ext cx="9154886" cy="5410200"/>
          </a:xfrm>
        </p:spPr>
        <p:txBody>
          <a:bodyPr/>
          <a:lstStyle/>
          <a:p>
            <a:r>
              <a:rPr lang="en-US" sz="2400" dirty="0" smtClean="0"/>
              <a:t>Recent </a:t>
            </a:r>
            <a:r>
              <a:rPr lang="en-US" sz="2400" b="1" dirty="0" smtClean="0"/>
              <a:t>private </a:t>
            </a:r>
            <a:r>
              <a:rPr lang="en-US" sz="2400" b="1" dirty="0"/>
              <a:t>cloud infrastructure </a:t>
            </a:r>
            <a:r>
              <a:rPr lang="en-US" sz="2400" dirty="0"/>
              <a:t>(Eucalyptus 3, OpenStack </a:t>
            </a:r>
            <a:r>
              <a:rPr lang="en-US" sz="2400" dirty="0" smtClean="0"/>
              <a:t>Essex in USA) </a:t>
            </a:r>
            <a:r>
              <a:rPr lang="en-US" sz="2400" dirty="0"/>
              <a:t>much </a:t>
            </a:r>
            <a:r>
              <a:rPr lang="en-US" sz="2400" dirty="0" smtClean="0"/>
              <a:t>improved</a:t>
            </a:r>
          </a:p>
          <a:p>
            <a:pPr lvl="1"/>
            <a:r>
              <a:rPr lang="en-US" sz="2400" dirty="0" smtClean="0"/>
              <a:t>Nimbus, OpenNebula still good</a:t>
            </a:r>
          </a:p>
          <a:p>
            <a:r>
              <a:rPr lang="en-US" sz="2400" b="1" dirty="0" smtClean="0"/>
              <a:t>Commercial (public) Clouds </a:t>
            </a:r>
            <a:r>
              <a:rPr lang="en-US" sz="2400" dirty="0" smtClean="0"/>
              <a:t>from Amazon, Google, Microsoft</a:t>
            </a:r>
            <a:endParaRPr lang="en-US" sz="2400" b="1" dirty="0" smtClean="0"/>
          </a:p>
          <a:p>
            <a:r>
              <a:rPr lang="en-US" sz="2400" dirty="0" smtClean="0"/>
              <a:t>Expect much computing to move to clouds leaving traditional IT support as</a:t>
            </a:r>
            <a:r>
              <a:rPr lang="en-US" sz="2400" dirty="0"/>
              <a:t> </a:t>
            </a:r>
            <a:r>
              <a:rPr lang="en-US" sz="2400" b="1" dirty="0" smtClean="0"/>
              <a:t>Research </a:t>
            </a:r>
            <a:r>
              <a:rPr lang="en-US" sz="2400" b="1" dirty="0" smtClean="0"/>
              <a:t>Computing as a Service </a:t>
            </a:r>
            <a:endParaRPr lang="en-US" sz="2400" b="1" dirty="0" smtClean="0"/>
          </a:p>
          <a:p>
            <a:r>
              <a:rPr lang="en-US" sz="2400" dirty="0" smtClean="0"/>
              <a:t>More </a:t>
            </a:r>
            <a:r>
              <a:rPr lang="en-US" sz="2400" b="1" dirty="0"/>
              <a:t>employment opportunities </a:t>
            </a:r>
            <a:r>
              <a:rPr lang="en-US" sz="2400" dirty="0"/>
              <a:t>in clouds than HPC and </a:t>
            </a:r>
            <a:r>
              <a:rPr lang="en-US" sz="2400" dirty="0" smtClean="0"/>
              <a:t>Grids and in data than simulation; </a:t>
            </a:r>
            <a:r>
              <a:rPr lang="en-US" sz="2400" dirty="0"/>
              <a:t>so </a:t>
            </a:r>
            <a:r>
              <a:rPr lang="en-US" sz="2400" dirty="0" smtClean="0"/>
              <a:t>cloud and data </a:t>
            </a:r>
            <a:r>
              <a:rPr lang="en-US" sz="2400" dirty="0"/>
              <a:t>related activities popular with </a:t>
            </a:r>
            <a:r>
              <a:rPr lang="en-US" sz="2400" dirty="0" smtClean="0"/>
              <a:t>students</a:t>
            </a:r>
          </a:p>
          <a:p>
            <a:r>
              <a:rPr lang="en-US" sz="2400" b="1" dirty="0" smtClean="0"/>
              <a:t>QuakeSim</a:t>
            </a:r>
            <a:r>
              <a:rPr lang="en-US" sz="2400" dirty="0" smtClean="0"/>
              <a:t> can be </a:t>
            </a:r>
            <a:r>
              <a:rPr lang="en-US" sz="2400" dirty="0" err="1" smtClean="0"/>
              <a:t>SaaS</a:t>
            </a:r>
            <a:r>
              <a:rPr lang="en-US" sz="2400" dirty="0" smtClean="0"/>
              <a:t> on clouds with ability to support ensemble computations (Virtual California) and Sensors</a:t>
            </a:r>
          </a:p>
          <a:p>
            <a:r>
              <a:rPr lang="en-US" sz="2400" dirty="0" smtClean="0"/>
              <a:t>Can explore private clouds on FutureGrid and measure performance overheads</a:t>
            </a:r>
          </a:p>
          <a:p>
            <a:pPr lvl="1"/>
            <a:r>
              <a:rPr lang="en-US" sz="2000" dirty="0" smtClean="0"/>
              <a:t>MPI v. MapReduce; Virtualized v. non-virtualized</a:t>
            </a:r>
            <a:endParaRPr lang="en-US" sz="2000" dirty="0" smtClean="0"/>
          </a:p>
        </p:txBody>
      </p:sp>
      <p:sp>
        <p:nvSpPr>
          <p:cNvPr id="4" name="Slide Number Placeholder 3"/>
          <p:cNvSpPr>
            <a:spLocks noGrp="1"/>
          </p:cNvSpPr>
          <p:nvPr>
            <p:ph type="sldNum" sz="quarter" idx="12"/>
          </p:nvPr>
        </p:nvSpPr>
        <p:spPr/>
        <p:txBody>
          <a:bodyPr/>
          <a:lstStyle/>
          <a:p>
            <a:fld id="{94CC141A-9CC6-41A7-A7D0-011D836CC6E2}" type="slidenum">
              <a:rPr lang="en-US" smtClean="0"/>
              <a:pPr/>
              <a:t>35</a:t>
            </a:fld>
            <a:endParaRPr lang="en-US"/>
          </a:p>
        </p:txBody>
      </p:sp>
    </p:spTree>
    <p:extLst>
      <p:ext uri="{BB962C8B-B14F-4D97-AF65-F5344CB8AC3E}">
        <p14:creationId xmlns:p14="http://schemas.microsoft.com/office/powerpoint/2010/main" val="2409093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Some Data sizes</a:t>
            </a:r>
            <a:endParaRPr lang="en-US" dirty="0"/>
          </a:p>
        </p:txBody>
      </p:sp>
      <p:sp>
        <p:nvSpPr>
          <p:cNvPr id="3" name="Content Placeholder 2"/>
          <p:cNvSpPr>
            <a:spLocks noGrp="1"/>
          </p:cNvSpPr>
          <p:nvPr>
            <p:ph idx="1"/>
          </p:nvPr>
        </p:nvSpPr>
        <p:spPr>
          <a:xfrm>
            <a:off x="0" y="685800"/>
            <a:ext cx="9144000" cy="5486400"/>
          </a:xfrm>
        </p:spPr>
        <p:txBody>
          <a:bodyPr/>
          <a:lstStyle/>
          <a:p>
            <a:pPr marL="742141" lvl="1" indent="-285438" defTabSz="913404" eaLnBrk="1" hangingPunct="1">
              <a:lnSpc>
                <a:spcPct val="80000"/>
              </a:lnSpc>
              <a:spcBef>
                <a:spcPts val="1200"/>
              </a:spcBef>
              <a:buBlip>
                <a:blip r:embed="rId3"/>
              </a:buBlip>
            </a:pPr>
            <a:r>
              <a:rPr lang="en-US" sz="2600" dirty="0">
                <a:latin typeface="Times New Roman" pitchFamily="18" charset="0"/>
                <a:ea typeface="+mn-ea"/>
                <a:cs typeface="Times New Roman" pitchFamily="18" charset="0"/>
              </a:rPr>
              <a:t>~40 10</a:t>
            </a:r>
            <a:r>
              <a:rPr lang="en-US" sz="2600" baseline="30000" dirty="0">
                <a:latin typeface="Times New Roman" pitchFamily="18" charset="0"/>
                <a:ea typeface="+mn-ea"/>
                <a:cs typeface="Times New Roman" pitchFamily="18" charset="0"/>
              </a:rPr>
              <a:t>9 </a:t>
            </a:r>
            <a:r>
              <a:rPr lang="en-US" sz="2600" b="1" dirty="0">
                <a:latin typeface="Times New Roman" pitchFamily="18" charset="0"/>
                <a:ea typeface="+mn-ea"/>
                <a:cs typeface="Times New Roman" pitchFamily="18" charset="0"/>
              </a:rPr>
              <a:t>Web pages </a:t>
            </a:r>
            <a:r>
              <a:rPr lang="en-US" sz="2600" dirty="0">
                <a:latin typeface="Times New Roman" pitchFamily="18" charset="0"/>
                <a:ea typeface="+mn-ea"/>
                <a:cs typeface="Times New Roman" pitchFamily="18" charset="0"/>
              </a:rPr>
              <a:t>at ~300 kilobytes each = 10 Petabytes</a:t>
            </a:r>
          </a:p>
          <a:p>
            <a:pPr marL="742141" lvl="1" indent="-285438" defTabSz="913404" eaLnBrk="1" hangingPunct="1">
              <a:lnSpc>
                <a:spcPct val="80000"/>
              </a:lnSpc>
              <a:spcBef>
                <a:spcPts val="1200"/>
              </a:spcBef>
              <a:buBlip>
                <a:blip r:embed="rId3"/>
              </a:buBlip>
            </a:pPr>
            <a:r>
              <a:rPr lang="en-US" sz="2600" b="1" dirty="0" err="1">
                <a:latin typeface="Times New Roman" pitchFamily="18" charset="0"/>
                <a:ea typeface="+mn-ea"/>
                <a:cs typeface="Times New Roman" pitchFamily="18" charset="0"/>
              </a:rPr>
              <a:t>Youtube</a:t>
            </a:r>
            <a:r>
              <a:rPr lang="en-US" sz="2600" dirty="0">
                <a:latin typeface="Times New Roman" pitchFamily="18" charset="0"/>
                <a:ea typeface="+mn-ea"/>
                <a:cs typeface="Times New Roman" pitchFamily="18" charset="0"/>
              </a:rPr>
              <a:t> 48 hours video uploaded per minute; </a:t>
            </a:r>
          </a:p>
          <a:p>
            <a:pPr marL="1142191" lvl="2" indent="-285438" defTabSz="913404" eaLnBrk="1" hangingPunct="1">
              <a:lnSpc>
                <a:spcPct val="80000"/>
              </a:lnSpc>
              <a:spcBef>
                <a:spcPts val="1200"/>
              </a:spcBef>
              <a:buBlip>
                <a:blip r:embed="rId3"/>
              </a:buBlip>
            </a:pPr>
            <a:r>
              <a:rPr lang="en-US" dirty="0">
                <a:latin typeface="Times New Roman" pitchFamily="18" charset="0"/>
                <a:ea typeface="+mn-ea"/>
                <a:cs typeface="Times New Roman" pitchFamily="18" charset="0"/>
              </a:rPr>
              <a:t>in 2 months in 2010, uploaded  more than total NBC ABC CBS</a:t>
            </a:r>
          </a:p>
          <a:p>
            <a:pPr marL="1142191" lvl="2" indent="-285438" defTabSz="913404" eaLnBrk="1" hangingPunct="1">
              <a:lnSpc>
                <a:spcPct val="80000"/>
              </a:lnSpc>
              <a:spcBef>
                <a:spcPts val="1200"/>
              </a:spcBef>
              <a:buBlip>
                <a:blip r:embed="rId3"/>
              </a:buBlip>
            </a:pPr>
            <a:r>
              <a:rPr lang="en-US" dirty="0">
                <a:latin typeface="Times New Roman" pitchFamily="18" charset="0"/>
                <a:ea typeface="+mn-ea"/>
                <a:cs typeface="Times New Roman" pitchFamily="18" charset="0"/>
              </a:rPr>
              <a:t>~2.5 petabytes per year uploaded?</a:t>
            </a:r>
          </a:p>
          <a:p>
            <a:pPr marL="742141" lvl="1" indent="-285438" defTabSz="913404" eaLnBrk="1" hangingPunct="1">
              <a:lnSpc>
                <a:spcPct val="80000"/>
              </a:lnSpc>
              <a:spcBef>
                <a:spcPts val="1200"/>
              </a:spcBef>
              <a:buBlip>
                <a:blip r:embed="rId3"/>
              </a:buBlip>
            </a:pPr>
            <a:r>
              <a:rPr lang="en-US" sz="2600" b="1" dirty="0">
                <a:latin typeface="Times New Roman" pitchFamily="18" charset="0"/>
                <a:ea typeface="+mn-ea"/>
                <a:cs typeface="Times New Roman" pitchFamily="18" charset="0"/>
              </a:rPr>
              <a:t>LHC</a:t>
            </a:r>
            <a:r>
              <a:rPr lang="en-US" sz="2600" dirty="0">
                <a:latin typeface="Times New Roman" pitchFamily="18" charset="0"/>
                <a:ea typeface="+mn-ea"/>
                <a:cs typeface="Times New Roman" pitchFamily="18" charset="0"/>
              </a:rPr>
              <a:t> 15 petabytes per year</a:t>
            </a:r>
          </a:p>
          <a:p>
            <a:pPr marL="742141" lvl="1" indent="-285438" defTabSz="913404" eaLnBrk="1" hangingPunct="1">
              <a:lnSpc>
                <a:spcPct val="80000"/>
              </a:lnSpc>
              <a:spcBef>
                <a:spcPts val="1200"/>
              </a:spcBef>
              <a:buBlip>
                <a:blip r:embed="rId3"/>
              </a:buBlip>
            </a:pPr>
            <a:r>
              <a:rPr lang="en-US" sz="2600" b="1" dirty="0">
                <a:latin typeface="Times New Roman" pitchFamily="18" charset="0"/>
                <a:ea typeface="+mn-ea"/>
                <a:cs typeface="Times New Roman" pitchFamily="18" charset="0"/>
              </a:rPr>
              <a:t>Radiology</a:t>
            </a:r>
            <a:r>
              <a:rPr lang="en-US" sz="2600" dirty="0">
                <a:latin typeface="Times New Roman" pitchFamily="18" charset="0"/>
                <a:ea typeface="+mn-ea"/>
                <a:cs typeface="Times New Roman" pitchFamily="18" charset="0"/>
              </a:rPr>
              <a:t> 69 petabytes per year</a:t>
            </a:r>
          </a:p>
          <a:p>
            <a:pPr marL="742141" lvl="1" indent="-285438" defTabSz="913404" eaLnBrk="1" hangingPunct="1">
              <a:lnSpc>
                <a:spcPct val="80000"/>
              </a:lnSpc>
              <a:spcBef>
                <a:spcPts val="1200"/>
              </a:spcBef>
              <a:buBlip>
                <a:blip r:embed="rId3"/>
              </a:buBlip>
            </a:pPr>
            <a:r>
              <a:rPr lang="en-US" sz="2600" b="1" dirty="0">
                <a:latin typeface="Times New Roman" pitchFamily="18" charset="0"/>
                <a:ea typeface="+mn-ea"/>
                <a:cs typeface="Times New Roman" pitchFamily="18" charset="0"/>
              </a:rPr>
              <a:t>Square Kilometer Array Telescope </a:t>
            </a:r>
            <a:r>
              <a:rPr lang="en-US" sz="2600" dirty="0">
                <a:latin typeface="Times New Roman" pitchFamily="18" charset="0"/>
                <a:ea typeface="+mn-ea"/>
                <a:cs typeface="Times New Roman" pitchFamily="18" charset="0"/>
              </a:rPr>
              <a:t>will be 100 terabits/second</a:t>
            </a:r>
          </a:p>
          <a:p>
            <a:pPr marL="742141" lvl="1" indent="-285438" defTabSz="913404" eaLnBrk="1" hangingPunct="1">
              <a:lnSpc>
                <a:spcPct val="80000"/>
              </a:lnSpc>
              <a:spcBef>
                <a:spcPts val="1200"/>
              </a:spcBef>
              <a:buBlip>
                <a:blip r:embed="rId3"/>
              </a:buBlip>
            </a:pPr>
            <a:r>
              <a:rPr lang="en-US" sz="2600" b="1" dirty="0">
                <a:latin typeface="Times New Roman" pitchFamily="18" charset="0"/>
                <a:cs typeface="Times New Roman" pitchFamily="18" charset="0"/>
              </a:rPr>
              <a:t>Exascale simulation </a:t>
            </a:r>
            <a:r>
              <a:rPr lang="en-US" sz="2600" dirty="0">
                <a:latin typeface="Times New Roman" pitchFamily="18" charset="0"/>
                <a:cs typeface="Times New Roman" pitchFamily="18" charset="0"/>
              </a:rPr>
              <a:t>data dumps – terabytes/second</a:t>
            </a:r>
          </a:p>
          <a:p>
            <a:pPr marL="742141" lvl="1" indent="-285438" defTabSz="913404" eaLnBrk="1" hangingPunct="1">
              <a:lnSpc>
                <a:spcPct val="80000"/>
              </a:lnSpc>
              <a:spcBef>
                <a:spcPts val="1200"/>
              </a:spcBef>
              <a:buBlip>
                <a:blip r:embed="rId3"/>
              </a:buBlip>
            </a:pPr>
            <a:r>
              <a:rPr lang="en-US" sz="2600" b="1" dirty="0" smtClean="0">
                <a:latin typeface="Times New Roman" pitchFamily="18" charset="0"/>
                <a:ea typeface="+mn-ea"/>
                <a:cs typeface="Times New Roman" pitchFamily="18" charset="0"/>
              </a:rPr>
              <a:t>Earth </a:t>
            </a:r>
            <a:r>
              <a:rPr lang="en-US" sz="2600" b="1" dirty="0">
                <a:latin typeface="Times New Roman" pitchFamily="18" charset="0"/>
                <a:ea typeface="+mn-ea"/>
                <a:cs typeface="Times New Roman" pitchFamily="18" charset="0"/>
              </a:rPr>
              <a:t>Observation </a:t>
            </a:r>
            <a:r>
              <a:rPr lang="en-US" sz="2600" dirty="0">
                <a:latin typeface="Times New Roman" pitchFamily="18" charset="0"/>
                <a:ea typeface="+mn-ea"/>
                <a:cs typeface="Times New Roman" pitchFamily="18" charset="0"/>
              </a:rPr>
              <a:t>becoming ~4 petabytes per year</a:t>
            </a:r>
          </a:p>
          <a:p>
            <a:pPr marL="742141" lvl="1" indent="-285438" defTabSz="913404" eaLnBrk="1" hangingPunct="1">
              <a:lnSpc>
                <a:spcPct val="80000"/>
              </a:lnSpc>
              <a:spcBef>
                <a:spcPts val="1200"/>
              </a:spcBef>
              <a:buBlip>
                <a:blip r:embed="rId3"/>
              </a:buBlip>
            </a:pPr>
            <a:r>
              <a:rPr lang="en-US" sz="2600" b="1" dirty="0">
                <a:latin typeface="Times New Roman" pitchFamily="18" charset="0"/>
                <a:ea typeface="+mn-ea"/>
                <a:cs typeface="Times New Roman" pitchFamily="18" charset="0"/>
              </a:rPr>
              <a:t>Earthquake Science </a:t>
            </a:r>
            <a:r>
              <a:rPr lang="en-US" sz="2600" dirty="0">
                <a:latin typeface="Times New Roman" pitchFamily="18" charset="0"/>
                <a:ea typeface="+mn-ea"/>
                <a:cs typeface="Times New Roman" pitchFamily="18" charset="0"/>
              </a:rPr>
              <a:t>– </a:t>
            </a:r>
            <a:r>
              <a:rPr lang="en-US" sz="2600" dirty="0" smtClean="0">
                <a:latin typeface="Times New Roman" pitchFamily="18" charset="0"/>
                <a:ea typeface="+mn-ea"/>
                <a:cs typeface="Times New Roman" pitchFamily="18" charset="0"/>
              </a:rPr>
              <a:t>Still quite modest?</a:t>
            </a:r>
            <a:endParaRPr lang="en-US" sz="2600" dirty="0">
              <a:latin typeface="Times New Roman" pitchFamily="18" charset="0"/>
              <a:ea typeface="+mn-ea"/>
              <a:cs typeface="Times New Roman" pitchFamily="18" charset="0"/>
            </a:endParaRPr>
          </a:p>
          <a:p>
            <a:pPr marL="742141" lvl="1" indent="-285438" defTabSz="913404" eaLnBrk="1" hangingPunct="1">
              <a:lnSpc>
                <a:spcPct val="80000"/>
              </a:lnSpc>
              <a:spcBef>
                <a:spcPts val="1200"/>
              </a:spcBef>
              <a:buBlip>
                <a:blip r:embed="rId3"/>
              </a:buBlip>
            </a:pPr>
            <a:r>
              <a:rPr lang="en-US" sz="2600" b="1" dirty="0">
                <a:latin typeface="Times New Roman" pitchFamily="18" charset="0"/>
                <a:ea typeface="+mn-ea"/>
                <a:cs typeface="Times New Roman" pitchFamily="18" charset="0"/>
              </a:rPr>
              <a:t>PolarGrid</a:t>
            </a:r>
            <a:r>
              <a:rPr lang="en-US" sz="2600" dirty="0">
                <a:latin typeface="Times New Roman" pitchFamily="18" charset="0"/>
                <a:ea typeface="+mn-ea"/>
                <a:cs typeface="Times New Roman" pitchFamily="18" charset="0"/>
              </a:rPr>
              <a:t> – 100’s terabytes/year</a:t>
            </a:r>
          </a:p>
          <a:p>
            <a:pPr marL="0" indent="0">
              <a:buNone/>
            </a:pPr>
            <a:endParaRPr lang="en-US" sz="2600" dirty="0" smtClean="0">
              <a:latin typeface="Times New Roman" pitchFamily="18" charset="0"/>
              <a:cs typeface="Times New Roman" pitchFamily="18" charset="0"/>
            </a:endParaRPr>
          </a:p>
          <a:p>
            <a:endParaRPr lang="en-US" sz="26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94CC141A-9CC6-41A7-A7D0-011D836CC6E2}" type="slidenum">
              <a:rPr lang="en-US" smtClean="0"/>
              <a:pPr/>
              <a:t>4</a:t>
            </a:fld>
            <a:endParaRPr lang="en-US"/>
          </a:p>
        </p:txBody>
      </p:sp>
    </p:spTree>
    <p:extLst>
      <p:ext uri="{BB962C8B-B14F-4D97-AF65-F5344CB8AC3E}">
        <p14:creationId xmlns:p14="http://schemas.microsoft.com/office/powerpoint/2010/main" val="750528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084" y="152400"/>
            <a:ext cx="9144000" cy="1143000"/>
          </a:xfrm>
        </p:spPr>
        <p:txBody>
          <a:bodyPr/>
          <a:lstStyle/>
          <a:p>
            <a:r>
              <a:rPr lang="en-US" dirty="0" smtClean="0"/>
              <a:t>Clouds Offer </a:t>
            </a:r>
            <a:r>
              <a:rPr lang="en-US" sz="3600" b="0" dirty="0"/>
              <a:t>From different points of view</a:t>
            </a:r>
            <a:br>
              <a:rPr lang="en-US" sz="3600" b="0" dirty="0"/>
            </a:br>
            <a:endParaRPr lang="en-US" b="0" dirty="0"/>
          </a:p>
        </p:txBody>
      </p:sp>
      <p:sp>
        <p:nvSpPr>
          <p:cNvPr id="4" name="Content Placeholder 3"/>
          <p:cNvSpPr>
            <a:spLocks noGrp="1"/>
          </p:cNvSpPr>
          <p:nvPr>
            <p:ph idx="1"/>
          </p:nvPr>
        </p:nvSpPr>
        <p:spPr>
          <a:xfrm>
            <a:off x="152400" y="1143000"/>
            <a:ext cx="8839200" cy="4572000"/>
          </a:xfrm>
        </p:spPr>
        <p:txBody>
          <a:bodyPr/>
          <a:lstStyle/>
          <a:p>
            <a:r>
              <a:rPr lang="en-US" sz="2400" b="1" dirty="0" smtClean="0"/>
              <a:t>Features from NIST</a:t>
            </a:r>
            <a:r>
              <a:rPr lang="en-US" sz="2400" b="1" dirty="0"/>
              <a:t>: </a:t>
            </a:r>
            <a:endParaRPr lang="en-US" sz="2400" b="1" dirty="0" smtClean="0"/>
          </a:p>
          <a:p>
            <a:pPr lvl="1">
              <a:lnSpc>
                <a:spcPts val="2500"/>
              </a:lnSpc>
            </a:pPr>
            <a:r>
              <a:rPr lang="en-US" sz="2400" dirty="0" smtClean="0"/>
              <a:t>On-demand </a:t>
            </a:r>
            <a:r>
              <a:rPr lang="en-US" sz="2400" dirty="0"/>
              <a:t>service (elastic); </a:t>
            </a:r>
            <a:endParaRPr lang="en-US" sz="2400" dirty="0" smtClean="0"/>
          </a:p>
          <a:p>
            <a:pPr lvl="1">
              <a:lnSpc>
                <a:spcPts val="2500"/>
              </a:lnSpc>
            </a:pPr>
            <a:r>
              <a:rPr lang="en-US" sz="2400" dirty="0" smtClean="0"/>
              <a:t>Broad </a:t>
            </a:r>
            <a:r>
              <a:rPr lang="en-US" sz="2400" dirty="0"/>
              <a:t>network access; </a:t>
            </a:r>
            <a:endParaRPr lang="en-US" sz="2400" dirty="0" smtClean="0"/>
          </a:p>
          <a:p>
            <a:pPr lvl="1">
              <a:lnSpc>
                <a:spcPts val="2500"/>
              </a:lnSpc>
            </a:pPr>
            <a:r>
              <a:rPr lang="en-US" sz="2400" dirty="0" smtClean="0"/>
              <a:t>Resource </a:t>
            </a:r>
            <a:r>
              <a:rPr lang="en-US" sz="2400" dirty="0"/>
              <a:t>pooling; </a:t>
            </a:r>
            <a:endParaRPr lang="en-US" sz="2400" dirty="0" smtClean="0"/>
          </a:p>
          <a:p>
            <a:pPr lvl="1">
              <a:lnSpc>
                <a:spcPts val="2500"/>
              </a:lnSpc>
            </a:pPr>
            <a:r>
              <a:rPr lang="en-US" sz="2400" dirty="0" smtClean="0"/>
              <a:t>Flexible </a:t>
            </a:r>
            <a:r>
              <a:rPr lang="en-US" sz="2400" dirty="0"/>
              <a:t>resource allocation; </a:t>
            </a:r>
            <a:endParaRPr lang="en-US" sz="2400" dirty="0" smtClean="0"/>
          </a:p>
          <a:p>
            <a:pPr lvl="1">
              <a:lnSpc>
                <a:spcPts val="2500"/>
              </a:lnSpc>
            </a:pPr>
            <a:r>
              <a:rPr lang="en-US" sz="2400" dirty="0" smtClean="0"/>
              <a:t>Measured </a:t>
            </a:r>
            <a:r>
              <a:rPr lang="en-US" sz="2400" dirty="0"/>
              <a:t>service</a:t>
            </a:r>
          </a:p>
          <a:p>
            <a:r>
              <a:rPr lang="en-US" sz="2400" b="1" dirty="0"/>
              <a:t>Economies of </a:t>
            </a:r>
            <a:r>
              <a:rPr lang="en-US" sz="2400" b="1" dirty="0" smtClean="0"/>
              <a:t>scale </a:t>
            </a:r>
            <a:r>
              <a:rPr lang="en-US" sz="2400" dirty="0" smtClean="0"/>
              <a:t>in performance </a:t>
            </a:r>
            <a:r>
              <a:rPr lang="en-US" sz="2400" b="1" dirty="0" smtClean="0"/>
              <a:t>(Cheap IT) </a:t>
            </a:r>
            <a:r>
              <a:rPr lang="en-US" sz="2400" dirty="0" smtClean="0"/>
              <a:t>and </a:t>
            </a:r>
            <a:r>
              <a:rPr lang="en-US" sz="2400" dirty="0" smtClean="0"/>
              <a:t>electrical power </a:t>
            </a:r>
            <a:r>
              <a:rPr lang="en-US" sz="2400" b="1" dirty="0" smtClean="0"/>
              <a:t>(Green IT)</a:t>
            </a:r>
            <a:endParaRPr lang="en-US" sz="2400" b="1" dirty="0"/>
          </a:p>
          <a:p>
            <a:r>
              <a:rPr lang="en-US" sz="2400" dirty="0"/>
              <a:t>Powerful new </a:t>
            </a:r>
            <a:r>
              <a:rPr lang="en-US" sz="2400" b="1" dirty="0"/>
              <a:t>software </a:t>
            </a:r>
            <a:r>
              <a:rPr lang="en-US" sz="2400" b="1" dirty="0" smtClean="0"/>
              <a:t>models </a:t>
            </a:r>
          </a:p>
          <a:p>
            <a:pPr lvl="1"/>
            <a:r>
              <a:rPr lang="en-US" sz="2400" b="1" dirty="0" smtClean="0"/>
              <a:t>Platform as a Service </a:t>
            </a:r>
            <a:r>
              <a:rPr lang="en-US" sz="2400" dirty="0" smtClean="0"/>
              <a:t>is not an alternative to </a:t>
            </a:r>
            <a:r>
              <a:rPr lang="en-US" sz="2400" b="1" dirty="0" smtClean="0"/>
              <a:t>Infrastructure as a Service – </a:t>
            </a:r>
            <a:r>
              <a:rPr lang="en-US" sz="2400" dirty="0" smtClean="0"/>
              <a:t>it is instead </a:t>
            </a:r>
            <a:r>
              <a:rPr lang="en-US" sz="2400" dirty="0" smtClean="0"/>
              <a:t> a major valued added</a:t>
            </a:r>
            <a:endParaRPr lang="en-US" sz="2400" dirty="0" smtClean="0"/>
          </a:p>
        </p:txBody>
      </p:sp>
      <p:sp>
        <p:nvSpPr>
          <p:cNvPr id="2" name="Slide Number Placeholder 1"/>
          <p:cNvSpPr>
            <a:spLocks noGrp="1"/>
          </p:cNvSpPr>
          <p:nvPr>
            <p:ph type="sldNum" sz="quarter" idx="12"/>
          </p:nvPr>
        </p:nvSpPr>
        <p:spPr/>
        <p:txBody>
          <a:bodyPr/>
          <a:lstStyle/>
          <a:p>
            <a:fld id="{37046A98-E713-4B22-96A8-FD47EC0F5D67}" type="slidenum">
              <a:rPr lang="en-US" smtClean="0"/>
              <a:pPr/>
              <a:t>5</a:t>
            </a:fld>
            <a:endParaRPr lang="en-US"/>
          </a:p>
        </p:txBody>
      </p:sp>
    </p:spTree>
    <p:extLst>
      <p:ext uri="{BB962C8B-B14F-4D97-AF65-F5344CB8AC3E}">
        <p14:creationId xmlns:p14="http://schemas.microsoft.com/office/powerpoint/2010/main" val="804637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659" y="76200"/>
            <a:ext cx="8229600" cy="990600"/>
          </a:xfrm>
        </p:spPr>
        <p:txBody>
          <a:bodyPr/>
          <a:lstStyle/>
          <a:p>
            <a:r>
              <a:rPr lang="en-US" dirty="0" smtClean="0"/>
              <a:t>Jobs v. Countries</a:t>
            </a:r>
            <a:endParaRPr lang="en-US"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6</a:t>
            </a:fld>
            <a:endParaRPr lang="en-US"/>
          </a:p>
        </p:txBody>
      </p:sp>
      <p:pic>
        <p:nvPicPr>
          <p:cNvPr id="6146" name="Picture 2" descr="C:\Users\Geoffrey Fox\Downloads\03-05CloudJobs_l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1899"/>
          <a:stretch/>
        </p:blipFill>
        <p:spPr bwMode="auto">
          <a:xfrm>
            <a:off x="0" y="1219200"/>
            <a:ext cx="9234918" cy="4932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246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09600"/>
          </a:xfrm>
        </p:spPr>
        <p:txBody>
          <a:bodyPr/>
          <a:lstStyle/>
          <a:p>
            <a:r>
              <a:rPr lang="en-US" dirty="0" smtClean="0"/>
              <a:t>McKinsey Institute on Big Data Jobs</a:t>
            </a:r>
            <a:endParaRPr lang="en-US" dirty="0"/>
          </a:p>
        </p:txBody>
      </p:sp>
      <p:sp>
        <p:nvSpPr>
          <p:cNvPr id="4" name="Content Placeholder 3"/>
          <p:cNvSpPr>
            <a:spLocks noGrp="1"/>
          </p:cNvSpPr>
          <p:nvPr>
            <p:ph idx="1"/>
          </p:nvPr>
        </p:nvSpPr>
        <p:spPr>
          <a:xfrm>
            <a:off x="0" y="4572000"/>
            <a:ext cx="9144000" cy="2163763"/>
          </a:xfrm>
        </p:spPr>
        <p:txBody>
          <a:bodyPr/>
          <a:lstStyle/>
          <a:p>
            <a:r>
              <a:rPr lang="en-US" sz="2200" dirty="0"/>
              <a:t>There will be a shortage of talent necessary for organizations to take advantage of big data. By 2018, the United States alone could face a shortage of 140,000 to 190,000 people with deep analytical skills as well as 1.5 million managers and analysts with the know-how to use the analysis of big data to make effective decisions.</a:t>
            </a:r>
          </a:p>
        </p:txBody>
      </p:sp>
      <p:sp>
        <p:nvSpPr>
          <p:cNvPr id="3" name="Slide Number Placeholder 2"/>
          <p:cNvSpPr>
            <a:spLocks noGrp="1"/>
          </p:cNvSpPr>
          <p:nvPr>
            <p:ph type="sldNum" sz="quarter" idx="12"/>
          </p:nvPr>
        </p:nvSpPr>
        <p:spPr/>
        <p:txBody>
          <a:bodyPr/>
          <a:lstStyle/>
          <a:p>
            <a:fld id="{D8CFE096-9650-498C-990C-20F2420C253B}" type="slidenum">
              <a:rPr lang="en-US" smtClean="0"/>
              <a:pPr/>
              <a:t>7</a:t>
            </a:fld>
            <a:endParaRPr lang="en-US"/>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9260"/>
          <a:stretch/>
        </p:blipFill>
        <p:spPr bwMode="auto">
          <a:xfrm>
            <a:off x="762000" y="838200"/>
            <a:ext cx="7010400" cy="356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92446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lstStyle/>
          <a:p>
            <a:r>
              <a:rPr lang="en-US" dirty="0" smtClean="0"/>
              <a:t>Some Sizes in 2010</a:t>
            </a:r>
            <a:endParaRPr lang="en-US" dirty="0"/>
          </a:p>
        </p:txBody>
      </p:sp>
      <p:sp>
        <p:nvSpPr>
          <p:cNvPr id="3" name="Content Placeholder 2"/>
          <p:cNvSpPr>
            <a:spLocks noGrp="1"/>
          </p:cNvSpPr>
          <p:nvPr>
            <p:ph idx="1"/>
          </p:nvPr>
        </p:nvSpPr>
        <p:spPr>
          <a:xfrm>
            <a:off x="0" y="838200"/>
            <a:ext cx="9144000" cy="5257800"/>
          </a:xfrm>
        </p:spPr>
        <p:txBody>
          <a:bodyPr/>
          <a:lstStyle/>
          <a:p>
            <a:r>
              <a:rPr lang="en-US" dirty="0" smtClean="0">
                <a:hlinkClick r:id="rId2"/>
              </a:rPr>
              <a:t>http</a:t>
            </a:r>
            <a:r>
              <a:rPr lang="en-US" dirty="0">
                <a:hlinkClick r:id="rId2"/>
              </a:rPr>
              <a:t>://</a:t>
            </a:r>
            <a:r>
              <a:rPr lang="en-US" dirty="0" smtClean="0">
                <a:hlinkClick r:id="rId2"/>
              </a:rPr>
              <a:t>www.mediafire.com/file/zzqna34282frr2f/koomeydatacenterelectuse2011finalversion.pdf</a:t>
            </a:r>
            <a:r>
              <a:rPr lang="en-US" dirty="0" smtClean="0"/>
              <a:t> </a:t>
            </a:r>
          </a:p>
          <a:p>
            <a:r>
              <a:rPr lang="en-US" dirty="0" smtClean="0"/>
              <a:t>30 million servers worldwide</a:t>
            </a:r>
          </a:p>
          <a:p>
            <a:r>
              <a:rPr lang="en-US" dirty="0" smtClean="0"/>
              <a:t>Google had 900,000 servers (3% total world wide)</a:t>
            </a:r>
          </a:p>
          <a:p>
            <a:r>
              <a:rPr lang="en-US" dirty="0" smtClean="0"/>
              <a:t>Google total power ~200 Megawatts</a:t>
            </a:r>
          </a:p>
          <a:p>
            <a:pPr lvl="1"/>
            <a:r>
              <a:rPr lang="en-US" dirty="0" smtClean="0"/>
              <a:t>&lt; 1% of total power used in data centers (Google more efficient than average – </a:t>
            </a:r>
            <a:r>
              <a:rPr lang="en-US" b="1" dirty="0" smtClean="0"/>
              <a:t>Clouds are Green</a:t>
            </a:r>
            <a:r>
              <a:rPr lang="en-US" dirty="0" smtClean="0"/>
              <a:t>!)</a:t>
            </a:r>
          </a:p>
          <a:p>
            <a:pPr lvl="1"/>
            <a:r>
              <a:rPr lang="en-US" dirty="0" smtClean="0"/>
              <a:t>~ 0.01% of total power used on anything world wide</a:t>
            </a:r>
          </a:p>
          <a:p>
            <a:r>
              <a:rPr lang="en-US" dirty="0" smtClean="0"/>
              <a:t>Maybe total clouds are 20% total world server count (a growing fraction)</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8</a:t>
            </a:fld>
            <a:endParaRPr lang="en-US"/>
          </a:p>
        </p:txBody>
      </p:sp>
    </p:spTree>
    <p:extLst>
      <p:ext uri="{BB962C8B-B14F-4D97-AF65-F5344CB8AC3E}">
        <p14:creationId xmlns:p14="http://schemas.microsoft.com/office/powerpoint/2010/main" val="7180233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lstStyle/>
          <a:p>
            <a:r>
              <a:rPr lang="en-US" dirty="0" smtClean="0"/>
              <a:t>Some Sizes Cloud v HPC</a:t>
            </a:r>
            <a:endParaRPr lang="en-US" dirty="0"/>
          </a:p>
        </p:txBody>
      </p:sp>
      <p:sp>
        <p:nvSpPr>
          <p:cNvPr id="3" name="Content Placeholder 2"/>
          <p:cNvSpPr>
            <a:spLocks noGrp="1"/>
          </p:cNvSpPr>
          <p:nvPr>
            <p:ph idx="1"/>
          </p:nvPr>
        </p:nvSpPr>
        <p:spPr>
          <a:xfrm>
            <a:off x="0" y="685800"/>
            <a:ext cx="9144000" cy="4525963"/>
          </a:xfrm>
        </p:spPr>
        <p:txBody>
          <a:bodyPr/>
          <a:lstStyle/>
          <a:p>
            <a:r>
              <a:rPr lang="en-US" b="1" dirty="0" smtClean="0"/>
              <a:t>Top Supercomputer </a:t>
            </a:r>
            <a:r>
              <a:rPr lang="en-US" dirty="0" smtClean="0"/>
              <a:t>Sequoia Blue Gene Q at LLNL</a:t>
            </a:r>
          </a:p>
          <a:p>
            <a:pPr lvl="1"/>
            <a:r>
              <a:rPr lang="en-US" dirty="0"/>
              <a:t>16.32 </a:t>
            </a:r>
            <a:r>
              <a:rPr lang="en-US" dirty="0" err="1" smtClean="0"/>
              <a:t>Petaflop</a:t>
            </a:r>
            <a:r>
              <a:rPr lang="en-US" dirty="0" smtClean="0"/>
              <a:t>/s </a:t>
            </a:r>
            <a:r>
              <a:rPr lang="en-US" dirty="0"/>
              <a:t>on the </a:t>
            </a:r>
            <a:r>
              <a:rPr lang="en-US" dirty="0" err="1"/>
              <a:t>Linpack</a:t>
            </a:r>
            <a:r>
              <a:rPr lang="en-US" dirty="0"/>
              <a:t> benchmark using  98,304 </a:t>
            </a:r>
            <a:r>
              <a:rPr lang="en-US" dirty="0" smtClean="0"/>
              <a:t>CPU compute chips with </a:t>
            </a:r>
            <a:r>
              <a:rPr lang="en-US" dirty="0"/>
              <a:t>1.6 million processor cores and </a:t>
            </a:r>
            <a:r>
              <a:rPr lang="en-US" dirty="0" smtClean="0"/>
              <a:t>1.6 Petabyte</a:t>
            </a:r>
            <a:r>
              <a:rPr lang="en-US" dirty="0"/>
              <a:t> of memory in 96 racks covering an area of about 3,000 square </a:t>
            </a:r>
            <a:r>
              <a:rPr lang="en-US" dirty="0" smtClean="0"/>
              <a:t>feet</a:t>
            </a:r>
          </a:p>
          <a:p>
            <a:pPr lvl="1"/>
            <a:r>
              <a:rPr lang="en-US" dirty="0" smtClean="0"/>
              <a:t>7.9 Megawatts power</a:t>
            </a:r>
          </a:p>
          <a:p>
            <a:r>
              <a:rPr lang="en-US" b="1" dirty="0" smtClean="0"/>
              <a:t>Largest (cloud)</a:t>
            </a:r>
            <a:r>
              <a:rPr lang="en-US" dirty="0" smtClean="0"/>
              <a:t> computing data centers</a:t>
            </a:r>
          </a:p>
          <a:p>
            <a:pPr lvl="1"/>
            <a:r>
              <a:rPr lang="en-US" dirty="0"/>
              <a:t>100,000 </a:t>
            </a:r>
            <a:r>
              <a:rPr lang="en-US" dirty="0" smtClean="0"/>
              <a:t>servers at ~200 watts per CPU chip</a:t>
            </a:r>
            <a:endParaRPr lang="en-US" dirty="0"/>
          </a:p>
          <a:p>
            <a:pPr lvl="1"/>
            <a:r>
              <a:rPr lang="en-US" dirty="0" smtClean="0"/>
              <a:t>Up to 30 Megawatts power</a:t>
            </a:r>
          </a:p>
          <a:p>
            <a:r>
              <a:rPr lang="en-US" sz="2800" dirty="0" smtClean="0"/>
              <a:t>So </a:t>
            </a:r>
            <a:r>
              <a:rPr lang="en-US" sz="2800" b="1" dirty="0"/>
              <a:t>largest supercomputer </a:t>
            </a:r>
            <a:r>
              <a:rPr lang="en-US" sz="2800" dirty="0"/>
              <a:t>is around </a:t>
            </a:r>
            <a:r>
              <a:rPr lang="en-US" sz="2800" b="1" dirty="0"/>
              <a:t>1-2% </a:t>
            </a:r>
            <a:r>
              <a:rPr lang="en-US" sz="2800" b="1" dirty="0" smtClean="0"/>
              <a:t>performance  </a:t>
            </a:r>
            <a:r>
              <a:rPr lang="en-US" sz="2800" b="1" dirty="0"/>
              <a:t>of total cloud computing systems</a:t>
            </a:r>
            <a:r>
              <a:rPr lang="en-US" sz="2800" dirty="0"/>
              <a:t> </a:t>
            </a:r>
            <a:r>
              <a:rPr lang="en-US" sz="2800" dirty="0" smtClean="0"/>
              <a:t>with Google ~20% total</a:t>
            </a:r>
          </a:p>
          <a:p>
            <a:pPr lvl="1"/>
            <a:endParaRPr lang="en-US" dirty="0" smtClean="0"/>
          </a:p>
          <a:p>
            <a:endParaRPr lang="en-US" dirty="0" smtClean="0"/>
          </a:p>
        </p:txBody>
      </p:sp>
      <p:sp>
        <p:nvSpPr>
          <p:cNvPr id="4" name="Slide Number Placeholder 3"/>
          <p:cNvSpPr>
            <a:spLocks noGrp="1"/>
          </p:cNvSpPr>
          <p:nvPr>
            <p:ph type="sldNum" sz="quarter" idx="12"/>
          </p:nvPr>
        </p:nvSpPr>
        <p:spPr/>
        <p:txBody>
          <a:bodyPr/>
          <a:lstStyle/>
          <a:p>
            <a:fld id="{94CC141A-9CC6-41A7-A7D0-011D836CC6E2}" type="slidenum">
              <a:rPr lang="en-US" smtClean="0"/>
              <a:pPr/>
              <a:t>9</a:t>
            </a:fld>
            <a:endParaRPr lang="en-US"/>
          </a:p>
        </p:txBody>
      </p:sp>
    </p:spTree>
    <p:extLst>
      <p:ext uri="{BB962C8B-B14F-4D97-AF65-F5344CB8AC3E}">
        <p14:creationId xmlns:p14="http://schemas.microsoft.com/office/powerpoint/2010/main" val="111795633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7|1|0.8"/>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19651</TotalTime>
  <Words>2839</Words>
  <Application>Microsoft Office PowerPoint</Application>
  <PresentationFormat>On-screen Show (4:3)</PresentationFormat>
  <Paragraphs>525</Paragraphs>
  <Slides>35</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3_Office Theme</vt:lpstr>
      <vt:lpstr>PhotoImpact</vt:lpstr>
      <vt:lpstr> ACES and Clouds</vt:lpstr>
      <vt:lpstr>Some Trends</vt:lpstr>
      <vt:lpstr>Web 2.0 Data Deluge drove Clouds</vt:lpstr>
      <vt:lpstr>Some Data sizes</vt:lpstr>
      <vt:lpstr>Clouds Offer From different points of view </vt:lpstr>
      <vt:lpstr>Jobs v. Countries</vt:lpstr>
      <vt:lpstr>McKinsey Institute on Big Data Jobs</vt:lpstr>
      <vt:lpstr>Some Sizes in 2010</vt:lpstr>
      <vt:lpstr>Some Sizes Cloud v HPC</vt:lpstr>
      <vt:lpstr>2 Aspects of Cloud Computing:  Infrastructure and Runtimes</vt:lpstr>
      <vt:lpstr>Infrastructure, Platforms, Software as a Service</vt:lpstr>
      <vt:lpstr>Science Computing Environments</vt:lpstr>
      <vt:lpstr>Clouds HPC and Grids</vt:lpstr>
      <vt:lpstr>What Applications work in Clouds</vt:lpstr>
      <vt:lpstr>27 Venus-C Azure Applications</vt:lpstr>
      <vt:lpstr>Parallelism over Users and Usages</vt:lpstr>
      <vt:lpstr>Internet of Things and the Cloud </vt:lpstr>
      <vt:lpstr>PowerPoint Presentation</vt:lpstr>
      <vt:lpstr>Sensors (Things) as a Service</vt:lpstr>
      <vt:lpstr>Classic Parallel Computing</vt:lpstr>
      <vt:lpstr>4 Forms of MapReduce</vt:lpstr>
      <vt:lpstr>Commercial “Web 2.0” Cloud Applications</vt:lpstr>
      <vt:lpstr>Data Intensive Applications</vt:lpstr>
      <vt:lpstr>Twister for Data Intensive  Iterative Applications</vt:lpstr>
      <vt:lpstr>Performance – Kmeans Clustering</vt:lpstr>
      <vt:lpstr>PowerPoint Presentation</vt:lpstr>
      <vt:lpstr>FutureGrid key Concepts I</vt:lpstr>
      <vt:lpstr>FutureGrid key Concepts II</vt:lpstr>
      <vt:lpstr>FutureGrid Grid supports Cloud Grid HPC Computing Testbed as a Service (aaS)</vt:lpstr>
      <vt:lpstr>Compute Hardware</vt:lpstr>
      <vt:lpstr>Recent Projects</vt:lpstr>
      <vt:lpstr>4 Use Types for FutureGrid TestbedaaS</vt:lpstr>
      <vt:lpstr>Distribution of FutureGrid Technologies and Areas</vt:lpstr>
      <vt:lpstr>Research Computing as a Service</vt:lpstr>
      <vt:lpstr>Cosmic Comments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Choi, Jong Youl</dc:creator>
  <cp:lastModifiedBy>Geoffrey Fox</cp:lastModifiedBy>
  <cp:revision>865</cp:revision>
  <dcterms:created xsi:type="dcterms:W3CDTF">2010-11-02T19:01:47Z</dcterms:created>
  <dcterms:modified xsi:type="dcterms:W3CDTF">2012-10-24T15:07:16Z</dcterms:modified>
</cp:coreProperties>
</file>