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0" r:id="rId2"/>
    <p:sldMasterId id="2147483722" r:id="rId3"/>
    <p:sldMasterId id="2147483735" r:id="rId4"/>
  </p:sldMasterIdLst>
  <p:notesMasterIdLst>
    <p:notesMasterId r:id="rId26"/>
  </p:notesMasterIdLst>
  <p:sldIdLst>
    <p:sldId id="267" r:id="rId5"/>
    <p:sldId id="439" r:id="rId6"/>
    <p:sldId id="440" r:id="rId7"/>
    <p:sldId id="441" r:id="rId8"/>
    <p:sldId id="433" r:id="rId9"/>
    <p:sldId id="435" r:id="rId10"/>
    <p:sldId id="436" r:id="rId11"/>
    <p:sldId id="442" r:id="rId12"/>
    <p:sldId id="444" r:id="rId13"/>
    <p:sldId id="445" r:id="rId14"/>
    <p:sldId id="446" r:id="rId15"/>
    <p:sldId id="447" r:id="rId16"/>
    <p:sldId id="449" r:id="rId17"/>
    <p:sldId id="429" r:id="rId18"/>
    <p:sldId id="365" r:id="rId19"/>
    <p:sldId id="366" r:id="rId20"/>
    <p:sldId id="371" r:id="rId21"/>
    <p:sldId id="375" r:id="rId22"/>
    <p:sldId id="428" r:id="rId23"/>
    <p:sldId id="423" r:id="rId24"/>
    <p:sldId id="42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A40D"/>
    <a:srgbClr val="F1B60F"/>
    <a:srgbClr val="49C40C"/>
    <a:srgbClr val="66FFCC"/>
    <a:srgbClr val="60C0BE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86028" autoAdjust="0"/>
  </p:normalViewPr>
  <p:slideViewPr>
    <p:cSldViewPr>
      <p:cViewPr varScale="1">
        <p:scale>
          <a:sx n="99" d="100"/>
          <a:sy n="99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AE420-35E7-9443-A5FF-E8DCC57767F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AE420-35E7-9443-A5FF-E8DCC57767F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AE420-35E7-9443-A5FF-E8DCC57767F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7BFC-7041-4634-9E26-7C9D7A5F60C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53CC8D-5389-4B02-B9D8-2B0D253C4F54}" type="slidenum">
              <a:rPr lang="en-US" b="1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CCD20-670A-4CCE-8CAE-D16DFABAC0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6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875C1D-06FD-49A4-AB5F-C1DC2756A54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B5EF-3C16-8247-B600-F22774699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54A7-9B4C-D840-A9AA-F0272692B4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85E6-44D5-1E4A-9CCE-7FD89FE0C0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271-7C45-7946-B049-E49140536B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E4CB-0A3E-C64B-80EB-2460B0DE36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FBA-6C66-8A46-8B30-D681EC38C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B6AF-3A18-1F44-A06C-03B8493C47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3D-AC9C-F54B-A67E-238924A4F2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24CA-C5D5-1B47-84FE-C81C640BB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40F-448A-534D-84C3-EC1367A22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4AF-CD67-B94E-B1CA-C240C6DA5B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8" y="274638"/>
            <a:ext cx="54126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5571518-69A3-3241-9B01-F4E37C1869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1" name="Picture 10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93272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grid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wmf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65532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Cloud Architecture for Earthquake Science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0"/>
            <a:ext cx="7162800" cy="2438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7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 ACES International Workshop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6th October 2010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Grand Park </a:t>
            </a:r>
            <a:r>
              <a:rPr lang="en-US" sz="2400" b="1" dirty="0" err="1" smtClean="0">
                <a:solidFill>
                  <a:schemeClr val="tx1"/>
                </a:solidFill>
              </a:rPr>
              <a:t>Otaru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Otaru</a:t>
            </a:r>
            <a:r>
              <a:rPr lang="en-US" sz="2400" b="1" dirty="0" smtClean="0">
                <a:solidFill>
                  <a:schemeClr val="tx1"/>
                </a:solidFill>
              </a:rPr>
              <a:t> Japan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Script MT Bold" pitchFamily="66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1376363"/>
            <a:ext cx="8950325" cy="34353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008296"/>
          </a:xfrm>
        </p:spPr>
        <p:txBody>
          <a:bodyPr/>
          <a:lstStyle/>
          <a:p>
            <a:r>
              <a:rPr lang="en-US" b="1" dirty="0" smtClean="0"/>
              <a:t>Data </a:t>
            </a:r>
            <a:r>
              <a:rPr lang="en-US" b="1" dirty="0" smtClean="0"/>
              <a:t>Deluge in Earth Science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6379" y="4772451"/>
            <a:ext cx="8951241" cy="2000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Common Themes of Data Sources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Focus on geospatial, environmental data sets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Data from computation and observation.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Rapidly increasing data sizes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Data and data processing pipelines </a:t>
            </a:r>
            <a:r>
              <a:rPr lang="en-US" sz="2400" dirty="0" smtClean="0">
                <a:solidFill>
                  <a:prstClr val="black"/>
                </a:solidFill>
              </a:rPr>
              <a:t>are inseparable.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8569325" cy="5614987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8535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InSAR </a:t>
            </a:r>
            <a:r>
              <a:rPr lang="en-US" sz="3600" b="1" dirty="0" smtClean="0"/>
              <a:t>Data Processing </a:t>
            </a:r>
            <a:r>
              <a:rPr lang="en-US" sz="3600" b="1" dirty="0" smtClean="0"/>
              <a:t>Pipeline of “Maps”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324600"/>
            <a:ext cx="7418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Natural (MapReduce) Data parallel pipeline for the cloud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9174"/>
            <a:ext cx="8229600" cy="1143000"/>
          </a:xfrm>
        </p:spPr>
        <p:txBody>
          <a:bodyPr/>
          <a:lstStyle/>
          <a:p>
            <a:r>
              <a:rPr lang="en-US" b="1" dirty="0" smtClean="0"/>
              <a:t>ACESCloud Concept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02174"/>
            <a:ext cx="9144000" cy="53465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Capture both data and data processing pipelines using sustainable hardware.</a:t>
            </a:r>
          </a:p>
          <a:p>
            <a:pPr lvl="1"/>
            <a:r>
              <a:rPr lang="en-US" dirty="0" smtClean="0"/>
              <a:t>Virtual machines for </a:t>
            </a:r>
            <a:r>
              <a:rPr lang="en-US" dirty="0" smtClean="0">
                <a:solidFill>
                  <a:srgbClr val="FF0000"/>
                </a:solidFill>
              </a:rPr>
              <a:t>legacy</a:t>
            </a:r>
            <a:r>
              <a:rPr lang="en-US" dirty="0" smtClean="0"/>
              <a:t> systems</a:t>
            </a:r>
          </a:p>
          <a:p>
            <a:r>
              <a:rPr lang="en-US" dirty="0" smtClean="0"/>
              <a:t>Data will be accessible from resources via </a:t>
            </a:r>
            <a:r>
              <a:rPr lang="en-US" dirty="0" smtClean="0">
                <a:solidFill>
                  <a:srgbClr val="FF0000"/>
                </a:solidFill>
              </a:rPr>
              <a:t>Cloud-style interfaces.</a:t>
            </a:r>
          </a:p>
          <a:p>
            <a:pPr lvl="1"/>
            <a:r>
              <a:rPr lang="en-US" dirty="0" smtClean="0"/>
              <a:t>Amazon S3, MS Azure REST interfaces are the core.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hese </a:t>
            </a:r>
            <a:r>
              <a:rPr lang="en-US" dirty="0" smtClean="0"/>
              <a:t>APIs are the </a:t>
            </a:r>
            <a:r>
              <a:rPr lang="en-US" dirty="0" smtClean="0">
                <a:solidFill>
                  <a:srgbClr val="FF0000"/>
                </a:solidFill>
              </a:rPr>
              <a:t>best chance for sustainable access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Higher level </a:t>
            </a:r>
            <a:r>
              <a:rPr lang="en-US" dirty="0" smtClean="0"/>
              <a:t>GIS, search, metadata, ontology </a:t>
            </a:r>
            <a:r>
              <a:rPr lang="en-US" dirty="0" smtClean="0">
                <a:solidFill>
                  <a:srgbClr val="FF0000"/>
                </a:solidFill>
              </a:rPr>
              <a:t>services</a:t>
            </a:r>
            <a:r>
              <a:rPr lang="en-US" dirty="0" smtClean="0"/>
              <a:t> built on these services.</a:t>
            </a:r>
          </a:p>
          <a:p>
            <a:r>
              <a:rPr lang="en-US" dirty="0" smtClean="0"/>
              <a:t>Data processing pipelines/workflows/</a:t>
            </a:r>
            <a:r>
              <a:rPr lang="en-US" dirty="0" err="1" smtClean="0"/>
              <a:t>dataflows</a:t>
            </a:r>
            <a:r>
              <a:rPr lang="en-US" dirty="0" smtClean="0"/>
              <a:t> will also be stored on virtual machines, </a:t>
            </a:r>
            <a:r>
              <a:rPr lang="en-US" dirty="0" smtClean="0">
                <a:solidFill>
                  <a:srgbClr val="FF0000"/>
                </a:solidFill>
              </a:rPr>
              <a:t>virtual clusters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/>
              <a:t>processing pipelines </a:t>
            </a:r>
            <a:r>
              <a:rPr lang="en-US" dirty="0" smtClean="0"/>
              <a:t>and ensemble simulations can </a:t>
            </a:r>
            <a:r>
              <a:rPr lang="en-US" dirty="0" smtClean="0"/>
              <a:t>be implemented using </a:t>
            </a:r>
            <a:r>
              <a:rPr lang="en-US" dirty="0" smtClean="0">
                <a:solidFill>
                  <a:srgbClr val="FF0000"/>
                </a:solidFill>
              </a:rPr>
              <a:t>MapReduce</a:t>
            </a:r>
          </a:p>
          <a:p>
            <a:r>
              <a:rPr lang="en-US" dirty="0" smtClean="0"/>
              <a:t>Common ACES Data store in cloud – services processing them on demand</a:t>
            </a:r>
          </a:p>
          <a:p>
            <a:r>
              <a:rPr lang="en-US" dirty="0" smtClean="0"/>
              <a:t>Build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HazaaS</a:t>
            </a:r>
            <a:r>
              <a:rPr lang="en-US" b="1" dirty="0" smtClean="0">
                <a:solidFill>
                  <a:srgbClr val="FF0000"/>
                </a:solidFill>
              </a:rPr>
              <a:t>: Hazard Forecast as an interactive service</a:t>
            </a:r>
            <a:endParaRPr lang="en-US" b="1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33600" y="228600"/>
            <a:ext cx="4800600" cy="6324600"/>
            <a:chOff x="2133600" y="228600"/>
            <a:chExt cx="4800600" cy="6324600"/>
          </a:xfrm>
        </p:grpSpPr>
        <p:sp>
          <p:nvSpPr>
            <p:cNvPr id="8" name="Down Arrow 7"/>
            <p:cNvSpPr/>
            <p:nvPr/>
          </p:nvSpPr>
          <p:spPr>
            <a:xfrm>
              <a:off x="4419600" y="914400"/>
              <a:ext cx="228600" cy="2667000"/>
            </a:xfrm>
            <a:prstGeom prst="downArrow">
              <a:avLst>
                <a:gd name="adj1" fmla="val 50000"/>
                <a:gd name="adj2" fmla="val 984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 flipV="1">
              <a:off x="4419600" y="4267200"/>
              <a:ext cx="228600" cy="1600200"/>
            </a:xfrm>
            <a:prstGeom prst="downArrow">
              <a:avLst>
                <a:gd name="adj1" fmla="val 50000"/>
                <a:gd name="adj2" fmla="val 984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2857500" y="5867400"/>
              <a:ext cx="33528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Sources</a:t>
              </a:r>
              <a:br>
                <a:rPr lang="en-US" dirty="0" smtClean="0"/>
              </a:br>
              <a:r>
                <a:rPr lang="en-US" dirty="0" smtClean="0"/>
                <a:t>Simulation/Instruments</a:t>
              </a:r>
              <a:endParaRPr lang="en-US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57500" y="4739640"/>
              <a:ext cx="33528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ACESCloud Data</a:t>
              </a:r>
              <a:br>
                <a:rPr lang="en-US" dirty="0" smtClean="0"/>
              </a:br>
              <a:r>
                <a:rPr lang="en-US" dirty="0" smtClean="0"/>
                <a:t>Standard Interfaces</a:t>
              </a: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33600" y="3611880"/>
              <a:ext cx="4800600" cy="6858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Cloud Resources</a:t>
              </a:r>
            </a:p>
            <a:p>
              <a:pPr algn="ctr"/>
              <a:r>
                <a:rPr lang="en-US" dirty="0" smtClean="0"/>
                <a:t>Development (FutureGrid) and Production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857500" y="2484120"/>
              <a:ext cx="33528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ACESCloud  Platform</a:t>
              </a:r>
            </a:p>
            <a:p>
              <a:pPr algn="ctr"/>
              <a:r>
                <a:rPr lang="en-US" dirty="0" smtClean="0"/>
                <a:t>Core Interfaces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47900" y="1356360"/>
              <a:ext cx="45720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ACESCloud  Services</a:t>
              </a:r>
            </a:p>
            <a:p>
              <a:pPr algn="ctr"/>
              <a:r>
                <a:rPr lang="en-US" dirty="0" smtClean="0"/>
                <a:t>GIS, Datamining, Ensemble Simulations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57500" y="228600"/>
              <a:ext cx="33528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ACESPortal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40"/>
            <p:cNvGrpSpPr/>
            <p:nvPr/>
          </p:nvGrpSpPr>
          <p:grpSpPr>
            <a:xfrm>
              <a:off x="152400" y="152400"/>
              <a:ext cx="8839200" cy="6553200"/>
              <a:chOff x="152400" y="152400"/>
              <a:chExt cx="8839200" cy="6553200"/>
            </a:xfrm>
          </p:grpSpPr>
          <p:grpSp>
            <p:nvGrpSpPr>
              <p:cNvPr id="14" name="Group 31"/>
              <p:cNvGrpSpPr/>
              <p:nvPr/>
            </p:nvGrpSpPr>
            <p:grpSpPr>
              <a:xfrm>
                <a:off x="609600" y="3048000"/>
                <a:ext cx="7852188" cy="923330"/>
                <a:chOff x="609600" y="2599730"/>
                <a:chExt cx="7852188" cy="923330"/>
              </a:xfrm>
            </p:grpSpPr>
            <p:sp>
              <p:nvSpPr>
                <p:cNvPr id="48" name="TextBox 3"/>
                <p:cNvSpPr txBox="1"/>
                <p:nvPr/>
              </p:nvSpPr>
              <p:spPr>
                <a:xfrm>
                  <a:off x="4585082" y="2738230"/>
                  <a:ext cx="1295400" cy="64633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FutureGrid</a:t>
                  </a:r>
                </a:p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Design/Test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9" name="TextBox 4"/>
                <p:cNvSpPr txBox="1"/>
                <p:nvPr/>
              </p:nvSpPr>
              <p:spPr>
                <a:xfrm>
                  <a:off x="6324600" y="2599730"/>
                  <a:ext cx="2137188" cy="92333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Production Clouds</a:t>
                  </a:r>
                </a:p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Amazon, Microsoft,</a:t>
                  </a:r>
                  <a:br>
                    <a:rPr lang="en-US" dirty="0" smtClean="0">
                      <a:solidFill>
                        <a:srgbClr val="FF0000"/>
                      </a:solidFill>
                    </a:rPr>
                  </a:br>
                  <a:r>
                    <a:rPr lang="en-US" dirty="0" smtClean="0">
                      <a:solidFill>
                        <a:srgbClr val="FF0000"/>
                      </a:solidFill>
                    </a:rPr>
                    <a:t>Government, Campus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0" name="TextBox 5"/>
                <p:cNvSpPr txBox="1"/>
                <p:nvPr/>
              </p:nvSpPr>
              <p:spPr>
                <a:xfrm>
                  <a:off x="609600" y="2738230"/>
                  <a:ext cx="1524000" cy="64633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FF0000"/>
                      </a:solidFill>
                    </a:rPr>
                    <a:t>Legacy Hardware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" name="TextBox 6"/>
                <p:cNvSpPr txBox="1"/>
                <p:nvPr/>
              </p:nvSpPr>
              <p:spPr>
                <a:xfrm>
                  <a:off x="2577717" y="2738230"/>
                  <a:ext cx="1563248" cy="64633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VM based IaaS</a:t>
                  </a:r>
                  <a:br>
                    <a:rPr lang="en-US" dirty="0" smtClean="0">
                      <a:solidFill>
                        <a:srgbClr val="FF0000"/>
                      </a:solidFill>
                    </a:rPr>
                  </a:br>
                  <a:r>
                    <a:rPr lang="en-US" dirty="0" smtClean="0">
                      <a:solidFill>
                        <a:srgbClr val="FF0000"/>
                      </a:solidFill>
                    </a:rPr>
                    <a:t> Infrastructure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5" name="Group 32"/>
              <p:cNvGrpSpPr/>
              <p:nvPr/>
            </p:nvGrpSpPr>
            <p:grpSpPr>
              <a:xfrm>
                <a:off x="457200" y="2057400"/>
                <a:ext cx="8458200" cy="826532"/>
                <a:chOff x="457200" y="1828800"/>
                <a:chExt cx="8458200" cy="826532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457200" y="2057400"/>
                  <a:ext cx="4572000" cy="3693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Existing and other </a:t>
                  </a:r>
                  <a:r>
                    <a:rPr lang="en-US" b="1" dirty="0" smtClean="0">
                      <a:solidFill>
                        <a:prstClr val="black"/>
                      </a:solidFill>
                    </a:rPr>
                    <a:t>non-ACESCloud </a:t>
                  </a:r>
                  <a:r>
                    <a:rPr lang="en-US" dirty="0" smtClean="0">
                      <a:solidFill>
                        <a:prstClr val="black"/>
                      </a:solidFill>
                    </a:rPr>
                    <a:t>Middleware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TextBox 8"/>
                <p:cNvSpPr txBox="1"/>
                <p:nvPr/>
              </p:nvSpPr>
              <p:spPr>
                <a:xfrm>
                  <a:off x="5181600" y="1828800"/>
                  <a:ext cx="3733800" cy="3693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prstClr val="black"/>
                      </a:solidFill>
                    </a:rPr>
                    <a:t>ACESCloud </a:t>
                  </a:r>
                  <a:r>
                    <a:rPr lang="en-US" dirty="0" smtClean="0">
                      <a:solidFill>
                        <a:prstClr val="black"/>
                      </a:solidFill>
                    </a:rPr>
                    <a:t>Application Middleware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TextBox 9"/>
                <p:cNvSpPr txBox="1"/>
                <p:nvPr/>
              </p:nvSpPr>
              <p:spPr>
                <a:xfrm>
                  <a:off x="5181600" y="2286000"/>
                  <a:ext cx="3733800" cy="3693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prstClr val="black"/>
                      </a:solidFill>
                    </a:rPr>
                    <a:t>Core Commercial Cloud Platform </a:t>
                  </a:r>
                  <a:r>
                    <a:rPr lang="en-US" b="1" dirty="0" smtClean="0">
                      <a:solidFill>
                        <a:prstClr val="black"/>
                      </a:solidFill>
                    </a:rPr>
                    <a:t>PaaS</a:t>
                  </a:r>
                  <a:endParaRPr lang="en-US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105400" y="4572000"/>
                <a:ext cx="3124200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ACESCloud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Cloud Data Provider Middleware/Interfaces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38200" y="4419600"/>
                <a:ext cx="3429000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Existing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non-ACESCloud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Data Provider Middleware/Interfaces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" name="Group 21"/>
              <p:cNvGrpSpPr/>
              <p:nvPr/>
            </p:nvGrpSpPr>
            <p:grpSpPr>
              <a:xfrm>
                <a:off x="3429000" y="5334000"/>
                <a:ext cx="2286000" cy="152400"/>
                <a:chOff x="3124200" y="1600200"/>
                <a:chExt cx="2286000" cy="152400"/>
              </a:xfrm>
            </p:grpSpPr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3124200" y="1600200"/>
                  <a:ext cx="2286000" cy="1524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3124200" y="1600200"/>
                  <a:ext cx="2286000" cy="1524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40"/>
              <p:cNvGrpSpPr/>
              <p:nvPr/>
            </p:nvGrpSpPr>
            <p:grpSpPr>
              <a:xfrm>
                <a:off x="609600" y="6248400"/>
                <a:ext cx="8014026" cy="369332"/>
                <a:chOff x="609600" y="6248400"/>
                <a:chExt cx="8014026" cy="369332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609600" y="6248400"/>
                  <a:ext cx="2008691" cy="3693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solidFill>
                        <a:prstClr val="black"/>
                      </a:solidFill>
                    </a:rPr>
                    <a:t>DESDynl</a:t>
                  </a:r>
                  <a:r>
                    <a:rPr lang="en-US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prstClr val="black"/>
                      </a:solidFill>
                    </a:rPr>
                    <a:t>InSAR</a:t>
                  </a:r>
                  <a:r>
                    <a:rPr lang="en-US" dirty="0" smtClean="0">
                      <a:solidFill>
                        <a:prstClr val="black"/>
                      </a:solidFill>
                    </a:rPr>
                    <a:t> Data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314429" y="6248400"/>
                  <a:ext cx="2695033" cy="3693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prstClr val="black"/>
                      </a:solidFill>
                    </a:rPr>
                    <a:t>Comprehensive Ocean Data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705600" y="6248400"/>
                  <a:ext cx="1918026" cy="3693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prstClr val="black"/>
                      </a:solidFill>
                    </a:rPr>
                    <a:t>Remote Ice Sensing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" name="Group 39"/>
              <p:cNvGrpSpPr/>
              <p:nvPr/>
            </p:nvGrpSpPr>
            <p:grpSpPr>
              <a:xfrm>
                <a:off x="990600" y="5715000"/>
                <a:ext cx="6617589" cy="369332"/>
                <a:chOff x="990600" y="5562600"/>
                <a:chExt cx="6617589" cy="369332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990600" y="5562600"/>
                  <a:ext cx="2871813" cy="3693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prstClr val="black"/>
                      </a:solidFill>
                    </a:rPr>
                    <a:t>Computational Model Output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876800" y="5562600"/>
                  <a:ext cx="2731389" cy="3693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prstClr val="black"/>
                      </a:solidFill>
                    </a:rPr>
                    <a:t>Other NASA/NSF/.. </a:t>
                  </a:r>
                  <a:r>
                    <a:rPr lang="en-US" dirty="0" err="1" smtClean="0">
                      <a:solidFill>
                        <a:prstClr val="black"/>
                      </a:solidFill>
                    </a:rPr>
                    <a:t>GeoData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" name="Group 43"/>
              <p:cNvGrpSpPr/>
              <p:nvPr/>
            </p:nvGrpSpPr>
            <p:grpSpPr>
              <a:xfrm>
                <a:off x="152400" y="152400"/>
                <a:ext cx="8839200" cy="1752600"/>
                <a:chOff x="152400" y="0"/>
                <a:chExt cx="8839200" cy="1752600"/>
              </a:xfrm>
            </p:grpSpPr>
            <p:sp>
              <p:nvSpPr>
                <p:cNvPr id="27" name="TextBox 11"/>
                <p:cNvSpPr txBox="1"/>
                <p:nvPr/>
              </p:nvSpPr>
              <p:spPr>
                <a:xfrm>
                  <a:off x="2559663" y="685800"/>
                  <a:ext cx="2525243" cy="64633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prstClr val="black"/>
                      </a:solidFill>
                    </a:rPr>
                    <a:t>Data mining/assimilation</a:t>
                  </a:r>
                  <a:br>
                    <a:rPr lang="en-US" dirty="0" smtClean="0">
                      <a:solidFill>
                        <a:prstClr val="black"/>
                      </a:solidFill>
                    </a:rPr>
                  </a:br>
                  <a:r>
                    <a:rPr lang="en-US" dirty="0" smtClean="0">
                      <a:solidFill>
                        <a:prstClr val="black"/>
                      </a:solidFill>
                    </a:rPr>
                    <a:t>Workflow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8" name="Group 20"/>
                <p:cNvGrpSpPr/>
                <p:nvPr/>
              </p:nvGrpSpPr>
              <p:grpSpPr>
                <a:xfrm>
                  <a:off x="3124200" y="1600200"/>
                  <a:ext cx="2286000" cy="152400"/>
                  <a:chOff x="3124200" y="1676400"/>
                  <a:chExt cx="2286000" cy="152400"/>
                </a:xfrm>
              </p:grpSpPr>
              <p:cxnSp>
                <p:nvCxnSpPr>
                  <p:cNvPr id="36" name="Straight Arrow Connector 35"/>
                  <p:cNvCxnSpPr/>
                  <p:nvPr/>
                </p:nvCxnSpPr>
                <p:spPr>
                  <a:xfrm>
                    <a:off x="3124200" y="1676400"/>
                    <a:ext cx="22860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18"/>
                  <p:cNvCxnSpPr/>
                  <p:nvPr/>
                </p:nvCxnSpPr>
                <p:spPr>
                  <a:xfrm flipV="1">
                    <a:off x="3124200" y="1676400"/>
                    <a:ext cx="2286000" cy="1524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6172200" y="87868"/>
                  <a:ext cx="2514600" cy="3693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prstClr val="black"/>
                      </a:solidFill>
                    </a:rPr>
                    <a:t>Documentation Services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066800" y="87868"/>
                  <a:ext cx="1295400" cy="64633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solidFill>
                        <a:prstClr val="black"/>
                      </a:solidFill>
                    </a:rPr>
                    <a:t>Ontologies</a:t>
                  </a:r>
                  <a:r>
                    <a:rPr lang="en-US" dirty="0" smtClean="0">
                      <a:solidFill>
                        <a:prstClr val="black"/>
                      </a:solidFill>
                    </a:rPr>
                    <a:t/>
                  </a:r>
                  <a:br>
                    <a:rPr lang="en-US" dirty="0" smtClean="0">
                      <a:solidFill>
                        <a:prstClr val="black"/>
                      </a:solidFill>
                    </a:rPr>
                  </a:br>
                  <a:r>
                    <a:rPr lang="en-US" dirty="0" smtClean="0">
                      <a:solidFill>
                        <a:prstClr val="black"/>
                      </a:solidFill>
                    </a:rPr>
                    <a:t>Metadata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613786" y="87868"/>
                  <a:ext cx="1307281" cy="3693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prstClr val="black"/>
                      </a:solidFill>
                    </a:rPr>
                    <a:t>GIS Services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070532" y="87868"/>
                  <a:ext cx="987322" cy="3693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solidFill>
                        <a:prstClr val="black"/>
                      </a:solidFill>
                    </a:rPr>
                    <a:t>Curation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85800" y="914400"/>
                  <a:ext cx="1548568" cy="64633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prstClr val="black"/>
                      </a:solidFill>
                    </a:rPr>
                    <a:t>Access, Portals</a:t>
                  </a:r>
                  <a:br>
                    <a:rPr lang="en-US" dirty="0" smtClean="0">
                      <a:solidFill>
                        <a:prstClr val="black"/>
                      </a:solidFill>
                    </a:rPr>
                  </a:br>
                  <a:r>
                    <a:rPr lang="en-US" dirty="0" smtClean="0">
                      <a:solidFill>
                        <a:prstClr val="black"/>
                      </a:solidFill>
                    </a:rPr>
                    <a:t>Gateways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562600" y="685800"/>
                  <a:ext cx="2514600" cy="64633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prstClr val="black"/>
                      </a:solidFill>
                    </a:rPr>
                    <a:t>Web 2.0, Gadgets, Atom Feeds, Social Networks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152400" y="0"/>
                  <a:ext cx="8839200" cy="1600200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" name="Rounded Rectangle 21"/>
              <p:cNvSpPr/>
              <p:nvPr/>
            </p:nvSpPr>
            <p:spPr>
              <a:xfrm>
                <a:off x="228600" y="5486400"/>
                <a:ext cx="8763000" cy="1219200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228600" y="1905000"/>
                <a:ext cx="8763000" cy="1066800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228600" y="3048000"/>
                <a:ext cx="8763000" cy="990600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28600" y="4114800"/>
                <a:ext cx="8763000" cy="1219200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53000" y="4114800"/>
                <a:ext cx="3733800" cy="3693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Core Commercial Cloud Platform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PaaS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Cyberinfrastructure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a rich set of facilities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Production TeraGrid </a:t>
            </a:r>
            <a:r>
              <a:rPr lang="en-US" dirty="0" smtClean="0"/>
              <a:t>facilities with distributed and shared memory (and MPI!)</a:t>
            </a:r>
          </a:p>
          <a:p>
            <a:pPr lvl="1"/>
            <a:r>
              <a:rPr lang="en-US" dirty="0" smtClean="0"/>
              <a:t>Experimental “Track 2D” Awards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FutureGrid</a:t>
            </a:r>
            <a:r>
              <a:rPr lang="en-US" dirty="0" smtClean="0"/>
              <a:t>: Distributed Systems experiments cf. Grid5000</a:t>
            </a:r>
          </a:p>
          <a:p>
            <a:pPr lvl="2"/>
            <a:r>
              <a:rPr lang="en-US" b="1" dirty="0" err="1" smtClean="0">
                <a:solidFill>
                  <a:srgbClr val="FF0000"/>
                </a:solidFill>
              </a:rPr>
              <a:t>Keeneland</a:t>
            </a:r>
            <a:r>
              <a:rPr lang="en-US" dirty="0" smtClean="0"/>
              <a:t>: Powerful GPU Cluster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Gordon</a:t>
            </a:r>
            <a:r>
              <a:rPr lang="en-US" dirty="0" smtClean="0"/>
              <a:t>: Large (distributed) Shared memory system with SSD aimed at data analysis/visualization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Science Grid </a:t>
            </a:r>
            <a:r>
              <a:rPr lang="en-US" dirty="0" smtClean="0"/>
              <a:t>aimed at High Throughput computing and strong campus bridging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448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</a:t>
            </a:r>
            <a:r>
              <a:rPr lang="en-US" b="1" dirty="0" smtClean="0"/>
              <a:t>Key </a:t>
            </a:r>
            <a:r>
              <a:rPr lang="en-US" b="1" dirty="0" smtClean="0"/>
              <a:t>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5"/>
            <a:ext cx="9144000" cy="588327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FutureGrid is an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international testbed </a:t>
            </a:r>
            <a:r>
              <a:rPr lang="en-US" sz="2400" dirty="0" smtClean="0">
                <a:latin typeface="+mj-lt"/>
              </a:rPr>
              <a:t>modeled on Grid5000</a:t>
            </a:r>
          </a:p>
          <a:p>
            <a:r>
              <a:rPr lang="en-US" sz="2400" dirty="0" smtClean="0">
                <a:latin typeface="+mj-lt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Cloud, Grid and Parallel computing </a:t>
            </a:r>
            <a:r>
              <a:rPr lang="en-US" sz="2400" dirty="0" smtClean="0">
                <a:latin typeface="+mj-lt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dynamically provisioning </a:t>
            </a:r>
            <a:r>
              <a:rPr lang="en-US" sz="2400" dirty="0" smtClean="0">
                <a:latin typeface="+mj-lt"/>
              </a:rPr>
              <a:t>software as needed onto “bare-metal</a:t>
            </a:r>
            <a:r>
              <a:rPr lang="en-US" sz="2400" dirty="0" smtClean="0">
                <a:latin typeface="+mj-lt"/>
              </a:rPr>
              <a:t>” (</a:t>
            </a:r>
            <a:r>
              <a:rPr lang="en-US" sz="2400" b="1" dirty="0" smtClean="0">
                <a:latin typeface="+mj-lt"/>
              </a:rPr>
              <a:t>4 minutes</a:t>
            </a:r>
            <a:r>
              <a:rPr lang="en-US" sz="2400" dirty="0" smtClean="0">
                <a:latin typeface="+mj-lt"/>
              </a:rPr>
              <a:t>)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Image library </a:t>
            </a:r>
            <a:r>
              <a:rPr lang="en-US" sz="2000" dirty="0" smtClean="0">
                <a:latin typeface="+mj-lt"/>
              </a:rPr>
              <a:t>for MPI, </a:t>
            </a:r>
            <a:r>
              <a:rPr lang="en-US" sz="2000" dirty="0" err="1" smtClean="0">
                <a:latin typeface="+mj-lt"/>
              </a:rPr>
              <a:t>OpenMP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MapReduce (Hadoop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Dryad), </a:t>
            </a:r>
            <a:r>
              <a:rPr lang="en-US" sz="2000" dirty="0" err="1" smtClean="0">
                <a:latin typeface="+mj-lt"/>
              </a:rPr>
              <a:t>gLite</a:t>
            </a:r>
            <a:r>
              <a:rPr lang="en-US" sz="2000" dirty="0" smtClean="0">
                <a:latin typeface="+mj-lt"/>
              </a:rPr>
              <a:t>, Unicore, Globus, </a:t>
            </a:r>
            <a:r>
              <a:rPr lang="en-US" sz="2000" dirty="0" err="1" smtClean="0">
                <a:latin typeface="+mj-lt"/>
              </a:rPr>
              <a:t>Xen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ScaleMP</a:t>
            </a:r>
            <a:r>
              <a:rPr lang="en-US" sz="2000" dirty="0" smtClean="0">
                <a:latin typeface="+mj-lt"/>
              </a:rPr>
              <a:t> (distributed Shared Memory), Nimbus, Eucalyptus, </a:t>
            </a:r>
            <a:r>
              <a:rPr lang="en-US" sz="2000" dirty="0" err="1" smtClean="0">
                <a:latin typeface="+mj-lt"/>
              </a:rPr>
              <a:t>OpenNebula</a:t>
            </a:r>
            <a:r>
              <a:rPr lang="en-US" sz="2000" dirty="0" smtClean="0">
                <a:latin typeface="+mj-lt"/>
              </a:rPr>
              <a:t>, KVM, Windows …..</a:t>
            </a:r>
          </a:p>
          <a:p>
            <a:r>
              <a:rPr lang="en-US" sz="2400" dirty="0" smtClean="0">
                <a:latin typeface="+mj-lt"/>
              </a:rPr>
              <a:t>~5000 dedicated cores distributed across country</a:t>
            </a:r>
          </a:p>
          <a:p>
            <a:r>
              <a:rPr lang="en-US" sz="2400" dirty="0" smtClean="0">
                <a:latin typeface="+mj-lt"/>
              </a:rPr>
              <a:t>The FutureGrid testbed provides to its users:</a:t>
            </a:r>
          </a:p>
          <a:p>
            <a:pPr lvl="1"/>
            <a:r>
              <a:rPr lang="en-US" sz="2000" dirty="0" smtClean="0">
                <a:latin typeface="+mj-lt"/>
              </a:rPr>
              <a:t>A flexible development and testing platform for middleware and application users looking at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interoperability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functionality</a:t>
            </a:r>
            <a:r>
              <a:rPr lang="en-US" sz="2000" dirty="0" smtClean="0">
                <a:latin typeface="+mj-lt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performance</a:t>
            </a:r>
            <a:r>
              <a:rPr lang="en-US" sz="2000" dirty="0" smtClean="0">
                <a:latin typeface="+mj-lt"/>
              </a:rPr>
              <a:t> </a:t>
            </a:r>
          </a:p>
          <a:p>
            <a:pPr lvl="1"/>
            <a:r>
              <a:rPr lang="en-US" sz="2000" dirty="0" smtClean="0">
                <a:latin typeface="+mj-lt"/>
              </a:rPr>
              <a:t>Each use of FutureGrid is an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experiment </a:t>
            </a:r>
            <a:r>
              <a:rPr lang="en-US" sz="2000" dirty="0" smtClean="0">
                <a:latin typeface="+mj-lt"/>
              </a:rPr>
              <a:t>that is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reproducible</a:t>
            </a:r>
          </a:p>
          <a:p>
            <a:pPr lvl="1"/>
            <a:r>
              <a:rPr lang="en-US" sz="2000" dirty="0" smtClean="0">
                <a:latin typeface="+mj-lt"/>
              </a:rPr>
              <a:t>A rich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education and teaching </a:t>
            </a:r>
            <a:r>
              <a:rPr lang="en-US" sz="2000" dirty="0" smtClean="0">
                <a:latin typeface="+mj-lt"/>
              </a:rPr>
              <a:t>platform for advanced cyberinfrastructure classes</a:t>
            </a:r>
          </a:p>
          <a:p>
            <a:r>
              <a:rPr lang="en-US" sz="2400" dirty="0" smtClean="0"/>
              <a:t>Growth comes from users depositing novel images in library</a:t>
            </a:r>
          </a:p>
          <a:p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</a:t>
            </a:r>
            <a:r>
              <a:rPr lang="en-US" b="1" dirty="0" smtClean="0"/>
              <a:t>Key </a:t>
            </a:r>
            <a:r>
              <a:rPr lang="en-US" b="1" dirty="0" smtClean="0"/>
              <a:t>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Support </a:t>
            </a:r>
            <a:r>
              <a:rPr lang="en-US" sz="2600" dirty="0" smtClean="0">
                <a:solidFill>
                  <a:srgbClr val="FF0000"/>
                </a:solidFill>
              </a:rPr>
              <a:t>Computer Science </a:t>
            </a:r>
            <a:r>
              <a:rPr lang="en-US" sz="2600" dirty="0" smtClean="0"/>
              <a:t>and </a:t>
            </a:r>
            <a:r>
              <a:rPr lang="en-US" sz="2600" dirty="0" smtClean="0">
                <a:solidFill>
                  <a:srgbClr val="FF0000"/>
                </a:solidFill>
              </a:rPr>
              <a:t>Computational Science</a:t>
            </a:r>
          </a:p>
          <a:p>
            <a:pPr lvl="1"/>
            <a:r>
              <a:rPr lang="en-US" sz="2600" dirty="0" smtClean="0"/>
              <a:t>Industry and Academia</a:t>
            </a:r>
          </a:p>
          <a:p>
            <a:pPr lvl="1"/>
            <a:r>
              <a:rPr lang="en-US" sz="2600" dirty="0" smtClean="0"/>
              <a:t>Europe </a:t>
            </a:r>
            <a:r>
              <a:rPr lang="en-US" sz="2600" dirty="0" smtClean="0">
                <a:solidFill>
                  <a:srgbClr val="FF0000"/>
                </a:solidFill>
              </a:rPr>
              <a:t>Asia</a:t>
            </a:r>
            <a:r>
              <a:rPr lang="en-US" sz="2600" dirty="0" smtClean="0"/>
              <a:t> </a:t>
            </a:r>
            <a:r>
              <a:rPr lang="en-US" sz="2600" dirty="0" smtClean="0"/>
              <a:t>and USA</a:t>
            </a:r>
          </a:p>
          <a:p>
            <a:r>
              <a:rPr lang="en-US" sz="2600" dirty="0" smtClean="0"/>
              <a:t>Accept proposals based on merit “only”</a:t>
            </a:r>
            <a:endParaRPr lang="en-US" sz="2600" dirty="0" smtClean="0"/>
          </a:p>
          <a:p>
            <a:r>
              <a:rPr lang="en-US" sz="2600" dirty="0" smtClean="0"/>
              <a:t>Support </a:t>
            </a:r>
            <a:r>
              <a:rPr lang="en-US" sz="2600" dirty="0" smtClean="0">
                <a:solidFill>
                  <a:srgbClr val="FF0000"/>
                </a:solidFill>
              </a:rPr>
              <a:t>research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FF0000"/>
                </a:solidFill>
              </a:rPr>
              <a:t>education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b="1" dirty="0" smtClean="0"/>
              <a:t>Key early user oriented milestones:</a:t>
            </a:r>
          </a:p>
          <a:p>
            <a:pPr lvl="1"/>
            <a:r>
              <a:rPr lang="en-US" sz="2600" b="1" dirty="0" smtClean="0"/>
              <a:t>June 2010 </a:t>
            </a:r>
            <a:r>
              <a:rPr lang="en-US" sz="2600" dirty="0" smtClean="0"/>
              <a:t>Initial users</a:t>
            </a:r>
          </a:p>
          <a:p>
            <a:pPr lvl="1"/>
            <a:r>
              <a:rPr lang="en-US" sz="2600" b="1" dirty="0" smtClean="0"/>
              <a:t>November 2010-September 2011 </a:t>
            </a:r>
            <a:r>
              <a:rPr lang="en-US" sz="2600" dirty="0" smtClean="0"/>
              <a:t>Increasing number of users allocated by FutureGrid</a:t>
            </a:r>
          </a:p>
          <a:p>
            <a:pPr lvl="1"/>
            <a:r>
              <a:rPr lang="en-US" sz="2600" b="1" dirty="0" smtClean="0"/>
              <a:t>October 2011</a:t>
            </a:r>
            <a:r>
              <a:rPr lang="en-US" sz="2600" dirty="0" smtClean="0"/>
              <a:t> FutureGrid allocatable via TeraGrid process </a:t>
            </a:r>
          </a:p>
          <a:p>
            <a:pPr lvl="1"/>
            <a:r>
              <a:rPr lang="en-US" sz="2600" dirty="0" smtClean="0"/>
              <a:t>3 classes using FutureGrid this fall</a:t>
            </a:r>
          </a:p>
          <a:p>
            <a:r>
              <a:rPr lang="en-US" sz="2600" dirty="0" smtClean="0"/>
              <a:t>Apply </a:t>
            </a:r>
            <a:r>
              <a:rPr lang="en-US" sz="2600" b="1" dirty="0" smtClean="0"/>
              <a:t>now</a:t>
            </a:r>
            <a:r>
              <a:rPr lang="en-US" sz="2600" dirty="0" smtClean="0"/>
              <a:t> to use FutureGrid on web  site </a:t>
            </a:r>
            <a:r>
              <a:rPr lang="en-US" sz="2600" dirty="0" smtClean="0">
                <a:hlinkClick r:id="rId3"/>
              </a:rPr>
              <a:t>www.futuregrid.org</a:t>
            </a:r>
            <a:r>
              <a:rPr lang="en-US" sz="2600" dirty="0" smtClean="0"/>
              <a:t>  </a:t>
            </a:r>
          </a:p>
          <a:p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29778"/>
            <a:ext cx="6158379" cy="944847"/>
          </a:xfrm>
        </p:spPr>
        <p:txBody>
          <a:bodyPr/>
          <a:lstStyle/>
          <a:p>
            <a:r>
              <a:rPr lang="en-US" b="1" dirty="0" smtClean="0"/>
              <a:t>FutureGrid: a Grid/Cloud/HPC Testbed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198872"/>
            <a:ext cx="8077200" cy="934727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Operational: IU</a:t>
            </a:r>
            <a:r>
              <a:rPr lang="en-US" sz="2400" dirty="0" smtClean="0"/>
              <a:t> Cray operational;    </a:t>
            </a:r>
            <a:r>
              <a:rPr lang="en-US" sz="2400" b="1" dirty="0" smtClean="0"/>
              <a:t>IU</a:t>
            </a:r>
            <a:r>
              <a:rPr lang="en-US" sz="2400" dirty="0" smtClean="0"/>
              <a:t> , </a:t>
            </a:r>
            <a:r>
              <a:rPr lang="en-US" sz="2400" b="1" dirty="0" smtClean="0"/>
              <a:t>UCSD</a:t>
            </a:r>
            <a:r>
              <a:rPr lang="en-US" sz="2400" dirty="0" smtClean="0"/>
              <a:t>, </a:t>
            </a:r>
            <a:r>
              <a:rPr lang="en-US" sz="2400" b="1" dirty="0" smtClean="0"/>
              <a:t>UF</a:t>
            </a:r>
            <a:r>
              <a:rPr lang="en-US" sz="2400" dirty="0" smtClean="0"/>
              <a:t> &amp; </a:t>
            </a:r>
            <a:r>
              <a:rPr lang="en-US" sz="2400" b="1" dirty="0" smtClean="0"/>
              <a:t>UC</a:t>
            </a:r>
            <a:r>
              <a:rPr lang="en-US" sz="2400" dirty="0" smtClean="0"/>
              <a:t> IBM iDataPlex operational</a:t>
            </a:r>
          </a:p>
          <a:p>
            <a:r>
              <a:rPr lang="en-US" sz="2400" b="1" dirty="0" smtClean="0"/>
              <a:t>Network</a:t>
            </a:r>
            <a:r>
              <a:rPr lang="en-US" sz="2400" dirty="0" smtClean="0"/>
              <a:t>, </a:t>
            </a:r>
            <a:r>
              <a:rPr lang="en-US" sz="2400" b="1" dirty="0" smtClean="0"/>
              <a:t>NID</a:t>
            </a:r>
            <a:r>
              <a:rPr lang="en-US" sz="2400" dirty="0" smtClean="0"/>
              <a:t> operational</a:t>
            </a:r>
          </a:p>
          <a:p>
            <a:r>
              <a:rPr lang="en-US" sz="2400" b="1" dirty="0" smtClean="0"/>
              <a:t>TACC</a:t>
            </a:r>
            <a:r>
              <a:rPr lang="en-US" sz="2400" dirty="0" smtClean="0"/>
              <a:t> Dell finished acceptance tests </a:t>
            </a:r>
          </a:p>
          <a:p>
            <a:endParaRPr lang="en-US" sz="2400" dirty="0"/>
          </a:p>
        </p:txBody>
      </p:sp>
      <p:pic>
        <p:nvPicPr>
          <p:cNvPr id="6" name="Picture 5" descr="gtb network v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3826"/>
            <a:ext cx="9100728" cy="45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5943600"/>
            <a:ext cx="181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NID</a:t>
            </a:r>
            <a:r>
              <a:rPr lang="en-US" sz="1400" dirty="0" smtClean="0">
                <a:solidFill>
                  <a:prstClr val="black"/>
                </a:solidFill>
              </a:rPr>
              <a:t>: Network Impairment Device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52400" y="6172200"/>
            <a:ext cx="2820573" cy="646331"/>
            <a:chOff x="152400" y="6172200"/>
            <a:chExt cx="282057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172200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Private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Public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2400" y="6400800"/>
              <a:ext cx="457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6629400"/>
              <a:ext cx="4572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6324600"/>
              <a:ext cx="1296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FG Network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" name="Picture 11" descr="Screen shot 2010-09-14 at 3.25.16 PM.png"/>
          <p:cNvPicPr>
            <a:picLocks noChangeAspect="1"/>
          </p:cNvPicPr>
          <p:nvPr/>
        </p:nvPicPr>
        <p:blipFill>
          <a:blip r:embed="rId4" cstate="print"/>
          <a:srcRect t="34231" r="27131"/>
          <a:stretch>
            <a:fillRect/>
          </a:stretch>
        </p:blipFill>
        <p:spPr>
          <a:xfrm>
            <a:off x="54558" y="630815"/>
            <a:ext cx="9089442" cy="622718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62000" y="650060"/>
            <a:ext cx="7696200" cy="6207940"/>
            <a:chOff x="762000" y="650060"/>
            <a:chExt cx="7696200" cy="6207940"/>
          </a:xfrm>
        </p:grpSpPr>
        <p:pic>
          <p:nvPicPr>
            <p:cNvPr id="13" name="Content Placeholder 3" descr="Screen shot 2010-09-14 at 3.42.47 PM.png"/>
            <p:cNvPicPr>
              <a:picLocks noChangeAspect="1"/>
            </p:cNvPicPr>
            <p:nvPr/>
          </p:nvPicPr>
          <p:blipFill>
            <a:blip r:embed="rId5" cstate="print"/>
            <a:srcRect l="30119" t="16914" r="27417" b="45852"/>
            <a:stretch>
              <a:fillRect/>
            </a:stretch>
          </p:blipFill>
          <p:spPr>
            <a:xfrm>
              <a:off x="762000" y="650060"/>
              <a:ext cx="7696200" cy="62079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52800" y="1295400"/>
              <a:ext cx="41523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INCA Node Operating Mode Statistics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0"/>
            <a:ext cx="5488399" cy="985740"/>
          </a:xfrm>
        </p:spPr>
        <p:txBody>
          <a:bodyPr/>
          <a:lstStyle/>
          <a:p>
            <a:r>
              <a:rPr lang="en-US" b="1" dirty="0" smtClean="0"/>
              <a:t>Some Current FutureGrid early 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740"/>
            <a:ext cx="9144000" cy="571241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dirty="0" smtClean="0"/>
              <a:t>Investigate </a:t>
            </a:r>
            <a:r>
              <a:rPr lang="en-US" sz="1800" dirty="0" err="1" smtClean="0"/>
              <a:t>metascheduling</a:t>
            </a:r>
            <a:r>
              <a:rPr lang="en-US" sz="1800" dirty="0" smtClean="0"/>
              <a:t> approaches on Cray and iDataPlex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Deploy Genesis II and Unicore end points on Cray and iDataPlex clusters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Develop new Nimbus cloud capabilities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Prototype applications (BLAST) across multiple FutureGrid clusters and Grid’5000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Compare Amazon, Azure with FutureGrid hardware running Linux, Linux on </a:t>
            </a:r>
            <a:r>
              <a:rPr lang="en-US" sz="1800" dirty="0" err="1" smtClean="0"/>
              <a:t>Xen</a:t>
            </a:r>
            <a:r>
              <a:rPr lang="en-US" sz="1800" dirty="0" smtClean="0"/>
              <a:t> or Windows for data intensive applications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Test </a:t>
            </a:r>
            <a:r>
              <a:rPr lang="en-US" sz="1800" dirty="0" err="1" smtClean="0"/>
              <a:t>ScaleMP</a:t>
            </a:r>
            <a:r>
              <a:rPr lang="en-US" sz="1800" dirty="0" smtClean="0"/>
              <a:t> software shared memory for genome assembly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Develop Genetic algorithms on Hadoop for optimization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Attach power monitoring equipment to iDataPlex nodes to study power use versus use characteristics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Cummins running CFD codes to study combustion strategies to maximize energy efficiency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Support evaluation needed by XD TIS and TAS services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Investigate performance of </a:t>
            </a:r>
            <a:r>
              <a:rPr lang="en-US" sz="1800" dirty="0" err="1" smtClean="0"/>
              <a:t>Kepler</a:t>
            </a:r>
            <a:r>
              <a:rPr lang="en-US" sz="1800" dirty="0" smtClean="0"/>
              <a:t> workflow engine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Study scalability of SAGA in difference latency scenarios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Test and evaluate new algorithms for </a:t>
            </a:r>
            <a:r>
              <a:rPr lang="en-US" sz="1800" dirty="0" err="1" smtClean="0"/>
              <a:t>phylogenetics</a:t>
            </a:r>
            <a:r>
              <a:rPr lang="en-US" sz="1800" dirty="0" smtClean="0"/>
              <a:t>/</a:t>
            </a:r>
            <a:r>
              <a:rPr lang="en-US" sz="1800" dirty="0" err="1" smtClean="0"/>
              <a:t>systematics</a:t>
            </a:r>
            <a:r>
              <a:rPr lang="en-US" sz="1800" dirty="0" smtClean="0"/>
              <a:t> research in CIPRES portal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Investigate performance overheads of clouds in parallel and distributed environments</a:t>
            </a:r>
          </a:p>
          <a:p>
            <a:pPr>
              <a:spcBef>
                <a:spcPts val="3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Support tutorials and classes in cloud, grid and parallel computing (IU, Florida, LSU)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~12 active/finished users out of ~32 early user applicants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412699" cy="838200"/>
          </a:xfrm>
        </p:spPr>
        <p:txBody>
          <a:bodyPr/>
          <a:lstStyle/>
          <a:p>
            <a:r>
              <a:rPr lang="en-US" dirty="0" smtClean="0"/>
              <a:t>Typical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197"/>
            <a:ext cx="9144000" cy="680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685800"/>
            <a:ext cx="304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Gartner 2009 Hype Curve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Clouds, Web2.0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Service Oriented Architectures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286000" y="762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096000" y="2819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419600" y="3581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6096000"/>
            <a:chOff x="0" y="0"/>
            <a:chExt cx="9144000" cy="6096000"/>
          </a:xfrm>
        </p:grpSpPr>
        <p:pic>
          <p:nvPicPr>
            <p:cNvPr id="108546" name="Picture 2" descr="http://weareorganizedchaos.com/wp-content/uploads/2010/08/Gartner-Hype-Cycle-Emerging-Technology-2010.jpg"/>
            <p:cNvPicPr>
              <a:picLocks noChangeAspect="1" noChangeArrowheads="1"/>
            </p:cNvPicPr>
            <p:nvPr/>
          </p:nvPicPr>
          <p:blipFill>
            <a:blip r:embed="rId4" cstate="print"/>
            <a:srcRect r="10000" b="6412"/>
            <a:stretch>
              <a:fillRect/>
            </a:stretch>
          </p:blipFill>
          <p:spPr bwMode="auto">
            <a:xfrm>
              <a:off x="0" y="0"/>
              <a:ext cx="9144000" cy="6096000"/>
            </a:xfrm>
            <a:prstGeom prst="rect">
              <a:avLst/>
            </a:prstGeom>
            <a:noFill/>
          </p:spPr>
        </p:pic>
        <p:sp>
          <p:nvSpPr>
            <p:cNvPr id="18" name="Left Arrow 17"/>
            <p:cNvSpPr/>
            <p:nvPr/>
          </p:nvSpPr>
          <p:spPr>
            <a:xfrm flipV="1">
              <a:off x="5181600" y="609600"/>
              <a:ext cx="978716" cy="533400"/>
            </a:xfrm>
            <a:prstGeom prst="leftArrow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108548" name="Picture 4" descr="Gartner Emerging Technology Benefit Matrix 20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76312" y="0"/>
                  <a:ext cx="8167688" cy="6858000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0" y="685800"/>
                  <a:ext cx="2514600" cy="60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4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Transformational</a:t>
                  </a:r>
                </a:p>
                <a:p>
                  <a:pPr algn="ctr"/>
                  <a:endParaRPr lang="en-US" sz="24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High</a:t>
                  </a:r>
                </a:p>
                <a:p>
                  <a:pPr algn="ctr"/>
                  <a:endParaRPr lang="en-US" sz="24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Moderate</a:t>
                  </a:r>
                </a:p>
                <a:p>
                  <a:pPr algn="ctr"/>
                  <a:endParaRPr lang="en-US" sz="24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Low</a:t>
                  </a:r>
                  <a:endParaRPr lang="en-US" sz="2400" b="1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4191000" y="838200"/>
                <a:ext cx="1524000" cy="1015663"/>
              </a:xfrm>
              <a:prstGeom prst="rect">
                <a:avLst/>
              </a:prstGeom>
              <a:solidFill>
                <a:srgbClr val="D9A40D"/>
              </a:solidFill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200" b="1" dirty="0" smtClean="0"/>
                  <a:t>Cloud Computing</a:t>
                </a:r>
              </a:p>
              <a:p>
                <a:endParaRPr lang="en-US" sz="1200" b="1" dirty="0" smtClean="0"/>
              </a:p>
              <a:p>
                <a:r>
                  <a:rPr lang="en-US" sz="1200" b="1" dirty="0" smtClean="0"/>
                  <a:t>Cloud Web Platforms</a:t>
                </a:r>
              </a:p>
              <a:p>
                <a:endParaRPr lang="en-US" sz="1200" b="1" dirty="0" smtClean="0"/>
              </a:p>
              <a:p>
                <a:r>
                  <a:rPr lang="en-US" sz="1200" b="1" dirty="0" smtClean="0"/>
                  <a:t>Media Tablet</a:t>
                </a:r>
                <a:endParaRPr lang="en-US" sz="1200" b="1" dirty="0"/>
              </a:p>
            </p:txBody>
          </p:sp>
        </p:grpSp>
        <p:sp>
          <p:nvSpPr>
            <p:cNvPr id="16" name="Left Arrow 15"/>
            <p:cNvSpPr/>
            <p:nvPr/>
          </p:nvSpPr>
          <p:spPr>
            <a:xfrm rot="18900000" flipV="1">
              <a:off x="5150656" y="197971"/>
              <a:ext cx="978716" cy="533400"/>
            </a:xfrm>
            <a:prstGeom prst="leftArrow">
              <a:avLst/>
            </a:prstGeom>
            <a:solidFill>
              <a:srgbClr val="D9A40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172192" cy="1143000"/>
          </a:xfrm>
        </p:spPr>
        <p:txBody>
          <a:bodyPr/>
          <a:lstStyle/>
          <a:p>
            <a:r>
              <a:rPr lang="en-US" b="1" dirty="0" smtClean="0"/>
              <a:t>FutureGrid Viral 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6" name="Picture 4" descr="C:\Documents and Settings\Geoffrey Fox\Desktop\cloud_com_mockup_11_4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167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2669" y="6096000"/>
            <a:ext cx="884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194 papers submitted to main track; 48 accepted; 4 days of tutorials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324600" cy="11429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 Centers Clouds &amp; </a:t>
            </a:r>
            <a:br>
              <a:rPr lang="en-US" b="1" dirty="0" smtClean="0"/>
            </a:br>
            <a:r>
              <a:rPr lang="en-US" b="1" dirty="0" smtClean="0"/>
              <a:t>Economies of Scale I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1034321"/>
            <a:ext cx="4750546" cy="495348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Range in size from “edge” facilities to </a:t>
            </a:r>
            <a:r>
              <a:rPr lang="en-US" sz="2800" dirty="0" err="1" smtClean="0"/>
              <a:t>megascale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Economies of scale</a:t>
            </a:r>
          </a:p>
          <a:p>
            <a:pPr marL="346075" lvl="1" indent="-234950">
              <a:buNone/>
            </a:pPr>
            <a:r>
              <a:rPr lang="en-US" sz="2400" dirty="0" smtClean="0"/>
              <a:t>Approximate costs for a small size center (1K servers) and a larger, 50K server center.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4854579" y="4531212"/>
            <a:ext cx="3908425" cy="2052025"/>
            <a:chOff x="1173163" y="1900238"/>
            <a:chExt cx="7002462" cy="3782297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1173163" y="1900238"/>
              <a:ext cx="7002462" cy="3508375"/>
              <a:chOff x="395785" y="1122323"/>
              <a:chExt cx="9582912" cy="4801897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95785" y="1132764"/>
                <a:ext cx="9582912" cy="4791456"/>
              </a:xfrm>
              <a:prstGeom prst="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" name="Picture 2" descr="http://upload.wikimedia.org/wikipedia/commons/thumb/c/c5/AmFBfield.svg/300px-AmFBfield.svg.png"/>
              <p:cNvPicPr>
                <a:picLocks noChangeArrowheads="1"/>
              </p:cNvPicPr>
              <p:nvPr/>
            </p:nvPicPr>
            <p:blipFill>
              <a:blip r:embed="rId3" cstate="print"/>
              <a:srcRect l="10240" t="3310" r="9920" b="3310"/>
              <a:stretch>
                <a:fillRect/>
              </a:stretch>
            </p:blipFill>
            <p:spPr bwMode="auto">
              <a:xfrm>
                <a:off x="398871" y="1122323"/>
                <a:ext cx="2743200" cy="146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67523" y="3016251"/>
              <a:ext cx="5032420" cy="26662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US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Each data center is </a:t>
              </a:r>
            </a:p>
            <a:p>
              <a:pPr algn="ctr" defTabSz="457200">
                <a:defRPr/>
              </a:pPr>
              <a:r>
                <a:rPr 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11.5 times </a:t>
              </a:r>
            </a:p>
            <a:p>
              <a:pPr algn="ctr" defTabSz="457200">
                <a:defRPr/>
              </a:pPr>
              <a:r>
                <a:rPr lang="en-US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size of a football field</a:t>
              </a:r>
            </a:p>
            <a:p>
              <a:pPr algn="ctr" defTabSz="457200">
                <a:defRPr/>
              </a:pPr>
              <a:endPara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datacente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749" y="1252475"/>
            <a:ext cx="3936255" cy="295605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4038601"/>
          <a:ext cx="4419600" cy="237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45"/>
                <a:gridCol w="1160145"/>
                <a:gridCol w="1215390"/>
                <a:gridCol w="883920"/>
              </a:tblGrid>
              <a:tr h="671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Technology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 in small-sized</a:t>
                      </a:r>
                      <a:r>
                        <a:rPr lang="en-US" sz="1200" baseline="0" dirty="0" smtClean="0"/>
                        <a:t> Data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 in Large</a:t>
                      </a:r>
                      <a:r>
                        <a:rPr lang="en-US" sz="1200" baseline="0" dirty="0" smtClean="0"/>
                        <a:t> Data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Ratio</a:t>
                      </a:r>
                      <a:endParaRPr lang="en-US" sz="1200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$95 per Mbps/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$13 per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Mbps/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7.1</a:t>
                      </a:r>
                      <a:endParaRPr lang="en-US" sz="1200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$2.20 per GB/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$0.40 per GB/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5.7</a:t>
                      </a:r>
                      <a:endParaRPr lang="en-US" sz="1200" dirty="0"/>
                    </a:p>
                  </a:txBody>
                  <a:tcPr/>
                </a:tc>
              </a:tr>
              <a:tr h="671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Administration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~140 servers/</a:t>
                      </a:r>
                    </a:p>
                    <a:p>
                      <a:r>
                        <a:rPr lang="en-US" sz="1200" dirty="0" smtClean="0"/>
                        <a:t>Administrator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&gt;1000 Servers/</a:t>
                      </a:r>
                    </a:p>
                    <a:p>
                      <a:r>
                        <a:rPr lang="en-US" sz="1200" dirty="0" smtClean="0"/>
                        <a:t>Administrator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7.1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11"/>
          <p:cNvGrpSpPr/>
          <p:nvPr/>
        </p:nvGrpSpPr>
        <p:grpSpPr>
          <a:xfrm>
            <a:off x="-1" y="3643173"/>
            <a:ext cx="9144001" cy="3046988"/>
            <a:chOff x="-1" y="3943350"/>
            <a:chExt cx="9144001" cy="3046988"/>
          </a:xfrm>
        </p:grpSpPr>
        <p:sp>
          <p:nvSpPr>
            <p:cNvPr id="13" name="TextBox 12"/>
            <p:cNvSpPr txBox="1"/>
            <p:nvPr/>
          </p:nvSpPr>
          <p:spPr>
            <a:xfrm>
              <a:off x="-1" y="3943350"/>
              <a:ext cx="4991725" cy="3046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2 Google warehouses of computers on the banks of the Columbia River, in The </a:t>
              </a:r>
              <a:r>
                <a:rPr lang="en-US" sz="2400" dirty="0" err="1" smtClean="0">
                  <a:solidFill>
                    <a:prstClr val="black"/>
                  </a:solidFill>
                </a:rPr>
                <a:t>Dalles</a:t>
              </a:r>
              <a:r>
                <a:rPr lang="en-US" sz="2400" dirty="0" smtClean="0">
                  <a:solidFill>
                    <a:prstClr val="black"/>
                  </a:solidFill>
                </a:rPr>
                <a:t>, Oregon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</a:rPr>
                <a:t>Such centers use 20MW-200MW 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</a:rPr>
                <a:t>(Future) each  with 150 watts per CPU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</a:rPr>
                <a:t>Save money from large size, positioning with cheap power and access with Internet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91724" y="3943350"/>
              <a:ext cx="4152276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C8C1C-C7DF-4071-8522-5AB5116975BF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67825"/>
            <a:ext cx="2514600" cy="369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7210"/>
            <a:ext cx="6100997" cy="35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0" y="896910"/>
            <a:ext cx="8991600" cy="2590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 Builds giant data centers with 100,000’s of computers;</a:t>
            </a:r>
            <a:br>
              <a:rPr lang="en-US" sz="2400" dirty="0" smtClean="0"/>
            </a:br>
            <a:r>
              <a:rPr lang="en-US" sz="2400" dirty="0" smtClean="0"/>
              <a:t> ~ 200-1000 to a shipping container with Internet access</a:t>
            </a:r>
          </a:p>
          <a:p>
            <a:r>
              <a:rPr lang="en-US" sz="2400" dirty="0" smtClean="0"/>
              <a:t>“Microsoft will cram between 150 and 220 shipping containers filled with data center gear into a new 500,000 square foot Chicago facility. This move marks the most significant, public use of the shipping container systems popularized by the likes of Sun Microsystems and </a:t>
            </a:r>
            <a:r>
              <a:rPr lang="en-US" sz="2400" dirty="0" err="1" smtClean="0"/>
              <a:t>Rackable</a:t>
            </a:r>
            <a:r>
              <a:rPr lang="en-US" sz="2400" dirty="0" smtClean="0"/>
              <a:t> Systems to date.”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94085" y="120650"/>
            <a:ext cx="5636302" cy="64135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Data Centers, Clouds </a:t>
            </a:r>
            <a:br>
              <a:rPr lang="en-US" sz="3200" b="1" dirty="0" smtClean="0"/>
            </a:br>
            <a:r>
              <a:rPr lang="en-US" sz="3200" b="1" dirty="0" smtClean="0"/>
              <a:t>&amp; Economies of Scale II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X as a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Software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</a:t>
            </a:r>
            <a:r>
              <a:rPr lang="en-US" sz="2400" dirty="0" smtClean="0"/>
              <a:t> imply software capabilities </a:t>
            </a:r>
            <a:br>
              <a:rPr lang="en-US" sz="2400" dirty="0" smtClean="0"/>
            </a:br>
            <a:r>
              <a:rPr lang="en-US" sz="2400" dirty="0" smtClean="0"/>
              <a:t>(programs) have a service (messaging) interface</a:t>
            </a:r>
          </a:p>
          <a:p>
            <a:pPr lvl="1"/>
            <a:r>
              <a:rPr lang="en-US" sz="2000" dirty="0" smtClean="0"/>
              <a:t>Applying systematically reduces system complexity to being linear in number of components</a:t>
            </a:r>
          </a:p>
          <a:p>
            <a:pPr lvl="1"/>
            <a:r>
              <a:rPr lang="en-US" sz="2000" dirty="0" smtClean="0"/>
              <a:t>Access via messaging rather than by installing in /</a:t>
            </a:r>
            <a:r>
              <a:rPr lang="en-US" sz="2000" dirty="0" err="1" smtClean="0"/>
              <a:t>usr</a:t>
            </a:r>
            <a:r>
              <a:rPr lang="en-US" sz="2000" dirty="0" smtClean="0"/>
              <a:t>/bin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Infrastructure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HaaS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Hardware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 </a:t>
            </a:r>
            <a:r>
              <a:rPr lang="en-US" sz="2400" dirty="0" smtClean="0"/>
              <a:t>– get your computer time with a credit card and with a Web interface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Platform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IaaS</a:t>
            </a:r>
            <a:r>
              <a:rPr lang="en-US" sz="2400" dirty="0" smtClean="0"/>
              <a:t> plus core software capabilities on which you build  </a:t>
            </a:r>
            <a:r>
              <a:rPr lang="en-US" sz="2400" dirty="0" smtClean="0">
                <a:solidFill>
                  <a:srgbClr val="FF0000"/>
                </a:solidFill>
              </a:rPr>
              <a:t>SaaS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Cyberinfrastructure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is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“Research as a Service”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HazaaS</a:t>
            </a:r>
            <a:r>
              <a:rPr lang="en-US" sz="2400" b="1" dirty="0" smtClean="0"/>
              <a:t> is </a:t>
            </a:r>
            <a:r>
              <a:rPr lang="en-US" sz="2400" b="1" dirty="0" smtClean="0">
                <a:solidFill>
                  <a:srgbClr val="FF0000"/>
                </a:solidFill>
              </a:rPr>
              <a:t>Hazard Forecasting </a:t>
            </a:r>
            <a:r>
              <a:rPr lang="en-US" sz="2400" b="1" dirty="0" smtClean="0"/>
              <a:t>as a </a:t>
            </a:r>
            <a:r>
              <a:rPr lang="en-US" sz="2400" b="1" dirty="0" smtClean="0">
                <a:solidFill>
                  <a:srgbClr val="FF0000"/>
                </a:solidFill>
              </a:rPr>
              <a:t>Service</a:t>
            </a:r>
            <a:endParaRPr lang="en-US" sz="2400" b="1" dirty="0" smtClean="0"/>
          </a:p>
          <a:p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6200" y="4257675"/>
            <a:ext cx="8772525" cy="2524125"/>
            <a:chOff x="76200" y="4257675"/>
            <a:chExt cx="8772525" cy="2524125"/>
          </a:xfrm>
        </p:grpSpPr>
        <p:pic>
          <p:nvPicPr>
            <p:cNvPr id="4403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4953000"/>
              <a:ext cx="122872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6" name="Picture 4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5867400"/>
              <a:ext cx="838200" cy="795552"/>
            </a:xfrm>
            <a:prstGeom prst="rect">
              <a:avLst/>
            </a:prstGeom>
            <a:noFill/>
          </p:spPr>
        </p:pic>
        <p:grpSp>
          <p:nvGrpSpPr>
            <p:cNvPr id="4" name="Group 19"/>
            <p:cNvGrpSpPr/>
            <p:nvPr/>
          </p:nvGrpSpPr>
          <p:grpSpPr>
            <a:xfrm>
              <a:off x="6324600" y="4257675"/>
              <a:ext cx="2524125" cy="2524125"/>
              <a:chOff x="6324600" y="4191000"/>
              <a:chExt cx="2524125" cy="2524125"/>
            </a:xfrm>
          </p:grpSpPr>
          <p:pic>
            <p:nvPicPr>
              <p:cNvPr id="4403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24600" y="4191000"/>
                <a:ext cx="2524125" cy="2524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35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72325" y="4352925"/>
                <a:ext cx="457200" cy="339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762017" y="5572125"/>
                <a:ext cx="41030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40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086725" y="5038725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41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248525" y="5953125"/>
                <a:ext cx="818766" cy="547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42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019925" y="5191125"/>
                <a:ext cx="3429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43" name="Picture 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086725" y="5572125"/>
                <a:ext cx="206181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467725" y="5724525"/>
                <a:ext cx="183066" cy="21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0"/>
            <p:cNvGrpSpPr/>
            <p:nvPr/>
          </p:nvGrpSpPr>
          <p:grpSpPr>
            <a:xfrm>
              <a:off x="1676400" y="4267200"/>
              <a:ext cx="1076325" cy="1076325"/>
              <a:chOff x="6324600" y="4191000"/>
              <a:chExt cx="2524125" cy="2524125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24600" y="4191000"/>
                <a:ext cx="2524125" cy="2524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172325" y="4352925"/>
                <a:ext cx="457200" cy="339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762017" y="5572125"/>
                <a:ext cx="41030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086725" y="5038725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9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248525" y="5953125"/>
                <a:ext cx="818766" cy="547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019925" y="5191125"/>
                <a:ext cx="3429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086725" y="5572125"/>
                <a:ext cx="206181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1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467725" y="5724525"/>
                <a:ext cx="183066" cy="21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4044" name="Picture 12"/>
            <p:cNvPicPr>
              <a:picLocks noChangeAspect="1" noChangeArrowheads="1"/>
            </p:cNvPicPr>
            <p:nvPr/>
          </p:nvPicPr>
          <p:blipFill>
            <a:blip r:embed="rId21" cstate="print"/>
            <a:srcRect l="21192" r="15232"/>
            <a:stretch>
              <a:fillRect/>
            </a:stretch>
          </p:blipFill>
          <p:spPr bwMode="auto">
            <a:xfrm>
              <a:off x="2286000" y="5943600"/>
              <a:ext cx="457200" cy="527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5" name="Picture 13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971800" y="5943600"/>
              <a:ext cx="304800" cy="54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76200" y="4572000"/>
              <a:ext cx="1547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Other Services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8600" y="6019800"/>
              <a:ext cx="815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Clients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971800" y="4572000"/>
              <a:ext cx="3200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352800" y="6172200"/>
              <a:ext cx="2819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Philosophy of </a:t>
            </a:r>
            <a:br>
              <a:rPr lang="en-US" dirty="0" smtClean="0"/>
            </a:br>
            <a:r>
              <a:rPr lang="en-US" dirty="0" smtClean="0"/>
              <a:t>Clouds and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Clouds</a:t>
            </a:r>
            <a:r>
              <a:rPr lang="en-US" sz="2800" dirty="0" smtClean="0"/>
              <a:t> are (by definition) commercially supported approach to large scale computing</a:t>
            </a:r>
          </a:p>
          <a:p>
            <a:pPr lvl="1"/>
            <a:r>
              <a:rPr lang="en-US" sz="2400" dirty="0" smtClean="0"/>
              <a:t>So we should expect </a:t>
            </a:r>
            <a:r>
              <a:rPr lang="en-US" sz="2400" dirty="0" smtClean="0">
                <a:solidFill>
                  <a:srgbClr val="FF0000"/>
                </a:solidFill>
              </a:rPr>
              <a:t>Clouds to replace Compute Grids</a:t>
            </a:r>
          </a:p>
          <a:p>
            <a:pPr lvl="1"/>
            <a:r>
              <a:rPr lang="en-US" sz="2400" dirty="0" smtClean="0"/>
              <a:t>Current Grid technology involves “non-commercial” software solutions which are hard to evolve/sustain</a:t>
            </a:r>
          </a:p>
          <a:p>
            <a:pPr lvl="1"/>
            <a:r>
              <a:rPr lang="en-US" sz="2400" dirty="0" smtClean="0"/>
              <a:t>Maybe Clouds </a:t>
            </a:r>
            <a:r>
              <a:rPr lang="en-US" sz="2400" dirty="0" smtClean="0">
                <a:solidFill>
                  <a:srgbClr val="FF0000"/>
                </a:solidFill>
              </a:rPr>
              <a:t>~4% IT </a:t>
            </a:r>
            <a:r>
              <a:rPr lang="en-US" sz="2400" dirty="0" smtClean="0"/>
              <a:t>expenditure 2008 growing to </a:t>
            </a:r>
            <a:r>
              <a:rPr lang="en-US" sz="2400" dirty="0" smtClean="0">
                <a:solidFill>
                  <a:srgbClr val="FF0000"/>
                </a:solidFill>
              </a:rPr>
              <a:t>14% </a:t>
            </a:r>
            <a:r>
              <a:rPr lang="en-US" sz="2400" dirty="0" smtClean="0"/>
              <a:t>in 2012 (IDC Estimate)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Public Clouds </a:t>
            </a:r>
            <a:r>
              <a:rPr lang="en-US" sz="2800" dirty="0" smtClean="0"/>
              <a:t>are broadly accessible resources like Amazon and Microsoft Azure – powerful but not easy to customize and perhaps data trust/privacy issues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Private Clouds </a:t>
            </a:r>
            <a:r>
              <a:rPr lang="en-US" sz="2800" dirty="0" smtClean="0"/>
              <a:t>run similar software and mechanisms but on “your own computers” (not clear if still elastic)</a:t>
            </a:r>
          </a:p>
          <a:p>
            <a:pPr lvl="1"/>
            <a:r>
              <a:rPr lang="en-US" sz="2400" dirty="0" smtClean="0"/>
              <a:t>Platform features such as Queues, Tables, Databases </a:t>
            </a:r>
            <a:r>
              <a:rPr lang="en-US" sz="2400" dirty="0" smtClean="0"/>
              <a:t>currently limited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Services</a:t>
            </a:r>
            <a:r>
              <a:rPr lang="en-US" sz="2800" dirty="0" smtClean="0"/>
              <a:t> still are correct architecture with either REST (Web 2.0) or Web  Services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Clusters </a:t>
            </a:r>
            <a:r>
              <a:rPr lang="en-US" sz="2800" dirty="0" smtClean="0"/>
              <a:t>are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still critical </a:t>
            </a:r>
            <a:r>
              <a:rPr lang="en-US" sz="2800" dirty="0" smtClean="0"/>
              <a:t>concept for MPI or Cloud software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019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Grids MPI and Clouds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are useful for </a:t>
            </a:r>
            <a:r>
              <a:rPr lang="en-US" b="1" dirty="0" smtClean="0"/>
              <a:t>managing distributed systems</a:t>
            </a:r>
          </a:p>
          <a:p>
            <a:pPr lvl="1"/>
            <a:r>
              <a:rPr lang="en-US" dirty="0" smtClean="0"/>
              <a:t>Pioneered service model for Science</a:t>
            </a:r>
          </a:p>
          <a:p>
            <a:pPr lvl="1"/>
            <a:r>
              <a:rPr lang="en-US" dirty="0" smtClean="0"/>
              <a:t>Developed importance of </a:t>
            </a:r>
            <a:r>
              <a:rPr lang="en-US" dirty="0" smtClean="0">
                <a:solidFill>
                  <a:srgbClr val="FF0000"/>
                </a:solidFill>
              </a:rPr>
              <a:t>Workflow</a:t>
            </a:r>
          </a:p>
          <a:p>
            <a:pPr lvl="1"/>
            <a:r>
              <a:rPr lang="en-US" dirty="0" smtClean="0"/>
              <a:t>Performance issues – communication latency – intrinsic to distributed systems</a:t>
            </a:r>
          </a:p>
          <a:p>
            <a:pPr lvl="1"/>
            <a:r>
              <a:rPr lang="en-US" dirty="0" smtClean="0"/>
              <a:t>Can never run </a:t>
            </a:r>
            <a:r>
              <a:rPr lang="en-US" dirty="0" smtClean="0"/>
              <a:t>large differential </a:t>
            </a:r>
            <a:r>
              <a:rPr lang="en-US" dirty="0" smtClean="0"/>
              <a:t>equation based simulations or </a:t>
            </a:r>
            <a:r>
              <a:rPr lang="en-US" dirty="0" smtClean="0"/>
              <a:t>datamining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Clouds</a:t>
            </a:r>
            <a:r>
              <a:rPr lang="en-US" b="1" dirty="0" smtClean="0"/>
              <a:t> can execute any job class that was good for Grids </a:t>
            </a:r>
            <a:r>
              <a:rPr lang="en-US" dirty="0" smtClean="0"/>
              <a:t>plus</a:t>
            </a:r>
          </a:p>
          <a:p>
            <a:pPr lvl="1"/>
            <a:r>
              <a:rPr lang="en-US" dirty="0" smtClean="0"/>
              <a:t>More attractive due to platform plus </a:t>
            </a:r>
            <a:r>
              <a:rPr lang="en-US" b="1" dirty="0" smtClean="0">
                <a:solidFill>
                  <a:srgbClr val="FF0000"/>
                </a:solidFill>
              </a:rPr>
              <a:t>elastic </a:t>
            </a:r>
            <a:r>
              <a:rPr lang="en-US" dirty="0" smtClean="0"/>
              <a:t>on-demand model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MapReduce</a:t>
            </a:r>
            <a:r>
              <a:rPr lang="en-US" b="1" dirty="0" smtClean="0"/>
              <a:t> easier to use than MPI for parallel jobs</a:t>
            </a:r>
          </a:p>
          <a:p>
            <a:pPr lvl="1"/>
            <a:r>
              <a:rPr lang="en-US" dirty="0" smtClean="0"/>
              <a:t>Currently have performance limitations due to poor affinity (locality) for compute-compute (MPI) and Compute-data </a:t>
            </a:r>
          </a:p>
          <a:p>
            <a:pPr lvl="1"/>
            <a:r>
              <a:rPr lang="en-US" dirty="0" smtClean="0"/>
              <a:t>These limitations are not “inevitable” and should  gradually improve as in July 13 Amazon Cluster announcement</a:t>
            </a:r>
          </a:p>
          <a:p>
            <a:pPr lvl="1"/>
            <a:r>
              <a:rPr lang="en-US" dirty="0" smtClean="0"/>
              <a:t>Will </a:t>
            </a:r>
            <a:r>
              <a:rPr lang="en-US" dirty="0" smtClean="0"/>
              <a:t>probably never </a:t>
            </a:r>
            <a:r>
              <a:rPr lang="en-US" dirty="0" smtClean="0"/>
              <a:t>be best for most sophisticated parallel differential equation based simulations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Classic Supercomputers </a:t>
            </a:r>
            <a:r>
              <a:rPr lang="en-US" dirty="0" smtClean="0"/>
              <a:t>(MPI Engines) run </a:t>
            </a:r>
            <a:r>
              <a:rPr lang="en-US" b="1" dirty="0" smtClean="0"/>
              <a:t>communication demanding differential equation based simulations </a:t>
            </a:r>
            <a:endParaRPr lang="en-US" b="1" dirty="0" smtClean="0"/>
          </a:p>
          <a:p>
            <a:pPr lvl="1"/>
            <a:r>
              <a:rPr lang="en-US" b="1" dirty="0" smtClean="0"/>
              <a:t>MapReduce and Clouds replaces MPI </a:t>
            </a:r>
            <a:r>
              <a:rPr lang="en-US" dirty="0" smtClean="0"/>
              <a:t>for other problems</a:t>
            </a:r>
          </a:p>
          <a:p>
            <a:pPr lvl="1"/>
            <a:r>
              <a:rPr lang="en-US" dirty="0" smtClean="0"/>
              <a:t>Much more data processed today by MapReduce than MPI (Industry Informational Retrieval ~50 </a:t>
            </a:r>
            <a:r>
              <a:rPr lang="en-US" dirty="0" err="1" smtClean="0"/>
              <a:t>Petabytes</a:t>
            </a:r>
            <a:r>
              <a:rPr lang="en-US" dirty="0" smtClean="0"/>
              <a:t> per day)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MapReduce “File/Data Repository” Parallelism</a:t>
            </a:r>
            <a:endParaRPr lang="en-US" sz="32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209800" y="3963988"/>
              <a:ext cx="1295400" cy="3032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2209800" y="3352800"/>
              <a:ext cx="1295400" cy="5334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58414" y="2368034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53814" y="2368034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73014" y="2368034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116014" y="2368034"/>
            <a:ext cx="8849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429000" y="6858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Map</a:t>
            </a:r>
            <a:r>
              <a:rPr lang="en-US" sz="2000" dirty="0" smtClean="0">
                <a:solidFill>
                  <a:prstClr val="black"/>
                </a:solidFill>
              </a:rPr>
              <a:t>      = (data parallel) computation reading and writing data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Reduce</a:t>
            </a:r>
            <a:r>
              <a:rPr lang="en-US" sz="2000" dirty="0" smtClean="0">
                <a:solidFill>
                  <a:prstClr val="black"/>
                </a:solidFill>
              </a:rPr>
              <a:t> = Collective/Consolidation phase e.g. forming multiple global sums as in histogram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Portals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/Users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6" name="Group 155"/>
          <p:cNvGrpSpPr/>
          <p:nvPr/>
        </p:nvGrpSpPr>
        <p:grpSpPr>
          <a:xfrm>
            <a:off x="152400" y="838200"/>
            <a:ext cx="2819400" cy="2045732"/>
            <a:chOff x="152400" y="762000"/>
            <a:chExt cx="2819400" cy="2045732"/>
          </a:xfrm>
        </p:grpSpPr>
        <p:sp>
          <p:nvSpPr>
            <p:cNvPr id="100" name="TextBox 99"/>
            <p:cNvSpPr txBox="1"/>
            <p:nvPr/>
          </p:nvSpPr>
          <p:spPr>
            <a:xfrm>
              <a:off x="914400" y="762000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Instruments</a:t>
              </a: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66800" y="2438400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Disks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rot="5400000">
              <a:off x="456406" y="2438400"/>
              <a:ext cx="610394" cy="794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>
              <a:off x="1981200" y="2438400"/>
              <a:ext cx="610394" cy="794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86" name="Picture 2" descr="http://upload.wikimedia.org/wikipedia/commons/8/8d/GPS_Satellite_NASA_art-iif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52600" y="1143000"/>
              <a:ext cx="1219200" cy="976815"/>
            </a:xfrm>
            <a:prstGeom prst="rect">
              <a:avLst/>
            </a:prstGeom>
            <a:noFill/>
          </p:spPr>
        </p:pic>
        <p:pic>
          <p:nvPicPr>
            <p:cNvPr id="16388" name="Picture 4" descr="https://researchcomputing.northwestern.edu/sites/default/files/images/Install_plan_Nov2008-incl-dat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400" y="1143000"/>
              <a:ext cx="1447800" cy="939002"/>
            </a:xfrm>
            <a:prstGeom prst="rect">
              <a:avLst/>
            </a:prstGeom>
            <a:noFill/>
          </p:spPr>
        </p:pic>
      </p:grpSp>
      <p:grpSp>
        <p:nvGrpSpPr>
          <p:cNvPr id="158" name="Group 157"/>
          <p:cNvGrpSpPr/>
          <p:nvPr/>
        </p:nvGrpSpPr>
        <p:grpSpPr>
          <a:xfrm>
            <a:off x="0" y="914400"/>
            <a:ext cx="3200400" cy="5943600"/>
            <a:chOff x="0" y="914400"/>
            <a:chExt cx="3200400" cy="5943600"/>
          </a:xfrm>
        </p:grpSpPr>
        <p:sp>
          <p:nvSpPr>
            <p:cNvPr id="143" name="Rectangle 142"/>
            <p:cNvSpPr/>
            <p:nvPr/>
          </p:nvSpPr>
          <p:spPr>
            <a:xfrm>
              <a:off x="0" y="914400"/>
              <a:ext cx="3124200" cy="5943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57200" y="12192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Data could just define a set of simulations</a:t>
              </a:r>
              <a:endParaRPr lang="en-US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85800" y="3352800"/>
              <a:ext cx="19812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Specify parameters for separate earthquake system simulation ensemble runs</a:t>
              </a:r>
            </a:p>
            <a:p>
              <a:endParaRPr lang="en-US" sz="2000" dirty="0"/>
            </a:p>
          </p:txBody>
        </p:sp>
        <p:cxnSp>
          <p:nvCxnSpPr>
            <p:cNvPr id="146" name="Straight Arrow Connector 145"/>
            <p:cNvCxnSpPr/>
            <p:nvPr/>
          </p:nvCxnSpPr>
          <p:spPr>
            <a:xfrm>
              <a:off x="25146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2514600" y="38100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2514600" y="43434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2514600" y="5029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>
              <a:off x="2514600" y="56388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2514600" y="6324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5400000">
              <a:off x="953294" y="4837906"/>
              <a:ext cx="3124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lowchart: Connector 116"/>
          <p:cNvSpPr/>
          <p:nvPr/>
        </p:nvSpPr>
        <p:spPr>
          <a:xfrm>
            <a:off x="6019800" y="2819400"/>
            <a:ext cx="152400" cy="1524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 pitchFamily="-64" charset="-128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D81557-6509-4291-BEAB-5C8EADD59898}" type="slidenum">
              <a:rPr lang="en-US">
                <a:solidFill>
                  <a:srgbClr val="898989"/>
                </a:solidFill>
              </a:rPr>
              <a:pPr/>
              <a:t>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66564" name="Title 1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73914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64" charset="-128"/>
              </a:rPr>
              <a:t>Processing Real-Time GPS Streams</a:t>
            </a:r>
            <a:endParaRPr lang="en-US" dirty="0" smtClean="0">
              <a:ea typeface="ＭＳ Ｐゴシック" pitchFamily="-64" charset="-128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810000" y="2254624"/>
            <a:ext cx="6096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ryo2nb</a:t>
              </a:r>
            </a:p>
          </p:txBody>
        </p:sp>
      </p:grpSp>
      <p:sp>
        <p:nvSpPr>
          <p:cNvPr id="62" name="Cube 61"/>
          <p:cNvSpPr>
            <a:spLocks noChangeArrowheads="1"/>
          </p:cNvSpPr>
          <p:nvPr/>
        </p:nvSpPr>
        <p:spPr bwMode="auto">
          <a:xfrm>
            <a:off x="1981200" y="1905000"/>
            <a:ext cx="762000" cy="1143000"/>
          </a:xfrm>
          <a:prstGeom prst="cube">
            <a:avLst>
              <a:gd name="adj" fmla="val 9880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91" name="Cloud 90"/>
          <p:cNvSpPr/>
          <p:nvPr/>
        </p:nvSpPr>
        <p:spPr>
          <a:xfrm>
            <a:off x="838200" y="1676400"/>
            <a:ext cx="533400" cy="533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92" name="Cloud 91"/>
          <p:cNvSpPr/>
          <p:nvPr/>
        </p:nvSpPr>
        <p:spPr>
          <a:xfrm>
            <a:off x="457200" y="2209800"/>
            <a:ext cx="609600" cy="533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93" name="Cloud 92"/>
          <p:cNvSpPr/>
          <p:nvPr/>
        </p:nvSpPr>
        <p:spPr>
          <a:xfrm>
            <a:off x="609600" y="2743200"/>
            <a:ext cx="609600" cy="533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97" name="Right Arrow 96"/>
          <p:cNvSpPr/>
          <p:nvPr/>
        </p:nvSpPr>
        <p:spPr>
          <a:xfrm rot="501375">
            <a:off x="1374775" y="2165350"/>
            <a:ext cx="493713" cy="8572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98" name="Right Arrow 97"/>
          <p:cNvSpPr/>
          <p:nvPr/>
        </p:nvSpPr>
        <p:spPr>
          <a:xfrm rot="20689462">
            <a:off x="1374775" y="2625725"/>
            <a:ext cx="493713" cy="8572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1143000" y="2314575"/>
            <a:ext cx="914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prstClr val="black"/>
                </a:solidFill>
              </a:rPr>
              <a:t>Raw Data</a:t>
            </a:r>
          </a:p>
        </p:txBody>
      </p:sp>
      <p:sp>
        <p:nvSpPr>
          <p:cNvPr id="100" name="Rounded Rectangle 99"/>
          <p:cNvSpPr>
            <a:spLocks noChangeArrowheads="1"/>
          </p:cNvSpPr>
          <p:nvPr/>
        </p:nvSpPr>
        <p:spPr bwMode="auto">
          <a:xfrm>
            <a:off x="2743200" y="2057400"/>
            <a:ext cx="5334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100" b="1">
                <a:solidFill>
                  <a:srgbClr val="0D0D0D"/>
                </a:solidFill>
              </a:rPr>
              <a:t>7010</a:t>
            </a:r>
          </a:p>
        </p:txBody>
      </p:sp>
      <p:sp>
        <p:nvSpPr>
          <p:cNvPr id="101" name="Rounded Rectangle 100"/>
          <p:cNvSpPr>
            <a:spLocks noChangeArrowheads="1"/>
          </p:cNvSpPr>
          <p:nvPr/>
        </p:nvSpPr>
        <p:spPr bwMode="auto">
          <a:xfrm>
            <a:off x="2743200" y="2362200"/>
            <a:ext cx="5334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100" b="1">
                <a:solidFill>
                  <a:srgbClr val="0D0D0D"/>
                </a:solidFill>
              </a:rPr>
              <a:t>7011</a:t>
            </a:r>
          </a:p>
        </p:txBody>
      </p:sp>
      <p:sp>
        <p:nvSpPr>
          <p:cNvPr id="102" name="Rounded Rectangle 101"/>
          <p:cNvSpPr>
            <a:spLocks noChangeArrowheads="1"/>
          </p:cNvSpPr>
          <p:nvPr/>
        </p:nvSpPr>
        <p:spPr bwMode="auto">
          <a:xfrm>
            <a:off x="2743200" y="2667000"/>
            <a:ext cx="5334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100" b="1">
                <a:solidFill>
                  <a:srgbClr val="0D0D0D"/>
                </a:solidFill>
              </a:rPr>
              <a:t>7012</a:t>
            </a:r>
          </a:p>
        </p:txBody>
      </p:sp>
      <p:sp>
        <p:nvSpPr>
          <p:cNvPr id="66576" name="TextBox 102"/>
          <p:cNvSpPr txBox="1">
            <a:spLocks noChangeArrowheads="1"/>
          </p:cNvSpPr>
          <p:nvPr/>
        </p:nvSpPr>
        <p:spPr bwMode="auto">
          <a:xfrm>
            <a:off x="2743200" y="1600200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prstClr val="black"/>
                </a:solidFill>
              </a:rPr>
              <a:t>RYO</a:t>
            </a:r>
            <a:br>
              <a:rPr lang="en-US" sz="1100" b="1">
                <a:solidFill>
                  <a:prstClr val="black"/>
                </a:solidFill>
              </a:rPr>
            </a:br>
            <a:r>
              <a:rPr lang="en-US" sz="1100" b="1">
                <a:solidFill>
                  <a:prstClr val="black"/>
                </a:solidFill>
              </a:rPr>
              <a:t>Ports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064125" y="1895475"/>
            <a:ext cx="1108075" cy="1076325"/>
            <a:chOff x="1981199" y="2590799"/>
            <a:chExt cx="1219200" cy="1219200"/>
          </a:xfrm>
        </p:grpSpPr>
        <p:sp>
          <p:nvSpPr>
            <p:cNvPr id="64" name="Oval 63"/>
            <p:cNvSpPr/>
            <p:nvPr/>
          </p:nvSpPr>
          <p:spPr>
            <a:xfrm>
              <a:off x="1981199" y="2590799"/>
              <a:ext cx="1219200" cy="1219200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 4"/>
            <p:cNvSpPr/>
            <p:nvPr/>
          </p:nvSpPr>
          <p:spPr>
            <a:xfrm>
              <a:off x="2159748" y="2769348"/>
              <a:ext cx="862104" cy="862104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anchor="ctr"/>
            <a:lstStyle/>
            <a:p>
              <a:pPr algn="ctr" defTabSz="957263">
                <a:lnSpc>
                  <a:spcPct val="90000"/>
                </a:lnSpc>
                <a:spcAft>
                  <a:spcPct val="35000"/>
                </a:spcAft>
              </a:pPr>
              <a:r>
                <a:rPr lang="en-US" b="1">
                  <a:solidFill>
                    <a:srgbClr val="FFFFFF"/>
                  </a:solidFill>
                  <a:ea typeface="ＭＳ Ｐゴシック" pitchFamily="-64" charset="-128"/>
                </a:rPr>
                <a:t>NB Server </a:t>
              </a:r>
            </a:p>
          </p:txBody>
        </p:sp>
      </p:grpSp>
      <p:sp>
        <p:nvSpPr>
          <p:cNvPr id="67" name="Flowchart: Connector 66"/>
          <p:cNvSpPr/>
          <p:nvPr/>
        </p:nvSpPr>
        <p:spPr>
          <a:xfrm>
            <a:off x="4835525" y="2352675"/>
            <a:ext cx="152400" cy="1524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cxnSp>
        <p:nvCxnSpPr>
          <p:cNvPr id="69" name="Curved Connector 68"/>
          <p:cNvCxnSpPr>
            <a:stCxn id="100" idx="3"/>
            <a:endCxn id="16" idx="1"/>
          </p:cNvCxnSpPr>
          <p:nvPr/>
        </p:nvCxnSpPr>
        <p:spPr>
          <a:xfrm>
            <a:off x="3276600" y="2171700"/>
            <a:ext cx="546100" cy="250825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Connector 70"/>
          <p:cNvSpPr/>
          <p:nvPr/>
        </p:nvSpPr>
        <p:spPr>
          <a:xfrm>
            <a:off x="5410200" y="1676400"/>
            <a:ext cx="152400" cy="1524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72" name="Flowchart: Connector 71"/>
          <p:cNvSpPr/>
          <p:nvPr/>
        </p:nvSpPr>
        <p:spPr>
          <a:xfrm>
            <a:off x="6019800" y="1828800"/>
            <a:ext cx="152400" cy="1524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cxnSp>
        <p:nvCxnSpPr>
          <p:cNvPr id="75" name="Curved Connector 74"/>
          <p:cNvCxnSpPr>
            <a:endCxn id="67" idx="2"/>
          </p:cNvCxnSpPr>
          <p:nvPr/>
        </p:nvCxnSpPr>
        <p:spPr>
          <a:xfrm>
            <a:off x="4406900" y="2422525"/>
            <a:ext cx="428625" cy="6350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80"/>
          <p:cNvGrpSpPr/>
          <p:nvPr/>
        </p:nvGrpSpPr>
        <p:grpSpPr>
          <a:xfrm>
            <a:off x="4572000" y="1371600"/>
            <a:ext cx="6096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2" name="Rounded Rectangle 81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83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ryo2ascii</a:t>
              </a:r>
            </a:p>
          </p:txBody>
        </p:sp>
      </p:grpSp>
      <p:cxnSp>
        <p:nvCxnSpPr>
          <p:cNvPr id="84" name="Curved Connector 83"/>
          <p:cNvCxnSpPr>
            <a:stCxn id="67" idx="0"/>
          </p:cNvCxnSpPr>
          <p:nvPr/>
        </p:nvCxnSpPr>
        <p:spPr>
          <a:xfrm rot="16200000" flipV="1">
            <a:off x="4335463" y="1776412"/>
            <a:ext cx="812800" cy="339725"/>
          </a:xfrm>
          <a:prstGeom prst="curvedConnector4">
            <a:avLst>
              <a:gd name="adj1" fmla="val 39669"/>
              <a:gd name="adj2" fmla="val 167347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71" idx="1"/>
          </p:cNvCxnSpPr>
          <p:nvPr/>
        </p:nvCxnSpPr>
        <p:spPr>
          <a:xfrm>
            <a:off x="5168900" y="1539875"/>
            <a:ext cx="263525" cy="158750"/>
          </a:xfrm>
          <a:prstGeom prst="curvedConnector2">
            <a:avLst/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94"/>
          <p:cNvGrpSpPr/>
          <p:nvPr/>
        </p:nvGrpSpPr>
        <p:grpSpPr>
          <a:xfrm>
            <a:off x="5638800" y="1035424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6" name="Rounded Rectangle 95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4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ascii2gml</a:t>
              </a:r>
            </a:p>
          </p:txBody>
        </p:sp>
      </p:grpSp>
      <p:cxnSp>
        <p:nvCxnSpPr>
          <p:cNvPr id="105" name="Curved Connector 88"/>
          <p:cNvCxnSpPr>
            <a:stCxn id="71" idx="0"/>
          </p:cNvCxnSpPr>
          <p:nvPr/>
        </p:nvCxnSpPr>
        <p:spPr>
          <a:xfrm rot="5400000" flipH="1" flipV="1">
            <a:off x="5333206" y="1356519"/>
            <a:ext cx="473075" cy="166688"/>
          </a:xfrm>
          <a:prstGeom prst="curvedConnector2">
            <a:avLst/>
          </a:prstGeom>
          <a:ln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Curved Connector 88"/>
          <p:cNvCxnSpPr>
            <a:endCxn id="72" idx="7"/>
          </p:cNvCxnSpPr>
          <p:nvPr/>
        </p:nvCxnSpPr>
        <p:spPr>
          <a:xfrm flipH="1">
            <a:off x="6149975" y="1203325"/>
            <a:ext cx="174625" cy="647700"/>
          </a:xfrm>
          <a:prstGeom prst="curvedConnector4">
            <a:avLst>
              <a:gd name="adj1" fmla="val -130839"/>
              <a:gd name="adj2" fmla="val 61255"/>
            </a:avLst>
          </a:prstGeom>
          <a:ln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" name="Flowchart: Connector 111"/>
          <p:cNvSpPr/>
          <p:nvPr/>
        </p:nvSpPr>
        <p:spPr>
          <a:xfrm>
            <a:off x="6248400" y="2362200"/>
            <a:ext cx="152400" cy="1524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cxnSp>
        <p:nvCxnSpPr>
          <p:cNvPr id="113" name="Curved Connector 88"/>
          <p:cNvCxnSpPr>
            <a:stCxn id="71" idx="6"/>
          </p:cNvCxnSpPr>
          <p:nvPr/>
        </p:nvCxnSpPr>
        <p:spPr>
          <a:xfrm flipV="1">
            <a:off x="5562600" y="1685925"/>
            <a:ext cx="1333500" cy="66675"/>
          </a:xfrm>
          <a:prstGeom prst="curvedConnector4">
            <a:avLst>
              <a:gd name="adj1" fmla="val 37655"/>
              <a:gd name="adj2" fmla="val 459354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13"/>
          <p:cNvGrpSpPr/>
          <p:nvPr/>
        </p:nvGrpSpPr>
        <p:grpSpPr>
          <a:xfrm>
            <a:off x="6553200" y="1676400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5" name="Rounded Rectangle 114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16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ascii2pos</a:t>
              </a:r>
            </a:p>
          </p:txBody>
        </p:sp>
      </p:grpSp>
      <p:cxnSp>
        <p:nvCxnSpPr>
          <p:cNvPr id="133" name="Curved Connector 88"/>
          <p:cNvCxnSpPr>
            <a:endCxn id="112" idx="7"/>
          </p:cNvCxnSpPr>
          <p:nvPr/>
        </p:nvCxnSpPr>
        <p:spPr>
          <a:xfrm rot="5400000">
            <a:off x="6446838" y="1935162"/>
            <a:ext cx="381000" cy="517525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88"/>
          <p:cNvCxnSpPr>
            <a:stCxn id="112" idx="6"/>
          </p:cNvCxnSpPr>
          <p:nvPr/>
        </p:nvCxnSpPr>
        <p:spPr>
          <a:xfrm>
            <a:off x="6400800" y="2438400"/>
            <a:ext cx="547688" cy="15875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41"/>
          <p:cNvGrpSpPr/>
          <p:nvPr/>
        </p:nvGrpSpPr>
        <p:grpSpPr>
          <a:xfrm>
            <a:off x="6934200" y="2286000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3" name="Rounded Rectangle 142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44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Single Station</a:t>
              </a:r>
            </a:p>
          </p:txBody>
        </p:sp>
      </p:grpSp>
      <p:grpSp>
        <p:nvGrpSpPr>
          <p:cNvPr id="8" name="Group 162"/>
          <p:cNvGrpSpPr/>
          <p:nvPr/>
        </p:nvGrpSpPr>
        <p:grpSpPr>
          <a:xfrm>
            <a:off x="6934200" y="3200400"/>
            <a:ext cx="914400" cy="457200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4" name="Rounded Rectangle 163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5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Displacement Filter</a:t>
              </a:r>
            </a:p>
          </p:txBody>
        </p:sp>
      </p:grpSp>
      <p:grpSp>
        <p:nvGrpSpPr>
          <p:cNvPr id="9" name="Group 165"/>
          <p:cNvGrpSpPr/>
          <p:nvPr/>
        </p:nvGrpSpPr>
        <p:grpSpPr>
          <a:xfrm>
            <a:off x="6019800" y="3626224"/>
            <a:ext cx="838200" cy="4885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7" name="Rounded Rectangle 166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8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Station Health </a:t>
              </a:r>
              <a:br>
                <a:rPr lang="en-US" sz="1100" b="1" dirty="0">
                  <a:solidFill>
                    <a:prstClr val="black"/>
                  </a:solidFill>
                </a:rPr>
              </a:br>
              <a:r>
                <a:rPr lang="en-US" sz="1100" b="1" dirty="0">
                  <a:solidFill>
                    <a:prstClr val="black"/>
                  </a:solidFill>
                </a:rPr>
                <a:t>Filter</a:t>
              </a:r>
            </a:p>
          </p:txBody>
        </p:sp>
      </p:grpSp>
      <p:grpSp>
        <p:nvGrpSpPr>
          <p:cNvPr id="10" name="Group 168"/>
          <p:cNvGrpSpPr/>
          <p:nvPr/>
        </p:nvGrpSpPr>
        <p:grpSpPr>
          <a:xfrm>
            <a:off x="4876800" y="3505200"/>
            <a:ext cx="762000" cy="533400"/>
            <a:chOff x="1503589" y="3352791"/>
            <a:chExt cx="1011015" cy="688095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0" name="Rounded Rectangle 169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71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RDAHMM Filter</a:t>
              </a:r>
            </a:p>
          </p:txBody>
        </p:sp>
      </p:grpSp>
      <p:sp>
        <p:nvSpPr>
          <p:cNvPr id="174" name="Flowchart: Connector 173"/>
          <p:cNvSpPr/>
          <p:nvPr/>
        </p:nvSpPr>
        <p:spPr>
          <a:xfrm>
            <a:off x="6096000" y="2819400"/>
            <a:ext cx="152400" cy="1524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 pitchFamily="-64" charset="-128"/>
            </a:endParaRPr>
          </a:p>
        </p:txBody>
      </p:sp>
      <p:cxnSp>
        <p:nvCxnSpPr>
          <p:cNvPr id="175" name="Curved Connector 88"/>
          <p:cNvCxnSpPr>
            <a:endCxn id="174" idx="0"/>
          </p:cNvCxnSpPr>
          <p:nvPr/>
        </p:nvCxnSpPr>
        <p:spPr>
          <a:xfrm rot="5400000">
            <a:off x="6545262" y="2239963"/>
            <a:ext cx="206375" cy="952500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urved Connector 88"/>
          <p:cNvCxnSpPr>
            <a:stCxn id="174" idx="6"/>
          </p:cNvCxnSpPr>
          <p:nvPr/>
        </p:nvCxnSpPr>
        <p:spPr>
          <a:xfrm>
            <a:off x="6248400" y="2895600"/>
            <a:ext cx="1143000" cy="317500"/>
          </a:xfrm>
          <a:prstGeom prst="curvedConnector2">
            <a:avLst/>
          </a:prstGeom>
          <a:ln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2" name="Curved Connector 88"/>
          <p:cNvCxnSpPr>
            <a:stCxn id="174" idx="4"/>
          </p:cNvCxnSpPr>
          <p:nvPr/>
        </p:nvCxnSpPr>
        <p:spPr>
          <a:xfrm rot="16200000" flipH="1">
            <a:off x="5978525" y="3165475"/>
            <a:ext cx="654050" cy="26670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5" name="Curved Connector 88"/>
          <p:cNvCxnSpPr>
            <a:stCxn id="174" idx="3"/>
          </p:cNvCxnSpPr>
          <p:nvPr/>
        </p:nvCxnSpPr>
        <p:spPr>
          <a:xfrm rot="5400000">
            <a:off x="5402263" y="2805112"/>
            <a:ext cx="571500" cy="860425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1981200" y="2209800"/>
            <a:ext cx="68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Scripps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RTD</a:t>
            </a:r>
            <a:br>
              <a:rPr lang="en-US" sz="1200" b="1">
                <a:solidFill>
                  <a:srgbClr val="000000"/>
                </a:solidFill>
              </a:rPr>
            </a:br>
            <a:r>
              <a:rPr lang="en-US" sz="1200" b="1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11" name="Group 209"/>
          <p:cNvGrpSpPr/>
          <p:nvPr/>
        </p:nvGrpSpPr>
        <p:grpSpPr>
          <a:xfrm>
            <a:off x="2438400" y="4724400"/>
            <a:ext cx="6096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1" name="Rounded Rectangle 210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2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ryo2nb</a:t>
              </a:r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1295400" y="4752975"/>
            <a:ext cx="762000" cy="4540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ea typeface="ＭＳ Ｐゴシック" pitchFamily="-64" charset="-128"/>
              </a:rPr>
              <a:t>Raw Data</a:t>
            </a:r>
          </a:p>
        </p:txBody>
      </p:sp>
      <p:grpSp>
        <p:nvGrpSpPr>
          <p:cNvPr id="12" name="Group 213"/>
          <p:cNvGrpSpPr/>
          <p:nvPr/>
        </p:nvGrpSpPr>
        <p:grpSpPr>
          <a:xfrm>
            <a:off x="3429000" y="4724400"/>
            <a:ext cx="6096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5" name="Rounded Rectangle 214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6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b="1" dirty="0">
                  <a:solidFill>
                    <a:prstClr val="black"/>
                  </a:solidFill>
                </a:rPr>
                <a:t>ryo2ascii</a:t>
              </a:r>
              <a:endParaRPr lang="en-US" sz="11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216"/>
          <p:cNvGrpSpPr/>
          <p:nvPr/>
        </p:nvGrpSpPr>
        <p:grpSpPr>
          <a:xfrm>
            <a:off x="4419600" y="4724400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8" name="Rounded Rectangle 217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9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ascii2pos</a:t>
              </a:r>
            </a:p>
          </p:txBody>
        </p:sp>
      </p:grpSp>
      <p:grpSp>
        <p:nvGrpSpPr>
          <p:cNvPr id="14" name="Group 220"/>
          <p:cNvGrpSpPr/>
          <p:nvPr/>
        </p:nvGrpSpPr>
        <p:grpSpPr>
          <a:xfrm>
            <a:off x="5486400" y="4724400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2" name="Rounded Rectangle 221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23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Single Station</a:t>
              </a:r>
            </a:p>
          </p:txBody>
        </p:sp>
      </p:grpSp>
      <p:grpSp>
        <p:nvGrpSpPr>
          <p:cNvPr id="17" name="Group 223"/>
          <p:cNvGrpSpPr/>
          <p:nvPr/>
        </p:nvGrpSpPr>
        <p:grpSpPr>
          <a:xfrm>
            <a:off x="6553200" y="4648200"/>
            <a:ext cx="762000" cy="457200"/>
            <a:chOff x="1503589" y="3352791"/>
            <a:chExt cx="1011015" cy="688095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5" name="Rounded Rectangle 224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26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RDAHMM Filter</a:t>
              </a:r>
            </a:p>
          </p:txBody>
        </p:sp>
      </p:grpSp>
      <p:cxnSp>
        <p:nvCxnSpPr>
          <p:cNvPr id="228" name="Straight Arrow Connector 227"/>
          <p:cNvCxnSpPr>
            <a:cxnSpLocks noChangeShapeType="1"/>
          </p:cNvCxnSpPr>
          <p:nvPr/>
        </p:nvCxnSpPr>
        <p:spPr bwMode="auto">
          <a:xfrm>
            <a:off x="3048000" y="4892675"/>
            <a:ext cx="3810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3" name="Straight Arrow Connector 232"/>
          <p:cNvCxnSpPr>
            <a:cxnSpLocks noChangeShapeType="1"/>
          </p:cNvCxnSpPr>
          <p:nvPr/>
        </p:nvCxnSpPr>
        <p:spPr bwMode="auto">
          <a:xfrm>
            <a:off x="4038600" y="4892675"/>
            <a:ext cx="3810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6" name="Straight Arrow Connector 235"/>
          <p:cNvCxnSpPr>
            <a:cxnSpLocks noChangeShapeType="1"/>
          </p:cNvCxnSpPr>
          <p:nvPr/>
        </p:nvCxnSpPr>
        <p:spPr bwMode="auto">
          <a:xfrm>
            <a:off x="5091113" y="4892675"/>
            <a:ext cx="409575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9" name="Straight Arrow Connector 238"/>
          <p:cNvCxnSpPr>
            <a:cxnSpLocks noChangeShapeType="1"/>
          </p:cNvCxnSpPr>
          <p:nvPr/>
        </p:nvCxnSpPr>
        <p:spPr bwMode="auto">
          <a:xfrm flipV="1">
            <a:off x="6157913" y="4876800"/>
            <a:ext cx="411162" cy="158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42" name="Straight Arrow Connector 241"/>
          <p:cNvCxnSpPr>
            <a:cxnSpLocks noChangeShapeType="1"/>
            <a:stCxn id="213" idx="3"/>
          </p:cNvCxnSpPr>
          <p:nvPr/>
        </p:nvCxnSpPr>
        <p:spPr bwMode="auto">
          <a:xfrm>
            <a:off x="2070100" y="4979988"/>
            <a:ext cx="393700" cy="9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6" name="TextBox 245"/>
          <p:cNvSpPr txBox="1">
            <a:spLocks noChangeArrowheads="1"/>
          </p:cNvSpPr>
          <p:nvPr/>
        </p:nvSpPr>
        <p:spPr bwMode="auto">
          <a:xfrm>
            <a:off x="762000" y="6473825"/>
            <a:ext cx="7315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prstClr val="black"/>
                </a:solidFill>
              </a:rPr>
              <a:t>A Complete Sensor Message Processing Path, including a data analysis application.</a:t>
            </a:r>
            <a:endParaRPr lang="en-US" sz="1200" b="1">
              <a:solidFill>
                <a:prstClr val="black"/>
              </a:solidFill>
            </a:endParaRPr>
          </a:p>
        </p:txBody>
      </p:sp>
      <p:sp>
        <p:nvSpPr>
          <p:cNvPr id="90" name="Line Callout 2 89"/>
          <p:cNvSpPr/>
          <p:nvPr/>
        </p:nvSpPr>
        <p:spPr>
          <a:xfrm rot="5400000">
            <a:off x="3009900" y="4457700"/>
            <a:ext cx="228600" cy="1828800"/>
          </a:xfrm>
          <a:prstGeom prst="borderCallout2">
            <a:avLst>
              <a:gd name="adj1" fmla="val 16369"/>
              <a:gd name="adj2" fmla="val -1666"/>
              <a:gd name="adj3" fmla="val 49702"/>
              <a:gd name="adj4" fmla="val -2708"/>
              <a:gd name="adj5" fmla="val 49405"/>
              <a:gd name="adj6" fmla="val -160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</a:rPr>
              <a:t>/SOPAC/GPS/CRTN01/RYO</a:t>
            </a:r>
          </a:p>
        </p:txBody>
      </p:sp>
      <p:sp>
        <p:nvSpPr>
          <p:cNvPr id="94" name="Line Callout 2 93"/>
          <p:cNvSpPr/>
          <p:nvPr/>
        </p:nvSpPr>
        <p:spPr>
          <a:xfrm rot="5400000">
            <a:off x="4000500" y="4762500"/>
            <a:ext cx="228600" cy="1828800"/>
          </a:xfrm>
          <a:prstGeom prst="borderCallout2">
            <a:avLst>
              <a:gd name="adj1" fmla="val 16369"/>
              <a:gd name="adj2" fmla="val -1666"/>
              <a:gd name="adj3" fmla="val 49702"/>
              <a:gd name="adj4" fmla="val -2708"/>
              <a:gd name="adj5" fmla="val 49405"/>
              <a:gd name="adj6" fmla="val -296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</a:rPr>
              <a:t>/SOPAC/GPS/CRTN01/ASCII</a:t>
            </a:r>
          </a:p>
        </p:txBody>
      </p:sp>
      <p:sp>
        <p:nvSpPr>
          <p:cNvPr id="95" name="Line Callout 2 94"/>
          <p:cNvSpPr/>
          <p:nvPr/>
        </p:nvSpPr>
        <p:spPr>
          <a:xfrm rot="5400000">
            <a:off x="5067300" y="5067300"/>
            <a:ext cx="228600" cy="1828800"/>
          </a:xfrm>
          <a:prstGeom prst="borderCallout2">
            <a:avLst>
              <a:gd name="adj1" fmla="val 16369"/>
              <a:gd name="adj2" fmla="val -1666"/>
              <a:gd name="adj3" fmla="val 49702"/>
              <a:gd name="adj4" fmla="val -2708"/>
              <a:gd name="adj5" fmla="val 49860"/>
              <a:gd name="adj6" fmla="val -4272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</a:rPr>
              <a:t>/SOPAC/GPS/CRTN01/POS</a:t>
            </a:r>
          </a:p>
        </p:txBody>
      </p:sp>
      <p:sp>
        <p:nvSpPr>
          <p:cNvPr id="106" name="Line Callout 2 105"/>
          <p:cNvSpPr/>
          <p:nvPr/>
        </p:nvSpPr>
        <p:spPr>
          <a:xfrm rot="5400000">
            <a:off x="6168737" y="5330536"/>
            <a:ext cx="228600" cy="1911927"/>
          </a:xfrm>
          <a:prstGeom prst="borderCallout2">
            <a:avLst>
              <a:gd name="adj1" fmla="val 16369"/>
              <a:gd name="adj2" fmla="val -1666"/>
              <a:gd name="adj3" fmla="val 49702"/>
              <a:gd name="adj4" fmla="val -2708"/>
              <a:gd name="adj5" fmla="val 49406"/>
              <a:gd name="adj6" fmla="val -5671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</a:rPr>
              <a:t>/SOPAC/GPS/CRTN01/DSME</a:t>
            </a:r>
          </a:p>
        </p:txBody>
      </p:sp>
      <p:sp>
        <p:nvSpPr>
          <p:cNvPr id="66620" name="TextBox 109"/>
          <p:cNvSpPr txBox="1">
            <a:spLocks noChangeArrowheads="1"/>
          </p:cNvSpPr>
          <p:nvPr/>
        </p:nvSpPr>
        <p:spPr bwMode="auto">
          <a:xfrm>
            <a:off x="381000" y="3319463"/>
            <a:ext cx="1219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prstClr val="black"/>
                </a:solidFill>
              </a:rPr>
              <a:t>GPS Networks</a:t>
            </a:r>
          </a:p>
        </p:txBody>
      </p:sp>
      <p:sp>
        <p:nvSpPr>
          <p:cNvPr id="109" name="Flowchart: Connector 108"/>
          <p:cNvSpPr/>
          <p:nvPr/>
        </p:nvSpPr>
        <p:spPr>
          <a:xfrm>
            <a:off x="6172200" y="2819400"/>
            <a:ext cx="152400" cy="1524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 pitchFamily="-64" charset="-128"/>
            </a:endParaRPr>
          </a:p>
        </p:txBody>
      </p:sp>
      <p:sp>
        <p:nvSpPr>
          <p:cNvPr id="114" name="Flowchart: Connector 113"/>
          <p:cNvSpPr/>
          <p:nvPr/>
        </p:nvSpPr>
        <p:spPr>
          <a:xfrm>
            <a:off x="6248400" y="2819400"/>
            <a:ext cx="152400" cy="1524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 pitchFamily="-64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15200" y="45720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Broker and</a:t>
            </a:r>
            <a:br>
              <a:rPr lang="en-US" sz="2400" b="1" dirty="0" smtClean="0">
                <a:solidFill>
                  <a:prstClr val="black"/>
                </a:solidFill>
              </a:rPr>
            </a:br>
            <a:r>
              <a:rPr lang="en-US" sz="2400" b="1" dirty="0" smtClean="0">
                <a:solidFill>
                  <a:prstClr val="black"/>
                </a:solidFill>
              </a:rPr>
              <a:t>services replicated in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the cloud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8525</TotalTime>
  <Words>1522</Words>
  <Application>Microsoft Office PowerPoint</Application>
  <PresentationFormat>On-screen Show (4:3)</PresentationFormat>
  <Paragraphs>294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3_Office Theme</vt:lpstr>
      <vt:lpstr>Office Theme</vt:lpstr>
      <vt:lpstr>4_Office Theme</vt:lpstr>
      <vt:lpstr>1_Office Theme</vt:lpstr>
      <vt:lpstr>Cloud Architecture for Earthquake Science</vt:lpstr>
      <vt:lpstr>Slide 2</vt:lpstr>
      <vt:lpstr>Data Centers Clouds &amp;  Economies of Scale I</vt:lpstr>
      <vt:lpstr>Data Centers, Clouds  &amp; Economies of Scale II</vt:lpstr>
      <vt:lpstr>X as a Service</vt:lpstr>
      <vt:lpstr>Philosophy of  Clouds and Grids</vt:lpstr>
      <vt:lpstr>Grids MPI and Clouds </vt:lpstr>
      <vt:lpstr>MapReduce “File/Data Repository” Parallelism</vt:lpstr>
      <vt:lpstr>Processing Real-Time GPS Streams</vt:lpstr>
      <vt:lpstr>Data Deluge in Earth Science</vt:lpstr>
      <vt:lpstr>InSAR Data Processing Pipeline of “Maps”</vt:lpstr>
      <vt:lpstr>ACESCloud Concept</vt:lpstr>
      <vt:lpstr>Slide 13</vt:lpstr>
      <vt:lpstr>US Cyberinfrastructure Context</vt:lpstr>
      <vt:lpstr>FutureGrid Key Concepts I</vt:lpstr>
      <vt:lpstr>FutureGrid Key Concepts II</vt:lpstr>
      <vt:lpstr>FutureGrid: a Grid/Cloud/HPC Testbed</vt:lpstr>
      <vt:lpstr>Some Current FutureGrid early uses</vt:lpstr>
      <vt:lpstr>Typical Performance Study</vt:lpstr>
      <vt:lpstr>FutureGrid Viral Growth Model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289</cp:revision>
  <dcterms:created xsi:type="dcterms:W3CDTF">2010-05-04T01:29:55Z</dcterms:created>
  <dcterms:modified xsi:type="dcterms:W3CDTF">2010-10-06T00:13:50Z</dcterms:modified>
</cp:coreProperties>
</file>