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849" r:id="rId4"/>
    <p:sldMasterId id="2147483909" r:id="rId5"/>
    <p:sldMasterId id="2147483911" r:id="rId6"/>
    <p:sldMasterId id="2147483912" r:id="rId7"/>
    <p:sldMasterId id="2147483913" r:id="rId8"/>
    <p:sldMasterId id="2147483915" r:id="rId9"/>
    <p:sldMasterId id="2147483921" r:id="rId10"/>
    <p:sldMasterId id="2147483923" r:id="rId11"/>
    <p:sldMasterId id="2147484082" r:id="rId12"/>
    <p:sldMasterId id="2147484094" r:id="rId13"/>
    <p:sldMasterId id="2147484108" r:id="rId14"/>
    <p:sldMasterId id="2147484120" r:id="rId15"/>
  </p:sldMasterIdLst>
  <p:notesMasterIdLst>
    <p:notesMasterId r:id="rId45"/>
  </p:notesMasterIdLst>
  <p:sldIdLst>
    <p:sldId id="1503" r:id="rId16"/>
    <p:sldId id="1603" r:id="rId17"/>
    <p:sldId id="1602" r:id="rId18"/>
    <p:sldId id="1600" r:id="rId19"/>
    <p:sldId id="1601" r:id="rId20"/>
    <p:sldId id="1604" r:id="rId21"/>
    <p:sldId id="1466" r:id="rId22"/>
    <p:sldId id="1582" r:id="rId23"/>
    <p:sldId id="1590" r:id="rId24"/>
    <p:sldId id="1592" r:id="rId25"/>
    <p:sldId id="1593" r:id="rId26"/>
    <p:sldId id="1591" r:id="rId27"/>
    <p:sldId id="1594" r:id="rId28"/>
    <p:sldId id="1580" r:id="rId29"/>
    <p:sldId id="1468" r:id="rId30"/>
    <p:sldId id="1460" r:id="rId31"/>
    <p:sldId id="1515" r:id="rId32"/>
    <p:sldId id="1596" r:id="rId33"/>
    <p:sldId id="1595" r:id="rId34"/>
    <p:sldId id="1517" r:id="rId35"/>
    <p:sldId id="1599" r:id="rId36"/>
    <p:sldId id="1474" r:id="rId37"/>
    <p:sldId id="1579" r:id="rId38"/>
    <p:sldId id="1598" r:id="rId39"/>
    <p:sldId id="1581" r:id="rId40"/>
    <p:sldId id="1478" r:id="rId41"/>
    <p:sldId id="1479" r:id="rId42"/>
    <p:sldId id="1482" r:id="rId43"/>
    <p:sldId id="1597" r:id="rId44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00FF00"/>
    <a:srgbClr val="0033CC"/>
    <a:srgbClr val="000066"/>
    <a:srgbClr val="FF0000"/>
    <a:srgbClr val="008000"/>
    <a:srgbClr val="0066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09" autoAdjust="0"/>
    <p:restoredTop sz="99511" autoAdjust="0"/>
  </p:normalViewPr>
  <p:slideViewPr>
    <p:cSldViewPr>
      <p:cViewPr>
        <p:scale>
          <a:sx n="90" d="100"/>
          <a:sy n="90" d="100"/>
        </p:scale>
        <p:origin x="-144" y="-3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74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370173B2-124D-4BC8-AF9F-167E85A2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70D16C9F-DC02-415C-AAAD-5A2A1BC75D74}" type="slidenum">
              <a:rPr lang="en-US" sz="1200" b="0"/>
              <a:pPr algn="r" eaLnBrk="0" hangingPunct="0"/>
              <a:t>1</a:t>
            </a:fld>
            <a:endParaRPr lang="en-US" sz="1200" b="0" dirty="0"/>
          </a:p>
        </p:txBody>
      </p:sp>
      <p:sp>
        <p:nvSpPr>
          <p:cNvPr id="79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5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975BD-6385-48DF-9DE0-1160638240CF}" type="slidenum">
              <a:rPr lang="en-US"/>
              <a:pPr/>
              <a:t>2</a:t>
            </a:fld>
            <a:endParaRPr lang="en-US"/>
          </a:p>
        </p:txBody>
      </p:sp>
      <p:sp>
        <p:nvSpPr>
          <p:cNvPr id="441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0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2193925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 txBox="1">
            <a:spLocks noGrp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defTabSz="2193925">
              <a:defRPr/>
            </a:pPr>
            <a:fld id="{13D4987C-A71C-4ECF-8039-D80AC4B4F5E4}" type="slidenum">
              <a:rPr lang="en-US" sz="1200" b="0">
                <a:latin typeface="+mn-lt"/>
              </a:rPr>
              <a:pPr algn="r" defTabSz="2193925">
                <a:defRPr/>
              </a:pPr>
              <a:t>21</a:t>
            </a:fld>
            <a:endParaRPr lang="en-US" sz="1200" b="0">
              <a:latin typeface="+mn-lt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5C72FBA-349A-47F0-82B9-E9E840BAC830}" type="slidenum">
              <a:rPr lang="en-US" sz="1200" b="0"/>
              <a:pPr algn="r" eaLnBrk="0" hangingPunct="0"/>
              <a:t>22</a:t>
            </a:fld>
            <a:endParaRPr lang="en-US" sz="1200" b="0" dirty="0"/>
          </a:p>
        </p:txBody>
      </p:sp>
      <p:sp>
        <p:nvSpPr>
          <p:cNvPr id="70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B8E05-378A-411E-8EFB-F2F6FEE23C76}" type="slidenum">
              <a:rPr lang="en-US"/>
              <a:pPr/>
              <a:t>24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5488" cy="3400425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154"/>
            <a:ext cx="5029200" cy="408479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CBF1A7B-B9AA-4DB8-AEB6-560A5CDA75EA}" type="slidenum">
              <a:rPr lang="en-US" sz="1200" b="0"/>
              <a:pPr algn="r" eaLnBrk="0" hangingPunct="0"/>
              <a:t>28</a:t>
            </a:fld>
            <a:endParaRPr lang="en-US" sz="1200" b="0" dirty="0"/>
          </a:p>
        </p:txBody>
      </p:sp>
      <p:sp>
        <p:nvSpPr>
          <p:cNvPr id="72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0337D-9C9D-4E19-A436-7DA24691DCCD}" type="slidenum">
              <a:rPr lang="en-US"/>
              <a:pPr/>
              <a:t>3</a:t>
            </a:fld>
            <a:endParaRPr lang="en-US"/>
          </a:p>
        </p:txBody>
      </p:sp>
      <p:sp>
        <p:nvSpPr>
          <p:cNvPr id="4446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32FAE8-C616-488D-A723-4818920BD107}" type="slidenum">
              <a:rPr lang="en-US"/>
              <a:pPr/>
              <a:t>4</a:t>
            </a:fld>
            <a:endParaRPr lang="en-US"/>
          </a:p>
        </p:txBody>
      </p:sp>
      <p:sp>
        <p:nvSpPr>
          <p:cNvPr id="44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6949D2-94A6-4EE1-8A41-C224237F8F0E}" type="slidenum">
              <a:rPr lang="en-US"/>
              <a:pPr/>
              <a:t>5</a:t>
            </a:fld>
            <a:endParaRPr lang="en-US"/>
          </a:p>
        </p:txBody>
      </p:sp>
      <p:sp>
        <p:nvSpPr>
          <p:cNvPr id="444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27B130-43A9-498E-B133-E373DA14803B}" type="slidenum">
              <a:rPr lang="en-US"/>
              <a:pPr/>
              <a:t>6</a:t>
            </a:fld>
            <a:endParaRPr lang="en-US"/>
          </a:p>
        </p:txBody>
      </p:sp>
      <p:sp>
        <p:nvSpPr>
          <p:cNvPr id="4379650" name="Text Box 2"/>
          <p:cNvSpPr txBox="1">
            <a:spLocks noChangeArrowheads="1"/>
          </p:cNvSpPr>
          <p:nvPr/>
        </p:nvSpPr>
        <p:spPr bwMode="auto">
          <a:xfrm>
            <a:off x="1209675" y="688975"/>
            <a:ext cx="4438650" cy="34036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9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11650"/>
            <a:ext cx="5480050" cy="4076700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6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0173B2-124D-4BC8-AF9F-167E85A21D5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1BF98-9216-4364-8034-ABD0BF0E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FC96-1B57-4A3D-B601-E4F9625BB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6C4A2-3DD9-49F0-B085-033B37761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701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7011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701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701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701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7015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67016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7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18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19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7020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1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2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3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4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5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6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7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8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29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0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1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32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33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4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5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6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7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8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39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0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41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2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43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7044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7045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6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7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8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7049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7050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7051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7052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7053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67054" name="Rectangle 4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/>
            </a:lvl1pPr>
          </a:lstStyle>
          <a:p>
            <a:fld id="{C3AAF073-2D2A-46FA-9578-398F07B292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B840E7F-FE3F-4682-8E39-1A28756760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A9249D-16C6-40D4-A6EC-0D0166B70E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B47BBE-CD3A-4021-AE3A-23B389FDA1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0331-8BDC-407B-8042-BCFF6251C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6D1D4B-7BDD-4770-A6D9-3E0429BB19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3D03F7-E355-4E24-8A39-D08BCE231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71B461-1CDF-4C11-8759-1D137E3C77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329643-44A5-4F34-A11F-02315DC8E3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62D65-87BD-4B09-BE1A-443E12E3C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19C4E-50D1-453F-B24F-2E62B84C43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5A7614-2225-4571-A0C3-F3FA98EB35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8332DC-11DA-4EDB-923B-A283A0BE4342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38BC29-3255-4E99-9BB2-F6A4ED8F14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4F2B85-8065-4425-A53D-E8BEBB4DDFE0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11787F-7413-432C-A28B-A4CB23BEAA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71BD02-B760-4F48-82D1-BD119C048064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720A77-4336-4DEF-B0F5-F0C61DB081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9B576AA-E554-485B-811E-1EE07E1A56C4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35DC1BD-2172-448A-840A-36D9963FBB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F0F26F-09EF-4D05-B494-8C426F10D0AB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0D09ED-584F-4C3B-8211-39B0B28EC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A9C124-AB4A-4E36-8D83-46538B4B53BB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900BB00-4213-4ED1-977F-ACA2FAB53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FB393B-BED0-484B-B337-4C1B3489A020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919FB5-0842-4D07-80D6-1682942917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7DE3CA-A89A-41C0-B352-31CF562D73CA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72932B7-016A-47D1-887D-608AB8E96F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98B3E0-7827-4D95-9F37-77C4A44016F5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FC226E-5074-416A-89FE-1A92492983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ECBEE1-DFE7-4676-847C-2853DB3D5D23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562901-8031-47CC-BA65-B7928D1616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4066A6-AAB6-4219-B265-BAF169D6399C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D2F760F-A1D8-42D6-B3D2-5DA38E671B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B5C8C7B-6F74-417E-B1C2-254902392224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BC24D-9FEF-4E4E-AFB6-B6470A3C7D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21F5D4-B74B-4743-86F2-42321C28F9BC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8717B-93E6-4076-8AA3-DF5C8AF6BB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E1C0A8-AF6C-41B7-B967-1C78F5679E01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55306-8543-4062-A4E9-785C4A647B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C79509-563B-402A-B6DB-D9C5ADC692E6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616B7-70FD-4375-8892-BA05AAC9C4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D66EEF-1C33-4DC8-BDBD-393BC571564E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B1AEA-934A-4E4A-B5EB-E0E0E06798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4D85FF-796F-4715-9060-45F4707A7DCD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7651C4-2B4C-496A-BDBF-B715EA6536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906DA5-D52B-451E-9B7D-0B65CF33467F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118FA-AA93-4CCE-B7D2-2C864C80EE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B9EE4-234D-4B3F-BC10-B8123EA68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16E468-F56E-4BD9-A2B1-CCA23973D970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582FAD-F883-4916-BF58-90FFB0148D9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76EE67-7304-44ED-AAB6-07C126E87CD9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2CCF39-109E-4960-AE5A-AABA32EDAC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4E8DDA-CDCB-45B7-AED3-C4391D0E138B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5DFE5-DFAC-4DEB-AB86-2399739750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0340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0340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B2B9C8-FA9C-4EE7-B786-79C13914CBB6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C06882-E380-42AB-8914-7383840424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485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85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85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5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85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5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85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85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85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85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485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F9236B7-6824-4F51-A8BE-E818C235C4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7203E4-494A-46C3-8759-50AF59EB45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85BBB-ED0E-43C5-AB1C-373499F652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8E703-2C9B-46D6-891D-6E2F5A0ED0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A3092-82F0-4814-B53D-5AA204ECB3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43C48-2E44-4256-A1FE-3090A52492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89D1-D8DB-4435-91B5-1928D6C0E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72C35-F0B6-4BC3-BFEC-313CA145F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45D12-EC9C-4C4A-81A8-2406462F7E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27D7F-4512-4E1E-A845-6472EAED52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F304-C45A-497C-A25F-E971EC4DBA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7C58D0-68F5-4B69-A863-20506C404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F0795DAB-B4E1-4ACD-B09E-2AEFEF2B48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371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914400" y="6553200"/>
            <a:ext cx="7620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58000" y="65532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fld id="{201E4356-F1E2-4DF9-8027-4CA6C278D3A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4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14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144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44144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AD27FD5-9A49-4FB3-8D07-C0B2F6182A6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4471" name="Text Box 7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YBERINFRASTRUCTURE </a:t>
            </a:r>
            <a:r>
              <a:rPr kumimoji="1" lang="en-US" sz="1400">
                <a:latin typeface="Verdana" pitchFamily="34" charset="0"/>
              </a:rPr>
              <a:t>C</a:t>
            </a:r>
            <a:r>
              <a:rPr kumimoji="1" lang="en-US" sz="1200" b="0">
                <a:latin typeface="Verdana" pitchFamily="34" charset="0"/>
              </a:rPr>
              <a:t>ENTER FOR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P</a:t>
            </a:r>
            <a:r>
              <a:rPr kumimoji="1" lang="en-US" sz="1200" b="0">
                <a:latin typeface="Verdana" pitchFamily="34" charset="0"/>
              </a:rPr>
              <a:t>OLAR</a:t>
            </a:r>
            <a:r>
              <a:rPr kumimoji="1" lang="en-US" sz="1400" b="0">
                <a:latin typeface="Verdana" pitchFamily="34" charset="0"/>
              </a:rPr>
              <a:t> </a:t>
            </a:r>
            <a:r>
              <a:rPr kumimoji="1" lang="en-US" sz="1400">
                <a:latin typeface="Verdana" pitchFamily="34" charset="0"/>
              </a:rPr>
              <a:t>S</a:t>
            </a:r>
            <a:r>
              <a:rPr kumimoji="1" lang="en-US" sz="1200" b="0">
                <a:latin typeface="Verdana" pitchFamily="34" charset="0"/>
              </a:rPr>
              <a:t>CIENCE </a:t>
            </a:r>
            <a:r>
              <a:rPr kumimoji="1" lang="en-US" sz="1400" b="0">
                <a:latin typeface="Verdana" pitchFamily="34" charset="0"/>
              </a:rPr>
              <a:t>(CICPS)</a:t>
            </a: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81EE5-3613-45E2-982F-81DB5D4953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98899-1B78-4467-93F7-6EB3808145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5F56F-EA7D-41E8-9DB3-F16A88FC7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D9D63-E629-4CD5-A400-B77C13FCF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3C577E-DD98-4FD7-80D4-F76B09E4F8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91EEE-F060-4317-8C49-F1873D5E8D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524F1-8A48-4CA3-B1AB-5CA1FFCC83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87490-D2B0-4A1D-A4DA-03643B5A7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9CE04-5354-4F91-9882-2F7EF40605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9D007E-FF14-4DF9-9469-0ED83ECB70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0ABC8-BB0D-4261-B32C-29B2C23E2E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99ED8C-DC68-4510-B11C-0F3881CD4D3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C3C06FF-85B3-42DB-902E-52C898FD9AE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34DE-00BA-4047-8143-777041E1C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9DEC4CB-BB14-43DC-AF9A-94379EE71C0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383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D94AEA-E234-4FAD-A746-E0C9EABB16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61861E-CE81-425E-BE4C-F8E79A53898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5EC06C6-F240-40A7-AB1E-A98F92FEDDA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20943C-E835-439F-B822-6742A14D23F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0B69AE1-972D-498A-A986-F5157FB679E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651BE59-E090-47E6-A4DA-299E1AA3C71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710025-EDD9-4E1F-BEBB-0F45075F6C7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463" y="273050"/>
            <a:ext cx="2054225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1863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DAC99D-E152-43A2-9C45-3FBE969DF71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6A324-8627-4FE2-9775-7D58149F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A06D4-DD02-427F-9CBF-BA5B9EB13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851-FD25-4BB5-A49F-750968B5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C606-098A-47A5-B85F-3A7240FEB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9365-E238-418A-A92B-920CD10D0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4779B-2D93-4FC1-BD88-EED4219DF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D2F02-4693-469F-8BFB-10F95CD88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BC0F-3A9E-461C-908A-973BA2CDB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36888" y="6300788"/>
            <a:ext cx="184150" cy="3968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/>
          </a:p>
        </p:txBody>
      </p:sp>
      <p:pic>
        <p:nvPicPr>
          <p:cNvPr id="5" name="Picture 5" descr="int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invGray">
          <a:xfrm>
            <a:off x="0" y="6199188"/>
            <a:ext cx="1317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59100" y="6596063"/>
            <a:ext cx="29162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/>
              <a:t>Pradeep K. Dubey, pradeep.dubey@intel.com</a:t>
            </a:r>
          </a:p>
        </p:txBody>
      </p:sp>
      <p:sp>
        <p:nvSpPr>
          <p:cNvPr id="117043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611313" y="304800"/>
            <a:ext cx="7532687" cy="2590800"/>
          </a:xfrm>
        </p:spPr>
        <p:txBody>
          <a:bodyPr/>
          <a:lstStyle>
            <a:lvl1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043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611313" y="2873375"/>
            <a:ext cx="6232525" cy="1752600"/>
          </a:xfrm>
        </p:spPr>
        <p:txBody>
          <a:bodyPr/>
          <a:lstStyle>
            <a:lvl1pPr marL="0" inden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 sz="2400"/>
            </a:lvl1pPr>
          </a:lstStyle>
          <a:p>
            <a:r>
              <a:rPr lang="en-US"/>
              <a:t>Name</a:t>
            </a:r>
          </a:p>
          <a:p>
            <a:r>
              <a:rPr lang="en-US"/>
              <a:t>Title</a:t>
            </a:r>
          </a:p>
          <a:p>
            <a:r>
              <a:rPr lang="en-US"/>
              <a:t>Department</a:t>
            </a:r>
          </a:p>
          <a:p>
            <a:r>
              <a:rPr lang="en-US"/>
              <a:t>Intel Corporation</a:t>
            </a:r>
          </a:p>
          <a:p>
            <a:endParaRPr lang="en-US"/>
          </a:p>
          <a:p>
            <a:r>
              <a:rPr lang="en-US"/>
              <a:t>Date of Presentation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0DC15-2656-4892-8C64-E0FA73E00A3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FE896-C725-4A96-8211-149EEF18E95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C2513-C537-46E4-928D-413FE2031E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4457-0568-4FBB-B0E1-B9AF31BCC63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E1CF-52BA-4B14-AE5E-78EC52E1F3A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C8098-75C2-4987-BAAF-7972EC522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6840A-E129-4DCA-92CF-CE41D9417B0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6C861-D72E-44C6-8FF0-9D970BDB418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4102-0027-4A11-BF85-2D6BAB98EF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7F8A6-AE35-4879-A81A-ABC53B2F3B1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2243F-8B14-4B01-A4D3-FC2CDD140F1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381000"/>
            <a:ext cx="8763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6238" y="15240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38700" y="15240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76238" y="3924300"/>
            <a:ext cx="4310062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38700" y="3924300"/>
            <a:ext cx="43100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875C5-5A95-4ABC-B9B4-6FAF943AC5B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11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7411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1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411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4119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0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1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2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3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4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5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6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7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8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29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0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31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32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3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4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5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6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7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8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39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4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414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414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14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414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74153" name="Rectangle 41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520A642-0D5F-475C-9508-2244DD32D46B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474154" name="Rectangle 4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4155" name="Rectangle 4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A5B6561-A510-4017-9AF9-DEF02E9A5B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75E64D-A96C-4368-95C6-7DF72C68C0F0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9AF03-EACB-4549-9FBB-5442B6D59D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657251-3923-4849-B231-A7FB0E551A35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9C91A-446B-45A0-A875-D61CD74C0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E19C29-6D11-4E9F-BBCA-C0FD567023E8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EC0506-FEBE-4BAB-A21F-F55F0E54F0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F6E34-5525-4E76-87FA-7CDCF563C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02FCD9-91CB-41BD-AF57-64A9EF3A3F0A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6C0F1-F094-4397-A5BF-63E10FA36A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DFBAF-35FD-4BC7-A86F-09CB7B7A7B14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66A96-DEFC-49B2-858F-2AB179FE3E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398353-87E0-44B8-A20C-1D536147195A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E7DA7-2FB9-4DCD-8774-474A914742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E7849-1AC3-47FF-B760-DE047546E3D4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CC487-6414-4D5A-8147-75761B79B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1217AD-00FE-4D3C-9C7D-6AD74E5522E0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F3538-8B70-4FDD-B438-5FD862CF21C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7895C-8935-4318-A22F-5197DE4EC6BE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689FB-04C8-425A-BCB3-0F6327F6CB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5922F6-8CBB-4E86-8CC0-C9C9A4F417D5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33F584-D0D1-4972-BE30-05932B0F5A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2CFC6-6C4F-4D0E-B4F1-DB9A459AAD8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64C11-B156-4C9C-9669-C713862613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78B9-1A8E-4F65-8E04-ED1E8A0C853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CAC4E-522F-4442-99DE-3625A2133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6238" y="1524000"/>
            <a:ext cx="43100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8700" y="1524000"/>
            <a:ext cx="4310063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D01AA-EB08-4FFE-8ED0-8ABC7EF7D3F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0F63A-081D-46F1-A649-0FA0822DF2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F9A2C-2734-4268-B971-E38CEDAC5A5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69C55-49F7-4BAB-99E2-2B902E0FCB9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FA66-22E1-4FC9-A5D8-6871F66409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90FC7-DC5D-4688-8398-9E2F150A43B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0F6CA-7A86-4146-9DB3-F6FF59DD37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425" y="381000"/>
            <a:ext cx="2192338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6238" y="381000"/>
            <a:ext cx="6427787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7437-884E-479A-9EFB-61DB48F543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2A042-7258-41F0-83E8-12BB4C275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F0D7-5185-49B6-A9B0-36D4B118B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ADFA-A11A-49E9-BF3D-96065F8E7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D5380-7943-4370-B67E-BA7D7624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ED67F-B25D-4E80-8661-6EAA7AC44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A0CF6-C005-4896-B5BB-6F7DCCF8EA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C321-6F23-4777-A081-7C80F5FAB6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402A8-13A9-41D0-91E3-9F44E7C22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DE985-0D72-418B-B243-28787CF710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47387-ED76-4B47-8551-245305A5EE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255C3-46E2-4DB1-8F8F-9DD4D0F758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52F78-9A56-4B40-8A2A-A6F04897C0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7F8D-2009-4535-8F56-680AABCEE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8013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6800"/>
            <a:ext cx="4419600" cy="5408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4413" cy="6323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3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5224B-C614-4CE5-9F0D-BB25EF2D3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1D7AB-9A6D-4B50-8FAE-F38DBA706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7047-597C-4B72-8831-43EF303EA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33BFB-E98B-4C3F-BD82-178D537B7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E206B-B73F-4EB0-B4E1-F0616975D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4536E-5A31-4BE5-A373-5D3791B37E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881FE-1983-424A-B00C-3FEC678A9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F04D-AB2C-4659-B1B1-07CF2BD1E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EA66-E3E5-4A61-A598-D7175D8E9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BDF1B-6763-418E-B4E9-4615EB615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4CB33-51A7-456D-8996-11D496EB5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image" Target="../media/image10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0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grpSp>
          <p:nvGrpSpPr>
            <p:cNvPr id="4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409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433D1984-3521-4E7F-8285-9CA3F58D28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75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986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1065987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65988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065989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</p:spPr>
          </p:pic>
          <p:pic>
            <p:nvPicPr>
              <p:cNvPr id="1065990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659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5992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3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994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995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996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7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8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999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0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1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2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3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4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5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6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7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08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09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0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1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2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3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4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5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6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17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8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19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602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6021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2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3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4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025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60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60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602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6029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/>
                <a:cs typeface="ＭＳ Ｐゴシック"/>
              </a:defRPr>
            </a:lvl1pPr>
          </a:lstStyle>
          <a:p>
            <a:fld id="{7DB1300F-F3ED-4689-BC70-40DB35F89F2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603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2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62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15EDA4-A223-4BCB-8E3D-513D322AD70F}" type="datetimeFigureOut">
              <a:rPr lang="en-US"/>
              <a:pPr>
                <a:defRPr/>
              </a:pPr>
              <a:t>10/24/2008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FB2C63-6667-4E86-ADAD-3925FE5DC7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94000">
              <a:srgbClr val="000000"/>
            </a:gs>
            <a:gs pos="100000">
              <a:srgbClr val="26262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8509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fld id="{B1988FE3-9D16-45EC-ADA1-837204931DF3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B0B0B0"/>
                </a:solidFill>
                <a:latin typeface="Arial" pitchFamily="34" charset="0"/>
              </a:defRPr>
            </a:lvl1pPr>
          </a:lstStyle>
          <a:p>
            <a:fld id="{99D1BC07-E2A8-4CD4-90AD-7C4E150A879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rbel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EAEAEA"/>
        </a:buClr>
        <a:buSzPct val="65000"/>
        <a:buFont typeface="Wingdings 2" pitchFamily="18" charset="2"/>
        <a:buChar char="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>
          <a:solidFill>
            <a:schemeClr val="tx1"/>
          </a:solidFill>
          <a:latin typeface="+mn-lt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>
          <a:solidFill>
            <a:schemeClr val="tx1"/>
          </a:solidFill>
          <a:latin typeface="+mn-lt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>
          <a:solidFill>
            <a:schemeClr val="tx1"/>
          </a:solidFill>
          <a:latin typeface="+mn-lt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5pPr>
      <a:lvl6pPr marL="20018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6pPr>
      <a:lvl7pPr marL="24590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7pPr>
      <a:lvl8pPr marL="29162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8pPr>
      <a:lvl9pPr marL="33734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75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9C5D74EF-7C44-4357-BDC2-D0D635C6B9C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7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42" name="Picture 2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29450" y="5410200"/>
            <a:ext cx="2114550" cy="1238250"/>
          </a:xfrm>
          <a:prstGeom prst="rect">
            <a:avLst/>
          </a:prstGeom>
          <a:noFill/>
        </p:spPr>
      </p:pic>
      <p:pic>
        <p:nvPicPr>
          <p:cNvPr id="4413443" name="Picture 3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9140825" cy="228600"/>
          </a:xfrm>
          <a:prstGeom prst="rect">
            <a:avLst/>
          </a:prstGeom>
          <a:noFill/>
        </p:spPr>
      </p:pic>
      <p:pic>
        <p:nvPicPr>
          <p:cNvPr id="4413444" name="Picture 4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92075"/>
            <a:ext cx="9140825" cy="136525"/>
          </a:xfrm>
          <a:prstGeom prst="rect">
            <a:avLst/>
          </a:prstGeom>
          <a:noFill/>
        </p:spPr>
      </p:pic>
      <p:sp>
        <p:nvSpPr>
          <p:cNvPr id="44134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134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13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/>
            </a:lvl1pPr>
          </a:lstStyle>
          <a:p>
            <a:endParaRPr lang="en-US"/>
          </a:p>
        </p:txBody>
      </p:sp>
      <p:sp>
        <p:nvSpPr>
          <p:cNvPr id="4413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/>
            </a:lvl1pPr>
          </a:lstStyle>
          <a:p>
            <a:fld id="{C4E48DC2-7F37-403D-A974-397C3F77D4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13450" name="Text Box 10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</a:pP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YBERINFRASTRUCTURE </a:t>
            </a:r>
            <a:r>
              <a:rPr kumimoji="1" lang="en-US" sz="1200">
                <a:latin typeface="Arial" pitchFamily="34" charset="0"/>
              </a:rPr>
              <a:t>C</a:t>
            </a:r>
            <a:r>
              <a:rPr kumimoji="1" lang="en-US" sz="1000" b="0">
                <a:latin typeface="Arial" pitchFamily="34" charset="0"/>
              </a:rPr>
              <a:t>ENTER FOR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P</a:t>
            </a:r>
            <a:r>
              <a:rPr kumimoji="1" lang="en-US" sz="1000" b="0">
                <a:latin typeface="Arial" pitchFamily="34" charset="0"/>
              </a:rPr>
              <a:t>OLAR</a:t>
            </a:r>
            <a:r>
              <a:rPr kumimoji="1" lang="en-US" sz="1200" b="0">
                <a:latin typeface="Arial" pitchFamily="34" charset="0"/>
              </a:rPr>
              <a:t> </a:t>
            </a:r>
            <a:r>
              <a:rPr kumimoji="1" lang="en-US" sz="1200">
                <a:latin typeface="Arial" pitchFamily="34" charset="0"/>
              </a:rPr>
              <a:t>S</a:t>
            </a:r>
            <a:r>
              <a:rPr kumimoji="1" lang="en-US" sz="1000" b="0">
                <a:latin typeface="Arial" pitchFamily="34" charset="0"/>
              </a:rPr>
              <a:t>CIENCE </a:t>
            </a:r>
            <a:r>
              <a:rPr kumimoji="1" lang="en-US" sz="1200" b="0">
                <a:latin typeface="Arial" pitchFamily="34" charset="0"/>
              </a:rPr>
              <a:t>(CICPS)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hlink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hlink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18488" cy="1136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4377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8488" cy="4516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437760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14338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  <a:defRPr sz="1300" b="0">
                <a:solidFill>
                  <a:srgbClr val="000000"/>
                </a:solidFill>
                <a:ea typeface="+mn-ea"/>
                <a:cs typeface="Lucida Sans Unicode" pitchFamily="34" charset="0"/>
              </a:defRPr>
            </a:lvl1pPr>
          </a:lstStyle>
          <a:p>
            <a:endParaRPr lang="en-GB"/>
          </a:p>
        </p:txBody>
      </p:sp>
      <p:sp>
        <p:nvSpPr>
          <p:cNvPr id="437760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08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14338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  <a:defRPr sz="1300" b="0">
                <a:solidFill>
                  <a:srgbClr val="000000"/>
                </a:solidFill>
                <a:ea typeface="+mn-ea"/>
                <a:cs typeface="Lucida Sans Unicode" pitchFamily="34" charset="0"/>
              </a:defRPr>
            </a:lvl1pPr>
          </a:lstStyle>
          <a:p>
            <a:endParaRPr lang="en-GB"/>
          </a:p>
        </p:txBody>
      </p:sp>
      <p:sp>
        <p:nvSpPr>
          <p:cNvPr id="437760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0900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14338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9563" algn="l"/>
                <a:tab pos="5805488" algn="l"/>
                <a:tab pos="6221413" algn="l"/>
                <a:tab pos="6635750" algn="l"/>
                <a:tab pos="7048500" algn="l"/>
                <a:tab pos="7462838" algn="l"/>
                <a:tab pos="7880350" algn="l"/>
                <a:tab pos="8294688" algn="l"/>
              </a:tabLst>
              <a:defRPr sz="1300" b="0">
                <a:solidFill>
                  <a:srgbClr val="000000"/>
                </a:solidFill>
                <a:ea typeface="+mn-ea"/>
                <a:cs typeface="Lucida Sans Unicode" pitchFamily="34" charset="0"/>
              </a:defRPr>
            </a:lvl1pPr>
          </a:lstStyle>
          <a:p>
            <a:fld id="{72286704-42D3-4EDB-B56F-CBBCDFF6B59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hf hdr="0" ftr="0" dt="0"/>
  <p:txStyles>
    <p:titleStyle>
      <a:lvl1pPr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2pPr>
      <a:lvl3pPr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3pPr>
      <a:lvl4pPr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4pPr>
      <a:lvl5pPr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5pPr>
      <a:lvl6pPr marL="457200"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6pPr>
      <a:lvl7pPr marL="914400"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7pPr>
      <a:lvl8pPr marL="1371600"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8pPr>
      <a:lvl9pPr marL="1828800" algn="ctr" defTabSz="414338" rtl="0" fontAlgn="base">
        <a:lnSpc>
          <a:spcPct val="66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>
          <a:solidFill>
            <a:srgbClr val="000000"/>
          </a:solidFill>
          <a:latin typeface="Arial" pitchFamily="34" charset="0"/>
          <a:ea typeface="MS Gothic" pitchFamily="49" charset="-128"/>
        </a:defRPr>
      </a:lvl9pPr>
    </p:titleStyle>
    <p:bodyStyle>
      <a:lvl1pPr marL="384175" indent="-288925" algn="l" defTabSz="414338" rtl="0" fontAlgn="base">
        <a:lnSpc>
          <a:spcPct val="66000"/>
        </a:lnSpc>
        <a:spcBef>
          <a:spcPct val="0"/>
        </a:spcBef>
        <a:spcAft>
          <a:spcPts val="1288"/>
        </a:spcAft>
        <a:buClr>
          <a:srgbClr val="000000"/>
        </a:buClr>
        <a:buSzPct val="45000"/>
        <a:buFont typeface="Wingdings" pitchFamily="2" charset="2"/>
        <a:buChar char="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776288" indent="-258763" algn="l" defTabSz="414338" rtl="0" fontAlgn="base">
        <a:lnSpc>
          <a:spcPct val="66000"/>
        </a:lnSpc>
        <a:spcBef>
          <a:spcPct val="0"/>
        </a:spcBef>
        <a:spcAft>
          <a:spcPts val="1038"/>
        </a:spcAft>
        <a:buClr>
          <a:srgbClr val="000000"/>
        </a:buClr>
        <a:buSzPct val="75000"/>
        <a:buFont typeface="Symbol" pitchFamily="18" charset="2"/>
        <a:buChar char=""/>
        <a:defRPr sz="2500">
          <a:solidFill>
            <a:srgbClr val="000000"/>
          </a:solidFill>
          <a:latin typeface="+mn-lt"/>
          <a:ea typeface="+mn-ea"/>
        </a:defRPr>
      </a:lvl2pPr>
      <a:lvl3pPr marL="1168400" indent="-193675" algn="l" defTabSz="414338" rtl="0" fontAlgn="base">
        <a:lnSpc>
          <a:spcPct val="66000"/>
        </a:lnSpc>
        <a:spcBef>
          <a:spcPct val="0"/>
        </a:spcBef>
        <a:spcAft>
          <a:spcPts val="775"/>
        </a:spcAft>
        <a:buClr>
          <a:srgbClr val="000000"/>
        </a:buClr>
        <a:buSzPct val="45000"/>
        <a:buFont typeface="Wingdings" pitchFamily="2" charset="2"/>
        <a:buChar char=""/>
        <a:defRPr sz="2200">
          <a:solidFill>
            <a:srgbClr val="000000"/>
          </a:solidFill>
          <a:latin typeface="+mn-lt"/>
          <a:ea typeface="+mn-ea"/>
        </a:defRPr>
      </a:lvl3pPr>
      <a:lvl4pPr marL="1557338" indent="-185738" algn="l" defTabSz="414338" rtl="0" fontAlgn="base">
        <a:lnSpc>
          <a:spcPct val="66000"/>
        </a:lnSpc>
        <a:spcBef>
          <a:spcPct val="0"/>
        </a:spcBef>
        <a:spcAft>
          <a:spcPts val="525"/>
        </a:spcAft>
        <a:buClr>
          <a:srgbClr val="000000"/>
        </a:buClr>
        <a:buSzPct val="75000"/>
        <a:buFont typeface="Symbol" pitchFamily="18" charset="2"/>
        <a:buChar char=""/>
        <a:defRPr>
          <a:solidFill>
            <a:srgbClr val="000000"/>
          </a:solidFill>
          <a:latin typeface="+mn-lt"/>
          <a:ea typeface="+mn-ea"/>
        </a:defRPr>
      </a:lvl4pPr>
      <a:lvl5pPr marL="1951038" indent="-192088" algn="l" defTabSz="414338" rtl="0" fontAlgn="base">
        <a:lnSpc>
          <a:spcPct val="66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5pPr>
      <a:lvl6pPr marL="2408238" indent="-192088" algn="l" defTabSz="414338" rtl="0" fontAlgn="base">
        <a:lnSpc>
          <a:spcPct val="66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6pPr>
      <a:lvl7pPr marL="2865438" indent="-192088" algn="l" defTabSz="414338" rtl="0" fontAlgn="base">
        <a:lnSpc>
          <a:spcPct val="66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7pPr>
      <a:lvl8pPr marL="3322638" indent="-192088" algn="l" defTabSz="414338" rtl="0" fontAlgn="base">
        <a:lnSpc>
          <a:spcPct val="66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8pPr>
      <a:lvl9pPr marL="3779838" indent="-192088" algn="l" defTabSz="414338" rtl="0" fontAlgn="base">
        <a:lnSpc>
          <a:spcPct val="66000"/>
        </a:lnSpc>
        <a:spcBef>
          <a:spcPct val="0"/>
        </a:spcBef>
        <a:spcAft>
          <a:spcPts val="263"/>
        </a:spcAft>
        <a:buClr>
          <a:srgbClr val="000000"/>
        </a:buClr>
        <a:buSzPct val="45000"/>
        <a:buFont typeface="Wingdings" pitchFamily="2" charset="2"/>
        <a:buChar char="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35D57F75-6928-485D-91EB-07CEA2731C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7" descr="GGF-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pitchFamily="34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803269" name="Text Box 5"/>
          <p:cNvSpPr txBox="1">
            <a:spLocks noChangeArrowheads="1"/>
          </p:cNvSpPr>
          <p:nvPr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 dirty="0">
                <a:latin typeface="Arial" pitchFamily="34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 dirty="0">
                <a:latin typeface="Arial" pitchFamily="34" charset="0"/>
              </a:rPr>
              <a:t>SAN DIEGO SUPERCOMPUTER CENTER</a:t>
            </a: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SDSC_logo 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 dirty="0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 dirty="0"/>
          </a:p>
          <a:p>
            <a:pPr eaLnBrk="0" hangingPunct="0">
              <a:defRPr/>
            </a:pPr>
            <a:endParaRPr lang="en-US" sz="1200" dirty="0"/>
          </a:p>
        </p:txBody>
      </p:sp>
      <p:pic>
        <p:nvPicPr>
          <p:cNvPr id="15365" name="Picture 5" descr="intel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C9E825E3-2F64-40DF-882E-589C0DEEB3BD}" type="slidenum">
              <a:rPr lang="ar-SA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chemeClr val="tx2"/>
                </a:solidFill>
              </a:rPr>
              <a:t>Pradeep</a:t>
            </a:r>
            <a:r>
              <a:rPr lang="en-US" sz="1000" dirty="0">
                <a:solidFill>
                  <a:schemeClr val="tx2"/>
                </a:solidFill>
              </a:rPr>
              <a:t> K. </a:t>
            </a:r>
            <a:r>
              <a:rPr lang="en-US" sz="1000" dirty="0" err="1">
                <a:solidFill>
                  <a:schemeClr val="tx2"/>
                </a:solidFill>
              </a:rPr>
              <a:t>Dubey</a:t>
            </a:r>
            <a:r>
              <a:rPr lang="en-US" sz="1000" dirty="0">
                <a:solidFill>
                  <a:schemeClr val="tx2"/>
                </a:solidFill>
              </a:rPr>
              <a:t>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1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09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094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311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31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F10928DA-E582-418A-ACCF-F7763726C95B}" type="datetimeFigureOut">
              <a:rPr lang="en-US"/>
              <a:pPr/>
              <a:t>10/24/2008</a:t>
            </a:fld>
            <a:endParaRPr lang="en-US"/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endParaRPr lang="en-US"/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fld id="{AE785085-9981-4740-A4AC-A7E7F2C223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731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8100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6238" y="1524000"/>
            <a:ext cx="87725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69412" name="Text Box 4"/>
          <p:cNvSpPr txBox="1">
            <a:spLocks noChangeArrowheads="1"/>
          </p:cNvSpPr>
          <p:nvPr/>
        </p:nvSpPr>
        <p:spPr bwMode="auto">
          <a:xfrm>
            <a:off x="0" y="6500813"/>
            <a:ext cx="9144000" cy="457200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endParaRPr lang="en-US" sz="1200"/>
          </a:p>
          <a:p>
            <a:pPr eaLnBrk="0" hangingPunct="0">
              <a:defRPr/>
            </a:pPr>
            <a:endParaRPr lang="en-US" sz="1200"/>
          </a:p>
        </p:txBody>
      </p:sp>
      <p:pic>
        <p:nvPicPr>
          <p:cNvPr id="503813" name="Picture 5" descr="inte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invGray">
          <a:xfrm>
            <a:off x="-114300" y="6327775"/>
            <a:ext cx="131762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9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800" b="1" smtClean="0">
                <a:cs typeface="Arial" pitchFamily="34" charset="0"/>
              </a:defRPr>
            </a:lvl1pPr>
          </a:lstStyle>
          <a:p>
            <a:pPr>
              <a:defRPr/>
            </a:pPr>
            <a:fld id="{6D68724F-D291-44C4-AD7A-E5BCBCE5CD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69415" name="Text Box 7"/>
          <p:cNvSpPr txBox="1">
            <a:spLocks noChangeArrowheads="1"/>
          </p:cNvSpPr>
          <p:nvPr/>
        </p:nvSpPr>
        <p:spPr bwMode="auto">
          <a:xfrm>
            <a:off x="3094038" y="6600825"/>
            <a:ext cx="2916237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solidFill>
                  <a:schemeClr val="tx2"/>
                </a:solidFill>
              </a:rPr>
              <a:t>Pradeep K. Dubey, pradeep.dubey@intel.com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Font typeface="Wingdings" pitchFamily="2" charset="2"/>
        <a:buChar char="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70000"/>
        <a:buFont typeface="Wingdings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30000"/>
        </a:spcAft>
        <a:buClr>
          <a:schemeClr val="accent1"/>
        </a:buClr>
        <a:buSzPct val="110000"/>
        <a:buFont typeface="Arial" pitchFamily="34" charset="0"/>
        <a:buChar char="-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31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531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2534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535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979070F0-9645-4038-BB1B-C9A22EBB02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2535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66CC"/>
            </a:gs>
            <a:gs pos="100000">
              <a:srgbClr val="00274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850" name="Group 2"/>
          <p:cNvGrpSpPr>
            <a:grpSpLocks/>
          </p:cNvGrpSpPr>
          <p:nvPr/>
        </p:nvGrpSpPr>
        <p:grpSpPr bwMode="auto">
          <a:xfrm>
            <a:off x="1588" y="0"/>
            <a:ext cx="9147175" cy="6850063"/>
            <a:chOff x="1" y="0"/>
            <a:chExt cx="5762" cy="4315"/>
          </a:xfrm>
        </p:grpSpPr>
        <p:sp>
          <p:nvSpPr>
            <p:cNvPr id="3802115" name="Freeform 3"/>
            <p:cNvSpPr>
              <a:spLocks noChangeArrowheads="1"/>
            </p:cNvSpPr>
            <p:nvPr/>
          </p:nvSpPr>
          <p:spPr bwMode="auto">
            <a:xfrm>
              <a:off x="5045" y="2626"/>
              <a:ext cx="720" cy="1690"/>
            </a:xfrm>
            <a:custGeom>
              <a:avLst/>
              <a:gdLst/>
              <a:ahLst/>
              <a:cxnLst>
                <a:cxn ang="0">
                  <a:pos x="3172" y="317"/>
                </a:cxn>
                <a:cxn ang="0">
                  <a:pos x="3172" y="0"/>
                </a:cxn>
                <a:cxn ang="0">
                  <a:pos x="3092" y="445"/>
                </a:cxn>
                <a:cxn ang="0">
                  <a:pos x="2986" y="921"/>
                </a:cxn>
                <a:cxn ang="0">
                  <a:pos x="2773" y="1715"/>
                </a:cxn>
                <a:cxn ang="0">
                  <a:pos x="2539" y="2509"/>
                </a:cxn>
                <a:cxn ang="0">
                  <a:pos x="2220" y="3303"/>
                </a:cxn>
                <a:cxn ang="0">
                  <a:pos x="1875" y="4123"/>
                </a:cxn>
                <a:cxn ang="0">
                  <a:pos x="1477" y="4943"/>
                </a:cxn>
                <a:cxn ang="0">
                  <a:pos x="1030" y="5785"/>
                </a:cxn>
                <a:cxn ang="0">
                  <a:pos x="552" y="6606"/>
                </a:cxn>
                <a:cxn ang="0">
                  <a:pos x="0" y="7453"/>
                </a:cxn>
                <a:cxn ang="0">
                  <a:pos x="48" y="7453"/>
                </a:cxn>
                <a:cxn ang="0">
                  <a:pos x="606" y="6606"/>
                </a:cxn>
                <a:cxn ang="0">
                  <a:pos x="1083" y="5785"/>
                </a:cxn>
                <a:cxn ang="0">
                  <a:pos x="1530" y="4943"/>
                </a:cxn>
                <a:cxn ang="0">
                  <a:pos x="1928" y="4123"/>
                </a:cxn>
                <a:cxn ang="0">
                  <a:pos x="2273" y="3303"/>
                </a:cxn>
                <a:cxn ang="0">
                  <a:pos x="2588" y="2509"/>
                </a:cxn>
                <a:cxn ang="0">
                  <a:pos x="2826" y="1715"/>
                </a:cxn>
                <a:cxn ang="0">
                  <a:pos x="3039" y="921"/>
                </a:cxn>
                <a:cxn ang="0">
                  <a:pos x="3118" y="630"/>
                </a:cxn>
                <a:cxn ang="0">
                  <a:pos x="3172" y="317"/>
                </a:cxn>
                <a:cxn ang="0">
                  <a:pos x="3172" y="317"/>
                </a:cxn>
                <a:cxn ang="0">
                  <a:pos x="3172" y="317"/>
                </a:cxn>
              </a:cxnLst>
              <a:rect l="0" t="0" r="r" b="b"/>
              <a:pathLst>
                <a:path w="3173" h="7454">
                  <a:moveTo>
                    <a:pt x="3172" y="317"/>
                  </a:moveTo>
                  <a:lnTo>
                    <a:pt x="3172" y="0"/>
                  </a:lnTo>
                  <a:lnTo>
                    <a:pt x="3092" y="445"/>
                  </a:lnTo>
                  <a:lnTo>
                    <a:pt x="2986" y="921"/>
                  </a:lnTo>
                  <a:lnTo>
                    <a:pt x="2773" y="1715"/>
                  </a:lnTo>
                  <a:lnTo>
                    <a:pt x="2539" y="2509"/>
                  </a:lnTo>
                  <a:lnTo>
                    <a:pt x="2220" y="3303"/>
                  </a:lnTo>
                  <a:lnTo>
                    <a:pt x="1875" y="4123"/>
                  </a:lnTo>
                  <a:lnTo>
                    <a:pt x="1477" y="4943"/>
                  </a:lnTo>
                  <a:lnTo>
                    <a:pt x="1030" y="5785"/>
                  </a:lnTo>
                  <a:lnTo>
                    <a:pt x="552" y="6606"/>
                  </a:lnTo>
                  <a:lnTo>
                    <a:pt x="0" y="7453"/>
                  </a:lnTo>
                  <a:lnTo>
                    <a:pt x="48" y="7453"/>
                  </a:lnTo>
                  <a:lnTo>
                    <a:pt x="606" y="6606"/>
                  </a:lnTo>
                  <a:lnTo>
                    <a:pt x="1083" y="5785"/>
                  </a:lnTo>
                  <a:lnTo>
                    <a:pt x="1530" y="4943"/>
                  </a:lnTo>
                  <a:lnTo>
                    <a:pt x="1928" y="4123"/>
                  </a:lnTo>
                  <a:lnTo>
                    <a:pt x="2273" y="3303"/>
                  </a:lnTo>
                  <a:lnTo>
                    <a:pt x="2588" y="2509"/>
                  </a:lnTo>
                  <a:lnTo>
                    <a:pt x="2826" y="1715"/>
                  </a:lnTo>
                  <a:lnTo>
                    <a:pt x="3039" y="921"/>
                  </a:lnTo>
                  <a:lnTo>
                    <a:pt x="3118" y="630"/>
                  </a:lnTo>
                  <a:lnTo>
                    <a:pt x="3172" y="317"/>
                  </a:lnTo>
                  <a:lnTo>
                    <a:pt x="3172" y="317"/>
                  </a:lnTo>
                  <a:lnTo>
                    <a:pt x="3172" y="317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16" name="Freeform 4"/>
            <p:cNvSpPr>
              <a:spLocks noChangeArrowheads="1"/>
            </p:cNvSpPr>
            <p:nvPr/>
          </p:nvSpPr>
          <p:spPr bwMode="auto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1667" y="0"/>
                </a:cxn>
                <a:cxn ang="0">
                  <a:pos x="1296" y="582"/>
                </a:cxn>
                <a:cxn ang="0">
                  <a:pos x="902" y="1164"/>
                </a:cxn>
                <a:cxn ang="0">
                  <a:pos x="451" y="1747"/>
                </a:cxn>
                <a:cxn ang="0">
                  <a:pos x="0" y="2303"/>
                </a:cxn>
                <a:cxn ang="0">
                  <a:pos x="53" y="2303"/>
                </a:cxn>
                <a:cxn ang="0">
                  <a:pos x="504" y="1773"/>
                </a:cxn>
                <a:cxn ang="0">
                  <a:pos x="902" y="1244"/>
                </a:cxn>
                <a:cxn ang="0">
                  <a:pos x="1667" y="105"/>
                </a:cxn>
                <a:cxn ang="0">
                  <a:pos x="1667" y="0"/>
                </a:cxn>
                <a:cxn ang="0">
                  <a:pos x="1667" y="0"/>
                </a:cxn>
                <a:cxn ang="0">
                  <a:pos x="1667" y="0"/>
                </a:cxn>
              </a:cxnLst>
              <a:rect l="0" t="0" r="r" b="b"/>
              <a:pathLst>
                <a:path w="1668" h="2304">
                  <a:moveTo>
                    <a:pt x="1667" y="0"/>
                  </a:moveTo>
                  <a:lnTo>
                    <a:pt x="1296" y="582"/>
                  </a:lnTo>
                  <a:lnTo>
                    <a:pt x="902" y="1164"/>
                  </a:lnTo>
                  <a:lnTo>
                    <a:pt x="451" y="1747"/>
                  </a:lnTo>
                  <a:lnTo>
                    <a:pt x="0" y="2303"/>
                  </a:lnTo>
                  <a:lnTo>
                    <a:pt x="53" y="2303"/>
                  </a:lnTo>
                  <a:lnTo>
                    <a:pt x="504" y="1773"/>
                  </a:lnTo>
                  <a:lnTo>
                    <a:pt x="902" y="1244"/>
                  </a:lnTo>
                  <a:lnTo>
                    <a:pt x="1667" y="105"/>
                  </a:lnTo>
                  <a:lnTo>
                    <a:pt x="1667" y="0"/>
                  </a:lnTo>
                  <a:lnTo>
                    <a:pt x="1667" y="0"/>
                  </a:lnTo>
                  <a:lnTo>
                    <a:pt x="1667" y="0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17" name="Freeform 5"/>
            <p:cNvSpPr>
              <a:spLocks noChangeArrowheads="1"/>
            </p:cNvSpPr>
            <p:nvPr/>
          </p:nvSpPr>
          <p:spPr bwMode="auto">
            <a:xfrm>
              <a:off x="5680" y="4214"/>
              <a:ext cx="85" cy="102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79" y="450"/>
                </a:cxn>
                <a:cxn ang="0">
                  <a:pos x="212" y="264"/>
                </a:cxn>
                <a:cxn ang="0">
                  <a:pos x="372" y="105"/>
                </a:cxn>
                <a:cxn ang="0">
                  <a:pos x="372" y="0"/>
                </a:cxn>
                <a:cxn ang="0">
                  <a:pos x="186" y="238"/>
                </a:cxn>
                <a:cxn ang="0">
                  <a:pos x="0" y="450"/>
                </a:cxn>
                <a:cxn ang="0">
                  <a:pos x="0" y="450"/>
                </a:cxn>
                <a:cxn ang="0">
                  <a:pos x="0" y="450"/>
                </a:cxn>
              </a:cxnLst>
              <a:rect l="0" t="0" r="r" b="b"/>
              <a:pathLst>
                <a:path w="373" h="451">
                  <a:moveTo>
                    <a:pt x="0" y="450"/>
                  </a:moveTo>
                  <a:lnTo>
                    <a:pt x="79" y="450"/>
                  </a:lnTo>
                  <a:lnTo>
                    <a:pt x="212" y="264"/>
                  </a:lnTo>
                  <a:lnTo>
                    <a:pt x="372" y="105"/>
                  </a:lnTo>
                  <a:lnTo>
                    <a:pt x="372" y="0"/>
                  </a:lnTo>
                  <a:lnTo>
                    <a:pt x="186" y="238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0" y="450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18854" name="Group 6"/>
            <p:cNvGrpSpPr>
              <a:grpSpLocks/>
            </p:cNvGrpSpPr>
            <p:nvPr/>
          </p:nvGrpSpPr>
          <p:grpSpPr bwMode="auto">
            <a:xfrm>
              <a:off x="288" y="0"/>
              <a:ext cx="5097" cy="4315"/>
              <a:chOff x="288" y="0"/>
              <a:chExt cx="5097" cy="4315"/>
            </a:xfrm>
          </p:grpSpPr>
          <p:sp>
            <p:nvSpPr>
              <p:cNvPr id="3802119" name="Freeform 7"/>
              <p:cNvSpPr>
                <a:spLocks noChangeArrowheads="1"/>
              </p:cNvSpPr>
              <p:nvPr/>
            </p:nvSpPr>
            <p:spPr bwMode="auto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4" y="19031"/>
                  </a:cxn>
                  <a:cxn ang="0">
                    <a:pos x="317" y="19031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18" h="19032">
                    <a:moveTo>
                      <a:pt x="0" y="0"/>
                    </a:moveTo>
                    <a:lnTo>
                      <a:pt x="264" y="19031"/>
                    </a:lnTo>
                    <a:lnTo>
                      <a:pt x="317" y="19031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0" name="Freeform 8"/>
              <p:cNvSpPr>
                <a:spLocks noChangeArrowheads="1"/>
              </p:cNvSpPr>
              <p:nvPr/>
            </p:nvSpPr>
            <p:spPr bwMode="auto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105" y="0"/>
                  </a:cxn>
                  <a:cxn ang="0">
                    <a:pos x="52" y="0"/>
                  </a:cxn>
                  <a:cxn ang="0">
                    <a:pos x="185" y="952"/>
                  </a:cxn>
                  <a:cxn ang="0">
                    <a:pos x="317" y="1957"/>
                  </a:cxn>
                  <a:cxn ang="0">
                    <a:pos x="423" y="3038"/>
                  </a:cxn>
                  <a:cxn ang="0">
                    <a:pos x="529" y="4176"/>
                  </a:cxn>
                  <a:cxn ang="0">
                    <a:pos x="582" y="5340"/>
                  </a:cxn>
                  <a:cxn ang="0">
                    <a:pos x="662" y="6557"/>
                  </a:cxn>
                  <a:cxn ang="0">
                    <a:pos x="688" y="7796"/>
                  </a:cxn>
                  <a:cxn ang="0">
                    <a:pos x="715" y="9093"/>
                  </a:cxn>
                  <a:cxn ang="0">
                    <a:pos x="688" y="11657"/>
                  </a:cxn>
                  <a:cxn ang="0">
                    <a:pos x="556" y="14219"/>
                  </a:cxn>
                  <a:cxn ang="0">
                    <a:pos x="476" y="15463"/>
                  </a:cxn>
                  <a:cxn ang="0">
                    <a:pos x="344" y="16702"/>
                  </a:cxn>
                  <a:cxn ang="0">
                    <a:pos x="185" y="17893"/>
                  </a:cxn>
                  <a:cxn ang="0">
                    <a:pos x="0" y="19031"/>
                  </a:cxn>
                  <a:cxn ang="0">
                    <a:pos x="52" y="19031"/>
                  </a:cxn>
                  <a:cxn ang="0">
                    <a:pos x="238" y="17893"/>
                  </a:cxn>
                  <a:cxn ang="0">
                    <a:pos x="397" y="16676"/>
                  </a:cxn>
                  <a:cxn ang="0">
                    <a:pos x="529" y="15463"/>
                  </a:cxn>
                  <a:cxn ang="0">
                    <a:pos x="609" y="14193"/>
                  </a:cxn>
                  <a:cxn ang="0">
                    <a:pos x="741" y="11631"/>
                  </a:cxn>
                  <a:cxn ang="0">
                    <a:pos x="768" y="9066"/>
                  </a:cxn>
                  <a:cxn ang="0">
                    <a:pos x="741" y="7796"/>
                  </a:cxn>
                  <a:cxn ang="0">
                    <a:pos x="715" y="6557"/>
                  </a:cxn>
                  <a:cxn ang="0">
                    <a:pos x="635" y="5340"/>
                  </a:cxn>
                  <a:cxn ang="0">
                    <a:pos x="582" y="4149"/>
                  </a:cxn>
                  <a:cxn ang="0">
                    <a:pos x="476" y="3038"/>
                  </a:cxn>
                  <a:cxn ang="0">
                    <a:pos x="370" y="1957"/>
                  </a:cxn>
                  <a:cxn ang="0">
                    <a:pos x="238" y="952"/>
                  </a:cxn>
                  <a:cxn ang="0">
                    <a:pos x="105" y="0"/>
                  </a:cxn>
                  <a:cxn ang="0">
                    <a:pos x="105" y="0"/>
                  </a:cxn>
                  <a:cxn ang="0">
                    <a:pos x="105" y="0"/>
                  </a:cxn>
                </a:cxnLst>
                <a:rect l="0" t="0" r="r" b="b"/>
                <a:pathLst>
                  <a:path w="769" h="19032">
                    <a:moveTo>
                      <a:pt x="105" y="0"/>
                    </a:moveTo>
                    <a:lnTo>
                      <a:pt x="52" y="0"/>
                    </a:lnTo>
                    <a:lnTo>
                      <a:pt x="185" y="952"/>
                    </a:lnTo>
                    <a:lnTo>
                      <a:pt x="317" y="1957"/>
                    </a:lnTo>
                    <a:lnTo>
                      <a:pt x="423" y="3038"/>
                    </a:lnTo>
                    <a:lnTo>
                      <a:pt x="529" y="4176"/>
                    </a:lnTo>
                    <a:lnTo>
                      <a:pt x="582" y="5340"/>
                    </a:lnTo>
                    <a:lnTo>
                      <a:pt x="662" y="6557"/>
                    </a:lnTo>
                    <a:lnTo>
                      <a:pt x="688" y="7796"/>
                    </a:lnTo>
                    <a:lnTo>
                      <a:pt x="715" y="9093"/>
                    </a:lnTo>
                    <a:lnTo>
                      <a:pt x="688" y="11657"/>
                    </a:lnTo>
                    <a:lnTo>
                      <a:pt x="556" y="14219"/>
                    </a:lnTo>
                    <a:lnTo>
                      <a:pt x="476" y="15463"/>
                    </a:lnTo>
                    <a:lnTo>
                      <a:pt x="344" y="16702"/>
                    </a:lnTo>
                    <a:lnTo>
                      <a:pt x="185" y="17893"/>
                    </a:lnTo>
                    <a:lnTo>
                      <a:pt x="0" y="19031"/>
                    </a:lnTo>
                    <a:lnTo>
                      <a:pt x="52" y="19031"/>
                    </a:lnTo>
                    <a:lnTo>
                      <a:pt x="238" y="17893"/>
                    </a:lnTo>
                    <a:lnTo>
                      <a:pt x="397" y="16676"/>
                    </a:lnTo>
                    <a:lnTo>
                      <a:pt x="529" y="15463"/>
                    </a:lnTo>
                    <a:lnTo>
                      <a:pt x="609" y="14193"/>
                    </a:lnTo>
                    <a:lnTo>
                      <a:pt x="741" y="11631"/>
                    </a:lnTo>
                    <a:lnTo>
                      <a:pt x="768" y="9066"/>
                    </a:lnTo>
                    <a:lnTo>
                      <a:pt x="741" y="7796"/>
                    </a:lnTo>
                    <a:lnTo>
                      <a:pt x="715" y="6557"/>
                    </a:lnTo>
                    <a:lnTo>
                      <a:pt x="635" y="5340"/>
                    </a:lnTo>
                    <a:lnTo>
                      <a:pt x="582" y="4149"/>
                    </a:lnTo>
                    <a:lnTo>
                      <a:pt x="476" y="3038"/>
                    </a:lnTo>
                    <a:lnTo>
                      <a:pt x="370" y="1957"/>
                    </a:lnTo>
                    <a:lnTo>
                      <a:pt x="238" y="952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105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1" name="Freeform 9"/>
              <p:cNvSpPr>
                <a:spLocks noChangeArrowheads="1"/>
              </p:cNvSpPr>
              <p:nvPr/>
            </p:nvSpPr>
            <p:spPr bwMode="auto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1460" y="8881"/>
                  </a:cxn>
                  <a:cxn ang="0">
                    <a:pos x="1407" y="7611"/>
                  </a:cxn>
                  <a:cxn ang="0">
                    <a:pos x="1300" y="6372"/>
                  </a:cxn>
                  <a:cxn ang="0">
                    <a:pos x="1167" y="5181"/>
                  </a:cxn>
                  <a:cxn ang="0">
                    <a:pos x="1012" y="4043"/>
                  </a:cxn>
                  <a:cxn ang="0">
                    <a:pos x="825" y="2932"/>
                  </a:cxn>
                  <a:cxn ang="0">
                    <a:pos x="585" y="1905"/>
                  </a:cxn>
                  <a:cxn ang="0">
                    <a:pos x="346" y="899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292" y="899"/>
                  </a:cxn>
                  <a:cxn ang="0">
                    <a:pos x="532" y="1905"/>
                  </a:cxn>
                  <a:cxn ang="0">
                    <a:pos x="772" y="2932"/>
                  </a:cxn>
                  <a:cxn ang="0">
                    <a:pos x="958" y="4043"/>
                  </a:cxn>
                  <a:cxn ang="0">
                    <a:pos x="1114" y="5181"/>
                  </a:cxn>
                  <a:cxn ang="0">
                    <a:pos x="1247" y="6372"/>
                  </a:cxn>
                  <a:cxn ang="0">
                    <a:pos x="1353" y="7611"/>
                  </a:cxn>
                  <a:cxn ang="0">
                    <a:pos x="1407" y="8881"/>
                  </a:cxn>
                  <a:cxn ang="0">
                    <a:pos x="1433" y="10202"/>
                  </a:cxn>
                  <a:cxn ang="0">
                    <a:pos x="1407" y="11498"/>
                  </a:cxn>
                  <a:cxn ang="0">
                    <a:pos x="1353" y="12817"/>
                  </a:cxn>
                  <a:cxn ang="0">
                    <a:pos x="1247" y="14113"/>
                  </a:cxn>
                  <a:cxn ang="0">
                    <a:pos x="1140" y="15384"/>
                  </a:cxn>
                  <a:cxn ang="0">
                    <a:pos x="958" y="16654"/>
                  </a:cxn>
                  <a:cxn ang="0">
                    <a:pos x="772" y="17866"/>
                  </a:cxn>
                  <a:cxn ang="0">
                    <a:pos x="532" y="19031"/>
                  </a:cxn>
                  <a:cxn ang="0">
                    <a:pos x="585" y="19031"/>
                  </a:cxn>
                  <a:cxn ang="0">
                    <a:pos x="825" y="17866"/>
                  </a:cxn>
                  <a:cxn ang="0">
                    <a:pos x="1012" y="16654"/>
                  </a:cxn>
                  <a:cxn ang="0">
                    <a:pos x="1194" y="15384"/>
                  </a:cxn>
                  <a:cxn ang="0">
                    <a:pos x="1300" y="14113"/>
                  </a:cxn>
                  <a:cxn ang="0">
                    <a:pos x="1407" y="12817"/>
                  </a:cxn>
                  <a:cxn ang="0">
                    <a:pos x="1460" y="11498"/>
                  </a:cxn>
                  <a:cxn ang="0">
                    <a:pos x="1487" y="10202"/>
                  </a:cxn>
                  <a:cxn ang="0">
                    <a:pos x="1460" y="8881"/>
                  </a:cxn>
                  <a:cxn ang="0">
                    <a:pos x="1460" y="8881"/>
                  </a:cxn>
                  <a:cxn ang="0">
                    <a:pos x="1460" y="8881"/>
                  </a:cxn>
                </a:cxnLst>
                <a:rect l="0" t="0" r="r" b="b"/>
                <a:pathLst>
                  <a:path w="1488" h="19032">
                    <a:moveTo>
                      <a:pt x="1460" y="8881"/>
                    </a:moveTo>
                    <a:lnTo>
                      <a:pt x="1407" y="7611"/>
                    </a:lnTo>
                    <a:lnTo>
                      <a:pt x="1300" y="6372"/>
                    </a:lnTo>
                    <a:lnTo>
                      <a:pt x="1167" y="5181"/>
                    </a:lnTo>
                    <a:lnTo>
                      <a:pt x="1012" y="4043"/>
                    </a:lnTo>
                    <a:lnTo>
                      <a:pt x="825" y="2932"/>
                    </a:lnTo>
                    <a:lnTo>
                      <a:pt x="585" y="1905"/>
                    </a:lnTo>
                    <a:lnTo>
                      <a:pt x="346" y="89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292" y="899"/>
                    </a:lnTo>
                    <a:lnTo>
                      <a:pt x="532" y="1905"/>
                    </a:lnTo>
                    <a:lnTo>
                      <a:pt x="772" y="2932"/>
                    </a:lnTo>
                    <a:lnTo>
                      <a:pt x="958" y="4043"/>
                    </a:lnTo>
                    <a:lnTo>
                      <a:pt x="1114" y="5181"/>
                    </a:lnTo>
                    <a:lnTo>
                      <a:pt x="1247" y="6372"/>
                    </a:lnTo>
                    <a:lnTo>
                      <a:pt x="1353" y="7611"/>
                    </a:lnTo>
                    <a:lnTo>
                      <a:pt x="1407" y="8881"/>
                    </a:lnTo>
                    <a:lnTo>
                      <a:pt x="1433" y="10202"/>
                    </a:lnTo>
                    <a:lnTo>
                      <a:pt x="1407" y="11498"/>
                    </a:lnTo>
                    <a:lnTo>
                      <a:pt x="1353" y="12817"/>
                    </a:lnTo>
                    <a:lnTo>
                      <a:pt x="1247" y="14113"/>
                    </a:lnTo>
                    <a:lnTo>
                      <a:pt x="1140" y="15384"/>
                    </a:lnTo>
                    <a:lnTo>
                      <a:pt x="958" y="16654"/>
                    </a:lnTo>
                    <a:lnTo>
                      <a:pt x="772" y="17866"/>
                    </a:lnTo>
                    <a:lnTo>
                      <a:pt x="532" y="19031"/>
                    </a:lnTo>
                    <a:lnTo>
                      <a:pt x="585" y="19031"/>
                    </a:lnTo>
                    <a:lnTo>
                      <a:pt x="825" y="17866"/>
                    </a:lnTo>
                    <a:lnTo>
                      <a:pt x="1012" y="16654"/>
                    </a:lnTo>
                    <a:lnTo>
                      <a:pt x="1194" y="15384"/>
                    </a:lnTo>
                    <a:lnTo>
                      <a:pt x="1300" y="14113"/>
                    </a:lnTo>
                    <a:lnTo>
                      <a:pt x="1407" y="12817"/>
                    </a:lnTo>
                    <a:lnTo>
                      <a:pt x="1460" y="11498"/>
                    </a:lnTo>
                    <a:lnTo>
                      <a:pt x="1487" y="10202"/>
                    </a:lnTo>
                    <a:lnTo>
                      <a:pt x="1460" y="8881"/>
                    </a:lnTo>
                    <a:lnTo>
                      <a:pt x="1460" y="8881"/>
                    </a:lnTo>
                    <a:lnTo>
                      <a:pt x="1460" y="8881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2" name="Freeform 10"/>
              <p:cNvSpPr>
                <a:spLocks noChangeArrowheads="1"/>
              </p:cNvSpPr>
              <p:nvPr/>
            </p:nvSpPr>
            <p:spPr bwMode="auto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1830" y="8484"/>
                  </a:cxn>
                  <a:cxn ang="0">
                    <a:pos x="1751" y="7452"/>
                  </a:cxn>
                  <a:cxn ang="0">
                    <a:pos x="1618" y="6425"/>
                  </a:cxn>
                  <a:cxn ang="0">
                    <a:pos x="1458" y="5419"/>
                  </a:cxn>
                  <a:cxn ang="0">
                    <a:pos x="1245" y="4414"/>
                  </a:cxn>
                  <a:cxn ang="0">
                    <a:pos x="1006" y="3355"/>
                  </a:cxn>
                  <a:cxn ang="0">
                    <a:pos x="718" y="2301"/>
                  </a:cxn>
                  <a:cxn ang="0">
                    <a:pos x="398" y="1190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372" y="1190"/>
                  </a:cxn>
                  <a:cxn ang="0">
                    <a:pos x="691" y="2301"/>
                  </a:cxn>
                  <a:cxn ang="0">
                    <a:pos x="957" y="3382"/>
                  </a:cxn>
                  <a:cxn ang="0">
                    <a:pos x="1219" y="4414"/>
                  </a:cxn>
                  <a:cxn ang="0">
                    <a:pos x="1405" y="5446"/>
                  </a:cxn>
                  <a:cxn ang="0">
                    <a:pos x="1564" y="6451"/>
                  </a:cxn>
                  <a:cxn ang="0">
                    <a:pos x="1697" y="7452"/>
                  </a:cxn>
                  <a:cxn ang="0">
                    <a:pos x="1777" y="8484"/>
                  </a:cxn>
                  <a:cxn ang="0">
                    <a:pos x="1830" y="9646"/>
                  </a:cxn>
                  <a:cxn ang="0">
                    <a:pos x="1804" y="10837"/>
                  </a:cxn>
                  <a:cxn ang="0">
                    <a:pos x="1751" y="12050"/>
                  </a:cxn>
                  <a:cxn ang="0">
                    <a:pos x="1618" y="13320"/>
                  </a:cxn>
                  <a:cxn ang="0">
                    <a:pos x="1458" y="14643"/>
                  </a:cxn>
                  <a:cxn ang="0">
                    <a:pos x="1219" y="16045"/>
                  </a:cxn>
                  <a:cxn ang="0">
                    <a:pos x="904" y="17496"/>
                  </a:cxn>
                  <a:cxn ang="0">
                    <a:pos x="558" y="19031"/>
                  </a:cxn>
                  <a:cxn ang="0">
                    <a:pos x="611" y="19031"/>
                  </a:cxn>
                  <a:cxn ang="0">
                    <a:pos x="957" y="17496"/>
                  </a:cxn>
                  <a:cxn ang="0">
                    <a:pos x="1272" y="16045"/>
                  </a:cxn>
                  <a:cxn ang="0">
                    <a:pos x="1511" y="14643"/>
                  </a:cxn>
                  <a:cxn ang="0">
                    <a:pos x="1671" y="13320"/>
                  </a:cxn>
                  <a:cxn ang="0">
                    <a:pos x="1804" y="12050"/>
                  </a:cxn>
                  <a:cxn ang="0">
                    <a:pos x="1857" y="10837"/>
                  </a:cxn>
                  <a:cxn ang="0">
                    <a:pos x="1883" y="9646"/>
                  </a:cxn>
                  <a:cxn ang="0">
                    <a:pos x="1830" y="8484"/>
                  </a:cxn>
                  <a:cxn ang="0">
                    <a:pos x="1830" y="8484"/>
                  </a:cxn>
                  <a:cxn ang="0">
                    <a:pos x="1830" y="8484"/>
                  </a:cxn>
                </a:cxnLst>
                <a:rect l="0" t="0" r="r" b="b"/>
                <a:pathLst>
                  <a:path w="1884" h="19032">
                    <a:moveTo>
                      <a:pt x="1830" y="8484"/>
                    </a:moveTo>
                    <a:lnTo>
                      <a:pt x="1751" y="7452"/>
                    </a:lnTo>
                    <a:lnTo>
                      <a:pt x="1618" y="6425"/>
                    </a:lnTo>
                    <a:lnTo>
                      <a:pt x="1458" y="5419"/>
                    </a:lnTo>
                    <a:lnTo>
                      <a:pt x="1245" y="4414"/>
                    </a:lnTo>
                    <a:lnTo>
                      <a:pt x="1006" y="3355"/>
                    </a:lnTo>
                    <a:lnTo>
                      <a:pt x="718" y="2301"/>
                    </a:lnTo>
                    <a:lnTo>
                      <a:pt x="398" y="1190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372" y="1190"/>
                    </a:lnTo>
                    <a:lnTo>
                      <a:pt x="691" y="2301"/>
                    </a:lnTo>
                    <a:lnTo>
                      <a:pt x="957" y="3382"/>
                    </a:lnTo>
                    <a:lnTo>
                      <a:pt x="1219" y="4414"/>
                    </a:lnTo>
                    <a:lnTo>
                      <a:pt x="1405" y="5446"/>
                    </a:lnTo>
                    <a:lnTo>
                      <a:pt x="1564" y="6451"/>
                    </a:lnTo>
                    <a:lnTo>
                      <a:pt x="1697" y="7452"/>
                    </a:lnTo>
                    <a:lnTo>
                      <a:pt x="1777" y="8484"/>
                    </a:lnTo>
                    <a:lnTo>
                      <a:pt x="1830" y="9646"/>
                    </a:lnTo>
                    <a:lnTo>
                      <a:pt x="1804" y="10837"/>
                    </a:lnTo>
                    <a:lnTo>
                      <a:pt x="1751" y="12050"/>
                    </a:lnTo>
                    <a:lnTo>
                      <a:pt x="1618" y="13320"/>
                    </a:lnTo>
                    <a:lnTo>
                      <a:pt x="1458" y="14643"/>
                    </a:lnTo>
                    <a:lnTo>
                      <a:pt x="1219" y="16045"/>
                    </a:lnTo>
                    <a:lnTo>
                      <a:pt x="904" y="17496"/>
                    </a:lnTo>
                    <a:lnTo>
                      <a:pt x="558" y="19031"/>
                    </a:lnTo>
                    <a:lnTo>
                      <a:pt x="611" y="19031"/>
                    </a:lnTo>
                    <a:lnTo>
                      <a:pt x="957" y="17496"/>
                    </a:lnTo>
                    <a:lnTo>
                      <a:pt x="1272" y="16045"/>
                    </a:lnTo>
                    <a:lnTo>
                      <a:pt x="1511" y="14643"/>
                    </a:lnTo>
                    <a:lnTo>
                      <a:pt x="1671" y="13320"/>
                    </a:lnTo>
                    <a:lnTo>
                      <a:pt x="1804" y="12050"/>
                    </a:lnTo>
                    <a:lnTo>
                      <a:pt x="1857" y="10837"/>
                    </a:lnTo>
                    <a:lnTo>
                      <a:pt x="1883" y="9646"/>
                    </a:lnTo>
                    <a:lnTo>
                      <a:pt x="1830" y="8484"/>
                    </a:lnTo>
                    <a:lnTo>
                      <a:pt x="1830" y="8484"/>
                    </a:lnTo>
                    <a:lnTo>
                      <a:pt x="1830" y="8484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3" name="Freeform 11"/>
              <p:cNvSpPr>
                <a:spLocks noChangeArrowheads="1"/>
              </p:cNvSpPr>
              <p:nvPr/>
            </p:nvSpPr>
            <p:spPr bwMode="auto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2461" y="8907"/>
                  </a:cxn>
                  <a:cxn ang="0">
                    <a:pos x="2381" y="7637"/>
                  </a:cxn>
                  <a:cxn ang="0">
                    <a:pos x="2226" y="6372"/>
                  </a:cxn>
                  <a:cxn ang="0">
                    <a:pos x="2013" y="5181"/>
                  </a:cxn>
                  <a:cxn ang="0">
                    <a:pos x="1748" y="4017"/>
                  </a:cxn>
                  <a:cxn ang="0">
                    <a:pos x="1403" y="2906"/>
                  </a:cxn>
                  <a:cxn ang="0">
                    <a:pos x="1009" y="1878"/>
                  </a:cxn>
                  <a:cxn ang="0">
                    <a:pos x="557" y="899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504" y="899"/>
                  </a:cxn>
                  <a:cxn ang="0">
                    <a:pos x="956" y="1878"/>
                  </a:cxn>
                  <a:cxn ang="0">
                    <a:pos x="1350" y="2906"/>
                  </a:cxn>
                  <a:cxn ang="0">
                    <a:pos x="1695" y="4017"/>
                  </a:cxn>
                  <a:cxn ang="0">
                    <a:pos x="1960" y="5181"/>
                  </a:cxn>
                  <a:cxn ang="0">
                    <a:pos x="2173" y="6372"/>
                  </a:cxn>
                  <a:cxn ang="0">
                    <a:pos x="2328" y="7637"/>
                  </a:cxn>
                  <a:cxn ang="0">
                    <a:pos x="2407" y="8907"/>
                  </a:cxn>
                  <a:cxn ang="0">
                    <a:pos x="2407" y="10255"/>
                  </a:cxn>
                  <a:cxn ang="0">
                    <a:pos x="2354" y="11604"/>
                  </a:cxn>
                  <a:cxn ang="0">
                    <a:pos x="2226" y="12923"/>
                  </a:cxn>
                  <a:cxn ang="0">
                    <a:pos x="2013" y="14219"/>
                  </a:cxn>
                  <a:cxn ang="0">
                    <a:pos x="1721" y="15489"/>
                  </a:cxn>
                  <a:cxn ang="0">
                    <a:pos x="1376" y="16702"/>
                  </a:cxn>
                  <a:cxn ang="0">
                    <a:pos x="956" y="17893"/>
                  </a:cxn>
                  <a:cxn ang="0">
                    <a:pos x="451" y="19031"/>
                  </a:cxn>
                  <a:cxn ang="0">
                    <a:pos x="504" y="19031"/>
                  </a:cxn>
                  <a:cxn ang="0">
                    <a:pos x="1009" y="17893"/>
                  </a:cxn>
                  <a:cxn ang="0">
                    <a:pos x="1429" y="16702"/>
                  </a:cxn>
                  <a:cxn ang="0">
                    <a:pos x="1774" y="15489"/>
                  </a:cxn>
                  <a:cxn ang="0">
                    <a:pos x="2067" y="14219"/>
                  </a:cxn>
                  <a:cxn ang="0">
                    <a:pos x="2279" y="12923"/>
                  </a:cxn>
                  <a:cxn ang="0">
                    <a:pos x="2407" y="11604"/>
                  </a:cxn>
                  <a:cxn ang="0">
                    <a:pos x="2461" y="10255"/>
                  </a:cxn>
                  <a:cxn ang="0">
                    <a:pos x="2461" y="8907"/>
                  </a:cxn>
                  <a:cxn ang="0">
                    <a:pos x="2461" y="8907"/>
                  </a:cxn>
                  <a:cxn ang="0">
                    <a:pos x="2461" y="8907"/>
                  </a:cxn>
                </a:cxnLst>
                <a:rect l="0" t="0" r="r" b="b"/>
                <a:pathLst>
                  <a:path w="2462" h="19032">
                    <a:moveTo>
                      <a:pt x="2461" y="8907"/>
                    </a:moveTo>
                    <a:lnTo>
                      <a:pt x="2381" y="7637"/>
                    </a:lnTo>
                    <a:lnTo>
                      <a:pt x="2226" y="6372"/>
                    </a:lnTo>
                    <a:lnTo>
                      <a:pt x="2013" y="5181"/>
                    </a:lnTo>
                    <a:lnTo>
                      <a:pt x="1748" y="4017"/>
                    </a:lnTo>
                    <a:lnTo>
                      <a:pt x="1403" y="2906"/>
                    </a:lnTo>
                    <a:lnTo>
                      <a:pt x="1009" y="1878"/>
                    </a:lnTo>
                    <a:lnTo>
                      <a:pt x="557" y="899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504" y="899"/>
                    </a:lnTo>
                    <a:lnTo>
                      <a:pt x="956" y="1878"/>
                    </a:lnTo>
                    <a:lnTo>
                      <a:pt x="1350" y="2906"/>
                    </a:lnTo>
                    <a:lnTo>
                      <a:pt x="1695" y="4017"/>
                    </a:lnTo>
                    <a:lnTo>
                      <a:pt x="1960" y="5181"/>
                    </a:lnTo>
                    <a:lnTo>
                      <a:pt x="2173" y="6372"/>
                    </a:lnTo>
                    <a:lnTo>
                      <a:pt x="2328" y="7637"/>
                    </a:lnTo>
                    <a:lnTo>
                      <a:pt x="2407" y="8907"/>
                    </a:lnTo>
                    <a:lnTo>
                      <a:pt x="2407" y="10255"/>
                    </a:lnTo>
                    <a:lnTo>
                      <a:pt x="2354" y="11604"/>
                    </a:lnTo>
                    <a:lnTo>
                      <a:pt x="2226" y="12923"/>
                    </a:lnTo>
                    <a:lnTo>
                      <a:pt x="2013" y="14219"/>
                    </a:lnTo>
                    <a:lnTo>
                      <a:pt x="1721" y="15489"/>
                    </a:lnTo>
                    <a:lnTo>
                      <a:pt x="1376" y="16702"/>
                    </a:lnTo>
                    <a:lnTo>
                      <a:pt x="956" y="17893"/>
                    </a:lnTo>
                    <a:lnTo>
                      <a:pt x="451" y="19031"/>
                    </a:lnTo>
                    <a:lnTo>
                      <a:pt x="504" y="19031"/>
                    </a:lnTo>
                    <a:lnTo>
                      <a:pt x="1009" y="17893"/>
                    </a:lnTo>
                    <a:lnTo>
                      <a:pt x="1429" y="16702"/>
                    </a:lnTo>
                    <a:lnTo>
                      <a:pt x="1774" y="15489"/>
                    </a:lnTo>
                    <a:lnTo>
                      <a:pt x="2067" y="14219"/>
                    </a:lnTo>
                    <a:lnTo>
                      <a:pt x="2279" y="12923"/>
                    </a:lnTo>
                    <a:lnTo>
                      <a:pt x="2407" y="11604"/>
                    </a:lnTo>
                    <a:lnTo>
                      <a:pt x="2461" y="10255"/>
                    </a:lnTo>
                    <a:lnTo>
                      <a:pt x="2461" y="8907"/>
                    </a:lnTo>
                    <a:lnTo>
                      <a:pt x="2461" y="8907"/>
                    </a:lnTo>
                    <a:lnTo>
                      <a:pt x="2461" y="8907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4" name="Freeform 12"/>
              <p:cNvSpPr>
                <a:spLocks noChangeArrowheads="1"/>
              </p:cNvSpPr>
              <p:nvPr/>
            </p:nvSpPr>
            <p:spPr bwMode="auto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3043" y="9198"/>
                  </a:cxn>
                  <a:cxn ang="0">
                    <a:pos x="2963" y="7981"/>
                  </a:cxn>
                  <a:cxn ang="0">
                    <a:pos x="2804" y="6795"/>
                  </a:cxn>
                  <a:cxn ang="0">
                    <a:pos x="2538" y="5604"/>
                  </a:cxn>
                  <a:cxn ang="0">
                    <a:pos x="2198" y="4440"/>
                  </a:cxn>
                  <a:cxn ang="0">
                    <a:pos x="1773" y="3302"/>
                  </a:cxn>
                  <a:cxn ang="0">
                    <a:pos x="1295" y="2169"/>
                  </a:cxn>
                  <a:cxn ang="0">
                    <a:pos x="716" y="1058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663" y="1058"/>
                  </a:cxn>
                  <a:cxn ang="0">
                    <a:pos x="1242" y="2169"/>
                  </a:cxn>
                  <a:cxn ang="0">
                    <a:pos x="1720" y="3302"/>
                  </a:cxn>
                  <a:cxn ang="0">
                    <a:pos x="2145" y="4440"/>
                  </a:cxn>
                  <a:cxn ang="0">
                    <a:pos x="2485" y="5604"/>
                  </a:cxn>
                  <a:cxn ang="0">
                    <a:pos x="2751" y="6795"/>
                  </a:cxn>
                  <a:cxn ang="0">
                    <a:pos x="2910" y="7981"/>
                  </a:cxn>
                  <a:cxn ang="0">
                    <a:pos x="2989" y="9198"/>
                  </a:cxn>
                  <a:cxn ang="0">
                    <a:pos x="2989" y="10440"/>
                  </a:cxn>
                  <a:cxn ang="0">
                    <a:pos x="2910" y="11684"/>
                  </a:cxn>
                  <a:cxn ang="0">
                    <a:pos x="2724" y="12923"/>
                  </a:cxn>
                  <a:cxn ang="0">
                    <a:pos x="2459" y="14166"/>
                  </a:cxn>
                  <a:cxn ang="0">
                    <a:pos x="2092" y="15410"/>
                  </a:cxn>
                  <a:cxn ang="0">
                    <a:pos x="1640" y="16654"/>
                  </a:cxn>
                  <a:cxn ang="0">
                    <a:pos x="1110" y="17840"/>
                  </a:cxn>
                  <a:cxn ang="0">
                    <a:pos x="504" y="19031"/>
                  </a:cxn>
                  <a:cxn ang="0">
                    <a:pos x="557" y="19031"/>
                  </a:cxn>
                  <a:cxn ang="0">
                    <a:pos x="1163" y="17840"/>
                  </a:cxn>
                  <a:cxn ang="0">
                    <a:pos x="1693" y="16654"/>
                  </a:cxn>
                  <a:cxn ang="0">
                    <a:pos x="2145" y="15410"/>
                  </a:cxn>
                  <a:cxn ang="0">
                    <a:pos x="2512" y="14193"/>
                  </a:cxn>
                  <a:cxn ang="0">
                    <a:pos x="2777" y="12949"/>
                  </a:cxn>
                  <a:cxn ang="0">
                    <a:pos x="2963" y="11710"/>
                  </a:cxn>
                  <a:cxn ang="0">
                    <a:pos x="3043" y="10440"/>
                  </a:cxn>
                  <a:cxn ang="0">
                    <a:pos x="3043" y="9198"/>
                  </a:cxn>
                  <a:cxn ang="0">
                    <a:pos x="3043" y="9198"/>
                  </a:cxn>
                  <a:cxn ang="0">
                    <a:pos x="3043" y="9198"/>
                  </a:cxn>
                </a:cxnLst>
                <a:rect l="0" t="0" r="r" b="b"/>
                <a:pathLst>
                  <a:path w="3044" h="19032">
                    <a:moveTo>
                      <a:pt x="3043" y="9198"/>
                    </a:moveTo>
                    <a:lnTo>
                      <a:pt x="2963" y="7981"/>
                    </a:lnTo>
                    <a:lnTo>
                      <a:pt x="2804" y="6795"/>
                    </a:lnTo>
                    <a:lnTo>
                      <a:pt x="2538" y="5604"/>
                    </a:lnTo>
                    <a:lnTo>
                      <a:pt x="2198" y="4440"/>
                    </a:lnTo>
                    <a:lnTo>
                      <a:pt x="1773" y="3302"/>
                    </a:lnTo>
                    <a:lnTo>
                      <a:pt x="1295" y="2169"/>
                    </a:lnTo>
                    <a:lnTo>
                      <a:pt x="716" y="1058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663" y="1058"/>
                    </a:lnTo>
                    <a:lnTo>
                      <a:pt x="1242" y="2169"/>
                    </a:lnTo>
                    <a:lnTo>
                      <a:pt x="1720" y="3302"/>
                    </a:lnTo>
                    <a:lnTo>
                      <a:pt x="2145" y="4440"/>
                    </a:lnTo>
                    <a:lnTo>
                      <a:pt x="2485" y="5604"/>
                    </a:lnTo>
                    <a:lnTo>
                      <a:pt x="2751" y="6795"/>
                    </a:lnTo>
                    <a:lnTo>
                      <a:pt x="2910" y="7981"/>
                    </a:lnTo>
                    <a:lnTo>
                      <a:pt x="2989" y="9198"/>
                    </a:lnTo>
                    <a:lnTo>
                      <a:pt x="2989" y="10440"/>
                    </a:lnTo>
                    <a:lnTo>
                      <a:pt x="2910" y="11684"/>
                    </a:lnTo>
                    <a:lnTo>
                      <a:pt x="2724" y="12923"/>
                    </a:lnTo>
                    <a:lnTo>
                      <a:pt x="2459" y="14166"/>
                    </a:lnTo>
                    <a:lnTo>
                      <a:pt x="2092" y="15410"/>
                    </a:lnTo>
                    <a:lnTo>
                      <a:pt x="1640" y="16654"/>
                    </a:lnTo>
                    <a:lnTo>
                      <a:pt x="1110" y="17840"/>
                    </a:lnTo>
                    <a:lnTo>
                      <a:pt x="504" y="19031"/>
                    </a:lnTo>
                    <a:lnTo>
                      <a:pt x="557" y="19031"/>
                    </a:lnTo>
                    <a:lnTo>
                      <a:pt x="1163" y="17840"/>
                    </a:lnTo>
                    <a:lnTo>
                      <a:pt x="1693" y="16654"/>
                    </a:lnTo>
                    <a:lnTo>
                      <a:pt x="2145" y="15410"/>
                    </a:lnTo>
                    <a:lnTo>
                      <a:pt x="2512" y="14193"/>
                    </a:lnTo>
                    <a:lnTo>
                      <a:pt x="2777" y="12949"/>
                    </a:lnTo>
                    <a:lnTo>
                      <a:pt x="2963" y="11710"/>
                    </a:lnTo>
                    <a:lnTo>
                      <a:pt x="3043" y="10440"/>
                    </a:lnTo>
                    <a:lnTo>
                      <a:pt x="3043" y="9198"/>
                    </a:lnTo>
                    <a:lnTo>
                      <a:pt x="3043" y="9198"/>
                    </a:lnTo>
                    <a:lnTo>
                      <a:pt x="3043" y="9198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5" name="Freeform 13"/>
              <p:cNvSpPr>
                <a:spLocks noChangeArrowheads="1"/>
              </p:cNvSpPr>
              <p:nvPr/>
            </p:nvSpPr>
            <p:spPr bwMode="auto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3784" y="9384"/>
                  </a:cxn>
                  <a:cxn ang="0">
                    <a:pos x="3678" y="8087"/>
                  </a:cxn>
                  <a:cxn ang="0">
                    <a:pos x="3576" y="7426"/>
                  </a:cxn>
                  <a:cxn ang="0">
                    <a:pos x="3470" y="6795"/>
                  </a:cxn>
                  <a:cxn ang="0">
                    <a:pos x="3310" y="6160"/>
                  </a:cxn>
                  <a:cxn ang="0">
                    <a:pos x="3151" y="5525"/>
                  </a:cxn>
                  <a:cxn ang="0">
                    <a:pos x="2939" y="4917"/>
                  </a:cxn>
                  <a:cxn ang="0">
                    <a:pos x="2700" y="4308"/>
                  </a:cxn>
                  <a:cxn ang="0">
                    <a:pos x="2173" y="3170"/>
                  </a:cxn>
                  <a:cxn ang="0">
                    <a:pos x="1562" y="2063"/>
                  </a:cxn>
                  <a:cxn ang="0">
                    <a:pos x="849" y="1005"/>
                  </a:cxn>
                  <a:cxn ang="0">
                    <a:pos x="53" y="0"/>
                  </a:cxn>
                  <a:cxn ang="0">
                    <a:pos x="0" y="0"/>
                  </a:cxn>
                  <a:cxn ang="0">
                    <a:pos x="796" y="1005"/>
                  </a:cxn>
                  <a:cxn ang="0">
                    <a:pos x="1509" y="2063"/>
                  </a:cxn>
                  <a:cxn ang="0">
                    <a:pos x="2120" y="3170"/>
                  </a:cxn>
                  <a:cxn ang="0">
                    <a:pos x="2646" y="4334"/>
                  </a:cxn>
                  <a:cxn ang="0">
                    <a:pos x="2885" y="4943"/>
                  </a:cxn>
                  <a:cxn ang="0">
                    <a:pos x="3098" y="5552"/>
                  </a:cxn>
                  <a:cxn ang="0">
                    <a:pos x="3257" y="6187"/>
                  </a:cxn>
                  <a:cxn ang="0">
                    <a:pos x="3417" y="6822"/>
                  </a:cxn>
                  <a:cxn ang="0">
                    <a:pos x="3549" y="7452"/>
                  </a:cxn>
                  <a:cxn ang="0">
                    <a:pos x="3625" y="8087"/>
                  </a:cxn>
                  <a:cxn ang="0">
                    <a:pos x="3704" y="8749"/>
                  </a:cxn>
                  <a:cxn ang="0">
                    <a:pos x="3731" y="9384"/>
                  </a:cxn>
                  <a:cxn ang="0">
                    <a:pos x="3757" y="10043"/>
                  </a:cxn>
                  <a:cxn ang="0">
                    <a:pos x="3731" y="10705"/>
                  </a:cxn>
                  <a:cxn ang="0">
                    <a:pos x="3678" y="11340"/>
                  </a:cxn>
                  <a:cxn ang="0">
                    <a:pos x="3625" y="11997"/>
                  </a:cxn>
                  <a:cxn ang="0">
                    <a:pos x="3523" y="12632"/>
                  </a:cxn>
                  <a:cxn ang="0">
                    <a:pos x="3390" y="13293"/>
                  </a:cxn>
                  <a:cxn ang="0">
                    <a:pos x="3204" y="13928"/>
                  </a:cxn>
                  <a:cxn ang="0">
                    <a:pos x="3018" y="14563"/>
                  </a:cxn>
                  <a:cxn ang="0">
                    <a:pos x="2593" y="15728"/>
                  </a:cxn>
                  <a:cxn ang="0">
                    <a:pos x="2093" y="16861"/>
                  </a:cxn>
                  <a:cxn ang="0">
                    <a:pos x="1482" y="17972"/>
                  </a:cxn>
                  <a:cxn ang="0">
                    <a:pos x="796" y="19031"/>
                  </a:cxn>
                  <a:cxn ang="0">
                    <a:pos x="849" y="19031"/>
                  </a:cxn>
                  <a:cxn ang="0">
                    <a:pos x="1535" y="17972"/>
                  </a:cxn>
                  <a:cxn ang="0">
                    <a:pos x="2146" y="16861"/>
                  </a:cxn>
                  <a:cxn ang="0">
                    <a:pos x="2646" y="15754"/>
                  </a:cxn>
                  <a:cxn ang="0">
                    <a:pos x="3071" y="14590"/>
                  </a:cxn>
                  <a:cxn ang="0">
                    <a:pos x="3257" y="13955"/>
                  </a:cxn>
                  <a:cxn ang="0">
                    <a:pos x="3443" y="13320"/>
                  </a:cxn>
                  <a:cxn ang="0">
                    <a:pos x="3576" y="12658"/>
                  </a:cxn>
                  <a:cxn ang="0">
                    <a:pos x="3678" y="12023"/>
                  </a:cxn>
                  <a:cxn ang="0">
                    <a:pos x="3731" y="11366"/>
                  </a:cxn>
                  <a:cxn ang="0">
                    <a:pos x="3784" y="10705"/>
                  </a:cxn>
                  <a:cxn ang="0">
                    <a:pos x="3811" y="10043"/>
                  </a:cxn>
                  <a:cxn ang="0">
                    <a:pos x="3784" y="9384"/>
                  </a:cxn>
                  <a:cxn ang="0">
                    <a:pos x="3784" y="9384"/>
                  </a:cxn>
                  <a:cxn ang="0">
                    <a:pos x="3784" y="9384"/>
                  </a:cxn>
                </a:cxnLst>
                <a:rect l="0" t="0" r="r" b="b"/>
                <a:pathLst>
                  <a:path w="3812" h="19032">
                    <a:moveTo>
                      <a:pt x="3784" y="9384"/>
                    </a:moveTo>
                    <a:lnTo>
                      <a:pt x="3678" y="8087"/>
                    </a:lnTo>
                    <a:lnTo>
                      <a:pt x="3576" y="7426"/>
                    </a:lnTo>
                    <a:lnTo>
                      <a:pt x="3470" y="6795"/>
                    </a:lnTo>
                    <a:lnTo>
                      <a:pt x="3310" y="6160"/>
                    </a:lnTo>
                    <a:lnTo>
                      <a:pt x="3151" y="5525"/>
                    </a:lnTo>
                    <a:lnTo>
                      <a:pt x="2939" y="4917"/>
                    </a:lnTo>
                    <a:lnTo>
                      <a:pt x="2700" y="4308"/>
                    </a:lnTo>
                    <a:lnTo>
                      <a:pt x="2173" y="3170"/>
                    </a:lnTo>
                    <a:lnTo>
                      <a:pt x="1562" y="2063"/>
                    </a:lnTo>
                    <a:lnTo>
                      <a:pt x="849" y="1005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796" y="1005"/>
                    </a:lnTo>
                    <a:lnTo>
                      <a:pt x="1509" y="2063"/>
                    </a:lnTo>
                    <a:lnTo>
                      <a:pt x="2120" y="3170"/>
                    </a:lnTo>
                    <a:lnTo>
                      <a:pt x="2646" y="4334"/>
                    </a:lnTo>
                    <a:lnTo>
                      <a:pt x="2885" y="4943"/>
                    </a:lnTo>
                    <a:lnTo>
                      <a:pt x="3098" y="5552"/>
                    </a:lnTo>
                    <a:lnTo>
                      <a:pt x="3257" y="6187"/>
                    </a:lnTo>
                    <a:lnTo>
                      <a:pt x="3417" y="6822"/>
                    </a:lnTo>
                    <a:lnTo>
                      <a:pt x="3549" y="7452"/>
                    </a:lnTo>
                    <a:lnTo>
                      <a:pt x="3625" y="8087"/>
                    </a:lnTo>
                    <a:lnTo>
                      <a:pt x="3704" y="8749"/>
                    </a:lnTo>
                    <a:lnTo>
                      <a:pt x="3731" y="9384"/>
                    </a:lnTo>
                    <a:lnTo>
                      <a:pt x="3757" y="10043"/>
                    </a:lnTo>
                    <a:lnTo>
                      <a:pt x="3731" y="10705"/>
                    </a:lnTo>
                    <a:lnTo>
                      <a:pt x="3678" y="11340"/>
                    </a:lnTo>
                    <a:lnTo>
                      <a:pt x="3625" y="11997"/>
                    </a:lnTo>
                    <a:lnTo>
                      <a:pt x="3523" y="12632"/>
                    </a:lnTo>
                    <a:lnTo>
                      <a:pt x="3390" y="13293"/>
                    </a:lnTo>
                    <a:lnTo>
                      <a:pt x="3204" y="13928"/>
                    </a:lnTo>
                    <a:lnTo>
                      <a:pt x="3018" y="14563"/>
                    </a:lnTo>
                    <a:lnTo>
                      <a:pt x="2593" y="15728"/>
                    </a:lnTo>
                    <a:lnTo>
                      <a:pt x="2093" y="16861"/>
                    </a:lnTo>
                    <a:lnTo>
                      <a:pt x="1482" y="17972"/>
                    </a:lnTo>
                    <a:lnTo>
                      <a:pt x="796" y="19031"/>
                    </a:lnTo>
                    <a:lnTo>
                      <a:pt x="849" y="19031"/>
                    </a:lnTo>
                    <a:lnTo>
                      <a:pt x="1535" y="17972"/>
                    </a:lnTo>
                    <a:lnTo>
                      <a:pt x="2146" y="16861"/>
                    </a:lnTo>
                    <a:lnTo>
                      <a:pt x="2646" y="15754"/>
                    </a:lnTo>
                    <a:lnTo>
                      <a:pt x="3071" y="14590"/>
                    </a:lnTo>
                    <a:lnTo>
                      <a:pt x="3257" y="13955"/>
                    </a:lnTo>
                    <a:lnTo>
                      <a:pt x="3443" y="13320"/>
                    </a:lnTo>
                    <a:lnTo>
                      <a:pt x="3576" y="12658"/>
                    </a:lnTo>
                    <a:lnTo>
                      <a:pt x="3678" y="12023"/>
                    </a:lnTo>
                    <a:lnTo>
                      <a:pt x="3731" y="11366"/>
                    </a:lnTo>
                    <a:lnTo>
                      <a:pt x="3784" y="10705"/>
                    </a:lnTo>
                    <a:lnTo>
                      <a:pt x="3811" y="10043"/>
                    </a:lnTo>
                    <a:lnTo>
                      <a:pt x="3784" y="9384"/>
                    </a:lnTo>
                    <a:lnTo>
                      <a:pt x="3784" y="9384"/>
                    </a:lnTo>
                    <a:lnTo>
                      <a:pt x="3784" y="9384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6" name="Freeform 14"/>
              <p:cNvSpPr>
                <a:spLocks noChangeArrowheads="1"/>
              </p:cNvSpPr>
              <p:nvPr/>
            </p:nvSpPr>
            <p:spPr bwMode="auto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79" y="8563"/>
                  </a:cxn>
                  <a:cxn ang="0">
                    <a:pos x="133" y="7188"/>
                  </a:cxn>
                  <a:cxn ang="0">
                    <a:pos x="186" y="5869"/>
                  </a:cxn>
                  <a:cxn ang="0">
                    <a:pos x="262" y="4652"/>
                  </a:cxn>
                  <a:cxn ang="0">
                    <a:pos x="342" y="3488"/>
                  </a:cxn>
                  <a:cxn ang="0">
                    <a:pos x="368" y="2959"/>
                  </a:cxn>
                  <a:cxn ang="0">
                    <a:pos x="422" y="2456"/>
                  </a:cxn>
                  <a:cxn ang="0">
                    <a:pos x="475" y="1957"/>
                  </a:cxn>
                  <a:cxn ang="0">
                    <a:pos x="502" y="1508"/>
                  </a:cxn>
                  <a:cxn ang="0">
                    <a:pos x="555" y="1084"/>
                  </a:cxn>
                  <a:cxn ang="0">
                    <a:pos x="582" y="687"/>
                  </a:cxn>
                  <a:cxn ang="0">
                    <a:pos x="635" y="317"/>
                  </a:cxn>
                  <a:cxn ang="0">
                    <a:pos x="661" y="0"/>
                  </a:cxn>
                  <a:cxn ang="0">
                    <a:pos x="608" y="0"/>
                  </a:cxn>
                  <a:cxn ang="0">
                    <a:pos x="582" y="317"/>
                  </a:cxn>
                  <a:cxn ang="0">
                    <a:pos x="528" y="687"/>
                  </a:cxn>
                  <a:cxn ang="0">
                    <a:pos x="502" y="1084"/>
                  </a:cxn>
                  <a:cxn ang="0">
                    <a:pos x="448" y="1508"/>
                  </a:cxn>
                  <a:cxn ang="0">
                    <a:pos x="422" y="1957"/>
                  </a:cxn>
                  <a:cxn ang="0">
                    <a:pos x="368" y="2456"/>
                  </a:cxn>
                  <a:cxn ang="0">
                    <a:pos x="315" y="2959"/>
                  </a:cxn>
                  <a:cxn ang="0">
                    <a:pos x="288" y="3488"/>
                  </a:cxn>
                  <a:cxn ang="0">
                    <a:pos x="213" y="4652"/>
                  </a:cxn>
                  <a:cxn ang="0">
                    <a:pos x="133" y="5869"/>
                  </a:cxn>
                  <a:cxn ang="0">
                    <a:pos x="79" y="7188"/>
                  </a:cxn>
                  <a:cxn ang="0">
                    <a:pos x="26" y="8563"/>
                  </a:cxn>
                  <a:cxn ang="0">
                    <a:pos x="0" y="10043"/>
                  </a:cxn>
                  <a:cxn ang="0">
                    <a:pos x="26" y="11472"/>
                  </a:cxn>
                  <a:cxn ang="0">
                    <a:pos x="53" y="12870"/>
                  </a:cxn>
                  <a:cxn ang="0">
                    <a:pos x="106" y="14193"/>
                  </a:cxn>
                  <a:cxn ang="0">
                    <a:pos x="159" y="15489"/>
                  </a:cxn>
                  <a:cxn ang="0">
                    <a:pos x="262" y="16729"/>
                  </a:cxn>
                  <a:cxn ang="0">
                    <a:pos x="395" y="17893"/>
                  </a:cxn>
                  <a:cxn ang="0">
                    <a:pos x="555" y="19031"/>
                  </a:cxn>
                  <a:cxn ang="0">
                    <a:pos x="608" y="19031"/>
                  </a:cxn>
                  <a:cxn ang="0">
                    <a:pos x="448" y="17893"/>
                  </a:cxn>
                  <a:cxn ang="0">
                    <a:pos x="315" y="16729"/>
                  </a:cxn>
                  <a:cxn ang="0">
                    <a:pos x="213" y="15489"/>
                  </a:cxn>
                  <a:cxn ang="0">
                    <a:pos x="159" y="14219"/>
                  </a:cxn>
                  <a:cxn ang="0">
                    <a:pos x="106" y="12870"/>
                  </a:cxn>
                  <a:cxn ang="0">
                    <a:pos x="79" y="11498"/>
                  </a:cxn>
                  <a:cxn ang="0">
                    <a:pos x="53" y="10043"/>
                  </a:cxn>
                  <a:cxn ang="0">
                    <a:pos x="79" y="8563"/>
                  </a:cxn>
                  <a:cxn ang="0">
                    <a:pos x="79" y="8563"/>
                  </a:cxn>
                  <a:cxn ang="0">
                    <a:pos x="79" y="8563"/>
                  </a:cxn>
                </a:cxnLst>
                <a:rect l="0" t="0" r="r" b="b"/>
                <a:pathLst>
                  <a:path w="662" h="19032">
                    <a:moveTo>
                      <a:pt x="79" y="8563"/>
                    </a:moveTo>
                    <a:lnTo>
                      <a:pt x="133" y="7188"/>
                    </a:lnTo>
                    <a:lnTo>
                      <a:pt x="186" y="5869"/>
                    </a:lnTo>
                    <a:lnTo>
                      <a:pt x="262" y="4652"/>
                    </a:lnTo>
                    <a:lnTo>
                      <a:pt x="342" y="3488"/>
                    </a:lnTo>
                    <a:lnTo>
                      <a:pt x="368" y="2959"/>
                    </a:lnTo>
                    <a:lnTo>
                      <a:pt x="422" y="2456"/>
                    </a:lnTo>
                    <a:lnTo>
                      <a:pt x="475" y="1957"/>
                    </a:lnTo>
                    <a:lnTo>
                      <a:pt x="502" y="1508"/>
                    </a:lnTo>
                    <a:lnTo>
                      <a:pt x="555" y="1084"/>
                    </a:lnTo>
                    <a:lnTo>
                      <a:pt x="582" y="687"/>
                    </a:lnTo>
                    <a:lnTo>
                      <a:pt x="635" y="317"/>
                    </a:lnTo>
                    <a:lnTo>
                      <a:pt x="661" y="0"/>
                    </a:lnTo>
                    <a:lnTo>
                      <a:pt x="608" y="0"/>
                    </a:lnTo>
                    <a:lnTo>
                      <a:pt x="582" y="317"/>
                    </a:lnTo>
                    <a:lnTo>
                      <a:pt x="528" y="687"/>
                    </a:lnTo>
                    <a:lnTo>
                      <a:pt x="502" y="1084"/>
                    </a:lnTo>
                    <a:lnTo>
                      <a:pt x="448" y="1508"/>
                    </a:lnTo>
                    <a:lnTo>
                      <a:pt x="422" y="1957"/>
                    </a:lnTo>
                    <a:lnTo>
                      <a:pt x="368" y="2456"/>
                    </a:lnTo>
                    <a:lnTo>
                      <a:pt x="315" y="2959"/>
                    </a:lnTo>
                    <a:lnTo>
                      <a:pt x="288" y="3488"/>
                    </a:lnTo>
                    <a:lnTo>
                      <a:pt x="213" y="4652"/>
                    </a:lnTo>
                    <a:lnTo>
                      <a:pt x="133" y="5869"/>
                    </a:lnTo>
                    <a:lnTo>
                      <a:pt x="79" y="7188"/>
                    </a:lnTo>
                    <a:lnTo>
                      <a:pt x="26" y="8563"/>
                    </a:lnTo>
                    <a:lnTo>
                      <a:pt x="0" y="10043"/>
                    </a:lnTo>
                    <a:lnTo>
                      <a:pt x="26" y="11472"/>
                    </a:lnTo>
                    <a:lnTo>
                      <a:pt x="53" y="12870"/>
                    </a:lnTo>
                    <a:lnTo>
                      <a:pt x="106" y="14193"/>
                    </a:lnTo>
                    <a:lnTo>
                      <a:pt x="159" y="15489"/>
                    </a:lnTo>
                    <a:lnTo>
                      <a:pt x="262" y="16729"/>
                    </a:lnTo>
                    <a:lnTo>
                      <a:pt x="395" y="17893"/>
                    </a:lnTo>
                    <a:lnTo>
                      <a:pt x="555" y="19031"/>
                    </a:lnTo>
                    <a:lnTo>
                      <a:pt x="608" y="19031"/>
                    </a:lnTo>
                    <a:lnTo>
                      <a:pt x="448" y="17893"/>
                    </a:lnTo>
                    <a:lnTo>
                      <a:pt x="315" y="16729"/>
                    </a:lnTo>
                    <a:lnTo>
                      <a:pt x="213" y="15489"/>
                    </a:lnTo>
                    <a:lnTo>
                      <a:pt x="159" y="14219"/>
                    </a:lnTo>
                    <a:lnTo>
                      <a:pt x="106" y="12870"/>
                    </a:lnTo>
                    <a:lnTo>
                      <a:pt x="79" y="11498"/>
                    </a:lnTo>
                    <a:lnTo>
                      <a:pt x="53" y="10043"/>
                    </a:lnTo>
                    <a:lnTo>
                      <a:pt x="79" y="8563"/>
                    </a:lnTo>
                    <a:lnTo>
                      <a:pt x="79" y="8563"/>
                    </a:lnTo>
                    <a:lnTo>
                      <a:pt x="79" y="856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7" name="Freeform 15"/>
              <p:cNvSpPr>
                <a:spLocks noChangeArrowheads="1"/>
              </p:cNvSpPr>
              <p:nvPr/>
            </p:nvSpPr>
            <p:spPr bwMode="auto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79" y="9093"/>
                  </a:cxn>
                  <a:cxn ang="0">
                    <a:pos x="132" y="7717"/>
                  </a:cxn>
                  <a:cxn ang="0">
                    <a:pos x="239" y="6398"/>
                  </a:cxn>
                  <a:cxn ang="0">
                    <a:pos x="371" y="5155"/>
                  </a:cxn>
                  <a:cxn ang="0">
                    <a:pos x="557" y="3964"/>
                  </a:cxn>
                  <a:cxn ang="0">
                    <a:pos x="717" y="2826"/>
                  </a:cxn>
                  <a:cxn ang="0">
                    <a:pos x="925" y="1799"/>
                  </a:cxn>
                  <a:cxn ang="0">
                    <a:pos x="1111" y="846"/>
                  </a:cxn>
                  <a:cxn ang="0">
                    <a:pos x="1324" y="0"/>
                  </a:cxn>
                  <a:cxn ang="0">
                    <a:pos x="1270" y="0"/>
                  </a:cxn>
                  <a:cxn ang="0">
                    <a:pos x="1058" y="846"/>
                  </a:cxn>
                  <a:cxn ang="0">
                    <a:pos x="876" y="1799"/>
                  </a:cxn>
                  <a:cxn ang="0">
                    <a:pos x="690" y="2826"/>
                  </a:cxn>
                  <a:cxn ang="0">
                    <a:pos x="504" y="3964"/>
                  </a:cxn>
                  <a:cxn ang="0">
                    <a:pos x="345" y="5155"/>
                  </a:cxn>
                  <a:cxn ang="0">
                    <a:pos x="212" y="6398"/>
                  </a:cxn>
                  <a:cxn ang="0">
                    <a:pos x="106" y="7717"/>
                  </a:cxn>
                  <a:cxn ang="0">
                    <a:pos x="26" y="9093"/>
                  </a:cxn>
                  <a:cxn ang="0">
                    <a:pos x="0" y="10467"/>
                  </a:cxn>
                  <a:cxn ang="0">
                    <a:pos x="53" y="11789"/>
                  </a:cxn>
                  <a:cxn ang="0">
                    <a:pos x="132" y="13108"/>
                  </a:cxn>
                  <a:cxn ang="0">
                    <a:pos x="239" y="14352"/>
                  </a:cxn>
                  <a:cxn ang="0">
                    <a:pos x="425" y="15595"/>
                  </a:cxn>
                  <a:cxn ang="0">
                    <a:pos x="637" y="16781"/>
                  </a:cxn>
                  <a:cxn ang="0">
                    <a:pos x="898" y="17919"/>
                  </a:cxn>
                  <a:cxn ang="0">
                    <a:pos x="1217" y="19031"/>
                  </a:cxn>
                  <a:cxn ang="0">
                    <a:pos x="1270" y="19031"/>
                  </a:cxn>
                  <a:cxn ang="0">
                    <a:pos x="952" y="17919"/>
                  </a:cxn>
                  <a:cxn ang="0">
                    <a:pos x="690" y="16781"/>
                  </a:cxn>
                  <a:cxn ang="0">
                    <a:pos x="478" y="15595"/>
                  </a:cxn>
                  <a:cxn ang="0">
                    <a:pos x="292" y="14378"/>
                  </a:cxn>
                  <a:cxn ang="0">
                    <a:pos x="185" y="13108"/>
                  </a:cxn>
                  <a:cxn ang="0">
                    <a:pos x="106" y="11816"/>
                  </a:cxn>
                  <a:cxn ang="0">
                    <a:pos x="53" y="10467"/>
                  </a:cxn>
                  <a:cxn ang="0">
                    <a:pos x="79" y="9093"/>
                  </a:cxn>
                  <a:cxn ang="0">
                    <a:pos x="79" y="9093"/>
                  </a:cxn>
                  <a:cxn ang="0">
                    <a:pos x="79" y="9093"/>
                  </a:cxn>
                </a:cxnLst>
                <a:rect l="0" t="0" r="r" b="b"/>
                <a:pathLst>
                  <a:path w="1325" h="19032">
                    <a:moveTo>
                      <a:pt x="79" y="9093"/>
                    </a:moveTo>
                    <a:lnTo>
                      <a:pt x="132" y="7717"/>
                    </a:lnTo>
                    <a:lnTo>
                      <a:pt x="239" y="6398"/>
                    </a:lnTo>
                    <a:lnTo>
                      <a:pt x="371" y="5155"/>
                    </a:lnTo>
                    <a:lnTo>
                      <a:pt x="557" y="3964"/>
                    </a:lnTo>
                    <a:lnTo>
                      <a:pt x="717" y="2826"/>
                    </a:lnTo>
                    <a:lnTo>
                      <a:pt x="925" y="1799"/>
                    </a:lnTo>
                    <a:lnTo>
                      <a:pt x="1111" y="846"/>
                    </a:lnTo>
                    <a:lnTo>
                      <a:pt x="1324" y="0"/>
                    </a:lnTo>
                    <a:lnTo>
                      <a:pt x="1270" y="0"/>
                    </a:lnTo>
                    <a:lnTo>
                      <a:pt x="1058" y="846"/>
                    </a:lnTo>
                    <a:lnTo>
                      <a:pt x="876" y="1799"/>
                    </a:lnTo>
                    <a:lnTo>
                      <a:pt x="690" y="2826"/>
                    </a:lnTo>
                    <a:lnTo>
                      <a:pt x="504" y="3964"/>
                    </a:lnTo>
                    <a:lnTo>
                      <a:pt x="345" y="5155"/>
                    </a:lnTo>
                    <a:lnTo>
                      <a:pt x="212" y="6398"/>
                    </a:lnTo>
                    <a:lnTo>
                      <a:pt x="106" y="7717"/>
                    </a:lnTo>
                    <a:lnTo>
                      <a:pt x="26" y="9093"/>
                    </a:lnTo>
                    <a:lnTo>
                      <a:pt x="0" y="10467"/>
                    </a:lnTo>
                    <a:lnTo>
                      <a:pt x="53" y="11789"/>
                    </a:lnTo>
                    <a:lnTo>
                      <a:pt x="132" y="13108"/>
                    </a:lnTo>
                    <a:lnTo>
                      <a:pt x="239" y="14352"/>
                    </a:lnTo>
                    <a:lnTo>
                      <a:pt x="425" y="15595"/>
                    </a:lnTo>
                    <a:lnTo>
                      <a:pt x="637" y="16781"/>
                    </a:lnTo>
                    <a:lnTo>
                      <a:pt x="898" y="17919"/>
                    </a:lnTo>
                    <a:lnTo>
                      <a:pt x="1217" y="19031"/>
                    </a:lnTo>
                    <a:lnTo>
                      <a:pt x="1270" y="19031"/>
                    </a:lnTo>
                    <a:lnTo>
                      <a:pt x="952" y="17919"/>
                    </a:lnTo>
                    <a:lnTo>
                      <a:pt x="690" y="16781"/>
                    </a:lnTo>
                    <a:lnTo>
                      <a:pt x="478" y="15595"/>
                    </a:lnTo>
                    <a:lnTo>
                      <a:pt x="292" y="14378"/>
                    </a:lnTo>
                    <a:lnTo>
                      <a:pt x="185" y="13108"/>
                    </a:lnTo>
                    <a:lnTo>
                      <a:pt x="106" y="11816"/>
                    </a:lnTo>
                    <a:lnTo>
                      <a:pt x="53" y="10467"/>
                    </a:lnTo>
                    <a:lnTo>
                      <a:pt x="79" y="9093"/>
                    </a:lnTo>
                    <a:lnTo>
                      <a:pt x="79" y="9093"/>
                    </a:lnTo>
                    <a:lnTo>
                      <a:pt x="79" y="909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8" name="Freeform 16"/>
              <p:cNvSpPr>
                <a:spLocks noChangeArrowheads="1"/>
              </p:cNvSpPr>
              <p:nvPr/>
            </p:nvSpPr>
            <p:spPr bwMode="auto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1875" y="0"/>
                  </a:cxn>
                  <a:cxn ang="0">
                    <a:pos x="1821" y="0"/>
                  </a:cxn>
                  <a:cxn ang="0">
                    <a:pos x="1397" y="978"/>
                  </a:cxn>
                  <a:cxn ang="0">
                    <a:pos x="1056" y="2037"/>
                  </a:cxn>
                  <a:cxn ang="0">
                    <a:pos x="738" y="3117"/>
                  </a:cxn>
                  <a:cxn ang="0">
                    <a:pos x="473" y="4281"/>
                  </a:cxn>
                  <a:cxn ang="0">
                    <a:pos x="287" y="5499"/>
                  </a:cxn>
                  <a:cxn ang="0">
                    <a:pos x="128" y="6742"/>
                  </a:cxn>
                  <a:cxn ang="0">
                    <a:pos x="26" y="8034"/>
                  </a:cxn>
                  <a:cxn ang="0">
                    <a:pos x="0" y="9357"/>
                  </a:cxn>
                  <a:cxn ang="0">
                    <a:pos x="26" y="10599"/>
                  </a:cxn>
                  <a:cxn ang="0">
                    <a:pos x="106" y="11842"/>
                  </a:cxn>
                  <a:cxn ang="0">
                    <a:pos x="207" y="13055"/>
                  </a:cxn>
                  <a:cxn ang="0">
                    <a:pos x="393" y="14299"/>
                  </a:cxn>
                  <a:cxn ang="0">
                    <a:pos x="605" y="15516"/>
                  </a:cxn>
                  <a:cxn ang="0">
                    <a:pos x="871" y="16702"/>
                  </a:cxn>
                  <a:cxn ang="0">
                    <a:pos x="1189" y="17893"/>
                  </a:cxn>
                  <a:cxn ang="0">
                    <a:pos x="1530" y="19031"/>
                  </a:cxn>
                  <a:cxn ang="0">
                    <a:pos x="1583" y="19031"/>
                  </a:cxn>
                  <a:cxn ang="0">
                    <a:pos x="1242" y="17893"/>
                  </a:cxn>
                  <a:cxn ang="0">
                    <a:pos x="924" y="16702"/>
                  </a:cxn>
                  <a:cxn ang="0">
                    <a:pos x="658" y="15516"/>
                  </a:cxn>
                  <a:cxn ang="0">
                    <a:pos x="446" y="14299"/>
                  </a:cxn>
                  <a:cxn ang="0">
                    <a:pos x="260" y="13055"/>
                  </a:cxn>
                  <a:cxn ang="0">
                    <a:pos x="154" y="11842"/>
                  </a:cxn>
                  <a:cxn ang="0">
                    <a:pos x="79" y="10599"/>
                  </a:cxn>
                  <a:cxn ang="0">
                    <a:pos x="53" y="9357"/>
                  </a:cxn>
                  <a:cxn ang="0">
                    <a:pos x="79" y="8034"/>
                  </a:cxn>
                  <a:cxn ang="0">
                    <a:pos x="181" y="6742"/>
                  </a:cxn>
                  <a:cxn ang="0">
                    <a:pos x="313" y="5499"/>
                  </a:cxn>
                  <a:cxn ang="0">
                    <a:pos x="526" y="4281"/>
                  </a:cxn>
                  <a:cxn ang="0">
                    <a:pos x="791" y="3117"/>
                  </a:cxn>
                  <a:cxn ang="0">
                    <a:pos x="1083" y="2037"/>
                  </a:cxn>
                  <a:cxn ang="0">
                    <a:pos x="1450" y="978"/>
                  </a:cxn>
                  <a:cxn ang="0">
                    <a:pos x="1875" y="0"/>
                  </a:cxn>
                  <a:cxn ang="0">
                    <a:pos x="1875" y="0"/>
                  </a:cxn>
                  <a:cxn ang="0">
                    <a:pos x="1875" y="0"/>
                  </a:cxn>
                </a:cxnLst>
                <a:rect l="0" t="0" r="r" b="b"/>
                <a:pathLst>
                  <a:path w="1876" h="19032">
                    <a:moveTo>
                      <a:pt x="1875" y="0"/>
                    </a:moveTo>
                    <a:lnTo>
                      <a:pt x="1821" y="0"/>
                    </a:lnTo>
                    <a:lnTo>
                      <a:pt x="1397" y="978"/>
                    </a:lnTo>
                    <a:lnTo>
                      <a:pt x="1056" y="2037"/>
                    </a:lnTo>
                    <a:lnTo>
                      <a:pt x="738" y="3117"/>
                    </a:lnTo>
                    <a:lnTo>
                      <a:pt x="473" y="4281"/>
                    </a:lnTo>
                    <a:lnTo>
                      <a:pt x="287" y="5499"/>
                    </a:lnTo>
                    <a:lnTo>
                      <a:pt x="128" y="6742"/>
                    </a:lnTo>
                    <a:lnTo>
                      <a:pt x="26" y="8034"/>
                    </a:lnTo>
                    <a:lnTo>
                      <a:pt x="0" y="9357"/>
                    </a:lnTo>
                    <a:lnTo>
                      <a:pt x="26" y="10599"/>
                    </a:lnTo>
                    <a:lnTo>
                      <a:pt x="106" y="11842"/>
                    </a:lnTo>
                    <a:lnTo>
                      <a:pt x="207" y="13055"/>
                    </a:lnTo>
                    <a:lnTo>
                      <a:pt x="393" y="14299"/>
                    </a:lnTo>
                    <a:lnTo>
                      <a:pt x="605" y="15516"/>
                    </a:lnTo>
                    <a:lnTo>
                      <a:pt x="871" y="16702"/>
                    </a:lnTo>
                    <a:lnTo>
                      <a:pt x="1189" y="17893"/>
                    </a:lnTo>
                    <a:lnTo>
                      <a:pt x="1530" y="19031"/>
                    </a:lnTo>
                    <a:lnTo>
                      <a:pt x="1583" y="19031"/>
                    </a:lnTo>
                    <a:lnTo>
                      <a:pt x="1242" y="17893"/>
                    </a:lnTo>
                    <a:lnTo>
                      <a:pt x="924" y="16702"/>
                    </a:lnTo>
                    <a:lnTo>
                      <a:pt x="658" y="15516"/>
                    </a:lnTo>
                    <a:lnTo>
                      <a:pt x="446" y="14299"/>
                    </a:lnTo>
                    <a:lnTo>
                      <a:pt x="260" y="13055"/>
                    </a:lnTo>
                    <a:lnTo>
                      <a:pt x="154" y="11842"/>
                    </a:lnTo>
                    <a:lnTo>
                      <a:pt x="79" y="10599"/>
                    </a:lnTo>
                    <a:lnTo>
                      <a:pt x="53" y="9357"/>
                    </a:lnTo>
                    <a:lnTo>
                      <a:pt x="79" y="8034"/>
                    </a:lnTo>
                    <a:lnTo>
                      <a:pt x="181" y="6742"/>
                    </a:lnTo>
                    <a:lnTo>
                      <a:pt x="313" y="5499"/>
                    </a:lnTo>
                    <a:lnTo>
                      <a:pt x="526" y="4281"/>
                    </a:lnTo>
                    <a:lnTo>
                      <a:pt x="791" y="3117"/>
                    </a:lnTo>
                    <a:lnTo>
                      <a:pt x="1083" y="2037"/>
                    </a:lnTo>
                    <a:lnTo>
                      <a:pt x="1450" y="978"/>
                    </a:lnTo>
                    <a:lnTo>
                      <a:pt x="1875" y="0"/>
                    </a:lnTo>
                    <a:lnTo>
                      <a:pt x="1875" y="0"/>
                    </a:lnTo>
                    <a:lnTo>
                      <a:pt x="1875" y="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29" name="Freeform 17"/>
              <p:cNvSpPr>
                <a:spLocks noChangeArrowheads="1"/>
              </p:cNvSpPr>
              <p:nvPr/>
            </p:nvSpPr>
            <p:spPr bwMode="auto">
              <a:xfrm>
                <a:off x="1128" y="0"/>
                <a:ext cx="576" cy="4316"/>
              </a:xfrm>
              <a:custGeom>
                <a:avLst/>
                <a:gdLst/>
                <a:ahLst/>
                <a:cxnLst>
                  <a:cxn ang="0">
                    <a:pos x="53" y="9463"/>
                  </a:cxn>
                  <a:cxn ang="0">
                    <a:pos x="106" y="8140"/>
                  </a:cxn>
                  <a:cxn ang="0">
                    <a:pos x="238" y="6874"/>
                  </a:cxn>
                  <a:cxn ang="0">
                    <a:pos x="424" y="5631"/>
                  </a:cxn>
                  <a:cxn ang="0">
                    <a:pos x="716" y="4414"/>
                  </a:cxn>
                  <a:cxn ang="0">
                    <a:pos x="1056" y="3223"/>
                  </a:cxn>
                  <a:cxn ang="0">
                    <a:pos x="1480" y="2116"/>
                  </a:cxn>
                  <a:cxn ang="0">
                    <a:pos x="1984" y="1031"/>
                  </a:cxn>
                  <a:cxn ang="0">
                    <a:pos x="2537" y="0"/>
                  </a:cxn>
                  <a:cxn ang="0">
                    <a:pos x="2483" y="0"/>
                  </a:cxn>
                  <a:cxn ang="0">
                    <a:pos x="1931" y="1031"/>
                  </a:cxn>
                  <a:cxn ang="0">
                    <a:pos x="1427" y="2116"/>
                  </a:cxn>
                  <a:cxn ang="0">
                    <a:pos x="1003" y="3250"/>
                  </a:cxn>
                  <a:cxn ang="0">
                    <a:pos x="662" y="4414"/>
                  </a:cxn>
                  <a:cxn ang="0">
                    <a:pos x="371" y="5631"/>
                  </a:cxn>
                  <a:cxn ang="0">
                    <a:pos x="185" y="6874"/>
                  </a:cxn>
                  <a:cxn ang="0">
                    <a:pos x="53" y="8167"/>
                  </a:cxn>
                  <a:cxn ang="0">
                    <a:pos x="0" y="9463"/>
                  </a:cxn>
                  <a:cxn ang="0">
                    <a:pos x="26" y="10731"/>
                  </a:cxn>
                  <a:cxn ang="0">
                    <a:pos x="132" y="11970"/>
                  </a:cxn>
                  <a:cxn ang="0">
                    <a:pos x="291" y="13214"/>
                  </a:cxn>
                  <a:cxn ang="0">
                    <a:pos x="530" y="14431"/>
                  </a:cxn>
                  <a:cxn ang="0">
                    <a:pos x="844" y="15648"/>
                  </a:cxn>
                  <a:cxn ang="0">
                    <a:pos x="1215" y="16808"/>
                  </a:cxn>
                  <a:cxn ang="0">
                    <a:pos x="1639" y="17946"/>
                  </a:cxn>
                  <a:cxn ang="0">
                    <a:pos x="2139" y="19031"/>
                  </a:cxn>
                  <a:cxn ang="0">
                    <a:pos x="2192" y="19031"/>
                  </a:cxn>
                  <a:cxn ang="0">
                    <a:pos x="1692" y="17946"/>
                  </a:cxn>
                  <a:cxn ang="0">
                    <a:pos x="1268" y="16808"/>
                  </a:cxn>
                  <a:cxn ang="0">
                    <a:pos x="897" y="15648"/>
                  </a:cxn>
                  <a:cxn ang="0">
                    <a:pos x="583" y="14431"/>
                  </a:cxn>
                  <a:cxn ang="0">
                    <a:pos x="344" y="13214"/>
                  </a:cxn>
                  <a:cxn ang="0">
                    <a:pos x="185" y="11970"/>
                  </a:cxn>
                  <a:cxn ang="0">
                    <a:pos x="79" y="10731"/>
                  </a:cxn>
                  <a:cxn ang="0">
                    <a:pos x="53" y="9463"/>
                  </a:cxn>
                  <a:cxn ang="0">
                    <a:pos x="53" y="9463"/>
                  </a:cxn>
                  <a:cxn ang="0">
                    <a:pos x="53" y="9463"/>
                  </a:cxn>
                </a:cxnLst>
                <a:rect l="0" t="0" r="r" b="b"/>
                <a:pathLst>
                  <a:path w="2538" h="19032">
                    <a:moveTo>
                      <a:pt x="53" y="9463"/>
                    </a:moveTo>
                    <a:lnTo>
                      <a:pt x="106" y="8140"/>
                    </a:lnTo>
                    <a:lnTo>
                      <a:pt x="238" y="6874"/>
                    </a:lnTo>
                    <a:lnTo>
                      <a:pt x="424" y="5631"/>
                    </a:lnTo>
                    <a:lnTo>
                      <a:pt x="716" y="4414"/>
                    </a:lnTo>
                    <a:lnTo>
                      <a:pt x="1056" y="3223"/>
                    </a:lnTo>
                    <a:lnTo>
                      <a:pt x="1480" y="2116"/>
                    </a:lnTo>
                    <a:lnTo>
                      <a:pt x="1984" y="1031"/>
                    </a:lnTo>
                    <a:lnTo>
                      <a:pt x="2537" y="0"/>
                    </a:lnTo>
                    <a:lnTo>
                      <a:pt x="2483" y="0"/>
                    </a:lnTo>
                    <a:lnTo>
                      <a:pt x="1931" y="1031"/>
                    </a:lnTo>
                    <a:lnTo>
                      <a:pt x="1427" y="2116"/>
                    </a:lnTo>
                    <a:lnTo>
                      <a:pt x="1003" y="3250"/>
                    </a:lnTo>
                    <a:lnTo>
                      <a:pt x="662" y="4414"/>
                    </a:lnTo>
                    <a:lnTo>
                      <a:pt x="371" y="5631"/>
                    </a:lnTo>
                    <a:lnTo>
                      <a:pt x="185" y="6874"/>
                    </a:lnTo>
                    <a:lnTo>
                      <a:pt x="53" y="8167"/>
                    </a:lnTo>
                    <a:lnTo>
                      <a:pt x="0" y="9463"/>
                    </a:lnTo>
                    <a:lnTo>
                      <a:pt x="26" y="10731"/>
                    </a:lnTo>
                    <a:lnTo>
                      <a:pt x="132" y="11970"/>
                    </a:lnTo>
                    <a:lnTo>
                      <a:pt x="291" y="13214"/>
                    </a:lnTo>
                    <a:lnTo>
                      <a:pt x="530" y="14431"/>
                    </a:lnTo>
                    <a:lnTo>
                      <a:pt x="844" y="15648"/>
                    </a:lnTo>
                    <a:lnTo>
                      <a:pt x="1215" y="16808"/>
                    </a:lnTo>
                    <a:lnTo>
                      <a:pt x="1639" y="17946"/>
                    </a:lnTo>
                    <a:lnTo>
                      <a:pt x="2139" y="19031"/>
                    </a:lnTo>
                    <a:lnTo>
                      <a:pt x="2192" y="19031"/>
                    </a:lnTo>
                    <a:lnTo>
                      <a:pt x="1692" y="17946"/>
                    </a:lnTo>
                    <a:lnTo>
                      <a:pt x="1268" y="16808"/>
                    </a:lnTo>
                    <a:lnTo>
                      <a:pt x="897" y="15648"/>
                    </a:lnTo>
                    <a:lnTo>
                      <a:pt x="583" y="14431"/>
                    </a:lnTo>
                    <a:lnTo>
                      <a:pt x="344" y="13214"/>
                    </a:lnTo>
                    <a:lnTo>
                      <a:pt x="185" y="11970"/>
                    </a:lnTo>
                    <a:lnTo>
                      <a:pt x="79" y="10731"/>
                    </a:lnTo>
                    <a:lnTo>
                      <a:pt x="53" y="9463"/>
                    </a:lnTo>
                    <a:lnTo>
                      <a:pt x="53" y="9463"/>
                    </a:lnTo>
                    <a:lnTo>
                      <a:pt x="53" y="9463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30" name="Freeform 18"/>
              <p:cNvSpPr>
                <a:spLocks noChangeArrowheads="1"/>
              </p:cNvSpPr>
              <p:nvPr/>
            </p:nvSpPr>
            <p:spPr bwMode="auto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53" y="9251"/>
                  </a:cxn>
                  <a:cxn ang="0">
                    <a:pos x="128" y="7928"/>
                  </a:cxn>
                  <a:cxn ang="0">
                    <a:pos x="314" y="6636"/>
                  </a:cxn>
                  <a:cxn ang="0">
                    <a:pos x="579" y="5393"/>
                  </a:cxn>
                  <a:cxn ang="0">
                    <a:pos x="950" y="4149"/>
                  </a:cxn>
                  <a:cxn ang="0">
                    <a:pos x="1397" y="3038"/>
                  </a:cxn>
                  <a:cxn ang="0">
                    <a:pos x="1955" y="1957"/>
                  </a:cxn>
                  <a:cxn ang="0">
                    <a:pos x="2565" y="952"/>
                  </a:cxn>
                  <a:cxn ang="0">
                    <a:pos x="3251" y="0"/>
                  </a:cxn>
                  <a:cxn ang="0">
                    <a:pos x="3197" y="0"/>
                  </a:cxn>
                  <a:cxn ang="0">
                    <a:pos x="2512" y="926"/>
                  </a:cxn>
                  <a:cxn ang="0">
                    <a:pos x="1901" y="1931"/>
                  </a:cxn>
                  <a:cxn ang="0">
                    <a:pos x="1375" y="3011"/>
                  </a:cxn>
                  <a:cxn ang="0">
                    <a:pos x="924" y="4149"/>
                  </a:cxn>
                  <a:cxn ang="0">
                    <a:pos x="552" y="5366"/>
                  </a:cxn>
                  <a:cxn ang="0">
                    <a:pos x="260" y="6636"/>
                  </a:cxn>
                  <a:cxn ang="0">
                    <a:pos x="79" y="7928"/>
                  </a:cxn>
                  <a:cxn ang="0">
                    <a:pos x="0" y="9251"/>
                  </a:cxn>
                  <a:cxn ang="0">
                    <a:pos x="26" y="10599"/>
                  </a:cxn>
                  <a:cxn ang="0">
                    <a:pos x="128" y="11944"/>
                  </a:cxn>
                  <a:cxn ang="0">
                    <a:pos x="340" y="13293"/>
                  </a:cxn>
                  <a:cxn ang="0">
                    <a:pos x="659" y="14616"/>
                  </a:cxn>
                  <a:cxn ang="0">
                    <a:pos x="1004" y="15754"/>
                  </a:cxn>
                  <a:cxn ang="0">
                    <a:pos x="1397" y="16861"/>
                  </a:cxn>
                  <a:cxn ang="0">
                    <a:pos x="1875" y="17972"/>
                  </a:cxn>
                  <a:cxn ang="0">
                    <a:pos x="2406" y="19031"/>
                  </a:cxn>
                  <a:cxn ang="0">
                    <a:pos x="2459" y="19031"/>
                  </a:cxn>
                  <a:cxn ang="0">
                    <a:pos x="1928" y="17972"/>
                  </a:cxn>
                  <a:cxn ang="0">
                    <a:pos x="1450" y="16861"/>
                  </a:cxn>
                  <a:cxn ang="0">
                    <a:pos x="1057" y="15754"/>
                  </a:cxn>
                  <a:cxn ang="0">
                    <a:pos x="712" y="14616"/>
                  </a:cxn>
                  <a:cxn ang="0">
                    <a:pos x="393" y="13293"/>
                  </a:cxn>
                  <a:cxn ang="0">
                    <a:pos x="181" y="11944"/>
                  </a:cxn>
                  <a:cxn ang="0">
                    <a:pos x="79" y="10599"/>
                  </a:cxn>
                  <a:cxn ang="0">
                    <a:pos x="53" y="9251"/>
                  </a:cxn>
                  <a:cxn ang="0">
                    <a:pos x="53" y="9251"/>
                  </a:cxn>
                  <a:cxn ang="0">
                    <a:pos x="53" y="9251"/>
                  </a:cxn>
                </a:cxnLst>
                <a:rect l="0" t="0" r="r" b="b"/>
                <a:pathLst>
                  <a:path w="3252" h="19032">
                    <a:moveTo>
                      <a:pt x="53" y="9251"/>
                    </a:moveTo>
                    <a:lnTo>
                      <a:pt x="128" y="7928"/>
                    </a:lnTo>
                    <a:lnTo>
                      <a:pt x="314" y="6636"/>
                    </a:lnTo>
                    <a:lnTo>
                      <a:pt x="579" y="5393"/>
                    </a:lnTo>
                    <a:lnTo>
                      <a:pt x="950" y="4149"/>
                    </a:lnTo>
                    <a:lnTo>
                      <a:pt x="1397" y="3038"/>
                    </a:lnTo>
                    <a:lnTo>
                      <a:pt x="1955" y="1957"/>
                    </a:lnTo>
                    <a:lnTo>
                      <a:pt x="2565" y="952"/>
                    </a:lnTo>
                    <a:lnTo>
                      <a:pt x="3251" y="0"/>
                    </a:lnTo>
                    <a:lnTo>
                      <a:pt x="3197" y="0"/>
                    </a:lnTo>
                    <a:lnTo>
                      <a:pt x="2512" y="926"/>
                    </a:lnTo>
                    <a:lnTo>
                      <a:pt x="1901" y="1931"/>
                    </a:lnTo>
                    <a:lnTo>
                      <a:pt x="1375" y="3011"/>
                    </a:lnTo>
                    <a:lnTo>
                      <a:pt x="924" y="4149"/>
                    </a:lnTo>
                    <a:lnTo>
                      <a:pt x="552" y="5366"/>
                    </a:lnTo>
                    <a:lnTo>
                      <a:pt x="260" y="6636"/>
                    </a:lnTo>
                    <a:lnTo>
                      <a:pt x="79" y="7928"/>
                    </a:lnTo>
                    <a:lnTo>
                      <a:pt x="0" y="9251"/>
                    </a:lnTo>
                    <a:lnTo>
                      <a:pt x="26" y="10599"/>
                    </a:lnTo>
                    <a:lnTo>
                      <a:pt x="128" y="11944"/>
                    </a:lnTo>
                    <a:lnTo>
                      <a:pt x="340" y="13293"/>
                    </a:lnTo>
                    <a:lnTo>
                      <a:pt x="659" y="14616"/>
                    </a:lnTo>
                    <a:lnTo>
                      <a:pt x="1004" y="15754"/>
                    </a:lnTo>
                    <a:lnTo>
                      <a:pt x="1397" y="16861"/>
                    </a:lnTo>
                    <a:lnTo>
                      <a:pt x="1875" y="17972"/>
                    </a:lnTo>
                    <a:lnTo>
                      <a:pt x="2406" y="19031"/>
                    </a:lnTo>
                    <a:lnTo>
                      <a:pt x="2459" y="19031"/>
                    </a:lnTo>
                    <a:lnTo>
                      <a:pt x="1928" y="17972"/>
                    </a:lnTo>
                    <a:lnTo>
                      <a:pt x="1450" y="16861"/>
                    </a:lnTo>
                    <a:lnTo>
                      <a:pt x="1057" y="15754"/>
                    </a:lnTo>
                    <a:lnTo>
                      <a:pt x="712" y="14616"/>
                    </a:lnTo>
                    <a:lnTo>
                      <a:pt x="393" y="13293"/>
                    </a:lnTo>
                    <a:lnTo>
                      <a:pt x="181" y="11944"/>
                    </a:lnTo>
                    <a:lnTo>
                      <a:pt x="79" y="10599"/>
                    </a:lnTo>
                    <a:lnTo>
                      <a:pt x="53" y="9251"/>
                    </a:lnTo>
                    <a:lnTo>
                      <a:pt x="53" y="9251"/>
                    </a:lnTo>
                    <a:lnTo>
                      <a:pt x="53" y="9251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31" name="Freeform 19"/>
              <p:cNvSpPr>
                <a:spLocks noChangeArrowheads="1"/>
              </p:cNvSpPr>
              <p:nvPr/>
            </p:nvSpPr>
            <p:spPr bwMode="auto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79" y="8590"/>
                  </a:cxn>
                  <a:cxn ang="0">
                    <a:pos x="212" y="7532"/>
                  </a:cxn>
                  <a:cxn ang="0">
                    <a:pos x="424" y="6504"/>
                  </a:cxn>
                  <a:cxn ang="0">
                    <a:pos x="712" y="5446"/>
                  </a:cxn>
                  <a:cxn ang="0">
                    <a:pos x="1111" y="4387"/>
                  </a:cxn>
                  <a:cxn ang="0">
                    <a:pos x="1615" y="3329"/>
                  </a:cxn>
                  <a:cxn ang="0">
                    <a:pos x="2195" y="2249"/>
                  </a:cxn>
                  <a:cxn ang="0">
                    <a:pos x="2912" y="1137"/>
                  </a:cxn>
                  <a:cxn ang="0">
                    <a:pos x="3280" y="582"/>
                  </a:cxn>
                  <a:cxn ang="0">
                    <a:pos x="3705" y="0"/>
                  </a:cxn>
                  <a:cxn ang="0">
                    <a:pos x="3651" y="0"/>
                  </a:cxn>
                  <a:cxn ang="0">
                    <a:pos x="3226" y="582"/>
                  </a:cxn>
                  <a:cxn ang="0">
                    <a:pos x="2832" y="1137"/>
                  </a:cxn>
                  <a:cxn ang="0">
                    <a:pos x="2487" y="1693"/>
                  </a:cxn>
                  <a:cxn ang="0">
                    <a:pos x="2142" y="2249"/>
                  </a:cxn>
                  <a:cxn ang="0">
                    <a:pos x="1562" y="3329"/>
                  </a:cxn>
                  <a:cxn ang="0">
                    <a:pos x="1057" y="4387"/>
                  </a:cxn>
                  <a:cxn ang="0">
                    <a:pos x="663" y="5446"/>
                  </a:cxn>
                  <a:cxn ang="0">
                    <a:pos x="371" y="6478"/>
                  </a:cxn>
                  <a:cxn ang="0">
                    <a:pos x="159" y="7505"/>
                  </a:cxn>
                  <a:cxn ang="0">
                    <a:pos x="26" y="8563"/>
                  </a:cxn>
                  <a:cxn ang="0">
                    <a:pos x="0" y="9699"/>
                  </a:cxn>
                  <a:cxn ang="0">
                    <a:pos x="53" y="10890"/>
                  </a:cxn>
                  <a:cxn ang="0">
                    <a:pos x="212" y="12076"/>
                  </a:cxn>
                  <a:cxn ang="0">
                    <a:pos x="504" y="13346"/>
                  </a:cxn>
                  <a:cxn ang="0">
                    <a:pos x="663" y="13981"/>
                  </a:cxn>
                  <a:cxn ang="0">
                    <a:pos x="872" y="14643"/>
                  </a:cxn>
                  <a:cxn ang="0">
                    <a:pos x="1084" y="15331"/>
                  </a:cxn>
                  <a:cxn ang="0">
                    <a:pos x="1350" y="16045"/>
                  </a:cxn>
                  <a:cxn ang="0">
                    <a:pos x="1615" y="16755"/>
                  </a:cxn>
                  <a:cxn ang="0">
                    <a:pos x="1934" y="17496"/>
                  </a:cxn>
                  <a:cxn ang="0">
                    <a:pos x="2248" y="18237"/>
                  </a:cxn>
                  <a:cxn ang="0">
                    <a:pos x="2620" y="19031"/>
                  </a:cxn>
                  <a:cxn ang="0">
                    <a:pos x="2673" y="19031"/>
                  </a:cxn>
                  <a:cxn ang="0">
                    <a:pos x="2301" y="18237"/>
                  </a:cxn>
                  <a:cxn ang="0">
                    <a:pos x="1983" y="17496"/>
                  </a:cxn>
                  <a:cxn ang="0">
                    <a:pos x="1668" y="16755"/>
                  </a:cxn>
                  <a:cxn ang="0">
                    <a:pos x="1403" y="16045"/>
                  </a:cxn>
                  <a:cxn ang="0">
                    <a:pos x="1137" y="15331"/>
                  </a:cxn>
                  <a:cxn ang="0">
                    <a:pos x="925" y="14669"/>
                  </a:cxn>
                  <a:cxn ang="0">
                    <a:pos x="712" y="13981"/>
                  </a:cxn>
                  <a:cxn ang="0">
                    <a:pos x="557" y="13346"/>
                  </a:cxn>
                  <a:cxn ang="0">
                    <a:pos x="265" y="12076"/>
                  </a:cxn>
                  <a:cxn ang="0">
                    <a:pos x="106" y="10890"/>
                  </a:cxn>
                  <a:cxn ang="0">
                    <a:pos x="53" y="9726"/>
                  </a:cxn>
                  <a:cxn ang="0">
                    <a:pos x="79" y="8590"/>
                  </a:cxn>
                  <a:cxn ang="0">
                    <a:pos x="79" y="8590"/>
                  </a:cxn>
                  <a:cxn ang="0">
                    <a:pos x="79" y="8590"/>
                  </a:cxn>
                </a:cxnLst>
                <a:rect l="0" t="0" r="r" b="b"/>
                <a:pathLst>
                  <a:path w="3706" h="19032">
                    <a:moveTo>
                      <a:pt x="79" y="8590"/>
                    </a:moveTo>
                    <a:lnTo>
                      <a:pt x="212" y="7532"/>
                    </a:lnTo>
                    <a:lnTo>
                      <a:pt x="424" y="6504"/>
                    </a:lnTo>
                    <a:lnTo>
                      <a:pt x="712" y="5446"/>
                    </a:lnTo>
                    <a:lnTo>
                      <a:pt x="1111" y="4387"/>
                    </a:lnTo>
                    <a:lnTo>
                      <a:pt x="1615" y="3329"/>
                    </a:lnTo>
                    <a:lnTo>
                      <a:pt x="2195" y="2249"/>
                    </a:lnTo>
                    <a:lnTo>
                      <a:pt x="2912" y="1137"/>
                    </a:lnTo>
                    <a:lnTo>
                      <a:pt x="3280" y="582"/>
                    </a:lnTo>
                    <a:lnTo>
                      <a:pt x="3705" y="0"/>
                    </a:lnTo>
                    <a:lnTo>
                      <a:pt x="3651" y="0"/>
                    </a:lnTo>
                    <a:lnTo>
                      <a:pt x="3226" y="582"/>
                    </a:lnTo>
                    <a:lnTo>
                      <a:pt x="2832" y="1137"/>
                    </a:lnTo>
                    <a:lnTo>
                      <a:pt x="2487" y="1693"/>
                    </a:lnTo>
                    <a:lnTo>
                      <a:pt x="2142" y="2249"/>
                    </a:lnTo>
                    <a:lnTo>
                      <a:pt x="1562" y="3329"/>
                    </a:lnTo>
                    <a:lnTo>
                      <a:pt x="1057" y="4387"/>
                    </a:lnTo>
                    <a:lnTo>
                      <a:pt x="663" y="5446"/>
                    </a:lnTo>
                    <a:lnTo>
                      <a:pt x="371" y="6478"/>
                    </a:lnTo>
                    <a:lnTo>
                      <a:pt x="159" y="7505"/>
                    </a:lnTo>
                    <a:lnTo>
                      <a:pt x="26" y="8563"/>
                    </a:lnTo>
                    <a:lnTo>
                      <a:pt x="0" y="9699"/>
                    </a:lnTo>
                    <a:lnTo>
                      <a:pt x="53" y="10890"/>
                    </a:lnTo>
                    <a:lnTo>
                      <a:pt x="212" y="12076"/>
                    </a:lnTo>
                    <a:lnTo>
                      <a:pt x="504" y="13346"/>
                    </a:lnTo>
                    <a:lnTo>
                      <a:pt x="663" y="13981"/>
                    </a:lnTo>
                    <a:lnTo>
                      <a:pt x="872" y="14643"/>
                    </a:lnTo>
                    <a:lnTo>
                      <a:pt x="1084" y="15331"/>
                    </a:lnTo>
                    <a:lnTo>
                      <a:pt x="1350" y="16045"/>
                    </a:lnTo>
                    <a:lnTo>
                      <a:pt x="1615" y="16755"/>
                    </a:lnTo>
                    <a:lnTo>
                      <a:pt x="1934" y="17496"/>
                    </a:lnTo>
                    <a:lnTo>
                      <a:pt x="2248" y="18237"/>
                    </a:lnTo>
                    <a:lnTo>
                      <a:pt x="2620" y="19031"/>
                    </a:lnTo>
                    <a:lnTo>
                      <a:pt x="2673" y="19031"/>
                    </a:lnTo>
                    <a:lnTo>
                      <a:pt x="2301" y="18237"/>
                    </a:lnTo>
                    <a:lnTo>
                      <a:pt x="1983" y="17496"/>
                    </a:lnTo>
                    <a:lnTo>
                      <a:pt x="1668" y="16755"/>
                    </a:lnTo>
                    <a:lnTo>
                      <a:pt x="1403" y="16045"/>
                    </a:lnTo>
                    <a:lnTo>
                      <a:pt x="1137" y="15331"/>
                    </a:lnTo>
                    <a:lnTo>
                      <a:pt x="925" y="14669"/>
                    </a:lnTo>
                    <a:lnTo>
                      <a:pt x="712" y="13981"/>
                    </a:lnTo>
                    <a:lnTo>
                      <a:pt x="557" y="13346"/>
                    </a:lnTo>
                    <a:lnTo>
                      <a:pt x="265" y="12076"/>
                    </a:lnTo>
                    <a:lnTo>
                      <a:pt x="106" y="10890"/>
                    </a:lnTo>
                    <a:lnTo>
                      <a:pt x="53" y="9726"/>
                    </a:lnTo>
                    <a:lnTo>
                      <a:pt x="79" y="8590"/>
                    </a:lnTo>
                    <a:lnTo>
                      <a:pt x="79" y="8590"/>
                    </a:lnTo>
                    <a:lnTo>
                      <a:pt x="79" y="8590"/>
                    </a:lnTo>
                  </a:path>
                </a:pathLst>
              </a:custGeom>
              <a:gradFill rotWithShape="0">
                <a:gsLst>
                  <a:gs pos="0">
                    <a:srgbClr val="0066CC"/>
                  </a:gs>
                  <a:gs pos="100000">
                    <a:srgbClr val="004387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802132" name="Freeform 20"/>
            <p:cNvSpPr>
              <a:spLocks noChangeArrowheads="1"/>
            </p:cNvSpPr>
            <p:nvPr/>
          </p:nvSpPr>
          <p:spPr bwMode="auto">
            <a:xfrm>
              <a:off x="6" y="2901"/>
              <a:ext cx="607" cy="1415"/>
            </a:xfrm>
            <a:custGeom>
              <a:avLst/>
              <a:gdLst/>
              <a:ahLst/>
              <a:cxnLst>
                <a:cxn ang="0">
                  <a:pos x="0" y="238"/>
                </a:cxn>
                <a:cxn ang="0">
                  <a:pos x="185" y="1005"/>
                </a:cxn>
                <a:cxn ang="0">
                  <a:pos x="425" y="1772"/>
                </a:cxn>
                <a:cxn ang="0">
                  <a:pos x="712" y="2540"/>
                </a:cxn>
                <a:cxn ang="0">
                  <a:pos x="1004" y="3280"/>
                </a:cxn>
                <a:cxn ang="0">
                  <a:pos x="1350" y="4043"/>
                </a:cxn>
                <a:cxn ang="0">
                  <a:pos x="1722" y="4784"/>
                </a:cxn>
                <a:cxn ang="0">
                  <a:pos x="2142" y="5525"/>
                </a:cxn>
                <a:cxn ang="0">
                  <a:pos x="2594" y="6240"/>
                </a:cxn>
                <a:cxn ang="0">
                  <a:pos x="2674" y="6240"/>
                </a:cxn>
                <a:cxn ang="0">
                  <a:pos x="2195" y="5499"/>
                </a:cxn>
                <a:cxn ang="0">
                  <a:pos x="1775" y="4731"/>
                </a:cxn>
                <a:cxn ang="0">
                  <a:pos x="1376" y="3964"/>
                </a:cxn>
                <a:cxn ang="0">
                  <a:pos x="1031" y="3175"/>
                </a:cxn>
                <a:cxn ang="0">
                  <a:pos x="712" y="2407"/>
                </a:cxn>
                <a:cxn ang="0">
                  <a:pos x="451" y="1614"/>
                </a:cxn>
                <a:cxn ang="0">
                  <a:pos x="212" y="793"/>
                </a:cxn>
                <a:cxn ang="0">
                  <a:pos x="0" y="0"/>
                </a:cxn>
                <a:cxn ang="0">
                  <a:pos x="0" y="238"/>
                </a:cxn>
                <a:cxn ang="0">
                  <a:pos x="0" y="238"/>
                </a:cxn>
                <a:cxn ang="0">
                  <a:pos x="0" y="238"/>
                </a:cxn>
              </a:cxnLst>
              <a:rect l="0" t="0" r="r" b="b"/>
              <a:pathLst>
                <a:path w="2675" h="6241">
                  <a:moveTo>
                    <a:pt x="0" y="238"/>
                  </a:moveTo>
                  <a:lnTo>
                    <a:pt x="185" y="1005"/>
                  </a:lnTo>
                  <a:lnTo>
                    <a:pt x="425" y="1772"/>
                  </a:lnTo>
                  <a:lnTo>
                    <a:pt x="712" y="2540"/>
                  </a:lnTo>
                  <a:lnTo>
                    <a:pt x="1004" y="3280"/>
                  </a:lnTo>
                  <a:lnTo>
                    <a:pt x="1350" y="4043"/>
                  </a:lnTo>
                  <a:lnTo>
                    <a:pt x="1722" y="4784"/>
                  </a:lnTo>
                  <a:lnTo>
                    <a:pt x="2142" y="5525"/>
                  </a:lnTo>
                  <a:lnTo>
                    <a:pt x="2594" y="6240"/>
                  </a:lnTo>
                  <a:lnTo>
                    <a:pt x="2674" y="6240"/>
                  </a:lnTo>
                  <a:lnTo>
                    <a:pt x="2195" y="5499"/>
                  </a:lnTo>
                  <a:lnTo>
                    <a:pt x="1775" y="4731"/>
                  </a:lnTo>
                  <a:lnTo>
                    <a:pt x="1376" y="3964"/>
                  </a:lnTo>
                  <a:lnTo>
                    <a:pt x="1031" y="3175"/>
                  </a:lnTo>
                  <a:lnTo>
                    <a:pt x="712" y="2407"/>
                  </a:lnTo>
                  <a:lnTo>
                    <a:pt x="451" y="1614"/>
                  </a:lnTo>
                  <a:lnTo>
                    <a:pt x="212" y="793"/>
                  </a:lnTo>
                  <a:lnTo>
                    <a:pt x="0" y="0"/>
                  </a:lnTo>
                  <a:lnTo>
                    <a:pt x="0" y="238"/>
                  </a:lnTo>
                  <a:lnTo>
                    <a:pt x="0" y="238"/>
                  </a:lnTo>
                  <a:lnTo>
                    <a:pt x="0" y="238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3" name="Freeform 21"/>
            <p:cNvSpPr>
              <a:spLocks noChangeArrowheads="1"/>
            </p:cNvSpPr>
            <p:nvPr/>
          </p:nvSpPr>
          <p:spPr bwMode="auto">
            <a:xfrm>
              <a:off x="6" y="3890"/>
              <a:ext cx="229" cy="426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479" y="1058"/>
                </a:cxn>
                <a:cxn ang="0">
                  <a:pos x="953" y="1879"/>
                </a:cxn>
                <a:cxn ang="0">
                  <a:pos x="1007" y="1879"/>
                </a:cxn>
                <a:cxn ang="0">
                  <a:pos x="740" y="1455"/>
                </a:cxn>
                <a:cxn ang="0">
                  <a:pos x="505" y="979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2"/>
                </a:cxn>
              </a:cxnLst>
              <a:rect l="0" t="0" r="r" b="b"/>
              <a:pathLst>
                <a:path w="1008" h="1880">
                  <a:moveTo>
                    <a:pt x="0" y="132"/>
                  </a:moveTo>
                  <a:lnTo>
                    <a:pt x="479" y="1058"/>
                  </a:lnTo>
                  <a:lnTo>
                    <a:pt x="953" y="1879"/>
                  </a:lnTo>
                  <a:lnTo>
                    <a:pt x="1007" y="1879"/>
                  </a:lnTo>
                  <a:lnTo>
                    <a:pt x="740" y="1455"/>
                  </a:lnTo>
                  <a:lnTo>
                    <a:pt x="505" y="979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</a:path>
              </a:pathLst>
            </a:custGeom>
            <a:gradFill rotWithShape="0">
              <a:gsLst>
                <a:gs pos="0">
                  <a:srgbClr val="003B76"/>
                </a:gs>
                <a:gs pos="100000">
                  <a:srgbClr val="002347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4" name="Freeform 22"/>
            <p:cNvSpPr>
              <a:spLocks noChangeArrowheads="1"/>
            </p:cNvSpPr>
            <p:nvPr/>
          </p:nvSpPr>
          <p:spPr bwMode="auto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4340" y="7876"/>
                </a:cxn>
                <a:cxn ang="0">
                  <a:pos x="4340" y="7585"/>
                </a:cxn>
                <a:cxn ang="0">
                  <a:pos x="4286" y="7347"/>
                </a:cxn>
                <a:cxn ang="0">
                  <a:pos x="4233" y="7113"/>
                </a:cxn>
                <a:cxn ang="0">
                  <a:pos x="4074" y="6558"/>
                </a:cxn>
                <a:cxn ang="0">
                  <a:pos x="3915" y="6002"/>
                </a:cxn>
                <a:cxn ang="0">
                  <a:pos x="3521" y="4944"/>
                </a:cxn>
                <a:cxn ang="0">
                  <a:pos x="3017" y="3964"/>
                </a:cxn>
                <a:cxn ang="0">
                  <a:pos x="2486" y="3038"/>
                </a:cxn>
                <a:cxn ang="0">
                  <a:pos x="1906" y="2196"/>
                </a:cxn>
                <a:cxn ang="0">
                  <a:pos x="1296" y="1402"/>
                </a:cxn>
                <a:cxn ang="0">
                  <a:pos x="663" y="661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610" y="661"/>
                </a:cxn>
                <a:cxn ang="0">
                  <a:pos x="1216" y="1402"/>
                </a:cxn>
                <a:cxn ang="0">
                  <a:pos x="1827" y="2196"/>
                </a:cxn>
                <a:cxn ang="0">
                  <a:pos x="2411" y="3038"/>
                </a:cxn>
                <a:cxn ang="0">
                  <a:pos x="2964" y="3964"/>
                </a:cxn>
                <a:cxn ang="0">
                  <a:pos x="3441" y="4944"/>
                </a:cxn>
                <a:cxn ang="0">
                  <a:pos x="3862" y="6002"/>
                </a:cxn>
                <a:cxn ang="0">
                  <a:pos x="4021" y="6558"/>
                </a:cxn>
                <a:cxn ang="0">
                  <a:pos x="4180" y="7140"/>
                </a:cxn>
                <a:cxn ang="0">
                  <a:pos x="4260" y="7506"/>
                </a:cxn>
                <a:cxn ang="0">
                  <a:pos x="4340" y="7876"/>
                </a:cxn>
                <a:cxn ang="0">
                  <a:pos x="4340" y="7876"/>
                </a:cxn>
                <a:cxn ang="0">
                  <a:pos x="4340" y="7876"/>
                </a:cxn>
              </a:cxnLst>
              <a:rect l="0" t="0" r="r" b="b"/>
              <a:pathLst>
                <a:path w="4341" h="7877">
                  <a:moveTo>
                    <a:pt x="4340" y="7876"/>
                  </a:moveTo>
                  <a:lnTo>
                    <a:pt x="4340" y="7585"/>
                  </a:lnTo>
                  <a:lnTo>
                    <a:pt x="4286" y="7347"/>
                  </a:lnTo>
                  <a:lnTo>
                    <a:pt x="4233" y="7113"/>
                  </a:lnTo>
                  <a:lnTo>
                    <a:pt x="4074" y="6558"/>
                  </a:lnTo>
                  <a:lnTo>
                    <a:pt x="3915" y="6002"/>
                  </a:lnTo>
                  <a:lnTo>
                    <a:pt x="3521" y="4944"/>
                  </a:lnTo>
                  <a:lnTo>
                    <a:pt x="3017" y="3964"/>
                  </a:lnTo>
                  <a:lnTo>
                    <a:pt x="2486" y="3038"/>
                  </a:lnTo>
                  <a:lnTo>
                    <a:pt x="1906" y="2196"/>
                  </a:lnTo>
                  <a:lnTo>
                    <a:pt x="1296" y="1402"/>
                  </a:lnTo>
                  <a:lnTo>
                    <a:pt x="663" y="661"/>
                  </a:lnTo>
                  <a:lnTo>
                    <a:pt x="53" y="0"/>
                  </a:lnTo>
                  <a:lnTo>
                    <a:pt x="0" y="0"/>
                  </a:lnTo>
                  <a:lnTo>
                    <a:pt x="610" y="661"/>
                  </a:lnTo>
                  <a:lnTo>
                    <a:pt x="1216" y="1402"/>
                  </a:lnTo>
                  <a:lnTo>
                    <a:pt x="1827" y="2196"/>
                  </a:lnTo>
                  <a:lnTo>
                    <a:pt x="2411" y="3038"/>
                  </a:lnTo>
                  <a:lnTo>
                    <a:pt x="2964" y="3964"/>
                  </a:lnTo>
                  <a:lnTo>
                    <a:pt x="3441" y="4944"/>
                  </a:lnTo>
                  <a:lnTo>
                    <a:pt x="3862" y="6002"/>
                  </a:lnTo>
                  <a:lnTo>
                    <a:pt x="4021" y="6558"/>
                  </a:lnTo>
                  <a:lnTo>
                    <a:pt x="4180" y="7140"/>
                  </a:lnTo>
                  <a:lnTo>
                    <a:pt x="4260" y="7506"/>
                  </a:lnTo>
                  <a:lnTo>
                    <a:pt x="4340" y="7876"/>
                  </a:lnTo>
                  <a:lnTo>
                    <a:pt x="4340" y="7876"/>
                  </a:lnTo>
                  <a:lnTo>
                    <a:pt x="4340" y="7876"/>
                  </a:lnTo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5" name="Freeform 23"/>
            <p:cNvSpPr>
              <a:spLocks noChangeArrowheads="1"/>
            </p:cNvSpPr>
            <p:nvPr/>
          </p:nvSpPr>
          <p:spPr bwMode="auto">
            <a:xfrm>
              <a:off x="5041" y="0"/>
              <a:ext cx="720" cy="845"/>
            </a:xfrm>
            <a:custGeom>
              <a:avLst/>
              <a:gdLst/>
              <a:ahLst/>
              <a:cxnLst>
                <a:cxn ang="0">
                  <a:pos x="3172" y="3726"/>
                </a:cxn>
                <a:cxn ang="0">
                  <a:pos x="3172" y="3621"/>
                </a:cxn>
                <a:cxn ang="0">
                  <a:pos x="2539" y="2668"/>
                </a:cxn>
                <a:cxn ang="0">
                  <a:pos x="1796" y="1746"/>
                </a:cxn>
                <a:cxn ang="0">
                  <a:pos x="977" y="846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924" y="873"/>
                </a:cxn>
                <a:cxn ang="0">
                  <a:pos x="1769" y="1799"/>
                </a:cxn>
                <a:cxn ang="0">
                  <a:pos x="2512" y="2747"/>
                </a:cxn>
                <a:cxn ang="0">
                  <a:pos x="3172" y="3726"/>
                </a:cxn>
                <a:cxn ang="0">
                  <a:pos x="3172" y="3726"/>
                </a:cxn>
                <a:cxn ang="0">
                  <a:pos x="3172" y="3726"/>
                </a:cxn>
              </a:cxnLst>
              <a:rect l="0" t="0" r="r" b="b"/>
              <a:pathLst>
                <a:path w="3173" h="3727">
                  <a:moveTo>
                    <a:pt x="3172" y="3726"/>
                  </a:moveTo>
                  <a:lnTo>
                    <a:pt x="3172" y="3621"/>
                  </a:lnTo>
                  <a:lnTo>
                    <a:pt x="2539" y="2668"/>
                  </a:lnTo>
                  <a:lnTo>
                    <a:pt x="1796" y="1746"/>
                  </a:lnTo>
                  <a:lnTo>
                    <a:pt x="977" y="846"/>
                  </a:lnTo>
                  <a:lnTo>
                    <a:pt x="75" y="0"/>
                  </a:lnTo>
                  <a:lnTo>
                    <a:pt x="0" y="0"/>
                  </a:lnTo>
                  <a:lnTo>
                    <a:pt x="924" y="873"/>
                  </a:lnTo>
                  <a:lnTo>
                    <a:pt x="1769" y="1799"/>
                  </a:lnTo>
                  <a:lnTo>
                    <a:pt x="2512" y="2747"/>
                  </a:lnTo>
                  <a:lnTo>
                    <a:pt x="3172" y="3726"/>
                  </a:lnTo>
                  <a:lnTo>
                    <a:pt x="3172" y="3726"/>
                  </a:lnTo>
                  <a:lnTo>
                    <a:pt x="3172" y="3726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6" name="Freeform 24"/>
            <p:cNvSpPr>
              <a:spLocks noChangeArrowheads="1"/>
            </p:cNvSpPr>
            <p:nvPr/>
          </p:nvSpPr>
          <p:spPr bwMode="auto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1800" y="1826"/>
                </a:cxn>
                <a:cxn ang="0">
                  <a:pos x="1800" y="1747"/>
                </a:cxn>
                <a:cxn ang="0">
                  <a:pos x="981" y="847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477" y="450"/>
                </a:cxn>
                <a:cxn ang="0">
                  <a:pos x="955" y="900"/>
                </a:cxn>
                <a:cxn ang="0">
                  <a:pos x="1800" y="1826"/>
                </a:cxn>
                <a:cxn ang="0">
                  <a:pos x="1800" y="1826"/>
                </a:cxn>
                <a:cxn ang="0">
                  <a:pos x="1800" y="1826"/>
                </a:cxn>
              </a:cxnLst>
              <a:rect l="0" t="0" r="r" b="b"/>
              <a:pathLst>
                <a:path w="1801" h="1827">
                  <a:moveTo>
                    <a:pt x="1800" y="1826"/>
                  </a:moveTo>
                  <a:lnTo>
                    <a:pt x="1800" y="1747"/>
                  </a:lnTo>
                  <a:lnTo>
                    <a:pt x="981" y="847"/>
                  </a:lnTo>
                  <a:lnTo>
                    <a:pt x="53" y="0"/>
                  </a:lnTo>
                  <a:lnTo>
                    <a:pt x="0" y="0"/>
                  </a:lnTo>
                  <a:lnTo>
                    <a:pt x="477" y="450"/>
                  </a:lnTo>
                  <a:lnTo>
                    <a:pt x="955" y="900"/>
                  </a:lnTo>
                  <a:lnTo>
                    <a:pt x="1800" y="1826"/>
                  </a:lnTo>
                  <a:lnTo>
                    <a:pt x="1800" y="1826"/>
                  </a:lnTo>
                  <a:lnTo>
                    <a:pt x="1800" y="1826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7" name="Freeform 25"/>
            <p:cNvSpPr>
              <a:spLocks noChangeArrowheads="1"/>
            </p:cNvSpPr>
            <p:nvPr/>
          </p:nvSpPr>
          <p:spPr bwMode="auto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6002"/>
                </a:cxn>
                <a:cxn ang="0">
                  <a:pos x="0" y="6214"/>
                </a:cxn>
                <a:cxn ang="0">
                  <a:pos x="239" y="5340"/>
                </a:cxn>
                <a:cxn ang="0">
                  <a:pos x="557" y="4467"/>
                </a:cxn>
                <a:cxn ang="0">
                  <a:pos x="951" y="3647"/>
                </a:cxn>
                <a:cxn ang="0">
                  <a:pos x="1376" y="2853"/>
                </a:cxn>
                <a:cxn ang="0">
                  <a:pos x="1907" y="2090"/>
                </a:cxn>
                <a:cxn ang="0">
                  <a:pos x="2461" y="1375"/>
                </a:cxn>
                <a:cxn ang="0">
                  <a:pos x="3098" y="661"/>
                </a:cxn>
                <a:cxn ang="0">
                  <a:pos x="3784" y="0"/>
                </a:cxn>
                <a:cxn ang="0">
                  <a:pos x="3705" y="0"/>
                </a:cxn>
                <a:cxn ang="0">
                  <a:pos x="3045" y="635"/>
                </a:cxn>
                <a:cxn ang="0">
                  <a:pos x="2434" y="1323"/>
                </a:cxn>
                <a:cxn ang="0">
                  <a:pos x="1881" y="2037"/>
                </a:cxn>
                <a:cxn ang="0">
                  <a:pos x="1376" y="2774"/>
                </a:cxn>
                <a:cxn ang="0">
                  <a:pos x="951" y="3541"/>
                </a:cxn>
                <a:cxn ang="0">
                  <a:pos x="584" y="4335"/>
                </a:cxn>
                <a:cxn ang="0">
                  <a:pos x="265" y="5155"/>
                </a:cxn>
                <a:cxn ang="0">
                  <a:pos x="0" y="6002"/>
                </a:cxn>
                <a:cxn ang="0">
                  <a:pos x="0" y="6002"/>
                </a:cxn>
                <a:cxn ang="0">
                  <a:pos x="0" y="6002"/>
                </a:cxn>
              </a:cxnLst>
              <a:rect l="0" t="0" r="r" b="b"/>
              <a:pathLst>
                <a:path w="3785" h="6215">
                  <a:moveTo>
                    <a:pt x="0" y="6002"/>
                  </a:moveTo>
                  <a:lnTo>
                    <a:pt x="0" y="6214"/>
                  </a:lnTo>
                  <a:lnTo>
                    <a:pt x="239" y="5340"/>
                  </a:lnTo>
                  <a:lnTo>
                    <a:pt x="557" y="4467"/>
                  </a:lnTo>
                  <a:lnTo>
                    <a:pt x="951" y="3647"/>
                  </a:lnTo>
                  <a:lnTo>
                    <a:pt x="1376" y="2853"/>
                  </a:lnTo>
                  <a:lnTo>
                    <a:pt x="1907" y="2090"/>
                  </a:lnTo>
                  <a:lnTo>
                    <a:pt x="2461" y="1375"/>
                  </a:lnTo>
                  <a:lnTo>
                    <a:pt x="3098" y="661"/>
                  </a:lnTo>
                  <a:lnTo>
                    <a:pt x="3784" y="0"/>
                  </a:lnTo>
                  <a:lnTo>
                    <a:pt x="3705" y="0"/>
                  </a:lnTo>
                  <a:lnTo>
                    <a:pt x="3045" y="635"/>
                  </a:lnTo>
                  <a:lnTo>
                    <a:pt x="2434" y="1323"/>
                  </a:lnTo>
                  <a:lnTo>
                    <a:pt x="1881" y="2037"/>
                  </a:lnTo>
                  <a:lnTo>
                    <a:pt x="1376" y="2774"/>
                  </a:lnTo>
                  <a:lnTo>
                    <a:pt x="951" y="3541"/>
                  </a:lnTo>
                  <a:lnTo>
                    <a:pt x="584" y="4335"/>
                  </a:lnTo>
                  <a:lnTo>
                    <a:pt x="265" y="5155"/>
                  </a:lnTo>
                  <a:lnTo>
                    <a:pt x="0" y="6002"/>
                  </a:lnTo>
                  <a:lnTo>
                    <a:pt x="0" y="6002"/>
                  </a:lnTo>
                  <a:lnTo>
                    <a:pt x="0" y="6002"/>
                  </a:lnTo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5FB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8" name="Freeform 26"/>
            <p:cNvSpPr>
              <a:spLocks noChangeArrowheads="1"/>
            </p:cNvSpPr>
            <p:nvPr/>
          </p:nvSpPr>
          <p:spPr bwMode="auto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2594" y="0"/>
                </a:cxn>
                <a:cxn ang="0">
                  <a:pos x="2514" y="0"/>
                </a:cxn>
                <a:cxn ang="0">
                  <a:pos x="1801" y="582"/>
                </a:cxn>
                <a:cxn ang="0">
                  <a:pos x="1137" y="1190"/>
                </a:cxn>
                <a:cxn ang="0">
                  <a:pos x="531" y="1852"/>
                </a:cxn>
                <a:cxn ang="0">
                  <a:pos x="0" y="2536"/>
                </a:cxn>
                <a:cxn ang="0">
                  <a:pos x="0" y="2642"/>
                </a:cxn>
                <a:cxn ang="0">
                  <a:pos x="531" y="1905"/>
                </a:cxn>
                <a:cxn ang="0">
                  <a:pos x="1137" y="1243"/>
                </a:cxn>
                <a:cxn ang="0">
                  <a:pos x="1828" y="608"/>
                </a:cxn>
                <a:cxn ang="0">
                  <a:pos x="2594" y="0"/>
                </a:cxn>
                <a:cxn ang="0">
                  <a:pos x="2594" y="0"/>
                </a:cxn>
                <a:cxn ang="0">
                  <a:pos x="2594" y="0"/>
                </a:cxn>
              </a:cxnLst>
              <a:rect l="0" t="0" r="r" b="b"/>
              <a:pathLst>
                <a:path w="2595" h="2643">
                  <a:moveTo>
                    <a:pt x="2594" y="0"/>
                  </a:moveTo>
                  <a:lnTo>
                    <a:pt x="2514" y="0"/>
                  </a:lnTo>
                  <a:lnTo>
                    <a:pt x="1801" y="582"/>
                  </a:lnTo>
                  <a:lnTo>
                    <a:pt x="1137" y="1190"/>
                  </a:lnTo>
                  <a:lnTo>
                    <a:pt x="531" y="1852"/>
                  </a:lnTo>
                  <a:lnTo>
                    <a:pt x="0" y="2536"/>
                  </a:lnTo>
                  <a:lnTo>
                    <a:pt x="0" y="2642"/>
                  </a:lnTo>
                  <a:lnTo>
                    <a:pt x="531" y="1905"/>
                  </a:lnTo>
                  <a:lnTo>
                    <a:pt x="1137" y="1243"/>
                  </a:lnTo>
                  <a:lnTo>
                    <a:pt x="1828" y="608"/>
                  </a:lnTo>
                  <a:lnTo>
                    <a:pt x="2594" y="0"/>
                  </a:lnTo>
                  <a:lnTo>
                    <a:pt x="2594" y="0"/>
                  </a:lnTo>
                  <a:lnTo>
                    <a:pt x="2594" y="0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39" name="Freeform 27"/>
            <p:cNvSpPr>
              <a:spLocks noChangeArrowheads="1"/>
            </p:cNvSpPr>
            <p:nvPr/>
          </p:nvSpPr>
          <p:spPr bwMode="auto">
            <a:xfrm>
              <a:off x="6" y="0"/>
              <a:ext cx="271" cy="252"/>
            </a:xfrm>
            <a:custGeom>
              <a:avLst/>
              <a:gdLst/>
              <a:ahLst/>
              <a:cxnLst>
                <a:cxn ang="0">
                  <a:pos x="1192" y="0"/>
                </a:cxn>
                <a:cxn ang="0">
                  <a:pos x="1112" y="0"/>
                </a:cxn>
                <a:cxn ang="0">
                  <a:pos x="531" y="503"/>
                </a:cxn>
                <a:cxn ang="0">
                  <a:pos x="265" y="767"/>
                </a:cxn>
                <a:cxn ang="0">
                  <a:pos x="0" y="1032"/>
                </a:cxn>
                <a:cxn ang="0">
                  <a:pos x="0" y="1112"/>
                </a:cxn>
                <a:cxn ang="0">
                  <a:pos x="558" y="529"/>
                </a:cxn>
                <a:cxn ang="0">
                  <a:pos x="1192" y="0"/>
                </a:cxn>
                <a:cxn ang="0">
                  <a:pos x="1192" y="0"/>
                </a:cxn>
                <a:cxn ang="0">
                  <a:pos x="1192" y="0"/>
                </a:cxn>
              </a:cxnLst>
              <a:rect l="0" t="0" r="r" b="b"/>
              <a:pathLst>
                <a:path w="1193" h="1113">
                  <a:moveTo>
                    <a:pt x="1192" y="0"/>
                  </a:moveTo>
                  <a:lnTo>
                    <a:pt x="1112" y="0"/>
                  </a:lnTo>
                  <a:lnTo>
                    <a:pt x="531" y="503"/>
                  </a:lnTo>
                  <a:lnTo>
                    <a:pt x="265" y="767"/>
                  </a:lnTo>
                  <a:lnTo>
                    <a:pt x="0" y="1032"/>
                  </a:lnTo>
                  <a:lnTo>
                    <a:pt x="0" y="1112"/>
                  </a:lnTo>
                  <a:lnTo>
                    <a:pt x="558" y="529"/>
                  </a:lnTo>
                  <a:lnTo>
                    <a:pt x="1192" y="0"/>
                  </a:lnTo>
                  <a:lnTo>
                    <a:pt x="1192" y="0"/>
                  </a:lnTo>
                  <a:lnTo>
                    <a:pt x="1192" y="0"/>
                  </a:lnTo>
                </a:path>
              </a:pathLst>
            </a:custGeom>
            <a:solidFill>
              <a:srgbClr val="0066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0" name="Line 28"/>
            <p:cNvSpPr>
              <a:spLocks noChangeShapeType="1"/>
            </p:cNvSpPr>
            <p:nvPr/>
          </p:nvSpPr>
          <p:spPr bwMode="auto">
            <a:xfrm>
              <a:off x="1" y="2749"/>
              <a:ext cx="5758" cy="1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1" name="Line 29"/>
            <p:cNvSpPr>
              <a:spLocks noChangeShapeType="1"/>
            </p:cNvSpPr>
            <p:nvPr/>
          </p:nvSpPr>
          <p:spPr bwMode="auto">
            <a:xfrm>
              <a:off x="1" y="2356"/>
              <a:ext cx="5758" cy="1"/>
            </a:xfrm>
            <a:prstGeom prst="line">
              <a:avLst/>
            </a:prstGeom>
            <a:noFill/>
            <a:ln w="15840">
              <a:solidFill>
                <a:srgbClr val="0066C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42" name="Line 30"/>
            <p:cNvSpPr>
              <a:spLocks noChangeShapeType="1"/>
            </p:cNvSpPr>
            <p:nvPr/>
          </p:nvSpPr>
          <p:spPr bwMode="auto">
            <a:xfrm>
              <a:off x="1" y="3142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18879" name="Group 31"/>
            <p:cNvGrpSpPr>
              <a:grpSpLocks/>
            </p:cNvGrpSpPr>
            <p:nvPr/>
          </p:nvGrpSpPr>
          <p:grpSpPr bwMode="auto">
            <a:xfrm>
              <a:off x="1" y="392"/>
              <a:ext cx="5757" cy="1570"/>
              <a:chOff x="1" y="392"/>
              <a:chExt cx="5757" cy="1570"/>
            </a:xfrm>
          </p:grpSpPr>
          <p:sp>
            <p:nvSpPr>
              <p:cNvPr id="3802144" name="Line 32"/>
              <p:cNvSpPr>
                <a:spLocks noChangeShapeType="1"/>
              </p:cNvSpPr>
              <p:nvPr/>
            </p:nvSpPr>
            <p:spPr bwMode="auto">
              <a:xfrm>
                <a:off x="1" y="784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5" name="Line 33"/>
              <p:cNvSpPr>
                <a:spLocks noChangeShapeType="1"/>
              </p:cNvSpPr>
              <p:nvPr/>
            </p:nvSpPr>
            <p:spPr bwMode="auto">
              <a:xfrm>
                <a:off x="1" y="1963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6" name="Line 34"/>
              <p:cNvSpPr>
                <a:spLocks noChangeShapeType="1"/>
              </p:cNvSpPr>
              <p:nvPr/>
            </p:nvSpPr>
            <p:spPr bwMode="auto">
              <a:xfrm>
                <a:off x="1" y="1570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7" name="Line 35"/>
              <p:cNvSpPr>
                <a:spLocks noChangeShapeType="1"/>
              </p:cNvSpPr>
              <p:nvPr/>
            </p:nvSpPr>
            <p:spPr bwMode="auto">
              <a:xfrm>
                <a:off x="1" y="1177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2148" name="Line 36"/>
              <p:cNvSpPr>
                <a:spLocks noChangeShapeType="1"/>
              </p:cNvSpPr>
              <p:nvPr/>
            </p:nvSpPr>
            <p:spPr bwMode="auto">
              <a:xfrm>
                <a:off x="1" y="392"/>
                <a:ext cx="5758" cy="1"/>
              </a:xfrm>
              <a:prstGeom prst="line">
                <a:avLst/>
              </a:prstGeom>
              <a:noFill/>
              <a:ln w="15840">
                <a:solidFill>
                  <a:srgbClr val="0066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802149" name="Line 37"/>
            <p:cNvSpPr>
              <a:spLocks noChangeShapeType="1"/>
            </p:cNvSpPr>
            <p:nvPr/>
          </p:nvSpPr>
          <p:spPr bwMode="auto">
            <a:xfrm>
              <a:off x="1" y="3928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02150" name="Line 38"/>
            <p:cNvSpPr>
              <a:spLocks noChangeShapeType="1"/>
            </p:cNvSpPr>
            <p:nvPr/>
          </p:nvSpPr>
          <p:spPr bwMode="auto">
            <a:xfrm>
              <a:off x="1" y="3535"/>
              <a:ext cx="5758" cy="1"/>
            </a:xfrm>
            <a:prstGeom prst="line">
              <a:avLst/>
            </a:prstGeom>
            <a:noFill/>
            <a:ln w="15840">
              <a:solidFill>
                <a:srgbClr val="003B7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802151" name="Text Box 39"/>
          <p:cNvSpPr txBox="1">
            <a:spLocks noChangeArrowheads="1"/>
          </p:cNvSpPr>
          <p:nvPr/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02152" name="Text Box 40"/>
          <p:cNvSpPr txBox="1">
            <a:spLocks noChangeArrowheads="1"/>
          </p:cNvSpPr>
          <p:nvPr/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8889" name="Rectangle 41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24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718890" name="Rectangle 4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0013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buClr>
          <a:srgbClr val="FFFF00"/>
        </a:buClr>
        <a:buSzPct val="100000"/>
        <a:buFont typeface="Arial" pitchFamily="34" charset="0"/>
        <a:defRPr sz="4400">
          <a:solidFill>
            <a:srgbClr val="FFFF00"/>
          </a:solidFill>
          <a:latin typeface="Times New Roman" pitchFamily="18" charset="0"/>
          <a:ea typeface="Arial Unicode MS" pitchFamily="34" charset="-128"/>
          <a:cs typeface="Arial Unicode MS" pitchFamily="34" charset="-128"/>
        </a:defRPr>
      </a:lvl9pPr>
    </p:titleStyle>
    <p:bodyStyle>
      <a:lvl1pPr marL="341313" indent="-341313" algn="l" defTabSz="457200" rtl="0" eaLnBrk="0" fontAlgn="base" hangingPunct="0">
        <a:spcBef>
          <a:spcPts val="700"/>
        </a:spcBef>
        <a:spcAft>
          <a:spcPct val="0"/>
        </a:spcAft>
        <a:buClr>
          <a:srgbClr val="FFFFCC"/>
        </a:buClr>
        <a:buSzPct val="60000"/>
        <a:buFont typeface="Wingdings" pitchFamily="2" charset="2"/>
        <a:buChar char=""/>
        <a:defRPr sz="2800" b="1">
          <a:solidFill>
            <a:srgbClr val="FFFFFF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imes New Roman" pitchFamily="18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66C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100000"/>
        <a:buFont typeface="Times New Roman" pitchFamily="18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CCECFF"/>
        </a:buClr>
        <a:buSzPct val="60000"/>
        <a:buFont typeface="Wingdings" pitchFamily="2" charset="2"/>
        <a:buChar char=""/>
        <a:defRPr sz="2400" b="1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59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4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5059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50623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6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50631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50632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" name="Rectangle 41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" name="Rectangle 4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" name="Rectangle 4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FC7DD87A-686C-4B46-9ECF-FBD2CAE4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mall.org/multicor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fomall.org/" TargetMode="External"/><Relationship Id="rId4" Type="http://schemas.openxmlformats.org/officeDocument/2006/relationships/hyperlink" Target="mailto:gcf@indian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ngeelabs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heroku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blogs.zdnet.com/Hinchcliffe/?p=166" TargetMode="External"/><Relationship Id="rId3" Type="http://schemas.openxmlformats.org/officeDocument/2006/relationships/hyperlink" Target="http://en.wikipedia.org/wiki/Cloud_computing" TargetMode="External"/><Relationship Id="rId7" Type="http://schemas.openxmlformats.org/officeDocument/2006/relationships/hyperlink" Target="http://ianfoster.typepad.com/blog/2008/01/theres-grid-in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a.org/ccc/home.article.bigdata.html" TargetMode="External"/><Relationship Id="rId5" Type="http://schemas.openxmlformats.org/officeDocument/2006/relationships/hyperlink" Target="http://uc.princeton.edu/main/index.php?option=com_content&amp;task=view&amp;id=2589&amp;Itemid=1" TargetMode="External"/><Relationship Id="rId10" Type="http://schemas.openxmlformats.org/officeDocument/2006/relationships/hyperlink" Target="http://www.readwriteweb.com/archives/windows_collapsing_2011_tipping_point.php" TargetMode="External"/><Relationship Id="rId4" Type="http://schemas.openxmlformats.org/officeDocument/2006/relationships/hyperlink" Target="http://en.wikipedia.org/wiki/Amazon_Elastic_Compute_Cloud" TargetMode="External"/><Relationship Id="rId9" Type="http://schemas.openxmlformats.org/officeDocument/2006/relationships/hyperlink" Target="http://www.productionscale.com/home/2008/4/24/cloud-computing-get-your-head-in-the-clouds.htm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zdnet.com/Hinchcliffe/?p=63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58.png"/><Relationship Id="rId4" Type="http://schemas.openxmlformats.org/officeDocument/2006/relationships/hyperlink" Target="http://grids.ucs.indiana.edu/ptliupages/publications/Workflow-overview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labs.google.com/papers/mapreduce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grammableweb.com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22.jpeg"/><Relationship Id="rId3" Type="http://schemas.openxmlformats.org/officeDocument/2006/relationships/image" Target="../media/image25.png"/><Relationship Id="rId21" Type="http://schemas.openxmlformats.org/officeDocument/2006/relationships/image" Target="../media/image42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164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wmf"/><Relationship Id="rId19" Type="http://schemas.openxmlformats.org/officeDocument/2006/relationships/image" Target="../media/image40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3"/>
          <p:cNvSpPr txBox="1">
            <a:spLocks noGrp="1" noChangeArrowheads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E45674F-CBAD-4FA8-A742-10C60A1812A9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1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956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371600"/>
            <a:ext cx="9144000" cy="1676400"/>
          </a:xfrm>
        </p:spPr>
        <p:txBody>
          <a:bodyPr anchor="b"/>
          <a:lstStyle/>
          <a:p>
            <a:pPr eaLnBrk="1" hangingPunct="1"/>
            <a:r>
              <a:rPr lang="en-US" dirty="0" smtClean="0"/>
              <a:t>Technology Futures for ACES:</a:t>
            </a:r>
            <a:br>
              <a:rPr lang="en-US" dirty="0" smtClean="0"/>
            </a:br>
            <a:r>
              <a:rPr lang="en-US" dirty="0" smtClean="0"/>
              <a:t>Clouds Web2.0 and Multicore 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 smtClean="0"/>
          </a:p>
        </p:txBody>
      </p:sp>
      <p:sp>
        <p:nvSpPr>
          <p:cNvPr id="7956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-76200" y="2667000"/>
            <a:ext cx="9144000" cy="32766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Cairns Australia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May 15 2008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latin typeface="Arial" pitchFamily="34" charset="0"/>
              </a:rPr>
              <a:t>Community Grids Laboratory</a:t>
            </a:r>
            <a:r>
              <a:rPr lang="en-US" altLang="ja-JP" sz="2400" dirty="0" smtClean="0">
                <a:latin typeface="Arial" pitchFamily="34" charset="0"/>
                <a:ea typeface="ＭＳ Ｐゴシック"/>
                <a:cs typeface="ＭＳ Ｐゴシック"/>
              </a:rPr>
              <a:t>, </a:t>
            </a:r>
            <a: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  <a:t>School of informatics </a:t>
            </a:r>
            <a:br>
              <a:rPr lang="en-US" altLang="ja-JP" sz="2400" b="0" dirty="0" smtClean="0">
                <a:latin typeface="Arial" pitchFamily="34" charset="0"/>
                <a:ea typeface="ＭＳ Ｐゴシック"/>
                <a:cs typeface="ＭＳ Ｐゴシック"/>
              </a:rPr>
            </a:br>
            <a:r>
              <a:rPr lang="en-US" sz="2400" b="0" dirty="0" smtClean="0">
                <a:latin typeface="Arial" pitchFamily="34" charset="0"/>
              </a:rPr>
              <a:t>Indiana University</a:t>
            </a:r>
          </a:p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endParaRPr lang="en-US" sz="2400" b="0" dirty="0" smtClean="0">
              <a:latin typeface="Arial" pitchFamily="34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3"/>
              </a:rPr>
              <a:t>http://www.infomall.org/multicore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 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4"/>
              </a:rPr>
              <a:t>gcf@indiana.edu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</a:rPr>
              <a:t>, </a:t>
            </a:r>
            <a:r>
              <a:rPr lang="en-US" sz="2400" b="0" dirty="0" smtClean="0">
                <a:solidFill>
                  <a:srgbClr val="FFFF00"/>
                </a:solidFill>
                <a:latin typeface="Arial" pitchFamily="34" charset="0"/>
                <a:hlinkClick r:id="rId5"/>
              </a:rPr>
              <a:t>http://www.infomall.org</a:t>
            </a:r>
            <a:endParaRPr lang="en-US" sz="2400" b="0" dirty="0" smtClean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Small Cloud Companies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1F0D7-5185-49B6-A9B0-36D4B118B1C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1524000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http://www.bungeelabs.com/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http://heroku.com/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t="23944" b="5634"/>
          <a:stretch>
            <a:fillRect/>
          </a:stretch>
        </p:blipFill>
        <p:spPr bwMode="auto">
          <a:xfrm>
            <a:off x="457200" y="1676400"/>
            <a:ext cx="715732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655980" y="3259723"/>
            <a:ext cx="18320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http://heroku.com/</a:t>
            </a:r>
            <a:endParaRPr lang="en-US" dirty="0"/>
          </a:p>
        </p:txBody>
      </p:sp>
      <p:pic>
        <p:nvPicPr>
          <p:cNvPr id="1125379" name="Picture 3"/>
          <p:cNvPicPr>
            <a:picLocks noChangeAspect="1" noChangeArrowheads="1"/>
          </p:cNvPicPr>
          <p:nvPr/>
        </p:nvPicPr>
        <p:blipFill>
          <a:blip r:embed="rId6"/>
          <a:srcRect t="25577" b="12551"/>
          <a:stretch>
            <a:fillRect/>
          </a:stretch>
        </p:blipFill>
        <p:spPr bwMode="auto">
          <a:xfrm>
            <a:off x="457200" y="1752600"/>
            <a:ext cx="7983454" cy="37338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895600" cy="838200"/>
          </a:xfrm>
        </p:spPr>
        <p:txBody>
          <a:bodyPr/>
          <a:lstStyle/>
          <a:p>
            <a:r>
              <a:rPr lang="en-US" dirty="0" smtClean="0"/>
              <a:t>The Big Players!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28194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Amazon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Google</a:t>
            </a:r>
          </a:p>
          <a:p>
            <a:r>
              <a:rPr lang="en-US" dirty="0" smtClean="0"/>
              <a:t>IBM, Dell, Microsoft, Sun ….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are not far behind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1F0D7-5185-49B6-A9B0-36D4B118B1C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126402" name="Picture 2" descr="C:\Documents and Settings\Geoffrey Fox\Desktop\comparingpaa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0177" y="0"/>
            <a:ext cx="61938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Cloud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hlinkClick r:id="rId3"/>
              </a:rPr>
              <a:t>http://en.wikipedia.org/wiki/Cloud_computing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Includes references to Amazon, Apple, Dell, </a:t>
            </a:r>
            <a:r>
              <a:rPr lang="en-US" sz="2000" dirty="0" err="1" smtClean="0"/>
              <a:t>Enomalism</a:t>
            </a:r>
            <a:r>
              <a:rPr lang="en-US" sz="2000" dirty="0" smtClean="0"/>
              <a:t>, </a:t>
            </a:r>
            <a:r>
              <a:rPr lang="en-US" sz="2000" dirty="0" err="1" smtClean="0"/>
              <a:t>Globus</a:t>
            </a:r>
            <a:r>
              <a:rPr lang="en-US" sz="2000" dirty="0" smtClean="0"/>
              <a:t>, Google, IBM, </a:t>
            </a:r>
            <a:r>
              <a:rPr lang="en-US" sz="2000" dirty="0" err="1" smtClean="0"/>
              <a:t>KnowledgeTreeLive</a:t>
            </a:r>
            <a:r>
              <a:rPr lang="en-US" sz="2000" dirty="0" smtClean="0"/>
              <a:t>, Nature, New York Times, </a:t>
            </a:r>
            <a:r>
              <a:rPr lang="en-US" sz="2000" dirty="0" err="1" smtClean="0"/>
              <a:t>Zimdesk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/>
              <a:t>Others like Microsoft Windows Live </a:t>
            </a:r>
            <a:r>
              <a:rPr lang="en-US" sz="2000" dirty="0" err="1" smtClean="0"/>
              <a:t>Skydrive</a:t>
            </a:r>
            <a:r>
              <a:rPr lang="en-US" sz="2000" dirty="0" smtClean="0"/>
              <a:t> important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4"/>
              </a:rPr>
              <a:t>http://en.wikipedia.org/wiki/Amazon_Elastic_Compute_Cloud</a:t>
            </a:r>
            <a:r>
              <a:rPr lang="en-US" sz="2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5"/>
              </a:rPr>
              <a:t>http://uc.princeton.edu/main/index.php?option=com_content&amp;task=view&amp;id=2589&amp;Itemid=1</a:t>
            </a:r>
            <a:r>
              <a:rPr lang="en-US" sz="2400" dirty="0" smtClean="0"/>
              <a:t> Policy Issues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6"/>
              </a:rPr>
              <a:t>http://www.cra.org/ccc/home.article.bigdata.html</a:t>
            </a:r>
            <a:endParaRPr lang="en-US" sz="2400" dirty="0" smtClean="0"/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FFFF00"/>
                </a:solidFill>
              </a:rPr>
              <a:t>Hadoop</a:t>
            </a:r>
            <a:r>
              <a:rPr lang="en-US" sz="2000" dirty="0" smtClean="0"/>
              <a:t> (MapReduce) and “Data Intensive Computing”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7"/>
              </a:rPr>
              <a:t>http://ianfoster.typepad.com/blog/2008/01/theres-grid-in.html</a:t>
            </a:r>
            <a:r>
              <a:rPr lang="en-US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FF00"/>
                </a:solidFill>
              </a:rPr>
              <a:t>Dion </a:t>
            </a:r>
            <a:r>
              <a:rPr lang="en-US" sz="2400" dirty="0" err="1" smtClean="0">
                <a:solidFill>
                  <a:srgbClr val="FFFF00"/>
                </a:solidFill>
              </a:rPr>
              <a:t>Hinchcliffe</a:t>
            </a:r>
            <a:r>
              <a:rPr lang="en-US" sz="2400" dirty="0" smtClean="0">
                <a:solidFill>
                  <a:srgbClr val="FFFF00"/>
                </a:solidFill>
              </a:rPr>
              <a:t>    </a:t>
            </a:r>
            <a:r>
              <a:rPr lang="en-US" sz="2400" dirty="0" smtClean="0">
                <a:hlinkClick r:id="rId8"/>
              </a:rPr>
              <a:t>http://blogs.zdnet.com/Hinchcliffe/?p=166</a:t>
            </a: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9"/>
              </a:rPr>
              <a:t>http://www.productionscale.com/home/2008/4/24/cloud-computing-get-your-head-in-the-clouds.html</a:t>
            </a:r>
            <a:r>
              <a:rPr lang="en-US" sz="2400" dirty="0" smtClean="0"/>
              <a:t>   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hlinkClick r:id="rId10"/>
              </a:rPr>
              <a:t>http://www.readwriteweb.com/archives/</a:t>
            </a:r>
            <a:r>
              <a:rPr lang="en-US" sz="2400" dirty="0" smtClean="0">
                <a:solidFill>
                  <a:srgbClr val="FFFF00"/>
                </a:solidFill>
                <a:hlinkClick r:id="rId10"/>
              </a:rPr>
              <a:t>windows_collapsing_2011_tipping_point</a:t>
            </a:r>
            <a:r>
              <a:rPr lang="en-US" sz="2400" dirty="0" smtClean="0">
                <a:hlinkClick r:id="rId10"/>
              </a:rPr>
              <a:t>.php</a:t>
            </a:r>
            <a:r>
              <a:rPr lang="en-US" sz="2400" dirty="0" smtClean="0"/>
              <a:t> 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Web2.0 Offers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41020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Technologies</a:t>
            </a:r>
            <a:r>
              <a:rPr lang="en-US" dirty="0" smtClean="0"/>
              <a:t> such as Mashups, Gadgets, JSON, Ajax, RSS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S/P/H/IaaS</a:t>
            </a:r>
            <a:r>
              <a:rPr lang="en-US" dirty="0" smtClean="0"/>
              <a:t> “as a Service” deployment </a:t>
            </a:r>
          </a:p>
          <a:p>
            <a:r>
              <a:rPr lang="en-US" dirty="0" smtClean="0"/>
              <a:t>Some special services implementing </a:t>
            </a:r>
            <a:r>
              <a:rPr lang="en-US" dirty="0" err="1" smtClean="0">
                <a:solidFill>
                  <a:srgbClr val="FFFF00"/>
                </a:solidFill>
              </a:rPr>
              <a:t>VOaaS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Virtual Organizations as a Service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Tagging </a:t>
            </a:r>
            <a:r>
              <a:rPr lang="en-US" dirty="0" smtClean="0"/>
              <a:t>user generated comments/labels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Facebook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LinkedIn</a:t>
            </a:r>
            <a:r>
              <a:rPr lang="en-US" dirty="0" smtClean="0"/>
              <a:t> …..implementing collegiality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Shared files </a:t>
            </a:r>
            <a:r>
              <a:rPr lang="en-US" dirty="0" smtClean="0"/>
              <a:t>(electronic resources) by P2P or Flickr/YouTube approach   </a:t>
            </a:r>
          </a:p>
          <a:p>
            <a:pPr lvl="1"/>
            <a:r>
              <a:rPr lang="en-US" dirty="0" err="1" smtClean="0">
                <a:solidFill>
                  <a:srgbClr val="FFFF00"/>
                </a:solidFill>
              </a:rPr>
              <a:t>OaaS</a:t>
            </a:r>
            <a:r>
              <a:rPr lang="en-US" dirty="0" smtClean="0"/>
              <a:t> (Office as a Service) as in Google documents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Blogs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Wikis </a:t>
            </a:r>
            <a:r>
              <a:rPr lang="en-US" dirty="0" smtClean="0"/>
              <a:t>including </a:t>
            </a:r>
            <a:r>
              <a:rPr lang="en-US" dirty="0" smtClean="0">
                <a:solidFill>
                  <a:srgbClr val="FFFF00"/>
                </a:solidFill>
              </a:rPr>
              <a:t>Wikipedia</a:t>
            </a:r>
            <a:r>
              <a:rPr lang="en-US" dirty="0" smtClean="0"/>
              <a:t> itself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SciVee</a:t>
            </a:r>
            <a:r>
              <a:rPr lang="en-US" dirty="0" smtClean="0"/>
              <a:t> and </a:t>
            </a:r>
            <a:r>
              <a:rPr lang="en-US" dirty="0" err="1" smtClean="0">
                <a:solidFill>
                  <a:srgbClr val="FFFF00"/>
                </a:solidFill>
              </a:rPr>
              <a:t>myExperiment</a:t>
            </a:r>
            <a:r>
              <a:rPr lang="en-US" dirty="0" smtClean="0"/>
              <a:t> are some eScience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3200" dirty="0"/>
              <a:t>MSI-CIEC Web 2.0 Research Matching Portal</a:t>
            </a: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5257800" cy="3581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Portal supporting tagging and linkage of Cyberinfrastructure Resources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NSF (and other agencies via grants.gov) Solicitations and Awards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MSI-CIEC Portal Homepage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Feeds such as SciVee and NSF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Researchers on NSF Awards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User and Friends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TeraGrid Allocations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Search Results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Search for linked people, grants etc.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Could also be used to support matching of students and faculty for REUs etc.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grpSp>
        <p:nvGrpSpPr>
          <p:cNvPr id="1074180" name="Group 4"/>
          <p:cNvGrpSpPr>
            <a:grpSpLocks/>
          </p:cNvGrpSpPr>
          <p:nvPr/>
        </p:nvGrpSpPr>
        <p:grpSpPr bwMode="auto">
          <a:xfrm>
            <a:off x="4495800" y="685800"/>
            <a:ext cx="4648200" cy="3581400"/>
            <a:chOff x="5210" y="6433"/>
            <a:chExt cx="5278" cy="3886"/>
          </a:xfrm>
        </p:grpSpPr>
        <p:grpSp>
          <p:nvGrpSpPr>
            <p:cNvPr id="1074181" name="Group 5"/>
            <p:cNvGrpSpPr>
              <a:grpSpLocks/>
            </p:cNvGrpSpPr>
            <p:nvPr/>
          </p:nvGrpSpPr>
          <p:grpSpPr bwMode="auto">
            <a:xfrm>
              <a:off x="5210" y="6433"/>
              <a:ext cx="5278" cy="3886"/>
              <a:chOff x="1692" y="1442"/>
              <a:chExt cx="5472" cy="3670"/>
            </a:xfrm>
          </p:grpSpPr>
          <p:pic>
            <p:nvPicPr>
              <p:cNvPr id="107418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692" y="1442"/>
                <a:ext cx="5472" cy="367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1074183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r="79001" b="29538"/>
              <a:stretch>
                <a:fillRect/>
              </a:stretch>
            </p:blipFill>
            <p:spPr bwMode="auto">
              <a:xfrm>
                <a:off x="1694" y="2086"/>
                <a:ext cx="1150" cy="1906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  <p:sp>
          <p:nvSpPr>
            <p:cNvPr id="1074184" name="Text Box 8"/>
            <p:cNvSpPr txBox="1">
              <a:spLocks noChangeArrowheads="1"/>
            </p:cNvSpPr>
            <p:nvPr/>
          </p:nvSpPr>
          <p:spPr bwMode="auto">
            <a:xfrm>
              <a:off x="6370" y="6474"/>
              <a:ext cx="3275" cy="42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algn="just"/>
              <a:r>
                <a:rPr lang="en-US" altLang="ja-JP" sz="1200" dirty="0">
                  <a:solidFill>
                    <a:srgbClr val="FFFFFF"/>
                  </a:solidFill>
                  <a:ea typeface="MS Mincho" pitchFamily="49" charset="-128"/>
                </a:rPr>
                <a:t>MSI-CIEC Portal Homepage</a:t>
              </a:r>
              <a:endParaRPr lang="en-US" dirty="0"/>
            </a:p>
          </p:txBody>
        </p:sp>
      </p:grpSp>
      <p:grpSp>
        <p:nvGrpSpPr>
          <p:cNvPr id="1074185" name="Group 9"/>
          <p:cNvGrpSpPr>
            <a:grpSpLocks/>
          </p:cNvGrpSpPr>
          <p:nvPr/>
        </p:nvGrpSpPr>
        <p:grpSpPr bwMode="auto">
          <a:xfrm>
            <a:off x="5562600" y="4267200"/>
            <a:ext cx="3581400" cy="2590800"/>
            <a:chOff x="3504" y="3137"/>
            <a:chExt cx="1385" cy="1183"/>
          </a:xfrm>
        </p:grpSpPr>
        <p:pic>
          <p:nvPicPr>
            <p:cNvPr id="1074186" name="Picture 2"/>
            <p:cNvPicPr>
              <a:picLocks noChangeAspect="1" noChangeArrowheads="1"/>
            </p:cNvPicPr>
            <p:nvPr/>
          </p:nvPicPr>
          <p:blipFill>
            <a:blip r:embed="rId5"/>
            <a:srcRect b="21994"/>
            <a:stretch>
              <a:fillRect/>
            </a:stretch>
          </p:blipFill>
          <p:spPr bwMode="auto">
            <a:xfrm>
              <a:off x="3504" y="3137"/>
              <a:ext cx="1385" cy="1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4187" name="Text Box 11"/>
            <p:cNvSpPr txBox="1">
              <a:spLocks noChangeArrowheads="1"/>
            </p:cNvSpPr>
            <p:nvPr/>
          </p:nvSpPr>
          <p:spPr bwMode="auto">
            <a:xfrm>
              <a:off x="4235" y="3178"/>
              <a:ext cx="638" cy="139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ja-JP" sz="1000" dirty="0">
                  <a:solidFill>
                    <a:srgbClr val="FFFFFF"/>
                  </a:solidFill>
                  <a:ea typeface="MS Mincho" pitchFamily="49" charset="-128"/>
                </a:rPr>
                <a:t>Search Results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Web 2.0 and Web Services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991600" cy="6096000"/>
          </a:xfrm>
        </p:spPr>
        <p:txBody>
          <a:bodyPr/>
          <a:lstStyle/>
          <a:p>
            <a:r>
              <a:rPr lang="en-US" sz="2400" dirty="0"/>
              <a:t>I once thought </a:t>
            </a:r>
            <a:r>
              <a:rPr lang="en-US" sz="2400" dirty="0">
                <a:solidFill>
                  <a:srgbClr val="FFFF00"/>
                </a:solidFill>
              </a:rPr>
              <a:t>Web Services were inevitable</a:t>
            </a:r>
            <a:r>
              <a:rPr lang="en-US" sz="2400" dirty="0"/>
              <a:t> but this is no longer clear to </a:t>
            </a:r>
            <a:r>
              <a:rPr lang="en-US" sz="2400" dirty="0" smtClean="0"/>
              <a:t>me</a:t>
            </a:r>
          </a:p>
          <a:p>
            <a:r>
              <a:rPr lang="en-US" sz="2400" dirty="0" smtClean="0"/>
              <a:t>They achieved interoperability by exposing everything )in SOAP headers)</a:t>
            </a:r>
          </a:p>
          <a:p>
            <a:pPr lvl="1"/>
            <a:r>
              <a:rPr lang="en-US" sz="2000" dirty="0" smtClean="0"/>
              <a:t>Alternative (REST) exposes the minimum needed</a:t>
            </a:r>
            <a:endParaRPr lang="en-US" sz="2000" dirty="0"/>
          </a:p>
          <a:p>
            <a:r>
              <a:rPr lang="en-US" sz="2400" dirty="0"/>
              <a:t>Web services are </a:t>
            </a:r>
            <a:r>
              <a:rPr lang="en-US" sz="2400" dirty="0">
                <a:solidFill>
                  <a:srgbClr val="FFFF00"/>
                </a:solidFill>
              </a:rPr>
              <a:t>complicated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slow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FF00"/>
                </a:solidFill>
              </a:rPr>
              <a:t>non functional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WS-Security</a:t>
            </a:r>
            <a:r>
              <a:rPr lang="en-US" dirty="0"/>
              <a:t> is unnecessarily slow and pedantic (canonicalization of XML)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WS-RM </a:t>
            </a:r>
            <a:r>
              <a:rPr lang="en-US" dirty="0"/>
              <a:t>(Reliable Messaging) seems to have poor adoption and doesn’t work well in collaboration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WSDM</a:t>
            </a:r>
            <a:r>
              <a:rPr lang="en-US" dirty="0"/>
              <a:t> (distributed management) specifies a lot</a:t>
            </a:r>
          </a:p>
          <a:p>
            <a:r>
              <a:rPr lang="en-US" sz="2400" dirty="0"/>
              <a:t>There are</a:t>
            </a:r>
            <a:r>
              <a:rPr lang="en-US" sz="2400" dirty="0">
                <a:solidFill>
                  <a:srgbClr val="FFFF00"/>
                </a:solidFill>
              </a:rPr>
              <a:t> de facto Web 2.0 standards</a:t>
            </a:r>
            <a:r>
              <a:rPr lang="en-US" sz="2400" dirty="0"/>
              <a:t> like </a:t>
            </a:r>
            <a:r>
              <a:rPr lang="en-US" sz="2400" dirty="0">
                <a:solidFill>
                  <a:srgbClr val="FFFF00"/>
                </a:solidFill>
              </a:rPr>
              <a:t>Google Maps</a:t>
            </a:r>
            <a:r>
              <a:rPr lang="en-US" sz="2400" dirty="0"/>
              <a:t> and powerful suppliers like Google/Microsoft which “define the </a:t>
            </a:r>
            <a:r>
              <a:rPr lang="en-US" sz="2400" dirty="0" smtClean="0"/>
              <a:t>architectures/interfaces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3600" dirty="0"/>
              <a:t>Distribution of APIs and Mashups per Protocol</a:t>
            </a:r>
          </a:p>
        </p:txBody>
      </p:sp>
      <p:grpSp>
        <p:nvGrpSpPr>
          <p:cNvPr id="614439" name="Group 39"/>
          <p:cNvGrpSpPr>
            <a:grpSpLocks/>
          </p:cNvGrpSpPr>
          <p:nvPr/>
        </p:nvGrpSpPr>
        <p:grpSpPr bwMode="auto">
          <a:xfrm>
            <a:off x="0" y="1011238"/>
            <a:ext cx="9144000" cy="5922962"/>
            <a:chOff x="0" y="432"/>
            <a:chExt cx="5760" cy="3731"/>
          </a:xfrm>
        </p:grpSpPr>
        <p:sp>
          <p:nvSpPr>
            <p:cNvPr id="614404" name="Rectangle 4"/>
            <p:cNvSpPr>
              <a:spLocks noChangeArrowheads="1"/>
            </p:cNvSpPr>
            <p:nvPr/>
          </p:nvSpPr>
          <p:spPr bwMode="auto">
            <a:xfrm>
              <a:off x="0" y="432"/>
              <a:ext cx="5760" cy="3731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pic>
          <p:nvPicPr>
            <p:cNvPr id="614405" name="Picture 5"/>
            <p:cNvPicPr>
              <a:picLocks noChangeAspect="1" noChangeArrowheads="1"/>
            </p:cNvPicPr>
            <p:nvPr/>
          </p:nvPicPr>
          <p:blipFill>
            <a:blip r:embed="rId3"/>
            <a:srcRect l="28749" t="27344" r="41251" b="38181"/>
            <a:stretch>
              <a:fillRect/>
            </a:stretch>
          </p:blipFill>
          <p:spPr bwMode="auto">
            <a:xfrm>
              <a:off x="0" y="489"/>
              <a:ext cx="5760" cy="3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14406" name="Text Box 6"/>
            <p:cNvSpPr txBox="1">
              <a:spLocks noChangeArrowheads="1"/>
            </p:cNvSpPr>
            <p:nvPr/>
          </p:nvSpPr>
          <p:spPr bwMode="auto">
            <a:xfrm>
              <a:off x="646" y="3711"/>
              <a:ext cx="4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 dirty="0">
                  <a:latin typeface="Arial" pitchFamily="34" charset="0"/>
                </a:rPr>
                <a:t>REST</a:t>
              </a:r>
            </a:p>
          </p:txBody>
        </p:sp>
        <p:sp>
          <p:nvSpPr>
            <p:cNvPr id="614407" name="Text Box 7"/>
            <p:cNvSpPr txBox="1">
              <a:spLocks noChangeArrowheads="1"/>
            </p:cNvSpPr>
            <p:nvPr/>
          </p:nvSpPr>
          <p:spPr bwMode="auto">
            <a:xfrm>
              <a:off x="1292" y="3711"/>
              <a:ext cx="43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 dirty="0">
                  <a:latin typeface="Arial" pitchFamily="34" charset="0"/>
                </a:rPr>
                <a:t>SOAP</a:t>
              </a:r>
            </a:p>
          </p:txBody>
        </p:sp>
        <p:sp>
          <p:nvSpPr>
            <p:cNvPr id="614408" name="Text Box 8"/>
            <p:cNvSpPr txBox="1">
              <a:spLocks noChangeArrowheads="1"/>
            </p:cNvSpPr>
            <p:nvPr/>
          </p:nvSpPr>
          <p:spPr bwMode="auto">
            <a:xfrm>
              <a:off x="1884" y="3711"/>
              <a:ext cx="53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000" b="0" dirty="0">
                  <a:latin typeface="Arial" pitchFamily="34" charset="0"/>
                </a:rPr>
                <a:t>XML-RPC</a:t>
              </a:r>
            </a:p>
          </p:txBody>
        </p:sp>
        <p:sp>
          <p:nvSpPr>
            <p:cNvPr id="614409" name="Text Box 9"/>
            <p:cNvSpPr txBox="1">
              <a:spLocks noChangeArrowheads="1"/>
            </p:cNvSpPr>
            <p:nvPr/>
          </p:nvSpPr>
          <p:spPr bwMode="auto">
            <a:xfrm>
              <a:off x="2530" y="3711"/>
              <a:ext cx="53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 dirty="0">
                  <a:latin typeface="Arial" pitchFamily="34" charset="0"/>
                </a:rPr>
                <a:t>REST,</a:t>
              </a:r>
            </a:p>
            <a:p>
              <a:r>
                <a:rPr lang="en-US" sz="1000" b="0" dirty="0">
                  <a:latin typeface="Arial" pitchFamily="34" charset="0"/>
                </a:rPr>
                <a:t>XML-RPC</a:t>
              </a:r>
            </a:p>
            <a:p>
              <a:endParaRPr lang="en-US" sz="1000" b="0" dirty="0">
                <a:latin typeface="Arial" pitchFamily="34" charset="0"/>
              </a:endParaRPr>
            </a:p>
          </p:txBody>
        </p:sp>
        <p:sp>
          <p:nvSpPr>
            <p:cNvPr id="614410" name="Text Box 10"/>
            <p:cNvSpPr txBox="1">
              <a:spLocks noChangeArrowheads="1"/>
            </p:cNvSpPr>
            <p:nvPr/>
          </p:nvSpPr>
          <p:spPr bwMode="auto">
            <a:xfrm>
              <a:off x="3068" y="3711"/>
              <a:ext cx="646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 dirty="0">
                  <a:latin typeface="Arial" pitchFamily="34" charset="0"/>
                </a:rPr>
                <a:t>REST,</a:t>
              </a:r>
            </a:p>
            <a:p>
              <a:r>
                <a:rPr lang="en-US" sz="1000" b="0" dirty="0">
                  <a:latin typeface="Arial" pitchFamily="34" charset="0"/>
                </a:rPr>
                <a:t>XML-RPC, SOAP</a:t>
              </a:r>
            </a:p>
            <a:p>
              <a:endParaRPr lang="en-US" sz="1000" b="0" dirty="0">
                <a:latin typeface="Arial" pitchFamily="34" charset="0"/>
              </a:endParaRPr>
            </a:p>
          </p:txBody>
        </p:sp>
        <p:sp>
          <p:nvSpPr>
            <p:cNvPr id="614411" name="Rectangle 11"/>
            <p:cNvSpPr>
              <a:spLocks noChangeArrowheads="1"/>
            </p:cNvSpPr>
            <p:nvPr/>
          </p:nvSpPr>
          <p:spPr bwMode="auto">
            <a:xfrm>
              <a:off x="3661" y="3711"/>
              <a:ext cx="688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000" b="0" dirty="0">
                  <a:latin typeface="Arial" pitchFamily="34" charset="0"/>
                </a:rPr>
                <a:t>REST,</a:t>
              </a:r>
            </a:p>
            <a:p>
              <a:r>
                <a:rPr lang="en-US" sz="1000" b="0" dirty="0">
                  <a:latin typeface="Arial" pitchFamily="34" charset="0"/>
                </a:rPr>
                <a:t>SOAP</a:t>
              </a:r>
            </a:p>
          </p:txBody>
        </p:sp>
        <p:sp>
          <p:nvSpPr>
            <p:cNvPr id="614412" name="Rectangle 12"/>
            <p:cNvSpPr>
              <a:spLocks noChangeArrowheads="1"/>
            </p:cNvSpPr>
            <p:nvPr/>
          </p:nvSpPr>
          <p:spPr bwMode="auto">
            <a:xfrm>
              <a:off x="4522" y="3711"/>
              <a:ext cx="20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000" b="0" dirty="0">
                  <a:latin typeface="Arial" pitchFamily="34" charset="0"/>
                </a:rPr>
                <a:t>JS</a:t>
              </a:r>
            </a:p>
          </p:txBody>
        </p:sp>
        <p:sp>
          <p:nvSpPr>
            <p:cNvPr id="614413" name="Rectangle 13"/>
            <p:cNvSpPr>
              <a:spLocks noChangeArrowheads="1"/>
            </p:cNvSpPr>
            <p:nvPr/>
          </p:nvSpPr>
          <p:spPr bwMode="auto">
            <a:xfrm>
              <a:off x="5114" y="3711"/>
              <a:ext cx="315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en-US" sz="1000" b="0" dirty="0">
                  <a:latin typeface="Arial" pitchFamily="34" charset="0"/>
                </a:rPr>
                <a:t>Other</a:t>
              </a:r>
            </a:p>
          </p:txBody>
        </p:sp>
        <p:sp>
          <p:nvSpPr>
            <p:cNvPr id="614414" name="Text Box 14"/>
            <p:cNvSpPr txBox="1">
              <a:spLocks noChangeArrowheads="1"/>
            </p:cNvSpPr>
            <p:nvPr/>
          </p:nvSpPr>
          <p:spPr bwMode="auto">
            <a:xfrm>
              <a:off x="4091" y="602"/>
              <a:ext cx="123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Google </a:t>
              </a:r>
              <a:r>
                <a:rPr lang="en-US" sz="24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maps</a:t>
              </a:r>
            </a:p>
          </p:txBody>
        </p:sp>
        <p:sp>
          <p:nvSpPr>
            <p:cNvPr id="614415" name="Text Box 15"/>
            <p:cNvSpPr txBox="1">
              <a:spLocks noChangeArrowheads="1"/>
            </p:cNvSpPr>
            <p:nvPr/>
          </p:nvSpPr>
          <p:spPr bwMode="auto">
            <a:xfrm>
              <a:off x="4468" y="2524"/>
              <a:ext cx="5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netvibes</a:t>
              </a:r>
            </a:p>
          </p:txBody>
        </p:sp>
        <p:sp>
          <p:nvSpPr>
            <p:cNvPr id="614416" name="Text Box 16"/>
            <p:cNvSpPr txBox="1">
              <a:spLocks noChangeArrowheads="1"/>
            </p:cNvSpPr>
            <p:nvPr/>
          </p:nvSpPr>
          <p:spPr bwMode="auto">
            <a:xfrm>
              <a:off x="4360" y="2919"/>
              <a:ext cx="80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live.com</a:t>
              </a:r>
            </a:p>
          </p:txBody>
        </p:sp>
        <p:sp>
          <p:nvSpPr>
            <p:cNvPr id="614417" name="Text Box 17"/>
            <p:cNvSpPr txBox="1">
              <a:spLocks noChangeArrowheads="1"/>
            </p:cNvSpPr>
            <p:nvPr/>
          </p:nvSpPr>
          <p:spPr bwMode="auto">
            <a:xfrm>
              <a:off x="4360" y="1902"/>
              <a:ext cx="700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virtual earth</a:t>
              </a:r>
            </a:p>
          </p:txBody>
        </p:sp>
        <p:sp>
          <p:nvSpPr>
            <p:cNvPr id="614418" name="Text Box 18"/>
            <p:cNvSpPr txBox="1">
              <a:spLocks noChangeArrowheads="1"/>
            </p:cNvSpPr>
            <p:nvPr/>
          </p:nvSpPr>
          <p:spPr bwMode="auto">
            <a:xfrm>
              <a:off x="1238" y="2976"/>
              <a:ext cx="75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Google </a:t>
              </a:r>
              <a:r>
                <a:rPr lang="en-US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search</a:t>
              </a:r>
            </a:p>
          </p:txBody>
        </p:sp>
        <p:sp>
          <p:nvSpPr>
            <p:cNvPr id="614419" name="Text Box 19"/>
            <p:cNvSpPr txBox="1">
              <a:spLocks noChangeArrowheads="1"/>
            </p:cNvSpPr>
            <p:nvPr/>
          </p:nvSpPr>
          <p:spPr bwMode="auto">
            <a:xfrm>
              <a:off x="1292" y="3428"/>
              <a:ext cx="75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Amazon </a:t>
              </a:r>
              <a:r>
                <a:rPr lang="en-US" sz="10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S3</a:t>
              </a:r>
            </a:p>
          </p:txBody>
        </p:sp>
        <p:sp>
          <p:nvSpPr>
            <p:cNvPr id="614420" name="Text Box 20"/>
            <p:cNvSpPr txBox="1">
              <a:spLocks noChangeArrowheads="1"/>
            </p:cNvSpPr>
            <p:nvPr/>
          </p:nvSpPr>
          <p:spPr bwMode="auto">
            <a:xfrm>
              <a:off x="3714" y="2750"/>
              <a:ext cx="7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Amazon </a:t>
              </a:r>
              <a:r>
                <a:rPr lang="en-US" sz="18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ECS</a:t>
              </a:r>
            </a:p>
          </p:txBody>
        </p:sp>
        <p:sp>
          <p:nvSpPr>
            <p:cNvPr id="614421" name="Text Box 21"/>
            <p:cNvSpPr txBox="1">
              <a:spLocks noChangeArrowheads="1"/>
            </p:cNvSpPr>
            <p:nvPr/>
          </p:nvSpPr>
          <p:spPr bwMode="auto">
            <a:xfrm>
              <a:off x="3122" y="3089"/>
              <a:ext cx="754" cy="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flickr</a:t>
              </a:r>
            </a:p>
          </p:txBody>
        </p:sp>
        <p:sp>
          <p:nvSpPr>
            <p:cNvPr id="614422" name="Text Box 22"/>
            <p:cNvSpPr txBox="1">
              <a:spLocks noChangeArrowheads="1"/>
            </p:cNvSpPr>
            <p:nvPr/>
          </p:nvSpPr>
          <p:spPr bwMode="auto">
            <a:xfrm>
              <a:off x="3714" y="3259"/>
              <a:ext cx="75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eBay</a:t>
              </a:r>
              <a:endParaRPr lang="en-US" sz="14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4423" name="Rectangle 23"/>
            <p:cNvSpPr>
              <a:spLocks noChangeArrowheads="1"/>
            </p:cNvSpPr>
            <p:nvPr/>
          </p:nvSpPr>
          <p:spPr bwMode="auto">
            <a:xfrm>
              <a:off x="2526" y="3326"/>
              <a:ext cx="71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800" dirty="0" smtClean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YouTube</a:t>
              </a:r>
              <a:endParaRPr lang="en-US" sz="1800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4424" name="Text Box 24"/>
            <p:cNvSpPr txBox="1">
              <a:spLocks noChangeArrowheads="1"/>
            </p:cNvSpPr>
            <p:nvPr/>
          </p:nvSpPr>
          <p:spPr bwMode="auto">
            <a:xfrm>
              <a:off x="431" y="1958"/>
              <a:ext cx="69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411sync</a:t>
              </a:r>
            </a:p>
          </p:txBody>
        </p:sp>
        <p:sp>
          <p:nvSpPr>
            <p:cNvPr id="614425" name="Text Box 25"/>
            <p:cNvSpPr txBox="1">
              <a:spLocks noChangeArrowheads="1"/>
            </p:cNvSpPr>
            <p:nvPr/>
          </p:nvSpPr>
          <p:spPr bwMode="auto">
            <a:xfrm>
              <a:off x="915" y="1845"/>
              <a:ext cx="808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del.icio.us</a:t>
              </a:r>
            </a:p>
          </p:txBody>
        </p:sp>
        <p:sp>
          <p:nvSpPr>
            <p:cNvPr id="614426" name="Text Box 26"/>
            <p:cNvSpPr txBox="1">
              <a:spLocks noChangeArrowheads="1"/>
            </p:cNvSpPr>
            <p:nvPr/>
          </p:nvSpPr>
          <p:spPr bwMode="auto">
            <a:xfrm>
              <a:off x="700" y="2071"/>
              <a:ext cx="1399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search</a:t>
              </a:r>
            </a:p>
          </p:txBody>
        </p:sp>
        <p:sp>
          <p:nvSpPr>
            <p:cNvPr id="614427" name="Text Box 27"/>
            <p:cNvSpPr txBox="1">
              <a:spLocks noChangeArrowheads="1"/>
            </p:cNvSpPr>
            <p:nvPr/>
          </p:nvSpPr>
          <p:spPr bwMode="auto">
            <a:xfrm>
              <a:off x="215" y="2184"/>
              <a:ext cx="1400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5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geocoding</a:t>
              </a:r>
            </a:p>
          </p:txBody>
        </p:sp>
        <p:sp>
          <p:nvSpPr>
            <p:cNvPr id="614428" name="Text Box 28"/>
            <p:cNvSpPr txBox="1">
              <a:spLocks noChangeArrowheads="1"/>
            </p:cNvSpPr>
            <p:nvPr/>
          </p:nvSpPr>
          <p:spPr bwMode="auto">
            <a:xfrm>
              <a:off x="323" y="2421"/>
              <a:ext cx="1400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3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technorati</a:t>
              </a:r>
            </a:p>
          </p:txBody>
        </p:sp>
        <p:sp>
          <p:nvSpPr>
            <p:cNvPr id="614429" name="Text Box 29"/>
            <p:cNvSpPr txBox="1">
              <a:spLocks noChangeArrowheads="1"/>
            </p:cNvSpPr>
            <p:nvPr/>
          </p:nvSpPr>
          <p:spPr bwMode="auto">
            <a:xfrm>
              <a:off x="377" y="2637"/>
              <a:ext cx="13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images</a:t>
              </a:r>
            </a:p>
          </p:txBody>
        </p:sp>
        <p:sp>
          <p:nvSpPr>
            <p:cNvPr id="614430" name="Text Box 30"/>
            <p:cNvSpPr txBox="1">
              <a:spLocks noChangeArrowheads="1"/>
            </p:cNvSpPr>
            <p:nvPr/>
          </p:nvSpPr>
          <p:spPr bwMode="auto">
            <a:xfrm>
              <a:off x="161" y="2750"/>
              <a:ext cx="14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trynt</a:t>
              </a:r>
            </a:p>
          </p:txBody>
        </p:sp>
        <p:sp>
          <p:nvSpPr>
            <p:cNvPr id="614431" name="Text Box 31"/>
            <p:cNvSpPr txBox="1">
              <a:spLocks noChangeArrowheads="1"/>
            </p:cNvSpPr>
            <p:nvPr/>
          </p:nvSpPr>
          <p:spPr bwMode="auto">
            <a:xfrm>
              <a:off x="484" y="2863"/>
              <a:ext cx="140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solidFill>
                    <a:srgbClr val="D6009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yahoo! local</a:t>
              </a:r>
            </a:p>
          </p:txBody>
        </p:sp>
      </p:grpSp>
      <p:sp>
        <p:nvSpPr>
          <p:cNvPr id="614432" name="Text Box 32"/>
          <p:cNvSpPr txBox="1">
            <a:spLocks noChangeArrowheads="1"/>
          </p:cNvSpPr>
          <p:nvPr/>
        </p:nvSpPr>
        <p:spPr bwMode="auto">
          <a:xfrm>
            <a:off x="1447800" y="2286000"/>
            <a:ext cx="11271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800080"/>
                </a:solidFill>
              </a:rPr>
              <a:t>Number of</a:t>
            </a:r>
          </a:p>
          <a:p>
            <a:pPr algn="l"/>
            <a:r>
              <a:rPr lang="en-US" dirty="0">
                <a:solidFill>
                  <a:srgbClr val="800080"/>
                </a:solidFill>
              </a:rPr>
              <a:t>Mashups</a:t>
            </a:r>
          </a:p>
        </p:txBody>
      </p:sp>
      <p:sp>
        <p:nvSpPr>
          <p:cNvPr id="614433" name="Text Box 33"/>
          <p:cNvSpPr txBox="1">
            <a:spLocks noChangeArrowheads="1"/>
          </p:cNvSpPr>
          <p:nvPr/>
        </p:nvSpPr>
        <p:spPr bwMode="auto">
          <a:xfrm>
            <a:off x="990600" y="1676400"/>
            <a:ext cx="11271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Number of</a:t>
            </a:r>
          </a:p>
          <a:p>
            <a:pPr algn="l"/>
            <a:r>
              <a:rPr lang="en-US" dirty="0">
                <a:solidFill>
                  <a:srgbClr val="000000"/>
                </a:solidFill>
              </a:rPr>
              <a:t>APIs</a:t>
            </a:r>
          </a:p>
        </p:txBody>
      </p:sp>
      <p:sp>
        <p:nvSpPr>
          <p:cNvPr id="614434" name="Line 34"/>
          <p:cNvSpPr>
            <a:spLocks noChangeShapeType="1"/>
          </p:cNvSpPr>
          <p:nvPr/>
        </p:nvSpPr>
        <p:spPr bwMode="auto">
          <a:xfrm>
            <a:off x="1219200" y="2286000"/>
            <a:ext cx="0" cy="990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4435" name="Line 35"/>
          <p:cNvSpPr>
            <a:spLocks noChangeShapeType="1"/>
          </p:cNvSpPr>
          <p:nvPr/>
        </p:nvSpPr>
        <p:spPr bwMode="auto">
          <a:xfrm>
            <a:off x="1600200" y="2819400"/>
            <a:ext cx="0" cy="381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4436" name="Line 36"/>
          <p:cNvSpPr>
            <a:spLocks noChangeShapeType="1"/>
          </p:cNvSpPr>
          <p:nvPr/>
        </p:nvSpPr>
        <p:spPr bwMode="auto">
          <a:xfrm flipV="1">
            <a:off x="2971800" y="3733800"/>
            <a:ext cx="1447800" cy="16002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arrow" w="med" len="med"/>
            <a:tailEnd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4437" name="Line 37"/>
          <p:cNvSpPr>
            <a:spLocks noChangeShapeType="1"/>
          </p:cNvSpPr>
          <p:nvPr/>
        </p:nvSpPr>
        <p:spPr bwMode="auto">
          <a:xfrm flipH="1" flipV="1">
            <a:off x="4648200" y="3733800"/>
            <a:ext cx="1600200" cy="137160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 type="arrow" w="med" len="med"/>
            <a:tailEnd/>
          </a:ln>
          <a:effectLst/>
        </p:spPr>
        <p:txBody>
          <a:bodyPr anchor="ctr">
            <a:spAutoFit/>
          </a:bodyPr>
          <a:lstStyle/>
          <a:p>
            <a:endParaRPr lang="en-US" dirty="0"/>
          </a:p>
        </p:txBody>
      </p:sp>
      <p:sp>
        <p:nvSpPr>
          <p:cNvPr id="614438" name="Text Box 38"/>
          <p:cNvSpPr txBox="1">
            <a:spLocks noChangeArrowheads="1"/>
          </p:cNvSpPr>
          <p:nvPr/>
        </p:nvSpPr>
        <p:spPr bwMode="auto">
          <a:xfrm>
            <a:off x="3124200" y="3276600"/>
            <a:ext cx="28146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SOAP is quite a small fraction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Too much Computing?</a:t>
            </a:r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2000"/>
            <a:ext cx="8991600" cy="58674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Historically both grids and parallel computing have tried to </a:t>
            </a:r>
            <a:r>
              <a:rPr lang="en-US" sz="2600" dirty="0">
                <a:solidFill>
                  <a:srgbClr val="FFFF00"/>
                </a:solidFill>
              </a:rPr>
              <a:t>increase computing capabilities</a:t>
            </a:r>
            <a:r>
              <a:rPr lang="en-US" sz="2600" dirty="0"/>
              <a:t> by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600" dirty="0">
                <a:solidFill>
                  <a:srgbClr val="FFFF00"/>
                </a:solidFill>
              </a:rPr>
              <a:t>Optimizing performance</a:t>
            </a:r>
            <a:r>
              <a:rPr lang="en-US" sz="2600" dirty="0"/>
              <a:t> of codes at </a:t>
            </a:r>
            <a:r>
              <a:rPr lang="en-US" sz="2600" dirty="0">
                <a:solidFill>
                  <a:srgbClr val="FFFF00"/>
                </a:solidFill>
              </a:rPr>
              <a:t>cost</a:t>
            </a:r>
            <a:r>
              <a:rPr lang="en-US" sz="2600" dirty="0"/>
              <a:t> of </a:t>
            </a:r>
            <a:r>
              <a:rPr lang="en-US" sz="2600" dirty="0">
                <a:solidFill>
                  <a:srgbClr val="FFFF00"/>
                </a:solidFill>
              </a:rPr>
              <a:t>re-usability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Exploiting all possible CPU’s such as Graphics co-processors and “</a:t>
            </a:r>
            <a:r>
              <a:rPr lang="en-US" sz="2600" dirty="0">
                <a:solidFill>
                  <a:srgbClr val="FFFF00"/>
                </a:solidFill>
              </a:rPr>
              <a:t>idle cycles</a:t>
            </a:r>
            <a:r>
              <a:rPr lang="en-US" sz="2600" dirty="0"/>
              <a:t>” (across administrative domains)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Linking central computers together such as NSF/DoE/DoD supercomputer networks </a:t>
            </a:r>
            <a:r>
              <a:rPr lang="en-US" sz="2600" dirty="0">
                <a:solidFill>
                  <a:srgbClr val="FFFF00"/>
                </a:solidFill>
              </a:rPr>
              <a:t>without clear user requirements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Next </a:t>
            </a:r>
            <a:r>
              <a:rPr lang="en-US" sz="2600" dirty="0">
                <a:solidFill>
                  <a:srgbClr val="FFFF00"/>
                </a:solidFill>
              </a:rPr>
              <a:t>Crisis in technology area</a:t>
            </a:r>
            <a:r>
              <a:rPr lang="en-US" sz="2600" dirty="0"/>
              <a:t> will be the </a:t>
            </a:r>
            <a:r>
              <a:rPr lang="en-US" sz="2600" dirty="0">
                <a:solidFill>
                  <a:srgbClr val="FFFF00"/>
                </a:solidFill>
              </a:rPr>
              <a:t>opposite problem</a:t>
            </a:r>
            <a:r>
              <a:rPr lang="en-US" sz="2600" dirty="0"/>
              <a:t> – commodity chips will be </a:t>
            </a:r>
            <a:r>
              <a:rPr lang="en-US" sz="2600" dirty="0">
                <a:solidFill>
                  <a:srgbClr val="FFFF00"/>
                </a:solidFill>
              </a:rPr>
              <a:t>32-128way parallel</a:t>
            </a:r>
            <a:r>
              <a:rPr lang="en-US" sz="2600" dirty="0"/>
              <a:t> in 5 years time and we currently have </a:t>
            </a:r>
            <a:r>
              <a:rPr lang="en-US" sz="2600" dirty="0">
                <a:solidFill>
                  <a:srgbClr val="FFFF00"/>
                </a:solidFill>
              </a:rPr>
              <a:t>no idea how to use them</a:t>
            </a:r>
            <a:r>
              <a:rPr lang="en-US" sz="2600" dirty="0"/>
              <a:t> on commodity systems – especially on clients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sz="2600" dirty="0"/>
              <a:t>Only 2 releases of standard software (e.g. Office) in this time span so need solutions that can be implemented in next 3-5 </a:t>
            </a:r>
            <a:r>
              <a:rPr lang="en-US" sz="2600" dirty="0" smtClean="0"/>
              <a:t>years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/>
              <a:t>Intel’s Projection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 l="4112" t="20338" r="4587" b="14125"/>
          <a:stretch>
            <a:fillRect/>
          </a:stretch>
        </p:blipFill>
        <p:spPr bwMode="auto">
          <a:xfrm>
            <a:off x="76200" y="990600"/>
            <a:ext cx="8991600" cy="5565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9EF96-9B98-4717-99BE-A3AE435EBE8F}" type="slidenum">
              <a:rPr lang="en-US"/>
              <a:pPr/>
              <a:t>2</a:t>
            </a:fld>
            <a:endParaRPr lang="en-US"/>
          </a:p>
        </p:txBody>
      </p:sp>
      <p:pic>
        <p:nvPicPr>
          <p:cNvPr id="4415490" name="Picture 2" descr="ExpeditionGrid_overvie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3429000"/>
            <a:ext cx="2489656" cy="58477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bg2"/>
                </a:solidFill>
              </a:rPr>
              <a:t>PolarGrid has remote </a:t>
            </a:r>
            <a:br>
              <a:rPr lang="en-US" dirty="0" smtClean="0">
                <a:solidFill>
                  <a:schemeClr val="bg2"/>
                </a:solidFill>
              </a:rPr>
            </a:br>
            <a:r>
              <a:rPr lang="en-US" dirty="0" smtClean="0">
                <a:solidFill>
                  <a:schemeClr val="bg2"/>
                </a:solidFill>
              </a:rPr>
              <a:t>and TeraGrid components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/>
              <a:t>Too much Data to the Rescue?</a:t>
            </a:r>
          </a:p>
        </p:txBody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sz="2500" dirty="0">
                <a:solidFill>
                  <a:srgbClr val="FFFF00"/>
                </a:solidFill>
              </a:rPr>
              <a:t>Multicore servers</a:t>
            </a:r>
            <a:r>
              <a:rPr lang="en-US" sz="2500" dirty="0"/>
              <a:t> have clear “universal parallelism” as many users can access and use machines simultaneously</a:t>
            </a:r>
          </a:p>
          <a:p>
            <a:pPr>
              <a:spcBef>
                <a:spcPct val="15000"/>
              </a:spcBef>
            </a:pPr>
            <a:r>
              <a:rPr lang="en-US" sz="2500" dirty="0"/>
              <a:t>Maybe also need </a:t>
            </a:r>
            <a:r>
              <a:rPr lang="en-US" sz="2500" dirty="0">
                <a:solidFill>
                  <a:srgbClr val="FFFF00"/>
                </a:solidFill>
              </a:rPr>
              <a:t>application parallelism</a:t>
            </a:r>
            <a:r>
              <a:rPr lang="en-US" sz="2500" dirty="0"/>
              <a:t> (e.g. datamining) as needed on client machines</a:t>
            </a:r>
          </a:p>
          <a:p>
            <a:pPr>
              <a:spcBef>
                <a:spcPct val="15000"/>
              </a:spcBef>
            </a:pPr>
            <a:r>
              <a:rPr lang="en-US" sz="2500" dirty="0"/>
              <a:t> Over next years, we will be submerged of course in </a:t>
            </a:r>
            <a:r>
              <a:rPr lang="en-US" sz="2500" dirty="0">
                <a:solidFill>
                  <a:srgbClr val="FFFF00"/>
                </a:solidFill>
              </a:rPr>
              <a:t>data deluge</a:t>
            </a:r>
          </a:p>
          <a:p>
            <a:pPr lvl="1">
              <a:spcBef>
                <a:spcPct val="15000"/>
              </a:spcBef>
            </a:pPr>
            <a:r>
              <a:rPr lang="en-US" sz="2500" dirty="0"/>
              <a:t>Scientific observations for e-Science</a:t>
            </a:r>
          </a:p>
          <a:p>
            <a:pPr lvl="1">
              <a:spcBef>
                <a:spcPct val="15000"/>
              </a:spcBef>
            </a:pPr>
            <a:r>
              <a:rPr lang="en-US" sz="2500" dirty="0"/>
              <a:t>Local (video, environmental) sensors</a:t>
            </a:r>
          </a:p>
          <a:p>
            <a:pPr lvl="1">
              <a:spcBef>
                <a:spcPct val="15000"/>
              </a:spcBef>
            </a:pPr>
            <a:r>
              <a:rPr lang="en-US" sz="2500" dirty="0"/>
              <a:t>Data fetched from Internet defining users interests</a:t>
            </a:r>
          </a:p>
          <a:p>
            <a:pPr>
              <a:spcBef>
                <a:spcPct val="15000"/>
              </a:spcBef>
            </a:pPr>
            <a:r>
              <a:rPr lang="en-US" sz="2500" dirty="0"/>
              <a:t>Maybe </a:t>
            </a:r>
            <a:r>
              <a:rPr lang="en-US" sz="2500" dirty="0">
                <a:solidFill>
                  <a:srgbClr val="FFFF00"/>
                </a:solidFill>
              </a:rPr>
              <a:t>data-mining </a:t>
            </a:r>
            <a:r>
              <a:rPr lang="en-US" sz="2500" dirty="0"/>
              <a:t>of this</a:t>
            </a:r>
            <a:r>
              <a:rPr lang="en-US" sz="2500" dirty="0">
                <a:solidFill>
                  <a:srgbClr val="FFFF00"/>
                </a:solidFill>
              </a:rPr>
              <a:t> “too much data”</a:t>
            </a:r>
            <a:r>
              <a:rPr lang="en-US" sz="2500" dirty="0"/>
              <a:t> will use up the </a:t>
            </a:r>
            <a:r>
              <a:rPr lang="en-US" sz="2500" dirty="0">
                <a:solidFill>
                  <a:srgbClr val="FFFF00"/>
                </a:solidFill>
              </a:rPr>
              <a:t>“too much computing”</a:t>
            </a:r>
            <a:r>
              <a:rPr lang="en-US" sz="2500" dirty="0"/>
              <a:t> both for science and commodity PC’s</a:t>
            </a:r>
          </a:p>
          <a:p>
            <a:pPr lvl="1">
              <a:spcBef>
                <a:spcPct val="15000"/>
              </a:spcBef>
            </a:pPr>
            <a:r>
              <a:rPr lang="en-US" sz="2500" dirty="0"/>
              <a:t>PC will use this data(-mining) to be </a:t>
            </a:r>
            <a:r>
              <a:rPr lang="en-US" sz="2500" dirty="0">
                <a:solidFill>
                  <a:srgbClr val="FFFF00"/>
                </a:solidFill>
              </a:rPr>
              <a:t>intelligent user assistant</a:t>
            </a:r>
            <a:r>
              <a:rPr lang="en-US" sz="2500" dirty="0"/>
              <a:t>?</a:t>
            </a:r>
          </a:p>
          <a:p>
            <a:pPr lvl="1">
              <a:spcBef>
                <a:spcPct val="15000"/>
              </a:spcBef>
            </a:pPr>
            <a:r>
              <a:rPr lang="en-US" sz="2500" dirty="0"/>
              <a:t>Must have highly parallel algorithms</a:t>
            </a:r>
          </a:p>
          <a:p>
            <a:pPr lvl="1">
              <a:spcBef>
                <a:spcPct val="15000"/>
              </a:spcBef>
            </a:pPr>
            <a:endParaRPr 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9" name="Text Box 31"/>
          <p:cNvSpPr txBox="1">
            <a:spLocks noChangeArrowheads="1"/>
          </p:cNvSpPr>
          <p:nvPr/>
        </p:nvSpPr>
        <p:spPr bwMode="auto">
          <a:xfrm>
            <a:off x="6096000" y="6172200"/>
            <a:ext cx="2667000" cy="5309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8094" tIns="19047" rIns="38094" bIns="19047">
            <a:spAutoFit/>
          </a:bodyPr>
          <a:lstStyle/>
          <a:p>
            <a:pPr algn="l"/>
            <a:r>
              <a:rPr lang="en-US" dirty="0">
                <a:solidFill>
                  <a:srgbClr val="18A221"/>
                </a:solidFill>
                <a:latin typeface="Arial" pitchFamily="34" charset="0"/>
                <a:cs typeface="Arial" pitchFamily="34" charset="0"/>
              </a:rPr>
              <a:t>GTM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Speedup ≥ 7.8 on 8 cores for large problems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3" name="Text Box 32"/>
          <p:cNvSpPr txBox="1">
            <a:spLocks noChangeArrowheads="1"/>
          </p:cNvSpPr>
          <p:nvPr/>
        </p:nvSpPr>
        <p:spPr bwMode="auto">
          <a:xfrm>
            <a:off x="4419600" y="1905000"/>
            <a:ext cx="4343400" cy="1977458"/>
          </a:xfrm>
          <a:prstGeom prst="rect">
            <a:avLst/>
          </a:prstGeom>
          <a:noFill/>
          <a:ln w="0" algn="ctr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38094" tIns="19047" rIns="38094" bIns="1904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18A221"/>
                </a:solidFill>
                <a:latin typeface="Corbel" pitchFamily="34" charset="0"/>
              </a:rPr>
              <a:t>GTM Projection of PubChem</a:t>
            </a:r>
            <a:r>
              <a:rPr lang="en-US" sz="1800" b="0" dirty="0">
                <a:solidFill>
                  <a:srgbClr val="18A221"/>
                </a:solidFill>
                <a:latin typeface="Corbel" pitchFamily="34" charset="0"/>
              </a:rPr>
              <a:t>: </a:t>
            </a:r>
            <a:r>
              <a:rPr lang="en-US" sz="1800" b="0" dirty="0">
                <a:solidFill>
                  <a:srgbClr val="FFFF00"/>
                </a:solidFill>
                <a:latin typeface="Corbel" pitchFamily="34" charset="0"/>
              </a:rPr>
              <a:t>10,926,94 compounds in 166 dimension binary property space takes 4 days on 8 cores. 64X64 mesh of GTM clusters interpolates PubChem. Could usefully use 1024 </a:t>
            </a:r>
            <a:r>
              <a:rPr lang="en-US" sz="1800" b="0" dirty="0" smtClean="0">
                <a:solidFill>
                  <a:srgbClr val="FFFF00"/>
                </a:solidFill>
                <a:latin typeface="Corbel" pitchFamily="34" charset="0"/>
              </a:rPr>
              <a:t>cores!</a:t>
            </a:r>
            <a:br>
              <a:rPr lang="en-US" sz="1800" b="0" dirty="0" smtClean="0">
                <a:solidFill>
                  <a:srgbClr val="FFFF00"/>
                </a:solidFill>
                <a:latin typeface="Corbel" pitchFamily="34" charset="0"/>
              </a:rPr>
            </a:br>
            <a:r>
              <a:rPr lang="en-US" sz="1800" b="0" dirty="0" smtClean="0">
                <a:solidFill>
                  <a:srgbClr val="FFFF00"/>
                </a:solidFill>
                <a:latin typeface="Corbel" pitchFamily="34" charset="0"/>
              </a:rPr>
              <a:t>Use </a:t>
            </a:r>
            <a:r>
              <a:rPr lang="en-US" sz="1800" b="0" dirty="0">
                <a:solidFill>
                  <a:srgbClr val="FFFF00"/>
                </a:solidFill>
                <a:latin typeface="Corbel" pitchFamily="34" charset="0"/>
              </a:rPr>
              <a:t>for GIS style 2D browsing interface to chemistry</a:t>
            </a:r>
          </a:p>
        </p:txBody>
      </p:sp>
      <p:pic>
        <p:nvPicPr>
          <p:cNvPr id="1002501" name="Picture 34" descr="gtmpca"/>
          <p:cNvPicPr>
            <a:picLocks noChangeAspect="1" noChangeArrowheads="1"/>
          </p:cNvPicPr>
          <p:nvPr/>
        </p:nvPicPr>
        <p:blipFill>
          <a:blip r:embed="rId3"/>
          <a:srcRect t="12358" b="30907"/>
          <a:stretch>
            <a:fillRect/>
          </a:stretch>
        </p:blipFill>
        <p:spPr bwMode="auto">
          <a:xfrm>
            <a:off x="76200" y="3962400"/>
            <a:ext cx="5711825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2502" name="Text Box 35"/>
          <p:cNvSpPr txBox="1">
            <a:spLocks noChangeArrowheads="1"/>
          </p:cNvSpPr>
          <p:nvPr/>
        </p:nvSpPr>
        <p:spPr bwMode="auto">
          <a:xfrm>
            <a:off x="1198563" y="5334000"/>
            <a:ext cx="496887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8094" tIns="19047" rIns="38094" bIns="19047">
            <a:spAutoFit/>
          </a:bodyPr>
          <a:lstStyle/>
          <a:p>
            <a:pPr algn="l"/>
            <a:r>
              <a:rPr lang="en-US" sz="1800">
                <a:latin typeface="Corbel" pitchFamily="34" charset="0"/>
              </a:rPr>
              <a:t>PCA</a:t>
            </a:r>
          </a:p>
        </p:txBody>
      </p:sp>
      <p:sp>
        <p:nvSpPr>
          <p:cNvPr id="1002503" name="Text Box 36"/>
          <p:cNvSpPr txBox="1">
            <a:spLocks noChangeArrowheads="1"/>
          </p:cNvSpPr>
          <p:nvPr/>
        </p:nvSpPr>
        <p:spPr bwMode="auto">
          <a:xfrm>
            <a:off x="3952875" y="5334000"/>
            <a:ext cx="549275" cy="312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38094" tIns="19047" rIns="38094" bIns="19047">
            <a:spAutoFit/>
          </a:bodyPr>
          <a:lstStyle/>
          <a:p>
            <a:pPr algn="l"/>
            <a:r>
              <a:rPr lang="en-US" sz="1800">
                <a:latin typeface="Corbel" pitchFamily="34" charset="0"/>
              </a:rPr>
              <a:t>GTM</a:t>
            </a:r>
          </a:p>
        </p:txBody>
      </p:sp>
      <p:sp>
        <p:nvSpPr>
          <p:cNvPr id="1002504" name="Text Box 37"/>
          <p:cNvSpPr txBox="1">
            <a:spLocks noChangeArrowheads="1"/>
          </p:cNvSpPr>
          <p:nvPr/>
        </p:nvSpPr>
        <p:spPr bwMode="auto">
          <a:xfrm>
            <a:off x="152400" y="6172200"/>
            <a:ext cx="5867400" cy="587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38094" tIns="19047" rIns="38094" bIns="19047">
            <a:spAutoFit/>
          </a:bodyPr>
          <a:lstStyle/>
          <a:p>
            <a:pPr algn="l"/>
            <a:r>
              <a:rPr lang="en-US" sz="1800">
                <a:latin typeface="Arial" pitchFamily="34" charset="0"/>
                <a:cs typeface="Arial" pitchFamily="34" charset="0"/>
              </a:rPr>
              <a:t>Linear </a:t>
            </a:r>
            <a:r>
              <a:rPr lang="en-US" sz="1800">
                <a:solidFill>
                  <a:srgbClr val="18A221"/>
                </a:solidFill>
                <a:latin typeface="Arial" pitchFamily="34" charset="0"/>
                <a:cs typeface="Arial" pitchFamily="34" charset="0"/>
              </a:rPr>
              <a:t>PCA </a:t>
            </a:r>
            <a:r>
              <a:rPr lang="en-US" sz="1800">
                <a:latin typeface="Arial" pitchFamily="34" charset="0"/>
                <a:cs typeface="Arial" pitchFamily="34" charset="0"/>
              </a:rPr>
              <a:t>v. nonlinear </a:t>
            </a:r>
            <a:r>
              <a:rPr lang="en-US" sz="1800">
                <a:solidFill>
                  <a:srgbClr val="18A221"/>
                </a:solidFill>
                <a:latin typeface="Arial" pitchFamily="34" charset="0"/>
                <a:cs typeface="Arial" pitchFamily="34" charset="0"/>
              </a:rPr>
              <a:t>GTM</a:t>
            </a:r>
            <a:r>
              <a:rPr lang="en-US" sz="1800">
                <a:latin typeface="Arial" pitchFamily="34" charset="0"/>
                <a:cs typeface="Arial" pitchFamily="34" charset="0"/>
              </a:rPr>
              <a:t> on 6 Gaussians in 3D</a:t>
            </a:r>
          </a:p>
          <a:p>
            <a:pPr algn="l"/>
            <a:r>
              <a:rPr lang="en-US" sz="1800">
                <a:latin typeface="Arial" pitchFamily="34" charset="0"/>
                <a:cs typeface="Arial" pitchFamily="34" charset="0"/>
              </a:rPr>
              <a:t>PCA is Principal Component Analysis</a:t>
            </a:r>
            <a:endParaRPr lang="en-US" sz="1800" b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304800" y="1066800"/>
            <a:ext cx="4178300" cy="2838450"/>
            <a:chOff x="1344" y="1104"/>
            <a:chExt cx="7008" cy="5328"/>
          </a:xfrm>
        </p:grpSpPr>
        <p:pic>
          <p:nvPicPr>
            <p:cNvPr id="1002506" name="Picture 34" descr="pubchemgtm"/>
            <p:cNvPicPr>
              <a:picLocks noChangeAspect="1" noChangeArrowheads="1"/>
            </p:cNvPicPr>
            <p:nvPr/>
          </p:nvPicPr>
          <p:blipFill>
            <a:blip r:embed="rId4"/>
            <a:srcRect t="1724" r="5920" b="4311"/>
            <a:stretch>
              <a:fillRect/>
            </a:stretch>
          </p:blipFill>
          <p:spPr bwMode="auto">
            <a:xfrm>
              <a:off x="1344" y="1200"/>
              <a:ext cx="6864" cy="5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02507" name="AutoShape 35"/>
            <p:cNvSpPr>
              <a:spLocks noChangeArrowheads="1"/>
            </p:cNvSpPr>
            <p:nvPr/>
          </p:nvSpPr>
          <p:spPr bwMode="auto">
            <a:xfrm>
              <a:off x="1488" y="1248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1002508" name="AutoShape 36"/>
            <p:cNvSpPr>
              <a:spLocks noChangeArrowheads="1"/>
            </p:cNvSpPr>
            <p:nvPr/>
          </p:nvSpPr>
          <p:spPr bwMode="auto">
            <a:xfrm>
              <a:off x="2208" y="1104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1002509" name="AutoShape 37"/>
            <p:cNvSpPr>
              <a:spLocks noChangeArrowheads="1"/>
            </p:cNvSpPr>
            <p:nvPr/>
          </p:nvSpPr>
          <p:spPr bwMode="auto">
            <a:xfrm>
              <a:off x="5664" y="2400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1002510" name="AutoShape 38"/>
            <p:cNvSpPr>
              <a:spLocks noChangeArrowheads="1"/>
            </p:cNvSpPr>
            <p:nvPr/>
          </p:nvSpPr>
          <p:spPr bwMode="auto">
            <a:xfrm>
              <a:off x="5088" y="3984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1002511" name="AutoShape 39"/>
            <p:cNvSpPr>
              <a:spLocks noChangeArrowheads="1"/>
            </p:cNvSpPr>
            <p:nvPr/>
          </p:nvSpPr>
          <p:spPr bwMode="auto">
            <a:xfrm>
              <a:off x="5856" y="4656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  <p:sp>
          <p:nvSpPr>
            <p:cNvPr id="1002512" name="AutoShape 40"/>
            <p:cNvSpPr>
              <a:spLocks noChangeArrowheads="1"/>
            </p:cNvSpPr>
            <p:nvPr/>
          </p:nvSpPr>
          <p:spPr bwMode="auto">
            <a:xfrm>
              <a:off x="7776" y="5376"/>
              <a:ext cx="576" cy="576"/>
            </a:xfrm>
            <a:prstGeom prst="star4">
              <a:avLst>
                <a:gd name="adj" fmla="val 12500"/>
              </a:avLst>
            </a:prstGeom>
            <a:solidFill>
              <a:srgbClr val="E407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2193925"/>
              <a:endParaRPr lang="en-US" sz="1800" b="0">
                <a:latin typeface="Arial" pitchFamily="34" charset="0"/>
              </a:endParaRPr>
            </a:p>
          </p:txBody>
        </p:sp>
      </p:grpSp>
      <p:sp>
        <p:nvSpPr>
          <p:cNvPr id="1002513" name="Text Box 42"/>
          <p:cNvSpPr txBox="1">
            <a:spLocks noChangeArrowheads="1"/>
          </p:cNvSpPr>
          <p:nvPr/>
        </p:nvSpPr>
        <p:spPr bwMode="auto">
          <a:xfrm>
            <a:off x="1119188" y="3175"/>
            <a:ext cx="6577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81000"/>
            <a:r>
              <a:rPr lang="en-US" sz="2400" b="0">
                <a:latin typeface="Arial" pitchFamily="34" charset="0"/>
              </a:rPr>
              <a:t>Parallel Generative Topographic Mapping GTM</a:t>
            </a:r>
          </a:p>
        </p:txBody>
      </p:sp>
      <p:sp>
        <p:nvSpPr>
          <p:cNvPr id="87051" name="Text Box 32"/>
          <p:cNvSpPr txBox="1">
            <a:spLocks noChangeArrowheads="1"/>
          </p:cNvSpPr>
          <p:nvPr/>
        </p:nvSpPr>
        <p:spPr bwMode="auto">
          <a:xfrm>
            <a:off x="4419600" y="1066800"/>
            <a:ext cx="4362450" cy="862013"/>
          </a:xfrm>
          <a:prstGeom prst="rect">
            <a:avLst/>
          </a:prstGeom>
          <a:noFill/>
          <a:ln w="0" algn="ctr">
            <a:solidFill>
              <a:schemeClr val="tx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38094" tIns="19047" rIns="38094" bIns="19047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FFFF00"/>
                </a:solidFill>
                <a:latin typeface="Corbel" pitchFamily="34" charset="0"/>
              </a:rPr>
              <a:t>Reduce dimensionality preserving topology and perhaps distances</a:t>
            </a:r>
            <a:br>
              <a:rPr lang="en-US" sz="1800" b="0" dirty="0">
                <a:solidFill>
                  <a:srgbClr val="FFFF00"/>
                </a:solidFill>
                <a:latin typeface="Corbel" pitchFamily="34" charset="0"/>
              </a:rPr>
            </a:br>
            <a:r>
              <a:rPr lang="en-US" sz="1800" b="0" dirty="0">
                <a:solidFill>
                  <a:srgbClr val="FFFF00"/>
                </a:solidFill>
                <a:latin typeface="Corbel" pitchFamily="34" charset="0"/>
              </a:rPr>
              <a:t>Here project to 2D </a:t>
            </a:r>
          </a:p>
        </p:txBody>
      </p:sp>
      <p:sp>
        <p:nvSpPr>
          <p:cNvPr id="1002515" name="Rectangle 36"/>
          <p:cNvSpPr>
            <a:spLocks noChangeArrowheads="1"/>
          </p:cNvSpPr>
          <p:nvPr/>
        </p:nvSpPr>
        <p:spPr bwMode="auto">
          <a:xfrm>
            <a:off x="8297863" y="6491288"/>
            <a:ext cx="7699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algn="l"/>
            <a:r>
              <a:rPr lang="en-US" sz="1800" i="1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sz="1800" i="1">
                <a:solidFill>
                  <a:srgbClr val="E40701"/>
                </a:solidFill>
                <a:latin typeface="Calibri" pitchFamily="34" charset="0"/>
              </a:rPr>
              <a:t>A</a:t>
            </a:r>
            <a:r>
              <a:rPr lang="en-US" sz="1800" i="1">
                <a:solidFill>
                  <a:srgbClr val="EFBA00"/>
                </a:solidFill>
                <a:latin typeface="Calibri" pitchFamily="34" charset="0"/>
              </a:rPr>
              <a:t>L</a:t>
            </a:r>
            <a:r>
              <a:rPr lang="en-US" sz="1800" i="1">
                <a:solidFill>
                  <a:srgbClr val="1851CE"/>
                </a:solidFill>
                <a:latin typeface="Calibri" pitchFamily="34" charset="0"/>
              </a:rPr>
              <a:t>S</a:t>
            </a:r>
            <a:r>
              <a:rPr lang="en-US" sz="1800" i="1">
                <a:solidFill>
                  <a:srgbClr val="18A221"/>
                </a:solidFill>
                <a:latin typeface="Calibri" pitchFamily="34" charset="0"/>
              </a:rPr>
              <a:t>A</a:t>
            </a:r>
            <a:endParaRPr lang="en-US" sz="1800" b="0">
              <a:latin typeface="Corbel" pitchFamily="34" charset="0"/>
            </a:endParaRPr>
          </a:p>
        </p:txBody>
      </p:sp>
      <p:pic>
        <p:nvPicPr>
          <p:cNvPr id="20" name="Picture 1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886200"/>
            <a:ext cx="3022016" cy="226325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28600" y="457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Parallel Datamining on multicore systems using algorithms related to  deterministic annealing as used in RDAHMM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7239000" y="4495800"/>
            <a:ext cx="1551284" cy="33855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 1-efficiency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321FC6C-2D8A-4E29-9AEA-5F8C012B3326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22</a:t>
            </a:fld>
            <a:endParaRPr lang="en-US" sz="1000" b="0" dirty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0246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4000" dirty="0"/>
              <a:t>Mashups v Workflow?</a:t>
            </a:r>
          </a:p>
        </p:txBody>
      </p:sp>
      <p:sp>
        <p:nvSpPr>
          <p:cNvPr id="70246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609600"/>
            <a:ext cx="9067800" cy="129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Mashup Tools are reviewed at </a:t>
            </a:r>
            <a:r>
              <a:rPr lang="en-US" sz="2400" dirty="0">
                <a:hlinkClick r:id="rId3"/>
              </a:rPr>
              <a:t>http://blogs.zdnet.com/Hinchcliffe/?p=63</a:t>
            </a:r>
            <a:r>
              <a:rPr lang="en-US" sz="2400" dirty="0"/>
              <a:t> 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Workflow Tools are reviewed by Gannon and Fox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http://grids.ucs.indiana.edu/ptliupages/publications/Workflow-overview.pdf</a:t>
            </a:r>
            <a:endParaRPr lang="en-US" sz="2000" dirty="0"/>
          </a:p>
        </p:txBody>
      </p:sp>
      <p:sp>
        <p:nvSpPr>
          <p:cNvPr id="70246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200" y="1905000"/>
            <a:ext cx="3581400" cy="46482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Both include </a:t>
            </a:r>
            <a:r>
              <a:rPr lang="en-US" sz="2400" dirty="0">
                <a:solidFill>
                  <a:srgbClr val="FFFF00"/>
                </a:solidFill>
              </a:rPr>
              <a:t>scripting</a:t>
            </a:r>
            <a:r>
              <a:rPr lang="en-US" sz="2400" dirty="0"/>
              <a:t> in PHP, Python, </a:t>
            </a:r>
            <a:r>
              <a:rPr lang="en-US" sz="2400" dirty="0" smtClean="0"/>
              <a:t>ssh </a:t>
            </a:r>
            <a:r>
              <a:rPr lang="en-US" sz="2400" dirty="0"/>
              <a:t>etc. as both implement distributed programming at level of services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>
                <a:solidFill>
                  <a:srgbClr val="FFFF00"/>
                </a:solidFill>
              </a:rPr>
              <a:t>Mashups</a:t>
            </a:r>
            <a:r>
              <a:rPr lang="en-US" sz="2400" dirty="0"/>
              <a:t> use all types of service interfaces and perhaps do not have the potential </a:t>
            </a:r>
            <a:r>
              <a:rPr lang="en-US" sz="2400" dirty="0">
                <a:solidFill>
                  <a:srgbClr val="FFFF00"/>
                </a:solidFill>
              </a:rPr>
              <a:t>robustness</a:t>
            </a:r>
            <a:r>
              <a:rPr lang="en-US" sz="2400" dirty="0"/>
              <a:t> (security) of Grid service approach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sz="2400" dirty="0"/>
              <a:t>Mashups typically “pure” HTTP (</a:t>
            </a:r>
            <a:r>
              <a:rPr lang="en-US" sz="2400" dirty="0">
                <a:solidFill>
                  <a:srgbClr val="FFFF00"/>
                </a:solidFill>
              </a:rPr>
              <a:t>REST</a:t>
            </a:r>
            <a:r>
              <a:rPr lang="en-US" sz="2400" dirty="0"/>
              <a:t>)</a:t>
            </a:r>
          </a:p>
        </p:txBody>
      </p:sp>
      <p:pic>
        <p:nvPicPr>
          <p:cNvPr id="70247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905000"/>
            <a:ext cx="5486400" cy="495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0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5486400" cy="383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068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z="3600" dirty="0"/>
              <a:t>Major Companies entering mashup  area</a:t>
            </a:r>
          </a:p>
        </p:txBody>
      </p:sp>
      <p:sp>
        <p:nvSpPr>
          <p:cNvPr id="1068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r>
              <a:rPr lang="en-US" sz="2400" dirty="0">
                <a:solidFill>
                  <a:srgbClr val="FFFF00"/>
                </a:solidFill>
              </a:rPr>
              <a:t>Web 2.0 Mashups</a:t>
            </a:r>
            <a:r>
              <a:rPr lang="en-US" sz="2400" dirty="0"/>
              <a:t> (by definition the largest market) are likely to drive </a:t>
            </a:r>
            <a:r>
              <a:rPr lang="en-US" sz="2400" dirty="0">
                <a:solidFill>
                  <a:srgbClr val="FFFF00"/>
                </a:solidFill>
              </a:rPr>
              <a:t>composition tools</a:t>
            </a:r>
            <a:r>
              <a:rPr lang="en-US" sz="2400" dirty="0"/>
              <a:t> for Grid and web</a:t>
            </a:r>
          </a:p>
          <a:p>
            <a:r>
              <a:rPr lang="en-US" sz="2400" dirty="0"/>
              <a:t>Recently we see Mashup tools like </a:t>
            </a:r>
            <a:r>
              <a:rPr lang="en-US" sz="2400" dirty="0">
                <a:solidFill>
                  <a:srgbClr val="FFFF00"/>
                </a:solidFill>
              </a:rPr>
              <a:t>Yahoo</a:t>
            </a:r>
            <a:r>
              <a:rPr lang="en-US" sz="2400" dirty="0"/>
              <a:t> Pipes and </a:t>
            </a:r>
            <a:r>
              <a:rPr lang="en-US" sz="2400" dirty="0">
                <a:solidFill>
                  <a:srgbClr val="FFFF00"/>
                </a:solidFill>
              </a:rPr>
              <a:t>Microsoft</a:t>
            </a:r>
            <a:r>
              <a:rPr lang="en-US" sz="2400" dirty="0"/>
              <a:t> Popfly which have familiar graphical interfaces</a:t>
            </a:r>
          </a:p>
          <a:p>
            <a:r>
              <a:rPr lang="en-US" sz="2400" dirty="0"/>
              <a:t>Currently only simple examples but tools could become powerful</a:t>
            </a:r>
          </a:p>
        </p:txBody>
      </p:sp>
      <p:grpSp>
        <p:nvGrpSpPr>
          <p:cNvPr id="1068037" name="Group 5"/>
          <p:cNvGrpSpPr>
            <a:grpSpLocks/>
          </p:cNvGrpSpPr>
          <p:nvPr/>
        </p:nvGrpSpPr>
        <p:grpSpPr bwMode="auto">
          <a:xfrm>
            <a:off x="3352800" y="2990850"/>
            <a:ext cx="5791200" cy="3867150"/>
            <a:chOff x="624" y="480"/>
            <a:chExt cx="3648" cy="2436"/>
          </a:xfrm>
        </p:grpSpPr>
        <p:pic>
          <p:nvPicPr>
            <p:cNvPr id="1068038" name="Picture 6"/>
            <p:cNvPicPr>
              <a:picLocks noChangeAspect="1" noChangeArrowheads="1"/>
            </p:cNvPicPr>
            <p:nvPr/>
          </p:nvPicPr>
          <p:blipFill>
            <a:blip r:embed="rId4"/>
            <a:srcRect l="35866" t="38422" r="17934" b="26758"/>
            <a:stretch>
              <a:fillRect/>
            </a:stretch>
          </p:blipFill>
          <p:spPr bwMode="auto">
            <a:xfrm>
              <a:off x="624" y="480"/>
              <a:ext cx="3648" cy="2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1068039" name="Text Box 7"/>
            <p:cNvSpPr txBox="1">
              <a:spLocks noChangeArrowheads="1"/>
            </p:cNvSpPr>
            <p:nvPr/>
          </p:nvSpPr>
          <p:spPr bwMode="auto">
            <a:xfrm>
              <a:off x="710" y="2433"/>
              <a:ext cx="9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ea typeface="ＭＳ Ｐゴシック"/>
                  <a:cs typeface="ＭＳ Ｐゴシック"/>
                </a:rPr>
                <a:t>Yahoo Pipes</a:t>
              </a:r>
            </a:p>
          </p:txBody>
        </p:sp>
      </p:grpSp>
      <p:pic>
        <p:nvPicPr>
          <p:cNvPr id="1068040" name="Picture 8"/>
          <p:cNvPicPr>
            <a:picLocks noChangeAspect="1" noChangeArrowheads="1"/>
          </p:cNvPicPr>
          <p:nvPr/>
        </p:nvPicPr>
        <p:blipFill>
          <a:blip r:embed="rId5"/>
          <a:srcRect t="10730" r="9363" b="4778"/>
          <a:stretch>
            <a:fillRect/>
          </a:stretch>
        </p:blipFill>
        <p:spPr bwMode="auto">
          <a:xfrm>
            <a:off x="1524000" y="0"/>
            <a:ext cx="7620000" cy="666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6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Google MapReduce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800" dirty="0"/>
              <a:t>Simplified Data Processing on </a:t>
            </a:r>
            <a:r>
              <a:rPr lang="en-US" sz="2800" dirty="0" smtClean="0"/>
              <a:t>Clusters/Clouds</a:t>
            </a:r>
            <a:endParaRPr lang="en-US" sz="3200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>
                <a:hlinkClick r:id="rId3"/>
              </a:rPr>
              <a:t>http://labs.google.com/papers/mapreduce.html</a:t>
            </a:r>
            <a:endParaRPr lang="en-US" sz="2000" dirty="0"/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This is a </a:t>
            </a:r>
            <a:r>
              <a:rPr lang="en-US" sz="2000" dirty="0">
                <a:solidFill>
                  <a:srgbClr val="FFFF00"/>
                </a:solidFill>
              </a:rPr>
              <a:t>dataflow</a:t>
            </a:r>
            <a:r>
              <a:rPr lang="en-US" sz="2000" dirty="0"/>
              <a:t> model between services where </a:t>
            </a:r>
            <a:r>
              <a:rPr lang="en-US" sz="2000" dirty="0">
                <a:solidFill>
                  <a:srgbClr val="FFFF00"/>
                </a:solidFill>
              </a:rPr>
              <a:t>services </a:t>
            </a:r>
            <a:r>
              <a:rPr lang="en-US" sz="2000" dirty="0"/>
              <a:t>can do useful </a:t>
            </a:r>
            <a:r>
              <a:rPr lang="en-US" sz="2000" dirty="0">
                <a:solidFill>
                  <a:srgbClr val="FFFF00"/>
                </a:solidFill>
              </a:rPr>
              <a:t>document oriented data parallel </a:t>
            </a:r>
            <a:r>
              <a:rPr lang="en-US" sz="2000" dirty="0"/>
              <a:t>applications including </a:t>
            </a:r>
            <a:r>
              <a:rPr lang="en-US" sz="2000" dirty="0">
                <a:solidFill>
                  <a:srgbClr val="FFFF00"/>
                </a:solidFill>
              </a:rPr>
              <a:t>reductions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FF00"/>
                </a:solidFill>
              </a:rPr>
              <a:t>decomposition of services </a:t>
            </a:r>
            <a:r>
              <a:rPr lang="en-US" sz="2000" dirty="0"/>
              <a:t>onto cluster engines (clouds) is automated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FF00"/>
                </a:solidFill>
              </a:rPr>
              <a:t>large I/O </a:t>
            </a:r>
            <a:r>
              <a:rPr lang="en-US" sz="2000" dirty="0"/>
              <a:t>requirements of datasets changes efficiency analysis in favor of dataflow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Services (count words in example) can obviously be extended to  </a:t>
            </a:r>
            <a:r>
              <a:rPr lang="en-US" sz="2000" dirty="0">
                <a:solidFill>
                  <a:srgbClr val="FFFF00"/>
                </a:solidFill>
              </a:rPr>
              <a:t>general parallel applications</a:t>
            </a:r>
          </a:p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en-US" sz="2000" dirty="0"/>
              <a:t>There are many </a:t>
            </a:r>
            <a:r>
              <a:rPr lang="en-US" sz="2000" dirty="0">
                <a:solidFill>
                  <a:srgbClr val="FFFF00"/>
                </a:solidFill>
              </a:rPr>
              <a:t>alternatives to language </a:t>
            </a:r>
            <a:r>
              <a:rPr lang="en-US" sz="2000" dirty="0"/>
              <a:t>expressing either </a:t>
            </a:r>
            <a:r>
              <a:rPr lang="en-US" sz="2000" dirty="0">
                <a:solidFill>
                  <a:srgbClr val="FFFF00"/>
                </a:solidFill>
              </a:rPr>
              <a:t>dataflow</a:t>
            </a:r>
            <a:r>
              <a:rPr lang="en-US" sz="2000" dirty="0"/>
              <a:t> and/or </a:t>
            </a:r>
            <a:r>
              <a:rPr lang="en-US" sz="2000" dirty="0">
                <a:solidFill>
                  <a:srgbClr val="FFFF00"/>
                </a:solidFill>
              </a:rPr>
              <a:t>parallel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operations and/or </a:t>
            </a:r>
            <a:r>
              <a:rPr lang="en-US" sz="2000" dirty="0">
                <a:solidFill>
                  <a:srgbClr val="FFFF00"/>
                </a:solidFill>
              </a:rPr>
              <a:t>workflow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50EAE3D-15C3-4F6F-965B-E153FEFB2764}" type="slidenum">
              <a:rPr lang="en-US" altLang="ja-JP"/>
              <a:pPr/>
              <a:t>24</a:t>
            </a:fld>
            <a:endParaRPr lang="en-US" altLang="ja-JP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956050"/>
            <a:ext cx="9144000" cy="2901950"/>
            <a:chOff x="0" y="2492"/>
            <a:chExt cx="5760" cy="1828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4"/>
            <a:srcRect l="4933" t="18327" r="14714" b="17526"/>
            <a:stretch>
              <a:fillRect/>
            </a:stretch>
          </p:blipFill>
          <p:spPr bwMode="auto">
            <a:xfrm>
              <a:off x="0" y="2492"/>
              <a:ext cx="2976" cy="18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5"/>
            <a:srcRect l="4933" t="18327" r="33745" b="34021"/>
            <a:stretch>
              <a:fillRect/>
            </a:stretch>
          </p:blipFill>
          <p:spPr bwMode="auto">
            <a:xfrm>
              <a:off x="2976" y="2513"/>
              <a:ext cx="2784" cy="18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250" name="Picture 3"/>
          <p:cNvPicPr>
            <a:picLocks noChangeAspect="1" noChangeArrowheads="1"/>
          </p:cNvPicPr>
          <p:nvPr/>
        </p:nvPicPr>
        <p:blipFill>
          <a:blip r:embed="rId3"/>
          <a:srcRect l="11423" t="3761" r="12769" b="5338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3810000" cy="609600"/>
          </a:xfrm>
        </p:spPr>
        <p:txBody>
          <a:bodyPr/>
          <a:lstStyle/>
          <a:p>
            <a:r>
              <a:rPr lang="en-US" sz="3200" b="0" dirty="0"/>
              <a:t>Web 2.0 Mashups and APIs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3962400" cy="5562600"/>
          </a:xfrm>
        </p:spPr>
        <p:txBody>
          <a:bodyPr/>
          <a:lstStyle/>
          <a:p>
            <a:r>
              <a:rPr lang="en-US" sz="1600" dirty="0">
                <a:hlinkClick r:id="rId3"/>
              </a:rPr>
              <a:t>http://www.programmableweb.com/</a:t>
            </a:r>
            <a:r>
              <a:rPr lang="en-US" dirty="0"/>
              <a:t> has </a:t>
            </a:r>
            <a:r>
              <a:rPr lang="en-US" dirty="0" smtClean="0"/>
              <a:t>(May 14 2008</a:t>
            </a:r>
            <a:r>
              <a:rPr lang="en-US" dirty="0"/>
              <a:t>) </a:t>
            </a:r>
            <a:r>
              <a:rPr lang="en-US" dirty="0" smtClean="0"/>
              <a:t>3030 </a:t>
            </a:r>
            <a:r>
              <a:rPr lang="en-US" dirty="0">
                <a:solidFill>
                  <a:srgbClr val="FFFF00"/>
                </a:solidFill>
              </a:rPr>
              <a:t>Mashups</a:t>
            </a:r>
            <a:r>
              <a:rPr lang="en-US" dirty="0"/>
              <a:t> and </a:t>
            </a:r>
            <a:r>
              <a:rPr lang="en-US" dirty="0" smtClean="0"/>
              <a:t>748 </a:t>
            </a:r>
            <a:r>
              <a:rPr lang="en-US" dirty="0">
                <a:solidFill>
                  <a:srgbClr val="FFFF00"/>
                </a:solidFill>
              </a:rPr>
              <a:t>Web 2.0 APIs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with GoogleMaps the most often used in Mashups</a:t>
            </a:r>
          </a:p>
          <a:p>
            <a:r>
              <a:rPr lang="en-US" dirty="0"/>
              <a:t>This is the</a:t>
            </a:r>
            <a:r>
              <a:rPr lang="en-US" dirty="0">
                <a:solidFill>
                  <a:srgbClr val="FFFF00"/>
                </a:solidFill>
              </a:rPr>
              <a:t> Web 2.0 UDDI </a:t>
            </a:r>
            <a:r>
              <a:rPr lang="en-US" sz="2400" dirty="0">
                <a:solidFill>
                  <a:srgbClr val="FFFF00"/>
                </a:solidFill>
              </a:rPr>
              <a:t>(service registry)</a:t>
            </a:r>
            <a:r>
              <a:rPr lang="en-US" sz="2400" dirty="0"/>
              <a:t> </a:t>
            </a:r>
          </a:p>
        </p:txBody>
      </p:sp>
      <p:pic>
        <p:nvPicPr>
          <p:cNvPr id="710667" name="Picture 11"/>
          <p:cNvPicPr>
            <a:picLocks noChangeAspect="1" noChangeArrowheads="1"/>
          </p:cNvPicPr>
          <p:nvPr/>
        </p:nvPicPr>
        <p:blipFill>
          <a:blip r:embed="rId4"/>
          <a:srcRect t="16983" b="3416"/>
          <a:stretch>
            <a:fillRect/>
          </a:stretch>
        </p:blipFill>
        <p:spPr bwMode="auto">
          <a:xfrm>
            <a:off x="4800600" y="21016"/>
            <a:ext cx="4343400" cy="683698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8" name="Picture 12"/>
          <p:cNvPicPr>
            <a:picLocks noChangeAspect="1" noChangeArrowheads="1"/>
          </p:cNvPicPr>
          <p:nvPr/>
        </p:nvPicPr>
        <p:blipFill>
          <a:blip r:embed="rId5"/>
          <a:srcRect t="16983" r="5333" b="4459"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6" name="Picture 10"/>
          <p:cNvPicPr>
            <a:picLocks noChangeAspect="1" noChangeArrowheads="1"/>
          </p:cNvPicPr>
          <p:nvPr/>
        </p:nvPicPr>
        <p:blipFill>
          <a:blip r:embed="rId6"/>
          <a:srcRect l="2542" t="46646" r="7627" b="11425"/>
          <a:stretch>
            <a:fillRect/>
          </a:stretch>
        </p:blipFill>
        <p:spPr bwMode="auto">
          <a:xfrm>
            <a:off x="0" y="4953000"/>
            <a:ext cx="4038600" cy="190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710669" name="Picture 13"/>
          <p:cNvPicPr>
            <a:picLocks noChangeAspect="1" noChangeArrowheads="1"/>
          </p:cNvPicPr>
          <p:nvPr/>
        </p:nvPicPr>
        <p:blipFill>
          <a:blip r:embed="rId7"/>
          <a:srcRect t="21000" r="8739" b="7000"/>
          <a:stretch>
            <a:fillRect/>
          </a:stretch>
        </p:blipFill>
        <p:spPr bwMode="auto">
          <a:xfrm>
            <a:off x="4087812" y="0"/>
            <a:ext cx="5056188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95800" cy="685800"/>
          </a:xfrm>
        </p:spPr>
        <p:txBody>
          <a:bodyPr/>
          <a:lstStyle/>
          <a:p>
            <a:r>
              <a:rPr lang="en-US" sz="2800" dirty="0"/>
              <a:t>The List of Web 2.0 API’s</a:t>
            </a:r>
          </a:p>
        </p:txBody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4196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Each site has </a:t>
            </a:r>
            <a:r>
              <a:rPr lang="en-US" dirty="0">
                <a:solidFill>
                  <a:srgbClr val="FFFF00"/>
                </a:solidFill>
              </a:rPr>
              <a:t>API</a:t>
            </a:r>
            <a:r>
              <a:rPr lang="en-US" dirty="0"/>
              <a:t> and its features</a:t>
            </a:r>
          </a:p>
          <a:p>
            <a:pPr>
              <a:lnSpc>
                <a:spcPct val="90000"/>
              </a:lnSpc>
            </a:pPr>
            <a:r>
              <a:rPr lang="en-US" dirty="0"/>
              <a:t>Divided into broad categories</a:t>
            </a:r>
          </a:p>
          <a:p>
            <a:pPr>
              <a:lnSpc>
                <a:spcPct val="90000"/>
              </a:lnSpc>
            </a:pPr>
            <a:r>
              <a:rPr lang="en-US" dirty="0"/>
              <a:t>Only a few used a lot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FFFF00"/>
                </a:solidFill>
              </a:rPr>
              <a:t>64 API’s</a:t>
            </a:r>
            <a:r>
              <a:rPr lang="en-US" dirty="0" smtClean="0"/>
              <a:t> </a:t>
            </a:r>
            <a:r>
              <a:rPr lang="en-US" dirty="0"/>
              <a:t>used in </a:t>
            </a:r>
            <a:r>
              <a:rPr lang="en-US" dirty="0">
                <a:solidFill>
                  <a:srgbClr val="FFFF00"/>
                </a:solidFill>
              </a:rPr>
              <a:t>10 </a:t>
            </a:r>
            <a:r>
              <a:rPr lang="en-US" dirty="0"/>
              <a:t>or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more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mashups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r>
              <a:rPr lang="en-US" dirty="0"/>
              <a:t>RSS feed of new APIs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Google maps </a:t>
            </a:r>
            <a:r>
              <a:rPr lang="en-US" dirty="0"/>
              <a:t>dominates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but </a:t>
            </a:r>
            <a:r>
              <a:rPr lang="en-US" dirty="0">
                <a:solidFill>
                  <a:srgbClr val="FFFF00"/>
                </a:solidFill>
              </a:rPr>
              <a:t>Amazon EC2/S3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growing </a:t>
            </a:r>
            <a:r>
              <a:rPr lang="en-US" dirty="0"/>
              <a:t>in popularity</a:t>
            </a:r>
          </a:p>
          <a:p>
            <a:pPr>
              <a:lnSpc>
                <a:spcPct val="90000"/>
              </a:lnSpc>
            </a:pPr>
            <a:r>
              <a:rPr lang="en-US" dirty="0"/>
              <a:t>Interesting that </a:t>
            </a:r>
            <a:r>
              <a:rPr lang="en-US" dirty="0">
                <a:solidFill>
                  <a:srgbClr val="FFFF00"/>
                </a:solidFill>
              </a:rPr>
              <a:t>no such eScience site</a:t>
            </a:r>
            <a:r>
              <a:rPr lang="en-US" dirty="0"/>
              <a:t>; we are not building interoperable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(re-usable) </a:t>
            </a:r>
            <a:r>
              <a:rPr lang="en-US" dirty="0"/>
              <a:t>services?</a:t>
            </a:r>
          </a:p>
        </p:txBody>
      </p:sp>
      <p:pic>
        <p:nvPicPr>
          <p:cNvPr id="712710" name="Picture 6"/>
          <p:cNvPicPr>
            <a:picLocks noChangeAspect="1" noChangeArrowheads="1"/>
          </p:cNvPicPr>
          <p:nvPr/>
        </p:nvPicPr>
        <p:blipFill>
          <a:blip r:embed="rId3"/>
          <a:srcRect t="17000" r="4904" b="4611"/>
          <a:stretch>
            <a:fillRect/>
          </a:stretch>
        </p:blipFill>
        <p:spPr bwMode="auto">
          <a:xfrm>
            <a:off x="4450328" y="0"/>
            <a:ext cx="4693672" cy="685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2413" cy="685800"/>
          </a:xfrm>
        </p:spPr>
        <p:txBody>
          <a:bodyPr/>
          <a:lstStyle/>
          <a:p>
            <a:pPr eaLnBrk="1" hangingPunct="1"/>
            <a:r>
              <a:rPr lang="en-US" sz="4000" b="1" dirty="0"/>
              <a:t>Typical Google Gadget Structure</a:t>
            </a: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715000"/>
            <a:ext cx="8990013" cy="9128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… Lots of HTML and JavaScript &lt;/Content&gt; &lt;/Module&gt;</a:t>
            </a:r>
          </a:p>
        </p:txBody>
      </p:sp>
      <p:pic>
        <p:nvPicPr>
          <p:cNvPr id="719876" name="Picture 6"/>
          <p:cNvPicPr>
            <a:picLocks noChangeAspect="1" noChangeArrowheads="1"/>
          </p:cNvPicPr>
          <p:nvPr/>
        </p:nvPicPr>
        <p:blipFill>
          <a:blip r:embed="rId3"/>
          <a:srcRect t="26439" r="2885" b="17271"/>
          <a:stretch>
            <a:fillRect/>
          </a:stretch>
        </p:blipFill>
        <p:spPr bwMode="auto">
          <a:xfrm>
            <a:off x="0" y="685800"/>
            <a:ext cx="9144000" cy="5029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6200" y="685800"/>
            <a:ext cx="9067800" cy="5410200"/>
            <a:chOff x="48" y="384"/>
            <a:chExt cx="5712" cy="3408"/>
          </a:xfrm>
        </p:grpSpPr>
        <p:pic>
          <p:nvPicPr>
            <p:cNvPr id="719879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62" y="384"/>
              <a:ext cx="2898" cy="340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19880" name="Text Box 11"/>
            <p:cNvSpPr txBox="1">
              <a:spLocks noChangeArrowheads="1"/>
            </p:cNvSpPr>
            <p:nvPr/>
          </p:nvSpPr>
          <p:spPr bwMode="auto">
            <a:xfrm>
              <a:off x="48" y="384"/>
              <a:ext cx="2832" cy="826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Google Gadgets are an example of </a:t>
              </a:r>
            </a:p>
            <a:p>
              <a:pPr algn="l"/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Start Page (Web 2.0 term for portals) technology</a:t>
              </a:r>
              <a:b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</a:br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See </a:t>
              </a:r>
              <a:r>
                <a:rPr lang="en-US" sz="18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http://blogs.zdnet.com/Hinchcliffe/?p=8</a:t>
              </a:r>
              <a:r>
                <a:rPr lang="en-US" sz="2000" dirty="0">
                  <a:solidFill>
                    <a:srgbClr val="FFFF00"/>
                  </a:solidFill>
                  <a:ea typeface="Arial Unicode MS" pitchFamily="34" charset="-128"/>
                  <a:cs typeface="Arial Unicode MS" pitchFamily="34" charset="-128"/>
                </a:rPr>
                <a:t> </a:t>
              </a:r>
            </a:p>
          </p:txBody>
        </p:sp>
      </p:grpSp>
      <p:sp>
        <p:nvSpPr>
          <p:cNvPr id="719877" name="Text Box 7"/>
          <p:cNvSpPr txBox="1">
            <a:spLocks noChangeArrowheads="1"/>
          </p:cNvSpPr>
          <p:nvPr/>
        </p:nvSpPr>
        <p:spPr bwMode="auto">
          <a:xfrm>
            <a:off x="228600" y="6172200"/>
            <a:ext cx="8145463" cy="581025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>
                <a:ea typeface="Arial Unicode MS" pitchFamily="34" charset="-128"/>
                <a:cs typeface="Arial Unicode MS" pitchFamily="34" charset="-128"/>
              </a:rPr>
              <a:t>Portlets build User Interfaces by combining fragments in a standalone Java Server</a:t>
            </a:r>
          </a:p>
          <a:p>
            <a:pPr algn="l"/>
            <a:r>
              <a:rPr lang="en-US" dirty="0">
                <a:ea typeface="Arial Unicode MS" pitchFamily="34" charset="-128"/>
                <a:cs typeface="Arial Unicode MS" pitchFamily="34" charset="-128"/>
              </a:rPr>
              <a:t>Google Gadgets build User Interfaces by combining fragments with JavaScript on the client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20537" y="0"/>
            <a:ext cx="6523463" cy="6858000"/>
            <a:chOff x="2620537" y="0"/>
            <a:chExt cx="6523463" cy="685800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16690" t="13131" r="18220" b="4040"/>
            <a:stretch>
              <a:fillRect/>
            </a:stretch>
          </p:blipFill>
          <p:spPr bwMode="auto">
            <a:xfrm>
              <a:off x="2620537" y="0"/>
              <a:ext cx="6523463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4114800" y="0"/>
              <a:ext cx="25042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http://escience2008.iu.edu/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6200" y="1143000"/>
            <a:ext cx="240181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Conference </a:t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rgbClr val="FFFF00"/>
                </a:solidFill>
              </a:rPr>
              <a:t>December 7-12 2008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Papers July 20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</a:rPr>
              <a:t>Workshops June 20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81400"/>
            <a:ext cx="3962400" cy="3276600"/>
          </a:xfrm>
          <a:solidFill>
            <a:srgbClr val="0033CC"/>
          </a:solidFill>
        </p:spPr>
        <p:txBody>
          <a:bodyPr/>
          <a:lstStyle/>
          <a:p>
            <a:r>
              <a:rPr lang="en-US" dirty="0" smtClean="0"/>
              <a:t>Please submit a paper and/or workshop proposal to eScience 2008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BDED-1485-4EDB-8C90-65685588337D}" type="slidenum">
              <a:rPr lang="en-US"/>
              <a:pPr/>
              <a:t>3</a:t>
            </a:fld>
            <a:endParaRPr lang="en-US"/>
          </a:p>
        </p:txBody>
      </p:sp>
      <p:sp>
        <p:nvSpPr>
          <p:cNvPr id="444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28650"/>
          </a:xfrm>
        </p:spPr>
        <p:txBody>
          <a:bodyPr/>
          <a:lstStyle/>
          <a:p>
            <a:r>
              <a:rPr lang="en-US" sz="4000" dirty="0"/>
              <a:t>Polar Grid goes to Greenland</a:t>
            </a:r>
          </a:p>
        </p:txBody>
      </p:sp>
      <p:pic>
        <p:nvPicPr>
          <p:cNvPr id="4445188" name="Picture 4" descr="DSC_7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495800" cy="2997200"/>
          </a:xfrm>
          <a:prstGeom prst="rect">
            <a:avLst/>
          </a:prstGeom>
          <a:noFill/>
        </p:spPr>
      </p:pic>
      <p:pic>
        <p:nvPicPr>
          <p:cNvPr id="4445189" name="Picture 5" descr="DSC_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72000" cy="3043238"/>
          </a:xfrm>
          <a:prstGeom prst="rect">
            <a:avLst/>
          </a:prstGeom>
          <a:noFill/>
        </p:spPr>
      </p:pic>
      <p:pic>
        <p:nvPicPr>
          <p:cNvPr id="4445190" name="Picture 6" descr="DSC_1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4763"/>
            <a:ext cx="4572000" cy="3043237"/>
          </a:xfrm>
          <a:prstGeom prst="rect">
            <a:avLst/>
          </a:prstGeom>
          <a:noFill/>
        </p:spPr>
      </p:pic>
      <p:pic>
        <p:nvPicPr>
          <p:cNvPr id="4445191" name="Picture 7" descr="DSC_1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65563"/>
            <a:ext cx="4572000" cy="29924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5934670"/>
            <a:ext cx="617156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Field 8 core server and ruggedized laptops with USB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Base camp 8-64 cores and 32 GB storage</a:t>
            </a:r>
          </a:p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Power: Solar, Hotel Room, Generator</a:t>
            </a: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6453" y="3810000"/>
            <a:ext cx="274754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bg2"/>
                </a:solidFill>
              </a:rPr>
              <a:t>Leaving IU for Greenland</a:t>
            </a:r>
            <a:endParaRPr lang="en-US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F1050-8E81-4770-BF41-F57DED3BE39D}" type="slidenum">
              <a:rPr lang="en-US"/>
              <a:pPr/>
              <a:t>4</a:t>
            </a:fld>
            <a:endParaRPr lang="en-US"/>
          </a:p>
        </p:txBody>
      </p:sp>
      <p:sp>
        <p:nvSpPr>
          <p:cNvPr id="443904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en-US" sz="4000"/>
              <a:t>The Sensors on the Fun Grid</a:t>
            </a:r>
          </a:p>
        </p:txBody>
      </p:sp>
      <p:graphicFrame>
        <p:nvGraphicFramePr>
          <p:cNvPr id="4439043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4098" name="PhotoImpact" r:id="rId4" imgW="2685714" imgH="2266667" progId="">
              <p:embed/>
            </p:oleObj>
          </a:graphicData>
        </a:graphic>
      </p:graphicFrame>
      <p:graphicFrame>
        <p:nvGraphicFramePr>
          <p:cNvPr id="443904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4099" name="PhotoImpact" r:id="rId5" imgW="2542857" imgH="2276190" progId="">
              <p:embed/>
            </p:oleObj>
          </a:graphicData>
        </a:graphic>
      </p:graphicFrame>
      <p:graphicFrame>
        <p:nvGraphicFramePr>
          <p:cNvPr id="4439045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4100" name="PhotoImpact" r:id="rId6" imgW="20723810" imgH="15542857" progId="">
              <p:embed/>
            </p:oleObj>
          </a:graphicData>
        </a:graphic>
      </p:graphicFrame>
      <p:graphicFrame>
        <p:nvGraphicFramePr>
          <p:cNvPr id="4439046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4101" name="PhotoImpact" r:id="rId7" imgW="1857143" imgH="1838095" progId="">
              <p:embed/>
            </p:oleObj>
          </a:graphicData>
        </a:graphic>
      </p:graphicFrame>
      <p:graphicFrame>
        <p:nvGraphicFramePr>
          <p:cNvPr id="4439047" name="Object 7"/>
          <p:cNvGraphicFramePr>
            <a:graphicFrameLocks noChangeAspect="1"/>
          </p:cNvGraphicFramePr>
          <p:nvPr/>
        </p:nvGraphicFramePr>
        <p:xfrm>
          <a:off x="5105400" y="5029200"/>
          <a:ext cx="1193800" cy="971550"/>
        </p:xfrm>
        <a:graphic>
          <a:graphicData uri="http://schemas.openxmlformats.org/presentationml/2006/ole">
            <p:oleObj spid="_x0000_s4102" name="PhotoImpact" r:id="rId8" imgW="1777778" imgH="1447619" progId="">
              <p:embed/>
            </p:oleObj>
          </a:graphicData>
        </a:graphic>
      </p:graphicFrame>
      <p:sp>
        <p:nvSpPr>
          <p:cNvPr id="4439048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Lego</a:t>
            </a:r>
            <a:r>
              <a:rPr lang="en-US" dirty="0"/>
              <a:t> Robot             </a:t>
            </a:r>
            <a:r>
              <a:rPr lang="en-US" dirty="0">
                <a:solidFill>
                  <a:srgbClr val="FFFF00"/>
                </a:solidFill>
              </a:rPr>
              <a:t>GPS</a:t>
            </a:r>
            <a:r>
              <a:rPr lang="en-US" dirty="0"/>
              <a:t>          </a:t>
            </a:r>
            <a:r>
              <a:rPr lang="en-US" dirty="0">
                <a:solidFill>
                  <a:srgbClr val="FFFF00"/>
                </a:solidFill>
              </a:rPr>
              <a:t>Nokia </a:t>
            </a:r>
            <a:r>
              <a:rPr lang="en-US" dirty="0"/>
              <a:t>N800                 </a:t>
            </a:r>
            <a:r>
              <a:rPr lang="en-US" dirty="0">
                <a:solidFill>
                  <a:srgbClr val="FFFF00"/>
                </a:solidFill>
              </a:rPr>
              <a:t> RFID</a:t>
            </a:r>
            <a:r>
              <a:rPr lang="en-US" dirty="0"/>
              <a:t> Tag                   </a:t>
            </a:r>
            <a:r>
              <a:rPr lang="en-US" dirty="0">
                <a:solidFill>
                  <a:srgbClr val="FFFF00"/>
                </a:solidFill>
              </a:rPr>
              <a:t>RFID </a:t>
            </a:r>
            <a:r>
              <a:rPr lang="en-US" dirty="0"/>
              <a:t>Reader</a:t>
            </a:r>
          </a:p>
        </p:txBody>
      </p:sp>
      <p:pic>
        <p:nvPicPr>
          <p:cNvPr id="4439049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164465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4439050" name="Text Box 10"/>
          <p:cNvSpPr txBox="1">
            <a:spLocks noChangeArrowheads="1"/>
          </p:cNvSpPr>
          <p:nvPr/>
        </p:nvSpPr>
        <p:spPr bwMode="auto">
          <a:xfrm>
            <a:off x="228600" y="2819400"/>
            <a:ext cx="349595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Laptop </a:t>
            </a:r>
            <a:r>
              <a:rPr lang="en-US" dirty="0"/>
              <a:t>for </a:t>
            </a:r>
            <a:r>
              <a:rPr lang="en-US" dirty="0" smtClean="0"/>
              <a:t>PowerPoint (just a sensor)</a:t>
            </a:r>
            <a:endParaRPr lang="en-US" dirty="0"/>
          </a:p>
        </p:txBody>
      </p:sp>
      <p:sp>
        <p:nvSpPr>
          <p:cNvPr id="4439051" name="Text Box 11"/>
          <p:cNvSpPr txBox="1">
            <a:spLocks noChangeArrowheads="1"/>
          </p:cNvSpPr>
          <p:nvPr/>
        </p:nvSpPr>
        <p:spPr bwMode="auto">
          <a:xfrm>
            <a:off x="6096000" y="30480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2 </a:t>
            </a:r>
            <a:r>
              <a:rPr lang="en-US" dirty="0">
                <a:solidFill>
                  <a:srgbClr val="FFFF00"/>
                </a:solidFill>
              </a:rPr>
              <a:t>Robots</a:t>
            </a:r>
            <a:r>
              <a:rPr lang="en-US" dirty="0"/>
              <a:t> used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685800"/>
            <a:ext cx="2731837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Sensors geolocated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by attached GPS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5" name="Picture 80" descr="Lego Tribot-004"/>
          <p:cNvPicPr>
            <a:picLocks noChangeAspect="1" noChangeArrowheads="1"/>
          </p:cNvPicPr>
          <p:nvPr/>
        </p:nvPicPr>
        <p:blipFill>
          <a:blip r:embed="rId10"/>
          <a:srcRect l="67937" t="8791" b="46520"/>
          <a:stretch>
            <a:fillRect/>
          </a:stretch>
        </p:blipFill>
        <p:spPr bwMode="auto">
          <a:xfrm>
            <a:off x="5181600" y="3581400"/>
            <a:ext cx="868363" cy="774700"/>
          </a:xfrm>
          <a:prstGeom prst="rect">
            <a:avLst/>
          </a:prstGeom>
          <a:noFill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105400" y="4343400"/>
            <a:ext cx="102932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Webcams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B77E-7EF3-45AE-AF47-E9F01E200DF7}" type="slidenum">
              <a:rPr lang="en-US"/>
              <a:pPr/>
              <a:t>5</a:t>
            </a:fld>
            <a:endParaRPr lang="en-US"/>
          </a:p>
        </p:txBody>
      </p:sp>
      <p:sp>
        <p:nvSpPr>
          <p:cNvPr id="444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4000"/>
              <a:t>Data from the Robot RFID Sensors</a:t>
            </a:r>
          </a:p>
        </p:txBody>
      </p:sp>
      <p:sp>
        <p:nvSpPr>
          <p:cNvPr id="4441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76200" y="609600"/>
            <a:ext cx="9144000" cy="533400"/>
          </a:xfrm>
        </p:spPr>
        <p:txBody>
          <a:bodyPr/>
          <a:lstStyle/>
          <a:p>
            <a:r>
              <a:rPr lang="en-US" sz="2400"/>
              <a:t>Data from GPS geolocates other sensors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" y="1046163"/>
            <a:ext cx="9067800" cy="5811837"/>
            <a:chOff x="48" y="659"/>
            <a:chExt cx="5712" cy="3661"/>
          </a:xfrm>
        </p:grpSpPr>
        <p:graphicFrame>
          <p:nvGraphicFramePr>
            <p:cNvPr id="4441093" name="Object 5"/>
            <p:cNvGraphicFramePr>
              <a:graphicFrameLocks noChangeAspect="1"/>
            </p:cNvGraphicFramePr>
            <p:nvPr/>
          </p:nvGraphicFramePr>
          <p:xfrm>
            <a:off x="48" y="659"/>
            <a:ext cx="5712" cy="3661"/>
          </p:xfrm>
          <a:graphic>
            <a:graphicData uri="http://schemas.openxmlformats.org/presentationml/2006/ole">
              <p:oleObj spid="_x0000_s5123" name="PhotoImpact" r:id="rId4" imgW="9723810" imgH="7009524" progId="">
                <p:embed/>
              </p:oleObj>
            </a:graphicData>
          </a:graphic>
        </p:graphicFrame>
        <p:sp>
          <p:nvSpPr>
            <p:cNvPr id="4441094" name="Text Box 6"/>
            <p:cNvSpPr txBox="1">
              <a:spLocks noChangeArrowheads="1"/>
            </p:cNvSpPr>
            <p:nvPr/>
          </p:nvSpPr>
          <p:spPr bwMode="auto">
            <a:xfrm>
              <a:off x="3600" y="2592"/>
              <a:ext cx="2160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rgbClr val="000000"/>
                  </a:solidFill>
                </a:rPr>
                <a:t>Sensor Data from Lego Light </a:t>
              </a:r>
            </a:p>
            <a:p>
              <a:pPr algn="l"/>
              <a:r>
                <a:rPr lang="en-US" sz="1800">
                  <a:solidFill>
                    <a:srgbClr val="000000"/>
                  </a:solidFill>
                </a:rPr>
                <a:t>sensor plus videocams from N800 carried as payload on Lego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10000" y="3886200"/>
            <a:ext cx="5334000" cy="2900363"/>
            <a:chOff x="2016" y="1872"/>
            <a:chExt cx="3360" cy="1827"/>
          </a:xfrm>
        </p:grpSpPr>
        <p:graphicFrame>
          <p:nvGraphicFramePr>
            <p:cNvPr id="4441096" name="Object 8"/>
            <p:cNvGraphicFramePr>
              <a:graphicFrameLocks noChangeAspect="1"/>
            </p:cNvGraphicFramePr>
            <p:nvPr/>
          </p:nvGraphicFramePr>
          <p:xfrm>
            <a:off x="2016" y="1872"/>
            <a:ext cx="3360" cy="1827"/>
          </p:xfrm>
          <a:graphic>
            <a:graphicData uri="http://schemas.openxmlformats.org/presentationml/2006/ole">
              <p:oleObj spid="_x0000_s5122" name="PhotoImpact" r:id="rId5" imgW="7638095" imgH="4152381" progId="">
                <p:embed/>
              </p:oleObj>
            </a:graphicData>
          </a:graphic>
        </p:graphicFrame>
        <p:sp>
          <p:nvSpPr>
            <p:cNvPr id="4441097" name="Text Box 9"/>
            <p:cNvSpPr txBox="1">
              <a:spLocks noChangeArrowheads="1"/>
            </p:cNvSpPr>
            <p:nvPr/>
          </p:nvSpPr>
          <p:spPr bwMode="auto">
            <a:xfrm>
              <a:off x="4272" y="3264"/>
              <a:ext cx="1104" cy="36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RFID Reader sees </a:t>
              </a:r>
              <a:br>
                <a:rPr lang="en-US">
                  <a:solidFill>
                    <a:srgbClr val="000000"/>
                  </a:solidFill>
                </a:rPr>
              </a:br>
              <a:r>
                <a:rPr lang="en-US">
                  <a:solidFill>
                    <a:srgbClr val="000000"/>
                  </a:solidFill>
                </a:rPr>
                <a:t>many tags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626" name="Rectangle 2"/>
          <p:cNvSpPr>
            <a:spLocks noChangeArrowheads="1"/>
          </p:cNvSpPr>
          <p:nvPr/>
        </p:nvSpPr>
        <p:spPr bwMode="auto">
          <a:xfrm>
            <a:off x="1209675" y="1365250"/>
            <a:ext cx="7683500" cy="4148138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786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3513" y="2073275"/>
            <a:ext cx="690562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5468938"/>
            <a:ext cx="1036638" cy="1036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4788" y="5872163"/>
            <a:ext cx="898525" cy="608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244600" y="3608388"/>
            <a:ext cx="1328738" cy="646112"/>
            <a:chOff x="864" y="2506"/>
            <a:chExt cx="923" cy="448"/>
          </a:xfrm>
        </p:grpSpPr>
        <p:sp>
          <p:nvSpPr>
            <p:cNvPr id="4378631" name="Oval 7"/>
            <p:cNvSpPr>
              <a:spLocks noChangeArrowheads="1"/>
            </p:cNvSpPr>
            <p:nvPr/>
          </p:nvSpPr>
          <p:spPr bwMode="auto">
            <a:xfrm>
              <a:off x="864" y="2506"/>
              <a:ext cx="924" cy="449"/>
            </a:xfrm>
            <a:prstGeom prst="ellips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8632" name="Text Box 8"/>
            <p:cNvSpPr txBox="1">
              <a:spLocks noChangeArrowheads="1"/>
            </p:cNvSpPr>
            <p:nvPr/>
          </p:nvSpPr>
          <p:spPr bwMode="auto">
            <a:xfrm>
              <a:off x="884" y="2591"/>
              <a:ext cx="882" cy="2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23" tIns="40811" rIns="81623" bIns="40811"/>
            <a:lstStyle/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NaradaBrokering</a:t>
              </a:r>
            </a:p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 Server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112838" y="4660900"/>
            <a:ext cx="1296987" cy="620713"/>
            <a:chOff x="773" y="3236"/>
            <a:chExt cx="901" cy="431"/>
          </a:xfrm>
        </p:grpSpPr>
        <p:sp>
          <p:nvSpPr>
            <p:cNvPr id="4378634" name="Oval 10"/>
            <p:cNvSpPr>
              <a:spLocks noChangeArrowheads="1"/>
            </p:cNvSpPr>
            <p:nvPr/>
          </p:nvSpPr>
          <p:spPr bwMode="auto">
            <a:xfrm>
              <a:off x="773" y="3236"/>
              <a:ext cx="902" cy="432"/>
            </a:xfrm>
            <a:prstGeom prst="ellips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8635" name="Text Box 11"/>
            <p:cNvSpPr txBox="1">
              <a:spLocks noChangeArrowheads="1"/>
            </p:cNvSpPr>
            <p:nvPr/>
          </p:nvSpPr>
          <p:spPr bwMode="auto">
            <a:xfrm>
              <a:off x="792" y="3318"/>
              <a:ext cx="861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23" tIns="40811" rIns="81623" bIns="40811"/>
            <a:lstStyle/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NaradaBrokering</a:t>
              </a:r>
            </a:p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 Server</a:t>
              </a:r>
            </a:p>
          </p:txBody>
        </p:sp>
      </p:grpSp>
      <p:pic>
        <p:nvPicPr>
          <p:cNvPr id="437863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0775" y="3933825"/>
            <a:ext cx="2508250" cy="290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397250" y="4629150"/>
            <a:ext cx="1244600" cy="620713"/>
            <a:chOff x="2359" y="3214"/>
            <a:chExt cx="864" cy="431"/>
          </a:xfrm>
        </p:grpSpPr>
        <p:sp>
          <p:nvSpPr>
            <p:cNvPr id="4378638" name="Oval 14"/>
            <p:cNvSpPr>
              <a:spLocks noChangeArrowheads="1"/>
            </p:cNvSpPr>
            <p:nvPr/>
          </p:nvSpPr>
          <p:spPr bwMode="auto">
            <a:xfrm>
              <a:off x="2359" y="3214"/>
              <a:ext cx="865" cy="432"/>
            </a:xfrm>
            <a:prstGeom prst="ellips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78639" name="Text Box 15"/>
            <p:cNvSpPr txBox="1">
              <a:spLocks noChangeArrowheads="1"/>
            </p:cNvSpPr>
            <p:nvPr/>
          </p:nvSpPr>
          <p:spPr bwMode="auto">
            <a:xfrm>
              <a:off x="2377" y="3296"/>
              <a:ext cx="825" cy="2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23" tIns="40811" rIns="81623" bIns="40811"/>
            <a:lstStyle/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NaradaBrokering</a:t>
              </a:r>
            </a:p>
            <a:p>
              <a:pPr defTabSz="414338" eaLnBrk="0" hangingPunct="0">
                <a:lnSpc>
                  <a:spcPct val="93000"/>
                </a:lnSpc>
                <a:spcBef>
                  <a:spcPts val="788"/>
                </a:spcBef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14338" algn="l"/>
                  <a:tab pos="828675" algn="l"/>
                  <a:tab pos="1244600" algn="l"/>
                  <a:tab pos="1658938" algn="l"/>
                  <a:tab pos="2073275" algn="l"/>
                  <a:tab pos="2487613" algn="l"/>
                  <a:tab pos="2903538" algn="l"/>
                  <a:tab pos="3317875" algn="l"/>
                  <a:tab pos="3732213" algn="l"/>
                  <a:tab pos="4146550" algn="l"/>
                  <a:tab pos="4562475" algn="l"/>
                  <a:tab pos="4976813" algn="l"/>
                  <a:tab pos="5387975" algn="l"/>
                  <a:tab pos="5805488" algn="l"/>
                  <a:tab pos="6221413" algn="l"/>
                  <a:tab pos="6635750" algn="l"/>
                  <a:tab pos="7046913" algn="l"/>
                  <a:tab pos="7462838" algn="l"/>
                  <a:tab pos="7880350" algn="l"/>
                  <a:tab pos="8294688" algn="l"/>
                </a:tabLst>
              </a:pPr>
              <a:r>
                <a:rPr lang="en-GB" sz="1100">
                  <a:solidFill>
                    <a:srgbClr val="000000"/>
                  </a:solidFill>
                  <a:latin typeface="Arial" pitchFamily="34" charset="0"/>
                  <a:ea typeface="MS Gothic" pitchFamily="49" charset="-128"/>
                </a:rPr>
                <a:t> Server</a:t>
              </a:r>
            </a:p>
          </p:txBody>
        </p:sp>
      </p:grpSp>
      <p:sp>
        <p:nvSpPr>
          <p:cNvPr id="4378640" name="Line 16"/>
          <p:cNvSpPr>
            <a:spLocks noChangeShapeType="1"/>
          </p:cNvSpPr>
          <p:nvPr/>
        </p:nvSpPr>
        <p:spPr bwMode="auto">
          <a:xfrm flipH="1">
            <a:off x="7872413" y="3940175"/>
            <a:ext cx="428625" cy="207963"/>
          </a:xfrm>
          <a:prstGeom prst="line">
            <a:avLst/>
          </a:prstGeom>
          <a:noFill/>
          <a:ln w="2736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78641" name="Text Box 17"/>
          <p:cNvSpPr txBox="1">
            <a:spLocks noChangeArrowheads="1"/>
          </p:cNvSpPr>
          <p:nvPr/>
        </p:nvSpPr>
        <p:spPr bwMode="auto">
          <a:xfrm>
            <a:off x="8218488" y="3667125"/>
            <a:ext cx="1036637" cy="20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9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Ultrasonic Sensor</a:t>
            </a:r>
          </a:p>
        </p:txBody>
      </p:sp>
      <p:sp>
        <p:nvSpPr>
          <p:cNvPr id="4378642" name="Line 18"/>
          <p:cNvSpPr>
            <a:spLocks noChangeShapeType="1"/>
          </p:cNvSpPr>
          <p:nvPr/>
        </p:nvSpPr>
        <p:spPr bwMode="auto">
          <a:xfrm flipH="1" flipV="1">
            <a:off x="6235700" y="4416425"/>
            <a:ext cx="306388" cy="295275"/>
          </a:xfrm>
          <a:prstGeom prst="line">
            <a:avLst/>
          </a:prstGeom>
          <a:noFill/>
          <a:ln w="2736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78643" name="Text Box 19"/>
          <p:cNvSpPr txBox="1">
            <a:spLocks noChangeArrowheads="1"/>
          </p:cNvSpPr>
          <p:nvPr/>
        </p:nvSpPr>
        <p:spPr bwMode="auto">
          <a:xfrm>
            <a:off x="5711825" y="4265613"/>
            <a:ext cx="1036638" cy="334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9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Sound Sensor</a:t>
            </a:r>
          </a:p>
        </p:txBody>
      </p:sp>
      <p:sp>
        <p:nvSpPr>
          <p:cNvPr id="4378644" name="Line 20"/>
          <p:cNvSpPr>
            <a:spLocks noChangeShapeType="1"/>
          </p:cNvSpPr>
          <p:nvPr/>
        </p:nvSpPr>
        <p:spPr bwMode="auto">
          <a:xfrm flipV="1">
            <a:off x="8086725" y="4140200"/>
            <a:ext cx="414338" cy="428625"/>
          </a:xfrm>
          <a:prstGeom prst="line">
            <a:avLst/>
          </a:prstGeom>
          <a:noFill/>
          <a:ln w="27360">
            <a:solidFill>
              <a:srgbClr val="00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78645" name="Text Box 21"/>
          <p:cNvSpPr txBox="1">
            <a:spLocks noChangeArrowheads="1"/>
          </p:cNvSpPr>
          <p:nvPr/>
        </p:nvSpPr>
        <p:spPr bwMode="auto">
          <a:xfrm>
            <a:off x="8501063" y="4030663"/>
            <a:ext cx="6223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9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Light Sensor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248150" y="3163888"/>
            <a:ext cx="461963" cy="1435100"/>
            <a:chOff x="2950" y="2197"/>
            <a:chExt cx="321" cy="996"/>
          </a:xfrm>
        </p:grpSpPr>
        <p:sp>
          <p:nvSpPr>
            <p:cNvPr id="4378647" name="Line 23"/>
            <p:cNvSpPr>
              <a:spLocks noChangeShapeType="1"/>
            </p:cNvSpPr>
            <p:nvPr/>
          </p:nvSpPr>
          <p:spPr bwMode="auto">
            <a:xfrm flipH="1">
              <a:off x="2949" y="2669"/>
              <a:ext cx="171" cy="525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48" name="Line 24"/>
            <p:cNvSpPr>
              <a:spLocks noChangeShapeType="1"/>
            </p:cNvSpPr>
            <p:nvPr/>
          </p:nvSpPr>
          <p:spPr bwMode="auto">
            <a:xfrm flipV="1">
              <a:off x="3091" y="2196"/>
              <a:ext cx="181" cy="535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274888" y="3105150"/>
            <a:ext cx="2078037" cy="1663700"/>
            <a:chOff x="1580" y="2156"/>
            <a:chExt cx="1443" cy="1155"/>
          </a:xfrm>
        </p:grpSpPr>
        <p:sp>
          <p:nvSpPr>
            <p:cNvPr id="4378650" name="Line 26"/>
            <p:cNvSpPr>
              <a:spLocks noChangeShapeType="1"/>
            </p:cNvSpPr>
            <p:nvPr/>
          </p:nvSpPr>
          <p:spPr bwMode="auto">
            <a:xfrm flipV="1">
              <a:off x="2664" y="2155"/>
              <a:ext cx="360" cy="299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51" name="Line 27"/>
            <p:cNvSpPr>
              <a:spLocks noChangeShapeType="1"/>
            </p:cNvSpPr>
            <p:nvPr/>
          </p:nvSpPr>
          <p:spPr bwMode="auto">
            <a:xfrm flipH="1">
              <a:off x="1579" y="2448"/>
              <a:ext cx="1091" cy="864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555875" y="2897188"/>
            <a:ext cx="1797050" cy="836612"/>
            <a:chOff x="1775" y="2012"/>
            <a:chExt cx="1248" cy="581"/>
          </a:xfrm>
        </p:grpSpPr>
        <p:sp>
          <p:nvSpPr>
            <p:cNvPr id="4378653" name="Line 29"/>
            <p:cNvSpPr>
              <a:spLocks noChangeShapeType="1"/>
            </p:cNvSpPr>
            <p:nvPr/>
          </p:nvSpPr>
          <p:spPr bwMode="auto">
            <a:xfrm flipV="1">
              <a:off x="2401" y="2011"/>
              <a:ext cx="623" cy="302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54" name="Line 30"/>
            <p:cNvSpPr>
              <a:spLocks noChangeShapeType="1"/>
            </p:cNvSpPr>
            <p:nvPr/>
          </p:nvSpPr>
          <p:spPr bwMode="auto">
            <a:xfrm flipH="1">
              <a:off x="1774" y="2306"/>
              <a:ext cx="633" cy="288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5180013" y="3106738"/>
            <a:ext cx="1868487" cy="625475"/>
            <a:chOff x="3597" y="2157"/>
            <a:chExt cx="1298" cy="434"/>
          </a:xfrm>
        </p:grpSpPr>
        <p:sp>
          <p:nvSpPr>
            <p:cNvPr id="4378656" name="Line 32"/>
            <p:cNvSpPr>
              <a:spLocks noChangeShapeType="1"/>
            </p:cNvSpPr>
            <p:nvPr/>
          </p:nvSpPr>
          <p:spPr bwMode="auto">
            <a:xfrm flipH="1" flipV="1">
              <a:off x="3596" y="2156"/>
              <a:ext cx="1087" cy="366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57" name="Line 33"/>
            <p:cNvSpPr>
              <a:spLocks noChangeShapeType="1"/>
            </p:cNvSpPr>
            <p:nvPr/>
          </p:nvSpPr>
          <p:spPr bwMode="auto">
            <a:xfrm>
              <a:off x="4637" y="2503"/>
              <a:ext cx="259" cy="89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78658" name="Picture 3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81850" y="3351213"/>
            <a:ext cx="492125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78659" name="Line 35"/>
          <p:cNvSpPr>
            <a:spLocks noChangeShapeType="1"/>
          </p:cNvSpPr>
          <p:nvPr/>
        </p:nvSpPr>
        <p:spPr bwMode="auto">
          <a:xfrm>
            <a:off x="5376863" y="3605213"/>
            <a:ext cx="2295525" cy="1165225"/>
          </a:xfrm>
          <a:prstGeom prst="line">
            <a:avLst/>
          </a:prstGeom>
          <a:noFill/>
          <a:ln w="3672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378660" name="Picture 3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5838" y="2017713"/>
            <a:ext cx="590550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61" name="Picture 3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4750" y="2651125"/>
            <a:ext cx="622300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78662" name="AutoShape 38"/>
          <p:cNvSpPr>
            <a:spLocks noChangeArrowheads="1"/>
          </p:cNvSpPr>
          <p:nvPr/>
        </p:nvSpPr>
        <p:spPr bwMode="auto">
          <a:xfrm>
            <a:off x="950913" y="6100763"/>
            <a:ext cx="500062" cy="206375"/>
          </a:xfrm>
          <a:prstGeom prst="rightArrow">
            <a:avLst>
              <a:gd name="adj1" fmla="val 50000"/>
              <a:gd name="adj2" fmla="val 60577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8663" name="AutoShape 39"/>
          <p:cNvSpPr>
            <a:spLocks noChangeArrowheads="1"/>
          </p:cNvSpPr>
          <p:nvPr/>
        </p:nvSpPr>
        <p:spPr bwMode="auto">
          <a:xfrm>
            <a:off x="1714500" y="5360988"/>
            <a:ext cx="207963" cy="414337"/>
          </a:xfrm>
          <a:prstGeom prst="upArrow">
            <a:avLst>
              <a:gd name="adj1" fmla="val 50000"/>
              <a:gd name="adj2" fmla="val 49809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8664" name="AutoShape 40"/>
          <p:cNvSpPr>
            <a:spLocks noChangeArrowheads="1"/>
          </p:cNvSpPr>
          <p:nvPr/>
        </p:nvSpPr>
        <p:spPr bwMode="auto">
          <a:xfrm>
            <a:off x="1681163" y="2774950"/>
            <a:ext cx="207962" cy="585788"/>
          </a:xfrm>
          <a:prstGeom prst="downArrow">
            <a:avLst>
              <a:gd name="adj1" fmla="val 50000"/>
              <a:gd name="adj2" fmla="val 70420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8665" name="AutoShape 41"/>
          <p:cNvSpPr>
            <a:spLocks noChangeArrowheads="1"/>
          </p:cNvSpPr>
          <p:nvPr/>
        </p:nvSpPr>
        <p:spPr bwMode="auto">
          <a:xfrm>
            <a:off x="960438" y="2281238"/>
            <a:ext cx="414337" cy="207962"/>
          </a:xfrm>
          <a:prstGeom prst="rightArrow">
            <a:avLst>
              <a:gd name="adj1" fmla="val 50000"/>
              <a:gd name="adj2" fmla="val 49809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78666" name="Picture 4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4513" y="2281238"/>
            <a:ext cx="830262" cy="830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78667" name="Line 43"/>
          <p:cNvSpPr>
            <a:spLocks noChangeShapeType="1"/>
          </p:cNvSpPr>
          <p:nvPr/>
        </p:nvSpPr>
        <p:spPr bwMode="auto">
          <a:xfrm flipH="1" flipV="1">
            <a:off x="3905250" y="1689100"/>
            <a:ext cx="841375" cy="1041400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78668" name="Line 44"/>
          <p:cNvSpPr>
            <a:spLocks noChangeShapeType="1"/>
          </p:cNvSpPr>
          <p:nvPr/>
        </p:nvSpPr>
        <p:spPr bwMode="auto">
          <a:xfrm flipH="1" flipV="1">
            <a:off x="2200275" y="1824038"/>
            <a:ext cx="2557463" cy="917575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1757363" y="4284663"/>
            <a:ext cx="14287" cy="358775"/>
            <a:chOff x="1220" y="2975"/>
            <a:chExt cx="10" cy="249"/>
          </a:xfrm>
        </p:grpSpPr>
        <p:sp>
          <p:nvSpPr>
            <p:cNvPr id="4378670" name="Line 46"/>
            <p:cNvSpPr>
              <a:spLocks noChangeShapeType="1"/>
            </p:cNvSpPr>
            <p:nvPr/>
          </p:nvSpPr>
          <p:spPr bwMode="auto">
            <a:xfrm>
              <a:off x="1220" y="3060"/>
              <a:ext cx="11" cy="165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71" name="Line 47"/>
            <p:cNvSpPr>
              <a:spLocks noChangeShapeType="1"/>
            </p:cNvSpPr>
            <p:nvPr/>
          </p:nvSpPr>
          <p:spPr bwMode="auto">
            <a:xfrm flipV="1">
              <a:off x="1220" y="2974"/>
              <a:ext cx="11" cy="88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78672" name="AutoShape 48"/>
          <p:cNvSpPr>
            <a:spLocks noChangeArrowheads="1"/>
          </p:cNvSpPr>
          <p:nvPr/>
        </p:nvSpPr>
        <p:spPr bwMode="auto">
          <a:xfrm>
            <a:off x="4114800" y="5327650"/>
            <a:ext cx="206375" cy="414338"/>
          </a:xfrm>
          <a:prstGeom prst="upArrow">
            <a:avLst>
              <a:gd name="adj1" fmla="val 50000"/>
              <a:gd name="adj2" fmla="val 50192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8673" name="AutoShape 49"/>
          <p:cNvSpPr>
            <a:spLocks noChangeArrowheads="1"/>
          </p:cNvSpPr>
          <p:nvPr/>
        </p:nvSpPr>
        <p:spPr bwMode="auto">
          <a:xfrm>
            <a:off x="4887913" y="6013450"/>
            <a:ext cx="2162175" cy="200025"/>
          </a:xfrm>
          <a:prstGeom prst="leftArrow">
            <a:avLst>
              <a:gd name="adj1" fmla="val 50000"/>
              <a:gd name="adj2" fmla="val 270238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582863" y="4059238"/>
            <a:ext cx="782637" cy="719137"/>
            <a:chOff x="1794" y="2819"/>
            <a:chExt cx="543" cy="499"/>
          </a:xfrm>
        </p:grpSpPr>
        <p:sp>
          <p:nvSpPr>
            <p:cNvPr id="4378675" name="Line 51"/>
            <p:cNvSpPr>
              <a:spLocks noChangeShapeType="1"/>
            </p:cNvSpPr>
            <p:nvPr/>
          </p:nvSpPr>
          <p:spPr bwMode="auto">
            <a:xfrm>
              <a:off x="2202" y="3194"/>
              <a:ext cx="136" cy="125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76" name="Line 52"/>
            <p:cNvSpPr>
              <a:spLocks noChangeShapeType="1"/>
            </p:cNvSpPr>
            <p:nvPr/>
          </p:nvSpPr>
          <p:spPr bwMode="auto">
            <a:xfrm flipH="1" flipV="1">
              <a:off x="1792" y="2818"/>
              <a:ext cx="412" cy="380"/>
            </a:xfrm>
            <a:prstGeom prst="line">
              <a:avLst/>
            </a:prstGeom>
            <a:noFill/>
            <a:ln w="2736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78677" name="Text Box 53"/>
          <p:cNvSpPr txBox="1">
            <a:spLocks noChangeArrowheads="1"/>
          </p:cNvSpPr>
          <p:nvPr/>
        </p:nvSpPr>
        <p:spPr bwMode="auto">
          <a:xfrm>
            <a:off x="207963" y="2695575"/>
            <a:ext cx="620712" cy="388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RFID reader</a:t>
            </a:r>
          </a:p>
        </p:txBody>
      </p:sp>
      <p:sp>
        <p:nvSpPr>
          <p:cNvPr id="4378678" name="Text Box 54"/>
          <p:cNvSpPr txBox="1">
            <a:spLocks noChangeArrowheads="1"/>
          </p:cNvSpPr>
          <p:nvPr/>
        </p:nvSpPr>
        <p:spPr bwMode="auto">
          <a:xfrm>
            <a:off x="207963" y="6429375"/>
            <a:ext cx="1036637" cy="23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GPS receiver</a:t>
            </a:r>
          </a:p>
        </p:txBody>
      </p:sp>
      <p:sp>
        <p:nvSpPr>
          <p:cNvPr id="4378679" name="Text Box 55"/>
          <p:cNvSpPr txBox="1">
            <a:spLocks noChangeArrowheads="1"/>
          </p:cNvSpPr>
          <p:nvPr/>
        </p:nvSpPr>
        <p:spPr bwMode="auto">
          <a:xfrm>
            <a:off x="1658938" y="6429375"/>
            <a:ext cx="1036637" cy="239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Tablet PC</a:t>
            </a:r>
          </a:p>
        </p:txBody>
      </p:sp>
      <p:sp>
        <p:nvSpPr>
          <p:cNvPr id="4378680" name="Text Box 56"/>
          <p:cNvSpPr txBox="1">
            <a:spLocks noChangeArrowheads="1"/>
          </p:cNvSpPr>
          <p:nvPr/>
        </p:nvSpPr>
        <p:spPr bwMode="auto">
          <a:xfrm>
            <a:off x="8294688" y="6013450"/>
            <a:ext cx="622300" cy="536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Robot</a:t>
            </a:r>
          </a:p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Alpha Rex</a:t>
            </a:r>
          </a:p>
        </p:txBody>
      </p: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96838" y="3525838"/>
            <a:ext cx="523875" cy="344487"/>
            <a:chOff x="67" y="2448"/>
            <a:chExt cx="364" cy="239"/>
          </a:xfrm>
        </p:grpSpPr>
        <p:pic>
          <p:nvPicPr>
            <p:cNvPr id="4378682" name="Picture 5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7" y="2496"/>
              <a:ext cx="192" cy="1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378683" name="Picture 59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259" y="2448"/>
              <a:ext cx="173" cy="24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378684" name="AutoShape 60"/>
          <p:cNvSpPr>
            <a:spLocks noChangeArrowheads="1"/>
          </p:cNvSpPr>
          <p:nvPr/>
        </p:nvSpPr>
        <p:spPr bwMode="auto">
          <a:xfrm>
            <a:off x="271463" y="3046413"/>
            <a:ext cx="207962" cy="414337"/>
          </a:xfrm>
          <a:prstGeom prst="upArrow">
            <a:avLst>
              <a:gd name="adj1" fmla="val 50000"/>
              <a:gd name="adj2" fmla="val 49809"/>
            </a:avLst>
          </a:prstGeom>
          <a:solidFill>
            <a:srgbClr val="99CCFF"/>
          </a:solidFill>
          <a:ln w="2736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78685" name="Line 61"/>
          <p:cNvSpPr>
            <a:spLocks noChangeShapeType="1"/>
          </p:cNvSpPr>
          <p:nvPr/>
        </p:nvSpPr>
        <p:spPr bwMode="auto">
          <a:xfrm flipV="1">
            <a:off x="4727575" y="1862138"/>
            <a:ext cx="2284413" cy="868362"/>
          </a:xfrm>
          <a:prstGeom prst="line">
            <a:avLst/>
          </a:prstGeom>
          <a:noFill/>
          <a:ln w="36720">
            <a:solidFill>
              <a:srgbClr val="800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378686" name="Picture 6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129338" y="2862263"/>
            <a:ext cx="87312" cy="8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87" name="Picture 6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15188" y="2406650"/>
            <a:ext cx="85725" cy="8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88" name="Picture 6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50088" y="3732213"/>
            <a:ext cx="87312" cy="87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89" name="Picture 65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21300" y="3541713"/>
            <a:ext cx="85725" cy="8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5180013" y="2903538"/>
            <a:ext cx="933450" cy="0"/>
            <a:chOff x="3597" y="2016"/>
            <a:chExt cx="649" cy="0"/>
          </a:xfrm>
        </p:grpSpPr>
        <p:sp>
          <p:nvSpPr>
            <p:cNvPr id="4378691" name="Line 67"/>
            <p:cNvSpPr>
              <a:spLocks noChangeShapeType="1"/>
            </p:cNvSpPr>
            <p:nvPr/>
          </p:nvSpPr>
          <p:spPr bwMode="auto">
            <a:xfrm flipH="1">
              <a:off x="3596" y="2016"/>
              <a:ext cx="547" cy="1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92" name="Line 68"/>
            <p:cNvSpPr>
              <a:spLocks noChangeShapeType="1"/>
            </p:cNvSpPr>
            <p:nvPr/>
          </p:nvSpPr>
          <p:spPr bwMode="auto">
            <a:xfrm>
              <a:off x="4118" y="2016"/>
              <a:ext cx="129" cy="1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5180013" y="2462213"/>
            <a:ext cx="2036762" cy="296862"/>
            <a:chOff x="3597" y="1710"/>
            <a:chExt cx="1415" cy="206"/>
          </a:xfrm>
        </p:grpSpPr>
        <p:sp>
          <p:nvSpPr>
            <p:cNvPr id="4378694" name="Line 70"/>
            <p:cNvSpPr>
              <a:spLocks noChangeShapeType="1"/>
            </p:cNvSpPr>
            <p:nvPr/>
          </p:nvSpPr>
          <p:spPr bwMode="auto">
            <a:xfrm flipH="1">
              <a:off x="3596" y="1748"/>
              <a:ext cx="1184" cy="169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378695" name="Line 71"/>
            <p:cNvSpPr>
              <a:spLocks noChangeShapeType="1"/>
            </p:cNvSpPr>
            <p:nvPr/>
          </p:nvSpPr>
          <p:spPr bwMode="auto">
            <a:xfrm flipV="1">
              <a:off x="4731" y="1709"/>
              <a:ext cx="282" cy="50"/>
            </a:xfrm>
            <a:prstGeom prst="line">
              <a:avLst/>
            </a:prstGeom>
            <a:noFill/>
            <a:ln w="2736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378696" name="Picture 7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757988" y="3770313"/>
            <a:ext cx="85725" cy="8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697" name="Picture 7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66075" y="2235200"/>
            <a:ext cx="85725" cy="8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78698" name="AutoShape 74"/>
          <p:cNvSpPr>
            <a:spLocks noChangeArrowheads="1"/>
          </p:cNvSpPr>
          <p:nvPr/>
        </p:nvSpPr>
        <p:spPr bwMode="auto">
          <a:xfrm>
            <a:off x="684213" y="3240088"/>
            <a:ext cx="4814887" cy="2568575"/>
          </a:xfrm>
          <a:prstGeom prst="cloudCallout">
            <a:avLst>
              <a:gd name="adj1" fmla="val 4764"/>
              <a:gd name="adj2" fmla="val 56560"/>
            </a:avLst>
          </a:prstGeom>
          <a:noFill/>
          <a:ln w="27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78699" name="Picture 7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08425" y="5768975"/>
            <a:ext cx="81915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78700" name="Line 76"/>
          <p:cNvSpPr>
            <a:spLocks noChangeShapeType="1"/>
          </p:cNvSpPr>
          <p:nvPr/>
        </p:nvSpPr>
        <p:spPr bwMode="auto">
          <a:xfrm flipH="1">
            <a:off x="2455863" y="4941888"/>
            <a:ext cx="901700" cy="0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4378701" name="Picture 77" descr="Lego Tribot-001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018463" y="2695575"/>
            <a:ext cx="898525" cy="784225"/>
          </a:xfrm>
          <a:prstGeom prst="rect">
            <a:avLst/>
          </a:prstGeom>
          <a:noFill/>
        </p:spPr>
      </p:pic>
      <p:sp>
        <p:nvSpPr>
          <p:cNvPr id="4378702" name="Line 78"/>
          <p:cNvSpPr>
            <a:spLocks noChangeShapeType="1"/>
          </p:cNvSpPr>
          <p:nvPr/>
        </p:nvSpPr>
        <p:spPr bwMode="auto">
          <a:xfrm flipH="1" flipV="1">
            <a:off x="8032750" y="2295525"/>
            <a:ext cx="552450" cy="622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78703" name="Text Box 79"/>
          <p:cNvSpPr txBox="1">
            <a:spLocks noChangeArrowheads="1"/>
          </p:cNvSpPr>
          <p:nvPr/>
        </p:nvSpPr>
        <p:spPr bwMode="auto">
          <a:xfrm>
            <a:off x="8432800" y="2298700"/>
            <a:ext cx="622300" cy="534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23" tIns="40811" rIns="81623" bIns="40811"/>
          <a:lstStyle/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Robot</a:t>
            </a:r>
          </a:p>
          <a:p>
            <a:pPr algn="l" defTabSz="414338" hangingPunct="0">
              <a:lnSpc>
                <a:spcPct val="87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14338" algn="l"/>
                <a:tab pos="828675" algn="l"/>
                <a:tab pos="1244600" algn="l"/>
                <a:tab pos="1658938" algn="l"/>
                <a:tab pos="2073275" algn="l"/>
                <a:tab pos="2487613" algn="l"/>
                <a:tab pos="2903538" algn="l"/>
                <a:tab pos="3317875" algn="l"/>
                <a:tab pos="3732213" algn="l"/>
                <a:tab pos="4146550" algn="l"/>
                <a:tab pos="4562475" algn="l"/>
                <a:tab pos="4976813" algn="l"/>
                <a:tab pos="5387975" algn="l"/>
                <a:tab pos="5805488" algn="l"/>
                <a:tab pos="6221413" algn="l"/>
                <a:tab pos="6635750" algn="l"/>
                <a:tab pos="7046913" algn="l"/>
                <a:tab pos="7462838" algn="l"/>
                <a:tab pos="7880350" algn="l"/>
                <a:tab pos="8294688" algn="l"/>
              </a:tabLst>
            </a:pPr>
            <a:r>
              <a:rPr lang="en-GB" sz="1100">
                <a:solidFill>
                  <a:srgbClr val="000000"/>
                </a:solidFill>
                <a:latin typeface="Arial" pitchFamily="34" charset="0"/>
                <a:ea typeface="MS Gothic" pitchFamily="49" charset="-128"/>
              </a:rPr>
              <a:t>Tribot</a:t>
            </a:r>
          </a:p>
        </p:txBody>
      </p:sp>
      <p:pic>
        <p:nvPicPr>
          <p:cNvPr id="4378704" name="Picture 80" descr="Lego Tribot-00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932488" y="63500"/>
            <a:ext cx="2708275" cy="1733550"/>
          </a:xfrm>
          <a:prstGeom prst="rect">
            <a:avLst/>
          </a:prstGeom>
          <a:noFill/>
        </p:spPr>
      </p:pic>
      <p:pic>
        <p:nvPicPr>
          <p:cNvPr id="4378705" name="Picture 81" descr="Lego Tribot-00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081338" y="57150"/>
            <a:ext cx="2695575" cy="1743075"/>
          </a:xfrm>
          <a:prstGeom prst="rect">
            <a:avLst/>
          </a:prstGeom>
          <a:noFill/>
        </p:spPr>
      </p:pic>
      <p:pic>
        <p:nvPicPr>
          <p:cNvPr id="4378706" name="Picture 8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36688" y="2049463"/>
            <a:ext cx="819150" cy="701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378707" name="Picture 83" descr="Lego Tribot-00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312863" y="2903538"/>
            <a:ext cx="314325" cy="346075"/>
          </a:xfrm>
          <a:prstGeom prst="rect">
            <a:avLst/>
          </a:prstGeom>
          <a:noFill/>
        </p:spPr>
      </p:pic>
      <p:pic>
        <p:nvPicPr>
          <p:cNvPr id="4378708" name="Picture 84" descr="Lego Tribot-00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5951538" y="5668963"/>
            <a:ext cx="269875" cy="352425"/>
          </a:xfrm>
          <a:prstGeom prst="rect">
            <a:avLst/>
          </a:prstGeom>
          <a:noFill/>
        </p:spPr>
      </p:pic>
      <p:pic>
        <p:nvPicPr>
          <p:cNvPr id="4378709" name="Picture 85" descr="Lego Tribot-00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989013" y="1962150"/>
            <a:ext cx="269875" cy="352425"/>
          </a:xfrm>
          <a:prstGeom prst="rect">
            <a:avLst/>
          </a:prstGeom>
          <a:noFill/>
        </p:spPr>
      </p:pic>
      <p:pic>
        <p:nvPicPr>
          <p:cNvPr id="4378710" name="Picture 86" descr="Lego Tribot-006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154113" y="5751513"/>
            <a:ext cx="268287" cy="354012"/>
          </a:xfrm>
          <a:prstGeom prst="rect">
            <a:avLst/>
          </a:prstGeom>
          <a:noFill/>
        </p:spPr>
      </p:pic>
      <p:pic>
        <p:nvPicPr>
          <p:cNvPr id="4378711" name="Picture 87" descr="Lego Tribot-00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966913" y="5461000"/>
            <a:ext cx="314325" cy="346075"/>
          </a:xfrm>
          <a:prstGeom prst="rect">
            <a:avLst/>
          </a:prstGeom>
          <a:noFill/>
        </p:spPr>
      </p:pic>
      <p:pic>
        <p:nvPicPr>
          <p:cNvPr id="4378712" name="Picture 88" descr="Lego Tribot-007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4371975" y="5391150"/>
            <a:ext cx="314325" cy="346075"/>
          </a:xfrm>
          <a:prstGeom prst="rect">
            <a:avLst/>
          </a:prstGeom>
          <a:noFill/>
        </p:spPr>
      </p:pic>
      <p:pic>
        <p:nvPicPr>
          <p:cNvPr id="4378713" name="Picture 89" descr="Lego Tribot-00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201613" y="69850"/>
            <a:ext cx="2695575" cy="1741488"/>
          </a:xfrm>
          <a:prstGeom prst="rect">
            <a:avLst/>
          </a:prstGeom>
          <a:noFill/>
        </p:spPr>
      </p:pic>
      <p:pic>
        <p:nvPicPr>
          <p:cNvPr id="4378714" name="Picture 90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12725" y="120650"/>
            <a:ext cx="2690813" cy="1687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1" name="TextBox 90"/>
          <p:cNvSpPr txBox="1"/>
          <p:nvPr/>
        </p:nvSpPr>
        <p:spPr>
          <a:xfrm>
            <a:off x="2819400" y="6519446"/>
            <a:ext cx="3998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architecture developed for QuakeSim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300" dirty="0"/>
              <a:t>Web 2.0 Systems like Grids have Portals, Services, Resources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1143000"/>
          </a:xfrm>
        </p:spPr>
        <p:txBody>
          <a:bodyPr/>
          <a:lstStyle/>
          <a:p>
            <a:r>
              <a:rPr lang="en-US" dirty="0"/>
              <a:t>Captures the incredible development of interactive Web sites enabling people to create and collaborate </a:t>
            </a:r>
          </a:p>
        </p:txBody>
      </p:sp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44638"/>
            <a:ext cx="7848600" cy="5313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838200"/>
          </a:xfrm>
        </p:spPr>
        <p:txBody>
          <a:bodyPr/>
          <a:lstStyle/>
          <a:p>
            <a:r>
              <a:rPr lang="en-US" dirty="0" smtClean="0"/>
              <a:t>What are Clouds?</a:t>
            </a:r>
            <a:endParaRPr lang="en-US" dirty="0"/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are “</a:t>
            </a:r>
            <a:r>
              <a:rPr lang="en-US" dirty="0" smtClean="0">
                <a:solidFill>
                  <a:srgbClr val="FFFF00"/>
                </a:solidFill>
              </a:rPr>
              <a:t>Virtual Clusters</a:t>
            </a:r>
            <a:r>
              <a:rPr lang="en-US" dirty="0" smtClean="0"/>
              <a:t>” (maybe “Virtual Grids”) of usually “</a:t>
            </a:r>
            <a:r>
              <a:rPr lang="en-US" dirty="0" smtClean="0">
                <a:solidFill>
                  <a:srgbClr val="FFFF00"/>
                </a:solidFill>
              </a:rPr>
              <a:t>Virtual Machines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They may cross administrative domains or may “just be a single cluster”; the </a:t>
            </a:r>
            <a:r>
              <a:rPr lang="en-US" dirty="0" smtClean="0">
                <a:solidFill>
                  <a:srgbClr val="FFFF00"/>
                </a:solidFill>
              </a:rPr>
              <a:t>user cannot and does not want to know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VMware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FFFF00"/>
                </a:solidFill>
              </a:rPr>
              <a:t>Xen</a:t>
            </a:r>
            <a:r>
              <a:rPr lang="en-US" dirty="0" smtClean="0"/>
              <a:t> .. virtualize a </a:t>
            </a:r>
            <a:r>
              <a:rPr lang="en-US" dirty="0" smtClean="0">
                <a:solidFill>
                  <a:srgbClr val="FFFF00"/>
                </a:solidFill>
              </a:rPr>
              <a:t>single</a:t>
            </a:r>
            <a:r>
              <a:rPr lang="en-US" dirty="0" smtClean="0"/>
              <a:t> machine and service (</a:t>
            </a:r>
            <a:r>
              <a:rPr lang="en-US" dirty="0" smtClean="0">
                <a:solidFill>
                  <a:srgbClr val="FFFF00"/>
                </a:solidFill>
              </a:rPr>
              <a:t>grid</a:t>
            </a:r>
            <a:r>
              <a:rPr lang="en-US" dirty="0" smtClean="0"/>
              <a:t>) architectures virtualize </a:t>
            </a:r>
            <a:r>
              <a:rPr lang="en-US" dirty="0" smtClean="0">
                <a:solidFill>
                  <a:srgbClr val="FFFF00"/>
                </a:solidFill>
              </a:rPr>
              <a:t>across </a:t>
            </a:r>
            <a:r>
              <a:rPr lang="en-US" dirty="0" smtClean="0"/>
              <a:t>machines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support </a:t>
            </a:r>
            <a:r>
              <a:rPr lang="en-US" dirty="0" smtClean="0">
                <a:solidFill>
                  <a:srgbClr val="FFFF00"/>
                </a:solidFill>
              </a:rPr>
              <a:t>access </a:t>
            </a:r>
            <a:r>
              <a:rPr lang="en-US" dirty="0" smtClean="0"/>
              <a:t>to (</a:t>
            </a:r>
            <a:r>
              <a:rPr lang="en-US" dirty="0" smtClean="0">
                <a:solidFill>
                  <a:srgbClr val="FFFF00"/>
                </a:solidFill>
              </a:rPr>
              <a:t>lease</a:t>
            </a:r>
            <a:r>
              <a:rPr lang="en-US" dirty="0" smtClean="0"/>
              <a:t> of) </a:t>
            </a:r>
            <a:r>
              <a:rPr lang="en-US" dirty="0" smtClean="0">
                <a:solidFill>
                  <a:srgbClr val="FFFF00"/>
                </a:solidFill>
              </a:rPr>
              <a:t>computer instances</a:t>
            </a:r>
          </a:p>
          <a:p>
            <a:pPr lvl="1"/>
            <a:r>
              <a:rPr lang="en-US" dirty="0" smtClean="0"/>
              <a:t>Instances accept data and job descriptions (code) and return results that are data and status flags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can be built from </a:t>
            </a:r>
            <a:r>
              <a:rPr lang="en-US" dirty="0" smtClean="0">
                <a:solidFill>
                  <a:srgbClr val="FFFF00"/>
                </a:solidFill>
              </a:rPr>
              <a:t>Grids</a:t>
            </a:r>
            <a:r>
              <a:rPr lang="en-US" dirty="0" smtClean="0"/>
              <a:t> but will hide this from user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designed to build </a:t>
            </a:r>
            <a:r>
              <a:rPr lang="en-US" dirty="0" smtClean="0">
                <a:solidFill>
                  <a:srgbClr val="FFFF00"/>
                </a:solidFill>
              </a:rPr>
              <a:t>100 times larger </a:t>
            </a:r>
            <a:r>
              <a:rPr lang="en-US" dirty="0" smtClean="0"/>
              <a:t>data centers</a:t>
            </a:r>
          </a:p>
          <a:p>
            <a:r>
              <a:rPr lang="en-US" dirty="0" smtClean="0"/>
              <a:t>Clouds support </a:t>
            </a:r>
            <a:r>
              <a:rPr lang="en-US" dirty="0" smtClean="0">
                <a:solidFill>
                  <a:srgbClr val="FFFF00"/>
                </a:solidFill>
              </a:rPr>
              <a:t>green computing</a:t>
            </a:r>
            <a:r>
              <a:rPr lang="en-US" dirty="0" smtClean="0"/>
              <a:t> by supporting remote location where operations including power cheaper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Web 2.0 and Clouds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8991600" cy="5410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Grids</a:t>
            </a:r>
            <a:r>
              <a:rPr lang="en-US" dirty="0" smtClean="0"/>
              <a:t> are no more but most of what we did is reusable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Clouds</a:t>
            </a:r>
            <a:r>
              <a:rPr lang="en-US" dirty="0" smtClean="0"/>
              <a:t> are </a:t>
            </a:r>
            <a:r>
              <a:rPr lang="en-US" dirty="0" smtClean="0">
                <a:solidFill>
                  <a:srgbClr val="FFFF00"/>
                </a:solidFill>
              </a:rPr>
              <a:t>designed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heterogeneous</a:t>
            </a:r>
            <a:r>
              <a:rPr lang="en-US" dirty="0" smtClean="0"/>
              <a:t> (for functionality) scalable distributed systems whereas </a:t>
            </a:r>
            <a:r>
              <a:rPr lang="en-US" dirty="0" smtClean="0">
                <a:solidFill>
                  <a:srgbClr val="FFFF00"/>
                </a:solidFill>
              </a:rPr>
              <a:t>Grids</a:t>
            </a:r>
            <a:r>
              <a:rPr lang="en-US" dirty="0" smtClean="0"/>
              <a:t> integrate </a:t>
            </a:r>
            <a:r>
              <a:rPr lang="en-US" dirty="0" smtClean="0">
                <a:solidFill>
                  <a:srgbClr val="FFFF00"/>
                </a:solidFill>
              </a:rPr>
              <a:t>a priori heterogeneous</a:t>
            </a:r>
            <a:r>
              <a:rPr lang="en-US" dirty="0" smtClean="0"/>
              <a:t> (for politics) systems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Clouds</a:t>
            </a:r>
            <a:r>
              <a:rPr lang="en-US" sz="2200" dirty="0" smtClean="0"/>
              <a:t> should be </a:t>
            </a:r>
            <a:r>
              <a:rPr lang="en-US" sz="2200" dirty="0" smtClean="0">
                <a:solidFill>
                  <a:srgbClr val="FFFF00"/>
                </a:solidFill>
              </a:rPr>
              <a:t>easier to use</a:t>
            </a:r>
            <a:r>
              <a:rPr lang="en-US" sz="2200" dirty="0" smtClean="0"/>
              <a:t>, </a:t>
            </a:r>
            <a:br>
              <a:rPr lang="en-US" sz="2200" dirty="0" smtClean="0"/>
            </a:br>
            <a:r>
              <a:rPr lang="en-US" sz="2200" dirty="0" smtClean="0"/>
              <a:t>cheaper, faster and scale to larger</a:t>
            </a:r>
            <a:br>
              <a:rPr lang="en-US" sz="2200" dirty="0" smtClean="0"/>
            </a:br>
            <a:r>
              <a:rPr lang="en-US" sz="2200" dirty="0" smtClean="0"/>
              <a:t> sizes than Grids 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Grids</a:t>
            </a:r>
            <a:r>
              <a:rPr lang="en-US" sz="2200" dirty="0" smtClean="0"/>
              <a:t> assume you can’t design </a:t>
            </a:r>
            <a:br>
              <a:rPr lang="en-US" sz="2200" dirty="0" smtClean="0"/>
            </a:br>
            <a:r>
              <a:rPr lang="en-US" sz="2200" dirty="0" smtClean="0"/>
              <a:t>system but rather must accept </a:t>
            </a:r>
            <a:br>
              <a:rPr lang="en-US" sz="2200" dirty="0" smtClean="0"/>
            </a:br>
            <a:r>
              <a:rPr lang="en-US" sz="2200" dirty="0" smtClean="0"/>
              <a:t>results of N </a:t>
            </a:r>
            <a:r>
              <a:rPr lang="en-US" sz="2200" dirty="0" smtClean="0">
                <a:solidFill>
                  <a:srgbClr val="FFFF00"/>
                </a:solidFill>
              </a:rPr>
              <a:t>independent </a:t>
            </a:r>
            <a:br>
              <a:rPr lang="en-US" sz="2200" dirty="0" smtClean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rgbClr val="FFFF00"/>
                </a:solidFill>
              </a:rPr>
              <a:t>supercomputer funding calls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SaaS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Software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IaaS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Infrastructure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sz="2200" dirty="0" smtClean="0"/>
              <a:t>or </a:t>
            </a:r>
            <a:r>
              <a:rPr lang="en-US" sz="2200" dirty="0" smtClean="0">
                <a:solidFill>
                  <a:srgbClr val="FFFF00"/>
                </a:solidFill>
              </a:rPr>
              <a:t>HaaS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Hardware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</a:t>
            </a:r>
          </a:p>
          <a:p>
            <a:r>
              <a:rPr lang="en-US" sz="2200" dirty="0" smtClean="0">
                <a:solidFill>
                  <a:srgbClr val="FFFF00"/>
                </a:solidFill>
              </a:rPr>
              <a:t>PaaS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FF00"/>
                </a:solidFill>
              </a:rPr>
              <a:t>Platform</a:t>
            </a:r>
            <a:r>
              <a:rPr lang="en-US" sz="2200" dirty="0" smtClean="0"/>
              <a:t> as a </a:t>
            </a:r>
            <a:r>
              <a:rPr lang="en-US" sz="2200" dirty="0" smtClean="0">
                <a:solidFill>
                  <a:srgbClr val="FFFF00"/>
                </a:solidFill>
              </a:rPr>
              <a:t>Service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delivers </a:t>
            </a:r>
            <a:r>
              <a:rPr lang="en-US" sz="2200" dirty="0" smtClean="0">
                <a:solidFill>
                  <a:srgbClr val="FFFF00"/>
                </a:solidFill>
              </a:rPr>
              <a:t>SaaS on IaaS</a:t>
            </a:r>
            <a:endParaRPr lang="en-US" sz="22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02C606-098A-47A5-B85F-3A7240FEB22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124354" name="Picture 2" descr="C:\Documents and Settings\Geoffrey Fox\Desktop\cloudcomputinggraphic.jpeg"/>
          <p:cNvPicPr>
            <a:picLocks noChangeAspect="1" noChangeArrowheads="1"/>
          </p:cNvPicPr>
          <p:nvPr/>
        </p:nvPicPr>
        <p:blipFill>
          <a:blip r:embed="rId3"/>
          <a:srcRect b="14118"/>
          <a:stretch>
            <a:fillRect/>
          </a:stretch>
        </p:blipFill>
        <p:spPr bwMode="auto">
          <a:xfrm>
            <a:off x="4581525" y="2686050"/>
            <a:ext cx="456247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Apex">
  <a:themeElements>
    <a:clrScheme name="Apex 1">
      <a:dk1>
        <a:srgbClr val="000000"/>
      </a:dk1>
      <a:lt1>
        <a:srgbClr val="EFEFEF"/>
      </a:lt1>
      <a:dk2>
        <a:srgbClr val="000000"/>
      </a:dk2>
      <a:lt2>
        <a:srgbClr val="F5F5F5"/>
      </a:lt2>
      <a:accent1>
        <a:srgbClr val="DDDDDD"/>
      </a:accent1>
      <a:accent2>
        <a:srgbClr val="B2B2B2"/>
      </a:accent2>
      <a:accent3>
        <a:srgbClr val="AAAAAA"/>
      </a:accent3>
      <a:accent4>
        <a:srgbClr val="CCCCCC"/>
      </a:accent4>
      <a:accent5>
        <a:srgbClr val="EBEBEB"/>
      </a:accent5>
      <a:accent6>
        <a:srgbClr val="A1A1A1"/>
      </a:accent6>
      <a:hlink>
        <a:srgbClr val="0066CC"/>
      </a:hlink>
      <a:folHlink>
        <a:srgbClr val="919191"/>
      </a:folHlink>
    </a:clrScheme>
    <a:fontScheme name="Apex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pex 1">
        <a:dk1>
          <a:srgbClr val="000000"/>
        </a:dk1>
        <a:lt1>
          <a:srgbClr val="EFEFEF"/>
        </a:lt1>
        <a:dk2>
          <a:srgbClr val="000000"/>
        </a:dk2>
        <a:lt2>
          <a:srgbClr val="F5F5F5"/>
        </a:lt2>
        <a:accent1>
          <a:srgbClr val="DDDDDD"/>
        </a:accent1>
        <a:accent2>
          <a:srgbClr val="B2B2B2"/>
        </a:accent2>
        <a:accent3>
          <a:srgbClr val="AAAAAA"/>
        </a:accent3>
        <a:accent4>
          <a:srgbClr val="CCCCCC"/>
        </a:accent4>
        <a:accent5>
          <a:srgbClr val="EBEBEB"/>
        </a:accent5>
        <a:accent6>
          <a:srgbClr val="A1A1A1"/>
        </a:accent6>
        <a:hlink>
          <a:srgbClr val="0066CC"/>
        </a:hlink>
        <a:folHlink>
          <a:srgbClr val="9191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INTL">
  <a:themeElements>
    <a:clrScheme name="INT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ataStream">
  <a:themeElements>
    <a:clrScheme name="">
      <a:dk1>
        <a:srgbClr val="000066"/>
      </a:dk1>
      <a:lt1>
        <a:srgbClr val="FFFFFF"/>
      </a:lt1>
      <a:dk2>
        <a:srgbClr val="0034FF"/>
      </a:dk2>
      <a:lt2>
        <a:srgbClr val="FFCC00"/>
      </a:lt2>
      <a:accent1>
        <a:srgbClr val="FFCC00"/>
      </a:accent1>
      <a:accent2>
        <a:srgbClr val="9933FF"/>
      </a:accent2>
      <a:accent3>
        <a:srgbClr val="AAAEFF"/>
      </a:accent3>
      <a:accent4>
        <a:srgbClr val="DADADA"/>
      </a:accent4>
      <a:accent5>
        <a:srgbClr val="FFE2AA"/>
      </a:accent5>
      <a:accent6>
        <a:srgbClr val="8A2DE7"/>
      </a:accent6>
      <a:hlink>
        <a:srgbClr val="66CC33"/>
      </a:hlink>
      <a:folHlink>
        <a:srgbClr val="FF6600"/>
      </a:folHlink>
    </a:clrScheme>
    <a:fontScheme name="2_DataStream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ataStrea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ataStrea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ataStrea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Globe">
  <a:themeElements>
    <a:clrScheme name="5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5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Times New Roman"/>
        <a:ea typeface="Arial Unicode MS"/>
        <a:cs typeface="Arial Unicode MS"/>
      </a:majorFont>
      <a:minorFont>
        <a:latin typeface="Times New Roman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Globe">
  <a:themeElements>
    <a:clrScheme name="6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6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31627</TotalTime>
  <Words>1448</Words>
  <Application>Microsoft PowerPoint</Application>
  <PresentationFormat>On-screen Show (4:3)</PresentationFormat>
  <Paragraphs>253</Paragraphs>
  <Slides>29</Slides>
  <Notes>29</Notes>
  <HiddenSlides>0</HiddenSlides>
  <MMClips>0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Globe</vt:lpstr>
      <vt:lpstr>Blue_HP_Light</vt:lpstr>
      <vt:lpstr>1_NPACI/SDSC (logo) template</vt:lpstr>
      <vt:lpstr>DataStream</vt:lpstr>
      <vt:lpstr>4_Globe</vt:lpstr>
      <vt:lpstr>2_DataStream</vt:lpstr>
      <vt:lpstr>5_Globe</vt:lpstr>
      <vt:lpstr>8_Default Design</vt:lpstr>
      <vt:lpstr>6_Globe</vt:lpstr>
      <vt:lpstr>7_Globe</vt:lpstr>
      <vt:lpstr>Office Theme</vt:lpstr>
      <vt:lpstr>Apex</vt:lpstr>
      <vt:lpstr>1_Globe</vt:lpstr>
      <vt:lpstr>INTL</vt:lpstr>
      <vt:lpstr>Default Design</vt:lpstr>
      <vt:lpstr>PhotoImpact</vt:lpstr>
      <vt:lpstr>Technology Futures for ACES: Clouds Web2.0 and Multicore  </vt:lpstr>
      <vt:lpstr>Slide 2</vt:lpstr>
      <vt:lpstr>Polar Grid goes to Greenland</vt:lpstr>
      <vt:lpstr>The Sensors on the Fun Grid</vt:lpstr>
      <vt:lpstr>Data from the Robot RFID Sensors</vt:lpstr>
      <vt:lpstr>Slide 6</vt:lpstr>
      <vt:lpstr>Web 2.0 Systems like Grids have Portals, Services, Resources</vt:lpstr>
      <vt:lpstr>What are Clouds?</vt:lpstr>
      <vt:lpstr>Web 2.0 and Clouds</vt:lpstr>
      <vt:lpstr>Some Small Cloud Companies</vt:lpstr>
      <vt:lpstr>The Big Players!</vt:lpstr>
      <vt:lpstr>Cloud References</vt:lpstr>
      <vt:lpstr>Web2.0 Offers</vt:lpstr>
      <vt:lpstr>MSI-CIEC Web 2.0 Research Matching Portal</vt:lpstr>
      <vt:lpstr>Web 2.0 and Web Services</vt:lpstr>
      <vt:lpstr>Distribution of APIs and Mashups per Protocol</vt:lpstr>
      <vt:lpstr>Too much Computing?</vt:lpstr>
      <vt:lpstr>Intel’s Projection</vt:lpstr>
      <vt:lpstr>Intel’s Application Stack</vt:lpstr>
      <vt:lpstr>Too much Data to the Rescue?</vt:lpstr>
      <vt:lpstr>Slide 21</vt:lpstr>
      <vt:lpstr>Mashups v Workflow?</vt:lpstr>
      <vt:lpstr>Major Companies entering mashup  area</vt:lpstr>
      <vt:lpstr>Google MapReduce Simplified Data Processing on Clusters/Clouds</vt:lpstr>
      <vt:lpstr>Slide 25</vt:lpstr>
      <vt:lpstr>Web 2.0 Mashups and APIs</vt:lpstr>
      <vt:lpstr>The List of Web 2.0 API’s</vt:lpstr>
      <vt:lpstr>Typical Google Gadget Structure</vt:lpstr>
      <vt:lpstr>Please submit a paper and/or workshop proposal to eScience 2008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464</cp:revision>
  <dcterms:created xsi:type="dcterms:W3CDTF">1601-01-01T00:00:00Z</dcterms:created>
  <dcterms:modified xsi:type="dcterms:W3CDTF">2008-10-24T06:48:06Z</dcterms:modified>
</cp:coreProperties>
</file>