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71" r:id="rId4"/>
    <p:sldId id="278" r:id="rId5"/>
    <p:sldId id="317" r:id="rId6"/>
    <p:sldId id="292" r:id="rId7"/>
    <p:sldId id="300" r:id="rId8"/>
    <p:sldId id="301" r:id="rId9"/>
    <p:sldId id="302" r:id="rId10"/>
    <p:sldId id="308" r:id="rId11"/>
    <p:sldId id="303" r:id="rId12"/>
    <p:sldId id="273" r:id="rId13"/>
    <p:sldId id="291" r:id="rId14"/>
    <p:sldId id="272" r:id="rId15"/>
    <p:sldId id="309" r:id="rId16"/>
    <p:sldId id="305" r:id="rId17"/>
    <p:sldId id="306" r:id="rId18"/>
    <p:sldId id="307" r:id="rId19"/>
    <p:sldId id="296" r:id="rId20"/>
    <p:sldId id="297" r:id="rId21"/>
    <p:sldId id="304" r:id="rId22"/>
    <p:sldId id="288" r:id="rId23"/>
    <p:sldId id="281" r:id="rId24"/>
    <p:sldId id="285" r:id="rId25"/>
    <p:sldId id="287" r:id="rId26"/>
    <p:sldId id="289" r:id="rId27"/>
    <p:sldId id="310" r:id="rId28"/>
    <p:sldId id="311" r:id="rId29"/>
    <p:sldId id="312" r:id="rId30"/>
    <p:sldId id="313" r:id="rId31"/>
    <p:sldId id="315" r:id="rId32"/>
    <p:sldId id="274" r:id="rId33"/>
    <p:sldId id="269" r:id="rId34"/>
    <p:sldId id="316" r:id="rId35"/>
    <p:sldId id="320" r:id="rId36"/>
    <p:sldId id="298" r:id="rId37"/>
    <p:sldId id="318" r:id="rId38"/>
    <p:sldId id="319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7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27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jyounge\kvm-singlenode-performa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home\ajyounge\ajyounge-github\14-md-gdr-poster\lammps_kvm_sca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Z:\home\ajyounge\ajyounge-github\14-md-gdr-poster\lammps_kvm_sca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root:Users:supun:Library:Application%20Support:Microsoft:Office:User%20Templates:My%20Templates:JZlibOutp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Sysbench</a:t>
            </a:r>
            <a:r>
              <a:rPr lang="en-US" baseline="0"/>
              <a:t> CPU Benchmark (Primes)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Sheet1!$D$13</c:f>
              <c:strCache>
                <c:ptCount val="1"/>
                <c:pt idx="0">
                  <c:v>KVM </c:v>
                </c:pt>
              </c:strCache>
            </c:strRef>
          </c:tx>
          <c:invertIfNegative val="0"/>
          <c:cat>
            <c:numRef>
              <c:f>Sheet1!$C$14:$C$21</c:f>
              <c:numCache>
                <c:formatCode>General</c:formatCode>
                <c:ptCount val="8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</c:numCache>
            </c:numRef>
          </c:cat>
          <c:val>
            <c:numRef>
              <c:f>Sheet1!$D$14:$D$21</c:f>
              <c:numCache>
                <c:formatCode>General</c:formatCode>
                <c:ptCount val="8"/>
                <c:pt idx="0">
                  <c:v>1.6935</c:v>
                </c:pt>
                <c:pt idx="1">
                  <c:v>4.3022</c:v>
                </c:pt>
                <c:pt idx="2">
                  <c:v>7.4526000000000003</c:v>
                </c:pt>
                <c:pt idx="3">
                  <c:v>11.034700000000001</c:v>
                </c:pt>
                <c:pt idx="4">
                  <c:v>14.9559</c:v>
                </c:pt>
                <c:pt idx="5">
                  <c:v>19.217199999999998</c:v>
                </c:pt>
                <c:pt idx="6">
                  <c:v>23.674099999999999</c:v>
                </c:pt>
                <c:pt idx="7">
                  <c:v>28.4772</c:v>
                </c:pt>
              </c:numCache>
            </c:numRef>
          </c:val>
        </c:ser>
        <c:ser>
          <c:idx val="1"/>
          <c:order val="1"/>
          <c:tx>
            <c:strRef>
              <c:f>Sheet1!$E$13</c:f>
              <c:strCache>
                <c:ptCount val="1"/>
                <c:pt idx="0">
                  <c:v>Native</c:v>
                </c:pt>
              </c:strCache>
            </c:strRef>
          </c:tx>
          <c:invertIfNegative val="0"/>
          <c:cat>
            <c:numRef>
              <c:f>Sheet1!$C$14:$C$21</c:f>
              <c:numCache>
                <c:formatCode>General</c:formatCode>
                <c:ptCount val="8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</c:numCache>
            </c:numRef>
          </c:cat>
          <c:val>
            <c:numRef>
              <c:f>Sheet1!$E$14:$E$21</c:f>
              <c:numCache>
                <c:formatCode>General</c:formatCode>
                <c:ptCount val="8"/>
                <c:pt idx="0">
                  <c:v>1.6814</c:v>
                </c:pt>
                <c:pt idx="1">
                  <c:v>4.2778</c:v>
                </c:pt>
                <c:pt idx="2">
                  <c:v>7.4010999999999996</c:v>
                </c:pt>
                <c:pt idx="3">
                  <c:v>10.9613</c:v>
                </c:pt>
                <c:pt idx="4">
                  <c:v>14.8696</c:v>
                </c:pt>
                <c:pt idx="5">
                  <c:v>19.103000000000002</c:v>
                </c:pt>
                <c:pt idx="6">
                  <c:v>23.519600000000001</c:v>
                </c:pt>
                <c:pt idx="7">
                  <c:v>28.280999999999999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432528"/>
        <c:axId val="304432920"/>
      </c:barChart>
      <c:catAx>
        <c:axId val="304432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Problem</a:t>
                </a:r>
                <a:r>
                  <a:rPr lang="en-US" baseline="0"/>
                  <a:t> Size (primes)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4432920"/>
        <c:crosses val="autoZero"/>
        <c:auto val="1"/>
        <c:lblAlgn val="ctr"/>
        <c:lblOffset val="100"/>
        <c:noMultiLvlLbl val="0"/>
      </c:catAx>
      <c:valAx>
        <c:axId val="3044329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Seconds (lower is better)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4432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LAMMPS Lennard-Jones Performance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VM 32c/4g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('8 &amp;&amp; 1 PPN'!$B$2,'8 &amp;&amp; 1 PPN'!$B$6,'8 &amp;&amp; 1 PPN'!$B$10,'8 &amp;&amp; 1 PPN'!$B$14,'8 &amp;&amp; 1 PPN'!$B$18,'8 &amp;&amp; 1 PPN'!$B$22,'8 &amp;&amp; 1 PPN'!$B$26,'8 &amp;&amp; 1 PPN'!$B$30,'8 &amp;&amp; 1 PPN'!$B$34,'8 &amp;&amp; 1 PPN'!$B$38,'8 &amp;&amp; 1 PPN'!$B$42)</c:f>
              <c:strCache>
                <c:ptCount val="11"/>
                <c:pt idx="0">
                  <c:v>2k</c:v>
                </c:pt>
                <c:pt idx="1">
                  <c:v>4k</c:v>
                </c:pt>
                <c:pt idx="2">
                  <c:v>8k</c:v>
                </c:pt>
                <c:pt idx="3">
                  <c:v>16k</c:v>
                </c:pt>
                <c:pt idx="4">
                  <c:v>32k</c:v>
                </c:pt>
                <c:pt idx="5">
                  <c:v>64k</c:v>
                </c:pt>
                <c:pt idx="6">
                  <c:v>128k</c:v>
                </c:pt>
                <c:pt idx="7">
                  <c:v>256k</c:v>
                </c:pt>
                <c:pt idx="8">
                  <c:v>512k</c:v>
                </c:pt>
                <c:pt idx="9">
                  <c:v>1024k</c:v>
                </c:pt>
                <c:pt idx="10">
                  <c:v>2048k</c:v>
                </c:pt>
              </c:strCache>
            </c:strRef>
          </c:cat>
          <c:val>
            <c:numRef>
              <c:f>('8 &amp;&amp; 1 PPN'!$I$5,'8 &amp;&amp; 1 PPN'!$I$9,'8 &amp;&amp; 1 PPN'!$I$13,'8 &amp;&amp; 1 PPN'!$I$17,'8 &amp;&amp; 1 PPN'!$I$21,'8 &amp;&amp; 1 PPN'!$I$25,'8 &amp;&amp; 1 PPN'!$I$29,'8 &amp;&amp; 1 PPN'!$I$33,'8 &amp;&amp; 1 PPN'!$I$37,'8 &amp;&amp; 1 PPN'!$I$41,'8 &amp;&amp; 1 PPN'!$I$45)</c:f>
              <c:numCache>
                <c:formatCode>General</c:formatCode>
                <c:ptCount val="11"/>
                <c:pt idx="0">
                  <c:v>1826160.61943</c:v>
                </c:pt>
                <c:pt idx="1">
                  <c:v>3780356.5210899999</c:v>
                </c:pt>
                <c:pt idx="2">
                  <c:v>6383043.8833900001</c:v>
                </c:pt>
                <c:pt idx="3">
                  <c:v>12243293.703600001</c:v>
                </c:pt>
                <c:pt idx="4">
                  <c:v>26620644.339299999</c:v>
                </c:pt>
                <c:pt idx="5">
                  <c:v>38057533.718099996</c:v>
                </c:pt>
                <c:pt idx="6">
                  <c:v>57630902.569899999</c:v>
                </c:pt>
                <c:pt idx="7">
                  <c:v>80893949.634100005</c:v>
                </c:pt>
                <c:pt idx="8">
                  <c:v>93362800.438299999</c:v>
                </c:pt>
                <c:pt idx="9">
                  <c:v>94360168.0493</c:v>
                </c:pt>
                <c:pt idx="10">
                  <c:v>114441894.64399999</c:v>
                </c:pt>
              </c:numCache>
            </c:numRef>
          </c:val>
          <c:smooth val="0"/>
        </c:ser>
        <c:ser>
          <c:idx val="2"/>
          <c:order val="1"/>
          <c:tx>
            <c:v>Base 32c/4g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triangle"/>
            <c:size val="8"/>
            <c:spPr>
              <a:solidFill>
                <a:schemeClr val="accent1">
                  <a:lumMod val="75000"/>
                </a:schemeClr>
              </a:solidFill>
              <a:ln>
                <a:noFill/>
                <a:round/>
              </a:ln>
            </c:spPr>
          </c:marker>
          <c:val>
            <c:numRef>
              <c:f>('8 &amp;&amp; 1 PPN'!$N$5,'8 &amp;&amp; 1 PPN'!$N$9,'8 &amp;&amp; 1 PPN'!$N$13,'8 &amp;&amp; 1 PPN'!$N$17,'8 &amp;&amp; 1 PPN'!$N$21,'8 &amp;&amp; 1 PPN'!$N$25,'8 &amp;&amp; 1 PPN'!$N$29,'8 &amp;&amp; 1 PPN'!$N$33,'8 &amp;&amp; 1 PPN'!$N$37,'8 &amp;&amp; 1 PPN'!$N$41,'8 &amp;&amp; 1 PPN'!$N$45)</c:f>
              <c:numCache>
                <c:formatCode>General</c:formatCode>
                <c:ptCount val="11"/>
                <c:pt idx="0">
                  <c:v>1923218.49627</c:v>
                </c:pt>
                <c:pt idx="1">
                  <c:v>3764315.4344600001</c:v>
                </c:pt>
                <c:pt idx="2">
                  <c:v>6590475.3596700002</c:v>
                </c:pt>
                <c:pt idx="3">
                  <c:v>12231835.1559</c:v>
                </c:pt>
                <c:pt idx="4">
                  <c:v>25776366.3057</c:v>
                </c:pt>
                <c:pt idx="5">
                  <c:v>42870584.460699998</c:v>
                </c:pt>
                <c:pt idx="6">
                  <c:v>54191840.448399998</c:v>
                </c:pt>
                <c:pt idx="7">
                  <c:v>82581827.680800006</c:v>
                </c:pt>
                <c:pt idx="8">
                  <c:v>93412554.435699999</c:v>
                </c:pt>
                <c:pt idx="9">
                  <c:v>98844336.028600007</c:v>
                </c:pt>
                <c:pt idx="10">
                  <c:v>118301988.598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427824"/>
        <c:axId val="304429784"/>
      </c:lineChart>
      <c:catAx>
        <c:axId val="30442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4429784"/>
        <c:crosses val="autoZero"/>
        <c:auto val="1"/>
        <c:lblAlgn val="ctr"/>
        <c:lblOffset val="100"/>
        <c:noMultiLvlLbl val="0"/>
      </c:catAx>
      <c:valAx>
        <c:axId val="304429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Millions of atom-timesteps per second</a:t>
                </a:r>
              </a:p>
            </c:rich>
          </c:tx>
          <c:layout>
            <c:manualLayout>
              <c:xMode val="edge"/>
              <c:yMode val="edge"/>
              <c:x val="1.1715175487794079E-2"/>
              <c:y val="0.282645357958387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04427824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LAMMPS Rhodopsin Performance</a:t>
            </a:r>
            <a:r>
              <a:rPr lang="en-US" baseline="0"/>
              <a:t> 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941873740970391"/>
          <c:y val="0.11468318631626365"/>
          <c:w val="0.81506993649036241"/>
          <c:h val="0.81703805618560832"/>
        </c:manualLayout>
      </c:layout>
      <c:lineChart>
        <c:grouping val="standard"/>
        <c:varyColors val="0"/>
        <c:ser>
          <c:idx val="0"/>
          <c:order val="0"/>
          <c:tx>
            <c:v>VM 32c/4g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('8 &amp;&amp; 1 PPN'!$G$46,'8 &amp;&amp; 1 PPN'!$G$50,'8 &amp;&amp; 1 PPN'!$G$54,'8 &amp;&amp; 1 PPN'!$G$58,'8 &amp;&amp; 1 PPN'!$G$62)</c:f>
              <c:strCache>
                <c:ptCount val="5"/>
                <c:pt idx="0">
                  <c:v>32k</c:v>
                </c:pt>
                <c:pt idx="1">
                  <c:v>64k</c:v>
                </c:pt>
                <c:pt idx="2">
                  <c:v>128k</c:v>
                </c:pt>
                <c:pt idx="3">
                  <c:v>256k</c:v>
                </c:pt>
                <c:pt idx="4">
                  <c:v>512k</c:v>
                </c:pt>
              </c:strCache>
            </c:strRef>
          </c:cat>
          <c:val>
            <c:numRef>
              <c:f>('8 &amp;&amp; 1 PPN'!$I$49,'8 &amp;&amp; 1 PPN'!$I$53,'8 &amp;&amp; 1 PPN'!$I$57,'8 &amp;&amp; 1 PPN'!$I$61,'8 &amp;&amp; 1 PPN'!$I$65)</c:f>
              <c:numCache>
                <c:formatCode>General</c:formatCode>
                <c:ptCount val="5"/>
                <c:pt idx="0">
                  <c:v>1224083.78073</c:v>
                </c:pt>
                <c:pt idx="1">
                  <c:v>1936770.7432599999</c:v>
                </c:pt>
                <c:pt idx="2">
                  <c:v>2692911.5440600002</c:v>
                </c:pt>
                <c:pt idx="3">
                  <c:v>3124806.61595</c:v>
                </c:pt>
                <c:pt idx="4">
                  <c:v>3182487.50826</c:v>
                </c:pt>
              </c:numCache>
            </c:numRef>
          </c:val>
          <c:smooth val="0"/>
        </c:ser>
        <c:ser>
          <c:idx val="1"/>
          <c:order val="1"/>
          <c:tx>
            <c:v>VM 4c/4g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diamond"/>
            <c:size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marker>
          <c:cat>
            <c:strRef>
              <c:f>('8 &amp;&amp; 1 PPN'!$G$46,'8 &amp;&amp; 1 PPN'!$G$50,'8 &amp;&amp; 1 PPN'!$G$54,'8 &amp;&amp; 1 PPN'!$G$58,'8 &amp;&amp; 1 PPN'!$G$62)</c:f>
              <c:strCache>
                <c:ptCount val="5"/>
                <c:pt idx="0">
                  <c:v>32k</c:v>
                </c:pt>
                <c:pt idx="1">
                  <c:v>64k</c:v>
                </c:pt>
                <c:pt idx="2">
                  <c:v>128k</c:v>
                </c:pt>
                <c:pt idx="3">
                  <c:v>256k</c:v>
                </c:pt>
                <c:pt idx="4">
                  <c:v>512k</c:v>
                </c:pt>
              </c:strCache>
            </c:strRef>
          </c:cat>
          <c:val>
            <c:numRef>
              <c:f>('8 &amp;&amp; 1 PPN'!$D$49,'8 &amp;&amp; 1 PPN'!$D$53,'8 &amp;&amp; 1 PPN'!$D$57,'8 &amp;&amp; 1 PPN'!$D$61,'8 &amp;&amp; 1 PPN'!$D$65)</c:f>
              <c:numCache>
                <c:formatCode>General</c:formatCode>
                <c:ptCount val="5"/>
                <c:pt idx="0">
                  <c:v>1996138.0725</c:v>
                </c:pt>
                <c:pt idx="1">
                  <c:v>2097422.4811200001</c:v>
                </c:pt>
                <c:pt idx="2">
                  <c:v>2329851.7334199999</c:v>
                </c:pt>
                <c:pt idx="3">
                  <c:v>2403086.6747599998</c:v>
                </c:pt>
                <c:pt idx="4">
                  <c:v>2381335.5343300002</c:v>
                </c:pt>
              </c:numCache>
            </c:numRef>
          </c:val>
          <c:smooth val="0"/>
        </c:ser>
        <c:ser>
          <c:idx val="2"/>
          <c:order val="2"/>
          <c:tx>
            <c:v>Base 32c/4g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triangle"/>
            <c:size val="8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val>
            <c:numRef>
              <c:f>('8 &amp;&amp; 1 PPN'!$N$49,'8 &amp;&amp; 1 PPN'!$N$53,'8 &amp;&amp; 1 PPN'!$N$57,'8 &amp;&amp; 1 PPN'!$N$61,'8 &amp;&amp; 1 PPN'!$N$65)</c:f>
              <c:numCache>
                <c:formatCode>General</c:formatCode>
                <c:ptCount val="5"/>
                <c:pt idx="0">
                  <c:v>1323539.32669</c:v>
                </c:pt>
                <c:pt idx="1">
                  <c:v>2051612.55039</c:v>
                </c:pt>
                <c:pt idx="2">
                  <c:v>2769967.7876900001</c:v>
                </c:pt>
                <c:pt idx="3">
                  <c:v>3164334.8544000001</c:v>
                </c:pt>
                <c:pt idx="4">
                  <c:v>3202451.0239499998</c:v>
                </c:pt>
              </c:numCache>
            </c:numRef>
          </c:val>
          <c:smooth val="0"/>
        </c:ser>
        <c:ser>
          <c:idx val="3"/>
          <c:order val="3"/>
          <c:tx>
            <c:v>Base 4c/4g</c:v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marker>
          <c:val>
            <c:numRef>
              <c:f>('8 &amp;&amp; 1 PPN'!$S$49,'8 &amp;&amp; 1 PPN'!$S$53,'8 &amp;&amp; 1 PPN'!$S$57,'8 &amp;&amp; 1 PPN'!$S$61,'8 &amp;&amp; 1 PPN'!$S$65)</c:f>
              <c:numCache>
                <c:formatCode>General</c:formatCode>
                <c:ptCount val="5"/>
                <c:pt idx="0">
                  <c:v>2090061.34088</c:v>
                </c:pt>
                <c:pt idx="1">
                  <c:v>2204740.8467399999</c:v>
                </c:pt>
                <c:pt idx="2">
                  <c:v>2415462.22303</c:v>
                </c:pt>
                <c:pt idx="3">
                  <c:v>2439040.1748000002</c:v>
                </c:pt>
                <c:pt idx="4">
                  <c:v>2406125.5075300001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544680"/>
        <c:axId val="339130704"/>
      </c:lineChart>
      <c:catAx>
        <c:axId val="252544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9130704"/>
        <c:crosses val="autoZero"/>
        <c:auto val="1"/>
        <c:lblAlgn val="ctr"/>
        <c:lblOffset val="100"/>
        <c:noMultiLvlLbl val="0"/>
      </c:catAx>
      <c:valAx>
        <c:axId val="339130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effectLst/>
                  </a:rPr>
                  <a:t>Millions of atom-timesteps per second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52544680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60019871182877449"/>
          <c:y val="0.62297445115666095"/>
          <c:w val="0.22769579427927664"/>
          <c:h val="0.19714129541127759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Latency</c:v>
          </c:tx>
          <c:spPr>
            <a:ln w="12700"/>
          </c:spPr>
          <c:marker>
            <c:symbol val="none"/>
          </c:marker>
          <c:val>
            <c:numRef>
              <c:f>Sheet5!$B$2:$B$1403</c:f>
              <c:numCache>
                <c:formatCode>General</c:formatCode>
                <c:ptCount val="1402"/>
                <c:pt idx="0">
                  <c:v>18</c:v>
                </c:pt>
                <c:pt idx="1">
                  <c:v>10</c:v>
                </c:pt>
                <c:pt idx="2">
                  <c:v>12</c:v>
                </c:pt>
                <c:pt idx="3">
                  <c:v>26</c:v>
                </c:pt>
                <c:pt idx="4">
                  <c:v>11</c:v>
                </c:pt>
                <c:pt idx="5">
                  <c:v>14</c:v>
                </c:pt>
                <c:pt idx="6">
                  <c:v>18</c:v>
                </c:pt>
                <c:pt idx="7">
                  <c:v>10</c:v>
                </c:pt>
                <c:pt idx="8">
                  <c:v>11</c:v>
                </c:pt>
                <c:pt idx="9">
                  <c:v>21</c:v>
                </c:pt>
                <c:pt idx="10">
                  <c:v>23</c:v>
                </c:pt>
                <c:pt idx="11">
                  <c:v>18</c:v>
                </c:pt>
                <c:pt idx="12">
                  <c:v>12</c:v>
                </c:pt>
                <c:pt idx="13">
                  <c:v>13</c:v>
                </c:pt>
                <c:pt idx="14">
                  <c:v>13</c:v>
                </c:pt>
                <c:pt idx="15">
                  <c:v>23</c:v>
                </c:pt>
                <c:pt idx="16">
                  <c:v>12</c:v>
                </c:pt>
                <c:pt idx="17">
                  <c:v>21</c:v>
                </c:pt>
                <c:pt idx="18">
                  <c:v>17</c:v>
                </c:pt>
                <c:pt idx="19">
                  <c:v>14</c:v>
                </c:pt>
                <c:pt idx="20">
                  <c:v>13</c:v>
                </c:pt>
                <c:pt idx="21">
                  <c:v>19</c:v>
                </c:pt>
                <c:pt idx="22">
                  <c:v>11</c:v>
                </c:pt>
                <c:pt idx="23">
                  <c:v>22</c:v>
                </c:pt>
                <c:pt idx="24">
                  <c:v>25</c:v>
                </c:pt>
                <c:pt idx="25">
                  <c:v>12</c:v>
                </c:pt>
                <c:pt idx="26">
                  <c:v>14</c:v>
                </c:pt>
                <c:pt idx="27">
                  <c:v>11</c:v>
                </c:pt>
                <c:pt idx="28">
                  <c:v>19</c:v>
                </c:pt>
                <c:pt idx="29">
                  <c:v>12</c:v>
                </c:pt>
                <c:pt idx="30">
                  <c:v>13</c:v>
                </c:pt>
                <c:pt idx="31">
                  <c:v>23</c:v>
                </c:pt>
                <c:pt idx="32">
                  <c:v>15</c:v>
                </c:pt>
                <c:pt idx="33">
                  <c:v>18</c:v>
                </c:pt>
                <c:pt idx="34">
                  <c:v>10</c:v>
                </c:pt>
                <c:pt idx="35">
                  <c:v>14</c:v>
                </c:pt>
                <c:pt idx="36">
                  <c:v>14</c:v>
                </c:pt>
                <c:pt idx="37">
                  <c:v>12</c:v>
                </c:pt>
                <c:pt idx="38">
                  <c:v>31</c:v>
                </c:pt>
                <c:pt idx="39">
                  <c:v>12</c:v>
                </c:pt>
                <c:pt idx="40">
                  <c:v>10</c:v>
                </c:pt>
                <c:pt idx="41">
                  <c:v>10</c:v>
                </c:pt>
                <c:pt idx="42">
                  <c:v>13</c:v>
                </c:pt>
                <c:pt idx="43">
                  <c:v>13</c:v>
                </c:pt>
                <c:pt idx="44">
                  <c:v>13</c:v>
                </c:pt>
                <c:pt idx="45">
                  <c:v>24</c:v>
                </c:pt>
                <c:pt idx="46">
                  <c:v>12</c:v>
                </c:pt>
                <c:pt idx="47">
                  <c:v>10</c:v>
                </c:pt>
                <c:pt idx="48">
                  <c:v>12</c:v>
                </c:pt>
                <c:pt idx="49">
                  <c:v>12</c:v>
                </c:pt>
                <c:pt idx="50">
                  <c:v>13</c:v>
                </c:pt>
                <c:pt idx="51">
                  <c:v>11</c:v>
                </c:pt>
                <c:pt idx="52">
                  <c:v>23</c:v>
                </c:pt>
                <c:pt idx="53">
                  <c:v>11</c:v>
                </c:pt>
                <c:pt idx="54">
                  <c:v>13</c:v>
                </c:pt>
                <c:pt idx="55">
                  <c:v>13</c:v>
                </c:pt>
                <c:pt idx="56">
                  <c:v>12</c:v>
                </c:pt>
                <c:pt idx="57">
                  <c:v>19</c:v>
                </c:pt>
                <c:pt idx="58">
                  <c:v>13</c:v>
                </c:pt>
                <c:pt idx="59">
                  <c:v>31</c:v>
                </c:pt>
                <c:pt idx="60">
                  <c:v>15</c:v>
                </c:pt>
                <c:pt idx="61">
                  <c:v>12</c:v>
                </c:pt>
                <c:pt idx="62">
                  <c:v>13</c:v>
                </c:pt>
                <c:pt idx="63">
                  <c:v>12</c:v>
                </c:pt>
                <c:pt idx="64">
                  <c:v>16</c:v>
                </c:pt>
                <c:pt idx="65">
                  <c:v>14</c:v>
                </c:pt>
                <c:pt idx="66">
                  <c:v>29</c:v>
                </c:pt>
                <c:pt idx="67">
                  <c:v>12</c:v>
                </c:pt>
                <c:pt idx="68">
                  <c:v>19</c:v>
                </c:pt>
                <c:pt idx="69">
                  <c:v>12</c:v>
                </c:pt>
                <c:pt idx="70">
                  <c:v>12</c:v>
                </c:pt>
                <c:pt idx="71">
                  <c:v>13</c:v>
                </c:pt>
                <c:pt idx="72">
                  <c:v>22</c:v>
                </c:pt>
                <c:pt idx="73">
                  <c:v>22</c:v>
                </c:pt>
                <c:pt idx="74">
                  <c:v>13</c:v>
                </c:pt>
                <c:pt idx="75">
                  <c:v>14</c:v>
                </c:pt>
                <c:pt idx="76">
                  <c:v>11</c:v>
                </c:pt>
                <c:pt idx="77">
                  <c:v>11</c:v>
                </c:pt>
                <c:pt idx="78">
                  <c:v>11</c:v>
                </c:pt>
                <c:pt idx="79">
                  <c:v>10</c:v>
                </c:pt>
                <c:pt idx="80">
                  <c:v>30</c:v>
                </c:pt>
                <c:pt idx="81">
                  <c:v>11</c:v>
                </c:pt>
                <c:pt idx="82">
                  <c:v>11</c:v>
                </c:pt>
                <c:pt idx="83">
                  <c:v>13</c:v>
                </c:pt>
                <c:pt idx="84">
                  <c:v>11</c:v>
                </c:pt>
                <c:pt idx="85">
                  <c:v>15</c:v>
                </c:pt>
                <c:pt idx="86">
                  <c:v>12</c:v>
                </c:pt>
                <c:pt idx="87">
                  <c:v>23</c:v>
                </c:pt>
                <c:pt idx="88">
                  <c:v>11</c:v>
                </c:pt>
                <c:pt idx="89">
                  <c:v>12</c:v>
                </c:pt>
                <c:pt idx="90">
                  <c:v>12</c:v>
                </c:pt>
                <c:pt idx="91">
                  <c:v>14</c:v>
                </c:pt>
                <c:pt idx="92">
                  <c:v>18</c:v>
                </c:pt>
                <c:pt idx="93">
                  <c:v>13</c:v>
                </c:pt>
                <c:pt idx="94">
                  <c:v>24</c:v>
                </c:pt>
                <c:pt idx="95">
                  <c:v>14</c:v>
                </c:pt>
                <c:pt idx="96">
                  <c:v>12</c:v>
                </c:pt>
                <c:pt idx="97">
                  <c:v>11</c:v>
                </c:pt>
                <c:pt idx="98">
                  <c:v>18</c:v>
                </c:pt>
                <c:pt idx="99">
                  <c:v>12</c:v>
                </c:pt>
                <c:pt idx="100">
                  <c:v>12</c:v>
                </c:pt>
                <c:pt idx="101">
                  <c:v>27</c:v>
                </c:pt>
                <c:pt idx="102">
                  <c:v>14</c:v>
                </c:pt>
                <c:pt idx="103">
                  <c:v>13</c:v>
                </c:pt>
                <c:pt idx="104">
                  <c:v>13</c:v>
                </c:pt>
                <c:pt idx="105">
                  <c:v>13</c:v>
                </c:pt>
                <c:pt idx="106">
                  <c:v>18</c:v>
                </c:pt>
                <c:pt idx="107">
                  <c:v>12</c:v>
                </c:pt>
                <c:pt idx="108">
                  <c:v>21</c:v>
                </c:pt>
                <c:pt idx="109">
                  <c:v>17</c:v>
                </c:pt>
                <c:pt idx="110">
                  <c:v>18</c:v>
                </c:pt>
                <c:pt idx="111">
                  <c:v>15</c:v>
                </c:pt>
                <c:pt idx="112">
                  <c:v>12</c:v>
                </c:pt>
                <c:pt idx="113">
                  <c:v>12</c:v>
                </c:pt>
                <c:pt idx="114">
                  <c:v>11</c:v>
                </c:pt>
                <c:pt idx="115">
                  <c:v>21</c:v>
                </c:pt>
                <c:pt idx="116">
                  <c:v>12</c:v>
                </c:pt>
                <c:pt idx="117">
                  <c:v>17</c:v>
                </c:pt>
                <c:pt idx="118">
                  <c:v>18</c:v>
                </c:pt>
                <c:pt idx="119">
                  <c:v>11</c:v>
                </c:pt>
                <c:pt idx="120">
                  <c:v>16</c:v>
                </c:pt>
                <c:pt idx="121">
                  <c:v>12</c:v>
                </c:pt>
                <c:pt idx="122">
                  <c:v>27</c:v>
                </c:pt>
                <c:pt idx="123">
                  <c:v>11</c:v>
                </c:pt>
                <c:pt idx="124">
                  <c:v>12</c:v>
                </c:pt>
                <c:pt idx="125">
                  <c:v>13</c:v>
                </c:pt>
                <c:pt idx="126">
                  <c:v>13</c:v>
                </c:pt>
                <c:pt idx="127">
                  <c:v>14</c:v>
                </c:pt>
                <c:pt idx="128">
                  <c:v>12</c:v>
                </c:pt>
                <c:pt idx="129">
                  <c:v>22</c:v>
                </c:pt>
                <c:pt idx="130">
                  <c:v>11</c:v>
                </c:pt>
                <c:pt idx="131">
                  <c:v>14</c:v>
                </c:pt>
                <c:pt idx="132">
                  <c:v>12</c:v>
                </c:pt>
                <c:pt idx="133">
                  <c:v>12</c:v>
                </c:pt>
                <c:pt idx="134">
                  <c:v>12</c:v>
                </c:pt>
                <c:pt idx="135">
                  <c:v>17</c:v>
                </c:pt>
                <c:pt idx="136">
                  <c:v>24</c:v>
                </c:pt>
                <c:pt idx="137">
                  <c:v>12</c:v>
                </c:pt>
                <c:pt idx="138">
                  <c:v>16</c:v>
                </c:pt>
                <c:pt idx="139">
                  <c:v>11</c:v>
                </c:pt>
                <c:pt idx="140">
                  <c:v>14</c:v>
                </c:pt>
                <c:pt idx="141">
                  <c:v>12</c:v>
                </c:pt>
                <c:pt idx="142">
                  <c:v>17</c:v>
                </c:pt>
                <c:pt idx="143">
                  <c:v>23</c:v>
                </c:pt>
                <c:pt idx="144">
                  <c:v>11</c:v>
                </c:pt>
                <c:pt idx="145">
                  <c:v>13</c:v>
                </c:pt>
                <c:pt idx="146">
                  <c:v>35</c:v>
                </c:pt>
                <c:pt idx="147">
                  <c:v>12</c:v>
                </c:pt>
                <c:pt idx="148">
                  <c:v>12</c:v>
                </c:pt>
                <c:pt idx="149">
                  <c:v>13</c:v>
                </c:pt>
                <c:pt idx="150">
                  <c:v>23</c:v>
                </c:pt>
                <c:pt idx="151">
                  <c:v>10</c:v>
                </c:pt>
                <c:pt idx="152">
                  <c:v>16</c:v>
                </c:pt>
                <c:pt idx="153">
                  <c:v>13</c:v>
                </c:pt>
                <c:pt idx="154">
                  <c:v>17</c:v>
                </c:pt>
                <c:pt idx="155">
                  <c:v>23</c:v>
                </c:pt>
                <c:pt idx="156">
                  <c:v>16</c:v>
                </c:pt>
                <c:pt idx="157">
                  <c:v>23</c:v>
                </c:pt>
                <c:pt idx="158">
                  <c:v>11</c:v>
                </c:pt>
                <c:pt idx="159">
                  <c:v>12</c:v>
                </c:pt>
                <c:pt idx="160">
                  <c:v>12</c:v>
                </c:pt>
                <c:pt idx="161">
                  <c:v>15</c:v>
                </c:pt>
                <c:pt idx="162">
                  <c:v>12</c:v>
                </c:pt>
                <c:pt idx="163">
                  <c:v>13</c:v>
                </c:pt>
                <c:pt idx="164">
                  <c:v>23</c:v>
                </c:pt>
                <c:pt idx="165">
                  <c:v>14</c:v>
                </c:pt>
                <c:pt idx="166">
                  <c:v>12</c:v>
                </c:pt>
                <c:pt idx="167">
                  <c:v>14</c:v>
                </c:pt>
                <c:pt idx="168">
                  <c:v>16</c:v>
                </c:pt>
                <c:pt idx="169">
                  <c:v>12</c:v>
                </c:pt>
                <c:pt idx="170">
                  <c:v>12</c:v>
                </c:pt>
                <c:pt idx="171">
                  <c:v>25</c:v>
                </c:pt>
                <c:pt idx="172">
                  <c:v>10</c:v>
                </c:pt>
                <c:pt idx="173">
                  <c:v>15</c:v>
                </c:pt>
                <c:pt idx="174">
                  <c:v>13</c:v>
                </c:pt>
                <c:pt idx="175">
                  <c:v>12</c:v>
                </c:pt>
                <c:pt idx="176">
                  <c:v>12</c:v>
                </c:pt>
                <c:pt idx="177">
                  <c:v>11</c:v>
                </c:pt>
                <c:pt idx="178">
                  <c:v>23</c:v>
                </c:pt>
                <c:pt idx="179">
                  <c:v>11</c:v>
                </c:pt>
                <c:pt idx="180">
                  <c:v>12</c:v>
                </c:pt>
                <c:pt idx="181">
                  <c:v>12</c:v>
                </c:pt>
                <c:pt idx="182">
                  <c:v>14</c:v>
                </c:pt>
                <c:pt idx="183">
                  <c:v>16</c:v>
                </c:pt>
                <c:pt idx="184">
                  <c:v>18</c:v>
                </c:pt>
                <c:pt idx="185">
                  <c:v>21</c:v>
                </c:pt>
                <c:pt idx="186">
                  <c:v>12</c:v>
                </c:pt>
                <c:pt idx="187">
                  <c:v>11</c:v>
                </c:pt>
                <c:pt idx="188">
                  <c:v>13</c:v>
                </c:pt>
                <c:pt idx="189">
                  <c:v>12</c:v>
                </c:pt>
                <c:pt idx="190">
                  <c:v>14</c:v>
                </c:pt>
                <c:pt idx="191">
                  <c:v>15</c:v>
                </c:pt>
                <c:pt idx="192">
                  <c:v>22</c:v>
                </c:pt>
                <c:pt idx="193">
                  <c:v>13</c:v>
                </c:pt>
                <c:pt idx="194">
                  <c:v>11</c:v>
                </c:pt>
                <c:pt idx="195">
                  <c:v>13</c:v>
                </c:pt>
                <c:pt idx="196">
                  <c:v>11</c:v>
                </c:pt>
                <c:pt idx="197">
                  <c:v>13</c:v>
                </c:pt>
                <c:pt idx="198">
                  <c:v>17</c:v>
                </c:pt>
                <c:pt idx="199">
                  <c:v>29</c:v>
                </c:pt>
                <c:pt idx="200">
                  <c:v>18</c:v>
                </c:pt>
                <c:pt idx="201">
                  <c:v>10</c:v>
                </c:pt>
                <c:pt idx="202">
                  <c:v>9</c:v>
                </c:pt>
                <c:pt idx="203">
                  <c:v>11</c:v>
                </c:pt>
                <c:pt idx="204">
                  <c:v>15</c:v>
                </c:pt>
                <c:pt idx="205">
                  <c:v>11</c:v>
                </c:pt>
                <c:pt idx="206">
                  <c:v>30</c:v>
                </c:pt>
                <c:pt idx="207">
                  <c:v>14</c:v>
                </c:pt>
                <c:pt idx="208">
                  <c:v>17</c:v>
                </c:pt>
                <c:pt idx="209">
                  <c:v>20</c:v>
                </c:pt>
                <c:pt idx="210">
                  <c:v>19</c:v>
                </c:pt>
                <c:pt idx="211">
                  <c:v>11</c:v>
                </c:pt>
                <c:pt idx="212">
                  <c:v>11</c:v>
                </c:pt>
                <c:pt idx="213">
                  <c:v>21</c:v>
                </c:pt>
                <c:pt idx="214">
                  <c:v>12</c:v>
                </c:pt>
                <c:pt idx="215">
                  <c:v>10</c:v>
                </c:pt>
                <c:pt idx="216">
                  <c:v>13</c:v>
                </c:pt>
                <c:pt idx="217">
                  <c:v>12</c:v>
                </c:pt>
                <c:pt idx="218">
                  <c:v>10</c:v>
                </c:pt>
                <c:pt idx="219">
                  <c:v>18</c:v>
                </c:pt>
                <c:pt idx="220">
                  <c:v>30</c:v>
                </c:pt>
                <c:pt idx="221">
                  <c:v>13</c:v>
                </c:pt>
                <c:pt idx="222">
                  <c:v>11</c:v>
                </c:pt>
                <c:pt idx="223">
                  <c:v>20</c:v>
                </c:pt>
                <c:pt idx="224">
                  <c:v>12</c:v>
                </c:pt>
                <c:pt idx="225">
                  <c:v>10</c:v>
                </c:pt>
                <c:pt idx="226">
                  <c:v>14</c:v>
                </c:pt>
                <c:pt idx="227">
                  <c:v>23</c:v>
                </c:pt>
                <c:pt idx="228">
                  <c:v>11</c:v>
                </c:pt>
                <c:pt idx="229">
                  <c:v>12</c:v>
                </c:pt>
                <c:pt idx="230">
                  <c:v>18</c:v>
                </c:pt>
                <c:pt idx="231">
                  <c:v>12</c:v>
                </c:pt>
                <c:pt idx="232">
                  <c:v>11</c:v>
                </c:pt>
                <c:pt idx="233">
                  <c:v>11</c:v>
                </c:pt>
                <c:pt idx="234">
                  <c:v>24</c:v>
                </c:pt>
                <c:pt idx="235">
                  <c:v>17</c:v>
                </c:pt>
                <c:pt idx="236">
                  <c:v>20</c:v>
                </c:pt>
                <c:pt idx="237">
                  <c:v>12</c:v>
                </c:pt>
                <c:pt idx="238">
                  <c:v>11</c:v>
                </c:pt>
                <c:pt idx="239">
                  <c:v>17</c:v>
                </c:pt>
                <c:pt idx="240">
                  <c:v>20</c:v>
                </c:pt>
                <c:pt idx="241">
                  <c:v>26</c:v>
                </c:pt>
                <c:pt idx="242">
                  <c:v>11</c:v>
                </c:pt>
                <c:pt idx="243">
                  <c:v>12</c:v>
                </c:pt>
                <c:pt idx="244">
                  <c:v>12</c:v>
                </c:pt>
                <c:pt idx="245">
                  <c:v>16</c:v>
                </c:pt>
                <c:pt idx="246">
                  <c:v>13</c:v>
                </c:pt>
                <c:pt idx="247">
                  <c:v>13</c:v>
                </c:pt>
                <c:pt idx="248">
                  <c:v>22</c:v>
                </c:pt>
                <c:pt idx="249">
                  <c:v>13</c:v>
                </c:pt>
                <c:pt idx="250">
                  <c:v>13</c:v>
                </c:pt>
                <c:pt idx="251">
                  <c:v>19</c:v>
                </c:pt>
                <c:pt idx="252">
                  <c:v>12</c:v>
                </c:pt>
                <c:pt idx="253">
                  <c:v>12</c:v>
                </c:pt>
                <c:pt idx="254">
                  <c:v>11</c:v>
                </c:pt>
                <c:pt idx="255">
                  <c:v>23</c:v>
                </c:pt>
                <c:pt idx="256">
                  <c:v>11</c:v>
                </c:pt>
                <c:pt idx="257">
                  <c:v>13</c:v>
                </c:pt>
                <c:pt idx="258">
                  <c:v>12</c:v>
                </c:pt>
                <c:pt idx="259">
                  <c:v>17</c:v>
                </c:pt>
                <c:pt idx="260">
                  <c:v>13</c:v>
                </c:pt>
                <c:pt idx="261">
                  <c:v>12</c:v>
                </c:pt>
                <c:pt idx="262">
                  <c:v>23</c:v>
                </c:pt>
                <c:pt idx="263">
                  <c:v>13</c:v>
                </c:pt>
                <c:pt idx="264">
                  <c:v>12</c:v>
                </c:pt>
                <c:pt idx="265">
                  <c:v>13</c:v>
                </c:pt>
                <c:pt idx="266">
                  <c:v>12</c:v>
                </c:pt>
                <c:pt idx="267">
                  <c:v>11</c:v>
                </c:pt>
                <c:pt idx="268">
                  <c:v>11</c:v>
                </c:pt>
                <c:pt idx="269">
                  <c:v>21</c:v>
                </c:pt>
                <c:pt idx="270">
                  <c:v>14</c:v>
                </c:pt>
                <c:pt idx="271">
                  <c:v>11</c:v>
                </c:pt>
                <c:pt idx="272">
                  <c:v>11</c:v>
                </c:pt>
                <c:pt idx="273">
                  <c:v>12</c:v>
                </c:pt>
                <c:pt idx="274">
                  <c:v>12</c:v>
                </c:pt>
                <c:pt idx="275">
                  <c:v>15</c:v>
                </c:pt>
                <c:pt idx="276">
                  <c:v>23</c:v>
                </c:pt>
                <c:pt idx="277">
                  <c:v>12</c:v>
                </c:pt>
                <c:pt idx="278">
                  <c:v>17</c:v>
                </c:pt>
                <c:pt idx="279">
                  <c:v>12</c:v>
                </c:pt>
                <c:pt idx="280">
                  <c:v>12</c:v>
                </c:pt>
                <c:pt idx="281">
                  <c:v>13</c:v>
                </c:pt>
                <c:pt idx="282">
                  <c:v>13</c:v>
                </c:pt>
                <c:pt idx="283">
                  <c:v>27</c:v>
                </c:pt>
                <c:pt idx="284">
                  <c:v>14</c:v>
                </c:pt>
                <c:pt idx="285">
                  <c:v>12</c:v>
                </c:pt>
                <c:pt idx="286">
                  <c:v>11</c:v>
                </c:pt>
                <c:pt idx="287">
                  <c:v>12</c:v>
                </c:pt>
                <c:pt idx="288">
                  <c:v>12</c:v>
                </c:pt>
                <c:pt idx="289">
                  <c:v>13</c:v>
                </c:pt>
                <c:pt idx="290">
                  <c:v>22</c:v>
                </c:pt>
                <c:pt idx="291">
                  <c:v>11</c:v>
                </c:pt>
                <c:pt idx="292">
                  <c:v>14</c:v>
                </c:pt>
                <c:pt idx="293">
                  <c:v>14</c:v>
                </c:pt>
                <c:pt idx="294">
                  <c:v>12</c:v>
                </c:pt>
                <c:pt idx="295">
                  <c:v>14</c:v>
                </c:pt>
                <c:pt idx="296">
                  <c:v>13</c:v>
                </c:pt>
                <c:pt idx="297">
                  <c:v>26</c:v>
                </c:pt>
                <c:pt idx="298">
                  <c:v>11</c:v>
                </c:pt>
                <c:pt idx="299">
                  <c:v>12</c:v>
                </c:pt>
                <c:pt idx="300">
                  <c:v>12</c:v>
                </c:pt>
                <c:pt idx="301">
                  <c:v>14</c:v>
                </c:pt>
                <c:pt idx="302">
                  <c:v>11</c:v>
                </c:pt>
                <c:pt idx="303">
                  <c:v>14</c:v>
                </c:pt>
                <c:pt idx="304">
                  <c:v>25</c:v>
                </c:pt>
                <c:pt idx="305">
                  <c:v>18</c:v>
                </c:pt>
                <c:pt idx="306">
                  <c:v>26</c:v>
                </c:pt>
                <c:pt idx="307">
                  <c:v>11</c:v>
                </c:pt>
                <c:pt idx="308">
                  <c:v>11</c:v>
                </c:pt>
                <c:pt idx="309">
                  <c:v>14</c:v>
                </c:pt>
                <c:pt idx="310">
                  <c:v>14</c:v>
                </c:pt>
                <c:pt idx="311">
                  <c:v>26</c:v>
                </c:pt>
                <c:pt idx="312">
                  <c:v>18</c:v>
                </c:pt>
                <c:pt idx="313">
                  <c:v>17</c:v>
                </c:pt>
                <c:pt idx="314">
                  <c:v>12</c:v>
                </c:pt>
                <c:pt idx="315">
                  <c:v>12</c:v>
                </c:pt>
                <c:pt idx="316">
                  <c:v>12</c:v>
                </c:pt>
                <c:pt idx="317">
                  <c:v>12</c:v>
                </c:pt>
                <c:pt idx="318">
                  <c:v>21</c:v>
                </c:pt>
                <c:pt idx="319">
                  <c:v>13</c:v>
                </c:pt>
                <c:pt idx="320">
                  <c:v>11</c:v>
                </c:pt>
                <c:pt idx="321">
                  <c:v>14</c:v>
                </c:pt>
                <c:pt idx="322">
                  <c:v>14</c:v>
                </c:pt>
                <c:pt idx="323">
                  <c:v>11</c:v>
                </c:pt>
                <c:pt idx="324">
                  <c:v>12</c:v>
                </c:pt>
                <c:pt idx="325">
                  <c:v>21</c:v>
                </c:pt>
                <c:pt idx="326">
                  <c:v>11</c:v>
                </c:pt>
                <c:pt idx="327">
                  <c:v>11</c:v>
                </c:pt>
                <c:pt idx="328">
                  <c:v>13</c:v>
                </c:pt>
                <c:pt idx="329">
                  <c:v>11</c:v>
                </c:pt>
                <c:pt idx="330">
                  <c:v>12</c:v>
                </c:pt>
                <c:pt idx="331">
                  <c:v>12</c:v>
                </c:pt>
                <c:pt idx="332">
                  <c:v>22</c:v>
                </c:pt>
                <c:pt idx="333">
                  <c:v>11</c:v>
                </c:pt>
                <c:pt idx="334">
                  <c:v>10</c:v>
                </c:pt>
                <c:pt idx="335">
                  <c:v>19</c:v>
                </c:pt>
                <c:pt idx="336">
                  <c:v>12</c:v>
                </c:pt>
                <c:pt idx="337">
                  <c:v>14</c:v>
                </c:pt>
                <c:pt idx="338">
                  <c:v>12</c:v>
                </c:pt>
                <c:pt idx="339">
                  <c:v>22</c:v>
                </c:pt>
                <c:pt idx="340">
                  <c:v>12</c:v>
                </c:pt>
                <c:pt idx="341">
                  <c:v>13</c:v>
                </c:pt>
                <c:pt idx="342">
                  <c:v>17</c:v>
                </c:pt>
                <c:pt idx="343">
                  <c:v>10</c:v>
                </c:pt>
                <c:pt idx="344">
                  <c:v>12</c:v>
                </c:pt>
                <c:pt idx="345">
                  <c:v>11</c:v>
                </c:pt>
                <c:pt idx="346">
                  <c:v>22</c:v>
                </c:pt>
                <c:pt idx="347">
                  <c:v>14</c:v>
                </c:pt>
                <c:pt idx="348">
                  <c:v>12</c:v>
                </c:pt>
                <c:pt idx="349">
                  <c:v>11</c:v>
                </c:pt>
                <c:pt idx="350">
                  <c:v>10</c:v>
                </c:pt>
                <c:pt idx="351">
                  <c:v>13</c:v>
                </c:pt>
                <c:pt idx="352">
                  <c:v>13</c:v>
                </c:pt>
                <c:pt idx="353">
                  <c:v>24</c:v>
                </c:pt>
                <c:pt idx="354">
                  <c:v>11</c:v>
                </c:pt>
                <c:pt idx="355">
                  <c:v>17</c:v>
                </c:pt>
                <c:pt idx="356">
                  <c:v>11</c:v>
                </c:pt>
                <c:pt idx="357">
                  <c:v>13</c:v>
                </c:pt>
                <c:pt idx="358">
                  <c:v>15</c:v>
                </c:pt>
                <c:pt idx="359">
                  <c:v>12</c:v>
                </c:pt>
                <c:pt idx="360">
                  <c:v>24</c:v>
                </c:pt>
                <c:pt idx="361">
                  <c:v>18</c:v>
                </c:pt>
                <c:pt idx="362">
                  <c:v>11</c:v>
                </c:pt>
                <c:pt idx="363">
                  <c:v>12</c:v>
                </c:pt>
                <c:pt idx="364">
                  <c:v>11</c:v>
                </c:pt>
                <c:pt idx="365">
                  <c:v>12</c:v>
                </c:pt>
                <c:pt idx="366">
                  <c:v>15</c:v>
                </c:pt>
                <c:pt idx="367">
                  <c:v>26</c:v>
                </c:pt>
                <c:pt idx="368">
                  <c:v>16</c:v>
                </c:pt>
                <c:pt idx="369">
                  <c:v>11</c:v>
                </c:pt>
                <c:pt idx="370">
                  <c:v>11</c:v>
                </c:pt>
                <c:pt idx="371">
                  <c:v>17</c:v>
                </c:pt>
                <c:pt idx="372">
                  <c:v>17</c:v>
                </c:pt>
                <c:pt idx="373">
                  <c:v>11</c:v>
                </c:pt>
                <c:pt idx="374">
                  <c:v>21</c:v>
                </c:pt>
                <c:pt idx="375">
                  <c:v>15</c:v>
                </c:pt>
                <c:pt idx="376">
                  <c:v>15</c:v>
                </c:pt>
                <c:pt idx="377">
                  <c:v>12</c:v>
                </c:pt>
                <c:pt idx="378">
                  <c:v>11</c:v>
                </c:pt>
                <c:pt idx="379">
                  <c:v>11</c:v>
                </c:pt>
                <c:pt idx="380">
                  <c:v>10</c:v>
                </c:pt>
                <c:pt idx="381">
                  <c:v>23</c:v>
                </c:pt>
                <c:pt idx="382">
                  <c:v>13</c:v>
                </c:pt>
                <c:pt idx="383">
                  <c:v>10</c:v>
                </c:pt>
                <c:pt idx="384">
                  <c:v>11</c:v>
                </c:pt>
                <c:pt idx="385">
                  <c:v>12</c:v>
                </c:pt>
                <c:pt idx="386">
                  <c:v>12</c:v>
                </c:pt>
                <c:pt idx="387">
                  <c:v>13</c:v>
                </c:pt>
                <c:pt idx="388">
                  <c:v>31</c:v>
                </c:pt>
                <c:pt idx="389">
                  <c:v>12</c:v>
                </c:pt>
                <c:pt idx="390">
                  <c:v>11</c:v>
                </c:pt>
                <c:pt idx="391">
                  <c:v>12</c:v>
                </c:pt>
                <c:pt idx="392">
                  <c:v>23</c:v>
                </c:pt>
                <c:pt idx="393">
                  <c:v>9</c:v>
                </c:pt>
                <c:pt idx="394">
                  <c:v>12</c:v>
                </c:pt>
                <c:pt idx="395">
                  <c:v>22</c:v>
                </c:pt>
                <c:pt idx="396">
                  <c:v>11</c:v>
                </c:pt>
                <c:pt idx="397">
                  <c:v>13</c:v>
                </c:pt>
                <c:pt idx="398">
                  <c:v>12</c:v>
                </c:pt>
                <c:pt idx="399">
                  <c:v>13</c:v>
                </c:pt>
                <c:pt idx="400">
                  <c:v>12</c:v>
                </c:pt>
                <c:pt idx="401">
                  <c:v>12</c:v>
                </c:pt>
                <c:pt idx="402">
                  <c:v>27</c:v>
                </c:pt>
                <c:pt idx="403">
                  <c:v>11</c:v>
                </c:pt>
                <c:pt idx="404">
                  <c:v>11</c:v>
                </c:pt>
                <c:pt idx="405">
                  <c:v>14</c:v>
                </c:pt>
                <c:pt idx="406">
                  <c:v>15</c:v>
                </c:pt>
                <c:pt idx="407">
                  <c:v>15</c:v>
                </c:pt>
                <c:pt idx="408">
                  <c:v>12</c:v>
                </c:pt>
                <c:pt idx="409">
                  <c:v>22</c:v>
                </c:pt>
                <c:pt idx="410">
                  <c:v>11</c:v>
                </c:pt>
                <c:pt idx="411">
                  <c:v>12</c:v>
                </c:pt>
                <c:pt idx="412">
                  <c:v>15</c:v>
                </c:pt>
                <c:pt idx="413">
                  <c:v>11</c:v>
                </c:pt>
                <c:pt idx="414">
                  <c:v>14</c:v>
                </c:pt>
                <c:pt idx="415">
                  <c:v>11</c:v>
                </c:pt>
                <c:pt idx="416">
                  <c:v>21</c:v>
                </c:pt>
                <c:pt idx="417">
                  <c:v>12</c:v>
                </c:pt>
                <c:pt idx="418">
                  <c:v>15</c:v>
                </c:pt>
                <c:pt idx="419">
                  <c:v>12</c:v>
                </c:pt>
                <c:pt idx="420">
                  <c:v>16</c:v>
                </c:pt>
                <c:pt idx="421">
                  <c:v>11</c:v>
                </c:pt>
                <c:pt idx="422">
                  <c:v>15</c:v>
                </c:pt>
                <c:pt idx="423">
                  <c:v>26</c:v>
                </c:pt>
                <c:pt idx="424">
                  <c:v>19</c:v>
                </c:pt>
                <c:pt idx="425">
                  <c:v>13</c:v>
                </c:pt>
                <c:pt idx="426">
                  <c:v>13</c:v>
                </c:pt>
                <c:pt idx="427">
                  <c:v>13</c:v>
                </c:pt>
                <c:pt idx="428">
                  <c:v>14</c:v>
                </c:pt>
                <c:pt idx="429">
                  <c:v>16</c:v>
                </c:pt>
                <c:pt idx="430">
                  <c:v>25</c:v>
                </c:pt>
                <c:pt idx="431">
                  <c:v>14</c:v>
                </c:pt>
                <c:pt idx="432">
                  <c:v>18</c:v>
                </c:pt>
                <c:pt idx="433">
                  <c:v>13</c:v>
                </c:pt>
                <c:pt idx="434">
                  <c:v>11</c:v>
                </c:pt>
                <c:pt idx="435">
                  <c:v>14</c:v>
                </c:pt>
                <c:pt idx="436">
                  <c:v>13</c:v>
                </c:pt>
                <c:pt idx="437">
                  <c:v>26</c:v>
                </c:pt>
                <c:pt idx="438">
                  <c:v>12</c:v>
                </c:pt>
                <c:pt idx="439">
                  <c:v>14</c:v>
                </c:pt>
                <c:pt idx="440">
                  <c:v>18</c:v>
                </c:pt>
                <c:pt idx="441">
                  <c:v>18</c:v>
                </c:pt>
                <c:pt idx="442">
                  <c:v>12</c:v>
                </c:pt>
                <c:pt idx="443">
                  <c:v>13</c:v>
                </c:pt>
                <c:pt idx="444">
                  <c:v>28</c:v>
                </c:pt>
                <c:pt idx="445">
                  <c:v>21</c:v>
                </c:pt>
                <c:pt idx="446">
                  <c:v>17</c:v>
                </c:pt>
                <c:pt idx="447">
                  <c:v>11</c:v>
                </c:pt>
                <c:pt idx="448">
                  <c:v>13</c:v>
                </c:pt>
                <c:pt idx="449">
                  <c:v>12</c:v>
                </c:pt>
                <c:pt idx="450">
                  <c:v>13</c:v>
                </c:pt>
                <c:pt idx="451">
                  <c:v>28</c:v>
                </c:pt>
                <c:pt idx="452">
                  <c:v>11</c:v>
                </c:pt>
                <c:pt idx="453">
                  <c:v>12</c:v>
                </c:pt>
                <c:pt idx="454">
                  <c:v>12</c:v>
                </c:pt>
                <c:pt idx="455">
                  <c:v>13</c:v>
                </c:pt>
                <c:pt idx="456">
                  <c:v>17</c:v>
                </c:pt>
                <c:pt idx="457">
                  <c:v>13</c:v>
                </c:pt>
                <c:pt idx="458">
                  <c:v>22</c:v>
                </c:pt>
                <c:pt idx="459">
                  <c:v>11</c:v>
                </c:pt>
                <c:pt idx="460">
                  <c:v>13</c:v>
                </c:pt>
                <c:pt idx="461">
                  <c:v>11</c:v>
                </c:pt>
                <c:pt idx="462">
                  <c:v>21</c:v>
                </c:pt>
                <c:pt idx="463">
                  <c:v>11</c:v>
                </c:pt>
                <c:pt idx="464">
                  <c:v>12</c:v>
                </c:pt>
                <c:pt idx="465">
                  <c:v>22</c:v>
                </c:pt>
                <c:pt idx="466">
                  <c:v>12</c:v>
                </c:pt>
                <c:pt idx="467">
                  <c:v>13</c:v>
                </c:pt>
                <c:pt idx="468">
                  <c:v>12</c:v>
                </c:pt>
                <c:pt idx="469">
                  <c:v>14</c:v>
                </c:pt>
                <c:pt idx="470">
                  <c:v>12</c:v>
                </c:pt>
                <c:pt idx="471">
                  <c:v>11</c:v>
                </c:pt>
                <c:pt idx="472">
                  <c:v>23</c:v>
                </c:pt>
                <c:pt idx="473">
                  <c:v>12</c:v>
                </c:pt>
                <c:pt idx="474">
                  <c:v>12</c:v>
                </c:pt>
                <c:pt idx="475">
                  <c:v>11</c:v>
                </c:pt>
                <c:pt idx="476">
                  <c:v>12</c:v>
                </c:pt>
                <c:pt idx="477">
                  <c:v>12</c:v>
                </c:pt>
                <c:pt idx="478">
                  <c:v>11</c:v>
                </c:pt>
                <c:pt idx="479">
                  <c:v>22</c:v>
                </c:pt>
                <c:pt idx="480">
                  <c:v>11</c:v>
                </c:pt>
                <c:pt idx="481">
                  <c:v>11</c:v>
                </c:pt>
                <c:pt idx="482">
                  <c:v>12</c:v>
                </c:pt>
                <c:pt idx="483">
                  <c:v>12</c:v>
                </c:pt>
                <c:pt idx="484">
                  <c:v>12</c:v>
                </c:pt>
                <c:pt idx="485">
                  <c:v>11</c:v>
                </c:pt>
                <c:pt idx="486">
                  <c:v>22</c:v>
                </c:pt>
                <c:pt idx="487">
                  <c:v>12</c:v>
                </c:pt>
                <c:pt idx="488">
                  <c:v>11</c:v>
                </c:pt>
                <c:pt idx="489">
                  <c:v>12</c:v>
                </c:pt>
                <c:pt idx="490">
                  <c:v>12</c:v>
                </c:pt>
                <c:pt idx="491">
                  <c:v>11</c:v>
                </c:pt>
                <c:pt idx="492">
                  <c:v>12</c:v>
                </c:pt>
                <c:pt idx="493">
                  <c:v>23</c:v>
                </c:pt>
                <c:pt idx="494">
                  <c:v>11</c:v>
                </c:pt>
                <c:pt idx="495">
                  <c:v>13</c:v>
                </c:pt>
                <c:pt idx="496">
                  <c:v>11</c:v>
                </c:pt>
                <c:pt idx="497">
                  <c:v>13</c:v>
                </c:pt>
                <c:pt idx="498">
                  <c:v>12</c:v>
                </c:pt>
                <c:pt idx="499">
                  <c:v>14</c:v>
                </c:pt>
                <c:pt idx="500">
                  <c:v>23</c:v>
                </c:pt>
                <c:pt idx="501">
                  <c:v>12</c:v>
                </c:pt>
                <c:pt idx="502">
                  <c:v>23</c:v>
                </c:pt>
                <c:pt idx="503">
                  <c:v>11</c:v>
                </c:pt>
                <c:pt idx="504">
                  <c:v>12</c:v>
                </c:pt>
                <c:pt idx="505">
                  <c:v>11</c:v>
                </c:pt>
                <c:pt idx="506">
                  <c:v>13</c:v>
                </c:pt>
                <c:pt idx="507">
                  <c:v>25</c:v>
                </c:pt>
                <c:pt idx="508">
                  <c:v>9</c:v>
                </c:pt>
                <c:pt idx="509">
                  <c:v>11</c:v>
                </c:pt>
                <c:pt idx="510">
                  <c:v>12</c:v>
                </c:pt>
                <c:pt idx="511">
                  <c:v>13</c:v>
                </c:pt>
                <c:pt idx="512">
                  <c:v>10</c:v>
                </c:pt>
                <c:pt idx="513">
                  <c:v>11</c:v>
                </c:pt>
                <c:pt idx="514">
                  <c:v>22</c:v>
                </c:pt>
                <c:pt idx="515">
                  <c:v>13</c:v>
                </c:pt>
                <c:pt idx="516">
                  <c:v>11</c:v>
                </c:pt>
                <c:pt idx="517">
                  <c:v>12</c:v>
                </c:pt>
                <c:pt idx="518">
                  <c:v>12</c:v>
                </c:pt>
                <c:pt idx="519">
                  <c:v>12</c:v>
                </c:pt>
                <c:pt idx="520">
                  <c:v>13</c:v>
                </c:pt>
                <c:pt idx="521">
                  <c:v>21</c:v>
                </c:pt>
                <c:pt idx="522">
                  <c:v>11</c:v>
                </c:pt>
                <c:pt idx="523">
                  <c:v>12</c:v>
                </c:pt>
                <c:pt idx="524">
                  <c:v>13</c:v>
                </c:pt>
                <c:pt idx="525">
                  <c:v>13</c:v>
                </c:pt>
                <c:pt idx="526">
                  <c:v>16</c:v>
                </c:pt>
                <c:pt idx="527">
                  <c:v>12</c:v>
                </c:pt>
                <c:pt idx="528">
                  <c:v>29</c:v>
                </c:pt>
                <c:pt idx="529">
                  <c:v>13</c:v>
                </c:pt>
                <c:pt idx="530">
                  <c:v>11</c:v>
                </c:pt>
                <c:pt idx="531">
                  <c:v>13</c:v>
                </c:pt>
                <c:pt idx="532">
                  <c:v>12</c:v>
                </c:pt>
                <c:pt idx="533">
                  <c:v>11</c:v>
                </c:pt>
                <c:pt idx="534">
                  <c:v>11</c:v>
                </c:pt>
                <c:pt idx="535">
                  <c:v>22</c:v>
                </c:pt>
                <c:pt idx="536">
                  <c:v>12</c:v>
                </c:pt>
                <c:pt idx="537">
                  <c:v>13</c:v>
                </c:pt>
                <c:pt idx="538">
                  <c:v>12</c:v>
                </c:pt>
                <c:pt idx="539">
                  <c:v>11</c:v>
                </c:pt>
                <c:pt idx="540">
                  <c:v>12</c:v>
                </c:pt>
                <c:pt idx="541">
                  <c:v>13</c:v>
                </c:pt>
                <c:pt idx="542">
                  <c:v>22</c:v>
                </c:pt>
                <c:pt idx="543">
                  <c:v>10</c:v>
                </c:pt>
                <c:pt idx="544">
                  <c:v>12</c:v>
                </c:pt>
                <c:pt idx="545">
                  <c:v>15</c:v>
                </c:pt>
                <c:pt idx="546">
                  <c:v>12</c:v>
                </c:pt>
                <c:pt idx="547">
                  <c:v>12</c:v>
                </c:pt>
                <c:pt idx="548">
                  <c:v>11</c:v>
                </c:pt>
                <c:pt idx="549">
                  <c:v>22</c:v>
                </c:pt>
                <c:pt idx="550">
                  <c:v>10</c:v>
                </c:pt>
                <c:pt idx="551">
                  <c:v>12</c:v>
                </c:pt>
                <c:pt idx="552">
                  <c:v>12</c:v>
                </c:pt>
                <c:pt idx="553">
                  <c:v>18</c:v>
                </c:pt>
                <c:pt idx="554">
                  <c:v>11</c:v>
                </c:pt>
                <c:pt idx="555">
                  <c:v>13</c:v>
                </c:pt>
                <c:pt idx="556">
                  <c:v>26</c:v>
                </c:pt>
                <c:pt idx="557">
                  <c:v>12</c:v>
                </c:pt>
                <c:pt idx="558">
                  <c:v>11</c:v>
                </c:pt>
                <c:pt idx="559">
                  <c:v>11</c:v>
                </c:pt>
                <c:pt idx="560">
                  <c:v>12</c:v>
                </c:pt>
                <c:pt idx="561">
                  <c:v>13</c:v>
                </c:pt>
                <c:pt idx="562">
                  <c:v>15</c:v>
                </c:pt>
                <c:pt idx="563">
                  <c:v>26</c:v>
                </c:pt>
                <c:pt idx="564">
                  <c:v>10</c:v>
                </c:pt>
                <c:pt idx="565">
                  <c:v>12</c:v>
                </c:pt>
                <c:pt idx="566">
                  <c:v>11</c:v>
                </c:pt>
                <c:pt idx="567">
                  <c:v>11</c:v>
                </c:pt>
                <c:pt idx="568">
                  <c:v>12</c:v>
                </c:pt>
                <c:pt idx="569">
                  <c:v>12</c:v>
                </c:pt>
                <c:pt idx="570">
                  <c:v>22</c:v>
                </c:pt>
                <c:pt idx="571">
                  <c:v>16</c:v>
                </c:pt>
                <c:pt idx="572">
                  <c:v>12</c:v>
                </c:pt>
                <c:pt idx="573">
                  <c:v>17</c:v>
                </c:pt>
                <c:pt idx="574">
                  <c:v>16</c:v>
                </c:pt>
                <c:pt idx="575">
                  <c:v>12</c:v>
                </c:pt>
                <c:pt idx="576">
                  <c:v>11</c:v>
                </c:pt>
                <c:pt idx="577">
                  <c:v>21</c:v>
                </c:pt>
                <c:pt idx="578">
                  <c:v>11</c:v>
                </c:pt>
                <c:pt idx="579">
                  <c:v>11</c:v>
                </c:pt>
                <c:pt idx="580">
                  <c:v>12</c:v>
                </c:pt>
                <c:pt idx="581">
                  <c:v>9</c:v>
                </c:pt>
                <c:pt idx="582">
                  <c:v>12</c:v>
                </c:pt>
                <c:pt idx="583">
                  <c:v>11</c:v>
                </c:pt>
                <c:pt idx="584">
                  <c:v>21</c:v>
                </c:pt>
                <c:pt idx="585">
                  <c:v>11</c:v>
                </c:pt>
                <c:pt idx="586">
                  <c:v>13</c:v>
                </c:pt>
                <c:pt idx="587">
                  <c:v>11</c:v>
                </c:pt>
                <c:pt idx="588">
                  <c:v>11</c:v>
                </c:pt>
                <c:pt idx="589">
                  <c:v>12</c:v>
                </c:pt>
                <c:pt idx="590">
                  <c:v>13</c:v>
                </c:pt>
                <c:pt idx="591">
                  <c:v>22</c:v>
                </c:pt>
                <c:pt idx="592">
                  <c:v>13</c:v>
                </c:pt>
                <c:pt idx="593">
                  <c:v>13</c:v>
                </c:pt>
                <c:pt idx="594">
                  <c:v>13</c:v>
                </c:pt>
                <c:pt idx="595">
                  <c:v>14</c:v>
                </c:pt>
                <c:pt idx="596">
                  <c:v>32</c:v>
                </c:pt>
                <c:pt idx="597">
                  <c:v>12</c:v>
                </c:pt>
                <c:pt idx="598">
                  <c:v>21</c:v>
                </c:pt>
                <c:pt idx="599">
                  <c:v>13</c:v>
                </c:pt>
                <c:pt idx="600">
                  <c:v>12</c:v>
                </c:pt>
                <c:pt idx="601">
                  <c:v>12</c:v>
                </c:pt>
                <c:pt idx="602">
                  <c:v>13</c:v>
                </c:pt>
                <c:pt idx="603">
                  <c:v>11</c:v>
                </c:pt>
                <c:pt idx="604">
                  <c:v>11</c:v>
                </c:pt>
                <c:pt idx="605">
                  <c:v>23</c:v>
                </c:pt>
                <c:pt idx="606">
                  <c:v>13</c:v>
                </c:pt>
                <c:pt idx="607">
                  <c:v>14</c:v>
                </c:pt>
                <c:pt idx="608">
                  <c:v>12</c:v>
                </c:pt>
                <c:pt idx="609">
                  <c:v>12</c:v>
                </c:pt>
                <c:pt idx="610">
                  <c:v>13</c:v>
                </c:pt>
                <c:pt idx="611">
                  <c:v>14</c:v>
                </c:pt>
                <c:pt idx="612">
                  <c:v>22</c:v>
                </c:pt>
                <c:pt idx="613">
                  <c:v>11</c:v>
                </c:pt>
                <c:pt idx="614">
                  <c:v>12</c:v>
                </c:pt>
                <c:pt idx="615">
                  <c:v>11</c:v>
                </c:pt>
                <c:pt idx="616">
                  <c:v>12</c:v>
                </c:pt>
                <c:pt idx="617">
                  <c:v>12</c:v>
                </c:pt>
                <c:pt idx="618">
                  <c:v>9</c:v>
                </c:pt>
                <c:pt idx="619">
                  <c:v>21</c:v>
                </c:pt>
                <c:pt idx="620">
                  <c:v>12</c:v>
                </c:pt>
                <c:pt idx="621">
                  <c:v>12</c:v>
                </c:pt>
                <c:pt idx="622">
                  <c:v>12</c:v>
                </c:pt>
                <c:pt idx="623">
                  <c:v>12</c:v>
                </c:pt>
                <c:pt idx="624">
                  <c:v>10</c:v>
                </c:pt>
                <c:pt idx="625">
                  <c:v>11</c:v>
                </c:pt>
                <c:pt idx="626">
                  <c:v>22</c:v>
                </c:pt>
                <c:pt idx="627">
                  <c:v>14</c:v>
                </c:pt>
                <c:pt idx="628">
                  <c:v>12</c:v>
                </c:pt>
                <c:pt idx="629">
                  <c:v>14</c:v>
                </c:pt>
                <c:pt idx="630">
                  <c:v>14</c:v>
                </c:pt>
                <c:pt idx="631">
                  <c:v>11</c:v>
                </c:pt>
                <c:pt idx="632">
                  <c:v>12</c:v>
                </c:pt>
                <c:pt idx="633">
                  <c:v>22</c:v>
                </c:pt>
                <c:pt idx="634">
                  <c:v>15</c:v>
                </c:pt>
                <c:pt idx="635">
                  <c:v>13</c:v>
                </c:pt>
                <c:pt idx="636">
                  <c:v>12</c:v>
                </c:pt>
                <c:pt idx="637">
                  <c:v>15</c:v>
                </c:pt>
                <c:pt idx="638">
                  <c:v>13</c:v>
                </c:pt>
                <c:pt idx="639">
                  <c:v>14</c:v>
                </c:pt>
                <c:pt idx="640">
                  <c:v>24</c:v>
                </c:pt>
                <c:pt idx="641">
                  <c:v>20</c:v>
                </c:pt>
                <c:pt idx="642">
                  <c:v>12</c:v>
                </c:pt>
                <c:pt idx="643">
                  <c:v>11</c:v>
                </c:pt>
                <c:pt idx="644">
                  <c:v>12</c:v>
                </c:pt>
                <c:pt idx="645">
                  <c:v>12</c:v>
                </c:pt>
                <c:pt idx="646">
                  <c:v>13</c:v>
                </c:pt>
                <c:pt idx="647">
                  <c:v>25</c:v>
                </c:pt>
                <c:pt idx="648">
                  <c:v>13</c:v>
                </c:pt>
                <c:pt idx="649">
                  <c:v>14</c:v>
                </c:pt>
                <c:pt idx="650">
                  <c:v>19</c:v>
                </c:pt>
                <c:pt idx="651">
                  <c:v>13</c:v>
                </c:pt>
                <c:pt idx="652">
                  <c:v>12</c:v>
                </c:pt>
                <c:pt idx="653">
                  <c:v>11</c:v>
                </c:pt>
                <c:pt idx="654">
                  <c:v>23</c:v>
                </c:pt>
                <c:pt idx="655">
                  <c:v>15</c:v>
                </c:pt>
                <c:pt idx="656">
                  <c:v>16</c:v>
                </c:pt>
                <c:pt idx="657">
                  <c:v>13</c:v>
                </c:pt>
                <c:pt idx="658">
                  <c:v>13</c:v>
                </c:pt>
                <c:pt idx="659">
                  <c:v>14</c:v>
                </c:pt>
                <c:pt idx="660">
                  <c:v>12</c:v>
                </c:pt>
                <c:pt idx="661">
                  <c:v>24</c:v>
                </c:pt>
                <c:pt idx="662">
                  <c:v>13</c:v>
                </c:pt>
                <c:pt idx="663">
                  <c:v>14</c:v>
                </c:pt>
                <c:pt idx="664">
                  <c:v>11</c:v>
                </c:pt>
                <c:pt idx="665">
                  <c:v>11</c:v>
                </c:pt>
                <c:pt idx="666">
                  <c:v>16</c:v>
                </c:pt>
                <c:pt idx="667">
                  <c:v>18</c:v>
                </c:pt>
                <c:pt idx="668">
                  <c:v>23</c:v>
                </c:pt>
                <c:pt idx="669">
                  <c:v>19</c:v>
                </c:pt>
                <c:pt idx="670">
                  <c:v>13</c:v>
                </c:pt>
                <c:pt idx="671">
                  <c:v>14</c:v>
                </c:pt>
                <c:pt idx="672">
                  <c:v>13</c:v>
                </c:pt>
                <c:pt idx="673">
                  <c:v>18</c:v>
                </c:pt>
                <c:pt idx="674">
                  <c:v>16</c:v>
                </c:pt>
                <c:pt idx="675">
                  <c:v>21</c:v>
                </c:pt>
                <c:pt idx="676">
                  <c:v>13</c:v>
                </c:pt>
                <c:pt idx="677">
                  <c:v>14</c:v>
                </c:pt>
                <c:pt idx="678">
                  <c:v>11</c:v>
                </c:pt>
                <c:pt idx="679">
                  <c:v>15</c:v>
                </c:pt>
                <c:pt idx="680">
                  <c:v>12</c:v>
                </c:pt>
                <c:pt idx="681">
                  <c:v>14</c:v>
                </c:pt>
                <c:pt idx="682">
                  <c:v>23</c:v>
                </c:pt>
                <c:pt idx="683">
                  <c:v>15</c:v>
                </c:pt>
                <c:pt idx="684">
                  <c:v>12</c:v>
                </c:pt>
                <c:pt idx="685">
                  <c:v>14</c:v>
                </c:pt>
                <c:pt idx="686">
                  <c:v>17</c:v>
                </c:pt>
                <c:pt idx="687">
                  <c:v>11</c:v>
                </c:pt>
                <c:pt idx="688">
                  <c:v>14</c:v>
                </c:pt>
                <c:pt idx="689">
                  <c:v>27</c:v>
                </c:pt>
                <c:pt idx="690">
                  <c:v>13</c:v>
                </c:pt>
                <c:pt idx="691">
                  <c:v>14</c:v>
                </c:pt>
                <c:pt idx="692">
                  <c:v>13</c:v>
                </c:pt>
                <c:pt idx="693">
                  <c:v>11</c:v>
                </c:pt>
                <c:pt idx="694">
                  <c:v>10</c:v>
                </c:pt>
                <c:pt idx="695">
                  <c:v>14</c:v>
                </c:pt>
                <c:pt idx="696">
                  <c:v>23</c:v>
                </c:pt>
                <c:pt idx="697">
                  <c:v>15</c:v>
                </c:pt>
                <c:pt idx="698">
                  <c:v>12</c:v>
                </c:pt>
                <c:pt idx="699">
                  <c:v>12</c:v>
                </c:pt>
                <c:pt idx="700">
                  <c:v>17</c:v>
                </c:pt>
                <c:pt idx="701">
                  <c:v>11</c:v>
                </c:pt>
                <c:pt idx="702">
                  <c:v>16</c:v>
                </c:pt>
                <c:pt idx="703">
                  <c:v>23</c:v>
                </c:pt>
                <c:pt idx="704">
                  <c:v>14</c:v>
                </c:pt>
                <c:pt idx="705">
                  <c:v>12</c:v>
                </c:pt>
                <c:pt idx="706">
                  <c:v>11</c:v>
                </c:pt>
                <c:pt idx="707">
                  <c:v>14</c:v>
                </c:pt>
                <c:pt idx="708">
                  <c:v>12</c:v>
                </c:pt>
                <c:pt idx="709">
                  <c:v>14</c:v>
                </c:pt>
                <c:pt idx="710">
                  <c:v>24</c:v>
                </c:pt>
                <c:pt idx="711">
                  <c:v>15</c:v>
                </c:pt>
                <c:pt idx="712">
                  <c:v>12</c:v>
                </c:pt>
                <c:pt idx="713">
                  <c:v>14</c:v>
                </c:pt>
                <c:pt idx="714">
                  <c:v>13</c:v>
                </c:pt>
                <c:pt idx="715">
                  <c:v>12</c:v>
                </c:pt>
                <c:pt idx="716">
                  <c:v>11</c:v>
                </c:pt>
                <c:pt idx="717">
                  <c:v>23</c:v>
                </c:pt>
                <c:pt idx="718">
                  <c:v>12</c:v>
                </c:pt>
                <c:pt idx="719">
                  <c:v>13</c:v>
                </c:pt>
                <c:pt idx="720">
                  <c:v>18</c:v>
                </c:pt>
                <c:pt idx="721">
                  <c:v>16</c:v>
                </c:pt>
                <c:pt idx="722">
                  <c:v>13</c:v>
                </c:pt>
                <c:pt idx="723">
                  <c:v>14</c:v>
                </c:pt>
                <c:pt idx="724">
                  <c:v>24</c:v>
                </c:pt>
                <c:pt idx="725">
                  <c:v>12</c:v>
                </c:pt>
                <c:pt idx="726">
                  <c:v>12</c:v>
                </c:pt>
                <c:pt idx="727">
                  <c:v>14</c:v>
                </c:pt>
                <c:pt idx="728">
                  <c:v>12</c:v>
                </c:pt>
                <c:pt idx="729">
                  <c:v>14</c:v>
                </c:pt>
                <c:pt idx="730">
                  <c:v>16</c:v>
                </c:pt>
                <c:pt idx="731">
                  <c:v>26</c:v>
                </c:pt>
                <c:pt idx="732">
                  <c:v>13</c:v>
                </c:pt>
                <c:pt idx="733">
                  <c:v>12</c:v>
                </c:pt>
                <c:pt idx="734">
                  <c:v>13</c:v>
                </c:pt>
                <c:pt idx="735">
                  <c:v>11</c:v>
                </c:pt>
                <c:pt idx="736">
                  <c:v>11</c:v>
                </c:pt>
                <c:pt idx="737">
                  <c:v>11</c:v>
                </c:pt>
                <c:pt idx="738">
                  <c:v>21</c:v>
                </c:pt>
                <c:pt idx="739">
                  <c:v>11</c:v>
                </c:pt>
                <c:pt idx="740">
                  <c:v>12</c:v>
                </c:pt>
                <c:pt idx="741">
                  <c:v>11</c:v>
                </c:pt>
                <c:pt idx="742">
                  <c:v>12</c:v>
                </c:pt>
                <c:pt idx="743">
                  <c:v>14</c:v>
                </c:pt>
                <c:pt idx="744">
                  <c:v>13</c:v>
                </c:pt>
                <c:pt idx="745">
                  <c:v>27</c:v>
                </c:pt>
                <c:pt idx="746">
                  <c:v>14</c:v>
                </c:pt>
                <c:pt idx="747">
                  <c:v>13</c:v>
                </c:pt>
                <c:pt idx="748">
                  <c:v>12</c:v>
                </c:pt>
                <c:pt idx="749">
                  <c:v>12</c:v>
                </c:pt>
                <c:pt idx="750">
                  <c:v>12</c:v>
                </c:pt>
                <c:pt idx="751">
                  <c:v>11</c:v>
                </c:pt>
                <c:pt idx="752">
                  <c:v>23</c:v>
                </c:pt>
                <c:pt idx="753">
                  <c:v>15</c:v>
                </c:pt>
                <c:pt idx="754">
                  <c:v>15</c:v>
                </c:pt>
                <c:pt idx="755">
                  <c:v>12</c:v>
                </c:pt>
                <c:pt idx="756">
                  <c:v>18</c:v>
                </c:pt>
                <c:pt idx="757">
                  <c:v>12</c:v>
                </c:pt>
                <c:pt idx="758">
                  <c:v>11</c:v>
                </c:pt>
                <c:pt idx="759">
                  <c:v>31</c:v>
                </c:pt>
                <c:pt idx="760">
                  <c:v>15</c:v>
                </c:pt>
                <c:pt idx="761">
                  <c:v>18</c:v>
                </c:pt>
                <c:pt idx="762">
                  <c:v>17</c:v>
                </c:pt>
                <c:pt idx="763">
                  <c:v>11</c:v>
                </c:pt>
                <c:pt idx="764">
                  <c:v>11</c:v>
                </c:pt>
                <c:pt idx="765">
                  <c:v>11</c:v>
                </c:pt>
                <c:pt idx="766">
                  <c:v>22</c:v>
                </c:pt>
                <c:pt idx="767">
                  <c:v>13</c:v>
                </c:pt>
                <c:pt idx="768">
                  <c:v>17</c:v>
                </c:pt>
                <c:pt idx="769">
                  <c:v>12</c:v>
                </c:pt>
                <c:pt idx="770">
                  <c:v>11</c:v>
                </c:pt>
                <c:pt idx="771">
                  <c:v>12</c:v>
                </c:pt>
                <c:pt idx="772">
                  <c:v>12</c:v>
                </c:pt>
                <c:pt idx="773">
                  <c:v>22</c:v>
                </c:pt>
                <c:pt idx="774">
                  <c:v>13</c:v>
                </c:pt>
                <c:pt idx="775">
                  <c:v>11</c:v>
                </c:pt>
                <c:pt idx="776">
                  <c:v>12</c:v>
                </c:pt>
                <c:pt idx="777">
                  <c:v>12</c:v>
                </c:pt>
                <c:pt idx="778">
                  <c:v>12</c:v>
                </c:pt>
                <c:pt idx="779">
                  <c:v>13</c:v>
                </c:pt>
                <c:pt idx="780">
                  <c:v>23</c:v>
                </c:pt>
                <c:pt idx="781">
                  <c:v>9</c:v>
                </c:pt>
                <c:pt idx="782">
                  <c:v>12</c:v>
                </c:pt>
                <c:pt idx="783">
                  <c:v>13</c:v>
                </c:pt>
                <c:pt idx="784">
                  <c:v>12</c:v>
                </c:pt>
                <c:pt idx="785">
                  <c:v>12</c:v>
                </c:pt>
                <c:pt idx="786">
                  <c:v>13</c:v>
                </c:pt>
                <c:pt idx="787">
                  <c:v>25</c:v>
                </c:pt>
                <c:pt idx="788">
                  <c:v>25</c:v>
                </c:pt>
                <c:pt idx="789">
                  <c:v>12</c:v>
                </c:pt>
                <c:pt idx="790">
                  <c:v>16</c:v>
                </c:pt>
                <c:pt idx="791">
                  <c:v>16</c:v>
                </c:pt>
                <c:pt idx="792">
                  <c:v>12</c:v>
                </c:pt>
                <c:pt idx="793">
                  <c:v>14</c:v>
                </c:pt>
                <c:pt idx="794">
                  <c:v>30</c:v>
                </c:pt>
                <c:pt idx="795">
                  <c:v>10</c:v>
                </c:pt>
                <c:pt idx="796">
                  <c:v>11</c:v>
                </c:pt>
                <c:pt idx="797">
                  <c:v>11</c:v>
                </c:pt>
                <c:pt idx="798">
                  <c:v>11</c:v>
                </c:pt>
                <c:pt idx="799">
                  <c:v>12</c:v>
                </c:pt>
                <c:pt idx="800">
                  <c:v>15</c:v>
                </c:pt>
                <c:pt idx="801">
                  <c:v>26</c:v>
                </c:pt>
                <c:pt idx="802">
                  <c:v>19</c:v>
                </c:pt>
                <c:pt idx="803">
                  <c:v>14</c:v>
                </c:pt>
                <c:pt idx="804">
                  <c:v>16</c:v>
                </c:pt>
                <c:pt idx="805">
                  <c:v>18</c:v>
                </c:pt>
                <c:pt idx="806">
                  <c:v>10</c:v>
                </c:pt>
                <c:pt idx="807">
                  <c:v>24</c:v>
                </c:pt>
                <c:pt idx="808">
                  <c:v>26</c:v>
                </c:pt>
                <c:pt idx="809">
                  <c:v>19</c:v>
                </c:pt>
                <c:pt idx="810">
                  <c:v>14</c:v>
                </c:pt>
                <c:pt idx="811">
                  <c:v>11</c:v>
                </c:pt>
                <c:pt idx="812">
                  <c:v>13</c:v>
                </c:pt>
                <c:pt idx="813">
                  <c:v>12</c:v>
                </c:pt>
                <c:pt idx="814">
                  <c:v>15</c:v>
                </c:pt>
                <c:pt idx="815">
                  <c:v>24</c:v>
                </c:pt>
                <c:pt idx="816">
                  <c:v>13</c:v>
                </c:pt>
                <c:pt idx="817">
                  <c:v>14</c:v>
                </c:pt>
                <c:pt idx="818">
                  <c:v>13</c:v>
                </c:pt>
                <c:pt idx="819">
                  <c:v>19</c:v>
                </c:pt>
                <c:pt idx="820">
                  <c:v>11</c:v>
                </c:pt>
                <c:pt idx="821">
                  <c:v>12</c:v>
                </c:pt>
                <c:pt idx="822">
                  <c:v>23</c:v>
                </c:pt>
                <c:pt idx="823">
                  <c:v>19</c:v>
                </c:pt>
                <c:pt idx="824">
                  <c:v>12</c:v>
                </c:pt>
                <c:pt idx="825">
                  <c:v>11</c:v>
                </c:pt>
                <c:pt idx="826">
                  <c:v>19</c:v>
                </c:pt>
                <c:pt idx="827">
                  <c:v>14</c:v>
                </c:pt>
                <c:pt idx="828">
                  <c:v>15</c:v>
                </c:pt>
                <c:pt idx="829">
                  <c:v>25</c:v>
                </c:pt>
                <c:pt idx="830">
                  <c:v>12</c:v>
                </c:pt>
                <c:pt idx="831">
                  <c:v>13</c:v>
                </c:pt>
                <c:pt idx="832">
                  <c:v>11</c:v>
                </c:pt>
                <c:pt idx="833">
                  <c:v>14</c:v>
                </c:pt>
                <c:pt idx="834">
                  <c:v>12</c:v>
                </c:pt>
                <c:pt idx="835">
                  <c:v>13</c:v>
                </c:pt>
                <c:pt idx="836">
                  <c:v>21</c:v>
                </c:pt>
                <c:pt idx="837">
                  <c:v>11</c:v>
                </c:pt>
                <c:pt idx="838">
                  <c:v>11</c:v>
                </c:pt>
                <c:pt idx="839">
                  <c:v>17</c:v>
                </c:pt>
                <c:pt idx="840">
                  <c:v>14</c:v>
                </c:pt>
                <c:pt idx="841">
                  <c:v>12</c:v>
                </c:pt>
                <c:pt idx="842">
                  <c:v>18</c:v>
                </c:pt>
                <c:pt idx="843">
                  <c:v>29</c:v>
                </c:pt>
                <c:pt idx="844">
                  <c:v>14</c:v>
                </c:pt>
                <c:pt idx="845">
                  <c:v>17</c:v>
                </c:pt>
                <c:pt idx="846">
                  <c:v>16</c:v>
                </c:pt>
                <c:pt idx="847">
                  <c:v>15</c:v>
                </c:pt>
                <c:pt idx="848">
                  <c:v>13</c:v>
                </c:pt>
                <c:pt idx="849">
                  <c:v>12</c:v>
                </c:pt>
                <c:pt idx="850">
                  <c:v>23</c:v>
                </c:pt>
                <c:pt idx="851">
                  <c:v>15</c:v>
                </c:pt>
                <c:pt idx="852">
                  <c:v>12</c:v>
                </c:pt>
                <c:pt idx="853">
                  <c:v>14</c:v>
                </c:pt>
                <c:pt idx="854">
                  <c:v>13</c:v>
                </c:pt>
                <c:pt idx="855">
                  <c:v>14</c:v>
                </c:pt>
                <c:pt idx="856">
                  <c:v>12</c:v>
                </c:pt>
                <c:pt idx="857">
                  <c:v>25</c:v>
                </c:pt>
                <c:pt idx="858">
                  <c:v>13</c:v>
                </c:pt>
                <c:pt idx="859">
                  <c:v>14</c:v>
                </c:pt>
                <c:pt idx="860">
                  <c:v>12</c:v>
                </c:pt>
                <c:pt idx="861">
                  <c:v>15</c:v>
                </c:pt>
                <c:pt idx="862">
                  <c:v>12</c:v>
                </c:pt>
                <c:pt idx="863">
                  <c:v>12</c:v>
                </c:pt>
                <c:pt idx="864">
                  <c:v>22</c:v>
                </c:pt>
                <c:pt idx="865">
                  <c:v>12</c:v>
                </c:pt>
                <c:pt idx="866">
                  <c:v>11</c:v>
                </c:pt>
                <c:pt idx="867">
                  <c:v>12</c:v>
                </c:pt>
                <c:pt idx="868">
                  <c:v>11</c:v>
                </c:pt>
                <c:pt idx="869">
                  <c:v>12</c:v>
                </c:pt>
                <c:pt idx="870">
                  <c:v>11</c:v>
                </c:pt>
                <c:pt idx="871">
                  <c:v>24</c:v>
                </c:pt>
                <c:pt idx="872">
                  <c:v>14</c:v>
                </c:pt>
                <c:pt idx="873">
                  <c:v>12</c:v>
                </c:pt>
                <c:pt idx="874">
                  <c:v>13</c:v>
                </c:pt>
                <c:pt idx="875">
                  <c:v>16</c:v>
                </c:pt>
                <c:pt idx="876">
                  <c:v>14</c:v>
                </c:pt>
                <c:pt idx="877">
                  <c:v>21</c:v>
                </c:pt>
                <c:pt idx="878">
                  <c:v>25</c:v>
                </c:pt>
                <c:pt idx="879">
                  <c:v>12</c:v>
                </c:pt>
                <c:pt idx="880">
                  <c:v>18</c:v>
                </c:pt>
                <c:pt idx="881">
                  <c:v>11</c:v>
                </c:pt>
                <c:pt idx="882">
                  <c:v>11</c:v>
                </c:pt>
                <c:pt idx="883">
                  <c:v>12</c:v>
                </c:pt>
                <c:pt idx="884">
                  <c:v>22</c:v>
                </c:pt>
                <c:pt idx="885">
                  <c:v>23</c:v>
                </c:pt>
                <c:pt idx="886">
                  <c:v>11</c:v>
                </c:pt>
                <c:pt idx="887">
                  <c:v>12</c:v>
                </c:pt>
                <c:pt idx="888">
                  <c:v>15</c:v>
                </c:pt>
                <c:pt idx="889">
                  <c:v>13</c:v>
                </c:pt>
                <c:pt idx="890">
                  <c:v>12</c:v>
                </c:pt>
                <c:pt idx="891">
                  <c:v>12</c:v>
                </c:pt>
                <c:pt idx="892">
                  <c:v>22</c:v>
                </c:pt>
                <c:pt idx="893">
                  <c:v>12</c:v>
                </c:pt>
                <c:pt idx="894">
                  <c:v>13</c:v>
                </c:pt>
                <c:pt idx="895">
                  <c:v>12</c:v>
                </c:pt>
                <c:pt idx="896">
                  <c:v>12</c:v>
                </c:pt>
                <c:pt idx="897">
                  <c:v>12</c:v>
                </c:pt>
                <c:pt idx="898">
                  <c:v>15</c:v>
                </c:pt>
                <c:pt idx="899">
                  <c:v>27</c:v>
                </c:pt>
                <c:pt idx="900">
                  <c:v>12</c:v>
                </c:pt>
                <c:pt idx="901">
                  <c:v>11</c:v>
                </c:pt>
                <c:pt idx="902">
                  <c:v>12</c:v>
                </c:pt>
                <c:pt idx="903">
                  <c:v>27</c:v>
                </c:pt>
                <c:pt idx="904">
                  <c:v>12</c:v>
                </c:pt>
                <c:pt idx="905">
                  <c:v>11</c:v>
                </c:pt>
                <c:pt idx="906">
                  <c:v>21</c:v>
                </c:pt>
                <c:pt idx="907">
                  <c:v>12</c:v>
                </c:pt>
                <c:pt idx="908">
                  <c:v>11</c:v>
                </c:pt>
                <c:pt idx="909">
                  <c:v>11</c:v>
                </c:pt>
                <c:pt idx="910">
                  <c:v>15</c:v>
                </c:pt>
                <c:pt idx="911">
                  <c:v>12</c:v>
                </c:pt>
                <c:pt idx="912">
                  <c:v>12</c:v>
                </c:pt>
                <c:pt idx="913">
                  <c:v>27</c:v>
                </c:pt>
                <c:pt idx="914">
                  <c:v>12</c:v>
                </c:pt>
                <c:pt idx="915">
                  <c:v>13</c:v>
                </c:pt>
                <c:pt idx="916">
                  <c:v>12</c:v>
                </c:pt>
                <c:pt idx="917">
                  <c:v>12</c:v>
                </c:pt>
                <c:pt idx="918">
                  <c:v>12</c:v>
                </c:pt>
                <c:pt idx="919">
                  <c:v>11</c:v>
                </c:pt>
                <c:pt idx="920">
                  <c:v>23</c:v>
                </c:pt>
                <c:pt idx="921">
                  <c:v>14</c:v>
                </c:pt>
                <c:pt idx="922">
                  <c:v>11</c:v>
                </c:pt>
                <c:pt idx="923">
                  <c:v>13</c:v>
                </c:pt>
                <c:pt idx="924">
                  <c:v>16</c:v>
                </c:pt>
                <c:pt idx="925">
                  <c:v>14</c:v>
                </c:pt>
                <c:pt idx="926">
                  <c:v>15</c:v>
                </c:pt>
                <c:pt idx="927">
                  <c:v>25</c:v>
                </c:pt>
                <c:pt idx="928">
                  <c:v>12</c:v>
                </c:pt>
                <c:pt idx="929">
                  <c:v>9</c:v>
                </c:pt>
                <c:pt idx="930">
                  <c:v>12</c:v>
                </c:pt>
                <c:pt idx="931">
                  <c:v>18</c:v>
                </c:pt>
                <c:pt idx="932">
                  <c:v>10</c:v>
                </c:pt>
                <c:pt idx="933">
                  <c:v>11</c:v>
                </c:pt>
                <c:pt idx="934">
                  <c:v>26</c:v>
                </c:pt>
                <c:pt idx="935">
                  <c:v>23</c:v>
                </c:pt>
                <c:pt idx="936">
                  <c:v>11</c:v>
                </c:pt>
                <c:pt idx="937">
                  <c:v>17</c:v>
                </c:pt>
                <c:pt idx="938">
                  <c:v>12</c:v>
                </c:pt>
                <c:pt idx="939">
                  <c:v>13</c:v>
                </c:pt>
                <c:pt idx="940">
                  <c:v>24</c:v>
                </c:pt>
                <c:pt idx="941">
                  <c:v>24</c:v>
                </c:pt>
                <c:pt idx="942">
                  <c:v>12</c:v>
                </c:pt>
                <c:pt idx="943">
                  <c:v>13</c:v>
                </c:pt>
                <c:pt idx="944">
                  <c:v>15</c:v>
                </c:pt>
                <c:pt idx="945">
                  <c:v>14</c:v>
                </c:pt>
                <c:pt idx="946">
                  <c:v>11</c:v>
                </c:pt>
                <c:pt idx="947">
                  <c:v>17</c:v>
                </c:pt>
                <c:pt idx="948">
                  <c:v>22</c:v>
                </c:pt>
                <c:pt idx="949">
                  <c:v>14</c:v>
                </c:pt>
                <c:pt idx="950">
                  <c:v>15</c:v>
                </c:pt>
                <c:pt idx="951">
                  <c:v>12</c:v>
                </c:pt>
                <c:pt idx="952">
                  <c:v>16</c:v>
                </c:pt>
                <c:pt idx="953">
                  <c:v>13</c:v>
                </c:pt>
                <c:pt idx="954">
                  <c:v>11</c:v>
                </c:pt>
                <c:pt idx="955">
                  <c:v>24</c:v>
                </c:pt>
                <c:pt idx="956">
                  <c:v>13</c:v>
                </c:pt>
                <c:pt idx="957">
                  <c:v>17</c:v>
                </c:pt>
                <c:pt idx="958">
                  <c:v>19</c:v>
                </c:pt>
                <c:pt idx="959">
                  <c:v>12</c:v>
                </c:pt>
                <c:pt idx="960">
                  <c:v>11</c:v>
                </c:pt>
                <c:pt idx="961">
                  <c:v>11</c:v>
                </c:pt>
                <c:pt idx="962">
                  <c:v>52</c:v>
                </c:pt>
                <c:pt idx="963">
                  <c:v>12</c:v>
                </c:pt>
                <c:pt idx="964">
                  <c:v>12</c:v>
                </c:pt>
                <c:pt idx="965">
                  <c:v>11</c:v>
                </c:pt>
                <c:pt idx="966">
                  <c:v>11</c:v>
                </c:pt>
                <c:pt idx="967">
                  <c:v>17</c:v>
                </c:pt>
                <c:pt idx="968">
                  <c:v>16</c:v>
                </c:pt>
                <c:pt idx="969">
                  <c:v>21</c:v>
                </c:pt>
                <c:pt idx="970">
                  <c:v>12</c:v>
                </c:pt>
                <c:pt idx="971">
                  <c:v>11</c:v>
                </c:pt>
                <c:pt idx="972">
                  <c:v>12</c:v>
                </c:pt>
                <c:pt idx="973">
                  <c:v>13</c:v>
                </c:pt>
                <c:pt idx="974">
                  <c:v>13</c:v>
                </c:pt>
                <c:pt idx="975">
                  <c:v>11</c:v>
                </c:pt>
                <c:pt idx="976">
                  <c:v>27</c:v>
                </c:pt>
                <c:pt idx="977">
                  <c:v>15</c:v>
                </c:pt>
                <c:pt idx="978">
                  <c:v>12</c:v>
                </c:pt>
                <c:pt idx="979">
                  <c:v>14</c:v>
                </c:pt>
                <c:pt idx="980">
                  <c:v>14</c:v>
                </c:pt>
                <c:pt idx="981">
                  <c:v>11</c:v>
                </c:pt>
                <c:pt idx="982">
                  <c:v>16</c:v>
                </c:pt>
                <c:pt idx="983">
                  <c:v>22</c:v>
                </c:pt>
                <c:pt idx="984">
                  <c:v>13</c:v>
                </c:pt>
                <c:pt idx="985">
                  <c:v>10</c:v>
                </c:pt>
                <c:pt idx="986">
                  <c:v>13</c:v>
                </c:pt>
                <c:pt idx="987">
                  <c:v>19</c:v>
                </c:pt>
                <c:pt idx="988">
                  <c:v>13</c:v>
                </c:pt>
                <c:pt idx="989">
                  <c:v>13</c:v>
                </c:pt>
                <c:pt idx="990">
                  <c:v>24</c:v>
                </c:pt>
                <c:pt idx="991">
                  <c:v>13</c:v>
                </c:pt>
                <c:pt idx="992">
                  <c:v>17</c:v>
                </c:pt>
                <c:pt idx="993">
                  <c:v>10</c:v>
                </c:pt>
                <c:pt idx="994">
                  <c:v>10</c:v>
                </c:pt>
                <c:pt idx="995">
                  <c:v>12</c:v>
                </c:pt>
                <c:pt idx="996">
                  <c:v>12</c:v>
                </c:pt>
                <c:pt idx="997">
                  <c:v>25</c:v>
                </c:pt>
                <c:pt idx="998">
                  <c:v>14</c:v>
                </c:pt>
                <c:pt idx="999">
                  <c:v>11</c:v>
                </c:pt>
                <c:pt idx="1000">
                  <c:v>16</c:v>
                </c:pt>
                <c:pt idx="1001">
                  <c:v>12</c:v>
                </c:pt>
                <c:pt idx="1002">
                  <c:v>13</c:v>
                </c:pt>
                <c:pt idx="1003">
                  <c:v>11</c:v>
                </c:pt>
                <c:pt idx="1004">
                  <c:v>26</c:v>
                </c:pt>
                <c:pt idx="1005">
                  <c:v>16</c:v>
                </c:pt>
                <c:pt idx="1006">
                  <c:v>13</c:v>
                </c:pt>
                <c:pt idx="1007">
                  <c:v>15</c:v>
                </c:pt>
                <c:pt idx="1008">
                  <c:v>14</c:v>
                </c:pt>
                <c:pt idx="1009">
                  <c:v>12</c:v>
                </c:pt>
                <c:pt idx="1010">
                  <c:v>10</c:v>
                </c:pt>
                <c:pt idx="1011">
                  <c:v>21</c:v>
                </c:pt>
                <c:pt idx="1012">
                  <c:v>12</c:v>
                </c:pt>
                <c:pt idx="1013">
                  <c:v>12</c:v>
                </c:pt>
                <c:pt idx="1014">
                  <c:v>13</c:v>
                </c:pt>
                <c:pt idx="1015">
                  <c:v>12</c:v>
                </c:pt>
                <c:pt idx="1016">
                  <c:v>11</c:v>
                </c:pt>
                <c:pt idx="1017">
                  <c:v>11</c:v>
                </c:pt>
                <c:pt idx="1018">
                  <c:v>25</c:v>
                </c:pt>
                <c:pt idx="1019">
                  <c:v>12</c:v>
                </c:pt>
                <c:pt idx="1020">
                  <c:v>14</c:v>
                </c:pt>
                <c:pt idx="1021">
                  <c:v>11</c:v>
                </c:pt>
                <c:pt idx="1022">
                  <c:v>12</c:v>
                </c:pt>
                <c:pt idx="1023">
                  <c:v>12</c:v>
                </c:pt>
                <c:pt idx="1024">
                  <c:v>16</c:v>
                </c:pt>
                <c:pt idx="1025">
                  <c:v>23</c:v>
                </c:pt>
                <c:pt idx="1026">
                  <c:v>14</c:v>
                </c:pt>
                <c:pt idx="1027">
                  <c:v>12</c:v>
                </c:pt>
                <c:pt idx="1028">
                  <c:v>13</c:v>
                </c:pt>
                <c:pt idx="1029">
                  <c:v>13</c:v>
                </c:pt>
                <c:pt idx="1030">
                  <c:v>14</c:v>
                </c:pt>
                <c:pt idx="1031">
                  <c:v>11</c:v>
                </c:pt>
                <c:pt idx="1032">
                  <c:v>25</c:v>
                </c:pt>
                <c:pt idx="1033">
                  <c:v>12</c:v>
                </c:pt>
                <c:pt idx="1034">
                  <c:v>15</c:v>
                </c:pt>
                <c:pt idx="1035">
                  <c:v>15</c:v>
                </c:pt>
                <c:pt idx="1036">
                  <c:v>20</c:v>
                </c:pt>
                <c:pt idx="1037">
                  <c:v>12</c:v>
                </c:pt>
                <c:pt idx="1038">
                  <c:v>12</c:v>
                </c:pt>
                <c:pt idx="1039">
                  <c:v>21</c:v>
                </c:pt>
                <c:pt idx="1040">
                  <c:v>12</c:v>
                </c:pt>
                <c:pt idx="1041">
                  <c:v>13</c:v>
                </c:pt>
                <c:pt idx="1042">
                  <c:v>12</c:v>
                </c:pt>
                <c:pt idx="1043">
                  <c:v>12</c:v>
                </c:pt>
                <c:pt idx="1044">
                  <c:v>12</c:v>
                </c:pt>
                <c:pt idx="1045">
                  <c:v>12</c:v>
                </c:pt>
                <c:pt idx="1046">
                  <c:v>20</c:v>
                </c:pt>
                <c:pt idx="1047">
                  <c:v>11</c:v>
                </c:pt>
                <c:pt idx="1048">
                  <c:v>12</c:v>
                </c:pt>
                <c:pt idx="1049">
                  <c:v>11</c:v>
                </c:pt>
                <c:pt idx="1050">
                  <c:v>14</c:v>
                </c:pt>
                <c:pt idx="1051">
                  <c:v>11</c:v>
                </c:pt>
                <c:pt idx="1052">
                  <c:v>11</c:v>
                </c:pt>
                <c:pt idx="1053">
                  <c:v>28</c:v>
                </c:pt>
                <c:pt idx="1054">
                  <c:v>13</c:v>
                </c:pt>
                <c:pt idx="1055">
                  <c:v>10</c:v>
                </c:pt>
                <c:pt idx="1056">
                  <c:v>12</c:v>
                </c:pt>
                <c:pt idx="1057">
                  <c:v>11</c:v>
                </c:pt>
                <c:pt idx="1058">
                  <c:v>12</c:v>
                </c:pt>
                <c:pt idx="1059">
                  <c:v>10</c:v>
                </c:pt>
                <c:pt idx="1060">
                  <c:v>23</c:v>
                </c:pt>
                <c:pt idx="1061">
                  <c:v>11</c:v>
                </c:pt>
                <c:pt idx="1062">
                  <c:v>11</c:v>
                </c:pt>
                <c:pt idx="1063">
                  <c:v>13</c:v>
                </c:pt>
                <c:pt idx="1064">
                  <c:v>13</c:v>
                </c:pt>
                <c:pt idx="1065">
                  <c:v>14</c:v>
                </c:pt>
                <c:pt idx="1066">
                  <c:v>10</c:v>
                </c:pt>
                <c:pt idx="1067">
                  <c:v>23</c:v>
                </c:pt>
                <c:pt idx="1068">
                  <c:v>15</c:v>
                </c:pt>
                <c:pt idx="1069">
                  <c:v>13</c:v>
                </c:pt>
                <c:pt idx="1070">
                  <c:v>18</c:v>
                </c:pt>
                <c:pt idx="1071">
                  <c:v>11</c:v>
                </c:pt>
                <c:pt idx="1072">
                  <c:v>11</c:v>
                </c:pt>
                <c:pt idx="1073">
                  <c:v>14</c:v>
                </c:pt>
                <c:pt idx="1074">
                  <c:v>21</c:v>
                </c:pt>
                <c:pt idx="1075">
                  <c:v>11</c:v>
                </c:pt>
                <c:pt idx="1076">
                  <c:v>12</c:v>
                </c:pt>
                <c:pt idx="1077">
                  <c:v>10</c:v>
                </c:pt>
                <c:pt idx="1078">
                  <c:v>12</c:v>
                </c:pt>
                <c:pt idx="1079">
                  <c:v>10</c:v>
                </c:pt>
                <c:pt idx="1080">
                  <c:v>20</c:v>
                </c:pt>
                <c:pt idx="1081">
                  <c:v>22</c:v>
                </c:pt>
                <c:pt idx="1082">
                  <c:v>11</c:v>
                </c:pt>
                <c:pt idx="1083">
                  <c:v>11</c:v>
                </c:pt>
                <c:pt idx="1084">
                  <c:v>13</c:v>
                </c:pt>
                <c:pt idx="1085">
                  <c:v>11</c:v>
                </c:pt>
                <c:pt idx="1086">
                  <c:v>13</c:v>
                </c:pt>
                <c:pt idx="1087">
                  <c:v>18</c:v>
                </c:pt>
                <c:pt idx="1088">
                  <c:v>22</c:v>
                </c:pt>
                <c:pt idx="1089">
                  <c:v>13</c:v>
                </c:pt>
                <c:pt idx="1090">
                  <c:v>11</c:v>
                </c:pt>
                <c:pt idx="1091">
                  <c:v>12</c:v>
                </c:pt>
                <c:pt idx="1092">
                  <c:v>14</c:v>
                </c:pt>
                <c:pt idx="1093">
                  <c:v>13</c:v>
                </c:pt>
                <c:pt idx="1094">
                  <c:v>12</c:v>
                </c:pt>
                <c:pt idx="1095">
                  <c:v>25</c:v>
                </c:pt>
                <c:pt idx="1096">
                  <c:v>11</c:v>
                </c:pt>
                <c:pt idx="1097">
                  <c:v>14</c:v>
                </c:pt>
                <c:pt idx="1098">
                  <c:v>11</c:v>
                </c:pt>
                <c:pt idx="1099">
                  <c:v>15</c:v>
                </c:pt>
                <c:pt idx="1100">
                  <c:v>13</c:v>
                </c:pt>
                <c:pt idx="1101">
                  <c:v>18</c:v>
                </c:pt>
                <c:pt idx="1102">
                  <c:v>23</c:v>
                </c:pt>
                <c:pt idx="1103">
                  <c:v>26</c:v>
                </c:pt>
                <c:pt idx="1104">
                  <c:v>15</c:v>
                </c:pt>
                <c:pt idx="1105">
                  <c:v>13</c:v>
                </c:pt>
                <c:pt idx="1106">
                  <c:v>13</c:v>
                </c:pt>
                <c:pt idx="1107">
                  <c:v>14</c:v>
                </c:pt>
                <c:pt idx="1108">
                  <c:v>15</c:v>
                </c:pt>
                <c:pt idx="1109">
                  <c:v>28</c:v>
                </c:pt>
                <c:pt idx="1110">
                  <c:v>16</c:v>
                </c:pt>
                <c:pt idx="1111">
                  <c:v>11</c:v>
                </c:pt>
                <c:pt idx="1112">
                  <c:v>15</c:v>
                </c:pt>
                <c:pt idx="1113">
                  <c:v>11</c:v>
                </c:pt>
                <c:pt idx="1114">
                  <c:v>11</c:v>
                </c:pt>
                <c:pt idx="1115">
                  <c:v>11</c:v>
                </c:pt>
                <c:pt idx="1116">
                  <c:v>22</c:v>
                </c:pt>
                <c:pt idx="1117">
                  <c:v>10</c:v>
                </c:pt>
                <c:pt idx="1118">
                  <c:v>12</c:v>
                </c:pt>
                <c:pt idx="1119">
                  <c:v>13</c:v>
                </c:pt>
                <c:pt idx="1120">
                  <c:v>16</c:v>
                </c:pt>
                <c:pt idx="1121">
                  <c:v>14</c:v>
                </c:pt>
                <c:pt idx="1122">
                  <c:v>11</c:v>
                </c:pt>
                <c:pt idx="1123">
                  <c:v>25</c:v>
                </c:pt>
                <c:pt idx="1124">
                  <c:v>12</c:v>
                </c:pt>
                <c:pt idx="1125">
                  <c:v>16</c:v>
                </c:pt>
                <c:pt idx="1126">
                  <c:v>15</c:v>
                </c:pt>
                <c:pt idx="1127">
                  <c:v>12</c:v>
                </c:pt>
                <c:pt idx="1128">
                  <c:v>12</c:v>
                </c:pt>
                <c:pt idx="1129">
                  <c:v>11</c:v>
                </c:pt>
                <c:pt idx="1130">
                  <c:v>23</c:v>
                </c:pt>
                <c:pt idx="1131">
                  <c:v>12</c:v>
                </c:pt>
                <c:pt idx="1132">
                  <c:v>13</c:v>
                </c:pt>
                <c:pt idx="1133">
                  <c:v>12</c:v>
                </c:pt>
                <c:pt idx="1134">
                  <c:v>11</c:v>
                </c:pt>
                <c:pt idx="1135">
                  <c:v>11</c:v>
                </c:pt>
                <c:pt idx="1136">
                  <c:v>16</c:v>
                </c:pt>
                <c:pt idx="1137">
                  <c:v>21</c:v>
                </c:pt>
                <c:pt idx="1138">
                  <c:v>13</c:v>
                </c:pt>
                <c:pt idx="1139">
                  <c:v>14</c:v>
                </c:pt>
                <c:pt idx="1140">
                  <c:v>12</c:v>
                </c:pt>
                <c:pt idx="1141">
                  <c:v>13</c:v>
                </c:pt>
                <c:pt idx="1142">
                  <c:v>13</c:v>
                </c:pt>
                <c:pt idx="1143">
                  <c:v>14</c:v>
                </c:pt>
                <c:pt idx="1144">
                  <c:v>24</c:v>
                </c:pt>
                <c:pt idx="1145">
                  <c:v>12</c:v>
                </c:pt>
                <c:pt idx="1146">
                  <c:v>10</c:v>
                </c:pt>
                <c:pt idx="1147">
                  <c:v>15</c:v>
                </c:pt>
                <c:pt idx="1148">
                  <c:v>13</c:v>
                </c:pt>
                <c:pt idx="1149">
                  <c:v>11</c:v>
                </c:pt>
                <c:pt idx="1150">
                  <c:v>12</c:v>
                </c:pt>
                <c:pt idx="1151">
                  <c:v>23</c:v>
                </c:pt>
                <c:pt idx="1152">
                  <c:v>14</c:v>
                </c:pt>
                <c:pt idx="1153">
                  <c:v>18</c:v>
                </c:pt>
                <c:pt idx="1154">
                  <c:v>12</c:v>
                </c:pt>
                <c:pt idx="1155">
                  <c:v>13</c:v>
                </c:pt>
                <c:pt idx="1156">
                  <c:v>13</c:v>
                </c:pt>
                <c:pt idx="1157">
                  <c:v>15</c:v>
                </c:pt>
                <c:pt idx="1158">
                  <c:v>24</c:v>
                </c:pt>
                <c:pt idx="1159">
                  <c:v>14</c:v>
                </c:pt>
                <c:pt idx="1160">
                  <c:v>13</c:v>
                </c:pt>
                <c:pt idx="1161">
                  <c:v>14</c:v>
                </c:pt>
                <c:pt idx="1162">
                  <c:v>14</c:v>
                </c:pt>
                <c:pt idx="1163">
                  <c:v>15</c:v>
                </c:pt>
                <c:pt idx="1164">
                  <c:v>10</c:v>
                </c:pt>
                <c:pt idx="1165">
                  <c:v>22</c:v>
                </c:pt>
                <c:pt idx="1166">
                  <c:v>12</c:v>
                </c:pt>
                <c:pt idx="1167">
                  <c:v>12</c:v>
                </c:pt>
                <c:pt idx="1168">
                  <c:v>11</c:v>
                </c:pt>
                <c:pt idx="1169">
                  <c:v>12</c:v>
                </c:pt>
                <c:pt idx="1170">
                  <c:v>13</c:v>
                </c:pt>
                <c:pt idx="1171">
                  <c:v>13</c:v>
                </c:pt>
                <c:pt idx="1172">
                  <c:v>24</c:v>
                </c:pt>
                <c:pt idx="1173">
                  <c:v>12</c:v>
                </c:pt>
                <c:pt idx="1174">
                  <c:v>12</c:v>
                </c:pt>
                <c:pt idx="1175">
                  <c:v>12</c:v>
                </c:pt>
                <c:pt idx="1176">
                  <c:v>18</c:v>
                </c:pt>
                <c:pt idx="1177">
                  <c:v>11</c:v>
                </c:pt>
                <c:pt idx="1178">
                  <c:v>11</c:v>
                </c:pt>
                <c:pt idx="1179">
                  <c:v>22</c:v>
                </c:pt>
                <c:pt idx="1180">
                  <c:v>12</c:v>
                </c:pt>
                <c:pt idx="1181">
                  <c:v>14</c:v>
                </c:pt>
                <c:pt idx="1182">
                  <c:v>18</c:v>
                </c:pt>
                <c:pt idx="1183">
                  <c:v>12</c:v>
                </c:pt>
                <c:pt idx="1184">
                  <c:v>10</c:v>
                </c:pt>
                <c:pt idx="1185">
                  <c:v>12</c:v>
                </c:pt>
                <c:pt idx="1186">
                  <c:v>21</c:v>
                </c:pt>
                <c:pt idx="1187">
                  <c:v>15</c:v>
                </c:pt>
                <c:pt idx="1188">
                  <c:v>10</c:v>
                </c:pt>
                <c:pt idx="1189">
                  <c:v>11</c:v>
                </c:pt>
                <c:pt idx="1190">
                  <c:v>12</c:v>
                </c:pt>
                <c:pt idx="1191">
                  <c:v>16</c:v>
                </c:pt>
                <c:pt idx="1192">
                  <c:v>17</c:v>
                </c:pt>
                <c:pt idx="1193">
                  <c:v>26</c:v>
                </c:pt>
                <c:pt idx="1194">
                  <c:v>11</c:v>
                </c:pt>
                <c:pt idx="1195">
                  <c:v>19</c:v>
                </c:pt>
                <c:pt idx="1196">
                  <c:v>14</c:v>
                </c:pt>
                <c:pt idx="1197">
                  <c:v>15</c:v>
                </c:pt>
                <c:pt idx="1198">
                  <c:v>25</c:v>
                </c:pt>
                <c:pt idx="1199">
                  <c:v>11</c:v>
                </c:pt>
                <c:pt idx="1200">
                  <c:v>24</c:v>
                </c:pt>
                <c:pt idx="1201">
                  <c:v>12</c:v>
                </c:pt>
                <c:pt idx="1202">
                  <c:v>13</c:v>
                </c:pt>
                <c:pt idx="1203">
                  <c:v>12</c:v>
                </c:pt>
                <c:pt idx="1204">
                  <c:v>11</c:v>
                </c:pt>
                <c:pt idx="1205">
                  <c:v>12</c:v>
                </c:pt>
                <c:pt idx="1206">
                  <c:v>14</c:v>
                </c:pt>
                <c:pt idx="1207">
                  <c:v>22</c:v>
                </c:pt>
                <c:pt idx="1208">
                  <c:v>17</c:v>
                </c:pt>
                <c:pt idx="1209">
                  <c:v>19</c:v>
                </c:pt>
                <c:pt idx="1210">
                  <c:v>20</c:v>
                </c:pt>
                <c:pt idx="1211">
                  <c:v>19</c:v>
                </c:pt>
                <c:pt idx="1212">
                  <c:v>13</c:v>
                </c:pt>
                <c:pt idx="1213">
                  <c:v>11</c:v>
                </c:pt>
                <c:pt idx="1214">
                  <c:v>23</c:v>
                </c:pt>
                <c:pt idx="1215">
                  <c:v>13</c:v>
                </c:pt>
                <c:pt idx="1216">
                  <c:v>16</c:v>
                </c:pt>
                <c:pt idx="1217">
                  <c:v>17</c:v>
                </c:pt>
                <c:pt idx="1218">
                  <c:v>12</c:v>
                </c:pt>
                <c:pt idx="1219">
                  <c:v>18</c:v>
                </c:pt>
                <c:pt idx="1220">
                  <c:v>12</c:v>
                </c:pt>
                <c:pt idx="1221">
                  <c:v>21</c:v>
                </c:pt>
                <c:pt idx="1222">
                  <c:v>14</c:v>
                </c:pt>
                <c:pt idx="1223">
                  <c:v>22</c:v>
                </c:pt>
                <c:pt idx="1224">
                  <c:v>12</c:v>
                </c:pt>
                <c:pt idx="1225">
                  <c:v>12</c:v>
                </c:pt>
                <c:pt idx="1226">
                  <c:v>12</c:v>
                </c:pt>
                <c:pt idx="1227">
                  <c:v>11</c:v>
                </c:pt>
                <c:pt idx="1228">
                  <c:v>23</c:v>
                </c:pt>
                <c:pt idx="1229">
                  <c:v>14</c:v>
                </c:pt>
                <c:pt idx="1230">
                  <c:v>16</c:v>
                </c:pt>
                <c:pt idx="1231">
                  <c:v>14</c:v>
                </c:pt>
                <c:pt idx="1232">
                  <c:v>11</c:v>
                </c:pt>
                <c:pt idx="1233">
                  <c:v>11</c:v>
                </c:pt>
                <c:pt idx="1234">
                  <c:v>17</c:v>
                </c:pt>
                <c:pt idx="1235">
                  <c:v>22</c:v>
                </c:pt>
                <c:pt idx="1236">
                  <c:v>11</c:v>
                </c:pt>
                <c:pt idx="1237">
                  <c:v>15</c:v>
                </c:pt>
                <c:pt idx="1238">
                  <c:v>11</c:v>
                </c:pt>
                <c:pt idx="1239">
                  <c:v>13</c:v>
                </c:pt>
                <c:pt idx="1240">
                  <c:v>10</c:v>
                </c:pt>
                <c:pt idx="1241">
                  <c:v>12</c:v>
                </c:pt>
                <c:pt idx="1242">
                  <c:v>22</c:v>
                </c:pt>
                <c:pt idx="1243">
                  <c:v>10</c:v>
                </c:pt>
                <c:pt idx="1244">
                  <c:v>13</c:v>
                </c:pt>
                <c:pt idx="1245">
                  <c:v>12</c:v>
                </c:pt>
                <c:pt idx="1246">
                  <c:v>10</c:v>
                </c:pt>
                <c:pt idx="1247">
                  <c:v>12</c:v>
                </c:pt>
                <c:pt idx="1248">
                  <c:v>13</c:v>
                </c:pt>
                <c:pt idx="1249">
                  <c:v>26</c:v>
                </c:pt>
                <c:pt idx="1250">
                  <c:v>13</c:v>
                </c:pt>
                <c:pt idx="1251">
                  <c:v>13</c:v>
                </c:pt>
                <c:pt idx="1252">
                  <c:v>12</c:v>
                </c:pt>
                <c:pt idx="1253">
                  <c:v>14</c:v>
                </c:pt>
                <c:pt idx="1254">
                  <c:v>11</c:v>
                </c:pt>
                <c:pt idx="1255">
                  <c:v>15</c:v>
                </c:pt>
                <c:pt idx="1256">
                  <c:v>22</c:v>
                </c:pt>
                <c:pt idx="1257">
                  <c:v>13</c:v>
                </c:pt>
                <c:pt idx="1258">
                  <c:v>13</c:v>
                </c:pt>
                <c:pt idx="1259">
                  <c:v>23</c:v>
                </c:pt>
                <c:pt idx="1260">
                  <c:v>11</c:v>
                </c:pt>
                <c:pt idx="1261">
                  <c:v>13</c:v>
                </c:pt>
                <c:pt idx="1262">
                  <c:v>15</c:v>
                </c:pt>
                <c:pt idx="1263">
                  <c:v>27</c:v>
                </c:pt>
                <c:pt idx="1264">
                  <c:v>13</c:v>
                </c:pt>
                <c:pt idx="1265">
                  <c:v>13</c:v>
                </c:pt>
                <c:pt idx="1266">
                  <c:v>11</c:v>
                </c:pt>
                <c:pt idx="1267">
                  <c:v>13</c:v>
                </c:pt>
                <c:pt idx="1268">
                  <c:v>17</c:v>
                </c:pt>
                <c:pt idx="1269">
                  <c:v>16</c:v>
                </c:pt>
                <c:pt idx="1270">
                  <c:v>25</c:v>
                </c:pt>
                <c:pt idx="1271">
                  <c:v>14</c:v>
                </c:pt>
                <c:pt idx="1272">
                  <c:v>14</c:v>
                </c:pt>
                <c:pt idx="1273">
                  <c:v>13</c:v>
                </c:pt>
                <c:pt idx="1274">
                  <c:v>13</c:v>
                </c:pt>
                <c:pt idx="1275">
                  <c:v>11</c:v>
                </c:pt>
                <c:pt idx="1276">
                  <c:v>12</c:v>
                </c:pt>
                <c:pt idx="1277">
                  <c:v>24</c:v>
                </c:pt>
                <c:pt idx="1278">
                  <c:v>13</c:v>
                </c:pt>
                <c:pt idx="1279">
                  <c:v>13</c:v>
                </c:pt>
                <c:pt idx="1280">
                  <c:v>14</c:v>
                </c:pt>
                <c:pt idx="1281">
                  <c:v>13</c:v>
                </c:pt>
                <c:pt idx="1282">
                  <c:v>14</c:v>
                </c:pt>
                <c:pt idx="1283">
                  <c:v>16</c:v>
                </c:pt>
                <c:pt idx="1284">
                  <c:v>25</c:v>
                </c:pt>
                <c:pt idx="1285">
                  <c:v>17</c:v>
                </c:pt>
                <c:pt idx="1286">
                  <c:v>11</c:v>
                </c:pt>
                <c:pt idx="1287">
                  <c:v>15</c:v>
                </c:pt>
                <c:pt idx="1288">
                  <c:v>12</c:v>
                </c:pt>
                <c:pt idx="1289">
                  <c:v>12</c:v>
                </c:pt>
                <c:pt idx="1290">
                  <c:v>11</c:v>
                </c:pt>
                <c:pt idx="1291">
                  <c:v>21</c:v>
                </c:pt>
                <c:pt idx="1292">
                  <c:v>13</c:v>
                </c:pt>
                <c:pt idx="1293">
                  <c:v>13</c:v>
                </c:pt>
                <c:pt idx="1294">
                  <c:v>11</c:v>
                </c:pt>
                <c:pt idx="1295">
                  <c:v>13</c:v>
                </c:pt>
                <c:pt idx="1296">
                  <c:v>12</c:v>
                </c:pt>
                <c:pt idx="1297">
                  <c:v>13</c:v>
                </c:pt>
                <c:pt idx="1298">
                  <c:v>23</c:v>
                </c:pt>
                <c:pt idx="1299">
                  <c:v>11</c:v>
                </c:pt>
                <c:pt idx="1300">
                  <c:v>13</c:v>
                </c:pt>
                <c:pt idx="1301">
                  <c:v>10</c:v>
                </c:pt>
                <c:pt idx="1302">
                  <c:v>16</c:v>
                </c:pt>
                <c:pt idx="1303">
                  <c:v>10</c:v>
                </c:pt>
                <c:pt idx="1304">
                  <c:v>12</c:v>
                </c:pt>
                <c:pt idx="1305">
                  <c:v>27</c:v>
                </c:pt>
                <c:pt idx="1306">
                  <c:v>13</c:v>
                </c:pt>
                <c:pt idx="1307">
                  <c:v>15</c:v>
                </c:pt>
                <c:pt idx="1308">
                  <c:v>13</c:v>
                </c:pt>
                <c:pt idx="1309">
                  <c:v>14</c:v>
                </c:pt>
                <c:pt idx="1310">
                  <c:v>13</c:v>
                </c:pt>
                <c:pt idx="1311">
                  <c:v>17</c:v>
                </c:pt>
                <c:pt idx="1312">
                  <c:v>27</c:v>
                </c:pt>
                <c:pt idx="1313">
                  <c:v>21</c:v>
                </c:pt>
                <c:pt idx="1314">
                  <c:v>16</c:v>
                </c:pt>
                <c:pt idx="1315">
                  <c:v>18</c:v>
                </c:pt>
                <c:pt idx="1316">
                  <c:v>13</c:v>
                </c:pt>
                <c:pt idx="1317">
                  <c:v>13</c:v>
                </c:pt>
                <c:pt idx="1318">
                  <c:v>16</c:v>
                </c:pt>
                <c:pt idx="1319">
                  <c:v>28</c:v>
                </c:pt>
                <c:pt idx="1320">
                  <c:v>19</c:v>
                </c:pt>
                <c:pt idx="1321">
                  <c:v>11</c:v>
                </c:pt>
                <c:pt idx="1322">
                  <c:v>11</c:v>
                </c:pt>
                <c:pt idx="1323">
                  <c:v>13</c:v>
                </c:pt>
                <c:pt idx="1324">
                  <c:v>11</c:v>
                </c:pt>
                <c:pt idx="1325">
                  <c:v>11</c:v>
                </c:pt>
                <c:pt idx="1326">
                  <c:v>22</c:v>
                </c:pt>
                <c:pt idx="1327">
                  <c:v>12</c:v>
                </c:pt>
                <c:pt idx="1328">
                  <c:v>11</c:v>
                </c:pt>
                <c:pt idx="1329">
                  <c:v>11</c:v>
                </c:pt>
                <c:pt idx="1330">
                  <c:v>12</c:v>
                </c:pt>
                <c:pt idx="1331">
                  <c:v>11</c:v>
                </c:pt>
                <c:pt idx="1332">
                  <c:v>11</c:v>
                </c:pt>
                <c:pt idx="1333">
                  <c:v>25</c:v>
                </c:pt>
                <c:pt idx="1334">
                  <c:v>13</c:v>
                </c:pt>
                <c:pt idx="1335">
                  <c:v>13</c:v>
                </c:pt>
                <c:pt idx="1336">
                  <c:v>20</c:v>
                </c:pt>
                <c:pt idx="1337">
                  <c:v>10</c:v>
                </c:pt>
                <c:pt idx="1338">
                  <c:v>11</c:v>
                </c:pt>
                <c:pt idx="1339">
                  <c:v>12</c:v>
                </c:pt>
                <c:pt idx="1340">
                  <c:v>22</c:v>
                </c:pt>
                <c:pt idx="1341">
                  <c:v>11</c:v>
                </c:pt>
                <c:pt idx="1342">
                  <c:v>11</c:v>
                </c:pt>
                <c:pt idx="1343">
                  <c:v>10</c:v>
                </c:pt>
                <c:pt idx="1344">
                  <c:v>18</c:v>
                </c:pt>
                <c:pt idx="1345">
                  <c:v>12</c:v>
                </c:pt>
                <c:pt idx="1346">
                  <c:v>12</c:v>
                </c:pt>
                <c:pt idx="1347">
                  <c:v>22</c:v>
                </c:pt>
                <c:pt idx="1348">
                  <c:v>29</c:v>
                </c:pt>
                <c:pt idx="1349">
                  <c:v>11</c:v>
                </c:pt>
                <c:pt idx="1350">
                  <c:v>20</c:v>
                </c:pt>
                <c:pt idx="1351">
                  <c:v>27</c:v>
                </c:pt>
                <c:pt idx="1352">
                  <c:v>13</c:v>
                </c:pt>
                <c:pt idx="1353">
                  <c:v>11</c:v>
                </c:pt>
                <c:pt idx="1354">
                  <c:v>23</c:v>
                </c:pt>
                <c:pt idx="1355">
                  <c:v>12</c:v>
                </c:pt>
                <c:pt idx="1356">
                  <c:v>12</c:v>
                </c:pt>
                <c:pt idx="1357">
                  <c:v>14</c:v>
                </c:pt>
                <c:pt idx="1358">
                  <c:v>13</c:v>
                </c:pt>
                <c:pt idx="1359">
                  <c:v>13</c:v>
                </c:pt>
                <c:pt idx="1360">
                  <c:v>12</c:v>
                </c:pt>
                <c:pt idx="1361">
                  <c:v>22</c:v>
                </c:pt>
                <c:pt idx="1362">
                  <c:v>13</c:v>
                </c:pt>
                <c:pt idx="1363">
                  <c:v>11</c:v>
                </c:pt>
                <c:pt idx="1364">
                  <c:v>12</c:v>
                </c:pt>
                <c:pt idx="1365">
                  <c:v>11</c:v>
                </c:pt>
                <c:pt idx="1366">
                  <c:v>12</c:v>
                </c:pt>
                <c:pt idx="1367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134232"/>
        <c:axId val="339129528"/>
      </c:lineChart>
      <c:catAx>
        <c:axId val="339134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Messages</a:t>
                </a:r>
              </a:p>
            </c:rich>
          </c:tx>
          <c:overlay val="0"/>
        </c:title>
        <c:majorTickMark val="out"/>
        <c:minorTickMark val="none"/>
        <c:tickLblPos val="nextTo"/>
        <c:crossAx val="339129528"/>
        <c:crosses val="autoZero"/>
        <c:auto val="1"/>
        <c:lblAlgn val="ctr"/>
        <c:lblOffset val="100"/>
        <c:noMultiLvlLbl val="0"/>
      </c:catAx>
      <c:valAx>
        <c:axId val="339129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Latency</a:t>
                </a:r>
                <a:r>
                  <a:rPr lang="en-US" baseline="0"/>
                  <a:t> in Millisconds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91342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8B6B-EB01-4D2D-9526-75AFBDA4FBD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8D890-1FDE-4A93-89B5-2A4962AAE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8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4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0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47D3-DF55-8F40-BD52-7682AD07BB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1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47D3-DF55-8F40-BD52-7682AD07BB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1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8D890-1FDE-4A93-89B5-2A4962AAE2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5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3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5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9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8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7895-835E-48D5-8656-779D8EAC3B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CFD6-E0A2-475E-99AD-BAC6FC6FE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2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7895-835E-48D5-8656-779D8EAC3B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CFD6-E0A2-475E-99AD-BAC6FC6FE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7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7895-835E-48D5-8656-779D8EAC3B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CFD6-E0A2-475E-99AD-BAC6FC6FE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8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7895-835E-48D5-8656-779D8EAC3B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CFD6-E0A2-475E-99AD-BAC6FC6FE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7895-835E-48D5-8656-779D8EAC3B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CFD6-E0A2-475E-99AD-BAC6FC6FE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88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7895-835E-48D5-8656-779D8EAC3B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CFD6-E0A2-475E-99AD-BAC6FC6FE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0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7895-835E-48D5-8656-779D8EAC3B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CFD6-E0A2-475E-99AD-BAC6FC6FE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27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7895-835E-48D5-8656-779D8EAC3B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CFD6-E0A2-475E-99AD-BAC6FC6FE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4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43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7895-835E-48D5-8656-779D8EAC3B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CFD6-E0A2-475E-99AD-BAC6FC6FE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88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7895-835E-48D5-8656-779D8EAC3B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CFD6-E0A2-475E-99AD-BAC6FC6FE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3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7895-835E-48D5-8656-779D8EAC3B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CFD6-E0A2-475E-99AD-BAC6FC6FE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16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4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8287"/>
            <a:ext cx="362857" cy="15858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F5B7371F-B25E-42BE-91F9-DCD17E1CF4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55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1713"/>
            <a:ext cx="8207829" cy="8108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77225" y="6346371"/>
            <a:ext cx="362857" cy="1585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C1A08E3-679B-4F99-8AF0-A2126CF8AD58}" type="slidenum">
              <a:rPr lang="en-US" smtClean="0">
                <a:solidFill>
                  <a:srgbClr val="512D6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12D6D">
                  <a:lumMod val="50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169120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408E24-CD6D-F245-BA50-44436EA38975}" type="datetimeFigureOut">
              <a:rPr lang="en-US" smtClean="0">
                <a:solidFill>
                  <a:prstClr val="black"/>
                </a:solidFill>
              </a:rPr>
              <a:pPr defTabSz="914400"/>
              <a:t>12/3/2014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2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8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6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3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3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5C6A-122C-834D-BAB3-6E22E8CBB2D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2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C97895-835E-48D5-8656-779D8EAC3B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962CFD6-E0A2-475E-99AD-BAC6FC6FE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0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85" y="476219"/>
            <a:ext cx="820782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1028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1359017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19" y="6333575"/>
            <a:ext cx="362857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69260" y="6292163"/>
            <a:ext cx="8345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| 10/27/14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0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Tx/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torm.apache.org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otclou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otcloud.github.io/sourc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wmf"/><Relationship Id="rId2" Type="http://schemas.openxmlformats.org/officeDocument/2006/relationships/image" Target="../media/image24.wmf"/><Relationship Id="rId16" Type="http://schemas.openxmlformats.org/officeDocument/2006/relationships/image" Target="../media/image38.jpe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wmf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isheritcenter.haas.berkeley.edu/Big_Data/index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7332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 smtClean="0"/>
              <a:t>Cloud-Based </a:t>
            </a:r>
            <a:r>
              <a:rPr lang="en-US" b="1" dirty="0"/>
              <a:t>Perception and Control of Sensor Nets and Robot Swarms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46389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AFOSR FA9550-13-1-0225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DDDAS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IBM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T.J. Watson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December 3 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36071"/>
            <a:ext cx="9144000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Fox, David Crandall, Kris Hauser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Students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cs typeface="Times New Roman" pitchFamily="18" charset="0"/>
              </a:rPr>
              <a:t>Supun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cs typeface="Times New Roman" pitchFamily="18" charset="0"/>
              </a:rPr>
              <a:t>Kamburugamuve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black"/>
                </a:solidFill>
                <a:cs typeface="Times New Roman" pitchFamily="18" charset="0"/>
              </a:rPr>
              <a:t>Hengjing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 He, 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en-US" sz="2000" b="1" dirty="0" err="1">
                <a:solidFill>
                  <a:prstClr val="black"/>
                </a:solidFill>
                <a:cs typeface="Times New Roman" pitchFamily="18" charset="0"/>
              </a:rPr>
              <a:t>Jangwon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Lee, </a:t>
            </a:r>
            <a:r>
              <a:rPr lang="en-US" sz="2000" b="1" dirty="0" err="1" smtClean="0">
                <a:solidFill>
                  <a:prstClr val="black"/>
                </a:solidFill>
                <a:cs typeface="Times New Roman" pitchFamily="18" charset="0"/>
              </a:rPr>
              <a:t>Jingya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Wang</a:t>
            </a:r>
          </a:p>
          <a:p>
            <a:pPr algn="ctr">
              <a:spcBef>
                <a:spcPct val="20000"/>
              </a:spcBef>
              <a:defRPr/>
            </a:pPr>
            <a:endParaRPr lang="en-US" sz="20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There are a lot of Big Data and HPC Software systems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Challenge! Manage environment offering these different components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8"/>
          <a:stretch/>
        </p:blipFill>
        <p:spPr bwMode="auto">
          <a:xfrm>
            <a:off x="0" y="707886"/>
            <a:ext cx="9144000" cy="6203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3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5" y="181333"/>
            <a:ext cx="9078686" cy="8077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Maybe a Big Data Initiative would include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02432"/>
            <a:ext cx="9144000" cy="6055567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We don’t need 266 software packages so can choose e.g.</a:t>
            </a:r>
          </a:p>
          <a:p>
            <a:r>
              <a:rPr lang="en-US" sz="2200" b="1" dirty="0" smtClean="0"/>
              <a:t>Workflow: </a:t>
            </a:r>
            <a:r>
              <a:rPr lang="en-US" sz="2200" dirty="0" err="1" smtClean="0"/>
              <a:t>IPython</a:t>
            </a:r>
            <a:r>
              <a:rPr lang="en-US" sz="2200" dirty="0" smtClean="0"/>
              <a:t>, Pegasus or Kepler (replaced by tools like Crunch, </a:t>
            </a:r>
            <a:r>
              <a:rPr lang="en-US" sz="2200" dirty="0" err="1" smtClean="0"/>
              <a:t>Tez</a:t>
            </a:r>
            <a:r>
              <a:rPr lang="en-US" sz="2200" dirty="0" smtClean="0"/>
              <a:t>?)</a:t>
            </a:r>
          </a:p>
          <a:p>
            <a:r>
              <a:rPr lang="en-US" sz="2200" b="1" dirty="0" smtClean="0"/>
              <a:t>Data Analytics: </a:t>
            </a:r>
            <a:r>
              <a:rPr lang="en-US" sz="2200" dirty="0" smtClean="0"/>
              <a:t>Mahout, R, </a:t>
            </a:r>
            <a:r>
              <a:rPr lang="en-US" sz="2200" dirty="0" err="1" smtClean="0"/>
              <a:t>ImageJ</a:t>
            </a:r>
            <a:r>
              <a:rPr lang="en-US" sz="2200" dirty="0" smtClean="0"/>
              <a:t>, </a:t>
            </a:r>
            <a:r>
              <a:rPr lang="en-US" sz="2200" dirty="0" err="1" smtClean="0"/>
              <a:t>Scalapack</a:t>
            </a:r>
            <a:r>
              <a:rPr lang="en-US" sz="2200" dirty="0" smtClean="0"/>
              <a:t> </a:t>
            </a:r>
          </a:p>
          <a:p>
            <a:r>
              <a:rPr lang="en-US" sz="2200" b="1" dirty="0" smtClean="0"/>
              <a:t>High level Programming: </a:t>
            </a:r>
            <a:r>
              <a:rPr lang="en-US" sz="2200" dirty="0" smtClean="0"/>
              <a:t>Hive, Pig</a:t>
            </a:r>
          </a:p>
          <a:p>
            <a:r>
              <a:rPr lang="en-US" sz="2200" b="1" dirty="0" smtClean="0"/>
              <a:t>Parallel Programming model: </a:t>
            </a:r>
            <a:r>
              <a:rPr lang="en-US" sz="2200" dirty="0" smtClean="0"/>
              <a:t>Hadoop, Spark, Giraph (Twister4Azure, Harp), MPI; </a:t>
            </a:r>
          </a:p>
          <a:p>
            <a:r>
              <a:rPr lang="en-US" sz="2200" b="1" dirty="0" smtClean="0"/>
              <a:t>Streaming: </a:t>
            </a:r>
            <a:r>
              <a:rPr lang="en-US" sz="2200" dirty="0" smtClean="0"/>
              <a:t>Storm, </a:t>
            </a:r>
            <a:r>
              <a:rPr lang="en-US" sz="2200" dirty="0" err="1" smtClean="0"/>
              <a:t>Kapfka</a:t>
            </a:r>
            <a:r>
              <a:rPr lang="en-US" sz="2200" dirty="0" smtClean="0"/>
              <a:t> or </a:t>
            </a:r>
            <a:r>
              <a:rPr lang="en-US" sz="2200" dirty="0" err="1" smtClean="0"/>
              <a:t>RabbitMQ</a:t>
            </a:r>
            <a:r>
              <a:rPr lang="en-US" sz="2200" dirty="0" smtClean="0"/>
              <a:t> (Sensors)</a:t>
            </a:r>
          </a:p>
          <a:p>
            <a:r>
              <a:rPr lang="en-US" sz="2200" b="1" dirty="0" smtClean="0"/>
              <a:t>In-memory: </a:t>
            </a:r>
            <a:r>
              <a:rPr lang="en-US" sz="2200" dirty="0" err="1" smtClean="0"/>
              <a:t>Memcached</a:t>
            </a:r>
            <a:endParaRPr lang="en-US" sz="2200" dirty="0" smtClean="0"/>
          </a:p>
          <a:p>
            <a:r>
              <a:rPr lang="en-US" sz="2200" b="1" dirty="0" smtClean="0"/>
              <a:t>Data Management: </a:t>
            </a:r>
            <a:r>
              <a:rPr lang="en-US" sz="2200" dirty="0" err="1" smtClean="0"/>
              <a:t>Hbase</a:t>
            </a:r>
            <a:r>
              <a:rPr lang="en-US" sz="2200" dirty="0" smtClean="0"/>
              <a:t>, </a:t>
            </a:r>
            <a:r>
              <a:rPr lang="en-US" sz="2200" dirty="0" err="1" smtClean="0"/>
              <a:t>MongoDB</a:t>
            </a:r>
            <a:r>
              <a:rPr lang="en-US" sz="2200" dirty="0" smtClean="0"/>
              <a:t>, MySQL or Derby</a:t>
            </a:r>
          </a:p>
          <a:p>
            <a:r>
              <a:rPr lang="en-US" sz="2200" b="1" dirty="0" smtClean="0"/>
              <a:t>Distributed Coordination: </a:t>
            </a:r>
            <a:r>
              <a:rPr lang="en-US" sz="2200" dirty="0" smtClean="0"/>
              <a:t>Zookeeper</a:t>
            </a:r>
          </a:p>
          <a:p>
            <a:r>
              <a:rPr lang="en-US" sz="2200" b="1" dirty="0" smtClean="0"/>
              <a:t>Cluster Management: </a:t>
            </a:r>
            <a:r>
              <a:rPr lang="en-US" sz="2200" dirty="0" smtClean="0"/>
              <a:t>Yarn, </a:t>
            </a:r>
            <a:r>
              <a:rPr lang="en-US" sz="2200" dirty="0" err="1" smtClean="0"/>
              <a:t>Slurm</a:t>
            </a:r>
            <a:endParaRPr lang="en-US" sz="2200" dirty="0" smtClean="0"/>
          </a:p>
          <a:p>
            <a:r>
              <a:rPr lang="en-US" sz="2200" b="1" dirty="0" smtClean="0"/>
              <a:t>File Systems: </a:t>
            </a:r>
            <a:r>
              <a:rPr lang="en-US" sz="2200" dirty="0" smtClean="0"/>
              <a:t>HDFS, </a:t>
            </a:r>
            <a:r>
              <a:rPr lang="en-US" sz="2200" dirty="0" err="1" smtClean="0"/>
              <a:t>Lustre</a:t>
            </a:r>
            <a:endParaRPr lang="en-US" sz="2200" dirty="0" smtClean="0"/>
          </a:p>
          <a:p>
            <a:r>
              <a:rPr lang="en-US" sz="2200" b="1" dirty="0" smtClean="0"/>
              <a:t>DevOps: </a:t>
            </a:r>
            <a:r>
              <a:rPr lang="en-US" sz="2200" dirty="0" err="1" smtClean="0"/>
              <a:t>Cloudmesh</a:t>
            </a:r>
            <a:r>
              <a:rPr lang="en-US" sz="2200" dirty="0" smtClean="0"/>
              <a:t>, Chef, Puppet, Docker, Cobbler</a:t>
            </a:r>
          </a:p>
          <a:p>
            <a:r>
              <a:rPr lang="en-US" sz="2200" b="1" dirty="0" err="1" smtClean="0"/>
              <a:t>IaaS</a:t>
            </a:r>
            <a:r>
              <a:rPr lang="en-US" sz="2200" b="1" dirty="0" smtClean="0"/>
              <a:t>: </a:t>
            </a:r>
            <a:r>
              <a:rPr lang="en-US" sz="2200" dirty="0" smtClean="0"/>
              <a:t>Amazon, Azure, OpenStack, Libcloud</a:t>
            </a:r>
          </a:p>
          <a:p>
            <a:r>
              <a:rPr lang="en-US" sz="2200" b="1" dirty="0" smtClean="0"/>
              <a:t>Monitoring: </a:t>
            </a:r>
            <a:r>
              <a:rPr lang="en-US" sz="2200" dirty="0" smtClean="0"/>
              <a:t>Inca, Ganglia, </a:t>
            </a:r>
            <a:r>
              <a:rPr lang="en-US" sz="2200" dirty="0" err="1" smtClean="0"/>
              <a:t>Nagios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21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571329"/>
            <a:ext cx="9043639" cy="5611793"/>
            <a:chOff x="0" y="571329"/>
            <a:chExt cx="9043639" cy="5611793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571329"/>
              <a:ext cx="9043639" cy="5611793"/>
              <a:chOff x="0" y="571329"/>
              <a:chExt cx="9043639" cy="561179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195513" y="571329"/>
                <a:ext cx="2127230" cy="529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2400" b="1" dirty="0">
                    <a:solidFill>
                      <a:srgbClr val="ED7D31">
                        <a:lumMod val="50000"/>
                      </a:srgbClr>
                    </a:solidFill>
                  </a:rPr>
                  <a:t>Integrated Software Ecosystem</a:t>
                </a:r>
                <a:endParaRPr lang="en-US" sz="2400" dirty="0">
                  <a:solidFill>
                    <a:srgbClr val="ED7D31">
                      <a:lumMod val="50000"/>
                    </a:srgbClr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0" y="571329"/>
                <a:ext cx="9043639" cy="561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ABDS Big Data				       HPC</a:t>
                </a:r>
                <a:endParaRPr lang="en-US" sz="1600" dirty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Orchestration                    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Crunch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</a:t>
                </a:r>
                <a:r>
                  <a:rPr lang="en-US" sz="1600" b="1" dirty="0" err="1">
                    <a:solidFill>
                      <a:prstClr val="black"/>
                    </a:solidFill>
                  </a:rPr>
                  <a:t>Tez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Cloud Dataflow	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Kepler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Pegasus</a:t>
                </a:r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	</a:t>
                </a:r>
              </a:p>
              <a:p>
                <a:pPr defTabSz="914400">
                  <a:lnSpc>
                    <a:spcPts val="800"/>
                  </a:lnSpc>
                </a:pPr>
                <a:endParaRPr lang="en-US" sz="8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Libraries                              </a:t>
                </a:r>
                <a:r>
                  <a:rPr lang="en-US" sz="1600" b="1" dirty="0" err="1" smtClean="0">
                    <a:solidFill>
                      <a:prstClr val="black"/>
                    </a:solidFill>
                  </a:rPr>
                  <a:t>Mllib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/Mahout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R, Python			</a:t>
                </a:r>
                <a:r>
                  <a:rPr lang="en-US" sz="1600" b="1" dirty="0" err="1" smtClean="0">
                    <a:solidFill>
                      <a:prstClr val="black"/>
                    </a:solidFill>
                  </a:rPr>
                  <a:t>Matlab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Eclipse, 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Apps</a:t>
                </a:r>
                <a:endParaRPr lang="en-US" sz="16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endParaRPr lang="en-US" sz="8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High Level Programming       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Pig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Hive, Drill			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Domain-specific Languages</a:t>
                </a:r>
                <a:endParaRPr lang="en-US" sz="16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endParaRPr lang="en-US" sz="8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Platform as a Service</a:t>
                </a:r>
                <a:r>
                  <a:rPr lang="en-US" sz="1600" b="1" dirty="0">
                    <a:solidFill>
                      <a:srgbClr val="ED7D31">
                        <a:lumMod val="50000"/>
                      </a:srgbClr>
                    </a:solidFill>
                  </a:rPr>
                  <a:t>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App 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Engine, </a:t>
                </a:r>
                <a:r>
                  <a:rPr lang="en-US" sz="1600" b="1" dirty="0" err="1">
                    <a:solidFill>
                      <a:prstClr val="black"/>
                    </a:solidFill>
                  </a:rPr>
                  <a:t>BlueMix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Elastic Beanstalk	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     XSEDE 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Software 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Stack</a:t>
                </a:r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/>
                </a:r>
                <a:b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</a:br>
                <a:endParaRPr lang="en-US" sz="8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Languages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                     Java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</a:t>
                </a:r>
                <a:r>
                  <a:rPr lang="en-US" sz="1600" b="1" dirty="0" err="1">
                    <a:solidFill>
                      <a:prstClr val="black"/>
                    </a:solidFill>
                  </a:rPr>
                  <a:t>Erlang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SQL, </a:t>
                </a:r>
                <a:r>
                  <a:rPr lang="en-US" sz="1600" b="1" dirty="0" err="1">
                    <a:solidFill>
                      <a:prstClr val="black"/>
                    </a:solidFill>
                  </a:rPr>
                  <a:t>SparQL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	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	            Fortran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C/C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++</a:t>
                </a:r>
                <a:endParaRPr lang="en-US" sz="16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endParaRPr lang="en-US" sz="8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Streaming		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Storm, Kafka, 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Kinesis</a:t>
                </a:r>
                <a:endParaRPr lang="en-US" sz="16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Parallel Runtime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	</a:t>
                </a:r>
                <a:r>
                  <a:rPr lang="en-US" sz="1600" b="1" dirty="0" err="1" smtClean="0">
                    <a:solidFill>
                      <a:prstClr val="black"/>
                    </a:solidFill>
                  </a:rPr>
                  <a:t>MapReduce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				 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        MPI/</a:t>
                </a:r>
                <a:r>
                  <a:rPr lang="en-US" sz="1600" b="1" dirty="0" err="1" smtClean="0">
                    <a:solidFill>
                      <a:prstClr val="black"/>
                    </a:solidFill>
                  </a:rPr>
                  <a:t>OpenMP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/</a:t>
                </a:r>
                <a:r>
                  <a:rPr lang="en-US" sz="1600" b="1" dirty="0" err="1" smtClean="0">
                    <a:solidFill>
                      <a:prstClr val="black"/>
                    </a:solidFill>
                  </a:rPr>
                  <a:t>OpenCL</a:t>
                </a:r>
                <a:endParaRPr lang="en-US" sz="16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endParaRPr lang="en-US" sz="8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Coordination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Zookeeper</a:t>
                </a:r>
                <a:endParaRPr lang="en-US" sz="16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Caching		</a:t>
                </a:r>
                <a:r>
                  <a:rPr lang="en-US" sz="1600" b="1" dirty="0" err="1" smtClean="0">
                    <a:solidFill>
                      <a:prstClr val="black"/>
                    </a:solidFill>
                  </a:rPr>
                  <a:t>Memcached</a:t>
                </a:r>
                <a:endParaRPr lang="en-US" sz="16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endParaRPr lang="en-US" sz="8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Data Management	</a:t>
                </a:r>
                <a:r>
                  <a:rPr lang="en-US" sz="1600" b="1" dirty="0" err="1" smtClean="0">
                    <a:solidFill>
                      <a:prstClr val="black"/>
                    </a:solidFill>
                  </a:rPr>
                  <a:t>Hbase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Neo4J, MySQL	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		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	</a:t>
                </a:r>
                <a:r>
                  <a:rPr lang="en-US" sz="1600" b="1" dirty="0" err="1" smtClean="0">
                    <a:solidFill>
                      <a:prstClr val="black"/>
                    </a:solidFill>
                  </a:rPr>
                  <a:t>iRODS</a:t>
                </a:r>
                <a:endParaRPr lang="en-US" sz="16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Data Transfer	</a:t>
                </a:r>
                <a:r>
                  <a:rPr lang="en-US" sz="1600" b="1" dirty="0" err="1">
                    <a:solidFill>
                      <a:prstClr val="black"/>
                    </a:solidFill>
                  </a:rPr>
                  <a:t>Sqoop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				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	</a:t>
                </a:r>
                <a:r>
                  <a:rPr lang="en-US" sz="1600" b="1" dirty="0" err="1" smtClean="0">
                    <a:solidFill>
                      <a:prstClr val="black"/>
                    </a:solidFill>
                  </a:rPr>
                  <a:t>GridFTP</a:t>
                </a:r>
                <a:endParaRPr lang="en-US" sz="1600" b="1" dirty="0">
                  <a:solidFill>
                    <a:prstClr val="black"/>
                  </a:solidFill>
                </a:endParaRPr>
              </a:p>
              <a:p>
                <a:pPr defTabSz="914400"/>
                <a:endParaRPr lang="en-US" sz="800" b="1" dirty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Scheduling	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Yarn				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	</a:t>
                </a:r>
                <a:r>
                  <a:rPr lang="en-US" sz="1600" b="1" dirty="0" err="1" smtClean="0">
                    <a:solidFill>
                      <a:prstClr val="black"/>
                    </a:solidFill>
                  </a:rPr>
                  <a:t>Slurm</a:t>
                </a:r>
                <a:endParaRPr lang="en-US" sz="16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endParaRPr lang="en-US" sz="800" b="1" dirty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File Systems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HDFS, Object Stores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			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	</a:t>
                </a:r>
                <a:r>
                  <a:rPr lang="en-US" sz="1600" b="1" dirty="0" err="1" smtClean="0">
                    <a:solidFill>
                      <a:prstClr val="black"/>
                    </a:solidFill>
                  </a:rPr>
                  <a:t>Lustre</a:t>
                </a:r>
                <a:endParaRPr lang="en-US" sz="16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endParaRPr lang="en-US" sz="8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Formats		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Thrift, </a:t>
                </a:r>
                <a:r>
                  <a:rPr lang="en-US" sz="1600" b="1" dirty="0" err="1">
                    <a:solidFill>
                      <a:prstClr val="black"/>
                    </a:solidFill>
                  </a:rPr>
                  <a:t>Protobuf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			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	        FITS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HDF</a:t>
                </a:r>
                <a:endParaRPr lang="en-US" sz="16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endParaRPr lang="en-US" sz="800" b="1" dirty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Infrastructure	</a:t>
                </a:r>
                <a:r>
                  <a:rPr lang="en-US" sz="1600" b="1" dirty="0">
                    <a:solidFill>
                      <a:srgbClr val="ED7D31">
                        <a:lumMod val="50000"/>
                      </a:srgbClr>
                    </a:solidFill>
                  </a:rPr>
                  <a:t>CLOUDS					</a:t>
                </a:r>
                <a:r>
                  <a:rPr lang="en-US" sz="1600" b="1" dirty="0" smtClean="0">
                    <a:solidFill>
                      <a:srgbClr val="ED7D31">
                        <a:lumMod val="50000"/>
                      </a:srgbClr>
                    </a:solidFill>
                  </a:rPr>
                  <a:t>SUPERCOMPUTERS</a:t>
                </a:r>
                <a:endParaRPr lang="en-US" sz="1600" b="1" dirty="0">
                  <a:solidFill>
                    <a:srgbClr val="ED7D31">
                      <a:lumMod val="50000"/>
                    </a:srgbClr>
                  </a:solidFill>
                </a:endParaRPr>
              </a:p>
              <a:p>
                <a:pPr defTabSz="914400"/>
                <a:endParaRPr lang="en-US" sz="1600" b="1" dirty="0" smtClean="0">
                  <a:solidFill>
                    <a:srgbClr val="ED7D31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>
              <a:off x="3758293" y="2810107"/>
              <a:ext cx="4372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867191" y="3426067"/>
              <a:ext cx="12602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024403" y="3658984"/>
              <a:ext cx="1131218" cy="2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906486" y="1134656"/>
              <a:ext cx="16546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5875712" y="1005261"/>
              <a:ext cx="5735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733800" y="1691287"/>
              <a:ext cx="55433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159296" y="1691287"/>
              <a:ext cx="28993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889965" y="1470879"/>
              <a:ext cx="15545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6021704" y="1337065"/>
              <a:ext cx="4104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472803" y="2581188"/>
              <a:ext cx="16546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6316163" y="2458525"/>
              <a:ext cx="6645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576153" y="2227121"/>
              <a:ext cx="16546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6233326" y="2083107"/>
              <a:ext cx="3977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978108" y="3055434"/>
              <a:ext cx="12174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6369853" y="3055434"/>
              <a:ext cx="4105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860134" y="4029183"/>
              <a:ext cx="3436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6316163" y="4029183"/>
              <a:ext cx="9285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2576153" y="4261701"/>
              <a:ext cx="16546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6226349" y="4261701"/>
              <a:ext cx="10545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2413908" y="4612113"/>
              <a:ext cx="16546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6159296" y="4612113"/>
              <a:ext cx="11216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645353" y="4977900"/>
              <a:ext cx="76526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6021704" y="5019010"/>
              <a:ext cx="12592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2658837" y="5688803"/>
              <a:ext cx="2198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5554437" y="5688803"/>
              <a:ext cx="8777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3383602" y="5345117"/>
              <a:ext cx="12002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5903338" y="5345117"/>
              <a:ext cx="8716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0" y="59937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ABDS gives sustainable software</a:t>
            </a:r>
          </a:p>
          <a:p>
            <a:r>
              <a:rPr lang="en-US" dirty="0" smtClean="0"/>
              <a:t>Deploy with </a:t>
            </a:r>
            <a:r>
              <a:rPr lang="en-US" dirty="0" err="1" smtClean="0"/>
              <a:t>Python+Chef</a:t>
            </a:r>
            <a:r>
              <a:rPr lang="en-US" dirty="0" smtClean="0"/>
              <a:t> </a:t>
            </a:r>
            <a:r>
              <a:rPr lang="en-US" b="1" dirty="0" err="1" smtClean="0"/>
              <a:t>Cloudmesh</a:t>
            </a:r>
            <a:r>
              <a:rPr lang="en-US" dirty="0" smtClean="0"/>
              <a:t> </a:t>
            </a:r>
            <a:r>
              <a:rPr lang="en-US" dirty="0" err="1" smtClean="0"/>
              <a:t>DevOps</a:t>
            </a:r>
            <a:r>
              <a:rPr lang="en-US" dirty="0" smtClean="0"/>
              <a:t> on public/private cloud, container or bare-metal as Software defined system (virtual cluster)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98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Harp Plug-in to Hadoop</a:t>
            </a:r>
            <a:br>
              <a:rPr lang="en-US" b="1" dirty="0" smtClean="0"/>
            </a:br>
            <a:r>
              <a:rPr lang="en-US" sz="3600" b="1" dirty="0" smtClean="0"/>
              <a:t>Make ABDS high performance – do not replace it!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1654"/>
            <a:ext cx="4817061" cy="262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" r="4537"/>
          <a:stretch/>
        </p:blipFill>
        <p:spPr bwMode="auto">
          <a:xfrm>
            <a:off x="4817061" y="1468836"/>
            <a:ext cx="4172607" cy="29507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091" y="4307736"/>
            <a:ext cx="9081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Work of Judy </a:t>
            </a:r>
            <a:r>
              <a:rPr lang="en-US" sz="1800" dirty="0" err="1" smtClean="0"/>
              <a:t>Qiu</a:t>
            </a:r>
            <a:r>
              <a:rPr lang="en-US" sz="1800" dirty="0" smtClean="0"/>
              <a:t> and </a:t>
            </a:r>
            <a:r>
              <a:rPr lang="en-US" sz="1800" dirty="0" err="1" smtClean="0"/>
              <a:t>Bingjing</a:t>
            </a:r>
            <a:r>
              <a:rPr lang="en-US" sz="1800" dirty="0" smtClean="0"/>
              <a:t> Zhang.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Left diagram shows architecture of Harp Hadoop Plug-in that adds high performance communication, Iteration (caching) and support for rich data abstractions including key-value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Alternative to Spark, </a:t>
            </a:r>
            <a:r>
              <a:rPr lang="en-US" dirty="0" err="1" smtClean="0"/>
              <a:t>Giraph</a:t>
            </a:r>
            <a:r>
              <a:rPr lang="en-US" dirty="0" smtClean="0"/>
              <a:t>, </a:t>
            </a:r>
            <a:r>
              <a:rPr lang="en-US" dirty="0" err="1" smtClean="0"/>
              <a:t>Flink</a:t>
            </a:r>
            <a:r>
              <a:rPr lang="en-US" dirty="0" smtClean="0"/>
              <a:t>, Reef, Hama etc.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Right side shows efficiency for 16 to 128 nodes (each 32 cores) on WDA-SMACOF dimension reduction dominated by conjugate gradient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WDA-SMACOF is general purpose dimension reduction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78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569"/>
            <a:ext cx="8229600" cy="775564"/>
          </a:xfrm>
        </p:spPr>
        <p:txBody>
          <a:bodyPr/>
          <a:lstStyle/>
          <a:p>
            <a:r>
              <a:rPr lang="en-US" b="1" dirty="0" smtClean="0"/>
              <a:t>Open Source Apache Storm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5759"/>
            <a:ext cx="9080626" cy="4525963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http://storm.apache.org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Written </a:t>
            </a:r>
            <a:r>
              <a:rPr lang="en-US" sz="2400" dirty="0"/>
              <a:t>in </a:t>
            </a:r>
            <a:r>
              <a:rPr lang="en-US" sz="2400" dirty="0" err="1"/>
              <a:t>Clojure</a:t>
            </a:r>
            <a:r>
              <a:rPr lang="en-US" sz="2400" dirty="0"/>
              <a:t> (Lisp to Java) &amp; Java</a:t>
            </a:r>
          </a:p>
          <a:p>
            <a:r>
              <a:rPr lang="en-US" sz="2400" dirty="0" smtClean="0"/>
              <a:t>Apache Storm is a distributed real time (DDDAS/streaming) computation framework for processing streaming data exposing a </a:t>
            </a:r>
            <a:r>
              <a:rPr lang="en-US" sz="2400" b="1" dirty="0" smtClean="0"/>
              <a:t>coarse grain dataflow model</a:t>
            </a:r>
          </a:p>
          <a:p>
            <a:r>
              <a:rPr lang="en-US" sz="2400" dirty="0" smtClean="0"/>
              <a:t>Storm is being used to do real time analytics, online machine learning (Spark, Hadoop …..), distributed RPC etc.</a:t>
            </a:r>
          </a:p>
          <a:p>
            <a:r>
              <a:rPr lang="en-US" sz="2400" dirty="0" smtClean="0"/>
              <a:t>Provides </a:t>
            </a:r>
            <a:r>
              <a:rPr lang="en-US" sz="2400" dirty="0"/>
              <a:t>scalable, fault tolerant and </a:t>
            </a:r>
            <a:r>
              <a:rPr lang="en-US" sz="2400" dirty="0" smtClean="0"/>
              <a:t>guaranteed message processing.</a:t>
            </a:r>
          </a:p>
          <a:p>
            <a:r>
              <a:rPr lang="en-US" sz="2400" dirty="0" smtClean="0"/>
              <a:t>Trident is a high level API on top of Storm which provides functions like stream joins, groupings, filters etc. Also Trident has exactly-once processing guarantees.</a:t>
            </a:r>
          </a:p>
          <a:p>
            <a:r>
              <a:rPr lang="en-US" sz="2400" dirty="0" smtClean="0"/>
              <a:t>The project was originally developed at Twitter for processing Tweets from users and was donated to ASF in 2013.</a:t>
            </a:r>
          </a:p>
          <a:p>
            <a:pPr lvl="1"/>
            <a:r>
              <a:rPr lang="en-US" sz="2000" dirty="0" smtClean="0"/>
              <a:t>S4 (Yahoo) and </a:t>
            </a:r>
            <a:r>
              <a:rPr lang="en-US" sz="2000" dirty="0" err="1" smtClean="0"/>
              <a:t>Samza</a:t>
            </a:r>
            <a:r>
              <a:rPr lang="en-US" sz="2000" dirty="0" smtClean="0"/>
              <a:t> (LinkedIn) are also Apache Streaming systems</a:t>
            </a:r>
          </a:p>
          <a:p>
            <a:pPr lvl="1"/>
            <a:r>
              <a:rPr lang="en-US" sz="2000" dirty="0"/>
              <a:t>Google </a:t>
            </a:r>
            <a:r>
              <a:rPr lang="en-US" sz="2000" dirty="0" err="1"/>
              <a:t>MillWheel</a:t>
            </a:r>
            <a:r>
              <a:rPr lang="en-US" sz="2000" dirty="0"/>
              <a:t>, Amazon Kinesis, Azure Stream Analytics</a:t>
            </a:r>
            <a:endParaRPr lang="en-US" sz="2000" dirty="0" smtClean="0"/>
          </a:p>
          <a:p>
            <a:r>
              <a:rPr lang="en-US" sz="2400" dirty="0" smtClean="0"/>
              <a:t>Storm has being used in major deployments in Twitter, Yahoo, Alibaba, </a:t>
            </a:r>
            <a:r>
              <a:rPr lang="en-US" sz="2400" dirty="0" err="1" smtClean="0"/>
              <a:t>Groupon</a:t>
            </a:r>
            <a:r>
              <a:rPr lang="en-US" sz="2400" dirty="0" smtClean="0"/>
              <a:t> etc.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749040" y="2509520"/>
            <a:ext cx="1470660" cy="22620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" y="167321"/>
            <a:ext cx="8229600" cy="1143000"/>
          </a:xfrm>
        </p:spPr>
        <p:txBody>
          <a:bodyPr/>
          <a:lstStyle/>
          <a:p>
            <a:r>
              <a:rPr lang="en-US" b="1" dirty="0" smtClean="0"/>
              <a:t>Apache Storm - Architecture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393180" y="1935480"/>
            <a:ext cx="1348740" cy="586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93180" y="2852420"/>
            <a:ext cx="1348740" cy="586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93180" y="3769360"/>
            <a:ext cx="1348740" cy="586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93180" y="4686300"/>
            <a:ext cx="1348740" cy="586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0035" y="5372407"/>
            <a:ext cx="1975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Multiple nodes in the cluster</a:t>
            </a:r>
          </a:p>
          <a:p>
            <a:pPr algn="ctr"/>
            <a:r>
              <a:rPr lang="en-US" sz="1200" dirty="0" smtClean="0"/>
              <a:t>run Supervisor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810000" y="2583657"/>
            <a:ext cx="1348740" cy="586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ZooKeeper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0" y="3315336"/>
            <a:ext cx="1348740" cy="586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ZooKeeper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0" y="4100196"/>
            <a:ext cx="1348740" cy="586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ZooKeeper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87725" y="3323274"/>
            <a:ext cx="1348740" cy="586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Nimbus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54250" y="1282114"/>
            <a:ext cx="162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Supervisor runs stream</a:t>
            </a:r>
          </a:p>
          <a:p>
            <a:pPr algn="ctr"/>
            <a:r>
              <a:rPr lang="en-US" sz="1200" dirty="0" smtClean="0"/>
              <a:t> processing code using </a:t>
            </a:r>
          </a:p>
          <a:p>
            <a:pPr algn="ctr"/>
            <a:r>
              <a:rPr lang="en-US" sz="1200" dirty="0" smtClean="0"/>
              <a:t>its workers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24407" y="3608706"/>
            <a:ext cx="596685" cy="79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72545" y="1468934"/>
            <a:ext cx="1623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ZooKeeper acts as a </a:t>
            </a:r>
          </a:p>
          <a:p>
            <a:pPr algn="ctr"/>
            <a:r>
              <a:rPr lang="en-US" sz="1200" dirty="0" smtClean="0"/>
              <a:t>communication and </a:t>
            </a:r>
          </a:p>
          <a:p>
            <a:pPr algn="ctr"/>
            <a:r>
              <a:rPr lang="en-US" sz="1200" dirty="0" smtClean="0"/>
              <a:t>coordination </a:t>
            </a:r>
          </a:p>
          <a:p>
            <a:pPr algn="ctr"/>
            <a:r>
              <a:rPr lang="en-US" sz="1200" dirty="0" smtClean="0"/>
              <a:t>layer between Nimbus </a:t>
            </a:r>
          </a:p>
          <a:p>
            <a:pPr algn="ctr"/>
            <a:r>
              <a:rPr lang="en-US" sz="1200" dirty="0" smtClean="0"/>
              <a:t>and Supervisors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56855" y="3600768"/>
            <a:ext cx="596685" cy="79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46766" y="3995687"/>
            <a:ext cx="1684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Master node </a:t>
            </a:r>
            <a:r>
              <a:rPr lang="en-US" sz="1200" dirty="0" err="1" smtClean="0"/>
              <a:t>controling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the running topologies</a:t>
            </a:r>
          </a:p>
          <a:p>
            <a:pPr algn="ctr"/>
            <a:endParaRPr lang="en-US" sz="1200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081267" y="2509520"/>
            <a:ext cx="7749" cy="685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87725" y="1872148"/>
            <a:ext cx="1348740" cy="586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2421" y="2567915"/>
            <a:ext cx="1846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User submits and controls </a:t>
            </a:r>
          </a:p>
          <a:p>
            <a:pPr algn="ctr"/>
            <a:r>
              <a:rPr lang="en-US" sz="1200" dirty="0" smtClean="0"/>
              <a:t>running topologies</a:t>
            </a:r>
          </a:p>
          <a:p>
            <a:pPr algn="ctr"/>
            <a:r>
              <a:rPr lang="en-US" sz="1200" dirty="0" smtClean="0"/>
              <a:t> through Nimbus</a:t>
            </a:r>
          </a:p>
          <a:p>
            <a:pPr algn="ctr"/>
            <a:endParaRPr lang="en-US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883921" y="4845735"/>
            <a:ext cx="1330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ZooKeeper Cluster</a:t>
            </a:r>
          </a:p>
          <a:p>
            <a:pPr algn="ctr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8553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Storm uses Tuples &amp; Streams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952427" y="2274178"/>
            <a:ext cx="2665708" cy="573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dirty="0" smtClean="0"/>
              <a:t>“</a:t>
            </a:r>
            <a:r>
              <a:rPr lang="en-US" dirty="0"/>
              <a:t>user”, 1000, Point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7823" y="2956235"/>
            <a:ext cx="4854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Tuple is a ordered list of </a:t>
            </a:r>
            <a:r>
              <a:rPr lang="en-US" dirty="0" smtClean="0"/>
              <a:t>elements and </a:t>
            </a:r>
          </a:p>
          <a:p>
            <a:pPr algn="ctr"/>
            <a:r>
              <a:rPr lang="en-US" dirty="0" smtClean="0"/>
              <a:t>storm should know how to serialize each element</a:t>
            </a:r>
            <a:endParaRPr lang="en-US" dirty="0"/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50388" y="4248169"/>
            <a:ext cx="869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Stream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97291" y="4717114"/>
            <a:ext cx="1312190" cy="386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dirty="0" smtClean="0"/>
              <a:t>Tuple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61881" y="4717114"/>
            <a:ext cx="1312190" cy="386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Tuple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26471" y="4717114"/>
            <a:ext cx="1312190" cy="386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Tuple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1061" y="4717114"/>
            <a:ext cx="1312190" cy="386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Tuple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5651" y="4717114"/>
            <a:ext cx="1312190" cy="386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Tuple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3799" y="2041416"/>
            <a:ext cx="52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Tuple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21036" y="5340892"/>
            <a:ext cx="43284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Stream is an unbounded sequence of tuples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32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12273"/>
            <a:ext cx="7886700" cy="1325563"/>
          </a:xfrm>
        </p:spPr>
        <p:txBody>
          <a:bodyPr/>
          <a:lstStyle/>
          <a:p>
            <a:r>
              <a:rPr lang="en-US" b="1" dirty="0" smtClean="0"/>
              <a:t>Storm – Spouts &amp; Bolts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114800" y="2400300"/>
            <a:ext cx="914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3610" y="1493838"/>
            <a:ext cx="338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Spouts &amp; Bolts are written by user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59511" y="2713055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Tuple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891806" y="2713055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/>
              <a:t>Tuple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4101" y="2713055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/>
              <a:t>Tuple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356396" y="2713055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/>
              <a:t>Tuple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88691" y="2713055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/>
              <a:t>Tuple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01340" y="2850048"/>
            <a:ext cx="822960" cy="7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64815" y="2313689"/>
            <a:ext cx="221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Get data from external sources </a:t>
            </a:r>
          </a:p>
          <a:p>
            <a:pPr algn="ctr"/>
            <a:r>
              <a:rPr lang="en-US" sz="1200" dirty="0" smtClean="0"/>
              <a:t>like Message Queues, Databases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3222525"/>
            <a:ext cx="2061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Output the data as a </a:t>
            </a:r>
          </a:p>
          <a:p>
            <a:pPr algn="ctr"/>
            <a:r>
              <a:rPr lang="en-US" sz="1200" dirty="0" smtClean="0"/>
              <a:t>sequence of tuples, </a:t>
            </a:r>
            <a:r>
              <a:rPr lang="en-US" sz="1200" dirty="0" err="1" smtClean="0"/>
              <a:t>i.e</a:t>
            </a:r>
            <a:r>
              <a:rPr lang="en-US" sz="1200" dirty="0" smtClean="0"/>
              <a:t> stream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159511" y="3093720"/>
            <a:ext cx="35272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76700" y="4631861"/>
            <a:ext cx="914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Bolt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21411" y="4944616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Tuple</a:t>
            </a:r>
            <a:endParaRPr lang="en-US" sz="1000" dirty="0"/>
          </a:p>
        </p:txBody>
      </p:sp>
      <p:sp>
        <p:nvSpPr>
          <p:cNvPr id="22" name="Rectangle 21"/>
          <p:cNvSpPr/>
          <p:nvPr/>
        </p:nvSpPr>
        <p:spPr>
          <a:xfrm>
            <a:off x="5853706" y="4944616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/>
              <a:t>Tuple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86001" y="4944616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/>
              <a:t>Tuple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45792" y="5430862"/>
            <a:ext cx="1428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Output a sequence </a:t>
            </a:r>
          </a:p>
          <a:p>
            <a:pPr algn="ctr"/>
            <a:r>
              <a:rPr lang="en-US" sz="1200" dirty="0" smtClean="0"/>
              <a:t>of tuples, </a:t>
            </a:r>
            <a:r>
              <a:rPr lang="en-US" sz="1200" dirty="0" err="1" smtClean="0"/>
              <a:t>i.e</a:t>
            </a:r>
            <a:r>
              <a:rPr lang="en-US" sz="1200" dirty="0" smtClean="0"/>
              <a:t> stream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21411" y="5325281"/>
            <a:ext cx="2234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5225" y="4875533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Tuple</a:t>
            </a:r>
            <a:endParaRPr lang="en-US" sz="1000" dirty="0"/>
          </a:p>
        </p:txBody>
      </p:sp>
      <p:sp>
        <p:nvSpPr>
          <p:cNvPr id="31" name="Rectangle 30"/>
          <p:cNvSpPr/>
          <p:nvPr/>
        </p:nvSpPr>
        <p:spPr>
          <a:xfrm>
            <a:off x="1147520" y="4875533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/>
              <a:t>Tuple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79815" y="4875533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/>
              <a:t>Tuple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12110" y="4875533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/>
              <a:t>Tuple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44405" y="4875533"/>
            <a:ext cx="598109" cy="273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1000" dirty="0"/>
              <a:t>Tuple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15225" y="5256198"/>
            <a:ext cx="35272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78057" y="5626191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Process </a:t>
            </a:r>
          </a:p>
          <a:p>
            <a:pPr algn="ctr"/>
            <a:r>
              <a:rPr lang="en-US" sz="1200" dirty="0" smtClean="0"/>
              <a:t>the tuples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615740" y="4437008"/>
            <a:ext cx="2369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Receive tuples from Spouts &amp; Bolts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235253" y="3383861"/>
            <a:ext cx="703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Process </a:t>
            </a:r>
          </a:p>
          <a:p>
            <a:pPr algn="ctr"/>
            <a:r>
              <a:rPr lang="en-US" sz="1200" dirty="0" smtClean="0"/>
              <a:t>the data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619538" y="2036690"/>
            <a:ext cx="1930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Entry point of data to Storm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84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704"/>
            <a:ext cx="7886700" cy="1325563"/>
          </a:xfrm>
        </p:spPr>
        <p:txBody>
          <a:bodyPr/>
          <a:lstStyle/>
          <a:p>
            <a:r>
              <a:rPr lang="en-US" b="1" dirty="0" smtClean="0"/>
              <a:t>Storm Dataflow Topology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049780" y="2263140"/>
            <a:ext cx="914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1698161"/>
            <a:ext cx="914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Bolt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9780" y="4023042"/>
            <a:ext cx="914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Spout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14800" y="3123101"/>
            <a:ext cx="914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Bolt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14800" y="4548041"/>
            <a:ext cx="914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Bolt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80760" y="2418959"/>
            <a:ext cx="914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Bolt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80760" y="3805799"/>
            <a:ext cx="914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Bolt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70860" y="2263140"/>
            <a:ext cx="929640" cy="403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70860" y="2876159"/>
            <a:ext cx="937260" cy="568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28950" y="4579839"/>
            <a:ext cx="971550" cy="5027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90160" y="2155972"/>
            <a:ext cx="876300" cy="624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97780" y="3580302"/>
            <a:ext cx="868680" cy="4571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43500" y="4426804"/>
            <a:ext cx="868680" cy="547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02177" y="1228138"/>
            <a:ext cx="473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user defined arrangement of Spouts and Bolts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51679" y="58183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The topology defines how the bolts </a:t>
            </a:r>
          </a:p>
          <a:p>
            <a:pPr algn="ctr"/>
            <a:r>
              <a:rPr lang="en-US" dirty="0" smtClean="0"/>
              <a:t>receive its messages using Stream Grouping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84237" y="4782663"/>
            <a:ext cx="4221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tuples are sent using messaging, </a:t>
            </a:r>
          </a:p>
          <a:p>
            <a:pPr algn="ctr"/>
            <a:r>
              <a:rPr lang="en-US" dirty="0" smtClean="0"/>
              <a:t>Storm uses </a:t>
            </a:r>
            <a:r>
              <a:rPr lang="en-US" dirty="0" err="1" smtClean="0"/>
              <a:t>Kryo</a:t>
            </a:r>
            <a:r>
              <a:rPr lang="en-US" dirty="0" smtClean="0"/>
              <a:t> to serialize the tuples </a:t>
            </a:r>
          </a:p>
          <a:p>
            <a:pPr algn="ctr"/>
            <a:r>
              <a:rPr lang="en-US" dirty="0" smtClean="0"/>
              <a:t>and </a:t>
            </a:r>
            <a:r>
              <a:rPr lang="en-US" dirty="0" err="1" smtClean="0"/>
              <a:t>Netty</a:t>
            </a:r>
            <a:r>
              <a:rPr lang="en-US" dirty="0" smtClean="0"/>
              <a:t> to transfer the messages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34850" y="3311135"/>
            <a:ext cx="1390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Sequence of Tuples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14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72" y="377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Scalable DDDAS IoTCloud Architecture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2" y="1229285"/>
            <a:ext cx="4430755" cy="5357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6907" y="2027976"/>
            <a:ext cx="369709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Basic Pub-Sub </a:t>
            </a:r>
            <a:r>
              <a:rPr lang="en-US" sz="2000" dirty="0" err="1" smtClean="0"/>
              <a:t>IoT</a:t>
            </a:r>
            <a:r>
              <a:rPr lang="en-US" sz="2000" dirty="0" smtClean="0"/>
              <a:t> system developed under AFRL WPAFB funding</a:t>
            </a:r>
          </a:p>
          <a:p>
            <a:endParaRPr lang="en-US" sz="2000" dirty="0"/>
          </a:p>
          <a:p>
            <a:r>
              <a:rPr lang="en-US" sz="2000" dirty="0" smtClean="0"/>
              <a:t>This year extended to use Apache Storm and test</a:t>
            </a:r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github.com/iotcloud</a:t>
            </a:r>
            <a:endParaRPr lang="en-US" sz="2000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iotcloud.github.io/source.html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2964"/>
            <a:ext cx="9144000" cy="6858000"/>
            <a:chOff x="3109205" y="-184666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3109205" y="-184666"/>
              <a:ext cx="9144000" cy="6858000"/>
              <a:chOff x="84441" y="-184666"/>
              <a:chExt cx="9144000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4441" y="-184666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56441" y="6266858"/>
                <a:ext cx="44278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http://www.kpcb.com/internet-trends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38220" y="2615646"/>
              <a:ext cx="7528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prstClr val="black"/>
                  </a:solidFill>
                </a:rPr>
                <a:t>Note </a:t>
              </a:r>
              <a:r>
                <a:rPr lang="en-US" sz="2000" b="1" dirty="0">
                  <a:solidFill>
                    <a:prstClr val="black"/>
                  </a:solidFill>
                </a:rPr>
                <a:t>largest science ~100 petabytes = 0.000025 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total</a:t>
              </a:r>
            </a:p>
            <a:p>
              <a:pPr defTabSz="457200"/>
              <a:r>
                <a:rPr lang="en-US" sz="2000" b="1" dirty="0" smtClean="0">
                  <a:solidFill>
                    <a:srgbClr val="FF0000"/>
                  </a:solidFill>
                </a:rPr>
                <a:t>Motivates leverage of commercial infrastructure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79205" y="3518141"/>
              <a:ext cx="345338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b="1" dirty="0">
                  <a:solidFill>
                    <a:prstClr val="black"/>
                  </a:solidFill>
                </a:rPr>
                <a:t>Note 7 ZB (7. 10</a:t>
              </a:r>
              <a:r>
                <a:rPr lang="en-US" sz="2000" b="1" baseline="30000" dirty="0">
                  <a:solidFill>
                    <a:prstClr val="black"/>
                  </a:solidFill>
                </a:rPr>
                <a:t>21</a:t>
              </a:r>
              <a:r>
                <a:rPr lang="en-US" sz="2000" b="1" dirty="0">
                  <a:solidFill>
                    <a:prstClr val="black"/>
                  </a:solidFill>
                </a:rPr>
                <a:t>) is about a </a:t>
              </a:r>
              <a:br>
                <a:rPr lang="en-US" sz="2000" b="1" dirty="0">
                  <a:solidFill>
                    <a:prstClr val="black"/>
                  </a:solidFill>
                </a:rPr>
              </a:br>
              <a:r>
                <a:rPr lang="en-US" sz="2000" b="1" dirty="0">
                  <a:solidFill>
                    <a:prstClr val="black"/>
                  </a:solidFill>
                </a:rPr>
                <a:t>terabyte (10</a:t>
              </a:r>
              <a:r>
                <a:rPr lang="en-US" sz="2000" b="1" baseline="30000" dirty="0">
                  <a:solidFill>
                    <a:prstClr val="black"/>
                  </a:solidFill>
                </a:rPr>
                <a:t>12</a:t>
              </a:r>
              <a:r>
                <a:rPr lang="en-US" sz="2000" b="1" dirty="0">
                  <a:solidFill>
                    <a:prstClr val="black"/>
                  </a:solidFill>
                </a:rPr>
                <a:t>) for each 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person</a:t>
              </a:r>
              <a:br>
                <a:rPr lang="en-US" sz="2000" b="1" dirty="0" smtClean="0">
                  <a:solidFill>
                    <a:prstClr val="black"/>
                  </a:solidFill>
                </a:rPr>
              </a:br>
              <a:r>
                <a:rPr lang="en-US" sz="2000" b="1" dirty="0" smtClean="0">
                  <a:solidFill>
                    <a:prstClr val="black"/>
                  </a:solidFill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</a:rPr>
                <a:t>in world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79205" y="2233029"/>
              <a:ext cx="46639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Zettabyte</a:t>
              </a:r>
              <a:r>
                <a:rPr lang="en-US" sz="2000" b="1" dirty="0" smtClean="0"/>
                <a:t> </a:t>
              </a:r>
              <a:r>
                <a:rPr lang="en-US" sz="2000" b="1" dirty="0"/>
                <a:t>= 1000 </a:t>
              </a:r>
              <a:r>
                <a:rPr lang="en-US" sz="2000" b="1" dirty="0" err="1" smtClean="0"/>
                <a:t>Exabytes</a:t>
              </a:r>
              <a:r>
                <a:rPr lang="en-US" sz="2000" b="1" dirty="0" smtClean="0"/>
                <a:t> = 10</a:t>
              </a:r>
              <a:r>
                <a:rPr lang="en-US" sz="2000" b="1" baseline="30000" dirty="0" smtClean="0"/>
                <a:t>6</a:t>
              </a:r>
              <a:r>
                <a:rPr lang="en-US" sz="2000" b="1" dirty="0" smtClean="0"/>
                <a:t> Petabytes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534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Deployment 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172616" y="1360507"/>
            <a:ext cx="4616461" cy="45166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877401" y="1923322"/>
            <a:ext cx="1759565" cy="35232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Turtleb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38" y="1360507"/>
            <a:ext cx="1219200" cy="18288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049187" y="3699798"/>
            <a:ext cx="1541723" cy="593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Gateway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045707" y="2278268"/>
            <a:ext cx="145355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RabbitMQ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08242" y="1923322"/>
            <a:ext cx="2009738" cy="3523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058037" y="4240595"/>
            <a:ext cx="145355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RabbitMQ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6281" y="5484166"/>
            <a:ext cx="2015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Apache Storm </a:t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processing data </a:t>
            </a:r>
          </a:p>
          <a:p>
            <a:pPr algn="ctr"/>
            <a:r>
              <a:rPr lang="en-US" dirty="0" smtClean="0"/>
              <a:t>In </a:t>
            </a:r>
            <a:r>
              <a:rPr lang="en-US" dirty="0" err="1" smtClean="0"/>
              <a:t>OpenStack</a:t>
            </a:r>
            <a:r>
              <a:rPr lang="en-US" dirty="0" smtClean="0"/>
              <a:t> Cloud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97817" y="5507819"/>
            <a:ext cx="90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Brokers</a:t>
            </a:r>
            <a:endParaRPr lang="en-US" dirty="0"/>
          </a:p>
        </p:txBody>
      </p:sp>
      <p:pic>
        <p:nvPicPr>
          <p:cNvPr id="37" name="Picture 36" descr="AR.Drone-06-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25" y="4594096"/>
            <a:ext cx="1766375" cy="129197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025696" y="3087876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Data &amp; </a:t>
            </a:r>
          </a:p>
          <a:p>
            <a:pPr algn="ctr"/>
            <a:r>
              <a:rPr lang="en-US" sz="1200" dirty="0" smtClean="0"/>
              <a:t>Control Messages</a:t>
            </a:r>
            <a:endParaRPr lang="en-US" sz="12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620771" y="3947270"/>
            <a:ext cx="3060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407069" y="2692361"/>
            <a:ext cx="40957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407069" y="4594096"/>
            <a:ext cx="40957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22953" y="141662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Environment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756665" y="254292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</a:t>
            </a:r>
            <a:endParaRPr lang="en-US" dirty="0"/>
          </a:p>
        </p:txBody>
      </p:sp>
      <p:cxnSp>
        <p:nvCxnSpPr>
          <p:cNvPr id="44" name="Elbow Connector 43"/>
          <p:cNvCxnSpPr/>
          <p:nvPr/>
        </p:nvCxnSpPr>
        <p:spPr>
          <a:xfrm rot="5400000" flipH="1" flipV="1">
            <a:off x="5923652" y="2754723"/>
            <a:ext cx="852268" cy="813758"/>
          </a:xfrm>
          <a:prstGeom prst="bentConnector3">
            <a:avLst>
              <a:gd name="adj1" fmla="val 10207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37" idx="1"/>
          </p:cNvCxnSpPr>
          <p:nvPr/>
        </p:nvCxnSpPr>
        <p:spPr>
          <a:xfrm>
            <a:off x="5942907" y="4426107"/>
            <a:ext cx="977518" cy="813978"/>
          </a:xfrm>
          <a:prstGeom prst="bentConnector3">
            <a:avLst>
              <a:gd name="adj1" fmla="val 80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82489" y="4426107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Data &amp; </a:t>
            </a:r>
          </a:p>
          <a:p>
            <a:pPr algn="ctr"/>
            <a:r>
              <a:rPr lang="en-US" sz="1200" dirty="0" smtClean="0"/>
              <a:t>Control Messages</a:t>
            </a:r>
            <a:endParaRPr lang="en-US" sz="1200" dirty="0"/>
          </a:p>
        </p:txBody>
      </p:sp>
      <p:sp>
        <p:nvSpPr>
          <p:cNvPr id="47" name="Oval 46"/>
          <p:cNvSpPr/>
          <p:nvPr/>
        </p:nvSpPr>
        <p:spPr>
          <a:xfrm>
            <a:off x="1850046" y="2271687"/>
            <a:ext cx="327862" cy="35349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357662" y="2269035"/>
            <a:ext cx="327862" cy="3534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99243" y="2262330"/>
            <a:ext cx="327862" cy="3534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838515" y="4691240"/>
            <a:ext cx="327862" cy="35349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247491" y="4688588"/>
            <a:ext cx="327862" cy="3534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90432" y="4694212"/>
            <a:ext cx="327862" cy="3534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7" idx="2"/>
            <a:endCxn id="48" idx="6"/>
          </p:cNvCxnSpPr>
          <p:nvPr/>
        </p:nvCxnSpPr>
        <p:spPr>
          <a:xfrm flipH="1" flipV="1">
            <a:off x="1685524" y="2445781"/>
            <a:ext cx="164522" cy="2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8" idx="2"/>
            <a:endCxn id="49" idx="6"/>
          </p:cNvCxnSpPr>
          <p:nvPr/>
        </p:nvCxnSpPr>
        <p:spPr>
          <a:xfrm flipH="1" flipV="1">
            <a:off x="1227105" y="2439076"/>
            <a:ext cx="130557" cy="6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0" idx="2"/>
            <a:endCxn id="51" idx="6"/>
          </p:cNvCxnSpPr>
          <p:nvPr/>
        </p:nvCxnSpPr>
        <p:spPr>
          <a:xfrm flipH="1" flipV="1">
            <a:off x="1575353" y="4865334"/>
            <a:ext cx="263162" cy="2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2"/>
            <a:endCxn id="52" idx="6"/>
          </p:cNvCxnSpPr>
          <p:nvPr/>
        </p:nvCxnSpPr>
        <p:spPr>
          <a:xfrm flipH="1">
            <a:off x="1018294" y="4865334"/>
            <a:ext cx="229197" cy="5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650553" y="1942504"/>
            <a:ext cx="571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Drone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1464915" y="3172079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TurtleBot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1182624" y="4320559"/>
            <a:ext cx="995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Performance</a:t>
            </a:r>
            <a:endParaRPr lang="en-US" sz="1200" dirty="0"/>
          </a:p>
        </p:txBody>
      </p:sp>
      <p:sp>
        <p:nvSpPr>
          <p:cNvPr id="60" name="Oval 59"/>
          <p:cNvSpPr/>
          <p:nvPr/>
        </p:nvSpPr>
        <p:spPr>
          <a:xfrm>
            <a:off x="1847200" y="2712880"/>
            <a:ext cx="327862" cy="35349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Elbow Connector 60"/>
          <p:cNvCxnSpPr>
            <a:stCxn id="60" idx="2"/>
            <a:endCxn id="49" idx="4"/>
          </p:cNvCxnSpPr>
          <p:nvPr/>
        </p:nvCxnSpPr>
        <p:spPr>
          <a:xfrm rot="10800000">
            <a:off x="1063174" y="2615822"/>
            <a:ext cx="784026" cy="27380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26677" y="2252941"/>
            <a:ext cx="327862" cy="3534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49" idx="2"/>
            <a:endCxn id="62" idx="6"/>
          </p:cNvCxnSpPr>
          <p:nvPr/>
        </p:nvCxnSpPr>
        <p:spPr>
          <a:xfrm flipH="1" flipV="1">
            <a:off x="754539" y="2429687"/>
            <a:ext cx="144704" cy="9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2894106" y="6184428"/>
            <a:ext cx="327862" cy="35349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317166" y="6202830"/>
            <a:ext cx="5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Spout</a:t>
            </a:r>
            <a:endParaRPr lang="en-US" sz="1200" dirty="0"/>
          </a:p>
        </p:txBody>
      </p:sp>
      <p:sp>
        <p:nvSpPr>
          <p:cNvPr id="66" name="Oval 65"/>
          <p:cNvSpPr/>
          <p:nvPr/>
        </p:nvSpPr>
        <p:spPr>
          <a:xfrm>
            <a:off x="4183728" y="6238173"/>
            <a:ext cx="327862" cy="3534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606788" y="6256575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Bolt</a:t>
            </a:r>
            <a:endParaRPr lang="en-US" sz="1200" dirty="0"/>
          </a:p>
        </p:txBody>
      </p:sp>
      <p:sp>
        <p:nvSpPr>
          <p:cNvPr id="68" name="Oval 67"/>
          <p:cNvSpPr/>
          <p:nvPr/>
        </p:nvSpPr>
        <p:spPr>
          <a:xfrm>
            <a:off x="1838515" y="3520080"/>
            <a:ext cx="327862" cy="35349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346131" y="3517428"/>
            <a:ext cx="327862" cy="3534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87712" y="3510723"/>
            <a:ext cx="327862" cy="3534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stCxn id="68" idx="2"/>
            <a:endCxn id="69" idx="6"/>
          </p:cNvCxnSpPr>
          <p:nvPr/>
        </p:nvCxnSpPr>
        <p:spPr>
          <a:xfrm flipH="1" flipV="1">
            <a:off x="1673993" y="3694174"/>
            <a:ext cx="164522" cy="2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9" idx="2"/>
            <a:endCxn id="70" idx="6"/>
          </p:cNvCxnSpPr>
          <p:nvPr/>
        </p:nvCxnSpPr>
        <p:spPr>
          <a:xfrm flipH="1" flipV="1">
            <a:off x="1215574" y="3687469"/>
            <a:ext cx="130557" cy="6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15146" y="3513663"/>
            <a:ext cx="327862" cy="3534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0" idx="2"/>
            <a:endCxn id="73" idx="6"/>
          </p:cNvCxnSpPr>
          <p:nvPr/>
        </p:nvCxnSpPr>
        <p:spPr>
          <a:xfrm flipH="1">
            <a:off x="743008" y="3687469"/>
            <a:ext cx="144704" cy="2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3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489" y="1569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Set up with </a:t>
            </a:r>
            <a:r>
              <a:rPr lang="en-US" b="1" dirty="0" err="1" smtClean="0"/>
              <a:t>RabbitMQ</a:t>
            </a:r>
            <a:r>
              <a:rPr lang="en-US" b="1" dirty="0" smtClean="0"/>
              <a:t> – Shared Channels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27" y="1373450"/>
            <a:ext cx="5201525" cy="54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fka_late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819"/>
            <a:ext cx="5817493" cy="3716448"/>
          </a:xfrm>
          <a:prstGeom prst="rect">
            <a:avLst/>
          </a:prstGeom>
        </p:spPr>
      </p:pic>
      <p:pic>
        <p:nvPicPr>
          <p:cNvPr id="4" name="Picture 3" descr="rabbitmq_laten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287224" cy="356945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52930" y="917074"/>
            <a:ext cx="39246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Latency with </a:t>
            </a:r>
            <a:r>
              <a:rPr lang="en-US" dirty="0" err="1" smtClean="0"/>
              <a:t>RabbitMQ</a:t>
            </a:r>
            <a:endParaRPr lang="en-US" dirty="0" smtClean="0"/>
          </a:p>
          <a:p>
            <a:r>
              <a:rPr lang="en-US" sz="3600" dirty="0" smtClean="0"/>
              <a:t>Message sizes in bytes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23" y="3968452"/>
            <a:ext cx="39246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Latency with Kafka</a:t>
            </a:r>
            <a:br>
              <a:rPr lang="en-US" dirty="0" smtClean="0"/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change in scales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8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377" y="3909039"/>
            <a:ext cx="383462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Varying number of Devices – </a:t>
            </a:r>
            <a:br>
              <a:rPr lang="en-US" dirty="0" smtClean="0"/>
            </a:br>
            <a:r>
              <a:rPr lang="en-US" dirty="0" smtClean="0"/>
              <a:t>Kafka</a:t>
            </a:r>
            <a:endParaRPr lang="en-US" dirty="0"/>
          </a:p>
        </p:txBody>
      </p:sp>
      <p:pic>
        <p:nvPicPr>
          <p:cNvPr id="3" name="Picture 2" descr="kafka_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4334"/>
            <a:ext cx="5243259" cy="3615410"/>
          </a:xfrm>
          <a:prstGeom prst="rect">
            <a:avLst/>
          </a:prstGeom>
        </p:spPr>
      </p:pic>
      <p:pic>
        <p:nvPicPr>
          <p:cNvPr id="4" name="Picture 3" descr="rabbitmq_sca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5827" cy="32443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0900" y="652671"/>
            <a:ext cx="4026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  <a:ea typeface="+mj-ea"/>
                <a:cs typeface="+mj-cs"/>
              </a:rPr>
              <a:t>Varying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number </a:t>
            </a:r>
            <a:r>
              <a:rPr lang="en-US" sz="4000" dirty="0">
                <a:latin typeface="+mj-lt"/>
                <a:ea typeface="+mj-ea"/>
                <a:cs typeface="+mj-cs"/>
              </a:rPr>
              <a:t>of Devices- </a:t>
            </a:r>
            <a:r>
              <a:rPr lang="en-US" sz="4000" dirty="0" err="1">
                <a:latin typeface="+mj-lt"/>
                <a:ea typeface="+mj-ea"/>
                <a:cs typeface="+mj-cs"/>
              </a:rPr>
              <a:t>RabbitMQ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4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6511"/>
          </a:xfrm>
        </p:spPr>
        <p:txBody>
          <a:bodyPr/>
          <a:lstStyle/>
          <a:p>
            <a:r>
              <a:rPr lang="en-US" b="1" dirty="0" smtClean="0"/>
              <a:t>Robot Latency </a:t>
            </a:r>
            <a:r>
              <a:rPr lang="en-US" b="1" dirty="0" err="1" smtClean="0"/>
              <a:t>RabbitMQ</a:t>
            </a:r>
            <a:endParaRPr lang="en-US" b="1" dirty="0"/>
          </a:p>
        </p:txBody>
      </p:sp>
      <p:pic>
        <p:nvPicPr>
          <p:cNvPr id="3" name="Picture 2" descr="turtlebot_late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64" y="574534"/>
            <a:ext cx="5380168" cy="3220927"/>
          </a:xfrm>
          <a:prstGeom prst="rect">
            <a:avLst/>
          </a:prstGeom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34141040"/>
              </p:ext>
            </p:extLst>
          </p:nvPr>
        </p:nvGraphicFramePr>
        <p:xfrm>
          <a:off x="1492186" y="3610295"/>
          <a:ext cx="6158095" cy="332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6248" y="1611517"/>
            <a:ext cx="105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Turtlebot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406" y="4618399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21"/>
            <a:ext cx="8229600" cy="67268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Parallel Tweet Clustering with Storm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661562"/>
            <a:ext cx="9143071" cy="4525963"/>
          </a:xfrm>
        </p:spPr>
        <p:txBody>
          <a:bodyPr>
            <a:normAutofit/>
          </a:bodyPr>
          <a:lstStyle/>
          <a:p>
            <a:r>
              <a:rPr lang="en-US" sz="2400" dirty="0"/>
              <a:t>Judy </a:t>
            </a:r>
            <a:r>
              <a:rPr lang="en-US" sz="2400" dirty="0" err="1"/>
              <a:t>Qiu</a:t>
            </a:r>
            <a:r>
              <a:rPr lang="en-US" sz="2400" dirty="0"/>
              <a:t> and </a:t>
            </a:r>
            <a:r>
              <a:rPr lang="en-US" sz="2400" dirty="0" err="1"/>
              <a:t>Xiaoming</a:t>
            </a:r>
            <a:r>
              <a:rPr lang="en-US" sz="2400" dirty="0"/>
              <a:t> Gao</a:t>
            </a:r>
          </a:p>
          <a:p>
            <a:r>
              <a:rPr lang="en-US" sz="2400" dirty="0"/>
              <a:t>Storm Bolts coordinated by </a:t>
            </a:r>
            <a:r>
              <a:rPr lang="en-US" sz="2400" dirty="0" err="1"/>
              <a:t>ActiveMQ</a:t>
            </a:r>
            <a:r>
              <a:rPr lang="en-US" sz="2400" dirty="0"/>
              <a:t> to synchronize parallel cluster center updates – add loops to </a:t>
            </a:r>
            <a:r>
              <a:rPr lang="en-US" sz="2400" dirty="0" smtClean="0"/>
              <a:t>Storm</a:t>
            </a:r>
          </a:p>
          <a:p>
            <a:r>
              <a:rPr lang="en-US" sz="2400" dirty="0" smtClean="0"/>
              <a:t>2 million streaming tweets processed in 40 minutes; 35,000 clusters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" y="4223404"/>
            <a:ext cx="6053959" cy="247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2365296"/>
            <a:ext cx="6053959" cy="1268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982140" y="2612235"/>
            <a:ext cx="127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2164" y="4901084"/>
            <a:ext cx="1810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– eventually 10,000 bolts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72" y="0"/>
            <a:ext cx="8229600" cy="8419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Parallel Tweet Clustering with Storm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11491"/>
            <a:ext cx="9080626" cy="2131297"/>
          </a:xfrm>
        </p:spPr>
        <p:txBody>
          <a:bodyPr>
            <a:noAutofit/>
          </a:bodyPr>
          <a:lstStyle/>
          <a:p>
            <a:r>
              <a:rPr lang="en-US" sz="2400" dirty="0"/>
              <a:t>Speedup on up to 96 bolts on two clusters Moe and Madrid</a:t>
            </a:r>
          </a:p>
          <a:p>
            <a:r>
              <a:rPr lang="en-US" sz="2400" dirty="0"/>
              <a:t>Red curve is old algorithm; </a:t>
            </a:r>
          </a:p>
          <a:p>
            <a:r>
              <a:rPr lang="en-US" sz="2400" dirty="0"/>
              <a:t>green and blue new algorithm</a:t>
            </a:r>
          </a:p>
          <a:p>
            <a:r>
              <a:rPr lang="en-US" sz="2400" dirty="0"/>
              <a:t>Full Twitter – 1000 way parallelism</a:t>
            </a:r>
          </a:p>
          <a:p>
            <a:r>
              <a:rPr lang="en-US" sz="2400" dirty="0"/>
              <a:t>Full Everything – 10,000 way parallelism</a:t>
            </a:r>
          </a:p>
          <a:p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" y="2933323"/>
            <a:ext cx="8202440" cy="3933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4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Proof-of-concept robot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850"/>
            <a:ext cx="8229600" cy="4525963"/>
          </a:xfrm>
        </p:spPr>
        <p:txBody>
          <a:bodyPr/>
          <a:lstStyle/>
          <a:p>
            <a:r>
              <a:rPr lang="en-US" dirty="0" smtClean="0"/>
              <a:t>Simulated search-and-rescue/-destroy</a:t>
            </a:r>
          </a:p>
          <a:p>
            <a:pPr lvl="1"/>
            <a:r>
              <a:rPr lang="en-US" sz="2400" dirty="0" smtClean="0"/>
              <a:t>Aerial drone (Parrot </a:t>
            </a:r>
            <a:r>
              <a:rPr lang="en-US" sz="2400" dirty="0" err="1" smtClean="0"/>
              <a:t>AR.Drone</a:t>
            </a:r>
            <a:r>
              <a:rPr lang="en-US" sz="2400" dirty="0" smtClean="0"/>
              <a:t> 2) recognizes and tracks a moving ground-based robot (</a:t>
            </a:r>
            <a:r>
              <a:rPr lang="en-US" sz="2400" dirty="0" err="1" smtClean="0"/>
              <a:t>Sphero</a:t>
            </a:r>
            <a:r>
              <a:rPr lang="en-US" sz="2400" dirty="0" smtClean="0"/>
              <a:t>), while also recognizing other important objects and distractors</a:t>
            </a:r>
          </a:p>
          <a:p>
            <a:pPr lvl="1"/>
            <a:r>
              <a:rPr lang="en-US" sz="2400" dirty="0" smtClean="0"/>
              <a:t>Drone needs to map unknown environment (Simultaneous Localization and Mapping)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72" t="13814" r="35878" b="42717"/>
          <a:stretch/>
        </p:blipFill>
        <p:spPr>
          <a:xfrm>
            <a:off x="457200" y="4155175"/>
            <a:ext cx="4411082" cy="2351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568" t="20852" r="12882" b="-3333"/>
          <a:stretch/>
        </p:blipFill>
        <p:spPr>
          <a:xfrm>
            <a:off x="5849141" y="3919976"/>
            <a:ext cx="2837659" cy="28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/>
          <a:lstStyle/>
          <a:p>
            <a:r>
              <a:rPr lang="en-US" b="1" dirty="0" smtClean="0"/>
              <a:t>Visual recognition and tracking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7950"/>
            <a:ext cx="8686801" cy="5103078"/>
          </a:xfrm>
        </p:spPr>
        <p:txBody>
          <a:bodyPr>
            <a:normAutofit/>
          </a:bodyPr>
          <a:lstStyle/>
          <a:p>
            <a:r>
              <a:rPr lang="en-US" dirty="0" smtClean="0"/>
              <a:t>Currently use shape, color, and structural features to recognize and track objects</a:t>
            </a:r>
          </a:p>
          <a:p>
            <a:pPr lvl="1"/>
            <a:r>
              <a:rPr lang="en-US" sz="2400" dirty="0" smtClean="0"/>
              <a:t>Fast </a:t>
            </a:r>
            <a:r>
              <a:rPr lang="en-US" sz="2400" dirty="0" err="1" smtClean="0"/>
              <a:t>Sphero</a:t>
            </a:r>
            <a:r>
              <a:rPr lang="en-US" sz="2400" dirty="0" smtClean="0"/>
              <a:t> recognition/localization using generalized Hough transform and color matching, track with </a:t>
            </a:r>
            <a:r>
              <a:rPr lang="en-US" sz="2400" dirty="0" err="1" smtClean="0"/>
              <a:t>Kalman</a:t>
            </a:r>
            <a:r>
              <a:rPr lang="en-US" sz="2400" dirty="0" smtClean="0"/>
              <a:t> filters</a:t>
            </a:r>
          </a:p>
          <a:p>
            <a:pPr lvl="1"/>
            <a:r>
              <a:rPr lang="en-US" sz="2400" dirty="0" smtClean="0"/>
              <a:t>Recognize other objects by matching </a:t>
            </a:r>
            <a:r>
              <a:rPr lang="en-US" sz="2400" b="1" dirty="0" smtClean="0"/>
              <a:t>SURF </a:t>
            </a:r>
            <a:r>
              <a:rPr lang="en-US" sz="2400" dirty="0" smtClean="0"/>
              <a:t>(Sped-Up Robust Features) and </a:t>
            </a:r>
            <a:r>
              <a:rPr lang="en-US" sz="2400" b="1" dirty="0" smtClean="0"/>
              <a:t>SIFT</a:t>
            </a:r>
            <a:r>
              <a:rPr lang="en-US" sz="2400" dirty="0" smtClean="0"/>
              <a:t> (Scale Invariant Feature Transform) points to a set of object models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53" y="4292027"/>
            <a:ext cx="4721722" cy="2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088"/>
            <a:ext cx="8229600" cy="857045"/>
          </a:xfrm>
        </p:spPr>
        <p:txBody>
          <a:bodyPr/>
          <a:lstStyle/>
          <a:p>
            <a:r>
              <a:rPr lang="en-US" b="1" dirty="0" smtClean="0"/>
              <a:t>Role of cloud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9133"/>
            <a:ext cx="9144000" cy="5884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Cloud has latency but “unlimited” resources on demand for planning</a:t>
            </a:r>
          </a:p>
          <a:p>
            <a:r>
              <a:rPr lang="en-US" dirty="0" smtClean="0"/>
              <a:t>Drone visual processing done on </a:t>
            </a:r>
            <a:r>
              <a:rPr lang="en-US" b="1" dirty="0" err="1" smtClean="0"/>
              <a:t>OpenStack</a:t>
            </a:r>
            <a:r>
              <a:rPr lang="en-US" dirty="0" smtClean="0"/>
              <a:t> cloud (</a:t>
            </a:r>
            <a:r>
              <a:rPr lang="en-US" dirty="0" err="1" smtClean="0"/>
              <a:t>FutureSystems</a:t>
            </a:r>
            <a:r>
              <a:rPr lang="en-US" dirty="0" smtClean="0"/>
              <a:t>)</a:t>
            </a:r>
          </a:p>
          <a:p>
            <a:pPr lvl="1"/>
            <a:r>
              <a:rPr lang="en-US" sz="2600" dirty="0" smtClean="0"/>
              <a:t>Raw images transmitted to cloud</a:t>
            </a:r>
          </a:p>
          <a:p>
            <a:pPr lvl="1"/>
            <a:r>
              <a:rPr lang="en-US" sz="2600" dirty="0" err="1" smtClean="0"/>
              <a:t>Sphero</a:t>
            </a:r>
            <a:r>
              <a:rPr lang="en-US" sz="2600" dirty="0" smtClean="0"/>
              <a:t> recognition and tracking will be parallelized</a:t>
            </a:r>
          </a:p>
          <a:p>
            <a:pPr lvl="1"/>
            <a:r>
              <a:rPr lang="en-US" sz="2600" dirty="0" smtClean="0"/>
              <a:t>Other object recognition pleasingly parallel (multiple object models can be considered in parallel)</a:t>
            </a:r>
          </a:p>
          <a:p>
            <a:r>
              <a:rPr lang="en-US" sz="3000" dirty="0" err="1" smtClean="0"/>
              <a:t>Turtlebot</a:t>
            </a:r>
            <a:r>
              <a:rPr lang="en-US" sz="3000" dirty="0" smtClean="0"/>
              <a:t> </a:t>
            </a:r>
            <a:r>
              <a:rPr lang="en-US" sz="3000" b="1" dirty="0" smtClean="0"/>
              <a:t>SLAM</a:t>
            </a:r>
            <a:r>
              <a:rPr lang="en-US" sz="3000" dirty="0" smtClean="0"/>
              <a:t> (</a:t>
            </a:r>
            <a:r>
              <a:rPr lang="en-US" sz="2800" dirty="0"/>
              <a:t>Simultaneous Localization and </a:t>
            </a:r>
            <a:r>
              <a:rPr lang="en-US" sz="2800" dirty="0" smtClean="0"/>
              <a:t>Mapping) </a:t>
            </a:r>
            <a:r>
              <a:rPr lang="en-US" sz="3000" dirty="0" smtClean="0"/>
              <a:t>and </a:t>
            </a:r>
            <a:r>
              <a:rPr lang="en-US" sz="3000" b="1" dirty="0" smtClean="0"/>
              <a:t>ORCA</a:t>
            </a:r>
            <a:r>
              <a:rPr lang="en-US" sz="3000" dirty="0" smtClean="0"/>
              <a:t> (</a:t>
            </a:r>
            <a:r>
              <a:rPr lang="en-US" sz="2800" dirty="0"/>
              <a:t>Optimal Reciprocal Collision </a:t>
            </a:r>
            <a:r>
              <a:rPr lang="en-US" sz="2800" dirty="0" smtClean="0"/>
              <a:t>Avoidance) </a:t>
            </a:r>
            <a:r>
              <a:rPr lang="en-US" sz="3000" dirty="0" smtClean="0"/>
              <a:t>algorithms will be supported in parallel</a:t>
            </a:r>
          </a:p>
          <a:p>
            <a:r>
              <a:rPr lang="en-US" sz="3000" dirty="0" smtClean="0"/>
              <a:t>Compare Storm and Harp (Hadoop with iterative high performance) parallel versions</a:t>
            </a:r>
          </a:p>
          <a:p>
            <a:r>
              <a:rPr lang="en-US" sz="3000" dirty="0" smtClean="0"/>
              <a:t>Local v. Cloud computing</a:t>
            </a:r>
          </a:p>
          <a:p>
            <a:r>
              <a:rPr lang="en-US" sz="3000" dirty="0" smtClean="0"/>
              <a:t>Security issues</a:t>
            </a:r>
          </a:p>
        </p:txBody>
      </p:sp>
    </p:spTree>
    <p:extLst>
      <p:ext uri="{BB962C8B-B14F-4D97-AF65-F5344CB8AC3E}">
        <p14:creationId xmlns:p14="http://schemas.microsoft.com/office/powerpoint/2010/main" val="4751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ustry Estimates of Internet of Things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Line 4"/>
          <p:cNvSpPr>
            <a:spLocks noChangeShapeType="1"/>
          </p:cNvSpPr>
          <p:nvPr/>
        </p:nvSpPr>
        <p:spPr bwMode="auto">
          <a:xfrm flipV="1">
            <a:off x="1639041" y="2032341"/>
            <a:ext cx="5192365" cy="162073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" name="Line 2"/>
          <p:cNvSpPr>
            <a:spLocks noChangeShapeType="1"/>
          </p:cNvSpPr>
          <p:nvPr/>
        </p:nvSpPr>
        <p:spPr bwMode="auto">
          <a:xfrm flipV="1">
            <a:off x="3574922" y="2353468"/>
            <a:ext cx="3401520" cy="2701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" name="Line 2"/>
          <p:cNvSpPr>
            <a:spLocks noChangeShapeType="1"/>
          </p:cNvSpPr>
          <p:nvPr/>
        </p:nvSpPr>
        <p:spPr bwMode="auto">
          <a:xfrm flipV="1">
            <a:off x="6711927" y="2667000"/>
            <a:ext cx="603273" cy="258250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" name="Line 3"/>
          <p:cNvSpPr>
            <a:spLocks noChangeShapeType="1"/>
          </p:cNvSpPr>
          <p:nvPr/>
        </p:nvSpPr>
        <p:spPr bwMode="auto">
          <a:xfrm flipV="1">
            <a:off x="1584325" y="1904998"/>
            <a:ext cx="5197475" cy="1467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" name="Line 4"/>
          <p:cNvSpPr>
            <a:spLocks noChangeShapeType="1"/>
          </p:cNvSpPr>
          <p:nvPr/>
        </p:nvSpPr>
        <p:spPr bwMode="auto">
          <a:xfrm flipV="1">
            <a:off x="1280650" y="2133600"/>
            <a:ext cx="5638800" cy="312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14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71600" y="533400"/>
            <a:ext cx="8382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26088"/>
            <a:ext cx="914400" cy="646112"/>
          </a:xfrm>
          <a:prstGeom prst="rect">
            <a:avLst/>
          </a:prstGeom>
          <a:noFill/>
        </p:spPr>
      </p:pic>
      <p:pic>
        <p:nvPicPr>
          <p:cNvPr id="316" name="Picture 7" descr="chapte13ii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/>
          <a:stretch>
            <a:fillRect/>
          </a:stretch>
        </p:blipFill>
        <p:spPr bwMode="auto">
          <a:xfrm>
            <a:off x="1371600" y="6127750"/>
            <a:ext cx="476250" cy="730250"/>
          </a:xfrm>
          <a:prstGeom prst="rect">
            <a:avLst/>
          </a:prstGeom>
          <a:noFill/>
        </p:spPr>
      </p:pic>
      <p:pic>
        <p:nvPicPr>
          <p:cNvPr id="31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6170613"/>
            <a:ext cx="838200" cy="687387"/>
          </a:xfrm>
          <a:prstGeom prst="rect">
            <a:avLst/>
          </a:prstGeom>
          <a:noFill/>
        </p:spPr>
      </p:pic>
      <p:pic>
        <p:nvPicPr>
          <p:cNvPr id="318" name="Picture 9"/>
          <p:cNvPicPr>
            <a:picLocks noChangeAspect="1" noChangeArrowheads="1"/>
          </p:cNvPicPr>
          <p:nvPr/>
        </p:nvPicPr>
        <p:blipFill>
          <a:blip r:embed="rId6" cstate="print"/>
          <a:srcRect l="29417" t="-19330" r="28354" b="-2440"/>
          <a:stretch>
            <a:fillRect/>
          </a:stretch>
        </p:blipFill>
        <p:spPr bwMode="auto">
          <a:xfrm>
            <a:off x="0" y="4495800"/>
            <a:ext cx="838200" cy="533400"/>
          </a:xfrm>
          <a:prstGeom prst="rect">
            <a:avLst/>
          </a:prstGeom>
          <a:noFill/>
        </p:spPr>
      </p:pic>
      <p:pic>
        <p:nvPicPr>
          <p:cNvPr id="31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57200"/>
            <a:ext cx="60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0" name="Group 11"/>
          <p:cNvGrpSpPr>
            <a:grpSpLocks/>
          </p:cNvGrpSpPr>
          <p:nvPr/>
        </p:nvGrpSpPr>
        <p:grpSpPr bwMode="auto">
          <a:xfrm>
            <a:off x="0" y="6248400"/>
            <a:ext cx="1143000" cy="609600"/>
            <a:chOff x="506" y="717"/>
            <a:chExt cx="790" cy="445"/>
          </a:xfrm>
        </p:grpSpPr>
        <p:sp>
          <p:nvSpPr>
            <p:cNvPr id="321" name="Oval 12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Line 13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Line 14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Line 15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Rectangle 16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Rectangle 17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Rectangle 18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Rectangle 19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Rectangle 20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Rectangle 21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Rectangle 22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Rectangle 23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Oval 24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Line 25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Text Box 26"/>
            <p:cNvSpPr txBox="1">
              <a:spLocks noChangeArrowheads="1"/>
            </p:cNvSpPr>
            <p:nvPr/>
          </p:nvSpPr>
          <p:spPr bwMode="auto">
            <a:xfrm>
              <a:off x="506" y="873"/>
              <a:ext cx="79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/>
              <a:r>
                <a:rPr kumimoji="1" lang="en-US">
                  <a:solidFill>
                    <a:prstClr val="black"/>
                  </a:solidFill>
                </a:rPr>
                <a:t>Database</a:t>
              </a:r>
              <a:endParaRPr kumimoji="1"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6" name="Group 27"/>
          <p:cNvGrpSpPr>
            <a:grpSpLocks/>
          </p:cNvGrpSpPr>
          <p:nvPr/>
        </p:nvGrpSpPr>
        <p:grpSpPr bwMode="auto">
          <a:xfrm>
            <a:off x="6946900" y="6096000"/>
            <a:ext cx="685800" cy="762000"/>
            <a:chOff x="1968" y="576"/>
            <a:chExt cx="475" cy="528"/>
          </a:xfrm>
        </p:grpSpPr>
        <p:sp>
          <p:nvSpPr>
            <p:cNvPr id="337" name="Oval 28"/>
            <p:cNvSpPr>
              <a:spLocks noChangeArrowheads="1"/>
            </p:cNvSpPr>
            <p:nvPr/>
          </p:nvSpPr>
          <p:spPr bwMode="auto">
            <a:xfrm>
              <a:off x="1968" y="1005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38" name="Oval 29"/>
            <p:cNvSpPr>
              <a:spLocks noChangeArrowheads="1"/>
            </p:cNvSpPr>
            <p:nvPr/>
          </p:nvSpPr>
          <p:spPr bwMode="auto">
            <a:xfrm>
              <a:off x="2093" y="1005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39" name="Oval 30"/>
            <p:cNvSpPr>
              <a:spLocks noChangeArrowheads="1"/>
            </p:cNvSpPr>
            <p:nvPr/>
          </p:nvSpPr>
          <p:spPr bwMode="auto">
            <a:xfrm>
              <a:off x="2219" y="1005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40" name="Oval 31"/>
            <p:cNvSpPr>
              <a:spLocks noChangeArrowheads="1"/>
            </p:cNvSpPr>
            <p:nvPr/>
          </p:nvSpPr>
          <p:spPr bwMode="auto">
            <a:xfrm>
              <a:off x="2344" y="1005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41" name="Oval 32"/>
            <p:cNvSpPr>
              <a:spLocks noChangeArrowheads="1"/>
            </p:cNvSpPr>
            <p:nvPr/>
          </p:nvSpPr>
          <p:spPr bwMode="auto">
            <a:xfrm>
              <a:off x="1968" y="862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42" name="Oval 33"/>
            <p:cNvSpPr>
              <a:spLocks noChangeArrowheads="1"/>
            </p:cNvSpPr>
            <p:nvPr/>
          </p:nvSpPr>
          <p:spPr bwMode="auto">
            <a:xfrm>
              <a:off x="2093" y="862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43" name="Oval 34"/>
            <p:cNvSpPr>
              <a:spLocks noChangeArrowheads="1"/>
            </p:cNvSpPr>
            <p:nvPr/>
          </p:nvSpPr>
          <p:spPr bwMode="auto">
            <a:xfrm>
              <a:off x="2219" y="862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44" name="Oval 35"/>
            <p:cNvSpPr>
              <a:spLocks noChangeArrowheads="1"/>
            </p:cNvSpPr>
            <p:nvPr/>
          </p:nvSpPr>
          <p:spPr bwMode="auto">
            <a:xfrm>
              <a:off x="2344" y="862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45" name="Oval 36"/>
            <p:cNvSpPr>
              <a:spLocks noChangeArrowheads="1"/>
            </p:cNvSpPr>
            <p:nvPr/>
          </p:nvSpPr>
          <p:spPr bwMode="auto">
            <a:xfrm>
              <a:off x="1968" y="719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46" name="Oval 37"/>
            <p:cNvSpPr>
              <a:spLocks noChangeArrowheads="1"/>
            </p:cNvSpPr>
            <p:nvPr/>
          </p:nvSpPr>
          <p:spPr bwMode="auto">
            <a:xfrm>
              <a:off x="2093" y="719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47" name="Oval 38"/>
            <p:cNvSpPr>
              <a:spLocks noChangeArrowheads="1"/>
            </p:cNvSpPr>
            <p:nvPr/>
          </p:nvSpPr>
          <p:spPr bwMode="auto">
            <a:xfrm>
              <a:off x="2219" y="719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48" name="Oval 39"/>
            <p:cNvSpPr>
              <a:spLocks noChangeArrowheads="1"/>
            </p:cNvSpPr>
            <p:nvPr/>
          </p:nvSpPr>
          <p:spPr bwMode="auto">
            <a:xfrm>
              <a:off x="2344" y="719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49" name="Oval 40"/>
            <p:cNvSpPr>
              <a:spLocks noChangeArrowheads="1"/>
            </p:cNvSpPr>
            <p:nvPr/>
          </p:nvSpPr>
          <p:spPr bwMode="auto">
            <a:xfrm>
              <a:off x="1968" y="576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50" name="Oval 41"/>
            <p:cNvSpPr>
              <a:spLocks noChangeArrowheads="1"/>
            </p:cNvSpPr>
            <p:nvPr/>
          </p:nvSpPr>
          <p:spPr bwMode="auto">
            <a:xfrm>
              <a:off x="2093" y="576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51" name="Oval 42"/>
            <p:cNvSpPr>
              <a:spLocks noChangeArrowheads="1"/>
            </p:cNvSpPr>
            <p:nvPr/>
          </p:nvSpPr>
          <p:spPr bwMode="auto">
            <a:xfrm>
              <a:off x="2219" y="576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52" name="Oval 43"/>
            <p:cNvSpPr>
              <a:spLocks noChangeArrowheads="1"/>
            </p:cNvSpPr>
            <p:nvPr/>
          </p:nvSpPr>
          <p:spPr bwMode="auto">
            <a:xfrm>
              <a:off x="2344" y="576"/>
              <a:ext cx="99" cy="9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53" name="Line 44"/>
            <p:cNvSpPr>
              <a:spLocks noChangeShapeType="1"/>
            </p:cNvSpPr>
            <p:nvPr/>
          </p:nvSpPr>
          <p:spPr bwMode="auto">
            <a:xfrm>
              <a:off x="2021" y="1055"/>
              <a:ext cx="3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Line 45"/>
            <p:cNvSpPr>
              <a:spLocks noChangeShapeType="1"/>
            </p:cNvSpPr>
            <p:nvPr/>
          </p:nvSpPr>
          <p:spPr bwMode="auto">
            <a:xfrm>
              <a:off x="2021" y="909"/>
              <a:ext cx="3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Line 46"/>
            <p:cNvSpPr>
              <a:spLocks noChangeShapeType="1"/>
            </p:cNvSpPr>
            <p:nvPr/>
          </p:nvSpPr>
          <p:spPr bwMode="auto">
            <a:xfrm>
              <a:off x="2021" y="764"/>
              <a:ext cx="3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Line 47"/>
            <p:cNvSpPr>
              <a:spLocks noChangeShapeType="1"/>
            </p:cNvSpPr>
            <p:nvPr/>
          </p:nvSpPr>
          <p:spPr bwMode="auto">
            <a:xfrm>
              <a:off x="2021" y="619"/>
              <a:ext cx="3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Line 48"/>
            <p:cNvSpPr>
              <a:spLocks noChangeShapeType="1"/>
            </p:cNvSpPr>
            <p:nvPr/>
          </p:nvSpPr>
          <p:spPr bwMode="auto">
            <a:xfrm flipV="1">
              <a:off x="2390" y="619"/>
              <a:ext cx="0" cy="449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Line 49"/>
            <p:cNvSpPr>
              <a:spLocks noChangeShapeType="1"/>
            </p:cNvSpPr>
            <p:nvPr/>
          </p:nvSpPr>
          <p:spPr bwMode="auto">
            <a:xfrm flipV="1">
              <a:off x="2267" y="624"/>
              <a:ext cx="0" cy="444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Line 50"/>
            <p:cNvSpPr>
              <a:spLocks noChangeShapeType="1"/>
            </p:cNvSpPr>
            <p:nvPr/>
          </p:nvSpPr>
          <p:spPr bwMode="auto">
            <a:xfrm flipV="1">
              <a:off x="2144" y="624"/>
              <a:ext cx="0" cy="432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Line 51"/>
            <p:cNvSpPr>
              <a:spLocks noChangeShapeType="1"/>
            </p:cNvSpPr>
            <p:nvPr/>
          </p:nvSpPr>
          <p:spPr bwMode="auto">
            <a:xfrm flipV="1">
              <a:off x="2021" y="619"/>
              <a:ext cx="0" cy="437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61" name="Picture 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57200"/>
            <a:ext cx="6858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" name="Picture 5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962400"/>
            <a:ext cx="590550" cy="609600"/>
          </a:xfrm>
          <a:prstGeom prst="rect">
            <a:avLst/>
          </a:prstGeom>
          <a:noFill/>
        </p:spPr>
      </p:pic>
      <p:pic>
        <p:nvPicPr>
          <p:cNvPr id="363" name="Picture 5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6172200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4" name="Picture 5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447800"/>
            <a:ext cx="76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5" name="Picture 5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43400" y="6172200"/>
            <a:ext cx="441325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66" name="Picture 5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0" y="6172200"/>
            <a:ext cx="530225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67" name="Picture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133600"/>
            <a:ext cx="766763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68" name="AutoShape 59"/>
          <p:cNvSpPr>
            <a:spLocks noChangeArrowheads="1"/>
          </p:cNvSpPr>
          <p:nvPr/>
        </p:nvSpPr>
        <p:spPr bwMode="auto">
          <a:xfrm rot="-2866024">
            <a:off x="975519" y="5796756"/>
            <a:ext cx="390525" cy="360363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369" name="AutoShape 60"/>
          <p:cNvSpPr>
            <a:spLocks noChangeArrowheads="1"/>
          </p:cNvSpPr>
          <p:nvPr/>
        </p:nvSpPr>
        <p:spPr bwMode="auto">
          <a:xfrm rot="16200000">
            <a:off x="1450182" y="56459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370" name="AutoShape 61"/>
          <p:cNvSpPr>
            <a:spLocks noChangeArrowheads="1"/>
          </p:cNvSpPr>
          <p:nvPr/>
        </p:nvSpPr>
        <p:spPr bwMode="auto">
          <a:xfrm rot="16200000">
            <a:off x="2023269" y="56459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371" name="AutoShape 62"/>
          <p:cNvSpPr>
            <a:spLocks noChangeArrowheads="1"/>
          </p:cNvSpPr>
          <p:nvPr/>
        </p:nvSpPr>
        <p:spPr bwMode="auto">
          <a:xfrm rot="16200000">
            <a:off x="3852069" y="5596731"/>
            <a:ext cx="407988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372" name="AutoShape 63"/>
          <p:cNvSpPr>
            <a:spLocks noChangeArrowheads="1"/>
          </p:cNvSpPr>
          <p:nvPr/>
        </p:nvSpPr>
        <p:spPr bwMode="auto">
          <a:xfrm rot="16200000">
            <a:off x="4309269" y="56459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373" name="AutoShape 64"/>
          <p:cNvSpPr>
            <a:spLocks noChangeArrowheads="1"/>
          </p:cNvSpPr>
          <p:nvPr/>
        </p:nvSpPr>
        <p:spPr bwMode="auto">
          <a:xfrm rot="16200000">
            <a:off x="5071269" y="56459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374" name="AutoShape 65"/>
          <p:cNvSpPr>
            <a:spLocks noChangeArrowheads="1"/>
          </p:cNvSpPr>
          <p:nvPr/>
        </p:nvSpPr>
        <p:spPr bwMode="auto">
          <a:xfrm rot="16200000">
            <a:off x="7094934" y="5622295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pic>
        <p:nvPicPr>
          <p:cNvPr id="375" name="Picture 6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3352800"/>
            <a:ext cx="838200" cy="56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76" name="Picture 67" descr="via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924733">
            <a:off x="7835106" y="1080294"/>
            <a:ext cx="484188" cy="609600"/>
          </a:xfrm>
          <a:prstGeom prst="rect">
            <a:avLst/>
          </a:prstGeom>
          <a:noFill/>
        </p:spPr>
      </p:pic>
      <p:pic>
        <p:nvPicPr>
          <p:cNvPr id="377" name="Picture 68" descr="B_OEQ12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730464">
            <a:off x="8396288" y="1738312"/>
            <a:ext cx="528638" cy="557213"/>
          </a:xfrm>
          <a:prstGeom prst="rect">
            <a:avLst/>
          </a:prstGeom>
          <a:noFill/>
        </p:spPr>
      </p:pic>
      <p:pic>
        <p:nvPicPr>
          <p:cNvPr id="378" name="Picture 69" descr="rocketebook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612188" y="914400"/>
            <a:ext cx="531812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" name="Oval 70"/>
          <p:cNvSpPr>
            <a:spLocks noChangeArrowheads="1"/>
          </p:cNvSpPr>
          <p:nvPr/>
        </p:nvSpPr>
        <p:spPr bwMode="auto">
          <a:xfrm rot="2650181">
            <a:off x="6629400" y="1828800"/>
            <a:ext cx="2514600" cy="61753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prstClr val="black"/>
                </a:solidFill>
              </a:rPr>
              <a:t>Portal</a:t>
            </a:r>
          </a:p>
        </p:txBody>
      </p:sp>
      <p:sp>
        <p:nvSpPr>
          <p:cNvPr id="380" name="Text Box 71"/>
          <p:cNvSpPr txBox="1">
            <a:spLocks noChangeArrowheads="1"/>
          </p:cNvSpPr>
          <p:nvPr/>
        </p:nvSpPr>
        <p:spPr bwMode="auto">
          <a:xfrm>
            <a:off x="7489765" y="4025799"/>
            <a:ext cx="1713707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SS: </a:t>
            </a:r>
            <a:r>
              <a:rPr lang="en-US" sz="1600" dirty="0" smtClean="0">
                <a:solidFill>
                  <a:prstClr val="black"/>
                </a:solidFill>
              </a:rPr>
              <a:t>Sensor </a:t>
            </a:r>
            <a:r>
              <a:rPr lang="en-US" sz="1600" dirty="0">
                <a:solidFill>
                  <a:prstClr val="black"/>
                </a:solidFill>
              </a:rPr>
              <a:t>or Data</a:t>
            </a:r>
          </a:p>
          <a:p>
            <a:r>
              <a:rPr lang="en-US" sz="1600" dirty="0">
                <a:solidFill>
                  <a:prstClr val="black"/>
                </a:solidFill>
              </a:rPr>
              <a:t>Interchange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Service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Workflow </a:t>
            </a:r>
            <a:r>
              <a:rPr lang="en-US" sz="1600" dirty="0" smtClean="0">
                <a:solidFill>
                  <a:prstClr val="black"/>
                </a:solidFill>
              </a:rPr>
              <a:t>through multiple filter/discovery clouds</a:t>
            </a:r>
          </a:p>
        </p:txBody>
      </p:sp>
      <p:sp>
        <p:nvSpPr>
          <p:cNvPr id="381" name="Rectangle 72"/>
          <p:cNvSpPr>
            <a:spLocks noChangeArrowheads="1"/>
          </p:cNvSpPr>
          <p:nvPr/>
        </p:nvSpPr>
        <p:spPr bwMode="auto">
          <a:xfrm>
            <a:off x="0" y="5001310"/>
            <a:ext cx="955711" cy="6463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Another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Cloud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2" name="Text Box 73"/>
          <p:cNvSpPr txBox="1">
            <a:spLocks noChangeArrowheads="1"/>
          </p:cNvSpPr>
          <p:nvPr/>
        </p:nvSpPr>
        <p:spPr bwMode="auto">
          <a:xfrm>
            <a:off x="179388" y="115888"/>
            <a:ext cx="8859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itchFamily="34" charset="0"/>
              </a:rPr>
              <a:t>Raw Data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sym typeface="Wingdings" pitchFamily="2" charset="2"/>
              </a:rPr>
              <a:t>     Data    Information     Knowledge      Wisdom   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</a:rPr>
              <a:t>Decisions</a:t>
            </a:r>
          </a:p>
        </p:txBody>
      </p:sp>
      <p:sp>
        <p:nvSpPr>
          <p:cNvPr id="383" name="AutoShape 74"/>
          <p:cNvSpPr>
            <a:spLocks noChangeArrowheads="1"/>
          </p:cNvSpPr>
          <p:nvPr/>
        </p:nvSpPr>
        <p:spPr bwMode="auto">
          <a:xfrm rot="5400000">
            <a:off x="2556669" y="1100931"/>
            <a:ext cx="407988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384" name="AutoShape 75"/>
          <p:cNvSpPr>
            <a:spLocks noChangeArrowheads="1"/>
          </p:cNvSpPr>
          <p:nvPr/>
        </p:nvSpPr>
        <p:spPr bwMode="auto">
          <a:xfrm rot="5400000">
            <a:off x="1566069" y="1024731"/>
            <a:ext cx="407988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385" name="Rectangle 76"/>
          <p:cNvSpPr>
            <a:spLocks noChangeArrowheads="1"/>
          </p:cNvSpPr>
          <p:nvPr/>
        </p:nvSpPr>
        <p:spPr bwMode="auto">
          <a:xfrm>
            <a:off x="0" y="2743200"/>
            <a:ext cx="915988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Another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Service</a:t>
            </a:r>
          </a:p>
        </p:txBody>
      </p:sp>
      <p:sp>
        <p:nvSpPr>
          <p:cNvPr id="386" name="AutoShape 77"/>
          <p:cNvSpPr>
            <a:spLocks noChangeArrowheads="1"/>
          </p:cNvSpPr>
          <p:nvPr/>
        </p:nvSpPr>
        <p:spPr bwMode="auto">
          <a:xfrm rot="5400000">
            <a:off x="3547269" y="1100931"/>
            <a:ext cx="407988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387" name="Rectangle 78"/>
          <p:cNvSpPr>
            <a:spLocks noChangeArrowheads="1"/>
          </p:cNvSpPr>
          <p:nvPr/>
        </p:nvSpPr>
        <p:spPr bwMode="auto">
          <a:xfrm>
            <a:off x="0" y="838200"/>
            <a:ext cx="915988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Another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Grid</a:t>
            </a:r>
          </a:p>
        </p:txBody>
      </p:sp>
      <p:sp>
        <p:nvSpPr>
          <p:cNvPr id="388" name="AutoShape 79"/>
          <p:cNvSpPr>
            <a:spLocks noChangeArrowheads="1"/>
          </p:cNvSpPr>
          <p:nvPr/>
        </p:nvSpPr>
        <p:spPr bwMode="auto">
          <a:xfrm rot="5400000">
            <a:off x="4842669" y="1150144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SS</a:t>
            </a:r>
          </a:p>
        </p:txBody>
      </p:sp>
      <p:grpSp>
        <p:nvGrpSpPr>
          <p:cNvPr id="389" name="Group 81"/>
          <p:cNvGrpSpPr>
            <a:grpSpLocks/>
          </p:cNvGrpSpPr>
          <p:nvPr/>
        </p:nvGrpSpPr>
        <p:grpSpPr bwMode="auto">
          <a:xfrm>
            <a:off x="990600" y="1198563"/>
            <a:ext cx="533400" cy="4537075"/>
            <a:chOff x="624" y="755"/>
            <a:chExt cx="336" cy="2858"/>
          </a:xfrm>
        </p:grpSpPr>
        <p:sp>
          <p:nvSpPr>
            <p:cNvPr id="390" name="AutoShape 82"/>
            <p:cNvSpPr>
              <a:spLocks noChangeArrowheads="1"/>
            </p:cNvSpPr>
            <p:nvPr/>
          </p:nvSpPr>
          <p:spPr bwMode="auto">
            <a:xfrm rot="2360223">
              <a:off x="693" y="755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391" name="AutoShape 83"/>
            <p:cNvSpPr>
              <a:spLocks noChangeArrowheads="1"/>
            </p:cNvSpPr>
            <p:nvPr/>
          </p:nvSpPr>
          <p:spPr bwMode="auto">
            <a:xfrm>
              <a:off x="624" y="1109"/>
              <a:ext cx="267" cy="253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392" name="AutoShape 84"/>
            <p:cNvSpPr>
              <a:spLocks noChangeArrowheads="1"/>
            </p:cNvSpPr>
            <p:nvPr/>
          </p:nvSpPr>
          <p:spPr bwMode="auto">
            <a:xfrm>
              <a:off x="624" y="1484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393" name="AutoShape 85"/>
            <p:cNvSpPr>
              <a:spLocks noChangeArrowheads="1"/>
            </p:cNvSpPr>
            <p:nvPr/>
          </p:nvSpPr>
          <p:spPr bwMode="auto">
            <a:xfrm>
              <a:off x="624" y="1859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394" name="AutoShape 86"/>
            <p:cNvSpPr>
              <a:spLocks noChangeArrowheads="1"/>
            </p:cNvSpPr>
            <p:nvPr/>
          </p:nvSpPr>
          <p:spPr bwMode="auto">
            <a:xfrm>
              <a:off x="624" y="2234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395" name="AutoShape 87"/>
            <p:cNvSpPr>
              <a:spLocks noChangeArrowheads="1"/>
            </p:cNvSpPr>
            <p:nvPr/>
          </p:nvSpPr>
          <p:spPr bwMode="auto">
            <a:xfrm>
              <a:off x="624" y="2609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396" name="AutoShape 88"/>
            <p:cNvSpPr>
              <a:spLocks noChangeArrowheads="1"/>
            </p:cNvSpPr>
            <p:nvPr/>
          </p:nvSpPr>
          <p:spPr bwMode="auto">
            <a:xfrm>
              <a:off x="624" y="2984"/>
              <a:ext cx="267" cy="253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  <p:sp>
          <p:nvSpPr>
            <p:cNvPr id="397" name="AutoShape 89"/>
            <p:cNvSpPr>
              <a:spLocks noChangeArrowheads="1"/>
            </p:cNvSpPr>
            <p:nvPr/>
          </p:nvSpPr>
          <p:spPr bwMode="auto">
            <a:xfrm>
              <a:off x="624" y="3360"/>
              <a:ext cx="267" cy="25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SS</a:t>
              </a:r>
            </a:p>
          </p:txBody>
        </p:sp>
      </p:grpSp>
      <p:sp>
        <p:nvSpPr>
          <p:cNvPr id="398" name="Text Box 90"/>
          <p:cNvSpPr txBox="1">
            <a:spLocks noChangeArrowheads="1"/>
          </p:cNvSpPr>
          <p:nvPr/>
        </p:nvSpPr>
        <p:spPr bwMode="auto">
          <a:xfrm rot="2671048">
            <a:off x="5934378" y="2284690"/>
            <a:ext cx="335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Fusion for Discovery/Decisions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399" name="Group 91"/>
          <p:cNvGrpSpPr>
            <a:grpSpLocks/>
          </p:cNvGrpSpPr>
          <p:nvPr/>
        </p:nvGrpSpPr>
        <p:grpSpPr bwMode="auto">
          <a:xfrm>
            <a:off x="5715000" y="6091238"/>
            <a:ext cx="1143000" cy="766762"/>
            <a:chOff x="2256" y="2641"/>
            <a:chExt cx="720" cy="483"/>
          </a:xfrm>
        </p:grpSpPr>
        <p:sp>
          <p:nvSpPr>
            <p:cNvPr id="400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Text Box 93"/>
            <p:cNvSpPr txBox="1">
              <a:spLocks noChangeArrowheads="1"/>
            </p:cNvSpPr>
            <p:nvPr/>
          </p:nvSpPr>
          <p:spPr bwMode="auto">
            <a:xfrm>
              <a:off x="2389" y="2688"/>
              <a:ext cx="48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Storage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402" name="Group 94"/>
          <p:cNvGrpSpPr>
            <a:grpSpLocks/>
          </p:cNvGrpSpPr>
          <p:nvPr/>
        </p:nvGrpSpPr>
        <p:grpSpPr bwMode="auto">
          <a:xfrm>
            <a:off x="2514600" y="6019800"/>
            <a:ext cx="1143000" cy="766763"/>
            <a:chOff x="2256" y="2641"/>
            <a:chExt cx="720" cy="483"/>
          </a:xfrm>
        </p:grpSpPr>
        <p:sp>
          <p:nvSpPr>
            <p:cNvPr id="403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Text Box 96"/>
            <p:cNvSpPr txBox="1">
              <a:spLocks noChangeArrowheads="1"/>
            </p:cNvSpPr>
            <p:nvPr/>
          </p:nvSpPr>
          <p:spPr bwMode="auto">
            <a:xfrm>
              <a:off x="2352" y="2688"/>
              <a:ext cx="557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Compute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405" name="Group 97"/>
          <p:cNvGrpSpPr>
            <a:grpSpLocks/>
          </p:cNvGrpSpPr>
          <p:nvPr/>
        </p:nvGrpSpPr>
        <p:grpSpPr bwMode="auto">
          <a:xfrm>
            <a:off x="2590800" y="5257800"/>
            <a:ext cx="339725" cy="762000"/>
            <a:chOff x="1632" y="3312"/>
            <a:chExt cx="214" cy="480"/>
          </a:xfrm>
        </p:grpSpPr>
        <p:sp>
          <p:nvSpPr>
            <p:cNvPr id="406" name="Line 98"/>
            <p:cNvSpPr>
              <a:spLocks noChangeShapeType="1"/>
            </p:cNvSpPr>
            <p:nvPr/>
          </p:nvSpPr>
          <p:spPr bwMode="auto">
            <a:xfrm>
              <a:off x="1632" y="3312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AutoShape 99"/>
            <p:cNvSpPr>
              <a:spLocks noChangeArrowheads="1"/>
            </p:cNvSpPr>
            <p:nvPr/>
          </p:nvSpPr>
          <p:spPr bwMode="auto">
            <a:xfrm rot="16200000">
              <a:off x="1610" y="3382"/>
              <a:ext cx="257" cy="214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SS</a:t>
              </a:r>
            </a:p>
          </p:txBody>
        </p:sp>
      </p:grpSp>
      <p:grpSp>
        <p:nvGrpSpPr>
          <p:cNvPr id="408" name="Group 100"/>
          <p:cNvGrpSpPr>
            <a:grpSpLocks/>
          </p:cNvGrpSpPr>
          <p:nvPr/>
        </p:nvGrpSpPr>
        <p:grpSpPr bwMode="auto">
          <a:xfrm>
            <a:off x="5638800" y="5334000"/>
            <a:ext cx="339725" cy="762000"/>
            <a:chOff x="1632" y="3312"/>
            <a:chExt cx="214" cy="480"/>
          </a:xfrm>
        </p:grpSpPr>
        <p:sp>
          <p:nvSpPr>
            <p:cNvPr id="409" name="Line 101"/>
            <p:cNvSpPr>
              <a:spLocks noChangeShapeType="1"/>
            </p:cNvSpPr>
            <p:nvPr/>
          </p:nvSpPr>
          <p:spPr bwMode="auto">
            <a:xfrm>
              <a:off x="1632" y="3312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AutoShape 102"/>
            <p:cNvSpPr>
              <a:spLocks noChangeArrowheads="1"/>
            </p:cNvSpPr>
            <p:nvPr/>
          </p:nvSpPr>
          <p:spPr bwMode="auto">
            <a:xfrm rot="16200000">
              <a:off x="1610" y="3382"/>
              <a:ext cx="257" cy="214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SS</a:t>
              </a:r>
            </a:p>
          </p:txBody>
        </p:sp>
      </p:grpSp>
      <p:grpSp>
        <p:nvGrpSpPr>
          <p:cNvPr id="411" name="Group 103"/>
          <p:cNvGrpSpPr>
            <a:grpSpLocks/>
          </p:cNvGrpSpPr>
          <p:nvPr/>
        </p:nvGrpSpPr>
        <p:grpSpPr bwMode="auto">
          <a:xfrm>
            <a:off x="3352800" y="5181600"/>
            <a:ext cx="339725" cy="762000"/>
            <a:chOff x="2208" y="3312"/>
            <a:chExt cx="214" cy="480"/>
          </a:xfrm>
        </p:grpSpPr>
        <p:sp>
          <p:nvSpPr>
            <p:cNvPr id="412" name="Line 104"/>
            <p:cNvSpPr>
              <a:spLocks noChangeShapeType="1"/>
            </p:cNvSpPr>
            <p:nvPr/>
          </p:nvSpPr>
          <p:spPr bwMode="auto">
            <a:xfrm flipH="1">
              <a:off x="2208" y="3312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AutoShape 105"/>
            <p:cNvSpPr>
              <a:spLocks noChangeArrowheads="1"/>
            </p:cNvSpPr>
            <p:nvPr/>
          </p:nvSpPr>
          <p:spPr bwMode="auto">
            <a:xfrm rot="16200000">
              <a:off x="2186" y="3461"/>
              <a:ext cx="257" cy="214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SS</a:t>
              </a:r>
            </a:p>
          </p:txBody>
        </p:sp>
      </p:grpSp>
      <p:grpSp>
        <p:nvGrpSpPr>
          <p:cNvPr id="414" name="Group 106"/>
          <p:cNvGrpSpPr>
            <a:grpSpLocks/>
          </p:cNvGrpSpPr>
          <p:nvPr/>
        </p:nvGrpSpPr>
        <p:grpSpPr bwMode="auto">
          <a:xfrm>
            <a:off x="6477000" y="5257800"/>
            <a:ext cx="339725" cy="762000"/>
            <a:chOff x="2208" y="3312"/>
            <a:chExt cx="214" cy="480"/>
          </a:xfrm>
        </p:grpSpPr>
        <p:sp>
          <p:nvSpPr>
            <p:cNvPr id="415" name="Line 107"/>
            <p:cNvSpPr>
              <a:spLocks noChangeShapeType="1"/>
            </p:cNvSpPr>
            <p:nvPr/>
          </p:nvSpPr>
          <p:spPr bwMode="auto">
            <a:xfrm flipH="1">
              <a:off x="2208" y="3312"/>
              <a:ext cx="19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AutoShape 108"/>
            <p:cNvSpPr>
              <a:spLocks noChangeArrowheads="1"/>
            </p:cNvSpPr>
            <p:nvPr/>
          </p:nvSpPr>
          <p:spPr bwMode="auto">
            <a:xfrm rot="16200000">
              <a:off x="2186" y="3461"/>
              <a:ext cx="257" cy="214"/>
            </a:xfrm>
            <a:prstGeom prst="flowChartDelay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SS</a:t>
              </a:r>
            </a:p>
          </p:txBody>
        </p:sp>
      </p:grpSp>
      <p:grpSp>
        <p:nvGrpSpPr>
          <p:cNvPr id="417" name="Group 109"/>
          <p:cNvGrpSpPr>
            <a:grpSpLocks/>
          </p:cNvGrpSpPr>
          <p:nvPr/>
        </p:nvGrpSpPr>
        <p:grpSpPr bwMode="auto">
          <a:xfrm>
            <a:off x="5795963" y="2241550"/>
            <a:ext cx="827087" cy="766763"/>
            <a:chOff x="2256" y="2641"/>
            <a:chExt cx="720" cy="483"/>
          </a:xfrm>
        </p:grpSpPr>
        <p:sp>
          <p:nvSpPr>
            <p:cNvPr id="418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Text Box 11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Filter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420" name="Group 112"/>
          <p:cNvGrpSpPr>
            <a:grpSpLocks/>
          </p:cNvGrpSpPr>
          <p:nvPr/>
        </p:nvGrpSpPr>
        <p:grpSpPr bwMode="auto">
          <a:xfrm>
            <a:off x="4810919" y="4429919"/>
            <a:ext cx="827087" cy="766762"/>
            <a:chOff x="2256" y="2641"/>
            <a:chExt cx="720" cy="483"/>
          </a:xfrm>
        </p:grpSpPr>
        <p:sp>
          <p:nvSpPr>
            <p:cNvPr id="421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Text Box 114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423" name="Group 115"/>
          <p:cNvGrpSpPr>
            <a:grpSpLocks/>
          </p:cNvGrpSpPr>
          <p:nvPr/>
        </p:nvGrpSpPr>
        <p:grpSpPr bwMode="auto">
          <a:xfrm>
            <a:off x="1636226" y="1713254"/>
            <a:ext cx="827088" cy="766763"/>
            <a:chOff x="2256" y="2641"/>
            <a:chExt cx="720" cy="483"/>
          </a:xfrm>
        </p:grpSpPr>
        <p:sp>
          <p:nvSpPr>
            <p:cNvPr id="424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Text Box 117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426" name="Group 118"/>
          <p:cNvGrpSpPr>
            <a:grpSpLocks/>
          </p:cNvGrpSpPr>
          <p:nvPr/>
        </p:nvGrpSpPr>
        <p:grpSpPr bwMode="auto">
          <a:xfrm>
            <a:off x="4859338" y="1592263"/>
            <a:ext cx="981075" cy="647700"/>
            <a:chOff x="2256" y="2641"/>
            <a:chExt cx="720" cy="483"/>
          </a:xfrm>
          <a:solidFill>
            <a:schemeClr val="bg1">
              <a:lumMod val="85000"/>
            </a:schemeClr>
          </a:solidFill>
        </p:grpSpPr>
        <p:sp>
          <p:nvSpPr>
            <p:cNvPr id="427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Text Box 120"/>
            <p:cNvSpPr txBox="1">
              <a:spLocks noChangeArrowheads="1"/>
            </p:cNvSpPr>
            <p:nvPr/>
          </p:nvSpPr>
          <p:spPr bwMode="auto">
            <a:xfrm>
              <a:off x="2287" y="2688"/>
              <a:ext cx="688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Discovery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429" name="Group 121"/>
          <p:cNvGrpSpPr>
            <a:grpSpLocks/>
          </p:cNvGrpSpPr>
          <p:nvPr/>
        </p:nvGrpSpPr>
        <p:grpSpPr bwMode="auto">
          <a:xfrm>
            <a:off x="6858000" y="3365539"/>
            <a:ext cx="981075" cy="647700"/>
            <a:chOff x="2256" y="2641"/>
            <a:chExt cx="720" cy="483"/>
          </a:xfrm>
          <a:solidFill>
            <a:schemeClr val="bg1">
              <a:lumMod val="85000"/>
            </a:schemeClr>
          </a:solidFill>
        </p:grpSpPr>
        <p:sp>
          <p:nvSpPr>
            <p:cNvPr id="430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Text Box 123"/>
            <p:cNvSpPr txBox="1">
              <a:spLocks noChangeArrowheads="1"/>
            </p:cNvSpPr>
            <p:nvPr/>
          </p:nvSpPr>
          <p:spPr bwMode="auto">
            <a:xfrm>
              <a:off x="2287" y="2688"/>
              <a:ext cx="688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Discovery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432" name="Group 166"/>
          <p:cNvGrpSpPr>
            <a:grpSpLocks/>
          </p:cNvGrpSpPr>
          <p:nvPr/>
        </p:nvGrpSpPr>
        <p:grpSpPr bwMode="auto">
          <a:xfrm>
            <a:off x="6335826" y="4246563"/>
            <a:ext cx="827087" cy="766763"/>
            <a:chOff x="2256" y="2641"/>
            <a:chExt cx="720" cy="483"/>
          </a:xfrm>
        </p:grpSpPr>
        <p:sp>
          <p:nvSpPr>
            <p:cNvPr id="433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Text Box 168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Filter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435" name="Group 169"/>
          <p:cNvGrpSpPr>
            <a:grpSpLocks/>
          </p:cNvGrpSpPr>
          <p:nvPr/>
        </p:nvGrpSpPr>
        <p:grpSpPr bwMode="auto">
          <a:xfrm>
            <a:off x="3816350" y="2889250"/>
            <a:ext cx="827088" cy="766763"/>
            <a:chOff x="2256" y="2641"/>
            <a:chExt cx="720" cy="483"/>
          </a:xfrm>
        </p:grpSpPr>
        <p:sp>
          <p:nvSpPr>
            <p:cNvPr id="436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438" name="Group 172"/>
          <p:cNvGrpSpPr>
            <a:grpSpLocks/>
          </p:cNvGrpSpPr>
          <p:nvPr/>
        </p:nvGrpSpPr>
        <p:grpSpPr bwMode="auto">
          <a:xfrm>
            <a:off x="1584325" y="4292600"/>
            <a:ext cx="827088" cy="766763"/>
            <a:chOff x="2256" y="2641"/>
            <a:chExt cx="720" cy="483"/>
          </a:xfrm>
        </p:grpSpPr>
        <p:sp>
          <p:nvSpPr>
            <p:cNvPr id="439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Text Box 174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pic>
        <p:nvPicPr>
          <p:cNvPr id="441" name="Picture 440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1949" y="542290"/>
            <a:ext cx="798697" cy="45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" name="Picture 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0416" b="22016"/>
          <a:stretch/>
        </p:blipFill>
        <p:spPr bwMode="auto">
          <a:xfrm>
            <a:off x="5649334" y="454072"/>
            <a:ext cx="793211" cy="63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3" name="AutoShape 79"/>
          <p:cNvSpPr>
            <a:spLocks noChangeArrowheads="1"/>
          </p:cNvSpPr>
          <p:nvPr/>
        </p:nvSpPr>
        <p:spPr bwMode="auto">
          <a:xfrm rot="5400000">
            <a:off x="5859234" y="1199501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SS</a:t>
            </a:r>
          </a:p>
        </p:txBody>
      </p:sp>
      <p:grpSp>
        <p:nvGrpSpPr>
          <p:cNvPr id="444" name="Group 169"/>
          <p:cNvGrpSpPr>
            <a:grpSpLocks/>
          </p:cNvGrpSpPr>
          <p:nvPr/>
        </p:nvGrpSpPr>
        <p:grpSpPr bwMode="auto">
          <a:xfrm>
            <a:off x="3726888" y="4208462"/>
            <a:ext cx="827088" cy="766763"/>
            <a:chOff x="2256" y="2641"/>
            <a:chExt cx="720" cy="483"/>
          </a:xfrm>
        </p:grpSpPr>
        <p:sp>
          <p:nvSpPr>
            <p:cNvPr id="445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Filter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447" name="Group 169"/>
          <p:cNvGrpSpPr>
            <a:grpSpLocks/>
          </p:cNvGrpSpPr>
          <p:nvPr/>
        </p:nvGrpSpPr>
        <p:grpSpPr bwMode="auto">
          <a:xfrm>
            <a:off x="2114597" y="2980532"/>
            <a:ext cx="827088" cy="766763"/>
            <a:chOff x="2256" y="2641"/>
            <a:chExt cx="720" cy="483"/>
          </a:xfrm>
        </p:grpSpPr>
        <p:sp>
          <p:nvSpPr>
            <p:cNvPr id="448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450" name="Group 169"/>
          <p:cNvGrpSpPr>
            <a:grpSpLocks/>
          </p:cNvGrpSpPr>
          <p:nvPr/>
        </p:nvGrpSpPr>
        <p:grpSpPr bwMode="auto">
          <a:xfrm>
            <a:off x="5010174" y="3271043"/>
            <a:ext cx="827088" cy="766763"/>
            <a:chOff x="2256" y="2641"/>
            <a:chExt cx="720" cy="483"/>
          </a:xfrm>
        </p:grpSpPr>
        <p:sp>
          <p:nvSpPr>
            <p:cNvPr id="451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453" name="Group 169"/>
          <p:cNvGrpSpPr>
            <a:grpSpLocks/>
          </p:cNvGrpSpPr>
          <p:nvPr/>
        </p:nvGrpSpPr>
        <p:grpSpPr bwMode="auto">
          <a:xfrm>
            <a:off x="3145172" y="2130425"/>
            <a:ext cx="827088" cy="766763"/>
            <a:chOff x="2256" y="2641"/>
            <a:chExt cx="720" cy="483"/>
          </a:xfrm>
        </p:grpSpPr>
        <p:sp>
          <p:nvSpPr>
            <p:cNvPr id="454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2641"/>
              <a:ext cx="720" cy="48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Text Box 171"/>
            <p:cNvSpPr txBox="1">
              <a:spLocks noChangeArrowheads="1"/>
            </p:cNvSpPr>
            <p:nvPr/>
          </p:nvSpPr>
          <p:spPr bwMode="auto">
            <a:xfrm>
              <a:off x="2349" y="2688"/>
              <a:ext cx="563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Filter</a:t>
              </a:r>
              <a:br>
                <a:rPr lang="en-US" sz="1400">
                  <a:solidFill>
                    <a:prstClr val="black"/>
                  </a:solidFill>
                </a:rPr>
              </a:br>
              <a:r>
                <a:rPr lang="en-US" sz="1400">
                  <a:solidFill>
                    <a:prstClr val="black"/>
                  </a:solidFill>
                </a:rPr>
                <a:t>Cloud</a:t>
              </a:r>
            </a:p>
          </p:txBody>
        </p:sp>
      </p:grpSp>
      <p:sp>
        <p:nvSpPr>
          <p:cNvPr id="456" name="Line 2"/>
          <p:cNvSpPr>
            <a:spLocks noChangeShapeType="1"/>
          </p:cNvSpPr>
          <p:nvPr/>
        </p:nvSpPr>
        <p:spPr bwMode="auto">
          <a:xfrm flipV="1">
            <a:off x="5702477" y="2600181"/>
            <a:ext cx="1375043" cy="187325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7" name="Rectangle 78"/>
          <p:cNvSpPr>
            <a:spLocks noChangeArrowheads="1"/>
          </p:cNvSpPr>
          <p:nvPr/>
        </p:nvSpPr>
        <p:spPr bwMode="auto">
          <a:xfrm>
            <a:off x="7810285" y="6169709"/>
            <a:ext cx="1232773" cy="6463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Distributed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Grid</a:t>
            </a:r>
          </a:p>
        </p:txBody>
      </p:sp>
      <p:sp>
        <p:nvSpPr>
          <p:cNvPr id="458" name="Rectangle 78"/>
          <p:cNvSpPr>
            <a:spLocks noChangeArrowheads="1"/>
          </p:cNvSpPr>
          <p:nvPr/>
        </p:nvSpPr>
        <p:spPr bwMode="auto">
          <a:xfrm>
            <a:off x="6994066" y="6246306"/>
            <a:ext cx="649503" cy="430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8288" tIns="0" rIns="18288" bIns="0" anchor="ctr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Hadoop Cluster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59" name="AutoShape 65"/>
          <p:cNvSpPr>
            <a:spLocks noChangeArrowheads="1"/>
          </p:cNvSpPr>
          <p:nvPr/>
        </p:nvSpPr>
        <p:spPr bwMode="auto">
          <a:xfrm rot="16200000">
            <a:off x="8142624" y="5679281"/>
            <a:ext cx="407987" cy="339725"/>
          </a:xfrm>
          <a:prstGeom prst="flowChartDelay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SS</a:t>
            </a:r>
          </a:p>
        </p:txBody>
      </p:sp>
      <p:sp>
        <p:nvSpPr>
          <p:cNvPr id="460" name="TextBox 459"/>
          <p:cNvSpPr txBox="1"/>
          <p:nvPr/>
        </p:nvSpPr>
        <p:spPr>
          <a:xfrm>
            <a:off x="1905000" y="24765"/>
            <a:ext cx="70671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Data Deluge is also Information/Knowledge/Wisdom/Decision Deluge?  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-199696" y="220717"/>
            <a:ext cx="315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034" y="1798576"/>
            <a:ext cx="9003570" cy="4543095"/>
            <a:chOff x="6034" y="1010300"/>
            <a:chExt cx="9003570" cy="45430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83032" y="1255708"/>
              <a:ext cx="79569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052525" y="5184063"/>
              <a:ext cx="35284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Internet of Things (Sensors, Robots)</a:t>
              </a:r>
              <a:endParaRPr lang="en-US" dirty="0"/>
            </a:p>
          </p:txBody>
        </p:sp>
        <p:grpSp>
          <p:nvGrpSpPr>
            <p:cNvPr id="57" name="Group 56"/>
            <p:cNvGrpSpPr/>
            <p:nvPr/>
          </p:nvGrpSpPr>
          <p:grpSpPr>
            <a:xfrm flipV="1">
              <a:off x="729186" y="4793909"/>
              <a:ext cx="7739699" cy="390154"/>
              <a:chOff x="936006" y="4186008"/>
              <a:chExt cx="7739699" cy="390154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936006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1846558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2757110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3667662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4578214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5488766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1391282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2301834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3212386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4122938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5033490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5944042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6399318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6854594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7309870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7765146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8220422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8675705" y="4186008"/>
                <a:ext cx="0" cy="39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608799" y="3851903"/>
              <a:ext cx="7905383" cy="340555"/>
              <a:chOff x="561252" y="1607946"/>
              <a:chExt cx="7905383" cy="340555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561252" y="1607946"/>
                <a:ext cx="791883" cy="34055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Storm</a:t>
                </a:r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1983952" y="1607946"/>
                <a:ext cx="791883" cy="34055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Storm</a:t>
                </a:r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3406652" y="1607946"/>
                <a:ext cx="791883" cy="34055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Storm</a:t>
                </a:r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4829352" y="1607946"/>
                <a:ext cx="791883" cy="34055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Storm</a:t>
                </a:r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6252052" y="1607946"/>
                <a:ext cx="791883" cy="34055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Storm</a:t>
                </a:r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674752" y="1607946"/>
                <a:ext cx="791883" cy="34055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Storm</a:t>
                </a:r>
                <a:endParaRPr lang="en-US" dirty="0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744193" y="1483441"/>
              <a:ext cx="7634595" cy="4519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Archival  Storage – NOSQL like </a:t>
              </a:r>
              <a:r>
                <a:rPr lang="en-US" dirty="0" err="1" smtClean="0">
                  <a:solidFill>
                    <a:schemeClr val="tx1"/>
                  </a:solidFill>
                </a:rPr>
                <a:t>Hbase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44193" y="3323856"/>
              <a:ext cx="7634595" cy="4050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Streaming Processing (Iterative </a:t>
              </a:r>
              <a:r>
                <a:rPr lang="en-US" dirty="0" err="1" smtClean="0">
                  <a:solidFill>
                    <a:schemeClr val="tx1"/>
                  </a:solidFill>
                </a:rPr>
                <a:t>MapReduce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44193" y="2019391"/>
              <a:ext cx="7634595" cy="4050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Batch Processing (Iterative </a:t>
              </a:r>
              <a:r>
                <a:rPr lang="en-US" dirty="0" err="1" smtClean="0">
                  <a:solidFill>
                    <a:schemeClr val="tx1"/>
                  </a:solidFill>
                </a:rPr>
                <a:t>MapReduce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Curved Right Arrow 68"/>
            <p:cNvSpPr/>
            <p:nvPr/>
          </p:nvSpPr>
          <p:spPr>
            <a:xfrm flipV="1">
              <a:off x="76307" y="1618593"/>
              <a:ext cx="506725" cy="2427890"/>
            </a:xfrm>
            <a:prstGeom prst="curved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Curved Right Arrow 69"/>
            <p:cNvSpPr/>
            <p:nvPr/>
          </p:nvSpPr>
          <p:spPr>
            <a:xfrm flipH="1" flipV="1">
              <a:off x="8539947" y="1583615"/>
              <a:ext cx="469657" cy="2462868"/>
            </a:xfrm>
            <a:prstGeom prst="curved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46413" y="2359450"/>
              <a:ext cx="8230155" cy="994101"/>
              <a:chOff x="456923" y="2317409"/>
              <a:chExt cx="8230155" cy="994101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456923" y="2628751"/>
                <a:ext cx="8230155" cy="399380"/>
                <a:chOff x="456923" y="2628751"/>
                <a:chExt cx="8230155" cy="3993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456923" y="2628789"/>
                  <a:ext cx="1021563" cy="3993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Arial" pitchFamily="34" charset="0"/>
                    </a:rPr>
                    <a:t>Raw Data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16419" y="2632705"/>
                  <a:ext cx="1450427" cy="39147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Arial" pitchFamily="34" charset="0"/>
                      <a:sym typeface="Wingdings" pitchFamily="2" charset="2"/>
                    </a:rPr>
                    <a:t>Information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6076699" y="2628751"/>
                  <a:ext cx="1123920" cy="39938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  <a:latin typeface="Arial" pitchFamily="34" charset="0"/>
                    </a:rPr>
                    <a:t>Wisdom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511457" y="2643241"/>
                  <a:ext cx="1320631" cy="3704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tx1"/>
                      </a:solidFill>
                      <a:latin typeface="Arial" pitchFamily="34" charset="0"/>
                    </a:rPr>
                    <a:t>Knowledge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723097" y="2670877"/>
                  <a:ext cx="848711" cy="31512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  <a:latin typeface="Arial" pitchFamily="34" charset="0"/>
                    </a:rPr>
                    <a:t>Data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445230" y="2628752"/>
                  <a:ext cx="1241848" cy="39937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100" b="1" dirty="0">
                      <a:solidFill>
                        <a:schemeClr val="tx1"/>
                      </a:solidFill>
                      <a:latin typeface="Arial" pitchFamily="34" charset="0"/>
                    </a:rPr>
                    <a:t>Decisions</a:t>
                  </a:r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>
                <a:off x="3871885" y="2317409"/>
                <a:ext cx="1150956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Analytics</a:t>
                </a:r>
                <a:endParaRPr lang="en-US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890954" y="2911400"/>
                <a:ext cx="1150956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Analytics</a:t>
                </a:r>
                <a:endParaRPr lang="en-US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034" y="4367461"/>
              <a:ext cx="8533914" cy="369332"/>
              <a:chOff x="39023" y="1188160"/>
              <a:chExt cx="8533914" cy="36933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728134" y="1249844"/>
                <a:ext cx="7844803" cy="211273"/>
                <a:chOff x="728134" y="2626940"/>
                <a:chExt cx="7844803" cy="21127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728134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177228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626322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075416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524510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973604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422698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871792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320886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769980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219074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668168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117262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566356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015450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464544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7913638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8362729" y="2626940"/>
                  <a:ext cx="210208" cy="21127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39023" y="1188160"/>
                <a:ext cx="9669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Pub-Sub</a:t>
                </a:r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334855" y="1010300"/>
              <a:ext cx="44532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System Orchestration / Dataflow / Workflow</a:t>
              </a:r>
              <a:endParaRPr lang="en-US" b="1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4" y="290266"/>
            <a:ext cx="9137966" cy="8288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Cloud DIKW based on HPC-ABDS to integrate streaming and batch </a:t>
            </a:r>
            <a:r>
              <a:rPr lang="en-US" b="1" smtClean="0">
                <a:latin typeface="Calibri" panose="020F0502020204030204" pitchFamily="34" charset="0"/>
              </a:rPr>
              <a:t>Big Data 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12" y="0"/>
            <a:ext cx="8229600" cy="959667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7527"/>
            <a:ext cx="9144000" cy="56063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software as open source HPC enhancements to open source HPC-ABDS; sustainable!</a:t>
            </a:r>
          </a:p>
          <a:p>
            <a:r>
              <a:rPr lang="en-US" dirty="0" smtClean="0"/>
              <a:t>Reworked </a:t>
            </a:r>
            <a:r>
              <a:rPr lang="en-US" b="1" dirty="0" smtClean="0"/>
              <a:t>DDDAS</a:t>
            </a:r>
            <a:r>
              <a:rPr lang="en-US" dirty="0" smtClean="0"/>
              <a:t> </a:t>
            </a:r>
            <a:r>
              <a:rPr lang="en-US" b="1" dirty="0" smtClean="0"/>
              <a:t>IoTCloud</a:t>
            </a:r>
            <a:r>
              <a:rPr lang="en-US" dirty="0" smtClean="0"/>
              <a:t> using Apache </a:t>
            </a:r>
            <a:r>
              <a:rPr lang="en-US" b="1" dirty="0" smtClean="0"/>
              <a:t>Storm</a:t>
            </a:r>
            <a:r>
              <a:rPr lang="en-US" dirty="0" smtClean="0"/>
              <a:t> getting good results with </a:t>
            </a:r>
            <a:r>
              <a:rPr lang="en-US" b="1" dirty="0" err="1" smtClean="0"/>
              <a:t>RabbitMQ</a:t>
            </a:r>
            <a:r>
              <a:rPr lang="en-US" b="1" dirty="0" smtClean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ActiveMQ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“official Kafka pub-sub system too heavy weight”</a:t>
            </a:r>
          </a:p>
          <a:p>
            <a:pPr lvl="1"/>
            <a:r>
              <a:rPr lang="en-US" dirty="0" smtClean="0"/>
              <a:t>Latencies &lt;~10ms </a:t>
            </a:r>
            <a:r>
              <a:rPr lang="en-US" dirty="0" err="1" smtClean="0"/>
              <a:t>upto</a:t>
            </a:r>
            <a:r>
              <a:rPr lang="en-US" dirty="0" smtClean="0"/>
              <a:t> 100K byte messages</a:t>
            </a:r>
          </a:p>
          <a:p>
            <a:r>
              <a:rPr lang="en-US" dirty="0" smtClean="0"/>
              <a:t>Batch + Streaming supported by Cloud DIKW</a:t>
            </a:r>
          </a:p>
          <a:p>
            <a:pPr lvl="1"/>
            <a:r>
              <a:rPr lang="en-US" dirty="0" smtClean="0"/>
              <a:t>Integrated with </a:t>
            </a:r>
            <a:r>
              <a:rPr lang="en-US" dirty="0" err="1" smtClean="0"/>
              <a:t>DevOps</a:t>
            </a:r>
            <a:r>
              <a:rPr lang="en-US" dirty="0" smtClean="0"/>
              <a:t> dynamic interoperable deployment</a:t>
            </a:r>
          </a:p>
          <a:p>
            <a:r>
              <a:rPr lang="en-US" dirty="0" smtClean="0"/>
              <a:t>Tested with 10% Twitter feed on ~100 nodes parallel streaming clustering</a:t>
            </a:r>
          </a:p>
          <a:p>
            <a:r>
              <a:rPr lang="en-US" dirty="0" smtClean="0"/>
              <a:t>Drone and </a:t>
            </a:r>
            <a:r>
              <a:rPr lang="en-US" dirty="0" err="1" smtClean="0"/>
              <a:t>Turtlebot</a:t>
            </a:r>
            <a:r>
              <a:rPr lang="en-US" dirty="0" smtClean="0"/>
              <a:t> operational with scene analysis and planning being parallelized</a:t>
            </a:r>
          </a:p>
          <a:p>
            <a:r>
              <a:rPr lang="en-US" dirty="0" smtClean="0"/>
              <a:t>Applies to general DDDAS applications?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16" y="84354"/>
            <a:ext cx="7886700" cy="1112800"/>
          </a:xfrm>
        </p:spPr>
        <p:txBody>
          <a:bodyPr/>
          <a:lstStyle/>
          <a:p>
            <a:r>
              <a:rPr lang="en-US" b="1" dirty="0" smtClean="0"/>
              <a:t>Runtime &amp; Scalability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81833" y="1009659"/>
            <a:ext cx="4386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Components of a Topology runs as Tasks in Supervisor Nodes</a:t>
            </a:r>
          </a:p>
          <a:p>
            <a:pPr algn="ctr"/>
            <a:r>
              <a:rPr lang="en-US" sz="1200" dirty="0" smtClean="0"/>
              <a:t>Supervisor runs worker processes and these workers run the tasks</a:t>
            </a:r>
          </a:p>
          <a:p>
            <a:pPr algn="ctr"/>
            <a:r>
              <a:rPr lang="en-US" sz="1200" dirty="0" smtClean="0"/>
              <a:t>A user can run any number of instances of a Spout or Bolt in parallel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127760" y="2026920"/>
            <a:ext cx="2065020" cy="3017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08894" y="2036326"/>
            <a:ext cx="2029166" cy="30081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3527" y="5436058"/>
            <a:ext cx="594479" cy="539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Spout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908507" y="5436059"/>
            <a:ext cx="594479" cy="5390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Bolt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7580996" y="5472833"/>
            <a:ext cx="594479" cy="5390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Bolt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26426" y="5705568"/>
            <a:ext cx="8724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39826" y="5705568"/>
            <a:ext cx="86868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19200" y="2172132"/>
            <a:ext cx="1836420" cy="2339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23194" y="2143443"/>
            <a:ext cx="1762466" cy="2352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59180" y="1720780"/>
            <a:ext cx="846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Supervisor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60169" y="4552139"/>
            <a:ext cx="644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Worker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308894" y="1733411"/>
            <a:ext cx="846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Supervisor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9429" y="6029833"/>
            <a:ext cx="108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Parallelism = 2</a:t>
            </a:r>
          </a:p>
          <a:p>
            <a:r>
              <a:rPr lang="en-US" sz="1200" dirty="0" smtClean="0"/>
              <a:t>Tasks = 4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835679" y="6029833"/>
            <a:ext cx="108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Parallelism = 4</a:t>
            </a:r>
          </a:p>
          <a:p>
            <a:r>
              <a:rPr lang="en-US" sz="1200" dirty="0" smtClean="0"/>
              <a:t>Tasks = 4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508506" y="6029833"/>
            <a:ext cx="108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Parallelism = 2</a:t>
            </a:r>
          </a:p>
          <a:p>
            <a:r>
              <a:rPr lang="en-US" sz="1200" dirty="0" smtClean="0"/>
              <a:t>Tasks = 2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359544" y="2290264"/>
            <a:ext cx="594479" cy="5390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Bolt</a:t>
            </a:r>
          </a:p>
          <a:p>
            <a:pPr algn="ctr"/>
            <a:r>
              <a:rPr lang="en-US" sz="1200" dirty="0" smtClean="0"/>
              <a:t>Task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351619" y="3052124"/>
            <a:ext cx="594479" cy="5390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Bolt</a:t>
            </a:r>
          </a:p>
          <a:p>
            <a:pPr algn="ctr"/>
            <a:r>
              <a:rPr lang="en-US" sz="1200" dirty="0" smtClean="0"/>
              <a:t>Task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6456505" y="2278430"/>
            <a:ext cx="594479" cy="5390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Bolt</a:t>
            </a:r>
          </a:p>
          <a:p>
            <a:pPr algn="ctr"/>
            <a:r>
              <a:rPr lang="en-US" sz="1200" dirty="0" smtClean="0"/>
              <a:t>Task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6454199" y="3062990"/>
            <a:ext cx="594479" cy="5390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Bolt</a:t>
            </a:r>
          </a:p>
          <a:p>
            <a:pPr algn="ctr"/>
            <a:r>
              <a:rPr lang="en-US" sz="1200" dirty="0" smtClean="0"/>
              <a:t>Task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2234755" y="2212518"/>
            <a:ext cx="769400" cy="14308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59544" y="3815557"/>
            <a:ext cx="594479" cy="5390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Bolt</a:t>
            </a:r>
          </a:p>
          <a:p>
            <a:pPr algn="ctr"/>
            <a:r>
              <a:rPr lang="en-US" sz="1200" dirty="0" smtClean="0"/>
              <a:t>Task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5538439" y="3813878"/>
            <a:ext cx="594479" cy="5390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Bolt</a:t>
            </a:r>
          </a:p>
          <a:p>
            <a:pPr algn="ctr"/>
            <a:r>
              <a:rPr lang="en-US" sz="1200" dirty="0" smtClean="0"/>
              <a:t>Task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2322216" y="2300795"/>
            <a:ext cx="594479" cy="539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Spout</a:t>
            </a:r>
          </a:p>
          <a:p>
            <a:pPr algn="ctr"/>
            <a:r>
              <a:rPr lang="en-US" sz="1200" dirty="0" smtClean="0"/>
              <a:t>Task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2314816" y="3053694"/>
            <a:ext cx="594479" cy="539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Spout</a:t>
            </a:r>
          </a:p>
          <a:p>
            <a:pPr algn="ctr"/>
            <a:r>
              <a:rPr lang="en-US" sz="1200" dirty="0" smtClean="0"/>
              <a:t>Task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55870" y="5162572"/>
            <a:ext cx="3798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Topology can specify how many workers </a:t>
            </a:r>
            <a:r>
              <a:rPr lang="en-US" sz="1200" dirty="0" smtClean="0"/>
              <a:t>it </a:t>
            </a:r>
            <a:r>
              <a:rPr lang="en-US" sz="1200" dirty="0"/>
              <a:t>needs to run </a:t>
            </a:r>
            <a:r>
              <a:rPr lang="en-US" sz="1200" dirty="0" smtClean="0"/>
              <a:t>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Spout or Bolt can specify Parallelism and Tasks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Parallelism defines how many threads a spout or bolt runs on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Tasks defines how many instances of a spout or bolt to run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Parallelism ≤ Tasks 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5473468" y="2212270"/>
            <a:ext cx="769400" cy="14308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0929" y="2287758"/>
            <a:ext cx="594479" cy="539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Spout</a:t>
            </a:r>
          </a:p>
          <a:p>
            <a:pPr algn="ctr"/>
            <a:r>
              <a:rPr lang="en-US" sz="1200" dirty="0" smtClean="0"/>
              <a:t>Task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5560929" y="3053912"/>
            <a:ext cx="594479" cy="539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Spout</a:t>
            </a:r>
          </a:p>
          <a:p>
            <a:pPr algn="ctr"/>
            <a:r>
              <a:rPr lang="en-US" sz="1200" dirty="0" smtClean="0"/>
              <a:t>Task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423194" y="4571288"/>
            <a:ext cx="644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Worker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593630" y="2949030"/>
            <a:ext cx="1562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 Thread running two </a:t>
            </a:r>
          </a:p>
          <a:p>
            <a:r>
              <a:rPr lang="en-US" sz="1200" dirty="0" smtClean="0"/>
              <a:t>instances of the spout</a:t>
            </a:r>
            <a:endParaRPr lang="en-US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907280" y="2727960"/>
            <a:ext cx="631159" cy="221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040790" y="2727960"/>
            <a:ext cx="788817" cy="209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2360" y="2557266"/>
            <a:ext cx="178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Two threads running two </a:t>
            </a:r>
          </a:p>
          <a:p>
            <a:r>
              <a:rPr lang="en-US" sz="1200" dirty="0" smtClean="0"/>
              <a:t>instances of the spout</a:t>
            </a:r>
            <a:endParaRPr lang="en-US" sz="1200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7107704" y="2557266"/>
            <a:ext cx="423680" cy="20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107704" y="2830746"/>
            <a:ext cx="423680" cy="3786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39429" y="5091705"/>
            <a:ext cx="3210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Simple Topology running on two worker nodes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18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68048"/>
            <a:chOff x="0" y="0"/>
            <a:chExt cx="9144000" cy="6868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572000" y="6498716"/>
              <a:ext cx="3783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http://www.kpcb.com/internet-trends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0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77494" y="6332623"/>
            <a:ext cx="613954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Ruh</a:t>
            </a:r>
            <a:r>
              <a:rPr lang="en-US" sz="1400" dirty="0"/>
              <a:t> VP Software GE </a:t>
            </a:r>
            <a:r>
              <a:rPr lang="en-US" sz="1400" u="sng" dirty="0">
                <a:hlinkClick r:id="rId3"/>
              </a:rPr>
              <a:t>http://fisheritcenter.haas.berkeley.edu/Big_Data/index.html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13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72000" y="6488668"/>
              <a:ext cx="4427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http://www.kpcb.com/internet-trends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7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462"/>
            <a:ext cx="9144000" cy="4248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51 Detailed Use Cases: </a:t>
            </a:r>
            <a:r>
              <a:rPr lang="en-US" sz="3100" b="1" dirty="0" smtClean="0">
                <a:latin typeface="+mn-lt"/>
              </a:rPr>
              <a:t>Contributed July-September 2013</a:t>
            </a:r>
            <a:br>
              <a:rPr lang="en-US" sz="3100" b="1" dirty="0" smtClean="0">
                <a:latin typeface="+mn-lt"/>
              </a:rPr>
            </a:br>
            <a:endParaRPr lang="en-US" sz="31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3453"/>
            <a:ext cx="9144000" cy="5898036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Government Operation(4): </a:t>
            </a:r>
            <a:r>
              <a:rPr lang="en-US" sz="1800" dirty="0"/>
              <a:t>National Archives and Records </a:t>
            </a:r>
            <a:r>
              <a:rPr lang="en-US" sz="1800" dirty="0" smtClean="0"/>
              <a:t>Administration, Census Bureau</a:t>
            </a:r>
          </a:p>
          <a:p>
            <a:r>
              <a:rPr lang="en-US" sz="1800" b="1" dirty="0" smtClean="0"/>
              <a:t>Commercial(8): </a:t>
            </a:r>
            <a:r>
              <a:rPr lang="en-US" sz="1800" dirty="0" smtClean="0"/>
              <a:t>Finance in Cloud, Cloud Backup, </a:t>
            </a:r>
            <a:r>
              <a:rPr lang="en-US" sz="1800" dirty="0" err="1" smtClean="0"/>
              <a:t>Mendeley</a:t>
            </a:r>
            <a:r>
              <a:rPr lang="en-US" sz="1800" dirty="0" smtClean="0"/>
              <a:t> (Citations), Netflix, Web Search, Digital Materials, Cargo shipping (as in UPS)</a:t>
            </a:r>
          </a:p>
          <a:p>
            <a:r>
              <a:rPr lang="en-US" sz="1800" b="1" dirty="0" smtClean="0"/>
              <a:t>Defense(3): </a:t>
            </a:r>
            <a:r>
              <a:rPr lang="en-US" sz="1800" dirty="0" smtClean="0"/>
              <a:t>Sensors, Image surveillance, Situation Assessment</a:t>
            </a:r>
          </a:p>
          <a:p>
            <a:r>
              <a:rPr lang="en-US" sz="1800" b="1" dirty="0" smtClean="0"/>
              <a:t>Healthcare and Life Sciences(10): </a:t>
            </a:r>
            <a:r>
              <a:rPr lang="en-US" sz="1800" dirty="0" smtClean="0"/>
              <a:t>Medical records, Graph and Probabilistic analysis, Pathology, </a:t>
            </a:r>
            <a:r>
              <a:rPr lang="en-US" sz="1800" dirty="0" err="1" smtClean="0"/>
              <a:t>Bioimaging</a:t>
            </a:r>
            <a:r>
              <a:rPr lang="en-US" sz="1800" dirty="0" smtClean="0"/>
              <a:t>, Genomics, Epidemiology, People Activity models, Biodiversity</a:t>
            </a:r>
          </a:p>
          <a:p>
            <a:r>
              <a:rPr lang="en-US" sz="1800" b="1" dirty="0"/>
              <a:t>Deep Learning and Social </a:t>
            </a:r>
            <a:r>
              <a:rPr lang="en-US" sz="1800" b="1" dirty="0" smtClean="0"/>
              <a:t>Media(6): </a:t>
            </a:r>
            <a:r>
              <a:rPr lang="en-US" sz="1800" dirty="0" smtClean="0"/>
              <a:t>Driving Car, </a:t>
            </a:r>
            <a:r>
              <a:rPr lang="en-US" sz="1800" dirty="0" err="1" smtClean="0"/>
              <a:t>Geolocate</a:t>
            </a:r>
            <a:r>
              <a:rPr lang="en-US" sz="1800" dirty="0" smtClean="0"/>
              <a:t> images/cameras, Twitter, Crowd Sourcing, Network Science, NIST benchmark datasets</a:t>
            </a:r>
          </a:p>
          <a:p>
            <a:r>
              <a:rPr lang="en-US" sz="1800" b="1" dirty="0"/>
              <a:t>The Ecosystem for </a:t>
            </a:r>
            <a:r>
              <a:rPr lang="en-US" sz="1800" b="1" dirty="0" smtClean="0"/>
              <a:t>Research(4): </a:t>
            </a:r>
            <a:r>
              <a:rPr lang="en-US" sz="1800" dirty="0" smtClean="0"/>
              <a:t>Metadata, Collaboration, Translation, Light source data </a:t>
            </a:r>
            <a:r>
              <a:rPr lang="en-US" sz="1800" b="1" dirty="0" smtClean="0"/>
              <a:t>Astronomy </a:t>
            </a:r>
            <a:r>
              <a:rPr lang="en-US" sz="1800" b="1" dirty="0"/>
              <a:t>and </a:t>
            </a:r>
            <a:r>
              <a:rPr lang="en-US" sz="1800" b="1" dirty="0" smtClean="0"/>
              <a:t>Physics(5): </a:t>
            </a:r>
            <a:r>
              <a:rPr lang="en-US" sz="1800" dirty="0" smtClean="0"/>
              <a:t>Sky Surveys including comparison to simulation, Large Hadron Collider at CERN, Belle </a:t>
            </a:r>
            <a:r>
              <a:rPr lang="en-US" sz="1800" dirty="0"/>
              <a:t>II Accelerator in </a:t>
            </a:r>
            <a:r>
              <a:rPr lang="en-US" sz="1800" dirty="0" smtClean="0"/>
              <a:t>Japan</a:t>
            </a:r>
          </a:p>
          <a:p>
            <a:r>
              <a:rPr lang="en-US" sz="1800" b="1" dirty="0" smtClean="0"/>
              <a:t>Earth</a:t>
            </a:r>
            <a:r>
              <a:rPr lang="en-US" sz="1800" b="1" dirty="0"/>
              <a:t>, Environmental and Polar </a:t>
            </a:r>
            <a:r>
              <a:rPr lang="en-US" sz="1800" b="1" dirty="0" smtClean="0"/>
              <a:t>Science(10): </a:t>
            </a:r>
            <a:r>
              <a:rPr lang="en-US" sz="18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800" dirty="0"/>
              <a:t>turbulence identification, Subsurface </a:t>
            </a:r>
            <a:r>
              <a:rPr lang="en-US" sz="1800" dirty="0" smtClean="0"/>
              <a:t>Biogeochemistry (microbes </a:t>
            </a:r>
            <a:r>
              <a:rPr lang="en-US" sz="1800" dirty="0"/>
              <a:t>to watersheds), AmeriFlux and FLUXNET </a:t>
            </a:r>
            <a:r>
              <a:rPr lang="en-US" sz="1800" dirty="0" smtClean="0"/>
              <a:t>gas sensors</a:t>
            </a:r>
          </a:p>
          <a:p>
            <a:r>
              <a:rPr lang="en-US" sz="1800" b="1" dirty="0" smtClean="0"/>
              <a:t>Energy(1): </a:t>
            </a:r>
            <a:r>
              <a:rPr lang="en-US" sz="1800" dirty="0" smtClean="0"/>
              <a:t>Smart grid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29865"/>
            <a:ext cx="816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u="sng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US" sz="2000" u="sng" dirty="0" smtClean="0">
                <a:solidFill>
                  <a:srgbClr val="0070C0"/>
                </a:solidFill>
                <a:hlinkClick r:id="rId3"/>
              </a:rPr>
              <a:t>bigdatawg.nist.gov/usecases.php</a:t>
            </a:r>
            <a:r>
              <a:rPr lang="en-US" sz="2000" u="sng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5271" y="6045121"/>
            <a:ext cx="5114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Largest open collection of Big Data Requirements?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Analyzed for common characteristics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Computer Cloud Assumptions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1200"/>
            <a:ext cx="9144000" cy="614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Clouds will continue to grow in importance</a:t>
            </a:r>
          </a:p>
          <a:p>
            <a:r>
              <a:rPr lang="en-US" sz="2800" dirty="0" smtClean="0"/>
              <a:t>Clouds consists of an “infinite” number of compute/storage/network nodes available on demand</a:t>
            </a:r>
          </a:p>
          <a:p>
            <a:r>
              <a:rPr lang="en-US" sz="2800" dirty="0" smtClean="0"/>
              <a:t>Clouds can be public and/or private with similar architectures (but different security issues)</a:t>
            </a:r>
          </a:p>
          <a:p>
            <a:r>
              <a:rPr lang="en-US" sz="2800" dirty="0" smtClean="0"/>
              <a:t>Clouds have some overheads but these are decreasing using SR-IOV and better hypervisors</a:t>
            </a:r>
          </a:p>
          <a:p>
            <a:r>
              <a:rPr lang="en-US" sz="2800" dirty="0" smtClean="0"/>
              <a:t>Clouds are getting more powerful with better networks but</a:t>
            </a:r>
          </a:p>
          <a:p>
            <a:pPr lvl="1"/>
            <a:r>
              <a:rPr lang="en-US" sz="2400" dirty="0" err="1" smtClean="0"/>
              <a:t>Exascale</a:t>
            </a:r>
            <a:r>
              <a:rPr lang="en-US" sz="2400" dirty="0" smtClean="0"/>
              <a:t> Supercomputer will not be a cloud although most other systems will be!</a:t>
            </a:r>
          </a:p>
          <a:p>
            <a:r>
              <a:rPr lang="en-US" sz="2800" dirty="0" smtClean="0"/>
              <a:t>Performance of clouds can be (easily) understood using standard (parallel computing) methods</a:t>
            </a:r>
          </a:p>
          <a:p>
            <a:r>
              <a:rPr lang="en-US" sz="2800" dirty="0" smtClean="0"/>
              <a:t>Streaming and Internet of Things applications (80% NIST use cases) particularly well suited to clouds</a:t>
            </a:r>
          </a:p>
          <a:p>
            <a:r>
              <a:rPr lang="en-US" sz="2800" dirty="0" smtClean="0"/>
              <a:t>Can deploy “arbitrary parallel resources” to address DDDAS/</a:t>
            </a:r>
            <a:r>
              <a:rPr lang="en-US" sz="2800" dirty="0" err="1" smtClean="0"/>
              <a:t>IoT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53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Computer Cloud Assumptions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1200"/>
            <a:ext cx="9144000" cy="614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Big data revolution built around cloud processing</a:t>
            </a:r>
          </a:p>
          <a:p>
            <a:r>
              <a:rPr lang="en-US" sz="2800" dirty="0" smtClean="0"/>
              <a:t>Incredibly powerful software ecosystem (the “Apache Big Data Stack” or ABDS) emerged to support Big Data</a:t>
            </a:r>
          </a:p>
          <a:p>
            <a:r>
              <a:rPr lang="en-US" sz="2800" dirty="0" smtClean="0"/>
              <a:t>Much of this software is open-source and at all points in stack at least one good open source choice</a:t>
            </a:r>
          </a:p>
          <a:p>
            <a:r>
              <a:rPr lang="en-US" sz="2800" dirty="0" err="1" smtClean="0"/>
              <a:t>DevOps</a:t>
            </a:r>
            <a:r>
              <a:rPr lang="en-US" sz="2800" dirty="0" smtClean="0"/>
              <a:t> (Chef, Cobbler ..) deploys dynamic virtual clusters</a:t>
            </a:r>
          </a:p>
          <a:p>
            <a:r>
              <a:rPr lang="en-US" sz="2800" dirty="0" smtClean="0"/>
              <a:t>Research (science and engineering) similar big data needs to commercial but less search and recommender engines</a:t>
            </a:r>
          </a:p>
          <a:p>
            <a:pPr lvl="1"/>
            <a:r>
              <a:rPr lang="en-US" sz="2400" dirty="0" smtClean="0"/>
              <a:t>Both have large pleasingly parallel component (50%)</a:t>
            </a:r>
          </a:p>
          <a:p>
            <a:pPr lvl="1"/>
            <a:r>
              <a:rPr lang="en-US" sz="2400" dirty="0" smtClean="0"/>
              <a:t>Less classic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and more iterative algorithms</a:t>
            </a:r>
          </a:p>
          <a:p>
            <a:r>
              <a:rPr lang="en-US" sz="2800" dirty="0" smtClean="0"/>
              <a:t>Streaming (DDDAS) dominant (80%) and similar needs in research and commercial</a:t>
            </a:r>
          </a:p>
          <a:p>
            <a:r>
              <a:rPr lang="en-US" sz="2800" dirty="0" smtClean="0"/>
              <a:t>HPC-ABDS links classic parallel computing and ABDS and runs on clouds or HPC systems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39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762000" y="381000"/>
          <a:ext cx="7467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Overhead of KVM between 0.8% and 0.5% compared to native Bare-metal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3909" y="0"/>
            <a:ext cx="8532891" cy="7061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SR-IOV Enhanced Chemistry on Clouds</a:t>
            </a:r>
            <a:endParaRPr lang="en-US" b="1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/>
          </p:nvPr>
        </p:nvGraphicFramePr>
        <p:xfrm>
          <a:off x="-7917" y="990600"/>
          <a:ext cx="4579917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342D-ECD5-4E90-81DB-71CDC1F146D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/>
          </p:nvPr>
        </p:nvGraphicFramePr>
        <p:xfrm>
          <a:off x="4495800" y="990601"/>
          <a:ext cx="4648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5222" y="5410199"/>
            <a:ext cx="855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SR-IOV is single </a:t>
            </a:r>
            <a:r>
              <a:rPr lang="en-US" dirty="0"/>
              <a:t>root I/O </a:t>
            </a:r>
            <a:r>
              <a:rPr lang="en-US" dirty="0" smtClean="0"/>
              <a:t>virtualization and cuts through virtualization overhead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VMs </a:t>
            </a:r>
            <a:r>
              <a:rPr lang="en-US" dirty="0"/>
              <a:t>running </a:t>
            </a:r>
            <a:r>
              <a:rPr lang="en-US" dirty="0" smtClean="0"/>
              <a:t>LAMMPs achieve near-native performance at 32 cores &amp; 4GPUs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96.7</a:t>
            </a:r>
            <a:r>
              <a:rPr lang="en-US" dirty="0"/>
              <a:t>% </a:t>
            </a:r>
            <a:r>
              <a:rPr lang="en-US" dirty="0" smtClean="0"/>
              <a:t> efficiency for LJ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99.3</a:t>
            </a:r>
            <a:r>
              <a:rPr lang="en-US" dirty="0"/>
              <a:t>% efficiency </a:t>
            </a:r>
            <a:r>
              <a:rPr lang="en-US" dirty="0" smtClean="0"/>
              <a:t> for </a:t>
            </a:r>
            <a:r>
              <a:rPr lang="en-US" dirty="0" err="1" smtClean="0"/>
              <a:t>Rhodo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410686&quot;&gt;&lt;object type=&quot;3&quot; unique_id=&quot;410760&quot;&gt;&lt;property id=&quot;20148&quot; value=&quot;5&quot;/&gt;&lt;property id=&quot;20300&quot; value=&quot;Slide 31 - &amp;quot;Cloud DIKW based on HPC-ABDS to integrate streaming and batch Big Data &amp;quot;&quot;/&gt;&lt;property id=&quot;20307&quot; value=&quot;269&quot;/&gt;&lt;/object&gt;&lt;object type=&quot;3&quot; unique_id=&quot;410974&quot;&gt;&lt;property id=&quot;20148&quot; value=&quot;5&quot;/&gt;&lt;property id=&quot;20300&quot; value=&quot;Slide 1 - &amp;quot;Cloud-Based Perception and Control of Sensor Nets and Robot Swarms &amp;quot;&quot;/&gt;&lt;property id=&quot;20307&quot; value=&quot;271&quot;/&gt;&lt;/object&gt;&lt;object type=&quot;3&quot; unique_id=&quot;411134&quot;&gt;&lt;property id=&quot;20148&quot; value=&quot;5&quot;/&gt;&lt;property id=&quot;20300&quot; value=&quot;Slide 10&quot;/&gt;&lt;property id=&quot;20307&quot; value=&quot;273&quot;/&gt;&lt;/object&gt;&lt;object type=&quot;3&quot; unique_id=&quot;411135&quot;&gt;&lt;property id=&quot;20148&quot; value=&quot;5&quot;/&gt;&lt;property id=&quot;20300&quot; value=&quot;Slide 12&quot;/&gt;&lt;property id=&quot;20307&quot; value=&quot;272&quot;/&gt;&lt;/object&gt;&lt;object type=&quot;3&quot; unique_id=&quot;420608&quot;&gt;&lt;property id=&quot;20148&quot; value=&quot;5&quot;/&gt;&lt;property id=&quot;20300&quot; value=&quot;Slide 2&quot;/&gt;&lt;property id=&quot;20307&quot; value=&quot;278&quot;/&gt;&lt;/object&gt;&lt;object type=&quot;3&quot; unique_id=&quot;420609&quot;&gt;&lt;property id=&quot;20148&quot; value=&quot;5&quot;/&gt;&lt;property id=&quot;20300&quot; value=&quot;Slide 30&quot;/&gt;&lt;property id=&quot;20307&quot; value=&quot;274&quot;/&gt;&lt;/object&gt;&lt;object type=&quot;3&quot; unique_id=&quot;421184&quot;&gt;&lt;property id=&quot;20148&quot; value=&quot;5&quot;/&gt;&lt;property id=&quot;20300&quot; value=&quot;Slide 21 - &amp;quot;Set up with RabbitMQ – Shared Channels&amp;quot;&quot;/&gt;&lt;property id=&quot;20307&quot; value=&quot;281&quot;/&gt;&lt;/object&gt;&lt;object type=&quot;3&quot; unique_id=&quot;421188&quot;&gt;&lt;property id=&quot;20148&quot; value=&quot;5&quot;/&gt;&lt;property id=&quot;20300&quot; value=&quot;Slide 22 - &amp;quot;Latency with Kafka Note change in scales&amp;quot;&quot;/&gt;&lt;property id=&quot;20307&quot; value=&quot;285&quot;/&gt;&lt;/object&gt;&lt;object type=&quot;3&quot; unique_id=&quot;421190&quot;&gt;&lt;property id=&quot;20148&quot; value=&quot;5&quot;/&gt;&lt;property id=&quot;20300&quot; value=&quot;Slide 23 - &amp;quot;Varying number of Devices –  Kafka&amp;quot;&quot;/&gt;&lt;property id=&quot;20307&quot; value=&quot;287&quot;/&gt;&lt;/object&gt;&lt;object type=&quot;3&quot; unique_id=&quot;421191&quot;&gt;&lt;property id=&quot;20148&quot; value=&quot;5&quot;/&gt;&lt;property id=&quot;20300&quot; value=&quot;Slide 20 - &amp;quot;Deployment &amp;quot;&quot;/&gt;&lt;property id=&quot;20307&quot; value=&quot;288&quot;/&gt;&lt;/object&gt;&lt;object type=&quot;3&quot; unique_id=&quot;421192&quot;&gt;&lt;property id=&quot;20148&quot; value=&quot;5&quot;/&gt;&lt;property id=&quot;20300&quot; value=&quot;Slide 24 - &amp;quot;Robot Latency RabbitMQ&amp;quot;&quot;/&gt;&lt;property id=&quot;20307&quot; value=&quot;289&quot;/&gt;&lt;/object&gt;&lt;object type=&quot;3&quot; unique_id=&quot;422509&quot;&gt;&lt;property id=&quot;20148&quot; value=&quot;5&quot;/&gt;&lt;property id=&quot;20300&quot; value=&quot;Slide 5 - &amp;quot;51 Detailed Use Cases: Contributed July-September 2013 &amp;quot;&quot;/&gt;&lt;property id=&quot;20307&quot; value=&quot;300&quot;/&gt;&lt;/object&gt;&lt;object type=&quot;3&quot; unique_id=&quot;422510&quot;&gt;&lt;property id=&quot;20148&quot; value=&quot;5&quot;/&gt;&lt;property id=&quot;20300&quot; value=&quot;Slide 4&quot;/&gt;&lt;property id=&quot;20307&quot; value=&quot;292&quot;/&gt;&lt;/object&gt;&lt;object type=&quot;3&quot; unique_id=&quot;422512&quot;&gt;&lt;property id=&quot;20148&quot; value=&quot;5&quot;/&gt;&lt;property id=&quot;20300&quot; value=&quot;Slide 11 - &amp;quot;Maybe a Big Data Initiative would include&amp;quot;&quot;/&gt;&lt;property id=&quot;20307&quot; value=&quot;291&quot;/&gt;&lt;/object&gt;&lt;object type=&quot;3&quot; unique_id=&quot;422516&quot;&gt;&lt;property id=&quot;20148&quot; value=&quot;5&quot;/&gt;&lt;property id=&quot;20300&quot; value=&quot;Slide 17 - &amp;quot;Storm – Spouts &amp;amp; Bolts&amp;quot;&quot;/&gt;&lt;property id=&quot;20307&quot; value=&quot;296&quot;/&gt;&lt;/object&gt;&lt;object type=&quot;3&quot; unique_id=&quot;422517&quot;&gt;&lt;property id=&quot;20148&quot; value=&quot;5&quot;/&gt;&lt;property id=&quot;20300&quot; value=&quot;Slide 18 - &amp;quot;Storm Dataflow Topology&amp;quot;&quot;/&gt;&lt;property id=&quot;20307&quot; value=&quot;297&quot;/&gt;&lt;/object&gt;&lt;object type=&quot;3&quot; unique_id=&quot;422518&quot;&gt;&lt;property id=&quot;20148&quot; value=&quot;5&quot;/&gt;&lt;property id=&quot;20300&quot; value=&quot;Slide 34 - &amp;quot;Runtime &amp;amp; Scalability&amp;quot;&quot;/&gt;&lt;property id=&quot;20307&quot; value=&quot;298&quot;/&gt;&lt;/object&gt;&lt;object type=&quot;3&quot; unique_id=&quot;422684&quot;&gt;&lt;property id=&quot;20148&quot; value=&quot;5&quot;/&gt;&lt;property id=&quot;20300&quot; value=&quot;Slide 6 - &amp;quot;Computer Cloud Assumptions I&amp;quot;&quot;/&gt;&lt;property id=&quot;20307&quot; value=&quot;301&quot;/&gt;&lt;/object&gt;&lt;object type=&quot;3&quot; unique_id=&quot;422685&quot;&gt;&lt;property id=&quot;20148&quot; value=&quot;5&quot;/&gt;&lt;property id=&quot;20300&quot; value=&quot;Slide 7 - &amp;quot;Computer Cloud Assumptions II&amp;quot;&quot;/&gt;&lt;property id=&quot;20307&quot; value=&quot;302&quot;/&gt;&lt;/object&gt;&lt;object type=&quot;3&quot; unique_id=&quot;422870&quot;&gt;&lt;property id=&quot;20148&quot; value=&quot;5&quot;/&gt;&lt;property id=&quot;20300&quot; value=&quot;Slide 9 - &amp;quot;SR-IOV Enhanced Chemistry on Clouds&amp;quot;&quot;/&gt;&lt;property id=&quot;20307&quot; value=&quot;303&quot;/&gt;&lt;/object&gt;&lt;object type=&quot;3&quot; unique_id=&quot;422871&quot;&gt;&lt;property id=&quot;20148&quot; value=&quot;5&quot;/&gt;&lt;property id=&quot;20300&quot; value=&quot;Slide 19 - &amp;quot;Scalable DDDAS IoTCloud Architecture&amp;quot;&quot;/&gt;&lt;property id=&quot;20307&quot; value=&quot;304&quot;/&gt;&lt;/object&gt;&lt;object type=&quot;3&quot; unique_id=&quot;423385&quot;&gt;&lt;property id=&quot;20148&quot; value=&quot;5&quot;/&gt;&lt;property id=&quot;20300&quot; value=&quot;Slide 14 - &amp;quot;Open Source Apache Storm&amp;quot;&quot;/&gt;&lt;property id=&quot;20307&quot; value=&quot;305&quot;/&gt;&lt;/object&gt;&lt;object type=&quot;3&quot; unique_id=&quot;423386&quot;&gt;&lt;property id=&quot;20148&quot; value=&quot;5&quot;/&gt;&lt;property id=&quot;20300&quot; value=&quot;Slide 15 - &amp;quot;Apache Storm - Architecture&amp;quot;&quot;/&gt;&lt;property id=&quot;20307&quot; value=&quot;306&quot;/&gt;&lt;/object&gt;&lt;object type=&quot;3&quot; unique_id=&quot;423387&quot;&gt;&lt;property id=&quot;20148&quot; value=&quot;5&quot;/&gt;&lt;property id=&quot;20300&quot; value=&quot;Slide 16 - &amp;quot;Storm uses Tuples &amp;amp; Streams&amp;quot;&quot;/&gt;&lt;property id=&quot;20307&quot; value=&quot;307&quot;/&gt;&lt;/object&gt;&lt;object type=&quot;3&quot; unique_id=&quot;423892&quot;&gt;&lt;property id=&quot;20148&quot; value=&quot;5&quot;/&gt;&lt;property id=&quot;20300&quot; value=&quot;Slide 8&quot;/&gt;&lt;property id=&quot;20307&quot; value=&quot;308&quot;/&gt;&lt;/object&gt;&lt;object type=&quot;3&quot; unique_id=&quot;423893&quot;&gt;&lt;property id=&quot;20148&quot; value=&quot;5&quot;/&gt;&lt;property id=&quot;20300&quot; value=&quot;Slide 13 - &amp;quot;Harp Plug-in to Hadoop Make ABDS high performance – do not replace it!&amp;quot;&quot;/&gt;&lt;property id=&quot;20307&quot; value=&quot;309&quot;/&gt;&lt;/object&gt;&lt;object type=&quot;3&quot; unique_id=&quot;423894&quot;&gt;&lt;property id=&quot;20148&quot; value=&quot;5&quot;/&gt;&lt;property id=&quot;20300&quot; value=&quot;Slide 25 - &amp;quot;Parallel Tweet Clustering with Storm&amp;quot;&quot;/&gt;&lt;property id=&quot;20307&quot; value=&quot;310&quot;/&gt;&lt;/object&gt;&lt;object type=&quot;3&quot; unique_id=&quot;424364&quot;&gt;&lt;property id=&quot;20148&quot; value=&quot;5&quot;/&gt;&lt;property id=&quot;20300&quot; value=&quot;Slide 26 - &amp;quot;Parallel Tweet Clustering with Storm&amp;quot;&quot;/&gt;&lt;property id=&quot;20307&quot; value=&quot;311&quot;/&gt;&lt;/object&gt;&lt;object type=&quot;3&quot; unique_id=&quot;424365&quot;&gt;&lt;property id=&quot;20148&quot; value=&quot;5&quot;/&gt;&lt;property id=&quot;20300&quot; value=&quot;Slide 27 - &amp;quot;Proof-of-concept robot scenario&amp;quot;&quot;/&gt;&lt;property id=&quot;20307&quot; value=&quot;312&quot;/&gt;&lt;/object&gt;&lt;object type=&quot;3&quot; unique_id=&quot;424366&quot;&gt;&lt;property id=&quot;20148&quot; value=&quot;5&quot;/&gt;&lt;property id=&quot;20300&quot; value=&quot;Slide 28 - &amp;quot;Visual recognition and tracking&amp;quot;&quot;/&gt;&lt;property id=&quot;20307&quot; value=&quot;313&quot;/&gt;&lt;/object&gt;&lt;object type=&quot;3&quot; unique_id=&quot;424367&quot;&gt;&lt;property id=&quot;20148&quot; value=&quot;5&quot;/&gt;&lt;property id=&quot;20300&quot; value=&quot;Slide 29 - &amp;quot;Role of cloud&amp;quot;&quot;/&gt;&lt;property id=&quot;20307&quot; value=&quot;315&quot;/&gt;&lt;/object&gt;&lt;object type=&quot;3&quot; unique_id=&quot;424567&quot;&gt;&lt;property id=&quot;20148&quot; value=&quot;5&quot;/&gt;&lt;property id=&quot;20300&quot; value=&quot;Slide 32 - &amp;quot;Conclusions&amp;quot;&quot;/&gt;&lt;property id=&quot;20307&quot; value=&quot;316&quot;/&gt;&lt;/object&gt;&lt;object type=&quot;3&quot; unique_id=&quot;424753&quot;&gt;&lt;property id=&quot;20148&quot; value=&quot;5&quot;/&gt;&lt;property id=&quot;20300&quot; value=&quot;Slide 3&quot;/&gt;&lt;property id=&quot;20307&quot; value=&quot;317&quot;/&gt;&lt;/object&gt;&lt;object type=&quot;3&quot; unique_id=&quot;424903&quot;&gt;&lt;property id=&quot;20148&quot; value=&quot;5&quot;/&gt;&lt;property id=&quot;20300&quot; value=&quot;Slide 35&quot;/&gt;&lt;property id=&quot;20307&quot; value=&quot;318&quot;/&gt;&lt;/object&gt;&lt;object type=&quot;3&quot; unique_id=&quot;424904&quot;&gt;&lt;property id=&quot;20148&quot; value=&quot;5&quot;/&gt;&lt;property id=&quot;20300&quot; value=&quot;Slide 36&quot;/&gt;&lt;property id=&quot;20307&quot; value=&quot;319&quot;/&gt;&lt;/object&gt;&lt;object type=&quot;3&quot; unique_id=&quot;426314&quot;&gt;&lt;property id=&quot;20148&quot; value=&quot;5&quot;/&gt;&lt;property id=&quot;20300&quot; value=&quot;Slide 33 - &amp;quot;SPARE&amp;quot;&quot;/&gt;&lt;property id=&quot;20307&quot; value=&quot;320&quot;/&gt;&lt;/object&gt;&lt;/object&gt;&lt;object type=&quot;8&quot; unique_id=&quot;4107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2036</Words>
  <Application>Microsoft Office PowerPoint</Application>
  <PresentationFormat>On-screen Show (4:3)</PresentationFormat>
  <Paragraphs>422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Times New Roman</vt:lpstr>
      <vt:lpstr>Wingdings</vt:lpstr>
      <vt:lpstr>Office Theme</vt:lpstr>
      <vt:lpstr>1_Office Theme</vt:lpstr>
      <vt:lpstr>12-0623-Sample-1img-full_V5</vt:lpstr>
      <vt:lpstr>Cloud-Based Perception and Control of Sensor Nets and Robot Swarms </vt:lpstr>
      <vt:lpstr>PowerPoint Presentation</vt:lpstr>
      <vt:lpstr>PowerPoint Presentation</vt:lpstr>
      <vt:lpstr>PowerPoint Presentation</vt:lpstr>
      <vt:lpstr>51 Detailed Use Cases: Contributed July-September 2013 </vt:lpstr>
      <vt:lpstr>Computer Cloud Assumptions I</vt:lpstr>
      <vt:lpstr>Computer Cloud Assumptions II</vt:lpstr>
      <vt:lpstr>PowerPoint Presentation</vt:lpstr>
      <vt:lpstr>SR-IOV Enhanced Chemistry on Clouds</vt:lpstr>
      <vt:lpstr>PowerPoint Presentation</vt:lpstr>
      <vt:lpstr>Maybe a Big Data Initiative would include</vt:lpstr>
      <vt:lpstr>PowerPoint Presentation</vt:lpstr>
      <vt:lpstr>Harp Plug-in to Hadoop Make ABDS high performance – do not replace it!</vt:lpstr>
      <vt:lpstr>Open Source Apache Storm</vt:lpstr>
      <vt:lpstr>Apache Storm - Architecture</vt:lpstr>
      <vt:lpstr>Storm uses Tuples &amp; Streams</vt:lpstr>
      <vt:lpstr>Storm – Spouts &amp; Bolts</vt:lpstr>
      <vt:lpstr>Storm Dataflow Topology</vt:lpstr>
      <vt:lpstr>Scalable DDDAS IoTCloud Architecture</vt:lpstr>
      <vt:lpstr>Deployment </vt:lpstr>
      <vt:lpstr>Set up with RabbitMQ – Shared Channels</vt:lpstr>
      <vt:lpstr>Latency with Kafka Note change in scales</vt:lpstr>
      <vt:lpstr>Varying number of Devices –  Kafka</vt:lpstr>
      <vt:lpstr>Robot Latency RabbitMQ</vt:lpstr>
      <vt:lpstr>Parallel Tweet Clustering with Storm</vt:lpstr>
      <vt:lpstr>Parallel Tweet Clustering with Storm</vt:lpstr>
      <vt:lpstr>Proof-of-concept robot scenario</vt:lpstr>
      <vt:lpstr>Visual recognition and tracking</vt:lpstr>
      <vt:lpstr>Role of cloud</vt:lpstr>
      <vt:lpstr>PowerPoint Presentation</vt:lpstr>
      <vt:lpstr>Cloud DIKW based on HPC-ABDS to integrate streaming and batch Big Data </vt:lpstr>
      <vt:lpstr>Conclusions</vt:lpstr>
      <vt:lpstr>SPARE</vt:lpstr>
      <vt:lpstr>Runtime &amp; Scalability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IOTCloud</dc:title>
  <dc:creator>Supun Kamburugamuva</dc:creator>
  <cp:lastModifiedBy>Geoffrey Fox</cp:lastModifiedBy>
  <cp:revision>88</cp:revision>
  <dcterms:created xsi:type="dcterms:W3CDTF">2014-11-25T02:37:46Z</dcterms:created>
  <dcterms:modified xsi:type="dcterms:W3CDTF">2014-12-04T03:14:21Z</dcterms:modified>
</cp:coreProperties>
</file>