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  <p:sldMasterId id="2147483995" r:id="rId2"/>
  </p:sldMasterIdLst>
  <p:notesMasterIdLst>
    <p:notesMasterId r:id="rId15"/>
  </p:notesMasterIdLst>
  <p:sldIdLst>
    <p:sldId id="313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14" r:id="rId13"/>
    <p:sldId id="31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7" autoAdjust="0"/>
    <p:restoredTop sz="95448" autoAdjust="0"/>
  </p:normalViewPr>
  <p:slideViewPr>
    <p:cSldViewPr snapToGrid="0">
      <p:cViewPr varScale="1">
        <p:scale>
          <a:sx n="102" d="100"/>
          <a:sy n="102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9AE3-0C20-443E-B849-6A928E1769F1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5CD40-AA16-4DD1-A307-B764782E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8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4EA0-24F3-4422-8146-BED3895E06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0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5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140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471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2085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614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014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014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746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0728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3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3633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937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486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1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8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03268" name="Rectangle 4"/>
          <p:cNvSpPr>
            <a:spLocks noChangeArrowheads="1"/>
          </p:cNvSpPr>
          <p:nvPr userDrawn="1"/>
        </p:nvSpPr>
        <p:spPr bwMode="auto">
          <a:xfrm flipV="1">
            <a:off x="1371600" y="6440488"/>
            <a:ext cx="6477000" cy="74612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03269" name="Text Box 5"/>
          <p:cNvSpPr txBox="1">
            <a:spLocks noChangeArrowheads="1"/>
          </p:cNvSpPr>
          <p:nvPr userDrawn="1"/>
        </p:nvSpPr>
        <p:spPr bwMode="auto">
          <a:xfrm>
            <a:off x="4572000" y="6553200"/>
            <a:ext cx="3200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UNIVERSITY OF CALIFORNIA, SAN DIEGO</a:t>
            </a:r>
          </a:p>
        </p:txBody>
      </p:sp>
      <p:sp>
        <p:nvSpPr>
          <p:cNvPr id="1803270" name="Text Box 6"/>
          <p:cNvSpPr txBox="1">
            <a:spLocks noChangeArrowheads="1"/>
          </p:cNvSpPr>
          <p:nvPr userDrawn="1"/>
        </p:nvSpPr>
        <p:spPr bwMode="auto">
          <a:xfrm>
            <a:off x="1355725" y="6248400"/>
            <a:ext cx="5654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SAN DIEGO SUPERCOMPUTER CENTER</a:t>
            </a:r>
          </a:p>
        </p:txBody>
      </p:sp>
      <p:pic>
        <p:nvPicPr>
          <p:cNvPr id="180327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6270625"/>
            <a:ext cx="804862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272" name="Picture 8" descr="SDSC_logo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9525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3273" name="Text Box 9"/>
          <p:cNvSpPr txBox="1">
            <a:spLocks noChangeArrowheads="1"/>
          </p:cNvSpPr>
          <p:nvPr userDrawn="1"/>
        </p:nvSpPr>
        <p:spPr bwMode="auto">
          <a:xfrm>
            <a:off x="3200400" y="6521450"/>
            <a:ext cx="1436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9999"/>
                </a:solidFill>
              </a:rPr>
              <a:t>Fran Berman</a:t>
            </a:r>
          </a:p>
        </p:txBody>
      </p:sp>
    </p:spTree>
    <p:extLst>
      <p:ext uri="{BB962C8B-B14F-4D97-AF65-F5344CB8AC3E}">
        <p14:creationId xmlns:p14="http://schemas.microsoft.com/office/powerpoint/2010/main" val="188507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ransition/>
  <p:txStyles>
    <p:titleStyle>
      <a:lvl1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2pPr>
      <a:lvl3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3pPr>
      <a:lvl4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4pPr>
      <a:lvl5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X-InformaticsSpring2013/index.html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X-InformaticsSpring2013/" TargetMode="External"/><Relationship Id="rId2" Type="http://schemas.openxmlformats.org/officeDocument/2006/relationships/hyperlink" Target="http://datascience101.wordpress.com/2013/04/13/new-york-times-data-science-articl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x-informatics.appspot.com/preview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18" Type="http://schemas.openxmlformats.org/officeDocument/2006/relationships/image" Target="../media/image37.gif"/><Relationship Id="rId3" Type="http://schemas.openxmlformats.org/officeDocument/2006/relationships/image" Target="../media/image22.jpeg"/><Relationship Id="rId21" Type="http://schemas.openxmlformats.org/officeDocument/2006/relationships/image" Target="../media/image40.gif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png"/><Relationship Id="rId25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23" Type="http://schemas.openxmlformats.org/officeDocument/2006/relationships/image" Target="../media/image42.gif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Relationship Id="rId22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955" y="838200"/>
            <a:ext cx="811369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Remarks on Big Data Clustering (and its visualization)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2614411"/>
            <a:ext cx="8382000" cy="426290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Big Data and Extreme-scale Computing (BDEC) Charleston </a:t>
            </a:r>
            <a:r>
              <a:rPr lang="en-US" dirty="0" smtClean="0">
                <a:solidFill>
                  <a:schemeClr val="tx1"/>
                </a:solidFill>
              </a:rPr>
              <a:t>SC May 1 2013</a:t>
            </a:r>
          </a:p>
          <a:p>
            <a:r>
              <a:rPr lang="en-US" sz="3600" dirty="0" smtClean="0"/>
              <a:t>Geoffrey Fox</a:t>
            </a:r>
          </a:p>
          <a:p>
            <a:pPr lvl="0">
              <a:defRPr/>
            </a:pPr>
            <a:r>
              <a:rPr lang="en-US" dirty="0">
                <a:hlinkClick r:id="rId2"/>
              </a:rPr>
              <a:t>gcf@indiana.edu</a:t>
            </a:r>
            <a:r>
              <a:rPr lang="en-US" dirty="0"/>
              <a:t>            </a:t>
            </a:r>
          </a:p>
          <a:p>
            <a:pPr lvl="0">
              <a:defRPr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www.infomall.org/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Indiana University Bloomington</a:t>
            </a:r>
          </a:p>
          <a:p>
            <a:r>
              <a:rPr lang="en-US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3455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2202" y="72247"/>
            <a:ext cx="9144000" cy="1144800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b="1" dirty="0" smtClean="0"/>
              <a:t>Protein Universe Browser for COG Sequences with a few illustrative biologically identified clusters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</a:pPr>
            <a:fld id="{0AC073B1-9238-43AB-AC67-3B16E1F5FAA3}" type="slidenum">
              <a:rPr lang="en-US" sz="1270"/>
              <a:pPr>
                <a:lnSpc>
                  <a:spcPct val="73000"/>
                </a:lnSpc>
              </a:pPr>
              <a:t>10</a:t>
            </a:fld>
            <a:endParaRPr lang="en-US" sz="127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" y="1217047"/>
            <a:ext cx="9121798" cy="59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814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53532" y="1346537"/>
            <a:ext cx="9107032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Big Data Ecosystem in One Sentence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451100"/>
            <a:ext cx="9107032" cy="4406900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Use </a:t>
            </a:r>
            <a:r>
              <a:rPr lang="en-US" sz="4400" dirty="0" smtClean="0">
                <a:solidFill>
                  <a:srgbClr val="FF0000"/>
                </a:solidFill>
              </a:rPr>
              <a:t>Clouds</a:t>
            </a:r>
            <a:r>
              <a:rPr lang="en-US" sz="4400" dirty="0" smtClean="0"/>
              <a:t> running </a:t>
            </a:r>
            <a:r>
              <a:rPr lang="en-US" sz="4400" dirty="0" smtClean="0">
                <a:solidFill>
                  <a:srgbClr val="FF0000"/>
                </a:solidFill>
              </a:rPr>
              <a:t>Data Analytics </a:t>
            </a:r>
            <a:r>
              <a:rPr lang="en-US" sz="4400" dirty="0" smtClean="0"/>
              <a:t>processing </a:t>
            </a:r>
            <a:r>
              <a:rPr lang="en-US" sz="4400" dirty="0" smtClean="0">
                <a:solidFill>
                  <a:srgbClr val="FF0000"/>
                </a:solidFill>
              </a:rPr>
              <a:t>Big Data </a:t>
            </a:r>
            <a:r>
              <a:rPr lang="en-US" sz="4400" dirty="0" smtClean="0"/>
              <a:t>to solve problems in </a:t>
            </a:r>
            <a:r>
              <a:rPr lang="en-US" sz="4400" dirty="0" smtClean="0">
                <a:solidFill>
                  <a:srgbClr val="FF0000"/>
                </a:solidFill>
              </a:rPr>
              <a:t>X-Informatics ( </a:t>
            </a:r>
            <a:r>
              <a:rPr lang="en-US" sz="4400" dirty="0"/>
              <a:t>or </a:t>
            </a:r>
            <a:r>
              <a:rPr lang="en-US" sz="4400" dirty="0" smtClean="0">
                <a:solidFill>
                  <a:srgbClr val="FF0000"/>
                </a:solidFill>
              </a:rPr>
              <a:t>e-X)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 = Astronomy</a:t>
            </a:r>
            <a:r>
              <a:rPr lang="en-US" dirty="0">
                <a:solidFill>
                  <a:schemeClr val="tx1"/>
                </a:solidFill>
              </a:rPr>
              <a:t>, Biology, Biomedicine, Business, Chemistry, </a:t>
            </a:r>
            <a:r>
              <a:rPr lang="en-US" dirty="0" smtClean="0">
                <a:solidFill>
                  <a:schemeClr val="tx1"/>
                </a:solidFill>
              </a:rPr>
              <a:t>Climate, Crisis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Earth Science, Energy</a:t>
            </a:r>
            <a:r>
              <a:rPr lang="en-US" dirty="0">
                <a:solidFill>
                  <a:schemeClr val="tx1"/>
                </a:solidFill>
              </a:rPr>
              <a:t>, Environment, Finance, Health, Intelligence, Lifestyle, Marketing, Medicine, Pathology, Policy, Radar, Security, Sensor, Social, Sustainability, Wealth and Wellness with more fields </a:t>
            </a:r>
            <a:r>
              <a:rPr lang="en-US" dirty="0" smtClean="0">
                <a:solidFill>
                  <a:schemeClr val="tx1"/>
                </a:solidFill>
              </a:rPr>
              <a:t>(physics) defined implicitly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Spans Industry and Science (research)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Education: </a:t>
            </a:r>
            <a:r>
              <a:rPr lang="en-US" dirty="0" smtClean="0">
                <a:solidFill>
                  <a:srgbClr val="FF0000"/>
                </a:solidFill>
              </a:rPr>
              <a:t>Data Science </a:t>
            </a:r>
            <a:r>
              <a:rPr lang="en-US" dirty="0" smtClean="0">
                <a:solidFill>
                  <a:schemeClr val="tx1"/>
                </a:solidFill>
              </a:rPr>
              <a:t>see recent New York Times articles</a:t>
            </a:r>
          </a:p>
          <a:p>
            <a:r>
              <a:rPr lang="en-US" sz="2900" dirty="0">
                <a:hlinkClick r:id="rId2"/>
              </a:rPr>
              <a:t>http://datascience101.wordpress.com/2013/04/13/new-york-times-data-science-articles</a:t>
            </a:r>
            <a:r>
              <a:rPr lang="en-US" sz="2900" dirty="0" smtClean="0">
                <a:hlinkClick r:id="rId2"/>
              </a:rPr>
              <a:t>/</a:t>
            </a:r>
            <a:endParaRPr lang="en-US" sz="29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89803"/>
            <a:ext cx="91070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 apologize that I come from other end of problem …..</a:t>
            </a:r>
          </a:p>
          <a:p>
            <a:endParaRPr lang="en-US" sz="2000" dirty="0"/>
          </a:p>
          <a:p>
            <a:r>
              <a:rPr lang="en-US" sz="2000" dirty="0" smtClean="0"/>
              <a:t>Undergraduate X-Informatics </a:t>
            </a:r>
            <a:r>
              <a:rPr lang="en-US" sz="2000" dirty="0"/>
              <a:t>Class </a:t>
            </a:r>
            <a:r>
              <a:rPr lang="en-US" sz="2000" dirty="0">
                <a:hlinkClick r:id="rId3"/>
              </a:rPr>
              <a:t>http://www.infomall.org/X-InformaticsSpring2013/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Big data MOOC </a:t>
            </a:r>
            <a:r>
              <a:rPr lang="en-US" sz="2000" dirty="0">
                <a:hlinkClick r:id="rId4"/>
              </a:rPr>
              <a:t>http://x-informatics.appspot.com/preview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400" dirty="0" smtClean="0"/>
              <a:t>Mantra of class </a:t>
            </a:r>
          </a:p>
        </p:txBody>
      </p:sp>
    </p:spTree>
    <p:extLst>
      <p:ext uri="{BB962C8B-B14F-4D97-AF65-F5344CB8AC3E}">
        <p14:creationId xmlns:p14="http://schemas.microsoft.com/office/powerpoint/2010/main" val="40561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Yu0Mkim4DcVpxfKwerviKRw-lMRWDE86kHz_Z3BP0zLcBB8Y_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5009"/>
            <a:ext cx="2438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KWRzLWcgWKmplPTsPZrbpMWfhNU3OiItBec534aXSJgAaFWqM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50" y="53109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u41sbEn2YbBq-Mv9FkyKsYWpHO6Zt4VIDyASWv3vM-ODAfQT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/>
          <a:stretch/>
        </p:blipFill>
        <p:spPr bwMode="auto">
          <a:xfrm>
            <a:off x="-31233" y="1257300"/>
            <a:ext cx="445083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TGMcepVHT5PL8pI7KfoJejqsiOpQpZ2oz8n6yvE5LZO7LoSDE8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37" y="838200"/>
            <a:ext cx="1496211" cy="19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RNZpTZIKNsGnhPj4wOpjkeyPWyJQnyGO7gG0f29fB5vEKq33P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209800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ciensus.com/uploads/images/venn_diagram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32" y="2209800"/>
            <a:ext cx="2498922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4.static.flickr.com/3643/3350940973_4333e99a8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46" y="1328916"/>
            <a:ext cx="2125982" cy="21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3.gstatic.com/images?q=tbn:ANd9GcQ91z38gA1rZrp2TlS-mwhVKOHVL2IXpKHxjmtY9vNchpkhDXLJo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73" y="1300883"/>
            <a:ext cx="11620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morebooks.de/assets/product_images/9786201595/big/7801609/business-informatics.jpg?locale=gb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20599" y="4561694"/>
            <a:ext cx="1590664" cy="23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0.gstatic.com/images?q=tbn:ANd9GcSqq2ZcAVDeKPT-t171dLNI0VBR3f2tkWNYWF_u4L4KnEAiPu6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-16126"/>
            <a:ext cx="3004152" cy="10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2.gstatic.com/images?q=tbn:ANd9GcT61WeZTigeUDaul3WYcWq4NIjm1evG2U__w3bcBDQ7IVM7ueWdX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1" y="2044103"/>
            <a:ext cx="1651118" cy="23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17925" r="10845" b="34127"/>
          <a:stretch/>
        </p:blipFill>
        <p:spPr bwMode="auto">
          <a:xfrm>
            <a:off x="6279300" y="3434671"/>
            <a:ext cx="2864700" cy="160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28661" r="32053" b="10865"/>
          <a:stretch/>
        </p:blipFill>
        <p:spPr bwMode="auto">
          <a:xfrm>
            <a:off x="5499086" y="4080878"/>
            <a:ext cx="3644914" cy="16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35603" r="11324" b="34435"/>
          <a:stretch/>
        </p:blipFill>
        <p:spPr bwMode="auto">
          <a:xfrm>
            <a:off x="5764474" y="5295090"/>
            <a:ext cx="3379526" cy="158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spa.asu.edu/centers/pincenter.gif/image_previe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02" y="5943638"/>
            <a:ext cx="1879698" cy="9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eoinformatics.com/layouts/cmediageoinformatics/img/Header-Geo-5.gi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2"/>
          <a:stretch/>
        </p:blipFill>
        <p:spPr bwMode="auto">
          <a:xfrm>
            <a:off x="7049772" y="4322918"/>
            <a:ext cx="2094228" cy="64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4" t="29851" r="13419" b="56430"/>
          <a:stretch/>
        </p:blipFill>
        <p:spPr bwMode="auto">
          <a:xfrm>
            <a:off x="7400203" y="746282"/>
            <a:ext cx="1673904" cy="582634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5" t="15702" b="41253"/>
          <a:stretch/>
        </p:blipFill>
        <p:spPr bwMode="auto">
          <a:xfrm>
            <a:off x="6875587" y="5734478"/>
            <a:ext cx="1049232" cy="11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1332" y="4277412"/>
            <a:ext cx="3635470" cy="2580588"/>
            <a:chOff x="161332" y="4277412"/>
            <a:chExt cx="3635470" cy="2580588"/>
          </a:xfrm>
        </p:grpSpPr>
        <p:pic>
          <p:nvPicPr>
            <p:cNvPr id="27" name="Picture 24" descr="http://ucspace.canberra.edu.au/download/attachments/59113623/Triangle+diagram+of+Social+Informatics.GIF?version=1&amp;modificationDate=128210213964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2" y="4277412"/>
              <a:ext cx="3635470" cy="2580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47800" y="6448466"/>
              <a:ext cx="13150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Social Informatics</a:t>
              </a:r>
              <a:endParaRPr lang="en-US" sz="1200" b="1" dirty="0"/>
            </a:p>
          </p:txBody>
        </p:sp>
      </p:grpSp>
      <p:pic>
        <p:nvPicPr>
          <p:cNvPr id="3" name="Picture 4" descr="UF1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r="6237"/>
          <a:stretch/>
        </p:blipFill>
        <p:spPr bwMode="auto">
          <a:xfrm>
            <a:off x="0" y="4230944"/>
            <a:ext cx="1885596" cy="16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41"/>
          <a:stretch/>
        </p:blipFill>
        <p:spPr>
          <a:xfrm>
            <a:off x="2015695" y="3905935"/>
            <a:ext cx="1751030" cy="704168"/>
          </a:xfrm>
          <a:prstGeom prst="rect">
            <a:avLst/>
          </a:prstGeom>
        </p:spPr>
      </p:pic>
      <p:pic>
        <p:nvPicPr>
          <p:cNvPr id="3074" name="Picture 2" descr="Earth Science Informatics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0" b="64418"/>
          <a:stretch/>
        </p:blipFill>
        <p:spPr bwMode="auto">
          <a:xfrm>
            <a:off x="-39786" y="866507"/>
            <a:ext cx="14573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3.gstatic.com/images?q=tbn:ANd9GcSZ1oC4JeqPg7iOj1TVIiQ4_Ld1xB54bCo4RecSPWt1DAURuYYY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98" y="813947"/>
            <a:ext cx="2383334" cy="5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8139"/>
          </a:xfrm>
        </p:spPr>
        <p:txBody>
          <a:bodyPr/>
          <a:lstStyle/>
          <a:p>
            <a:r>
              <a:rPr lang="en-US" b="1" dirty="0" smtClean="0"/>
              <a:t>Remarks on Clustering and MDS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52061"/>
            <a:ext cx="9144000" cy="61059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smtClean="0"/>
              <a:t>standard data </a:t>
            </a:r>
            <a:r>
              <a:rPr lang="en-US" sz="2400" dirty="0" smtClean="0"/>
              <a:t>libraries (</a:t>
            </a:r>
            <a:r>
              <a:rPr lang="en-US" sz="2400" b="1" dirty="0" smtClean="0"/>
              <a:t>R</a:t>
            </a:r>
            <a:r>
              <a:rPr lang="en-US" sz="2400" dirty="0" smtClean="0"/>
              <a:t>,</a:t>
            </a:r>
            <a:r>
              <a:rPr lang="en-US" sz="2400" b="1" dirty="0" smtClean="0"/>
              <a:t> Matlab</a:t>
            </a:r>
            <a:r>
              <a:rPr lang="en-US" sz="2400" dirty="0" smtClean="0"/>
              <a:t>, </a:t>
            </a:r>
            <a:r>
              <a:rPr lang="en-US" sz="2400" b="1" dirty="0" smtClean="0"/>
              <a:t>Mahout</a:t>
            </a:r>
            <a:r>
              <a:rPr lang="en-US" sz="2400" dirty="0" smtClean="0"/>
              <a:t>) do not have best algorithms/software in either functionality or scalable parallelism</a:t>
            </a:r>
          </a:p>
          <a:p>
            <a:r>
              <a:rPr lang="en-US" sz="2400" dirty="0" smtClean="0"/>
              <a:t>A lot of algorithms are built around “classic </a:t>
            </a:r>
            <a:r>
              <a:rPr lang="en-US" sz="2400" b="1" dirty="0" smtClean="0"/>
              <a:t>full matrix</a:t>
            </a:r>
            <a:r>
              <a:rPr lang="en-US" sz="2400" dirty="0" smtClean="0"/>
              <a:t>” kernels</a:t>
            </a:r>
          </a:p>
          <a:p>
            <a:r>
              <a:rPr lang="en-US" sz="2400" b="1" dirty="0" smtClean="0"/>
              <a:t>Clustering</a:t>
            </a:r>
            <a:r>
              <a:rPr lang="en-US" sz="2400" dirty="0" smtClean="0"/>
              <a:t>, </a:t>
            </a:r>
            <a:r>
              <a:rPr lang="en-US" sz="2400" b="1" dirty="0" smtClean="0"/>
              <a:t>Gaussian Mixture Models</a:t>
            </a:r>
            <a:r>
              <a:rPr lang="en-US" sz="2400" dirty="0" smtClean="0"/>
              <a:t>, </a:t>
            </a:r>
            <a:r>
              <a:rPr lang="en-US" sz="2400" b="1" dirty="0"/>
              <a:t>PLSI</a:t>
            </a:r>
            <a:r>
              <a:rPr lang="en-US" sz="2400" dirty="0"/>
              <a:t> (probabilistic latent semantic </a:t>
            </a:r>
            <a:r>
              <a:rPr lang="en-US" sz="2400" dirty="0" smtClean="0"/>
              <a:t>indexing),</a:t>
            </a:r>
            <a:r>
              <a:rPr lang="en-US" sz="2400" b="1" dirty="0" smtClean="0"/>
              <a:t> LDA </a:t>
            </a:r>
            <a:r>
              <a:rPr lang="en-US" sz="2400" dirty="0" smtClean="0"/>
              <a:t>(Latent Dirichlet Allocation) similar</a:t>
            </a:r>
          </a:p>
          <a:p>
            <a:r>
              <a:rPr lang="en-US" sz="2400" b="1" dirty="0" smtClean="0"/>
              <a:t>Multi-Dimensional Scaling </a:t>
            </a:r>
            <a:r>
              <a:rPr lang="en-US" sz="2400" dirty="0" smtClean="0"/>
              <a:t>(MDS) classic information visualization algorithm for high dimension spaces (map preserving distances)</a:t>
            </a:r>
          </a:p>
          <a:p>
            <a:r>
              <a:rPr lang="en-US" sz="2400" b="1" dirty="0" smtClean="0"/>
              <a:t>Vector</a:t>
            </a:r>
            <a:r>
              <a:rPr lang="en-US" sz="2400" dirty="0" smtClean="0"/>
              <a:t> O(N) and </a:t>
            </a:r>
            <a:r>
              <a:rPr lang="en-US" sz="2400" b="1" dirty="0" smtClean="0"/>
              <a:t>Non Vector </a:t>
            </a:r>
            <a:r>
              <a:rPr lang="en-US" sz="2400" b="1" dirty="0" err="1" smtClean="0"/>
              <a:t>semimetric</a:t>
            </a:r>
            <a:r>
              <a:rPr lang="en-US" sz="2400" b="1" dirty="0" smtClean="0"/>
              <a:t> </a:t>
            </a:r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space cases for N points; “all” apps are points in spaces – not all “Proper linear spaces”</a:t>
            </a:r>
          </a:p>
          <a:p>
            <a:r>
              <a:rPr lang="en-US" sz="2400" dirty="0" smtClean="0"/>
              <a:t>Trying to release ~most powerful (in features/performance) available Clustering and MDS library although unfortunately in C#</a:t>
            </a:r>
          </a:p>
          <a:p>
            <a:r>
              <a:rPr lang="en-US" sz="2400" b="1" dirty="0" smtClean="0"/>
              <a:t>Supported Features: </a:t>
            </a:r>
            <a:r>
              <a:rPr lang="en-US" sz="2400" dirty="0" smtClean="0"/>
              <a:t>Vector, Non-Vector, Deterministic </a:t>
            </a:r>
            <a:r>
              <a:rPr lang="en-US" sz="2400" dirty="0"/>
              <a:t>annealing, </a:t>
            </a:r>
            <a:r>
              <a:rPr lang="en-US" sz="2400" dirty="0" smtClean="0"/>
              <a:t>Hierarchical</a:t>
            </a:r>
            <a:r>
              <a:rPr lang="en-US" sz="2400" dirty="0"/>
              <a:t>, sharp </a:t>
            </a:r>
            <a:r>
              <a:rPr lang="en-US" sz="2400" dirty="0" smtClean="0"/>
              <a:t>(trimmed) or </a:t>
            </a:r>
            <a:r>
              <a:rPr lang="en-US" sz="2400" dirty="0"/>
              <a:t>general cluster sizes, Fixed points and general weights for </a:t>
            </a:r>
            <a:r>
              <a:rPr lang="en-US" sz="2400" dirty="0" smtClean="0"/>
              <a:t>MDS, (generalized </a:t>
            </a:r>
            <a:r>
              <a:rPr lang="en-US" sz="2400" dirty="0" err="1" smtClean="0"/>
              <a:t>Elkans</a:t>
            </a:r>
            <a:r>
              <a:rPr lang="en-US" sz="2400" dirty="0" smtClean="0"/>
              <a:t> algorithm)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5240" y="34608"/>
            <a:ext cx="9144000" cy="7174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~125 Clusters from Fungi sequence set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774869"/>
            <a:ext cx="9144000" cy="6083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744389"/>
            <a:ext cx="9144000" cy="60831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1600" y="5087957"/>
            <a:ext cx="2677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Non metric space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Sequences Length ~500 Smith Waterman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 month on 768 cores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67803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Phylogenetic Trees in 3D (usual 1D)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869"/>
            <a:ext cx="9144000" cy="6083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868"/>
            <a:ext cx="9144000" cy="6083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4800" y="4782483"/>
            <a:ext cx="248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~125 centers (consensus vectors) found from Fungi data plus  existing sequences from </a:t>
            </a:r>
            <a:r>
              <a:rPr lang="en-US" sz="2000" b="1" dirty="0" err="1" smtClean="0">
                <a:solidFill>
                  <a:schemeClr val="bg1"/>
                </a:solidFill>
              </a:rPr>
              <a:t>GenBank</a:t>
            </a:r>
            <a:r>
              <a:rPr lang="en-US" sz="2000" b="1" dirty="0" smtClean="0">
                <a:solidFill>
                  <a:schemeClr val="bg1"/>
                </a:solidFill>
              </a:rPr>
              <a:t> etc.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Clustering + MDS Applications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23900"/>
            <a:ext cx="9144000" cy="62357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Cases where “</a:t>
            </a:r>
            <a:r>
              <a:rPr lang="en-US" sz="2800" b="1" dirty="0" smtClean="0"/>
              <a:t>real clusters</a:t>
            </a:r>
            <a:r>
              <a:rPr lang="en-US" sz="2800" dirty="0" smtClean="0"/>
              <a:t>” as in genomics</a:t>
            </a:r>
          </a:p>
          <a:p>
            <a:r>
              <a:rPr lang="en-US" sz="2800" dirty="0" smtClean="0"/>
              <a:t>Cases as in pathology, proteomics, deep learning and recommender systems (Amazon, Netflix ….) where used for unsupervised </a:t>
            </a:r>
            <a:r>
              <a:rPr lang="en-US" sz="2800" b="1" dirty="0" smtClean="0"/>
              <a:t>classification</a:t>
            </a:r>
            <a:r>
              <a:rPr lang="en-US" sz="2800" dirty="0" smtClean="0"/>
              <a:t> of related items</a:t>
            </a:r>
          </a:p>
          <a:p>
            <a:r>
              <a:rPr lang="en-US" sz="2800" dirty="0" smtClean="0"/>
              <a:t>Recent “deep learning” papers either use Neural networks with </a:t>
            </a:r>
            <a:r>
              <a:rPr lang="en-US" sz="2800" b="1" dirty="0" smtClean="0"/>
              <a:t>40 million- 11 billion parameters (10-50 million YouTube images) </a:t>
            </a:r>
            <a:r>
              <a:rPr lang="en-US" sz="2800" dirty="0" smtClean="0"/>
              <a:t>or (Kmeans) Clustering with up to </a:t>
            </a:r>
            <a:r>
              <a:rPr lang="en-US" sz="2800" b="1" dirty="0" smtClean="0"/>
              <a:t>1-10 million clusters </a:t>
            </a:r>
            <a:endParaRPr lang="en-US" sz="2800" dirty="0" smtClean="0"/>
          </a:p>
          <a:p>
            <a:pPr lvl="1"/>
            <a:r>
              <a:rPr lang="en-US" sz="2400" dirty="0" smtClean="0"/>
              <a:t>Applications include automatic (Face) recognition; Autonomous driving; Pathology detection (</a:t>
            </a:r>
            <a:r>
              <a:rPr lang="en-US" sz="2400" dirty="0" err="1" smtClean="0"/>
              <a:t>Saltz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Generalize to </a:t>
            </a:r>
            <a:r>
              <a:rPr lang="en-US" sz="2400" dirty="0" smtClean="0">
                <a:sym typeface="Symbol" panose="05050102010706020507" pitchFamily="18" charset="2"/>
              </a:rPr>
              <a:t></a:t>
            </a:r>
            <a:r>
              <a:rPr lang="en-US" sz="2400" baseline="30000" dirty="0" smtClean="0">
                <a:sym typeface="Symbol" panose="05050102010706020507" pitchFamily="18" charset="2"/>
              </a:rPr>
              <a:t>2</a:t>
            </a:r>
            <a:r>
              <a:rPr lang="en-US" sz="2400" dirty="0" smtClean="0">
                <a:sym typeface="Symbol" panose="05050102010706020507" pitchFamily="18" charset="2"/>
              </a:rPr>
              <a:t> fit of all (Internet) data to a model</a:t>
            </a:r>
          </a:p>
          <a:p>
            <a:pPr lvl="1"/>
            <a:r>
              <a:rPr lang="en-US" sz="2400" dirty="0" smtClean="0">
                <a:sym typeface="Symbol" panose="05050102010706020507" pitchFamily="18" charset="2"/>
              </a:rPr>
              <a:t>Internet offers </a:t>
            </a:r>
            <a:r>
              <a:rPr lang="en-US" sz="2400" b="1" dirty="0" smtClean="0">
                <a:sym typeface="Symbol" panose="05050102010706020507" pitchFamily="18" charset="2"/>
              </a:rPr>
              <a:t>“infinite” image </a:t>
            </a:r>
            <a:r>
              <a:rPr lang="en-US" sz="2400" dirty="0" smtClean="0">
                <a:sym typeface="Symbol" panose="05050102010706020507" pitchFamily="18" charset="2"/>
              </a:rPr>
              <a:t>and </a:t>
            </a:r>
            <a:r>
              <a:rPr lang="en-US" sz="2400" b="1" dirty="0" smtClean="0">
                <a:sym typeface="Symbol" panose="05050102010706020507" pitchFamily="18" charset="2"/>
              </a:rPr>
              <a:t>text</a:t>
            </a:r>
            <a:r>
              <a:rPr lang="en-US" sz="2400" dirty="0" smtClean="0">
                <a:sym typeface="Symbol" panose="05050102010706020507" pitchFamily="18" charset="2"/>
              </a:rPr>
              <a:t> data</a:t>
            </a:r>
            <a:endParaRPr lang="en-US" sz="2400" dirty="0" smtClean="0"/>
          </a:p>
          <a:p>
            <a:r>
              <a:rPr lang="en-US" sz="2800" b="1" dirty="0" smtClean="0"/>
              <a:t>MDS</a:t>
            </a:r>
            <a:r>
              <a:rPr lang="en-US" sz="2800" dirty="0" smtClean="0"/>
              <a:t> (map all points to 3D for visualization) can be used to verify “correctness” of analysis and/or to browse data as in </a:t>
            </a:r>
            <a:r>
              <a:rPr lang="en-US" sz="2800" b="1" dirty="0" smtClean="0"/>
              <a:t>Geographical Information Systems</a:t>
            </a:r>
          </a:p>
          <a:p>
            <a:r>
              <a:rPr lang="en-US" sz="2800" b="1" dirty="0" smtClean="0"/>
              <a:t>Mini-app</a:t>
            </a:r>
            <a:r>
              <a:rPr lang="en-US" sz="2800" dirty="0" smtClean="0"/>
              <a:t> of Joel </a:t>
            </a:r>
            <a:r>
              <a:rPr lang="en-US" sz="2800" dirty="0" err="1" smtClean="0"/>
              <a:t>Saltz</a:t>
            </a:r>
            <a:endParaRPr lang="en-US" sz="2800" dirty="0" smtClean="0"/>
          </a:p>
          <a:p>
            <a:r>
              <a:rPr lang="en-US" sz="2800" b="1" dirty="0" err="1" smtClean="0"/>
              <a:t>Ab</a:t>
            </a:r>
            <a:r>
              <a:rPr lang="en-US" sz="2800" b="1" dirty="0" smtClean="0"/>
              <a:t>-initio</a:t>
            </a:r>
            <a:r>
              <a:rPr lang="en-US" sz="2800" dirty="0" smtClean="0"/>
              <a:t> (hardest, compute dominated) and </a:t>
            </a:r>
            <a:r>
              <a:rPr lang="en-US" sz="2800" b="1" dirty="0" smtClean="0"/>
              <a:t>Update</a:t>
            </a:r>
            <a:r>
              <a:rPr lang="en-US" sz="2800" dirty="0" smtClean="0"/>
              <a:t> (streaming, interpolation)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93315" y="3377188"/>
            <a:ext cx="2650778" cy="287655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Comparison of clustering and classification (top right)</a:t>
            </a:r>
          </a:p>
          <a:p>
            <a:r>
              <a:rPr lang="en-US" sz="2400" dirty="0" smtClean="0"/>
              <a:t>LC-MS Mass Spectrometry Sharp Clusters as </a:t>
            </a:r>
            <a:r>
              <a:rPr lang="en-US" sz="2400" dirty="0"/>
              <a:t>known </a:t>
            </a:r>
            <a:r>
              <a:rPr lang="en-US" sz="2400" dirty="0" smtClean="0"/>
              <a:t>error in measurement</a:t>
            </a:r>
            <a:endParaRPr lang="en-US" sz="2400" dirty="0"/>
          </a:p>
        </p:txBody>
      </p:sp>
      <p:pic>
        <p:nvPicPr>
          <p:cNvPr id="1026" name="Picture 2" descr="C:\Users\Geoffrey Fox\Desktop\Hui\Kmeans-cluster-Plot3D-M5-C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2" t="12876" r="19769" b="12275"/>
          <a:stretch/>
        </p:blipFill>
        <p:spPr bwMode="auto">
          <a:xfrm>
            <a:off x="0" y="49778"/>
            <a:ext cx="3896330" cy="3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gcf\aaaOctDec2012\Saltz\DAcluster-Plot3D-M8-C8_smaco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11027" r="23276" b="23022"/>
          <a:stretch/>
        </p:blipFill>
        <p:spPr bwMode="auto">
          <a:xfrm rot="5400000">
            <a:off x="4802865" y="-916841"/>
            <a:ext cx="3434600" cy="52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204919" y="2759185"/>
            <a:ext cx="1939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Pathology</a:t>
            </a:r>
            <a:r>
              <a:rPr lang="en-US" dirty="0">
                <a:solidFill>
                  <a:schemeClr val="bg1"/>
                </a:solidFill>
              </a:rPr>
              <a:t> 54D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64068"/>
            <a:ext cx="1924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Lymphocytes 4D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23667" r="11171" b="11588"/>
          <a:stretch/>
        </p:blipFill>
        <p:spPr bwMode="auto">
          <a:xfrm>
            <a:off x="2650778" y="3322252"/>
            <a:ext cx="6493222" cy="3535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265" y="3800453"/>
            <a:ext cx="32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(sponge points not in cluster)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0488" y="3600398"/>
            <a:ext cx="1201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LC-MS 2D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/>
          <a:stretch/>
        </p:blipFill>
        <p:spPr bwMode="auto">
          <a:xfrm>
            <a:off x="4937834" y="3317104"/>
            <a:ext cx="4206166" cy="355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9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368"/>
            <a:ext cx="8826500" cy="8874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Large Scale Distributed Deep Networks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3694803"/>
            <a:ext cx="3895489" cy="3163197"/>
            <a:chOff x="5937176" y="1476769"/>
            <a:chExt cx="4987041" cy="4049554"/>
          </a:xfrm>
        </p:grpSpPr>
        <p:grpSp>
          <p:nvGrpSpPr>
            <p:cNvPr id="15" name="Group 14"/>
            <p:cNvGrpSpPr/>
            <p:nvPr/>
          </p:nvGrpSpPr>
          <p:grpSpPr>
            <a:xfrm>
              <a:off x="5937176" y="1476769"/>
              <a:ext cx="4987041" cy="4049554"/>
              <a:chOff x="5985242" y="2852023"/>
              <a:chExt cx="4987041" cy="404955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/>
              <a:srcRect l="4041" t="19996" b="4908"/>
              <a:stretch/>
            </p:blipFill>
            <p:spPr>
              <a:xfrm>
                <a:off x="5985242" y="2852023"/>
                <a:ext cx="4987041" cy="4049554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402830" y="4310151"/>
                <a:ext cx="25129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40 million parameters</a:t>
                </a:r>
                <a:endParaRPr lang="en-US" sz="2000" b="1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533820" y="4515758"/>
              <a:ext cx="3047158" cy="512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Scaling Breaks Down</a:t>
              </a:r>
              <a:endParaRPr lang="en-US" sz="20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74418" y="799571"/>
            <a:ext cx="5980929" cy="1182562"/>
            <a:chOff x="974418" y="1016000"/>
            <a:chExt cx="5980929" cy="118256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1"/>
            <a:stretch/>
          </p:blipFill>
          <p:spPr bwMode="auto">
            <a:xfrm>
              <a:off x="974418" y="1016000"/>
              <a:ext cx="5980929" cy="1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589166" y="1273843"/>
              <a:ext cx="1138034" cy="432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58252" y="1910983"/>
            <a:ext cx="8309995" cy="1783820"/>
            <a:chOff x="258252" y="1910983"/>
            <a:chExt cx="8309995" cy="1783820"/>
          </a:xfrm>
        </p:grpSpPr>
        <p:grpSp>
          <p:nvGrpSpPr>
            <p:cNvPr id="35" name="Group 34"/>
            <p:cNvGrpSpPr/>
            <p:nvPr/>
          </p:nvGrpSpPr>
          <p:grpSpPr>
            <a:xfrm>
              <a:off x="258252" y="1910983"/>
              <a:ext cx="8309995" cy="1783820"/>
              <a:chOff x="-689995" y="1797967"/>
              <a:chExt cx="8309995" cy="178382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-689995" y="1797967"/>
                <a:ext cx="8309995" cy="1783820"/>
                <a:chOff x="300605" y="3467100"/>
                <a:chExt cx="7320347" cy="1247775"/>
              </a:xfrm>
            </p:grpSpPr>
            <p:pic>
              <p:nvPicPr>
                <p:cNvPr id="8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605" y="3467100"/>
                  <a:ext cx="7296150" cy="266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" name="Picture 1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475" y="3689985"/>
                  <a:ext cx="1304925" cy="209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" name="Picture 1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893" y="3684905"/>
                  <a:ext cx="1133475" cy="200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8898" y="3689985"/>
                  <a:ext cx="4029075" cy="209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4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327" y="3886200"/>
                  <a:ext cx="7286625" cy="828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-609544" y="2661019"/>
                <a:ext cx="4779980" cy="4327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6007100" y="2416177"/>
                <a:ext cx="546100" cy="1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>
              <a:off x="5759142" y="2771871"/>
              <a:ext cx="722882" cy="216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488" y="3476102"/>
            <a:ext cx="5248512" cy="324537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DistBelief</a:t>
            </a:r>
            <a:r>
              <a:rPr lang="en-US" sz="2400" dirty="0" smtClean="0"/>
              <a:t> (Google) rejected MapReduce but still didn’t work well</a:t>
            </a:r>
          </a:p>
          <a:p>
            <a:r>
              <a:rPr lang="en-US" sz="2400" dirty="0" smtClean="0"/>
              <a:t>Coates and Ng (Stanford) et al. redid much larger problem on HPC cluster with Infiniband with 16 nodes and 64 GPU’s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ould use Iterative MapReduce (Twister) with GPU’s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01735" y="816737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NIPS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20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Triangle Inequality and Kmeans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Dominant part of Kmeans algorithm is finding nearest center to each point</a:t>
            </a:r>
            <a:br>
              <a:rPr lang="en-US" dirty="0" smtClean="0"/>
            </a:br>
            <a:r>
              <a:rPr lang="en-US" dirty="0" smtClean="0"/>
              <a:t>O(#Points * #Clusters * Vector Dimension)</a:t>
            </a:r>
          </a:p>
          <a:p>
            <a:r>
              <a:rPr lang="en-US" dirty="0" smtClean="0"/>
              <a:t>Simple algorithms finds</a:t>
            </a:r>
            <a:br>
              <a:rPr lang="en-US" dirty="0" smtClean="0"/>
            </a:br>
            <a:r>
              <a:rPr lang="en-US" b="1" dirty="0" smtClean="0"/>
              <a:t>min over centers c: d(x, c) = distance(point x, center c) </a:t>
            </a:r>
          </a:p>
          <a:p>
            <a:r>
              <a:rPr lang="en-US" dirty="0" smtClean="0"/>
              <a:t>But most of d(x, c) calculations are wasted as much larger than minimum value</a:t>
            </a:r>
          </a:p>
          <a:p>
            <a:r>
              <a:rPr lang="en-US" dirty="0" err="1" smtClean="0"/>
              <a:t>Elkan</a:t>
            </a:r>
            <a:r>
              <a:rPr lang="en-US" dirty="0" smtClean="0"/>
              <a:t> (2003) showed how to use triangle inequality to speed up using relations like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d(x, c) &gt;= d(</a:t>
            </a:r>
            <a:r>
              <a:rPr lang="en-US" b="1" dirty="0" err="1" smtClean="0"/>
              <a:t>x,c</a:t>
            </a:r>
            <a:r>
              <a:rPr lang="en-US" b="1" dirty="0" smtClean="0"/>
              <a:t>-last) – d(c, c-last)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c-last position of center at last iteration</a:t>
            </a:r>
          </a:p>
          <a:p>
            <a:r>
              <a:rPr lang="en-US" dirty="0" smtClean="0"/>
              <a:t>So compare </a:t>
            </a:r>
            <a:r>
              <a:rPr lang="en-US" b="1" dirty="0"/>
              <a:t>d(</a:t>
            </a:r>
            <a:r>
              <a:rPr lang="en-US" b="1" dirty="0" err="1"/>
              <a:t>x,c</a:t>
            </a:r>
            <a:r>
              <a:rPr lang="en-US" b="1" dirty="0"/>
              <a:t>-last) – d(c, c-last) </a:t>
            </a:r>
            <a:r>
              <a:rPr lang="en-US" dirty="0" smtClean="0"/>
              <a:t>with </a:t>
            </a:r>
            <a:r>
              <a:rPr lang="en-US" b="1" dirty="0" smtClean="0"/>
              <a:t>d(x, c-best) </a:t>
            </a:r>
            <a:r>
              <a:rPr lang="en-US" dirty="0" smtClean="0"/>
              <a:t>where c-best is nearest cluster at last iteration</a:t>
            </a:r>
          </a:p>
          <a:p>
            <a:r>
              <a:rPr lang="en-US" dirty="0" smtClean="0"/>
              <a:t>Complexity reduced by a factor = Vector Dimension and so this important in clustering high dimension spaces such as social imagery with 512 or more features per image</a:t>
            </a:r>
          </a:p>
          <a:p>
            <a:r>
              <a:rPr lang="en-US" dirty="0" smtClean="0"/>
              <a:t>GPU performance unclear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Fraction of Point-Center Distances</a:t>
            </a:r>
            <a:br>
              <a:rPr lang="en-US" b="1" dirty="0" smtClean="0"/>
            </a:br>
            <a:r>
              <a:rPr lang="en-US" b="1" dirty="0" smtClean="0"/>
              <a:t>Calculated in Kmeans D=2048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310885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00326"/>
            <a:ext cx="7696200" cy="2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477000"/>
            <a:ext cx="7467600" cy="22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7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5619&quot;&gt;&lt;/object&gt;&lt;object type=&quot;2&quot; unique_id=&quot;15620&quot;&gt;&lt;object type=&quot;3&quot; unique_id=&quot;64324&quot;&gt;&lt;property id=&quot;20148&quot; value=&quot;5&quot;/&gt;&lt;property id=&quot;20300&quot; value=&quot;Slide 1 - &amp;quot;Remarks on Big Data Clustering (and its visualization)&amp;quot;&quot;/&gt;&lt;property id=&quot;20307&quot; value=&quot;313&quot;/&gt;&lt;/object&gt;&lt;object type=&quot;3&quot; unique_id=&quot;122624&quot;&gt;&lt;property id=&quot;20148&quot; value=&quot;5&quot;/&gt;&lt;property id=&quot;20300&quot; value=&quot;Slide 11 - &amp;quot;Big Data Ecosystem in One Sentence&amp;quot;&quot;/&gt;&lt;property id=&quot;20307&quot; value=&quot;314&quot;/&gt;&lt;/object&gt;&lt;object type=&quot;3&quot; unique_id=&quot;122625&quot;&gt;&lt;property id=&quot;20148&quot; value=&quot;5&quot;/&gt;&lt;property id=&quot;20300&quot; value=&quot;Slide 12&quot;/&gt;&lt;property id=&quot;20307&quot; value=&quot;315&quot;/&gt;&lt;/object&gt;&lt;object type=&quot;3&quot; unique_id=&quot;122626&quot;&gt;&lt;property id=&quot;20148&quot; value=&quot;5&quot;/&gt;&lt;property id=&quot;20300&quot; value=&quot;Slide 2 - &amp;quot;Remarks on Clustering and MDS&amp;quot;&quot;/&gt;&lt;property id=&quot;20307&quot; value=&quot;316&quot;/&gt;&lt;/object&gt;&lt;object type=&quot;3&quot; unique_id=&quot;122627&quot;&gt;&lt;property id=&quot;20148&quot; value=&quot;5&quot;/&gt;&lt;property id=&quot;20300&quot; value=&quot;Slide 3 - &amp;quot;~125 Clusters from Fungi sequence set&amp;quot;&quot;/&gt;&lt;property id=&quot;20307&quot; value=&quot;317&quot;/&gt;&lt;/object&gt;&lt;object type=&quot;3&quot; unique_id=&quot;122628&quot;&gt;&lt;property id=&quot;20148&quot; value=&quot;5&quot;/&gt;&lt;property id=&quot;20300&quot; value=&quot;Slide 4 - &amp;quot;Phylogenetic Trees in 3D (usual 1D)&amp;quot;&quot;/&gt;&lt;property id=&quot;20307&quot; value=&quot;318&quot;/&gt;&lt;/object&gt;&lt;object type=&quot;3&quot; unique_id=&quot;122629&quot;&gt;&lt;property id=&quot;20148&quot; value=&quot;5&quot;/&gt;&lt;property id=&quot;20300&quot; value=&quot;Slide 5 - &amp;quot;Clustering + MDS Applications&amp;quot;&quot;/&gt;&lt;property id=&quot;20307&quot; value=&quot;319&quot;/&gt;&lt;/object&gt;&lt;object type=&quot;3&quot; unique_id=&quot;122630&quot;&gt;&lt;property id=&quot;20148&quot; value=&quot;5&quot;/&gt;&lt;property id=&quot;20300&quot; value=&quot;Slide 6&quot;/&gt;&lt;property id=&quot;20307&quot; value=&quot;320&quot;/&gt;&lt;/object&gt;&lt;object type=&quot;3&quot; unique_id=&quot;122631&quot;&gt;&lt;property id=&quot;20148&quot; value=&quot;5&quot;/&gt;&lt;property id=&quot;20300&quot; value=&quot;Slide 7 - &amp;quot;Large Scale Distributed Deep Networks &amp;quot;&quot;/&gt;&lt;property id=&quot;20307&quot; value=&quot;321&quot;/&gt;&lt;/object&gt;&lt;object type=&quot;3&quot; unique_id=&quot;122632&quot;&gt;&lt;property id=&quot;20148&quot; value=&quot;5&quot;/&gt;&lt;property id=&quot;20300&quot; value=&quot;Slide 8 - &amp;quot;Triangle Inequality and Kmeans&amp;quot;&quot;/&gt;&lt;property id=&quot;20307&quot; value=&quot;322&quot;/&gt;&lt;/object&gt;&lt;object type=&quot;3&quot; unique_id=&quot;122633&quot;&gt;&lt;property id=&quot;20148&quot; value=&quot;5&quot;/&gt;&lt;property id=&quot;20300&quot; value=&quot;Slide 9 - &amp;quot;Fraction of Point-Center Distances Calculated in Kmeans D=2048&amp;quot;&quot;/&gt;&lt;property id=&quot;20307&quot; value=&quot;323&quot;/&gt;&lt;/object&gt;&lt;object type=&quot;3&quot; unique_id=&quot;122634&quot;&gt;&lt;property id=&quot;20148&quot; value=&quot;5&quot;/&gt;&lt;property id=&quot;20300&quot; value=&quot;Slide 10 - &amp;quot;Protein Universe Browser for COG Sequences with a few illustrative biologically identified clusters&amp;quot;&quot;/&gt;&lt;property id=&quot;20307&quot; value=&quot;3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8621</TotalTime>
  <Words>570</Words>
  <Application>Microsoft Office PowerPoint</Application>
  <PresentationFormat>On-screen Show (4:3)</PresentationFormat>
  <Paragraphs>76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Symbol</vt:lpstr>
      <vt:lpstr>Times</vt:lpstr>
      <vt:lpstr>Times New Roman</vt:lpstr>
      <vt:lpstr>10_Office Theme</vt:lpstr>
      <vt:lpstr>1_NPACI/SDSC (logo) template</vt:lpstr>
      <vt:lpstr>Remarks on Big Data Clustering (and its visualization)</vt:lpstr>
      <vt:lpstr>Remarks on Clustering and MDS</vt:lpstr>
      <vt:lpstr>~125 Clusters from Fungi sequence set</vt:lpstr>
      <vt:lpstr>Phylogenetic Trees in 3D (usual 1D)</vt:lpstr>
      <vt:lpstr>Clustering + MDS Applications</vt:lpstr>
      <vt:lpstr>PowerPoint Presentation</vt:lpstr>
      <vt:lpstr>Large Scale Distributed Deep Networks </vt:lpstr>
      <vt:lpstr>Triangle Inequality and Kmeans</vt:lpstr>
      <vt:lpstr>Fraction of Point-Center Distances Calculated in Kmeans D=2048</vt:lpstr>
      <vt:lpstr>Protein Universe Browser for COG Sequences with a few illustrative biologically identified clusters</vt:lpstr>
      <vt:lpstr>Big Data Ecosystem in One Sentence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Fox</dc:creator>
  <cp:lastModifiedBy>Geoffrey Fox</cp:lastModifiedBy>
  <cp:revision>107</cp:revision>
  <dcterms:created xsi:type="dcterms:W3CDTF">2013-02-27T23:52:01Z</dcterms:created>
  <dcterms:modified xsi:type="dcterms:W3CDTF">2013-05-25T18:31:16Z</dcterms:modified>
</cp:coreProperties>
</file>