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sldIdLst>
    <p:sldId id="329" r:id="rId2"/>
    <p:sldId id="333" r:id="rId3"/>
    <p:sldId id="298" r:id="rId4"/>
    <p:sldId id="401" r:id="rId5"/>
    <p:sldId id="373" r:id="rId6"/>
    <p:sldId id="405" r:id="rId7"/>
    <p:sldId id="434" r:id="rId8"/>
    <p:sldId id="489" r:id="rId9"/>
    <p:sldId id="332" r:id="rId10"/>
    <p:sldId id="485" r:id="rId11"/>
    <p:sldId id="483" r:id="rId12"/>
    <p:sldId id="490" r:id="rId13"/>
    <p:sldId id="491" r:id="rId14"/>
    <p:sldId id="492" r:id="rId15"/>
    <p:sldId id="493" r:id="rId16"/>
    <p:sldId id="4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3548" autoAdjust="0"/>
  </p:normalViewPr>
  <p:slideViewPr>
    <p:cSldViewPr>
      <p:cViewPr varScale="1">
        <p:scale>
          <a:sx n="109" d="100"/>
          <a:sy n="109" d="100"/>
        </p:scale>
        <p:origin x="-4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009946b380254e0/technolog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009946b380254e0/technolog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91546337403461"/>
          <c:y val="9.8986468350006407E-2"/>
          <c:w val="0.49045775528058999"/>
          <c:h val="0.8334126122797700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Sheet1!$A$1:$A$16</c:f>
              <c:strCache>
                <c:ptCount val="16"/>
                <c:pt idx="0">
                  <c:v>PAPI </c:v>
                </c:pt>
                <c:pt idx="1">
                  <c:v>Pegasus </c:v>
                </c:pt>
                <c:pt idx="2">
                  <c:v>Vampir </c:v>
                </c:pt>
                <c:pt idx="3">
                  <c:v>Globus </c:v>
                </c:pt>
                <c:pt idx="4">
                  <c:v>gLite </c:v>
                </c:pt>
                <c:pt idx="5">
                  <c:v>Unicore 6</c:v>
                </c:pt>
                <c:pt idx="6">
                  <c:v>Genesis II </c:v>
                </c:pt>
                <c:pt idx="7">
                  <c:v>OpenNebula </c:v>
                </c:pt>
                <c:pt idx="8">
                  <c:v>OpenStack</c:v>
                </c:pt>
                <c:pt idx="9">
                  <c:v>Twister </c:v>
                </c:pt>
                <c:pt idx="10">
                  <c:v>XSEDE Software Stack</c:v>
                </c:pt>
                <c:pt idx="11">
                  <c:v>MapReduce </c:v>
                </c:pt>
                <c:pt idx="12">
                  <c:v>Hadoop </c:v>
                </c:pt>
                <c:pt idx="13">
                  <c:v>HPC</c:v>
                </c:pt>
                <c:pt idx="14">
                  <c:v>Eucalyptus </c:v>
                </c:pt>
                <c:pt idx="15">
                  <c:v>Nimbus </c:v>
                </c:pt>
              </c:strCache>
            </c:strRef>
          </c:cat>
          <c:val>
            <c:numRef>
              <c:f>Sheet1!$C$1:$C$16</c:f>
              <c:numCache>
                <c:formatCode>0.00%</c:formatCode>
                <c:ptCount val="16"/>
                <c:pt idx="0">
                  <c:v>2.3E-2</c:v>
                </c:pt>
                <c:pt idx="1">
                  <c:v>0.04</c:v>
                </c:pt>
                <c:pt idx="2">
                  <c:v>0.04</c:v>
                </c:pt>
                <c:pt idx="3">
                  <c:v>4.5999999999999999E-2</c:v>
                </c:pt>
                <c:pt idx="4">
                  <c:v>8.5999999999999993E-2</c:v>
                </c:pt>
                <c:pt idx="5">
                  <c:v>8.5999999999999993E-2</c:v>
                </c:pt>
                <c:pt idx="6">
                  <c:v>0.14899999999999999</c:v>
                </c:pt>
                <c:pt idx="7">
                  <c:v>0.155</c:v>
                </c:pt>
                <c:pt idx="8">
                  <c:v>0.155</c:v>
                </c:pt>
                <c:pt idx="9">
                  <c:v>0.155</c:v>
                </c:pt>
                <c:pt idx="10">
                  <c:v>0.23599999999999999</c:v>
                </c:pt>
                <c:pt idx="11">
                  <c:v>0.32800000000000001</c:v>
                </c:pt>
                <c:pt idx="12">
                  <c:v>0.35099999999999998</c:v>
                </c:pt>
                <c:pt idx="13">
                  <c:v>0.44800000000000001</c:v>
                </c:pt>
                <c:pt idx="14">
                  <c:v>0.52300000000000002</c:v>
                </c:pt>
                <c:pt idx="15">
                  <c:v>0.56899999999999995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3254912"/>
        <c:axId val="153220224"/>
      </c:barChart>
      <c:valAx>
        <c:axId val="15322022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53254912"/>
        <c:crosses val="autoZero"/>
        <c:crossBetween val="between"/>
      </c:valAx>
      <c:catAx>
        <c:axId val="153254912"/>
        <c:scaling>
          <c:orientation val="minMax"/>
        </c:scaling>
        <c:delete val="0"/>
        <c:axPos val="l"/>
        <c:majorTickMark val="out"/>
        <c:minorTickMark val="none"/>
        <c:tickLblPos val="nextTo"/>
        <c:crossAx val="1532202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5"/>
            <c:bubble3D val="0"/>
            <c:explosion val="1"/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other Domain Science 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Inter-operability
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Sheet2!$A$1:$A$6</c:f>
              <c:strCache>
                <c:ptCount val="6"/>
                <c:pt idx="0">
                  <c:v>Education</c:v>
                </c:pt>
                <c:pt idx="1">
                  <c:v>Computer Science</c:v>
                </c:pt>
                <c:pt idx="2">
                  <c:v>Domain Science NOT Life Science</c:v>
                </c:pt>
                <c:pt idx="3">
                  <c:v>Life Science</c:v>
                </c:pt>
                <c:pt idx="4">
                  <c:v>Interoperability</c:v>
                </c:pt>
                <c:pt idx="5">
                  <c:v>Technology Evaluation 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13</c:v>
                </c:pt>
                <c:pt idx="1">
                  <c:v>50</c:v>
                </c:pt>
                <c:pt idx="2">
                  <c:v>21</c:v>
                </c:pt>
                <c:pt idx="3">
                  <c:v>21</c:v>
                </c:pt>
                <c:pt idx="4">
                  <c:v>4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2A18-750B-4B4C-A4EC-B99B3AD9147E}" type="doc">
      <dgm:prSet loTypeId="urn:microsoft.com/office/officeart/2009/3/layout/IncreasingArrowsProcess" loCatId="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DF5F64-414F-D844-B808-8DE56011DFCC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IaaS</a:t>
          </a:r>
          <a:endParaRPr lang="en-US" b="1" dirty="0">
            <a:solidFill>
              <a:schemeClr val="tx1"/>
            </a:solidFill>
          </a:endParaRPr>
        </a:p>
      </dgm:t>
    </dgm:pt>
    <dgm:pt modelId="{C3D185EA-0AFB-3242-840B-C931260D2B60}" type="par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6BCFDB-F6B4-B147-AE85-AA2A0CE3B3EB}" type="sib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E39105-775B-3D4D-96C5-14E4CB4110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Bare Metal</a:t>
          </a:r>
        </a:p>
        <a:p>
          <a:r>
            <a:rPr lang="en-US" dirty="0" smtClean="0">
              <a:solidFill>
                <a:schemeClr val="tx1"/>
              </a:solidFill>
            </a:rPr>
            <a:t>Nimbus</a:t>
          </a:r>
          <a:endParaRPr lang="en-US" dirty="0">
            <a:solidFill>
              <a:schemeClr val="tx1"/>
            </a:solidFill>
          </a:endParaRPr>
        </a:p>
      </dgm:t>
    </dgm:pt>
    <dgm:pt modelId="{1D851525-FC51-124E-BF61-6EAD15DECF8F}" type="par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6103D-9205-AE42-86B4-F52C3CAB4109}" type="sib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0E77E8-8A50-054C-A4BF-0C8C401EC59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PaaS</a:t>
          </a:r>
          <a:endParaRPr lang="en-US" b="1" dirty="0">
            <a:solidFill>
              <a:schemeClr val="tx1"/>
            </a:solidFill>
          </a:endParaRPr>
        </a:p>
      </dgm:t>
    </dgm:pt>
    <dgm:pt modelId="{358F9871-618B-FC42-807A-7E5B5464CE9B}" type="par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A20274-7C5A-E84E-A279-F2B4D04FC6C8}" type="sib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2D9ED-1E87-A541-B5E6-99C6F5FA827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Hadoop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Twister</a:t>
          </a:r>
        </a:p>
        <a:p>
          <a:r>
            <a:rPr lang="en-US" dirty="0" smtClean="0">
              <a:solidFill>
                <a:schemeClr val="tx1"/>
              </a:solidFill>
            </a:rPr>
            <a:t>Hive</a:t>
          </a:r>
        </a:p>
        <a:p>
          <a:r>
            <a:rPr lang="en-US" dirty="0" err="1" smtClean="0">
              <a:solidFill>
                <a:schemeClr val="tx1"/>
              </a:solidFill>
            </a:rPr>
            <a:t>Hbase</a:t>
          </a:r>
          <a:endParaRPr lang="en-US" dirty="0">
            <a:solidFill>
              <a:schemeClr val="tx1"/>
            </a:solidFill>
          </a:endParaRPr>
        </a:p>
      </dgm:t>
    </dgm:pt>
    <dgm:pt modelId="{2DBB8F10-1685-754F-B1F7-626E4A8EE461}" type="par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800242-72AB-6643-84E0-3D961E57A8A8}" type="sib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5DA56-1A68-BD48-8B1C-E528C49559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MPI</a:t>
          </a:r>
          <a:endParaRPr lang="en-US" dirty="0">
            <a:solidFill>
              <a:schemeClr val="tx1"/>
            </a:solidFill>
          </a:endParaRPr>
        </a:p>
      </dgm:t>
    </dgm:pt>
    <dgm:pt modelId="{EAE8014A-57D1-9B46-8042-5B1097EBB4B9}" type="par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7F296C-430E-9844-8828-E585EFC2EF3C}" type="sib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0669E4-87A7-5C49-A5E1-84963CF81AA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Others</a:t>
          </a:r>
          <a:endParaRPr lang="en-US" b="1" dirty="0">
            <a:solidFill>
              <a:schemeClr val="tx1"/>
            </a:solidFill>
          </a:endParaRPr>
        </a:p>
      </dgm:t>
    </dgm:pt>
    <dgm:pt modelId="{48CB76D8-C95C-C542-8EAD-6936024C9B61}" type="par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35B69B-BF92-4F49-8A1E-28B0FBA8900F}" type="sib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BFDB4B-76EE-F049-B783-32FF7B78C3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FG RAIN</a:t>
          </a:r>
        </a:p>
        <a:p>
          <a:r>
            <a:rPr lang="en-US" dirty="0" smtClean="0">
              <a:solidFill>
                <a:schemeClr val="tx1"/>
              </a:solidFill>
            </a:rPr>
            <a:t>Portal</a:t>
          </a:r>
        </a:p>
        <a:p>
          <a:r>
            <a:rPr lang="en-US" dirty="0" smtClean="0">
              <a:solidFill>
                <a:schemeClr val="tx1"/>
              </a:solidFill>
            </a:rPr>
            <a:t>Inca</a:t>
          </a:r>
        </a:p>
      </dgm:t>
    </dgm:pt>
    <dgm:pt modelId="{A6ED6357-12FB-3B4E-8FF5-428654C8A164}" type="par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71DEF7-5387-2C46-931F-E8207366730B}" type="sib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1BC4AA-3D23-D343-9B78-C041D11A00F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Eucalyptus</a:t>
          </a:r>
        </a:p>
        <a:p>
          <a:r>
            <a:rPr lang="en-US" dirty="0" smtClean="0">
              <a:solidFill>
                <a:schemeClr val="tx1"/>
              </a:solidFill>
            </a:rPr>
            <a:t>OpenStack</a:t>
          </a:r>
        </a:p>
        <a:p>
          <a:r>
            <a:rPr lang="en-US" dirty="0" err="1" smtClean="0">
              <a:solidFill>
                <a:schemeClr val="tx1"/>
              </a:solidFill>
            </a:rPr>
            <a:t>OpenNebula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err="1" smtClean="0">
              <a:solidFill>
                <a:schemeClr val="tx1"/>
              </a:solidFill>
            </a:rPr>
            <a:t>ViNE</a:t>
          </a:r>
          <a:endParaRPr lang="en-US" dirty="0">
            <a:solidFill>
              <a:schemeClr val="tx1"/>
            </a:solidFill>
          </a:endParaRPr>
        </a:p>
      </dgm:t>
    </dgm:pt>
    <dgm:pt modelId="{2EE16838-9F9A-794B-A322-BB401824A5EB}" type="par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8790BC-0A01-8F45-A7C7-2E241B3E26F9}" type="sib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7046D3-038A-0946-B8DA-75F41CDB809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HPCC</a:t>
          </a:r>
          <a:endParaRPr lang="en-US" b="1" dirty="0">
            <a:solidFill>
              <a:schemeClr val="tx1"/>
            </a:solidFill>
          </a:endParaRPr>
        </a:p>
      </dgm:t>
    </dgm:pt>
    <dgm:pt modelId="{0419978C-A7C8-1543-85E4-1D569901ECA8}" type="par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85CBAC-3E38-B04B-BB70-1B815B7C700B}" type="sib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731C80-0523-E749-9660-C07AA0EBA3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Ganglia</a:t>
          </a:r>
        </a:p>
        <a:p>
          <a:r>
            <a:rPr lang="en-US" dirty="0" smtClean="0">
              <a:solidFill>
                <a:schemeClr val="tx1"/>
              </a:solidFill>
            </a:rPr>
            <a:t>Experiment Management</a:t>
          </a:r>
        </a:p>
        <a:p>
          <a:r>
            <a:rPr lang="en-US" dirty="0" smtClean="0">
              <a:solidFill>
                <a:schemeClr val="tx1"/>
              </a:solidFill>
            </a:rPr>
            <a:t>(Pegasus)</a:t>
          </a:r>
        </a:p>
      </dgm:t>
    </dgm:pt>
    <dgm:pt modelId="{54E98356-3BD0-7648-AC16-9BB57061E1BA}" type="par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1A7661-F6BC-5043-A5CC-DFA85735F8AE}" type="sib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5941A5-0E5F-0C49-AFA9-A922E2BA80E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OpenMP</a:t>
          </a:r>
          <a:endParaRPr lang="en-US" dirty="0">
            <a:solidFill>
              <a:schemeClr val="tx1"/>
            </a:solidFill>
          </a:endParaRPr>
        </a:p>
      </dgm:t>
    </dgm:pt>
    <dgm:pt modelId="{188DF1D5-2BAF-E940-B7BC-396FC0A0D14D}" type="par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550A4-8A47-9244-A523-778147389CDF}" type="sib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D23F30-1676-4149-A194-9F660BF1A35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ScaleMP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CUDA</a:t>
          </a:r>
        </a:p>
        <a:p>
          <a:r>
            <a:rPr lang="en-US" dirty="0" smtClean="0">
              <a:solidFill>
                <a:schemeClr val="tx1"/>
              </a:solidFill>
            </a:rPr>
            <a:t>XSEDE Software</a:t>
          </a:r>
          <a:endParaRPr lang="en-US" dirty="0">
            <a:solidFill>
              <a:schemeClr val="tx1"/>
            </a:solidFill>
          </a:endParaRPr>
        </a:p>
      </dgm:t>
    </dgm:pt>
    <dgm:pt modelId="{66CF13D5-6723-9346-AA22-DDE3BF4412EF}" type="par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3534D-FDA1-484F-9BBE-7560EC043721}" type="sib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8C417-F862-CD43-A9F3-06E174FE396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Grid</a:t>
          </a:r>
        </a:p>
      </dgm:t>
    </dgm:pt>
    <dgm:pt modelId="{26E577AA-4079-F64E-A353-21190E020C27}" type="parTrans" cxnId="{CC3DAE14-7994-254B-8724-8FCB090F70D9}">
      <dgm:prSet/>
      <dgm:spPr/>
      <dgm:t>
        <a:bodyPr/>
        <a:lstStyle/>
        <a:p>
          <a:endParaRPr lang="en-US"/>
        </a:p>
      </dgm:t>
    </dgm:pt>
    <dgm:pt modelId="{E78659F1-10F7-F149-935B-27EF599664DB}" type="sibTrans" cxnId="{CC3DAE14-7994-254B-8724-8FCB090F70D9}">
      <dgm:prSet/>
      <dgm:spPr/>
      <dgm:t>
        <a:bodyPr/>
        <a:lstStyle/>
        <a:p>
          <a:endParaRPr lang="en-US"/>
        </a:p>
      </dgm:t>
    </dgm:pt>
    <dgm:pt modelId="{40B38BEA-C622-364C-84B9-6140B9C5CEF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Globus</a:t>
          </a:r>
        </a:p>
      </dgm:t>
    </dgm:pt>
    <dgm:pt modelId="{A3AA7D62-58B5-D046-8EDD-92230266FE87}" type="parTrans" cxnId="{8E00A6C4-2934-6642-BFD2-07B2D3CC1CFD}">
      <dgm:prSet/>
      <dgm:spPr/>
      <dgm:t>
        <a:bodyPr/>
        <a:lstStyle/>
        <a:p>
          <a:endParaRPr lang="en-US"/>
        </a:p>
      </dgm:t>
    </dgm:pt>
    <dgm:pt modelId="{6B944954-F6FD-694D-82D7-45F56085484A}" type="sibTrans" cxnId="{8E00A6C4-2934-6642-BFD2-07B2D3CC1CFD}">
      <dgm:prSet/>
      <dgm:spPr/>
      <dgm:t>
        <a:bodyPr/>
        <a:lstStyle/>
        <a:p>
          <a:endParaRPr lang="en-US"/>
        </a:p>
      </dgm:t>
    </dgm:pt>
    <dgm:pt modelId="{3B86A249-6530-5146-AE38-057A914E849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Unicore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SAGA</a:t>
          </a:r>
        </a:p>
      </dgm:t>
    </dgm:pt>
    <dgm:pt modelId="{3A28BDC4-3CEB-CE40-985F-A9E850C1F520}" type="parTrans" cxnId="{662E901A-8BC6-2D44-ADD8-60B00AE45A5E}">
      <dgm:prSet/>
      <dgm:spPr/>
      <dgm:t>
        <a:bodyPr/>
        <a:lstStyle/>
        <a:p>
          <a:endParaRPr lang="en-US"/>
        </a:p>
      </dgm:t>
    </dgm:pt>
    <dgm:pt modelId="{C176D0C7-E6D0-244D-A7AC-EBB8137AFC61}" type="sibTrans" cxnId="{662E901A-8BC6-2D44-ADD8-60B00AE45A5E}">
      <dgm:prSet/>
      <dgm:spPr/>
      <dgm:t>
        <a:bodyPr/>
        <a:lstStyle/>
        <a:p>
          <a:endParaRPr lang="en-US"/>
        </a:p>
      </dgm:t>
    </dgm:pt>
    <dgm:pt modelId="{88F0A5CC-9F8E-174C-AE0C-29EEDDBD234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Genesis II</a:t>
          </a:r>
        </a:p>
      </dgm:t>
    </dgm:pt>
    <dgm:pt modelId="{8A2D67B5-79A1-8F46-993A-2E936B5B7683}" type="parTrans" cxnId="{0835E9E3-0068-D547-8CFA-E68BC901B1DE}">
      <dgm:prSet/>
      <dgm:spPr/>
      <dgm:t>
        <a:bodyPr/>
        <a:lstStyle/>
        <a:p>
          <a:endParaRPr lang="en-US"/>
        </a:p>
      </dgm:t>
    </dgm:pt>
    <dgm:pt modelId="{B55343E9-30DA-4C45-A556-6E4FDE0A7AFF}" type="sibTrans" cxnId="{0835E9E3-0068-D547-8CFA-E68BC901B1DE}">
      <dgm:prSet/>
      <dgm:spPr/>
      <dgm:t>
        <a:bodyPr/>
        <a:lstStyle/>
        <a:p>
          <a:endParaRPr lang="en-US"/>
        </a:p>
      </dgm:t>
    </dgm:pt>
    <dgm:pt modelId="{965C2627-9758-4643-9FBE-55143086510A}" type="pres">
      <dgm:prSet presAssocID="{BC9F2A18-750B-4B4C-A4EC-B99B3AD914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F6C000-BD56-7B4F-B80D-4349F954432A}" type="pres">
      <dgm:prSet presAssocID="{5C0E77E8-8A50-054C-A4BF-0C8C401EC59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3F43-B447-2E46-8542-2721C3CCA994}" type="pres">
      <dgm:prSet presAssocID="{5C0E77E8-8A50-054C-A4BF-0C8C401EC59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5D736-5D8C-2648-9245-8271052F4346}" type="pres">
      <dgm:prSet presAssocID="{6CDF5F64-414F-D844-B808-8DE56011DFC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464ED-33D5-3C42-9389-977FC034AD32}" type="pres">
      <dgm:prSet presAssocID="{6CDF5F64-414F-D844-B808-8DE56011DFCC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D51E9-B6DC-154D-B583-B4EBD21A9523}" type="pres">
      <dgm:prSet presAssocID="{0978C417-F862-CD43-A9F3-06E174FE3968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1CF6D-0542-A945-8BD9-8B164A9FF6AF}" type="pres">
      <dgm:prSet presAssocID="{0978C417-F862-CD43-A9F3-06E174FE3968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E869-3260-8848-805B-21255263F0C6}" type="pres">
      <dgm:prSet presAssocID="{5A7046D3-038A-0946-B8DA-75F41CDB8098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5677-269D-7F46-82BA-4AC7CFDF4204}" type="pres">
      <dgm:prSet presAssocID="{5A7046D3-038A-0946-B8DA-75F41CDB809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CEDB-B0EF-C743-825D-AA776BAE9D7F}" type="pres">
      <dgm:prSet presAssocID="{900669E4-87A7-5C49-A5E1-84963CF81AAA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D181-40CD-AA43-A283-DD58DD43E998}" type="pres">
      <dgm:prSet presAssocID="{900669E4-87A7-5C49-A5E1-84963CF81AAA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B854B-B26F-8849-8CE3-A6EB7F5AB03B}" srcId="{6CDF5F64-414F-D844-B808-8DE56011DFCC}" destId="{77E39105-775B-3D4D-96C5-14E4CB4110EC}" srcOrd="0" destOrd="0" parTransId="{1D851525-FC51-124E-BF61-6EAD15DECF8F}" sibTransId="{4A06103D-9205-AE42-86B4-F52C3CAB4109}"/>
    <dgm:cxn modelId="{E9C4BED6-3550-4B1C-8C39-5C5E171E403D}" type="presOf" srcId="{9E1BC4AA-3D23-D343-9B78-C041D11A00F6}" destId="{FBB464ED-33D5-3C42-9389-977FC034AD32}" srcOrd="0" destOrd="1" presId="urn:microsoft.com/office/officeart/2009/3/layout/IncreasingArrowsProcess"/>
    <dgm:cxn modelId="{8B560FF1-FEFD-42E3-82DA-0FE26390CBAC}" type="presOf" srcId="{EABFDB4B-76EE-F049-B783-32FF7B78C31E}" destId="{AE11D181-40CD-AA43-A283-DD58DD43E998}" srcOrd="0" destOrd="0" presId="urn:microsoft.com/office/officeart/2009/3/layout/IncreasingArrowsProcess"/>
    <dgm:cxn modelId="{1343413D-CAE2-C243-AAD4-C7F8096D7E7E}" srcId="{BC9F2A18-750B-4B4C-A4EC-B99B3AD9147E}" destId="{5C0E77E8-8A50-054C-A4BF-0C8C401EC59E}" srcOrd="0" destOrd="0" parTransId="{358F9871-618B-FC42-807A-7E5B5464CE9B}" sibTransId="{ECA20274-7C5A-E84E-A279-F2B4D04FC6C8}"/>
    <dgm:cxn modelId="{CC3DAE14-7994-254B-8724-8FCB090F70D9}" srcId="{BC9F2A18-750B-4B4C-A4EC-B99B3AD9147E}" destId="{0978C417-F862-CD43-A9F3-06E174FE3968}" srcOrd="2" destOrd="0" parTransId="{26E577AA-4079-F64E-A353-21190E020C27}" sibTransId="{E78659F1-10F7-F149-935B-27EF599664DB}"/>
    <dgm:cxn modelId="{A199075E-950D-4719-A782-EFAEDBCE168A}" type="presOf" srcId="{065941A5-0E5F-0C49-AFA9-A922E2BA80E1}" destId="{25E35677-269D-7F46-82BA-4AC7CFDF4204}" srcOrd="0" destOrd="1" presId="urn:microsoft.com/office/officeart/2009/3/layout/IncreasingArrowsProcess"/>
    <dgm:cxn modelId="{69B76235-2F79-42C2-B12B-CAB21FAEDFAA}" type="presOf" srcId="{3B86A249-6530-5146-AE38-057A914E849E}" destId="{9851CF6D-0542-A945-8BD9-8B164A9FF6AF}" srcOrd="0" destOrd="1" presId="urn:microsoft.com/office/officeart/2009/3/layout/IncreasingArrowsProcess"/>
    <dgm:cxn modelId="{88EAB42F-2B19-4DCC-AF87-52AEDE7FC5FB}" type="presOf" srcId="{B022D9ED-1E87-A541-B5E6-99C6F5FA8271}" destId="{B49B3F43-B447-2E46-8542-2721C3CCA994}" srcOrd="0" destOrd="0" presId="urn:microsoft.com/office/officeart/2009/3/layout/IncreasingArrowsProcess"/>
    <dgm:cxn modelId="{662E901A-8BC6-2D44-ADD8-60B00AE45A5E}" srcId="{0978C417-F862-CD43-A9F3-06E174FE3968}" destId="{3B86A249-6530-5146-AE38-057A914E849E}" srcOrd="1" destOrd="0" parTransId="{3A28BDC4-3CEB-CE40-985F-A9E850C1F520}" sibTransId="{C176D0C7-E6D0-244D-A7AC-EBB8137AFC61}"/>
    <dgm:cxn modelId="{CF447C5E-0009-453F-A868-0BF7D2B7502B}" type="presOf" srcId="{37731C80-0523-E749-9660-C07AA0EBA3FF}" destId="{AE11D181-40CD-AA43-A283-DD58DD43E998}" srcOrd="0" destOrd="1" presId="urn:microsoft.com/office/officeart/2009/3/layout/IncreasingArrowsProcess"/>
    <dgm:cxn modelId="{8C239CE4-CFBC-4E04-8F84-5C797320D9E3}" type="presOf" srcId="{E385DA56-1A68-BD48-8B1C-E528C49559A4}" destId="{25E35677-269D-7F46-82BA-4AC7CFDF4204}" srcOrd="0" destOrd="0" presId="urn:microsoft.com/office/officeart/2009/3/layout/IncreasingArrowsProcess"/>
    <dgm:cxn modelId="{F284012E-82CF-43EF-AA2C-018EF8A5022B}" type="presOf" srcId="{5A7046D3-038A-0946-B8DA-75F41CDB8098}" destId="{FCFEE869-3260-8848-805B-21255263F0C6}" srcOrd="0" destOrd="0" presId="urn:microsoft.com/office/officeart/2009/3/layout/IncreasingArrowsProcess"/>
    <dgm:cxn modelId="{882E7AD6-9AD6-5F46-A0C8-EB036BDE974F}" srcId="{5C0E77E8-8A50-054C-A4BF-0C8C401EC59E}" destId="{B022D9ED-1E87-A541-B5E6-99C6F5FA8271}" srcOrd="0" destOrd="0" parTransId="{2DBB8F10-1685-754F-B1F7-626E4A8EE461}" sibTransId="{69800242-72AB-6643-84E0-3D961E57A8A8}"/>
    <dgm:cxn modelId="{A3C234D6-EBCE-4843-9DAC-1281EFB5834E}" type="presOf" srcId="{88F0A5CC-9F8E-174C-AE0C-29EEDDBD234C}" destId="{9851CF6D-0542-A945-8BD9-8B164A9FF6AF}" srcOrd="0" destOrd="0" presId="urn:microsoft.com/office/officeart/2009/3/layout/IncreasingArrowsProcess"/>
    <dgm:cxn modelId="{30A7B5DD-430C-6145-A16D-7C2FDE5CB5B7}" srcId="{BC9F2A18-750B-4B4C-A4EC-B99B3AD9147E}" destId="{5A7046D3-038A-0946-B8DA-75F41CDB8098}" srcOrd="3" destOrd="0" parTransId="{0419978C-A7C8-1543-85E4-1D569901ECA8}" sibTransId="{E685CBAC-3E38-B04B-BB70-1B815B7C700B}"/>
    <dgm:cxn modelId="{41FFE48F-F19A-5746-9751-96CBBFC7A824}" srcId="{5A7046D3-038A-0946-B8DA-75F41CDB8098}" destId="{E385DA56-1A68-BD48-8B1C-E528C49559A4}" srcOrd="0" destOrd="0" parTransId="{EAE8014A-57D1-9B46-8042-5B1097EBB4B9}" sibTransId="{C67F296C-430E-9844-8828-E585EFC2EF3C}"/>
    <dgm:cxn modelId="{E99EE298-CD4F-4346-A4E9-C12A4312159C}" srcId="{BC9F2A18-750B-4B4C-A4EC-B99B3AD9147E}" destId="{900669E4-87A7-5C49-A5E1-84963CF81AAA}" srcOrd="4" destOrd="0" parTransId="{48CB76D8-C95C-C542-8EAD-6936024C9B61}" sibTransId="{E735B69B-BF92-4F49-8A1E-28B0FBA8900F}"/>
    <dgm:cxn modelId="{7049B422-A4E4-D642-B632-9777BB2AE022}" srcId="{5A7046D3-038A-0946-B8DA-75F41CDB8098}" destId="{065941A5-0E5F-0C49-AFA9-A922E2BA80E1}" srcOrd="1" destOrd="0" parTransId="{188DF1D5-2BAF-E940-B7BC-396FC0A0D14D}" sibTransId="{76B550A4-8A47-9244-A523-778147389CDF}"/>
    <dgm:cxn modelId="{8E00A6C4-2934-6642-BFD2-07B2D3CC1CFD}" srcId="{0978C417-F862-CD43-A9F3-06E174FE3968}" destId="{40B38BEA-C622-364C-84B9-6140B9C5CEFC}" srcOrd="2" destOrd="0" parTransId="{A3AA7D62-58B5-D046-8EDD-92230266FE87}" sibTransId="{6B944954-F6FD-694D-82D7-45F56085484A}"/>
    <dgm:cxn modelId="{A58D10CE-2746-4A7D-8908-FF6C7BFDA019}" type="presOf" srcId="{BC9F2A18-750B-4B4C-A4EC-B99B3AD9147E}" destId="{965C2627-9758-4643-9FBE-55143086510A}" srcOrd="0" destOrd="0" presId="urn:microsoft.com/office/officeart/2009/3/layout/IncreasingArrowsProcess"/>
    <dgm:cxn modelId="{500135F7-8CDF-EC4E-8692-948B6BEBC388}" srcId="{5A7046D3-038A-0946-B8DA-75F41CDB8098}" destId="{C4D23F30-1676-4149-A194-9F660BF1A352}" srcOrd="2" destOrd="0" parTransId="{66CF13D5-6723-9346-AA22-DDE3BF4412EF}" sibTransId="{BCF3534D-FDA1-484F-9BBE-7560EC043721}"/>
    <dgm:cxn modelId="{0C7240DD-C0E2-4D93-912F-9C9F450291F1}" type="presOf" srcId="{C4D23F30-1676-4149-A194-9F660BF1A352}" destId="{25E35677-269D-7F46-82BA-4AC7CFDF4204}" srcOrd="0" destOrd="2" presId="urn:microsoft.com/office/officeart/2009/3/layout/IncreasingArrowsProcess"/>
    <dgm:cxn modelId="{9C80C3A1-BFBF-CB40-A436-D572BEE4D895}" srcId="{900669E4-87A7-5C49-A5E1-84963CF81AAA}" destId="{37731C80-0523-E749-9660-C07AA0EBA3FF}" srcOrd="1" destOrd="0" parTransId="{54E98356-3BD0-7648-AC16-9BB57061E1BA}" sibTransId="{9F1A7661-F6BC-5043-A5CC-DFA85735F8AE}"/>
    <dgm:cxn modelId="{5D00C8B3-ECDA-435D-95C9-AD695A876718}" type="presOf" srcId="{6CDF5F64-414F-D844-B808-8DE56011DFCC}" destId="{1685D736-5D8C-2648-9245-8271052F4346}" srcOrd="0" destOrd="0" presId="urn:microsoft.com/office/officeart/2009/3/layout/IncreasingArrowsProcess"/>
    <dgm:cxn modelId="{083CF72A-7DE0-4AB5-9B86-9B73EFF78F90}" type="presOf" srcId="{0978C417-F862-CD43-A9F3-06E174FE3968}" destId="{065D51E9-B6DC-154D-B583-B4EBD21A9523}" srcOrd="0" destOrd="0" presId="urn:microsoft.com/office/officeart/2009/3/layout/IncreasingArrowsProcess"/>
    <dgm:cxn modelId="{F7582FC7-E571-4731-9A8B-C8FA1EB0657F}" type="presOf" srcId="{40B38BEA-C622-364C-84B9-6140B9C5CEFC}" destId="{9851CF6D-0542-A945-8BD9-8B164A9FF6AF}" srcOrd="0" destOrd="2" presId="urn:microsoft.com/office/officeart/2009/3/layout/IncreasingArrowsProcess"/>
    <dgm:cxn modelId="{BC4F0240-5CEA-9B43-BE7F-16F30CE567AC}" srcId="{BC9F2A18-750B-4B4C-A4EC-B99B3AD9147E}" destId="{6CDF5F64-414F-D844-B808-8DE56011DFCC}" srcOrd="1" destOrd="0" parTransId="{C3D185EA-0AFB-3242-840B-C931260D2B60}" sibTransId="{9F6BCFDB-F6B4-B147-AE85-AA2A0CE3B3EB}"/>
    <dgm:cxn modelId="{0018202D-690F-0245-959A-3FE684E0F963}" srcId="{900669E4-87A7-5C49-A5E1-84963CF81AAA}" destId="{EABFDB4B-76EE-F049-B783-32FF7B78C31E}" srcOrd="0" destOrd="0" parTransId="{A6ED6357-12FB-3B4E-8FF5-428654C8A164}" sibTransId="{C971DEF7-5387-2C46-931F-E8207366730B}"/>
    <dgm:cxn modelId="{0FF35C36-BF4D-4A1F-92C8-7B9C2235FBD8}" type="presOf" srcId="{5C0E77E8-8A50-054C-A4BF-0C8C401EC59E}" destId="{61F6C000-BD56-7B4F-B80D-4349F954432A}" srcOrd="0" destOrd="0" presId="urn:microsoft.com/office/officeart/2009/3/layout/IncreasingArrowsProcess"/>
    <dgm:cxn modelId="{66A78A74-827D-2444-8460-011BCE18D1C1}" srcId="{6CDF5F64-414F-D844-B808-8DE56011DFCC}" destId="{9E1BC4AA-3D23-D343-9B78-C041D11A00F6}" srcOrd="1" destOrd="0" parTransId="{2EE16838-9F9A-794B-A322-BB401824A5EB}" sibTransId="{128790BC-0A01-8F45-A7C7-2E241B3E26F9}"/>
    <dgm:cxn modelId="{530FEE80-B4D1-4584-9324-D57BBB9AF66A}" type="presOf" srcId="{77E39105-775B-3D4D-96C5-14E4CB4110EC}" destId="{FBB464ED-33D5-3C42-9389-977FC034AD32}" srcOrd="0" destOrd="0" presId="urn:microsoft.com/office/officeart/2009/3/layout/IncreasingArrowsProcess"/>
    <dgm:cxn modelId="{0835E9E3-0068-D547-8CFA-E68BC901B1DE}" srcId="{0978C417-F862-CD43-A9F3-06E174FE3968}" destId="{88F0A5CC-9F8E-174C-AE0C-29EEDDBD234C}" srcOrd="0" destOrd="0" parTransId="{8A2D67B5-79A1-8F46-993A-2E936B5B7683}" sibTransId="{B55343E9-30DA-4C45-A556-6E4FDE0A7AFF}"/>
    <dgm:cxn modelId="{F6626B44-DAE7-476F-AE18-EEE95C4D1645}" type="presOf" srcId="{900669E4-87A7-5C49-A5E1-84963CF81AAA}" destId="{CB24CEDB-B0EF-C743-825D-AA776BAE9D7F}" srcOrd="0" destOrd="0" presId="urn:microsoft.com/office/officeart/2009/3/layout/IncreasingArrowsProcess"/>
    <dgm:cxn modelId="{9F1DBB93-15D2-43D7-99B1-18C4AD2CA837}" type="presParOf" srcId="{965C2627-9758-4643-9FBE-55143086510A}" destId="{61F6C000-BD56-7B4F-B80D-4349F954432A}" srcOrd="0" destOrd="0" presId="urn:microsoft.com/office/officeart/2009/3/layout/IncreasingArrowsProcess"/>
    <dgm:cxn modelId="{F5524042-6E91-4FE4-8BBD-D87159CFA80D}" type="presParOf" srcId="{965C2627-9758-4643-9FBE-55143086510A}" destId="{B49B3F43-B447-2E46-8542-2721C3CCA994}" srcOrd="1" destOrd="0" presId="urn:microsoft.com/office/officeart/2009/3/layout/IncreasingArrowsProcess"/>
    <dgm:cxn modelId="{CE5C8178-8324-4675-86C9-5F56D6285025}" type="presParOf" srcId="{965C2627-9758-4643-9FBE-55143086510A}" destId="{1685D736-5D8C-2648-9245-8271052F4346}" srcOrd="2" destOrd="0" presId="urn:microsoft.com/office/officeart/2009/3/layout/IncreasingArrowsProcess"/>
    <dgm:cxn modelId="{E5D4B919-D3CD-4D60-9A4A-85460328AE84}" type="presParOf" srcId="{965C2627-9758-4643-9FBE-55143086510A}" destId="{FBB464ED-33D5-3C42-9389-977FC034AD32}" srcOrd="3" destOrd="0" presId="urn:microsoft.com/office/officeart/2009/3/layout/IncreasingArrowsProcess"/>
    <dgm:cxn modelId="{C748B18F-CE17-429A-8627-8969F7342F29}" type="presParOf" srcId="{965C2627-9758-4643-9FBE-55143086510A}" destId="{065D51E9-B6DC-154D-B583-B4EBD21A9523}" srcOrd="4" destOrd="0" presId="urn:microsoft.com/office/officeart/2009/3/layout/IncreasingArrowsProcess"/>
    <dgm:cxn modelId="{18A6A1CD-5062-44CB-94C3-CFB3E05275F3}" type="presParOf" srcId="{965C2627-9758-4643-9FBE-55143086510A}" destId="{9851CF6D-0542-A945-8BD9-8B164A9FF6AF}" srcOrd="5" destOrd="0" presId="urn:microsoft.com/office/officeart/2009/3/layout/IncreasingArrowsProcess"/>
    <dgm:cxn modelId="{9A7811AB-A109-4F44-9741-0BFAD666BD17}" type="presParOf" srcId="{965C2627-9758-4643-9FBE-55143086510A}" destId="{FCFEE869-3260-8848-805B-21255263F0C6}" srcOrd="6" destOrd="0" presId="urn:microsoft.com/office/officeart/2009/3/layout/IncreasingArrowsProcess"/>
    <dgm:cxn modelId="{E20D9731-E674-4C3E-8C2A-6624ABE9688A}" type="presParOf" srcId="{965C2627-9758-4643-9FBE-55143086510A}" destId="{25E35677-269D-7F46-82BA-4AC7CFDF4204}" srcOrd="7" destOrd="0" presId="urn:microsoft.com/office/officeart/2009/3/layout/IncreasingArrowsProcess"/>
    <dgm:cxn modelId="{7B1A8730-FCE8-4AAB-8972-665A3F5CEE18}" type="presParOf" srcId="{965C2627-9758-4643-9FBE-55143086510A}" destId="{CB24CEDB-B0EF-C743-825D-AA776BAE9D7F}" srcOrd="8" destOrd="0" presId="urn:microsoft.com/office/officeart/2009/3/layout/IncreasingArrowsProcess"/>
    <dgm:cxn modelId="{EBAE5C4B-AA04-41E1-96E0-1CAF4FD4C617}" type="presParOf" srcId="{965C2627-9758-4643-9FBE-55143086510A}" destId="{AE11D181-40CD-AA43-A283-DD58DD43E998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C000-BD56-7B4F-B80D-4349F954432A}">
      <dsp:nvSpPr>
        <dsp:cNvPr id="0" name=""/>
        <dsp:cNvSpPr/>
      </dsp:nvSpPr>
      <dsp:spPr>
        <a:xfrm>
          <a:off x="0" y="337158"/>
          <a:ext cx="7467600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PaaS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608658"/>
        <a:ext cx="7196101" cy="542999"/>
      </dsp:txXfrm>
    </dsp:sp>
    <dsp:sp modelId="{B49B3F43-B447-2E46-8542-2721C3CCA994}">
      <dsp:nvSpPr>
        <dsp:cNvPr id="0" name=""/>
        <dsp:cNvSpPr/>
      </dsp:nvSpPr>
      <dsp:spPr>
        <a:xfrm>
          <a:off x="0" y="1173218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Hadoop</a:t>
          </a:r>
          <a:endParaRPr lang="en-US" sz="1500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Twister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Hive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Hbase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0" y="1173218"/>
        <a:ext cx="1380161" cy="1994067"/>
      </dsp:txXfrm>
    </dsp:sp>
    <dsp:sp modelId="{1685D736-5D8C-2648-9245-8271052F4346}">
      <dsp:nvSpPr>
        <dsp:cNvPr id="0" name=""/>
        <dsp:cNvSpPr/>
      </dsp:nvSpPr>
      <dsp:spPr>
        <a:xfrm>
          <a:off x="1380012" y="699297"/>
          <a:ext cx="6087587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IaaS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380012" y="970797"/>
        <a:ext cx="5816088" cy="542999"/>
      </dsp:txXfrm>
    </dsp:sp>
    <dsp:sp modelId="{FBB464ED-33D5-3C42-9389-977FC034AD32}">
      <dsp:nvSpPr>
        <dsp:cNvPr id="0" name=""/>
        <dsp:cNvSpPr/>
      </dsp:nvSpPr>
      <dsp:spPr>
        <a:xfrm>
          <a:off x="1380012" y="1535357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Bare Metal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Nimbus</a:t>
          </a:r>
          <a:endParaRPr lang="en-US" sz="1500" kern="1200" dirty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Eucalyptus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OpenStack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OpenNebula</a:t>
          </a:r>
          <a:endParaRPr lang="en-US" sz="1500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ViNE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380012" y="1535357"/>
        <a:ext cx="1380161" cy="1994067"/>
      </dsp:txXfrm>
    </dsp:sp>
    <dsp:sp modelId="{065D51E9-B6DC-154D-B583-B4EBD21A9523}">
      <dsp:nvSpPr>
        <dsp:cNvPr id="0" name=""/>
        <dsp:cNvSpPr/>
      </dsp:nvSpPr>
      <dsp:spPr>
        <a:xfrm>
          <a:off x="2760024" y="1061436"/>
          <a:ext cx="470757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Grid</a:t>
          </a:r>
        </a:p>
      </dsp:txBody>
      <dsp:txXfrm>
        <a:off x="2760024" y="1332936"/>
        <a:ext cx="4436076" cy="542999"/>
      </dsp:txXfrm>
    </dsp:sp>
    <dsp:sp modelId="{9851CF6D-0542-A945-8BD9-8B164A9FF6AF}">
      <dsp:nvSpPr>
        <dsp:cNvPr id="0" name=""/>
        <dsp:cNvSpPr/>
      </dsp:nvSpPr>
      <dsp:spPr>
        <a:xfrm>
          <a:off x="2760024" y="1897496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Genesis II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Unicore</a:t>
          </a:r>
          <a:endParaRPr lang="en-US" sz="1500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SAGA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Globus</a:t>
          </a:r>
        </a:p>
      </dsp:txBody>
      <dsp:txXfrm>
        <a:off x="2760024" y="1897496"/>
        <a:ext cx="1380161" cy="1994067"/>
      </dsp:txXfrm>
    </dsp:sp>
    <dsp:sp modelId="{FCFEE869-3260-8848-805B-21255263F0C6}">
      <dsp:nvSpPr>
        <dsp:cNvPr id="0" name=""/>
        <dsp:cNvSpPr/>
      </dsp:nvSpPr>
      <dsp:spPr>
        <a:xfrm>
          <a:off x="4140784" y="1423575"/>
          <a:ext cx="332681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HPCC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40784" y="1695075"/>
        <a:ext cx="3055316" cy="542999"/>
      </dsp:txXfrm>
    </dsp:sp>
    <dsp:sp modelId="{25E35677-269D-7F46-82BA-4AC7CFDF4204}">
      <dsp:nvSpPr>
        <dsp:cNvPr id="0" name=""/>
        <dsp:cNvSpPr/>
      </dsp:nvSpPr>
      <dsp:spPr>
        <a:xfrm>
          <a:off x="4140784" y="2259635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MPI</a:t>
          </a:r>
          <a:endParaRPr lang="en-US" sz="1500" kern="1200" dirty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OpenMP</a:t>
          </a:r>
          <a:endParaRPr lang="en-US" sz="1500" kern="1200" dirty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ScaleMP</a:t>
          </a:r>
          <a:endParaRPr lang="en-US" sz="1500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CUDA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XSEDE Software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140784" y="2259635"/>
        <a:ext cx="1380161" cy="1994067"/>
      </dsp:txXfrm>
    </dsp:sp>
    <dsp:sp modelId="{CB24CEDB-B0EF-C743-825D-AA776BAE9D7F}">
      <dsp:nvSpPr>
        <dsp:cNvPr id="0" name=""/>
        <dsp:cNvSpPr/>
      </dsp:nvSpPr>
      <dsp:spPr>
        <a:xfrm>
          <a:off x="5520796" y="1785714"/>
          <a:ext cx="1946803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Others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20796" y="2057214"/>
        <a:ext cx="1675304" cy="542999"/>
      </dsp:txXfrm>
    </dsp:sp>
    <dsp:sp modelId="{AE11D181-40CD-AA43-A283-DD58DD43E998}">
      <dsp:nvSpPr>
        <dsp:cNvPr id="0" name=""/>
        <dsp:cNvSpPr/>
      </dsp:nvSpPr>
      <dsp:spPr>
        <a:xfrm>
          <a:off x="5520796" y="2621774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FG RAIN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Portal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Inca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Ganglia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Experiment Management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(Pegasus)</a:t>
          </a:r>
        </a:p>
      </dsp:txBody>
      <dsp:txXfrm>
        <a:off x="5520796" y="2621774"/>
        <a:ext cx="1380161" cy="1994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8/4/2012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6A48-FAFA-44C5-849D-076216A068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01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8/4/2012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8/4/2012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8/4/2012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8/4/2012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8/4/2012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8/4/2012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8/4/2012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8/4/2012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050" y="710588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Digital Science Center Overview</a:t>
            </a:r>
            <a:endParaRPr lang="en-US" sz="60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 bwMode="auto">
          <a:xfrm>
            <a:off x="0" y="26670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July 8 </a:t>
            </a:r>
            <a:r>
              <a:rPr lang="en-US" sz="2400" b="1" dirty="0">
                <a:solidFill>
                  <a:schemeClr val="tx1"/>
                </a:solidFill>
              </a:rPr>
              <a:t>2012</a:t>
            </a:r>
          </a:p>
          <a:p>
            <a:r>
              <a:rPr lang="en-US" sz="2400" dirty="0" err="1" smtClean="0"/>
              <a:t>Beihang</a:t>
            </a:r>
            <a:r>
              <a:rPr lang="en-US" sz="2400" dirty="0" smtClean="0"/>
              <a:t> University, Beijing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aaS</a:t>
            </a:r>
            <a:r>
              <a:rPr lang="en-US" dirty="0" smtClean="0"/>
              <a:t> and Roles/Appliances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4525963"/>
          </a:xfrm>
        </p:spPr>
        <p:txBody>
          <a:bodyPr/>
          <a:lstStyle/>
          <a:p>
            <a:r>
              <a:rPr lang="en-US" sz="2800" dirty="0" smtClean="0"/>
              <a:t>If you package a capability X as </a:t>
            </a:r>
            <a:r>
              <a:rPr lang="en-US" sz="2800" b="1" dirty="0" err="1" smtClean="0"/>
              <a:t>XaaS</a:t>
            </a:r>
            <a:r>
              <a:rPr lang="en-US" sz="2800" dirty="0" smtClean="0"/>
              <a:t>, it runs on a separate VM and you interact with messages</a:t>
            </a:r>
          </a:p>
          <a:p>
            <a:pPr lvl="1"/>
            <a:r>
              <a:rPr lang="en-US" sz="2400" b="1" dirty="0" err="1"/>
              <a:t>SQLaaS</a:t>
            </a:r>
            <a:r>
              <a:rPr lang="en-US" sz="2400" dirty="0"/>
              <a:t> offers databases via messages similar to old JDBC </a:t>
            </a:r>
            <a:r>
              <a:rPr lang="en-US" sz="2400" dirty="0" smtClean="0"/>
              <a:t>model</a:t>
            </a:r>
          </a:p>
          <a:p>
            <a:r>
              <a:rPr lang="en-US" sz="2800" dirty="0" smtClean="0"/>
              <a:t>If you build a </a:t>
            </a:r>
            <a:r>
              <a:rPr lang="en-US" sz="2800" b="1" dirty="0" smtClean="0"/>
              <a:t>role</a:t>
            </a:r>
            <a:r>
              <a:rPr lang="en-US" sz="2800" dirty="0" smtClean="0"/>
              <a:t> or </a:t>
            </a:r>
            <a:r>
              <a:rPr lang="en-US" sz="2800" b="1" dirty="0" smtClean="0"/>
              <a:t>appliance</a:t>
            </a:r>
            <a:r>
              <a:rPr lang="en-US" sz="2800" dirty="0" smtClean="0"/>
              <a:t> with X, then X built into VM and you just need to add your own code and run</a:t>
            </a:r>
          </a:p>
          <a:p>
            <a:pPr lvl="1"/>
            <a:r>
              <a:rPr lang="en-US" sz="2400" b="1" dirty="0" smtClean="0"/>
              <a:t>Generalized worker role </a:t>
            </a:r>
            <a:r>
              <a:rPr lang="en-US" sz="2400" dirty="0" smtClean="0"/>
              <a:t>builds in I/O and scheduling</a:t>
            </a:r>
          </a:p>
          <a:p>
            <a:r>
              <a:rPr lang="en-US" sz="2800" dirty="0" smtClean="0"/>
              <a:t>FG will take capabilities – MPI, MapReduce, Workflow .. – and offer as </a:t>
            </a:r>
            <a:r>
              <a:rPr lang="en-US" sz="2800" b="1" dirty="0" smtClean="0"/>
              <a:t>roles</a:t>
            </a:r>
            <a:r>
              <a:rPr lang="en-US" sz="2800" dirty="0" smtClean="0"/>
              <a:t> or </a:t>
            </a:r>
            <a:r>
              <a:rPr lang="en-US" sz="2800" b="1" dirty="0" err="1" smtClean="0"/>
              <a:t>aaS</a:t>
            </a:r>
            <a:r>
              <a:rPr lang="en-US" sz="2800" b="1" dirty="0" smtClean="0"/>
              <a:t> </a:t>
            </a:r>
            <a:r>
              <a:rPr lang="en-US" sz="2800" dirty="0" smtClean="0"/>
              <a:t>(or both)</a:t>
            </a:r>
          </a:p>
          <a:p>
            <a:r>
              <a:rPr lang="en-US" sz="2800" dirty="0" smtClean="0"/>
              <a:t>Perhaps workflow has a controller  </a:t>
            </a:r>
            <a:r>
              <a:rPr lang="en-US" sz="2800" dirty="0" err="1" smtClean="0"/>
              <a:t>aaS</a:t>
            </a:r>
            <a:r>
              <a:rPr lang="en-US" sz="2800" dirty="0" smtClean="0"/>
              <a:t> with graphical design tool while runtime packaged in a role?</a:t>
            </a:r>
          </a:p>
          <a:p>
            <a:r>
              <a:rPr lang="en-US" sz="2800" dirty="0" smtClean="0"/>
              <a:t>Package parallelism as a virtual cluster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57400"/>
            <a:ext cx="3657600" cy="2407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List of Services Offered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435618"/>
              </p:ext>
            </p:extLst>
          </p:nvPr>
        </p:nvGraphicFramePr>
        <p:xfrm>
          <a:off x="457200" y="16002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7772400" y="1447800"/>
            <a:ext cx="12799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User</a:t>
            </a:r>
            <a:endParaRPr lang="en-US" sz="2400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447800"/>
            <a:ext cx="6934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i="1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FutureGrid</a:t>
            </a:r>
            <a:endParaRPr lang="en-US" sz="2400" i="1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391400" y="1596464"/>
            <a:ext cx="304800" cy="1561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1733-96BD-0C43-A6FC-2A7578DC7533}" type="datetime1">
              <a:rPr lang="en-US" smtClean="0"/>
              <a:t>8/4/2012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8B87-E7C0-334D-BEA7-32F58CF945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Science Computing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56" y="762000"/>
            <a:ext cx="9151856" cy="4525963"/>
          </a:xfrm>
        </p:spPr>
        <p:txBody>
          <a:bodyPr/>
          <a:lstStyle/>
          <a:p>
            <a:r>
              <a:rPr lang="en-US" sz="2400" b="1" dirty="0" smtClean="0"/>
              <a:t>Large Scale Supercomputers </a:t>
            </a:r>
            <a:r>
              <a:rPr lang="en-US" sz="2400" dirty="0" smtClean="0"/>
              <a:t>– Multicore nodes linked by high performance low latency network</a:t>
            </a:r>
          </a:p>
          <a:p>
            <a:pPr lvl="1"/>
            <a:r>
              <a:rPr lang="en-US" sz="2400" dirty="0" smtClean="0"/>
              <a:t>Increasingly with GPU enhancement</a:t>
            </a:r>
          </a:p>
          <a:p>
            <a:pPr lvl="1"/>
            <a:r>
              <a:rPr lang="en-US" sz="2400" dirty="0" smtClean="0"/>
              <a:t>Suitable for highly parallel simulations</a:t>
            </a:r>
          </a:p>
          <a:p>
            <a:r>
              <a:rPr lang="en-US" sz="2400" b="1" dirty="0" smtClean="0"/>
              <a:t>High Throughput Systems </a:t>
            </a:r>
            <a:r>
              <a:rPr lang="en-US" sz="2400" dirty="0" smtClean="0"/>
              <a:t>such as European Grid Initiative EGI or Open Science Grid OSG typically aimed at pleasingly parallel jobs</a:t>
            </a:r>
          </a:p>
          <a:p>
            <a:pPr lvl="1"/>
            <a:r>
              <a:rPr lang="en-US" sz="2400" dirty="0" smtClean="0"/>
              <a:t>Can use “cycle stealing”</a:t>
            </a:r>
          </a:p>
          <a:p>
            <a:pPr lvl="1"/>
            <a:r>
              <a:rPr lang="en-US" sz="2400" dirty="0" smtClean="0"/>
              <a:t>Classic example is </a:t>
            </a:r>
            <a:r>
              <a:rPr lang="en-US" sz="2400" b="1" dirty="0" smtClean="0"/>
              <a:t>LHC data analysis </a:t>
            </a:r>
          </a:p>
          <a:p>
            <a:r>
              <a:rPr lang="en-US" sz="2400" b="1" dirty="0" smtClean="0"/>
              <a:t>Grids</a:t>
            </a:r>
            <a:r>
              <a:rPr lang="en-US" sz="2400" dirty="0" smtClean="0"/>
              <a:t> federate resources as in EGI/OSG or enable convenient access to multiple backend systems including supercomputers</a:t>
            </a:r>
          </a:p>
          <a:p>
            <a:pPr lvl="1"/>
            <a:r>
              <a:rPr lang="en-US" sz="2400" b="1" dirty="0" smtClean="0"/>
              <a:t>Portals</a:t>
            </a:r>
            <a:r>
              <a:rPr lang="en-US" sz="2400" dirty="0" smtClean="0"/>
              <a:t> make access convenient and </a:t>
            </a:r>
          </a:p>
          <a:p>
            <a:pPr lvl="1"/>
            <a:r>
              <a:rPr lang="en-US" sz="2400" b="1" dirty="0" smtClean="0"/>
              <a:t>Workflow</a:t>
            </a:r>
            <a:r>
              <a:rPr lang="en-US" sz="2400" dirty="0" smtClean="0"/>
              <a:t> integrates multiple processes into a single job</a:t>
            </a:r>
          </a:p>
          <a:p>
            <a:r>
              <a:rPr lang="en-US" sz="2400" dirty="0" smtClean="0"/>
              <a:t>Specialized </a:t>
            </a:r>
            <a:r>
              <a:rPr lang="en-US" sz="2400" b="1" dirty="0" smtClean="0"/>
              <a:t>visualization</a:t>
            </a:r>
            <a:r>
              <a:rPr lang="en-US" sz="2400" dirty="0" smtClean="0"/>
              <a:t>, </a:t>
            </a:r>
            <a:r>
              <a:rPr lang="en-US" sz="2400" b="1" dirty="0" smtClean="0"/>
              <a:t>shared memory parallelization </a:t>
            </a:r>
            <a:r>
              <a:rPr lang="en-US" sz="2400" dirty="0" smtClean="0"/>
              <a:t>etc. </a:t>
            </a:r>
            <a:r>
              <a:rPr lang="en-US" sz="2400" dirty="0"/>
              <a:t>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 smtClean="0"/>
              <a:t>Clouds and Grids/HPC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7150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Synchronization/communication Performance</a:t>
            </a:r>
            <a:br>
              <a:rPr lang="en-US" sz="2800" dirty="0" smtClean="0"/>
            </a:br>
            <a:r>
              <a:rPr lang="en-US" sz="2800" b="1" dirty="0" smtClean="0"/>
              <a:t>Grids &gt; Clouds &gt; Classic HPC Systems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Clouds naturally execute effectively Grid workloads but are less clear for closely coupled HPC applications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Service Oriented Architectures portals </a:t>
            </a:r>
            <a:r>
              <a:rPr lang="en-US" sz="2800" dirty="0" smtClean="0"/>
              <a:t>and </a:t>
            </a:r>
            <a:r>
              <a:rPr lang="en-US" sz="2800" b="1" dirty="0" smtClean="0"/>
              <a:t>workflow </a:t>
            </a:r>
            <a:r>
              <a:rPr lang="en-US" sz="2800" dirty="0" smtClean="0"/>
              <a:t>appear to work similarly in both grids and clouds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May be for immediate future, science supported by a mixture of</a:t>
            </a:r>
          </a:p>
          <a:p>
            <a:pPr lvl="1">
              <a:spcBef>
                <a:spcPts val="300"/>
              </a:spcBef>
            </a:pPr>
            <a:r>
              <a:rPr lang="en-US" sz="2400" b="1" dirty="0" smtClean="0"/>
              <a:t>Clouds</a:t>
            </a:r>
            <a:r>
              <a:rPr lang="en-US" sz="2400" dirty="0" smtClean="0"/>
              <a:t> – some practical differences between private and public clouds – size and software</a:t>
            </a:r>
          </a:p>
          <a:p>
            <a:pPr lvl="1">
              <a:spcBef>
                <a:spcPts val="300"/>
              </a:spcBef>
            </a:pPr>
            <a:r>
              <a:rPr lang="en-US" sz="2400" b="1" dirty="0" smtClean="0"/>
              <a:t>High Throughput Systems </a:t>
            </a:r>
            <a:r>
              <a:rPr lang="en-US" sz="2400" dirty="0" smtClean="0"/>
              <a:t>(moving to clouds  as convenient)</a:t>
            </a:r>
          </a:p>
          <a:p>
            <a:pPr lvl="1">
              <a:spcBef>
                <a:spcPts val="300"/>
              </a:spcBef>
            </a:pPr>
            <a:r>
              <a:rPr lang="en-US" sz="2400" b="1" dirty="0" smtClean="0"/>
              <a:t>Grids</a:t>
            </a:r>
            <a:r>
              <a:rPr lang="en-US" sz="2400" dirty="0" smtClean="0"/>
              <a:t> for distributed data and access</a:t>
            </a:r>
          </a:p>
          <a:p>
            <a:pPr lvl="1">
              <a:spcBef>
                <a:spcPts val="300"/>
              </a:spcBef>
            </a:pPr>
            <a:r>
              <a:rPr lang="en-US" sz="2400" b="1" dirty="0" smtClean="0"/>
              <a:t>Supercomputers</a:t>
            </a:r>
            <a:r>
              <a:rPr lang="en-US" sz="2400" dirty="0" smtClean="0"/>
              <a:t> (“MPI Engines”) going to exascale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32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What Applications work in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497" y="609600"/>
            <a:ext cx="9042991" cy="5715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 smtClean="0"/>
              <a:t>Pleasingly parallel </a:t>
            </a:r>
            <a:r>
              <a:rPr lang="en-US" sz="2800" dirty="0" smtClean="0"/>
              <a:t>applications of all sorts with roughly independent data or spawning independent simulations</a:t>
            </a:r>
          </a:p>
          <a:p>
            <a:pPr lvl="1">
              <a:spcBef>
                <a:spcPts val="200"/>
              </a:spcBef>
            </a:pPr>
            <a:r>
              <a:rPr lang="en-US" sz="2400" b="1" dirty="0" smtClean="0"/>
              <a:t>Long tail </a:t>
            </a:r>
            <a:r>
              <a:rPr lang="en-US" sz="2400" dirty="0" smtClean="0"/>
              <a:t>of science and integration of distributed sensors</a:t>
            </a:r>
          </a:p>
          <a:p>
            <a:pPr>
              <a:spcBef>
                <a:spcPts val="200"/>
              </a:spcBef>
            </a:pPr>
            <a:r>
              <a:rPr lang="en-US" sz="2800" b="1" dirty="0" smtClean="0"/>
              <a:t>Commercial and Science Data analytics </a:t>
            </a:r>
            <a:r>
              <a:rPr lang="en-US" sz="2800" dirty="0" smtClean="0"/>
              <a:t>that can use MapReduce </a:t>
            </a:r>
            <a:r>
              <a:rPr lang="en-US" sz="2800" b="1" dirty="0" smtClean="0"/>
              <a:t>(</a:t>
            </a:r>
            <a:r>
              <a:rPr lang="en-US" sz="2800" dirty="0" smtClean="0"/>
              <a:t>some of such apps) or its</a:t>
            </a:r>
            <a:r>
              <a:rPr lang="en-US" sz="2800" b="1" dirty="0" smtClean="0"/>
              <a:t> iterative </a:t>
            </a:r>
            <a:r>
              <a:rPr lang="en-US" sz="2800" dirty="0" smtClean="0"/>
              <a:t>variants (most</a:t>
            </a:r>
            <a:r>
              <a:rPr lang="en-US" sz="2800" dirty="0"/>
              <a:t> </a:t>
            </a:r>
            <a:r>
              <a:rPr lang="en-US" sz="2800" dirty="0" smtClean="0"/>
              <a:t>other data analytics apps)</a:t>
            </a:r>
          </a:p>
          <a:p>
            <a:pPr>
              <a:spcBef>
                <a:spcPts val="200"/>
              </a:spcBef>
            </a:pPr>
            <a:r>
              <a:rPr lang="en-US" sz="2800" b="1" dirty="0" smtClean="0"/>
              <a:t>Which science applications are using clouds</a:t>
            </a:r>
            <a:r>
              <a:rPr lang="en-US" sz="2800" dirty="0" smtClean="0"/>
              <a:t>? 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/>
              <a:t>Many demonstrations –Conferences, OOI, HEP ….</a:t>
            </a:r>
          </a:p>
          <a:p>
            <a:pPr lvl="1">
              <a:spcBef>
                <a:spcPts val="200"/>
              </a:spcBef>
            </a:pPr>
            <a:r>
              <a:rPr lang="en-US" sz="2400" b="1" dirty="0" smtClean="0"/>
              <a:t>Venus-C </a:t>
            </a:r>
            <a:r>
              <a:rPr lang="en-US" sz="2400" dirty="0" smtClean="0"/>
              <a:t>(Azure in Europe): 27 applications </a:t>
            </a:r>
            <a:r>
              <a:rPr lang="en-US" sz="2400" b="1" dirty="0" smtClean="0"/>
              <a:t>not using </a:t>
            </a:r>
            <a:r>
              <a:rPr lang="en-US" sz="2400" dirty="0" smtClean="0"/>
              <a:t>Scheduler, Workflow or MapReduce (except roll your own)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/>
              <a:t>50% of applications on</a:t>
            </a:r>
            <a:r>
              <a:rPr lang="en-US" sz="2400" b="1" dirty="0" smtClean="0"/>
              <a:t> FutureGrid </a:t>
            </a:r>
            <a:r>
              <a:rPr lang="en-US" sz="2400" dirty="0" smtClean="0"/>
              <a:t>are from Life Science but there is more computer science than total applications 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/>
              <a:t>Locally </a:t>
            </a:r>
            <a:r>
              <a:rPr lang="en-US" sz="2400" b="1" dirty="0" smtClean="0"/>
              <a:t>Lilly</a:t>
            </a:r>
            <a:r>
              <a:rPr lang="en-US" sz="2400" dirty="0" smtClean="0"/>
              <a:t> corporation is major commercial cloud user (for drug discovery) but Biology department is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00" y="0"/>
            <a:ext cx="8229600" cy="1143000"/>
          </a:xfrm>
        </p:spPr>
        <p:txBody>
          <a:bodyPr/>
          <a:lstStyle/>
          <a:p>
            <a:r>
              <a:rPr lang="en-US" dirty="0" smtClean="0"/>
              <a:t>4 Forms of 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Canvas 17"/>
          <p:cNvGrpSpPr/>
          <p:nvPr/>
        </p:nvGrpSpPr>
        <p:grpSpPr>
          <a:xfrm>
            <a:off x="10493" y="1001387"/>
            <a:ext cx="9159814" cy="5105867"/>
            <a:chOff x="0" y="0"/>
            <a:chExt cx="6191250" cy="2872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6191250" cy="28720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(a) Map Only</a:t>
              </a:r>
              <a:endParaRPr lang="en-US" sz="2400" b="1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(c) Iterative MapReduce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28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88648" y="592084"/>
              <a:ext cx="1621694" cy="1252943"/>
              <a:chOff x="4697170" y="1719596"/>
              <a:chExt cx="1622044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05819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32474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67247" y="539684"/>
              <a:ext cx="1564537" cy="1366075"/>
              <a:chOff x="4658943" y="1765169"/>
              <a:chExt cx="1564875" cy="1435231"/>
            </a:xfrm>
          </p:grpSpPr>
          <p:sp>
            <p:nvSpPr>
              <p:cNvPr id="51" name="Arc 50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6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TextBox 48"/>
              <p:cNvSpPr txBox="1"/>
              <p:nvPr/>
            </p:nvSpPr>
            <p:spPr>
              <a:xfrm>
                <a:off x="4658943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78126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Iterations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Output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Arc 19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r>
                <a:rPr lang="en-US" sz="1800" kern="1200" baseline="-250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ij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5869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BLAST Analysis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Parametric sweep</a:t>
              </a: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Pleasingly Parallel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58511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High Energy Physics (HEP) Histograms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Distributed search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0603"/>
              <a:ext cx="1383363" cy="59419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Classic MPI</a:t>
              </a: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PDE Solvers and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particle dynamics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2508846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Domain of MapReduce and Iterative </a:t>
              </a: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Extensions</a:t>
              </a:r>
            </a:p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Science Clouds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2507092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MPI</a:t>
              </a:r>
              <a:endParaRPr lang="en-US" sz="1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Times New Roman"/>
                </a:rPr>
                <a:t>E</a:t>
              </a:r>
              <a:r>
                <a:rPr lang="en-US" sz="1400" b="1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xascale</a:t>
              </a:r>
              <a:endParaRPr lang="en-US" sz="1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08035" y="2692336"/>
              <a:ext cx="29507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2683268"/>
              <a:ext cx="28140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58814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Expectation maximization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Clustering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e.g.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Kmeans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Linear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Algebra</a:t>
              </a:r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,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Page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Rank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 descr="C:\Users\Geoffrey Fox\Downloads\haixu_100K_K6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6"/>
          <a:stretch/>
        </p:blipFill>
        <p:spPr bwMode="auto">
          <a:xfrm>
            <a:off x="0" y="-2866"/>
            <a:ext cx="9067800" cy="68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1752600"/>
            <a:ext cx="3505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Intermediate step in DA-PWC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With 6 clusters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MDS used to project from high dimensional to 3D space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5" y="44196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Each of 100K points is a sequence. Clusters are Fungi families. 140 Clusters at end of iteration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N=100K points is 10^5 core hours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257778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Scales between O(N) and O(N</a:t>
            </a:r>
            <a:r>
              <a:rPr lang="en-US" sz="2000" baseline="30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pPr lvl="1"/>
            <a:r>
              <a:rPr lang="en-US" sz="2100" dirty="0" smtClean="0">
                <a:cs typeface="Times New Roman" pitchFamily="18" charset="0"/>
              </a:rPr>
              <a:t>June 27 2012: 225 Projects, 920 users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51" y="7620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(need to generalize)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(Dryad),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Either statically or dynamically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~4400 distributed cores with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dedicated network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596432"/>
              </p:ext>
            </p:extLst>
          </p:nvPr>
        </p:nvGraphicFramePr>
        <p:xfrm>
          <a:off x="838200" y="1083310"/>
          <a:ext cx="7848598" cy="4860290"/>
        </p:xfrm>
        <a:graphic>
          <a:graphicData uri="http://schemas.openxmlformats.org/drawingml/2006/table">
            <a:tbl>
              <a:tblPr/>
              <a:tblGrid>
                <a:gridCol w="1162171"/>
                <a:gridCol w="1162171"/>
                <a:gridCol w="699272"/>
                <a:gridCol w="633286"/>
                <a:gridCol w="736744"/>
                <a:gridCol w="863422"/>
                <a:gridCol w="863423"/>
                <a:gridCol w="623231"/>
                <a:gridCol w="1104878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 CPU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192+ 14336 GPU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? 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1536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03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Cores 4384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225 </a:t>
            </a:r>
            <a:r>
              <a:rPr lang="en-US" sz="2800" dirty="0" smtClean="0"/>
              <a:t>approved projects (~920 users) June 27 2012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USA, China, India, Pakistan, lots of European countries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Industry, Government, Academia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(8%)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small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(3%)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from Open Grid Forum OGF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(31%)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 highlighted (18%), Non Life Science (13%)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(47%)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(27%)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(TIS, TAS),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3048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t="30814" r="26054" b="6304"/>
          <a:stretch/>
        </p:blipFill>
        <p:spPr bwMode="auto">
          <a:xfrm>
            <a:off x="30294" y="0"/>
            <a:ext cx="84497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FutureGrid Technologies and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524000"/>
            <a:ext cx="2667000" cy="457200"/>
          </a:xfrm>
        </p:spPr>
        <p:txBody>
          <a:bodyPr/>
          <a:lstStyle/>
          <a:p>
            <a:r>
              <a:rPr lang="en-US" dirty="0" smtClean="0"/>
              <a:t>220 Projects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79365114"/>
              </p:ext>
            </p:extLst>
          </p:nvPr>
        </p:nvGraphicFramePr>
        <p:xfrm>
          <a:off x="-10633" y="1295400"/>
          <a:ext cx="6096000" cy="502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79264912"/>
              </p:ext>
            </p:extLst>
          </p:nvPr>
        </p:nvGraphicFramePr>
        <p:xfrm>
          <a:off x="4572000" y="2514600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30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1" descr="Screen shot 2012-06-13 at 11.28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58" y="1303338"/>
            <a:ext cx="4487862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-5508" y="126835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GPU’s in Cloud: Xen PCI </a:t>
            </a:r>
            <a:r>
              <a:rPr lang="en-US" dirty="0" err="1">
                <a:latin typeface="Calibri" charset="0"/>
              </a:rPr>
              <a:t>Passthrough</a:t>
            </a:r>
            <a:endParaRPr lang="en-US" dirty="0">
              <a:latin typeface="Calibri" charset="0"/>
            </a:endParaRPr>
          </a:p>
        </p:txBody>
      </p:sp>
      <p:sp>
        <p:nvSpPr>
          <p:cNvPr id="17410" name="Content Placeholder 9"/>
          <p:cNvSpPr>
            <a:spLocks noGrp="1"/>
          </p:cNvSpPr>
          <p:nvPr>
            <p:ph sz="half" idx="1"/>
          </p:nvPr>
        </p:nvSpPr>
        <p:spPr>
          <a:xfrm>
            <a:off x="24788" y="1143000"/>
            <a:ext cx="4969435" cy="452596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Pass through the </a:t>
            </a:r>
            <a:r>
              <a:rPr lang="en-US" dirty="0" smtClean="0">
                <a:latin typeface="Calibri" charset="0"/>
              </a:rPr>
              <a:t>PCI-E GPU device to </a:t>
            </a:r>
            <a:r>
              <a:rPr lang="en-US" dirty="0" err="1" smtClean="0">
                <a:latin typeface="Calibri" charset="0"/>
              </a:rPr>
              <a:t>DomU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Use </a:t>
            </a:r>
            <a:r>
              <a:rPr lang="en-US" dirty="0" err="1" smtClean="0">
                <a:latin typeface="Calibri" charset="0"/>
              </a:rPr>
              <a:t>Nvidia</a:t>
            </a:r>
            <a:r>
              <a:rPr lang="en-US" dirty="0" smtClean="0">
                <a:latin typeface="Calibri" charset="0"/>
              </a:rPr>
              <a:t> Tesla CUDA programming model</a:t>
            </a:r>
          </a:p>
          <a:p>
            <a:r>
              <a:rPr lang="en-US" dirty="0" smtClean="0">
                <a:latin typeface="Calibri" charset="0"/>
              </a:rPr>
              <a:t>Work at </a:t>
            </a:r>
            <a:r>
              <a:rPr lang="en-US" b="1" dirty="0" smtClean="0">
                <a:latin typeface="Calibri" charset="0"/>
              </a:rPr>
              <a:t>ISI East </a:t>
            </a:r>
            <a:r>
              <a:rPr lang="en-US" dirty="0" smtClean="0">
                <a:latin typeface="Calibri" charset="0"/>
              </a:rPr>
              <a:t>(USC)</a:t>
            </a:r>
          </a:p>
          <a:p>
            <a:r>
              <a:rPr lang="en-US" dirty="0" smtClean="0">
                <a:latin typeface="Calibri" charset="0"/>
              </a:rPr>
              <a:t>Intel </a:t>
            </a:r>
            <a:r>
              <a:rPr lang="en-US" dirty="0">
                <a:latin typeface="Calibri" charset="0"/>
              </a:rPr>
              <a:t>VT-d or AMD IOMMU </a:t>
            </a:r>
            <a:r>
              <a:rPr lang="en-US" dirty="0" smtClean="0">
                <a:latin typeface="Calibri" charset="0"/>
              </a:rPr>
              <a:t>extensions</a:t>
            </a:r>
          </a:p>
          <a:p>
            <a:r>
              <a:rPr lang="en-US" dirty="0">
                <a:latin typeface="Calibri" charset="0"/>
              </a:rPr>
              <a:t>Xen </a:t>
            </a:r>
            <a:r>
              <a:rPr lang="en-US" dirty="0" err="1">
                <a:latin typeface="Calibri" charset="0"/>
              </a:rPr>
              <a:t>pci</a:t>
            </a:r>
            <a:r>
              <a:rPr lang="en-US" dirty="0">
                <a:latin typeface="Calibri" charset="0"/>
              </a:rPr>
              <a:t>-back 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FutureGrid “delta” has16 192GB memory nodes each with 2 GPU’s (</a:t>
            </a:r>
            <a:r>
              <a:rPr lang="en-US" dirty="0"/>
              <a:t>Tesla C2075 - </a:t>
            </a:r>
            <a:r>
              <a:rPr lang="en-US" dirty="0" smtClean="0"/>
              <a:t>6GB)</a:t>
            </a:r>
            <a:endParaRPr lang="en-US" dirty="0">
              <a:latin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898989"/>
                </a:solidFill>
                <a:latin typeface="Calibri" charset="0"/>
              </a:rPr>
              <a:t>http://futuregrid.org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21FDFC-5F09-6E4F-9CE1-93D46BEA39A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2144" y="6139805"/>
            <a:ext cx="1215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GPU1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96500" y="6125517"/>
            <a:ext cx="1215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GPU2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26299" y="6135238"/>
            <a:ext cx="1215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GPU3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10-Point Star 3"/>
          <p:cNvSpPr/>
          <p:nvPr/>
        </p:nvSpPr>
        <p:spPr>
          <a:xfrm>
            <a:off x="5579100" y="1303338"/>
            <a:ext cx="860700" cy="44305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CUDA</a:t>
            </a:r>
            <a:endParaRPr lang="en-US" sz="1400" dirty="0"/>
          </a:p>
        </p:txBody>
      </p:sp>
      <p:sp>
        <p:nvSpPr>
          <p:cNvPr id="12" name="10-Point Star 11"/>
          <p:cNvSpPr/>
          <p:nvPr/>
        </p:nvSpPr>
        <p:spPr>
          <a:xfrm>
            <a:off x="6614880" y="1307527"/>
            <a:ext cx="860700" cy="44305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CUDA</a:t>
            </a:r>
            <a:endParaRPr lang="en-US" sz="1400" dirty="0"/>
          </a:p>
        </p:txBody>
      </p:sp>
      <p:sp>
        <p:nvSpPr>
          <p:cNvPr id="13" name="10-Point Star 12"/>
          <p:cNvSpPr/>
          <p:nvPr/>
        </p:nvSpPr>
        <p:spPr>
          <a:xfrm>
            <a:off x="7570544" y="1273507"/>
            <a:ext cx="860700" cy="44305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77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FutureGrid Tutorials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38200"/>
            <a:ext cx="4191000" cy="6019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Cloud Provisioning Platforms</a:t>
            </a:r>
          </a:p>
          <a:p>
            <a:r>
              <a:rPr lang="en-US" sz="1400" dirty="0" smtClean="0"/>
              <a:t>Using </a:t>
            </a:r>
            <a:r>
              <a:rPr lang="en-US" sz="1400" dirty="0"/>
              <a:t>Nimbus on FutureGrid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Nimbus </a:t>
            </a:r>
            <a:r>
              <a:rPr lang="en-US" sz="1400" dirty="0"/>
              <a:t>One-click Cluster </a:t>
            </a:r>
            <a:r>
              <a:rPr lang="en-US" sz="1400" dirty="0" smtClean="0"/>
              <a:t>Guide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Using </a:t>
            </a:r>
            <a:r>
              <a:rPr lang="en-US" sz="1400" dirty="0"/>
              <a:t>OpenStack Nova on FutureGrid </a:t>
            </a:r>
            <a:r>
              <a:rPr lang="en-US" sz="1400" dirty="0" smtClean="0"/>
              <a:t>Using </a:t>
            </a:r>
            <a:r>
              <a:rPr lang="en-US" sz="1400" dirty="0"/>
              <a:t>Eucalyptus on FutureGrid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Connecting </a:t>
            </a:r>
            <a:r>
              <a:rPr lang="en-US" sz="1400" dirty="0"/>
              <a:t>private network VMs across Nimbus clusters using ViNe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Using </a:t>
            </a:r>
            <a:r>
              <a:rPr lang="en-US" sz="1400" dirty="0"/>
              <a:t>the Grid Appliance to run FutureGrid Cloud Clients [novice</a:t>
            </a:r>
            <a:r>
              <a:rPr lang="en-US" sz="1400" dirty="0" smtClean="0"/>
              <a:t>]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Cloud Run-time Platforms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/>
              <a:t>Hadoop as a batch job using MyHadoop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 err="1"/>
              <a:t>SalsaHadoop</a:t>
            </a:r>
            <a:r>
              <a:rPr lang="en-US" sz="1400" dirty="0"/>
              <a:t> (one-click Hadoop) on HPC environment [beginner]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/>
              <a:t>Twister on HPC </a:t>
            </a:r>
            <a:r>
              <a:rPr lang="en-US" sz="1400" dirty="0" smtClean="0"/>
              <a:t>environment</a:t>
            </a:r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smtClean="0"/>
              <a:t>Running </a:t>
            </a:r>
            <a:r>
              <a:rPr lang="en-US" sz="1400" dirty="0" err="1"/>
              <a:t>SalsaHadoop</a:t>
            </a:r>
            <a:r>
              <a:rPr lang="en-US" sz="1400" dirty="0"/>
              <a:t> on </a:t>
            </a:r>
            <a:r>
              <a:rPr lang="en-US" sz="1400" dirty="0" smtClean="0"/>
              <a:t>Eucalyptus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FG-Twister on Eucalyptus 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One-click Hadoop </a:t>
            </a:r>
            <a:r>
              <a:rPr lang="en-US" sz="1400" dirty="0" err="1"/>
              <a:t>WordCount</a:t>
            </a:r>
            <a:r>
              <a:rPr lang="en-US" sz="1400" dirty="0"/>
              <a:t> on Eucalyptus [beginner]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/>
              <a:t>One-click Twister K-means on </a:t>
            </a:r>
            <a:r>
              <a:rPr lang="en-US" sz="1400" dirty="0" smtClean="0"/>
              <a:t>Eucalyptus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Image </a:t>
            </a:r>
            <a:r>
              <a:rPr lang="en-US" sz="1400" dirty="0">
                <a:solidFill>
                  <a:srgbClr val="FF0000"/>
                </a:solidFill>
              </a:rPr>
              <a:t>Management and </a:t>
            </a:r>
            <a:r>
              <a:rPr lang="en-US" sz="1400" dirty="0" smtClean="0">
                <a:solidFill>
                  <a:srgbClr val="FF0000"/>
                </a:solidFill>
              </a:rPr>
              <a:t>Rain</a:t>
            </a:r>
          </a:p>
          <a:p>
            <a:r>
              <a:rPr lang="en-US" sz="1400" dirty="0" smtClean="0"/>
              <a:t>Using </a:t>
            </a:r>
            <a:r>
              <a:rPr lang="en-US" sz="1400" dirty="0"/>
              <a:t>Image Management and Rain [novice</a:t>
            </a:r>
            <a:r>
              <a:rPr lang="en-US" sz="1400" dirty="0" smtClean="0"/>
              <a:t>]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Storage</a:t>
            </a:r>
          </a:p>
          <a:p>
            <a:r>
              <a:rPr lang="en-US" sz="1400" dirty="0" smtClean="0"/>
              <a:t>Using </a:t>
            </a:r>
            <a:r>
              <a:rPr lang="en-US" sz="1400" dirty="0"/>
              <a:t>HPSS from FutureGrid [novice]</a:t>
            </a:r>
          </a:p>
          <a:p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914400"/>
            <a:ext cx="4876800" cy="5791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Educational Grid Virtual Appliances</a:t>
            </a:r>
          </a:p>
          <a:p>
            <a:r>
              <a:rPr lang="en-US" sz="1400" dirty="0"/>
              <a:t> Running a Grid Appliance on your </a:t>
            </a:r>
            <a:r>
              <a:rPr lang="en-US" sz="1400" dirty="0" smtClean="0"/>
              <a:t>desktop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 Grid Appliance on </a:t>
            </a:r>
            <a:r>
              <a:rPr lang="en-US" sz="1400" dirty="0" smtClean="0"/>
              <a:t>FutureGrid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an OpenStack virtual appliance on </a:t>
            </a:r>
            <a:r>
              <a:rPr lang="en-US" sz="1400" dirty="0" smtClean="0"/>
              <a:t>FutureGrid</a:t>
            </a:r>
            <a:endParaRPr lang="en-US" sz="1400" dirty="0"/>
          </a:p>
          <a:p>
            <a:r>
              <a:rPr lang="en-US" sz="1400" dirty="0" smtClean="0"/>
              <a:t>Running </a:t>
            </a:r>
            <a:r>
              <a:rPr lang="en-US" sz="1400" dirty="0"/>
              <a:t>Condor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MPI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Hadoop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Deploying </a:t>
            </a:r>
            <a:r>
              <a:rPr lang="en-US" sz="1400" dirty="0"/>
              <a:t>virtual private Grid Appliance clusters using Nimbus </a:t>
            </a:r>
            <a:endParaRPr lang="en-US" sz="1400" dirty="0" smtClean="0"/>
          </a:p>
          <a:p>
            <a:r>
              <a:rPr lang="en-US" sz="1400" dirty="0" smtClean="0"/>
              <a:t>Building </a:t>
            </a:r>
            <a:r>
              <a:rPr lang="en-US" sz="1400" dirty="0"/>
              <a:t>an educational appliance from Ubuntu 10.04 </a:t>
            </a:r>
            <a:endParaRPr lang="en-US" sz="1400" dirty="0" smtClean="0"/>
          </a:p>
          <a:p>
            <a:r>
              <a:rPr lang="en-US" sz="1400" dirty="0" smtClean="0"/>
              <a:t>Customizing </a:t>
            </a:r>
            <a:r>
              <a:rPr lang="en-US" sz="1400" dirty="0"/>
              <a:t>and registering Grid Appliance images using Eucalyptus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High Performance Computing</a:t>
            </a:r>
          </a:p>
          <a:p>
            <a:r>
              <a:rPr lang="en-US" sz="1400" dirty="0"/>
              <a:t> Basic High Performance Computing </a:t>
            </a:r>
            <a:endParaRPr lang="en-US" sz="1400" dirty="0" smtClean="0"/>
          </a:p>
          <a:p>
            <a:r>
              <a:rPr lang="en-US" sz="1400" dirty="0" smtClean="0"/>
              <a:t>Running </a:t>
            </a:r>
            <a:r>
              <a:rPr lang="en-US" sz="1400" dirty="0"/>
              <a:t>Hadoop as a batch job using MyHadoop </a:t>
            </a:r>
          </a:p>
          <a:p>
            <a:r>
              <a:rPr lang="en-US" sz="1400" dirty="0" smtClean="0"/>
              <a:t>Performance </a:t>
            </a:r>
            <a:r>
              <a:rPr lang="en-US" sz="1400" dirty="0"/>
              <a:t>Analysis with </a:t>
            </a:r>
            <a:r>
              <a:rPr lang="en-US" sz="1400" dirty="0" err="1"/>
              <a:t>Vampir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Instrumentation </a:t>
            </a:r>
            <a:r>
              <a:rPr lang="en-US" sz="1400" dirty="0"/>
              <a:t>and tracing with </a:t>
            </a:r>
            <a:r>
              <a:rPr lang="en-US" sz="1400" dirty="0" err="1" smtClean="0"/>
              <a:t>VampirTrace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Experiment Management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/>
              <a:t>    Running interactive experiments [novice]</a:t>
            </a:r>
          </a:p>
          <a:p>
            <a:r>
              <a:rPr lang="en-US" sz="1400" dirty="0"/>
              <a:t>    Running workflow experiments using Pegasus</a:t>
            </a:r>
          </a:p>
          <a:p>
            <a:r>
              <a:rPr lang="en-US" sz="1400" dirty="0"/>
              <a:t>        Pegasus 4.0 on FutureGrid Walkthrough [novice]</a:t>
            </a:r>
          </a:p>
          <a:p>
            <a:r>
              <a:rPr lang="en-US" sz="1400" dirty="0"/>
              <a:t>        Pegasus 4.0 on FutureGrid Tutorial [intermediary]</a:t>
            </a:r>
          </a:p>
          <a:p>
            <a:r>
              <a:rPr lang="en-US" sz="1400" dirty="0"/>
              <a:t>        Pegasus 4.0 on FutureGrid Virtual Cluster [advanced]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6743</TotalTime>
  <Words>1407</Words>
  <Application>Microsoft Office PowerPoint</Application>
  <PresentationFormat>On-screen Show (4:3)</PresentationFormat>
  <Paragraphs>349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Digital Science Center Overview</vt:lpstr>
      <vt:lpstr>FutureGrid key Concepts I</vt:lpstr>
      <vt:lpstr>FutureGrid key Concepts II</vt:lpstr>
      <vt:lpstr>Compute Hardware</vt:lpstr>
      <vt:lpstr>5 Use Types for FutureGrid</vt:lpstr>
      <vt:lpstr>PowerPoint Presentation</vt:lpstr>
      <vt:lpstr>Distribution of FutureGrid Technologies and Areas</vt:lpstr>
      <vt:lpstr>GPU’s in Cloud: Xen PCI Passthrough</vt:lpstr>
      <vt:lpstr>FutureGrid Tutorials</vt:lpstr>
      <vt:lpstr>aaS and Roles/Appliances</vt:lpstr>
      <vt:lpstr>Selected List of Services Offered</vt:lpstr>
      <vt:lpstr>Science Computing Environments</vt:lpstr>
      <vt:lpstr>Clouds and Grids/HPC</vt:lpstr>
      <vt:lpstr>What Applications work in Clouds</vt:lpstr>
      <vt:lpstr>4 Forms of MapReduce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203</cp:revision>
  <dcterms:created xsi:type="dcterms:W3CDTF">2010-11-17T03:44:50Z</dcterms:created>
  <dcterms:modified xsi:type="dcterms:W3CDTF">2012-08-04T12:50:37Z</dcterms:modified>
</cp:coreProperties>
</file>