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 id="2147483673" r:id="rId3"/>
    <p:sldMasterId id="2147483681" r:id="rId4"/>
    <p:sldMasterId id="2147483689" r:id="rId5"/>
    <p:sldMasterId id="2147483697" r:id="rId6"/>
    <p:sldMasterId id="2147483705" r:id="rId7"/>
    <p:sldMasterId id="2147483713" r:id="rId8"/>
    <p:sldMasterId id="2147483735" r:id="rId9"/>
  </p:sldMasterIdLst>
  <p:notesMasterIdLst>
    <p:notesMasterId r:id="rId49"/>
  </p:notesMasterIdLst>
  <p:sldIdLst>
    <p:sldId id="265" r:id="rId10"/>
    <p:sldId id="549" r:id="rId11"/>
    <p:sldId id="298" r:id="rId12"/>
    <p:sldId id="314" r:id="rId13"/>
    <p:sldId id="297" r:id="rId14"/>
    <p:sldId id="316" r:id="rId15"/>
    <p:sldId id="556" r:id="rId16"/>
    <p:sldId id="300" r:id="rId17"/>
    <p:sldId id="302" r:id="rId18"/>
    <p:sldId id="587" r:id="rId19"/>
    <p:sldId id="399" r:id="rId20"/>
    <p:sldId id="482" r:id="rId21"/>
    <p:sldId id="483" r:id="rId22"/>
    <p:sldId id="544" r:id="rId23"/>
    <p:sldId id="456" r:id="rId24"/>
    <p:sldId id="376" r:id="rId25"/>
    <p:sldId id="580" r:id="rId26"/>
    <p:sldId id="581" r:id="rId27"/>
    <p:sldId id="582" r:id="rId28"/>
    <p:sldId id="583" r:id="rId29"/>
    <p:sldId id="584" r:id="rId30"/>
    <p:sldId id="465" r:id="rId31"/>
    <p:sldId id="585" r:id="rId32"/>
    <p:sldId id="588" r:id="rId33"/>
    <p:sldId id="589" r:id="rId34"/>
    <p:sldId id="566" r:id="rId35"/>
    <p:sldId id="568" r:id="rId36"/>
    <p:sldId id="594" r:id="rId37"/>
    <p:sldId id="571" r:id="rId38"/>
    <p:sldId id="593" r:id="rId39"/>
    <p:sldId id="590" r:id="rId40"/>
    <p:sldId id="586" r:id="rId41"/>
    <p:sldId id="570" r:id="rId42"/>
    <p:sldId id="591" r:id="rId43"/>
    <p:sldId id="579" r:id="rId44"/>
    <p:sldId id="592" r:id="rId45"/>
    <p:sldId id="541" r:id="rId46"/>
    <p:sldId id="392" r:id="rId47"/>
    <p:sldId id="462" r:id="rId48"/>
  </p:sldIdLst>
  <p:sldSz cx="9144000" cy="6858000" type="screen4x3"/>
  <p:notesSz cx="6858000" cy="9144000"/>
  <p:custDataLst>
    <p:tags r:id="rId5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87" autoAdjust="0"/>
    <p:restoredTop sz="96086" autoAdjust="0"/>
  </p:normalViewPr>
  <p:slideViewPr>
    <p:cSldViewPr snapToGrid="0" snapToObjects="1">
      <p:cViewPr varScale="1">
        <p:scale>
          <a:sx n="83" d="100"/>
          <a:sy n="83" d="100"/>
        </p:scale>
        <p:origin x="966"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2.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tags" Target="tags/tag1.xml"/><Relationship Id="rId7" Type="http://schemas.openxmlformats.org/officeDocument/2006/relationships/slideMaster" Target="slideMasters/slideMaster6.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1.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heme" Target="theme/theme1.xml"/><Relationship Id="rId5" Type="http://schemas.openxmlformats.org/officeDocument/2006/relationships/slideMaster" Target="slideMasters/slideMaster4.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viewProps" Target="viewProps.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8" Type="http://schemas.openxmlformats.org/officeDocument/2006/relationships/slideMaster" Target="slideMasters/slideMaster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D:\harpdoc\WDAMDS%20sync%20overhead%20analysi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89041516277652"/>
          <c:y val="7.9508492952656301E-2"/>
          <c:w val="0.80091748023576514"/>
          <c:h val="0.64429539368655897"/>
        </c:manualLayout>
      </c:layout>
      <c:scatterChart>
        <c:scatterStyle val="lineMarker"/>
        <c:varyColors val="0"/>
        <c:ser>
          <c:idx val="0"/>
          <c:order val="0"/>
          <c:tx>
            <c:strRef>
              <c:f>Sheet15!$A$3</c:f>
              <c:strCache>
                <c:ptCount val="1"/>
                <c:pt idx="0">
                  <c:v>100K points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Sheet15!$C$3:$C$7</c:f>
              <c:numCache>
                <c:formatCode>General</c:formatCode>
                <c:ptCount val="5"/>
                <c:pt idx="0">
                  <c:v>8</c:v>
                </c:pt>
                <c:pt idx="1">
                  <c:v>16</c:v>
                </c:pt>
                <c:pt idx="2">
                  <c:v>32</c:v>
                </c:pt>
                <c:pt idx="3">
                  <c:v>64</c:v>
                </c:pt>
                <c:pt idx="4">
                  <c:v>128</c:v>
                </c:pt>
              </c:numCache>
            </c:numRef>
          </c:xVal>
          <c:yVal>
            <c:numRef>
              <c:f>Sheet15!$P$3:$P$7</c:f>
              <c:numCache>
                <c:formatCode>0.00</c:formatCode>
                <c:ptCount val="5"/>
                <c:pt idx="0">
                  <c:v>1</c:v>
                </c:pt>
                <c:pt idx="1">
                  <c:v>0.93715810327892402</c:v>
                </c:pt>
                <c:pt idx="2">
                  <c:v>0.91881191173163135</c:v>
                </c:pt>
                <c:pt idx="3">
                  <c:v>0.77461930947020152</c:v>
                </c:pt>
                <c:pt idx="4">
                  <c:v>0.52924930382310365</c:v>
                </c:pt>
              </c:numCache>
            </c:numRef>
          </c:yVal>
          <c:smooth val="0"/>
        </c:ser>
        <c:ser>
          <c:idx val="1"/>
          <c:order val="1"/>
          <c:tx>
            <c:strRef>
              <c:f>Sheet15!$A$8</c:f>
              <c:strCache>
                <c:ptCount val="1"/>
                <c:pt idx="0">
                  <c:v>200K points</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Sheet15!$C$8:$C$10</c:f>
              <c:numCache>
                <c:formatCode>General</c:formatCode>
                <c:ptCount val="3"/>
                <c:pt idx="0">
                  <c:v>32</c:v>
                </c:pt>
                <c:pt idx="1">
                  <c:v>64</c:v>
                </c:pt>
                <c:pt idx="2">
                  <c:v>128</c:v>
                </c:pt>
              </c:numCache>
            </c:numRef>
          </c:xVal>
          <c:yVal>
            <c:numRef>
              <c:f>Sheet15!$P$8:$P$10</c:f>
              <c:numCache>
                <c:formatCode>0.00</c:formatCode>
                <c:ptCount val="3"/>
                <c:pt idx="0">
                  <c:v>1</c:v>
                </c:pt>
                <c:pt idx="1">
                  <c:v>0.87330743298640012</c:v>
                </c:pt>
                <c:pt idx="2">
                  <c:v>0.86648842621075539</c:v>
                </c:pt>
              </c:numCache>
            </c:numRef>
          </c:yVal>
          <c:smooth val="0"/>
        </c:ser>
        <c:ser>
          <c:idx val="2"/>
          <c:order val="2"/>
          <c:tx>
            <c:strRef>
              <c:f>Sheet15!$A$11</c:f>
              <c:strCache>
                <c:ptCount val="1"/>
                <c:pt idx="0">
                  <c:v>300K points</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Sheet15!$C$11:$C$12</c:f>
              <c:numCache>
                <c:formatCode>General</c:formatCode>
                <c:ptCount val="2"/>
                <c:pt idx="0">
                  <c:v>64</c:v>
                </c:pt>
                <c:pt idx="1">
                  <c:v>128</c:v>
                </c:pt>
              </c:numCache>
            </c:numRef>
          </c:xVal>
          <c:yVal>
            <c:numRef>
              <c:f>Sheet15!$P$11:$P$12</c:f>
              <c:numCache>
                <c:formatCode>0.00</c:formatCode>
                <c:ptCount val="2"/>
                <c:pt idx="0">
                  <c:v>1</c:v>
                </c:pt>
                <c:pt idx="1">
                  <c:v>0.85822837846405509</c:v>
                </c:pt>
              </c:numCache>
            </c:numRef>
          </c:yVal>
          <c:smooth val="0"/>
        </c:ser>
        <c:dLbls>
          <c:showLegendKey val="0"/>
          <c:showVal val="0"/>
          <c:showCatName val="0"/>
          <c:showSerName val="0"/>
          <c:showPercent val="0"/>
          <c:showBubbleSize val="0"/>
        </c:dLbls>
        <c:axId val="467197080"/>
        <c:axId val="467196296"/>
      </c:scatterChart>
      <c:valAx>
        <c:axId val="467197080"/>
        <c:scaling>
          <c:orientation val="minMax"/>
          <c:max val="14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Number of Nodes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67196296"/>
        <c:crosses val="autoZero"/>
        <c:crossBetween val="midCat"/>
        <c:majorUnit val="20"/>
      </c:valAx>
      <c:valAx>
        <c:axId val="4671962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Parallel Efficiency</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67197080"/>
        <c:crosses val="autoZero"/>
        <c:crossBetween val="midCat"/>
      </c:valAx>
      <c:spPr>
        <a:noFill/>
        <a:ln>
          <a:noFill/>
        </a:ln>
        <a:effectLst/>
      </c:spPr>
    </c:plotArea>
    <c:legend>
      <c:legendPos val="b"/>
      <c:layout>
        <c:manualLayout>
          <c:xMode val="edge"/>
          <c:yMode val="edge"/>
          <c:x val="4.999989787268809E-2"/>
          <c:y val="0.8799344590596696"/>
          <c:w val="0.89999979574537614"/>
          <c:h val="7.382276637385644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a:noFill/>
    </a:ln>
    <a:effectLst/>
  </c:spPr>
  <c:txPr>
    <a:bodyPr/>
    <a:lstStyle/>
    <a:p>
      <a:pPr>
        <a:defRPr sz="1400">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0.75058</cdr:x>
      <cdr:y>0.79194</cdr:y>
    </cdr:from>
    <cdr:to>
      <cdr:x>0.89468</cdr:x>
      <cdr:y>1</cdr:y>
    </cdr:to>
    <cdr:sp macro="" textlink="">
      <cdr:nvSpPr>
        <cdr:cNvPr id="2" name="TextBox 1"/>
        <cdr:cNvSpPr txBox="1"/>
      </cdr:nvSpPr>
      <cdr:spPr>
        <a:xfrm xmlns:a="http://schemas.openxmlformats.org/drawingml/2006/main">
          <a:off x="4762970" y="348048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10/15/2014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984112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34</a:t>
            </a:fld>
            <a:endParaRPr lang="en-US"/>
          </a:p>
        </p:txBody>
      </p:sp>
    </p:spTree>
    <p:extLst>
      <p:ext uri="{BB962C8B-B14F-4D97-AF65-F5344CB8AC3E}">
        <p14:creationId xmlns:p14="http://schemas.microsoft.com/office/powerpoint/2010/main" val="1730600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5</a:t>
            </a:fld>
            <a:endParaRPr lang="en-US"/>
          </a:p>
        </p:txBody>
      </p:sp>
    </p:spTree>
    <p:extLst>
      <p:ext uri="{BB962C8B-B14F-4D97-AF65-F5344CB8AC3E}">
        <p14:creationId xmlns:p14="http://schemas.microsoft.com/office/powerpoint/2010/main" val="4274863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pPr/>
              <a:t>6</a:t>
            </a:fld>
            <a:endParaRPr lang="en-US"/>
          </a:p>
        </p:txBody>
      </p:sp>
    </p:spTree>
    <p:extLst>
      <p:ext uri="{BB962C8B-B14F-4D97-AF65-F5344CB8AC3E}">
        <p14:creationId xmlns:p14="http://schemas.microsoft.com/office/powerpoint/2010/main" val="377778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a:t>
            </a:r>
            <a:r>
              <a:rPr lang="en-US" baseline="0" dirty="0" smtClean="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17</a:t>
            </a:fld>
            <a:endParaRPr lang="en-US"/>
          </a:p>
        </p:txBody>
      </p:sp>
    </p:spTree>
    <p:extLst>
      <p:ext uri="{BB962C8B-B14F-4D97-AF65-F5344CB8AC3E}">
        <p14:creationId xmlns:p14="http://schemas.microsoft.com/office/powerpoint/2010/main" val="4026919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18</a:t>
            </a:fld>
            <a:endParaRPr lang="en-US"/>
          </a:p>
        </p:txBody>
      </p:sp>
    </p:spTree>
    <p:extLst>
      <p:ext uri="{BB962C8B-B14F-4D97-AF65-F5344CB8AC3E}">
        <p14:creationId xmlns:p14="http://schemas.microsoft.com/office/powerpoint/2010/main" val="2999152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19</a:t>
            </a:fld>
            <a:endParaRPr lang="en-US"/>
          </a:p>
        </p:txBody>
      </p:sp>
    </p:spTree>
    <p:extLst>
      <p:ext uri="{BB962C8B-B14F-4D97-AF65-F5344CB8AC3E}">
        <p14:creationId xmlns:p14="http://schemas.microsoft.com/office/powerpoint/2010/main" val="2268120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a:t>
            </a:r>
            <a:r>
              <a:rPr lang="en-US" baseline="0" dirty="0" smtClean="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20</a:t>
            </a:fld>
            <a:endParaRPr lang="en-US"/>
          </a:p>
        </p:txBody>
      </p:sp>
    </p:spTree>
    <p:extLst>
      <p:ext uri="{BB962C8B-B14F-4D97-AF65-F5344CB8AC3E}">
        <p14:creationId xmlns:p14="http://schemas.microsoft.com/office/powerpoint/2010/main" val="3859147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21</a:t>
            </a:fld>
            <a:endParaRPr lang="en-US"/>
          </a:p>
        </p:txBody>
      </p:sp>
    </p:spTree>
    <p:extLst>
      <p:ext uri="{BB962C8B-B14F-4D97-AF65-F5344CB8AC3E}">
        <p14:creationId xmlns:p14="http://schemas.microsoft.com/office/powerpoint/2010/main" val="3438527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BFGS </a:t>
            </a:r>
            <a:r>
              <a:rPr lang="en-US" sz="1200" b="0" i="0" kern="1200" dirty="0" err="1" smtClean="0">
                <a:solidFill>
                  <a:schemeClr val="tx1"/>
                </a:solidFill>
                <a:effectLst/>
                <a:latin typeface="+mn-lt"/>
                <a:ea typeface="+mn-ea"/>
                <a:cs typeface="+mn-cs"/>
              </a:rPr>
              <a:t>Broyden</a:t>
            </a:r>
            <a:r>
              <a:rPr lang="en-US" sz="1200" b="0" i="0" kern="1200" dirty="0" smtClean="0">
                <a:solidFill>
                  <a:schemeClr val="tx1"/>
                </a:solidFill>
                <a:effectLst/>
                <a:latin typeface="+mn-lt"/>
                <a:ea typeface="+mn-ea"/>
                <a:cs typeface="+mn-cs"/>
              </a:rPr>
              <a:t>–Fletcher–Goldfarb–</a:t>
            </a:r>
            <a:r>
              <a:rPr lang="en-US" sz="1200" b="0" i="0" kern="1200" dirty="0" err="1" smtClean="0">
                <a:solidFill>
                  <a:schemeClr val="tx1"/>
                </a:solidFill>
                <a:effectLst/>
                <a:latin typeface="+mn-lt"/>
                <a:ea typeface="+mn-ea"/>
                <a:cs typeface="+mn-cs"/>
              </a:rPr>
              <a:t>Shanno</a:t>
            </a:r>
            <a:r>
              <a:rPr lang="en-US" sz="1200" b="0" i="0" kern="1200" dirty="0" smtClean="0">
                <a:solidFill>
                  <a:schemeClr val="tx1"/>
                </a:solidFill>
                <a:effectLst/>
                <a:latin typeface="+mn-lt"/>
                <a:ea typeface="+mn-ea"/>
                <a:cs typeface="+mn-cs"/>
              </a:rPr>
              <a:t> algorithm</a:t>
            </a:r>
          </a:p>
          <a:p>
            <a:r>
              <a:rPr lang="en-US" dirty="0" smtClean="0"/>
              <a:t>L = </a:t>
            </a:r>
            <a:r>
              <a:rPr lang="en-US" smtClean="0"/>
              <a:t>limited memory</a:t>
            </a:r>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23</a:t>
            </a:fld>
            <a:endParaRPr lang="en-US"/>
          </a:p>
        </p:txBody>
      </p:sp>
    </p:spTree>
    <p:extLst>
      <p:ext uri="{BB962C8B-B14F-4D97-AF65-F5344CB8AC3E}">
        <p14:creationId xmlns:p14="http://schemas.microsoft.com/office/powerpoint/2010/main" val="1430066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1354368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792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37615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755311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218210646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8382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806593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16520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0737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813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10/15/2014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290927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2462093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10/15/2014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53147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654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6090903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4264434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7795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4852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10/15/2014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42874683"/>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10/15/2014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177786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0211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63832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99389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641935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68872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7613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10/15/2014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92628117"/>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10/15/2014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61420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206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7464459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7498087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3361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9507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9078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10/15/2014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07352708"/>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10/15/2014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616981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9636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110069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2089076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836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7634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10/15/2014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31687101"/>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10/15/2014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92671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904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t>10/15/2014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653401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3430873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5086275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6715541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31472247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18508968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4267143976"/>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3113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43229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27033"/>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97698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t>10/15/2014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00871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072092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822921393"/>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26053160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93379670"/>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88064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044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t>10/15/2014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08227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6813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38535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image" Target="../media/image2.png"/><Relationship Id="rId5" Type="http://schemas.openxmlformats.org/officeDocument/2006/relationships/slideLayout" Target="../slideLayouts/slideLayout53.xml"/><Relationship Id="rId10" Type="http://schemas.openxmlformats.org/officeDocument/2006/relationships/theme" Target="../theme/theme7.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10" Type="http://schemas.openxmlformats.org/officeDocument/2006/relationships/image" Target="../media/image2.png"/><Relationship Id="rId4" Type="http://schemas.openxmlformats.org/officeDocument/2006/relationships/slideLayout" Target="../slideLayouts/slideLayout61.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8E24-CD6D-F245-BA50-44436EA38975}" type="datetimeFigureOut">
              <a:rPr lang="en-US" smtClean="0"/>
              <a:t>10/15/2014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B78FB-1415-9B4D-996E-11F146E2B0ED}" type="slidenum">
              <a:rPr lang="en-US" smtClean="0"/>
              <a:t>‹#›</a:t>
            </a:fld>
            <a:endParaRPr lang="en-US"/>
          </a:p>
        </p:txBody>
      </p:sp>
    </p:spTree>
    <p:extLst>
      <p:ext uri="{BB962C8B-B14F-4D97-AF65-F5344CB8AC3E}">
        <p14:creationId xmlns:p14="http://schemas.microsoft.com/office/powerpoint/2010/main" val="232393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45" r:id="rId1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0661562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42013348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931850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16833887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4775970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1"/>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657737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0"/>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186667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 id="2147483744" r:id="rId8"/>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bigdatawg.nist.gov/usecases.ph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bigdatacoursespring2014.appspot.com/cours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422" y="622023"/>
            <a:ext cx="9144000" cy="1470025"/>
          </a:xfrm>
        </p:spPr>
        <p:txBody>
          <a:bodyPr>
            <a:noAutofit/>
          </a:bodyPr>
          <a:lstStyle/>
          <a:p>
            <a:r>
              <a:rPr lang="en-US" sz="4800" b="1" dirty="0"/>
              <a:t>Towards an Understanding of Facets and Exemplars of Big Data Applications</a:t>
            </a:r>
            <a:endParaRPr lang="en-US" sz="4800" dirty="0"/>
          </a:p>
        </p:txBody>
      </p:sp>
      <p:sp>
        <p:nvSpPr>
          <p:cNvPr id="3" name="Subtitle 2"/>
          <p:cNvSpPr>
            <a:spLocks noGrp="1"/>
          </p:cNvSpPr>
          <p:nvPr>
            <p:ph type="subTitle" idx="1"/>
          </p:nvPr>
        </p:nvSpPr>
        <p:spPr>
          <a:xfrm>
            <a:off x="0" y="2539496"/>
            <a:ext cx="9144000" cy="1617744"/>
          </a:xfrm>
        </p:spPr>
        <p:txBody>
          <a:bodyPr>
            <a:noAutofit/>
          </a:bodyPr>
          <a:lstStyle/>
          <a:p>
            <a:r>
              <a:rPr lang="en-US" sz="2400" b="1" dirty="0">
                <a:solidFill>
                  <a:schemeClr val="tx1">
                    <a:lumMod val="75000"/>
                    <a:lumOff val="25000"/>
                  </a:schemeClr>
                </a:solidFill>
              </a:rPr>
              <a:t>20 Years of Beowulf: Workshop to Honor </a:t>
            </a:r>
            <a:r>
              <a:rPr lang="en-US" sz="2400" b="1" dirty="0" smtClean="0">
                <a:solidFill>
                  <a:schemeClr val="tx1">
                    <a:lumMod val="75000"/>
                    <a:lumOff val="25000"/>
                  </a:schemeClr>
                </a:solidFill>
              </a:rPr>
              <a:t/>
            </a:r>
            <a:br>
              <a:rPr lang="en-US" sz="2400" b="1" dirty="0" smtClean="0">
                <a:solidFill>
                  <a:schemeClr val="tx1">
                    <a:lumMod val="75000"/>
                    <a:lumOff val="25000"/>
                  </a:schemeClr>
                </a:solidFill>
              </a:rPr>
            </a:br>
            <a:r>
              <a:rPr lang="en-US" sz="2400" b="1" dirty="0" smtClean="0">
                <a:solidFill>
                  <a:schemeClr val="tx1">
                    <a:lumMod val="75000"/>
                    <a:lumOff val="25000"/>
                  </a:schemeClr>
                </a:solidFill>
              </a:rPr>
              <a:t>Thomas </a:t>
            </a:r>
            <a:r>
              <a:rPr lang="en-US" sz="2400" b="1" dirty="0">
                <a:solidFill>
                  <a:schemeClr val="tx1">
                    <a:lumMod val="75000"/>
                    <a:lumOff val="25000"/>
                  </a:schemeClr>
                </a:solidFill>
              </a:rPr>
              <a:t>Sterling's 65th </a:t>
            </a:r>
            <a:r>
              <a:rPr lang="en-US" sz="2400" b="1" dirty="0" smtClean="0">
                <a:solidFill>
                  <a:schemeClr val="tx1">
                    <a:lumMod val="75000"/>
                    <a:lumOff val="25000"/>
                  </a:schemeClr>
                </a:solidFill>
              </a:rPr>
              <a:t>Birthday </a:t>
            </a:r>
          </a:p>
          <a:p>
            <a:r>
              <a:rPr lang="en-US" sz="2400" b="1" dirty="0" smtClean="0">
                <a:solidFill>
                  <a:schemeClr val="tx1">
                    <a:lumMod val="75000"/>
                    <a:lumOff val="25000"/>
                  </a:schemeClr>
                </a:solidFill>
              </a:rPr>
              <a:t>Annapolis</a:t>
            </a:r>
            <a:r>
              <a:rPr lang="en-US" sz="2400" dirty="0"/>
              <a:t/>
            </a:r>
            <a:br>
              <a:rPr lang="en-US" sz="2400" dirty="0"/>
            </a:br>
            <a:r>
              <a:rPr lang="en-US" sz="2400" b="1" dirty="0" smtClean="0">
                <a:solidFill>
                  <a:schemeClr val="tx1">
                    <a:lumMod val="75000"/>
                    <a:lumOff val="25000"/>
                  </a:schemeClr>
                </a:solidFill>
              </a:rPr>
              <a:t>October 14 2014</a:t>
            </a:r>
            <a:endParaRPr lang="it-IT" sz="2400" b="1" dirty="0">
              <a:solidFill>
                <a:schemeClr val="tx1">
                  <a:lumMod val="75000"/>
                  <a:lumOff val="25000"/>
                </a:schemeClr>
              </a:solidFill>
            </a:endParaRPr>
          </a:p>
        </p:txBody>
      </p:sp>
      <p:sp>
        <p:nvSpPr>
          <p:cNvPr id="5" name="Subtitle 2"/>
          <p:cNvSpPr txBox="1">
            <a:spLocks/>
          </p:cNvSpPr>
          <p:nvPr/>
        </p:nvSpPr>
        <p:spPr>
          <a:xfrm>
            <a:off x="0" y="4331566"/>
            <a:ext cx="9144000" cy="2468801"/>
          </a:xfrm>
          <a:prstGeom prst="rect">
            <a:avLst/>
          </a:prstGeom>
        </p:spPr>
        <p:txBody>
          <a:bodyPr vert="horz" lIns="91440" tIns="45720" rIns="91440" bIns="45720" rtlCol="0">
            <a:normAutofit/>
          </a:bodyPr>
          <a:lstStyle/>
          <a:p>
            <a:pPr algn="ctr">
              <a:spcBef>
                <a:spcPct val="20000"/>
              </a:spcBef>
              <a:defRPr/>
            </a:pPr>
            <a:r>
              <a:rPr lang="en-US" sz="2400" b="1" dirty="0" smtClean="0">
                <a:solidFill>
                  <a:prstClr val="black"/>
                </a:solidFill>
                <a:cs typeface="Times New Roman" pitchFamily="18" charset="0"/>
              </a:rPr>
              <a:t>Geoffrey </a:t>
            </a:r>
            <a:r>
              <a:rPr lang="en-US" sz="2400" b="1" dirty="0">
                <a:solidFill>
                  <a:prstClr val="black"/>
                </a:solidFill>
                <a:cs typeface="Times New Roman" pitchFamily="18" charset="0"/>
              </a:rPr>
              <a:t>Fox </a:t>
            </a:r>
            <a:endParaRPr lang="en-US" sz="2400" b="1" dirty="0" smtClean="0">
              <a:solidFill>
                <a:prstClr val="black"/>
              </a:solidFill>
              <a:cs typeface="Times New Roman" pitchFamily="18" charset="0"/>
            </a:endParaRPr>
          </a:p>
          <a:p>
            <a:pPr algn="ctr">
              <a:spcBef>
                <a:spcPct val="20000"/>
              </a:spcBef>
              <a:buFont typeface="Arial" pitchFamily="34" charset="0"/>
              <a:buNone/>
              <a:defRPr/>
            </a:pPr>
            <a:r>
              <a:rPr lang="en-US" sz="2400" dirty="0" smtClean="0">
                <a:solidFill>
                  <a:prstClr val="black"/>
                </a:solidFill>
                <a:hlinkClick r:id="rId3"/>
              </a:rPr>
              <a:t>gcf@indiana.edu</a:t>
            </a:r>
            <a:r>
              <a:rPr lang="en-US" sz="2400" dirty="0" smtClean="0">
                <a:solidFill>
                  <a:prstClr val="black"/>
                </a:solidFill>
              </a:rPr>
              <a:t>            </a:t>
            </a:r>
          </a:p>
          <a:p>
            <a:pPr algn="ctr">
              <a:spcBef>
                <a:spcPct val="20000"/>
              </a:spcBef>
              <a:defRPr/>
            </a:pPr>
            <a:r>
              <a:rPr lang="en-US" sz="2400" dirty="0" smtClean="0">
                <a:solidFill>
                  <a:prstClr val="black"/>
                </a:solidFill>
              </a:rPr>
              <a:t> </a:t>
            </a:r>
            <a:r>
              <a:rPr lang="en-US" sz="2400" dirty="0" smtClean="0">
                <a:solidFill>
                  <a:prstClr val="black"/>
                </a:solidFill>
                <a:hlinkClick r:id="rId4"/>
              </a:rPr>
              <a:t>http://www.infomall.org</a:t>
            </a:r>
            <a:endParaRPr lang="en-US" sz="2000" dirty="0">
              <a:solidFill>
                <a:prstClr val="black"/>
              </a:solidFill>
            </a:endParaRPr>
          </a:p>
          <a:p>
            <a:pPr algn="ctr">
              <a:spcBef>
                <a:spcPct val="20000"/>
              </a:spcBef>
            </a:pPr>
            <a:r>
              <a:rPr lang="en-US" sz="2000" dirty="0" smtClean="0">
                <a:solidFill>
                  <a:prstClr val="black"/>
                </a:solidFill>
                <a:cs typeface="Times New Roman" pitchFamily="18" charset="0"/>
              </a:rPr>
              <a:t>School of Informatics and Computing</a:t>
            </a:r>
          </a:p>
          <a:p>
            <a:pPr algn="ctr">
              <a:spcBef>
                <a:spcPct val="20000"/>
              </a:spcBef>
            </a:pPr>
            <a:r>
              <a:rPr lang="en-US" sz="2000" dirty="0" smtClean="0">
                <a:solidFill>
                  <a:prstClr val="black"/>
                </a:solidFill>
                <a:cs typeface="Times New Roman" pitchFamily="18" charset="0"/>
              </a:rPr>
              <a:t>Digital Science Center</a:t>
            </a:r>
          </a:p>
          <a:p>
            <a:pPr algn="ctr">
              <a:spcBef>
                <a:spcPct val="20000"/>
              </a:spcBef>
            </a:pPr>
            <a:r>
              <a:rPr lang="en-US" sz="2000" dirty="0" smtClean="0">
                <a:solidFill>
                  <a:prstClr val="black"/>
                </a:solidFill>
                <a:cs typeface="Times New Roman" pitchFamily="18" charset="0"/>
              </a:rPr>
              <a:t>Indiana University Bloomington</a:t>
            </a:r>
            <a:endParaRPr lang="en-US" sz="2000" dirty="0" smtClean="0">
              <a:solidFill>
                <a:prstClr val="black"/>
              </a:solidFill>
            </a:endParaRPr>
          </a:p>
        </p:txBody>
      </p:sp>
    </p:spTree>
    <p:extLst>
      <p:ext uri="{BB962C8B-B14F-4D97-AF65-F5344CB8AC3E}">
        <p14:creationId xmlns:p14="http://schemas.microsoft.com/office/powerpoint/2010/main" val="3706902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121"/>
            <a:ext cx="9144000" cy="1143000"/>
          </a:xfrm>
        </p:spPr>
        <p:txBody>
          <a:bodyPr>
            <a:normAutofit fontScale="90000"/>
          </a:bodyPr>
          <a:lstStyle/>
          <a:p>
            <a:r>
              <a:rPr lang="en-US" b="1" dirty="0"/>
              <a:t>7 Computational Giants of </a:t>
            </a:r>
            <a:br>
              <a:rPr lang="en-US" b="1" dirty="0"/>
            </a:br>
            <a:r>
              <a:rPr lang="en-US" b="1" dirty="0" smtClean="0"/>
              <a:t>NRC Massive </a:t>
            </a:r>
            <a:r>
              <a:rPr lang="en-US" b="1" dirty="0"/>
              <a:t>Data </a:t>
            </a:r>
            <a:r>
              <a:rPr lang="en-US" b="1" dirty="0" smtClean="0"/>
              <a:t>Analysis Report </a:t>
            </a:r>
            <a:endParaRPr lang="en-US" b="1" dirty="0"/>
          </a:p>
        </p:txBody>
      </p:sp>
      <p:sp>
        <p:nvSpPr>
          <p:cNvPr id="3" name="Content Placeholder 2"/>
          <p:cNvSpPr>
            <a:spLocks noGrp="1"/>
          </p:cNvSpPr>
          <p:nvPr>
            <p:ph idx="1"/>
          </p:nvPr>
        </p:nvSpPr>
        <p:spPr>
          <a:xfrm>
            <a:off x="94890" y="1496683"/>
            <a:ext cx="9049110" cy="4525963"/>
          </a:xfrm>
        </p:spPr>
        <p:txBody>
          <a:bodyPr/>
          <a:lstStyle/>
          <a:p>
            <a:pPr marL="514350" indent="-514350">
              <a:buFont typeface="+mj-lt"/>
              <a:buAutoNum type="arabicParenR"/>
            </a:pPr>
            <a:r>
              <a:rPr lang="en-US" b="1" dirty="0" smtClean="0">
                <a:solidFill>
                  <a:srgbClr val="CC00FF"/>
                </a:solidFill>
              </a:rPr>
              <a:t>G1:</a:t>
            </a:r>
            <a:r>
              <a:rPr lang="en-US" dirty="0"/>
              <a:t>	Basic </a:t>
            </a:r>
            <a:r>
              <a:rPr lang="en-US" dirty="0" smtClean="0"/>
              <a:t>Statistics (see </a:t>
            </a:r>
            <a:r>
              <a:rPr lang="en-US" dirty="0" err="1" smtClean="0"/>
              <a:t>MRStat</a:t>
            </a:r>
            <a:r>
              <a:rPr lang="en-US" dirty="0" smtClean="0"/>
              <a:t> later)</a:t>
            </a:r>
            <a:endParaRPr lang="en-US" dirty="0"/>
          </a:p>
          <a:p>
            <a:pPr marL="514350" indent="-514350">
              <a:buFont typeface="+mj-lt"/>
              <a:buAutoNum type="arabicParenR"/>
            </a:pPr>
            <a:r>
              <a:rPr lang="en-US" b="1" dirty="0" smtClean="0">
                <a:solidFill>
                  <a:srgbClr val="CC00FF"/>
                </a:solidFill>
              </a:rPr>
              <a:t>G2:</a:t>
            </a:r>
            <a:r>
              <a:rPr lang="en-US" dirty="0"/>
              <a:t>	Generalized N-Body Problems</a:t>
            </a:r>
          </a:p>
          <a:p>
            <a:pPr marL="514350" indent="-514350">
              <a:buFont typeface="+mj-lt"/>
              <a:buAutoNum type="arabicParenR"/>
            </a:pPr>
            <a:r>
              <a:rPr lang="en-US" b="1" dirty="0" smtClean="0">
                <a:solidFill>
                  <a:srgbClr val="CC00FF"/>
                </a:solidFill>
              </a:rPr>
              <a:t>G3:</a:t>
            </a:r>
            <a:r>
              <a:rPr lang="en-US" dirty="0"/>
              <a:t>	Graph-Theoretic Computations</a:t>
            </a:r>
          </a:p>
          <a:p>
            <a:pPr marL="514350" indent="-514350">
              <a:buFont typeface="+mj-lt"/>
              <a:buAutoNum type="arabicParenR"/>
            </a:pPr>
            <a:r>
              <a:rPr lang="en-US" b="1" dirty="0" smtClean="0">
                <a:solidFill>
                  <a:srgbClr val="CC00FF"/>
                </a:solidFill>
              </a:rPr>
              <a:t>G4:</a:t>
            </a:r>
            <a:r>
              <a:rPr lang="en-US" dirty="0"/>
              <a:t>	Linear Algebraic Computations</a:t>
            </a:r>
          </a:p>
          <a:p>
            <a:pPr marL="514350" indent="-514350">
              <a:buFont typeface="+mj-lt"/>
              <a:buAutoNum type="arabicParenR"/>
            </a:pPr>
            <a:r>
              <a:rPr lang="en-US" b="1" dirty="0" smtClean="0">
                <a:solidFill>
                  <a:srgbClr val="CC00FF"/>
                </a:solidFill>
              </a:rPr>
              <a:t>G5:</a:t>
            </a:r>
            <a:r>
              <a:rPr lang="en-US" dirty="0"/>
              <a:t>	</a:t>
            </a:r>
            <a:r>
              <a:rPr lang="en-US" dirty="0" smtClean="0"/>
              <a:t>Optimizations e.g. Linear Programming</a:t>
            </a:r>
            <a:endParaRPr lang="en-US" dirty="0"/>
          </a:p>
          <a:p>
            <a:pPr marL="514350" indent="-514350">
              <a:buFont typeface="+mj-lt"/>
              <a:buAutoNum type="arabicParenR"/>
            </a:pPr>
            <a:r>
              <a:rPr lang="en-US" b="1" dirty="0" smtClean="0">
                <a:solidFill>
                  <a:srgbClr val="CC00FF"/>
                </a:solidFill>
              </a:rPr>
              <a:t>G6:</a:t>
            </a:r>
            <a:r>
              <a:rPr lang="en-US" dirty="0"/>
              <a:t>	</a:t>
            </a:r>
            <a:r>
              <a:rPr lang="en-US" dirty="0" smtClean="0"/>
              <a:t>Integration e.g. LDA and other GML</a:t>
            </a:r>
            <a:endParaRPr lang="en-US" dirty="0"/>
          </a:p>
          <a:p>
            <a:pPr marL="514350" indent="-514350">
              <a:buFont typeface="+mj-lt"/>
              <a:buAutoNum type="arabicParenR"/>
            </a:pPr>
            <a:r>
              <a:rPr lang="en-US" b="1" dirty="0" smtClean="0">
                <a:solidFill>
                  <a:srgbClr val="CC00FF"/>
                </a:solidFill>
              </a:rPr>
              <a:t>G7:</a:t>
            </a:r>
            <a:r>
              <a:rPr lang="en-US" dirty="0"/>
              <a:t>	Alignment </a:t>
            </a:r>
            <a:r>
              <a:rPr lang="en-US" dirty="0" smtClean="0"/>
              <a:t>Problems e.g. BLAST</a:t>
            </a:r>
            <a:endParaRPr lang="en-US" dirty="0"/>
          </a:p>
        </p:txBody>
      </p:sp>
    </p:spTree>
    <p:extLst>
      <p:ext uri="{BB962C8B-B14F-4D97-AF65-F5344CB8AC3E}">
        <p14:creationId xmlns:p14="http://schemas.microsoft.com/office/powerpoint/2010/main" val="17620585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0"/>
            <a:ext cx="9144000" cy="788254"/>
          </a:xfrm>
        </p:spPr>
        <p:txBody>
          <a:bodyPr>
            <a:normAutofit fontScale="90000"/>
          </a:bodyPr>
          <a:lstStyle/>
          <a:p>
            <a:r>
              <a:rPr lang="en-US" b="1" dirty="0"/>
              <a:t>51 Use Cases: What </a:t>
            </a:r>
            <a:r>
              <a:rPr lang="en-US" b="1" dirty="0" smtClean="0"/>
              <a:t>is Parallelism Over?</a:t>
            </a:r>
            <a:endParaRPr lang="en-US" b="1" dirty="0"/>
          </a:p>
        </p:txBody>
      </p:sp>
      <p:sp>
        <p:nvSpPr>
          <p:cNvPr id="3" name="Content Placeholder 2"/>
          <p:cNvSpPr>
            <a:spLocks noGrp="1"/>
          </p:cNvSpPr>
          <p:nvPr>
            <p:ph idx="1"/>
          </p:nvPr>
        </p:nvSpPr>
        <p:spPr>
          <a:xfrm>
            <a:off x="0" y="700493"/>
            <a:ext cx="9144000" cy="6098891"/>
          </a:xfrm>
        </p:spPr>
        <p:txBody>
          <a:bodyPr>
            <a:normAutofit/>
          </a:bodyPr>
          <a:lstStyle/>
          <a:p>
            <a:r>
              <a:rPr lang="en-US" sz="2000" b="1" dirty="0">
                <a:solidFill>
                  <a:srgbClr val="006BB5"/>
                </a:solidFill>
              </a:rPr>
              <a:t>People</a:t>
            </a:r>
            <a:r>
              <a:rPr lang="en-US" sz="2000" dirty="0">
                <a:solidFill>
                  <a:srgbClr val="006BB5"/>
                </a:solidFill>
              </a:rPr>
              <a:t>: </a:t>
            </a:r>
            <a:r>
              <a:rPr lang="en-US" sz="2000" dirty="0"/>
              <a:t>either the users (but see below) or subjects of </a:t>
            </a:r>
            <a:r>
              <a:rPr lang="en-US" sz="2000" dirty="0" smtClean="0"/>
              <a:t>application and often both</a:t>
            </a:r>
            <a:endParaRPr lang="en-US" sz="2000" dirty="0"/>
          </a:p>
          <a:p>
            <a:r>
              <a:rPr lang="en-US" sz="2000" b="1" dirty="0">
                <a:solidFill>
                  <a:srgbClr val="006BB5"/>
                </a:solidFill>
              </a:rPr>
              <a:t>Decision makers </a:t>
            </a:r>
            <a:r>
              <a:rPr lang="en-US" sz="2000" dirty="0"/>
              <a:t>like researchers or doctors (users of application)</a:t>
            </a:r>
          </a:p>
          <a:p>
            <a:r>
              <a:rPr lang="en-US" sz="2000" b="1" dirty="0" smtClean="0">
                <a:solidFill>
                  <a:srgbClr val="006BB5"/>
                </a:solidFill>
              </a:rPr>
              <a:t>Items</a:t>
            </a:r>
            <a:r>
              <a:rPr lang="en-US" sz="2000" dirty="0" smtClean="0"/>
              <a:t> </a:t>
            </a:r>
            <a:r>
              <a:rPr lang="en-US" sz="2000" dirty="0"/>
              <a:t>such as Images, EMR, Sequences below; observations or contents of online store</a:t>
            </a:r>
          </a:p>
          <a:p>
            <a:pPr lvl="1"/>
            <a:r>
              <a:rPr lang="en-US" sz="1800" b="1" dirty="0">
                <a:solidFill>
                  <a:srgbClr val="006BB5"/>
                </a:solidFill>
              </a:rPr>
              <a:t>Images </a:t>
            </a:r>
            <a:r>
              <a:rPr lang="en-US" sz="1800" dirty="0"/>
              <a:t>or “Electronic Information nuggets”</a:t>
            </a:r>
          </a:p>
          <a:p>
            <a:pPr lvl="1"/>
            <a:r>
              <a:rPr lang="en-US" sz="1800" b="1" dirty="0">
                <a:solidFill>
                  <a:srgbClr val="006BB5"/>
                </a:solidFill>
              </a:rPr>
              <a:t>EMR</a:t>
            </a:r>
            <a:r>
              <a:rPr lang="en-US" sz="1800" dirty="0"/>
              <a:t>: Electronic Medical Records (often similar to people parallelism)</a:t>
            </a:r>
          </a:p>
          <a:p>
            <a:pPr lvl="1"/>
            <a:r>
              <a:rPr lang="en-US" sz="1800" dirty="0"/>
              <a:t>Protein or Gene </a:t>
            </a:r>
            <a:r>
              <a:rPr lang="en-US" sz="1800" b="1" dirty="0">
                <a:solidFill>
                  <a:srgbClr val="006BB5"/>
                </a:solidFill>
              </a:rPr>
              <a:t>Sequences</a:t>
            </a:r>
            <a:r>
              <a:rPr lang="en-US" sz="1800" dirty="0"/>
              <a:t>;</a:t>
            </a:r>
          </a:p>
          <a:p>
            <a:pPr lvl="1"/>
            <a:r>
              <a:rPr lang="en-US" sz="1800" b="1" dirty="0">
                <a:solidFill>
                  <a:srgbClr val="006BB5"/>
                </a:solidFill>
              </a:rPr>
              <a:t>Material</a:t>
            </a:r>
            <a:r>
              <a:rPr lang="en-US" sz="1800" dirty="0"/>
              <a:t> properties, </a:t>
            </a:r>
            <a:r>
              <a:rPr lang="en-US" sz="1800" b="1" dirty="0">
                <a:solidFill>
                  <a:srgbClr val="006BB5"/>
                </a:solidFill>
              </a:rPr>
              <a:t>Manufactured Object </a:t>
            </a:r>
            <a:r>
              <a:rPr lang="en-US" sz="1800" dirty="0" smtClean="0"/>
              <a:t>specifications, </a:t>
            </a:r>
            <a:r>
              <a:rPr lang="en-US" sz="1800" dirty="0"/>
              <a:t>etc</a:t>
            </a:r>
            <a:r>
              <a:rPr lang="en-US" sz="1800" dirty="0" smtClean="0"/>
              <a:t>., </a:t>
            </a:r>
            <a:r>
              <a:rPr lang="en-US" sz="1800" dirty="0"/>
              <a:t>in custom dataset</a:t>
            </a:r>
          </a:p>
          <a:p>
            <a:pPr lvl="1"/>
            <a:r>
              <a:rPr lang="en-US" sz="1800" b="1" dirty="0">
                <a:solidFill>
                  <a:srgbClr val="006BB5"/>
                </a:solidFill>
              </a:rPr>
              <a:t>Modelled</a:t>
            </a:r>
            <a:r>
              <a:rPr lang="en-US" sz="1800" b="1" dirty="0"/>
              <a:t> </a:t>
            </a:r>
            <a:r>
              <a:rPr lang="en-US" sz="1800" b="1" dirty="0">
                <a:solidFill>
                  <a:srgbClr val="006BB5"/>
                </a:solidFill>
              </a:rPr>
              <a:t>entities</a:t>
            </a:r>
            <a:r>
              <a:rPr lang="en-US" sz="1800" b="1" dirty="0"/>
              <a:t> </a:t>
            </a:r>
            <a:r>
              <a:rPr lang="en-US" sz="1800" dirty="0"/>
              <a:t>like vehicles and people</a:t>
            </a:r>
          </a:p>
          <a:p>
            <a:r>
              <a:rPr lang="en-US" sz="2000" b="1" dirty="0" smtClean="0">
                <a:solidFill>
                  <a:srgbClr val="006BB5"/>
                </a:solidFill>
              </a:rPr>
              <a:t>Sensors</a:t>
            </a:r>
            <a:r>
              <a:rPr lang="en-US" sz="2000" dirty="0" smtClean="0"/>
              <a:t> – Internet of Things</a:t>
            </a:r>
          </a:p>
          <a:p>
            <a:r>
              <a:rPr lang="en-US" sz="2000" b="1" dirty="0" smtClean="0">
                <a:solidFill>
                  <a:srgbClr val="006BB5"/>
                </a:solidFill>
              </a:rPr>
              <a:t>Events</a:t>
            </a:r>
            <a:r>
              <a:rPr lang="en-US" sz="2000" dirty="0" smtClean="0"/>
              <a:t> such as detected anomalies in telescope or credit card data or atmosphere</a:t>
            </a:r>
          </a:p>
          <a:p>
            <a:r>
              <a:rPr lang="en-US" sz="2000" b="1" dirty="0" smtClean="0">
                <a:solidFill>
                  <a:srgbClr val="0070C0"/>
                </a:solidFill>
              </a:rPr>
              <a:t>(Complex) </a:t>
            </a:r>
            <a:r>
              <a:rPr lang="en-US" sz="2000" b="1" dirty="0" smtClean="0">
                <a:solidFill>
                  <a:srgbClr val="006BB5"/>
                </a:solidFill>
              </a:rPr>
              <a:t>Nodes</a:t>
            </a:r>
            <a:r>
              <a:rPr lang="en-US" sz="2000" b="1" dirty="0" smtClean="0"/>
              <a:t> </a:t>
            </a:r>
            <a:r>
              <a:rPr lang="en-US" sz="2000" dirty="0" smtClean="0"/>
              <a:t>in RDF Graph</a:t>
            </a:r>
          </a:p>
          <a:p>
            <a:r>
              <a:rPr lang="en-US" sz="2000" b="1" dirty="0" smtClean="0">
                <a:solidFill>
                  <a:srgbClr val="006BB5"/>
                </a:solidFill>
              </a:rPr>
              <a:t>Simple nodes </a:t>
            </a:r>
            <a:r>
              <a:rPr lang="en-US" sz="2000" dirty="0" smtClean="0"/>
              <a:t>as in a learning network</a:t>
            </a:r>
          </a:p>
          <a:p>
            <a:r>
              <a:rPr lang="en-US" sz="2000" b="1" dirty="0" smtClean="0">
                <a:solidFill>
                  <a:srgbClr val="006BB5"/>
                </a:solidFill>
              </a:rPr>
              <a:t>Tweets</a:t>
            </a:r>
            <a:r>
              <a:rPr lang="en-US" sz="2000" dirty="0" smtClean="0"/>
              <a:t>, </a:t>
            </a:r>
            <a:r>
              <a:rPr lang="en-US" sz="2000" b="1" dirty="0" smtClean="0">
                <a:solidFill>
                  <a:srgbClr val="006BB5"/>
                </a:solidFill>
              </a:rPr>
              <a:t>Blogs</a:t>
            </a:r>
            <a:r>
              <a:rPr lang="en-US" sz="2000" dirty="0" smtClean="0"/>
              <a:t>, </a:t>
            </a:r>
            <a:r>
              <a:rPr lang="en-US" sz="2000" b="1" dirty="0" smtClean="0">
                <a:solidFill>
                  <a:srgbClr val="006BB5"/>
                </a:solidFill>
              </a:rPr>
              <a:t>Documents</a:t>
            </a:r>
            <a:r>
              <a:rPr lang="en-US" sz="2000" dirty="0" smtClean="0"/>
              <a:t>, </a:t>
            </a:r>
            <a:r>
              <a:rPr lang="en-US" sz="2000" b="1" dirty="0" smtClean="0">
                <a:solidFill>
                  <a:srgbClr val="006BB5"/>
                </a:solidFill>
              </a:rPr>
              <a:t>Web Pages, </a:t>
            </a:r>
            <a:r>
              <a:rPr lang="en-US" sz="2000" dirty="0" smtClean="0"/>
              <a:t>etc.</a:t>
            </a:r>
          </a:p>
          <a:p>
            <a:pPr lvl="1"/>
            <a:r>
              <a:rPr lang="en-US" sz="2000" dirty="0" smtClean="0"/>
              <a:t>And characters/words in them</a:t>
            </a:r>
          </a:p>
          <a:p>
            <a:r>
              <a:rPr lang="en-US" sz="2000" b="1" dirty="0" smtClean="0">
                <a:solidFill>
                  <a:srgbClr val="006BB5"/>
                </a:solidFill>
              </a:rPr>
              <a:t>Files</a:t>
            </a:r>
            <a:r>
              <a:rPr lang="en-US" sz="2000" dirty="0" smtClean="0"/>
              <a:t> or data to be backed up, moved or assigned metadata</a:t>
            </a:r>
          </a:p>
          <a:p>
            <a:r>
              <a:rPr lang="en-US" sz="2000" b="1" dirty="0">
                <a:solidFill>
                  <a:srgbClr val="006BB5"/>
                </a:solidFill>
              </a:rPr>
              <a:t>Particles</a:t>
            </a:r>
            <a:r>
              <a:rPr lang="en-US" sz="2000" b="1" dirty="0"/>
              <a:t>/</a:t>
            </a:r>
            <a:r>
              <a:rPr lang="en-US" sz="2000" b="1" dirty="0">
                <a:solidFill>
                  <a:srgbClr val="006BB5"/>
                </a:solidFill>
              </a:rPr>
              <a:t>cells</a:t>
            </a:r>
            <a:r>
              <a:rPr lang="en-US" sz="2000" b="1" dirty="0"/>
              <a:t>/</a:t>
            </a:r>
            <a:r>
              <a:rPr lang="en-US" sz="2000" b="1" dirty="0">
                <a:solidFill>
                  <a:srgbClr val="006BB5"/>
                </a:solidFill>
              </a:rPr>
              <a:t>mesh</a:t>
            </a:r>
            <a:r>
              <a:rPr lang="en-US" sz="2000" b="1" dirty="0"/>
              <a:t> </a:t>
            </a:r>
            <a:r>
              <a:rPr lang="en-US" sz="2000" b="1" dirty="0">
                <a:solidFill>
                  <a:srgbClr val="006BB5"/>
                </a:solidFill>
              </a:rPr>
              <a:t>points</a:t>
            </a:r>
            <a:r>
              <a:rPr lang="en-US" sz="2000" b="1" dirty="0"/>
              <a:t> </a:t>
            </a:r>
            <a:r>
              <a:rPr lang="en-US" sz="2000" dirty="0"/>
              <a:t>as in parallel </a:t>
            </a:r>
            <a:r>
              <a:rPr lang="en-US" sz="2000" dirty="0" smtClean="0"/>
              <a:t>simulations</a:t>
            </a:r>
          </a:p>
          <a:p>
            <a:endParaRPr lang="en-US" sz="2000" dirty="0"/>
          </a:p>
        </p:txBody>
      </p:sp>
      <p:sp>
        <p:nvSpPr>
          <p:cNvPr id="4" name="Slide Number Placeholder 3"/>
          <p:cNvSpPr>
            <a:spLocks noGrp="1"/>
          </p:cNvSpPr>
          <p:nvPr>
            <p:ph type="sldNum" sz="quarter" idx="12"/>
          </p:nvPr>
        </p:nvSpPr>
        <p:spPr/>
        <p:txBody>
          <a:bodyPr/>
          <a:lstStyle/>
          <a:p>
            <a:fld id="{C4B85148-DB98-4269-ACE6-2DF49F9918C9}" type="slidenum">
              <a:rPr lang="en-US" smtClean="0"/>
              <a:pPr/>
              <a:t>11</a:t>
            </a:fld>
            <a:endParaRPr lang="en-US" dirty="0"/>
          </a:p>
        </p:txBody>
      </p:sp>
    </p:spTree>
    <p:extLst>
      <p:ext uri="{BB962C8B-B14F-4D97-AF65-F5344CB8AC3E}">
        <p14:creationId xmlns:p14="http://schemas.microsoft.com/office/powerpoint/2010/main" val="3626624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51"/>
            <a:ext cx="8229600" cy="700147"/>
          </a:xfrm>
        </p:spPr>
        <p:txBody>
          <a:bodyPr>
            <a:noAutofit/>
          </a:bodyPr>
          <a:lstStyle/>
          <a:p>
            <a:r>
              <a:rPr lang="en-US" b="1" dirty="0" smtClean="0"/>
              <a:t>Features of 51 Use Cases I</a:t>
            </a:r>
            <a:endParaRPr lang="en-US" b="1" dirty="0"/>
          </a:p>
        </p:txBody>
      </p:sp>
      <p:sp>
        <p:nvSpPr>
          <p:cNvPr id="3" name="Content Placeholder 2"/>
          <p:cNvSpPr>
            <a:spLocks noGrp="1"/>
          </p:cNvSpPr>
          <p:nvPr>
            <p:ph idx="1"/>
          </p:nvPr>
        </p:nvSpPr>
        <p:spPr>
          <a:xfrm>
            <a:off x="94891" y="750498"/>
            <a:ext cx="8936966" cy="4525963"/>
          </a:xfrm>
        </p:spPr>
        <p:txBody>
          <a:bodyPr>
            <a:noAutofit/>
          </a:bodyPr>
          <a:lstStyle/>
          <a:p>
            <a:r>
              <a:rPr lang="en-US" sz="2400" b="1" dirty="0" smtClean="0">
                <a:solidFill>
                  <a:srgbClr val="CC00FF"/>
                </a:solidFill>
              </a:rPr>
              <a:t>PP (26)</a:t>
            </a:r>
            <a:r>
              <a:rPr lang="en-US" sz="2400" dirty="0" smtClean="0">
                <a:solidFill>
                  <a:srgbClr val="CC00FF"/>
                </a:solidFill>
              </a:rPr>
              <a:t> </a:t>
            </a:r>
            <a:r>
              <a:rPr lang="en-US" sz="2400" b="1" dirty="0" smtClean="0"/>
              <a:t>“All” </a:t>
            </a:r>
            <a:r>
              <a:rPr lang="en-US" sz="2400" dirty="0" smtClean="0"/>
              <a:t>Pleasingly </a:t>
            </a:r>
            <a:r>
              <a:rPr lang="en-US" sz="2400" dirty="0"/>
              <a:t>Parallel or Map Only</a:t>
            </a:r>
          </a:p>
          <a:p>
            <a:r>
              <a:rPr lang="en-US" sz="2400" b="1" dirty="0" smtClean="0">
                <a:solidFill>
                  <a:srgbClr val="CC00FF"/>
                </a:solidFill>
              </a:rPr>
              <a:t>MR (18) </a:t>
            </a:r>
            <a:r>
              <a:rPr lang="en-US" sz="2400" dirty="0" smtClean="0"/>
              <a:t>Classic </a:t>
            </a:r>
            <a:r>
              <a:rPr lang="en-US" sz="2400" dirty="0"/>
              <a:t>MapReduce MR (add </a:t>
            </a:r>
            <a:r>
              <a:rPr lang="en-US" sz="2400" dirty="0" err="1"/>
              <a:t>MRStat</a:t>
            </a:r>
            <a:r>
              <a:rPr lang="en-US" sz="2400" dirty="0"/>
              <a:t> below for full count)</a:t>
            </a:r>
          </a:p>
          <a:p>
            <a:r>
              <a:rPr lang="en-US" sz="2400" b="1" dirty="0" err="1" smtClean="0">
                <a:solidFill>
                  <a:srgbClr val="CC00FF"/>
                </a:solidFill>
              </a:rPr>
              <a:t>MRStat</a:t>
            </a:r>
            <a:r>
              <a:rPr lang="en-US" sz="2400" b="1" dirty="0" smtClean="0">
                <a:solidFill>
                  <a:srgbClr val="CC00FF"/>
                </a:solidFill>
              </a:rPr>
              <a:t> (7</a:t>
            </a:r>
            <a:r>
              <a:rPr lang="en-US" sz="2400" dirty="0" smtClean="0"/>
              <a:t>) Simple </a:t>
            </a:r>
            <a:r>
              <a:rPr lang="en-US" sz="2400" dirty="0"/>
              <a:t>version of MR where key computations are simple reduction as found in statistical averages such as histograms and averages</a:t>
            </a:r>
          </a:p>
          <a:p>
            <a:r>
              <a:rPr lang="en-US" sz="2400" b="1" dirty="0" err="1" smtClean="0">
                <a:solidFill>
                  <a:srgbClr val="CC00FF"/>
                </a:solidFill>
              </a:rPr>
              <a:t>MRIter</a:t>
            </a:r>
            <a:r>
              <a:rPr lang="en-US" sz="2400" b="1" dirty="0" smtClean="0">
                <a:solidFill>
                  <a:srgbClr val="CC00FF"/>
                </a:solidFill>
              </a:rPr>
              <a:t> (23</a:t>
            </a:r>
            <a:r>
              <a:rPr lang="en-US" sz="2400" dirty="0" smtClean="0">
                <a:solidFill>
                  <a:srgbClr val="CC00FF"/>
                </a:solidFill>
              </a:rPr>
              <a:t>)</a:t>
            </a:r>
            <a:r>
              <a:rPr lang="en-US" sz="2400" dirty="0" smtClean="0"/>
              <a:t> Iterative </a:t>
            </a:r>
            <a:r>
              <a:rPr lang="en-US" sz="2400" dirty="0"/>
              <a:t>MapReduce or </a:t>
            </a:r>
            <a:r>
              <a:rPr lang="en-US" sz="2400" dirty="0" smtClean="0"/>
              <a:t>MPI (Spark, Twister)</a:t>
            </a:r>
            <a:endParaRPr lang="en-US" sz="2400" dirty="0"/>
          </a:p>
          <a:p>
            <a:r>
              <a:rPr lang="en-US" sz="2400" b="1" dirty="0" smtClean="0">
                <a:solidFill>
                  <a:srgbClr val="CC00FF"/>
                </a:solidFill>
              </a:rPr>
              <a:t>Graph (9)</a:t>
            </a:r>
            <a:r>
              <a:rPr lang="en-US" sz="2400" dirty="0" smtClean="0"/>
              <a:t> Complex </a:t>
            </a:r>
            <a:r>
              <a:rPr lang="en-US" sz="2400" dirty="0"/>
              <a:t>graph data structure needed in analysis </a:t>
            </a:r>
          </a:p>
          <a:p>
            <a:r>
              <a:rPr lang="en-US" sz="2400" b="1" dirty="0" smtClean="0">
                <a:solidFill>
                  <a:srgbClr val="CC00FF"/>
                </a:solidFill>
              </a:rPr>
              <a:t>Fusion (11)</a:t>
            </a:r>
            <a:r>
              <a:rPr lang="en-US" sz="2400" dirty="0" smtClean="0"/>
              <a:t> Integrate </a:t>
            </a:r>
            <a:r>
              <a:rPr lang="en-US" sz="2400" dirty="0"/>
              <a:t>diverse data to aid discovery/decision making; could involve sophisticated algorithms or could just be a portal</a:t>
            </a:r>
          </a:p>
          <a:p>
            <a:r>
              <a:rPr lang="en-US" sz="2400" b="1" dirty="0" smtClean="0">
                <a:solidFill>
                  <a:srgbClr val="CC00FF"/>
                </a:solidFill>
              </a:rPr>
              <a:t>Streaming (41) </a:t>
            </a:r>
            <a:r>
              <a:rPr lang="en-US" sz="2400" dirty="0" smtClean="0"/>
              <a:t>Some </a:t>
            </a:r>
            <a:r>
              <a:rPr lang="en-US" sz="2400" dirty="0"/>
              <a:t>data comes in incrementally and is processed this way</a:t>
            </a:r>
          </a:p>
          <a:p>
            <a:r>
              <a:rPr lang="en-US" sz="2400" b="1" dirty="0">
                <a:solidFill>
                  <a:srgbClr val="CC00FF"/>
                </a:solidFill>
              </a:rPr>
              <a:t>Classify	</a:t>
            </a:r>
            <a:r>
              <a:rPr lang="en-US" sz="2400" b="1" dirty="0" smtClean="0">
                <a:solidFill>
                  <a:srgbClr val="CC00FF"/>
                </a:solidFill>
              </a:rPr>
              <a:t>(30) </a:t>
            </a:r>
            <a:r>
              <a:rPr lang="en-US" sz="2400" dirty="0" smtClean="0"/>
              <a:t>Classification</a:t>
            </a:r>
            <a:r>
              <a:rPr lang="en-US" sz="2400" dirty="0"/>
              <a:t>: divide data into </a:t>
            </a:r>
            <a:r>
              <a:rPr lang="en-US" sz="2400" dirty="0" smtClean="0"/>
              <a:t>categories</a:t>
            </a:r>
          </a:p>
          <a:p>
            <a:r>
              <a:rPr lang="en-US" sz="2400" b="1" dirty="0" smtClean="0">
                <a:solidFill>
                  <a:srgbClr val="CC00FF"/>
                </a:solidFill>
              </a:rPr>
              <a:t>S/Q (12) </a:t>
            </a:r>
            <a:r>
              <a:rPr lang="en-US" sz="2400" dirty="0" smtClean="0"/>
              <a:t>Index</a:t>
            </a:r>
            <a:r>
              <a:rPr lang="en-US" sz="2400" dirty="0"/>
              <a:t>, Search and Query</a:t>
            </a:r>
          </a:p>
          <a:p>
            <a:endParaRPr lang="en-US" sz="2400" dirty="0"/>
          </a:p>
        </p:txBody>
      </p:sp>
    </p:spTree>
    <p:extLst>
      <p:ext uri="{BB962C8B-B14F-4D97-AF65-F5344CB8AC3E}">
        <p14:creationId xmlns:p14="http://schemas.microsoft.com/office/powerpoint/2010/main" val="3623882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7751"/>
          </a:xfrm>
        </p:spPr>
        <p:txBody>
          <a:bodyPr/>
          <a:lstStyle/>
          <a:p>
            <a:r>
              <a:rPr lang="en-US" b="1" dirty="0"/>
              <a:t>Features of 51 Use Cases </a:t>
            </a:r>
            <a:r>
              <a:rPr lang="en-US" b="1" dirty="0" smtClean="0"/>
              <a:t>II</a:t>
            </a:r>
            <a:endParaRPr lang="en-US" dirty="0"/>
          </a:p>
        </p:txBody>
      </p:sp>
      <p:sp>
        <p:nvSpPr>
          <p:cNvPr id="3" name="Content Placeholder 2"/>
          <p:cNvSpPr>
            <a:spLocks noGrp="1"/>
          </p:cNvSpPr>
          <p:nvPr>
            <p:ph idx="1"/>
          </p:nvPr>
        </p:nvSpPr>
        <p:spPr>
          <a:xfrm>
            <a:off x="0" y="685799"/>
            <a:ext cx="8988724" cy="5982420"/>
          </a:xfrm>
        </p:spPr>
        <p:txBody>
          <a:bodyPr>
            <a:noAutofit/>
          </a:bodyPr>
          <a:lstStyle/>
          <a:p>
            <a:r>
              <a:rPr lang="en-US" sz="2400" b="1" dirty="0" smtClean="0">
                <a:solidFill>
                  <a:srgbClr val="CC00FF"/>
                </a:solidFill>
              </a:rPr>
              <a:t>CF (4) </a:t>
            </a:r>
            <a:r>
              <a:rPr lang="en-US" sz="2400" dirty="0" smtClean="0"/>
              <a:t>Collaborative </a:t>
            </a:r>
            <a:r>
              <a:rPr lang="en-US" sz="2400" dirty="0"/>
              <a:t>Filtering for recommender engines</a:t>
            </a:r>
          </a:p>
          <a:p>
            <a:r>
              <a:rPr lang="en-US" sz="2400" b="1" dirty="0" smtClean="0">
                <a:solidFill>
                  <a:srgbClr val="CC00FF"/>
                </a:solidFill>
              </a:rPr>
              <a:t>LML (36) </a:t>
            </a:r>
            <a:r>
              <a:rPr lang="en-US" sz="2400" dirty="0" smtClean="0"/>
              <a:t>Local </a:t>
            </a:r>
            <a:r>
              <a:rPr lang="en-US" sz="2400" dirty="0"/>
              <a:t>Machine Learning (Independent for each parallel entity</a:t>
            </a:r>
            <a:r>
              <a:rPr lang="en-US" sz="2400" dirty="0" smtClean="0"/>
              <a:t>) – application could have GML as well</a:t>
            </a:r>
            <a:endParaRPr lang="en-US" sz="2400" dirty="0"/>
          </a:p>
          <a:p>
            <a:r>
              <a:rPr lang="en-US" sz="2400" b="1" dirty="0" smtClean="0">
                <a:solidFill>
                  <a:srgbClr val="CC00FF"/>
                </a:solidFill>
              </a:rPr>
              <a:t>GML (23) </a:t>
            </a:r>
            <a:r>
              <a:rPr lang="en-US" sz="2400" dirty="0" smtClean="0"/>
              <a:t>Global </a:t>
            </a:r>
            <a:r>
              <a:rPr lang="en-US" sz="2400" dirty="0"/>
              <a:t>Machine Learning: Deep Learning, Clustering, LDA, PLSI, MDS, </a:t>
            </a:r>
          </a:p>
          <a:p>
            <a:pPr lvl="1"/>
            <a:r>
              <a:rPr lang="en-US" sz="2000" dirty="0"/>
              <a:t>Large Scale Optimizations as in </a:t>
            </a:r>
            <a:r>
              <a:rPr lang="en-US" sz="2000" dirty="0" err="1"/>
              <a:t>Variational</a:t>
            </a:r>
            <a:r>
              <a:rPr lang="en-US" sz="2000" dirty="0"/>
              <a:t> Bayes, MCMC, Lifted Belief Propagation, Stochastic Gradient Descent, L-BFGS, </a:t>
            </a:r>
            <a:r>
              <a:rPr lang="en-US" sz="2000" dirty="0" err="1"/>
              <a:t>Levenberg</a:t>
            </a:r>
            <a:r>
              <a:rPr lang="en-US" sz="2000" dirty="0"/>
              <a:t>-Marquardt . Can call EGO or Exascale Global Optimization with scalable parallel algorithm</a:t>
            </a:r>
          </a:p>
          <a:p>
            <a:r>
              <a:rPr lang="en-US" sz="2400" b="1" dirty="0" smtClean="0">
                <a:solidFill>
                  <a:srgbClr val="CC00FF"/>
                </a:solidFill>
              </a:rPr>
              <a:t>Workflow (51) </a:t>
            </a:r>
            <a:r>
              <a:rPr lang="en-US" sz="2400" dirty="0" smtClean="0"/>
              <a:t>Universal </a:t>
            </a:r>
          </a:p>
          <a:p>
            <a:r>
              <a:rPr lang="en-US" sz="2400" b="1" dirty="0" smtClean="0">
                <a:solidFill>
                  <a:srgbClr val="CC00FF"/>
                </a:solidFill>
              </a:rPr>
              <a:t>GIS (16) </a:t>
            </a:r>
            <a:r>
              <a:rPr lang="en-US" sz="2400" dirty="0" smtClean="0"/>
              <a:t>Geotagged </a:t>
            </a:r>
            <a:r>
              <a:rPr lang="en-US" sz="2400" dirty="0"/>
              <a:t>data and often displayed in ESRI, Microsoft Virtual Earth, Google Earth, </a:t>
            </a:r>
            <a:r>
              <a:rPr lang="en-US" sz="2400" dirty="0" err="1"/>
              <a:t>GeoServer</a:t>
            </a:r>
            <a:r>
              <a:rPr lang="en-US" sz="2400" dirty="0"/>
              <a:t> etc.</a:t>
            </a:r>
          </a:p>
          <a:p>
            <a:r>
              <a:rPr lang="en-US" sz="2400" b="1" dirty="0">
                <a:solidFill>
                  <a:srgbClr val="CC00FF"/>
                </a:solidFill>
              </a:rPr>
              <a:t>HPC	</a:t>
            </a:r>
            <a:r>
              <a:rPr lang="en-US" sz="2400" b="1" dirty="0" smtClean="0">
                <a:solidFill>
                  <a:srgbClr val="CC00FF"/>
                </a:solidFill>
              </a:rPr>
              <a:t>(5) </a:t>
            </a:r>
            <a:r>
              <a:rPr lang="en-US" sz="2400" dirty="0" smtClean="0"/>
              <a:t>Classic </a:t>
            </a:r>
            <a:r>
              <a:rPr lang="en-US" sz="2400" dirty="0"/>
              <a:t>large-scale simulation of cosmos, materials, etc. generating (visualization) data</a:t>
            </a:r>
          </a:p>
          <a:p>
            <a:r>
              <a:rPr lang="en-US" sz="2400" b="1" dirty="0" smtClean="0">
                <a:solidFill>
                  <a:srgbClr val="CC00FF"/>
                </a:solidFill>
              </a:rPr>
              <a:t>Agent (2) </a:t>
            </a:r>
            <a:r>
              <a:rPr lang="en-US" sz="2400" dirty="0" smtClean="0"/>
              <a:t>Simulations </a:t>
            </a:r>
            <a:r>
              <a:rPr lang="en-US" sz="2400" dirty="0"/>
              <a:t>of models of data-defined macroscopic entities represented as agents</a:t>
            </a:r>
          </a:p>
          <a:p>
            <a:endParaRPr lang="en-US" sz="2400" dirty="0"/>
          </a:p>
        </p:txBody>
      </p:sp>
    </p:spTree>
    <p:extLst>
      <p:ext uri="{BB962C8B-B14F-4D97-AF65-F5344CB8AC3E}">
        <p14:creationId xmlns:p14="http://schemas.microsoft.com/office/powerpoint/2010/main" val="15409275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064"/>
            <a:ext cx="8229600" cy="507751"/>
          </a:xfrm>
        </p:spPr>
        <p:txBody>
          <a:bodyPr>
            <a:normAutofit fontScale="90000"/>
          </a:bodyPr>
          <a:lstStyle/>
          <a:p>
            <a:r>
              <a:rPr lang="en-US" b="1" dirty="0" smtClean="0"/>
              <a:t>4 Forms of MapReduce</a:t>
            </a:r>
            <a:endParaRPr lang="en-US" b="1" dirty="0"/>
          </a:p>
        </p:txBody>
      </p:sp>
      <p:grpSp>
        <p:nvGrpSpPr>
          <p:cNvPr id="4" name="Group 3"/>
          <p:cNvGrpSpPr/>
          <p:nvPr/>
        </p:nvGrpSpPr>
        <p:grpSpPr>
          <a:xfrm>
            <a:off x="82435" y="650263"/>
            <a:ext cx="8735869" cy="2970808"/>
            <a:chOff x="107405" y="510794"/>
            <a:chExt cx="8735869" cy="2970808"/>
          </a:xfrm>
        </p:grpSpPr>
        <p:sp>
          <p:nvSpPr>
            <p:cNvPr id="5" name="Rectangle 4"/>
            <p:cNvSpPr/>
            <p:nvPr/>
          </p:nvSpPr>
          <p:spPr>
            <a:xfrm>
              <a:off x="6796620" y="1030653"/>
              <a:ext cx="2046654" cy="2436769"/>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6" name="Rectangle 5"/>
            <p:cNvSpPr/>
            <p:nvPr/>
          </p:nvSpPr>
          <p:spPr>
            <a:xfrm>
              <a:off x="107406" y="524016"/>
              <a:ext cx="2006402" cy="548640"/>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91440" tIns="0" rIns="91440" bIns="0" numCol="1" spcCol="0" rtlCol="0" fromWordArt="0" anchor="ctr" anchorCtr="0" forceAA="0" compatLnSpc="1">
              <a:noAutofit/>
            </a:bodyPr>
            <a:lstStyle/>
            <a:p>
              <a:pPr marL="0" marR="0" algn="ctr">
                <a:lnSpc>
                  <a:spcPct val="115000"/>
                </a:lnSpc>
                <a:spcBef>
                  <a:spcPts val="0"/>
                </a:spcBef>
                <a:spcAft>
                  <a:spcPts val="1000"/>
                </a:spcAft>
              </a:pPr>
              <a:r>
                <a:rPr lang="en-US" sz="1600" b="1" dirty="0" smtClean="0">
                  <a:solidFill>
                    <a:srgbClr val="000000"/>
                  </a:solidFill>
                  <a:effectLst/>
                  <a:latin typeface="Arial"/>
                  <a:ea typeface="Times New Roman"/>
                  <a:cs typeface="Times New Roman"/>
                </a:rPr>
                <a:t>(1) </a:t>
              </a:r>
              <a:r>
                <a:rPr lang="en-US" sz="1600" b="1" dirty="0">
                  <a:solidFill>
                    <a:srgbClr val="000000"/>
                  </a:solidFill>
                  <a:effectLst/>
                  <a:latin typeface="Arial"/>
                  <a:ea typeface="Times New Roman"/>
                  <a:cs typeface="Times New Roman"/>
                </a:rPr>
                <a:t>Map Only</a:t>
              </a:r>
              <a:endParaRPr lang="en-US" sz="2000" b="1" dirty="0">
                <a:effectLst/>
                <a:ea typeface="Times New Roman"/>
                <a:cs typeface="Times New Roman"/>
              </a:endParaRPr>
            </a:p>
          </p:txBody>
        </p:sp>
        <p:sp>
          <p:nvSpPr>
            <p:cNvPr id="7" name="Rectangle 6"/>
            <p:cNvSpPr/>
            <p:nvPr/>
          </p:nvSpPr>
          <p:spPr>
            <a:xfrm>
              <a:off x="6786753" y="517578"/>
              <a:ext cx="2046654" cy="506292"/>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0" tIns="27432" rIns="0" bIns="45720" numCol="1" spcCol="0" rtlCol="0" fromWordArt="0" anchor="ctr" anchorCtr="0" forceAA="0" compatLnSpc="1">
              <a:noAutofit/>
            </a:bodyPr>
            <a:lstStyle/>
            <a:p>
              <a:pPr marL="0" marR="0" algn="ctr">
                <a:lnSpc>
                  <a:spcPct val="115000"/>
                </a:lnSpc>
                <a:spcBef>
                  <a:spcPts val="0"/>
                </a:spcBef>
                <a:spcAft>
                  <a:spcPts val="1000"/>
                </a:spcAft>
              </a:pPr>
              <a:r>
                <a:rPr lang="en-US" b="1" dirty="0" smtClean="0">
                  <a:solidFill>
                    <a:srgbClr val="000000"/>
                  </a:solidFill>
                  <a:effectLst/>
                  <a:latin typeface="Arial"/>
                  <a:ea typeface="Times New Roman"/>
                  <a:cs typeface="Times New Roman"/>
                </a:rPr>
                <a:t>(</a:t>
              </a:r>
              <a:r>
                <a:rPr lang="en-US" sz="1600" b="1" dirty="0" smtClean="0">
                  <a:solidFill>
                    <a:srgbClr val="000000"/>
                  </a:solidFill>
                  <a:effectLst/>
                  <a:latin typeface="Arial"/>
                  <a:ea typeface="Times New Roman"/>
                  <a:cs typeface="Times New Roman"/>
                </a:rPr>
                <a:t>4) Point to Point or Map-Communication</a:t>
              </a:r>
              <a:endParaRPr lang="en-US" sz="2400" b="1" dirty="0">
                <a:effectLst/>
                <a:latin typeface="Times New Roman"/>
                <a:ea typeface="Times New Roman"/>
              </a:endParaRPr>
            </a:p>
          </p:txBody>
        </p:sp>
        <p:sp>
          <p:nvSpPr>
            <p:cNvPr id="8" name="Rectangle 7"/>
            <p:cNvSpPr/>
            <p:nvPr/>
          </p:nvSpPr>
          <p:spPr>
            <a:xfrm>
              <a:off x="4382126" y="510794"/>
              <a:ext cx="2409221" cy="548640"/>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0" tIns="0" rIns="0" bIns="45720" numCol="1" spcCol="0" rtlCol="0" fromWordArt="0" anchor="ctr" anchorCtr="0" forceAA="0" compatLnSpc="1">
              <a:noAutofit/>
            </a:bodyPr>
            <a:lstStyle/>
            <a:p>
              <a:pPr marL="0" marR="0" algn="ctr">
                <a:lnSpc>
                  <a:spcPct val="115000"/>
                </a:lnSpc>
                <a:spcBef>
                  <a:spcPts val="0"/>
                </a:spcBef>
                <a:spcAft>
                  <a:spcPts val="1000"/>
                </a:spcAft>
              </a:pPr>
              <a:r>
                <a:rPr lang="en-US" sz="1600" b="1" dirty="0" smtClean="0">
                  <a:solidFill>
                    <a:srgbClr val="000000"/>
                  </a:solidFill>
                  <a:effectLst/>
                  <a:latin typeface="Arial"/>
                  <a:ea typeface="Times New Roman"/>
                  <a:cs typeface="Times New Roman"/>
                </a:rPr>
                <a:t>(3) </a:t>
              </a:r>
              <a:r>
                <a:rPr lang="en-US" sz="1600" b="1" dirty="0">
                  <a:solidFill>
                    <a:srgbClr val="000000"/>
                  </a:solidFill>
                  <a:effectLst/>
                  <a:latin typeface="Arial"/>
                  <a:ea typeface="Times New Roman"/>
                  <a:cs typeface="Times New Roman"/>
                </a:rPr>
                <a:t>Iterative </a:t>
              </a:r>
              <a:r>
                <a:rPr lang="en-US" sz="1600" b="1" dirty="0" smtClean="0">
                  <a:solidFill>
                    <a:srgbClr val="000000"/>
                  </a:solidFill>
                  <a:effectLst/>
                  <a:latin typeface="Arial"/>
                  <a:ea typeface="Times New Roman"/>
                  <a:cs typeface="Times New Roman"/>
                </a:rPr>
                <a:t>Map Reduce or Map-Collective</a:t>
              </a:r>
              <a:endParaRPr lang="en-US" sz="2400" b="1" dirty="0">
                <a:effectLst/>
                <a:latin typeface="Times New Roman"/>
                <a:ea typeface="Times New Roman"/>
              </a:endParaRPr>
            </a:p>
          </p:txBody>
        </p:sp>
        <p:sp>
          <p:nvSpPr>
            <p:cNvPr id="9" name="Rectangle 8"/>
            <p:cNvSpPr/>
            <p:nvPr/>
          </p:nvSpPr>
          <p:spPr>
            <a:xfrm>
              <a:off x="2113807" y="524016"/>
              <a:ext cx="2268324" cy="548640"/>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91440" tIns="0" rIns="91440" bIns="0" numCol="1" spcCol="0" rtlCol="0" fromWordArt="0" anchor="ctr" anchorCtr="0" forceAA="0" compatLnSpc="1">
              <a:noAutofit/>
            </a:bodyPr>
            <a:lstStyle/>
            <a:p>
              <a:pPr marL="0" marR="0" algn="ctr">
                <a:lnSpc>
                  <a:spcPct val="115000"/>
                </a:lnSpc>
                <a:spcBef>
                  <a:spcPts val="0"/>
                </a:spcBef>
                <a:spcAft>
                  <a:spcPts val="1000"/>
                </a:spcAft>
              </a:pPr>
              <a:r>
                <a:rPr lang="en-US" sz="1600" b="1" dirty="0" smtClean="0">
                  <a:solidFill>
                    <a:srgbClr val="000000"/>
                  </a:solidFill>
                  <a:effectLst/>
                  <a:latin typeface="Arial"/>
                  <a:ea typeface="Times New Roman"/>
                  <a:cs typeface="Times New Roman"/>
                </a:rPr>
                <a:t>(2) </a:t>
              </a:r>
              <a:r>
                <a:rPr lang="en-US" sz="1600" b="1" dirty="0">
                  <a:solidFill>
                    <a:srgbClr val="000000"/>
                  </a:solidFill>
                  <a:effectLst/>
                  <a:latin typeface="Arial"/>
                  <a:ea typeface="Times New Roman"/>
                  <a:cs typeface="Times New Roman"/>
                </a:rPr>
                <a:t>Classic MapReduce</a:t>
              </a:r>
              <a:endParaRPr lang="en-US" sz="2400" b="1" dirty="0">
                <a:effectLst/>
                <a:latin typeface="Times New Roman"/>
                <a:ea typeface="Times New Roman"/>
              </a:endParaRPr>
            </a:p>
          </p:txBody>
        </p:sp>
        <p:sp>
          <p:nvSpPr>
            <p:cNvPr id="10" name="Rectangle 9"/>
            <p:cNvSpPr/>
            <p:nvPr/>
          </p:nvSpPr>
          <p:spPr>
            <a:xfrm>
              <a:off x="107405" y="1052838"/>
              <a:ext cx="2006401" cy="2417609"/>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b="1">
                  <a:effectLst/>
                  <a:latin typeface="Times New Roman"/>
                  <a:ea typeface="Times New Roman"/>
                </a:rPr>
                <a:t> </a:t>
              </a:r>
            </a:p>
          </p:txBody>
        </p:sp>
        <p:sp>
          <p:nvSpPr>
            <p:cNvPr id="11" name="Rectangle 10"/>
            <p:cNvSpPr/>
            <p:nvPr/>
          </p:nvSpPr>
          <p:spPr>
            <a:xfrm>
              <a:off x="2123122" y="1056138"/>
              <a:ext cx="2268323" cy="2417607"/>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b="1">
                  <a:effectLst/>
                  <a:latin typeface="Times New Roman"/>
                  <a:ea typeface="Times New Roman"/>
                </a:rPr>
                <a:t> </a:t>
              </a:r>
            </a:p>
          </p:txBody>
        </p:sp>
        <p:sp>
          <p:nvSpPr>
            <p:cNvPr id="12" name="TextBox 36"/>
            <p:cNvSpPr txBox="1"/>
            <p:nvPr/>
          </p:nvSpPr>
          <p:spPr>
            <a:xfrm>
              <a:off x="2916273" y="1136719"/>
              <a:ext cx="778568" cy="401859"/>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a:solidFill>
                    <a:srgbClr val="000000"/>
                  </a:solidFill>
                  <a:effectLst/>
                  <a:latin typeface="Arial"/>
                  <a:ea typeface="Times New Roman"/>
                </a:rPr>
                <a:t>Input</a:t>
              </a:r>
              <a:endParaRPr lang="en-US" sz="2000" b="1">
                <a:effectLst/>
                <a:latin typeface="Times New Roman"/>
                <a:ea typeface="Times New Roman"/>
              </a:endParaRPr>
            </a:p>
          </p:txBody>
        </p:sp>
        <p:sp>
          <p:nvSpPr>
            <p:cNvPr id="13" name="Oval 12"/>
            <p:cNvSpPr/>
            <p:nvPr/>
          </p:nvSpPr>
          <p:spPr>
            <a:xfrm>
              <a:off x="3619399" y="1827652"/>
              <a:ext cx="337989" cy="386816"/>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14" name="Straight Arrow Connector 13"/>
            <p:cNvCxnSpPr/>
            <p:nvPr/>
          </p:nvCxnSpPr>
          <p:spPr>
            <a:xfrm>
              <a:off x="3788393" y="1431437"/>
              <a:ext cx="0" cy="3841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nvGrpSpPr>
            <p:cNvPr id="15" name="Group 14"/>
            <p:cNvGrpSpPr/>
            <p:nvPr/>
          </p:nvGrpSpPr>
          <p:grpSpPr>
            <a:xfrm>
              <a:off x="3154657" y="1995489"/>
              <a:ext cx="252364" cy="30945"/>
              <a:chOff x="661555" y="648462"/>
              <a:chExt cx="170688" cy="18288"/>
            </a:xfrm>
          </p:grpSpPr>
          <p:sp>
            <p:nvSpPr>
              <p:cNvPr id="102" name="Oval 101"/>
              <p:cNvSpPr/>
              <p:nvPr/>
            </p:nvSpPr>
            <p:spPr>
              <a:xfrm>
                <a:off x="6615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103" name="Oval 102"/>
              <p:cNvSpPr/>
              <p:nvPr/>
            </p:nvSpPr>
            <p:spPr>
              <a:xfrm>
                <a:off x="8139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sp>
          <p:nvSpPr>
            <p:cNvPr id="16" name="TextBox 48"/>
            <p:cNvSpPr txBox="1"/>
            <p:nvPr/>
          </p:nvSpPr>
          <p:spPr>
            <a:xfrm>
              <a:off x="3859184" y="1621039"/>
              <a:ext cx="671300" cy="401859"/>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map</a:t>
              </a:r>
              <a:endParaRPr lang="en-US" sz="2000" b="1" dirty="0">
                <a:effectLst/>
                <a:latin typeface="Times New Roman"/>
                <a:ea typeface="Times New Roman"/>
              </a:endParaRPr>
            </a:p>
          </p:txBody>
        </p:sp>
        <p:cxnSp>
          <p:nvCxnSpPr>
            <p:cNvPr id="17" name="Straight Arrow Connector 16"/>
            <p:cNvCxnSpPr>
              <a:stCxn id="13" idx="4"/>
              <a:endCxn id="25" idx="7"/>
            </p:cNvCxnSpPr>
            <p:nvPr/>
          </p:nvCxnSpPr>
          <p:spPr>
            <a:xfrm flipH="1">
              <a:off x="3694843" y="2214468"/>
              <a:ext cx="93551" cy="43245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18" name="Oval 17"/>
            <p:cNvSpPr/>
            <p:nvPr/>
          </p:nvSpPr>
          <p:spPr>
            <a:xfrm>
              <a:off x="2176541" y="1827652"/>
              <a:ext cx="337989" cy="386816"/>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19" name="Straight Arrow Connector 18"/>
            <p:cNvCxnSpPr/>
            <p:nvPr/>
          </p:nvCxnSpPr>
          <p:spPr>
            <a:xfrm>
              <a:off x="2345536" y="1431973"/>
              <a:ext cx="0" cy="38359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20" name="Straight Arrow Connector 19"/>
            <p:cNvCxnSpPr>
              <a:stCxn id="18" idx="4"/>
              <a:endCxn id="24" idx="1"/>
            </p:cNvCxnSpPr>
            <p:nvPr/>
          </p:nvCxnSpPr>
          <p:spPr>
            <a:xfrm>
              <a:off x="2345536" y="2214468"/>
              <a:ext cx="276067" cy="446918"/>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21" name="Oval 20"/>
            <p:cNvSpPr/>
            <p:nvPr/>
          </p:nvSpPr>
          <p:spPr>
            <a:xfrm>
              <a:off x="2574884" y="1827652"/>
              <a:ext cx="337989" cy="386816"/>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22" name="Straight Arrow Connector 21"/>
            <p:cNvCxnSpPr/>
            <p:nvPr/>
          </p:nvCxnSpPr>
          <p:spPr>
            <a:xfrm>
              <a:off x="2743878" y="1431973"/>
              <a:ext cx="0" cy="38359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23" name="Straight Arrow Connector 22"/>
            <p:cNvCxnSpPr>
              <a:stCxn id="21" idx="4"/>
              <a:endCxn id="24" idx="0"/>
            </p:cNvCxnSpPr>
            <p:nvPr/>
          </p:nvCxnSpPr>
          <p:spPr>
            <a:xfrm flipH="1">
              <a:off x="2740820" y="2214468"/>
              <a:ext cx="3059" cy="39027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24" name="Oval 23"/>
            <p:cNvSpPr/>
            <p:nvPr/>
          </p:nvSpPr>
          <p:spPr>
            <a:xfrm>
              <a:off x="2572222" y="2604738"/>
              <a:ext cx="337196" cy="386816"/>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25" name="Oval 24"/>
            <p:cNvSpPr/>
            <p:nvPr/>
          </p:nvSpPr>
          <p:spPr>
            <a:xfrm>
              <a:off x="3407028" y="2590270"/>
              <a:ext cx="337196" cy="386816"/>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nvGrpSpPr>
            <p:cNvPr id="26" name="Group 25"/>
            <p:cNvGrpSpPr/>
            <p:nvPr/>
          </p:nvGrpSpPr>
          <p:grpSpPr>
            <a:xfrm>
              <a:off x="3056114" y="2862617"/>
              <a:ext cx="251729" cy="30086"/>
              <a:chOff x="0" y="0"/>
              <a:chExt cx="170688" cy="18288"/>
            </a:xfrm>
          </p:grpSpPr>
          <p:sp>
            <p:nvSpPr>
              <p:cNvPr id="100" name="Oval 99"/>
              <p:cNvSpPr/>
              <p:nvPr/>
            </p:nvSpPr>
            <p:spPr>
              <a:xfrm>
                <a:off x="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101" name="Oval 100"/>
              <p:cNvSpPr/>
              <p:nvPr/>
            </p:nvSpPr>
            <p:spPr>
              <a:xfrm>
                <a:off x="15240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cxnSp>
          <p:nvCxnSpPr>
            <p:cNvPr id="27" name="Straight Arrow Connector 26"/>
            <p:cNvCxnSpPr>
              <a:stCxn id="18" idx="4"/>
              <a:endCxn id="25" idx="1"/>
            </p:cNvCxnSpPr>
            <p:nvPr/>
          </p:nvCxnSpPr>
          <p:spPr>
            <a:xfrm>
              <a:off x="2345536" y="2214468"/>
              <a:ext cx="1110873" cy="43245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28" name="Straight Arrow Connector 27"/>
            <p:cNvCxnSpPr>
              <a:stCxn id="21" idx="4"/>
              <a:endCxn id="25" idx="0"/>
            </p:cNvCxnSpPr>
            <p:nvPr/>
          </p:nvCxnSpPr>
          <p:spPr>
            <a:xfrm>
              <a:off x="2743879" y="2214468"/>
              <a:ext cx="831747" cy="37580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29" name="Straight Arrow Connector 28"/>
            <p:cNvCxnSpPr>
              <a:stCxn id="13" idx="4"/>
              <a:endCxn id="24" idx="7"/>
            </p:cNvCxnSpPr>
            <p:nvPr/>
          </p:nvCxnSpPr>
          <p:spPr>
            <a:xfrm flipH="1">
              <a:off x="2860037" y="2214468"/>
              <a:ext cx="928357" cy="446918"/>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0" name="TextBox 48"/>
            <p:cNvSpPr txBox="1"/>
            <p:nvPr/>
          </p:nvSpPr>
          <p:spPr>
            <a:xfrm>
              <a:off x="3707920" y="2589695"/>
              <a:ext cx="867881" cy="401859"/>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reduce</a:t>
              </a:r>
              <a:endParaRPr lang="en-US" sz="2000" b="1" dirty="0">
                <a:effectLst/>
                <a:latin typeface="Times New Roman"/>
                <a:ea typeface="Times New Roman"/>
              </a:endParaRPr>
            </a:p>
          </p:txBody>
        </p:sp>
        <p:cxnSp>
          <p:nvCxnSpPr>
            <p:cNvPr id="31" name="Straight Arrow Connector 30"/>
            <p:cNvCxnSpPr>
              <a:stCxn id="24" idx="4"/>
            </p:cNvCxnSpPr>
            <p:nvPr/>
          </p:nvCxnSpPr>
          <p:spPr>
            <a:xfrm>
              <a:off x="2740821" y="2991554"/>
              <a:ext cx="3059" cy="37261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32" name="Straight Arrow Connector 31"/>
            <p:cNvCxnSpPr>
              <a:stCxn id="25" idx="4"/>
            </p:cNvCxnSpPr>
            <p:nvPr/>
          </p:nvCxnSpPr>
          <p:spPr>
            <a:xfrm flipH="1">
              <a:off x="3572793" y="2977086"/>
              <a:ext cx="2834" cy="38708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3" name="Rectangle 32"/>
            <p:cNvSpPr/>
            <p:nvPr/>
          </p:nvSpPr>
          <p:spPr>
            <a:xfrm>
              <a:off x="4381950" y="1049816"/>
              <a:ext cx="2409397" cy="2417607"/>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b="1">
                  <a:effectLst/>
                  <a:latin typeface="Times New Roman"/>
                  <a:ea typeface="Times New Roman"/>
                </a:rPr>
                <a:t> </a:t>
              </a:r>
            </a:p>
          </p:txBody>
        </p:sp>
        <p:sp>
          <p:nvSpPr>
            <p:cNvPr id="34" name="Arc 33"/>
            <p:cNvSpPr/>
            <p:nvPr/>
          </p:nvSpPr>
          <p:spPr>
            <a:xfrm rot="1016732">
              <a:off x="5605452" y="1205505"/>
              <a:ext cx="1073340" cy="2266636"/>
            </a:xfrm>
            <a:prstGeom prst="arc">
              <a:avLst>
                <a:gd name="adj1" fmla="val 13599321"/>
                <a:gd name="adj2" fmla="val 6208161"/>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35" name="TextBox 36"/>
            <p:cNvSpPr txBox="1"/>
            <p:nvPr/>
          </p:nvSpPr>
          <p:spPr>
            <a:xfrm>
              <a:off x="4637389" y="1043563"/>
              <a:ext cx="778519" cy="401812"/>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a:solidFill>
                    <a:srgbClr val="000000"/>
                  </a:solidFill>
                  <a:effectLst/>
                  <a:latin typeface="Arial"/>
                  <a:ea typeface="Times New Roman"/>
                </a:rPr>
                <a:t>Input</a:t>
              </a:r>
              <a:endParaRPr lang="en-US" sz="2000" b="1">
                <a:effectLst/>
                <a:latin typeface="Times New Roman"/>
                <a:ea typeface="Times New Roman"/>
              </a:endParaRPr>
            </a:p>
          </p:txBody>
        </p:sp>
        <p:sp>
          <p:nvSpPr>
            <p:cNvPr id="36" name="Oval 35"/>
            <p:cNvSpPr/>
            <p:nvPr/>
          </p:nvSpPr>
          <p:spPr>
            <a:xfrm>
              <a:off x="6030831" y="1802917"/>
              <a:ext cx="337968" cy="386770"/>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37" name="Straight Arrow Connector 36"/>
            <p:cNvCxnSpPr/>
            <p:nvPr/>
          </p:nvCxnSpPr>
          <p:spPr>
            <a:xfrm>
              <a:off x="6199814" y="1418834"/>
              <a:ext cx="0" cy="384083"/>
            </a:xfrm>
            <a:prstGeom prst="straightConnector1">
              <a:avLst/>
            </a:prstGeom>
            <a:ln>
              <a:tailEnd type="triangle" w="lg" len="med"/>
            </a:ln>
          </p:spPr>
          <p:style>
            <a:lnRef idx="1">
              <a:schemeClr val="dk1"/>
            </a:lnRef>
            <a:fillRef idx="2">
              <a:schemeClr val="dk1"/>
            </a:fillRef>
            <a:effectRef idx="1">
              <a:schemeClr val="dk1"/>
            </a:effectRef>
            <a:fontRef idx="minor">
              <a:schemeClr val="dk1"/>
            </a:fontRef>
          </p:style>
        </p:cxnSp>
        <p:grpSp>
          <p:nvGrpSpPr>
            <p:cNvPr id="38" name="Group 37"/>
            <p:cNvGrpSpPr/>
            <p:nvPr/>
          </p:nvGrpSpPr>
          <p:grpSpPr>
            <a:xfrm>
              <a:off x="5566130" y="1982820"/>
              <a:ext cx="252350" cy="30942"/>
              <a:chOff x="661269" y="507515"/>
              <a:chExt cx="170688" cy="18288"/>
            </a:xfrm>
          </p:grpSpPr>
          <p:sp>
            <p:nvSpPr>
              <p:cNvPr id="98" name="Oval 97"/>
              <p:cNvSpPr/>
              <p:nvPr/>
            </p:nvSpPr>
            <p:spPr>
              <a:xfrm>
                <a:off x="6612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99" name="Oval 98"/>
              <p:cNvSpPr/>
              <p:nvPr/>
            </p:nvSpPr>
            <p:spPr>
              <a:xfrm>
                <a:off x="8136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sp>
          <p:nvSpPr>
            <p:cNvPr id="39" name="TextBox 48"/>
            <p:cNvSpPr txBox="1"/>
            <p:nvPr/>
          </p:nvSpPr>
          <p:spPr>
            <a:xfrm>
              <a:off x="5167396" y="1445375"/>
              <a:ext cx="700454" cy="51438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a:solidFill>
                    <a:srgbClr val="000000"/>
                  </a:solidFill>
                  <a:effectLst/>
                  <a:latin typeface="Arial"/>
                  <a:ea typeface="Times New Roman"/>
                </a:rPr>
                <a:t>map</a:t>
              </a:r>
              <a:endParaRPr lang="en-US" sz="2000" b="1">
                <a:effectLst/>
                <a:latin typeface="Times New Roman"/>
                <a:ea typeface="Times New Roman"/>
              </a:endParaRPr>
            </a:p>
          </p:txBody>
        </p:sp>
        <p:cxnSp>
          <p:nvCxnSpPr>
            <p:cNvPr id="40" name="Straight Arrow Connector 39"/>
            <p:cNvCxnSpPr/>
            <p:nvPr/>
          </p:nvCxnSpPr>
          <p:spPr>
            <a:xfrm flipH="1">
              <a:off x="6106269" y="2189688"/>
              <a:ext cx="93546" cy="44448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1" name="Oval 40"/>
            <p:cNvSpPr/>
            <p:nvPr/>
          </p:nvSpPr>
          <p:spPr>
            <a:xfrm>
              <a:off x="4588063" y="1815003"/>
              <a:ext cx="337968" cy="386770"/>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42" name="Straight Arrow Connector 41"/>
            <p:cNvCxnSpPr/>
            <p:nvPr/>
          </p:nvCxnSpPr>
          <p:spPr>
            <a:xfrm>
              <a:off x="4757048" y="1419370"/>
              <a:ext cx="0" cy="38354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3" name="Straight Arrow Connector 42"/>
            <p:cNvCxnSpPr/>
            <p:nvPr/>
          </p:nvCxnSpPr>
          <p:spPr>
            <a:xfrm>
              <a:off x="4757048" y="2189688"/>
              <a:ext cx="276049" cy="458951"/>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4" name="Oval 43"/>
            <p:cNvSpPr/>
            <p:nvPr/>
          </p:nvSpPr>
          <p:spPr>
            <a:xfrm>
              <a:off x="4986381" y="1802917"/>
              <a:ext cx="337968" cy="386770"/>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45" name="Straight Arrow Connector 44"/>
            <p:cNvCxnSpPr/>
            <p:nvPr/>
          </p:nvCxnSpPr>
          <p:spPr>
            <a:xfrm>
              <a:off x="5155365" y="1419370"/>
              <a:ext cx="0" cy="38354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6" name="Straight Arrow Connector 45"/>
            <p:cNvCxnSpPr/>
            <p:nvPr/>
          </p:nvCxnSpPr>
          <p:spPr>
            <a:xfrm flipH="1">
              <a:off x="5152307" y="2189688"/>
              <a:ext cx="3059" cy="40230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7" name="Oval 46"/>
            <p:cNvSpPr/>
            <p:nvPr/>
          </p:nvSpPr>
          <p:spPr>
            <a:xfrm>
              <a:off x="4983719" y="2591997"/>
              <a:ext cx="337175" cy="38677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48" name="Oval 47"/>
            <p:cNvSpPr/>
            <p:nvPr/>
          </p:nvSpPr>
          <p:spPr>
            <a:xfrm>
              <a:off x="5818472" y="2577531"/>
              <a:ext cx="337175" cy="38677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nvGrpSpPr>
            <p:cNvPr id="49" name="Group 48"/>
            <p:cNvGrpSpPr/>
            <p:nvPr/>
          </p:nvGrpSpPr>
          <p:grpSpPr>
            <a:xfrm>
              <a:off x="5467591" y="2849845"/>
              <a:ext cx="251716" cy="30082"/>
              <a:chOff x="594644" y="1019969"/>
              <a:chExt cx="170688" cy="18288"/>
            </a:xfrm>
          </p:grpSpPr>
          <p:sp>
            <p:nvSpPr>
              <p:cNvPr id="96" name="Oval 95"/>
              <p:cNvSpPr/>
              <p:nvPr/>
            </p:nvSpPr>
            <p:spPr>
              <a:xfrm>
                <a:off x="5946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97" name="Oval 96"/>
              <p:cNvSpPr/>
              <p:nvPr/>
            </p:nvSpPr>
            <p:spPr>
              <a:xfrm>
                <a:off x="7470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cxnSp>
          <p:nvCxnSpPr>
            <p:cNvPr id="50" name="Straight Arrow Connector 49"/>
            <p:cNvCxnSpPr/>
            <p:nvPr/>
          </p:nvCxnSpPr>
          <p:spPr>
            <a:xfrm>
              <a:off x="4757048" y="2189688"/>
              <a:ext cx="1110803" cy="44448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51" name="Straight Arrow Connector 50"/>
            <p:cNvCxnSpPr/>
            <p:nvPr/>
          </p:nvCxnSpPr>
          <p:spPr>
            <a:xfrm>
              <a:off x="5155366" y="2189688"/>
              <a:ext cx="831695" cy="38784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52" name="Straight Arrow Connector 51"/>
            <p:cNvCxnSpPr/>
            <p:nvPr/>
          </p:nvCxnSpPr>
          <p:spPr>
            <a:xfrm flipH="1">
              <a:off x="5271515" y="2189688"/>
              <a:ext cx="928300" cy="458951"/>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53" name="TextBox 48"/>
            <p:cNvSpPr txBox="1"/>
            <p:nvPr/>
          </p:nvSpPr>
          <p:spPr>
            <a:xfrm>
              <a:off x="4364095" y="2776047"/>
              <a:ext cx="867828" cy="401812"/>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reduce</a:t>
              </a:r>
              <a:endParaRPr lang="en-US" sz="2000" b="1" dirty="0">
                <a:effectLst/>
                <a:latin typeface="Times New Roman"/>
                <a:ea typeface="Times New Roman"/>
              </a:endParaRPr>
            </a:p>
          </p:txBody>
        </p:sp>
        <p:cxnSp>
          <p:nvCxnSpPr>
            <p:cNvPr id="54" name="Straight Arrow Connector 53"/>
            <p:cNvCxnSpPr/>
            <p:nvPr/>
          </p:nvCxnSpPr>
          <p:spPr>
            <a:xfrm>
              <a:off x="5152307" y="2978767"/>
              <a:ext cx="3059" cy="37257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55" name="Straight Arrow Connector 54"/>
            <p:cNvCxnSpPr/>
            <p:nvPr/>
          </p:nvCxnSpPr>
          <p:spPr>
            <a:xfrm flipH="1">
              <a:off x="5984227" y="2964301"/>
              <a:ext cx="2834" cy="387041"/>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56" name="TextBox 36"/>
            <p:cNvSpPr txBox="1"/>
            <p:nvPr/>
          </p:nvSpPr>
          <p:spPr>
            <a:xfrm>
              <a:off x="5340381" y="1065488"/>
              <a:ext cx="1056673" cy="4018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Iterations</a:t>
              </a:r>
              <a:endParaRPr lang="en-US" sz="2000" b="1" dirty="0">
                <a:effectLst/>
                <a:latin typeface="Times New Roman"/>
                <a:ea typeface="Times New Roman"/>
              </a:endParaRPr>
            </a:p>
          </p:txBody>
        </p:sp>
        <p:sp>
          <p:nvSpPr>
            <p:cNvPr id="57" name="TextBox 36"/>
            <p:cNvSpPr txBox="1"/>
            <p:nvPr/>
          </p:nvSpPr>
          <p:spPr>
            <a:xfrm>
              <a:off x="765663" y="1209263"/>
              <a:ext cx="717410" cy="40186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Input</a:t>
              </a:r>
              <a:endParaRPr lang="en-US" sz="2000" b="1" dirty="0">
                <a:effectLst/>
                <a:latin typeface="Times New Roman"/>
                <a:ea typeface="Times New Roman"/>
              </a:endParaRPr>
            </a:p>
          </p:txBody>
        </p:sp>
        <p:sp>
          <p:nvSpPr>
            <p:cNvPr id="58" name="Oval 57"/>
            <p:cNvSpPr/>
            <p:nvPr/>
          </p:nvSpPr>
          <p:spPr>
            <a:xfrm>
              <a:off x="1695535" y="2138696"/>
              <a:ext cx="338135" cy="386817"/>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ea typeface="Times New Roman"/>
                  <a:cs typeface="Times New Roman"/>
                </a:rPr>
                <a:t> </a:t>
              </a:r>
            </a:p>
          </p:txBody>
        </p:sp>
        <p:cxnSp>
          <p:nvCxnSpPr>
            <p:cNvPr id="59" name="Straight Arrow Connector 58"/>
            <p:cNvCxnSpPr>
              <a:endCxn id="58" idx="0"/>
            </p:cNvCxnSpPr>
            <p:nvPr/>
          </p:nvCxnSpPr>
          <p:spPr>
            <a:xfrm>
              <a:off x="1864602" y="1754566"/>
              <a:ext cx="0" cy="3841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0" name="TextBox 45"/>
            <p:cNvSpPr txBox="1"/>
            <p:nvPr/>
          </p:nvSpPr>
          <p:spPr>
            <a:xfrm>
              <a:off x="759258" y="3030527"/>
              <a:ext cx="835006" cy="40186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a:solidFill>
                    <a:srgbClr val="000000"/>
                  </a:solidFill>
                  <a:effectLst/>
                  <a:latin typeface="Arial"/>
                  <a:ea typeface="Times New Roman"/>
                </a:rPr>
                <a:t>Output</a:t>
              </a:r>
              <a:endParaRPr lang="en-US" sz="2000" b="1">
                <a:effectLst/>
                <a:latin typeface="Times New Roman"/>
                <a:ea typeface="Times New Roman"/>
              </a:endParaRPr>
            </a:p>
          </p:txBody>
        </p:sp>
        <p:grpSp>
          <p:nvGrpSpPr>
            <p:cNvPr id="61" name="Group 60"/>
            <p:cNvGrpSpPr/>
            <p:nvPr/>
          </p:nvGrpSpPr>
          <p:grpSpPr>
            <a:xfrm>
              <a:off x="1230599" y="2306534"/>
              <a:ext cx="252474" cy="30945"/>
              <a:chOff x="2753360" y="2094366"/>
              <a:chExt cx="170688" cy="18288"/>
            </a:xfrm>
          </p:grpSpPr>
          <p:sp>
            <p:nvSpPr>
              <p:cNvPr id="94" name="Oval 93"/>
              <p:cNvSpPr/>
              <p:nvPr/>
            </p:nvSpPr>
            <p:spPr>
              <a:xfrm>
                <a:off x="27533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ea typeface="Times New Roman"/>
                    <a:cs typeface="Times New Roman"/>
                  </a:rPr>
                  <a:t> </a:t>
                </a:r>
              </a:p>
            </p:txBody>
          </p:sp>
          <p:sp>
            <p:nvSpPr>
              <p:cNvPr id="95" name="Oval 94"/>
              <p:cNvSpPr/>
              <p:nvPr/>
            </p:nvSpPr>
            <p:spPr>
              <a:xfrm>
                <a:off x="29057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ea typeface="Times New Roman"/>
                    <a:cs typeface="Times New Roman"/>
                  </a:rPr>
                  <a:t> </a:t>
                </a:r>
              </a:p>
            </p:txBody>
          </p:sp>
        </p:grpSp>
        <p:sp>
          <p:nvSpPr>
            <p:cNvPr id="62" name="TextBox 48"/>
            <p:cNvSpPr txBox="1"/>
            <p:nvPr/>
          </p:nvSpPr>
          <p:spPr>
            <a:xfrm>
              <a:off x="1061531" y="1741137"/>
              <a:ext cx="636821" cy="40186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map</a:t>
              </a:r>
              <a:endParaRPr lang="en-US" sz="2000" b="1" dirty="0">
                <a:effectLst/>
                <a:latin typeface="Times New Roman"/>
                <a:ea typeface="Times New Roman"/>
              </a:endParaRPr>
            </a:p>
          </p:txBody>
        </p:sp>
        <p:cxnSp>
          <p:nvCxnSpPr>
            <p:cNvPr id="63" name="Straight Arrow Connector 62"/>
            <p:cNvCxnSpPr>
              <a:stCxn id="58" idx="4"/>
            </p:cNvCxnSpPr>
            <p:nvPr/>
          </p:nvCxnSpPr>
          <p:spPr>
            <a:xfrm>
              <a:off x="1864602" y="2525513"/>
              <a:ext cx="0" cy="40619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4" name="Oval 63"/>
            <p:cNvSpPr/>
            <p:nvPr/>
          </p:nvSpPr>
          <p:spPr>
            <a:xfrm>
              <a:off x="252055" y="2138696"/>
              <a:ext cx="338135" cy="386817"/>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65" name="Straight Arrow Connector 64"/>
            <p:cNvCxnSpPr/>
            <p:nvPr/>
          </p:nvCxnSpPr>
          <p:spPr>
            <a:xfrm>
              <a:off x="421123" y="1743016"/>
              <a:ext cx="0" cy="38359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6" name="Straight Arrow Connector 65"/>
            <p:cNvCxnSpPr/>
            <p:nvPr/>
          </p:nvCxnSpPr>
          <p:spPr>
            <a:xfrm>
              <a:off x="421123" y="2513427"/>
              <a:ext cx="0" cy="406158"/>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7" name="Oval 66"/>
            <p:cNvSpPr/>
            <p:nvPr/>
          </p:nvSpPr>
          <p:spPr>
            <a:xfrm>
              <a:off x="650569" y="2138696"/>
              <a:ext cx="338135" cy="386817"/>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dirty="0">
                  <a:effectLst/>
                  <a:latin typeface="Times New Roman"/>
                  <a:ea typeface="Times New Roman"/>
                </a:rPr>
                <a:t> </a:t>
              </a:r>
              <a:endParaRPr lang="en-US" sz="1200" b="1" dirty="0">
                <a:effectLst/>
                <a:latin typeface="Times New Roman"/>
                <a:ea typeface="Times New Roman"/>
              </a:endParaRPr>
            </a:p>
          </p:txBody>
        </p:sp>
        <p:cxnSp>
          <p:nvCxnSpPr>
            <p:cNvPr id="68" name="Straight Arrow Connector 67"/>
            <p:cNvCxnSpPr/>
            <p:nvPr/>
          </p:nvCxnSpPr>
          <p:spPr>
            <a:xfrm>
              <a:off x="819637" y="1743016"/>
              <a:ext cx="0" cy="38359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9" name="Straight Arrow Connector 68"/>
            <p:cNvCxnSpPr/>
            <p:nvPr/>
          </p:nvCxnSpPr>
          <p:spPr>
            <a:xfrm>
              <a:off x="819637" y="2513427"/>
              <a:ext cx="0" cy="406158"/>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pic>
          <p:nvPicPr>
            <p:cNvPr id="70" name="Picture 69"/>
            <p:cNvPicPr>
              <a:picLocks noChangeAspect="1"/>
            </p:cNvPicPr>
            <p:nvPr/>
          </p:nvPicPr>
          <p:blipFill>
            <a:blip r:embed="rId2"/>
            <a:stretch>
              <a:fillRect/>
            </a:stretch>
          </p:blipFill>
          <p:spPr>
            <a:xfrm>
              <a:off x="6902807" y="1150931"/>
              <a:ext cx="1021541" cy="1207270"/>
            </a:xfrm>
            <a:prstGeom prst="rect">
              <a:avLst/>
            </a:prstGeom>
          </p:spPr>
        </p:pic>
        <p:sp>
          <p:nvSpPr>
            <p:cNvPr id="71" name="Oval 70"/>
            <p:cNvSpPr/>
            <p:nvPr/>
          </p:nvSpPr>
          <p:spPr>
            <a:xfrm>
              <a:off x="8167454" y="144537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8560048" y="200907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7208219" y="260027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7005575" y="3290738"/>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7774227" y="2467707"/>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7487882" y="299155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8020511" y="3185737"/>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8452809" y="3221261"/>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8255900" y="2728611"/>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8560048" y="1248797"/>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Arrow Connector 80"/>
            <p:cNvCxnSpPr/>
            <p:nvPr/>
          </p:nvCxnSpPr>
          <p:spPr>
            <a:xfrm>
              <a:off x="8605768" y="1418834"/>
              <a:ext cx="0" cy="549503"/>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H="1">
              <a:off x="8347340" y="2163175"/>
              <a:ext cx="196909" cy="48282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8498529" y="2189687"/>
              <a:ext cx="107239" cy="968134"/>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a:off x="8096843" y="2862617"/>
              <a:ext cx="159057" cy="298236"/>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H="1">
              <a:off x="7865667" y="1551009"/>
              <a:ext cx="310704" cy="88691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a:off x="7079051" y="2716506"/>
              <a:ext cx="129168" cy="514951"/>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7854214" y="2590637"/>
              <a:ext cx="154844" cy="543959"/>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8271222" y="1587909"/>
              <a:ext cx="227307" cy="420479"/>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7325579" y="2525513"/>
              <a:ext cx="426478" cy="94244"/>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H="1">
              <a:off x="7533602" y="2585093"/>
              <a:ext cx="234367" cy="38888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7280818" y="2705895"/>
              <a:ext cx="207064" cy="268086"/>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6871064" y="2227828"/>
              <a:ext cx="651140" cy="307777"/>
            </a:xfrm>
            <a:prstGeom prst="rect">
              <a:avLst/>
            </a:prstGeom>
            <a:noFill/>
          </p:spPr>
          <p:txBody>
            <a:bodyPr wrap="none" rtlCol="0">
              <a:spAutoFit/>
            </a:bodyPr>
            <a:lstStyle/>
            <a:p>
              <a:r>
                <a:rPr lang="en-US" sz="1400" b="1" dirty="0" smtClean="0">
                  <a:latin typeface="Arial" panose="020B0604020202020204" pitchFamily="34" charset="0"/>
                  <a:cs typeface="Arial" panose="020B0604020202020204" pitchFamily="34" charset="0"/>
                </a:rPr>
                <a:t>Local</a:t>
              </a:r>
              <a:endParaRPr lang="en-US" b="1" dirty="0">
                <a:latin typeface="Arial" panose="020B0604020202020204" pitchFamily="34" charset="0"/>
                <a:cs typeface="Arial" panose="020B0604020202020204" pitchFamily="34" charset="0"/>
              </a:endParaRPr>
            </a:p>
          </p:txBody>
        </p:sp>
        <p:sp>
          <p:nvSpPr>
            <p:cNvPr id="93" name="TextBox 92"/>
            <p:cNvSpPr txBox="1"/>
            <p:nvPr/>
          </p:nvSpPr>
          <p:spPr>
            <a:xfrm>
              <a:off x="7131855" y="3173825"/>
              <a:ext cx="712054" cy="307777"/>
            </a:xfrm>
            <a:prstGeom prst="rect">
              <a:avLst/>
            </a:prstGeom>
            <a:noFill/>
          </p:spPr>
          <p:txBody>
            <a:bodyPr wrap="none" rtlCol="0">
              <a:spAutoFit/>
            </a:bodyPr>
            <a:lstStyle/>
            <a:p>
              <a:r>
                <a:rPr lang="en-US" sz="1400" b="1" dirty="0" smtClean="0">
                  <a:latin typeface="Arial" panose="020B0604020202020204" pitchFamily="34" charset="0"/>
                  <a:cs typeface="Arial" panose="020B0604020202020204" pitchFamily="34" charset="0"/>
                </a:rPr>
                <a:t>Graph</a:t>
              </a:r>
              <a:endParaRPr lang="en-US" b="1" dirty="0">
                <a:latin typeface="Arial" panose="020B0604020202020204" pitchFamily="34" charset="0"/>
                <a:cs typeface="Arial" panose="020B0604020202020204" pitchFamily="34" charset="0"/>
              </a:endParaRPr>
            </a:p>
          </p:txBody>
        </p:sp>
      </p:grpSp>
      <p:graphicFrame>
        <p:nvGraphicFramePr>
          <p:cNvPr id="104" name="Table 103"/>
          <p:cNvGraphicFramePr>
            <a:graphicFrameLocks noGrp="1"/>
          </p:cNvGraphicFramePr>
          <p:nvPr>
            <p:extLst>
              <p:ext uri="{D42A27DB-BD31-4B8C-83A1-F6EECF244321}">
                <p14:modId xmlns:p14="http://schemas.microsoft.com/office/powerpoint/2010/main" val="1597414979"/>
              </p:ext>
            </p:extLst>
          </p:nvPr>
        </p:nvGraphicFramePr>
        <p:xfrm>
          <a:off x="82433" y="3634074"/>
          <a:ext cx="8726004" cy="2651760"/>
        </p:xfrm>
        <a:graphic>
          <a:graphicData uri="http://schemas.openxmlformats.org/drawingml/2006/table">
            <a:tbl>
              <a:tblPr firstRow="1" bandRow="1">
                <a:tableStyleId>{2D5ABB26-0587-4C30-8999-92F81FD0307C}</a:tableStyleId>
              </a:tblPr>
              <a:tblGrid>
                <a:gridCol w="2031948"/>
                <a:gridCol w="2260121"/>
                <a:gridCol w="2406770"/>
                <a:gridCol w="2027165"/>
              </a:tblGrid>
              <a:tr h="302306">
                <a:tc>
                  <a:txBody>
                    <a:bodyPr/>
                    <a:lstStyle/>
                    <a:p>
                      <a:pPr marL="0" algn="ctr" defTabSz="914400" rtl="0" eaLnBrk="1" latinLnBrk="0" hangingPunct="1"/>
                      <a:r>
                        <a:rPr lang="en-US" sz="2400" b="1" kern="1200" dirty="0" smtClean="0">
                          <a:solidFill>
                            <a:srgbClr val="0070C0"/>
                          </a:solidFill>
                          <a:latin typeface="+mn-lt"/>
                          <a:ea typeface="+mn-ea"/>
                          <a:cs typeface="+mn-cs"/>
                        </a:rPr>
                        <a:t>PP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rgbClr val="0070C0"/>
                          </a:solidFill>
                        </a:rPr>
                        <a:t>MR </a:t>
                      </a:r>
                      <a:r>
                        <a:rPr lang="en-US" sz="2000" b="1" dirty="0" err="1" smtClean="0">
                          <a:solidFill>
                            <a:srgbClr val="0070C0"/>
                          </a:solidFill>
                        </a:rPr>
                        <a:t>MRStat</a:t>
                      </a:r>
                      <a:endParaRPr lang="en-US" sz="2000" b="1" dirty="0" smtClean="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err="1" smtClean="0">
                          <a:solidFill>
                            <a:srgbClr val="0070C0"/>
                          </a:solidFill>
                        </a:rPr>
                        <a:t>MRIter</a:t>
                      </a:r>
                      <a:endParaRPr lang="en-US" sz="2400" b="1" dirty="0" smtClean="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rgbClr val="0070C0"/>
                          </a:solidFill>
                        </a:rPr>
                        <a:t>Graph, HPC</a:t>
                      </a:r>
                      <a:endParaRPr lang="en-US" sz="24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7756">
                <a:tc>
                  <a:txBody>
                    <a:bodyPr/>
                    <a:lstStyle/>
                    <a:p>
                      <a:pPr marL="0" algn="l" defTabSz="914400" rtl="0" eaLnBrk="1" latinLnBrk="0" hangingPunct="1"/>
                      <a:r>
                        <a:rPr lang="en-US" sz="1800" kern="1200" dirty="0" smtClean="0">
                          <a:solidFill>
                            <a:schemeClr val="tx1"/>
                          </a:solidFill>
                          <a:latin typeface="+mn-lt"/>
                          <a:ea typeface="+mn-ea"/>
                          <a:cs typeface="+mn-cs"/>
                        </a:rPr>
                        <a:t>BLAST Analysis</a:t>
                      </a:r>
                    </a:p>
                    <a:p>
                      <a:pPr marL="0" algn="l" defTabSz="914400" rtl="0" eaLnBrk="1" latinLnBrk="0" hangingPunct="1"/>
                      <a:r>
                        <a:rPr lang="en-US" sz="1800" kern="1200" dirty="0" smtClean="0">
                          <a:solidFill>
                            <a:schemeClr val="tx1"/>
                          </a:solidFill>
                          <a:latin typeface="+mn-lt"/>
                          <a:ea typeface="+mn-ea"/>
                          <a:cs typeface="+mn-cs"/>
                        </a:rPr>
                        <a:t>Local Machine Learning</a:t>
                      </a:r>
                    </a:p>
                    <a:p>
                      <a:pPr marL="0" algn="l" defTabSz="914400" rtl="0" eaLnBrk="1" latinLnBrk="0" hangingPunct="1"/>
                      <a:r>
                        <a:rPr lang="en-US" sz="1800" kern="1200" dirty="0" smtClean="0">
                          <a:solidFill>
                            <a:schemeClr val="tx1"/>
                          </a:solidFill>
                          <a:latin typeface="+mn-lt"/>
                          <a:ea typeface="+mn-ea"/>
                          <a:cs typeface="+mn-cs"/>
                        </a:rPr>
                        <a:t>Pleasingly Parallel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High Energy Physics (HEP) Histograms</a:t>
                      </a:r>
                    </a:p>
                    <a:p>
                      <a:r>
                        <a:rPr lang="en-US" dirty="0" smtClean="0"/>
                        <a:t>Distributed search</a:t>
                      </a:r>
                    </a:p>
                    <a:p>
                      <a:r>
                        <a:rPr lang="en-US" sz="1600" dirty="0" smtClean="0"/>
                        <a:t>Recommender Engines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Expectation</a:t>
                      </a:r>
                      <a:r>
                        <a:rPr lang="en-US" sz="1600" baseline="0" dirty="0" smtClean="0"/>
                        <a:t> </a:t>
                      </a:r>
                      <a:r>
                        <a:rPr lang="en-US" sz="1600" dirty="0" smtClean="0"/>
                        <a:t>maximization </a:t>
                      </a:r>
                      <a:r>
                        <a:rPr lang="en-US" dirty="0" smtClean="0"/>
                        <a:t>Clustering e.g. K-means</a:t>
                      </a:r>
                    </a:p>
                    <a:p>
                      <a:r>
                        <a:rPr lang="en-US" dirty="0" smtClean="0"/>
                        <a:t>Linear Algebra, PageRank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Classic MPI</a:t>
                      </a:r>
                    </a:p>
                    <a:p>
                      <a:r>
                        <a:rPr lang="en-US" dirty="0" smtClean="0"/>
                        <a:t>PDE Solvers and Particle Dynamics</a:t>
                      </a:r>
                    </a:p>
                    <a:p>
                      <a:r>
                        <a:rPr lang="en-US" dirty="0" smtClean="0"/>
                        <a:t>Graph Problems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1376">
                <a:tc gridSpan="3">
                  <a:txBody>
                    <a:bodyPr/>
                    <a:lstStyle/>
                    <a:p>
                      <a:pPr algn="ctr"/>
                      <a:r>
                        <a:rPr lang="en-US" dirty="0" smtClean="0"/>
                        <a:t>MapReduce and Iterative Extensions (Spark, Twister)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a:txBody>
                    <a:bodyPr/>
                    <a:lstStyle/>
                    <a:p>
                      <a:r>
                        <a:rPr lang="en-US" dirty="0" smtClean="0"/>
                        <a:t>MPI, Giraph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8402">
                <a:tc gridSpan="4">
                  <a:txBody>
                    <a:bodyPr/>
                    <a:lstStyle/>
                    <a:p>
                      <a:pPr algn="ctr"/>
                      <a:r>
                        <a:rPr lang="en-US" dirty="0" smtClean="0"/>
                        <a:t>Integrated Systems such as Hadoop + Harp with </a:t>
                      </a:r>
                      <a:br>
                        <a:rPr lang="en-US" dirty="0" smtClean="0"/>
                      </a:br>
                      <a:r>
                        <a:rPr lang="en-US" dirty="0" smtClean="0"/>
                        <a:t>Compute and Communication model separated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5" name="TextBox 104"/>
          <p:cNvSpPr txBox="1"/>
          <p:nvPr/>
        </p:nvSpPr>
        <p:spPr>
          <a:xfrm>
            <a:off x="52754" y="6339577"/>
            <a:ext cx="8765550" cy="461665"/>
          </a:xfrm>
          <a:prstGeom prst="rect">
            <a:avLst/>
          </a:prstGeom>
          <a:solidFill>
            <a:schemeClr val="bg1"/>
          </a:solidFill>
        </p:spPr>
        <p:txBody>
          <a:bodyPr wrap="square" rtlCol="0">
            <a:spAutoFit/>
          </a:bodyPr>
          <a:lstStyle/>
          <a:p>
            <a:pPr algn="ctr" defTabSz="457200"/>
            <a:r>
              <a:rPr lang="en-US" sz="2400" b="1" dirty="0" smtClean="0">
                <a:solidFill>
                  <a:prstClr val="black"/>
                </a:solidFill>
              </a:rPr>
              <a:t>Correspond to 4 Big Data Architectures</a:t>
            </a:r>
            <a:endParaRPr lang="en-US" sz="2400" b="1" dirty="0">
              <a:solidFill>
                <a:prstClr val="black"/>
              </a:solidFill>
            </a:endParaRPr>
          </a:p>
        </p:txBody>
      </p:sp>
    </p:spTree>
    <p:extLst>
      <p:ext uri="{BB962C8B-B14F-4D97-AF65-F5344CB8AC3E}">
        <p14:creationId xmlns:p14="http://schemas.microsoft.com/office/powerpoint/2010/main" val="20987179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0044"/>
            <a:ext cx="9144000" cy="1143000"/>
          </a:xfrm>
        </p:spPr>
        <p:txBody>
          <a:bodyPr>
            <a:normAutofit fontScale="90000"/>
          </a:bodyPr>
          <a:lstStyle/>
          <a:p>
            <a:r>
              <a:rPr lang="en-US" b="1" dirty="0" smtClean="0"/>
              <a:t>Global Machine Learning aka EGO – Exascale Global Optimization</a:t>
            </a:r>
            <a:endParaRPr lang="en-US" b="1" dirty="0"/>
          </a:p>
        </p:txBody>
      </p:sp>
      <p:sp>
        <p:nvSpPr>
          <p:cNvPr id="3" name="Content Placeholder 2"/>
          <p:cNvSpPr>
            <a:spLocks noGrp="1"/>
          </p:cNvSpPr>
          <p:nvPr>
            <p:ph idx="1"/>
          </p:nvPr>
        </p:nvSpPr>
        <p:spPr>
          <a:xfrm>
            <a:off x="0" y="1283044"/>
            <a:ext cx="9144000" cy="5396219"/>
          </a:xfrm>
        </p:spPr>
        <p:txBody>
          <a:bodyPr>
            <a:normAutofit fontScale="77500" lnSpcReduction="20000"/>
          </a:bodyPr>
          <a:lstStyle/>
          <a:p>
            <a:r>
              <a:rPr lang="en-US" dirty="0" smtClean="0"/>
              <a:t>Typically maximum likelihood or </a:t>
            </a:r>
            <a:r>
              <a:rPr lang="en-US" dirty="0" smtClean="0">
                <a:sym typeface="Symbol" panose="05050102010706020507" pitchFamily="18" charset="2"/>
              </a:rPr>
              <a:t></a:t>
            </a:r>
            <a:r>
              <a:rPr lang="en-US" baseline="30000" dirty="0" smtClean="0">
                <a:sym typeface="Symbol" panose="05050102010706020507" pitchFamily="18" charset="2"/>
              </a:rPr>
              <a:t>2</a:t>
            </a:r>
            <a:r>
              <a:rPr lang="en-US" dirty="0" smtClean="0">
                <a:sym typeface="Symbol" panose="05050102010706020507" pitchFamily="18" charset="2"/>
              </a:rPr>
              <a:t> with a sum over the N data items – documents, sequences, items to be sold, images etc. and often </a:t>
            </a:r>
            <a:r>
              <a:rPr lang="en-US" dirty="0">
                <a:sym typeface="Symbol" panose="05050102010706020507" pitchFamily="18" charset="2"/>
              </a:rPr>
              <a:t>links (point-pairs</a:t>
            </a:r>
            <a:r>
              <a:rPr lang="en-US" dirty="0" smtClean="0">
                <a:sym typeface="Symbol" panose="05050102010706020507" pitchFamily="18" charset="2"/>
              </a:rPr>
              <a:t>). Usually it’s a sum of positive numbers as in least squares</a:t>
            </a:r>
          </a:p>
          <a:p>
            <a:r>
              <a:rPr lang="en-US" dirty="0" smtClean="0">
                <a:sym typeface="Symbol" panose="05050102010706020507" pitchFamily="18" charset="2"/>
              </a:rPr>
              <a:t>Covering clustering/community detection, mixture models, topic determination, Multidimensional scaling, (Deep) Learning Networks</a:t>
            </a:r>
          </a:p>
          <a:p>
            <a:r>
              <a:rPr lang="en-US" dirty="0" smtClean="0">
                <a:sym typeface="Symbol" panose="05050102010706020507" pitchFamily="18" charset="2"/>
              </a:rPr>
              <a:t>PageRank is “just” parallel linear algebra</a:t>
            </a:r>
          </a:p>
          <a:p>
            <a:r>
              <a:rPr lang="en-US" dirty="0" smtClean="0">
                <a:sym typeface="Symbol" panose="05050102010706020507" pitchFamily="18" charset="2"/>
              </a:rPr>
              <a:t>Note many Mahout algorithms are sequential – partly as MapReduce limited; partly because parallelism unclear</a:t>
            </a:r>
          </a:p>
          <a:p>
            <a:pPr lvl="1"/>
            <a:r>
              <a:rPr lang="en-US" dirty="0" err="1" smtClean="0">
                <a:sym typeface="Symbol" panose="05050102010706020507" pitchFamily="18" charset="2"/>
              </a:rPr>
              <a:t>MLLib</a:t>
            </a:r>
            <a:r>
              <a:rPr lang="en-US" dirty="0" smtClean="0">
                <a:sym typeface="Symbol" panose="05050102010706020507" pitchFamily="18" charset="2"/>
              </a:rPr>
              <a:t> (Spark based) better</a:t>
            </a:r>
          </a:p>
          <a:p>
            <a:r>
              <a:rPr lang="en-US" dirty="0" smtClean="0">
                <a:sym typeface="Symbol" panose="05050102010706020507" pitchFamily="18" charset="2"/>
              </a:rPr>
              <a:t>SVM and Hidden Markov Models do not use large scale parallelization in practice?</a:t>
            </a:r>
          </a:p>
          <a:p>
            <a:r>
              <a:rPr lang="en-US" dirty="0" smtClean="0">
                <a:sym typeface="Symbol" panose="05050102010706020507" pitchFamily="18" charset="2"/>
              </a:rPr>
              <a:t>Detailed papers on particular parallel graph algorithms</a:t>
            </a:r>
          </a:p>
          <a:p>
            <a:r>
              <a:rPr lang="en-US" dirty="0" smtClean="0">
                <a:sym typeface="Symbol" panose="05050102010706020507" pitchFamily="18" charset="2"/>
              </a:rPr>
              <a:t>Name invented at Argonne-Chicago workshop</a:t>
            </a:r>
          </a:p>
        </p:txBody>
      </p:sp>
    </p:spTree>
    <p:extLst>
      <p:ext uri="{BB962C8B-B14F-4D97-AF65-F5344CB8AC3E}">
        <p14:creationId xmlns:p14="http://schemas.microsoft.com/office/powerpoint/2010/main" val="9976252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Data Gathering, Storage, Use</a:t>
            </a:r>
            <a:endParaRPr lang="en-US" b="1" dirty="0"/>
          </a:p>
        </p:txBody>
      </p:sp>
    </p:spTree>
    <p:extLst>
      <p:ext uri="{BB962C8B-B14F-4D97-AF65-F5344CB8AC3E}">
        <p14:creationId xmlns:p14="http://schemas.microsoft.com/office/powerpoint/2010/main" val="9440357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0101"/>
          </a:xfrm>
        </p:spPr>
        <p:txBody>
          <a:bodyPr>
            <a:normAutofit/>
          </a:bodyPr>
          <a:lstStyle/>
          <a:p>
            <a:r>
              <a:rPr lang="en-US" sz="3600" b="1" dirty="0" smtClean="0">
                <a:solidFill>
                  <a:srgbClr val="0070C0"/>
                </a:solidFill>
              </a:rPr>
              <a:t>Data Source and Style Facet </a:t>
            </a:r>
            <a:r>
              <a:rPr lang="en-US" sz="3600" b="1" dirty="0" smtClean="0"/>
              <a:t>I </a:t>
            </a:r>
            <a:endParaRPr lang="en-US" sz="3600" b="1" dirty="0"/>
          </a:p>
        </p:txBody>
      </p:sp>
      <p:sp>
        <p:nvSpPr>
          <p:cNvPr id="3" name="Content Placeholder 2"/>
          <p:cNvSpPr>
            <a:spLocks noGrp="1"/>
          </p:cNvSpPr>
          <p:nvPr>
            <p:ph idx="1"/>
          </p:nvPr>
        </p:nvSpPr>
        <p:spPr>
          <a:xfrm>
            <a:off x="0" y="615461"/>
            <a:ext cx="9144000" cy="6242539"/>
          </a:xfrm>
        </p:spPr>
        <p:txBody>
          <a:bodyPr>
            <a:noAutofit/>
          </a:bodyPr>
          <a:lstStyle/>
          <a:p>
            <a:pPr>
              <a:spcBef>
                <a:spcPts val="200"/>
              </a:spcBef>
            </a:pPr>
            <a:r>
              <a:rPr lang="en-US" sz="2400" dirty="0" smtClean="0"/>
              <a:t>(</a:t>
            </a:r>
            <a:r>
              <a:rPr lang="en-US" sz="2400" dirty="0" err="1" smtClean="0"/>
              <a:t>i</a:t>
            </a:r>
            <a:r>
              <a:rPr lang="en-US" sz="2400" dirty="0"/>
              <a:t>) </a:t>
            </a:r>
            <a:r>
              <a:rPr lang="en-US" sz="2400" b="1" dirty="0"/>
              <a:t>SQL or NoSQL: </a:t>
            </a:r>
            <a:r>
              <a:rPr lang="en-US" sz="2400" dirty="0"/>
              <a:t>NoSQL includes Document, Column, Key-value, Graph, Triple </a:t>
            </a:r>
            <a:r>
              <a:rPr lang="en-US" sz="2400" dirty="0" smtClean="0"/>
              <a:t>store</a:t>
            </a:r>
          </a:p>
          <a:p>
            <a:pPr>
              <a:spcBef>
                <a:spcPts val="200"/>
              </a:spcBef>
            </a:pPr>
            <a:r>
              <a:rPr lang="en-US" sz="2400" dirty="0" smtClean="0"/>
              <a:t>(ii) Other </a:t>
            </a:r>
            <a:r>
              <a:rPr lang="en-US" sz="2400" b="1" dirty="0" smtClean="0"/>
              <a:t>Enterprise data systems: </a:t>
            </a:r>
            <a:r>
              <a:rPr lang="en-US" sz="2400" dirty="0" smtClean="0"/>
              <a:t>e.g. Warehouses</a:t>
            </a:r>
          </a:p>
          <a:p>
            <a:pPr>
              <a:spcBef>
                <a:spcPts val="200"/>
              </a:spcBef>
            </a:pPr>
            <a:r>
              <a:rPr lang="en-US" sz="2400" dirty="0" smtClean="0"/>
              <a:t>(iii) </a:t>
            </a:r>
            <a:r>
              <a:rPr lang="en-US" sz="2400" b="1" dirty="0" smtClean="0"/>
              <a:t>Set </a:t>
            </a:r>
            <a:r>
              <a:rPr lang="en-US" sz="2400" b="1" dirty="0"/>
              <a:t>of </a:t>
            </a:r>
            <a:r>
              <a:rPr lang="en-US" sz="2400" b="1" dirty="0" smtClean="0"/>
              <a:t>Files: </a:t>
            </a:r>
            <a:r>
              <a:rPr lang="en-US" sz="2400" dirty="0" smtClean="0"/>
              <a:t>as </a:t>
            </a:r>
            <a:r>
              <a:rPr lang="en-US" sz="2400" dirty="0"/>
              <a:t>managed in </a:t>
            </a:r>
            <a:r>
              <a:rPr lang="en-US" sz="2400" dirty="0" err="1"/>
              <a:t>iRODS</a:t>
            </a:r>
            <a:r>
              <a:rPr lang="en-US" sz="2400" dirty="0"/>
              <a:t> and extremely common in scientific </a:t>
            </a:r>
            <a:r>
              <a:rPr lang="en-US" sz="2400" dirty="0" smtClean="0"/>
              <a:t>research</a:t>
            </a:r>
          </a:p>
          <a:p>
            <a:pPr>
              <a:spcBef>
                <a:spcPts val="200"/>
              </a:spcBef>
            </a:pPr>
            <a:r>
              <a:rPr lang="en-US" sz="2400" dirty="0" smtClean="0"/>
              <a:t>(iv) </a:t>
            </a:r>
            <a:r>
              <a:rPr lang="en-US" sz="2400" b="1" dirty="0"/>
              <a:t>File, Object, Block and Data-parallel </a:t>
            </a:r>
            <a:r>
              <a:rPr lang="en-US" sz="2400" dirty="0"/>
              <a:t>(HDFS) raw storage: Separated from computing?</a:t>
            </a:r>
            <a:endParaRPr lang="en-US" sz="2400" dirty="0" smtClean="0"/>
          </a:p>
          <a:p>
            <a:pPr>
              <a:spcBef>
                <a:spcPts val="200"/>
              </a:spcBef>
            </a:pPr>
            <a:r>
              <a:rPr lang="en-US" sz="2400" dirty="0" smtClean="0"/>
              <a:t>(v</a:t>
            </a:r>
            <a:r>
              <a:rPr lang="en-US" sz="2400" dirty="0"/>
              <a:t>) </a:t>
            </a:r>
            <a:r>
              <a:rPr lang="en-US" sz="2400" b="1" dirty="0"/>
              <a:t>Internet of </a:t>
            </a:r>
            <a:r>
              <a:rPr lang="en-US" sz="2400" b="1" dirty="0" smtClean="0"/>
              <a:t>Things: </a:t>
            </a:r>
            <a:r>
              <a:rPr lang="en-US" sz="2400" dirty="0" smtClean="0"/>
              <a:t>24 to 50 Billion devices on Internet by 2020</a:t>
            </a:r>
          </a:p>
          <a:p>
            <a:pPr>
              <a:spcBef>
                <a:spcPts val="200"/>
              </a:spcBef>
            </a:pPr>
            <a:r>
              <a:rPr lang="en-US" sz="2400" dirty="0" smtClean="0"/>
              <a:t>(vi) </a:t>
            </a:r>
            <a:r>
              <a:rPr lang="en-US" sz="2400" b="1" dirty="0" smtClean="0"/>
              <a:t>Streaming</a:t>
            </a:r>
            <a:r>
              <a:rPr lang="en-US" sz="2400" b="1" dirty="0"/>
              <a:t>: </a:t>
            </a:r>
            <a:r>
              <a:rPr lang="en-US" sz="2400" dirty="0"/>
              <a:t>Incremental update of datasets with new algorithms to achieve real-time response (G7)</a:t>
            </a:r>
          </a:p>
          <a:p>
            <a:pPr>
              <a:spcBef>
                <a:spcPts val="200"/>
              </a:spcBef>
            </a:pPr>
            <a:r>
              <a:rPr lang="en-US" sz="2400" dirty="0" smtClean="0"/>
              <a:t>(vii) </a:t>
            </a:r>
            <a:r>
              <a:rPr lang="en-US" sz="2400" b="1" dirty="0"/>
              <a:t>HPC </a:t>
            </a:r>
            <a:r>
              <a:rPr lang="en-US" sz="2400" b="1" dirty="0" smtClean="0"/>
              <a:t>simulations: </a:t>
            </a:r>
            <a:r>
              <a:rPr lang="en-US" sz="2400" dirty="0"/>
              <a:t>generate major (visualization) output that often needs to </a:t>
            </a:r>
            <a:r>
              <a:rPr lang="en-US" sz="2400" dirty="0" smtClean="0"/>
              <a:t>be mined </a:t>
            </a:r>
          </a:p>
          <a:p>
            <a:pPr>
              <a:spcBef>
                <a:spcPts val="200"/>
              </a:spcBef>
            </a:pPr>
            <a:r>
              <a:rPr lang="en-US" sz="2400" dirty="0" smtClean="0"/>
              <a:t>(viii) Involve </a:t>
            </a:r>
            <a:r>
              <a:rPr lang="en-US" sz="2400" b="1" dirty="0" smtClean="0"/>
              <a:t>GIS:</a:t>
            </a:r>
            <a:r>
              <a:rPr lang="en-US" sz="2400" dirty="0" smtClean="0"/>
              <a:t> Geographical </a:t>
            </a:r>
            <a:r>
              <a:rPr lang="en-US" sz="2400" dirty="0"/>
              <a:t>Information </a:t>
            </a:r>
            <a:r>
              <a:rPr lang="en-US" sz="2400" dirty="0" smtClean="0"/>
              <a:t>Systems </a:t>
            </a:r>
            <a:r>
              <a:rPr lang="en-US" sz="2400" dirty="0"/>
              <a:t>provide attractive access to geospatial data</a:t>
            </a:r>
            <a:endParaRPr lang="en-US" sz="2400" dirty="0" smtClean="0"/>
          </a:p>
        </p:txBody>
      </p:sp>
    </p:spTree>
    <p:extLst>
      <p:ext uri="{BB962C8B-B14F-4D97-AF65-F5344CB8AC3E}">
        <p14:creationId xmlns:p14="http://schemas.microsoft.com/office/powerpoint/2010/main" val="335770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410"/>
            <a:ext cx="9144000" cy="1143000"/>
          </a:xfrm>
        </p:spPr>
        <p:txBody>
          <a:bodyPr>
            <a:noAutofit/>
          </a:bodyPr>
          <a:lstStyle/>
          <a:p>
            <a:r>
              <a:rPr lang="en-US" sz="2800" b="1" dirty="0" smtClean="0"/>
              <a:t>2. Perform </a:t>
            </a:r>
            <a:r>
              <a:rPr lang="en-US" sz="2800" b="1" dirty="0"/>
              <a:t>real time analytics on data source streams and notify users when specified events occur</a:t>
            </a:r>
          </a:p>
        </p:txBody>
      </p:sp>
      <p:sp>
        <p:nvSpPr>
          <p:cNvPr id="27" name="TextBox 26"/>
          <p:cNvSpPr txBox="1"/>
          <p:nvPr/>
        </p:nvSpPr>
        <p:spPr>
          <a:xfrm>
            <a:off x="1606373" y="6051249"/>
            <a:ext cx="4944842" cy="461665"/>
          </a:xfrm>
          <a:prstGeom prst="rect">
            <a:avLst/>
          </a:prstGeom>
          <a:noFill/>
        </p:spPr>
        <p:txBody>
          <a:bodyPr wrap="square" rtlCol="0">
            <a:spAutoFit/>
          </a:bodyPr>
          <a:lstStyle/>
          <a:p>
            <a:r>
              <a:rPr lang="en-US" sz="2400" dirty="0" smtClean="0"/>
              <a:t>Storm, Kafka, </a:t>
            </a:r>
            <a:r>
              <a:rPr lang="en-US" sz="2400" dirty="0" err="1" smtClean="0"/>
              <a:t>Hbase</a:t>
            </a:r>
            <a:r>
              <a:rPr lang="en-US" sz="2400" dirty="0" smtClean="0"/>
              <a:t>, Zookeeper</a:t>
            </a:r>
            <a:endParaRPr lang="en-US" sz="2400" dirty="0"/>
          </a:p>
        </p:txBody>
      </p:sp>
      <p:grpSp>
        <p:nvGrpSpPr>
          <p:cNvPr id="3" name="Group 2"/>
          <p:cNvGrpSpPr/>
          <p:nvPr/>
        </p:nvGrpSpPr>
        <p:grpSpPr>
          <a:xfrm>
            <a:off x="183933" y="1735196"/>
            <a:ext cx="8776134" cy="3942575"/>
            <a:chOff x="457198" y="1344126"/>
            <a:chExt cx="8776134" cy="3942575"/>
          </a:xfrm>
        </p:grpSpPr>
        <p:sp>
          <p:nvSpPr>
            <p:cNvPr id="4" name="Oval 3"/>
            <p:cNvSpPr/>
            <p:nvPr/>
          </p:nvSpPr>
          <p:spPr>
            <a:xfrm>
              <a:off x="457200" y="2785241"/>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Streaming Data</a:t>
              </a:r>
              <a:endParaRPr lang="en-US" dirty="0"/>
            </a:p>
          </p:txBody>
        </p:sp>
        <p:sp>
          <p:nvSpPr>
            <p:cNvPr id="5" name="Oval 4"/>
            <p:cNvSpPr/>
            <p:nvPr/>
          </p:nvSpPr>
          <p:spPr>
            <a:xfrm>
              <a:off x="457199" y="3505199"/>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Streaming Data</a:t>
              </a:r>
              <a:endParaRPr lang="en-US" dirty="0"/>
            </a:p>
          </p:txBody>
        </p:sp>
        <p:sp>
          <p:nvSpPr>
            <p:cNvPr id="6" name="Oval 5"/>
            <p:cNvSpPr/>
            <p:nvPr/>
          </p:nvSpPr>
          <p:spPr>
            <a:xfrm>
              <a:off x="457198" y="4225157"/>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Streaming Data</a:t>
              </a:r>
              <a:endParaRPr lang="en-US" dirty="0"/>
            </a:p>
          </p:txBody>
        </p:sp>
        <p:sp>
          <p:nvSpPr>
            <p:cNvPr id="7" name="Rounded Rectangle 6"/>
            <p:cNvSpPr/>
            <p:nvPr/>
          </p:nvSpPr>
          <p:spPr>
            <a:xfrm>
              <a:off x="3804744" y="3279228"/>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Posted Data</a:t>
              </a:r>
              <a:endParaRPr lang="en-US" dirty="0"/>
            </a:p>
          </p:txBody>
        </p:sp>
        <p:sp>
          <p:nvSpPr>
            <p:cNvPr id="8" name="Rounded Rectangle 7"/>
            <p:cNvSpPr/>
            <p:nvPr/>
          </p:nvSpPr>
          <p:spPr>
            <a:xfrm>
              <a:off x="6574220" y="3279228"/>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Identified Events</a:t>
              </a:r>
              <a:endParaRPr lang="en-US" dirty="0"/>
            </a:p>
          </p:txBody>
        </p:sp>
        <p:sp>
          <p:nvSpPr>
            <p:cNvPr id="9" name="Rounded Rectangle 8"/>
            <p:cNvSpPr/>
            <p:nvPr/>
          </p:nvSpPr>
          <p:spPr>
            <a:xfrm>
              <a:off x="5770179" y="1881352"/>
              <a:ext cx="1912883" cy="76725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Filter Identifying Events</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5389" y="1344126"/>
              <a:ext cx="1258709" cy="1361657"/>
            </a:xfrm>
            <a:prstGeom prst="rect">
              <a:avLst/>
            </a:prstGeom>
          </p:spPr>
        </p:pic>
        <p:cxnSp>
          <p:nvCxnSpPr>
            <p:cNvPr id="12" name="Straight Arrow Connector 11"/>
            <p:cNvCxnSpPr/>
            <p:nvPr/>
          </p:nvCxnSpPr>
          <p:spPr>
            <a:xfrm>
              <a:off x="4434098" y="1817031"/>
              <a:ext cx="1230978" cy="20792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2845040" y="3058510"/>
              <a:ext cx="912406" cy="344558"/>
            </a:xfrm>
            <a:prstGeom prst="straightConnector1">
              <a:avLst/>
            </a:prstGeom>
            <a:ln w="3810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2895780" y="3976513"/>
              <a:ext cx="861666" cy="458851"/>
            </a:xfrm>
            <a:prstGeom prst="straightConnector1">
              <a:avLst/>
            </a:prstGeom>
            <a:ln w="3810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2946521" y="3695211"/>
              <a:ext cx="810925" cy="40389"/>
            </a:xfrm>
            <a:prstGeom prst="straightConnector1">
              <a:avLst/>
            </a:prstGeom>
            <a:ln w="3810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4873812" y="2407350"/>
              <a:ext cx="787007" cy="80707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7587200" y="2705783"/>
              <a:ext cx="95862" cy="53380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flipV="1">
              <a:off x="4652818" y="2492507"/>
              <a:ext cx="1782774" cy="999998"/>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8" name="Rounded Rectangle 27"/>
            <p:cNvSpPr/>
            <p:nvPr/>
          </p:nvSpPr>
          <p:spPr>
            <a:xfrm>
              <a:off x="5049587" y="4640316"/>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Repository</a:t>
              </a:r>
              <a:endParaRPr lang="en-US" dirty="0"/>
            </a:p>
          </p:txBody>
        </p:sp>
        <p:cxnSp>
          <p:nvCxnSpPr>
            <p:cNvPr id="29" name="Straight Arrow Connector 28"/>
            <p:cNvCxnSpPr/>
            <p:nvPr/>
          </p:nvCxnSpPr>
          <p:spPr>
            <a:xfrm flipH="1">
              <a:off x="6824480" y="4016062"/>
              <a:ext cx="333065" cy="56119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4897821" y="4002368"/>
              <a:ext cx="434191" cy="57488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4572000" y="1469296"/>
              <a:ext cx="1353512" cy="369332"/>
            </a:xfrm>
            <a:prstGeom prst="rect">
              <a:avLst/>
            </a:prstGeom>
            <a:noFill/>
          </p:spPr>
          <p:txBody>
            <a:bodyPr wrap="none" rtlCol="0">
              <a:spAutoFit/>
            </a:bodyPr>
            <a:lstStyle/>
            <a:p>
              <a:r>
                <a:rPr lang="en-US" dirty="0" smtClean="0"/>
                <a:t>Specify filter</a:t>
              </a:r>
              <a:endParaRPr lang="en-US" dirty="0"/>
            </a:p>
          </p:txBody>
        </p:sp>
        <p:sp>
          <p:nvSpPr>
            <p:cNvPr id="34" name="TextBox 33"/>
            <p:cNvSpPr txBox="1"/>
            <p:nvPr/>
          </p:nvSpPr>
          <p:spPr>
            <a:xfrm>
              <a:off x="5618939" y="4239453"/>
              <a:ext cx="884345" cy="369332"/>
            </a:xfrm>
            <a:prstGeom prst="rect">
              <a:avLst/>
            </a:prstGeom>
            <a:noFill/>
          </p:spPr>
          <p:txBody>
            <a:bodyPr wrap="none" rtlCol="0">
              <a:spAutoFit/>
            </a:bodyPr>
            <a:lstStyle/>
            <a:p>
              <a:r>
                <a:rPr lang="en-US" dirty="0" smtClean="0"/>
                <a:t>Archive</a:t>
              </a:r>
              <a:endParaRPr lang="en-US" dirty="0"/>
            </a:p>
          </p:txBody>
        </p:sp>
        <p:sp>
          <p:nvSpPr>
            <p:cNvPr id="35" name="TextBox 34"/>
            <p:cNvSpPr txBox="1"/>
            <p:nvPr/>
          </p:nvSpPr>
          <p:spPr>
            <a:xfrm>
              <a:off x="7730510" y="2613076"/>
              <a:ext cx="1502822" cy="646331"/>
            </a:xfrm>
            <a:prstGeom prst="rect">
              <a:avLst/>
            </a:prstGeom>
            <a:noFill/>
          </p:spPr>
          <p:txBody>
            <a:bodyPr wrap="square" rtlCol="0">
              <a:spAutoFit/>
            </a:bodyPr>
            <a:lstStyle/>
            <a:p>
              <a:r>
                <a:rPr lang="en-US" dirty="0" smtClean="0"/>
                <a:t>Post Selected Events</a:t>
              </a:r>
              <a:endParaRPr lang="en-US" dirty="0"/>
            </a:p>
          </p:txBody>
        </p:sp>
        <p:sp>
          <p:nvSpPr>
            <p:cNvPr id="36" name="TextBox 35"/>
            <p:cNvSpPr txBox="1"/>
            <p:nvPr/>
          </p:nvSpPr>
          <p:spPr>
            <a:xfrm>
              <a:off x="3486479" y="2698808"/>
              <a:ext cx="1623059" cy="646331"/>
            </a:xfrm>
            <a:prstGeom prst="rect">
              <a:avLst/>
            </a:prstGeom>
            <a:noFill/>
          </p:spPr>
          <p:txBody>
            <a:bodyPr wrap="square" rtlCol="0">
              <a:spAutoFit/>
            </a:bodyPr>
            <a:lstStyle/>
            <a:p>
              <a:r>
                <a:rPr lang="en-US" dirty="0" smtClean="0"/>
                <a:t>Fetch streamed Data</a:t>
              </a:r>
              <a:endParaRPr lang="en-US" dirty="0"/>
            </a:p>
          </p:txBody>
        </p:sp>
      </p:grpSp>
    </p:spTree>
    <p:extLst>
      <p:ext uri="{BB962C8B-B14F-4D97-AF65-F5344CB8AC3E}">
        <p14:creationId xmlns:p14="http://schemas.microsoft.com/office/powerpoint/2010/main" val="3843622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54"/>
            <a:ext cx="9054790" cy="1143000"/>
          </a:xfrm>
        </p:spPr>
        <p:txBody>
          <a:bodyPr>
            <a:noAutofit/>
          </a:bodyPr>
          <a:lstStyle/>
          <a:p>
            <a:r>
              <a:rPr lang="en-US" sz="3200" b="1" dirty="0" smtClean="0"/>
              <a:t>5. Perform </a:t>
            </a:r>
            <a:r>
              <a:rPr lang="en-US" sz="3200" b="1" dirty="0"/>
              <a:t>interactive analytics on data in analytics-optimized </a:t>
            </a:r>
            <a:r>
              <a:rPr lang="en-US" sz="3200" b="1" dirty="0" smtClean="0"/>
              <a:t>data system</a:t>
            </a:r>
            <a:endParaRPr lang="en-US" sz="3200" b="1" dirty="0"/>
          </a:p>
        </p:txBody>
      </p:sp>
      <p:sp>
        <p:nvSpPr>
          <p:cNvPr id="3" name="Rounded Rectangle 2"/>
          <p:cNvSpPr/>
          <p:nvPr/>
        </p:nvSpPr>
        <p:spPr>
          <a:xfrm>
            <a:off x="2236858" y="4162109"/>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Hadoop, Spark, Giraph, Pig …</a:t>
            </a:r>
            <a:endParaRPr lang="en-US" dirty="0"/>
          </a:p>
        </p:txBody>
      </p:sp>
      <p:sp>
        <p:nvSpPr>
          <p:cNvPr id="4" name="Rounded Rectangle 3"/>
          <p:cNvSpPr/>
          <p:nvPr/>
        </p:nvSpPr>
        <p:spPr>
          <a:xfrm>
            <a:off x="2236858" y="5019353"/>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 Storage: HDFS, </a:t>
            </a:r>
            <a:r>
              <a:rPr lang="en-US" dirty="0" err="1" smtClean="0"/>
              <a:t>Hbase</a:t>
            </a:r>
            <a:r>
              <a:rPr lang="en-US" dirty="0" smtClean="0"/>
              <a:t> </a:t>
            </a:r>
            <a:endParaRPr lang="en-US" dirty="0"/>
          </a:p>
        </p:txBody>
      </p:sp>
      <p:sp>
        <p:nvSpPr>
          <p:cNvPr id="5" name="Oval 4"/>
          <p:cNvSpPr/>
          <p:nvPr/>
        </p:nvSpPr>
        <p:spPr>
          <a:xfrm>
            <a:off x="94594" y="6292407"/>
            <a:ext cx="4813738" cy="45823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Data, Streaming, Batch …..</a:t>
            </a:r>
            <a:endParaRPr lang="en-US" dirty="0"/>
          </a:p>
        </p:txBody>
      </p:sp>
      <p:cxnSp>
        <p:nvCxnSpPr>
          <p:cNvPr id="6" name="Straight Arrow Connector 5"/>
          <p:cNvCxnSpPr/>
          <p:nvPr/>
        </p:nvCxnSpPr>
        <p:spPr>
          <a:xfrm flipV="1">
            <a:off x="2995448" y="5682807"/>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3615558" y="5735359"/>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4572000" y="5743352"/>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2277484" y="1571232"/>
            <a:ext cx="5613078" cy="869846"/>
            <a:chOff x="1609805" y="1758098"/>
            <a:chExt cx="5613078" cy="869846"/>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805" y="1758098"/>
              <a:ext cx="881148" cy="85615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9943" y="1758098"/>
              <a:ext cx="861850" cy="83740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60525" y="1758098"/>
              <a:ext cx="869846" cy="869846"/>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0895" y="1758098"/>
              <a:ext cx="881148" cy="85615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1033" y="1758098"/>
              <a:ext cx="861850" cy="83740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1615" y="1758098"/>
              <a:ext cx="869846" cy="869846"/>
            </a:xfrm>
            <a:prstGeom prst="rect">
              <a:avLst/>
            </a:prstGeom>
          </p:spPr>
        </p:pic>
      </p:grpSp>
      <p:sp>
        <p:nvSpPr>
          <p:cNvPr id="17" name="Rounded Rectangle 16"/>
          <p:cNvSpPr/>
          <p:nvPr/>
        </p:nvSpPr>
        <p:spPr>
          <a:xfrm>
            <a:off x="4070913" y="3280427"/>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Mahout, R</a:t>
            </a:r>
            <a:endParaRPr lang="en-US" dirty="0"/>
          </a:p>
        </p:txBody>
      </p:sp>
      <p:sp>
        <p:nvSpPr>
          <p:cNvPr id="22" name="Up-Down Arrow 21"/>
          <p:cNvSpPr/>
          <p:nvPr/>
        </p:nvSpPr>
        <p:spPr>
          <a:xfrm>
            <a:off x="4904393" y="2540319"/>
            <a:ext cx="298475" cy="641317"/>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7573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34819"/>
            <a:ext cx="9143999" cy="985450"/>
          </a:xfrm>
        </p:spPr>
        <p:txBody>
          <a:bodyPr>
            <a:normAutofit fontScale="90000"/>
          </a:bodyPr>
          <a:lstStyle/>
          <a:p>
            <a:r>
              <a:rPr lang="en-US" b="1" dirty="0" smtClean="0"/>
              <a:t>SPIDAL: Scalable </a:t>
            </a:r>
            <a:r>
              <a:rPr lang="en-US" b="1" dirty="0"/>
              <a:t>Parallel Interoperable Data Analytics Library</a:t>
            </a:r>
          </a:p>
        </p:txBody>
      </p:sp>
      <p:sp>
        <p:nvSpPr>
          <p:cNvPr id="3" name="Content Placeholder 2"/>
          <p:cNvSpPr>
            <a:spLocks noGrp="1"/>
          </p:cNvSpPr>
          <p:nvPr>
            <p:ph idx="1"/>
          </p:nvPr>
        </p:nvSpPr>
        <p:spPr>
          <a:xfrm>
            <a:off x="-2" y="1208193"/>
            <a:ext cx="9143999" cy="5887200"/>
          </a:xfrm>
        </p:spPr>
        <p:txBody>
          <a:bodyPr>
            <a:noAutofit/>
          </a:bodyPr>
          <a:lstStyle/>
          <a:p>
            <a:r>
              <a:rPr lang="en-US" sz="2000" dirty="0" smtClean="0"/>
              <a:t>I sort of left HPC in 1990 but I now returning to do </a:t>
            </a:r>
            <a:r>
              <a:rPr lang="en-US" sz="2000" b="1" dirty="0" smtClean="0"/>
              <a:t>parallel computing for large scale data analytics </a:t>
            </a:r>
            <a:r>
              <a:rPr lang="en-US" sz="2000" dirty="0" smtClean="0"/>
              <a:t>– SPIDAL</a:t>
            </a:r>
          </a:p>
          <a:p>
            <a:pPr lvl="1"/>
            <a:r>
              <a:rPr lang="en-US" sz="2000" b="1" dirty="0"/>
              <a:t>More data scientists than computational scientists </a:t>
            </a:r>
            <a:r>
              <a:rPr lang="en-US" sz="2000" dirty="0"/>
              <a:t>so HPC implications of data analytics could be influential on simulation software and </a:t>
            </a:r>
            <a:r>
              <a:rPr lang="en-US" sz="2000" dirty="0" smtClean="0"/>
              <a:t>hardware</a:t>
            </a:r>
          </a:p>
          <a:p>
            <a:pPr lvl="1"/>
            <a:r>
              <a:rPr lang="en-US" sz="2000" dirty="0" smtClean="0"/>
              <a:t>Certainly </a:t>
            </a:r>
            <a:r>
              <a:rPr lang="en-US" sz="2000" b="1" dirty="0" smtClean="0"/>
              <a:t>Beowulf</a:t>
            </a:r>
            <a:r>
              <a:rPr lang="en-US" sz="2000" dirty="0" smtClean="0"/>
              <a:t> just fine!</a:t>
            </a:r>
          </a:p>
          <a:p>
            <a:r>
              <a:rPr lang="en-US" sz="2000" b="1" dirty="0" smtClean="0"/>
              <a:t>Analyze Big Data applications </a:t>
            </a:r>
            <a:r>
              <a:rPr lang="en-US" sz="2000" dirty="0" smtClean="0"/>
              <a:t>to identify analytics needed and generate benchmark applications</a:t>
            </a:r>
          </a:p>
          <a:p>
            <a:r>
              <a:rPr lang="en-US" sz="2000" dirty="0" smtClean="0"/>
              <a:t>Analyze existing </a:t>
            </a:r>
            <a:r>
              <a:rPr lang="en-US" sz="2000" b="1" dirty="0" smtClean="0"/>
              <a:t>analytics libraries </a:t>
            </a:r>
            <a:r>
              <a:rPr lang="en-US" sz="2000" dirty="0" smtClean="0"/>
              <a:t>(in practice limit to some application domains) – catalog library members available and performance</a:t>
            </a:r>
          </a:p>
          <a:p>
            <a:pPr lvl="1"/>
            <a:r>
              <a:rPr lang="en-US" sz="2000" b="1" dirty="0" smtClean="0"/>
              <a:t>Apache Mahout</a:t>
            </a:r>
            <a:r>
              <a:rPr lang="en-US" sz="2000" dirty="0" smtClean="0"/>
              <a:t> </a:t>
            </a:r>
            <a:r>
              <a:rPr lang="en-US" sz="2000" dirty="0"/>
              <a:t>low </a:t>
            </a:r>
            <a:r>
              <a:rPr lang="en-US" sz="2000" dirty="0" smtClean="0"/>
              <a:t>performance and not many entries; </a:t>
            </a:r>
            <a:r>
              <a:rPr lang="en-US" sz="2000" b="1" dirty="0" smtClean="0"/>
              <a:t>R</a:t>
            </a:r>
            <a:r>
              <a:rPr lang="en-US" sz="2000" dirty="0" smtClean="0"/>
              <a:t> </a:t>
            </a:r>
            <a:r>
              <a:rPr lang="en-US" sz="2000" dirty="0"/>
              <a:t>largely </a:t>
            </a:r>
            <a:r>
              <a:rPr lang="en-US" sz="2000" dirty="0" smtClean="0"/>
              <a:t>sequential and missing key algorithms; </a:t>
            </a:r>
            <a:r>
              <a:rPr lang="en-US" sz="2000" b="1" dirty="0" smtClean="0"/>
              <a:t>Apache </a:t>
            </a:r>
            <a:r>
              <a:rPr lang="en-US" sz="2000" b="1" dirty="0" err="1" smtClean="0"/>
              <a:t>MLlib</a:t>
            </a:r>
            <a:r>
              <a:rPr lang="en-US" sz="2000" dirty="0" smtClean="0"/>
              <a:t> </a:t>
            </a:r>
            <a:r>
              <a:rPr lang="en-US" sz="2000" dirty="0"/>
              <a:t>just </a:t>
            </a:r>
            <a:r>
              <a:rPr lang="en-US" sz="2000" dirty="0" smtClean="0"/>
              <a:t>starting</a:t>
            </a:r>
          </a:p>
          <a:p>
            <a:r>
              <a:rPr lang="en-US" sz="2000" dirty="0" smtClean="0"/>
              <a:t>Identify </a:t>
            </a:r>
            <a:r>
              <a:rPr lang="en-US" sz="2000" b="1" dirty="0" smtClean="0"/>
              <a:t>big data computer architectures</a:t>
            </a:r>
          </a:p>
          <a:p>
            <a:r>
              <a:rPr lang="en-US" sz="2000" dirty="0" smtClean="0"/>
              <a:t>Identify </a:t>
            </a:r>
            <a:r>
              <a:rPr lang="en-US" sz="2000" b="1" dirty="0" smtClean="0"/>
              <a:t>software model </a:t>
            </a:r>
            <a:r>
              <a:rPr lang="en-US" sz="2000" dirty="0" smtClean="0"/>
              <a:t>to allow interoperability and performance</a:t>
            </a:r>
          </a:p>
          <a:p>
            <a:r>
              <a:rPr lang="en-US" sz="2000" dirty="0" smtClean="0"/>
              <a:t>Design or identify new or existing </a:t>
            </a:r>
            <a:r>
              <a:rPr lang="en-US" sz="2000" b="1" dirty="0" smtClean="0"/>
              <a:t>algorithms including parallel implementation</a:t>
            </a:r>
          </a:p>
          <a:p>
            <a:r>
              <a:rPr lang="en-US" sz="2000" dirty="0" smtClean="0"/>
              <a:t>Collaborate application scientists, computer systems and statistics/algorithms communities</a:t>
            </a:r>
          </a:p>
        </p:txBody>
      </p:sp>
    </p:spTree>
    <p:extLst>
      <p:ext uri="{BB962C8B-B14F-4D97-AF65-F5344CB8AC3E}">
        <p14:creationId xmlns:p14="http://schemas.microsoft.com/office/powerpoint/2010/main" val="32700269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0101"/>
          </a:xfrm>
        </p:spPr>
        <p:txBody>
          <a:bodyPr>
            <a:normAutofit/>
          </a:bodyPr>
          <a:lstStyle/>
          <a:p>
            <a:r>
              <a:rPr lang="en-US" sz="3600" b="1" dirty="0" smtClean="0">
                <a:solidFill>
                  <a:srgbClr val="0070C0"/>
                </a:solidFill>
              </a:rPr>
              <a:t>Data Source and Style Facet </a:t>
            </a:r>
            <a:r>
              <a:rPr lang="en-US" sz="3600" b="1" dirty="0" smtClean="0"/>
              <a:t>II</a:t>
            </a:r>
            <a:endParaRPr lang="en-US" sz="3600" b="1" dirty="0"/>
          </a:p>
        </p:txBody>
      </p:sp>
      <p:sp>
        <p:nvSpPr>
          <p:cNvPr id="3" name="Content Placeholder 2"/>
          <p:cNvSpPr>
            <a:spLocks noGrp="1"/>
          </p:cNvSpPr>
          <p:nvPr>
            <p:ph idx="1"/>
          </p:nvPr>
        </p:nvSpPr>
        <p:spPr>
          <a:xfrm>
            <a:off x="0" y="615461"/>
            <a:ext cx="9144000" cy="6242539"/>
          </a:xfrm>
        </p:spPr>
        <p:txBody>
          <a:bodyPr>
            <a:noAutofit/>
          </a:bodyPr>
          <a:lstStyle/>
          <a:p>
            <a:pPr>
              <a:spcBef>
                <a:spcPts val="200"/>
              </a:spcBef>
            </a:pPr>
            <a:r>
              <a:rPr lang="en-US" sz="2800" dirty="0" smtClean="0"/>
              <a:t>Before data gets to compute system, there is often an </a:t>
            </a:r>
            <a:r>
              <a:rPr lang="en-US" sz="2800" b="1" dirty="0" smtClean="0"/>
              <a:t>initial data gathering phase</a:t>
            </a:r>
            <a:r>
              <a:rPr lang="en-US" sz="2800" dirty="0" smtClean="0"/>
              <a:t> which is characterized by a </a:t>
            </a:r>
            <a:r>
              <a:rPr lang="en-US" sz="2800" b="1" dirty="0" smtClean="0"/>
              <a:t>block size and timing</a:t>
            </a:r>
            <a:r>
              <a:rPr lang="en-US" sz="2800" dirty="0" smtClean="0"/>
              <a:t>. Block size varies from month (Remote Sensing, Seismic) to day (genomic) to seconds or lower (Real time control, streaming)</a:t>
            </a:r>
          </a:p>
          <a:p>
            <a:pPr>
              <a:spcBef>
                <a:spcPts val="200"/>
              </a:spcBef>
            </a:pPr>
            <a:r>
              <a:rPr lang="en-US" sz="2800" dirty="0" smtClean="0"/>
              <a:t>There are </a:t>
            </a:r>
            <a:r>
              <a:rPr lang="en-US" sz="2800" b="1" dirty="0" smtClean="0"/>
              <a:t>storage/compute system styles: </a:t>
            </a:r>
            <a:r>
              <a:rPr lang="en-US" sz="2800" dirty="0" smtClean="0"/>
              <a:t>Shared, Dedicated, Permanent, Transient</a:t>
            </a:r>
          </a:p>
          <a:p>
            <a:pPr>
              <a:spcBef>
                <a:spcPts val="200"/>
              </a:spcBef>
            </a:pPr>
            <a:r>
              <a:rPr lang="en-US" sz="2800" dirty="0" smtClean="0"/>
              <a:t>Other characteristics are needed for permanent </a:t>
            </a:r>
            <a:r>
              <a:rPr lang="en-US" sz="2800" b="1" dirty="0" smtClean="0"/>
              <a:t>auxiliary/comparison datasets</a:t>
            </a:r>
            <a:r>
              <a:rPr lang="en-US" sz="2800" b="1" dirty="0"/>
              <a:t> </a:t>
            </a:r>
            <a:r>
              <a:rPr lang="en-US" sz="2800" b="1" dirty="0" smtClean="0"/>
              <a:t>a</a:t>
            </a:r>
            <a:r>
              <a:rPr lang="en-US" sz="2800" dirty="0" smtClean="0"/>
              <a:t>nd these could be interdisciplinary, implying nontrivial data movement/replication</a:t>
            </a:r>
          </a:p>
          <a:p>
            <a:pPr>
              <a:spcBef>
                <a:spcPts val="200"/>
              </a:spcBef>
            </a:pPr>
            <a:r>
              <a:rPr lang="en-US" sz="2800" dirty="0" smtClean="0"/>
              <a:t>10 </a:t>
            </a:r>
            <a:r>
              <a:rPr lang="en-US" sz="2800" b="1" dirty="0" smtClean="0"/>
              <a:t>Data Access/Use Styles </a:t>
            </a:r>
            <a:r>
              <a:rPr lang="en-US" sz="2800" dirty="0" smtClean="0"/>
              <a:t>from Bob Marcus at NIST (you have seen his patterns 2 and 5 and my extension for science 5A follows)</a:t>
            </a:r>
          </a:p>
        </p:txBody>
      </p:sp>
    </p:spTree>
    <p:extLst>
      <p:ext uri="{BB962C8B-B14F-4D97-AF65-F5344CB8AC3E}">
        <p14:creationId xmlns:p14="http://schemas.microsoft.com/office/powerpoint/2010/main" val="21912926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54"/>
            <a:ext cx="6842234" cy="1143000"/>
          </a:xfrm>
        </p:spPr>
        <p:txBody>
          <a:bodyPr>
            <a:noAutofit/>
          </a:bodyPr>
          <a:lstStyle/>
          <a:p>
            <a:r>
              <a:rPr lang="en-US" sz="3200" b="1" dirty="0" smtClean="0"/>
              <a:t>5A. Perform </a:t>
            </a:r>
            <a:r>
              <a:rPr lang="en-US" sz="3200" b="1" dirty="0"/>
              <a:t>interactive analytics on </a:t>
            </a:r>
            <a:r>
              <a:rPr lang="en-US" sz="3200" b="1" dirty="0" smtClean="0"/>
              <a:t>observational scientific data</a:t>
            </a:r>
            <a:endParaRPr lang="en-US" sz="3200" b="1" dirty="0"/>
          </a:p>
        </p:txBody>
      </p:sp>
      <p:sp>
        <p:nvSpPr>
          <p:cNvPr id="3" name="Rounded Rectangle 2"/>
          <p:cNvSpPr/>
          <p:nvPr/>
        </p:nvSpPr>
        <p:spPr>
          <a:xfrm>
            <a:off x="2082570" y="2743231"/>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Grid or Many Task Software, Hadoop, Spark, Giraph, Pig …</a:t>
            </a:r>
            <a:endParaRPr lang="en-US" dirty="0"/>
          </a:p>
        </p:txBody>
      </p:sp>
      <p:sp>
        <p:nvSpPr>
          <p:cNvPr id="4" name="Rounded Rectangle 3"/>
          <p:cNvSpPr/>
          <p:nvPr/>
        </p:nvSpPr>
        <p:spPr>
          <a:xfrm>
            <a:off x="2082570" y="3600475"/>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 Storage: HDFS, </a:t>
            </a:r>
            <a:r>
              <a:rPr lang="en-US" dirty="0" err="1" smtClean="0"/>
              <a:t>Hbase</a:t>
            </a:r>
            <a:r>
              <a:rPr lang="en-US" dirty="0" smtClean="0"/>
              <a:t>, File Collection (</a:t>
            </a:r>
            <a:r>
              <a:rPr lang="en-US" dirty="0" err="1" smtClean="0"/>
              <a:t>Lustre</a:t>
            </a:r>
            <a:r>
              <a:rPr lang="en-US" dirty="0" smtClean="0"/>
              <a:t>) </a:t>
            </a:r>
            <a:endParaRPr lang="en-US" dirty="0"/>
          </a:p>
        </p:txBody>
      </p:sp>
      <p:sp>
        <p:nvSpPr>
          <p:cNvPr id="5" name="Oval 4"/>
          <p:cNvSpPr/>
          <p:nvPr/>
        </p:nvSpPr>
        <p:spPr>
          <a:xfrm>
            <a:off x="92706" y="4802586"/>
            <a:ext cx="3769845" cy="69668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Streaming Twitter data for Social Networking</a:t>
            </a:r>
            <a:endParaRPr lang="en-US" dirty="0"/>
          </a:p>
        </p:txBody>
      </p:sp>
      <p:cxnSp>
        <p:nvCxnSpPr>
          <p:cNvPr id="6" name="Straight Arrow Connector 5"/>
          <p:cNvCxnSpPr/>
          <p:nvPr/>
        </p:nvCxnSpPr>
        <p:spPr>
          <a:xfrm flipV="1">
            <a:off x="5402317" y="4457719"/>
            <a:ext cx="17470" cy="56742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2016326" y="4209988"/>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7" name="Rounded Rectangle 16"/>
          <p:cNvSpPr/>
          <p:nvPr/>
        </p:nvSpPr>
        <p:spPr>
          <a:xfrm>
            <a:off x="3198554" y="1691960"/>
            <a:ext cx="2434991"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Science Analysis Code, Mahout, R</a:t>
            </a:r>
            <a:endParaRPr lang="en-US" dirty="0"/>
          </a:p>
        </p:txBody>
      </p:sp>
      <p:sp>
        <p:nvSpPr>
          <p:cNvPr id="22" name="Up-Down Arrow 21"/>
          <p:cNvSpPr/>
          <p:nvPr/>
        </p:nvSpPr>
        <p:spPr>
          <a:xfrm rot="16200000">
            <a:off x="2408279" y="1694495"/>
            <a:ext cx="298475" cy="641317"/>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40" y="1485392"/>
            <a:ext cx="1258709" cy="1361657"/>
          </a:xfrm>
          <a:prstGeom prst="rect">
            <a:avLst/>
          </a:prstGeom>
        </p:spPr>
      </p:pic>
      <p:sp>
        <p:nvSpPr>
          <p:cNvPr id="16" name="TextBox 15"/>
          <p:cNvSpPr txBox="1"/>
          <p:nvPr/>
        </p:nvSpPr>
        <p:spPr>
          <a:xfrm>
            <a:off x="5633545" y="4437627"/>
            <a:ext cx="3603527" cy="646331"/>
          </a:xfrm>
          <a:prstGeom prst="rect">
            <a:avLst/>
          </a:prstGeom>
          <a:noFill/>
        </p:spPr>
        <p:txBody>
          <a:bodyPr wrap="square" rtlCol="0">
            <a:spAutoFit/>
          </a:bodyPr>
          <a:lstStyle/>
          <a:p>
            <a:r>
              <a:rPr lang="en-US" dirty="0" smtClean="0"/>
              <a:t>Transport batch of data to primary analysis data system</a:t>
            </a:r>
            <a:endParaRPr lang="en-US" dirty="0"/>
          </a:p>
        </p:txBody>
      </p:sp>
      <p:sp>
        <p:nvSpPr>
          <p:cNvPr id="24" name="Oval 23"/>
          <p:cNvSpPr/>
          <p:nvPr/>
        </p:nvSpPr>
        <p:spPr>
          <a:xfrm>
            <a:off x="176626" y="5827522"/>
            <a:ext cx="3769845" cy="71578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Record Scientific Data in “field”</a:t>
            </a:r>
            <a:endParaRPr lang="en-US" dirty="0"/>
          </a:p>
        </p:txBody>
      </p:sp>
      <p:sp>
        <p:nvSpPr>
          <p:cNvPr id="25" name="Can 24"/>
          <p:cNvSpPr/>
          <p:nvPr/>
        </p:nvSpPr>
        <p:spPr>
          <a:xfrm>
            <a:off x="5250118" y="5219446"/>
            <a:ext cx="1297827" cy="1538705"/>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Local Accumulate and initial computing</a:t>
            </a:r>
            <a:endParaRPr lang="en-US" dirty="0"/>
          </a:p>
        </p:txBody>
      </p:sp>
      <p:cxnSp>
        <p:nvCxnSpPr>
          <p:cNvPr id="26" name="Straight Arrow Connector 25"/>
          <p:cNvCxnSpPr/>
          <p:nvPr/>
        </p:nvCxnSpPr>
        <p:spPr>
          <a:xfrm>
            <a:off x="4085112" y="6225135"/>
            <a:ext cx="1009420"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365226" y="4209988"/>
            <a:ext cx="1612402" cy="369332"/>
          </a:xfrm>
          <a:prstGeom prst="rect">
            <a:avLst/>
          </a:prstGeom>
          <a:noFill/>
        </p:spPr>
        <p:txBody>
          <a:bodyPr wrap="square" rtlCol="0">
            <a:spAutoFit/>
          </a:bodyPr>
          <a:lstStyle/>
          <a:p>
            <a:r>
              <a:rPr lang="en-US" dirty="0" smtClean="0"/>
              <a:t>Direct Transfer</a:t>
            </a:r>
            <a:endParaRPr lang="en-US" dirty="0"/>
          </a:p>
        </p:txBody>
      </p:sp>
      <p:sp>
        <p:nvSpPr>
          <p:cNvPr id="28" name="TextBox 27"/>
          <p:cNvSpPr txBox="1"/>
          <p:nvPr/>
        </p:nvSpPr>
        <p:spPr>
          <a:xfrm>
            <a:off x="6758152" y="5219446"/>
            <a:ext cx="2385848" cy="1200329"/>
          </a:xfrm>
          <a:prstGeom prst="rect">
            <a:avLst/>
          </a:prstGeom>
          <a:noFill/>
        </p:spPr>
        <p:txBody>
          <a:bodyPr wrap="square" rtlCol="0">
            <a:spAutoFit/>
          </a:bodyPr>
          <a:lstStyle/>
          <a:p>
            <a:r>
              <a:rPr lang="en-US" dirty="0" smtClean="0"/>
              <a:t>NIST Examples include LHC, Remote Sensing, Astronomy and Bioinformatics</a:t>
            </a:r>
          </a:p>
        </p:txBody>
      </p:sp>
    </p:spTree>
    <p:extLst>
      <p:ext uri="{BB962C8B-B14F-4D97-AF65-F5344CB8AC3E}">
        <p14:creationId xmlns:p14="http://schemas.microsoft.com/office/powerpoint/2010/main" val="2692003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Analytics Facet (kernels) of the Ogres</a:t>
            </a:r>
            <a:endParaRPr lang="en-US" b="1" dirty="0"/>
          </a:p>
        </p:txBody>
      </p:sp>
    </p:spTree>
    <p:extLst>
      <p:ext uri="{BB962C8B-B14F-4D97-AF65-F5344CB8AC3E}">
        <p14:creationId xmlns:p14="http://schemas.microsoft.com/office/powerpoint/2010/main" val="35966186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224"/>
            <a:ext cx="9144000" cy="702824"/>
          </a:xfrm>
        </p:spPr>
        <p:txBody>
          <a:bodyPr>
            <a:normAutofit/>
          </a:bodyPr>
          <a:lstStyle/>
          <a:p>
            <a:r>
              <a:rPr lang="en-US" sz="3600" b="1" dirty="0">
                <a:solidFill>
                  <a:srgbClr val="0070C0"/>
                </a:solidFill>
              </a:rPr>
              <a:t>Core Analytics </a:t>
            </a:r>
            <a:r>
              <a:rPr lang="en-US" sz="3600" b="1" dirty="0" smtClean="0"/>
              <a:t>I</a:t>
            </a:r>
            <a:endParaRPr lang="en-US" sz="3600" b="1" dirty="0"/>
          </a:p>
        </p:txBody>
      </p:sp>
      <p:sp>
        <p:nvSpPr>
          <p:cNvPr id="3" name="Content Placeholder 2"/>
          <p:cNvSpPr>
            <a:spLocks noGrp="1"/>
          </p:cNvSpPr>
          <p:nvPr>
            <p:ph idx="1"/>
          </p:nvPr>
        </p:nvSpPr>
        <p:spPr>
          <a:xfrm>
            <a:off x="0" y="485652"/>
            <a:ext cx="9144000" cy="6360695"/>
          </a:xfrm>
        </p:spPr>
        <p:txBody>
          <a:bodyPr>
            <a:noAutofit/>
          </a:bodyPr>
          <a:lstStyle/>
          <a:p>
            <a:pPr>
              <a:buFont typeface="Arial" panose="020B0604020202020204" pitchFamily="34" charset="0"/>
              <a:buChar char="•"/>
            </a:pPr>
            <a:r>
              <a:rPr lang="en-US" sz="2800" b="1" dirty="0" smtClean="0">
                <a:solidFill>
                  <a:srgbClr val="0070C0"/>
                </a:solidFill>
              </a:rPr>
              <a:t>Map-Only</a:t>
            </a:r>
          </a:p>
          <a:p>
            <a:pPr lvl="1">
              <a:buFont typeface="Arial" panose="020B0604020202020204" pitchFamily="34" charset="0"/>
              <a:buChar char="•"/>
            </a:pPr>
            <a:r>
              <a:rPr lang="en-US" sz="2400" dirty="0" smtClean="0"/>
              <a:t>Pleasingly parallel - </a:t>
            </a:r>
            <a:r>
              <a:rPr lang="en-US" sz="2400" b="1" dirty="0" smtClean="0"/>
              <a:t>Local </a:t>
            </a:r>
            <a:r>
              <a:rPr lang="en-US" sz="2400" b="1" dirty="0"/>
              <a:t>Machine Learning </a:t>
            </a:r>
            <a:endParaRPr lang="en-US" sz="2400" dirty="0" smtClean="0"/>
          </a:p>
          <a:p>
            <a:pPr>
              <a:buFont typeface="Arial" panose="020B0604020202020204" pitchFamily="34" charset="0"/>
              <a:buChar char="•"/>
            </a:pPr>
            <a:r>
              <a:rPr lang="en-US" sz="2800" b="1" dirty="0" smtClean="0">
                <a:solidFill>
                  <a:srgbClr val="0070C0"/>
                </a:solidFill>
              </a:rPr>
              <a:t>MapReduce: </a:t>
            </a:r>
            <a:r>
              <a:rPr lang="en-US" sz="2800" b="1" dirty="0" smtClean="0"/>
              <a:t>Search/Query/Index</a:t>
            </a:r>
          </a:p>
          <a:p>
            <a:pPr lvl="1">
              <a:buFont typeface="Arial" panose="020B0604020202020204" pitchFamily="34" charset="0"/>
              <a:buChar char="•"/>
            </a:pPr>
            <a:r>
              <a:rPr lang="en-US" sz="2400" dirty="0" smtClean="0"/>
              <a:t>Summarizing </a:t>
            </a:r>
            <a:r>
              <a:rPr lang="en-US" sz="2400" b="1" dirty="0" smtClean="0"/>
              <a:t>statistics </a:t>
            </a:r>
            <a:r>
              <a:rPr lang="en-US" sz="2400" dirty="0" smtClean="0"/>
              <a:t>as in LHC Data analysis (histograms) </a:t>
            </a:r>
            <a:r>
              <a:rPr lang="en-US" sz="2400" b="1" dirty="0" smtClean="0">
                <a:solidFill>
                  <a:srgbClr val="0070C0"/>
                </a:solidFill>
              </a:rPr>
              <a:t>(G1)</a:t>
            </a:r>
          </a:p>
          <a:p>
            <a:pPr lvl="1">
              <a:buFont typeface="Arial" panose="020B0604020202020204" pitchFamily="34" charset="0"/>
              <a:buChar char="•"/>
            </a:pPr>
            <a:r>
              <a:rPr lang="en-US" sz="2400" dirty="0" smtClean="0"/>
              <a:t>Recommender </a:t>
            </a:r>
            <a:r>
              <a:rPr lang="en-US" sz="2400" dirty="0"/>
              <a:t>Systems (</a:t>
            </a:r>
            <a:r>
              <a:rPr lang="en-US" sz="2400" b="1" dirty="0"/>
              <a:t>Collaborative </a:t>
            </a:r>
            <a:r>
              <a:rPr lang="en-US" sz="2400" b="1" dirty="0" smtClean="0"/>
              <a:t>Filtering</a:t>
            </a:r>
            <a:r>
              <a:rPr lang="en-US" sz="2400" dirty="0" smtClean="0"/>
              <a:t>) </a:t>
            </a:r>
          </a:p>
          <a:p>
            <a:pPr lvl="1">
              <a:buFont typeface="Arial" panose="020B0604020202020204" pitchFamily="34" charset="0"/>
              <a:buChar char="•"/>
            </a:pPr>
            <a:r>
              <a:rPr lang="en-US" sz="2400" dirty="0"/>
              <a:t>Linear Classifiers (</a:t>
            </a:r>
            <a:r>
              <a:rPr lang="en-US" sz="2400" b="1" dirty="0"/>
              <a:t>Bayes, Random </a:t>
            </a:r>
            <a:r>
              <a:rPr lang="en-US" sz="2400" b="1" dirty="0" smtClean="0"/>
              <a:t>Forests</a:t>
            </a:r>
            <a:r>
              <a:rPr lang="en-US" sz="2400" dirty="0" smtClean="0"/>
              <a:t>)</a:t>
            </a:r>
          </a:p>
          <a:p>
            <a:pPr>
              <a:buFont typeface="Arial" panose="020B0604020202020204" pitchFamily="34" charset="0"/>
              <a:buChar char="•"/>
            </a:pPr>
            <a:r>
              <a:rPr lang="en-US" sz="2800" b="1" dirty="0" smtClean="0">
                <a:solidFill>
                  <a:srgbClr val="0070C0"/>
                </a:solidFill>
              </a:rPr>
              <a:t>Alignment and Streaming (G7)</a:t>
            </a:r>
          </a:p>
          <a:p>
            <a:pPr lvl="1">
              <a:buFont typeface="Arial" panose="020B0604020202020204" pitchFamily="34" charset="0"/>
              <a:buChar char="•"/>
            </a:pPr>
            <a:r>
              <a:rPr lang="en-US" sz="2400" dirty="0"/>
              <a:t>Genomic Alignment, Incremental Classifiers</a:t>
            </a:r>
            <a:endParaRPr lang="en-US" sz="2400" dirty="0" smtClean="0"/>
          </a:p>
          <a:p>
            <a:pPr>
              <a:buFont typeface="Arial" panose="020B0604020202020204" pitchFamily="34" charset="0"/>
              <a:buChar char="•"/>
            </a:pPr>
            <a:r>
              <a:rPr lang="en-US" sz="2800" b="1" dirty="0" smtClean="0">
                <a:solidFill>
                  <a:srgbClr val="0070C0"/>
                </a:solidFill>
              </a:rPr>
              <a:t>Global Analytics: </a:t>
            </a:r>
            <a:r>
              <a:rPr lang="en-US" sz="2400" b="1" dirty="0" smtClean="0">
                <a:solidFill>
                  <a:srgbClr val="0070C0"/>
                </a:solidFill>
              </a:rPr>
              <a:t>Nonlinear Solvers </a:t>
            </a:r>
            <a:r>
              <a:rPr lang="en-US" sz="2400" dirty="0" smtClean="0"/>
              <a:t>(structure depends on objective function)</a:t>
            </a:r>
            <a:r>
              <a:rPr lang="en-US" sz="2400" dirty="0" smtClean="0">
                <a:solidFill>
                  <a:srgbClr val="0070C0"/>
                </a:solidFill>
              </a:rPr>
              <a:t> </a:t>
            </a:r>
            <a:r>
              <a:rPr lang="en-US" sz="2400" b="1" dirty="0" smtClean="0">
                <a:solidFill>
                  <a:srgbClr val="0070C0"/>
                </a:solidFill>
              </a:rPr>
              <a:t>(G5,G6)</a:t>
            </a:r>
            <a:endParaRPr lang="en-US" sz="2400" b="1" dirty="0">
              <a:solidFill>
                <a:srgbClr val="0070C0"/>
              </a:solidFill>
            </a:endParaRPr>
          </a:p>
          <a:p>
            <a:pPr lvl="1"/>
            <a:r>
              <a:rPr lang="en-US" sz="2400" dirty="0"/>
              <a:t>Stochastic Gradient Descent </a:t>
            </a:r>
            <a:r>
              <a:rPr lang="en-US" sz="2400" dirty="0" smtClean="0"/>
              <a:t>SGD</a:t>
            </a:r>
            <a:endParaRPr lang="en-US" sz="2400" dirty="0"/>
          </a:p>
          <a:p>
            <a:pPr lvl="1"/>
            <a:r>
              <a:rPr lang="en-US" sz="2400" dirty="0"/>
              <a:t>(L-)BFGS approximation to Newton’s Method</a:t>
            </a:r>
          </a:p>
          <a:p>
            <a:pPr lvl="1"/>
            <a:r>
              <a:rPr lang="en-US" sz="2400" dirty="0" err="1"/>
              <a:t>Levenberg</a:t>
            </a:r>
            <a:r>
              <a:rPr lang="en-US" sz="2400" dirty="0"/>
              <a:t>-Marquardt </a:t>
            </a:r>
            <a:r>
              <a:rPr lang="en-US" sz="2400" dirty="0" smtClean="0"/>
              <a:t>solver</a:t>
            </a:r>
            <a:endParaRPr lang="en-US" sz="2400" dirty="0"/>
          </a:p>
        </p:txBody>
      </p:sp>
    </p:spTree>
    <p:extLst>
      <p:ext uri="{BB962C8B-B14F-4D97-AF65-F5344CB8AC3E}">
        <p14:creationId xmlns:p14="http://schemas.microsoft.com/office/powerpoint/2010/main" val="4642541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224"/>
            <a:ext cx="9144000" cy="702824"/>
          </a:xfrm>
        </p:spPr>
        <p:txBody>
          <a:bodyPr>
            <a:normAutofit/>
          </a:bodyPr>
          <a:lstStyle/>
          <a:p>
            <a:r>
              <a:rPr lang="en-US" sz="3600" b="1" dirty="0">
                <a:solidFill>
                  <a:srgbClr val="0070C0"/>
                </a:solidFill>
              </a:rPr>
              <a:t>Core Analytics </a:t>
            </a:r>
            <a:r>
              <a:rPr lang="en-US" sz="3600" b="1" dirty="0" smtClean="0"/>
              <a:t>II</a:t>
            </a:r>
            <a:endParaRPr lang="en-US" sz="3600" b="1" dirty="0"/>
          </a:p>
        </p:txBody>
      </p:sp>
      <p:sp>
        <p:nvSpPr>
          <p:cNvPr id="3" name="Content Placeholder 2"/>
          <p:cNvSpPr>
            <a:spLocks noGrp="1"/>
          </p:cNvSpPr>
          <p:nvPr>
            <p:ph idx="1"/>
          </p:nvPr>
        </p:nvSpPr>
        <p:spPr>
          <a:xfrm>
            <a:off x="0" y="381691"/>
            <a:ext cx="9144000" cy="6360695"/>
          </a:xfrm>
        </p:spPr>
        <p:txBody>
          <a:bodyPr>
            <a:noAutofit/>
          </a:bodyPr>
          <a:lstStyle/>
          <a:p>
            <a:pPr>
              <a:buFont typeface="Arial" panose="020B0604020202020204" pitchFamily="34" charset="0"/>
              <a:buChar char="•"/>
            </a:pPr>
            <a:r>
              <a:rPr lang="en-US" b="1" dirty="0" smtClean="0">
                <a:solidFill>
                  <a:srgbClr val="0070C0"/>
                </a:solidFill>
              </a:rPr>
              <a:t>Global Analytics: Map-Collective (</a:t>
            </a:r>
            <a:r>
              <a:rPr lang="en-US" b="1" dirty="0">
                <a:solidFill>
                  <a:srgbClr val="0070C0"/>
                </a:solidFill>
              </a:rPr>
              <a:t>See Mahout, </a:t>
            </a:r>
            <a:r>
              <a:rPr lang="en-US" b="1" dirty="0" err="1">
                <a:solidFill>
                  <a:srgbClr val="0070C0"/>
                </a:solidFill>
              </a:rPr>
              <a:t>MLlib</a:t>
            </a:r>
            <a:r>
              <a:rPr lang="en-US" b="1" dirty="0">
                <a:solidFill>
                  <a:srgbClr val="0070C0"/>
                </a:solidFill>
              </a:rPr>
              <a:t>) (G2,G4,G6)</a:t>
            </a:r>
          </a:p>
          <a:p>
            <a:pPr lvl="1">
              <a:buFont typeface="Arial" panose="020B0604020202020204" pitchFamily="34" charset="0"/>
              <a:buChar char="•"/>
            </a:pPr>
            <a:r>
              <a:rPr lang="en-US" b="1" dirty="0" smtClean="0">
                <a:solidFill>
                  <a:srgbClr val="0070C0"/>
                </a:solidFill>
              </a:rPr>
              <a:t>Often use </a:t>
            </a:r>
            <a:r>
              <a:rPr lang="en-US" b="1" dirty="0">
                <a:solidFill>
                  <a:srgbClr val="0070C0"/>
                </a:solidFill>
              </a:rPr>
              <a:t>matrix-matrix,-vector operations, solvers (conjugate gradient)</a:t>
            </a:r>
          </a:p>
          <a:p>
            <a:pPr lvl="1">
              <a:buFont typeface="Arial" panose="020B0604020202020204" pitchFamily="34" charset="0"/>
              <a:buChar char="•"/>
            </a:pPr>
            <a:r>
              <a:rPr lang="en-US" b="1" dirty="0"/>
              <a:t>Clustering</a:t>
            </a:r>
            <a:r>
              <a:rPr lang="en-US" dirty="0"/>
              <a:t> (many methods), </a:t>
            </a:r>
            <a:r>
              <a:rPr lang="en-US" b="1" dirty="0" smtClean="0"/>
              <a:t>Mixture </a:t>
            </a:r>
            <a:r>
              <a:rPr lang="en-US" b="1" dirty="0"/>
              <a:t>Models, LDA </a:t>
            </a:r>
            <a:r>
              <a:rPr lang="en-US" dirty="0"/>
              <a:t>(Latent Dirichlet Allocation), </a:t>
            </a:r>
            <a:r>
              <a:rPr lang="en-US" b="1" dirty="0"/>
              <a:t>PLSI </a:t>
            </a:r>
            <a:r>
              <a:rPr lang="en-US" dirty="0"/>
              <a:t>(Probabilistic Latent Semantic Indexing</a:t>
            </a:r>
            <a:r>
              <a:rPr lang="en-US" dirty="0" smtClean="0"/>
              <a:t>)</a:t>
            </a:r>
            <a:endParaRPr lang="en-US" dirty="0"/>
          </a:p>
          <a:p>
            <a:pPr lvl="1">
              <a:spcBef>
                <a:spcPts val="200"/>
              </a:spcBef>
              <a:buFont typeface="Arial" panose="020B0604020202020204" pitchFamily="34" charset="0"/>
              <a:buChar char="•"/>
            </a:pPr>
            <a:r>
              <a:rPr lang="en-US" b="1" dirty="0" smtClean="0"/>
              <a:t>SVM </a:t>
            </a:r>
            <a:r>
              <a:rPr lang="en-US" dirty="0"/>
              <a:t>and </a:t>
            </a:r>
            <a:r>
              <a:rPr lang="en-US" b="1" dirty="0"/>
              <a:t>Logistic Regression</a:t>
            </a:r>
          </a:p>
          <a:p>
            <a:pPr lvl="1">
              <a:spcBef>
                <a:spcPts val="200"/>
              </a:spcBef>
              <a:buFont typeface="Arial" panose="020B0604020202020204" pitchFamily="34" charset="0"/>
              <a:buChar char="•"/>
            </a:pPr>
            <a:r>
              <a:rPr lang="en-US" b="1" dirty="0"/>
              <a:t>Outlier </a:t>
            </a:r>
            <a:r>
              <a:rPr lang="en-US" b="1" dirty="0" smtClean="0"/>
              <a:t>Detection</a:t>
            </a:r>
            <a:r>
              <a:rPr lang="en-US" dirty="0"/>
              <a:t> </a:t>
            </a:r>
            <a:r>
              <a:rPr lang="en-US" dirty="0" smtClean="0"/>
              <a:t>(several approaches)</a:t>
            </a:r>
            <a:endParaRPr lang="en-US" dirty="0"/>
          </a:p>
          <a:p>
            <a:pPr lvl="1">
              <a:spcBef>
                <a:spcPts val="200"/>
              </a:spcBef>
              <a:buFont typeface="Arial" panose="020B0604020202020204" pitchFamily="34" charset="0"/>
              <a:buChar char="•"/>
            </a:pPr>
            <a:r>
              <a:rPr lang="en-US" b="1" dirty="0" smtClean="0"/>
              <a:t>PageRank</a:t>
            </a:r>
            <a:r>
              <a:rPr lang="en-US" dirty="0"/>
              <a:t>, (find leading eigenvector of sparse matrix)</a:t>
            </a:r>
          </a:p>
          <a:p>
            <a:pPr lvl="1">
              <a:spcBef>
                <a:spcPts val="200"/>
              </a:spcBef>
              <a:buFont typeface="Arial" panose="020B0604020202020204" pitchFamily="34" charset="0"/>
              <a:buChar char="•"/>
            </a:pPr>
            <a:r>
              <a:rPr lang="en-US" b="1" dirty="0"/>
              <a:t>SVD</a:t>
            </a:r>
            <a:r>
              <a:rPr lang="en-US" dirty="0"/>
              <a:t> (Singular Value Decomposition)</a:t>
            </a:r>
          </a:p>
          <a:p>
            <a:pPr lvl="1">
              <a:spcBef>
                <a:spcPts val="200"/>
              </a:spcBef>
              <a:buFont typeface="Arial" panose="020B0604020202020204" pitchFamily="34" charset="0"/>
              <a:buChar char="•"/>
            </a:pPr>
            <a:r>
              <a:rPr lang="en-US" b="1" dirty="0"/>
              <a:t>MDS</a:t>
            </a:r>
            <a:r>
              <a:rPr lang="en-US" dirty="0"/>
              <a:t> (Multidimensional Scaling)</a:t>
            </a:r>
          </a:p>
          <a:p>
            <a:pPr lvl="1">
              <a:spcBef>
                <a:spcPts val="200"/>
              </a:spcBef>
              <a:buFont typeface="Arial" panose="020B0604020202020204" pitchFamily="34" charset="0"/>
              <a:buChar char="•"/>
            </a:pPr>
            <a:r>
              <a:rPr lang="en-US" dirty="0"/>
              <a:t>Learning Neural Networks (</a:t>
            </a:r>
            <a:r>
              <a:rPr lang="en-US" b="1" dirty="0"/>
              <a:t>Deep Learning</a:t>
            </a:r>
            <a:r>
              <a:rPr lang="en-US" dirty="0"/>
              <a:t>)</a:t>
            </a:r>
          </a:p>
          <a:p>
            <a:pPr lvl="1">
              <a:spcBef>
                <a:spcPts val="200"/>
              </a:spcBef>
              <a:buFont typeface="Arial" panose="020B0604020202020204" pitchFamily="34" charset="0"/>
              <a:buChar char="•"/>
            </a:pPr>
            <a:r>
              <a:rPr lang="en-US" b="1" dirty="0"/>
              <a:t>Hidden Markov Models</a:t>
            </a:r>
            <a:endParaRPr lang="en-US" b="1" dirty="0">
              <a:solidFill>
                <a:srgbClr val="0070C0"/>
              </a:solidFill>
            </a:endParaRPr>
          </a:p>
          <a:p>
            <a:pPr>
              <a:buFont typeface="Arial" panose="020B0604020202020204" pitchFamily="34" charset="0"/>
              <a:buChar char="•"/>
            </a:pPr>
            <a:endParaRPr lang="en-US" dirty="0"/>
          </a:p>
        </p:txBody>
      </p:sp>
    </p:spTree>
    <p:extLst>
      <p:ext uri="{BB962C8B-B14F-4D97-AF65-F5344CB8AC3E}">
        <p14:creationId xmlns:p14="http://schemas.microsoft.com/office/powerpoint/2010/main" val="21996281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224"/>
            <a:ext cx="9144000" cy="702824"/>
          </a:xfrm>
        </p:spPr>
        <p:txBody>
          <a:bodyPr>
            <a:normAutofit/>
          </a:bodyPr>
          <a:lstStyle/>
          <a:p>
            <a:r>
              <a:rPr lang="en-US" sz="3600" b="1" dirty="0">
                <a:solidFill>
                  <a:srgbClr val="0070C0"/>
                </a:solidFill>
              </a:rPr>
              <a:t>Core Analytics </a:t>
            </a:r>
            <a:r>
              <a:rPr lang="en-US" sz="3600" b="1" dirty="0" smtClean="0"/>
              <a:t>III</a:t>
            </a:r>
            <a:endParaRPr lang="en-US" sz="3600" b="1" dirty="0"/>
          </a:p>
        </p:txBody>
      </p:sp>
      <p:sp>
        <p:nvSpPr>
          <p:cNvPr id="3" name="Content Placeholder 2"/>
          <p:cNvSpPr>
            <a:spLocks noGrp="1"/>
          </p:cNvSpPr>
          <p:nvPr>
            <p:ph idx="1"/>
          </p:nvPr>
        </p:nvSpPr>
        <p:spPr>
          <a:xfrm>
            <a:off x="0" y="609600"/>
            <a:ext cx="9144000" cy="6007768"/>
          </a:xfrm>
        </p:spPr>
        <p:txBody>
          <a:bodyPr>
            <a:noAutofit/>
          </a:bodyPr>
          <a:lstStyle/>
          <a:p>
            <a:pPr>
              <a:spcBef>
                <a:spcPts val="200"/>
              </a:spcBef>
              <a:buFont typeface="Arial" panose="020B0604020202020204" pitchFamily="34" charset="0"/>
              <a:buChar char="•"/>
            </a:pPr>
            <a:r>
              <a:rPr lang="en-US" b="1" dirty="0">
                <a:solidFill>
                  <a:srgbClr val="0070C0"/>
                </a:solidFill>
              </a:rPr>
              <a:t>Global Analytics – Map-Communication (targets for Giraph</a:t>
            </a:r>
            <a:r>
              <a:rPr lang="en-US" b="1" dirty="0" smtClean="0">
                <a:solidFill>
                  <a:srgbClr val="0070C0"/>
                </a:solidFill>
              </a:rPr>
              <a:t>) (</a:t>
            </a:r>
            <a:r>
              <a:rPr lang="en-US" b="1" dirty="0">
                <a:solidFill>
                  <a:srgbClr val="0070C0"/>
                </a:solidFill>
              </a:rPr>
              <a:t>G3</a:t>
            </a:r>
            <a:r>
              <a:rPr lang="en-US" b="1" dirty="0" smtClean="0">
                <a:solidFill>
                  <a:srgbClr val="0070C0"/>
                </a:solidFill>
              </a:rPr>
              <a:t>) </a:t>
            </a:r>
          </a:p>
          <a:p>
            <a:pPr lvl="1">
              <a:spcBef>
                <a:spcPts val="200"/>
              </a:spcBef>
              <a:buFont typeface="Arial" panose="020B0604020202020204" pitchFamily="34" charset="0"/>
              <a:buChar char="•"/>
            </a:pPr>
            <a:r>
              <a:rPr lang="en-US" b="1" dirty="0" smtClean="0"/>
              <a:t>Graph Structure (Communities, </a:t>
            </a:r>
            <a:r>
              <a:rPr lang="en-US" b="1" dirty="0" err="1" smtClean="0"/>
              <a:t>subgraphs</a:t>
            </a:r>
            <a:r>
              <a:rPr lang="en-US" b="1" dirty="0" smtClean="0"/>
              <a:t>/motifs, diameter, maximal cliques, connected components)</a:t>
            </a:r>
            <a:endParaRPr lang="en-US" b="1" dirty="0"/>
          </a:p>
          <a:p>
            <a:pPr lvl="1">
              <a:spcBef>
                <a:spcPts val="200"/>
              </a:spcBef>
              <a:buFont typeface="Arial" panose="020B0604020202020204" pitchFamily="34" charset="0"/>
              <a:buChar char="•"/>
            </a:pPr>
            <a:r>
              <a:rPr lang="en-US" b="1" dirty="0"/>
              <a:t>Network Dynamics - Graph simulation Algorithms </a:t>
            </a:r>
            <a:r>
              <a:rPr lang="en-US" dirty="0"/>
              <a:t>(epidemiology</a:t>
            </a:r>
            <a:r>
              <a:rPr lang="en-US" dirty="0" smtClean="0"/>
              <a:t>)</a:t>
            </a:r>
            <a:endParaRPr lang="en-US" b="1" dirty="0" smtClean="0"/>
          </a:p>
          <a:p>
            <a:pPr>
              <a:spcBef>
                <a:spcPts val="200"/>
              </a:spcBef>
              <a:buFont typeface="Arial" panose="020B0604020202020204" pitchFamily="34" charset="0"/>
              <a:buChar char="•"/>
            </a:pPr>
            <a:r>
              <a:rPr lang="en-US" b="1" dirty="0">
                <a:solidFill>
                  <a:srgbClr val="0070C0"/>
                </a:solidFill>
              </a:rPr>
              <a:t>Global Analytics – Asynchronous Shared Memory (may be distributed algorithms</a:t>
            </a:r>
            <a:r>
              <a:rPr lang="en-US" b="1" dirty="0" smtClean="0">
                <a:solidFill>
                  <a:srgbClr val="0070C0"/>
                </a:solidFill>
              </a:rPr>
              <a:t>)</a:t>
            </a:r>
          </a:p>
          <a:p>
            <a:pPr lvl="1">
              <a:spcBef>
                <a:spcPts val="200"/>
              </a:spcBef>
              <a:buFont typeface="Arial" panose="020B0604020202020204" pitchFamily="34" charset="0"/>
              <a:buChar char="•"/>
            </a:pPr>
            <a:r>
              <a:rPr lang="en-US" b="1" dirty="0" smtClean="0"/>
              <a:t>Graph </a:t>
            </a:r>
            <a:r>
              <a:rPr lang="en-US" b="1" dirty="0"/>
              <a:t>Structure </a:t>
            </a:r>
            <a:r>
              <a:rPr lang="en-US" b="1" dirty="0" smtClean="0"/>
              <a:t>(</a:t>
            </a:r>
            <a:r>
              <a:rPr lang="en-US" b="1" dirty="0" err="1" smtClean="0"/>
              <a:t>Betweenness</a:t>
            </a:r>
            <a:r>
              <a:rPr lang="en-US" b="1" dirty="0" smtClean="0"/>
              <a:t> centrality, shortest path) (G3)</a:t>
            </a:r>
          </a:p>
          <a:p>
            <a:pPr lvl="1">
              <a:spcBef>
                <a:spcPts val="200"/>
              </a:spcBef>
              <a:buFont typeface="Arial" panose="020B0604020202020204" pitchFamily="34" charset="0"/>
              <a:buChar char="•"/>
            </a:pPr>
            <a:r>
              <a:rPr lang="en-US" b="1" dirty="0"/>
              <a:t>Linear/Quadratic Programming, Combinatorial Optimization, Branch and Bound (G5)</a:t>
            </a:r>
            <a:endParaRPr lang="en-US" b="1" dirty="0" smtClean="0"/>
          </a:p>
          <a:p>
            <a:pPr marL="0" indent="0">
              <a:spcBef>
                <a:spcPts val="200"/>
              </a:spcBef>
              <a:buNone/>
            </a:pPr>
            <a:endParaRPr lang="en-US" sz="2800" b="1" dirty="0" smtClean="0"/>
          </a:p>
        </p:txBody>
      </p:sp>
    </p:spTree>
    <p:extLst>
      <p:ext uri="{BB962C8B-B14F-4D97-AF65-F5344CB8AC3E}">
        <p14:creationId xmlns:p14="http://schemas.microsoft.com/office/powerpoint/2010/main" val="38273173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0"/>
            <a:ext cx="8229600" cy="685800"/>
          </a:xfrm>
        </p:spPr>
        <p:txBody>
          <a:bodyPr>
            <a:normAutofit fontScale="90000"/>
          </a:bodyPr>
          <a:lstStyle/>
          <a:p>
            <a:r>
              <a:rPr lang="en-US" b="1" dirty="0" smtClean="0"/>
              <a:t>Remarks on Parallelism I</a:t>
            </a:r>
            <a:endParaRPr lang="en-US" b="1" dirty="0"/>
          </a:p>
        </p:txBody>
      </p:sp>
      <p:sp>
        <p:nvSpPr>
          <p:cNvPr id="3" name="Content Placeholder 2"/>
          <p:cNvSpPr>
            <a:spLocks noGrp="1"/>
          </p:cNvSpPr>
          <p:nvPr>
            <p:ph idx="1"/>
          </p:nvPr>
        </p:nvSpPr>
        <p:spPr>
          <a:xfrm>
            <a:off x="0" y="615461"/>
            <a:ext cx="9042400" cy="6374423"/>
          </a:xfrm>
        </p:spPr>
        <p:txBody>
          <a:bodyPr>
            <a:normAutofit fontScale="77500" lnSpcReduction="20000"/>
          </a:bodyPr>
          <a:lstStyle/>
          <a:p>
            <a:r>
              <a:rPr lang="en-US" sz="2800" dirty="0" smtClean="0"/>
              <a:t>Most use parallelism over items in data set</a:t>
            </a:r>
          </a:p>
          <a:p>
            <a:pPr lvl="1"/>
            <a:r>
              <a:rPr lang="en-US" sz="2400" dirty="0" smtClean="0"/>
              <a:t>Entities to cluster or map to Euclidean space</a:t>
            </a:r>
          </a:p>
          <a:p>
            <a:r>
              <a:rPr lang="en-US" sz="2800" dirty="0" smtClean="0"/>
              <a:t>Except </a:t>
            </a:r>
            <a:r>
              <a:rPr lang="en-US" sz="2800" b="1" dirty="0" smtClean="0"/>
              <a:t>deep learning (for image data sets)</a:t>
            </a:r>
            <a:r>
              <a:rPr lang="en-US" sz="2800" dirty="0" smtClean="0"/>
              <a:t>which has parallelism over pixel plane in neurons not over items in training set</a:t>
            </a:r>
          </a:p>
          <a:p>
            <a:pPr lvl="1"/>
            <a:r>
              <a:rPr lang="en-US" sz="2400" dirty="0" smtClean="0"/>
              <a:t>as need to look at small numbers of data items at a time in </a:t>
            </a:r>
            <a:r>
              <a:rPr lang="en-US" sz="2400" b="1" dirty="0" smtClean="0"/>
              <a:t>Stochastic Gradient Descent</a:t>
            </a:r>
            <a:r>
              <a:rPr lang="en-US" sz="2400" dirty="0" smtClean="0"/>
              <a:t> SGD</a:t>
            </a:r>
          </a:p>
          <a:p>
            <a:pPr lvl="1"/>
            <a:r>
              <a:rPr lang="en-US" sz="2400" dirty="0" smtClean="0"/>
              <a:t>Need experiments to really test SGD – as no easy to use parallel implementations tests at scale NOT done</a:t>
            </a:r>
          </a:p>
          <a:p>
            <a:pPr lvl="1"/>
            <a:r>
              <a:rPr lang="en-US" sz="2400" dirty="0" smtClean="0"/>
              <a:t>Maybe got where they are as most work sequential</a:t>
            </a:r>
          </a:p>
          <a:p>
            <a:r>
              <a:rPr lang="en-US" sz="2800" dirty="0"/>
              <a:t>Maximum Likelihood or </a:t>
            </a:r>
            <a:r>
              <a:rPr lang="en-US" sz="2800" dirty="0">
                <a:sym typeface="Symbol" panose="05050102010706020507" pitchFamily="18" charset="2"/>
              </a:rPr>
              <a:t></a:t>
            </a:r>
            <a:r>
              <a:rPr lang="en-US" sz="2800" baseline="30000" dirty="0">
                <a:sym typeface="Symbol" panose="05050102010706020507" pitchFamily="18" charset="2"/>
              </a:rPr>
              <a:t>2</a:t>
            </a:r>
            <a:r>
              <a:rPr lang="en-US" sz="2800" dirty="0">
                <a:sym typeface="Symbol" panose="05050102010706020507" pitchFamily="18" charset="2"/>
              </a:rPr>
              <a:t> both lead to structure like</a:t>
            </a:r>
          </a:p>
          <a:p>
            <a:r>
              <a:rPr lang="en-US" sz="2800" b="1" dirty="0" smtClean="0">
                <a:solidFill>
                  <a:srgbClr val="FF0000"/>
                </a:solidFill>
                <a:sym typeface="Symbol" panose="05050102010706020507" pitchFamily="18" charset="2"/>
              </a:rPr>
              <a:t>Minimize sum </a:t>
            </a:r>
            <a:r>
              <a:rPr lang="en-US" sz="2800" b="1" dirty="0">
                <a:solidFill>
                  <a:srgbClr val="FF0000"/>
                </a:solidFill>
                <a:latin typeface="Arial" pitchFamily="34" charset="0"/>
                <a:cs typeface="Arial" pitchFamily="34" charset="0"/>
                <a:sym typeface="Symbol"/>
              </a:rPr>
              <a:t></a:t>
            </a:r>
            <a:r>
              <a:rPr lang="en-US" sz="2800" b="1" i="1" baseline="-25000" dirty="0">
                <a:solidFill>
                  <a:srgbClr val="FF0000"/>
                </a:solidFill>
                <a:latin typeface="Arial" pitchFamily="34" charset="0"/>
                <a:cs typeface="Arial" pitchFamily="34" charset="0"/>
                <a:sym typeface="Symbol"/>
              </a:rPr>
              <a:t>items</a:t>
            </a:r>
            <a:r>
              <a:rPr lang="en-US" sz="2800" b="1" baseline="-25000" dirty="0">
                <a:solidFill>
                  <a:srgbClr val="FF0000"/>
                </a:solidFill>
                <a:latin typeface="Arial" pitchFamily="34" charset="0"/>
                <a:cs typeface="Arial" pitchFamily="34" charset="0"/>
              </a:rPr>
              <a:t>=1</a:t>
            </a:r>
            <a:r>
              <a:rPr lang="en-US" sz="2800" b="1" baseline="30000" dirty="0">
                <a:solidFill>
                  <a:srgbClr val="FF0000"/>
                </a:solidFill>
                <a:latin typeface="Arial" pitchFamily="34" charset="0"/>
                <a:cs typeface="Arial" pitchFamily="34" charset="0"/>
              </a:rPr>
              <a:t>N</a:t>
            </a:r>
            <a:r>
              <a:rPr lang="en-US" sz="2800" b="1" dirty="0">
                <a:solidFill>
                  <a:srgbClr val="FF0000"/>
                </a:solidFill>
                <a:latin typeface="Arial" pitchFamily="34" charset="0"/>
                <a:cs typeface="Arial" pitchFamily="34" charset="0"/>
              </a:rPr>
              <a:t> </a:t>
            </a:r>
            <a:r>
              <a:rPr lang="en-US" sz="2400" b="1" dirty="0">
                <a:solidFill>
                  <a:srgbClr val="FF0000"/>
                </a:solidFill>
                <a:latin typeface="Arial" pitchFamily="34" charset="0"/>
                <a:cs typeface="Arial" pitchFamily="34" charset="0"/>
              </a:rPr>
              <a:t>(Positive nonlinear function of unknown parameters for </a:t>
            </a:r>
            <a:r>
              <a:rPr lang="en-US" sz="2400" b="1" dirty="0" smtClean="0">
                <a:solidFill>
                  <a:srgbClr val="FF0000"/>
                </a:solidFill>
                <a:latin typeface="Arial" pitchFamily="34" charset="0"/>
                <a:cs typeface="Arial" pitchFamily="34" charset="0"/>
              </a:rPr>
              <a:t>item </a:t>
            </a:r>
            <a:r>
              <a:rPr lang="en-US" sz="2400" b="1" i="1" dirty="0" err="1">
                <a:solidFill>
                  <a:srgbClr val="FF0000"/>
                </a:solidFill>
                <a:latin typeface="Arial" pitchFamily="34" charset="0"/>
                <a:cs typeface="Arial" pitchFamily="34" charset="0"/>
              </a:rPr>
              <a:t>i</a:t>
            </a:r>
            <a:r>
              <a:rPr lang="en-US" sz="2400" b="1" dirty="0">
                <a:solidFill>
                  <a:srgbClr val="FF0000"/>
                </a:solidFill>
                <a:latin typeface="Arial" pitchFamily="34" charset="0"/>
                <a:cs typeface="Arial" pitchFamily="34" charset="0"/>
              </a:rPr>
              <a:t>)</a:t>
            </a:r>
            <a:endParaRPr lang="en-US" sz="2400" b="1" dirty="0">
              <a:solidFill>
                <a:srgbClr val="FF0000"/>
              </a:solidFill>
            </a:endParaRPr>
          </a:p>
          <a:p>
            <a:r>
              <a:rPr lang="en-US" sz="2800" dirty="0" smtClean="0"/>
              <a:t>All solved iteratively with (clever) first or second order approximation to shift in objective function</a:t>
            </a:r>
          </a:p>
          <a:p>
            <a:pPr lvl="1"/>
            <a:r>
              <a:rPr lang="en-US" sz="2400" dirty="0" smtClean="0"/>
              <a:t>Sometimes steepest descent direction; sometimes Newton</a:t>
            </a:r>
          </a:p>
          <a:p>
            <a:pPr lvl="1"/>
            <a:r>
              <a:rPr lang="en-US" sz="2400" dirty="0" smtClean="0"/>
              <a:t>11 billion deep learning parameters; Newton impossible</a:t>
            </a:r>
          </a:p>
          <a:p>
            <a:pPr lvl="1"/>
            <a:r>
              <a:rPr lang="en-US" sz="2400" dirty="0" smtClean="0"/>
              <a:t>Have classic Expectation Maximization structure</a:t>
            </a:r>
          </a:p>
          <a:p>
            <a:pPr lvl="1"/>
            <a:r>
              <a:rPr lang="en-US" sz="2400" b="1" dirty="0"/>
              <a:t>Steepest descent shift is sum over shift calculated from each </a:t>
            </a:r>
            <a:r>
              <a:rPr lang="en-US" sz="2400" b="1" dirty="0" smtClean="0"/>
              <a:t>point</a:t>
            </a:r>
          </a:p>
          <a:p>
            <a:r>
              <a:rPr lang="en-US" sz="2800" dirty="0" smtClean="0"/>
              <a:t>SGD – take randomly a few hundred of items in data set and calculate shifts over these and move a tiny distance</a:t>
            </a:r>
          </a:p>
          <a:p>
            <a:pPr lvl="1"/>
            <a:r>
              <a:rPr lang="en-US" sz="2500" dirty="0" smtClean="0"/>
              <a:t>Classic method – take all (millions) of items in data set and move full distance</a:t>
            </a:r>
          </a:p>
        </p:txBody>
      </p:sp>
      <p:sp>
        <p:nvSpPr>
          <p:cNvPr id="4" name="Slide Number Placeholder 3"/>
          <p:cNvSpPr>
            <a:spLocks noGrp="1"/>
          </p:cNvSpPr>
          <p:nvPr>
            <p:ph type="sldNum" sz="quarter" idx="12"/>
          </p:nvPr>
        </p:nvSpPr>
        <p:spPr/>
        <p:txBody>
          <a:bodyPr/>
          <a:lstStyle/>
          <a:p>
            <a:fld id="{94CC141A-9CC6-41A7-A7D0-011D836CC6E2}" type="slidenum">
              <a:rPr lang="en-US" smtClean="0"/>
              <a:pPr/>
              <a:t>26</a:t>
            </a:fld>
            <a:endParaRPr lang="en-US" dirty="0"/>
          </a:p>
        </p:txBody>
      </p:sp>
    </p:spTree>
    <p:extLst>
      <p:ext uri="{BB962C8B-B14F-4D97-AF65-F5344CB8AC3E}">
        <p14:creationId xmlns:p14="http://schemas.microsoft.com/office/powerpoint/2010/main" val="24076442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b="1" dirty="0"/>
              <a:t>Remarks </a:t>
            </a:r>
            <a:r>
              <a:rPr lang="en-US" b="1" dirty="0" smtClean="0"/>
              <a:t>on </a:t>
            </a:r>
            <a:r>
              <a:rPr lang="en-US" b="1" dirty="0"/>
              <a:t>Parallelism </a:t>
            </a:r>
            <a:r>
              <a:rPr lang="en-US" b="1" dirty="0" smtClean="0"/>
              <a:t>II</a:t>
            </a:r>
            <a:endParaRPr lang="en-US" b="1" dirty="0"/>
          </a:p>
        </p:txBody>
      </p:sp>
      <p:sp>
        <p:nvSpPr>
          <p:cNvPr id="3" name="Content Placeholder 2"/>
          <p:cNvSpPr>
            <a:spLocks noGrp="1"/>
          </p:cNvSpPr>
          <p:nvPr>
            <p:ph idx="1"/>
          </p:nvPr>
        </p:nvSpPr>
        <p:spPr>
          <a:xfrm>
            <a:off x="0" y="760413"/>
            <a:ext cx="9144000" cy="6097587"/>
          </a:xfrm>
        </p:spPr>
        <p:txBody>
          <a:bodyPr>
            <a:normAutofit/>
          </a:bodyPr>
          <a:lstStyle/>
          <a:p>
            <a:r>
              <a:rPr lang="en-US" sz="2400" dirty="0" smtClean="0"/>
              <a:t>Need to cover </a:t>
            </a:r>
            <a:r>
              <a:rPr lang="en-US" sz="2400" dirty="0"/>
              <a:t>non </a:t>
            </a:r>
            <a:r>
              <a:rPr lang="en-US" sz="2400" b="1" dirty="0"/>
              <a:t>vector </a:t>
            </a:r>
            <a:r>
              <a:rPr lang="en-US" sz="2400" b="1" dirty="0" err="1"/>
              <a:t>semimetric</a:t>
            </a:r>
            <a:r>
              <a:rPr lang="en-US" sz="2400" b="1" dirty="0"/>
              <a:t> </a:t>
            </a:r>
            <a:r>
              <a:rPr lang="en-US" sz="2400" dirty="0" smtClean="0"/>
              <a:t>and </a:t>
            </a:r>
            <a:r>
              <a:rPr lang="en-US" sz="2400" b="1" dirty="0" smtClean="0"/>
              <a:t>vector spaces </a:t>
            </a:r>
            <a:r>
              <a:rPr lang="en-US" sz="2400" dirty="0" smtClean="0"/>
              <a:t>for clustering and dimension reduction (N points in space)</a:t>
            </a:r>
          </a:p>
          <a:p>
            <a:r>
              <a:rPr lang="en-US" sz="2400" dirty="0"/>
              <a:t>MDS Minimizes </a:t>
            </a:r>
            <a:r>
              <a:rPr lang="en-US" altLang="ja-JP" sz="2400" dirty="0">
                <a:ea typeface="ＭＳ Ｐゴシック" pitchFamily="-112" charset="-128"/>
              </a:rPr>
              <a:t>Stress </a:t>
            </a:r>
            <a:br>
              <a:rPr lang="en-US" altLang="ja-JP" sz="2400" dirty="0">
                <a:ea typeface="ＭＳ Ｐゴシック" pitchFamily="-112" charset="-128"/>
              </a:rPr>
            </a:br>
            <a:r>
              <a:rPr lang="en-US" altLang="ja-JP" sz="2400" b="1" dirty="0">
                <a:ea typeface="ＭＳ Ｐゴシック" pitchFamily="-112" charset="-128"/>
              </a:rPr>
              <a:t>	</a:t>
            </a:r>
            <a:r>
              <a:rPr lang="en-US" altLang="ja-JP" sz="2400" b="1" dirty="0">
                <a:solidFill>
                  <a:srgbClr val="FF0000"/>
                </a:solidFill>
                <a:ea typeface="ＭＳ Ｐゴシック" pitchFamily="-112" charset="-128"/>
                <a:sym typeface="Symbol" pitchFamily="18" charset="2"/>
              </a:rPr>
              <a:t></a:t>
            </a:r>
            <a:r>
              <a:rPr lang="en-US" altLang="ja-JP" sz="2400" b="1" dirty="0">
                <a:solidFill>
                  <a:srgbClr val="FF0000"/>
                </a:solidFill>
                <a:ea typeface="ＭＳ Ｐゴシック" pitchFamily="-112" charset="-128"/>
              </a:rPr>
              <a:t>(</a:t>
            </a:r>
            <a:r>
              <a:rPr lang="en-US" altLang="ja-JP" sz="2400" b="1" u="sng" dirty="0">
                <a:solidFill>
                  <a:srgbClr val="FF0000"/>
                </a:solidFill>
                <a:ea typeface="ＭＳ Ｐゴシック" pitchFamily="-112" charset="-128"/>
              </a:rPr>
              <a:t>X</a:t>
            </a:r>
            <a:r>
              <a:rPr lang="en-US" altLang="ja-JP" sz="2400" b="1" dirty="0">
                <a:solidFill>
                  <a:srgbClr val="FF0000"/>
                </a:solidFill>
                <a:ea typeface="ＭＳ Ｐゴシック" pitchFamily="-112" charset="-128"/>
              </a:rPr>
              <a:t>) = </a:t>
            </a:r>
            <a:r>
              <a:rPr lang="en-US" altLang="ja-JP" sz="2400" b="1" dirty="0">
                <a:solidFill>
                  <a:srgbClr val="FF0000"/>
                </a:solidFill>
                <a:ea typeface="ＭＳ Ｐゴシック" pitchFamily="-112" charset="-128"/>
                <a:sym typeface="Symbol" pitchFamily="18" charset="2"/>
              </a:rPr>
              <a:t></a:t>
            </a:r>
            <a:r>
              <a:rPr lang="en-US" altLang="ja-JP" sz="2400" b="1" i="1" baseline="-25000" dirty="0" err="1">
                <a:solidFill>
                  <a:srgbClr val="FF0000"/>
                </a:solidFill>
                <a:latin typeface="Arial" pitchFamily="34" charset="0"/>
                <a:ea typeface="ＭＳ Ｐゴシック" pitchFamily="-112" charset="-128"/>
              </a:rPr>
              <a:t>i</a:t>
            </a:r>
            <a:r>
              <a:rPr lang="en-US" altLang="ja-JP" sz="2400" b="1" i="1" baseline="-25000" dirty="0">
                <a:solidFill>
                  <a:srgbClr val="FF0000"/>
                </a:solidFill>
                <a:latin typeface="Arial" pitchFamily="34" charset="0"/>
                <a:ea typeface="ＭＳ Ｐゴシック" pitchFamily="-112" charset="-128"/>
              </a:rPr>
              <a:t>&lt;j</a:t>
            </a:r>
            <a:r>
              <a:rPr lang="en-US" altLang="ja-JP" sz="2400" b="1" i="1" baseline="-25000" dirty="0">
                <a:solidFill>
                  <a:srgbClr val="FF0000"/>
                </a:solidFill>
                <a:ea typeface="ＭＳ Ｐゴシック" pitchFamily="-112" charset="-128"/>
              </a:rPr>
              <a:t>=1</a:t>
            </a:r>
            <a:r>
              <a:rPr lang="en-US" altLang="ja-JP" sz="2400" b="1" i="1" baseline="30000" dirty="0">
                <a:solidFill>
                  <a:srgbClr val="FF0000"/>
                </a:solidFill>
                <a:ea typeface="ＭＳ Ｐゴシック" pitchFamily="-112" charset="-128"/>
              </a:rPr>
              <a:t>N</a:t>
            </a:r>
            <a:r>
              <a:rPr lang="en-US" altLang="ja-JP" sz="2400" b="1" i="1" dirty="0">
                <a:solidFill>
                  <a:srgbClr val="FF0000"/>
                </a:solidFill>
                <a:ea typeface="ＭＳ Ｐゴシック" pitchFamily="-112" charset="-128"/>
              </a:rPr>
              <a:t> </a:t>
            </a:r>
            <a:r>
              <a:rPr lang="en-US" altLang="ja-JP" sz="2400" b="1" dirty="0">
                <a:solidFill>
                  <a:srgbClr val="FF0000"/>
                </a:solidFill>
                <a:ea typeface="ＭＳ Ｐゴシック" pitchFamily="-112" charset="-128"/>
              </a:rPr>
              <a:t>weight(</a:t>
            </a:r>
            <a:r>
              <a:rPr lang="en-US" altLang="ja-JP" sz="2400" b="1" i="1" dirty="0" err="1">
                <a:solidFill>
                  <a:srgbClr val="FF0000"/>
                </a:solidFill>
                <a:ea typeface="ＭＳ Ｐゴシック" pitchFamily="-112" charset="-128"/>
              </a:rPr>
              <a:t>i,j</a:t>
            </a:r>
            <a:r>
              <a:rPr lang="en-US" altLang="ja-JP" sz="2400" b="1" dirty="0">
                <a:solidFill>
                  <a:srgbClr val="FF0000"/>
                </a:solidFill>
                <a:ea typeface="ＭＳ Ｐゴシック" pitchFamily="-112" charset="-128"/>
              </a:rPr>
              <a:t>) (</a:t>
            </a:r>
            <a:r>
              <a:rPr lang="en-US" sz="2400" b="1" dirty="0">
                <a:solidFill>
                  <a:srgbClr val="FF0000"/>
                </a:solidFill>
                <a:sym typeface="Symbol"/>
              </a:rPr>
              <a:t></a:t>
            </a:r>
            <a:r>
              <a:rPr lang="en-US" sz="2400" b="1" dirty="0">
                <a:solidFill>
                  <a:srgbClr val="FF0000"/>
                </a:solidFill>
              </a:rPr>
              <a:t>(</a:t>
            </a:r>
            <a:r>
              <a:rPr lang="en-US" sz="2400" b="1" i="1" dirty="0" err="1">
                <a:solidFill>
                  <a:srgbClr val="FF0000"/>
                </a:solidFill>
              </a:rPr>
              <a:t>i</a:t>
            </a:r>
            <a:r>
              <a:rPr lang="en-US" sz="2400" b="1" dirty="0">
                <a:solidFill>
                  <a:srgbClr val="FF0000"/>
                </a:solidFill>
              </a:rPr>
              <a:t>, </a:t>
            </a:r>
            <a:r>
              <a:rPr lang="en-US" sz="2400" b="1" i="1" dirty="0">
                <a:solidFill>
                  <a:srgbClr val="FF0000"/>
                </a:solidFill>
              </a:rPr>
              <a:t>j</a:t>
            </a:r>
            <a:r>
              <a:rPr lang="en-US" sz="2400" b="1" dirty="0">
                <a:solidFill>
                  <a:srgbClr val="FF0000"/>
                </a:solidFill>
              </a:rPr>
              <a:t>) </a:t>
            </a:r>
            <a:r>
              <a:rPr lang="en-US" altLang="ja-JP" sz="2400" b="1" dirty="0">
                <a:solidFill>
                  <a:srgbClr val="FF0000"/>
                </a:solidFill>
                <a:ea typeface="ＭＳ Ｐゴシック" pitchFamily="-112" charset="-128"/>
              </a:rPr>
              <a:t>- d(</a:t>
            </a:r>
            <a:r>
              <a:rPr lang="en-US" altLang="ja-JP" sz="2400" b="1" u="sng" dirty="0">
                <a:solidFill>
                  <a:srgbClr val="FF0000"/>
                </a:solidFill>
                <a:ea typeface="ＭＳ Ｐゴシック" pitchFamily="-112" charset="-128"/>
              </a:rPr>
              <a:t>X</a:t>
            </a:r>
            <a:r>
              <a:rPr lang="en-US" altLang="ja-JP" sz="2400" b="1" i="1" baseline="-25000" dirty="0">
                <a:solidFill>
                  <a:srgbClr val="FF0000"/>
                </a:solidFill>
                <a:ea typeface="ＭＳ Ｐゴシック" pitchFamily="-112" charset="-128"/>
              </a:rPr>
              <a:t>i </a:t>
            </a:r>
            <a:r>
              <a:rPr lang="en-US" altLang="ja-JP" sz="2400" b="1" i="1" dirty="0">
                <a:solidFill>
                  <a:srgbClr val="FF0000"/>
                </a:solidFill>
                <a:ea typeface="ＭＳ Ｐゴシック" pitchFamily="-112" charset="-128"/>
              </a:rPr>
              <a:t>, </a:t>
            </a:r>
            <a:r>
              <a:rPr lang="en-US" altLang="ja-JP" sz="2400" b="1" u="sng" dirty="0" err="1">
                <a:solidFill>
                  <a:srgbClr val="FF0000"/>
                </a:solidFill>
                <a:ea typeface="ＭＳ Ｐゴシック" pitchFamily="-112" charset="-128"/>
              </a:rPr>
              <a:t>X</a:t>
            </a:r>
            <a:r>
              <a:rPr lang="en-US" altLang="ja-JP" sz="2400" b="1" i="1" baseline="-25000" dirty="0" err="1">
                <a:solidFill>
                  <a:srgbClr val="FF0000"/>
                </a:solidFill>
                <a:ea typeface="ＭＳ Ｐゴシック" pitchFamily="-112" charset="-128"/>
              </a:rPr>
              <a:t>j</a:t>
            </a:r>
            <a:r>
              <a:rPr lang="en-US" altLang="ja-JP" sz="2400" b="1" dirty="0">
                <a:solidFill>
                  <a:srgbClr val="FF0000"/>
                </a:solidFill>
                <a:ea typeface="ＭＳ Ｐゴシック" pitchFamily="-112" charset="-128"/>
              </a:rPr>
              <a:t>))</a:t>
            </a:r>
            <a:r>
              <a:rPr lang="en-US" altLang="ja-JP" sz="2400" b="1" baseline="30000" dirty="0">
                <a:solidFill>
                  <a:srgbClr val="FF0000"/>
                </a:solidFill>
                <a:ea typeface="ＭＳ Ｐゴシック" pitchFamily="-112" charset="-128"/>
              </a:rPr>
              <a:t>2</a:t>
            </a:r>
            <a:r>
              <a:rPr lang="en-US" altLang="ja-JP" sz="2400" dirty="0">
                <a:solidFill>
                  <a:srgbClr val="FF0000"/>
                </a:solidFill>
                <a:ea typeface="ＭＳ Ｐゴシック" pitchFamily="-112" charset="-128"/>
              </a:rPr>
              <a:t> </a:t>
            </a:r>
            <a:endParaRPr lang="en-US" sz="2400" dirty="0"/>
          </a:p>
          <a:p>
            <a:r>
              <a:rPr lang="en-US" sz="2400" b="1" dirty="0" err="1"/>
              <a:t>Semimetric</a:t>
            </a:r>
            <a:r>
              <a:rPr lang="en-US" sz="2400" b="1" dirty="0"/>
              <a:t> spaces </a:t>
            </a:r>
            <a:r>
              <a:rPr lang="en-US" sz="2400" dirty="0"/>
              <a:t>just have pairwise distances defined between points in space </a:t>
            </a:r>
            <a:r>
              <a:rPr lang="en-US" sz="2400" b="1" dirty="0">
                <a:solidFill>
                  <a:srgbClr val="FF0000"/>
                </a:solidFill>
                <a:sym typeface="Symbol"/>
              </a:rPr>
              <a:t></a:t>
            </a:r>
            <a:r>
              <a:rPr lang="en-US" sz="2400" b="1" dirty="0">
                <a:solidFill>
                  <a:srgbClr val="FF0000"/>
                </a:solidFill>
              </a:rPr>
              <a:t>(</a:t>
            </a:r>
            <a:r>
              <a:rPr lang="en-US" sz="2400" b="1" i="1" dirty="0" err="1">
                <a:solidFill>
                  <a:srgbClr val="FF0000"/>
                </a:solidFill>
              </a:rPr>
              <a:t>i</a:t>
            </a:r>
            <a:r>
              <a:rPr lang="en-US" sz="2400" b="1" dirty="0">
                <a:solidFill>
                  <a:srgbClr val="FF0000"/>
                </a:solidFill>
              </a:rPr>
              <a:t>, </a:t>
            </a:r>
            <a:r>
              <a:rPr lang="en-US" sz="2400" b="1" i="1" dirty="0">
                <a:solidFill>
                  <a:srgbClr val="FF0000"/>
                </a:solidFill>
              </a:rPr>
              <a:t>j</a:t>
            </a:r>
            <a:r>
              <a:rPr lang="en-US" sz="2400" b="1" dirty="0">
                <a:solidFill>
                  <a:srgbClr val="FF0000"/>
                </a:solidFill>
              </a:rPr>
              <a:t>) </a:t>
            </a:r>
          </a:p>
          <a:p>
            <a:r>
              <a:rPr lang="en-US" sz="2400" b="1" dirty="0" smtClean="0"/>
              <a:t>Vector spaces </a:t>
            </a:r>
            <a:r>
              <a:rPr lang="en-US" sz="2400" dirty="0" smtClean="0"/>
              <a:t>have Euclidean distance and scalar products</a:t>
            </a:r>
          </a:p>
          <a:p>
            <a:pPr lvl="1"/>
            <a:r>
              <a:rPr lang="en-US" sz="2000" dirty="0" smtClean="0"/>
              <a:t>Algorithms can be O(N) and these are best for clustering but for MDS O(N) methods may not be best as obvious objective function O(N</a:t>
            </a:r>
            <a:r>
              <a:rPr lang="en-US" sz="2000" baseline="30000" dirty="0" smtClean="0"/>
              <a:t>2</a:t>
            </a:r>
            <a:r>
              <a:rPr lang="en-US" sz="2000" dirty="0" smtClean="0"/>
              <a:t>)</a:t>
            </a:r>
          </a:p>
          <a:p>
            <a:pPr lvl="1"/>
            <a:r>
              <a:rPr lang="en-US" sz="2000" b="1" dirty="0" smtClean="0"/>
              <a:t>Important new algorithms needed to define O(N) versions of current O(N</a:t>
            </a:r>
            <a:r>
              <a:rPr lang="en-US" sz="2000" b="1" baseline="30000" dirty="0" smtClean="0"/>
              <a:t>2</a:t>
            </a:r>
            <a:r>
              <a:rPr lang="en-US" sz="2000" b="1" dirty="0" smtClean="0"/>
              <a:t>) </a:t>
            </a:r>
            <a:r>
              <a:rPr lang="en-US" sz="2000" dirty="0" smtClean="0"/>
              <a:t>– “must” work intuitively and shown in principle</a:t>
            </a:r>
          </a:p>
          <a:p>
            <a:r>
              <a:rPr lang="en-US" sz="2400" dirty="0" smtClean="0"/>
              <a:t>Note matrix solvers all use </a:t>
            </a:r>
            <a:r>
              <a:rPr lang="en-US" sz="2400" b="1" dirty="0" smtClean="0"/>
              <a:t>conjugate gradient </a:t>
            </a:r>
            <a:r>
              <a:rPr lang="en-US" sz="2400" dirty="0" smtClean="0"/>
              <a:t>– converges in 5-100 iterations – a big gain for matrix with a million rows. This removes factor of N in time complexity</a:t>
            </a:r>
          </a:p>
          <a:p>
            <a:r>
              <a:rPr lang="en-US" sz="2400" dirty="0" smtClean="0"/>
              <a:t>Ratio of #clusters to #points important; </a:t>
            </a:r>
            <a:r>
              <a:rPr lang="en-US" sz="2400" b="1" dirty="0" smtClean="0"/>
              <a:t>new ideas if ratio &gt;~ 0.1 </a:t>
            </a:r>
            <a:endParaRPr lang="en-US" sz="2400" b="1"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27</a:t>
            </a:fld>
            <a:endParaRPr lang="en-US" dirty="0"/>
          </a:p>
        </p:txBody>
      </p:sp>
    </p:spTree>
    <p:extLst>
      <p:ext uri="{BB962C8B-B14F-4D97-AF65-F5344CB8AC3E}">
        <p14:creationId xmlns:p14="http://schemas.microsoft.com/office/powerpoint/2010/main" val="10654539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914399" y="211015"/>
            <a:ext cx="2198038" cy="830997"/>
          </a:xfrm>
          <a:prstGeom prst="rect">
            <a:avLst/>
          </a:prstGeom>
          <a:noFill/>
        </p:spPr>
        <p:txBody>
          <a:bodyPr wrap="none" rtlCol="0">
            <a:spAutoFit/>
          </a:bodyPr>
          <a:lstStyle/>
          <a:p>
            <a:r>
              <a:rPr lang="en-US" sz="2400" dirty="0" smtClean="0">
                <a:solidFill>
                  <a:schemeClr val="bg1"/>
                </a:solidFill>
              </a:rPr>
              <a:t>446K sequences</a:t>
            </a:r>
          </a:p>
          <a:p>
            <a:r>
              <a:rPr lang="en-US" sz="2400" dirty="0" smtClean="0">
                <a:solidFill>
                  <a:schemeClr val="bg1"/>
                </a:solidFill>
              </a:rPr>
              <a:t>~100 clusters</a:t>
            </a:r>
            <a:endParaRPr lang="en-US" sz="2400" dirty="0">
              <a:solidFill>
                <a:schemeClr val="bg1"/>
              </a:solidFill>
            </a:endParaRPr>
          </a:p>
        </p:txBody>
      </p:sp>
    </p:spTree>
    <p:extLst>
      <p:ext uri="{BB962C8B-B14F-4D97-AF65-F5344CB8AC3E}">
        <p14:creationId xmlns:p14="http://schemas.microsoft.com/office/powerpoint/2010/main" val="13150304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31" y="48357"/>
            <a:ext cx="9144000" cy="6858000"/>
          </a:xfrm>
          <a:prstGeom prst="rect">
            <a:avLst/>
          </a:prstGeom>
        </p:spPr>
      </p:pic>
      <p:sp>
        <p:nvSpPr>
          <p:cNvPr id="2" name="Rectangle 1"/>
          <p:cNvSpPr/>
          <p:nvPr/>
        </p:nvSpPr>
        <p:spPr>
          <a:xfrm>
            <a:off x="3991708" y="430823"/>
            <a:ext cx="993530" cy="1336431"/>
          </a:xfrm>
          <a:prstGeom prst="rect">
            <a:avLst/>
          </a:prstGeom>
          <a:noFill/>
          <a:ln w="28575">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2403231" y="5249008"/>
            <a:ext cx="993530" cy="855785"/>
          </a:xfrm>
          <a:prstGeom prst="rect">
            <a:avLst/>
          </a:prstGeom>
          <a:noFill/>
          <a:ln w="28575">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H="1">
            <a:off x="3006969" y="1890346"/>
            <a:ext cx="1481504" cy="3174023"/>
          </a:xfrm>
          <a:prstGeom prst="straightConnector1">
            <a:avLst/>
          </a:prstGeom>
          <a:ln w="28575">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145821" y="3633208"/>
            <a:ext cx="3174023" cy="2862322"/>
          </a:xfrm>
          <a:prstGeom prst="rect">
            <a:avLst/>
          </a:prstGeom>
          <a:noFill/>
          <a:ln w="38100">
            <a:solidFill>
              <a:schemeClr val="tx1"/>
            </a:solidFill>
          </a:ln>
        </p:spPr>
        <p:txBody>
          <a:bodyPr wrap="square" rtlCol="0">
            <a:spAutoFit/>
          </a:bodyPr>
          <a:lstStyle/>
          <a:p>
            <a:r>
              <a:rPr lang="en-US" dirty="0" smtClean="0">
                <a:solidFill>
                  <a:schemeClr val="bg1"/>
                </a:solidFill>
              </a:rPr>
              <a:t>O(N</a:t>
            </a:r>
            <a:r>
              <a:rPr lang="en-US" baseline="30000" dirty="0" smtClean="0">
                <a:solidFill>
                  <a:schemeClr val="bg1"/>
                </a:solidFill>
              </a:rPr>
              <a:t>2</a:t>
            </a:r>
            <a:r>
              <a:rPr lang="en-US" dirty="0" smtClean="0">
                <a:solidFill>
                  <a:schemeClr val="bg1"/>
                </a:solidFill>
              </a:rPr>
              <a:t>) interactions between green and purple clusters should be able to represent by centroids as in Barnes-Hut.</a:t>
            </a:r>
          </a:p>
          <a:p>
            <a:endParaRPr lang="en-US" dirty="0" smtClean="0">
              <a:solidFill>
                <a:schemeClr val="bg1"/>
              </a:solidFill>
            </a:endParaRPr>
          </a:p>
          <a:p>
            <a:r>
              <a:rPr lang="en-US" dirty="0" smtClean="0">
                <a:solidFill>
                  <a:schemeClr val="bg1"/>
                </a:solidFill>
              </a:rPr>
              <a:t>Hard as no Gauss theorem; no </a:t>
            </a:r>
            <a:r>
              <a:rPr lang="en-US" dirty="0" err="1" smtClean="0">
                <a:solidFill>
                  <a:schemeClr val="bg1"/>
                </a:solidFill>
              </a:rPr>
              <a:t>multipole</a:t>
            </a:r>
            <a:r>
              <a:rPr lang="en-US" dirty="0" smtClean="0">
                <a:solidFill>
                  <a:schemeClr val="bg1"/>
                </a:solidFill>
              </a:rPr>
              <a:t> expansion and points really in 1000 dimension space as clustered before 3D projection</a:t>
            </a:r>
            <a:endParaRPr lang="en-US" dirty="0">
              <a:solidFill>
                <a:schemeClr val="bg1"/>
              </a:solidFill>
            </a:endParaRPr>
          </a:p>
        </p:txBody>
      </p:sp>
      <p:sp>
        <p:nvSpPr>
          <p:cNvPr id="9" name="TextBox 8"/>
          <p:cNvSpPr txBox="1"/>
          <p:nvPr/>
        </p:nvSpPr>
        <p:spPr>
          <a:xfrm>
            <a:off x="5832229" y="725885"/>
            <a:ext cx="3174023" cy="923330"/>
          </a:xfrm>
          <a:prstGeom prst="rect">
            <a:avLst/>
          </a:prstGeom>
          <a:noFill/>
          <a:ln w="38100">
            <a:solidFill>
              <a:schemeClr val="tx1"/>
            </a:solidFill>
          </a:ln>
        </p:spPr>
        <p:txBody>
          <a:bodyPr wrap="square" rtlCol="0">
            <a:spAutoFit/>
          </a:bodyPr>
          <a:lstStyle/>
          <a:p>
            <a:r>
              <a:rPr lang="en-US" dirty="0" smtClean="0">
                <a:solidFill>
                  <a:schemeClr val="bg1"/>
                </a:solidFill>
              </a:rPr>
              <a:t>O(N</a:t>
            </a:r>
            <a:r>
              <a:rPr lang="en-US" baseline="30000" dirty="0" smtClean="0">
                <a:solidFill>
                  <a:schemeClr val="bg1"/>
                </a:solidFill>
              </a:rPr>
              <a:t>2</a:t>
            </a:r>
            <a:r>
              <a:rPr lang="en-US" dirty="0" smtClean="0">
                <a:solidFill>
                  <a:schemeClr val="bg1"/>
                </a:solidFill>
              </a:rPr>
              <a:t>) green-green and purple-purple interactions have value but green-purple are “wasted”</a:t>
            </a:r>
            <a:endParaRPr lang="en-US" dirty="0">
              <a:solidFill>
                <a:schemeClr val="bg1"/>
              </a:solidFill>
            </a:endParaRPr>
          </a:p>
        </p:txBody>
      </p:sp>
      <p:sp>
        <p:nvSpPr>
          <p:cNvPr id="10" name="TextBox 9"/>
          <p:cNvSpPr txBox="1"/>
          <p:nvPr/>
        </p:nvSpPr>
        <p:spPr>
          <a:xfrm>
            <a:off x="6365585" y="61491"/>
            <a:ext cx="2362057" cy="369332"/>
          </a:xfrm>
          <a:prstGeom prst="rect">
            <a:avLst/>
          </a:prstGeom>
          <a:noFill/>
        </p:spPr>
        <p:txBody>
          <a:bodyPr wrap="none" rtlCol="0">
            <a:spAutoFit/>
          </a:bodyPr>
          <a:lstStyle/>
          <a:p>
            <a:r>
              <a:rPr lang="en-US" dirty="0" smtClean="0">
                <a:solidFill>
                  <a:schemeClr val="bg1"/>
                </a:solidFill>
              </a:rPr>
              <a:t>“clean” sample of 446K</a:t>
            </a:r>
            <a:endParaRPr lang="en-US" dirty="0">
              <a:solidFill>
                <a:schemeClr val="bg1"/>
              </a:solidFill>
            </a:endParaRPr>
          </a:p>
        </p:txBody>
      </p:sp>
    </p:spTree>
    <p:extLst>
      <p:ext uri="{BB962C8B-B14F-4D97-AF65-F5344CB8AC3E}">
        <p14:creationId xmlns:p14="http://schemas.microsoft.com/office/powerpoint/2010/main" val="2233199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5462" y="1245942"/>
            <a:ext cx="7772400" cy="1752235"/>
          </a:xfrm>
        </p:spPr>
        <p:txBody>
          <a:bodyPr>
            <a:normAutofit fontScale="90000"/>
          </a:bodyPr>
          <a:lstStyle/>
          <a:p>
            <a:r>
              <a:rPr lang="en-US" sz="3600" b="1" dirty="0" smtClean="0"/>
              <a:t>In 1980-1985 I wondered around Caltech seeing what people where using computers for and thinking of parallel simulation algorithms. Now lets repeat for Big Data. Get applications from NIST study this time</a:t>
            </a:r>
            <a:br>
              <a:rPr lang="en-US" sz="3600" b="1" dirty="0" smtClean="0"/>
            </a:br>
            <a:r>
              <a:rPr lang="en-US" sz="3600" b="1" dirty="0" smtClean="0"/>
              <a:t> </a:t>
            </a:r>
            <a:r>
              <a:rPr lang="en-US" b="1" dirty="0"/>
              <a:t/>
            </a:r>
            <a:br>
              <a:rPr lang="en-US" b="1" dirty="0"/>
            </a:br>
            <a:r>
              <a:rPr lang="en-US" b="1" dirty="0" smtClean="0"/>
              <a:t>NIST Big Data Initiative</a:t>
            </a:r>
            <a:endParaRPr lang="en-US" b="1" dirty="0"/>
          </a:p>
        </p:txBody>
      </p:sp>
      <p:sp>
        <p:nvSpPr>
          <p:cNvPr id="2" name="Subtitle 1"/>
          <p:cNvSpPr>
            <a:spLocks noGrp="1"/>
          </p:cNvSpPr>
          <p:nvPr>
            <p:ph type="subTitle" idx="1"/>
          </p:nvPr>
        </p:nvSpPr>
        <p:spPr>
          <a:xfrm>
            <a:off x="1371600" y="3895344"/>
            <a:ext cx="6060831" cy="1752600"/>
          </a:xfrm>
        </p:spPr>
        <p:txBody>
          <a:bodyPr/>
          <a:lstStyle/>
          <a:p>
            <a:r>
              <a:rPr lang="en-US" dirty="0" smtClean="0">
                <a:solidFill>
                  <a:schemeClr val="tx1">
                    <a:lumMod val="65000"/>
                    <a:lumOff val="35000"/>
                  </a:schemeClr>
                </a:solidFill>
              </a:rPr>
              <a:t>Led by </a:t>
            </a:r>
            <a:r>
              <a:rPr lang="en-US" dirty="0" err="1" smtClean="0">
                <a:solidFill>
                  <a:schemeClr val="tx1">
                    <a:lumMod val="65000"/>
                    <a:lumOff val="35000"/>
                  </a:schemeClr>
                </a:solidFill>
              </a:rPr>
              <a:t>Chaitin</a:t>
            </a:r>
            <a:r>
              <a:rPr lang="en-US" dirty="0" smtClean="0">
                <a:solidFill>
                  <a:schemeClr val="tx1">
                    <a:lumMod val="65000"/>
                    <a:lumOff val="35000"/>
                  </a:schemeClr>
                </a:solidFill>
              </a:rPr>
              <a:t> </a:t>
            </a:r>
            <a:r>
              <a:rPr lang="en-US" dirty="0" err="1" smtClean="0">
                <a:solidFill>
                  <a:schemeClr val="tx1">
                    <a:lumMod val="65000"/>
                    <a:lumOff val="35000"/>
                  </a:schemeClr>
                </a:solidFill>
              </a:rPr>
              <a:t>Baru</a:t>
            </a:r>
            <a:r>
              <a:rPr lang="en-US" dirty="0" smtClean="0">
                <a:solidFill>
                  <a:schemeClr val="tx1">
                    <a:lumMod val="65000"/>
                    <a:lumOff val="35000"/>
                  </a:schemeClr>
                </a:solidFill>
              </a:rPr>
              <a:t>, Bob Marcus, Wo Chang</a:t>
            </a:r>
            <a:endParaRPr lang="en-US" dirty="0">
              <a:solidFill>
                <a:schemeClr val="tx1">
                  <a:lumMod val="65000"/>
                  <a:lumOff val="35000"/>
                </a:schemeClr>
              </a:solidFill>
            </a:endParaRPr>
          </a:p>
        </p:txBody>
      </p:sp>
    </p:spTree>
    <p:extLst>
      <p:ext uri="{BB962C8B-B14F-4D97-AF65-F5344CB8AC3E}">
        <p14:creationId xmlns:p14="http://schemas.microsoft.com/office/powerpoint/2010/main" val="2383504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CFE096-9650-498C-990C-20F2420C253B}" type="slidenum">
              <a:rPr lang="en-US" smtClean="0"/>
              <a:pPr/>
              <a:t>30</a:t>
            </a:fld>
            <a:endParaRPr lang="en-US"/>
          </a:p>
        </p:txBody>
      </p:sp>
      <p:pic>
        <p:nvPicPr>
          <p:cNvPr id="5122" name="Picture 2" descr="C:\Users\Geoffrey Fox\Desktop\Rc_haixu_100k_after.jpg"/>
          <p:cNvPicPr>
            <a:picLocks noChangeAspect="1" noChangeArrowheads="1"/>
          </p:cNvPicPr>
          <p:nvPr/>
        </p:nvPicPr>
        <p:blipFill rotWithShape="1">
          <a:blip r:embed="rId2">
            <a:extLst>
              <a:ext uri="{28A0092B-C50C-407E-A947-70E740481C1C}">
                <a14:useLocalDpi xmlns:a14="http://schemas.microsoft.com/office/drawing/2010/main" val="0"/>
              </a:ext>
            </a:extLst>
          </a:blip>
          <a:srcRect l="17697" t="8497" r="15760" b="7305"/>
          <a:stretch/>
        </p:blipFill>
        <p:spPr bwMode="auto">
          <a:xfrm>
            <a:off x="762000" y="990"/>
            <a:ext cx="8382000" cy="68707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 y="152400"/>
            <a:ext cx="3276600" cy="1143000"/>
          </a:xfrm>
          <a:solidFill>
            <a:schemeClr val="bg1"/>
          </a:solidFill>
        </p:spPr>
        <p:txBody>
          <a:bodyPr/>
          <a:lstStyle/>
          <a:p>
            <a:r>
              <a:rPr lang="en-US" sz="2800" dirty="0" err="1" smtClean="0"/>
              <a:t>OctTree</a:t>
            </a:r>
            <a:r>
              <a:rPr lang="en-US" sz="2800" dirty="0" smtClean="0"/>
              <a:t> for 100K sample of Fungi</a:t>
            </a:r>
            <a:endParaRPr lang="en-US" sz="2800" dirty="0"/>
          </a:p>
        </p:txBody>
      </p:sp>
      <p:sp>
        <p:nvSpPr>
          <p:cNvPr id="5" name="Title 1"/>
          <p:cNvSpPr txBox="1">
            <a:spLocks/>
          </p:cNvSpPr>
          <p:nvPr/>
        </p:nvSpPr>
        <p:spPr bwMode="auto">
          <a:xfrm>
            <a:off x="0" y="5181600"/>
            <a:ext cx="4800600" cy="129540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2800" dirty="0" smtClean="0">
                <a:solidFill>
                  <a:prstClr val="black"/>
                </a:solidFill>
              </a:rPr>
              <a:t>We use </a:t>
            </a:r>
            <a:r>
              <a:rPr lang="en-US" sz="2800" dirty="0" err="1" smtClean="0">
                <a:solidFill>
                  <a:prstClr val="black"/>
                </a:solidFill>
              </a:rPr>
              <a:t>OctTree</a:t>
            </a:r>
            <a:r>
              <a:rPr lang="en-US" sz="2800" dirty="0" smtClean="0">
                <a:solidFill>
                  <a:prstClr val="black"/>
                </a:solidFill>
              </a:rPr>
              <a:t> for logarithmic interpolation (streaming data)</a:t>
            </a:r>
            <a:endParaRPr lang="en-US" sz="2800" dirty="0">
              <a:solidFill>
                <a:prstClr val="black"/>
              </a:solidFill>
            </a:endParaRPr>
          </a:p>
        </p:txBody>
      </p:sp>
    </p:spTree>
    <p:extLst>
      <p:ext uri="{BB962C8B-B14F-4D97-AF65-F5344CB8AC3E}">
        <p14:creationId xmlns:p14="http://schemas.microsoft.com/office/powerpoint/2010/main" val="32972484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Algorithm Challenges</a:t>
            </a:r>
            <a:endParaRPr lang="en-US" b="1" dirty="0"/>
          </a:p>
        </p:txBody>
      </p:sp>
      <p:sp>
        <p:nvSpPr>
          <p:cNvPr id="3" name="Content Placeholder 2"/>
          <p:cNvSpPr>
            <a:spLocks noGrp="1"/>
          </p:cNvSpPr>
          <p:nvPr>
            <p:ph idx="1"/>
          </p:nvPr>
        </p:nvSpPr>
        <p:spPr>
          <a:xfrm>
            <a:off x="0" y="1600200"/>
            <a:ext cx="9144000" cy="4994031"/>
          </a:xfrm>
        </p:spPr>
        <p:txBody>
          <a:bodyPr>
            <a:normAutofit fontScale="85000" lnSpcReduction="10000"/>
          </a:bodyPr>
          <a:lstStyle/>
          <a:p>
            <a:r>
              <a:rPr lang="en-US" dirty="0"/>
              <a:t>See NRC Massive Data Analysis </a:t>
            </a:r>
            <a:r>
              <a:rPr lang="en-US" dirty="0" smtClean="0"/>
              <a:t>report</a:t>
            </a:r>
          </a:p>
          <a:p>
            <a:r>
              <a:rPr lang="en-US" b="1" dirty="0" smtClean="0"/>
              <a:t>O(N) algorithms </a:t>
            </a:r>
            <a:r>
              <a:rPr lang="en-US" dirty="0" smtClean="0"/>
              <a:t>for O(N</a:t>
            </a:r>
            <a:r>
              <a:rPr lang="en-US" baseline="30000" dirty="0" smtClean="0"/>
              <a:t>2</a:t>
            </a:r>
            <a:r>
              <a:rPr lang="en-US" dirty="0" smtClean="0"/>
              <a:t>) problems </a:t>
            </a:r>
          </a:p>
          <a:p>
            <a:r>
              <a:rPr lang="en-US" dirty="0" smtClean="0"/>
              <a:t>Parallelizing </a:t>
            </a:r>
            <a:r>
              <a:rPr lang="en-US" b="1" dirty="0" smtClean="0"/>
              <a:t>Stochastic Gradient Descent</a:t>
            </a:r>
          </a:p>
          <a:p>
            <a:r>
              <a:rPr lang="en-US" b="1" dirty="0" smtClean="0"/>
              <a:t>Streaming data algorithms </a:t>
            </a:r>
            <a:r>
              <a:rPr lang="en-US" dirty="0" smtClean="0"/>
              <a:t>– balance and interplay between batch methods (most time consuming) and interpolative streaming methods</a:t>
            </a:r>
          </a:p>
          <a:p>
            <a:r>
              <a:rPr lang="en-US" b="1" dirty="0" smtClean="0"/>
              <a:t>Graph</a:t>
            </a:r>
            <a:r>
              <a:rPr lang="en-US" dirty="0" smtClean="0"/>
              <a:t> algorithms</a:t>
            </a:r>
          </a:p>
          <a:p>
            <a:r>
              <a:rPr lang="en-US" dirty="0" smtClean="0"/>
              <a:t>Claims data analytics sparse; </a:t>
            </a:r>
            <a:r>
              <a:rPr lang="en-US" b="1" dirty="0" smtClean="0"/>
              <a:t>many cases are full matrices</a:t>
            </a:r>
          </a:p>
          <a:p>
            <a:r>
              <a:rPr lang="en-US" dirty="0" smtClean="0"/>
              <a:t>BTW Need </a:t>
            </a:r>
            <a:r>
              <a:rPr lang="en-US" b="1" dirty="0" smtClean="0"/>
              <a:t>Java Grande – </a:t>
            </a:r>
            <a:r>
              <a:rPr lang="en-US" dirty="0" smtClean="0"/>
              <a:t>Some C++ but Java most popular in ABDS, with Python, </a:t>
            </a:r>
            <a:r>
              <a:rPr lang="en-US" dirty="0" err="1" smtClean="0"/>
              <a:t>Erlang</a:t>
            </a:r>
            <a:r>
              <a:rPr lang="en-US" dirty="0" smtClean="0"/>
              <a:t>, Go, Scala (compiles to JVM) …..</a:t>
            </a:r>
          </a:p>
          <a:p>
            <a:endParaRPr lang="en-US" dirty="0"/>
          </a:p>
        </p:txBody>
      </p:sp>
    </p:spTree>
    <p:extLst>
      <p:ext uri="{BB962C8B-B14F-4D97-AF65-F5344CB8AC3E}">
        <p14:creationId xmlns:p14="http://schemas.microsoft.com/office/powerpoint/2010/main" val="42250748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28453"/>
            <a:ext cx="9143998" cy="792162"/>
          </a:xfrm>
        </p:spPr>
        <p:txBody>
          <a:bodyPr>
            <a:normAutofit/>
          </a:bodyPr>
          <a:lstStyle/>
          <a:p>
            <a:r>
              <a:rPr lang="en-US" sz="3600" b="1" dirty="0" smtClean="0"/>
              <a:t>Proposed Spectrum of Benchmarks/Features</a:t>
            </a:r>
            <a:endParaRPr lang="en-US" sz="3600" b="1" dirty="0"/>
          </a:p>
        </p:txBody>
      </p:sp>
      <p:sp>
        <p:nvSpPr>
          <p:cNvPr id="3" name="Content Placeholder 2"/>
          <p:cNvSpPr>
            <a:spLocks noGrp="1"/>
          </p:cNvSpPr>
          <p:nvPr>
            <p:ph idx="1"/>
          </p:nvPr>
        </p:nvSpPr>
        <p:spPr>
          <a:xfrm>
            <a:off x="1" y="820615"/>
            <a:ext cx="8932984" cy="6037385"/>
          </a:xfrm>
        </p:spPr>
        <p:txBody>
          <a:bodyPr>
            <a:normAutofit lnSpcReduction="10000"/>
          </a:bodyPr>
          <a:lstStyle/>
          <a:p>
            <a:r>
              <a:rPr lang="en-US" sz="2800" b="1" dirty="0" smtClean="0"/>
              <a:t>Classic Database: </a:t>
            </a:r>
            <a:r>
              <a:rPr lang="en-US" sz="2800" dirty="0" smtClean="0"/>
              <a:t>TPC benchmarks</a:t>
            </a:r>
          </a:p>
          <a:p>
            <a:r>
              <a:rPr lang="en-US" sz="2800" b="1" dirty="0" smtClean="0"/>
              <a:t>NoSQL Data systems: </a:t>
            </a:r>
            <a:r>
              <a:rPr lang="en-US" sz="2800" dirty="0" smtClean="0"/>
              <a:t>store, index, query (e.g. on Tweets)</a:t>
            </a:r>
          </a:p>
          <a:p>
            <a:r>
              <a:rPr lang="en-US" sz="2800" b="1" dirty="0" smtClean="0"/>
              <a:t>Hard core commercial: </a:t>
            </a:r>
            <a:r>
              <a:rPr lang="en-US" sz="2800" dirty="0" smtClean="0"/>
              <a:t>Web</a:t>
            </a:r>
            <a:r>
              <a:rPr lang="en-US" sz="2800" b="1" dirty="0" smtClean="0"/>
              <a:t> </a:t>
            </a:r>
            <a:r>
              <a:rPr lang="en-US" sz="2800" dirty="0" smtClean="0"/>
              <a:t>Search, Collaborative Filtering (different structure and defer to Google!)</a:t>
            </a:r>
          </a:p>
          <a:p>
            <a:r>
              <a:rPr lang="en-US" sz="2800" b="1" dirty="0" smtClean="0"/>
              <a:t>Streaming: </a:t>
            </a:r>
            <a:r>
              <a:rPr lang="en-US" sz="2800" dirty="0" smtClean="0"/>
              <a:t>Gather in Pub-Sub(Kafka) + Process (Apache Storm) solution (e.g. gather tweets, Internet of Things)</a:t>
            </a:r>
          </a:p>
          <a:p>
            <a:r>
              <a:rPr lang="en-US" sz="2800" b="1" dirty="0" smtClean="0"/>
              <a:t>Pleasingly parallel (Local Analytics): </a:t>
            </a:r>
            <a:r>
              <a:rPr lang="en-US" sz="2800" dirty="0" smtClean="0"/>
              <a:t>as in initial  steps of LHC, Astronomy, Pathology, </a:t>
            </a:r>
            <a:r>
              <a:rPr lang="en-US" sz="2800" dirty="0" err="1" smtClean="0"/>
              <a:t>Bioimaging</a:t>
            </a:r>
            <a:r>
              <a:rPr lang="en-US" sz="2800" dirty="0" smtClean="0"/>
              <a:t> (differ in type of data analysis)</a:t>
            </a:r>
          </a:p>
          <a:p>
            <a:r>
              <a:rPr lang="en-US" sz="2800" b="1" dirty="0" smtClean="0"/>
              <a:t>“Global” Analytics: </a:t>
            </a:r>
            <a:r>
              <a:rPr lang="en-US" sz="2800" dirty="0" smtClean="0"/>
              <a:t>Deep Learning, SVM, Multidimensional Scaling, Graph Community </a:t>
            </a:r>
            <a:r>
              <a:rPr lang="en-US" sz="2800" dirty="0"/>
              <a:t>finding (~Clustering) to </a:t>
            </a:r>
            <a:r>
              <a:rPr lang="en-US" sz="2800" dirty="0" smtClean="0"/>
              <a:t>Shortest Path (? Shared memory) </a:t>
            </a:r>
          </a:p>
          <a:p>
            <a:r>
              <a:rPr lang="en-US" sz="2800" b="1" dirty="0" smtClean="0"/>
              <a:t>Workflow</a:t>
            </a:r>
            <a:r>
              <a:rPr lang="en-US" sz="2800" dirty="0" smtClean="0"/>
              <a:t> linking above</a:t>
            </a:r>
          </a:p>
          <a:p>
            <a:endParaRPr lang="en-US" sz="2800" dirty="0"/>
          </a:p>
        </p:txBody>
      </p:sp>
    </p:spTree>
    <p:extLst>
      <p:ext uri="{BB962C8B-B14F-4D97-AF65-F5344CB8AC3E}">
        <p14:creationId xmlns:p14="http://schemas.microsoft.com/office/powerpoint/2010/main" val="37088131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22288" y="1835150"/>
            <a:ext cx="7772400" cy="1362075"/>
          </a:xfrm>
        </p:spPr>
        <p:txBody>
          <a:bodyPr/>
          <a:lstStyle/>
          <a:p>
            <a:pPr algn="ctr"/>
            <a:r>
              <a:rPr lang="en-US" dirty="0" smtClean="0"/>
              <a:t>HPC-ABDS</a:t>
            </a:r>
            <a:br>
              <a:rPr lang="en-US" dirty="0" smtClean="0"/>
            </a:br>
            <a:endParaRPr lang="en-US" dirty="0"/>
          </a:p>
        </p:txBody>
      </p:sp>
      <p:sp>
        <p:nvSpPr>
          <p:cNvPr id="8" name="Text Placeholder 7"/>
          <p:cNvSpPr>
            <a:spLocks noGrp="1"/>
          </p:cNvSpPr>
          <p:nvPr>
            <p:ph type="body" idx="1"/>
          </p:nvPr>
        </p:nvSpPr>
        <p:spPr>
          <a:xfrm>
            <a:off x="808038" y="2856706"/>
            <a:ext cx="7772400" cy="1500187"/>
          </a:xfrm>
        </p:spPr>
        <p:txBody>
          <a:bodyPr>
            <a:normAutofit fontScale="92500" lnSpcReduction="10000"/>
          </a:bodyPr>
          <a:lstStyle/>
          <a:p>
            <a:pPr algn="ctr"/>
            <a:r>
              <a:rPr lang="en-US" sz="3200" dirty="0" smtClean="0">
                <a:solidFill>
                  <a:schemeClr val="tx1">
                    <a:lumMod val="75000"/>
                    <a:lumOff val="25000"/>
                  </a:schemeClr>
                </a:solidFill>
              </a:rPr>
              <a:t>Integrating High Performance Computing with Apache Big Data Stack</a:t>
            </a:r>
          </a:p>
          <a:p>
            <a:pPr algn="ctr"/>
            <a:r>
              <a:rPr lang="en-US" sz="3200" dirty="0" err="1" smtClean="0">
                <a:solidFill>
                  <a:schemeClr val="tx1">
                    <a:lumMod val="75000"/>
                    <a:lumOff val="25000"/>
                  </a:schemeClr>
                </a:solidFill>
              </a:rPr>
              <a:t>Shantenu</a:t>
            </a:r>
            <a:r>
              <a:rPr lang="en-US" sz="3200" dirty="0" smtClean="0">
                <a:solidFill>
                  <a:schemeClr val="tx1">
                    <a:lumMod val="75000"/>
                    <a:lumOff val="25000"/>
                  </a:schemeClr>
                </a:solidFill>
              </a:rPr>
              <a:t> </a:t>
            </a:r>
            <a:r>
              <a:rPr lang="en-US" sz="3200" dirty="0" err="1" smtClean="0">
                <a:solidFill>
                  <a:schemeClr val="tx1">
                    <a:lumMod val="75000"/>
                    <a:lumOff val="25000"/>
                  </a:schemeClr>
                </a:solidFill>
              </a:rPr>
              <a:t>Jha</a:t>
            </a:r>
            <a:r>
              <a:rPr lang="en-US" sz="3200" dirty="0" smtClean="0">
                <a:solidFill>
                  <a:schemeClr val="tx1">
                    <a:lumMod val="75000"/>
                    <a:lumOff val="25000"/>
                  </a:schemeClr>
                </a:solidFill>
              </a:rPr>
              <a:t>, Judy Qiu, Andre </a:t>
            </a:r>
            <a:r>
              <a:rPr lang="en-US" sz="3200" dirty="0" err="1" smtClean="0">
                <a:solidFill>
                  <a:schemeClr val="tx1">
                    <a:lumMod val="75000"/>
                    <a:lumOff val="25000"/>
                  </a:schemeClr>
                </a:solidFill>
              </a:rPr>
              <a:t>Luckow</a:t>
            </a:r>
            <a:endParaRPr lang="en-US" sz="3200" dirty="0">
              <a:solidFill>
                <a:schemeClr val="tx1">
                  <a:lumMod val="75000"/>
                  <a:lumOff val="25000"/>
                </a:schemeClr>
              </a:solidFill>
            </a:endParaRPr>
          </a:p>
        </p:txBody>
      </p:sp>
    </p:spTree>
    <p:extLst>
      <p:ext uri="{BB962C8B-B14F-4D97-AF65-F5344CB8AC3E}">
        <p14:creationId xmlns:p14="http://schemas.microsoft.com/office/powerpoint/2010/main" val="27329981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3">
            <a:extLst>
              <a:ext uri="{28A0092B-C50C-407E-A947-70E740481C1C}">
                <a14:useLocalDpi xmlns:a14="http://schemas.microsoft.com/office/drawing/2010/main" val="0"/>
              </a:ext>
            </a:extLst>
          </a:blip>
          <a:srcRect r="974" b="3995"/>
          <a:stretch/>
        </p:blipFill>
        <p:spPr bwMode="auto">
          <a:xfrm>
            <a:off x="370942" y="0"/>
            <a:ext cx="8402115" cy="6858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914401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8706348" cy="6858000"/>
            <a:chOff x="0" y="0"/>
            <a:chExt cx="8706348" cy="6858000"/>
          </a:xfrm>
        </p:grpSpPr>
        <p:pic>
          <p:nvPicPr>
            <p:cNvPr id="2" name="Picture 1"/>
            <p:cNvPicPr>
              <a:picLocks noChangeAspect="1"/>
            </p:cNvPicPr>
            <p:nvPr/>
          </p:nvPicPr>
          <p:blipFill rotWithShape="1">
            <a:blip r:embed="rId2"/>
            <a:srcRect l="20659" t="11589" r="23760" b="5792"/>
            <a:stretch/>
          </p:blipFill>
          <p:spPr>
            <a:xfrm>
              <a:off x="0" y="0"/>
              <a:ext cx="8706348" cy="6858000"/>
            </a:xfrm>
            <a:prstGeom prst="rect">
              <a:avLst/>
            </a:prstGeom>
          </p:spPr>
        </p:pic>
        <p:sp>
          <p:nvSpPr>
            <p:cNvPr id="3" name="TextBox 2"/>
            <p:cNvSpPr txBox="1"/>
            <p:nvPr/>
          </p:nvSpPr>
          <p:spPr>
            <a:xfrm>
              <a:off x="3657600" y="1125416"/>
              <a:ext cx="3543300" cy="707886"/>
            </a:xfrm>
            <a:prstGeom prst="rect">
              <a:avLst/>
            </a:prstGeom>
            <a:noFill/>
          </p:spPr>
          <p:txBody>
            <a:bodyPr wrap="square" rtlCol="0">
              <a:spAutoFit/>
            </a:bodyPr>
            <a:lstStyle/>
            <a:p>
              <a:r>
                <a:rPr lang="en-US" sz="2000" b="1" dirty="0" smtClean="0"/>
                <a:t>6 hours of Video describing 200 technologies from online class</a:t>
              </a:r>
              <a:endParaRPr lang="en-US" sz="2000" b="1" dirty="0"/>
            </a:p>
          </p:txBody>
        </p:sp>
      </p:grpSp>
    </p:spTree>
    <p:extLst>
      <p:ext uri="{BB962C8B-B14F-4D97-AF65-F5344CB8AC3E}">
        <p14:creationId xmlns:p14="http://schemas.microsoft.com/office/powerpoint/2010/main" val="18696276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2171" t="9745" r="23062"/>
          <a:stretch/>
        </p:blipFill>
        <p:spPr>
          <a:xfrm>
            <a:off x="0" y="0"/>
            <a:ext cx="6521841" cy="6858000"/>
          </a:xfrm>
          <a:prstGeom prst="rect">
            <a:avLst/>
          </a:prstGeom>
        </p:spPr>
      </p:pic>
      <p:sp>
        <p:nvSpPr>
          <p:cNvPr id="3" name="TextBox 2"/>
          <p:cNvSpPr txBox="1"/>
          <p:nvPr/>
        </p:nvSpPr>
        <p:spPr>
          <a:xfrm>
            <a:off x="7018313" y="2286001"/>
            <a:ext cx="1870710" cy="1200329"/>
          </a:xfrm>
          <a:prstGeom prst="rect">
            <a:avLst/>
          </a:prstGeom>
          <a:noFill/>
        </p:spPr>
        <p:txBody>
          <a:bodyPr wrap="square" rtlCol="0">
            <a:spAutoFit/>
          </a:bodyPr>
          <a:lstStyle/>
          <a:p>
            <a:r>
              <a:rPr lang="en-US" sz="2400" b="1" dirty="0" smtClean="0"/>
              <a:t>5 hours of video on 51 use cases</a:t>
            </a:r>
            <a:endParaRPr lang="en-US" sz="2400" b="1" dirty="0"/>
          </a:p>
        </p:txBody>
      </p:sp>
      <p:cxnSp>
        <p:nvCxnSpPr>
          <p:cNvPr id="5" name="Straight Arrow Connector 4"/>
          <p:cNvCxnSpPr/>
          <p:nvPr/>
        </p:nvCxnSpPr>
        <p:spPr>
          <a:xfrm flipH="1">
            <a:off x="6761285" y="1767254"/>
            <a:ext cx="17584" cy="2277208"/>
          </a:xfrm>
          <a:prstGeom prst="straightConnector1">
            <a:avLst/>
          </a:prstGeom>
          <a:ln w="57150">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699100" y="4986100"/>
            <a:ext cx="2444900" cy="1754326"/>
          </a:xfrm>
          <a:prstGeom prst="rect">
            <a:avLst/>
          </a:prstGeom>
          <a:noFill/>
        </p:spPr>
        <p:txBody>
          <a:bodyPr wrap="square" rtlCol="0">
            <a:spAutoFit/>
          </a:bodyPr>
          <a:lstStyle/>
          <a:p>
            <a:r>
              <a:rPr lang="en-US" dirty="0" smtClean="0"/>
              <a:t>Online classes in Data Science Certificate /Masters</a:t>
            </a:r>
          </a:p>
          <a:p>
            <a:endParaRPr lang="en-US" dirty="0"/>
          </a:p>
          <a:p>
            <a:r>
              <a:rPr lang="en-US" dirty="0" smtClean="0"/>
              <a:t>Prettier as Google Course Builder</a:t>
            </a:r>
            <a:endParaRPr lang="en-US" dirty="0"/>
          </a:p>
        </p:txBody>
      </p:sp>
    </p:spTree>
    <p:extLst>
      <p:ext uri="{BB962C8B-B14F-4D97-AF65-F5344CB8AC3E}">
        <p14:creationId xmlns:p14="http://schemas.microsoft.com/office/powerpoint/2010/main" val="17047308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645" y="181333"/>
            <a:ext cx="9078686" cy="807713"/>
          </a:xfrm>
        </p:spPr>
        <p:txBody>
          <a:bodyPr>
            <a:normAutofit fontScale="90000"/>
          </a:bodyPr>
          <a:lstStyle/>
          <a:p>
            <a:r>
              <a:rPr lang="en-US" b="1" dirty="0"/>
              <a:t>Maybe a Big Data Initiative would include</a:t>
            </a:r>
          </a:p>
        </p:txBody>
      </p:sp>
      <p:sp>
        <p:nvSpPr>
          <p:cNvPr id="5" name="Content Placeholder 4"/>
          <p:cNvSpPr>
            <a:spLocks noGrp="1"/>
          </p:cNvSpPr>
          <p:nvPr>
            <p:ph idx="1"/>
          </p:nvPr>
        </p:nvSpPr>
        <p:spPr>
          <a:xfrm>
            <a:off x="0" y="802433"/>
            <a:ext cx="9144000" cy="5495730"/>
          </a:xfrm>
        </p:spPr>
        <p:txBody>
          <a:bodyPr>
            <a:noAutofit/>
          </a:bodyPr>
          <a:lstStyle/>
          <a:p>
            <a:r>
              <a:rPr lang="en-US" sz="2400" dirty="0" smtClean="0">
                <a:solidFill>
                  <a:srgbClr val="FF0000"/>
                </a:solidFill>
              </a:rPr>
              <a:t>We don’t need 200 software packages so can choose e.g.</a:t>
            </a:r>
          </a:p>
          <a:p>
            <a:r>
              <a:rPr lang="en-US" sz="2400" b="1" dirty="0" smtClean="0"/>
              <a:t>Workflow: </a:t>
            </a:r>
            <a:r>
              <a:rPr lang="en-US" sz="2400" dirty="0" smtClean="0"/>
              <a:t>Python or Kepler or Apache Crunch</a:t>
            </a:r>
          </a:p>
          <a:p>
            <a:r>
              <a:rPr lang="en-US" sz="2400" b="1" dirty="0" smtClean="0"/>
              <a:t>Data Analytics: </a:t>
            </a:r>
            <a:r>
              <a:rPr lang="en-US" sz="2400" dirty="0" smtClean="0"/>
              <a:t>Mahout, R, </a:t>
            </a:r>
            <a:r>
              <a:rPr lang="en-US" sz="2400" dirty="0" err="1" smtClean="0"/>
              <a:t>ImageJ</a:t>
            </a:r>
            <a:r>
              <a:rPr lang="en-US" sz="2400" dirty="0" smtClean="0"/>
              <a:t>, </a:t>
            </a:r>
            <a:r>
              <a:rPr lang="en-US" sz="2400" dirty="0" err="1" smtClean="0"/>
              <a:t>Scalapack</a:t>
            </a:r>
            <a:r>
              <a:rPr lang="en-US" sz="2400" dirty="0" smtClean="0"/>
              <a:t> </a:t>
            </a:r>
          </a:p>
          <a:p>
            <a:r>
              <a:rPr lang="en-US" sz="2400" b="1" dirty="0" smtClean="0"/>
              <a:t>High level Programming: </a:t>
            </a:r>
            <a:r>
              <a:rPr lang="en-US" sz="2400" dirty="0" smtClean="0"/>
              <a:t>Hive, Pig</a:t>
            </a:r>
          </a:p>
          <a:p>
            <a:r>
              <a:rPr lang="en-US" sz="2400" b="1" dirty="0" smtClean="0"/>
              <a:t>Parallel Programming model: </a:t>
            </a:r>
            <a:r>
              <a:rPr lang="en-US" sz="2400" dirty="0" smtClean="0"/>
              <a:t>Hadoop, Spark, Giraph (Twister4Azure, Harp), MPI; Storm, </a:t>
            </a:r>
            <a:r>
              <a:rPr lang="en-US" sz="2400" dirty="0" err="1" smtClean="0"/>
              <a:t>Kapfka</a:t>
            </a:r>
            <a:r>
              <a:rPr lang="en-US" sz="2400" dirty="0" smtClean="0"/>
              <a:t> or </a:t>
            </a:r>
            <a:r>
              <a:rPr lang="en-US" sz="2400" dirty="0" err="1" smtClean="0"/>
              <a:t>RabbitMQ</a:t>
            </a:r>
            <a:r>
              <a:rPr lang="en-US" sz="2400" dirty="0" smtClean="0"/>
              <a:t> (Sensors)</a:t>
            </a:r>
          </a:p>
          <a:p>
            <a:r>
              <a:rPr lang="en-US" sz="2400" b="1" dirty="0" smtClean="0"/>
              <a:t>In-memory: </a:t>
            </a:r>
            <a:r>
              <a:rPr lang="en-US" sz="2400" dirty="0" err="1" smtClean="0"/>
              <a:t>Memcached</a:t>
            </a:r>
            <a:endParaRPr lang="en-US" sz="2400" dirty="0" smtClean="0"/>
          </a:p>
          <a:p>
            <a:r>
              <a:rPr lang="en-US" sz="2400" b="1" dirty="0" smtClean="0"/>
              <a:t>Data Management: </a:t>
            </a:r>
            <a:r>
              <a:rPr lang="en-US" sz="2400" dirty="0" err="1" smtClean="0"/>
              <a:t>Hbase</a:t>
            </a:r>
            <a:r>
              <a:rPr lang="en-US" sz="2400" dirty="0" smtClean="0"/>
              <a:t>, </a:t>
            </a:r>
            <a:r>
              <a:rPr lang="en-US" sz="2400" dirty="0" err="1" smtClean="0"/>
              <a:t>MongoDB</a:t>
            </a:r>
            <a:r>
              <a:rPr lang="en-US" sz="2400" dirty="0" smtClean="0"/>
              <a:t>, MySQL or Derby</a:t>
            </a:r>
          </a:p>
          <a:p>
            <a:r>
              <a:rPr lang="en-US" sz="2400" b="1" dirty="0" smtClean="0"/>
              <a:t>Distributed Coordination: </a:t>
            </a:r>
            <a:r>
              <a:rPr lang="en-US" sz="2400" dirty="0" smtClean="0"/>
              <a:t>Zookeeper</a:t>
            </a:r>
          </a:p>
          <a:p>
            <a:r>
              <a:rPr lang="en-US" sz="2400" b="1" dirty="0" smtClean="0"/>
              <a:t>Cluster Management: </a:t>
            </a:r>
            <a:r>
              <a:rPr lang="en-US" sz="2400" dirty="0" smtClean="0"/>
              <a:t>Yarn, </a:t>
            </a:r>
            <a:r>
              <a:rPr lang="en-US" sz="2400" dirty="0" err="1" smtClean="0"/>
              <a:t>Slurm</a:t>
            </a:r>
            <a:endParaRPr lang="en-US" sz="2400" dirty="0" smtClean="0"/>
          </a:p>
          <a:p>
            <a:r>
              <a:rPr lang="en-US" sz="2400" b="1" dirty="0" smtClean="0"/>
              <a:t>File Systems: </a:t>
            </a:r>
            <a:r>
              <a:rPr lang="en-US" sz="2400" dirty="0" smtClean="0"/>
              <a:t>HDFS, </a:t>
            </a:r>
            <a:r>
              <a:rPr lang="en-US" sz="2400" dirty="0" err="1" smtClean="0"/>
              <a:t>Lustre</a:t>
            </a:r>
            <a:endParaRPr lang="en-US" sz="2400" dirty="0" smtClean="0"/>
          </a:p>
          <a:p>
            <a:r>
              <a:rPr lang="en-US" sz="2400" b="1" dirty="0" smtClean="0"/>
              <a:t>DevOps: </a:t>
            </a:r>
            <a:r>
              <a:rPr lang="en-US" sz="2400" dirty="0" err="1" smtClean="0"/>
              <a:t>Cloudmesh</a:t>
            </a:r>
            <a:r>
              <a:rPr lang="en-US" sz="2400" dirty="0" smtClean="0"/>
              <a:t>, Chef, Puppet, Docker, Cobbler</a:t>
            </a:r>
          </a:p>
          <a:p>
            <a:r>
              <a:rPr lang="en-US" sz="2400" b="1" dirty="0" err="1" smtClean="0"/>
              <a:t>IaaS</a:t>
            </a:r>
            <a:r>
              <a:rPr lang="en-US" sz="2400" b="1" dirty="0" smtClean="0"/>
              <a:t>: </a:t>
            </a:r>
            <a:r>
              <a:rPr lang="en-US" sz="2400" dirty="0" smtClean="0"/>
              <a:t>Amazon, Azure, OpenStack, Libcloud</a:t>
            </a:r>
          </a:p>
          <a:p>
            <a:r>
              <a:rPr lang="en-US" sz="2400" b="1" dirty="0" smtClean="0"/>
              <a:t>Monitoring: </a:t>
            </a:r>
            <a:r>
              <a:rPr lang="en-US" sz="2400" dirty="0" smtClean="0"/>
              <a:t>Inca, Ganglia, </a:t>
            </a:r>
            <a:r>
              <a:rPr lang="en-US" sz="2400" dirty="0" err="1" smtClean="0"/>
              <a:t>Nagios</a:t>
            </a:r>
            <a:endParaRPr lang="en-US" sz="2400" dirty="0" smtClean="0"/>
          </a:p>
          <a:p>
            <a:endParaRPr lang="en-US" sz="2400" dirty="0"/>
          </a:p>
        </p:txBody>
      </p:sp>
    </p:spTree>
    <p:extLst>
      <p:ext uri="{BB962C8B-B14F-4D97-AF65-F5344CB8AC3E}">
        <p14:creationId xmlns:p14="http://schemas.microsoft.com/office/powerpoint/2010/main" val="18276172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31" y="595070"/>
            <a:ext cx="8847014" cy="1143000"/>
          </a:xfrm>
        </p:spPr>
        <p:txBody>
          <a:bodyPr>
            <a:normAutofit fontScale="90000"/>
          </a:bodyPr>
          <a:lstStyle/>
          <a:p>
            <a:r>
              <a:rPr lang="en-US" b="1" dirty="0"/>
              <a:t>WDA SMACOF MDS (Multidimensional Scaling) </a:t>
            </a:r>
            <a:r>
              <a:rPr lang="en-US" b="1" dirty="0" smtClean="0"/>
              <a:t>using </a:t>
            </a:r>
            <a:r>
              <a:rPr lang="en-US" b="1" dirty="0"/>
              <a:t>Harp </a:t>
            </a:r>
            <a:r>
              <a:rPr lang="en-US" b="1" dirty="0" smtClean="0"/>
              <a:t>on IU Big </a:t>
            </a:r>
            <a:r>
              <a:rPr lang="en-US" b="1" dirty="0"/>
              <a:t>Red 2 </a:t>
            </a:r>
            <a:r>
              <a:rPr lang="en-US" b="1" dirty="0" smtClean="0"/>
              <a:t/>
            </a:r>
            <a:br>
              <a:rPr lang="en-US" b="1" dirty="0" smtClean="0"/>
            </a:br>
            <a:r>
              <a:rPr lang="en-US" sz="4000" b="1" dirty="0" smtClean="0"/>
              <a:t>Parallel Efficiency: on 100-300K sequences</a:t>
            </a:r>
            <a:r>
              <a:rPr lang="en-US" b="1" dirty="0" smtClean="0"/>
              <a:t/>
            </a:r>
            <a:br>
              <a:rPr lang="en-US" b="1" dirty="0" smtClean="0"/>
            </a:br>
            <a:endParaRPr lang="en-US" b="1" dirty="0"/>
          </a:p>
        </p:txBody>
      </p:sp>
      <p:sp>
        <p:nvSpPr>
          <p:cNvPr id="3" name="TextBox 2"/>
          <p:cNvSpPr txBox="1"/>
          <p:nvPr/>
        </p:nvSpPr>
        <p:spPr>
          <a:xfrm>
            <a:off x="664307" y="6360256"/>
            <a:ext cx="6823471" cy="400110"/>
          </a:xfrm>
          <a:prstGeom prst="rect">
            <a:avLst/>
          </a:prstGeom>
          <a:noFill/>
        </p:spPr>
        <p:txBody>
          <a:bodyPr wrap="none" rtlCol="0">
            <a:spAutoFit/>
          </a:bodyPr>
          <a:lstStyle/>
          <a:p>
            <a:r>
              <a:rPr lang="en-US" sz="2000" b="1" dirty="0" smtClean="0"/>
              <a:t>Conjugate Gradient (dominant time) and Matrix Multiplication</a:t>
            </a:r>
            <a:endParaRPr lang="en-US" sz="2000" b="1" dirty="0"/>
          </a:p>
        </p:txBody>
      </p:sp>
      <p:graphicFrame>
        <p:nvGraphicFramePr>
          <p:cNvPr id="6" name="Chart 5"/>
          <p:cNvGraphicFramePr/>
          <p:nvPr>
            <p:extLst>
              <p:ext uri="{D42A27DB-BD31-4B8C-83A1-F6EECF244321}">
                <p14:modId xmlns:p14="http://schemas.microsoft.com/office/powerpoint/2010/main" val="4156437607"/>
              </p:ext>
            </p:extLst>
          </p:nvPr>
        </p:nvGraphicFramePr>
        <p:xfrm>
          <a:off x="348292" y="1770891"/>
          <a:ext cx="6345712" cy="439488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6815606" y="1770891"/>
            <a:ext cx="2258056" cy="3539430"/>
          </a:xfrm>
          <a:prstGeom prst="rect">
            <a:avLst/>
          </a:prstGeom>
          <a:noFill/>
        </p:spPr>
        <p:txBody>
          <a:bodyPr wrap="square" rtlCol="0">
            <a:spAutoFit/>
          </a:bodyPr>
          <a:lstStyle/>
          <a:p>
            <a:r>
              <a:rPr lang="en-US" sz="2800" b="1" dirty="0" smtClean="0"/>
              <a:t>Best available MDS (much better than that in R)</a:t>
            </a:r>
          </a:p>
          <a:p>
            <a:r>
              <a:rPr lang="en-US" sz="2800" b="1" dirty="0" smtClean="0"/>
              <a:t>Java</a:t>
            </a:r>
          </a:p>
          <a:p>
            <a:endParaRPr lang="en-US" sz="2800" b="1" dirty="0"/>
          </a:p>
          <a:p>
            <a:r>
              <a:rPr lang="en-US" sz="2800" b="1" dirty="0" smtClean="0"/>
              <a:t>Harp (Hadoop plugin)</a:t>
            </a:r>
            <a:endParaRPr lang="en-US" sz="2800" b="1" dirty="0"/>
          </a:p>
        </p:txBody>
      </p:sp>
      <p:sp>
        <p:nvSpPr>
          <p:cNvPr id="7" name="Rectangle 6"/>
          <p:cNvSpPr/>
          <p:nvPr/>
        </p:nvSpPr>
        <p:spPr>
          <a:xfrm>
            <a:off x="2990139" y="4511375"/>
            <a:ext cx="1863652" cy="369332"/>
          </a:xfrm>
          <a:prstGeom prst="rect">
            <a:avLst/>
          </a:prstGeom>
        </p:spPr>
        <p:txBody>
          <a:bodyPr wrap="none">
            <a:spAutoFit/>
          </a:bodyPr>
          <a:lstStyle/>
          <a:p>
            <a:r>
              <a:rPr lang="en-US" b="1" dirty="0"/>
              <a:t>Cores =32 </a:t>
            </a:r>
            <a:r>
              <a:rPr lang="en-US" b="1" dirty="0" smtClean="0"/>
              <a:t>#nodes</a:t>
            </a:r>
            <a:endParaRPr lang="en-US" b="1" dirty="0"/>
          </a:p>
        </p:txBody>
      </p:sp>
    </p:spTree>
    <p:extLst>
      <p:ext uri="{BB962C8B-B14F-4D97-AF65-F5344CB8AC3E}">
        <p14:creationId xmlns:p14="http://schemas.microsoft.com/office/powerpoint/2010/main" val="92009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44062"/>
          </a:xfrm>
        </p:spPr>
        <p:txBody>
          <a:bodyPr/>
          <a:lstStyle/>
          <a:p>
            <a:r>
              <a:rPr lang="en-US" b="1" dirty="0" smtClean="0"/>
              <a:t>Lessons / Insights</a:t>
            </a:r>
            <a:endParaRPr lang="en-US" b="1" dirty="0"/>
          </a:p>
        </p:txBody>
      </p:sp>
      <p:sp>
        <p:nvSpPr>
          <p:cNvPr id="3" name="Content Placeholder 2"/>
          <p:cNvSpPr>
            <a:spLocks noGrp="1"/>
          </p:cNvSpPr>
          <p:nvPr>
            <p:ph idx="1"/>
          </p:nvPr>
        </p:nvSpPr>
        <p:spPr>
          <a:xfrm>
            <a:off x="55266" y="718184"/>
            <a:ext cx="9144000" cy="6139815"/>
          </a:xfrm>
        </p:spPr>
        <p:txBody>
          <a:bodyPr>
            <a:normAutofit fontScale="77500" lnSpcReduction="20000"/>
          </a:bodyPr>
          <a:lstStyle/>
          <a:p>
            <a:r>
              <a:rPr lang="en-US" dirty="0" smtClean="0"/>
              <a:t>Proposed</a:t>
            </a:r>
            <a:r>
              <a:rPr lang="en-US" b="1" dirty="0" smtClean="0"/>
              <a:t> classification of Big Data applications </a:t>
            </a:r>
            <a:r>
              <a:rPr lang="en-US" dirty="0" smtClean="0"/>
              <a:t>with features and kernels for analytics</a:t>
            </a:r>
          </a:p>
          <a:p>
            <a:r>
              <a:rPr lang="en-US" dirty="0"/>
              <a:t>Data intensive algorithms do not have the well developed </a:t>
            </a:r>
            <a:r>
              <a:rPr lang="en-US" b="1" dirty="0"/>
              <a:t>high performance libraries </a:t>
            </a:r>
            <a:r>
              <a:rPr lang="en-US" dirty="0"/>
              <a:t>familiar from HPC</a:t>
            </a:r>
          </a:p>
          <a:p>
            <a:r>
              <a:rPr lang="en-US" b="1" dirty="0"/>
              <a:t>Global Machine Learning </a:t>
            </a:r>
            <a:r>
              <a:rPr lang="en-US" dirty="0"/>
              <a:t>or (</a:t>
            </a:r>
            <a:r>
              <a:rPr lang="en-US" dirty="0" err="1"/>
              <a:t>Exascale</a:t>
            </a:r>
            <a:r>
              <a:rPr lang="en-US" dirty="0"/>
              <a:t> Global Optimization) particularly challenging</a:t>
            </a:r>
          </a:p>
          <a:p>
            <a:r>
              <a:rPr lang="en-US" b="1" dirty="0"/>
              <a:t>Develop SPIDAL (Scalable Parallel Interoperable Data Analytics Library)</a:t>
            </a:r>
            <a:r>
              <a:rPr lang="en-US" dirty="0"/>
              <a:t> </a:t>
            </a:r>
          </a:p>
          <a:p>
            <a:pPr lvl="1"/>
            <a:r>
              <a:rPr lang="en-US" dirty="0"/>
              <a:t>New algorithms and new high performance parallel </a:t>
            </a:r>
            <a:r>
              <a:rPr lang="en-US" dirty="0" smtClean="0"/>
              <a:t>implementations</a:t>
            </a:r>
          </a:p>
          <a:p>
            <a:r>
              <a:rPr lang="en-US" b="1" dirty="0" smtClean="0"/>
              <a:t>Integrate </a:t>
            </a:r>
            <a:r>
              <a:rPr lang="en-US" dirty="0" smtClean="0"/>
              <a:t>(don’t compete) </a:t>
            </a:r>
            <a:r>
              <a:rPr lang="en-US" b="1" dirty="0" smtClean="0"/>
              <a:t>HPC with “Commodity Big data” </a:t>
            </a:r>
            <a:r>
              <a:rPr lang="en-US" dirty="0" smtClean="0"/>
              <a:t>(Google to Amazon to Enterprise Data Analytics) </a:t>
            </a:r>
          </a:p>
          <a:p>
            <a:pPr lvl="1"/>
            <a:r>
              <a:rPr lang="en-US" dirty="0" smtClean="0"/>
              <a:t>i.e. </a:t>
            </a:r>
            <a:r>
              <a:rPr lang="en-US" b="1" dirty="0" smtClean="0"/>
              <a:t>improve Mahout</a:t>
            </a:r>
            <a:r>
              <a:rPr lang="en-US" dirty="0" smtClean="0"/>
              <a:t>; don’t compete with it</a:t>
            </a:r>
          </a:p>
          <a:p>
            <a:pPr lvl="1"/>
            <a:r>
              <a:rPr lang="en-US" dirty="0" smtClean="0"/>
              <a:t>Use </a:t>
            </a:r>
            <a:r>
              <a:rPr lang="en-US" b="1" dirty="0" smtClean="0"/>
              <a:t>Hadoop plug-ins </a:t>
            </a:r>
            <a:r>
              <a:rPr lang="en-US" dirty="0" smtClean="0"/>
              <a:t>rather than replacing Hadoop</a:t>
            </a:r>
          </a:p>
          <a:p>
            <a:r>
              <a:rPr lang="en-US" dirty="0" smtClean="0"/>
              <a:t>Enhanced Apache Big Data Stack </a:t>
            </a:r>
            <a:r>
              <a:rPr lang="en-US" b="1" dirty="0" smtClean="0"/>
              <a:t>HPC-ABDS has ~200 members </a:t>
            </a:r>
            <a:r>
              <a:rPr lang="en-US" dirty="0" smtClean="0"/>
              <a:t>with HPC opportunities at Resource management</a:t>
            </a:r>
            <a:r>
              <a:rPr lang="en-US" smtClean="0"/>
              <a:t>, Storage/Data</a:t>
            </a:r>
            <a:r>
              <a:rPr lang="en-US" dirty="0" smtClean="0"/>
              <a:t>, Streaming, Programming, monitoring, workflow layers.</a:t>
            </a:r>
          </a:p>
          <a:p>
            <a:endParaRPr lang="en-US" dirty="0" smtClean="0"/>
          </a:p>
        </p:txBody>
      </p:sp>
    </p:spTree>
    <p:extLst>
      <p:ext uri="{BB962C8B-B14F-4D97-AF65-F5344CB8AC3E}">
        <p14:creationId xmlns:p14="http://schemas.microsoft.com/office/powerpoint/2010/main" val="186399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1639" t="12913" r="11218" b="1787"/>
          <a:stretch/>
        </p:blipFill>
        <p:spPr>
          <a:xfrm>
            <a:off x="0" y="0"/>
            <a:ext cx="5006186" cy="6858000"/>
          </a:xfrm>
          <a:prstGeom prst="rect">
            <a:avLst/>
          </a:prstGeom>
        </p:spPr>
      </p:pic>
      <p:sp>
        <p:nvSpPr>
          <p:cNvPr id="6" name="Title 5"/>
          <p:cNvSpPr>
            <a:spLocks noGrp="1"/>
          </p:cNvSpPr>
          <p:nvPr>
            <p:ph type="title"/>
          </p:nvPr>
        </p:nvSpPr>
        <p:spPr>
          <a:xfrm>
            <a:off x="5006186" y="242659"/>
            <a:ext cx="4137814" cy="847499"/>
          </a:xfrm>
        </p:spPr>
        <p:txBody>
          <a:bodyPr>
            <a:normAutofit/>
          </a:bodyPr>
          <a:lstStyle/>
          <a:p>
            <a:r>
              <a:rPr lang="en-US" sz="4000" b="1" dirty="0" smtClean="0">
                <a:latin typeface="+mn-lt"/>
              </a:rPr>
              <a:t>Use Case Template</a:t>
            </a:r>
            <a:endParaRPr lang="en-US" sz="4000" b="1" dirty="0">
              <a:latin typeface="+mn-lt"/>
            </a:endParaRPr>
          </a:p>
        </p:txBody>
      </p:sp>
      <p:sp>
        <p:nvSpPr>
          <p:cNvPr id="7" name="Content Placeholder 6"/>
          <p:cNvSpPr>
            <a:spLocks noGrp="1"/>
          </p:cNvSpPr>
          <p:nvPr>
            <p:ph idx="1"/>
          </p:nvPr>
        </p:nvSpPr>
        <p:spPr>
          <a:xfrm>
            <a:off x="5006186" y="1090158"/>
            <a:ext cx="3898328" cy="5615441"/>
          </a:xfrm>
        </p:spPr>
        <p:txBody>
          <a:bodyPr>
            <a:normAutofit fontScale="70000" lnSpcReduction="20000"/>
          </a:bodyPr>
          <a:lstStyle/>
          <a:p>
            <a:r>
              <a:rPr lang="en-US" dirty="0" smtClean="0"/>
              <a:t>26 fields completed for 51 areas</a:t>
            </a:r>
          </a:p>
          <a:p>
            <a:r>
              <a:rPr lang="en-US" b="1" dirty="0"/>
              <a:t>Government Operation</a:t>
            </a:r>
            <a:r>
              <a:rPr lang="en-US" b="1" dirty="0" smtClean="0"/>
              <a:t>: 4</a:t>
            </a:r>
            <a:endParaRPr lang="en-US" dirty="0"/>
          </a:p>
          <a:p>
            <a:r>
              <a:rPr lang="en-US" b="1" dirty="0"/>
              <a:t>Commercial: </a:t>
            </a:r>
            <a:r>
              <a:rPr lang="en-US" b="1" dirty="0" smtClean="0"/>
              <a:t>8</a:t>
            </a:r>
          </a:p>
          <a:p>
            <a:r>
              <a:rPr lang="en-US" b="1" dirty="0" smtClean="0"/>
              <a:t>Defense: 3</a:t>
            </a:r>
            <a:endParaRPr lang="en-US" dirty="0"/>
          </a:p>
          <a:p>
            <a:r>
              <a:rPr lang="en-US" b="1" dirty="0"/>
              <a:t>Healthcare and Life Sciences: </a:t>
            </a:r>
            <a:r>
              <a:rPr lang="en-US" b="1" dirty="0" smtClean="0"/>
              <a:t>10</a:t>
            </a:r>
          </a:p>
          <a:p>
            <a:r>
              <a:rPr lang="en-US" b="1" dirty="0" smtClean="0"/>
              <a:t>Deep </a:t>
            </a:r>
            <a:r>
              <a:rPr lang="en-US" b="1" dirty="0"/>
              <a:t>Learning and Social Media</a:t>
            </a:r>
            <a:r>
              <a:rPr lang="en-US" b="1" dirty="0" smtClean="0"/>
              <a:t>: 6</a:t>
            </a:r>
            <a:endParaRPr lang="en-US" dirty="0"/>
          </a:p>
          <a:p>
            <a:r>
              <a:rPr lang="en-US" b="1" dirty="0"/>
              <a:t>The Ecosystem for Research: </a:t>
            </a:r>
            <a:r>
              <a:rPr lang="en-US" b="1" dirty="0" smtClean="0"/>
              <a:t>4</a:t>
            </a:r>
          </a:p>
          <a:p>
            <a:r>
              <a:rPr lang="en-US" b="1" dirty="0" smtClean="0"/>
              <a:t>Astronomy </a:t>
            </a:r>
            <a:r>
              <a:rPr lang="en-US" b="1" dirty="0"/>
              <a:t>and Physics: </a:t>
            </a:r>
            <a:r>
              <a:rPr lang="en-US" b="1" dirty="0" smtClean="0"/>
              <a:t>5</a:t>
            </a:r>
          </a:p>
          <a:p>
            <a:r>
              <a:rPr lang="en-US" b="1" dirty="0" smtClean="0"/>
              <a:t>Earth</a:t>
            </a:r>
            <a:r>
              <a:rPr lang="en-US" b="1" dirty="0"/>
              <a:t>, Environmental and Polar Science: </a:t>
            </a:r>
            <a:r>
              <a:rPr lang="en-US" b="1" dirty="0" smtClean="0"/>
              <a:t>10</a:t>
            </a:r>
          </a:p>
          <a:p>
            <a:r>
              <a:rPr lang="en-US" b="1" dirty="0" smtClean="0"/>
              <a:t>Energy: 1</a:t>
            </a:r>
            <a:endParaRPr lang="en-US" dirty="0"/>
          </a:p>
        </p:txBody>
      </p:sp>
      <p:sp>
        <p:nvSpPr>
          <p:cNvPr id="3" name="Slide Number Placeholder 2"/>
          <p:cNvSpPr>
            <a:spLocks noGrp="1"/>
          </p:cNvSpPr>
          <p:nvPr>
            <p:ph type="sldNum" sz="quarter" idx="12"/>
          </p:nvPr>
        </p:nvSpPr>
        <p:spPr/>
        <p:txBody>
          <a:bodyPr/>
          <a:lstStyle/>
          <a:p>
            <a:fld id="{C4B85148-DB98-4269-ACE6-2DF49F9918C9}" type="slidenum">
              <a:rPr lang="en-US" smtClean="0"/>
              <a:pPr/>
              <a:t>4</a:t>
            </a:fld>
            <a:endParaRPr lang="en-US" dirty="0"/>
          </a:p>
        </p:txBody>
      </p:sp>
    </p:spTree>
    <p:extLst>
      <p:ext uri="{BB962C8B-B14F-4D97-AF65-F5344CB8AC3E}">
        <p14:creationId xmlns:p14="http://schemas.microsoft.com/office/powerpoint/2010/main" val="2942718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61"/>
            <a:ext cx="9144000" cy="718039"/>
          </a:xfrm>
        </p:spPr>
        <p:txBody>
          <a:bodyPr>
            <a:normAutofit fontScale="90000"/>
          </a:bodyPr>
          <a:lstStyle/>
          <a:p>
            <a:pPr algn="ctr"/>
            <a:r>
              <a:rPr lang="en-US" sz="3600" b="1" dirty="0" smtClean="0">
                <a:latin typeface="+mn-lt"/>
              </a:rPr>
              <a:t>51 Detailed Use Cases: </a:t>
            </a:r>
            <a:r>
              <a:rPr lang="en-US" sz="3100" b="1" dirty="0" smtClean="0">
                <a:latin typeface="+mn-lt"/>
              </a:rPr>
              <a:t>Contributed July-September 2013</a:t>
            </a:r>
            <a:br>
              <a:rPr lang="en-US" sz="3100" b="1" dirty="0" smtClean="0">
                <a:latin typeface="+mn-lt"/>
              </a:rPr>
            </a:br>
            <a:r>
              <a:rPr lang="en-US" sz="3100" b="1" dirty="0" smtClean="0">
                <a:latin typeface="+mn-lt"/>
              </a:rPr>
              <a:t>Covers goals, data features such as 3 V’s, software, hardware</a:t>
            </a:r>
            <a:endParaRPr lang="en-US" sz="3100" b="1" dirty="0">
              <a:latin typeface="+mn-lt"/>
            </a:endParaRPr>
          </a:p>
        </p:txBody>
      </p:sp>
      <p:sp>
        <p:nvSpPr>
          <p:cNvPr id="3" name="Content Placeholder 2"/>
          <p:cNvSpPr>
            <a:spLocks noGrp="1"/>
          </p:cNvSpPr>
          <p:nvPr>
            <p:ph idx="1"/>
          </p:nvPr>
        </p:nvSpPr>
        <p:spPr>
          <a:xfrm>
            <a:off x="0" y="958233"/>
            <a:ext cx="9144000" cy="5898036"/>
          </a:xfrm>
        </p:spPr>
        <p:txBody>
          <a:bodyPr>
            <a:noAutofit/>
          </a:bodyPr>
          <a:lstStyle/>
          <a:p>
            <a:pPr lvl="0"/>
            <a:r>
              <a:rPr lang="en-US" sz="1800" u="sng" dirty="0">
                <a:solidFill>
                  <a:srgbClr val="0070C0"/>
                </a:solidFill>
                <a:hlinkClick r:id="rId3"/>
              </a:rPr>
              <a:t>http://bigdatawg.nist.gov/usecases.php</a:t>
            </a:r>
            <a:endParaRPr lang="en-US" sz="1800" u="sng" dirty="0">
              <a:solidFill>
                <a:srgbClr val="0070C0"/>
              </a:solidFill>
            </a:endParaRPr>
          </a:p>
          <a:p>
            <a:r>
              <a:rPr lang="en-US" sz="1800" dirty="0">
                <a:hlinkClick r:id="rId4"/>
              </a:rPr>
              <a:t>https://</a:t>
            </a:r>
            <a:r>
              <a:rPr lang="en-US" sz="1800" dirty="0" smtClean="0">
                <a:hlinkClick r:id="rId4"/>
              </a:rPr>
              <a:t>bigdatacoursespring2014.appspot.com/course</a:t>
            </a:r>
            <a:r>
              <a:rPr lang="en-US" sz="1800" dirty="0" smtClean="0"/>
              <a:t> (Section 5)</a:t>
            </a:r>
          </a:p>
          <a:p>
            <a:r>
              <a:rPr lang="en-US" sz="1800" b="1" dirty="0" smtClean="0"/>
              <a:t>Government Operation(4): </a:t>
            </a:r>
            <a:r>
              <a:rPr lang="en-US" sz="1800" dirty="0"/>
              <a:t>National Archives and Records </a:t>
            </a:r>
            <a:r>
              <a:rPr lang="en-US" sz="1800" dirty="0" smtClean="0"/>
              <a:t>Administration, Census Bureau</a:t>
            </a:r>
          </a:p>
          <a:p>
            <a:r>
              <a:rPr lang="en-US" sz="1800" b="1" dirty="0" smtClean="0"/>
              <a:t>Commercial(8): </a:t>
            </a:r>
            <a:r>
              <a:rPr lang="en-US" sz="1800" dirty="0" smtClean="0"/>
              <a:t>Finance in Cloud, Cloud Backup, </a:t>
            </a:r>
            <a:r>
              <a:rPr lang="en-US" sz="1800" dirty="0" err="1" smtClean="0"/>
              <a:t>Mendeley</a:t>
            </a:r>
            <a:r>
              <a:rPr lang="en-US" sz="1800" dirty="0" smtClean="0"/>
              <a:t> (Citations), Netflix, Web Search, Digital Materials, Cargo shipping (as in UPS)</a:t>
            </a:r>
          </a:p>
          <a:p>
            <a:r>
              <a:rPr lang="en-US" sz="1800" b="1" dirty="0" smtClean="0"/>
              <a:t>Defense(3): </a:t>
            </a:r>
            <a:r>
              <a:rPr lang="en-US" sz="1800" dirty="0" smtClean="0"/>
              <a:t>Sensors, Image surveillance, Situation Assessment</a:t>
            </a:r>
          </a:p>
          <a:p>
            <a:r>
              <a:rPr lang="en-US" sz="1800" b="1" dirty="0" smtClean="0"/>
              <a:t>Healthcare and Life Sciences(10): </a:t>
            </a:r>
            <a:r>
              <a:rPr lang="en-US" sz="1800" dirty="0" smtClean="0"/>
              <a:t>Medical records, Graph and Probabilistic analysis, Pathology, </a:t>
            </a:r>
            <a:r>
              <a:rPr lang="en-US" sz="1800" dirty="0" err="1" smtClean="0"/>
              <a:t>Bioimaging</a:t>
            </a:r>
            <a:r>
              <a:rPr lang="en-US" sz="1800" dirty="0" smtClean="0"/>
              <a:t>, Genomics, Epidemiology, People Activity models, Biodiversity</a:t>
            </a:r>
          </a:p>
          <a:p>
            <a:r>
              <a:rPr lang="en-US" sz="1800" b="1" dirty="0"/>
              <a:t>Deep Learning and Social </a:t>
            </a:r>
            <a:r>
              <a:rPr lang="en-US" sz="1800" b="1" dirty="0" smtClean="0"/>
              <a:t>Media(6): </a:t>
            </a:r>
            <a:r>
              <a:rPr lang="en-US" sz="1800" dirty="0" smtClean="0"/>
              <a:t>Driving Car, </a:t>
            </a:r>
            <a:r>
              <a:rPr lang="en-US" sz="1800" dirty="0" err="1" smtClean="0"/>
              <a:t>Geolocate</a:t>
            </a:r>
            <a:r>
              <a:rPr lang="en-US" sz="1800" dirty="0" smtClean="0"/>
              <a:t> images/cameras, Twitter, Crowd Sourcing, Network Science, NIST benchmark datasets</a:t>
            </a:r>
          </a:p>
          <a:p>
            <a:r>
              <a:rPr lang="en-US" sz="1800" b="1" dirty="0"/>
              <a:t>The Ecosystem for </a:t>
            </a:r>
            <a:r>
              <a:rPr lang="en-US" sz="1800" b="1" dirty="0" smtClean="0"/>
              <a:t>Research(4): </a:t>
            </a:r>
            <a:r>
              <a:rPr lang="en-US" sz="1800" dirty="0" smtClean="0"/>
              <a:t>Metadata, Collaboration, Language Translation, Light source experiments</a:t>
            </a:r>
          </a:p>
          <a:p>
            <a:r>
              <a:rPr lang="en-US" sz="1800" b="1" dirty="0"/>
              <a:t>Astronomy and </a:t>
            </a:r>
            <a:r>
              <a:rPr lang="en-US" sz="1800" b="1" dirty="0" smtClean="0"/>
              <a:t>Physics(5): </a:t>
            </a:r>
            <a:r>
              <a:rPr lang="en-US" sz="1800" dirty="0" smtClean="0"/>
              <a:t>Sky Surveys including comparison to simulation, Large Hadron Collider at CERN, Belle Accelerator II in Japan</a:t>
            </a:r>
          </a:p>
          <a:p>
            <a:r>
              <a:rPr lang="en-US" sz="1800" b="1" dirty="0" smtClean="0"/>
              <a:t>Earth</a:t>
            </a:r>
            <a:r>
              <a:rPr lang="en-US" sz="1800" b="1" dirty="0"/>
              <a:t>, Environmental and Polar </a:t>
            </a:r>
            <a:r>
              <a:rPr lang="en-US" sz="1800" b="1" dirty="0" smtClean="0"/>
              <a:t>Science(10): </a:t>
            </a:r>
            <a:r>
              <a:rPr lang="en-US" sz="1800" dirty="0" smtClean="0"/>
              <a:t>Radar Scattering in Atmosphere, Earthquake, Ocean, Earth Observation, Ice sheet Radar scattering, Earth radar mapping, Climate simulation datasets, Atmospheric </a:t>
            </a:r>
            <a:r>
              <a:rPr lang="en-US" sz="1800" dirty="0"/>
              <a:t>turbulence identification, Subsurface </a:t>
            </a:r>
            <a:r>
              <a:rPr lang="en-US" sz="1800" dirty="0" smtClean="0"/>
              <a:t>Biogeochemistry (microbes </a:t>
            </a:r>
            <a:r>
              <a:rPr lang="en-US" sz="1800" dirty="0"/>
              <a:t>to watersheds), AmeriFlux and FLUXNET </a:t>
            </a:r>
            <a:r>
              <a:rPr lang="en-US" sz="1800" dirty="0" smtClean="0"/>
              <a:t>gas sensors</a:t>
            </a:r>
          </a:p>
          <a:p>
            <a:r>
              <a:rPr lang="en-US" sz="1800" b="1" dirty="0" smtClean="0"/>
              <a:t>Energy(1): </a:t>
            </a:r>
            <a:r>
              <a:rPr lang="en-US" sz="1800" dirty="0" smtClean="0"/>
              <a:t>Smart grid</a:t>
            </a:r>
          </a:p>
          <a:p>
            <a:pPr marL="0" indent="0">
              <a:buNone/>
            </a:pPr>
            <a:endParaRPr lang="en-US" sz="1800" dirty="0"/>
          </a:p>
        </p:txBody>
      </p:sp>
      <p:sp>
        <p:nvSpPr>
          <p:cNvPr id="5" name="Slide Number Placeholder 4"/>
          <p:cNvSpPr>
            <a:spLocks noGrp="1"/>
          </p:cNvSpPr>
          <p:nvPr>
            <p:ph type="sldNum" sz="quarter" idx="12"/>
          </p:nvPr>
        </p:nvSpPr>
        <p:spPr/>
        <p:txBody>
          <a:bodyPr/>
          <a:lstStyle/>
          <a:p>
            <a:fld id="{C4B85148-DB98-4269-ACE6-2DF49F9918C9}" type="slidenum">
              <a:rPr lang="en-US" smtClean="0"/>
              <a:pPr/>
              <a:t>5</a:t>
            </a:fld>
            <a:endParaRPr lang="en-US" dirty="0"/>
          </a:p>
        </p:txBody>
      </p:sp>
      <p:sp>
        <p:nvSpPr>
          <p:cNvPr id="4" name="TextBox 3"/>
          <p:cNvSpPr txBox="1"/>
          <p:nvPr/>
        </p:nvSpPr>
        <p:spPr>
          <a:xfrm>
            <a:off x="4834079" y="829865"/>
            <a:ext cx="4048096" cy="830997"/>
          </a:xfrm>
          <a:prstGeom prst="rect">
            <a:avLst/>
          </a:prstGeom>
          <a:noFill/>
        </p:spPr>
        <p:txBody>
          <a:bodyPr wrap="none" rtlCol="0">
            <a:spAutoFit/>
          </a:bodyPr>
          <a:lstStyle/>
          <a:p>
            <a:r>
              <a:rPr lang="en-US" sz="2400" dirty="0" smtClean="0">
                <a:solidFill>
                  <a:srgbClr val="0070C0"/>
                </a:solidFill>
                <a:cs typeface="Times New Roman" panose="02020603050405020304" pitchFamily="18" charset="0"/>
              </a:rPr>
              <a:t>26 Features for each use case</a:t>
            </a:r>
          </a:p>
          <a:p>
            <a:r>
              <a:rPr lang="en-US" sz="2400" dirty="0" smtClean="0">
                <a:solidFill>
                  <a:srgbClr val="0070C0"/>
                </a:solidFill>
                <a:cs typeface="Times New Roman" panose="02020603050405020304" pitchFamily="18" charset="0"/>
              </a:rPr>
              <a:t>                         Biased to science</a:t>
            </a:r>
            <a:endParaRPr lang="en-US" sz="2400" dirty="0">
              <a:solidFill>
                <a:srgbClr val="0070C0"/>
              </a:solidFill>
              <a:cs typeface="Times New Roman" panose="02020603050405020304" pitchFamily="18" charset="0"/>
            </a:endParaRPr>
          </a:p>
        </p:txBody>
      </p:sp>
    </p:spTree>
    <p:extLst>
      <p:ext uri="{BB962C8B-B14F-4D97-AF65-F5344CB8AC3E}">
        <p14:creationId xmlns:p14="http://schemas.microsoft.com/office/powerpoint/2010/main" val="1238694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1603375" y="2158999"/>
          <a:ext cx="5937250" cy="3587752"/>
        </p:xfrm>
        <a:graphic>
          <a:graphicData uri="http://schemas.openxmlformats.org/drawingml/2006/table">
            <a:tbl>
              <a:tblPr firstRow="1" firstCol="1" bandRow="1">
                <a:tableStyleId>{5C22544A-7EE6-4342-B048-85BDC9FD1C3A}</a:tableStyleId>
              </a:tblPr>
              <a:tblGrid>
                <a:gridCol w="909320"/>
                <a:gridCol w="1508760"/>
                <a:gridCol w="1099820"/>
                <a:gridCol w="937260"/>
                <a:gridCol w="1482090"/>
              </a:tblGrid>
              <a:tr h="0">
                <a:tc gridSpan="5">
                  <a:txBody>
                    <a:bodyPr/>
                    <a:lstStyle/>
                    <a:p>
                      <a:pPr marL="0" marR="0" algn="ctr">
                        <a:lnSpc>
                          <a:spcPct val="107000"/>
                        </a:lnSpc>
                        <a:spcBef>
                          <a:spcPts val="0"/>
                        </a:spcBef>
                        <a:spcAft>
                          <a:spcPts val="0"/>
                        </a:spcAft>
                      </a:pPr>
                      <a:r>
                        <a:rPr lang="en-US" sz="1100">
                          <a:effectLst/>
                        </a:rPr>
                        <a:t>Table 4: Characteristics of 6 Distributed Applications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lgn="l">
                        <a:lnSpc>
                          <a:spcPct val="107000"/>
                        </a:lnSpc>
                        <a:spcBef>
                          <a:spcPts val="0"/>
                        </a:spcBef>
                        <a:spcAft>
                          <a:spcPts val="0"/>
                        </a:spcAft>
                      </a:pPr>
                      <a:r>
                        <a:rPr lang="en-US" sz="1100">
                          <a:effectLst/>
                        </a:rPr>
                        <a:t>Application Example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Execution Unit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Communication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Coordination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Execution Environment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l">
                        <a:lnSpc>
                          <a:spcPct val="107000"/>
                        </a:lnSpc>
                        <a:spcBef>
                          <a:spcPts val="0"/>
                        </a:spcBef>
                        <a:spcAft>
                          <a:spcPts val="0"/>
                        </a:spcAft>
                      </a:pPr>
                      <a:r>
                        <a:rPr lang="en-US" sz="1100">
                          <a:effectLst/>
                        </a:rPr>
                        <a:t>Montage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Multiple sequential and parallel executable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Files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Dataflow (DAG)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Dynamic process creation, execution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l">
                        <a:lnSpc>
                          <a:spcPct val="107000"/>
                        </a:lnSpc>
                        <a:spcBef>
                          <a:spcPts val="0"/>
                        </a:spcBef>
                        <a:spcAft>
                          <a:spcPts val="0"/>
                        </a:spcAft>
                      </a:pPr>
                      <a:r>
                        <a:rPr lang="en-US" sz="1100">
                          <a:effectLst/>
                        </a:rPr>
                        <a:t>NEKTAR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Multiple concurrent parallel executables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Stream based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Dataflow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Co-scheduling, data streaming, async. I/O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l">
                        <a:lnSpc>
                          <a:spcPct val="107000"/>
                        </a:lnSpc>
                        <a:spcBef>
                          <a:spcPts val="0"/>
                        </a:spcBef>
                        <a:spcAft>
                          <a:spcPts val="0"/>
                        </a:spcAft>
                      </a:pPr>
                      <a:r>
                        <a:rPr lang="en-US" sz="1100">
                          <a:effectLst/>
                        </a:rPr>
                        <a:t>Replica-Exchange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Multiple seq. and parallel executables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Pub/sub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Dataflow and events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Decoupled coordination and messaging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l">
                        <a:lnSpc>
                          <a:spcPct val="107000"/>
                        </a:lnSpc>
                        <a:spcBef>
                          <a:spcPts val="0"/>
                        </a:spcBef>
                        <a:spcAft>
                          <a:spcPts val="0"/>
                        </a:spcAft>
                      </a:pPr>
                      <a:r>
                        <a:rPr lang="en-US" sz="1100">
                          <a:effectLst/>
                        </a:rPr>
                        <a:t>Climate Prediction (generation)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Multiple seq. &amp; parallel executables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Files and messages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Master-Worker, events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@Home (BOINC)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l">
                        <a:lnSpc>
                          <a:spcPct val="107000"/>
                        </a:lnSpc>
                        <a:spcBef>
                          <a:spcPts val="0"/>
                        </a:spcBef>
                        <a:spcAft>
                          <a:spcPts val="0"/>
                        </a:spcAft>
                      </a:pPr>
                      <a:r>
                        <a:rPr lang="en-US" sz="1100">
                          <a:effectLst/>
                        </a:rPr>
                        <a:t>Climate Prediction</a:t>
                      </a:r>
                    </a:p>
                    <a:p>
                      <a:pPr marL="0" marR="0" algn="l">
                        <a:lnSpc>
                          <a:spcPct val="107000"/>
                        </a:lnSpc>
                        <a:spcBef>
                          <a:spcPts val="0"/>
                        </a:spcBef>
                        <a:spcAft>
                          <a:spcPts val="0"/>
                        </a:spcAft>
                      </a:pPr>
                      <a:r>
                        <a:rPr lang="en-US" sz="1100">
                          <a:effectLst/>
                        </a:rPr>
                        <a:t>(analysis)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 Multiple seq. &amp; parallel executables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 Files and messages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Dataflow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Dynamics process creation, workflow execution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l">
                        <a:lnSpc>
                          <a:spcPct val="107000"/>
                        </a:lnSpc>
                        <a:spcBef>
                          <a:spcPts val="0"/>
                        </a:spcBef>
                        <a:spcAft>
                          <a:spcPts val="0"/>
                        </a:spcAft>
                      </a:pPr>
                      <a:r>
                        <a:rPr lang="en-US" sz="1100">
                          <a:effectLst/>
                        </a:rPr>
                        <a:t>SCOOP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  Multiple Executable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Files and messages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Dataflow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Preemptive scheduling, reservations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7150">
                <a:tc>
                  <a:txBody>
                    <a:bodyPr/>
                    <a:lstStyle/>
                    <a:p>
                      <a:pPr marL="0" marR="0" algn="l">
                        <a:lnSpc>
                          <a:spcPct val="107000"/>
                        </a:lnSpc>
                        <a:spcBef>
                          <a:spcPts val="0"/>
                        </a:spcBef>
                        <a:spcAft>
                          <a:spcPts val="0"/>
                        </a:spcAft>
                      </a:pPr>
                      <a:r>
                        <a:rPr lang="en-US" sz="1100">
                          <a:effectLst/>
                        </a:rPr>
                        <a:t>Coupled Fusion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 Multiple executable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Stream-based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Dataflow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Co-scheduling, data streaming, </a:t>
                      </a:r>
                      <a:r>
                        <a:rPr lang="en-US" sz="1100" dirty="0" err="1">
                          <a:effectLst/>
                        </a:rPr>
                        <a:t>async</a:t>
                      </a:r>
                      <a:r>
                        <a:rPr lang="en-US" sz="1100" dirty="0">
                          <a:effectLst/>
                        </a:rPr>
                        <a:t> 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Slide Number Placeholder 4"/>
          <p:cNvSpPr>
            <a:spLocks noGrp="1"/>
          </p:cNvSpPr>
          <p:nvPr>
            <p:ph type="sldNum" sz="quarter" idx="12"/>
          </p:nvPr>
        </p:nvSpPr>
        <p:spPr/>
        <p:txBody>
          <a:bodyPr/>
          <a:lstStyle/>
          <a:p>
            <a:fld id="{C4B85148-DB98-4269-ACE6-2DF49F9918C9}" type="slidenum">
              <a:rPr lang="en-US" smtClean="0"/>
              <a:pPr/>
              <a:t>6</a:t>
            </a:fld>
            <a:endParaRPr lang="en-US" dirty="0"/>
          </a:p>
        </p:txBody>
      </p:sp>
      <p:pic>
        <p:nvPicPr>
          <p:cNvPr id="7" name="Picture 6"/>
          <p:cNvPicPr>
            <a:picLocks noChangeAspect="1"/>
          </p:cNvPicPr>
          <p:nvPr/>
        </p:nvPicPr>
        <p:blipFill rotWithShape="1">
          <a:blip r:embed="rId3"/>
          <a:srcRect l="9392" t="21131" r="9445" b="1397"/>
          <a:stretch/>
        </p:blipFill>
        <p:spPr>
          <a:xfrm>
            <a:off x="0" y="0"/>
            <a:ext cx="8778240" cy="6837421"/>
          </a:xfrm>
          <a:prstGeom prst="rect">
            <a:avLst/>
          </a:prstGeom>
        </p:spPr>
      </p:pic>
      <p:sp>
        <p:nvSpPr>
          <p:cNvPr id="8" name="TextBox 7"/>
          <p:cNvSpPr txBox="1"/>
          <p:nvPr/>
        </p:nvSpPr>
        <p:spPr>
          <a:xfrm>
            <a:off x="206828" y="6021178"/>
            <a:ext cx="4303422" cy="461665"/>
          </a:xfrm>
          <a:prstGeom prst="rect">
            <a:avLst/>
          </a:prstGeom>
          <a:solidFill>
            <a:schemeClr val="bg1"/>
          </a:solidFill>
        </p:spPr>
        <p:txBody>
          <a:bodyPr wrap="none" rtlCol="0">
            <a:spAutoFit/>
          </a:bodyPr>
          <a:lstStyle/>
          <a:p>
            <a:r>
              <a:rPr lang="en-US" sz="2400" b="1" dirty="0" smtClean="0"/>
              <a:t>Part of Property Summary Table</a:t>
            </a:r>
            <a:endParaRPr lang="en-US" sz="2400" b="1" dirty="0"/>
          </a:p>
        </p:txBody>
      </p:sp>
    </p:spTree>
    <p:extLst>
      <p:ext uri="{BB962C8B-B14F-4D97-AF65-F5344CB8AC3E}">
        <p14:creationId xmlns:p14="http://schemas.microsoft.com/office/powerpoint/2010/main" val="2918807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Big Data Patterns – the Ogres</a:t>
            </a:r>
            <a:endParaRPr lang="en-US" b="1" dirty="0"/>
          </a:p>
        </p:txBody>
      </p:sp>
    </p:spTree>
    <p:extLst>
      <p:ext uri="{BB962C8B-B14F-4D97-AF65-F5344CB8AC3E}">
        <p14:creationId xmlns:p14="http://schemas.microsoft.com/office/powerpoint/2010/main" val="2590873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453"/>
            <a:ext cx="8229600" cy="827332"/>
          </a:xfrm>
        </p:spPr>
        <p:txBody>
          <a:bodyPr/>
          <a:lstStyle/>
          <a:p>
            <a:r>
              <a:rPr lang="en-US" b="1" dirty="0" smtClean="0"/>
              <a:t>HPC Benchmark Classics</a:t>
            </a:r>
            <a:endParaRPr lang="en-US" b="1" dirty="0"/>
          </a:p>
        </p:txBody>
      </p:sp>
      <p:sp>
        <p:nvSpPr>
          <p:cNvPr id="3" name="Content Placeholder 2"/>
          <p:cNvSpPr>
            <a:spLocks noGrp="1"/>
          </p:cNvSpPr>
          <p:nvPr>
            <p:ph idx="1"/>
          </p:nvPr>
        </p:nvSpPr>
        <p:spPr>
          <a:xfrm>
            <a:off x="0" y="873370"/>
            <a:ext cx="9061938" cy="4525963"/>
          </a:xfrm>
        </p:spPr>
        <p:txBody>
          <a:bodyPr>
            <a:noAutofit/>
          </a:bodyPr>
          <a:lstStyle/>
          <a:p>
            <a:r>
              <a:rPr lang="en-US" sz="2800" b="1" dirty="0" err="1" smtClean="0"/>
              <a:t>Linpack</a:t>
            </a:r>
            <a:r>
              <a:rPr lang="en-US" sz="2800" b="1" dirty="0" smtClean="0"/>
              <a:t> </a:t>
            </a:r>
            <a:r>
              <a:rPr lang="en-US" sz="2800" dirty="0" smtClean="0"/>
              <a:t>or HPL: Parallel LU factorization for solution of linear equations</a:t>
            </a:r>
          </a:p>
          <a:p>
            <a:r>
              <a:rPr lang="en-US" sz="2800" b="1" dirty="0" smtClean="0"/>
              <a:t>NPB</a:t>
            </a:r>
            <a:r>
              <a:rPr lang="en-US" sz="2800" dirty="0" smtClean="0"/>
              <a:t> version 1: Mainly classic HPC solver kernels</a:t>
            </a:r>
          </a:p>
          <a:p>
            <a:pPr lvl="1"/>
            <a:r>
              <a:rPr lang="en-US" dirty="0" smtClean="0"/>
              <a:t>MG: </a:t>
            </a:r>
            <a:r>
              <a:rPr lang="en-US" dirty="0" err="1" smtClean="0"/>
              <a:t>Multigrid</a:t>
            </a:r>
            <a:endParaRPr lang="en-US" dirty="0" smtClean="0"/>
          </a:p>
          <a:p>
            <a:pPr lvl="1"/>
            <a:r>
              <a:rPr lang="en-US" dirty="0" smtClean="0"/>
              <a:t>CG: Conjugate Gradient</a:t>
            </a:r>
          </a:p>
          <a:p>
            <a:pPr lvl="1"/>
            <a:r>
              <a:rPr lang="en-US" dirty="0" smtClean="0"/>
              <a:t>FT: Fast Fourier Transform</a:t>
            </a:r>
          </a:p>
          <a:p>
            <a:pPr lvl="1"/>
            <a:r>
              <a:rPr lang="en-US" dirty="0" smtClean="0"/>
              <a:t>IS: Integer sort</a:t>
            </a:r>
          </a:p>
          <a:p>
            <a:pPr lvl="1"/>
            <a:r>
              <a:rPr lang="en-US" dirty="0" smtClean="0"/>
              <a:t>EP: Embarrassingly Parallel</a:t>
            </a:r>
          </a:p>
          <a:p>
            <a:pPr lvl="1"/>
            <a:r>
              <a:rPr lang="en-US" dirty="0" smtClean="0"/>
              <a:t>BT: Block </a:t>
            </a:r>
            <a:r>
              <a:rPr lang="en-US" dirty="0" err="1" smtClean="0"/>
              <a:t>Tridiagonal</a:t>
            </a:r>
            <a:endParaRPr lang="en-US" dirty="0" smtClean="0"/>
          </a:p>
          <a:p>
            <a:pPr lvl="1"/>
            <a:r>
              <a:rPr lang="en-US" dirty="0" smtClean="0"/>
              <a:t>SP: Scalar </a:t>
            </a:r>
            <a:r>
              <a:rPr lang="en-US" dirty="0" err="1" smtClean="0"/>
              <a:t>Pentadiagonal</a:t>
            </a:r>
            <a:endParaRPr lang="en-US" dirty="0" smtClean="0"/>
          </a:p>
          <a:p>
            <a:pPr lvl="1"/>
            <a:r>
              <a:rPr lang="en-US" dirty="0" smtClean="0"/>
              <a:t> LU: Lower-Upper symmetric Gauss Seidel</a:t>
            </a:r>
          </a:p>
          <a:p>
            <a:pPr marL="457200" lvl="1" indent="0">
              <a:buNone/>
            </a:pPr>
            <a:endParaRPr lang="en-US" dirty="0"/>
          </a:p>
        </p:txBody>
      </p:sp>
    </p:spTree>
    <p:extLst>
      <p:ext uri="{BB962C8B-B14F-4D97-AF65-F5344CB8AC3E}">
        <p14:creationId xmlns:p14="http://schemas.microsoft.com/office/powerpoint/2010/main" val="29951791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23" y="0"/>
            <a:ext cx="8229600" cy="867508"/>
          </a:xfrm>
        </p:spPr>
        <p:txBody>
          <a:bodyPr/>
          <a:lstStyle/>
          <a:p>
            <a:r>
              <a:rPr lang="en-US" b="1" dirty="0" smtClean="0"/>
              <a:t>13 Berkeley Dwarfs</a:t>
            </a:r>
            <a:endParaRPr lang="en-US" b="1" dirty="0"/>
          </a:p>
        </p:txBody>
      </p:sp>
      <p:sp>
        <p:nvSpPr>
          <p:cNvPr id="3" name="Content Placeholder 2"/>
          <p:cNvSpPr>
            <a:spLocks noGrp="1"/>
          </p:cNvSpPr>
          <p:nvPr>
            <p:ph idx="1"/>
          </p:nvPr>
        </p:nvSpPr>
        <p:spPr>
          <a:xfrm>
            <a:off x="0" y="685800"/>
            <a:ext cx="9144000" cy="6066692"/>
          </a:xfrm>
        </p:spPr>
        <p:txBody>
          <a:bodyPr>
            <a:normAutofit fontScale="92500" lnSpcReduction="20000"/>
          </a:bodyPr>
          <a:lstStyle/>
          <a:p>
            <a:r>
              <a:rPr lang="en-US" dirty="0" smtClean="0">
                <a:solidFill>
                  <a:srgbClr val="0070C0"/>
                </a:solidFill>
              </a:rPr>
              <a:t>Dense </a:t>
            </a:r>
            <a:r>
              <a:rPr lang="en-US" dirty="0">
                <a:solidFill>
                  <a:srgbClr val="0070C0"/>
                </a:solidFill>
              </a:rPr>
              <a:t>Linear </a:t>
            </a:r>
            <a:r>
              <a:rPr lang="en-US" dirty="0" smtClean="0">
                <a:solidFill>
                  <a:srgbClr val="0070C0"/>
                </a:solidFill>
              </a:rPr>
              <a:t>Algebra </a:t>
            </a:r>
            <a:endParaRPr lang="en-US" dirty="0">
              <a:solidFill>
                <a:srgbClr val="0070C0"/>
              </a:solidFill>
            </a:endParaRPr>
          </a:p>
          <a:p>
            <a:r>
              <a:rPr lang="en-US" dirty="0">
                <a:solidFill>
                  <a:srgbClr val="0070C0"/>
                </a:solidFill>
              </a:rPr>
              <a:t>Sparse Linear Algebra</a:t>
            </a:r>
          </a:p>
          <a:p>
            <a:r>
              <a:rPr lang="en-US" dirty="0">
                <a:solidFill>
                  <a:srgbClr val="0070C0"/>
                </a:solidFill>
              </a:rPr>
              <a:t>Spectral Methods</a:t>
            </a:r>
          </a:p>
          <a:p>
            <a:r>
              <a:rPr lang="en-US" dirty="0">
                <a:solidFill>
                  <a:srgbClr val="0070C0"/>
                </a:solidFill>
              </a:rPr>
              <a:t>N-Body Methods</a:t>
            </a:r>
          </a:p>
          <a:p>
            <a:r>
              <a:rPr lang="en-US" dirty="0">
                <a:solidFill>
                  <a:srgbClr val="0070C0"/>
                </a:solidFill>
              </a:rPr>
              <a:t>Structured Grids</a:t>
            </a:r>
          </a:p>
          <a:p>
            <a:r>
              <a:rPr lang="en-US" dirty="0">
                <a:solidFill>
                  <a:srgbClr val="0070C0"/>
                </a:solidFill>
              </a:rPr>
              <a:t>Unstructured Grids</a:t>
            </a:r>
          </a:p>
          <a:p>
            <a:r>
              <a:rPr lang="en-US" dirty="0"/>
              <a:t>MapReduce</a:t>
            </a:r>
          </a:p>
          <a:p>
            <a:r>
              <a:rPr lang="en-US" dirty="0"/>
              <a:t>Combinational Logic</a:t>
            </a:r>
          </a:p>
          <a:p>
            <a:r>
              <a:rPr lang="en-US" dirty="0"/>
              <a:t>Graph Traversal</a:t>
            </a:r>
          </a:p>
          <a:p>
            <a:r>
              <a:rPr lang="en-US" dirty="0"/>
              <a:t>Dynamic Programming</a:t>
            </a:r>
          </a:p>
          <a:p>
            <a:r>
              <a:rPr lang="en-US" dirty="0"/>
              <a:t>Backtrack and Branch-and-Bound</a:t>
            </a:r>
          </a:p>
          <a:p>
            <a:r>
              <a:rPr lang="en-US" dirty="0"/>
              <a:t>Graphical Models</a:t>
            </a:r>
          </a:p>
          <a:p>
            <a:r>
              <a:rPr lang="en-US" dirty="0"/>
              <a:t>Finite State Machines</a:t>
            </a:r>
          </a:p>
        </p:txBody>
      </p:sp>
      <p:sp>
        <p:nvSpPr>
          <p:cNvPr id="4" name="TextBox 3"/>
          <p:cNvSpPr txBox="1"/>
          <p:nvPr/>
        </p:nvSpPr>
        <p:spPr>
          <a:xfrm>
            <a:off x="4185138" y="844062"/>
            <a:ext cx="4712677" cy="4154984"/>
          </a:xfrm>
          <a:prstGeom prst="rect">
            <a:avLst/>
          </a:prstGeom>
          <a:noFill/>
        </p:spPr>
        <p:txBody>
          <a:bodyPr wrap="square" rtlCol="0">
            <a:spAutoFit/>
          </a:bodyPr>
          <a:lstStyle/>
          <a:p>
            <a:r>
              <a:rPr lang="en-US" sz="2400" dirty="0" smtClean="0"/>
              <a:t>First 6 of these correspond to </a:t>
            </a:r>
            <a:r>
              <a:rPr lang="en-US" sz="2400" dirty="0" err="1" smtClean="0"/>
              <a:t>Colella’s</a:t>
            </a:r>
            <a:r>
              <a:rPr lang="en-US" sz="2400" dirty="0" smtClean="0"/>
              <a:t> original. </a:t>
            </a:r>
          </a:p>
          <a:p>
            <a:r>
              <a:rPr lang="en-US" sz="2400" dirty="0" smtClean="0"/>
              <a:t>Monte Carlo dropped.</a:t>
            </a:r>
            <a:endParaRPr lang="en-US" sz="2400" dirty="0"/>
          </a:p>
          <a:p>
            <a:r>
              <a:rPr lang="en-US" sz="2400" dirty="0" smtClean="0"/>
              <a:t>N-body methods are a subset of Particle in </a:t>
            </a:r>
            <a:r>
              <a:rPr lang="en-US" sz="2400" dirty="0" err="1" smtClean="0"/>
              <a:t>Colella</a:t>
            </a:r>
            <a:r>
              <a:rPr lang="en-US" sz="2400" dirty="0" smtClean="0"/>
              <a:t>.</a:t>
            </a:r>
            <a:br>
              <a:rPr lang="en-US" sz="2400" dirty="0" smtClean="0"/>
            </a:br>
            <a:endParaRPr lang="en-US" sz="2400" dirty="0" smtClean="0"/>
          </a:p>
          <a:p>
            <a:r>
              <a:rPr lang="en-US" sz="2400" dirty="0" smtClean="0"/>
              <a:t>Note a little inconsistent in that MapReduce is a programming model and spectral method is a numerical method.</a:t>
            </a:r>
          </a:p>
          <a:p>
            <a:r>
              <a:rPr lang="en-US" sz="2400" dirty="0" smtClean="0"/>
              <a:t>Need multiple facets!</a:t>
            </a:r>
            <a:endParaRPr lang="en-US" sz="2400" dirty="0"/>
          </a:p>
        </p:txBody>
      </p:sp>
    </p:spTree>
    <p:extLst>
      <p:ext uri="{BB962C8B-B14F-4D97-AF65-F5344CB8AC3E}">
        <p14:creationId xmlns:p14="http://schemas.microsoft.com/office/powerpoint/2010/main" val="21955804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45521&quot;&gt;&lt;property id=&quot;20148&quot; value=&quot;5&quot;/&gt;&lt;property id=&quot;20300&quot; value=&quot;Slide 1 - &amp;quot;Towards an Understanding of Facets and Exemplars of Big Data Applications&amp;quot;&quot;/&gt;&lt;property id=&quot;20307&quot; value=&quot;265&quot;/&gt;&lt;/object&gt;&lt;object type=&quot;3&quot; unique_id=&quot;154283&quot;&gt;&lt;property id=&quot;20148&quot; value=&quot;5&quot;/&gt;&lt;property id=&quot;20300&quot; value=&quot;Slide 3 - &amp;quot;In 1980-1985 I wondered around Caltech seeing what people where using computers for and thinking of parallel simula&quot;/&gt;&lt;property id=&quot;20307&quot; value=&quot;298&quot;/&gt;&lt;/object&gt;&lt;object type=&quot;3&quot; unique_id=&quot;154284&quot;&gt;&lt;property id=&quot;20148&quot; value=&quot;5&quot;/&gt;&lt;property id=&quot;20300&quot; value=&quot;Slide 5 - &amp;quot;51 Detailed Use Cases: Contributed July-September 2013 Covers goals, data features such as 3 V’s, software, hardwar&quot;/&gt;&lt;property id=&quot;20307&quot; value=&quot;297&quot;/&gt;&lt;/object&gt;&lt;object type=&quot;3&quot; unique_id=&quot;154287&quot;&gt;&lt;property id=&quot;20148&quot; value=&quot;5&quot;/&gt;&lt;property id=&quot;20300&quot; value=&quot;Slide 8 - &amp;quot;HPC Benchmark Classics&amp;quot;&quot;/&gt;&lt;property id=&quot;20307&quot; value=&quot;300&quot;/&gt;&lt;/object&gt;&lt;object type=&quot;3&quot; unique_id=&quot;154289&quot;&gt;&lt;property id=&quot;20148&quot; value=&quot;5&quot;/&gt;&lt;property id=&quot;20300&quot; value=&quot;Slide 9 - &amp;quot;13 Berkeley Dwarfs&amp;quot;&quot;/&gt;&lt;property id=&quot;20307&quot; value=&quot;302&quot;/&gt;&lt;/object&gt;&lt;object type=&quot;3&quot; unique_id=&quot;154833&quot;&gt;&lt;property id=&quot;20148&quot; value=&quot;5&quot;/&gt;&lt;property id=&quot;20300&quot; value=&quot;Slide 4 - &amp;quot;Use Case Template&amp;quot;&quot;/&gt;&lt;property id=&quot;20307&quot; value=&quot;314&quot;/&gt;&lt;/object&gt;&lt;object type=&quot;3&quot; unique_id=&quot;154834&quot;&gt;&lt;property id=&quot;20148&quot; value=&quot;5&quot;/&gt;&lt;property id=&quot;20300&quot; value=&quot;Slide 6&quot;/&gt;&lt;property id=&quot;20307&quot; value=&quot;316&quot;/&gt;&lt;/object&gt;&lt;object type=&quot;3&quot; unique_id=&quot;168000&quot;&gt;&lt;property id=&quot;20148&quot; value=&quot;5&quot;/&gt;&lt;property id=&quot;20300&quot; value=&quot;Slide 16 - &amp;quot;Data Gathering, Storage, Use&amp;quot;&quot;/&gt;&lt;property id=&quot;20307&quot; value=&quot;376&quot;/&gt;&lt;/object&gt;&lt;object type=&quot;3&quot; unique_id=&quot;170873&quot;&gt;&lt;property id=&quot;20148&quot; value=&quot;5&quot;/&gt;&lt;property id=&quot;20300&quot; value=&quot;Slide 38 - &amp;quot;WDA SMACOF MDS (Multidimensional Scaling) using Harp on IU Big Red 2  Parallel Efficiency: on 100-300K sequences &amp;quot;&quot;/&gt;&lt;property id=&quot;20307&quot; value=&quot;392&quot;/&gt;&lt;/object&gt;&lt;object type=&quot;3&quot; unique_id=&quot;172593&quot;&gt;&lt;property id=&quot;20148&quot; value=&quot;5&quot;/&gt;&lt;property id=&quot;20300&quot; value=&quot;Slide 11 - &amp;quot;51 Use Cases: What is Parallelism Over?&amp;quot;&quot;/&gt;&lt;property id=&quot;20307&quot; value=&quot;399&quot;/&gt;&lt;/object&gt;&lt;object type=&quot;3&quot; unique_id=&quot;181166&quot;&gt;&lt;property id=&quot;20148&quot; value=&quot;5&quot;/&gt;&lt;property id=&quot;20300&quot; value=&quot;Slide 15 - &amp;quot;Global Machine Learning aka EGO – Exascale Global Optimization&amp;quot;&quot;/&gt;&lt;property id=&quot;20307&quot; value=&quot;456&quot;/&gt;&lt;/object&gt;&lt;object type=&quot;3&quot; unique_id=&quot;181172&quot;&gt;&lt;property id=&quot;20148&quot; value=&quot;5&quot;/&gt;&lt;property id=&quot;20300&quot; value=&quot;Slide 39 - &amp;quot;Lessons / Insights&amp;quot;&quot;/&gt;&lt;property id=&quot;20307&quot; value=&quot;462&quot;/&gt;&lt;/object&gt;&lt;object type=&quot;3&quot; unique_id=&quot;181793&quot;&gt;&lt;property id=&quot;20148&quot; value=&quot;5&quot;/&gt;&lt;property id=&quot;20300&quot; value=&quot;Slide 22 - &amp;quot;Analytics Facet (kernels) of the Ogres&amp;quot;&quot;/&gt;&lt;property id=&quot;20307&quot; value=&quot;465&quot;/&gt;&lt;/object&gt;&lt;object type=&quot;3&quot; unique_id=&quot;186564&quot;&gt;&lt;property id=&quot;20148&quot; value=&quot;5&quot;/&gt;&lt;property id=&quot;20300&quot; value=&quot;Slide 12 - &amp;quot;Features of 51 Use Cases I&amp;quot;&quot;/&gt;&lt;property id=&quot;20307&quot; value=&quot;482&quot;/&gt;&lt;/object&gt;&lt;object type=&quot;3&quot; unique_id=&quot;186565&quot;&gt;&lt;property id=&quot;20148&quot; value=&quot;5&quot;/&gt;&lt;property id=&quot;20300&quot; value=&quot;Slide 13 - &amp;quot;Features of 51 Use Cases II&amp;quot;&quot;/&gt;&lt;property id=&quot;20307&quot; value=&quot;483&quot;/&gt;&lt;/object&gt;&lt;object type=&quot;3&quot; unique_id=&quot;347153&quot;&gt;&lt;property id=&quot;20148&quot; value=&quot;5&quot;/&gt;&lt;property id=&quot;20300&quot; value=&quot;Slide 37 - &amp;quot;Maybe a Big Data Initiative would include&amp;quot;&quot;/&gt;&lt;property id=&quot;20307&quot; value=&quot;541&quot;/&gt;&lt;/object&gt;&lt;object type=&quot;3&quot; unique_id=&quot;347567&quot;&gt;&lt;property id=&quot;20148&quot; value=&quot;5&quot;/&gt;&lt;property id=&quot;20300&quot; value=&quot;Slide 14 - &amp;quot;4 Forms of MapReduce&amp;quot;&quot;/&gt;&lt;property id=&quot;20307&quot; value=&quot;544&quot;/&gt;&lt;/object&gt;&lt;object type=&quot;3&quot; unique_id=&quot;350869&quot;&gt;&lt;property id=&quot;20148&quot; value=&quot;5&quot;/&gt;&lt;property id=&quot;20300&quot; value=&quot;Slide 2 - &amp;quot;SPIDAL: Scalable Parallel Interoperable Data Analytics Library&amp;quot;&quot;/&gt;&lt;property id=&quot;20307&quot; value=&quot;549&quot;/&gt;&lt;/object&gt;&lt;object type=&quot;3&quot; unique_id=&quot;351942&quot;&gt;&lt;property id=&quot;20148&quot; value=&quot;5&quot;/&gt;&lt;property id=&quot;20300&quot; value=&quot;Slide 7 - &amp;quot;Big Data Patterns – the Ogres&amp;quot;&quot;/&gt;&lt;property id=&quot;20307&quot; value=&quot;556&quot;/&gt;&lt;/object&gt;&lt;object type=&quot;3&quot; unique_id=&quot;351952&quot;&gt;&lt;property id=&quot;20148&quot; value=&quot;5&quot;/&gt;&lt;property id=&quot;20300&quot; value=&quot;Slide 26 - &amp;quot;Remarks on Parallelism I&amp;quot;&quot;/&gt;&lt;property id=&quot;20307&quot; value=&quot;566&quot;/&gt;&lt;/object&gt;&lt;object type=&quot;3&quot; unique_id=&quot;351954&quot;&gt;&lt;property id=&quot;20148&quot; value=&quot;5&quot;/&gt;&lt;property id=&quot;20300&quot; value=&quot;Slide 27 - &amp;quot;Remarks on Parallelism II&amp;quot;&quot;/&gt;&lt;property id=&quot;20307&quot; value=&quot;568&quot;/&gt;&lt;/object&gt;&lt;object type=&quot;3&quot; unique_id=&quot;353199&quot;&gt;&lt;property id=&quot;20148&quot; value=&quot;5&quot;/&gt;&lt;property id=&quot;20300&quot; value=&quot;Slide 29&quot;/&gt;&lt;property id=&quot;20307&quot; value=&quot;571&quot;/&gt;&lt;/object&gt;&lt;object type=&quot;3&quot; unique_id=&quot;353201&quot;&gt;&lt;property id=&quot;20148&quot; value=&quot;5&quot;/&gt;&lt;property id=&quot;20300&quot; value=&quot;Slide 33 - &amp;quot;HPC-ABDS &amp;quot;&quot;/&gt;&lt;property id=&quot;20307&quot; value=&quot;570&quot;/&gt;&lt;/object&gt;&lt;object type=&quot;3&quot; unique_id=&quot;376438&quot;&gt;&lt;property id=&quot;20148&quot; value=&quot;5&quot;/&gt;&lt;property id=&quot;20300&quot; value=&quot;Slide 35&quot;/&gt;&lt;property id=&quot;20307&quot; value=&quot;579&quot;/&gt;&lt;/object&gt;&lt;object type=&quot;3&quot; unique_id=&quot;377563&quot;&gt;&lt;property id=&quot;20148&quot; value=&quot;5&quot;/&gt;&lt;property id=&quot;20300&quot; value=&quot;Slide 17 - &amp;quot;Data Source and Style Facet I &amp;quot;&quot;/&gt;&lt;property id=&quot;20307&quot; value=&quot;580&quot;/&gt;&lt;/object&gt;&lt;object type=&quot;3&quot; unique_id=&quot;377564&quot;&gt;&lt;property id=&quot;20148&quot; value=&quot;5&quot;/&gt;&lt;property id=&quot;20300&quot; value=&quot;Slide 18 - &amp;quot;2. Perform real time analytics on data source streams and notify users when specified events occur&amp;quot;&quot;/&gt;&lt;property id=&quot;20307&quot; value=&quot;581&quot;/&gt;&lt;/object&gt;&lt;object type=&quot;3&quot; unique_id=&quot;377565&quot;&gt;&lt;property id=&quot;20148&quot; value=&quot;5&quot;/&gt;&lt;property id=&quot;20300&quot; value=&quot;Slide 19 - &amp;quot;5. Perform interactive analytics on data in analytics-optimized data system&amp;quot;&quot;/&gt;&lt;property id=&quot;20307&quot; value=&quot;582&quot;/&gt;&lt;/object&gt;&lt;object type=&quot;3&quot; unique_id=&quot;377566&quot;&gt;&lt;property id=&quot;20148&quot; value=&quot;5&quot;/&gt;&lt;property id=&quot;20300&quot; value=&quot;Slide 20 - &amp;quot;Data Source and Style Facet II&amp;quot;&quot;/&gt;&lt;property id=&quot;20307&quot; value=&quot;583&quot;/&gt;&lt;/object&gt;&lt;object type=&quot;3&quot; unique_id=&quot;377567&quot;&gt;&lt;property id=&quot;20148&quot; value=&quot;5&quot;/&gt;&lt;property id=&quot;20300&quot; value=&quot;Slide 21 - &amp;quot;5A. Perform interactive analytics on observational scientific data&amp;quot;&quot;/&gt;&lt;property id=&quot;20307&quot; value=&quot;584&quot;/&gt;&lt;/object&gt;&lt;object type=&quot;3&quot; unique_id=&quot;377568&quot;&gt;&lt;property id=&quot;20148&quot; value=&quot;5&quot;/&gt;&lt;property id=&quot;20300&quot; value=&quot;Slide 23 - &amp;quot;Core Analytics I&amp;quot;&quot;/&gt;&lt;property id=&quot;20307&quot; value=&quot;585&quot;/&gt;&lt;/object&gt;&lt;object type=&quot;3&quot; unique_id=&quot;377569&quot;&gt;&lt;property id=&quot;20148&quot; value=&quot;5&quot;/&gt;&lt;property id=&quot;20300&quot; value=&quot;Slide 32 - &amp;quot;Proposed Spectrum of Benchmarks/Features&amp;quot;&quot;/&gt;&lt;property id=&quot;20307&quot; value=&quot;586&quot;/&gt;&lt;/object&gt;&lt;object type=&quot;3&quot; unique_id=&quot;377932&quot;&gt;&lt;property id=&quot;20148&quot; value=&quot;5&quot;/&gt;&lt;property id=&quot;20300&quot; value=&quot;Slide 10 - &amp;quot;7 Computational Giants of  NRC Massive Data Analysis Report &amp;quot;&quot;/&gt;&lt;property id=&quot;20307&quot; value=&quot;587&quot;/&gt;&lt;/object&gt;&lt;object type=&quot;3&quot; unique_id=&quot;377933&quot;&gt;&lt;property id=&quot;20148&quot; value=&quot;5&quot;/&gt;&lt;property id=&quot;20300&quot; value=&quot;Slide 24 - &amp;quot;Core Analytics II&amp;quot;&quot;/&gt;&lt;property id=&quot;20307&quot; value=&quot;588&quot;/&gt;&lt;/object&gt;&lt;object type=&quot;3&quot; unique_id=&quot;377934&quot;&gt;&lt;property id=&quot;20148&quot; value=&quot;5&quot;/&gt;&lt;property id=&quot;20300&quot; value=&quot;Slide 25 - &amp;quot;Core Analytics III&amp;quot;&quot;/&gt;&lt;property id=&quot;20307&quot; value=&quot;589&quot;/&gt;&lt;/object&gt;&lt;object type=&quot;3&quot; unique_id=&quot;378240&quot;&gt;&lt;property id=&quot;20148&quot; value=&quot;5&quot;/&gt;&lt;property id=&quot;20300&quot; value=&quot;Slide 31 - &amp;quot;Algorithm Challenges&amp;quot;&quot;/&gt;&lt;property id=&quot;20307&quot; value=&quot;590&quot;/&gt;&lt;/object&gt;&lt;object type=&quot;3&quot; unique_id=&quot;379710&quot;&gt;&lt;property id=&quot;20148&quot; value=&quot;5&quot;/&gt;&lt;property id=&quot;20300&quot; value=&quot;Slide 34&quot;/&gt;&lt;property id=&quot;20307&quot; value=&quot;591&quot;/&gt;&lt;/object&gt;&lt;object type=&quot;3&quot; unique_id=&quot;380002&quot;&gt;&lt;property id=&quot;20148&quot; value=&quot;5&quot;/&gt;&lt;property id=&quot;20300&quot; value=&quot;Slide 36&quot;/&gt;&lt;property id=&quot;20307&quot; value=&quot;592&quot;/&gt;&lt;/object&gt;&lt;object type=&quot;3&quot; unique_id=&quot;380793&quot;&gt;&lt;property id=&quot;20148&quot; value=&quot;5&quot;/&gt;&lt;property id=&quot;20300&quot; value=&quot;Slide 28&quot;/&gt;&lt;property id=&quot;20307&quot; value=&quot;594&quot;/&gt;&lt;/object&gt;&lt;object type=&quot;3&quot; unique_id=&quot;380794&quot;&gt;&lt;property id=&quot;20148&quot; value=&quot;5&quot;/&gt;&lt;property id=&quot;20300&quot; value=&quot;Slide 30 - &amp;quot;OctTree for 100K sample of Fungi&amp;quot;&quot;/&gt;&lt;property id=&quot;20307&quot; value=&quot;593&quot;/&gt;&lt;/object&gt;&lt;/object&gt;&lt;object type=&quot;8&quot; unique_id=&quot;1001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12-0623-Sample-1img-full_V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athena xmlns="http://schemas.microsoft.com/edu/athena" version="0.1.1819.0"/>
</file>

<file path=customXml/itemProps1.xml><?xml version="1.0" encoding="utf-8"?>
<ds:datastoreItem xmlns:ds="http://schemas.openxmlformats.org/officeDocument/2006/customXml" ds:itemID="{8EB78B8A-8892-4EDF-8FBF-57B4F544245A}">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otalTime>23200</TotalTime>
  <Words>2958</Words>
  <Application>Microsoft Office PowerPoint</Application>
  <PresentationFormat>On-screen Show (4:3)</PresentationFormat>
  <Paragraphs>426</Paragraphs>
  <Slides>39</Slides>
  <Notes>10</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39</vt:i4>
      </vt:variant>
    </vt:vector>
  </HeadingPairs>
  <TitlesOfParts>
    <vt:vector size="55" baseType="lpstr">
      <vt:lpstr>ＭＳ Ｐゴシック</vt:lpstr>
      <vt:lpstr>Arial</vt:lpstr>
      <vt:lpstr>Calibri</vt:lpstr>
      <vt:lpstr>Franklin Gothic Book</vt:lpstr>
      <vt:lpstr>Franklin Gothic Demi</vt:lpstr>
      <vt:lpstr>Franklin Gothic Medium</vt:lpstr>
      <vt:lpstr>Symbol</vt:lpstr>
      <vt:lpstr>Times New Roman</vt:lpstr>
      <vt:lpstr>Office Theme</vt:lpstr>
      <vt:lpstr>12-0623-Sample-1img-full_V5</vt:lpstr>
      <vt:lpstr>1_12-0623-Sample-1img-full_V5</vt:lpstr>
      <vt:lpstr>2_12-0623-Sample-1img-full_V5</vt:lpstr>
      <vt:lpstr>3_12-0623-Sample-1img-full_V5</vt:lpstr>
      <vt:lpstr>4_12-0623-Sample-1img-full_V5</vt:lpstr>
      <vt:lpstr>5_12-0623-Sample-1img-full_V5</vt:lpstr>
      <vt:lpstr>6_12-0623-Sample-1img-full_V5</vt:lpstr>
      <vt:lpstr>Towards an Understanding of Facets and Exemplars of Big Data Applications</vt:lpstr>
      <vt:lpstr>SPIDAL: Scalable Parallel Interoperable Data Analytics Library</vt:lpstr>
      <vt:lpstr>In 1980-1985 I wondered around Caltech seeing what people where using computers for and thinking of parallel simulation algorithms. Now lets repeat for Big Data. Get applications from NIST study this time   NIST Big Data Initiative</vt:lpstr>
      <vt:lpstr>Use Case Template</vt:lpstr>
      <vt:lpstr>51 Detailed Use Cases: Contributed July-September 2013 Covers goals, data features such as 3 V’s, software, hardware</vt:lpstr>
      <vt:lpstr>PowerPoint Presentation</vt:lpstr>
      <vt:lpstr>Big Data Patterns – the Ogres</vt:lpstr>
      <vt:lpstr>HPC Benchmark Classics</vt:lpstr>
      <vt:lpstr>13 Berkeley Dwarfs</vt:lpstr>
      <vt:lpstr>7 Computational Giants of  NRC Massive Data Analysis Report </vt:lpstr>
      <vt:lpstr>51 Use Cases: What is Parallelism Over?</vt:lpstr>
      <vt:lpstr>Features of 51 Use Cases I</vt:lpstr>
      <vt:lpstr>Features of 51 Use Cases II</vt:lpstr>
      <vt:lpstr>4 Forms of MapReduce</vt:lpstr>
      <vt:lpstr>Global Machine Learning aka EGO – Exascale Global Optimization</vt:lpstr>
      <vt:lpstr>Data Gathering, Storage, Use</vt:lpstr>
      <vt:lpstr>Data Source and Style Facet I </vt:lpstr>
      <vt:lpstr>2. Perform real time analytics on data source streams and notify users when specified events occur</vt:lpstr>
      <vt:lpstr>5. Perform interactive analytics on data in analytics-optimized data system</vt:lpstr>
      <vt:lpstr>Data Source and Style Facet II</vt:lpstr>
      <vt:lpstr>5A. Perform interactive analytics on observational scientific data</vt:lpstr>
      <vt:lpstr>Analytics Facet (kernels) of the Ogres</vt:lpstr>
      <vt:lpstr>Core Analytics I</vt:lpstr>
      <vt:lpstr>Core Analytics II</vt:lpstr>
      <vt:lpstr>Core Analytics III</vt:lpstr>
      <vt:lpstr>Remarks on Parallelism I</vt:lpstr>
      <vt:lpstr>Remarks on Parallelism II</vt:lpstr>
      <vt:lpstr>PowerPoint Presentation</vt:lpstr>
      <vt:lpstr>PowerPoint Presentation</vt:lpstr>
      <vt:lpstr>OctTree for 100K sample of Fungi</vt:lpstr>
      <vt:lpstr>Algorithm Challenges</vt:lpstr>
      <vt:lpstr>Proposed Spectrum of Benchmarks/Features</vt:lpstr>
      <vt:lpstr>HPC-ABDS </vt:lpstr>
      <vt:lpstr>PowerPoint Presentation</vt:lpstr>
      <vt:lpstr>PowerPoint Presentation</vt:lpstr>
      <vt:lpstr>PowerPoint Presentation</vt:lpstr>
      <vt:lpstr>Maybe a Big Data Initiative would include</vt:lpstr>
      <vt:lpstr>WDA SMACOF MDS (Multidimensional Scaling) using Harp on IU Big Red 2  Parallel Efficiency: on 100-300K sequences </vt:lpstr>
      <vt:lpstr>Lessons / Insights</vt:lpstr>
    </vt:vector>
  </TitlesOfParts>
  <Compa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477</cp:revision>
  <dcterms:created xsi:type="dcterms:W3CDTF">2014-02-25T01:32:12Z</dcterms:created>
  <dcterms:modified xsi:type="dcterms:W3CDTF">2014-10-15T21:22:18Z</dcterms:modified>
</cp:coreProperties>
</file>