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6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7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8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0"/>
  </p:notesMasterIdLst>
  <p:sldIdLst>
    <p:sldId id="256" r:id="rId2"/>
    <p:sldId id="283" r:id="rId3"/>
    <p:sldId id="290" r:id="rId4"/>
    <p:sldId id="294" r:id="rId5"/>
    <p:sldId id="297" r:id="rId6"/>
    <p:sldId id="282" r:id="rId7"/>
    <p:sldId id="266" r:id="rId8"/>
    <p:sldId id="284" r:id="rId9"/>
    <p:sldId id="313" r:id="rId10"/>
    <p:sldId id="285" r:id="rId11"/>
    <p:sldId id="296" r:id="rId12"/>
    <p:sldId id="280" r:id="rId13"/>
    <p:sldId id="288" r:id="rId14"/>
    <p:sldId id="268" r:id="rId15"/>
    <p:sldId id="287" r:id="rId16"/>
    <p:sldId id="320" r:id="rId17"/>
    <p:sldId id="298" r:id="rId18"/>
    <p:sldId id="308" r:id="rId19"/>
    <p:sldId id="307" r:id="rId20"/>
    <p:sldId id="309" r:id="rId21"/>
    <p:sldId id="263" r:id="rId22"/>
    <p:sldId id="303" r:id="rId23"/>
    <p:sldId id="304" r:id="rId24"/>
    <p:sldId id="314" r:id="rId25"/>
    <p:sldId id="311" r:id="rId26"/>
    <p:sldId id="305" r:id="rId27"/>
    <p:sldId id="310" r:id="rId28"/>
    <p:sldId id="306" r:id="rId29"/>
    <p:sldId id="315" r:id="rId30"/>
    <p:sldId id="319" r:id="rId31"/>
    <p:sldId id="318" r:id="rId32"/>
    <p:sldId id="270" r:id="rId33"/>
    <p:sldId id="265" r:id="rId34"/>
    <p:sldId id="278" r:id="rId35"/>
    <p:sldId id="312" r:id="rId36"/>
    <p:sldId id="269" r:id="rId37"/>
    <p:sldId id="273" r:id="rId38"/>
    <p:sldId id="272" r:id="rId3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y%20research\HPDC\test%20tabl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y%20research\HPDC\test%20table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zhangbj\Documents\spark_test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y%20research\HPDC\test%20table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harpdoc\harp-kmeans-tes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harpdoc\WDAMDS%20sync%20overhead%20analysi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D:\harpdoc\WDAMDS%20sync%20overhead%20analysi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D:\harpdoc\WDAMDS%20sync%20overhead%20analysi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2686259962185579E-2"/>
          <c:y val="6.7807155684486808E-2"/>
          <c:w val="0.68480913290094059"/>
          <c:h val="0.60414863931482254"/>
        </c:manualLayout>
      </c:layout>
      <c:lineChart>
        <c:grouping val="standard"/>
        <c:varyColors val="0"/>
        <c:ser>
          <c:idx val="0"/>
          <c:order val="0"/>
          <c:tx>
            <c:v>Twister Bcast 500MB</c:v>
          </c:tx>
          <c:spPr>
            <a:ln w="15875">
              <a:solidFill>
                <a:srgbClr val="0070C0"/>
              </a:solidFill>
            </a:ln>
          </c:spPr>
          <c:marker>
            <c:symbol val="diamond"/>
            <c:size val="3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numRef>
              <c:f>Sheet1!$G$17:$G$23</c:f>
              <c:numCache>
                <c:formatCode>General</c:formatCode>
                <c:ptCount val="7"/>
                <c:pt idx="0">
                  <c:v>1</c:v>
                </c:pt>
                <c:pt idx="1">
                  <c:v>25</c:v>
                </c:pt>
                <c:pt idx="2">
                  <c:v>50</c:v>
                </c:pt>
                <c:pt idx="3">
                  <c:v>75</c:v>
                </c:pt>
                <c:pt idx="4">
                  <c:v>100</c:v>
                </c:pt>
                <c:pt idx="5">
                  <c:v>125</c:v>
                </c:pt>
                <c:pt idx="6">
                  <c:v>150</c:v>
                </c:pt>
              </c:numCache>
            </c:numRef>
          </c:cat>
          <c:val>
            <c:numRef>
              <c:f>Sheet1!$B$17:$B$23</c:f>
              <c:numCache>
                <c:formatCode>General</c:formatCode>
                <c:ptCount val="7"/>
                <c:pt idx="0">
                  <c:v>4.04</c:v>
                </c:pt>
                <c:pt idx="1">
                  <c:v>4.13</c:v>
                </c:pt>
                <c:pt idx="2">
                  <c:v>4.1499999999999986</c:v>
                </c:pt>
                <c:pt idx="3">
                  <c:v>4.1599999999999984</c:v>
                </c:pt>
                <c:pt idx="4">
                  <c:v>4.18</c:v>
                </c:pt>
                <c:pt idx="5">
                  <c:v>4.2</c:v>
                </c:pt>
                <c:pt idx="6">
                  <c:v>4.2300000000000004</c:v>
                </c:pt>
              </c:numCache>
            </c:numRef>
          </c:val>
          <c:smooth val="0"/>
        </c:ser>
        <c:ser>
          <c:idx val="1"/>
          <c:order val="1"/>
          <c:tx>
            <c:v>MPI Bcast 500MB</c:v>
          </c:tx>
          <c:spPr>
            <a:ln w="15875">
              <a:solidFill>
                <a:srgbClr val="C00000"/>
              </a:solidFill>
            </a:ln>
          </c:spPr>
          <c:marker>
            <c:symbol val="diamond"/>
            <c:size val="3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numRef>
              <c:f>Sheet1!$G$17:$G$23</c:f>
              <c:numCache>
                <c:formatCode>General</c:formatCode>
                <c:ptCount val="7"/>
                <c:pt idx="0">
                  <c:v>1</c:v>
                </c:pt>
                <c:pt idx="1">
                  <c:v>25</c:v>
                </c:pt>
                <c:pt idx="2">
                  <c:v>50</c:v>
                </c:pt>
                <c:pt idx="3">
                  <c:v>75</c:v>
                </c:pt>
                <c:pt idx="4">
                  <c:v>100</c:v>
                </c:pt>
                <c:pt idx="5">
                  <c:v>125</c:v>
                </c:pt>
                <c:pt idx="6">
                  <c:v>150</c:v>
                </c:pt>
              </c:numCache>
            </c:numRef>
          </c:cat>
          <c:val>
            <c:numRef>
              <c:f>Sheet1!$D$17:$D$23</c:f>
              <c:numCache>
                <c:formatCode>General</c:formatCode>
                <c:ptCount val="7"/>
                <c:pt idx="0">
                  <c:v>3.89</c:v>
                </c:pt>
                <c:pt idx="1">
                  <c:v>4.63</c:v>
                </c:pt>
                <c:pt idx="2">
                  <c:v>4.84</c:v>
                </c:pt>
                <c:pt idx="3">
                  <c:v>4.83</c:v>
                </c:pt>
                <c:pt idx="4">
                  <c:v>4.91</c:v>
                </c:pt>
                <c:pt idx="5">
                  <c:v>4.92</c:v>
                </c:pt>
                <c:pt idx="6">
                  <c:v>4.92</c:v>
                </c:pt>
              </c:numCache>
            </c:numRef>
          </c:val>
          <c:smooth val="0"/>
        </c:ser>
        <c:ser>
          <c:idx val="2"/>
          <c:order val="2"/>
          <c:tx>
            <c:v>Twister Bcast 1GB</c:v>
          </c:tx>
          <c:spPr>
            <a:ln w="15875">
              <a:solidFill>
                <a:srgbClr val="0070C0"/>
              </a:solidFill>
            </a:ln>
          </c:spPr>
          <c:marker>
            <c:symbol val="square"/>
            <c:size val="3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val>
            <c:numRef>
              <c:f>Sheet1!$H$17:$H$23</c:f>
              <c:numCache>
                <c:formatCode>General</c:formatCode>
                <c:ptCount val="7"/>
                <c:pt idx="0">
                  <c:v>8.09</c:v>
                </c:pt>
                <c:pt idx="1">
                  <c:v>8.2200000000000006</c:v>
                </c:pt>
                <c:pt idx="2">
                  <c:v>8.24</c:v>
                </c:pt>
                <c:pt idx="3">
                  <c:v>8.2800000000000011</c:v>
                </c:pt>
                <c:pt idx="4">
                  <c:v>8.2800000000000011</c:v>
                </c:pt>
                <c:pt idx="5">
                  <c:v>8.2900000000000009</c:v>
                </c:pt>
                <c:pt idx="6">
                  <c:v>8.3000000000000007</c:v>
                </c:pt>
              </c:numCache>
            </c:numRef>
          </c:val>
          <c:smooth val="0"/>
        </c:ser>
        <c:ser>
          <c:idx val="3"/>
          <c:order val="3"/>
          <c:tx>
            <c:v>MPI Bcast 1GB</c:v>
          </c:tx>
          <c:spPr>
            <a:ln w="15875">
              <a:solidFill>
                <a:srgbClr val="C00000"/>
              </a:solidFill>
            </a:ln>
          </c:spPr>
          <c:marker>
            <c:symbol val="square"/>
            <c:size val="3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val>
            <c:numRef>
              <c:f>Sheet1!$J$17:$J$23</c:f>
              <c:numCache>
                <c:formatCode>General</c:formatCode>
                <c:ptCount val="7"/>
                <c:pt idx="0">
                  <c:v>7.89</c:v>
                </c:pt>
                <c:pt idx="1">
                  <c:v>9.23</c:v>
                </c:pt>
                <c:pt idx="2">
                  <c:v>9.7200000000000006</c:v>
                </c:pt>
                <c:pt idx="3">
                  <c:v>9.8000000000000007</c:v>
                </c:pt>
                <c:pt idx="4">
                  <c:v>9.75</c:v>
                </c:pt>
                <c:pt idx="5">
                  <c:v>9.7800000000000011</c:v>
                </c:pt>
                <c:pt idx="6">
                  <c:v>9.89</c:v>
                </c:pt>
              </c:numCache>
            </c:numRef>
          </c:val>
          <c:smooth val="0"/>
        </c:ser>
        <c:ser>
          <c:idx val="4"/>
          <c:order val="4"/>
          <c:tx>
            <c:v>Twister Bcast 2GB</c:v>
          </c:tx>
          <c:spPr>
            <a:ln w="15875">
              <a:solidFill>
                <a:srgbClr val="0070C0"/>
              </a:solidFill>
            </a:ln>
          </c:spPr>
          <c:marker>
            <c:symbol val="triangle"/>
            <c:size val="3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val>
            <c:numRef>
              <c:f>Sheet1!$N$17:$N$23</c:f>
              <c:numCache>
                <c:formatCode>General</c:formatCode>
                <c:ptCount val="7"/>
                <c:pt idx="0">
                  <c:v>16.170000000000009</c:v>
                </c:pt>
                <c:pt idx="1">
                  <c:v>16.399999999999999</c:v>
                </c:pt>
                <c:pt idx="2">
                  <c:v>16.420000000000002</c:v>
                </c:pt>
                <c:pt idx="3">
                  <c:v>16.43</c:v>
                </c:pt>
                <c:pt idx="4">
                  <c:v>16.440000000000001</c:v>
                </c:pt>
                <c:pt idx="5">
                  <c:v>16.46</c:v>
                </c:pt>
                <c:pt idx="6">
                  <c:v>16.48</c:v>
                </c:pt>
              </c:numCache>
            </c:numRef>
          </c:val>
          <c:smooth val="0"/>
        </c:ser>
        <c:ser>
          <c:idx val="5"/>
          <c:order val="5"/>
          <c:tx>
            <c:v>MPI Bcast 2GB</c:v>
          </c:tx>
          <c:spPr>
            <a:ln w="15875">
              <a:solidFill>
                <a:srgbClr val="C00000"/>
              </a:solidFill>
            </a:ln>
          </c:spPr>
          <c:marker>
            <c:symbol val="triangle"/>
            <c:size val="3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val>
            <c:numRef>
              <c:f>Sheet1!$P$17:$P$23</c:f>
              <c:numCache>
                <c:formatCode>General</c:formatCode>
                <c:ptCount val="7"/>
                <c:pt idx="0">
                  <c:v>15.39</c:v>
                </c:pt>
                <c:pt idx="1">
                  <c:v>18.39</c:v>
                </c:pt>
                <c:pt idx="2">
                  <c:v>19.59</c:v>
                </c:pt>
                <c:pt idx="3">
                  <c:v>19.739999999999991</c:v>
                </c:pt>
                <c:pt idx="4">
                  <c:v>19.600000000000001</c:v>
                </c:pt>
                <c:pt idx="5">
                  <c:v>19.55</c:v>
                </c:pt>
                <c:pt idx="6">
                  <c:v>19.7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4024352"/>
        <c:axId val="134024912"/>
      </c:lineChart>
      <c:catAx>
        <c:axId val="1340243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800"/>
                </a:pPr>
                <a:r>
                  <a:rPr lang="en-US" sz="800"/>
                  <a:t>Number of Nodes</a:t>
                </a:r>
              </a:p>
            </c:rich>
          </c:tx>
          <c:layout>
            <c:manualLayout>
              <c:xMode val="edge"/>
              <c:yMode val="edge"/>
              <c:x val="0.29333993181373519"/>
              <c:y val="0.7411178339549661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134024912"/>
        <c:crosses val="autoZero"/>
        <c:auto val="1"/>
        <c:lblAlgn val="ctr"/>
        <c:lblOffset val="100"/>
        <c:noMultiLvlLbl val="0"/>
      </c:catAx>
      <c:valAx>
        <c:axId val="1340249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13402435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6.0790273556231003E-3"/>
          <c:y val="0.80024810056637652"/>
          <c:w val="0.85835281744194381"/>
          <c:h val="0.16967702721370356"/>
        </c:manualLayout>
      </c:layout>
      <c:overlay val="0"/>
      <c:txPr>
        <a:bodyPr/>
        <a:lstStyle/>
        <a:p>
          <a:pPr>
            <a:defRPr sz="8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708742038644487E-2"/>
          <c:y val="6.6979290259950378E-2"/>
          <c:w val="0.87820571438496708"/>
          <c:h val="0.58692158343220791"/>
        </c:manualLayout>
      </c:layout>
      <c:lineChart>
        <c:grouping val="standard"/>
        <c:varyColors val="0"/>
        <c:ser>
          <c:idx val="0"/>
          <c:order val="0"/>
          <c:tx>
            <c:strRef>
              <c:f>Sheet1!$N$99</c:f>
              <c:strCache>
                <c:ptCount val="1"/>
                <c:pt idx="0">
                  <c:v>Twister 0.5GB</c:v>
                </c:pt>
              </c:strCache>
            </c:strRef>
          </c:tx>
          <c:spPr>
            <a:ln w="15875">
              <a:solidFill>
                <a:srgbClr val="0070C0"/>
              </a:solidFill>
            </a:ln>
          </c:spPr>
          <c:marker>
            <c:symbol val="diamond"/>
            <c:size val="3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numRef>
              <c:f>Sheet1!$M$17:$M$23</c:f>
              <c:numCache>
                <c:formatCode>General</c:formatCode>
                <c:ptCount val="7"/>
                <c:pt idx="0">
                  <c:v>1</c:v>
                </c:pt>
                <c:pt idx="1">
                  <c:v>25</c:v>
                </c:pt>
                <c:pt idx="2">
                  <c:v>50</c:v>
                </c:pt>
                <c:pt idx="3">
                  <c:v>75</c:v>
                </c:pt>
                <c:pt idx="4">
                  <c:v>100</c:v>
                </c:pt>
                <c:pt idx="5">
                  <c:v>125</c:v>
                </c:pt>
                <c:pt idx="6">
                  <c:v>150</c:v>
                </c:pt>
              </c:numCache>
            </c:numRef>
          </c:cat>
          <c:val>
            <c:numRef>
              <c:f>Sheet1!$B$17:$B$23</c:f>
              <c:numCache>
                <c:formatCode>General</c:formatCode>
                <c:ptCount val="7"/>
                <c:pt idx="0">
                  <c:v>4.04</c:v>
                </c:pt>
                <c:pt idx="1">
                  <c:v>4.13</c:v>
                </c:pt>
                <c:pt idx="2">
                  <c:v>4.1500000000000004</c:v>
                </c:pt>
                <c:pt idx="3">
                  <c:v>4.16</c:v>
                </c:pt>
                <c:pt idx="4">
                  <c:v>4.18</c:v>
                </c:pt>
                <c:pt idx="5">
                  <c:v>4.2</c:v>
                </c:pt>
                <c:pt idx="6">
                  <c:v>4.2300000000000004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Sheet1!$N$102</c:f>
              <c:strCache>
                <c:ptCount val="1"/>
                <c:pt idx="0">
                  <c:v>MPJ 0.5GB</c:v>
                </c:pt>
              </c:strCache>
            </c:strRef>
          </c:tx>
          <c:spPr>
            <a:ln w="15875">
              <a:solidFill>
                <a:srgbClr val="C00000"/>
              </a:solidFill>
            </a:ln>
          </c:spPr>
          <c:marker>
            <c:symbol val="diamond"/>
            <c:size val="3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numRef>
              <c:f>Sheet1!$M$17:$M$23</c:f>
              <c:numCache>
                <c:formatCode>General</c:formatCode>
                <c:ptCount val="7"/>
                <c:pt idx="0">
                  <c:v>1</c:v>
                </c:pt>
                <c:pt idx="1">
                  <c:v>25</c:v>
                </c:pt>
                <c:pt idx="2">
                  <c:v>50</c:v>
                </c:pt>
                <c:pt idx="3">
                  <c:v>75</c:v>
                </c:pt>
                <c:pt idx="4">
                  <c:v>100</c:v>
                </c:pt>
                <c:pt idx="5">
                  <c:v>125</c:v>
                </c:pt>
                <c:pt idx="6">
                  <c:v>150</c:v>
                </c:pt>
              </c:numCache>
            </c:numRef>
          </c:cat>
          <c:val>
            <c:numRef>
              <c:f>Sheet1!$E$17:$E$23</c:f>
              <c:numCache>
                <c:formatCode>General</c:formatCode>
                <c:ptCount val="7"/>
                <c:pt idx="0">
                  <c:v>4.3</c:v>
                </c:pt>
                <c:pt idx="1">
                  <c:v>17.5</c:v>
                </c:pt>
                <c:pt idx="2">
                  <c:v>17.600000000000001</c:v>
                </c:pt>
                <c:pt idx="3">
                  <c:v>17.399999999999999</c:v>
                </c:pt>
                <c:pt idx="4">
                  <c:v>17.5</c:v>
                </c:pt>
                <c:pt idx="5">
                  <c:v>17.399999999999999</c:v>
                </c:pt>
                <c:pt idx="6">
                  <c:v>17.399999999999999</c:v>
                </c:pt>
              </c:numCache>
            </c:numRef>
          </c:val>
          <c:smooth val="0"/>
        </c:ser>
        <c:ser>
          <c:idx val="1"/>
          <c:order val="2"/>
          <c:tx>
            <c:strRef>
              <c:f>Sheet1!$N$100</c:f>
              <c:strCache>
                <c:ptCount val="1"/>
                <c:pt idx="0">
                  <c:v>Twister 1GB</c:v>
                </c:pt>
              </c:strCache>
            </c:strRef>
          </c:tx>
          <c:spPr>
            <a:ln w="15875">
              <a:solidFill>
                <a:srgbClr val="0070C0"/>
              </a:solidFill>
            </a:ln>
          </c:spPr>
          <c:marker>
            <c:symbol val="square"/>
            <c:size val="3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numRef>
              <c:f>Sheet1!$M$17:$M$23</c:f>
              <c:numCache>
                <c:formatCode>General</c:formatCode>
                <c:ptCount val="7"/>
                <c:pt idx="0">
                  <c:v>1</c:v>
                </c:pt>
                <c:pt idx="1">
                  <c:v>25</c:v>
                </c:pt>
                <c:pt idx="2">
                  <c:v>50</c:v>
                </c:pt>
                <c:pt idx="3">
                  <c:v>75</c:v>
                </c:pt>
                <c:pt idx="4">
                  <c:v>100</c:v>
                </c:pt>
                <c:pt idx="5">
                  <c:v>125</c:v>
                </c:pt>
                <c:pt idx="6">
                  <c:v>150</c:v>
                </c:pt>
              </c:numCache>
            </c:numRef>
          </c:cat>
          <c:val>
            <c:numRef>
              <c:f>Sheet1!$H$17:$H$23</c:f>
              <c:numCache>
                <c:formatCode>General</c:formatCode>
                <c:ptCount val="7"/>
                <c:pt idx="0">
                  <c:v>8.09</c:v>
                </c:pt>
                <c:pt idx="1">
                  <c:v>8.2200000000000006</c:v>
                </c:pt>
                <c:pt idx="2">
                  <c:v>8.24</c:v>
                </c:pt>
                <c:pt idx="3">
                  <c:v>8.2799999999999994</c:v>
                </c:pt>
                <c:pt idx="4">
                  <c:v>8.2799999999999994</c:v>
                </c:pt>
                <c:pt idx="5">
                  <c:v>8.2899999999999991</c:v>
                </c:pt>
                <c:pt idx="6">
                  <c:v>8.3000000000000007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Sheet1!$N$103</c:f>
              <c:strCache>
                <c:ptCount val="1"/>
                <c:pt idx="0">
                  <c:v>MPJ 1GB</c:v>
                </c:pt>
              </c:strCache>
            </c:strRef>
          </c:tx>
          <c:spPr>
            <a:ln w="15875">
              <a:solidFill>
                <a:srgbClr val="C00000"/>
              </a:solidFill>
            </a:ln>
          </c:spPr>
          <c:marker>
            <c:symbol val="square"/>
            <c:size val="3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numRef>
              <c:f>Sheet1!$M$17:$M$23</c:f>
              <c:numCache>
                <c:formatCode>General</c:formatCode>
                <c:ptCount val="7"/>
                <c:pt idx="0">
                  <c:v>1</c:v>
                </c:pt>
                <c:pt idx="1">
                  <c:v>25</c:v>
                </c:pt>
                <c:pt idx="2">
                  <c:v>50</c:v>
                </c:pt>
                <c:pt idx="3">
                  <c:v>75</c:v>
                </c:pt>
                <c:pt idx="4">
                  <c:v>100</c:v>
                </c:pt>
                <c:pt idx="5">
                  <c:v>125</c:v>
                </c:pt>
                <c:pt idx="6">
                  <c:v>150</c:v>
                </c:pt>
              </c:numCache>
            </c:numRef>
          </c:cat>
          <c:val>
            <c:numRef>
              <c:f>Sheet1!$K$17:$K$23</c:f>
              <c:numCache>
                <c:formatCode>General</c:formatCode>
                <c:ptCount val="7"/>
                <c:pt idx="0">
                  <c:v>8.9</c:v>
                </c:pt>
                <c:pt idx="1">
                  <c:v>35</c:v>
                </c:pt>
                <c:pt idx="2">
                  <c:v>35</c:v>
                </c:pt>
                <c:pt idx="3">
                  <c:v>35</c:v>
                </c:pt>
                <c:pt idx="4">
                  <c:v>35</c:v>
                </c:pt>
                <c:pt idx="5">
                  <c:v>35</c:v>
                </c:pt>
                <c:pt idx="6">
                  <c:v>35</c:v>
                </c:pt>
              </c:numCache>
            </c:numRef>
          </c:val>
          <c:smooth val="0"/>
        </c:ser>
        <c:ser>
          <c:idx val="2"/>
          <c:order val="4"/>
          <c:tx>
            <c:strRef>
              <c:f>Sheet1!$N$101</c:f>
              <c:strCache>
                <c:ptCount val="1"/>
                <c:pt idx="0">
                  <c:v>Twister  2GB</c:v>
                </c:pt>
              </c:strCache>
            </c:strRef>
          </c:tx>
          <c:spPr>
            <a:ln w="15875">
              <a:solidFill>
                <a:srgbClr val="0070C0"/>
              </a:solidFill>
            </a:ln>
          </c:spPr>
          <c:marker>
            <c:symbol val="triangle"/>
            <c:size val="3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numRef>
              <c:f>Sheet1!$M$17:$M$23</c:f>
              <c:numCache>
                <c:formatCode>General</c:formatCode>
                <c:ptCount val="7"/>
                <c:pt idx="0">
                  <c:v>1</c:v>
                </c:pt>
                <c:pt idx="1">
                  <c:v>25</c:v>
                </c:pt>
                <c:pt idx="2">
                  <c:v>50</c:v>
                </c:pt>
                <c:pt idx="3">
                  <c:v>75</c:v>
                </c:pt>
                <c:pt idx="4">
                  <c:v>100</c:v>
                </c:pt>
                <c:pt idx="5">
                  <c:v>125</c:v>
                </c:pt>
                <c:pt idx="6">
                  <c:v>150</c:v>
                </c:pt>
              </c:numCache>
            </c:numRef>
          </c:cat>
          <c:val>
            <c:numRef>
              <c:f>Sheet1!$N$17:$N$23</c:f>
              <c:numCache>
                <c:formatCode>General</c:formatCode>
                <c:ptCount val="7"/>
                <c:pt idx="0">
                  <c:v>16.170000000000002</c:v>
                </c:pt>
                <c:pt idx="1">
                  <c:v>16.399999999999999</c:v>
                </c:pt>
                <c:pt idx="2">
                  <c:v>16.420000000000002</c:v>
                </c:pt>
                <c:pt idx="3">
                  <c:v>16.43</c:v>
                </c:pt>
                <c:pt idx="4">
                  <c:v>16.440000000000001</c:v>
                </c:pt>
                <c:pt idx="5">
                  <c:v>16.46</c:v>
                </c:pt>
                <c:pt idx="6">
                  <c:v>16.48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6656768"/>
        <c:axId val="176657328"/>
      </c:lineChart>
      <c:catAx>
        <c:axId val="1766567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800"/>
                </a:pPr>
                <a:r>
                  <a:rPr lang="en-US" sz="800"/>
                  <a:t>Number of Nodes</a:t>
                </a:r>
              </a:p>
            </c:rich>
          </c:tx>
          <c:layout>
            <c:manualLayout>
              <c:xMode val="edge"/>
              <c:yMode val="edge"/>
              <c:x val="0.34605773966900621"/>
              <c:y val="0.7240606328249145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176657328"/>
        <c:crosses val="autoZero"/>
        <c:auto val="1"/>
        <c:lblAlgn val="ctr"/>
        <c:lblOffset val="100"/>
        <c:noMultiLvlLbl val="0"/>
      </c:catAx>
      <c:valAx>
        <c:axId val="1766573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17665676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1.2326656394453005E-2"/>
          <c:y val="0.79168536295976699"/>
          <c:w val="0.93749160272820031"/>
          <c:h val="0.14687735950814368"/>
        </c:manualLayout>
      </c:layout>
      <c:overlay val="0"/>
      <c:txPr>
        <a:bodyPr/>
        <a:lstStyle/>
        <a:p>
          <a:pPr>
            <a:defRPr sz="8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0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4599806026334403E-2"/>
          <c:y val="6.3342681479883506E-2"/>
          <c:w val="0.46268209688820211"/>
          <c:h val="0.59387444720094917"/>
        </c:manualLayout>
      </c:layout>
      <c:lineChart>
        <c:grouping val="standard"/>
        <c:varyColors val="0"/>
        <c:ser>
          <c:idx val="0"/>
          <c:order val="0"/>
          <c:tx>
            <c:strRef>
              <c:f>Sheet3!$C$30</c:f>
              <c:strCache>
                <c:ptCount val="1"/>
                <c:pt idx="0">
                  <c:v>1 receiver</c:v>
                </c:pt>
              </c:strCache>
            </c:strRef>
          </c:tx>
          <c:spPr>
            <a:ln w="15875" cap="rnd">
              <a:solidFill>
                <a:srgbClr val="C00000"/>
              </a:solidFill>
              <a:round/>
            </a:ln>
            <a:effectLst/>
          </c:spPr>
          <c:marker>
            <c:symbol val="diamond"/>
            <c:size val="3"/>
            <c:spPr>
              <a:solidFill>
                <a:srgbClr val="C00000"/>
              </a:solidFill>
              <a:ln w="9525">
                <a:solidFill>
                  <a:srgbClr val="C00000"/>
                </a:solidFill>
              </a:ln>
              <a:effectLst/>
            </c:spPr>
          </c:marker>
          <c:cat>
            <c:numRef>
              <c:f>Sheet3!$B$31:$B$37</c:f>
              <c:numCache>
                <c:formatCode>General</c:formatCode>
                <c:ptCount val="7"/>
                <c:pt idx="0">
                  <c:v>1</c:v>
                </c:pt>
                <c:pt idx="1">
                  <c:v>25</c:v>
                </c:pt>
                <c:pt idx="2">
                  <c:v>50</c:v>
                </c:pt>
                <c:pt idx="3">
                  <c:v>75</c:v>
                </c:pt>
                <c:pt idx="4">
                  <c:v>100</c:v>
                </c:pt>
                <c:pt idx="5">
                  <c:v>125</c:v>
                </c:pt>
                <c:pt idx="6">
                  <c:v>150</c:v>
                </c:pt>
              </c:numCache>
            </c:numRef>
          </c:cat>
          <c:val>
            <c:numRef>
              <c:f>Sheet3!$C$31:$C$37</c:f>
              <c:numCache>
                <c:formatCode>General</c:formatCode>
                <c:ptCount val="7"/>
                <c:pt idx="0">
                  <c:v>32.607999999999997</c:v>
                </c:pt>
                <c:pt idx="1">
                  <c:v>16.337</c:v>
                </c:pt>
                <c:pt idx="2">
                  <c:v>24.068000000000001</c:v>
                </c:pt>
                <c:pt idx="3">
                  <c:v>19.233333333333331</c:v>
                </c:pt>
                <c:pt idx="4">
                  <c:v>23.401666666666667</c:v>
                </c:pt>
                <c:pt idx="5">
                  <c:v>19.984666666666669</c:v>
                </c:pt>
                <c:pt idx="6">
                  <c:v>20.760666666666669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Sheet3!$D$30</c:f>
              <c:strCache>
                <c:ptCount val="1"/>
                <c:pt idx="0">
                  <c:v>#receivers = #nodes</c:v>
                </c:pt>
              </c:strCache>
            </c:strRef>
          </c:tx>
          <c:spPr>
            <a:ln w="15875" cap="rnd">
              <a:solidFill>
                <a:srgbClr val="C00000"/>
              </a:solidFill>
              <a:round/>
            </a:ln>
            <a:effectLst/>
          </c:spPr>
          <c:marker>
            <c:symbol val="triangle"/>
            <c:size val="3"/>
            <c:spPr>
              <a:solidFill>
                <a:srgbClr val="C00000"/>
              </a:solidFill>
              <a:ln w="9525">
                <a:solidFill>
                  <a:srgbClr val="C00000"/>
                </a:solidFill>
              </a:ln>
              <a:effectLst/>
            </c:spPr>
          </c:marker>
          <c:cat>
            <c:numRef>
              <c:f>Sheet3!$B$31:$B$37</c:f>
              <c:numCache>
                <c:formatCode>General</c:formatCode>
                <c:ptCount val="7"/>
                <c:pt idx="0">
                  <c:v>1</c:v>
                </c:pt>
                <c:pt idx="1">
                  <c:v>25</c:v>
                </c:pt>
                <c:pt idx="2">
                  <c:v>50</c:v>
                </c:pt>
                <c:pt idx="3">
                  <c:v>75</c:v>
                </c:pt>
                <c:pt idx="4">
                  <c:v>100</c:v>
                </c:pt>
                <c:pt idx="5">
                  <c:v>125</c:v>
                </c:pt>
                <c:pt idx="6">
                  <c:v>150</c:v>
                </c:pt>
              </c:numCache>
            </c:numRef>
          </c:cat>
          <c:val>
            <c:numRef>
              <c:f>Sheet3!$D$31:$D$33</c:f>
              <c:numCache>
                <c:formatCode>General</c:formatCode>
                <c:ptCount val="3"/>
                <c:pt idx="0">
                  <c:v>32.607999999999997</c:v>
                </c:pt>
                <c:pt idx="1">
                  <c:v>16.337</c:v>
                </c:pt>
                <c:pt idx="2">
                  <c:v>74.00333333333333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Sheet3!$E$30</c:f>
              <c:strCache>
                <c:ptCount val="1"/>
                <c:pt idx="0">
                  <c:v>#receivers = #cores (#nodes*8)</c:v>
                </c:pt>
              </c:strCache>
            </c:strRef>
          </c:tx>
          <c:spPr>
            <a:ln w="15875" cap="rnd">
              <a:solidFill>
                <a:srgbClr val="C00000"/>
              </a:solidFill>
              <a:round/>
            </a:ln>
            <a:effectLst/>
          </c:spPr>
          <c:marker>
            <c:symbol val="circle"/>
            <c:size val="3"/>
            <c:spPr>
              <a:solidFill>
                <a:srgbClr val="C00000"/>
              </a:solidFill>
              <a:ln w="9525">
                <a:solidFill>
                  <a:srgbClr val="C00000"/>
                </a:solidFill>
              </a:ln>
              <a:effectLst/>
            </c:spPr>
          </c:marker>
          <c:cat>
            <c:numRef>
              <c:f>Sheet3!$B$31:$B$37</c:f>
              <c:numCache>
                <c:formatCode>General</c:formatCode>
                <c:ptCount val="7"/>
                <c:pt idx="0">
                  <c:v>1</c:v>
                </c:pt>
                <c:pt idx="1">
                  <c:v>25</c:v>
                </c:pt>
                <c:pt idx="2">
                  <c:v>50</c:v>
                </c:pt>
                <c:pt idx="3">
                  <c:v>75</c:v>
                </c:pt>
                <c:pt idx="4">
                  <c:v>100</c:v>
                </c:pt>
                <c:pt idx="5">
                  <c:v>125</c:v>
                </c:pt>
                <c:pt idx="6">
                  <c:v>150</c:v>
                </c:pt>
              </c:numCache>
            </c:numRef>
          </c:cat>
          <c:val>
            <c:numRef>
              <c:f>Sheet3!$E$31:$E$33</c:f>
              <c:numCache>
                <c:formatCode>General</c:formatCode>
                <c:ptCount val="3"/>
                <c:pt idx="0">
                  <c:v>32.607999999999997</c:v>
                </c:pt>
                <c:pt idx="1">
                  <c:v>21.468</c:v>
                </c:pt>
                <c:pt idx="2">
                  <c:v>76.119500000000002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Sheet3!$A$43</c:f>
              <c:strCache>
                <c:ptCount val="1"/>
                <c:pt idx="0">
                  <c:v>Twister Chain</c:v>
                </c:pt>
              </c:strCache>
            </c:strRef>
          </c:tx>
          <c:spPr>
            <a:ln w="15875" cap="rnd">
              <a:solidFill>
                <a:srgbClr val="0070C0"/>
              </a:solidFill>
              <a:round/>
            </a:ln>
            <a:effectLst/>
          </c:spPr>
          <c:marker>
            <c:symbol val="diamond"/>
            <c:size val="3"/>
            <c:spPr>
              <a:solidFill>
                <a:srgbClr val="0070C0"/>
              </a:solidFill>
              <a:ln w="9525">
                <a:solidFill>
                  <a:srgbClr val="0070C0"/>
                </a:solidFill>
              </a:ln>
              <a:effectLst/>
            </c:spPr>
          </c:marker>
          <c:val>
            <c:numRef>
              <c:f>Sheet3!$B$44:$B$50</c:f>
              <c:numCache>
                <c:formatCode>General</c:formatCode>
                <c:ptCount val="7"/>
                <c:pt idx="0">
                  <c:v>4.04</c:v>
                </c:pt>
                <c:pt idx="1">
                  <c:v>4.13</c:v>
                </c:pt>
                <c:pt idx="2">
                  <c:v>4.1500000000000004</c:v>
                </c:pt>
                <c:pt idx="3">
                  <c:v>4.16</c:v>
                </c:pt>
                <c:pt idx="4">
                  <c:v>4.18</c:v>
                </c:pt>
                <c:pt idx="5">
                  <c:v>4.2</c:v>
                </c:pt>
                <c:pt idx="6">
                  <c:v>4.2300000000000004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6661248"/>
        <c:axId val="176661808"/>
      </c:lineChart>
      <c:catAx>
        <c:axId val="17666124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8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800" b="1">
                    <a:solidFill>
                      <a:sysClr val="windowText" lastClr="000000"/>
                    </a:solidFill>
                  </a:rPr>
                  <a:t>Number of Nodes</a:t>
                </a:r>
              </a:p>
            </c:rich>
          </c:tx>
          <c:layout>
            <c:manualLayout>
              <c:xMode val="edge"/>
              <c:yMode val="edge"/>
              <c:x val="0.15853952655482947"/>
              <c:y val="0.72330296114334158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6661808"/>
        <c:crosses val="autoZero"/>
        <c:auto val="1"/>
        <c:lblAlgn val="ctr"/>
        <c:lblOffset val="100"/>
        <c:noMultiLvlLbl val="0"/>
      </c:catAx>
      <c:valAx>
        <c:axId val="1766618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bg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6661248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2.0159876936995814E-2"/>
          <c:y val="0.79287682789651293"/>
          <c:w val="0.55398064706797523"/>
          <c:h val="0.2028775181913738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377520954599817"/>
          <c:y val="6.6586668104843053E-2"/>
          <c:w val="0.85065406199726989"/>
          <c:h val="0.59311600594773051"/>
        </c:manualLayout>
      </c:layout>
      <c:lineChart>
        <c:grouping val="standard"/>
        <c:varyColors val="0"/>
        <c:ser>
          <c:idx val="3"/>
          <c:order val="0"/>
          <c:tx>
            <c:strRef>
              <c:f>Sheet1!$X$42</c:f>
              <c:strCache>
                <c:ptCount val="1"/>
                <c:pt idx="0">
                  <c:v>0.5GB</c:v>
                </c:pt>
              </c:strCache>
            </c:strRef>
          </c:tx>
          <c:spPr>
            <a:ln w="15875">
              <a:solidFill>
                <a:srgbClr val="0070C0"/>
              </a:solidFill>
            </a:ln>
          </c:spPr>
          <c:marker>
            <c:symbol val="diamond"/>
            <c:size val="3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val>
            <c:numRef>
              <c:f>Sheet1!$B$17:$B$23</c:f>
              <c:numCache>
                <c:formatCode>General</c:formatCode>
                <c:ptCount val="7"/>
                <c:pt idx="0">
                  <c:v>4.04</c:v>
                </c:pt>
                <c:pt idx="1">
                  <c:v>4.13</c:v>
                </c:pt>
                <c:pt idx="2">
                  <c:v>4.1500000000000004</c:v>
                </c:pt>
                <c:pt idx="3">
                  <c:v>4.16</c:v>
                </c:pt>
                <c:pt idx="4">
                  <c:v>4.18</c:v>
                </c:pt>
                <c:pt idx="5">
                  <c:v>4.2</c:v>
                </c:pt>
                <c:pt idx="6">
                  <c:v>4.2300000000000004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Sheet1!$X$43</c:f>
              <c:strCache>
                <c:ptCount val="1"/>
                <c:pt idx="0">
                  <c:v>0.5GB W/O TA</c:v>
                </c:pt>
              </c:strCache>
            </c:strRef>
          </c:tx>
          <c:spPr>
            <a:ln w="15875">
              <a:solidFill>
                <a:srgbClr val="C00000"/>
              </a:solidFill>
            </a:ln>
          </c:spPr>
          <c:marker>
            <c:symbol val="diamond"/>
            <c:size val="3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numRef>
              <c:f>Sheet1!$A$17:$A$23</c:f>
              <c:numCache>
                <c:formatCode>General</c:formatCode>
                <c:ptCount val="7"/>
                <c:pt idx="0">
                  <c:v>1</c:v>
                </c:pt>
                <c:pt idx="1">
                  <c:v>25</c:v>
                </c:pt>
                <c:pt idx="2">
                  <c:v>50</c:v>
                </c:pt>
                <c:pt idx="3">
                  <c:v>75</c:v>
                </c:pt>
                <c:pt idx="4">
                  <c:v>100</c:v>
                </c:pt>
                <c:pt idx="5">
                  <c:v>125</c:v>
                </c:pt>
                <c:pt idx="6">
                  <c:v>150</c:v>
                </c:pt>
              </c:numCache>
            </c:numRef>
          </c:cat>
          <c:val>
            <c:numRef>
              <c:f>Sheet1!$F$17:$F$23</c:f>
              <c:numCache>
                <c:formatCode>General</c:formatCode>
                <c:ptCount val="7"/>
                <c:pt idx="0">
                  <c:v>4.04</c:v>
                </c:pt>
                <c:pt idx="1">
                  <c:v>4.13</c:v>
                </c:pt>
                <c:pt idx="2">
                  <c:v>22.9</c:v>
                </c:pt>
                <c:pt idx="3">
                  <c:v>23.98</c:v>
                </c:pt>
                <c:pt idx="4">
                  <c:v>21.7</c:v>
                </c:pt>
                <c:pt idx="5">
                  <c:v>22.91</c:v>
                </c:pt>
                <c:pt idx="6">
                  <c:v>21.91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Sheet1!$X$44</c:f>
              <c:strCache>
                <c:ptCount val="1"/>
                <c:pt idx="0">
                  <c:v>1GB</c:v>
                </c:pt>
              </c:strCache>
            </c:strRef>
          </c:tx>
          <c:spPr>
            <a:ln w="15875">
              <a:solidFill>
                <a:srgbClr val="0070C0"/>
              </a:solidFill>
            </a:ln>
          </c:spPr>
          <c:marker>
            <c:symbol val="square"/>
            <c:size val="3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val>
            <c:numRef>
              <c:f>Sheet1!$H$17:$H$23</c:f>
              <c:numCache>
                <c:formatCode>General</c:formatCode>
                <c:ptCount val="7"/>
                <c:pt idx="0">
                  <c:v>8.09</c:v>
                </c:pt>
                <c:pt idx="1">
                  <c:v>8.2200000000000006</c:v>
                </c:pt>
                <c:pt idx="2">
                  <c:v>8.24</c:v>
                </c:pt>
                <c:pt idx="3">
                  <c:v>8.2799999999999994</c:v>
                </c:pt>
                <c:pt idx="4">
                  <c:v>8.2799999999999994</c:v>
                </c:pt>
                <c:pt idx="5">
                  <c:v>8.2899999999999991</c:v>
                </c:pt>
                <c:pt idx="6">
                  <c:v>8.3000000000000007</c:v>
                </c:pt>
              </c:numCache>
            </c:numRef>
          </c:val>
          <c:smooth val="0"/>
        </c:ser>
        <c:ser>
          <c:idx val="1"/>
          <c:order val="3"/>
          <c:tx>
            <c:strRef>
              <c:f>Sheet1!$X$45</c:f>
              <c:strCache>
                <c:ptCount val="1"/>
                <c:pt idx="0">
                  <c:v>1GB W/O TA</c:v>
                </c:pt>
              </c:strCache>
            </c:strRef>
          </c:tx>
          <c:spPr>
            <a:ln w="15875">
              <a:solidFill>
                <a:srgbClr val="C00000"/>
              </a:solidFill>
            </a:ln>
          </c:spPr>
          <c:marker>
            <c:symbol val="square"/>
            <c:size val="3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numRef>
              <c:f>Sheet1!$A$17:$A$23</c:f>
              <c:numCache>
                <c:formatCode>General</c:formatCode>
                <c:ptCount val="7"/>
                <c:pt idx="0">
                  <c:v>1</c:v>
                </c:pt>
                <c:pt idx="1">
                  <c:v>25</c:v>
                </c:pt>
                <c:pt idx="2">
                  <c:v>50</c:v>
                </c:pt>
                <c:pt idx="3">
                  <c:v>75</c:v>
                </c:pt>
                <c:pt idx="4">
                  <c:v>100</c:v>
                </c:pt>
                <c:pt idx="5">
                  <c:v>125</c:v>
                </c:pt>
                <c:pt idx="6">
                  <c:v>150</c:v>
                </c:pt>
              </c:numCache>
            </c:numRef>
          </c:cat>
          <c:val>
            <c:numRef>
              <c:f>Sheet1!$L$17:$L$23</c:f>
              <c:numCache>
                <c:formatCode>General</c:formatCode>
                <c:ptCount val="7"/>
                <c:pt idx="0">
                  <c:v>8.09</c:v>
                </c:pt>
                <c:pt idx="1">
                  <c:v>8.2200000000000006</c:v>
                </c:pt>
                <c:pt idx="2">
                  <c:v>27.06</c:v>
                </c:pt>
                <c:pt idx="3">
                  <c:v>48.58</c:v>
                </c:pt>
                <c:pt idx="4">
                  <c:v>46.13</c:v>
                </c:pt>
                <c:pt idx="5">
                  <c:v>46.56</c:v>
                </c:pt>
                <c:pt idx="6">
                  <c:v>46.11</c:v>
                </c:pt>
              </c:numCache>
            </c:numRef>
          </c:val>
          <c:smooth val="0"/>
        </c:ser>
        <c:ser>
          <c:idx val="5"/>
          <c:order val="4"/>
          <c:tx>
            <c:strRef>
              <c:f>Sheet1!$X$46</c:f>
              <c:strCache>
                <c:ptCount val="1"/>
                <c:pt idx="0">
                  <c:v>2GB</c:v>
                </c:pt>
              </c:strCache>
            </c:strRef>
          </c:tx>
          <c:spPr>
            <a:ln w="15875">
              <a:solidFill>
                <a:srgbClr val="0070C0"/>
              </a:solidFill>
            </a:ln>
          </c:spPr>
          <c:marker>
            <c:symbol val="triangle"/>
            <c:size val="3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val>
            <c:numRef>
              <c:f>Sheet1!$N$17:$N$23</c:f>
              <c:numCache>
                <c:formatCode>General</c:formatCode>
                <c:ptCount val="7"/>
                <c:pt idx="0">
                  <c:v>16.170000000000002</c:v>
                </c:pt>
                <c:pt idx="1">
                  <c:v>16.399999999999999</c:v>
                </c:pt>
                <c:pt idx="2">
                  <c:v>16.420000000000002</c:v>
                </c:pt>
                <c:pt idx="3">
                  <c:v>16.43</c:v>
                </c:pt>
                <c:pt idx="4">
                  <c:v>16.440000000000001</c:v>
                </c:pt>
                <c:pt idx="5">
                  <c:v>16.46</c:v>
                </c:pt>
                <c:pt idx="6">
                  <c:v>16.48</c:v>
                </c:pt>
              </c:numCache>
            </c:numRef>
          </c:val>
          <c:smooth val="0"/>
        </c:ser>
        <c:ser>
          <c:idx val="2"/>
          <c:order val="5"/>
          <c:tx>
            <c:strRef>
              <c:f>Sheet1!$X$47</c:f>
              <c:strCache>
                <c:ptCount val="1"/>
                <c:pt idx="0">
                  <c:v>2GB W/O TA</c:v>
                </c:pt>
              </c:strCache>
            </c:strRef>
          </c:tx>
          <c:spPr>
            <a:ln w="15875">
              <a:solidFill>
                <a:srgbClr val="C00000"/>
              </a:solidFill>
            </a:ln>
          </c:spPr>
          <c:marker>
            <c:symbol val="triangle"/>
            <c:size val="3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numRef>
              <c:f>Sheet1!$A$17:$A$23</c:f>
              <c:numCache>
                <c:formatCode>General</c:formatCode>
                <c:ptCount val="7"/>
                <c:pt idx="0">
                  <c:v>1</c:v>
                </c:pt>
                <c:pt idx="1">
                  <c:v>25</c:v>
                </c:pt>
                <c:pt idx="2">
                  <c:v>50</c:v>
                </c:pt>
                <c:pt idx="3">
                  <c:v>75</c:v>
                </c:pt>
                <c:pt idx="4">
                  <c:v>100</c:v>
                </c:pt>
                <c:pt idx="5">
                  <c:v>125</c:v>
                </c:pt>
                <c:pt idx="6">
                  <c:v>150</c:v>
                </c:pt>
              </c:numCache>
            </c:numRef>
          </c:cat>
          <c:val>
            <c:numRef>
              <c:f>Sheet1!$R$17:$R$23</c:f>
              <c:numCache>
                <c:formatCode>General</c:formatCode>
                <c:ptCount val="7"/>
                <c:pt idx="0">
                  <c:v>16.170000000000002</c:v>
                </c:pt>
                <c:pt idx="1">
                  <c:v>16.399999999999999</c:v>
                </c:pt>
                <c:pt idx="2">
                  <c:v>53.33</c:v>
                </c:pt>
                <c:pt idx="3">
                  <c:v>95.22</c:v>
                </c:pt>
                <c:pt idx="4">
                  <c:v>93</c:v>
                </c:pt>
                <c:pt idx="5">
                  <c:v>92.78</c:v>
                </c:pt>
                <c:pt idx="6">
                  <c:v>90.17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6666848"/>
        <c:axId val="176667408"/>
      </c:lineChart>
      <c:catAx>
        <c:axId val="1766668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800"/>
                </a:pPr>
                <a:r>
                  <a:rPr lang="en-US" sz="800"/>
                  <a:t>Number of Nodes</a:t>
                </a:r>
              </a:p>
            </c:rich>
          </c:tx>
          <c:layout>
            <c:manualLayout>
              <c:xMode val="edge"/>
              <c:yMode val="edge"/>
              <c:x val="0.31548589323448517"/>
              <c:y val="0.7325451521184780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176667408"/>
        <c:crosses val="autoZero"/>
        <c:auto val="1"/>
        <c:lblAlgn val="ctr"/>
        <c:lblOffset val="100"/>
        <c:noMultiLvlLbl val="0"/>
      </c:catAx>
      <c:valAx>
        <c:axId val="1766674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17666684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4.514853655614795E-2"/>
          <c:y val="0.81922828425386451"/>
          <c:w val="0.91154396248477731"/>
          <c:h val="0.15226396376374954"/>
        </c:manualLayout>
      </c:layout>
      <c:overlay val="0"/>
      <c:txPr>
        <a:bodyPr/>
        <a:lstStyle/>
        <a:p>
          <a:pPr>
            <a:defRPr sz="8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K-Means</a:t>
            </a:r>
            <a:r>
              <a:rPr lang="en-US" baseline="0"/>
              <a:t> Clustering </a:t>
            </a:r>
            <a:r>
              <a:rPr lang="en-US"/>
              <a:t>Harp</a:t>
            </a:r>
            <a:r>
              <a:rPr lang="en-US" baseline="0"/>
              <a:t> v.s. Hadoop on Madrid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3"/>
          <c:order val="0"/>
          <c:tx>
            <c:v>Hadoop 24 cores</c:v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Madrid!$B$176:$D$176</c:f>
              <c:strCache>
                <c:ptCount val="3"/>
                <c:pt idx="0">
                  <c:v>100m 500</c:v>
                </c:pt>
                <c:pt idx="1">
                  <c:v>10m 5k</c:v>
                </c:pt>
                <c:pt idx="2">
                  <c:v>1m 50k</c:v>
                </c:pt>
              </c:strCache>
            </c:strRef>
          </c:cat>
          <c:val>
            <c:numRef>
              <c:f>Madrid!$B$181:$D$181</c:f>
              <c:numCache>
                <c:formatCode>General</c:formatCode>
                <c:ptCount val="3"/>
                <c:pt idx="0">
                  <c:v>797.69600000000003</c:v>
                </c:pt>
                <c:pt idx="1">
                  <c:v>543.14800000000002</c:v>
                </c:pt>
                <c:pt idx="2">
                  <c:v>1499.7149999999999</c:v>
                </c:pt>
              </c:numCache>
            </c:numRef>
          </c:val>
        </c:ser>
        <c:ser>
          <c:idx val="0"/>
          <c:order val="1"/>
          <c:tx>
            <c:v>Harp 24 cores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Madrid!$B$176:$D$176</c:f>
              <c:strCache>
                <c:ptCount val="3"/>
                <c:pt idx="0">
                  <c:v>100m 500</c:v>
                </c:pt>
                <c:pt idx="1">
                  <c:v>10m 5k</c:v>
                </c:pt>
                <c:pt idx="2">
                  <c:v>1m 50k</c:v>
                </c:pt>
              </c:strCache>
            </c:strRef>
          </c:cat>
          <c:val>
            <c:numRef>
              <c:f>Madrid!$B$177:$D$177</c:f>
              <c:numCache>
                <c:formatCode>General</c:formatCode>
                <c:ptCount val="3"/>
                <c:pt idx="0">
                  <c:v>382.37200000000001</c:v>
                </c:pt>
                <c:pt idx="1">
                  <c:v>323.60300000000001</c:v>
                </c:pt>
                <c:pt idx="2">
                  <c:v>311.19400000000002</c:v>
                </c:pt>
              </c:numCache>
            </c:numRef>
          </c:val>
        </c:ser>
        <c:ser>
          <c:idx val="4"/>
          <c:order val="2"/>
          <c:tx>
            <c:v>Hadoop 48 cores</c:v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Madrid!$B$176:$D$176</c:f>
              <c:strCache>
                <c:ptCount val="3"/>
                <c:pt idx="0">
                  <c:v>100m 500</c:v>
                </c:pt>
                <c:pt idx="1">
                  <c:v>10m 5k</c:v>
                </c:pt>
                <c:pt idx="2">
                  <c:v>1m 50k</c:v>
                </c:pt>
              </c:strCache>
            </c:strRef>
          </c:cat>
          <c:val>
            <c:numRef>
              <c:f>Madrid!$B$182:$D$182</c:f>
              <c:numCache>
                <c:formatCode>General</c:formatCode>
                <c:ptCount val="3"/>
                <c:pt idx="0">
                  <c:v>458.512</c:v>
                </c:pt>
                <c:pt idx="1">
                  <c:v>407.40199999999999</c:v>
                </c:pt>
                <c:pt idx="2">
                  <c:v>916.95699999999999</c:v>
                </c:pt>
              </c:numCache>
            </c:numRef>
          </c:val>
        </c:ser>
        <c:ser>
          <c:idx val="1"/>
          <c:order val="3"/>
          <c:tx>
            <c:v>Harp 48 cores</c:v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Madrid!$B$176:$D$176</c:f>
              <c:strCache>
                <c:ptCount val="3"/>
                <c:pt idx="0">
                  <c:v>100m 500</c:v>
                </c:pt>
                <c:pt idx="1">
                  <c:v>10m 5k</c:v>
                </c:pt>
                <c:pt idx="2">
                  <c:v>1m 50k</c:v>
                </c:pt>
              </c:strCache>
            </c:strRef>
          </c:cat>
          <c:val>
            <c:numRef>
              <c:f>Madrid!$B$178:$D$178</c:f>
              <c:numCache>
                <c:formatCode>General</c:formatCode>
                <c:ptCount val="3"/>
                <c:pt idx="0">
                  <c:v>188.99100000000001</c:v>
                </c:pt>
                <c:pt idx="1">
                  <c:v>169.215</c:v>
                </c:pt>
                <c:pt idx="2">
                  <c:v>168.91300000000001</c:v>
                </c:pt>
              </c:numCache>
            </c:numRef>
          </c:val>
        </c:ser>
        <c:ser>
          <c:idx val="5"/>
          <c:order val="4"/>
          <c:tx>
            <c:v>Hadoop 96 cores</c:v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Madrid!$B$176:$D$176</c:f>
              <c:strCache>
                <c:ptCount val="3"/>
                <c:pt idx="0">
                  <c:v>100m 500</c:v>
                </c:pt>
                <c:pt idx="1">
                  <c:v>10m 5k</c:v>
                </c:pt>
                <c:pt idx="2">
                  <c:v>1m 50k</c:v>
                </c:pt>
              </c:strCache>
            </c:strRef>
          </c:cat>
          <c:val>
            <c:numRef>
              <c:f>Madrid!$B$183:$D$183</c:f>
              <c:numCache>
                <c:formatCode>General</c:formatCode>
                <c:ptCount val="3"/>
                <c:pt idx="0">
                  <c:v>371.04899999999998</c:v>
                </c:pt>
                <c:pt idx="1">
                  <c:v>347.39800000000002</c:v>
                </c:pt>
                <c:pt idx="2">
                  <c:v>605.03200000000004</c:v>
                </c:pt>
              </c:numCache>
            </c:numRef>
          </c:val>
        </c:ser>
        <c:ser>
          <c:idx val="2"/>
          <c:order val="5"/>
          <c:tx>
            <c:v>Harp 96 cores</c:v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Madrid!$B$176:$D$176</c:f>
              <c:strCache>
                <c:ptCount val="3"/>
                <c:pt idx="0">
                  <c:v>100m 500</c:v>
                </c:pt>
                <c:pt idx="1">
                  <c:v>10m 5k</c:v>
                </c:pt>
                <c:pt idx="2">
                  <c:v>1m 50k</c:v>
                </c:pt>
              </c:strCache>
            </c:strRef>
          </c:cat>
          <c:val>
            <c:numRef>
              <c:f>Madrid!$B$179:$D$179</c:f>
              <c:numCache>
                <c:formatCode>General</c:formatCode>
                <c:ptCount val="3"/>
                <c:pt idx="0">
                  <c:v>113.946</c:v>
                </c:pt>
                <c:pt idx="1">
                  <c:v>96.465000000000003</c:v>
                </c:pt>
                <c:pt idx="2">
                  <c:v>94.721999999999994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76672448"/>
        <c:axId val="176244224"/>
      </c:barChart>
      <c:catAx>
        <c:axId val="17667244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Problem Size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6244224"/>
        <c:crosses val="autoZero"/>
        <c:auto val="1"/>
        <c:lblAlgn val="ctr"/>
        <c:lblOffset val="100"/>
        <c:noMultiLvlLbl val="0"/>
      </c:catAx>
      <c:valAx>
        <c:axId val="176244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Execution Time (s)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6672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4297413437794562E-2"/>
          <c:y val="0.85483781320503816"/>
          <c:w val="0.88733598787179369"/>
          <c:h val="0.1223917883129883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Execution </a:t>
            </a:r>
            <a:r>
              <a:rPr lang="en-US" dirty="0" smtClean="0"/>
              <a:t>Time of 100k Problem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Sheet4!$A$1</c:f>
              <c:strCache>
                <c:ptCount val="1"/>
                <c:pt idx="0">
                  <c:v>4096 partitions (32 cores per node)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(Sheet4!$C$16:$C$19,Sheet4!$C$21)</c:f>
              <c:numCache>
                <c:formatCode>General</c:formatCode>
                <c:ptCount val="5"/>
                <c:pt idx="0">
                  <c:v>8</c:v>
                </c:pt>
                <c:pt idx="1">
                  <c:v>16</c:v>
                </c:pt>
                <c:pt idx="2">
                  <c:v>32</c:v>
                </c:pt>
                <c:pt idx="3">
                  <c:v>64</c:v>
                </c:pt>
                <c:pt idx="4">
                  <c:v>128</c:v>
                </c:pt>
              </c:numCache>
            </c:numRef>
          </c:xVal>
          <c:yVal>
            <c:numRef>
              <c:f>(Sheet4!$E$16:$E$19,Sheet4!$E$21)</c:f>
              <c:numCache>
                <c:formatCode>General</c:formatCode>
                <c:ptCount val="5"/>
                <c:pt idx="0">
                  <c:v>2580.326</c:v>
                </c:pt>
                <c:pt idx="1">
                  <c:v>1627.1289999999999</c:v>
                </c:pt>
                <c:pt idx="2">
                  <c:v>909.74900000000002</c:v>
                </c:pt>
                <c:pt idx="3">
                  <c:v>549.55499999999995</c:v>
                </c:pt>
                <c:pt idx="4">
                  <c:v>327.125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74035328"/>
        <c:axId val="176247584"/>
      </c:scatterChart>
      <c:valAx>
        <c:axId val="27403532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Number of Nodes </a:t>
                </a:r>
                <a:r>
                  <a:rPr lang="en-US" dirty="0" smtClean="0"/>
                  <a:t>(8, 16, 32, 64, 128 nodes,</a:t>
                </a:r>
                <a:r>
                  <a:rPr lang="en-US" baseline="0" dirty="0" smtClean="0"/>
                  <a:t> </a:t>
                </a:r>
                <a:r>
                  <a:rPr lang="en-US" dirty="0" smtClean="0"/>
                  <a:t>32</a:t>
                </a:r>
                <a:r>
                  <a:rPr lang="en-US" baseline="0" dirty="0" smtClean="0"/>
                  <a:t> cores per node</a:t>
                </a:r>
                <a:r>
                  <a:rPr lang="en-US" dirty="0" smtClean="0"/>
                  <a:t>)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6247584"/>
        <c:crosses val="autoZero"/>
        <c:crossBetween val="midCat"/>
      </c:valAx>
      <c:valAx>
        <c:axId val="176247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Execution Time (Seconds)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403532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Parallel</a:t>
            </a:r>
            <a:r>
              <a:rPr lang="en-US" baseline="0" dirty="0"/>
              <a:t> </a:t>
            </a:r>
            <a:r>
              <a:rPr lang="en-US" baseline="0" dirty="0" smtClean="0"/>
              <a:t>Efficiency (Based On 8Nodes and 256 Cores)</a:t>
            </a:r>
            <a:endParaRPr lang="en-US" baseline="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Sheet4!$A$1</c:f>
              <c:strCache>
                <c:ptCount val="1"/>
                <c:pt idx="0">
                  <c:v>4096 partitions (32 cores per node)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(Sheet4!$C$16:$C$19,Sheet4!$C$21)</c:f>
              <c:numCache>
                <c:formatCode>General</c:formatCode>
                <c:ptCount val="5"/>
                <c:pt idx="0">
                  <c:v>8</c:v>
                </c:pt>
                <c:pt idx="1">
                  <c:v>16</c:v>
                </c:pt>
                <c:pt idx="2">
                  <c:v>32</c:v>
                </c:pt>
                <c:pt idx="3">
                  <c:v>64</c:v>
                </c:pt>
                <c:pt idx="4">
                  <c:v>128</c:v>
                </c:pt>
              </c:numCache>
            </c:numRef>
          </c:xVal>
          <c:yVal>
            <c:numRef>
              <c:f>(Sheet4!$F$16:$F$19,Sheet4!$F$21)</c:f>
              <c:numCache>
                <c:formatCode>General</c:formatCode>
                <c:ptCount val="5"/>
                <c:pt idx="0">
                  <c:v>1</c:v>
                </c:pt>
                <c:pt idx="1">
                  <c:v>0.79290763055664304</c:v>
                </c:pt>
                <c:pt idx="2">
                  <c:v>0.70907634963050248</c:v>
                </c:pt>
                <c:pt idx="3">
                  <c:v>0.58691259291608666</c:v>
                </c:pt>
                <c:pt idx="4">
                  <c:v>0.49299312189529998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6249824"/>
        <c:axId val="176250384"/>
      </c:scatterChart>
      <c:valAx>
        <c:axId val="1762498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Number of Nodes (8, 16,</a:t>
                </a:r>
                <a:r>
                  <a:rPr lang="en-US" baseline="0" dirty="0"/>
                  <a:t> 32, 64, </a:t>
                </a:r>
                <a:r>
                  <a:rPr lang="en-US" baseline="0" dirty="0" smtClean="0"/>
                  <a:t>128 nodes)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6250384"/>
        <c:crosses val="autoZero"/>
        <c:crossBetween val="midCat"/>
      </c:valAx>
      <c:valAx>
        <c:axId val="176250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624982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Scaling Problem Size on 128 nodes with 4096 cores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Sheet4!$A$52</c:f>
              <c:strCache>
                <c:ptCount val="1"/>
                <c:pt idx="0">
                  <c:v>Problem Size scaling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Sheet4!$F$53:$F$55</c:f>
              <c:numCache>
                <c:formatCode>General</c:formatCode>
                <c:ptCount val="3"/>
                <c:pt idx="0">
                  <c:v>100000</c:v>
                </c:pt>
                <c:pt idx="1">
                  <c:v>200000</c:v>
                </c:pt>
                <c:pt idx="2">
                  <c:v>300000</c:v>
                </c:pt>
              </c:numCache>
            </c:numRef>
          </c:cat>
          <c:val>
            <c:numRef>
              <c:f>Sheet4!$E$53:$E$55</c:f>
              <c:numCache>
                <c:formatCode>General</c:formatCode>
                <c:ptCount val="3"/>
                <c:pt idx="0">
                  <c:v>368.38600000000002</c:v>
                </c:pt>
                <c:pt idx="1">
                  <c:v>1643.0809999999999</c:v>
                </c:pt>
                <c:pt idx="2">
                  <c:v>2877.7570000000001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76252624"/>
        <c:axId val="176253184"/>
      </c:barChart>
      <c:catAx>
        <c:axId val="17625262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Problem Size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6253184"/>
        <c:crosses val="autoZero"/>
        <c:auto val="1"/>
        <c:lblAlgn val="ctr"/>
        <c:lblOffset val="100"/>
        <c:noMultiLvlLbl val="1"/>
      </c:catAx>
      <c:valAx>
        <c:axId val="1762531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Execution Time (Seconds)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62526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FD254D-D6A8-4F03-A6BD-994C16793977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DB927-EBE1-49E2-8934-5881B376E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7055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DB927-EBE1-49E2-8934-5881B376EE2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9985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DB927-EBE1-49E2-8934-5881B376EE2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1558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DB927-EBE1-49E2-8934-5881B376EE2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046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E3A34-B20B-451B-B175-FE094DA890F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0873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DB927-EBE1-49E2-8934-5881B376EE2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234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057C8-AE86-4A66-AD79-F51463DE1131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463E7-BDF3-4BFB-9D4C-13A8376AC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202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057C8-AE86-4A66-AD79-F51463DE1131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463E7-BDF3-4BFB-9D4C-13A8376AC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428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057C8-AE86-4A66-AD79-F51463DE1131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463E7-BDF3-4BFB-9D4C-13A8376AC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198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057C8-AE86-4A66-AD79-F51463DE1131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463E7-BDF3-4BFB-9D4C-13A8376AC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55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057C8-AE86-4A66-AD79-F51463DE1131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463E7-BDF3-4BFB-9D4C-13A8376AC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227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057C8-AE86-4A66-AD79-F51463DE1131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463E7-BDF3-4BFB-9D4C-13A8376AC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085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057C8-AE86-4A66-AD79-F51463DE1131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463E7-BDF3-4BFB-9D4C-13A8376AC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290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057C8-AE86-4A66-AD79-F51463DE1131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463E7-BDF3-4BFB-9D4C-13A8376AC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653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057C8-AE86-4A66-AD79-F51463DE1131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463E7-BDF3-4BFB-9D4C-13A8376AC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574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057C8-AE86-4A66-AD79-F51463DE1131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463E7-BDF3-4BFB-9D4C-13A8376AC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758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057C8-AE86-4A66-AD79-F51463DE1131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463E7-BDF3-4BFB-9D4C-13A8376AC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348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057C8-AE86-4A66-AD79-F51463DE1131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463E7-BDF3-4BFB-9D4C-13A8376AC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552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code.google.com/p/haloop/" TargetMode="External"/><Relationship Id="rId2" Type="http://schemas.openxmlformats.org/officeDocument/2006/relationships/hyperlink" Target="http://www.iterativemapreduce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research.microsoft.com/en-us/collaboration/tools/dryad.aspx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spark.apache.org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giraph.apache.org/" TargetMode="External"/><Relationship Id="rId2" Type="http://schemas.openxmlformats.org/officeDocument/2006/relationships/hyperlink" Target="https://hama.apache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hyperlink" Target="https://www.facebook.com/notes/facebook-engineering/scaling-apache-giraph-to-a-trillion-edges/10151617006153920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graphlab.org/projects/index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hyperlink" Target="http://graphlab.org/resources/publications.html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amplab.cs.berkeley.edu/publication/graphx-grades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s://github.com/jessezbj/harp-project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kb.iu.edu/data/bcqt.html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spark.apache.org/mllib/" TargetMode="External"/><Relationship Id="rId2" Type="http://schemas.openxmlformats.org/officeDocument/2006/relationships/hyperlink" Target="https://mahout.apache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hyperlink" Target="http://graphlab.org/projects/toolkits.html" TargetMode="Externa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hyperlink" Target="https://pig.apache.org/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shark.cs.berkeley.edu/" TargetMode="External"/><Relationship Id="rId2" Type="http://schemas.openxmlformats.org/officeDocument/2006/relationships/hyperlink" Target="https://hive.apache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g"/><Relationship Id="rId4" Type="http://schemas.openxmlformats.org/officeDocument/2006/relationships/hyperlink" Target="http://mrql.incubator.apache.org/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incubator.apache.org/drill/index.html" TargetMode="External"/><Relationship Id="rId2" Type="http://schemas.openxmlformats.org/officeDocument/2006/relationships/hyperlink" Target="http://tez.incubator.apache.org/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storm.incubator.apache.org/" TargetMode="External"/><Relationship Id="rId2" Type="http://schemas.openxmlformats.org/officeDocument/2006/relationships/hyperlink" Target="http://incubator.apache.org/s4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samza.incubator.apache.org/" TargetMode="External"/><Relationship Id="rId4" Type="http://schemas.openxmlformats.org/officeDocument/2006/relationships/hyperlink" Target="https://spark.incubator.apache.org/streaming/" TargetMode="Externa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ef-project.org/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pen-mpi.org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developer.yahoo.com/hadoop/tutorial/" TargetMode="External"/><Relationship Id="rId2" Type="http://schemas.openxmlformats.org/officeDocument/2006/relationships/hyperlink" Target="http://hadoop.apache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Brief Introduction of Existing Big Data Tools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 err="1" smtClean="0"/>
              <a:t>Bingjing</a:t>
            </a:r>
            <a:r>
              <a:rPr lang="en-US" dirty="0" smtClean="0"/>
              <a:t> Zhang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190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Iterative </a:t>
            </a:r>
            <a:r>
              <a:rPr lang="en-US" dirty="0" err="1" smtClean="0"/>
              <a:t>MapReduce</a:t>
            </a:r>
            <a:r>
              <a:rPr lang="en-US" dirty="0" smtClean="0"/>
              <a:t> Model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 smtClean="0"/>
                  <a:t>Twister (2010)</a:t>
                </a:r>
              </a:p>
              <a:p>
                <a:pPr lvl="1"/>
                <a:r>
                  <a:rPr lang="en-US" dirty="0" err="1" smtClean="0"/>
                  <a:t>Jaliya</a:t>
                </a:r>
                <a:r>
                  <a:rPr lang="en-US" dirty="0" smtClean="0"/>
                  <a:t> </a:t>
                </a:r>
                <a:r>
                  <a:rPr lang="en-US" dirty="0" err="1"/>
                  <a:t>Ekanayake</a:t>
                </a:r>
                <a:r>
                  <a:rPr lang="en-US" dirty="0"/>
                  <a:t> et al. Twister: A Runtime for Iterative </a:t>
                </a:r>
                <a:r>
                  <a:rPr lang="en-US" dirty="0" err="1" smtClean="0"/>
                  <a:t>MapReduce</a:t>
                </a:r>
                <a:r>
                  <a:rPr lang="en-US" dirty="0"/>
                  <a:t>.</a:t>
                </a:r>
                <a:r>
                  <a:rPr lang="en-US" dirty="0" smtClean="0"/>
                  <a:t> HPDC workshop 2010.</a:t>
                </a:r>
              </a:p>
              <a:p>
                <a:pPr lvl="1"/>
                <a:r>
                  <a:rPr lang="en-US" dirty="0" smtClean="0">
                    <a:hlinkClick r:id="rId2"/>
                  </a:rPr>
                  <a:t>http</a:t>
                </a:r>
                <a:r>
                  <a:rPr lang="en-US" dirty="0">
                    <a:hlinkClick r:id="rId2"/>
                  </a:rPr>
                  <a:t>://www.iterativemapreduce.org</a:t>
                </a:r>
                <a:r>
                  <a:rPr lang="en-US" dirty="0" smtClean="0">
                    <a:hlinkClick r:id="rId2"/>
                  </a:rPr>
                  <a:t>/</a:t>
                </a:r>
                <a:endParaRPr lang="en-US" dirty="0" smtClean="0"/>
              </a:p>
              <a:p>
                <a:pPr lvl="1"/>
                <a:r>
                  <a:rPr lang="en-US" dirty="0" smtClean="0"/>
                  <a:t>Simple collectives: broadcasting and aggregation.</a:t>
                </a: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r>
                  <a:rPr lang="en-US" dirty="0" err="1" smtClean="0"/>
                  <a:t>HaLoop</a:t>
                </a:r>
                <a:r>
                  <a:rPr lang="en-US" dirty="0" smtClean="0"/>
                  <a:t> (2010)</a:t>
                </a:r>
              </a:p>
              <a:p>
                <a:pPr lvl="1"/>
                <a:r>
                  <a:rPr lang="en-US" dirty="0" err="1" smtClean="0"/>
                  <a:t>Yingyi</a:t>
                </a:r>
                <a:r>
                  <a:rPr lang="en-US" dirty="0" smtClean="0"/>
                  <a:t> </a:t>
                </a:r>
                <a:r>
                  <a:rPr lang="en-US" dirty="0"/>
                  <a:t>Bu et al. </a:t>
                </a:r>
                <a:r>
                  <a:rPr lang="en-US" dirty="0" err="1"/>
                  <a:t>HaLoop</a:t>
                </a:r>
                <a:r>
                  <a:rPr lang="en-US" dirty="0"/>
                  <a:t>: Efficient Iterative Data Processing on Large </a:t>
                </a:r>
                <a:r>
                  <a:rPr lang="en-US" dirty="0" smtClean="0"/>
                  <a:t>clusters. VLDB</a:t>
                </a:r>
                <a:r>
                  <a:rPr lang="en-US" i="1" dirty="0" smtClean="0"/>
                  <a:t> </a:t>
                </a:r>
                <a:r>
                  <a:rPr lang="en-US" dirty="0" smtClean="0"/>
                  <a:t>2010.</a:t>
                </a:r>
                <a:endParaRPr lang="en-US" dirty="0"/>
              </a:p>
              <a:p>
                <a:pPr lvl="1"/>
                <a:r>
                  <a:rPr lang="en-US" dirty="0">
                    <a:hlinkClick r:id="rId3"/>
                  </a:rPr>
                  <a:t>http://code.google.com/p/haloop</a:t>
                </a:r>
                <a:r>
                  <a:rPr lang="en-US" dirty="0" smtClean="0">
                    <a:hlinkClick r:id="rId3"/>
                  </a:rPr>
                  <a:t>/</a:t>
                </a:r>
                <a:endParaRPr lang="en-US" dirty="0" smtClean="0"/>
              </a:p>
              <a:p>
                <a:pPr lvl="1"/>
                <a:r>
                  <a:rPr lang="en-US" dirty="0" smtClean="0"/>
                  <a:t>Programming model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𝑖</m:t>
                        </m:r>
                        <m:r>
                          <a:rPr lang="en-US" i="1">
                            <a:latin typeface="Cambria Math"/>
                          </a:rPr>
                          <m:t>+1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/>
                        <a:ea typeface="Cambria Math"/>
                      </a:rPr>
                      <m:t>∪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  <a:ea typeface="Cambria Math"/>
                          </a:rPr>
                          <m:t>⋈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𝐿</m:t>
                        </m:r>
                      </m:e>
                    </m:d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Loop-Aware </a:t>
                </a:r>
                <a:r>
                  <a:rPr lang="en-US" dirty="0"/>
                  <a:t>Task </a:t>
                </a:r>
                <a:r>
                  <a:rPr lang="en-US" dirty="0" smtClean="0"/>
                  <a:t>Scheduling</a:t>
                </a:r>
              </a:p>
              <a:p>
                <a:pPr lvl="1"/>
                <a:r>
                  <a:rPr lang="en-US" dirty="0"/>
                  <a:t>Caching </a:t>
                </a:r>
                <a:r>
                  <a:rPr lang="en-US" dirty="0" smtClean="0"/>
                  <a:t>and indexing for </a:t>
                </a:r>
                <a:r>
                  <a:rPr lang="en-US" dirty="0"/>
                  <a:t>Loop-Invariant </a:t>
                </a:r>
                <a:r>
                  <a:rPr lang="en-US" dirty="0" smtClean="0"/>
                  <a:t>Data on local disk</a:t>
                </a:r>
                <a:endParaRPr lang="en-US" dirty="0"/>
              </a:p>
              <a:p>
                <a:pPr lvl="1"/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4"/>
                <a:stretch>
                  <a:fillRect l="-928" t="-35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3723" y="1637878"/>
            <a:ext cx="1857192" cy="542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82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Twister Programming </a:t>
            </a:r>
            <a:r>
              <a:rPr lang="en-US" dirty="0"/>
              <a:t>M</a:t>
            </a:r>
            <a:r>
              <a:rPr lang="en-US" dirty="0" smtClean="0"/>
              <a:t>odel</a:t>
            </a:r>
            <a:endParaRPr lang="en-US" dirty="0"/>
          </a:p>
        </p:txBody>
      </p:sp>
      <p:grpSp>
        <p:nvGrpSpPr>
          <p:cNvPr id="367" name="Group 366"/>
          <p:cNvGrpSpPr/>
          <p:nvPr/>
        </p:nvGrpSpPr>
        <p:grpSpPr>
          <a:xfrm>
            <a:off x="2086708" y="1690687"/>
            <a:ext cx="8352692" cy="4737029"/>
            <a:chOff x="457200" y="1447800"/>
            <a:chExt cx="8305800" cy="5285937"/>
          </a:xfrm>
        </p:grpSpPr>
        <p:sp>
          <p:nvSpPr>
            <p:cNvPr id="368" name="AutoShape 3"/>
            <p:cNvSpPr>
              <a:spLocks noChangeArrowheads="1"/>
            </p:cNvSpPr>
            <p:nvPr/>
          </p:nvSpPr>
          <p:spPr bwMode="auto">
            <a:xfrm>
              <a:off x="851665" y="1548841"/>
              <a:ext cx="7758936" cy="1456885"/>
            </a:xfrm>
            <a:prstGeom prst="roundRect">
              <a:avLst>
                <a:gd name="adj" fmla="val 11204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B8CCE4"/>
                </a:gs>
              </a:gsLst>
              <a:lin ang="5400000" scaled="1"/>
            </a:gradFill>
            <a:ln w="12700">
              <a:solidFill>
                <a:srgbClr val="95B3D7"/>
              </a:solidFill>
              <a:round/>
              <a:headEnd/>
              <a:tailEnd/>
            </a:ln>
            <a:effectLst>
              <a:outerShdw dist="28398" dir="3806097" algn="ctr" rotWithShape="0">
                <a:srgbClr val="243F6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  <a:latin typeface="Candara" pitchFamily="34" charset="0"/>
              </a:endParaRPr>
            </a:p>
          </p:txBody>
        </p:sp>
        <p:sp>
          <p:nvSpPr>
            <p:cNvPr id="369" name="Text Box 4"/>
            <p:cNvSpPr txBox="1">
              <a:spLocks noChangeArrowheads="1"/>
            </p:cNvSpPr>
            <p:nvPr/>
          </p:nvSpPr>
          <p:spPr bwMode="auto">
            <a:xfrm>
              <a:off x="1291977" y="2077941"/>
              <a:ext cx="2251817" cy="364332"/>
            </a:xfrm>
            <a:prstGeom prst="rect">
              <a:avLst/>
            </a:prstGeom>
            <a:solidFill>
              <a:srgbClr val="DDD8C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n-US" sz="1600" b="1" dirty="0" err="1">
                  <a:solidFill>
                    <a:prstClr val="black"/>
                  </a:solidFill>
                  <a:latin typeface="Candara" pitchFamily="34" charset="0"/>
                  <a:cs typeface="Arial" pitchFamily="34" charset="0"/>
                </a:rPr>
                <a:t>configureMaps</a:t>
              </a:r>
              <a:r>
                <a:rPr lang="en-US" sz="1600" b="1" dirty="0">
                  <a:solidFill>
                    <a:prstClr val="black"/>
                  </a:solidFill>
                  <a:latin typeface="Candara" pitchFamily="34" charset="0"/>
                  <a:cs typeface="Arial" pitchFamily="34" charset="0"/>
                </a:rPr>
                <a:t>(…)</a:t>
              </a:r>
              <a:endParaRPr lang="en-US" sz="1600" dirty="0">
                <a:solidFill>
                  <a:prstClr val="black"/>
                </a:solidFill>
                <a:latin typeface="Candara" pitchFamily="34" charset="0"/>
                <a:cs typeface="Arial" pitchFamily="34" charset="0"/>
              </a:endParaRPr>
            </a:p>
          </p:txBody>
        </p:sp>
        <p:cxnSp>
          <p:nvCxnSpPr>
            <p:cNvPr id="370" name="AutoShape 5"/>
            <p:cNvCxnSpPr>
              <a:cxnSpLocks noChangeShapeType="1"/>
              <a:stCxn id="369" idx="3"/>
            </p:cNvCxnSpPr>
            <p:nvPr/>
          </p:nvCxnSpPr>
          <p:spPr bwMode="auto">
            <a:xfrm flipV="1">
              <a:off x="3543794" y="1993842"/>
              <a:ext cx="723406" cy="26626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371" name="Text Box 7"/>
            <p:cNvSpPr txBox="1">
              <a:spLocks noChangeArrowheads="1"/>
            </p:cNvSpPr>
            <p:nvPr/>
          </p:nvSpPr>
          <p:spPr bwMode="auto">
            <a:xfrm>
              <a:off x="1278835" y="2496881"/>
              <a:ext cx="2397095" cy="338820"/>
            </a:xfrm>
            <a:prstGeom prst="rect">
              <a:avLst/>
            </a:prstGeom>
            <a:solidFill>
              <a:srgbClr val="DDD8C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n-US" sz="1600" b="1" dirty="0" err="1">
                  <a:solidFill>
                    <a:prstClr val="black"/>
                  </a:solidFill>
                  <a:latin typeface="Candara" pitchFamily="34" charset="0"/>
                  <a:cs typeface="Arial" pitchFamily="34" charset="0"/>
                </a:rPr>
                <a:t>configureReduce</a:t>
              </a:r>
              <a:r>
                <a:rPr lang="en-US" sz="1600" b="1" dirty="0">
                  <a:solidFill>
                    <a:prstClr val="black"/>
                  </a:solidFill>
                  <a:latin typeface="Candara" pitchFamily="34" charset="0"/>
                  <a:cs typeface="Arial" pitchFamily="34" charset="0"/>
                </a:rPr>
                <a:t>(…)</a:t>
              </a:r>
              <a:endParaRPr lang="en-US" sz="1600" dirty="0">
                <a:solidFill>
                  <a:prstClr val="black"/>
                </a:solidFill>
                <a:latin typeface="Candara" pitchFamily="34" charset="0"/>
                <a:cs typeface="Arial" pitchFamily="34" charset="0"/>
              </a:endParaRPr>
            </a:p>
          </p:txBody>
        </p:sp>
        <p:cxnSp>
          <p:nvCxnSpPr>
            <p:cNvPr id="372" name="AutoShape 8"/>
            <p:cNvCxnSpPr>
              <a:cxnSpLocks noChangeShapeType="1"/>
              <a:stCxn id="371" idx="3"/>
            </p:cNvCxnSpPr>
            <p:nvPr/>
          </p:nvCxnSpPr>
          <p:spPr bwMode="auto">
            <a:xfrm flipV="1">
              <a:off x="3675930" y="2451920"/>
              <a:ext cx="591270" cy="21437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373" name="AutoShape 9"/>
            <p:cNvSpPr>
              <a:spLocks noChangeArrowheads="1"/>
            </p:cNvSpPr>
            <p:nvPr/>
          </p:nvSpPr>
          <p:spPr bwMode="auto">
            <a:xfrm>
              <a:off x="851665" y="3549315"/>
              <a:ext cx="7758936" cy="1977189"/>
            </a:xfrm>
            <a:prstGeom prst="roundRect">
              <a:avLst>
                <a:gd name="adj" fmla="val 7556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B8CCE4"/>
                </a:gs>
              </a:gsLst>
              <a:lin ang="5400000" scaled="1"/>
            </a:gradFill>
            <a:ln w="12700">
              <a:solidFill>
                <a:srgbClr val="95B3D7"/>
              </a:solidFill>
              <a:round/>
              <a:headEnd/>
              <a:tailEnd/>
            </a:ln>
            <a:effectLst>
              <a:outerShdw dist="28398" dir="3806097" algn="ctr" rotWithShape="0">
                <a:srgbClr val="243F6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  <a:latin typeface="Candara" pitchFamily="34" charset="0"/>
              </a:endParaRPr>
            </a:p>
          </p:txBody>
        </p:sp>
        <p:sp>
          <p:nvSpPr>
            <p:cNvPr id="374" name="Oval 10"/>
            <p:cNvSpPr>
              <a:spLocks noChangeArrowheads="1"/>
            </p:cNvSpPr>
            <p:nvPr/>
          </p:nvSpPr>
          <p:spPr bwMode="auto">
            <a:xfrm>
              <a:off x="5803674" y="4493414"/>
              <a:ext cx="256866" cy="250737"/>
            </a:xfrm>
            <a:prstGeom prst="ellipse">
              <a:avLst/>
            </a:prstGeom>
            <a:solidFill>
              <a:srgbClr val="00B0F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  <a:latin typeface="Candara" pitchFamily="34" charset="0"/>
              </a:endParaRPr>
            </a:p>
          </p:txBody>
        </p:sp>
        <p:sp>
          <p:nvSpPr>
            <p:cNvPr id="375" name="Oval 11"/>
            <p:cNvSpPr>
              <a:spLocks noChangeArrowheads="1"/>
            </p:cNvSpPr>
            <p:nvPr/>
          </p:nvSpPr>
          <p:spPr bwMode="auto">
            <a:xfrm>
              <a:off x="6389328" y="4493414"/>
              <a:ext cx="256866" cy="250737"/>
            </a:xfrm>
            <a:prstGeom prst="ellipse">
              <a:avLst/>
            </a:prstGeom>
            <a:solidFill>
              <a:srgbClr val="00B0F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  <a:latin typeface="Candara" pitchFamily="34" charset="0"/>
              </a:endParaRPr>
            </a:p>
          </p:txBody>
        </p:sp>
        <p:sp>
          <p:nvSpPr>
            <p:cNvPr id="376" name="Oval 12"/>
            <p:cNvSpPr>
              <a:spLocks noChangeArrowheads="1"/>
            </p:cNvSpPr>
            <p:nvPr/>
          </p:nvSpPr>
          <p:spPr bwMode="auto">
            <a:xfrm>
              <a:off x="5481050" y="3856928"/>
              <a:ext cx="256866" cy="250737"/>
            </a:xfrm>
            <a:prstGeom prst="ellipse">
              <a:avLst/>
            </a:prstGeom>
            <a:solidFill>
              <a:srgbClr val="92D05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  <a:latin typeface="Candara" pitchFamily="34" charset="0"/>
              </a:endParaRPr>
            </a:p>
          </p:txBody>
        </p:sp>
        <p:sp>
          <p:nvSpPr>
            <p:cNvPr id="377" name="Oval 13"/>
            <p:cNvSpPr>
              <a:spLocks noChangeArrowheads="1"/>
            </p:cNvSpPr>
            <p:nvPr/>
          </p:nvSpPr>
          <p:spPr bwMode="auto">
            <a:xfrm>
              <a:off x="7018135" y="4493414"/>
              <a:ext cx="256866" cy="250737"/>
            </a:xfrm>
            <a:prstGeom prst="ellipse">
              <a:avLst/>
            </a:prstGeom>
            <a:solidFill>
              <a:srgbClr val="00B0F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  <a:latin typeface="Candara" pitchFamily="34" charset="0"/>
              </a:endParaRPr>
            </a:p>
          </p:txBody>
        </p:sp>
        <p:sp>
          <p:nvSpPr>
            <p:cNvPr id="378" name="Oval 14"/>
            <p:cNvSpPr>
              <a:spLocks noChangeArrowheads="1"/>
            </p:cNvSpPr>
            <p:nvPr/>
          </p:nvSpPr>
          <p:spPr bwMode="auto">
            <a:xfrm>
              <a:off x="6060540" y="3856928"/>
              <a:ext cx="256866" cy="250737"/>
            </a:xfrm>
            <a:prstGeom prst="ellipse">
              <a:avLst/>
            </a:prstGeom>
            <a:solidFill>
              <a:srgbClr val="92D05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  <a:latin typeface="Candara" pitchFamily="34" charset="0"/>
              </a:endParaRPr>
            </a:p>
          </p:txBody>
        </p:sp>
        <p:sp>
          <p:nvSpPr>
            <p:cNvPr id="379" name="Text Box 16"/>
            <p:cNvSpPr txBox="1">
              <a:spLocks noChangeArrowheads="1"/>
            </p:cNvSpPr>
            <p:nvPr/>
          </p:nvSpPr>
          <p:spPr bwMode="auto">
            <a:xfrm>
              <a:off x="1515569" y="3680624"/>
              <a:ext cx="2106300" cy="335579"/>
            </a:xfrm>
            <a:prstGeom prst="rect">
              <a:avLst/>
            </a:prstGeom>
            <a:solidFill>
              <a:srgbClr val="DDD8C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n-US" sz="1600" b="1" dirty="0" err="1">
                  <a:solidFill>
                    <a:prstClr val="black"/>
                  </a:solidFill>
                  <a:latin typeface="Candara" pitchFamily="34" charset="0"/>
                  <a:cs typeface="Arial" pitchFamily="34" charset="0"/>
                </a:rPr>
                <a:t>runMapReduce</a:t>
              </a:r>
              <a:r>
                <a:rPr lang="en-US" sz="1600" b="1" dirty="0">
                  <a:solidFill>
                    <a:prstClr val="black"/>
                  </a:solidFill>
                  <a:latin typeface="Candara" pitchFamily="34" charset="0"/>
                  <a:cs typeface="Arial" pitchFamily="34" charset="0"/>
                </a:rPr>
                <a:t>(...)</a:t>
              </a:r>
              <a:endParaRPr lang="en-US" sz="1600" dirty="0">
                <a:solidFill>
                  <a:prstClr val="black"/>
                </a:solidFill>
                <a:latin typeface="Candara" pitchFamily="34" charset="0"/>
                <a:cs typeface="Arial" pitchFamily="34" charset="0"/>
              </a:endParaRPr>
            </a:p>
          </p:txBody>
        </p:sp>
        <p:cxnSp>
          <p:nvCxnSpPr>
            <p:cNvPr id="380" name="AutoShape 17"/>
            <p:cNvCxnSpPr>
              <a:cxnSpLocks noChangeShapeType="1"/>
              <a:stCxn id="379" idx="3"/>
            </p:cNvCxnSpPr>
            <p:nvPr/>
          </p:nvCxnSpPr>
          <p:spPr bwMode="auto">
            <a:xfrm flipV="1">
              <a:off x="3621869" y="3816855"/>
              <a:ext cx="645331" cy="3155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381" name="Oval 18"/>
            <p:cNvSpPr>
              <a:spLocks noChangeArrowheads="1"/>
            </p:cNvSpPr>
            <p:nvPr/>
          </p:nvSpPr>
          <p:spPr bwMode="auto">
            <a:xfrm>
              <a:off x="7326374" y="3856928"/>
              <a:ext cx="256866" cy="250737"/>
            </a:xfrm>
            <a:prstGeom prst="ellipse">
              <a:avLst/>
            </a:prstGeom>
            <a:solidFill>
              <a:srgbClr val="92D05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  <a:latin typeface="Candara" pitchFamily="34" charset="0"/>
              </a:endParaRPr>
            </a:p>
          </p:txBody>
        </p:sp>
        <p:sp>
          <p:nvSpPr>
            <p:cNvPr id="382" name="Oval 19"/>
            <p:cNvSpPr>
              <a:spLocks noChangeArrowheads="1"/>
            </p:cNvSpPr>
            <p:nvPr/>
          </p:nvSpPr>
          <p:spPr bwMode="auto">
            <a:xfrm>
              <a:off x="6683182" y="3856928"/>
              <a:ext cx="256866" cy="250737"/>
            </a:xfrm>
            <a:prstGeom prst="ellipse">
              <a:avLst/>
            </a:prstGeom>
            <a:solidFill>
              <a:srgbClr val="92D05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  <a:latin typeface="Candara" pitchFamily="34" charset="0"/>
              </a:endParaRPr>
            </a:p>
          </p:txBody>
        </p:sp>
        <p:cxnSp>
          <p:nvCxnSpPr>
            <p:cNvPr id="383" name="AutoShape 20"/>
            <p:cNvCxnSpPr>
              <a:cxnSpLocks noChangeShapeType="1"/>
            </p:cNvCxnSpPr>
            <p:nvPr/>
          </p:nvCxnSpPr>
          <p:spPr bwMode="auto">
            <a:xfrm>
              <a:off x="5916695" y="4348758"/>
              <a:ext cx="0" cy="14465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84" name="AutoShape 21"/>
            <p:cNvCxnSpPr>
              <a:cxnSpLocks noChangeShapeType="1"/>
            </p:cNvCxnSpPr>
            <p:nvPr/>
          </p:nvCxnSpPr>
          <p:spPr bwMode="auto">
            <a:xfrm>
              <a:off x="6518789" y="4348758"/>
              <a:ext cx="0" cy="14465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85" name="AutoShape 22"/>
            <p:cNvCxnSpPr>
              <a:cxnSpLocks noChangeShapeType="1"/>
            </p:cNvCxnSpPr>
            <p:nvPr/>
          </p:nvCxnSpPr>
          <p:spPr bwMode="auto">
            <a:xfrm>
              <a:off x="7124992" y="4348758"/>
              <a:ext cx="0" cy="14465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86" name="AutoShape 23"/>
            <p:cNvCxnSpPr>
              <a:cxnSpLocks noChangeShapeType="1"/>
            </p:cNvCxnSpPr>
            <p:nvPr/>
          </p:nvCxnSpPr>
          <p:spPr bwMode="auto">
            <a:xfrm>
              <a:off x="5655719" y="4107665"/>
              <a:ext cx="260976" cy="24109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87" name="AutoShape 24"/>
            <p:cNvCxnSpPr>
              <a:cxnSpLocks noChangeShapeType="1"/>
            </p:cNvCxnSpPr>
            <p:nvPr/>
          </p:nvCxnSpPr>
          <p:spPr bwMode="auto">
            <a:xfrm flipH="1">
              <a:off x="5916695" y="4107665"/>
              <a:ext cx="256866" cy="24109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88" name="AutoShape 25"/>
            <p:cNvCxnSpPr>
              <a:cxnSpLocks noChangeShapeType="1"/>
            </p:cNvCxnSpPr>
            <p:nvPr/>
          </p:nvCxnSpPr>
          <p:spPr bwMode="auto">
            <a:xfrm flipH="1">
              <a:off x="5916695" y="4107665"/>
              <a:ext cx="858959" cy="24109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89" name="AutoShape 26"/>
            <p:cNvCxnSpPr>
              <a:cxnSpLocks noChangeShapeType="1"/>
            </p:cNvCxnSpPr>
            <p:nvPr/>
          </p:nvCxnSpPr>
          <p:spPr bwMode="auto">
            <a:xfrm flipH="1">
              <a:off x="5916695" y="4107665"/>
              <a:ext cx="1520646" cy="24109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90" name="AutoShape 27"/>
            <p:cNvCxnSpPr>
              <a:cxnSpLocks noChangeShapeType="1"/>
            </p:cNvCxnSpPr>
            <p:nvPr/>
          </p:nvCxnSpPr>
          <p:spPr bwMode="auto">
            <a:xfrm>
              <a:off x="5655719" y="4107665"/>
              <a:ext cx="863069" cy="24109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91" name="AutoShape 28"/>
            <p:cNvCxnSpPr>
              <a:cxnSpLocks noChangeShapeType="1"/>
            </p:cNvCxnSpPr>
            <p:nvPr/>
          </p:nvCxnSpPr>
          <p:spPr bwMode="auto">
            <a:xfrm>
              <a:off x="6173561" y="4107665"/>
              <a:ext cx="345228" cy="24109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92" name="AutoShape 29"/>
            <p:cNvCxnSpPr>
              <a:cxnSpLocks noChangeShapeType="1"/>
            </p:cNvCxnSpPr>
            <p:nvPr/>
          </p:nvCxnSpPr>
          <p:spPr bwMode="auto">
            <a:xfrm flipH="1">
              <a:off x="6518789" y="4107665"/>
              <a:ext cx="256866" cy="24109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93" name="AutoShape 30"/>
            <p:cNvCxnSpPr>
              <a:cxnSpLocks noChangeShapeType="1"/>
            </p:cNvCxnSpPr>
            <p:nvPr/>
          </p:nvCxnSpPr>
          <p:spPr bwMode="auto">
            <a:xfrm flipH="1">
              <a:off x="6518789" y="4107665"/>
              <a:ext cx="863069" cy="24109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94" name="AutoShape 31"/>
            <p:cNvCxnSpPr>
              <a:cxnSpLocks noChangeShapeType="1"/>
            </p:cNvCxnSpPr>
            <p:nvPr/>
          </p:nvCxnSpPr>
          <p:spPr bwMode="auto">
            <a:xfrm>
              <a:off x="5655719" y="4107665"/>
              <a:ext cx="1469272" cy="24109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95" name="AutoShape 32"/>
            <p:cNvCxnSpPr>
              <a:cxnSpLocks noChangeShapeType="1"/>
            </p:cNvCxnSpPr>
            <p:nvPr/>
          </p:nvCxnSpPr>
          <p:spPr bwMode="auto">
            <a:xfrm>
              <a:off x="6173561" y="4107665"/>
              <a:ext cx="951431" cy="24109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96" name="AutoShape 33"/>
            <p:cNvCxnSpPr>
              <a:cxnSpLocks noChangeShapeType="1"/>
            </p:cNvCxnSpPr>
            <p:nvPr/>
          </p:nvCxnSpPr>
          <p:spPr bwMode="auto">
            <a:xfrm>
              <a:off x="6775654" y="4107665"/>
              <a:ext cx="349338" cy="24109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97" name="AutoShape 34"/>
            <p:cNvCxnSpPr>
              <a:cxnSpLocks noChangeShapeType="1"/>
            </p:cNvCxnSpPr>
            <p:nvPr/>
          </p:nvCxnSpPr>
          <p:spPr bwMode="auto">
            <a:xfrm flipH="1">
              <a:off x="7124992" y="4107665"/>
              <a:ext cx="312349" cy="24109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98" name="AutoShape 35"/>
            <p:cNvCxnSpPr>
              <a:cxnSpLocks noChangeShapeType="1"/>
            </p:cNvCxnSpPr>
            <p:nvPr/>
          </p:nvCxnSpPr>
          <p:spPr bwMode="auto">
            <a:xfrm>
              <a:off x="5587907" y="3615835"/>
              <a:ext cx="0" cy="24109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99" name="AutoShape 36"/>
            <p:cNvCxnSpPr>
              <a:cxnSpLocks noChangeShapeType="1"/>
            </p:cNvCxnSpPr>
            <p:nvPr/>
          </p:nvCxnSpPr>
          <p:spPr bwMode="auto">
            <a:xfrm>
              <a:off x="6173561" y="3615835"/>
              <a:ext cx="0" cy="24109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400" name="AutoShape 37"/>
            <p:cNvCxnSpPr>
              <a:cxnSpLocks noChangeShapeType="1"/>
            </p:cNvCxnSpPr>
            <p:nvPr/>
          </p:nvCxnSpPr>
          <p:spPr bwMode="auto">
            <a:xfrm>
              <a:off x="6775654" y="3606191"/>
              <a:ext cx="0" cy="24109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401" name="AutoShape 38"/>
            <p:cNvCxnSpPr>
              <a:cxnSpLocks noChangeShapeType="1"/>
            </p:cNvCxnSpPr>
            <p:nvPr/>
          </p:nvCxnSpPr>
          <p:spPr bwMode="auto">
            <a:xfrm>
              <a:off x="7437341" y="3606191"/>
              <a:ext cx="0" cy="24109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402" name="Text Box 39"/>
            <p:cNvSpPr txBox="1">
              <a:spLocks noChangeArrowheads="1"/>
            </p:cNvSpPr>
            <p:nvPr/>
          </p:nvSpPr>
          <p:spPr bwMode="auto">
            <a:xfrm>
              <a:off x="1371599" y="3124200"/>
              <a:ext cx="2251817" cy="350103"/>
            </a:xfrm>
            <a:prstGeom prst="rect">
              <a:avLst/>
            </a:prstGeom>
            <a:solidFill>
              <a:srgbClr val="DDD8C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n-US" sz="1600" b="1" dirty="0">
                  <a:solidFill>
                    <a:prstClr val="black"/>
                  </a:solidFill>
                  <a:latin typeface="Candara" pitchFamily="34" charset="0"/>
                  <a:cs typeface="Arial" pitchFamily="34" charset="0"/>
                </a:rPr>
                <a:t>while(</a:t>
              </a:r>
              <a:r>
                <a:rPr lang="en-US" sz="1600" b="1" dirty="0">
                  <a:solidFill>
                    <a:srgbClr val="7E110D"/>
                  </a:solidFill>
                  <a:latin typeface="Candara" pitchFamily="34" charset="0"/>
                  <a:cs typeface="Arial" pitchFamily="34" charset="0"/>
                </a:rPr>
                <a:t>condition</a:t>
              </a:r>
              <a:r>
                <a:rPr lang="en-US" sz="1600" b="1" dirty="0">
                  <a:solidFill>
                    <a:prstClr val="black"/>
                  </a:solidFill>
                  <a:latin typeface="Candara" pitchFamily="34" charset="0"/>
                  <a:cs typeface="Arial" pitchFamily="34" charset="0"/>
                </a:rPr>
                <a:t>){</a:t>
              </a:r>
              <a:endParaRPr lang="en-US" sz="1600" dirty="0">
                <a:solidFill>
                  <a:prstClr val="black"/>
                </a:solidFill>
                <a:latin typeface="Candara" pitchFamily="34" charset="0"/>
                <a:cs typeface="Arial" pitchFamily="34" charset="0"/>
              </a:endParaRPr>
            </a:p>
          </p:txBody>
        </p:sp>
        <p:sp>
          <p:nvSpPr>
            <p:cNvPr id="403" name="Oval 40"/>
            <p:cNvSpPr>
              <a:spLocks noChangeArrowheads="1"/>
            </p:cNvSpPr>
            <p:nvPr/>
          </p:nvSpPr>
          <p:spPr bwMode="auto">
            <a:xfrm>
              <a:off x="3337762" y="5100970"/>
              <a:ext cx="256866" cy="25073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  <a:latin typeface="Candara" pitchFamily="34" charset="0"/>
              </a:endParaRPr>
            </a:p>
          </p:txBody>
        </p:sp>
        <p:cxnSp>
          <p:nvCxnSpPr>
            <p:cNvPr id="404" name="AutoShape 41"/>
            <p:cNvCxnSpPr>
              <a:cxnSpLocks noChangeShapeType="1"/>
            </p:cNvCxnSpPr>
            <p:nvPr/>
          </p:nvCxnSpPr>
          <p:spPr bwMode="auto">
            <a:xfrm>
              <a:off x="3471333" y="4956313"/>
              <a:ext cx="0" cy="14465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405" name="AutoShape 42"/>
            <p:cNvCxnSpPr>
              <a:cxnSpLocks noChangeShapeType="1"/>
            </p:cNvCxnSpPr>
            <p:nvPr/>
          </p:nvCxnSpPr>
          <p:spPr bwMode="auto">
            <a:xfrm flipH="1">
              <a:off x="3471333" y="4956313"/>
              <a:ext cx="3653659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406" name="Text Box 43"/>
            <p:cNvSpPr txBox="1">
              <a:spLocks noChangeArrowheads="1"/>
            </p:cNvSpPr>
            <p:nvPr/>
          </p:nvSpPr>
          <p:spPr bwMode="auto">
            <a:xfrm>
              <a:off x="1515569" y="5979500"/>
              <a:ext cx="1767237" cy="345100"/>
            </a:xfrm>
            <a:prstGeom prst="rect">
              <a:avLst/>
            </a:prstGeom>
            <a:solidFill>
              <a:srgbClr val="DDD8C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n-US" sz="1600" b="1" dirty="0">
                  <a:solidFill>
                    <a:prstClr val="black"/>
                  </a:solidFill>
                  <a:latin typeface="Candara" pitchFamily="34" charset="0"/>
                  <a:cs typeface="Arial" pitchFamily="34" charset="0"/>
                </a:rPr>
                <a:t>} //end while</a:t>
              </a:r>
              <a:endParaRPr lang="en-US" sz="1600" dirty="0">
                <a:solidFill>
                  <a:prstClr val="black"/>
                </a:solidFill>
                <a:latin typeface="Candara" pitchFamily="34" charset="0"/>
                <a:cs typeface="Arial" pitchFamily="34" charset="0"/>
              </a:endParaRPr>
            </a:p>
          </p:txBody>
        </p:sp>
        <p:sp>
          <p:nvSpPr>
            <p:cNvPr id="407" name="Text Box 44"/>
            <p:cNvSpPr txBox="1">
              <a:spLocks noChangeArrowheads="1"/>
            </p:cNvSpPr>
            <p:nvPr/>
          </p:nvSpPr>
          <p:spPr bwMode="auto">
            <a:xfrm>
              <a:off x="1515569" y="5594683"/>
              <a:ext cx="2179178" cy="331448"/>
            </a:xfrm>
            <a:prstGeom prst="rect">
              <a:avLst/>
            </a:prstGeom>
            <a:solidFill>
              <a:srgbClr val="DDD8C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n-US" sz="1600" b="1" dirty="0">
                  <a:solidFill>
                    <a:srgbClr val="7E110D"/>
                  </a:solidFill>
                  <a:latin typeface="Candara" pitchFamily="34" charset="0"/>
                  <a:cs typeface="Arial" pitchFamily="34" charset="0"/>
                </a:rPr>
                <a:t>updateCondition()</a:t>
              </a:r>
              <a:endParaRPr lang="en-US" sz="1600" dirty="0">
                <a:solidFill>
                  <a:srgbClr val="7E110D"/>
                </a:solidFill>
                <a:latin typeface="Candara" pitchFamily="34" charset="0"/>
                <a:cs typeface="Arial" pitchFamily="34" charset="0"/>
              </a:endParaRPr>
            </a:p>
          </p:txBody>
        </p:sp>
        <p:sp>
          <p:nvSpPr>
            <p:cNvPr id="408" name="AutoShape 47"/>
            <p:cNvSpPr>
              <a:spLocks noChangeArrowheads="1"/>
            </p:cNvSpPr>
            <p:nvPr/>
          </p:nvSpPr>
          <p:spPr bwMode="auto">
            <a:xfrm>
              <a:off x="4876800" y="1854006"/>
              <a:ext cx="1290494" cy="993305"/>
            </a:xfrm>
            <a:prstGeom prst="roundRect">
              <a:avLst>
                <a:gd name="adj" fmla="val 16667"/>
              </a:avLst>
            </a:prstGeom>
            <a:solidFill>
              <a:srgbClr val="DBE5F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  <a:latin typeface="Candara" pitchFamily="34" charset="0"/>
              </a:endParaRPr>
            </a:p>
          </p:txBody>
        </p:sp>
        <p:sp>
          <p:nvSpPr>
            <p:cNvPr id="409" name="Oval 48"/>
            <p:cNvSpPr>
              <a:spLocks noChangeArrowheads="1"/>
            </p:cNvSpPr>
            <p:nvPr/>
          </p:nvSpPr>
          <p:spPr bwMode="auto">
            <a:xfrm>
              <a:off x="4969272" y="2442274"/>
              <a:ext cx="256866" cy="250737"/>
            </a:xfrm>
            <a:prstGeom prst="ellipse">
              <a:avLst/>
            </a:prstGeom>
            <a:solidFill>
              <a:srgbClr val="00B0F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  <a:latin typeface="Candara" pitchFamily="34" charset="0"/>
              </a:endParaRPr>
            </a:p>
          </p:txBody>
        </p:sp>
        <p:sp>
          <p:nvSpPr>
            <p:cNvPr id="410" name="Oval 49"/>
            <p:cNvSpPr>
              <a:spLocks noChangeArrowheads="1"/>
            </p:cNvSpPr>
            <p:nvPr/>
          </p:nvSpPr>
          <p:spPr bwMode="auto">
            <a:xfrm>
              <a:off x="5076128" y="2442274"/>
              <a:ext cx="256866" cy="250737"/>
            </a:xfrm>
            <a:prstGeom prst="ellipse">
              <a:avLst/>
            </a:prstGeom>
            <a:solidFill>
              <a:srgbClr val="00B0F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  <a:latin typeface="Candara" pitchFamily="34" charset="0"/>
              </a:endParaRPr>
            </a:p>
          </p:txBody>
        </p:sp>
        <p:sp>
          <p:nvSpPr>
            <p:cNvPr id="411" name="Oval 50"/>
            <p:cNvSpPr>
              <a:spLocks noChangeArrowheads="1"/>
            </p:cNvSpPr>
            <p:nvPr/>
          </p:nvSpPr>
          <p:spPr bwMode="auto">
            <a:xfrm>
              <a:off x="5185039" y="2442274"/>
              <a:ext cx="256866" cy="250737"/>
            </a:xfrm>
            <a:prstGeom prst="ellipse">
              <a:avLst/>
            </a:prstGeom>
            <a:solidFill>
              <a:srgbClr val="00B0F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  <a:latin typeface="Candara" pitchFamily="34" charset="0"/>
              </a:endParaRPr>
            </a:p>
          </p:txBody>
        </p:sp>
        <p:sp>
          <p:nvSpPr>
            <p:cNvPr id="412" name="AutoShape 51"/>
            <p:cNvSpPr>
              <a:spLocks noChangeArrowheads="1"/>
            </p:cNvSpPr>
            <p:nvPr/>
          </p:nvSpPr>
          <p:spPr bwMode="auto">
            <a:xfrm>
              <a:off x="5694661" y="1950444"/>
              <a:ext cx="400711" cy="212162"/>
            </a:xfrm>
            <a:prstGeom prst="flowChartMagneticDisk">
              <a:avLst/>
            </a:prstGeom>
            <a:solidFill>
              <a:srgbClr val="D99594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  <a:latin typeface="Candara" pitchFamily="34" charset="0"/>
              </a:endParaRPr>
            </a:p>
          </p:txBody>
        </p:sp>
        <p:sp>
          <p:nvSpPr>
            <p:cNvPr id="413" name="Oval 52"/>
            <p:cNvSpPr>
              <a:spLocks noChangeArrowheads="1"/>
            </p:cNvSpPr>
            <p:nvPr/>
          </p:nvSpPr>
          <p:spPr bwMode="auto">
            <a:xfrm>
              <a:off x="5622738" y="2451918"/>
              <a:ext cx="256866" cy="250737"/>
            </a:xfrm>
            <a:prstGeom prst="ellipse">
              <a:avLst/>
            </a:prstGeom>
            <a:solidFill>
              <a:srgbClr val="92D05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  <a:latin typeface="Candara" pitchFamily="34" charset="0"/>
              </a:endParaRPr>
            </a:p>
          </p:txBody>
        </p:sp>
        <p:sp>
          <p:nvSpPr>
            <p:cNvPr id="414" name="Oval 53"/>
            <p:cNvSpPr>
              <a:spLocks noChangeArrowheads="1"/>
            </p:cNvSpPr>
            <p:nvPr/>
          </p:nvSpPr>
          <p:spPr bwMode="auto">
            <a:xfrm>
              <a:off x="5729595" y="2451918"/>
              <a:ext cx="256866" cy="250737"/>
            </a:xfrm>
            <a:prstGeom prst="ellipse">
              <a:avLst/>
            </a:prstGeom>
            <a:solidFill>
              <a:srgbClr val="92D05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  <a:latin typeface="Candara" pitchFamily="34" charset="0"/>
              </a:endParaRPr>
            </a:p>
          </p:txBody>
        </p:sp>
        <p:sp>
          <p:nvSpPr>
            <p:cNvPr id="415" name="Oval 54"/>
            <p:cNvSpPr>
              <a:spLocks noChangeArrowheads="1"/>
            </p:cNvSpPr>
            <p:nvPr/>
          </p:nvSpPr>
          <p:spPr bwMode="auto">
            <a:xfrm>
              <a:off x="5838506" y="2451918"/>
              <a:ext cx="256866" cy="250737"/>
            </a:xfrm>
            <a:prstGeom prst="ellipse">
              <a:avLst/>
            </a:prstGeom>
            <a:solidFill>
              <a:srgbClr val="92D05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  <a:latin typeface="Candara" pitchFamily="34" charset="0"/>
              </a:endParaRPr>
            </a:p>
          </p:txBody>
        </p:sp>
        <p:cxnSp>
          <p:nvCxnSpPr>
            <p:cNvPr id="416" name="AutoShape 55"/>
            <p:cNvCxnSpPr>
              <a:cxnSpLocks noChangeShapeType="1"/>
            </p:cNvCxnSpPr>
            <p:nvPr/>
          </p:nvCxnSpPr>
          <p:spPr bwMode="auto">
            <a:xfrm>
              <a:off x="5879604" y="2162606"/>
              <a:ext cx="0" cy="28931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417" name="AutoShape 56"/>
            <p:cNvCxnSpPr>
              <a:cxnSpLocks noChangeShapeType="1"/>
            </p:cNvCxnSpPr>
            <p:nvPr/>
          </p:nvCxnSpPr>
          <p:spPr bwMode="auto">
            <a:xfrm>
              <a:off x="5185039" y="1690063"/>
              <a:ext cx="0" cy="75221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418" name="AutoShape 57"/>
            <p:cNvCxnSpPr>
              <a:cxnSpLocks noChangeShapeType="1"/>
            </p:cNvCxnSpPr>
            <p:nvPr/>
          </p:nvCxnSpPr>
          <p:spPr bwMode="auto">
            <a:xfrm>
              <a:off x="5185039" y="1690063"/>
              <a:ext cx="653467" cy="76185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419" name="AutoShape 58"/>
            <p:cNvCxnSpPr>
              <a:cxnSpLocks noChangeShapeType="1"/>
            </p:cNvCxnSpPr>
            <p:nvPr/>
          </p:nvCxnSpPr>
          <p:spPr bwMode="auto">
            <a:xfrm>
              <a:off x="5478894" y="2575358"/>
              <a:ext cx="108911" cy="0"/>
            </a:xfrm>
            <a:prstGeom prst="straightConnector1">
              <a:avLst/>
            </a:prstGeom>
            <a:noFill/>
            <a:ln w="38100" cap="rnd">
              <a:solidFill>
                <a:srgbClr val="000000"/>
              </a:solidFill>
              <a:prstDash val="sysDot"/>
              <a:round/>
              <a:headEnd/>
              <a:tailEnd/>
            </a:ln>
          </p:spPr>
        </p:cxnSp>
        <p:sp>
          <p:nvSpPr>
            <p:cNvPr id="420" name="AutoShape 61"/>
            <p:cNvSpPr>
              <a:spLocks noChangeArrowheads="1"/>
            </p:cNvSpPr>
            <p:nvPr/>
          </p:nvSpPr>
          <p:spPr bwMode="auto">
            <a:xfrm>
              <a:off x="6649340" y="1854006"/>
              <a:ext cx="1290494" cy="993305"/>
            </a:xfrm>
            <a:prstGeom prst="roundRect">
              <a:avLst>
                <a:gd name="adj" fmla="val 16667"/>
              </a:avLst>
            </a:prstGeom>
            <a:solidFill>
              <a:srgbClr val="DBE5F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  <a:latin typeface="Candara" pitchFamily="34" charset="0"/>
              </a:endParaRPr>
            </a:p>
          </p:txBody>
        </p:sp>
        <p:sp>
          <p:nvSpPr>
            <p:cNvPr id="421" name="Oval 62"/>
            <p:cNvSpPr>
              <a:spLocks noChangeArrowheads="1"/>
            </p:cNvSpPr>
            <p:nvPr/>
          </p:nvSpPr>
          <p:spPr bwMode="auto">
            <a:xfrm>
              <a:off x="6741812" y="2442274"/>
              <a:ext cx="256866" cy="250737"/>
            </a:xfrm>
            <a:prstGeom prst="ellipse">
              <a:avLst/>
            </a:prstGeom>
            <a:solidFill>
              <a:srgbClr val="00B0F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  <a:latin typeface="Candara" pitchFamily="34" charset="0"/>
              </a:endParaRPr>
            </a:p>
          </p:txBody>
        </p:sp>
        <p:sp>
          <p:nvSpPr>
            <p:cNvPr id="422" name="Oval 63"/>
            <p:cNvSpPr>
              <a:spLocks noChangeArrowheads="1"/>
            </p:cNvSpPr>
            <p:nvPr/>
          </p:nvSpPr>
          <p:spPr bwMode="auto">
            <a:xfrm>
              <a:off x="6848668" y="2442274"/>
              <a:ext cx="256866" cy="250737"/>
            </a:xfrm>
            <a:prstGeom prst="ellipse">
              <a:avLst/>
            </a:prstGeom>
            <a:solidFill>
              <a:srgbClr val="00B0F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  <a:latin typeface="Candara" pitchFamily="34" charset="0"/>
              </a:endParaRPr>
            </a:p>
          </p:txBody>
        </p:sp>
        <p:sp>
          <p:nvSpPr>
            <p:cNvPr id="423" name="Oval 64"/>
            <p:cNvSpPr>
              <a:spLocks noChangeArrowheads="1"/>
            </p:cNvSpPr>
            <p:nvPr/>
          </p:nvSpPr>
          <p:spPr bwMode="auto">
            <a:xfrm>
              <a:off x="6957579" y="2442274"/>
              <a:ext cx="256866" cy="250737"/>
            </a:xfrm>
            <a:prstGeom prst="ellipse">
              <a:avLst/>
            </a:prstGeom>
            <a:solidFill>
              <a:srgbClr val="00B0F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  <a:latin typeface="Candara" pitchFamily="34" charset="0"/>
              </a:endParaRPr>
            </a:p>
          </p:txBody>
        </p:sp>
        <p:sp>
          <p:nvSpPr>
            <p:cNvPr id="424" name="AutoShape 65"/>
            <p:cNvSpPr>
              <a:spLocks noChangeArrowheads="1"/>
            </p:cNvSpPr>
            <p:nvPr/>
          </p:nvSpPr>
          <p:spPr bwMode="auto">
            <a:xfrm>
              <a:off x="7467201" y="1950444"/>
              <a:ext cx="400711" cy="212162"/>
            </a:xfrm>
            <a:prstGeom prst="flowChartMagneticDisk">
              <a:avLst/>
            </a:prstGeom>
            <a:solidFill>
              <a:srgbClr val="D99594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  <a:latin typeface="Candara" pitchFamily="34" charset="0"/>
              </a:endParaRPr>
            </a:p>
          </p:txBody>
        </p:sp>
        <p:sp>
          <p:nvSpPr>
            <p:cNvPr id="425" name="Oval 66"/>
            <p:cNvSpPr>
              <a:spLocks noChangeArrowheads="1"/>
            </p:cNvSpPr>
            <p:nvPr/>
          </p:nvSpPr>
          <p:spPr bwMode="auto">
            <a:xfrm>
              <a:off x="7395278" y="2451918"/>
              <a:ext cx="256866" cy="250737"/>
            </a:xfrm>
            <a:prstGeom prst="ellipse">
              <a:avLst/>
            </a:prstGeom>
            <a:solidFill>
              <a:srgbClr val="92D05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  <a:latin typeface="Candara" pitchFamily="34" charset="0"/>
              </a:endParaRPr>
            </a:p>
          </p:txBody>
        </p:sp>
        <p:sp>
          <p:nvSpPr>
            <p:cNvPr id="426" name="Oval 67"/>
            <p:cNvSpPr>
              <a:spLocks noChangeArrowheads="1"/>
            </p:cNvSpPr>
            <p:nvPr/>
          </p:nvSpPr>
          <p:spPr bwMode="auto">
            <a:xfrm>
              <a:off x="7502135" y="2451918"/>
              <a:ext cx="256866" cy="250737"/>
            </a:xfrm>
            <a:prstGeom prst="ellipse">
              <a:avLst/>
            </a:prstGeom>
            <a:solidFill>
              <a:srgbClr val="92D05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  <a:latin typeface="Candara" pitchFamily="34" charset="0"/>
              </a:endParaRPr>
            </a:p>
          </p:txBody>
        </p:sp>
        <p:sp>
          <p:nvSpPr>
            <p:cNvPr id="427" name="Oval 68"/>
            <p:cNvSpPr>
              <a:spLocks noChangeArrowheads="1"/>
            </p:cNvSpPr>
            <p:nvPr/>
          </p:nvSpPr>
          <p:spPr bwMode="auto">
            <a:xfrm>
              <a:off x="7611046" y="2451918"/>
              <a:ext cx="256866" cy="250737"/>
            </a:xfrm>
            <a:prstGeom prst="ellipse">
              <a:avLst/>
            </a:prstGeom>
            <a:solidFill>
              <a:srgbClr val="92D05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  <a:latin typeface="Candara" pitchFamily="34" charset="0"/>
              </a:endParaRPr>
            </a:p>
          </p:txBody>
        </p:sp>
        <p:cxnSp>
          <p:nvCxnSpPr>
            <p:cNvPr id="428" name="AutoShape 69"/>
            <p:cNvCxnSpPr>
              <a:cxnSpLocks noChangeShapeType="1"/>
            </p:cNvCxnSpPr>
            <p:nvPr/>
          </p:nvCxnSpPr>
          <p:spPr bwMode="auto">
            <a:xfrm>
              <a:off x="7652144" y="2162606"/>
              <a:ext cx="0" cy="28931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429" name="AutoShape 70"/>
            <p:cNvCxnSpPr>
              <a:cxnSpLocks noChangeShapeType="1"/>
            </p:cNvCxnSpPr>
            <p:nvPr/>
          </p:nvCxnSpPr>
          <p:spPr bwMode="auto">
            <a:xfrm>
              <a:off x="6957579" y="1690063"/>
              <a:ext cx="0" cy="75221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430" name="AutoShape 71"/>
            <p:cNvCxnSpPr>
              <a:cxnSpLocks noChangeShapeType="1"/>
            </p:cNvCxnSpPr>
            <p:nvPr/>
          </p:nvCxnSpPr>
          <p:spPr bwMode="auto">
            <a:xfrm>
              <a:off x="6957579" y="1690063"/>
              <a:ext cx="653467" cy="76185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431" name="AutoShape 72"/>
            <p:cNvCxnSpPr>
              <a:cxnSpLocks noChangeShapeType="1"/>
            </p:cNvCxnSpPr>
            <p:nvPr/>
          </p:nvCxnSpPr>
          <p:spPr bwMode="auto">
            <a:xfrm>
              <a:off x="7265818" y="2575358"/>
              <a:ext cx="108911" cy="0"/>
            </a:xfrm>
            <a:prstGeom prst="straightConnector1">
              <a:avLst/>
            </a:prstGeom>
            <a:noFill/>
            <a:ln w="38100" cap="rnd">
              <a:solidFill>
                <a:srgbClr val="000000"/>
              </a:solidFill>
              <a:prstDash val="sysDot"/>
              <a:round/>
              <a:headEnd/>
              <a:tailEnd/>
            </a:ln>
          </p:spPr>
        </p:cxnSp>
        <p:cxnSp>
          <p:nvCxnSpPr>
            <p:cNvPr id="432" name="AutoShape 73"/>
            <p:cNvCxnSpPr>
              <a:cxnSpLocks noChangeShapeType="1"/>
            </p:cNvCxnSpPr>
            <p:nvPr/>
          </p:nvCxnSpPr>
          <p:spPr bwMode="auto">
            <a:xfrm>
              <a:off x="5916695" y="4744151"/>
              <a:ext cx="0" cy="21216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433" name="AutoShape 74"/>
            <p:cNvCxnSpPr>
              <a:cxnSpLocks noChangeShapeType="1"/>
            </p:cNvCxnSpPr>
            <p:nvPr/>
          </p:nvCxnSpPr>
          <p:spPr bwMode="auto">
            <a:xfrm>
              <a:off x="6504404" y="4744151"/>
              <a:ext cx="0" cy="21216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434" name="AutoShape 75"/>
            <p:cNvCxnSpPr>
              <a:cxnSpLocks noChangeShapeType="1"/>
            </p:cNvCxnSpPr>
            <p:nvPr/>
          </p:nvCxnSpPr>
          <p:spPr bwMode="auto">
            <a:xfrm>
              <a:off x="7124992" y="4744151"/>
              <a:ext cx="0" cy="21216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435" name="Arc 76"/>
            <p:cNvSpPr>
              <a:spLocks/>
            </p:cNvSpPr>
            <p:nvPr/>
          </p:nvSpPr>
          <p:spPr bwMode="auto">
            <a:xfrm flipH="1" flipV="1">
              <a:off x="729224" y="2967788"/>
              <a:ext cx="642376" cy="3356812"/>
            </a:xfrm>
            <a:custGeom>
              <a:avLst/>
              <a:gdLst>
                <a:gd name="G0" fmla="+- 8892 0 0"/>
                <a:gd name="G1" fmla="+- 21600 0 0"/>
                <a:gd name="G2" fmla="+- 21600 0 0"/>
                <a:gd name="T0" fmla="*/ 0 w 30492"/>
                <a:gd name="T1" fmla="*/ 1915 h 43200"/>
                <a:gd name="T2" fmla="*/ 590 w 30492"/>
                <a:gd name="T3" fmla="*/ 41541 h 43200"/>
                <a:gd name="T4" fmla="*/ 8892 w 30492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492" h="43200" fill="none" extrusionOk="0">
                  <a:moveTo>
                    <a:pt x="0" y="1915"/>
                  </a:moveTo>
                  <a:cubicBezTo>
                    <a:pt x="2794" y="652"/>
                    <a:pt x="5825" y="-1"/>
                    <a:pt x="8892" y="0"/>
                  </a:cubicBezTo>
                  <a:cubicBezTo>
                    <a:pt x="20821" y="0"/>
                    <a:pt x="30492" y="9670"/>
                    <a:pt x="30492" y="21600"/>
                  </a:cubicBezTo>
                  <a:cubicBezTo>
                    <a:pt x="30492" y="33529"/>
                    <a:pt x="20821" y="43200"/>
                    <a:pt x="8892" y="43200"/>
                  </a:cubicBezTo>
                  <a:cubicBezTo>
                    <a:pt x="6042" y="43200"/>
                    <a:pt x="3220" y="42636"/>
                    <a:pt x="590" y="41540"/>
                  </a:cubicBezTo>
                </a:path>
                <a:path w="30492" h="43200" stroke="0" extrusionOk="0">
                  <a:moveTo>
                    <a:pt x="0" y="1915"/>
                  </a:moveTo>
                  <a:cubicBezTo>
                    <a:pt x="2794" y="652"/>
                    <a:pt x="5825" y="-1"/>
                    <a:pt x="8892" y="0"/>
                  </a:cubicBezTo>
                  <a:cubicBezTo>
                    <a:pt x="20821" y="0"/>
                    <a:pt x="30492" y="9670"/>
                    <a:pt x="30492" y="21600"/>
                  </a:cubicBezTo>
                  <a:cubicBezTo>
                    <a:pt x="30492" y="33529"/>
                    <a:pt x="20821" y="43200"/>
                    <a:pt x="8892" y="43200"/>
                  </a:cubicBezTo>
                  <a:cubicBezTo>
                    <a:pt x="6042" y="43200"/>
                    <a:pt x="3220" y="42636"/>
                    <a:pt x="590" y="41540"/>
                  </a:cubicBezTo>
                  <a:lnTo>
                    <a:pt x="8892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  <a:latin typeface="Candara" pitchFamily="34" charset="0"/>
              </a:endParaRPr>
            </a:p>
          </p:txBody>
        </p:sp>
        <p:sp>
          <p:nvSpPr>
            <p:cNvPr id="436" name="Text Box 77"/>
            <p:cNvSpPr txBox="1">
              <a:spLocks noChangeArrowheads="1"/>
            </p:cNvSpPr>
            <p:nvPr/>
          </p:nvSpPr>
          <p:spPr bwMode="auto">
            <a:xfrm>
              <a:off x="1515569" y="6359484"/>
              <a:ext cx="1767237" cy="322731"/>
            </a:xfrm>
            <a:prstGeom prst="rect">
              <a:avLst/>
            </a:prstGeom>
            <a:solidFill>
              <a:srgbClr val="DDD8C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n-US" sz="1600" b="1" dirty="0">
                  <a:solidFill>
                    <a:prstClr val="black"/>
                  </a:solidFill>
                  <a:latin typeface="Candara" pitchFamily="34" charset="0"/>
                  <a:cs typeface="Arial" pitchFamily="34" charset="0"/>
                </a:rPr>
                <a:t>close()</a:t>
              </a:r>
              <a:endParaRPr lang="en-US" sz="1600" dirty="0">
                <a:solidFill>
                  <a:prstClr val="black"/>
                </a:solidFill>
                <a:latin typeface="Candara" pitchFamily="34" charset="0"/>
                <a:cs typeface="Arial" pitchFamily="34" charset="0"/>
              </a:endParaRPr>
            </a:p>
          </p:txBody>
        </p:sp>
        <p:sp>
          <p:nvSpPr>
            <p:cNvPr id="437" name="Rectangle 78"/>
            <p:cNvSpPr>
              <a:spLocks noChangeArrowheads="1"/>
            </p:cNvSpPr>
            <p:nvPr/>
          </p:nvSpPr>
          <p:spPr bwMode="auto">
            <a:xfrm>
              <a:off x="457200" y="1447800"/>
              <a:ext cx="3670909" cy="5285937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  <a:latin typeface="Candara" pitchFamily="34" charset="0"/>
              </a:endParaRPr>
            </a:p>
          </p:txBody>
        </p:sp>
        <p:sp>
          <p:nvSpPr>
            <p:cNvPr id="438" name="Text Box 80"/>
            <p:cNvSpPr txBox="1">
              <a:spLocks noChangeArrowheads="1"/>
            </p:cNvSpPr>
            <p:nvPr/>
          </p:nvSpPr>
          <p:spPr bwMode="auto">
            <a:xfrm>
              <a:off x="2241961" y="4844715"/>
              <a:ext cx="1633666" cy="289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n-US" sz="1600" b="1" dirty="0">
                  <a:solidFill>
                    <a:prstClr val="black"/>
                  </a:solidFill>
                  <a:latin typeface="Candara" pitchFamily="34" charset="0"/>
                  <a:cs typeface="Arial" pitchFamily="34" charset="0"/>
                </a:rPr>
                <a:t>Combine() </a:t>
              </a:r>
              <a:r>
                <a:rPr lang="en-US" sz="1600" dirty="0">
                  <a:solidFill>
                    <a:prstClr val="black"/>
                  </a:solidFill>
                  <a:latin typeface="Candara" pitchFamily="34" charset="0"/>
                  <a:cs typeface="Arial" pitchFamily="34" charset="0"/>
                </a:rPr>
                <a:t>operation</a:t>
              </a:r>
            </a:p>
          </p:txBody>
        </p:sp>
        <p:sp>
          <p:nvSpPr>
            <p:cNvPr id="439" name="Text Box 81"/>
            <p:cNvSpPr txBox="1">
              <a:spLocks noChangeArrowheads="1"/>
            </p:cNvSpPr>
            <p:nvPr/>
          </p:nvSpPr>
          <p:spPr bwMode="auto">
            <a:xfrm>
              <a:off x="7377046" y="4475864"/>
              <a:ext cx="1045336" cy="351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n-US" sz="1600" b="1" dirty="0">
                  <a:solidFill>
                    <a:prstClr val="black"/>
                  </a:solidFill>
                  <a:latin typeface="Candara" pitchFamily="34" charset="0"/>
                  <a:cs typeface="Arial" pitchFamily="34" charset="0"/>
                </a:rPr>
                <a:t>Reduce()</a:t>
              </a:r>
            </a:p>
          </p:txBody>
        </p:sp>
        <p:sp>
          <p:nvSpPr>
            <p:cNvPr id="440" name="Text Box 82"/>
            <p:cNvSpPr txBox="1">
              <a:spLocks noChangeArrowheads="1"/>
            </p:cNvSpPr>
            <p:nvPr/>
          </p:nvSpPr>
          <p:spPr bwMode="auto">
            <a:xfrm>
              <a:off x="7675982" y="3837640"/>
              <a:ext cx="727444" cy="289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n-US" sz="1600" b="1" dirty="0">
                  <a:solidFill>
                    <a:prstClr val="black"/>
                  </a:solidFill>
                  <a:latin typeface="Candara" pitchFamily="34" charset="0"/>
                  <a:cs typeface="Arial" pitchFamily="34" charset="0"/>
                </a:rPr>
                <a:t>Map()</a:t>
              </a:r>
            </a:p>
          </p:txBody>
        </p:sp>
        <p:sp>
          <p:nvSpPr>
            <p:cNvPr id="441" name="Text Box 83"/>
            <p:cNvSpPr txBox="1">
              <a:spLocks noChangeArrowheads="1"/>
            </p:cNvSpPr>
            <p:nvPr/>
          </p:nvSpPr>
          <p:spPr bwMode="auto">
            <a:xfrm>
              <a:off x="5234030" y="1548841"/>
              <a:ext cx="1670703" cy="3408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n-US" sz="1600" dirty="0">
                  <a:solidFill>
                    <a:prstClr val="black"/>
                  </a:solidFill>
                  <a:latin typeface="Candara" pitchFamily="34" charset="0"/>
                  <a:cs typeface="Arial" pitchFamily="34" charset="0"/>
                </a:rPr>
                <a:t>Worker Nodes</a:t>
              </a:r>
            </a:p>
          </p:txBody>
        </p:sp>
        <p:sp>
          <p:nvSpPr>
            <p:cNvPr id="442" name="Text Box 84"/>
            <p:cNvSpPr txBox="1">
              <a:spLocks noChangeArrowheads="1"/>
            </p:cNvSpPr>
            <p:nvPr/>
          </p:nvSpPr>
          <p:spPr bwMode="auto">
            <a:xfrm>
              <a:off x="4711696" y="4912894"/>
              <a:ext cx="3704602" cy="6654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600" dirty="0">
                  <a:solidFill>
                    <a:prstClr val="black"/>
                  </a:solidFill>
                  <a:latin typeface="Candara" pitchFamily="34" charset="0"/>
                  <a:cs typeface="Arial" pitchFamily="34" charset="0"/>
                </a:rPr>
                <a:t>Communications/data transfers via the pub-sub broker network &amp; direct TCP</a:t>
              </a:r>
              <a:endParaRPr lang="en-US" sz="1600" dirty="0">
                <a:solidFill>
                  <a:prstClr val="black"/>
                </a:solidFill>
                <a:latin typeface="Candara" pitchFamily="34" charset="0"/>
                <a:cs typeface="Arial" pitchFamily="34" charset="0"/>
              </a:endParaRPr>
            </a:p>
          </p:txBody>
        </p:sp>
        <p:cxnSp>
          <p:nvCxnSpPr>
            <p:cNvPr id="443" name="AutoShape 85"/>
            <p:cNvCxnSpPr>
              <a:cxnSpLocks noChangeShapeType="1"/>
            </p:cNvCxnSpPr>
            <p:nvPr/>
          </p:nvCxnSpPr>
          <p:spPr bwMode="auto">
            <a:xfrm>
              <a:off x="6300599" y="2428777"/>
              <a:ext cx="216851" cy="0"/>
            </a:xfrm>
            <a:prstGeom prst="straightConnector1">
              <a:avLst/>
            </a:prstGeom>
            <a:noFill/>
            <a:ln w="38100" cap="rnd">
              <a:solidFill>
                <a:srgbClr val="000000"/>
              </a:solidFill>
              <a:prstDash val="sysDot"/>
              <a:round/>
              <a:headEnd/>
              <a:tailEnd/>
            </a:ln>
          </p:spPr>
        </p:cxnSp>
        <p:sp>
          <p:nvSpPr>
            <p:cNvPr id="444" name="Oval 87"/>
            <p:cNvSpPr>
              <a:spLocks noChangeArrowheads="1"/>
            </p:cNvSpPr>
            <p:nvPr/>
          </p:nvSpPr>
          <p:spPr bwMode="auto">
            <a:xfrm>
              <a:off x="498002" y="4170947"/>
              <a:ext cx="1266705" cy="4772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  <a:latin typeface="Candara" pitchFamily="34" charset="0"/>
              </a:endParaRPr>
            </a:p>
          </p:txBody>
        </p:sp>
        <p:sp>
          <p:nvSpPr>
            <p:cNvPr id="445" name="Text Box 88"/>
            <p:cNvSpPr txBox="1">
              <a:spLocks noChangeArrowheads="1"/>
            </p:cNvSpPr>
            <p:nvPr/>
          </p:nvSpPr>
          <p:spPr bwMode="auto">
            <a:xfrm>
              <a:off x="457200" y="4191000"/>
              <a:ext cx="1307507" cy="409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dirty="0">
                  <a:solidFill>
                    <a:srgbClr val="C00000"/>
                  </a:solidFill>
                  <a:latin typeface="Candara" pitchFamily="34" charset="0"/>
                  <a:cs typeface="Arial" pitchFamily="34" charset="0"/>
                </a:rPr>
                <a:t>  </a:t>
              </a:r>
              <a:r>
                <a:rPr lang="en-US" altLang="zh-CN" b="1" dirty="0">
                  <a:solidFill>
                    <a:srgbClr val="7E110D"/>
                  </a:solidFill>
                  <a:latin typeface="Candara" pitchFamily="34" charset="0"/>
                  <a:cs typeface="Arial" pitchFamily="34" charset="0"/>
                </a:rPr>
                <a:t>Iterations</a:t>
              </a:r>
              <a:endParaRPr lang="en-US" b="1" dirty="0">
                <a:solidFill>
                  <a:srgbClr val="7E110D"/>
                </a:solidFill>
                <a:latin typeface="Candara" pitchFamily="34" charset="0"/>
                <a:cs typeface="Arial" pitchFamily="34" charset="0"/>
              </a:endParaRPr>
            </a:p>
          </p:txBody>
        </p:sp>
        <p:sp>
          <p:nvSpPr>
            <p:cNvPr id="446" name="Text Box 89"/>
            <p:cNvSpPr txBox="1">
              <a:spLocks noChangeArrowheads="1"/>
            </p:cNvSpPr>
            <p:nvPr/>
          </p:nvSpPr>
          <p:spPr bwMode="auto">
            <a:xfrm>
              <a:off x="2241244" y="3948942"/>
              <a:ext cx="3268766" cy="484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n-US" sz="1600" dirty="0">
                  <a:solidFill>
                    <a:prstClr val="black"/>
                  </a:solidFill>
                  <a:latin typeface="Candara" pitchFamily="34" charset="0"/>
                  <a:cs typeface="Arial" pitchFamily="34" charset="0"/>
                </a:rPr>
                <a:t>May scatter/broadcast &lt;Key,Value&gt; pairs directly</a:t>
              </a:r>
            </a:p>
          </p:txBody>
        </p:sp>
        <p:sp>
          <p:nvSpPr>
            <p:cNvPr id="447" name="Text Box 83"/>
            <p:cNvSpPr txBox="1">
              <a:spLocks noChangeArrowheads="1"/>
            </p:cNvSpPr>
            <p:nvPr/>
          </p:nvSpPr>
          <p:spPr bwMode="auto">
            <a:xfrm>
              <a:off x="7652144" y="2129427"/>
              <a:ext cx="1110856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n-US" sz="1600" dirty="0">
                  <a:solidFill>
                    <a:prstClr val="black"/>
                  </a:solidFill>
                  <a:latin typeface="Candara" pitchFamily="34" charset="0"/>
                  <a:cs typeface="Arial" pitchFamily="34" charset="0"/>
                </a:rPr>
                <a:t>Local Disk</a:t>
              </a:r>
            </a:p>
          </p:txBody>
        </p:sp>
        <p:sp>
          <p:nvSpPr>
            <p:cNvPr id="448" name="Text Box 83"/>
            <p:cNvSpPr txBox="1">
              <a:spLocks noChangeArrowheads="1"/>
            </p:cNvSpPr>
            <p:nvPr/>
          </p:nvSpPr>
          <p:spPr bwMode="auto">
            <a:xfrm>
              <a:off x="5031550" y="3124200"/>
              <a:ext cx="29718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n-US" sz="1600" dirty="0">
                  <a:solidFill>
                    <a:prstClr val="black"/>
                  </a:solidFill>
                  <a:latin typeface="Candara" pitchFamily="34" charset="0"/>
                  <a:cs typeface="Arial" pitchFamily="34" charset="0"/>
                </a:rPr>
                <a:t>Cacheable map/reduce tasks</a:t>
              </a:r>
            </a:p>
          </p:txBody>
        </p:sp>
        <p:cxnSp>
          <p:nvCxnSpPr>
            <p:cNvPr id="449" name="Straight Arrow Connector 448"/>
            <p:cNvCxnSpPr>
              <a:stCxn id="448" idx="0"/>
              <a:endCxn id="411" idx="4"/>
            </p:cNvCxnSpPr>
            <p:nvPr/>
          </p:nvCxnSpPr>
          <p:spPr>
            <a:xfrm flipH="1" flipV="1">
              <a:off x="5313472" y="2693011"/>
              <a:ext cx="1203978" cy="43118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0" name="Straight Arrow Connector 449"/>
            <p:cNvCxnSpPr>
              <a:stCxn id="448" idx="0"/>
              <a:endCxn id="425" idx="4"/>
            </p:cNvCxnSpPr>
            <p:nvPr/>
          </p:nvCxnSpPr>
          <p:spPr>
            <a:xfrm flipV="1">
              <a:off x="6517450" y="2702655"/>
              <a:ext cx="1006261" cy="42154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1" name="Straight Arrow Connector 450"/>
            <p:cNvCxnSpPr>
              <a:stCxn id="448" idx="0"/>
              <a:endCxn id="421" idx="4"/>
            </p:cNvCxnSpPr>
            <p:nvPr/>
          </p:nvCxnSpPr>
          <p:spPr>
            <a:xfrm flipV="1">
              <a:off x="6517450" y="2693011"/>
              <a:ext cx="352795" cy="43118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2" name="Straight Arrow Connector 451"/>
            <p:cNvCxnSpPr>
              <a:stCxn id="448" idx="0"/>
              <a:endCxn id="415" idx="4"/>
            </p:cNvCxnSpPr>
            <p:nvPr/>
          </p:nvCxnSpPr>
          <p:spPr>
            <a:xfrm flipH="1" flipV="1">
              <a:off x="5966939" y="2702655"/>
              <a:ext cx="550511" cy="42154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3" name="TextBox 452"/>
            <p:cNvSpPr txBox="1"/>
            <p:nvPr/>
          </p:nvSpPr>
          <p:spPr>
            <a:xfrm>
              <a:off x="522848" y="1535668"/>
              <a:ext cx="3210952" cy="38612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  <a:latin typeface="Candara" pitchFamily="34" charset="0"/>
                  <a:cs typeface="Arial" pitchFamily="34" charset="0"/>
                </a:rPr>
                <a:t>Main program’s process space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54" name="TextBox 453"/>
            <p:cNvSpPr txBox="1"/>
            <p:nvPr/>
          </p:nvSpPr>
          <p:spPr>
            <a:xfrm>
              <a:off x="4190999" y="5594684"/>
              <a:ext cx="4419601" cy="11390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120000"/>
                </a:lnSpc>
                <a:buFont typeface="Arial" pitchFamily="34" charset="0"/>
                <a:buChar char="•"/>
              </a:pPr>
              <a:r>
                <a:rPr lang="en-US" dirty="0"/>
                <a:t>Main program may contain many </a:t>
              </a:r>
              <a:r>
                <a:rPr lang="en-US" dirty="0" err="1"/>
                <a:t>MapReduce</a:t>
              </a:r>
              <a:r>
                <a:rPr lang="en-US" dirty="0"/>
                <a:t> invocations or iterative </a:t>
              </a:r>
              <a:r>
                <a:rPr lang="en-US" dirty="0" err="1"/>
                <a:t>MapReduce</a:t>
              </a:r>
              <a:r>
                <a:rPr lang="en-US" dirty="0"/>
                <a:t> invocations</a:t>
              </a:r>
            </a:p>
          </p:txBody>
        </p:sp>
      </p:grpSp>
      <p:sp>
        <p:nvSpPr>
          <p:cNvPr id="455" name="Text Box 89"/>
          <p:cNvSpPr txBox="1">
            <a:spLocks noChangeArrowheads="1"/>
          </p:cNvSpPr>
          <p:nvPr/>
        </p:nvSpPr>
        <p:spPr bwMode="auto">
          <a:xfrm>
            <a:off x="4671645" y="4461071"/>
            <a:ext cx="3328743" cy="463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en-US" sz="1600" dirty="0">
                <a:solidFill>
                  <a:prstClr val="black"/>
                </a:solidFill>
                <a:latin typeface="Candara" pitchFamily="34" charset="0"/>
                <a:cs typeface="Arial" pitchFamily="34" charset="0"/>
              </a:rPr>
              <a:t>May merge data in shuffling</a:t>
            </a:r>
          </a:p>
        </p:txBody>
      </p:sp>
    </p:spTree>
    <p:extLst>
      <p:ext uri="{BB962C8B-B14F-4D97-AF65-F5344CB8AC3E}">
        <p14:creationId xmlns:p14="http://schemas.microsoft.com/office/powerpoint/2010/main" val="3650155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DAG (Directed Acyclic </a:t>
            </a:r>
            <a:r>
              <a:rPr lang="en-US" dirty="0"/>
              <a:t>G</a:t>
            </a:r>
            <a:r>
              <a:rPr lang="en-US" dirty="0" smtClean="0"/>
              <a:t>raph)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Dryad and </a:t>
            </a:r>
            <a:r>
              <a:rPr lang="en-US" dirty="0" err="1" smtClean="0"/>
              <a:t>DryadLINQ</a:t>
            </a:r>
            <a:r>
              <a:rPr lang="en-US" dirty="0" smtClean="0"/>
              <a:t> (2007)</a:t>
            </a:r>
          </a:p>
          <a:p>
            <a:pPr lvl="1"/>
            <a:r>
              <a:rPr lang="en-US" dirty="0"/>
              <a:t>Michael </a:t>
            </a:r>
            <a:r>
              <a:rPr lang="en-US" dirty="0" err="1"/>
              <a:t>Isard</a:t>
            </a:r>
            <a:r>
              <a:rPr lang="en-US" dirty="0"/>
              <a:t> et al. Dryad: Distributed Data-Parallel Programs from Sequential Building Blocks, </a:t>
            </a:r>
            <a:r>
              <a:rPr lang="en-US" dirty="0" err="1" smtClean="0"/>
              <a:t>EuroSys</a:t>
            </a:r>
            <a:r>
              <a:rPr lang="en-US" dirty="0" smtClean="0"/>
              <a:t>, 2007.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research.microsoft.com/en-us/collaboration/tools/dryad.aspx</a:t>
            </a: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4036" y="3690160"/>
            <a:ext cx="3596733" cy="2486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92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Apache </a:t>
            </a:r>
            <a:r>
              <a:rPr lang="en-US" dirty="0"/>
              <a:t>Spark (2010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 err="1" smtClean="0"/>
              <a:t>Matei</a:t>
            </a:r>
            <a:r>
              <a:rPr lang="en-US" dirty="0" smtClean="0"/>
              <a:t> </a:t>
            </a:r>
            <a:r>
              <a:rPr lang="en-US" dirty="0" err="1" smtClean="0"/>
              <a:t>Zaharia</a:t>
            </a:r>
            <a:r>
              <a:rPr lang="en-US" dirty="0" smtClean="0"/>
              <a:t> </a:t>
            </a:r>
            <a:r>
              <a:rPr lang="en-US" dirty="0"/>
              <a:t>et al. Spark: Cluster Computing with Working Sets</a:t>
            </a:r>
            <a:r>
              <a:rPr lang="en-US" dirty="0" smtClean="0"/>
              <a:t>,. </a:t>
            </a:r>
            <a:r>
              <a:rPr lang="en-US" dirty="0" err="1" smtClean="0"/>
              <a:t>HotCloud</a:t>
            </a:r>
            <a:r>
              <a:rPr lang="en-US" dirty="0" smtClean="0"/>
              <a:t> 2010.</a:t>
            </a:r>
          </a:p>
          <a:p>
            <a:pPr lvl="1"/>
            <a:r>
              <a:rPr lang="en-US" dirty="0" err="1"/>
              <a:t>Matei</a:t>
            </a:r>
            <a:r>
              <a:rPr lang="en-US" dirty="0"/>
              <a:t> </a:t>
            </a:r>
            <a:r>
              <a:rPr lang="en-US" dirty="0" err="1"/>
              <a:t>Zaharia</a:t>
            </a:r>
            <a:r>
              <a:rPr lang="en-US" dirty="0"/>
              <a:t> </a:t>
            </a:r>
            <a:r>
              <a:rPr lang="en-US" dirty="0" smtClean="0"/>
              <a:t>et al. Resilient </a:t>
            </a:r>
            <a:r>
              <a:rPr lang="en-US" dirty="0"/>
              <a:t>Distributed Datasets: A Fault-Tolerant Abstraction for In-Memory Cluster </a:t>
            </a:r>
            <a:r>
              <a:rPr lang="en-US" dirty="0" smtClean="0"/>
              <a:t>Computing. NSDI </a:t>
            </a:r>
            <a:r>
              <a:rPr lang="en-US" dirty="0"/>
              <a:t>2012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>
                <a:hlinkClick r:id="rId2"/>
              </a:rPr>
              <a:t>http://spark.apache.org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lvl="1"/>
            <a:r>
              <a:rPr lang="en-US" dirty="0" smtClean="0"/>
              <a:t>Resilient </a:t>
            </a:r>
            <a:r>
              <a:rPr lang="en-US" dirty="0"/>
              <a:t>Distributed Dataset (RDD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RDD operations</a:t>
            </a:r>
          </a:p>
          <a:p>
            <a:pPr lvl="2"/>
            <a:r>
              <a:rPr lang="en-US" dirty="0" err="1" smtClean="0"/>
              <a:t>MapReduce</a:t>
            </a:r>
            <a:r>
              <a:rPr lang="en-US" dirty="0" smtClean="0"/>
              <a:t>-like parallel operations</a:t>
            </a:r>
          </a:p>
          <a:p>
            <a:pPr lvl="1"/>
            <a:r>
              <a:rPr lang="en-US" dirty="0" smtClean="0"/>
              <a:t>DAG of execution stages and pipelined transformations</a:t>
            </a:r>
          </a:p>
          <a:p>
            <a:pPr lvl="1"/>
            <a:r>
              <a:rPr lang="en-US" dirty="0" smtClean="0"/>
              <a:t>Simple collectives: broadcasting and aggregation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1323" y="1411455"/>
            <a:ext cx="1559940" cy="828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7680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</a:t>
            </a:r>
            <a:r>
              <a:rPr lang="en-US" dirty="0"/>
              <a:t>Processing </a:t>
            </a:r>
            <a:r>
              <a:rPr lang="en-US" dirty="0" smtClean="0"/>
              <a:t>with BSP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Pregel</a:t>
            </a:r>
            <a:r>
              <a:rPr lang="en-US" dirty="0" smtClean="0"/>
              <a:t> (2010)</a:t>
            </a:r>
          </a:p>
          <a:p>
            <a:pPr lvl="1"/>
            <a:r>
              <a:rPr lang="en-US" dirty="0" err="1"/>
              <a:t>Grzegorz</a:t>
            </a:r>
            <a:r>
              <a:rPr lang="en-US" dirty="0"/>
              <a:t> </a:t>
            </a:r>
            <a:r>
              <a:rPr lang="en-US" dirty="0" err="1"/>
              <a:t>Malewicz</a:t>
            </a:r>
            <a:r>
              <a:rPr lang="en-US" dirty="0"/>
              <a:t> et al. </a:t>
            </a:r>
            <a:r>
              <a:rPr lang="en-US" dirty="0" err="1"/>
              <a:t>Pregel</a:t>
            </a:r>
            <a:r>
              <a:rPr lang="en-US" dirty="0"/>
              <a:t>: A System for Large-Scale Graph </a:t>
            </a:r>
            <a:r>
              <a:rPr lang="en-US" dirty="0" smtClean="0"/>
              <a:t>Processing. SIGMOD 2010.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Apache Hama (2010)</a:t>
            </a:r>
          </a:p>
          <a:p>
            <a:pPr lvl="1"/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://hama.apache.org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Apache </a:t>
            </a:r>
            <a:r>
              <a:rPr lang="en-US" dirty="0" err="1" smtClean="0"/>
              <a:t>Giraph</a:t>
            </a:r>
            <a:r>
              <a:rPr lang="en-US" dirty="0" smtClean="0"/>
              <a:t> (2012)</a:t>
            </a:r>
          </a:p>
          <a:p>
            <a:pPr lvl="1"/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giraph.apache.org/</a:t>
            </a:r>
            <a:endParaRPr lang="en-US" dirty="0"/>
          </a:p>
          <a:p>
            <a:pPr lvl="1"/>
            <a:r>
              <a:rPr lang="en-US" dirty="0" smtClean="0"/>
              <a:t>Scaling </a:t>
            </a:r>
            <a:r>
              <a:rPr lang="en-US" dirty="0"/>
              <a:t>Apache </a:t>
            </a:r>
            <a:r>
              <a:rPr lang="en-US" dirty="0" err="1"/>
              <a:t>Giraph</a:t>
            </a:r>
            <a:r>
              <a:rPr lang="en-US" dirty="0"/>
              <a:t> to a trillion edges</a:t>
            </a:r>
          </a:p>
          <a:p>
            <a:pPr lvl="2"/>
            <a:r>
              <a:rPr lang="en-US" dirty="0">
                <a:hlinkClick r:id="rId4"/>
              </a:rPr>
              <a:t>https://www.facebook.com/notes/facebook-engineering/scaling-apache-giraph-to-a-trillion-edges/10151617006153920</a:t>
            </a:r>
            <a:r>
              <a:rPr lang="en-US" dirty="0"/>
              <a:t> 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5404" y="3012643"/>
            <a:ext cx="2697372" cy="78223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1752" y="4104063"/>
            <a:ext cx="1110943" cy="134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105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Pregel</a:t>
            </a:r>
            <a:r>
              <a:rPr lang="en-US" dirty="0" smtClean="0"/>
              <a:t> &amp; Apache </a:t>
            </a:r>
            <a:r>
              <a:rPr lang="en-US" dirty="0" err="1" smtClean="0"/>
              <a:t>Giraph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Computation </a:t>
            </a:r>
            <a:r>
              <a:rPr lang="en-US" sz="2000" dirty="0"/>
              <a:t>Model</a:t>
            </a:r>
          </a:p>
          <a:p>
            <a:pPr lvl="1"/>
            <a:r>
              <a:rPr lang="en-US" sz="1600" dirty="0" err="1" smtClean="0"/>
              <a:t>Superstep</a:t>
            </a:r>
            <a:r>
              <a:rPr lang="en-US" sz="1600" dirty="0" smtClean="0"/>
              <a:t> </a:t>
            </a:r>
            <a:r>
              <a:rPr lang="en-US" sz="1600" dirty="0"/>
              <a:t>as iteration</a:t>
            </a:r>
          </a:p>
          <a:p>
            <a:pPr lvl="1"/>
            <a:r>
              <a:rPr lang="en-US" sz="1600" dirty="0"/>
              <a:t>Vertex state machine: 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Active </a:t>
            </a:r>
            <a:r>
              <a:rPr lang="en-US" sz="1600" dirty="0"/>
              <a:t>and Inactive, vote to halt</a:t>
            </a:r>
          </a:p>
          <a:p>
            <a:pPr lvl="1"/>
            <a:r>
              <a:rPr lang="en-US" sz="1600" dirty="0"/>
              <a:t>Message passing between vertices</a:t>
            </a:r>
          </a:p>
          <a:p>
            <a:pPr lvl="1"/>
            <a:r>
              <a:rPr lang="en-US" sz="1600" dirty="0"/>
              <a:t>Combiners</a:t>
            </a:r>
          </a:p>
          <a:p>
            <a:pPr lvl="1"/>
            <a:r>
              <a:rPr lang="en-US" sz="1600" dirty="0"/>
              <a:t>Aggregators</a:t>
            </a:r>
          </a:p>
          <a:p>
            <a:pPr lvl="1"/>
            <a:r>
              <a:rPr lang="en-US" sz="1600" dirty="0"/>
              <a:t>Topology mutation</a:t>
            </a:r>
          </a:p>
          <a:p>
            <a:r>
              <a:rPr lang="en-US" sz="2100" dirty="0"/>
              <a:t>Master/worker model</a:t>
            </a:r>
          </a:p>
          <a:p>
            <a:r>
              <a:rPr lang="en-US" sz="2000" dirty="0"/>
              <a:t>Graph partition: hashing</a:t>
            </a:r>
          </a:p>
          <a:p>
            <a:r>
              <a:rPr lang="en-US" sz="2000" dirty="0"/>
              <a:t>Fault tolerance: </a:t>
            </a:r>
            <a:r>
              <a:rPr lang="en-US" sz="2000" dirty="0" err="1"/>
              <a:t>checkpointing</a:t>
            </a:r>
            <a:r>
              <a:rPr lang="en-US" sz="2000" dirty="0"/>
              <a:t> and confined </a:t>
            </a:r>
            <a:r>
              <a:rPr lang="en-US" sz="2000" dirty="0" smtClean="0"/>
              <a:t>recovery</a:t>
            </a:r>
            <a:endParaRPr lang="en-US" sz="2000" dirty="0"/>
          </a:p>
        </p:txBody>
      </p:sp>
      <p:sp>
        <p:nvSpPr>
          <p:cNvPr id="8" name="Oval 7"/>
          <p:cNvSpPr/>
          <p:nvPr/>
        </p:nvSpPr>
        <p:spPr>
          <a:xfrm>
            <a:off x="6019800" y="2488898"/>
            <a:ext cx="434340" cy="410857"/>
          </a:xfrm>
          <a:prstGeom prst="ellips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9" name="Oval 8"/>
          <p:cNvSpPr/>
          <p:nvPr/>
        </p:nvSpPr>
        <p:spPr>
          <a:xfrm>
            <a:off x="6816090" y="2488898"/>
            <a:ext cx="434340" cy="410857"/>
          </a:xfrm>
          <a:prstGeom prst="ellips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10" name="Oval 9"/>
          <p:cNvSpPr/>
          <p:nvPr/>
        </p:nvSpPr>
        <p:spPr>
          <a:xfrm>
            <a:off x="7684770" y="2488898"/>
            <a:ext cx="434340" cy="410857"/>
          </a:xfrm>
          <a:prstGeom prst="ellips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1" name="Oval 10"/>
          <p:cNvSpPr/>
          <p:nvPr/>
        </p:nvSpPr>
        <p:spPr>
          <a:xfrm>
            <a:off x="8481060" y="2488898"/>
            <a:ext cx="434340" cy="410857"/>
          </a:xfrm>
          <a:prstGeom prst="ellips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2" name="Oval 11"/>
          <p:cNvSpPr/>
          <p:nvPr/>
        </p:nvSpPr>
        <p:spPr>
          <a:xfrm>
            <a:off x="6019800" y="3379088"/>
            <a:ext cx="434340" cy="410857"/>
          </a:xfrm>
          <a:prstGeom prst="ellips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13" name="Oval 12"/>
          <p:cNvSpPr/>
          <p:nvPr/>
        </p:nvSpPr>
        <p:spPr>
          <a:xfrm>
            <a:off x="6816090" y="3379088"/>
            <a:ext cx="434340" cy="410857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14" name="Oval 13"/>
          <p:cNvSpPr/>
          <p:nvPr/>
        </p:nvSpPr>
        <p:spPr>
          <a:xfrm>
            <a:off x="7684770" y="3379088"/>
            <a:ext cx="434340" cy="410857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5" name="Oval 14"/>
          <p:cNvSpPr/>
          <p:nvPr/>
        </p:nvSpPr>
        <p:spPr>
          <a:xfrm>
            <a:off x="8481060" y="3379088"/>
            <a:ext cx="434340" cy="410857"/>
          </a:xfrm>
          <a:prstGeom prst="ellips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16" name="Oval 15"/>
          <p:cNvSpPr/>
          <p:nvPr/>
        </p:nvSpPr>
        <p:spPr>
          <a:xfrm>
            <a:off x="6019800" y="4323741"/>
            <a:ext cx="434340" cy="410857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17" name="Oval 16"/>
          <p:cNvSpPr/>
          <p:nvPr/>
        </p:nvSpPr>
        <p:spPr>
          <a:xfrm>
            <a:off x="6816090" y="4323741"/>
            <a:ext cx="434340" cy="410857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18" name="Oval 17"/>
          <p:cNvSpPr/>
          <p:nvPr/>
        </p:nvSpPr>
        <p:spPr>
          <a:xfrm>
            <a:off x="7684770" y="4323741"/>
            <a:ext cx="434340" cy="410857"/>
          </a:xfrm>
          <a:prstGeom prst="ellips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19" name="Oval 18"/>
          <p:cNvSpPr/>
          <p:nvPr/>
        </p:nvSpPr>
        <p:spPr>
          <a:xfrm>
            <a:off x="8481060" y="4323741"/>
            <a:ext cx="434340" cy="410857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20" name="Oval 19"/>
          <p:cNvSpPr/>
          <p:nvPr/>
        </p:nvSpPr>
        <p:spPr>
          <a:xfrm>
            <a:off x="6019800" y="5227944"/>
            <a:ext cx="434340" cy="410857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21" name="Oval 20"/>
          <p:cNvSpPr/>
          <p:nvPr/>
        </p:nvSpPr>
        <p:spPr>
          <a:xfrm>
            <a:off x="6816090" y="5227944"/>
            <a:ext cx="434340" cy="410857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22" name="Oval 21"/>
          <p:cNvSpPr/>
          <p:nvPr/>
        </p:nvSpPr>
        <p:spPr>
          <a:xfrm>
            <a:off x="7684770" y="5227944"/>
            <a:ext cx="434340" cy="410857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23" name="Oval 22"/>
          <p:cNvSpPr/>
          <p:nvPr/>
        </p:nvSpPr>
        <p:spPr>
          <a:xfrm>
            <a:off x="8481060" y="5227944"/>
            <a:ext cx="434340" cy="410857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cxnSp>
        <p:nvCxnSpPr>
          <p:cNvPr id="25" name="Straight Arrow Connector 24"/>
          <p:cNvCxnSpPr>
            <a:stCxn id="8" idx="6"/>
            <a:endCxn id="9" idx="2"/>
          </p:cNvCxnSpPr>
          <p:nvPr/>
        </p:nvCxnSpPr>
        <p:spPr>
          <a:xfrm>
            <a:off x="6454140" y="2694325"/>
            <a:ext cx="361950" cy="0"/>
          </a:xfrm>
          <a:prstGeom prst="straightConnector1">
            <a:avLst/>
          </a:prstGeom>
          <a:ln w="127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8119110" y="2694325"/>
            <a:ext cx="361950" cy="0"/>
          </a:xfrm>
          <a:prstGeom prst="straightConnector1">
            <a:avLst/>
          </a:prstGeom>
          <a:ln w="127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urved Connector 27"/>
          <p:cNvCxnSpPr>
            <a:stCxn id="10" idx="3"/>
            <a:endCxn id="9" idx="5"/>
          </p:cNvCxnSpPr>
          <p:nvPr/>
        </p:nvCxnSpPr>
        <p:spPr>
          <a:xfrm rot="5400000">
            <a:off x="7467927" y="2558809"/>
            <a:ext cx="11413" cy="561555"/>
          </a:xfrm>
          <a:prstGeom prst="curvedConnector3">
            <a:avLst>
              <a:gd name="adj1" fmla="val 707205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urved Connector 29"/>
          <p:cNvCxnSpPr>
            <a:stCxn id="9" idx="7"/>
            <a:endCxn id="11" idx="0"/>
          </p:cNvCxnSpPr>
          <p:nvPr/>
        </p:nvCxnSpPr>
        <p:spPr>
          <a:xfrm rot="5400000" flipH="1" flipV="1">
            <a:off x="7912442" y="1763279"/>
            <a:ext cx="60168" cy="1511407"/>
          </a:xfrm>
          <a:prstGeom prst="curvedConnector3">
            <a:avLst>
              <a:gd name="adj1" fmla="val 441423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6454140" y="3584514"/>
            <a:ext cx="361950" cy="0"/>
          </a:xfrm>
          <a:prstGeom prst="straightConnector1">
            <a:avLst/>
          </a:prstGeom>
          <a:ln w="127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8119110" y="3584514"/>
            <a:ext cx="361950" cy="0"/>
          </a:xfrm>
          <a:prstGeom prst="straightConnector1">
            <a:avLst/>
          </a:prstGeom>
          <a:ln w="127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urved Connector 35"/>
          <p:cNvCxnSpPr/>
          <p:nvPr/>
        </p:nvCxnSpPr>
        <p:spPr>
          <a:xfrm rot="5400000">
            <a:off x="7467927" y="3446398"/>
            <a:ext cx="11413" cy="561555"/>
          </a:xfrm>
          <a:prstGeom prst="curvedConnector3">
            <a:avLst>
              <a:gd name="adj1" fmla="val 707205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urved Connector 36"/>
          <p:cNvCxnSpPr/>
          <p:nvPr/>
        </p:nvCxnSpPr>
        <p:spPr>
          <a:xfrm rot="5400000" flipH="1" flipV="1">
            <a:off x="7912442" y="2653468"/>
            <a:ext cx="60168" cy="1511407"/>
          </a:xfrm>
          <a:prstGeom prst="curvedConnector3">
            <a:avLst>
              <a:gd name="adj1" fmla="val 441423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6454140" y="4529167"/>
            <a:ext cx="361950" cy="0"/>
          </a:xfrm>
          <a:prstGeom prst="straightConnector1">
            <a:avLst/>
          </a:prstGeom>
          <a:ln w="127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8119110" y="4529167"/>
            <a:ext cx="361950" cy="0"/>
          </a:xfrm>
          <a:prstGeom prst="straightConnector1">
            <a:avLst/>
          </a:prstGeom>
          <a:ln w="127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urved Connector 39"/>
          <p:cNvCxnSpPr/>
          <p:nvPr/>
        </p:nvCxnSpPr>
        <p:spPr>
          <a:xfrm rot="5400000">
            <a:off x="7467927" y="4405064"/>
            <a:ext cx="11413" cy="561555"/>
          </a:xfrm>
          <a:prstGeom prst="curvedConnector3">
            <a:avLst>
              <a:gd name="adj1" fmla="val 707205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urved Connector 40"/>
          <p:cNvCxnSpPr/>
          <p:nvPr/>
        </p:nvCxnSpPr>
        <p:spPr>
          <a:xfrm rot="5400000" flipH="1" flipV="1">
            <a:off x="7912442" y="3598121"/>
            <a:ext cx="60168" cy="1511407"/>
          </a:xfrm>
          <a:prstGeom prst="curvedConnector3">
            <a:avLst>
              <a:gd name="adj1" fmla="val 441423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6454140" y="5433371"/>
            <a:ext cx="361950" cy="0"/>
          </a:xfrm>
          <a:prstGeom prst="straightConnector1">
            <a:avLst/>
          </a:prstGeom>
          <a:ln w="127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8119110" y="5433371"/>
            <a:ext cx="361950" cy="0"/>
          </a:xfrm>
          <a:prstGeom prst="straightConnector1">
            <a:avLst/>
          </a:prstGeom>
          <a:ln w="127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urved Connector 43"/>
          <p:cNvCxnSpPr/>
          <p:nvPr/>
        </p:nvCxnSpPr>
        <p:spPr>
          <a:xfrm rot="5400000">
            <a:off x="7467927" y="5297855"/>
            <a:ext cx="11413" cy="561555"/>
          </a:xfrm>
          <a:prstGeom prst="curvedConnector3">
            <a:avLst>
              <a:gd name="adj1" fmla="val 707205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urved Connector 44"/>
          <p:cNvCxnSpPr/>
          <p:nvPr/>
        </p:nvCxnSpPr>
        <p:spPr>
          <a:xfrm rot="5400000" flipH="1" flipV="1">
            <a:off x="7912442" y="4502325"/>
            <a:ext cx="60168" cy="1511407"/>
          </a:xfrm>
          <a:prstGeom prst="curvedConnector3">
            <a:avLst>
              <a:gd name="adj1" fmla="val 441423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8" idx="5"/>
            <a:endCxn id="13" idx="1"/>
          </p:cNvCxnSpPr>
          <p:nvPr/>
        </p:nvCxnSpPr>
        <p:spPr>
          <a:xfrm>
            <a:off x="6390534" y="2839586"/>
            <a:ext cx="489165" cy="599670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9" idx="3"/>
            <a:endCxn id="12" idx="7"/>
          </p:cNvCxnSpPr>
          <p:nvPr/>
        </p:nvCxnSpPr>
        <p:spPr>
          <a:xfrm flipH="1">
            <a:off x="6390534" y="2839586"/>
            <a:ext cx="489165" cy="599670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10" idx="4"/>
            <a:endCxn id="13" idx="0"/>
          </p:cNvCxnSpPr>
          <p:nvPr/>
        </p:nvCxnSpPr>
        <p:spPr>
          <a:xfrm flipH="1">
            <a:off x="7033260" y="2899755"/>
            <a:ext cx="868680" cy="479333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9" idx="4"/>
            <a:endCxn id="15" idx="0"/>
          </p:cNvCxnSpPr>
          <p:nvPr/>
        </p:nvCxnSpPr>
        <p:spPr>
          <a:xfrm>
            <a:off x="7033260" y="2899755"/>
            <a:ext cx="1664970" cy="479333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11" idx="3"/>
            <a:endCxn id="14" idx="7"/>
          </p:cNvCxnSpPr>
          <p:nvPr/>
        </p:nvCxnSpPr>
        <p:spPr>
          <a:xfrm flipH="1">
            <a:off x="8055504" y="2839586"/>
            <a:ext cx="489165" cy="599670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12" idx="4"/>
            <a:endCxn id="17" idx="1"/>
          </p:cNvCxnSpPr>
          <p:nvPr/>
        </p:nvCxnSpPr>
        <p:spPr>
          <a:xfrm>
            <a:off x="6236971" y="3789944"/>
            <a:ext cx="642727" cy="593964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10" idx="4"/>
            <a:endCxn id="14" idx="0"/>
          </p:cNvCxnSpPr>
          <p:nvPr/>
        </p:nvCxnSpPr>
        <p:spPr>
          <a:xfrm>
            <a:off x="7901940" y="2899755"/>
            <a:ext cx="0" cy="479333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15" idx="4"/>
            <a:endCxn id="18" idx="7"/>
          </p:cNvCxnSpPr>
          <p:nvPr/>
        </p:nvCxnSpPr>
        <p:spPr>
          <a:xfrm flipH="1">
            <a:off x="8055504" y="3789944"/>
            <a:ext cx="642727" cy="593964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18" idx="4"/>
            <a:endCxn id="21" idx="0"/>
          </p:cNvCxnSpPr>
          <p:nvPr/>
        </p:nvCxnSpPr>
        <p:spPr>
          <a:xfrm flipH="1">
            <a:off x="7033260" y="4734597"/>
            <a:ext cx="868680" cy="493346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18" idx="4"/>
            <a:endCxn id="23" idx="1"/>
          </p:cNvCxnSpPr>
          <p:nvPr/>
        </p:nvCxnSpPr>
        <p:spPr>
          <a:xfrm>
            <a:off x="7901941" y="4734598"/>
            <a:ext cx="642727" cy="553515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9060180" y="2488898"/>
            <a:ext cx="1303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/>
              <a:t>Superstep</a:t>
            </a:r>
            <a:r>
              <a:rPr lang="en-US" i="1" dirty="0"/>
              <a:t> 0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9060180" y="3458048"/>
            <a:ext cx="1303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/>
              <a:t>Superstep</a:t>
            </a:r>
            <a:r>
              <a:rPr lang="en-US" i="1" dirty="0"/>
              <a:t> 1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9060180" y="4348238"/>
            <a:ext cx="1303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/>
              <a:t>Superstep</a:t>
            </a:r>
            <a:r>
              <a:rPr lang="en-US" i="1" dirty="0"/>
              <a:t> 2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9060180" y="5238428"/>
            <a:ext cx="1303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/>
              <a:t>Superstep</a:t>
            </a:r>
            <a:r>
              <a:rPr lang="en-US" i="1" dirty="0"/>
              <a:t> 3</a:t>
            </a:r>
          </a:p>
        </p:txBody>
      </p:sp>
      <p:sp>
        <p:nvSpPr>
          <p:cNvPr id="93" name="Oval 92"/>
          <p:cNvSpPr/>
          <p:nvPr/>
        </p:nvSpPr>
        <p:spPr>
          <a:xfrm>
            <a:off x="6341163" y="1667184"/>
            <a:ext cx="434340" cy="410857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4" name="TextBox 93"/>
          <p:cNvSpPr txBox="1"/>
          <p:nvPr/>
        </p:nvSpPr>
        <p:spPr>
          <a:xfrm>
            <a:off x="6775502" y="1706664"/>
            <a:ext cx="13436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Vote to halt</a:t>
            </a:r>
            <a:endParaRPr lang="en-US" dirty="0"/>
          </a:p>
        </p:txBody>
      </p:sp>
      <p:sp>
        <p:nvSpPr>
          <p:cNvPr id="95" name="Oval 94"/>
          <p:cNvSpPr/>
          <p:nvPr/>
        </p:nvSpPr>
        <p:spPr>
          <a:xfrm>
            <a:off x="8317661" y="1667184"/>
            <a:ext cx="434340" cy="410857"/>
          </a:xfrm>
          <a:prstGeom prst="ellips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6" name="TextBox 95"/>
          <p:cNvSpPr txBox="1"/>
          <p:nvPr/>
        </p:nvSpPr>
        <p:spPr>
          <a:xfrm>
            <a:off x="8752002" y="1677668"/>
            <a:ext cx="909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  <a:r>
              <a:rPr lang="en-US" dirty="0" smtClean="0"/>
              <a:t>ctive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21960" y="5807314"/>
            <a:ext cx="3229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Maximum Value Example</a:t>
            </a:r>
          </a:p>
        </p:txBody>
      </p:sp>
    </p:spTree>
    <p:extLst>
      <p:ext uri="{BB962C8B-B14F-4D97-AF65-F5344CB8AC3E}">
        <p14:creationId xmlns:p14="http://schemas.microsoft.com/office/powerpoint/2010/main" val="59707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Giraph</a:t>
            </a:r>
            <a:r>
              <a:rPr lang="en-US" dirty="0" smtClean="0"/>
              <a:t> Page Rank Code Example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PageRankComputation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extends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BasicComputation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IntWritable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FloatWritable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NullWritable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FloatWritable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/** Number of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supersteps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*/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public static final String SUPERSTEP_COUNT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"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giraph.pageRank.superstepCount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";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@Override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public void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compute(Vertex&lt;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IntWritable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FloatWritable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NullWritable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vertex,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Iterable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FloatWritable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messages)</a:t>
            </a:r>
            <a:b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throws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IOException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if 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getSuperstep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() &gt;= 1)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float sum = 0;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for 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FloatWritable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message : messages)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sum +=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message.get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vertex.getValue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().set((0.15f /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getTotalNumVertices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()) + 0.85f * sum);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if 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getSuperstep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() &lt;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getConf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().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getInt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(SUPERSTEP_COUNT, 0))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sendMessageToAllEdges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(vertex,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new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FloatWritable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vertex.getValue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().get() /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vertex.getNumEdges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()));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} else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vertex.voteToHalt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649588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GraphLab</a:t>
            </a:r>
            <a:r>
              <a:rPr lang="en-US" dirty="0"/>
              <a:t> (2010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Yucheng</a:t>
            </a:r>
            <a:r>
              <a:rPr lang="en-US" dirty="0" smtClean="0"/>
              <a:t> Low et al. </a:t>
            </a:r>
            <a:r>
              <a:rPr lang="en-US" dirty="0" err="1" smtClean="0"/>
              <a:t>GraphLab</a:t>
            </a:r>
            <a:r>
              <a:rPr lang="en-US" dirty="0" smtClean="0"/>
              <a:t>: A New Parallel Framework for Machine Learning. UAI 2010.</a:t>
            </a:r>
          </a:p>
          <a:p>
            <a:r>
              <a:rPr lang="en-US" dirty="0" smtClean="0"/>
              <a:t>Yucheng Low, et al. Distributed </a:t>
            </a:r>
            <a:r>
              <a:rPr lang="en-US" dirty="0" err="1" smtClean="0"/>
              <a:t>GraphLab</a:t>
            </a:r>
            <a:r>
              <a:rPr lang="en-US" dirty="0" smtClean="0"/>
              <a:t>: A Framework for Machine Learning and Data Mining in the Cloud. PVLDB 2012.</a:t>
            </a:r>
            <a:endParaRPr lang="en-US" dirty="0" smtClean="0">
              <a:hlinkClick r:id="rId3"/>
            </a:endParaRPr>
          </a:p>
          <a:p>
            <a:r>
              <a:rPr lang="en-US" dirty="0" smtClean="0">
                <a:hlinkClick r:id="rId3"/>
              </a:rPr>
              <a:t>http://graphlab.org/projects/index.html</a:t>
            </a:r>
            <a:endParaRPr lang="en-US" dirty="0" smtClean="0"/>
          </a:p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graphlab.org/resources/publications.html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Data graph</a:t>
            </a:r>
          </a:p>
          <a:p>
            <a:r>
              <a:rPr lang="en-US" dirty="0" smtClean="0"/>
              <a:t>Update functions and the scope</a:t>
            </a:r>
          </a:p>
          <a:p>
            <a:r>
              <a:rPr lang="en-US" dirty="0" smtClean="0"/>
              <a:t>Sync operation (similar to aggregation in </a:t>
            </a:r>
            <a:r>
              <a:rPr lang="en-US" dirty="0" err="1" smtClean="0"/>
              <a:t>Pregel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400228"/>
            <a:ext cx="2793651" cy="850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521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Graph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479" y="1825625"/>
            <a:ext cx="10509042" cy="4351338"/>
          </a:xfrm>
        </p:spPr>
      </p:pic>
    </p:spTree>
    <p:extLst>
      <p:ext uri="{BB962C8B-B14F-4D97-AF65-F5344CB8AC3E}">
        <p14:creationId xmlns:p14="http://schemas.microsoft.com/office/powerpoint/2010/main" val="2881889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Vertex-cut  </a:t>
            </a:r>
            <a:r>
              <a:rPr lang="en-US" dirty="0" err="1"/>
              <a:t>v.s</a:t>
            </a:r>
            <a:r>
              <a:rPr lang="en-US" dirty="0"/>
              <a:t>. Edge-cut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221940" cy="4351338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PowerGraph</a:t>
            </a:r>
            <a:r>
              <a:rPr lang="en-US" dirty="0" smtClean="0"/>
              <a:t> </a:t>
            </a:r>
            <a:r>
              <a:rPr lang="en-US" dirty="0"/>
              <a:t>(2012)</a:t>
            </a:r>
          </a:p>
          <a:p>
            <a:pPr lvl="1"/>
            <a:r>
              <a:rPr lang="en-US" dirty="0"/>
              <a:t>Joseph E. </a:t>
            </a:r>
            <a:r>
              <a:rPr lang="en-US" dirty="0" smtClean="0"/>
              <a:t>Gonzalez et al. </a:t>
            </a:r>
            <a:r>
              <a:rPr lang="en-US" dirty="0" err="1" smtClean="0"/>
              <a:t>PowerGraph</a:t>
            </a:r>
            <a:r>
              <a:rPr lang="en-US" dirty="0"/>
              <a:t>: Distributed Graph-Parallel Computation on Natural Graphs</a:t>
            </a:r>
            <a:r>
              <a:rPr lang="en-US" dirty="0" smtClean="0"/>
              <a:t>. OSDI 2012.</a:t>
            </a:r>
            <a:endParaRPr lang="en-US" dirty="0"/>
          </a:p>
          <a:p>
            <a:pPr lvl="1"/>
            <a:r>
              <a:rPr lang="en-US" dirty="0"/>
              <a:t>Gather, apply, Scatter (GAS) </a:t>
            </a:r>
            <a:r>
              <a:rPr lang="en-US" dirty="0" smtClean="0"/>
              <a:t>model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GraphX (2013)</a:t>
            </a:r>
          </a:p>
          <a:p>
            <a:pPr lvl="1"/>
            <a:r>
              <a:rPr lang="en-US" dirty="0" err="1"/>
              <a:t>Reynold</a:t>
            </a:r>
            <a:r>
              <a:rPr lang="en-US" dirty="0"/>
              <a:t> </a:t>
            </a:r>
            <a:r>
              <a:rPr lang="en-US" dirty="0" smtClean="0"/>
              <a:t>Xin et al. GraphX</a:t>
            </a:r>
            <a:r>
              <a:rPr lang="en-US" dirty="0"/>
              <a:t>: A Resilient Distributed Graph System on </a:t>
            </a:r>
            <a:r>
              <a:rPr lang="en-US" dirty="0" smtClean="0"/>
              <a:t>Spark. GRADES </a:t>
            </a:r>
            <a:r>
              <a:rPr lang="en-US" dirty="0"/>
              <a:t>(SIGMOD workshop</a:t>
            </a:r>
            <a:r>
              <a:rPr lang="en-US" dirty="0" smtClean="0"/>
              <a:t>) 2013.</a:t>
            </a:r>
            <a:endParaRPr lang="en-US" dirty="0">
              <a:hlinkClick r:id="rId2"/>
            </a:endParaRPr>
          </a:p>
          <a:p>
            <a:pPr lvl="1"/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://amplab.cs.berkeley.edu/publication/graphx-grades/</a:t>
            </a:r>
            <a:endParaRPr lang="en-US" dirty="0"/>
          </a:p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7426404" y="3678077"/>
            <a:ext cx="3190300" cy="2831335"/>
            <a:chOff x="6099034" y="1865902"/>
            <a:chExt cx="5137535" cy="4664966"/>
          </a:xfrm>
        </p:grpSpPr>
        <p:grpSp>
          <p:nvGrpSpPr>
            <p:cNvPr id="5" name="Group 4"/>
            <p:cNvGrpSpPr/>
            <p:nvPr/>
          </p:nvGrpSpPr>
          <p:grpSpPr>
            <a:xfrm>
              <a:off x="7223798" y="1865902"/>
              <a:ext cx="2842846" cy="1482971"/>
              <a:chOff x="1916720" y="1447798"/>
              <a:chExt cx="2842846" cy="1482971"/>
            </a:xfrm>
          </p:grpSpPr>
          <p:sp>
            <p:nvSpPr>
              <p:cNvPr id="30" name="Rounded Rectangle 29"/>
              <p:cNvSpPr/>
              <p:nvPr/>
            </p:nvSpPr>
            <p:spPr>
              <a:xfrm>
                <a:off x="1916720" y="1447800"/>
                <a:ext cx="838200" cy="1482969"/>
              </a:xfrm>
              <a:prstGeom prst="roundRect">
                <a:avLst/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  <p:sp>
            <p:nvSpPr>
              <p:cNvPr id="31" name="Rounded Rectangle 30"/>
              <p:cNvSpPr/>
              <p:nvPr/>
            </p:nvSpPr>
            <p:spPr>
              <a:xfrm>
                <a:off x="2919043" y="1447798"/>
                <a:ext cx="838200" cy="1482969"/>
              </a:xfrm>
              <a:prstGeom prst="roundRect">
                <a:avLst/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  <p:sp>
            <p:nvSpPr>
              <p:cNvPr id="32" name="Rounded Rectangle 31"/>
              <p:cNvSpPr/>
              <p:nvPr/>
            </p:nvSpPr>
            <p:spPr>
              <a:xfrm>
                <a:off x="3921366" y="1447799"/>
                <a:ext cx="838200" cy="1482969"/>
              </a:xfrm>
              <a:prstGeom prst="roundRect">
                <a:avLst/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3135920" y="2001713"/>
                <a:ext cx="404446" cy="375138"/>
              </a:xfrm>
              <a:prstGeom prst="ellipse">
                <a:avLst/>
              </a:prstGeom>
              <a:solidFill>
                <a:srgbClr val="ED7D31"/>
              </a:solidFill>
              <a:ln w="12700" cap="flat" cmpd="sng" algn="ctr">
                <a:solidFill>
                  <a:srgbClr val="ED7D31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2086706" y="1547444"/>
                <a:ext cx="404446" cy="375138"/>
              </a:xfrm>
              <a:prstGeom prst="ellipse">
                <a:avLst/>
              </a:prstGeom>
              <a:solidFill>
                <a:srgbClr val="FFC000"/>
              </a:solidFill>
              <a:ln w="12700" cap="flat" cmpd="sng" algn="ctr">
                <a:solidFill>
                  <a:srgbClr val="FFC000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2086706" y="2001713"/>
                <a:ext cx="404446" cy="375138"/>
              </a:xfrm>
              <a:prstGeom prst="ellipse">
                <a:avLst/>
              </a:prstGeom>
              <a:solidFill>
                <a:srgbClr val="FFC000"/>
              </a:solidFill>
              <a:ln w="12700" cap="flat" cmpd="sng" algn="ctr">
                <a:solidFill>
                  <a:srgbClr val="FFC000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2092567" y="2466241"/>
                <a:ext cx="404446" cy="375138"/>
              </a:xfrm>
              <a:prstGeom prst="ellipse">
                <a:avLst/>
              </a:prstGeom>
              <a:solidFill>
                <a:srgbClr val="FFC000"/>
              </a:solidFill>
              <a:ln w="12700" cap="flat" cmpd="sng" algn="ctr">
                <a:solidFill>
                  <a:srgbClr val="FFC000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4149977" y="1551837"/>
                <a:ext cx="404446" cy="375138"/>
              </a:xfrm>
              <a:prstGeom prst="ellipse">
                <a:avLst/>
              </a:prstGeom>
              <a:solidFill>
                <a:srgbClr val="FFC000"/>
              </a:solidFill>
              <a:ln w="12700" cap="flat" cmpd="sng" algn="ctr">
                <a:solidFill>
                  <a:srgbClr val="FFC000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4149977" y="1999511"/>
                <a:ext cx="404446" cy="375138"/>
              </a:xfrm>
              <a:prstGeom prst="ellipse">
                <a:avLst/>
              </a:prstGeom>
              <a:solidFill>
                <a:srgbClr val="FFC000"/>
              </a:solidFill>
              <a:ln w="12700" cap="flat" cmpd="sng" algn="ctr">
                <a:solidFill>
                  <a:srgbClr val="FFC000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4149977" y="2464404"/>
                <a:ext cx="404446" cy="375138"/>
              </a:xfrm>
              <a:prstGeom prst="ellipse">
                <a:avLst/>
              </a:prstGeom>
              <a:solidFill>
                <a:srgbClr val="FFC000"/>
              </a:solidFill>
              <a:ln w="12700" cap="flat" cmpd="sng" algn="ctr">
                <a:solidFill>
                  <a:srgbClr val="FFC000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  <p:cxnSp>
            <p:nvCxnSpPr>
              <p:cNvPr id="40" name="Straight Arrow Connector 39"/>
              <p:cNvCxnSpPr>
                <a:stCxn id="36" idx="6"/>
                <a:endCxn id="33" idx="2"/>
              </p:cNvCxnSpPr>
              <p:nvPr/>
            </p:nvCxnSpPr>
            <p:spPr>
              <a:xfrm flipV="1">
                <a:off x="2497013" y="2189282"/>
                <a:ext cx="638907" cy="464528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/>
                </a:solidFill>
                <a:prstDash val="solid"/>
                <a:miter lim="800000"/>
                <a:tailEnd type="triangle"/>
              </a:ln>
              <a:effectLst/>
            </p:spPr>
          </p:cxnSp>
          <p:cxnSp>
            <p:nvCxnSpPr>
              <p:cNvPr id="41" name="Straight Arrow Connector 40"/>
              <p:cNvCxnSpPr>
                <a:stCxn id="35" idx="6"/>
                <a:endCxn id="33" idx="2"/>
              </p:cNvCxnSpPr>
              <p:nvPr/>
            </p:nvCxnSpPr>
            <p:spPr>
              <a:xfrm>
                <a:off x="2491152" y="2189282"/>
                <a:ext cx="644768" cy="0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/>
                </a:solidFill>
                <a:prstDash val="solid"/>
                <a:miter lim="800000"/>
                <a:tailEnd type="triangle"/>
              </a:ln>
              <a:effectLst/>
            </p:spPr>
          </p:cxnSp>
          <p:cxnSp>
            <p:nvCxnSpPr>
              <p:cNvPr id="42" name="Straight Arrow Connector 41"/>
              <p:cNvCxnSpPr>
                <a:stCxn id="34" idx="6"/>
                <a:endCxn id="33" idx="2"/>
              </p:cNvCxnSpPr>
              <p:nvPr/>
            </p:nvCxnSpPr>
            <p:spPr>
              <a:xfrm>
                <a:off x="2491152" y="1735013"/>
                <a:ext cx="644768" cy="454269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/>
                </a:solidFill>
                <a:prstDash val="solid"/>
                <a:miter lim="800000"/>
                <a:tailEnd type="triangle"/>
              </a:ln>
              <a:effectLst/>
            </p:spPr>
          </p:cxnSp>
          <p:cxnSp>
            <p:nvCxnSpPr>
              <p:cNvPr id="43" name="Straight Arrow Connector 42"/>
              <p:cNvCxnSpPr>
                <a:stCxn id="33" idx="6"/>
                <a:endCxn id="37" idx="2"/>
              </p:cNvCxnSpPr>
              <p:nvPr/>
            </p:nvCxnSpPr>
            <p:spPr>
              <a:xfrm flipV="1">
                <a:off x="3540366" y="1739406"/>
                <a:ext cx="609611" cy="449876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/>
                </a:solidFill>
                <a:prstDash val="solid"/>
                <a:miter lim="800000"/>
                <a:tailEnd type="triangle"/>
              </a:ln>
              <a:effectLst/>
            </p:spPr>
          </p:cxnSp>
          <p:cxnSp>
            <p:nvCxnSpPr>
              <p:cNvPr id="44" name="Straight Arrow Connector 43"/>
              <p:cNvCxnSpPr>
                <a:stCxn id="33" idx="6"/>
                <a:endCxn id="38" idx="2"/>
              </p:cNvCxnSpPr>
              <p:nvPr/>
            </p:nvCxnSpPr>
            <p:spPr>
              <a:xfrm flipV="1">
                <a:off x="3540366" y="2187080"/>
                <a:ext cx="609611" cy="2202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/>
                </a:solidFill>
                <a:prstDash val="solid"/>
                <a:miter lim="800000"/>
                <a:tailEnd type="triangle"/>
              </a:ln>
              <a:effectLst/>
            </p:spPr>
          </p:cxnSp>
          <p:cxnSp>
            <p:nvCxnSpPr>
              <p:cNvPr id="45" name="Straight Arrow Connector 44"/>
              <p:cNvCxnSpPr>
                <a:stCxn id="33" idx="6"/>
                <a:endCxn id="39" idx="2"/>
              </p:cNvCxnSpPr>
              <p:nvPr/>
            </p:nvCxnSpPr>
            <p:spPr>
              <a:xfrm>
                <a:off x="3540366" y="2189282"/>
                <a:ext cx="609611" cy="462691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/>
                </a:solidFill>
                <a:prstDash val="solid"/>
                <a:miter lim="800000"/>
                <a:tailEnd type="triangle"/>
              </a:ln>
              <a:effectLst/>
            </p:spPr>
          </p:cxnSp>
        </p:grpSp>
        <p:grpSp>
          <p:nvGrpSpPr>
            <p:cNvPr id="6" name="Group 5"/>
            <p:cNvGrpSpPr/>
            <p:nvPr/>
          </p:nvGrpSpPr>
          <p:grpSpPr>
            <a:xfrm>
              <a:off x="6130609" y="4414578"/>
              <a:ext cx="5029224" cy="1482971"/>
              <a:chOff x="5709123" y="1494685"/>
              <a:chExt cx="5029224" cy="1482971"/>
            </a:xfrm>
          </p:grpSpPr>
          <p:sp>
            <p:nvSpPr>
              <p:cNvPr id="10" name="Rounded Rectangle 9"/>
              <p:cNvSpPr/>
              <p:nvPr/>
            </p:nvSpPr>
            <p:spPr>
              <a:xfrm>
                <a:off x="5709123" y="1494687"/>
                <a:ext cx="1324724" cy="1482969"/>
              </a:xfrm>
              <a:prstGeom prst="roundRect">
                <a:avLst/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  <p:sp>
            <p:nvSpPr>
              <p:cNvPr id="11" name="Rounded Rectangle 10"/>
              <p:cNvSpPr/>
              <p:nvPr/>
            </p:nvSpPr>
            <p:spPr>
              <a:xfrm>
                <a:off x="7362088" y="1494685"/>
                <a:ext cx="1614942" cy="1482969"/>
              </a:xfrm>
              <a:prstGeom prst="roundRect">
                <a:avLst/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  <p:sp>
            <p:nvSpPr>
              <p:cNvPr id="12" name="Rounded Rectangle 11"/>
              <p:cNvSpPr/>
              <p:nvPr/>
            </p:nvSpPr>
            <p:spPr>
              <a:xfrm>
                <a:off x="9375478" y="1494685"/>
                <a:ext cx="1362869" cy="1482969"/>
              </a:xfrm>
              <a:prstGeom prst="roundRect">
                <a:avLst/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7967336" y="2045489"/>
                <a:ext cx="404446" cy="375138"/>
              </a:xfrm>
              <a:prstGeom prst="ellipse">
                <a:avLst/>
              </a:prstGeom>
              <a:solidFill>
                <a:srgbClr val="ED7D31"/>
              </a:solidFill>
              <a:ln w="12700" cap="flat" cmpd="sng" algn="ctr">
                <a:solidFill>
                  <a:srgbClr val="ED7D31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5851258" y="1587009"/>
                <a:ext cx="404446" cy="375138"/>
              </a:xfrm>
              <a:prstGeom prst="ellipse">
                <a:avLst/>
              </a:prstGeom>
              <a:solidFill>
                <a:srgbClr val="FFC000"/>
              </a:solidFill>
              <a:ln w="12700" cap="flat" cmpd="sng" algn="ctr">
                <a:solidFill>
                  <a:srgbClr val="FFC000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5851258" y="2508634"/>
                <a:ext cx="404446" cy="375138"/>
              </a:xfrm>
              <a:prstGeom prst="ellipse">
                <a:avLst/>
              </a:prstGeom>
              <a:solidFill>
                <a:srgbClr val="FFC000"/>
              </a:solidFill>
              <a:ln w="12700" cap="flat" cmpd="sng" algn="ctr">
                <a:solidFill>
                  <a:srgbClr val="FFC000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7360667" y="2053908"/>
                <a:ext cx="404446" cy="375138"/>
              </a:xfrm>
              <a:prstGeom prst="ellipse">
                <a:avLst/>
              </a:prstGeom>
              <a:solidFill>
                <a:srgbClr val="FFC000"/>
              </a:solidFill>
              <a:ln w="12700" cap="flat" cmpd="sng" algn="ctr">
                <a:solidFill>
                  <a:srgbClr val="FFC000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8541767" y="2045489"/>
                <a:ext cx="404446" cy="375138"/>
              </a:xfrm>
              <a:prstGeom prst="ellipse">
                <a:avLst/>
              </a:prstGeom>
              <a:solidFill>
                <a:srgbClr val="FFC000"/>
              </a:solidFill>
              <a:ln w="12700" cap="flat" cmpd="sng" algn="ctr">
                <a:solidFill>
                  <a:srgbClr val="FFC000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10281148" y="1624373"/>
                <a:ext cx="404446" cy="375138"/>
              </a:xfrm>
              <a:prstGeom prst="ellipse">
                <a:avLst/>
              </a:prstGeom>
              <a:solidFill>
                <a:srgbClr val="FFC000"/>
              </a:solidFill>
              <a:ln w="12700" cap="flat" cmpd="sng" algn="ctr">
                <a:solidFill>
                  <a:srgbClr val="FFC000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10281148" y="2508634"/>
                <a:ext cx="404446" cy="375138"/>
              </a:xfrm>
              <a:prstGeom prst="ellipse">
                <a:avLst/>
              </a:prstGeom>
              <a:solidFill>
                <a:srgbClr val="FFC000"/>
              </a:solidFill>
              <a:ln w="12700" cap="flat" cmpd="sng" algn="ctr">
                <a:solidFill>
                  <a:srgbClr val="FFC000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  <p:cxnSp>
            <p:nvCxnSpPr>
              <p:cNvPr id="20" name="Straight Arrow Connector 19"/>
              <p:cNvCxnSpPr>
                <a:stCxn id="16" idx="6"/>
                <a:endCxn id="13" idx="2"/>
              </p:cNvCxnSpPr>
              <p:nvPr/>
            </p:nvCxnSpPr>
            <p:spPr>
              <a:xfrm flipV="1">
                <a:off x="7765113" y="2233058"/>
                <a:ext cx="202223" cy="8419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/>
                </a:solidFill>
                <a:prstDash val="solid"/>
                <a:miter lim="800000"/>
                <a:tailEnd type="triangle"/>
              </a:ln>
              <a:effectLst/>
            </p:spPr>
          </p:cxnSp>
          <p:cxnSp>
            <p:nvCxnSpPr>
              <p:cNvPr id="21" name="Straight Arrow Connector 20"/>
              <p:cNvCxnSpPr>
                <a:stCxn id="15" idx="6"/>
                <a:endCxn id="26" idx="2"/>
              </p:cNvCxnSpPr>
              <p:nvPr/>
            </p:nvCxnSpPr>
            <p:spPr>
              <a:xfrm flipV="1">
                <a:off x="6255704" y="2234699"/>
                <a:ext cx="253518" cy="461504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/>
                </a:solidFill>
                <a:prstDash val="solid"/>
                <a:miter lim="800000"/>
                <a:tailEnd type="triangle"/>
              </a:ln>
              <a:effectLst/>
            </p:spPr>
          </p:cxnSp>
          <p:cxnSp>
            <p:nvCxnSpPr>
              <p:cNvPr id="22" name="Straight Arrow Connector 21"/>
              <p:cNvCxnSpPr>
                <a:stCxn id="14" idx="6"/>
                <a:endCxn id="26" idx="2"/>
              </p:cNvCxnSpPr>
              <p:nvPr/>
            </p:nvCxnSpPr>
            <p:spPr>
              <a:xfrm>
                <a:off x="6255704" y="1774578"/>
                <a:ext cx="253518" cy="460121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/>
                </a:solidFill>
                <a:prstDash val="solid"/>
                <a:miter lim="800000"/>
                <a:tailEnd type="triangle"/>
              </a:ln>
              <a:effectLst/>
            </p:spPr>
          </p:cxnSp>
          <p:cxnSp>
            <p:nvCxnSpPr>
              <p:cNvPr id="23" name="Straight Arrow Connector 22"/>
              <p:cNvCxnSpPr>
                <a:stCxn id="13" idx="6"/>
                <a:endCxn id="17" idx="2"/>
              </p:cNvCxnSpPr>
              <p:nvPr/>
            </p:nvCxnSpPr>
            <p:spPr>
              <a:xfrm>
                <a:off x="8371782" y="2233058"/>
                <a:ext cx="169985" cy="0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/>
                </a:solidFill>
                <a:prstDash val="solid"/>
                <a:miter lim="800000"/>
                <a:tailEnd type="triangle"/>
              </a:ln>
              <a:effectLst/>
            </p:spPr>
          </p:cxnSp>
          <p:cxnSp>
            <p:nvCxnSpPr>
              <p:cNvPr id="24" name="Straight Arrow Connector 23"/>
              <p:cNvCxnSpPr>
                <a:stCxn id="27" idx="6"/>
                <a:endCxn id="18" idx="2"/>
              </p:cNvCxnSpPr>
              <p:nvPr/>
            </p:nvCxnSpPr>
            <p:spPr>
              <a:xfrm flipV="1">
                <a:off x="9812180" y="1811942"/>
                <a:ext cx="468968" cy="427892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/>
                </a:solidFill>
                <a:prstDash val="solid"/>
                <a:miter lim="800000"/>
                <a:tailEnd type="triangle"/>
              </a:ln>
              <a:effectLst/>
            </p:spPr>
          </p:cxnSp>
          <p:cxnSp>
            <p:nvCxnSpPr>
              <p:cNvPr id="25" name="Straight Arrow Connector 24"/>
              <p:cNvCxnSpPr>
                <a:stCxn id="27" idx="6"/>
                <a:endCxn id="19" idx="2"/>
              </p:cNvCxnSpPr>
              <p:nvPr/>
            </p:nvCxnSpPr>
            <p:spPr>
              <a:xfrm>
                <a:off x="9812180" y="2239834"/>
                <a:ext cx="468968" cy="456369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/>
                </a:solidFill>
                <a:prstDash val="solid"/>
                <a:miter lim="800000"/>
                <a:tailEnd type="triangle"/>
              </a:ln>
              <a:effectLst/>
            </p:spPr>
          </p:cxnSp>
          <p:sp>
            <p:nvSpPr>
              <p:cNvPr id="26" name="Oval 25"/>
              <p:cNvSpPr/>
              <p:nvPr/>
            </p:nvSpPr>
            <p:spPr>
              <a:xfrm>
                <a:off x="6509222" y="2047130"/>
                <a:ext cx="404446" cy="375138"/>
              </a:xfrm>
              <a:prstGeom prst="ellipse">
                <a:avLst/>
              </a:prstGeom>
              <a:solidFill>
                <a:srgbClr val="A5A5A5"/>
              </a:solidFill>
              <a:ln w="12700" cap="flat" cmpd="sng" algn="ctr">
                <a:solidFill>
                  <a:srgbClr val="A5A5A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9407734" y="2052265"/>
                <a:ext cx="404446" cy="375138"/>
              </a:xfrm>
              <a:prstGeom prst="ellipse">
                <a:avLst/>
              </a:prstGeom>
              <a:solidFill>
                <a:srgbClr val="A5A5A5"/>
              </a:solidFill>
              <a:ln w="12700" cap="flat" cmpd="sng" algn="ctr">
                <a:solidFill>
                  <a:srgbClr val="A5A5A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  <p:cxnSp>
            <p:nvCxnSpPr>
              <p:cNvPr id="28" name="Straight Arrow Connector 122"/>
              <p:cNvCxnSpPr>
                <a:stCxn id="13" idx="4"/>
                <a:endCxn id="27" idx="4"/>
              </p:cNvCxnSpPr>
              <p:nvPr/>
            </p:nvCxnSpPr>
            <p:spPr>
              <a:xfrm rot="16200000" flipH="1">
                <a:off x="8886370" y="1703816"/>
                <a:ext cx="6776" cy="1440398"/>
              </a:xfrm>
              <a:prstGeom prst="curvedConnector3">
                <a:avLst>
                  <a:gd name="adj1" fmla="val 3473672"/>
                </a:avLst>
              </a:prstGeom>
              <a:noFill/>
              <a:ln w="6350" cap="flat" cmpd="sng" algn="ctr">
                <a:solidFill>
                  <a:srgbClr val="ED7D31"/>
                </a:solidFill>
                <a:prstDash val="solid"/>
                <a:miter lim="800000"/>
                <a:tailEnd type="triangle"/>
              </a:ln>
              <a:effectLst/>
            </p:spPr>
          </p:cxnSp>
          <p:cxnSp>
            <p:nvCxnSpPr>
              <p:cNvPr id="29" name="Straight Arrow Connector 122"/>
              <p:cNvCxnSpPr>
                <a:stCxn id="26" idx="0"/>
                <a:endCxn id="13" idx="0"/>
              </p:cNvCxnSpPr>
              <p:nvPr/>
            </p:nvCxnSpPr>
            <p:spPr>
              <a:xfrm rot="5400000" flipH="1" flipV="1">
                <a:off x="7439682" y="1317253"/>
                <a:ext cx="1641" cy="1458114"/>
              </a:xfrm>
              <a:prstGeom prst="curvedConnector3">
                <a:avLst>
                  <a:gd name="adj1" fmla="val 14030530"/>
                </a:avLst>
              </a:prstGeom>
              <a:noFill/>
              <a:ln w="6350" cap="flat" cmpd="sng" algn="ctr">
                <a:solidFill>
                  <a:srgbClr val="ED7D31"/>
                </a:solidFill>
                <a:prstDash val="solid"/>
                <a:miter lim="800000"/>
                <a:tailEnd type="triangle"/>
              </a:ln>
              <a:effectLst/>
            </p:spPr>
          </p:cxnSp>
        </p:grpSp>
        <p:sp>
          <p:nvSpPr>
            <p:cNvPr id="7" name="TextBox 6"/>
            <p:cNvSpPr txBox="1"/>
            <p:nvPr/>
          </p:nvSpPr>
          <p:spPr>
            <a:xfrm>
              <a:off x="6892621" y="3450491"/>
              <a:ext cx="3945804" cy="5058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Vista Sans OT Reg" pitchFamily="-65" charset="0"/>
                  <a:ea typeface="ヒラギノ角ゴ ProN W3" pitchFamily="-65" charset="-128"/>
                  <a:cs typeface="ヒラギノ角ゴ ProN W3" pitchFamily="-65" charset="-128"/>
                  <a:sym typeface="Vista Sans OT Reg" pitchFamily="-65" charset="0"/>
                </a:rPr>
                <a:t>Edge-cut </a:t>
              </a:r>
              <a:r>
                <a:rPr lang="en-US" sz="1600" dirty="0">
                  <a:latin typeface="Vista Sans OT Reg" pitchFamily="-65" charset="0"/>
                  <a:ea typeface="ヒラギノ角ゴ ProN W3" pitchFamily="-65" charset="-128"/>
                  <a:cs typeface="ヒラギノ角ゴ ProN W3" pitchFamily="-65" charset="-128"/>
                  <a:sym typeface="Vista Sans OT Reg" pitchFamily="-65" charset="0"/>
                </a:rPr>
                <a:t>(</a:t>
              </a:r>
              <a:r>
                <a:rPr lang="en-US" sz="1600" dirty="0" err="1">
                  <a:latin typeface="Vista Sans OT Reg" pitchFamily="-65" charset="0"/>
                  <a:ea typeface="ヒラギノ角ゴ ProN W3" pitchFamily="-65" charset="-128"/>
                  <a:cs typeface="ヒラギノ角ゴ ProN W3" pitchFamily="-65" charset="-128"/>
                  <a:sym typeface="Vista Sans OT Reg" pitchFamily="-65" charset="0"/>
                </a:rPr>
                <a:t>Giraph</a:t>
              </a:r>
              <a:r>
                <a:rPr lang="en-US" sz="1600" dirty="0">
                  <a:latin typeface="Vista Sans OT Reg" pitchFamily="-65" charset="0"/>
                  <a:ea typeface="ヒラギノ角ゴ ProN W3" pitchFamily="-65" charset="-128"/>
                  <a:cs typeface="ヒラギノ角ゴ ProN W3" pitchFamily="-65" charset="-128"/>
                  <a:sym typeface="Vista Sans OT Reg" pitchFamily="-65" charset="0"/>
                </a:rPr>
                <a:t> model)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650202" y="6025007"/>
              <a:ext cx="4321368" cy="5058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latin typeface="Vista Sans OT Reg" pitchFamily="-65" charset="0"/>
                  <a:ea typeface="ヒラギノ角ゴ ProN W3" pitchFamily="-65" charset="-128"/>
                  <a:cs typeface="ヒラギノ角ゴ ProN W3" pitchFamily="-65" charset="-128"/>
                  <a:sym typeface="Vista Sans OT Reg" pitchFamily="-65" charset="0"/>
                </a:rPr>
                <a:t>Vertex-cut </a:t>
              </a:r>
              <a:r>
                <a:rPr lang="en-US" sz="1600" dirty="0">
                  <a:latin typeface="Vista Sans OT Reg" pitchFamily="-65" charset="0"/>
                  <a:ea typeface="ヒラギノ角ゴ ProN W3" pitchFamily="-65" charset="-128"/>
                  <a:cs typeface="ヒラギノ角ゴ ProN W3" pitchFamily="-65" charset="-128"/>
                  <a:sym typeface="Vista Sans OT Reg" pitchFamily="-65" charset="0"/>
                </a:rPr>
                <a:t>(GAS model)</a:t>
              </a:r>
            </a:p>
          </p:txBody>
        </p:sp>
        <p:cxnSp>
          <p:nvCxnSpPr>
            <p:cNvPr id="9" name="Straight Connector 8"/>
            <p:cNvCxnSpPr/>
            <p:nvPr/>
          </p:nvCxnSpPr>
          <p:spPr>
            <a:xfrm flipV="1">
              <a:off x="6099034" y="4042854"/>
              <a:ext cx="5137535" cy="15381"/>
            </a:xfrm>
            <a:prstGeom prst="line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</p:cxnSp>
      </p:grpSp>
      <p:pic>
        <p:nvPicPr>
          <p:cNvPr id="46" name="Picture 4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1652" y="108279"/>
            <a:ext cx="5059913" cy="3426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6191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world map of big data tools</a:t>
            </a:r>
          </a:p>
          <a:p>
            <a:r>
              <a:rPr lang="en-US" dirty="0" smtClean="0"/>
              <a:t>Layered architecture</a:t>
            </a:r>
          </a:p>
          <a:p>
            <a:r>
              <a:rPr lang="en-US" dirty="0" smtClean="0"/>
              <a:t>Big data tools for HPC and supercomputing</a:t>
            </a:r>
          </a:p>
          <a:p>
            <a:pPr lvl="1"/>
            <a:r>
              <a:rPr lang="en-US" dirty="0" smtClean="0"/>
              <a:t>MPI</a:t>
            </a:r>
          </a:p>
          <a:p>
            <a:r>
              <a:rPr lang="en-US" dirty="0" smtClean="0"/>
              <a:t>Big data tools on clouds</a:t>
            </a:r>
          </a:p>
          <a:p>
            <a:pPr lvl="1"/>
            <a:r>
              <a:rPr lang="en-US" dirty="0" err="1" smtClean="0"/>
              <a:t>MapReduce</a:t>
            </a:r>
            <a:r>
              <a:rPr lang="en-US" dirty="0" smtClean="0"/>
              <a:t> model</a:t>
            </a:r>
          </a:p>
          <a:p>
            <a:pPr lvl="1"/>
            <a:r>
              <a:rPr lang="en-US" dirty="0" smtClean="0"/>
              <a:t>Iterative </a:t>
            </a:r>
            <a:r>
              <a:rPr lang="en-US" dirty="0" err="1" smtClean="0"/>
              <a:t>MapReduce</a:t>
            </a:r>
            <a:r>
              <a:rPr lang="en-US" dirty="0" smtClean="0"/>
              <a:t> model</a:t>
            </a:r>
          </a:p>
          <a:p>
            <a:pPr lvl="1"/>
            <a:r>
              <a:rPr lang="en-US" dirty="0" smtClean="0"/>
              <a:t>DAG model	</a:t>
            </a:r>
          </a:p>
          <a:p>
            <a:pPr lvl="1"/>
            <a:r>
              <a:rPr lang="en-US" dirty="0" smtClean="0"/>
              <a:t>Graph model</a:t>
            </a:r>
          </a:p>
          <a:p>
            <a:pPr lvl="1"/>
            <a:r>
              <a:rPr lang="en-US" dirty="0" smtClean="0"/>
              <a:t>Collective model</a:t>
            </a:r>
          </a:p>
          <a:p>
            <a:r>
              <a:rPr lang="en-US" dirty="0" smtClean="0"/>
              <a:t>Machine learning on big data</a:t>
            </a:r>
          </a:p>
          <a:p>
            <a:r>
              <a:rPr lang="en-US" dirty="0" smtClean="0"/>
              <a:t>Query on big </a:t>
            </a:r>
            <a:r>
              <a:rPr lang="en-US" dirty="0"/>
              <a:t>d</a:t>
            </a:r>
            <a:r>
              <a:rPr lang="en-US" dirty="0" smtClean="0"/>
              <a:t>ata</a:t>
            </a:r>
          </a:p>
          <a:p>
            <a:r>
              <a:rPr lang="en-US" dirty="0" smtClean="0"/>
              <a:t>Stream </a:t>
            </a:r>
            <a:r>
              <a:rPr lang="en-US" dirty="0"/>
              <a:t>d</a:t>
            </a:r>
            <a:r>
              <a:rPr lang="en-US" dirty="0" smtClean="0"/>
              <a:t>ata processing</a:t>
            </a:r>
          </a:p>
        </p:txBody>
      </p:sp>
    </p:spTree>
    <p:extLst>
      <p:ext uri="{BB962C8B-B14F-4D97-AF65-F5344CB8AC3E}">
        <p14:creationId xmlns:p14="http://schemas.microsoft.com/office/powerpoint/2010/main" val="175780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 reduce communication overhead….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Option 1 </a:t>
            </a:r>
          </a:p>
          <a:p>
            <a:pPr lvl="1"/>
            <a:r>
              <a:rPr lang="en-US" dirty="0" smtClean="0"/>
              <a:t>Algorithmic message reduction</a:t>
            </a:r>
          </a:p>
          <a:p>
            <a:pPr lvl="1"/>
            <a:r>
              <a:rPr lang="en-US" dirty="0" smtClean="0"/>
              <a:t>Fixed point-to-point communication pattern</a:t>
            </a:r>
          </a:p>
          <a:p>
            <a:endParaRPr lang="en-US" dirty="0" smtClean="0"/>
          </a:p>
          <a:p>
            <a:r>
              <a:rPr lang="en-US" dirty="0" smtClean="0"/>
              <a:t>Option 2</a:t>
            </a:r>
          </a:p>
          <a:p>
            <a:pPr lvl="1"/>
            <a:r>
              <a:rPr lang="en-US" dirty="0" smtClean="0"/>
              <a:t>Collective communication optimization</a:t>
            </a:r>
          </a:p>
          <a:p>
            <a:pPr lvl="1"/>
            <a:r>
              <a:rPr lang="en-US" dirty="0" smtClean="0"/>
              <a:t>Not considered by previous BSP model but well developed in MPI</a:t>
            </a:r>
          </a:p>
          <a:p>
            <a:pPr lvl="1"/>
            <a:r>
              <a:rPr lang="en-US" dirty="0" smtClean="0"/>
              <a:t>Initial attempts in Twister and Spark on clouds</a:t>
            </a:r>
          </a:p>
          <a:p>
            <a:pPr lvl="2"/>
            <a:r>
              <a:rPr lang="en-US" dirty="0" err="1"/>
              <a:t>Mosharaf</a:t>
            </a:r>
            <a:r>
              <a:rPr lang="en-US" dirty="0"/>
              <a:t> </a:t>
            </a:r>
            <a:r>
              <a:rPr lang="en-US" dirty="0" smtClean="0"/>
              <a:t>Chowdhury et al. Managing </a:t>
            </a:r>
            <a:r>
              <a:rPr lang="en-US" dirty="0"/>
              <a:t>Data Transfers in Computer Clusters with </a:t>
            </a:r>
            <a:r>
              <a:rPr lang="en-US" dirty="0" smtClean="0"/>
              <a:t>Orchestra. SIGCOMM 2011.</a:t>
            </a:r>
            <a:endParaRPr lang="en-US" dirty="0"/>
          </a:p>
          <a:p>
            <a:pPr lvl="2"/>
            <a:r>
              <a:rPr lang="en-US" dirty="0" err="1" smtClean="0"/>
              <a:t>Bingjing</a:t>
            </a:r>
            <a:r>
              <a:rPr lang="en-US" dirty="0" smtClean="0"/>
              <a:t> Zhang, Judy </a:t>
            </a:r>
            <a:r>
              <a:rPr lang="en-US" dirty="0" err="1" smtClean="0"/>
              <a:t>Qiu</a:t>
            </a:r>
            <a:r>
              <a:rPr lang="en-US" dirty="0" smtClean="0"/>
              <a:t>. High </a:t>
            </a:r>
            <a:r>
              <a:rPr lang="en-US" dirty="0"/>
              <a:t>Performance Clustering of Social Images in a Map-Collective Programming </a:t>
            </a:r>
            <a:r>
              <a:rPr lang="en-US" dirty="0" smtClean="0"/>
              <a:t>Model. SOCC Poster 2013.</a:t>
            </a: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13168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Collective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Harp (2013)</a:t>
            </a:r>
          </a:p>
          <a:p>
            <a:pPr lvl="1"/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github.com/jessezbj/harp-project</a:t>
            </a:r>
            <a:endParaRPr lang="en-US" dirty="0"/>
          </a:p>
          <a:p>
            <a:pPr lvl="1"/>
            <a:r>
              <a:rPr lang="en-US" dirty="0" smtClean="0"/>
              <a:t>Hadoop </a:t>
            </a:r>
            <a:r>
              <a:rPr lang="en-US" dirty="0"/>
              <a:t>Plugin (on Hadoop 1.2.1 and Hadoop 2.2.0)</a:t>
            </a:r>
          </a:p>
          <a:p>
            <a:pPr lvl="1"/>
            <a:r>
              <a:rPr lang="en-US" dirty="0"/>
              <a:t>Hierarchical data abstraction on arrays, key-values and graphs for easy programming expressiveness.</a:t>
            </a:r>
          </a:p>
          <a:p>
            <a:pPr lvl="1"/>
            <a:r>
              <a:rPr lang="en-US" dirty="0"/>
              <a:t>Collective communication model to support various communication operations on the data abstractions.</a:t>
            </a:r>
          </a:p>
          <a:p>
            <a:pPr lvl="1"/>
            <a:r>
              <a:rPr lang="en-US" dirty="0"/>
              <a:t>Caching with buffer management for memory allocation required from computation and communication </a:t>
            </a:r>
          </a:p>
          <a:p>
            <a:pPr lvl="1"/>
            <a:r>
              <a:rPr lang="en-US" dirty="0"/>
              <a:t>BSP style parallelism</a:t>
            </a:r>
          </a:p>
          <a:p>
            <a:pPr lvl="1"/>
            <a:r>
              <a:rPr lang="en-US" dirty="0"/>
              <a:t>Fault tolerance with check-pointing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0182" y="1690688"/>
            <a:ext cx="1444998" cy="496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980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Harp Design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Parallelism Model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Architecture</a:t>
            </a:r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>
            <a:off x="619450" y="3103257"/>
            <a:ext cx="5207216" cy="2548397"/>
            <a:chOff x="619450" y="2618515"/>
            <a:chExt cx="5207216" cy="2548397"/>
          </a:xfrm>
        </p:grpSpPr>
        <p:sp>
          <p:nvSpPr>
            <p:cNvPr id="56" name="Rounded Rectangle 55"/>
            <p:cNvSpPr/>
            <p:nvPr/>
          </p:nvSpPr>
          <p:spPr>
            <a:xfrm>
              <a:off x="619450" y="3878661"/>
              <a:ext cx="2296904" cy="482803"/>
            </a:xfrm>
            <a:prstGeom prst="round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Shuffle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grpSp>
          <p:nvGrpSpPr>
            <p:cNvPr id="57" name="Group 56"/>
            <p:cNvGrpSpPr/>
            <p:nvPr/>
          </p:nvGrpSpPr>
          <p:grpSpPr>
            <a:xfrm>
              <a:off x="3325523" y="3184456"/>
              <a:ext cx="2501143" cy="1558993"/>
              <a:chOff x="7121236" y="2211758"/>
              <a:chExt cx="4525819" cy="2166276"/>
            </a:xfrm>
          </p:grpSpPr>
          <p:sp>
            <p:nvSpPr>
              <p:cNvPr id="68" name="Rounded Rectangle 67"/>
              <p:cNvSpPr/>
              <p:nvPr/>
            </p:nvSpPr>
            <p:spPr>
              <a:xfrm>
                <a:off x="7214931" y="2211758"/>
                <a:ext cx="493643" cy="2166276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/>
                  <a:t>M</a:t>
                </a:r>
                <a:endParaRPr lang="en-US" sz="1600" dirty="0"/>
              </a:p>
            </p:txBody>
          </p:sp>
          <p:sp>
            <p:nvSpPr>
              <p:cNvPr id="69" name="Rounded Rectangle 68"/>
              <p:cNvSpPr/>
              <p:nvPr/>
            </p:nvSpPr>
            <p:spPr>
              <a:xfrm>
                <a:off x="8224318" y="2211759"/>
                <a:ext cx="493643" cy="2162314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/>
                  <a:t>M</a:t>
                </a:r>
                <a:endParaRPr lang="en-US" sz="1600" dirty="0"/>
              </a:p>
            </p:txBody>
          </p:sp>
          <p:sp>
            <p:nvSpPr>
              <p:cNvPr id="70" name="Rounded Rectangle 69"/>
              <p:cNvSpPr/>
              <p:nvPr/>
            </p:nvSpPr>
            <p:spPr>
              <a:xfrm>
                <a:off x="9233706" y="2211758"/>
                <a:ext cx="493643" cy="2166276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/>
                  <a:t>M</a:t>
                </a:r>
                <a:endParaRPr lang="en-US" sz="1600" dirty="0"/>
              </a:p>
            </p:txBody>
          </p:sp>
          <p:sp>
            <p:nvSpPr>
              <p:cNvPr id="71" name="Rounded Rectangle 70"/>
              <p:cNvSpPr/>
              <p:nvPr/>
            </p:nvSpPr>
            <p:spPr>
              <a:xfrm>
                <a:off x="11079339" y="2211758"/>
                <a:ext cx="493643" cy="2166276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/>
                  <a:t>M</a:t>
                </a:r>
                <a:endParaRPr lang="en-US" sz="1600" dirty="0"/>
              </a:p>
            </p:txBody>
          </p:sp>
          <p:cxnSp>
            <p:nvCxnSpPr>
              <p:cNvPr id="72" name="Straight Connector 71"/>
              <p:cNvCxnSpPr/>
              <p:nvPr/>
            </p:nvCxnSpPr>
            <p:spPr>
              <a:xfrm>
                <a:off x="9992253" y="3313373"/>
                <a:ext cx="918295" cy="0"/>
              </a:xfrm>
              <a:prstGeom prst="line">
                <a:avLst/>
              </a:prstGeom>
              <a:ln w="50800" cap="rnd">
                <a:prstDash val="sysDot"/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3" name="Rounded Rectangle 72"/>
              <p:cNvSpPr/>
              <p:nvPr/>
            </p:nvSpPr>
            <p:spPr>
              <a:xfrm>
                <a:off x="7121236" y="3477892"/>
                <a:ext cx="4525819" cy="457578"/>
              </a:xfrm>
              <a:prstGeom prst="roundRect">
                <a:avLst/>
              </a:prstGeom>
              <a:ln/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chemeClr val="bg1"/>
                    </a:solidFill>
                  </a:rPr>
                  <a:t>Collective Communication</a:t>
                </a:r>
                <a:endParaRPr lang="en-US" sz="16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58" name="Rounded Rectangle 57"/>
            <p:cNvSpPr/>
            <p:nvPr/>
          </p:nvSpPr>
          <p:spPr>
            <a:xfrm>
              <a:off x="845356" y="3005999"/>
              <a:ext cx="209689" cy="94555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M</a:t>
              </a:r>
              <a:endParaRPr lang="en-US" sz="1600" dirty="0"/>
            </a:p>
          </p:txBody>
        </p:sp>
        <p:sp>
          <p:nvSpPr>
            <p:cNvPr id="59" name="Rounded Rectangle 58"/>
            <p:cNvSpPr/>
            <p:nvPr/>
          </p:nvSpPr>
          <p:spPr>
            <a:xfrm>
              <a:off x="1274123" y="3006000"/>
              <a:ext cx="209689" cy="94382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M</a:t>
              </a:r>
              <a:endParaRPr lang="en-US" sz="1600" dirty="0"/>
            </a:p>
          </p:txBody>
        </p:sp>
        <p:sp>
          <p:nvSpPr>
            <p:cNvPr id="60" name="Rounded Rectangle 59"/>
            <p:cNvSpPr/>
            <p:nvPr/>
          </p:nvSpPr>
          <p:spPr>
            <a:xfrm>
              <a:off x="1702889" y="3005999"/>
              <a:ext cx="209689" cy="94555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M</a:t>
              </a:r>
              <a:endParaRPr lang="en-US" sz="1600" dirty="0"/>
            </a:p>
          </p:txBody>
        </p:sp>
        <p:sp>
          <p:nvSpPr>
            <p:cNvPr id="61" name="Rounded Rectangle 60"/>
            <p:cNvSpPr/>
            <p:nvPr/>
          </p:nvSpPr>
          <p:spPr>
            <a:xfrm>
              <a:off x="2486875" y="3005999"/>
              <a:ext cx="209689" cy="94555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M</a:t>
              </a:r>
              <a:endParaRPr lang="en-US" sz="1600" dirty="0"/>
            </a:p>
          </p:txBody>
        </p:sp>
        <p:cxnSp>
          <p:nvCxnSpPr>
            <p:cNvPr id="62" name="Straight Connector 61"/>
            <p:cNvCxnSpPr/>
            <p:nvPr/>
          </p:nvCxnSpPr>
          <p:spPr>
            <a:xfrm>
              <a:off x="2025104" y="3486841"/>
              <a:ext cx="390072" cy="0"/>
            </a:xfrm>
            <a:prstGeom prst="line">
              <a:avLst/>
            </a:prstGeom>
            <a:ln w="50800" cap="rnd"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Rounded Rectangle 62"/>
            <p:cNvSpPr/>
            <p:nvPr/>
          </p:nvSpPr>
          <p:spPr>
            <a:xfrm>
              <a:off x="1361468" y="4221359"/>
              <a:ext cx="209689" cy="94555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R</a:t>
              </a:r>
              <a:endParaRPr lang="en-US" sz="1600" dirty="0"/>
            </a:p>
          </p:txBody>
        </p:sp>
        <p:sp>
          <p:nvSpPr>
            <p:cNvPr id="64" name="Rounded Rectangle 63"/>
            <p:cNvSpPr/>
            <p:nvPr/>
          </p:nvSpPr>
          <p:spPr>
            <a:xfrm>
              <a:off x="2063514" y="4221359"/>
              <a:ext cx="209689" cy="94555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R</a:t>
              </a:r>
              <a:endParaRPr lang="en-US" sz="1600" dirty="0"/>
            </a:p>
          </p:txBody>
        </p:sp>
        <p:sp>
          <p:nvSpPr>
            <p:cNvPr id="65" name="Right Arrow 64"/>
            <p:cNvSpPr/>
            <p:nvPr/>
          </p:nvSpPr>
          <p:spPr>
            <a:xfrm>
              <a:off x="2947163" y="3953854"/>
              <a:ext cx="368801" cy="271536"/>
            </a:xfrm>
            <a:prstGeom prst="rightArrow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3279801" y="2618515"/>
              <a:ext cx="242858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Map-Collective  Model</a:t>
              </a:r>
              <a:endParaRPr lang="en-US" sz="1600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822607" y="2621650"/>
              <a:ext cx="197025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err="1" smtClean="0"/>
                <a:t>MapReduce</a:t>
              </a:r>
              <a:r>
                <a:rPr lang="en-US" sz="1600" dirty="0" smtClean="0"/>
                <a:t>  Model</a:t>
              </a:r>
              <a:endParaRPr lang="en-US" sz="1600" dirty="0"/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6259267" y="3022527"/>
            <a:ext cx="5096122" cy="2662177"/>
            <a:chOff x="687754" y="1713376"/>
            <a:chExt cx="9667630" cy="4705184"/>
          </a:xfrm>
        </p:grpSpPr>
        <p:sp>
          <p:nvSpPr>
            <p:cNvPr id="75" name="Rectangle 74"/>
            <p:cNvSpPr/>
            <p:nvPr/>
          </p:nvSpPr>
          <p:spPr>
            <a:xfrm>
              <a:off x="3595076" y="5178057"/>
              <a:ext cx="6760308" cy="124050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Y</a:t>
              </a:r>
              <a:r>
                <a:rPr lang="en-US" sz="1600" dirty="0" smtClean="0"/>
                <a:t>ARN</a:t>
              </a:r>
              <a:endParaRPr lang="en-US" sz="1600" dirty="0"/>
            </a:p>
          </p:txBody>
        </p:sp>
        <p:sp>
          <p:nvSpPr>
            <p:cNvPr id="76" name="L-Shape 75"/>
            <p:cNvSpPr/>
            <p:nvPr/>
          </p:nvSpPr>
          <p:spPr>
            <a:xfrm>
              <a:off x="3595076" y="3454399"/>
              <a:ext cx="6760304" cy="1632281"/>
            </a:xfrm>
            <a:prstGeom prst="corner">
              <a:avLst>
                <a:gd name="adj1" fmla="val 38508"/>
                <a:gd name="adj2" fmla="val 188097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 smtClean="0"/>
                <a:t>MapReduce</a:t>
              </a:r>
              <a:r>
                <a:rPr lang="en-US" sz="1600" dirty="0" smtClean="0"/>
                <a:t> V2</a:t>
              </a:r>
              <a:endParaRPr lang="en-US" sz="1600" dirty="0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7031345" y="3454399"/>
              <a:ext cx="3324039" cy="922218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Harp</a:t>
              </a:r>
              <a:endParaRPr lang="en-US" sz="1600" dirty="0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3595076" y="1747347"/>
              <a:ext cx="3324039" cy="1615677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 smtClean="0"/>
                <a:t>MapReduce</a:t>
              </a:r>
              <a:r>
                <a:rPr lang="en-US" sz="1600" dirty="0" smtClean="0"/>
                <a:t> Applications</a:t>
              </a:r>
              <a:endParaRPr lang="en-US" sz="1600" dirty="0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7031344" y="1751863"/>
              <a:ext cx="3324039" cy="1611161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Map-Collective Applications</a:t>
              </a:r>
              <a:endParaRPr lang="en-US" sz="1600" dirty="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765909" y="2333332"/>
              <a:ext cx="2510198" cy="5983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A</a:t>
              </a:r>
              <a:r>
                <a:rPr lang="en-US" sz="1600" dirty="0" smtClean="0"/>
                <a:t>pplication</a:t>
              </a:r>
              <a:endParaRPr lang="en-US" sz="1600" dirty="0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765909" y="4079839"/>
              <a:ext cx="2571765" cy="5983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Framework</a:t>
              </a:r>
              <a:endParaRPr lang="en-US" sz="1600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828664" y="5326604"/>
              <a:ext cx="2571765" cy="10335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Resource Manager</a:t>
              </a:r>
              <a:endParaRPr lang="en-US" sz="1600" dirty="0"/>
            </a:p>
          </p:txBody>
        </p:sp>
        <p:cxnSp>
          <p:nvCxnSpPr>
            <p:cNvPr id="83" name="Straight Connector 82"/>
            <p:cNvCxnSpPr/>
            <p:nvPr/>
          </p:nvCxnSpPr>
          <p:spPr>
            <a:xfrm>
              <a:off x="765908" y="3377484"/>
              <a:ext cx="2235200" cy="7815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>
              <a:off x="765908" y="1713376"/>
              <a:ext cx="2235200" cy="7815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687754" y="5104271"/>
              <a:ext cx="2235200" cy="7815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6" name="Straight Connector 35"/>
          <p:cNvCxnSpPr/>
          <p:nvPr/>
        </p:nvCxnSpPr>
        <p:spPr>
          <a:xfrm>
            <a:off x="6286622" y="5703081"/>
            <a:ext cx="1178247" cy="442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1584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937851" y="1802180"/>
            <a:ext cx="10302908" cy="4883496"/>
            <a:chOff x="1636694" y="87087"/>
            <a:chExt cx="8900678" cy="6622034"/>
          </a:xfrm>
        </p:grpSpPr>
        <p:sp>
          <p:nvSpPr>
            <p:cNvPr id="360" name="Rounded Rectangle 359"/>
            <p:cNvSpPr/>
            <p:nvPr/>
          </p:nvSpPr>
          <p:spPr>
            <a:xfrm>
              <a:off x="1663299" y="2130293"/>
              <a:ext cx="8847467" cy="127138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48" name="Rounded Rectangle 347"/>
            <p:cNvSpPr/>
            <p:nvPr/>
          </p:nvSpPr>
          <p:spPr>
            <a:xfrm>
              <a:off x="1636694" y="87087"/>
              <a:ext cx="8874073" cy="1868448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346" name="Rounded Rectangle 345"/>
            <p:cNvSpPr/>
            <p:nvPr/>
          </p:nvSpPr>
          <p:spPr>
            <a:xfrm>
              <a:off x="1663299" y="3531494"/>
              <a:ext cx="8874073" cy="2335098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7121187" y="917216"/>
              <a:ext cx="1064931" cy="633398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Vertex Table</a:t>
              </a: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8383183" y="2234837"/>
              <a:ext cx="1194872" cy="651188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 smtClean="0"/>
                <a:t>KeyValue</a:t>
              </a:r>
              <a:r>
                <a:rPr lang="en-US" sz="1600" dirty="0" smtClean="0"/>
                <a:t> </a:t>
              </a:r>
              <a:r>
                <a:rPr lang="en-US" sz="1600" dirty="0"/>
                <a:t>Partition</a:t>
              </a:r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2747038" y="5001198"/>
              <a:ext cx="1103957" cy="64815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Array</a:t>
              </a:r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4470367" y="6145890"/>
              <a:ext cx="1694001" cy="563231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Commutable</a:t>
              </a:r>
            </a:p>
          </p:txBody>
        </p:sp>
        <p:cxnSp>
          <p:nvCxnSpPr>
            <p:cNvPr id="26" name="Straight Arrow Connector 25"/>
            <p:cNvCxnSpPr>
              <a:stCxn id="24" idx="0"/>
              <a:endCxn id="37" idx="2"/>
            </p:cNvCxnSpPr>
            <p:nvPr/>
          </p:nvCxnSpPr>
          <p:spPr>
            <a:xfrm flipH="1" flipV="1">
              <a:off x="2969138" y="4625606"/>
              <a:ext cx="329879" cy="375592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25" idx="0"/>
              <a:endCxn id="31" idx="2"/>
            </p:cNvCxnSpPr>
            <p:nvPr/>
          </p:nvCxnSpPr>
          <p:spPr>
            <a:xfrm flipV="1">
              <a:off x="5317368" y="5649357"/>
              <a:ext cx="2155631" cy="496533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Rounded Rectangle 38"/>
            <p:cNvSpPr/>
            <p:nvPr/>
          </p:nvSpPr>
          <p:spPr>
            <a:xfrm>
              <a:off x="7945991" y="3982027"/>
              <a:ext cx="1199025" cy="66807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Key-Values</a:t>
              </a:r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5429187" y="3977852"/>
              <a:ext cx="2280918" cy="670967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Vertices, Edges, Messages</a:t>
              </a:r>
            </a:p>
          </p:txBody>
        </p:sp>
        <p:cxnSp>
          <p:nvCxnSpPr>
            <p:cNvPr id="43" name="Straight Arrow Connector 42"/>
            <p:cNvCxnSpPr>
              <a:stCxn id="39" idx="0"/>
              <a:endCxn id="15" idx="2"/>
            </p:cNvCxnSpPr>
            <p:nvPr/>
          </p:nvCxnSpPr>
          <p:spPr>
            <a:xfrm flipV="1">
              <a:off x="8545503" y="2886024"/>
              <a:ext cx="435116" cy="1096003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60" idx="0"/>
              <a:endCxn id="14" idx="2"/>
            </p:cNvCxnSpPr>
            <p:nvPr/>
          </p:nvCxnSpPr>
          <p:spPr>
            <a:xfrm flipH="1" flipV="1">
              <a:off x="7653653" y="1550614"/>
              <a:ext cx="16568" cy="684221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>
              <a:stCxn id="15" idx="0"/>
              <a:endCxn id="149" idx="2"/>
            </p:cNvCxnSpPr>
            <p:nvPr/>
          </p:nvCxnSpPr>
          <p:spPr>
            <a:xfrm flipH="1" flipV="1">
              <a:off x="8978334" y="1545164"/>
              <a:ext cx="2285" cy="689672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36" name="Rounded Rectangle 35"/>
            <p:cNvSpPr/>
            <p:nvPr/>
          </p:nvSpPr>
          <p:spPr>
            <a:xfrm>
              <a:off x="3475700" y="3976806"/>
              <a:ext cx="877637" cy="64880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Double Array</a:t>
              </a:r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2597629" y="3977708"/>
              <a:ext cx="743017" cy="64789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/>
                <a:t>Int</a:t>
              </a:r>
              <a:r>
                <a:rPr lang="en-US" sz="1600" dirty="0"/>
                <a:t> Array</a:t>
              </a:r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1784583" y="3976806"/>
              <a:ext cx="731833" cy="64880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Long Array</a:t>
              </a:r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2649528" y="2242899"/>
              <a:ext cx="1453732" cy="635877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Array </a:t>
              </a:r>
              <a:r>
                <a:rPr lang="en-US" sz="1600" dirty="0" smtClean="0"/>
                <a:t>Partition</a:t>
              </a:r>
              <a:br>
                <a:rPr lang="en-US" sz="1600" dirty="0" smtClean="0"/>
              </a:br>
              <a:r>
                <a:rPr lang="en-US" sz="1600" dirty="0" smtClean="0"/>
                <a:t> </a:t>
              </a:r>
              <a:r>
                <a:rPr lang="en-US" sz="1600" dirty="0"/>
                <a:t>&lt; Array Type &gt;</a:t>
              </a:r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6762581" y="5001198"/>
              <a:ext cx="1420835" cy="64815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/>
                <a:t>Struct</a:t>
              </a:r>
              <a:r>
                <a:rPr lang="en-US" sz="1600" dirty="0"/>
                <a:t> Object</a:t>
              </a:r>
            </a:p>
          </p:txBody>
        </p:sp>
        <p:sp>
          <p:nvSpPr>
            <p:cNvPr id="60" name="Rounded Rectangle 59"/>
            <p:cNvSpPr/>
            <p:nvPr/>
          </p:nvSpPr>
          <p:spPr>
            <a:xfrm>
              <a:off x="7137755" y="2234835"/>
              <a:ext cx="1064931" cy="629428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Vertex Partition</a:t>
              </a:r>
            </a:p>
          </p:txBody>
        </p:sp>
        <p:sp>
          <p:nvSpPr>
            <p:cNvPr id="63" name="Rounded Rectangle 62"/>
            <p:cNvSpPr/>
            <p:nvPr/>
          </p:nvSpPr>
          <p:spPr>
            <a:xfrm>
              <a:off x="4599435" y="2242899"/>
              <a:ext cx="1162949" cy="624392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Edge Partition</a:t>
              </a:r>
            </a:p>
          </p:txBody>
        </p:sp>
        <p:sp>
          <p:nvSpPr>
            <p:cNvPr id="68" name="Rounded Rectangle 67"/>
            <p:cNvSpPr/>
            <p:nvPr/>
          </p:nvSpPr>
          <p:spPr>
            <a:xfrm>
              <a:off x="2649528" y="931731"/>
              <a:ext cx="1453731" cy="663009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Array Table &lt;Array Type&gt;</a:t>
              </a:r>
            </a:p>
          </p:txBody>
        </p:sp>
        <p:cxnSp>
          <p:nvCxnSpPr>
            <p:cNvPr id="76" name="Straight Arrow Connector 75"/>
            <p:cNvCxnSpPr>
              <a:stCxn id="25" idx="0"/>
              <a:endCxn id="24" idx="2"/>
            </p:cNvCxnSpPr>
            <p:nvPr/>
          </p:nvCxnSpPr>
          <p:spPr>
            <a:xfrm flipH="1" flipV="1">
              <a:off x="3299017" y="5649357"/>
              <a:ext cx="2018351" cy="496533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Arrow Connector 94"/>
            <p:cNvCxnSpPr>
              <a:stCxn id="36" idx="0"/>
              <a:endCxn id="27" idx="2"/>
            </p:cNvCxnSpPr>
            <p:nvPr/>
          </p:nvCxnSpPr>
          <p:spPr>
            <a:xfrm flipH="1" flipV="1">
              <a:off x="3376394" y="2878777"/>
              <a:ext cx="538125" cy="109803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99" name="Straight Arrow Connector 98"/>
            <p:cNvCxnSpPr>
              <a:stCxn id="37" idx="0"/>
              <a:endCxn id="27" idx="2"/>
            </p:cNvCxnSpPr>
            <p:nvPr/>
          </p:nvCxnSpPr>
          <p:spPr>
            <a:xfrm flipV="1">
              <a:off x="2969138" y="2878777"/>
              <a:ext cx="407256" cy="1098932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02" name="Straight Arrow Connector 101"/>
            <p:cNvCxnSpPr>
              <a:stCxn id="38" idx="0"/>
              <a:endCxn id="27" idx="2"/>
            </p:cNvCxnSpPr>
            <p:nvPr/>
          </p:nvCxnSpPr>
          <p:spPr>
            <a:xfrm flipV="1">
              <a:off x="2150500" y="2878777"/>
              <a:ext cx="1225894" cy="109803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15" name="Straight Arrow Connector 114"/>
            <p:cNvCxnSpPr>
              <a:stCxn id="24" idx="0"/>
              <a:endCxn id="36" idx="2"/>
            </p:cNvCxnSpPr>
            <p:nvPr/>
          </p:nvCxnSpPr>
          <p:spPr>
            <a:xfrm flipV="1">
              <a:off x="3299016" y="4625606"/>
              <a:ext cx="615502" cy="375592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Arrow Connector 118"/>
            <p:cNvCxnSpPr>
              <a:stCxn id="24" idx="0"/>
              <a:endCxn id="38" idx="2"/>
            </p:cNvCxnSpPr>
            <p:nvPr/>
          </p:nvCxnSpPr>
          <p:spPr>
            <a:xfrm flipH="1" flipV="1">
              <a:off x="2150500" y="4625606"/>
              <a:ext cx="1148517" cy="375592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2" name="Rounded Rectangle 141"/>
            <p:cNvSpPr/>
            <p:nvPr/>
          </p:nvSpPr>
          <p:spPr>
            <a:xfrm>
              <a:off x="5884054" y="2234835"/>
              <a:ext cx="1058610" cy="651190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Message Partition</a:t>
              </a:r>
            </a:p>
          </p:txBody>
        </p:sp>
        <p:sp>
          <p:nvSpPr>
            <p:cNvPr id="149" name="Rounded Rectangle 148"/>
            <p:cNvSpPr/>
            <p:nvPr/>
          </p:nvSpPr>
          <p:spPr>
            <a:xfrm>
              <a:off x="8331535" y="917216"/>
              <a:ext cx="1293597" cy="627948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 smtClean="0"/>
                <a:t>KeyValue</a:t>
              </a:r>
              <a:r>
                <a:rPr lang="en-US" sz="1600" dirty="0" smtClean="0"/>
                <a:t> </a:t>
              </a:r>
              <a:r>
                <a:rPr lang="en-US" sz="1600" dirty="0"/>
                <a:t>Table</a:t>
              </a:r>
            </a:p>
          </p:txBody>
        </p:sp>
        <p:sp>
          <p:nvSpPr>
            <p:cNvPr id="157" name="Rounded Rectangle 156"/>
            <p:cNvSpPr/>
            <p:nvPr/>
          </p:nvSpPr>
          <p:spPr>
            <a:xfrm>
              <a:off x="4470366" y="3979942"/>
              <a:ext cx="740536" cy="66887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Byte Array</a:t>
              </a:r>
            </a:p>
          </p:txBody>
        </p:sp>
        <p:cxnSp>
          <p:nvCxnSpPr>
            <p:cNvPr id="164" name="Straight Arrow Connector 163"/>
            <p:cNvCxnSpPr>
              <a:stCxn id="157" idx="0"/>
              <a:endCxn id="63" idx="2"/>
            </p:cNvCxnSpPr>
            <p:nvPr/>
          </p:nvCxnSpPr>
          <p:spPr>
            <a:xfrm flipV="1">
              <a:off x="4840634" y="2867291"/>
              <a:ext cx="340275" cy="111265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69" name="Straight Arrow Connector 168"/>
            <p:cNvCxnSpPr>
              <a:stCxn id="40" idx="0"/>
              <a:endCxn id="63" idx="2"/>
            </p:cNvCxnSpPr>
            <p:nvPr/>
          </p:nvCxnSpPr>
          <p:spPr>
            <a:xfrm flipH="1" flipV="1">
              <a:off x="5180910" y="2867291"/>
              <a:ext cx="1388737" cy="1110561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73" name="Straight Arrow Connector 172"/>
            <p:cNvCxnSpPr>
              <a:stCxn id="40" idx="0"/>
              <a:endCxn id="142" idx="2"/>
            </p:cNvCxnSpPr>
            <p:nvPr/>
          </p:nvCxnSpPr>
          <p:spPr>
            <a:xfrm flipH="1" flipV="1">
              <a:off x="6413359" y="2886026"/>
              <a:ext cx="156288" cy="1091826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76" name="Straight Arrow Connector 175"/>
            <p:cNvCxnSpPr>
              <a:stCxn id="157" idx="0"/>
              <a:endCxn id="142" idx="2"/>
            </p:cNvCxnSpPr>
            <p:nvPr/>
          </p:nvCxnSpPr>
          <p:spPr>
            <a:xfrm flipV="1">
              <a:off x="4840634" y="2886026"/>
              <a:ext cx="1572725" cy="1093916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32" name="Straight Arrow Connector 231"/>
            <p:cNvCxnSpPr>
              <a:stCxn id="24" idx="0"/>
              <a:endCxn id="157" idx="2"/>
            </p:cNvCxnSpPr>
            <p:nvPr/>
          </p:nvCxnSpPr>
          <p:spPr>
            <a:xfrm flipV="1">
              <a:off x="3299016" y="4648818"/>
              <a:ext cx="1541618" cy="352380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Arrow Connector 243"/>
            <p:cNvCxnSpPr>
              <a:stCxn id="157" idx="0"/>
              <a:endCxn id="27" idx="2"/>
            </p:cNvCxnSpPr>
            <p:nvPr/>
          </p:nvCxnSpPr>
          <p:spPr>
            <a:xfrm flipH="1" flipV="1">
              <a:off x="3376394" y="2878777"/>
              <a:ext cx="1464240" cy="1101165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47" name="Straight Arrow Connector 246"/>
            <p:cNvCxnSpPr>
              <a:stCxn id="27" idx="0"/>
              <a:endCxn id="68" idx="2"/>
            </p:cNvCxnSpPr>
            <p:nvPr/>
          </p:nvCxnSpPr>
          <p:spPr>
            <a:xfrm flipV="1">
              <a:off x="3376394" y="1594741"/>
              <a:ext cx="0" cy="648158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85" name="Straight Arrow Connector 284"/>
            <p:cNvCxnSpPr>
              <a:stCxn id="40" idx="0"/>
              <a:endCxn id="60" idx="2"/>
            </p:cNvCxnSpPr>
            <p:nvPr/>
          </p:nvCxnSpPr>
          <p:spPr>
            <a:xfrm flipV="1">
              <a:off x="6569647" y="2864263"/>
              <a:ext cx="1100574" cy="1113589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300" name="Rounded Rectangle 299"/>
            <p:cNvSpPr/>
            <p:nvPr/>
          </p:nvSpPr>
          <p:spPr>
            <a:xfrm>
              <a:off x="5874299" y="917217"/>
              <a:ext cx="1064931" cy="628123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Message Table</a:t>
              </a:r>
            </a:p>
          </p:txBody>
        </p:sp>
        <p:sp>
          <p:nvSpPr>
            <p:cNvPr id="301" name="Rounded Rectangle 300"/>
            <p:cNvSpPr/>
            <p:nvPr/>
          </p:nvSpPr>
          <p:spPr>
            <a:xfrm>
              <a:off x="4627409" y="928820"/>
              <a:ext cx="1064931" cy="614240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Edge</a:t>
              </a:r>
            </a:p>
            <a:p>
              <a:pPr algn="ctr"/>
              <a:r>
                <a:rPr lang="en-US" sz="1600" dirty="0"/>
                <a:t>Table</a:t>
              </a:r>
            </a:p>
          </p:txBody>
        </p:sp>
        <p:cxnSp>
          <p:nvCxnSpPr>
            <p:cNvPr id="319" name="Straight Arrow Connector 318"/>
            <p:cNvCxnSpPr>
              <a:stCxn id="31" idx="0"/>
              <a:endCxn id="40" idx="2"/>
            </p:cNvCxnSpPr>
            <p:nvPr/>
          </p:nvCxnSpPr>
          <p:spPr>
            <a:xfrm flipH="1" flipV="1">
              <a:off x="6569646" y="4648818"/>
              <a:ext cx="903352" cy="352380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2" name="Straight Arrow Connector 321"/>
            <p:cNvCxnSpPr>
              <a:stCxn id="31" idx="0"/>
              <a:endCxn id="39" idx="2"/>
            </p:cNvCxnSpPr>
            <p:nvPr/>
          </p:nvCxnSpPr>
          <p:spPr>
            <a:xfrm flipV="1">
              <a:off x="7472999" y="4650106"/>
              <a:ext cx="1072505" cy="351093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1" name="Straight Arrow Connector 330"/>
            <p:cNvCxnSpPr>
              <a:stCxn id="142" idx="0"/>
              <a:endCxn id="300" idx="2"/>
            </p:cNvCxnSpPr>
            <p:nvPr/>
          </p:nvCxnSpPr>
          <p:spPr>
            <a:xfrm flipH="1" flipV="1">
              <a:off x="6406765" y="1545340"/>
              <a:ext cx="6594" cy="689495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34" name="Straight Arrow Connector 333"/>
            <p:cNvCxnSpPr>
              <a:stCxn id="63" idx="0"/>
              <a:endCxn id="301" idx="2"/>
            </p:cNvCxnSpPr>
            <p:nvPr/>
          </p:nvCxnSpPr>
          <p:spPr>
            <a:xfrm flipH="1" flipV="1">
              <a:off x="5159875" y="1543060"/>
              <a:ext cx="21034" cy="69984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347" name="TextBox 346"/>
            <p:cNvSpPr txBox="1"/>
            <p:nvPr/>
          </p:nvSpPr>
          <p:spPr>
            <a:xfrm>
              <a:off x="8153018" y="5480079"/>
              <a:ext cx="223406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Broadcast, Send, Gather</a:t>
              </a:r>
            </a:p>
          </p:txBody>
        </p:sp>
        <p:sp>
          <p:nvSpPr>
            <p:cNvPr id="349" name="TextBox 348"/>
            <p:cNvSpPr txBox="1"/>
            <p:nvPr/>
          </p:nvSpPr>
          <p:spPr>
            <a:xfrm>
              <a:off x="5930536" y="156253"/>
              <a:ext cx="4517133" cy="7929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Broadcast, </a:t>
              </a:r>
              <a:r>
                <a:rPr lang="en-US" sz="1600" dirty="0" err="1"/>
                <a:t>Allgather</a:t>
              </a:r>
              <a:r>
                <a:rPr lang="en-US" sz="1600" dirty="0"/>
                <a:t>, </a:t>
              </a:r>
              <a:r>
                <a:rPr lang="en-US" sz="1600" dirty="0" err="1"/>
                <a:t>Allreduce</a:t>
              </a:r>
              <a:r>
                <a:rPr lang="en-US" sz="1600" dirty="0"/>
                <a:t>, Regroup-(combine/reduce), </a:t>
              </a:r>
            </a:p>
            <a:p>
              <a:r>
                <a:rPr lang="en-US" sz="1600" dirty="0"/>
                <a:t>Message-to-Vertex, Edge-to-Vertex </a:t>
              </a:r>
            </a:p>
          </p:txBody>
        </p:sp>
        <p:sp>
          <p:nvSpPr>
            <p:cNvPr id="361" name="TextBox 360"/>
            <p:cNvSpPr txBox="1"/>
            <p:nvPr/>
          </p:nvSpPr>
          <p:spPr>
            <a:xfrm>
              <a:off x="8912645" y="3018920"/>
              <a:ext cx="1598121" cy="3385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Broadcast, Send</a:t>
              </a:r>
            </a:p>
          </p:txBody>
        </p:sp>
        <p:sp>
          <p:nvSpPr>
            <p:cNvPr id="401" name="TextBox 400"/>
            <p:cNvSpPr txBox="1"/>
            <p:nvPr/>
          </p:nvSpPr>
          <p:spPr>
            <a:xfrm>
              <a:off x="1760050" y="1061913"/>
              <a:ext cx="1209087" cy="4590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accent2"/>
                  </a:solidFill>
                </a:rPr>
                <a:t>Table</a:t>
              </a:r>
            </a:p>
          </p:txBody>
        </p:sp>
        <p:sp>
          <p:nvSpPr>
            <p:cNvPr id="402" name="TextBox 401"/>
            <p:cNvSpPr txBox="1"/>
            <p:nvPr/>
          </p:nvSpPr>
          <p:spPr>
            <a:xfrm>
              <a:off x="1697935" y="2420787"/>
              <a:ext cx="1209087" cy="4590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accent6"/>
                  </a:solidFill>
                </a:rPr>
                <a:t>Partition</a:t>
              </a:r>
            </a:p>
          </p:txBody>
        </p:sp>
        <p:sp>
          <p:nvSpPr>
            <p:cNvPr id="403" name="TextBox 402"/>
            <p:cNvSpPr txBox="1"/>
            <p:nvPr/>
          </p:nvSpPr>
          <p:spPr>
            <a:xfrm>
              <a:off x="1663299" y="5104228"/>
              <a:ext cx="1209087" cy="4590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accent1"/>
                  </a:solidFill>
                </a:rPr>
                <a:t>Basic Types</a:t>
              </a:r>
            </a:p>
          </p:txBody>
        </p:sp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Hierarchical Data Abstraction </a:t>
            </a:r>
            <a:br>
              <a:rPr lang="en-US" dirty="0" smtClean="0"/>
            </a:br>
            <a:r>
              <a:rPr lang="en-US" dirty="0" smtClean="0"/>
              <a:t>and Collective Communication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123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Harp </a:t>
            </a:r>
            <a:r>
              <a:rPr lang="en-US" dirty="0" err="1" smtClean="0"/>
              <a:t>Bcast</a:t>
            </a:r>
            <a:r>
              <a:rPr lang="en-US" dirty="0" smtClean="0"/>
              <a:t> Code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protected void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mapCollective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KeyValReader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reader, Context context)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throws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IOException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InterruptedException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ArrTable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DoubleArray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DoubleArrPlus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table =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new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ArrTable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DoubleArray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DoubleArrPlus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&gt;(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DoubleArray.class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DoubleArrPlus.class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if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this.isMaster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())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String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cFile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conf.get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KMeansConstants.CFILE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Map&lt;Integer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DoubleArray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cenDataMap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createCenDataMap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cParSize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rest,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numCenPartitions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b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vectorSize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this.getResourcePool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loadCentroids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cenDataMap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vectorSize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cFile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conf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addPartitionMapToTable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cenDataMap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table);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arrTableBcast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table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88048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Pipelined Broadcasting with </a:t>
            </a:r>
            <a:br>
              <a:rPr lang="en-US" smtClean="0"/>
            </a:br>
            <a:r>
              <a:rPr lang="en-US" smtClean="0"/>
              <a:t>Topology-Awareness</a:t>
            </a:r>
            <a:endParaRPr lang="en-US" dirty="0"/>
          </a:p>
        </p:txBody>
      </p:sp>
      <p:grpSp>
        <p:nvGrpSpPr>
          <p:cNvPr id="25" name="Group 24"/>
          <p:cNvGrpSpPr/>
          <p:nvPr/>
        </p:nvGrpSpPr>
        <p:grpSpPr>
          <a:xfrm>
            <a:off x="5462954" y="457200"/>
            <a:ext cx="6080369" cy="5552831"/>
            <a:chOff x="1" y="0"/>
            <a:chExt cx="3886198" cy="3886200"/>
          </a:xfrm>
        </p:grpSpPr>
        <p:graphicFrame>
          <p:nvGraphicFramePr>
            <p:cNvPr id="26" name="Chart 25"/>
            <p:cNvGraphicFramePr/>
            <p:nvPr>
              <p:extLst>
                <p:ext uri="{D42A27DB-BD31-4B8C-83A1-F6EECF244321}">
                  <p14:modId xmlns:p14="http://schemas.microsoft.com/office/powerpoint/2010/main" val="666288854"/>
                </p:ext>
              </p:extLst>
            </p:nvPr>
          </p:nvGraphicFramePr>
          <p:xfrm>
            <a:off x="1" y="177613"/>
            <a:ext cx="2259106" cy="180975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27" name="Chart 26"/>
            <p:cNvGraphicFramePr/>
            <p:nvPr>
              <p:extLst>
                <p:ext uri="{D42A27DB-BD31-4B8C-83A1-F6EECF244321}">
                  <p14:modId xmlns:p14="http://schemas.microsoft.com/office/powerpoint/2010/main" val="2089439307"/>
                </p:ext>
              </p:extLst>
            </p:nvPr>
          </p:nvGraphicFramePr>
          <p:xfrm>
            <a:off x="1825624" y="179294"/>
            <a:ext cx="2060575" cy="1854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28" name="Chart 27"/>
            <p:cNvGraphicFramePr/>
            <p:nvPr>
              <p:extLst>
                <p:ext uri="{D42A27DB-BD31-4B8C-83A1-F6EECF244321}">
                  <p14:modId xmlns:p14="http://schemas.microsoft.com/office/powerpoint/2010/main" val="2686030298"/>
                </p:ext>
              </p:extLst>
            </p:nvPr>
          </p:nvGraphicFramePr>
          <p:xfrm>
            <a:off x="1" y="2108200"/>
            <a:ext cx="3200962" cy="1778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aphicFrame>
          <p:nvGraphicFramePr>
            <p:cNvPr id="29" name="Chart 28"/>
            <p:cNvGraphicFramePr/>
            <p:nvPr>
              <p:extLst>
                <p:ext uri="{D42A27DB-BD31-4B8C-83A1-F6EECF244321}">
                  <p14:modId xmlns:p14="http://schemas.microsoft.com/office/powerpoint/2010/main" val="1302240562"/>
                </p:ext>
              </p:extLst>
            </p:nvPr>
          </p:nvGraphicFramePr>
          <p:xfrm>
            <a:off x="1780988" y="2091766"/>
            <a:ext cx="2061883" cy="174587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30" name="Text Box 2"/>
            <p:cNvSpPr txBox="1">
              <a:spLocks noChangeArrowheads="1"/>
            </p:cNvSpPr>
            <p:nvPr/>
          </p:nvSpPr>
          <p:spPr bwMode="auto">
            <a:xfrm>
              <a:off x="155388" y="0"/>
              <a:ext cx="1625600" cy="330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115000"/>
                </a:lnSpc>
              </a:pPr>
              <a:r>
                <a:rPr lang="en-US" sz="1000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Twister vs. MPI</a:t>
              </a:r>
              <a:endPara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15000"/>
                </a:lnSpc>
              </a:pPr>
              <a:r>
                <a:rPr lang="en-US" sz="1000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(Broadcasting 0.5~2GB data)</a:t>
              </a:r>
              <a:endPara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Text Box 2"/>
            <p:cNvSpPr txBox="1">
              <a:spLocks noChangeArrowheads="1"/>
            </p:cNvSpPr>
            <p:nvPr/>
          </p:nvSpPr>
          <p:spPr bwMode="auto">
            <a:xfrm>
              <a:off x="1983062" y="0"/>
              <a:ext cx="1778258" cy="2543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0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Twister vs. MPJ</a:t>
              </a:r>
              <a:endPara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0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(Broadcasting 0.5~2GB data)</a:t>
              </a:r>
              <a:endPara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Text Box 2"/>
            <p:cNvSpPr txBox="1">
              <a:spLocks noChangeArrowheads="1"/>
            </p:cNvSpPr>
            <p:nvPr/>
          </p:nvSpPr>
          <p:spPr bwMode="auto">
            <a:xfrm>
              <a:off x="234772" y="1993695"/>
              <a:ext cx="1583450" cy="198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0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Twister vs. Spark (Broadcasting 0.5GB data)</a:t>
              </a:r>
              <a:endPara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Text Box 2"/>
            <p:cNvSpPr txBox="1">
              <a:spLocks noChangeArrowheads="1"/>
            </p:cNvSpPr>
            <p:nvPr/>
          </p:nvSpPr>
          <p:spPr bwMode="auto">
            <a:xfrm>
              <a:off x="1983061" y="1993695"/>
              <a:ext cx="1778259" cy="198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0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Twister Chain with/without topology-awareness</a:t>
              </a:r>
              <a:endPara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5830278" y="6158429"/>
            <a:ext cx="5795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Tested on IU Polar Grid with 1 </a:t>
            </a:r>
            <a:r>
              <a:rPr lang="en-US" dirty="0" err="1"/>
              <a:t>Gbps</a:t>
            </a:r>
            <a:r>
              <a:rPr lang="en-US" dirty="0"/>
              <a:t> Ethernet </a:t>
            </a:r>
            <a:r>
              <a:rPr lang="en-US" dirty="0" smtClean="0"/>
              <a:t>connection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369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K-Means Clustering Performance on Madrid Cluster (8 nodes)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605861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08327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K-means Clustering Parallel Efficiency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1971" y="987425"/>
            <a:ext cx="5234634" cy="4873625"/>
          </a:xfrm>
        </p:spPr>
      </p:pic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Shantenu</a:t>
            </a:r>
            <a:r>
              <a:rPr lang="en-US" dirty="0"/>
              <a:t> </a:t>
            </a:r>
            <a:r>
              <a:rPr lang="en-US" dirty="0" err="1" smtClean="0"/>
              <a:t>Jha</a:t>
            </a:r>
            <a:r>
              <a:rPr lang="en-US" dirty="0" smtClean="0"/>
              <a:t> et al. A </a:t>
            </a:r>
            <a:r>
              <a:rPr lang="en-US" dirty="0"/>
              <a:t>Tale of Two Data-Intensive </a:t>
            </a:r>
            <a:r>
              <a:rPr lang="en-US" dirty="0" smtClean="0"/>
              <a:t>Paradigms: Applications</a:t>
            </a:r>
            <a:r>
              <a:rPr lang="en-US" dirty="0"/>
              <a:t>, Abstractions, and </a:t>
            </a:r>
            <a:r>
              <a:rPr lang="en-US" dirty="0" smtClean="0"/>
              <a:t>Architectures. 2014.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746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WDA-MDS Performance on </a:t>
            </a:r>
            <a:br>
              <a:rPr lang="en-US" dirty="0" smtClean="0"/>
            </a:br>
            <a:r>
              <a:rPr lang="en-US" dirty="0" smtClean="0"/>
              <a:t>Big Red II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WDA-MDS</a:t>
            </a: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Yang </a:t>
            </a:r>
            <a:r>
              <a:rPr lang="en-US" dirty="0" err="1"/>
              <a:t>Ruan</a:t>
            </a:r>
            <a:r>
              <a:rPr lang="en-US" dirty="0"/>
              <a:t>, Geoffrey Fox. A Robust and Scalable Solution for Interpolative Multidimensional Scaling with Weighting. IEEE e-</a:t>
            </a:r>
            <a:r>
              <a:rPr lang="en-US" dirty="0" err="1"/>
              <a:t>Dcience</a:t>
            </a:r>
            <a:r>
              <a:rPr lang="en-US" dirty="0"/>
              <a:t> 2013.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Big Red II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kb.iu.edu/data/bcqt.html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Allgather</a:t>
            </a: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Bucket algorithm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Allreduce</a:t>
            </a:r>
            <a:r>
              <a:rPr lang="en-US" dirty="0" smtClean="0"/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Bidirectional exchange algorithm</a:t>
            </a:r>
          </a:p>
        </p:txBody>
      </p:sp>
    </p:spTree>
    <p:extLst>
      <p:ext uri="{BB962C8B-B14F-4D97-AF65-F5344CB8AC3E}">
        <p14:creationId xmlns:p14="http://schemas.microsoft.com/office/powerpoint/2010/main" val="189186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Execution Time of 100k Problem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972812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46877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Straight Connector 36"/>
          <p:cNvCxnSpPr/>
          <p:nvPr/>
        </p:nvCxnSpPr>
        <p:spPr>
          <a:xfrm>
            <a:off x="4009917" y="96140"/>
            <a:ext cx="0" cy="6627933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90975" y="3913965"/>
            <a:ext cx="11780401" cy="22574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70145" y="5704809"/>
            <a:ext cx="11801231" cy="17911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3071639" y="3646375"/>
            <a:ext cx="1657379" cy="2176694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090254" y="460273"/>
            <a:ext cx="2440231" cy="656733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MapReduce</a:t>
            </a:r>
            <a:r>
              <a:rPr lang="en-US" dirty="0" smtClean="0"/>
              <a:t> Model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496748" y="460274"/>
            <a:ext cx="2448517" cy="656732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DAG Model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688853" y="469508"/>
            <a:ext cx="2440231" cy="656733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Graph Model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9321521" y="458728"/>
            <a:ext cx="2440231" cy="656733"/>
          </a:xfrm>
          <a:prstGeom prst="rect">
            <a:avLst/>
          </a:prstGeom>
          <a:solidFill>
            <a:srgbClr val="7030A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BSP/Collective Model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784429" y="5862944"/>
            <a:ext cx="1183075" cy="31480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Storm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4088146" y="2255169"/>
            <a:ext cx="2431083" cy="269509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Twister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90975" y="1738975"/>
            <a:ext cx="1284533" cy="2107979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For Iterations/</a:t>
            </a:r>
            <a:br>
              <a:rPr lang="en-US" dirty="0" smtClean="0"/>
            </a:br>
            <a:r>
              <a:rPr lang="en-US" dirty="0" smtClean="0"/>
              <a:t>Learning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79736" y="5768519"/>
            <a:ext cx="1284533" cy="983335"/>
          </a:xfrm>
          <a:prstGeom prst="rect">
            <a:avLst/>
          </a:prstGeom>
          <a:solidFill>
            <a:srgbClr val="00206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For Streaming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90975" y="3969258"/>
            <a:ext cx="1284534" cy="1691173"/>
          </a:xfrm>
          <a:prstGeom prst="rect">
            <a:avLst/>
          </a:prstGeom>
          <a:solidFill>
            <a:srgbClr val="92D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For Query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1507215" y="5862944"/>
            <a:ext cx="1208641" cy="31480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S4</a:t>
            </a:r>
            <a:endParaRPr lang="en-US" dirty="0"/>
          </a:p>
        </p:txBody>
      </p:sp>
      <p:sp>
        <p:nvSpPr>
          <p:cNvPr id="65" name="Rectangle 64"/>
          <p:cNvSpPr/>
          <p:nvPr/>
        </p:nvSpPr>
        <p:spPr>
          <a:xfrm>
            <a:off x="1496748" y="4769784"/>
            <a:ext cx="1193543" cy="3987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Drill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90975" y="1666698"/>
            <a:ext cx="11835302" cy="44763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4090254" y="1234956"/>
            <a:ext cx="2445958" cy="348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Hadoop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4088146" y="1642527"/>
            <a:ext cx="7673606" cy="24334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MPI</a:t>
            </a:r>
            <a:endParaRPr lang="en-US" dirty="0"/>
          </a:p>
        </p:txBody>
      </p:sp>
      <p:cxnSp>
        <p:nvCxnSpPr>
          <p:cNvPr id="39" name="Straight Connector 38"/>
          <p:cNvCxnSpPr/>
          <p:nvPr/>
        </p:nvCxnSpPr>
        <p:spPr>
          <a:xfrm>
            <a:off x="6609956" y="91528"/>
            <a:ext cx="0" cy="6627933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9204326" y="73055"/>
            <a:ext cx="0" cy="6627933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1507600" y="3593233"/>
            <a:ext cx="1200954" cy="65903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Dryad/</a:t>
            </a:r>
            <a:br>
              <a:rPr lang="en-US" dirty="0" smtClean="0"/>
            </a:br>
            <a:r>
              <a:rPr lang="en-US" dirty="0" err="1" smtClean="0"/>
              <a:t>DryadLINQ</a:t>
            </a:r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2814786" y="4009823"/>
            <a:ext cx="2879075" cy="242446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Pig/</a:t>
            </a:r>
            <a:r>
              <a:rPr lang="en-US" dirty="0" err="1" smtClean="0"/>
              <a:t>PigLatin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2814785" y="2696802"/>
            <a:ext cx="2452784" cy="27163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Spark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814786" y="4986951"/>
            <a:ext cx="2879074" cy="24005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Shark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3094443" y="6307977"/>
            <a:ext cx="1830947" cy="31084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Spark Streaming</a:t>
            </a: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2814786" y="5311948"/>
            <a:ext cx="7188196" cy="25263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MRQL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2814786" y="4311465"/>
            <a:ext cx="2886958" cy="257105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Hive</a:t>
            </a:r>
            <a:endParaRPr lang="en-US" dirty="0"/>
          </a:p>
        </p:txBody>
      </p:sp>
      <p:sp>
        <p:nvSpPr>
          <p:cNvPr id="63" name="Rectangle 62"/>
          <p:cNvSpPr/>
          <p:nvPr/>
        </p:nvSpPr>
        <p:spPr>
          <a:xfrm>
            <a:off x="2814786" y="4646257"/>
            <a:ext cx="2886959" cy="26188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Tez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7278255" y="1965522"/>
            <a:ext cx="2724727" cy="22421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Giraph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7864720" y="2248416"/>
            <a:ext cx="2131702" cy="24269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Hama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6679385" y="2540567"/>
            <a:ext cx="3323366" cy="222581"/>
          </a:xfrm>
          <a:prstGeom prst="rect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GraphLab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4090255" y="3085343"/>
            <a:ext cx="6688582" cy="24813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Harp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6985367" y="2813654"/>
            <a:ext cx="3011055" cy="2191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GraphX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4088146" y="1946279"/>
            <a:ext cx="2431083" cy="24130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HaLoop</a:t>
            </a:r>
            <a:endParaRPr lang="en-US" dirty="0"/>
          </a:p>
        </p:txBody>
      </p:sp>
      <p:cxnSp>
        <p:nvCxnSpPr>
          <p:cNvPr id="38" name="Straight Connector 37"/>
          <p:cNvCxnSpPr/>
          <p:nvPr/>
        </p:nvCxnSpPr>
        <p:spPr>
          <a:xfrm>
            <a:off x="1442562" y="107864"/>
            <a:ext cx="0" cy="6627933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1496748" y="6296890"/>
            <a:ext cx="1219108" cy="305887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Samza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91543" y="123158"/>
            <a:ext cx="13120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World of Big Data Tools</a:t>
            </a:r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2814786" y="3378463"/>
            <a:ext cx="6280231" cy="223533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Stratosphere</a:t>
            </a:r>
          </a:p>
        </p:txBody>
      </p:sp>
      <p:sp>
        <p:nvSpPr>
          <p:cNvPr id="66" name="Rectangle 65"/>
          <p:cNvSpPr/>
          <p:nvPr/>
        </p:nvSpPr>
        <p:spPr>
          <a:xfrm>
            <a:off x="3071639" y="3640016"/>
            <a:ext cx="7707198" cy="224246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Reef</a:t>
            </a:r>
            <a:endParaRPr lang="en-US" dirty="0"/>
          </a:p>
        </p:txBody>
      </p:sp>
      <p:cxnSp>
        <p:nvCxnSpPr>
          <p:cNvPr id="45" name="Straight Connector 44"/>
          <p:cNvCxnSpPr/>
          <p:nvPr/>
        </p:nvCxnSpPr>
        <p:spPr>
          <a:xfrm flipV="1">
            <a:off x="90975" y="1162806"/>
            <a:ext cx="11835302" cy="6758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216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Parallel </a:t>
            </a:r>
            <a:r>
              <a:rPr lang="en-US" dirty="0" smtClean="0"/>
              <a:t>Efficiency</a:t>
            </a:r>
            <a:br>
              <a:rPr lang="en-US" dirty="0" smtClean="0"/>
            </a:br>
            <a:r>
              <a:rPr lang="en-US" dirty="0" smtClean="0"/>
              <a:t>Based </a:t>
            </a:r>
            <a:r>
              <a:rPr lang="en-US" dirty="0"/>
              <a:t>On </a:t>
            </a:r>
            <a:r>
              <a:rPr lang="en-US" dirty="0" smtClean="0"/>
              <a:t>8 Nodes </a:t>
            </a:r>
            <a:r>
              <a:rPr lang="en-US" dirty="0"/>
              <a:t>and 256 </a:t>
            </a:r>
            <a:r>
              <a:rPr lang="en-US" dirty="0" smtClean="0"/>
              <a:t>Cores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009219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86876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Scale </a:t>
            </a:r>
            <a:r>
              <a:rPr lang="en-US" dirty="0" smtClean="0"/>
              <a:t>Problem </a:t>
            </a:r>
            <a:r>
              <a:rPr lang="en-US" dirty="0" smtClean="0"/>
              <a:t>Size (100k, 200k, 300k)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164504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70391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Machine Learning on Big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Mahout on Hadoop</a:t>
            </a:r>
          </a:p>
          <a:p>
            <a:pPr lvl="1"/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://mahout.apache.org</a:t>
            </a:r>
            <a:r>
              <a:rPr lang="en-US" dirty="0" smtClean="0">
                <a:hlinkClick r:id="rId2"/>
              </a:rPr>
              <a:t>/</a:t>
            </a:r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MLlib</a:t>
            </a:r>
            <a:r>
              <a:rPr lang="en-US" dirty="0" smtClean="0"/>
              <a:t> on Spark</a:t>
            </a:r>
          </a:p>
          <a:p>
            <a:pPr lvl="1"/>
            <a:r>
              <a:rPr lang="en-US" dirty="0">
                <a:hlinkClick r:id="rId3"/>
              </a:rPr>
              <a:t>http://spark.apache.org/mllib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err="1" smtClean="0"/>
              <a:t>GraphLab</a:t>
            </a:r>
            <a:r>
              <a:rPr lang="en-US" dirty="0" smtClean="0"/>
              <a:t> Toolkits</a:t>
            </a:r>
            <a:endParaRPr lang="en-US" dirty="0"/>
          </a:p>
          <a:p>
            <a:pPr lvl="1"/>
            <a:r>
              <a:rPr lang="en-US" dirty="0" smtClean="0">
                <a:hlinkClick r:id="rId4"/>
              </a:rPr>
              <a:t>http</a:t>
            </a:r>
            <a:r>
              <a:rPr lang="en-US" dirty="0">
                <a:hlinkClick r:id="rId4"/>
              </a:rPr>
              <a:t>://</a:t>
            </a:r>
            <a:r>
              <a:rPr lang="en-US" dirty="0" smtClean="0">
                <a:hlinkClick r:id="rId4"/>
              </a:rPr>
              <a:t>graphlab.org/projects/toolkits.html</a:t>
            </a:r>
            <a:endParaRPr lang="en-US" dirty="0" smtClean="0"/>
          </a:p>
          <a:p>
            <a:pPr lvl="1"/>
            <a:r>
              <a:rPr lang="en-US" dirty="0" err="1"/>
              <a:t>GraphLab</a:t>
            </a:r>
            <a:r>
              <a:rPr lang="en-US" dirty="0"/>
              <a:t> Computer Vision Toolkit</a:t>
            </a: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1569" y="1758419"/>
            <a:ext cx="2508739" cy="476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221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on </a:t>
            </a:r>
            <a:r>
              <a:rPr lang="en-US" dirty="0"/>
              <a:t>B</a:t>
            </a:r>
            <a:r>
              <a:rPr lang="en-US" dirty="0" smtClean="0"/>
              <a:t>ig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Query with procedural language</a:t>
            </a:r>
          </a:p>
          <a:p>
            <a:endParaRPr lang="en-US" dirty="0"/>
          </a:p>
          <a:p>
            <a:r>
              <a:rPr lang="en-US" dirty="0" smtClean="0"/>
              <a:t>Google </a:t>
            </a:r>
            <a:r>
              <a:rPr lang="en-US" dirty="0" err="1" smtClean="0"/>
              <a:t>Sawzall</a:t>
            </a:r>
            <a:r>
              <a:rPr lang="en-US" dirty="0" smtClean="0"/>
              <a:t> (2003)</a:t>
            </a:r>
          </a:p>
          <a:p>
            <a:pPr lvl="1"/>
            <a:r>
              <a:rPr lang="en-US" dirty="0" smtClean="0"/>
              <a:t>Rob Pike et al. Interpreting </a:t>
            </a:r>
            <a:r>
              <a:rPr lang="en-US" dirty="0"/>
              <a:t>the Data: Parallel Analysis with </a:t>
            </a:r>
            <a:r>
              <a:rPr lang="en-US" dirty="0" err="1" smtClean="0"/>
              <a:t>Sawzall</a:t>
            </a:r>
            <a:r>
              <a:rPr lang="en-US" dirty="0"/>
              <a:t>. Special Issue on Grids and Worldwide Computing Programming Models and </a:t>
            </a:r>
            <a:r>
              <a:rPr lang="en-US" dirty="0" smtClean="0"/>
              <a:t>Infrastructure 2003.</a:t>
            </a:r>
          </a:p>
          <a:p>
            <a:endParaRPr lang="en-US" dirty="0"/>
          </a:p>
          <a:p>
            <a:r>
              <a:rPr lang="en-US" dirty="0" smtClean="0"/>
              <a:t>Apache Pig (2006)</a:t>
            </a:r>
          </a:p>
          <a:p>
            <a:pPr lvl="1"/>
            <a:r>
              <a:rPr lang="en-US" dirty="0"/>
              <a:t>Christopher </a:t>
            </a:r>
            <a:r>
              <a:rPr lang="en-US" dirty="0" err="1" smtClean="0"/>
              <a:t>Olston</a:t>
            </a:r>
            <a:r>
              <a:rPr lang="en-US" dirty="0" smtClean="0"/>
              <a:t> et al. Pig </a:t>
            </a:r>
            <a:r>
              <a:rPr lang="en-US" dirty="0"/>
              <a:t>Latin: A Not-So-Foreign Language for Data </a:t>
            </a:r>
            <a:r>
              <a:rPr lang="en-US" dirty="0" smtClean="0"/>
              <a:t>Processing. SIGMOD 2008.</a:t>
            </a:r>
          </a:p>
          <a:p>
            <a:pPr lvl="1"/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://pig.apache.org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8033" y="4321908"/>
            <a:ext cx="487525" cy="689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861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SQL-like 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Apache Hive (2007)</a:t>
            </a:r>
          </a:p>
          <a:p>
            <a:pPr lvl="1"/>
            <a:r>
              <a:rPr lang="en-US" dirty="0"/>
              <a:t>Facebook Data Infrastructure </a:t>
            </a:r>
            <a:r>
              <a:rPr lang="en-US" dirty="0" smtClean="0"/>
              <a:t>Team. Hive </a:t>
            </a:r>
            <a:r>
              <a:rPr lang="en-US" dirty="0"/>
              <a:t>- A Warehousing Solution Over a Map-Reduce </a:t>
            </a:r>
            <a:r>
              <a:rPr lang="en-US" dirty="0" smtClean="0"/>
              <a:t>Framework. VLDB 2009.</a:t>
            </a:r>
            <a:endParaRPr lang="en-US" dirty="0">
              <a:hlinkClick r:id="rId2"/>
            </a:endParaRPr>
          </a:p>
          <a:p>
            <a:pPr lvl="1"/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://hive.apache.org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lvl="1"/>
            <a:r>
              <a:rPr lang="en-US" dirty="0" smtClean="0"/>
              <a:t>On top of Apache Hadoop</a:t>
            </a:r>
          </a:p>
          <a:p>
            <a:r>
              <a:rPr lang="en-US" dirty="0" smtClean="0"/>
              <a:t>Shark (2012)</a:t>
            </a:r>
          </a:p>
          <a:p>
            <a:pPr lvl="1"/>
            <a:r>
              <a:rPr lang="en-US" dirty="0" err="1"/>
              <a:t>Reynold</a:t>
            </a:r>
            <a:r>
              <a:rPr lang="en-US" dirty="0"/>
              <a:t> Xin </a:t>
            </a:r>
            <a:r>
              <a:rPr lang="en-US" dirty="0" smtClean="0"/>
              <a:t> et al. Shark</a:t>
            </a:r>
            <a:r>
              <a:rPr lang="en-US" dirty="0"/>
              <a:t>: SQL and Rich Analytics at </a:t>
            </a:r>
            <a:r>
              <a:rPr lang="en-US" dirty="0" smtClean="0"/>
              <a:t>Scale. Technical Report. UCB/EECS 2012</a:t>
            </a:r>
            <a:r>
              <a:rPr lang="en-US" dirty="0"/>
              <a:t>.</a:t>
            </a:r>
          </a:p>
          <a:p>
            <a:pPr lvl="1"/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://shark.cs.berkeley.edu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pPr lvl="1"/>
            <a:r>
              <a:rPr lang="en-US" dirty="0" smtClean="0"/>
              <a:t>On top of Apache Spark</a:t>
            </a:r>
          </a:p>
          <a:p>
            <a:r>
              <a:rPr lang="en-US" dirty="0" smtClean="0"/>
              <a:t>Apache MRQL (2013)</a:t>
            </a:r>
          </a:p>
          <a:p>
            <a:pPr lvl="1"/>
            <a:r>
              <a:rPr lang="en-US" dirty="0">
                <a:hlinkClick r:id="rId4"/>
              </a:rPr>
              <a:t>http://mrql.incubator.apache.org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pPr lvl="1"/>
            <a:r>
              <a:rPr lang="en-US" dirty="0" smtClean="0"/>
              <a:t>On top of Apache Hadoop</a:t>
            </a:r>
            <a:r>
              <a:rPr lang="en-US" dirty="0"/>
              <a:t>, </a:t>
            </a:r>
            <a:r>
              <a:rPr lang="en-US" dirty="0" smtClean="0"/>
              <a:t>Apache Hama</a:t>
            </a:r>
            <a:r>
              <a:rPr lang="en-US" dirty="0"/>
              <a:t>, and </a:t>
            </a:r>
            <a:r>
              <a:rPr lang="en-US" dirty="0" smtClean="0"/>
              <a:t>Apache Spark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0138" y="1385142"/>
            <a:ext cx="809975" cy="746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076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Tools for 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Apache </a:t>
            </a:r>
            <a:r>
              <a:rPr lang="en-US" dirty="0" err="1"/>
              <a:t>Tez</a:t>
            </a:r>
            <a:r>
              <a:rPr lang="en-US" dirty="0"/>
              <a:t> (2013)</a:t>
            </a:r>
          </a:p>
          <a:p>
            <a:pPr lvl="1"/>
            <a:r>
              <a:rPr lang="en-US" dirty="0">
                <a:hlinkClick r:id="rId2"/>
              </a:rPr>
              <a:t>http://tez.incubator.apache.org/</a:t>
            </a:r>
            <a:endParaRPr lang="en-US" dirty="0"/>
          </a:p>
          <a:p>
            <a:pPr lvl="1"/>
            <a:r>
              <a:rPr lang="en-US" dirty="0"/>
              <a:t>To build complex DAG of tasks for Apache Pig and Apache Hive</a:t>
            </a:r>
          </a:p>
          <a:p>
            <a:pPr lvl="1"/>
            <a:r>
              <a:rPr lang="en-US" dirty="0"/>
              <a:t>On top of YARN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Dremel </a:t>
            </a:r>
            <a:r>
              <a:rPr lang="en-US" dirty="0"/>
              <a:t>(2010) Apache Drill (2012)</a:t>
            </a:r>
          </a:p>
          <a:p>
            <a:pPr lvl="1"/>
            <a:r>
              <a:rPr lang="en-US" dirty="0"/>
              <a:t>Sergey </a:t>
            </a:r>
            <a:r>
              <a:rPr lang="en-US" dirty="0" err="1" smtClean="0"/>
              <a:t>Melnik</a:t>
            </a:r>
            <a:r>
              <a:rPr lang="en-US" dirty="0" smtClean="0"/>
              <a:t> et al. Dremel: </a:t>
            </a:r>
            <a:r>
              <a:rPr lang="en-US" dirty="0"/>
              <a:t>Interactive Analysis of Web-Scale </a:t>
            </a:r>
            <a:r>
              <a:rPr lang="en-US" dirty="0" smtClean="0"/>
              <a:t>Datasets. VLDB 2010.</a:t>
            </a:r>
          </a:p>
          <a:p>
            <a:pPr lvl="1"/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incubator.apache.org/drill/index.html</a:t>
            </a:r>
            <a:endParaRPr lang="en-US" dirty="0" smtClean="0"/>
          </a:p>
          <a:p>
            <a:pPr lvl="1"/>
            <a:r>
              <a:rPr lang="en-US" dirty="0" smtClean="0"/>
              <a:t>System for interactive query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60718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Stream Data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Apache S4 (2011)</a:t>
            </a:r>
          </a:p>
          <a:p>
            <a:pPr lvl="1"/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://incubator.apache.org/s4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Apache Storm (2011)</a:t>
            </a:r>
          </a:p>
          <a:p>
            <a:pPr lvl="1"/>
            <a:r>
              <a:rPr lang="en-US" dirty="0">
                <a:hlinkClick r:id="rId3"/>
              </a:rPr>
              <a:t>http://storm.incubator.apache.org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Spark Streaming (2012)</a:t>
            </a:r>
          </a:p>
          <a:p>
            <a:pPr lvl="1"/>
            <a:r>
              <a:rPr lang="en-US" dirty="0" smtClean="0">
                <a:hlinkClick r:id="rId4"/>
              </a:rPr>
              <a:t>https</a:t>
            </a:r>
            <a:r>
              <a:rPr lang="en-US" dirty="0">
                <a:hlinkClick r:id="rId4"/>
              </a:rPr>
              <a:t>://spark.incubator.apache.org/streaming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/>
              <a:t>Apache </a:t>
            </a:r>
            <a:r>
              <a:rPr lang="en-US" dirty="0" err="1"/>
              <a:t>Samza</a:t>
            </a:r>
            <a:r>
              <a:rPr lang="en-US" dirty="0"/>
              <a:t> (2013)</a:t>
            </a:r>
          </a:p>
          <a:p>
            <a:pPr lvl="1"/>
            <a:r>
              <a:rPr lang="en-US" dirty="0">
                <a:hlinkClick r:id="rId5"/>
              </a:rPr>
              <a:t>http://samza.incubator.apache.org</a:t>
            </a:r>
            <a:r>
              <a:rPr lang="en-US" dirty="0" smtClean="0">
                <a:hlinkClick r:id="rId5"/>
              </a:rPr>
              <a:t>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54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REEF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/>
              <a:t>Retainable Evaluator Execution </a:t>
            </a:r>
            <a:r>
              <a:rPr lang="en-US" dirty="0" smtClean="0"/>
              <a:t>Framework</a:t>
            </a:r>
            <a:endParaRPr lang="en-US" dirty="0" smtClean="0">
              <a:hlinkClick r:id="rId2"/>
            </a:endParaRPr>
          </a:p>
          <a:p>
            <a:pPr lvl="1"/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://www.reef-project.org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lvl="1"/>
            <a:r>
              <a:rPr lang="en-US" dirty="0"/>
              <a:t>P</a:t>
            </a:r>
            <a:r>
              <a:rPr lang="en-US" dirty="0" smtClean="0"/>
              <a:t>rovides </a:t>
            </a:r>
            <a:r>
              <a:rPr lang="en-US" dirty="0"/>
              <a:t>system authors with a centralized (pluggable) control flow </a:t>
            </a:r>
            <a:endParaRPr lang="en-US" dirty="0" smtClean="0"/>
          </a:p>
          <a:p>
            <a:pPr lvl="2"/>
            <a:r>
              <a:rPr lang="en-US" dirty="0"/>
              <a:t>E</a:t>
            </a:r>
            <a:r>
              <a:rPr lang="en-US" dirty="0" smtClean="0"/>
              <a:t>mbeds </a:t>
            </a:r>
            <a:r>
              <a:rPr lang="en-US" dirty="0"/>
              <a:t>a user-defined system controller called the Job </a:t>
            </a:r>
            <a:r>
              <a:rPr lang="en-US" dirty="0" smtClean="0"/>
              <a:t>Driver</a:t>
            </a:r>
          </a:p>
          <a:p>
            <a:pPr lvl="2"/>
            <a:r>
              <a:rPr lang="en-US" dirty="0"/>
              <a:t>E</a:t>
            </a:r>
            <a:r>
              <a:rPr lang="en-US" dirty="0" smtClean="0"/>
              <a:t>vent driven control</a:t>
            </a:r>
          </a:p>
          <a:p>
            <a:pPr lvl="1"/>
            <a:r>
              <a:rPr lang="en-US" dirty="0" smtClean="0"/>
              <a:t>Package </a:t>
            </a:r>
            <a:r>
              <a:rPr lang="en-US" dirty="0"/>
              <a:t>a variety of data-processing libraries (e.g., high-bandwidth shuffle, relational operators, low-latency group communication, etc.) in a reusable form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 smtClean="0"/>
              <a:t>To cover different models such as </a:t>
            </a:r>
            <a:r>
              <a:rPr lang="en-US" dirty="0" err="1" smtClean="0"/>
              <a:t>MapReduce</a:t>
            </a:r>
            <a:r>
              <a:rPr lang="en-US" dirty="0"/>
              <a:t>, q</a:t>
            </a:r>
            <a:r>
              <a:rPr lang="en-US" dirty="0" smtClean="0"/>
              <a:t>uery, graph </a:t>
            </a:r>
            <a:r>
              <a:rPr lang="en-US" dirty="0"/>
              <a:t>processing and stream data </a:t>
            </a:r>
            <a:r>
              <a:rPr lang="en-US" dirty="0" smtClean="0"/>
              <a:t>processing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667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651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Layered Architecture (Upper) </a:t>
            </a:r>
            <a:endParaRPr lang="en-US" dirty="0"/>
          </a:p>
        </p:txBody>
      </p:sp>
      <p:sp>
        <p:nvSpPr>
          <p:cNvPr id="284" name="Text Placeholder 28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NA – Non Apache </a:t>
            </a:r>
            <a:r>
              <a:rPr lang="en-US" dirty="0" smtClean="0"/>
              <a:t>projects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Green layers are Apache/Commercial Cloud (light) to HPC (darker) integration </a:t>
            </a:r>
            <a:r>
              <a:rPr lang="en-US" dirty="0" smtClean="0"/>
              <a:t>layers</a:t>
            </a:r>
            <a:endParaRPr lang="en-US" dirty="0"/>
          </a:p>
        </p:txBody>
      </p:sp>
      <p:grpSp>
        <p:nvGrpSpPr>
          <p:cNvPr id="342" name="Group 341"/>
          <p:cNvGrpSpPr/>
          <p:nvPr/>
        </p:nvGrpSpPr>
        <p:grpSpPr>
          <a:xfrm>
            <a:off x="4772025" y="1015450"/>
            <a:ext cx="7069672" cy="4089592"/>
            <a:chOff x="0" y="-140462"/>
            <a:chExt cx="7069772" cy="3769487"/>
          </a:xfrm>
        </p:grpSpPr>
        <p:sp>
          <p:nvSpPr>
            <p:cNvPr id="343" name="Rectangle 342"/>
            <p:cNvSpPr/>
            <p:nvPr/>
          </p:nvSpPr>
          <p:spPr>
            <a:xfrm rot="16200000">
              <a:off x="3330892" y="-3471354"/>
              <a:ext cx="401955" cy="7063740"/>
            </a:xfrm>
            <a:prstGeom prst="rect">
              <a:avLst/>
            </a:prstGeom>
            <a:gradFill rotWithShape="1">
              <a:gsLst>
                <a:gs pos="0">
                  <a:srgbClr val="9BBB59">
                    <a:lumMod val="75000"/>
                  </a:srgbClr>
                </a:gs>
                <a:gs pos="46000">
                  <a:srgbClr val="9BBB59">
                    <a:lumMod val="60000"/>
                    <a:lumOff val="40000"/>
                  </a:srgbClr>
                </a:gs>
                <a:gs pos="100000">
                  <a:srgbClr val="9BBB59">
                    <a:lumMod val="20000"/>
                    <a:lumOff val="80000"/>
                  </a:srgbClr>
                </a:gs>
              </a:gsLst>
              <a:lin ang="16200000" scaled="1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ot="0" spcFirstLastPara="0" vert="horz" wrap="square" lIns="0" tIns="0" rIns="0" bIns="0" numCol="1" spcCol="0" rtlCol="0" fromWordArt="0" anchor="ctr" anchorCtr="0" forceAA="0" upright="1" compatLnSpc="1">
              <a:prstTxWarp prst="textNoShape">
                <a:avLst/>
              </a:prstTxWarp>
              <a:noAutofit/>
            </a:bodyPr>
            <a:lstStyle/>
            <a:p>
              <a:pPr marL="38100" marR="0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Orchestration &amp; Workflow</a:t>
              </a:r>
              <a:r>
                <a:rPr lang="en-US" sz="11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</a:t>
              </a:r>
              <a:r>
                <a:rPr lang="en-US" sz="1200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Oozie</a:t>
              </a:r>
              <a:r>
                <a:rPr lang="en-US" sz="1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, ODE, </a:t>
              </a:r>
              <a:r>
                <a:rPr lang="en-US" sz="1200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Airavata</a:t>
              </a:r>
              <a:r>
                <a:rPr lang="en-US" sz="1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and OODT (Tools)     </a:t>
              </a:r>
              <a:br>
                <a:rPr lang="en-US" sz="1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</a:br>
              <a:r>
                <a:rPr lang="en-US" sz="1200" dirty="0">
                  <a:solidFill>
                    <a:srgbClr val="1F4E79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                         NA: Pegasus, </a:t>
              </a:r>
              <a:r>
                <a:rPr lang="en-US" sz="1200" dirty="0" err="1">
                  <a:solidFill>
                    <a:srgbClr val="1F4E79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Kepler</a:t>
              </a:r>
              <a:r>
                <a:rPr lang="en-US" sz="1200" dirty="0">
                  <a:solidFill>
                    <a:srgbClr val="1F4E79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, Swift, </a:t>
              </a:r>
              <a:r>
                <a:rPr lang="en-US" sz="1200" dirty="0" err="1">
                  <a:solidFill>
                    <a:srgbClr val="1F4E79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Taverna</a:t>
              </a:r>
              <a:r>
                <a:rPr lang="en-US" sz="1200" dirty="0">
                  <a:solidFill>
                    <a:srgbClr val="1F4E79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, Trident, </a:t>
              </a:r>
              <a:r>
                <a:rPr lang="en-US" sz="1200" dirty="0" err="1">
                  <a:solidFill>
                    <a:srgbClr val="1F4E79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ActiveBPEL</a:t>
              </a:r>
              <a:r>
                <a:rPr lang="en-US" sz="1200" dirty="0">
                  <a:solidFill>
                    <a:srgbClr val="1F4E79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, </a:t>
              </a:r>
              <a:r>
                <a:rPr lang="en-US" sz="1200" dirty="0" err="1">
                  <a:solidFill>
                    <a:srgbClr val="1F4E79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BioKepler</a:t>
              </a:r>
              <a:r>
                <a:rPr lang="en-US" sz="1200" dirty="0">
                  <a:solidFill>
                    <a:srgbClr val="1F4E79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, Galaxy</a:t>
              </a:r>
              <a:endParaRPr lang="en-US" sz="1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344" name="Group 343"/>
            <p:cNvGrpSpPr/>
            <p:nvPr/>
          </p:nvGrpSpPr>
          <p:grpSpPr>
            <a:xfrm>
              <a:off x="1187632" y="402908"/>
              <a:ext cx="5882140" cy="714375"/>
              <a:chOff x="-135" y="0"/>
              <a:chExt cx="5882140" cy="714375"/>
            </a:xfrm>
          </p:grpSpPr>
          <p:sp>
            <p:nvSpPr>
              <p:cNvPr id="391" name="Rectangle 390"/>
              <p:cNvSpPr/>
              <p:nvPr/>
            </p:nvSpPr>
            <p:spPr>
              <a:xfrm>
                <a:off x="9525" y="0"/>
                <a:ext cx="5872480" cy="714375"/>
              </a:xfrm>
              <a:prstGeom prst="rect">
                <a:avLst/>
              </a:prstGeom>
              <a:gradFill flip="none" rotWithShape="1">
                <a:gsLst>
                  <a:gs pos="0">
                    <a:srgbClr val="9BBB59">
                      <a:lumMod val="20000"/>
                      <a:lumOff val="80000"/>
                    </a:srgbClr>
                  </a:gs>
                  <a:gs pos="100000">
                    <a:srgbClr val="9BBB59">
                      <a:lumMod val="75000"/>
                    </a:srgbClr>
                  </a:gs>
                </a:gsLst>
                <a:lin ang="0" scaled="1"/>
                <a:tileRect/>
              </a:gradFill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extLst>
                <a:ext uri="{FAA26D3D-D897-4be2-8F04-BA451C77F1D7}">
                  <ma14:placeholder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arto="http://schemas.microsoft.com/office/word/2006/arto" xmlns:lc="http://schemas.openxmlformats.org/drawingml/2006/lockedCanvas"/>
                </a:ext>
                <a:ext uri="{C572A759-6A51-4108-AA02-DFA0A04FC94B}">
                  <ma14:wrappingTextBox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arto="http://schemas.microsoft.com/office/word/2006/arto" xmlns:lc="http://schemas.openxmlformats.org/drawingml/2006/lockedCanvas"/>
                </a:ext>
              </a:extLst>
            </p:spPr>
            <p:txBody>
              <a:bodyPr rot="0" spcFirstLastPara="0" vert="horz" wrap="square" lIns="91440" tIns="0" rIns="9144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92" name="Text Box 42"/>
              <p:cNvSpPr txBox="1"/>
              <p:nvPr/>
            </p:nvSpPr>
            <p:spPr>
              <a:xfrm>
                <a:off x="-38" y="44815"/>
                <a:ext cx="5589708" cy="1755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C572A759-6A51-4108-AA02-DFA0A04FC94B}">
                  <ma14:wrappingTextBox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arto="http://schemas.microsoft.com/office/word/2006/arto" xmlns:lc="http://schemas.openxmlformats.org/drawingml/2006/lockedCanvas"/>
                </a:ext>
              </a:extLst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18288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 b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Data Analytics Libraries: </a:t>
                </a:r>
                <a:br>
                  <a:rPr lang="en-US" sz="1100" b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:endParaRPr lang="en-US" sz="11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393" name="Group 392"/>
              <p:cNvGrpSpPr/>
              <p:nvPr/>
            </p:nvGrpSpPr>
            <p:grpSpPr>
              <a:xfrm>
                <a:off x="-135" y="150206"/>
                <a:ext cx="5877852" cy="551075"/>
                <a:chOff x="-9660" y="-278419"/>
                <a:chExt cx="5877852" cy="551075"/>
              </a:xfrm>
            </p:grpSpPr>
            <p:sp>
              <p:nvSpPr>
                <p:cNvPr id="394" name="Rectangle 393"/>
                <p:cNvSpPr/>
                <p:nvPr/>
              </p:nvSpPr>
              <p:spPr>
                <a:xfrm>
                  <a:off x="-9660" y="-278419"/>
                  <a:ext cx="1773624" cy="550737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18288" tIns="0" rIns="18288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>
                    <a:lnSpc>
                      <a:spcPct val="110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 b="1"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Machine Learning                                          </a:t>
                  </a:r>
                  <a:br>
                    <a:rPr lang="en-US" sz="1100" b="1"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</a:br>
                  <a:r>
                    <a:rPr lang="en-US" sz="1200" b="1"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Mahout , MLlib , MLbase</a:t>
                  </a:r>
                  <a:br>
                    <a:rPr lang="en-US" sz="1200" b="1"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</a:br>
                  <a:r>
                    <a:rPr lang="en-US" sz="1200" b="1"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CompLearn (NA)</a:t>
                  </a:r>
                  <a:endParaRPr lang="en-US" sz="110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95" name="Rectangle 394"/>
                <p:cNvSpPr/>
                <p:nvPr/>
              </p:nvSpPr>
              <p:spPr>
                <a:xfrm>
                  <a:off x="4278551" y="-121873"/>
                  <a:ext cx="1589641" cy="394101"/>
                </a:xfrm>
                <a:prstGeom prst="rect">
                  <a:avLst/>
                </a:prstGeom>
                <a:noFill/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18288" tIns="0" rIns="18288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lnSpc>
                      <a:spcPct val="110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 b="1"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Linear Algebra</a:t>
                  </a:r>
                  <a:r>
                    <a:rPr lang="en-US" sz="1200" b="1"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 </a:t>
                  </a:r>
                  <a:br>
                    <a:rPr lang="en-US" sz="1200" b="1"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</a:br>
                  <a:r>
                    <a:rPr lang="en-US" sz="1200" b="1"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Scalapack, PetSc (NA)</a:t>
                  </a:r>
                  <a:endParaRPr lang="en-US" sz="110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96" name="Rectangle 395"/>
                <p:cNvSpPr/>
                <p:nvPr/>
              </p:nvSpPr>
              <p:spPr>
                <a:xfrm>
                  <a:off x="1780061" y="-122054"/>
                  <a:ext cx="1560715" cy="394710"/>
                </a:xfrm>
                <a:prstGeom prst="rect">
                  <a:avLst/>
                </a:prstGeom>
                <a:noFill/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18288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>
                    <a:lnSpc>
                      <a:spcPct val="110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 b="1"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Statistics, Bioinformatics</a:t>
                  </a:r>
                  <a:br>
                    <a:rPr lang="en-US" sz="1100" b="1"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</a:br>
                  <a:r>
                    <a:rPr lang="en-US" sz="1200" b="1"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R,   Bioconductor (NA)</a:t>
                  </a:r>
                  <a:endParaRPr lang="en-US" sz="110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97" name="Rectangle 396"/>
                <p:cNvSpPr/>
                <p:nvPr/>
              </p:nvSpPr>
              <p:spPr>
                <a:xfrm>
                  <a:off x="3357286" y="-122055"/>
                  <a:ext cx="904796" cy="394710"/>
                </a:xfrm>
                <a:prstGeom prst="rect">
                  <a:avLst/>
                </a:prstGeom>
                <a:noFill/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lnSpc>
                      <a:spcPct val="110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 b="1"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Imagery</a:t>
                  </a:r>
                  <a:r>
                    <a:rPr lang="en-US" sz="1200" b="1"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    ImageJ (NA)</a:t>
                  </a:r>
                  <a:endParaRPr lang="en-US" sz="110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p:grpSp>
        </p:grpSp>
        <p:grpSp>
          <p:nvGrpSpPr>
            <p:cNvPr id="345" name="Group 344"/>
            <p:cNvGrpSpPr/>
            <p:nvPr/>
          </p:nvGrpSpPr>
          <p:grpSpPr>
            <a:xfrm>
              <a:off x="1197292" y="1117283"/>
              <a:ext cx="5863753" cy="858345"/>
              <a:chOff x="0" y="0"/>
              <a:chExt cx="5863753" cy="858345"/>
            </a:xfrm>
          </p:grpSpPr>
          <p:sp>
            <p:nvSpPr>
              <p:cNvPr id="381" name="Rectangle 380"/>
              <p:cNvSpPr/>
              <p:nvPr/>
            </p:nvSpPr>
            <p:spPr>
              <a:xfrm>
                <a:off x="0" y="0"/>
                <a:ext cx="5863753" cy="858345"/>
              </a:xfrm>
              <a:prstGeom prst="rect">
                <a:avLst/>
              </a:prstGeom>
              <a:noFill/>
              <a:extLst>
                <a:ext uri="{FAA26D3D-D897-4be2-8F04-BA451C77F1D7}">
                  <ma14:placeholder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arto="http://schemas.microsoft.com/office/word/2006/arto" xmlns:lc="http://schemas.openxmlformats.org/drawingml/2006/lockedCanvas"/>
                </a:ext>
                <a:ext uri="{C572A759-6A51-4108-AA02-DFA0A04FC94B}">
                  <ma14:wrappingTextBox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arto="http://schemas.microsoft.com/office/word/2006/arto" xmlns:lc="http://schemas.openxmlformats.org/drawingml/2006/lockedCanvas"/>
                </a:ext>
              </a:ex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grpSp>
            <p:nvGrpSpPr>
              <p:cNvPr id="382" name="Group 381"/>
              <p:cNvGrpSpPr/>
              <p:nvPr/>
            </p:nvGrpSpPr>
            <p:grpSpPr>
              <a:xfrm>
                <a:off x="11331" y="257175"/>
                <a:ext cx="5837694" cy="548640"/>
                <a:chOff x="-45819" y="0"/>
                <a:chExt cx="5837694" cy="548640"/>
              </a:xfrm>
            </p:grpSpPr>
            <p:sp>
              <p:nvSpPr>
                <p:cNvPr id="384" name="Rectangle 383"/>
                <p:cNvSpPr/>
                <p:nvPr/>
              </p:nvSpPr>
              <p:spPr>
                <a:xfrm>
                  <a:off x="2973434" y="0"/>
                  <a:ext cx="1018961" cy="548640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18288" tIns="18288" rIns="18288" bIns="18288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lnSpc>
                      <a:spcPct val="110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 b="1"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MRQL</a:t>
                  </a:r>
                  <a:r>
                    <a:rPr lang="en-US" sz="1000" b="1"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/>
                  </a:r>
                  <a:br>
                    <a:rPr lang="en-US" sz="1000" b="1"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</a:br>
                  <a:r>
                    <a:rPr lang="en-US" sz="1000" b="1"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(SQL on Hadoop, Hama, Spark)</a:t>
                  </a:r>
                  <a:endParaRPr lang="en-US" sz="110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85" name="Rectangle 384"/>
                <p:cNvSpPr/>
                <p:nvPr/>
              </p:nvSpPr>
              <p:spPr>
                <a:xfrm>
                  <a:off x="-45819" y="0"/>
                  <a:ext cx="750475" cy="548640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lnSpc>
                      <a:spcPct val="110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 b="1"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Hive</a:t>
                  </a:r>
                  <a:r>
                    <a:rPr lang="en-US" sz="1000" b="1"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 </a:t>
                  </a:r>
                  <a:br>
                    <a:rPr lang="en-US" sz="1000" b="1"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</a:br>
                  <a:r>
                    <a:rPr lang="en-US" sz="1000" b="1"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(SQL on Hadoop)</a:t>
                  </a:r>
                  <a:endParaRPr lang="en-US" sz="110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86" name="Rectangle 385"/>
                <p:cNvSpPr/>
                <p:nvPr/>
              </p:nvSpPr>
              <p:spPr>
                <a:xfrm>
                  <a:off x="1452609" y="0"/>
                  <a:ext cx="726886" cy="548640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18288" tIns="18288" rIns="18288" bIns="18288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lnSpc>
                      <a:spcPct val="110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 b="1"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Pig </a:t>
                  </a:r>
                  <a:r>
                    <a:rPr lang="en-US" sz="900" b="1"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(Procedural Language)</a:t>
                  </a:r>
                  <a:endParaRPr lang="en-US" sz="110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87" name="Rectangle 386"/>
                <p:cNvSpPr/>
                <p:nvPr/>
              </p:nvSpPr>
              <p:spPr>
                <a:xfrm>
                  <a:off x="2206354" y="0"/>
                  <a:ext cx="740712" cy="548640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18288" tIns="18288" rIns="18288" bIns="18288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lnSpc>
                      <a:spcPct val="110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 b="1"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Shark</a:t>
                  </a:r>
                  <a:br>
                    <a:rPr lang="en-US" sz="1100" b="1"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</a:br>
                  <a:r>
                    <a:rPr lang="en-US" sz="1000" b="1"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(SQL on Spark, NA)</a:t>
                  </a:r>
                  <a:endParaRPr lang="en-US" sz="110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88" name="Rectangle 387"/>
                <p:cNvSpPr/>
                <p:nvPr/>
              </p:nvSpPr>
              <p:spPr>
                <a:xfrm>
                  <a:off x="731249" y="0"/>
                  <a:ext cx="694974" cy="54864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lnSpc>
                      <a:spcPct val="110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 b="1"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Hcatalog</a:t>
                  </a:r>
                  <a:br>
                    <a:rPr lang="en-US" sz="1100" b="1"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</a:br>
                  <a:r>
                    <a:rPr lang="en-US" sz="1100" b="1"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Interfaces</a:t>
                  </a:r>
                  <a:r>
                    <a:rPr lang="en-US" sz="1000" b="1"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 </a:t>
                  </a:r>
                  <a:br>
                    <a:rPr lang="en-US" sz="1000" b="1"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</a:br>
                  <a:endParaRPr lang="en-US" sz="110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89" name="Rectangle 388"/>
                <p:cNvSpPr/>
                <p:nvPr/>
              </p:nvSpPr>
              <p:spPr>
                <a:xfrm>
                  <a:off x="4019279" y="0"/>
                  <a:ext cx="1018961" cy="548640"/>
                </a:xfrm>
                <a:prstGeom prst="rect">
                  <a:avLst/>
                </a:prstGeom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18288" tIns="18288" rIns="18288" bIns="18288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lnSpc>
                      <a:spcPct val="110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 b="1"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Impala (NA)</a:t>
                  </a:r>
                  <a:endParaRPr lang="en-US" sz="110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  <a:p>
                  <a:pPr marL="0" marR="0" algn="ctr">
                    <a:lnSpc>
                      <a:spcPct val="110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 b="1"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Cloudera</a:t>
                  </a:r>
                  <a:endParaRPr lang="en-US" sz="110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  <a:p>
                  <a:pPr marL="0" marR="0" algn="ctr">
                    <a:lnSpc>
                      <a:spcPct val="110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 b="1"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(SQL on Hbase)</a:t>
                  </a:r>
                  <a:endParaRPr lang="en-US" sz="110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90" name="Rectangle 389"/>
                <p:cNvSpPr/>
                <p:nvPr/>
              </p:nvSpPr>
              <p:spPr>
                <a:xfrm>
                  <a:off x="5064989" y="0"/>
                  <a:ext cx="726886" cy="548640"/>
                </a:xfrm>
                <a:prstGeom prst="rect">
                  <a:avLst/>
                </a:prstGeom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18288" tIns="18288" rIns="18288" bIns="18288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lnSpc>
                      <a:spcPct val="110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 b="1"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Swazall</a:t>
                  </a:r>
                  <a:br>
                    <a:rPr lang="en-US" sz="1100" b="1"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</a:br>
                  <a:r>
                    <a:rPr lang="en-US" sz="900" b="1"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(Log Files</a:t>
                  </a:r>
                  <a:br>
                    <a:rPr lang="en-US" sz="900" b="1"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</a:br>
                  <a:r>
                    <a:rPr lang="en-US" sz="900" b="1"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Google NA)</a:t>
                  </a:r>
                  <a:endParaRPr lang="en-US" sz="110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383" name="Text Box 33"/>
              <p:cNvSpPr txBox="1"/>
              <p:nvPr/>
            </p:nvSpPr>
            <p:spPr>
              <a:xfrm>
                <a:off x="47625" y="19040"/>
                <a:ext cx="3317875" cy="2419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C572A759-6A51-4108-AA02-DFA0A04FC94B}">
                  <ma14:wrappingTextBox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arto="http://schemas.microsoft.com/office/word/2006/arto" xmlns:lc="http://schemas.openxmlformats.org/drawingml/2006/lockedCanvas"/>
                </a:ext>
              </a:extLst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non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 b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High Level (Integrated) Systems for Data Processing</a:t>
                </a:r>
                <a:endParaRPr lang="en-US" sz="11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346" name="Group 345"/>
            <p:cNvGrpSpPr/>
            <p:nvPr/>
          </p:nvGrpSpPr>
          <p:grpSpPr>
            <a:xfrm>
              <a:off x="1197292" y="1945958"/>
              <a:ext cx="5863590" cy="859155"/>
              <a:chOff x="0" y="0"/>
              <a:chExt cx="5863590" cy="859155"/>
            </a:xfrm>
          </p:grpSpPr>
          <p:sp>
            <p:nvSpPr>
              <p:cNvPr id="359" name="Text Box 32"/>
              <p:cNvSpPr txBox="1"/>
              <p:nvPr/>
            </p:nvSpPr>
            <p:spPr>
              <a:xfrm>
                <a:off x="352425" y="12113"/>
                <a:ext cx="2907030" cy="2444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C572A759-6A51-4108-AA02-DFA0A04FC94B}">
                  <ma14:wrappingTextBox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arto="http://schemas.microsoft.com/office/word/2006/arto" xmlns:lc="http://schemas.openxmlformats.org/drawingml/2006/lockedCanvas"/>
                </a:ext>
              </a:extLst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non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Parallel </a:t>
                </a:r>
                <a:r>
                  <a:rPr lang="en-US" sz="1100" b="1" dirty="0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Horizontally </a:t>
                </a:r>
                <a:r>
                  <a:rPr lang="en-US" sz="1100" b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</a:t>
                </a:r>
                <a:r>
                  <a:rPr lang="en-US" sz="1100" b="1" dirty="0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calable </a:t>
                </a:r>
                <a:r>
                  <a:rPr lang="en-US" sz="1100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Data Processing </a:t>
                </a:r>
                <a:endParaRPr lang="en-US" sz="11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60" name="Rectangle 359"/>
              <p:cNvSpPr/>
              <p:nvPr/>
            </p:nvSpPr>
            <p:spPr>
              <a:xfrm>
                <a:off x="0" y="0"/>
                <a:ext cx="5863590" cy="859155"/>
              </a:xfrm>
              <a:prstGeom prst="rect">
                <a:avLst/>
              </a:prstGeom>
              <a:noFill/>
              <a:extLst>
                <a:ext uri="{FAA26D3D-D897-4be2-8F04-BA451C77F1D7}">
                  <ma14:placeholder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arto="http://schemas.microsoft.com/office/word/2006/arto" xmlns:lc="http://schemas.openxmlformats.org/drawingml/2006/lockedCanvas"/>
                </a:ext>
                <a:ext uri="{C572A759-6A51-4108-AA02-DFA0A04FC94B}">
                  <ma14:wrappingTextBox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arto="http://schemas.microsoft.com/office/word/2006/arto" xmlns:lc="http://schemas.openxmlformats.org/drawingml/2006/lockedCanvas"/>
                </a:ext>
              </a:ex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grpSp>
            <p:nvGrpSpPr>
              <p:cNvPr id="361" name="Group 360"/>
              <p:cNvGrpSpPr/>
              <p:nvPr/>
            </p:nvGrpSpPr>
            <p:grpSpPr>
              <a:xfrm>
                <a:off x="12031" y="134644"/>
                <a:ext cx="5828647" cy="588535"/>
                <a:chOff x="-397544" y="-93956"/>
                <a:chExt cx="5828647" cy="588535"/>
              </a:xfrm>
            </p:grpSpPr>
            <p:sp>
              <p:nvSpPr>
                <p:cNvPr id="371" name="Rectangle 370"/>
                <p:cNvSpPr/>
                <p:nvPr/>
              </p:nvSpPr>
              <p:spPr>
                <a:xfrm>
                  <a:off x="4199936" y="-21247"/>
                  <a:ext cx="600075" cy="421388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3"/>
                </a:lnRef>
                <a:fillRef idx="1">
                  <a:schemeClr val="lt1"/>
                </a:fillRef>
                <a:effectRef idx="0">
                  <a:schemeClr val="accent3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0" tIns="45720" rIns="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lnSpc>
                      <a:spcPct val="110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 b="1"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Giraph</a:t>
                  </a:r>
                  <a:br>
                    <a:rPr lang="en-US" sz="1100" b="1"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</a:br>
                  <a:r>
                    <a:rPr lang="en-US" sz="1100" b="1"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~Pregel</a:t>
                  </a:r>
                  <a:endParaRPr lang="en-US" sz="110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72" name="Rectangle 371"/>
                <p:cNvSpPr/>
                <p:nvPr/>
              </p:nvSpPr>
              <p:spPr>
                <a:xfrm>
                  <a:off x="1485946" y="-21070"/>
                  <a:ext cx="514985" cy="421388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18288" tIns="45720" rIns="18288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lnSpc>
                      <a:spcPct val="110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 b="1"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Tez</a:t>
                  </a:r>
                  <a:r>
                    <a:rPr lang="en-US" sz="1000" b="1"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/>
                  </a:r>
                  <a:br>
                    <a:rPr lang="en-US" sz="1000" b="1"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</a:br>
                  <a:r>
                    <a:rPr lang="en-US" sz="1000" b="1"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(DAG)</a:t>
                  </a:r>
                  <a:endParaRPr lang="en-US" sz="110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73" name="Rectangle 372"/>
                <p:cNvSpPr/>
                <p:nvPr/>
              </p:nvSpPr>
              <p:spPr>
                <a:xfrm>
                  <a:off x="212160" y="-21247"/>
                  <a:ext cx="571507" cy="515649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18288" tIns="0" rIns="18288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lnSpc>
                      <a:spcPct val="110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 b="1"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Spark</a:t>
                  </a:r>
                  <a:r>
                    <a:rPr lang="en-US" sz="1000" b="1"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/>
                  </a:r>
                  <a:br>
                    <a:rPr lang="en-US" sz="1000" b="1"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</a:br>
                  <a:r>
                    <a:rPr lang="en-US" sz="1000" b="1"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(Iterative</a:t>
                  </a:r>
                  <a:br>
                    <a:rPr lang="en-US" sz="1000" b="1"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</a:br>
                  <a:r>
                    <a:rPr lang="en-US" sz="1000" b="1"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MR)</a:t>
                  </a:r>
                  <a:endParaRPr lang="en-US" sz="110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74" name="Rectangle 373"/>
                <p:cNvSpPr/>
                <p:nvPr/>
              </p:nvSpPr>
              <p:spPr>
                <a:xfrm>
                  <a:off x="2586975" y="-21070"/>
                  <a:ext cx="473131" cy="421388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4"/>
                </a:lnRef>
                <a:fillRef idx="1">
                  <a:schemeClr val="lt1"/>
                </a:fillRef>
                <a:effectRef idx="0">
                  <a:schemeClr val="accent4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0" tIns="45720" rIns="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lnSpc>
                      <a:spcPct val="110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 b="1"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Storm</a:t>
                  </a:r>
                  <a:endParaRPr lang="en-US" sz="110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75" name="Rectangle 374"/>
                <p:cNvSpPr/>
                <p:nvPr/>
              </p:nvSpPr>
              <p:spPr>
                <a:xfrm>
                  <a:off x="3076443" y="-21070"/>
                  <a:ext cx="488418" cy="421388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4"/>
                </a:lnRef>
                <a:fillRef idx="1">
                  <a:schemeClr val="lt1"/>
                </a:fillRef>
                <a:effectRef idx="0">
                  <a:schemeClr val="accent4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0" tIns="45720" rIns="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lnSpc>
                      <a:spcPct val="110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 b="1"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S4</a:t>
                  </a:r>
                  <a:br>
                    <a:rPr lang="en-US" sz="1100" b="1"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</a:br>
                  <a:r>
                    <a:rPr lang="en-US" sz="1100" b="1"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Yahoo</a:t>
                  </a:r>
                  <a:endParaRPr lang="en-US" sz="110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76" name="Rectangle 375"/>
                <p:cNvSpPr/>
                <p:nvPr/>
              </p:nvSpPr>
              <p:spPr>
                <a:xfrm>
                  <a:off x="3595416" y="-21070"/>
                  <a:ext cx="574040" cy="421388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4"/>
                </a:lnRef>
                <a:fillRef idx="1">
                  <a:schemeClr val="lt1"/>
                </a:fillRef>
                <a:effectRef idx="0">
                  <a:schemeClr val="accent4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0" tIns="45720" rIns="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lnSpc>
                      <a:spcPct val="110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 b="1"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Samza</a:t>
                  </a:r>
                  <a:br>
                    <a:rPr lang="en-US" sz="1100" b="1"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</a:br>
                  <a:r>
                    <a:rPr lang="en-US" sz="1100" b="1"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LinkedIn</a:t>
                  </a:r>
                  <a:endParaRPr lang="en-US" sz="110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77" name="Rectangle 376"/>
                <p:cNvSpPr/>
                <p:nvPr/>
              </p:nvSpPr>
              <p:spPr>
                <a:xfrm>
                  <a:off x="2031411" y="-21070"/>
                  <a:ext cx="555625" cy="421388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0" tIns="45720" rIns="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lnSpc>
                      <a:spcPct val="110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 b="1"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Hama</a:t>
                  </a:r>
                  <a:r>
                    <a:rPr lang="en-US" sz="1000" b="1"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/>
                  </a:r>
                  <a:br>
                    <a:rPr lang="en-US" sz="1000" b="1"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</a:br>
                  <a:r>
                    <a:rPr lang="en-US" sz="1000" b="1"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(BSP</a:t>
                  </a:r>
                  <a:r>
                    <a:rPr lang="en-US" sz="800"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)</a:t>
                  </a:r>
                  <a:endParaRPr lang="en-US" sz="110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78" name="Rectangle 377"/>
                <p:cNvSpPr/>
                <p:nvPr/>
              </p:nvSpPr>
              <p:spPr>
                <a:xfrm>
                  <a:off x="-397544" y="-21247"/>
                  <a:ext cx="619229" cy="515649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lnSpc>
                      <a:spcPct val="110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 b="1"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Hadoop</a:t>
                  </a:r>
                  <a:br>
                    <a:rPr lang="en-US" sz="1100" b="1"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</a:br>
                  <a:r>
                    <a:rPr lang="en-US" sz="1100" b="1"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(Map</a:t>
                  </a:r>
                  <a:br>
                    <a:rPr lang="en-US" sz="1100" b="1"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</a:br>
                  <a:r>
                    <a:rPr lang="en-US" sz="1100" b="1"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Reduce)</a:t>
                  </a:r>
                  <a:endParaRPr lang="en-US" sz="110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79" name="Rectangle 378"/>
                <p:cNvSpPr/>
                <p:nvPr/>
              </p:nvSpPr>
              <p:spPr>
                <a:xfrm>
                  <a:off x="4831028" y="-93956"/>
                  <a:ext cx="600075" cy="493962"/>
                </a:xfrm>
                <a:prstGeom prst="rect">
                  <a:avLst/>
                </a:prstGeom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3"/>
                </a:lnRef>
                <a:fillRef idx="1">
                  <a:schemeClr val="lt1"/>
                </a:fillRef>
                <a:effectRef idx="0">
                  <a:schemeClr val="accent3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0" tIns="45720" rIns="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lnSpc>
                      <a:spcPts val="12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 b="1"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Pegasus</a:t>
                  </a:r>
                  <a:r>
                    <a:rPr lang="en-US" sz="900" b="1"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/>
                  </a:r>
                  <a:br>
                    <a:rPr lang="en-US" sz="900" b="1"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</a:br>
                  <a:r>
                    <a:rPr lang="en-US" sz="900" b="1"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on Hadoop</a:t>
                  </a:r>
                  <a:br>
                    <a:rPr lang="en-US" sz="900" b="1"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</a:br>
                  <a:r>
                    <a:rPr lang="en-US" sz="900" b="1"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(NA)</a:t>
                  </a:r>
                  <a:endParaRPr lang="en-US" sz="110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80" name="Rectangle 379"/>
                <p:cNvSpPr/>
                <p:nvPr/>
              </p:nvSpPr>
              <p:spPr>
                <a:xfrm>
                  <a:off x="783667" y="-21070"/>
                  <a:ext cx="702280" cy="515649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18288" tIns="0" rIns="18288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lnSpc>
                      <a:spcPct val="110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 b="1"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NA:</a:t>
                  </a:r>
                  <a:r>
                    <a:rPr lang="en-US" sz="900" b="1"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Twister</a:t>
                  </a:r>
                  <a:br>
                    <a:rPr lang="en-US" sz="900" b="1"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</a:br>
                  <a:r>
                    <a:rPr lang="en-US" sz="900" b="1"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Stratosphere</a:t>
                  </a:r>
                  <a:br>
                    <a:rPr lang="en-US" sz="900" b="1"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</a:br>
                  <a:r>
                    <a:rPr lang="en-US" sz="900" b="1"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Iterative MR</a:t>
                  </a:r>
                  <a:endParaRPr lang="en-US" sz="110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362" name="Group 361"/>
              <p:cNvGrpSpPr/>
              <p:nvPr/>
            </p:nvGrpSpPr>
            <p:grpSpPr>
              <a:xfrm>
                <a:off x="371450" y="671328"/>
                <a:ext cx="5122486" cy="177335"/>
                <a:chOff x="-25" y="71253"/>
                <a:chExt cx="5122486" cy="177335"/>
              </a:xfrm>
            </p:grpSpPr>
            <p:sp>
              <p:nvSpPr>
                <p:cNvPr id="363" name="Text Box 65"/>
                <p:cNvSpPr txBox="1"/>
                <p:nvPr/>
              </p:nvSpPr>
              <p:spPr>
                <a:xfrm>
                  <a:off x="4543341" y="71253"/>
                  <a:ext cx="579120" cy="16855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C572A759-6A51-4108-AA02-DFA0A04FC94B}">
                    <ma14:wrappingTextBox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arto="http://schemas.microsoft.com/office/word/2006/arto" xmlns:lc="http://schemas.openxmlformats.org/drawingml/2006/lockedCanvas"/>
                  </a:ext>
                </a:extLst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none" lIns="91440" tIns="0" rIns="91440" bIns="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>
                    <a:lnSpc>
                      <a:spcPct val="110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 b="1"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Graph</a:t>
                  </a:r>
                  <a:endParaRPr lang="en-US" sz="110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64" name="Text Box 56"/>
                <p:cNvSpPr txBox="1"/>
                <p:nvPr/>
              </p:nvSpPr>
              <p:spPr>
                <a:xfrm>
                  <a:off x="1444548" y="80033"/>
                  <a:ext cx="532765" cy="16855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C572A759-6A51-4108-AA02-DFA0A04FC94B}">
                    <ma14:wrappingTextBox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arto="http://schemas.microsoft.com/office/word/2006/arto" xmlns:lc="http://schemas.openxmlformats.org/drawingml/2006/lockedCanvas"/>
                  </a:ext>
                </a:extLst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none" lIns="91440" tIns="0" rIns="91440" bIns="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>
                    <a:lnSpc>
                      <a:spcPct val="110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 b="1"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Batch </a:t>
                  </a:r>
                  <a:endParaRPr lang="en-US" sz="110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65" name="Text Box 58"/>
                <p:cNvSpPr txBox="1"/>
                <p:nvPr/>
              </p:nvSpPr>
              <p:spPr>
                <a:xfrm>
                  <a:off x="3114611" y="71253"/>
                  <a:ext cx="617855" cy="16855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C572A759-6A51-4108-AA02-DFA0A04FC94B}">
                    <ma14:wrappingTextBox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arto="http://schemas.microsoft.com/office/word/2006/arto" xmlns:lc="http://schemas.openxmlformats.org/drawingml/2006/lockedCanvas"/>
                  </a:ext>
                </a:extLst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none" lIns="91440" tIns="0" rIns="91440" bIns="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>
                    <a:lnSpc>
                      <a:spcPct val="110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 b="1"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Stream </a:t>
                  </a:r>
                  <a:endParaRPr lang="en-US" sz="110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grpSp>
              <p:nvGrpSpPr>
                <p:cNvPr id="366" name="Group 365"/>
                <p:cNvGrpSpPr/>
                <p:nvPr/>
              </p:nvGrpSpPr>
              <p:grpSpPr>
                <a:xfrm>
                  <a:off x="-25" y="159578"/>
                  <a:ext cx="4168188" cy="162"/>
                  <a:chOff x="-25" y="26228"/>
                  <a:chExt cx="4168188" cy="162"/>
                </a:xfrm>
              </p:grpSpPr>
              <p:cxnSp>
                <p:nvCxnSpPr>
                  <p:cNvPr id="367" name="Straight Arrow Connector 366"/>
                  <p:cNvCxnSpPr/>
                  <p:nvPr/>
                </p:nvCxnSpPr>
                <p:spPr>
                  <a:xfrm flipV="1">
                    <a:off x="1955259" y="26337"/>
                    <a:ext cx="669816" cy="53"/>
                  </a:xfrm>
                  <a:prstGeom prst="straightConnector1">
                    <a:avLst/>
                  </a:prstGeom>
                  <a:ln w="12700"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8" name="Straight Arrow Connector 367"/>
                  <p:cNvCxnSpPr>
                    <a:endCxn id="364" idx="1"/>
                  </p:cNvCxnSpPr>
                  <p:nvPr/>
                </p:nvCxnSpPr>
                <p:spPr>
                  <a:xfrm>
                    <a:off x="-25" y="26228"/>
                    <a:ext cx="1444573" cy="0"/>
                  </a:xfrm>
                  <a:prstGeom prst="straightConnector1">
                    <a:avLst/>
                  </a:prstGeom>
                  <a:ln w="12700">
                    <a:solidFill>
                      <a:schemeClr val="tx1"/>
                    </a:solidFill>
                    <a:headEnd type="triangle"/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9" name="Straight Arrow Connector 368"/>
                  <p:cNvCxnSpPr/>
                  <p:nvPr/>
                </p:nvCxnSpPr>
                <p:spPr>
                  <a:xfrm flipV="1">
                    <a:off x="3686833" y="26337"/>
                    <a:ext cx="481330" cy="0"/>
                  </a:xfrm>
                  <a:prstGeom prst="straightConnector1">
                    <a:avLst/>
                  </a:prstGeom>
                  <a:ln w="12700"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0" name="Straight Arrow Connector 369"/>
                  <p:cNvCxnSpPr/>
                  <p:nvPr/>
                </p:nvCxnSpPr>
                <p:spPr>
                  <a:xfrm flipV="1">
                    <a:off x="2645170" y="26390"/>
                    <a:ext cx="481330" cy="0"/>
                  </a:xfrm>
                  <a:prstGeom prst="straightConnector1">
                    <a:avLst/>
                  </a:prstGeom>
                  <a:ln w="12700">
                    <a:solidFill>
                      <a:schemeClr val="tx1"/>
                    </a:solidFill>
                    <a:headEnd type="triangle"/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347" name="Group 346"/>
            <p:cNvGrpSpPr/>
            <p:nvPr/>
          </p:nvGrpSpPr>
          <p:grpSpPr>
            <a:xfrm>
              <a:off x="1190606" y="2810621"/>
              <a:ext cx="5867882" cy="818404"/>
              <a:chOff x="-6686" y="16938"/>
              <a:chExt cx="5867882" cy="818404"/>
            </a:xfrm>
          </p:grpSpPr>
          <p:sp>
            <p:nvSpPr>
              <p:cNvPr id="354" name="Rectangle 353"/>
              <p:cNvSpPr/>
              <p:nvPr/>
            </p:nvSpPr>
            <p:spPr>
              <a:xfrm>
                <a:off x="2664" y="603062"/>
                <a:ext cx="5770404" cy="232280"/>
              </a:xfrm>
              <a:prstGeom prst="rect">
                <a:avLst/>
              </a:prstGeom>
              <a:gradFill>
                <a:gsLst>
                  <a:gs pos="50000">
                    <a:schemeClr val="accent6">
                      <a:lumMod val="20000"/>
                      <a:lumOff val="80000"/>
                    </a:schemeClr>
                  </a:gs>
                  <a:gs pos="0">
                    <a:schemeClr val="accent3">
                      <a:lumMod val="20000"/>
                      <a:lumOff val="8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0"/>
              </a:gradFill>
              <a:ln>
                <a:solidFill>
                  <a:srgbClr val="FF00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0" rIns="9144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Pub/Sub Messaging                  </a:t>
                </a:r>
                <a:r>
                  <a:rPr lang="en-US" sz="1100" b="1" dirty="0" err="1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Netty</a:t>
                </a:r>
                <a:r>
                  <a:rPr lang="en-US" sz="1100" b="1" dirty="0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(NA)/</a:t>
                </a:r>
                <a:r>
                  <a:rPr lang="en-US" sz="1100" b="1" dirty="0" err="1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ZeroMQ</a:t>
                </a:r>
                <a:r>
                  <a:rPr lang="en-US" sz="1100" b="1" dirty="0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(</a:t>
                </a:r>
                <a:r>
                  <a:rPr lang="en-US" sz="1100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NA</a:t>
                </a:r>
                <a:r>
                  <a:rPr lang="en-US" sz="1100" b="1" dirty="0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)/</a:t>
                </a:r>
                <a:r>
                  <a:rPr lang="en-US" sz="1100" b="1" dirty="0" err="1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ActiveMQ</a:t>
                </a:r>
                <a:r>
                  <a:rPr lang="en-US" sz="1100" b="1" dirty="0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/</a:t>
                </a:r>
                <a:r>
                  <a:rPr lang="en-US" sz="1100" b="1" dirty="0" err="1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Qpid</a:t>
                </a:r>
                <a:r>
                  <a:rPr lang="en-US" sz="1100" b="1" dirty="0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/Kafka                                        </a:t>
                </a:r>
                <a:endParaRPr lang="en-US" sz="11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55" name="Rectangle 354"/>
              <p:cNvSpPr/>
              <p:nvPr/>
            </p:nvSpPr>
            <p:spPr>
              <a:xfrm>
                <a:off x="-108" y="16938"/>
                <a:ext cx="5861304" cy="818288"/>
              </a:xfrm>
              <a:prstGeom prst="rect">
                <a:avLst/>
              </a:prstGeom>
              <a:noFill/>
              <a:extLst>
                <a:ext uri="{FAA26D3D-D897-4be2-8F04-BA451C77F1D7}">
                  <ma14:placeholder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arto="http://schemas.microsoft.com/office/word/2006/arto" xmlns:lc="http://schemas.openxmlformats.org/drawingml/2006/lockedCanvas"/>
                </a:ext>
                <a:ext uri="{C572A759-6A51-4108-AA02-DFA0A04FC94B}">
                  <ma14:wrappingTextBox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arto="http://schemas.microsoft.com/office/word/2006/arto" xmlns:lc="http://schemas.openxmlformats.org/drawingml/2006/lockedCanvas"/>
                </a:ext>
              </a:ex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56" name="Text Box 92"/>
              <p:cNvSpPr txBox="1"/>
              <p:nvPr/>
            </p:nvSpPr>
            <p:spPr>
              <a:xfrm>
                <a:off x="342861" y="39233"/>
                <a:ext cx="2196496" cy="1954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C572A759-6A51-4108-AA02-DFA0A04FC94B}">
                  <ma14:wrappingTextBox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arto="http://schemas.microsoft.com/office/word/2006/arto" xmlns:lc="http://schemas.openxmlformats.org/drawingml/2006/lockedCanvas"/>
                </a:ext>
              </a:extLst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non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 b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ABDS Inter-process Communication  </a:t>
                </a:r>
                <a:endParaRPr lang="en-US" sz="11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57" name="Rectangle 356"/>
              <p:cNvSpPr/>
              <p:nvPr/>
            </p:nvSpPr>
            <p:spPr>
              <a:xfrm>
                <a:off x="-6686" y="234978"/>
                <a:ext cx="5769680" cy="368300"/>
              </a:xfrm>
              <a:prstGeom prst="rect">
                <a:avLst/>
              </a:prstGeom>
              <a:gradFill>
                <a:gsLst>
                  <a:gs pos="50000">
                    <a:schemeClr val="accent6">
                      <a:lumMod val="20000"/>
                      <a:lumOff val="80000"/>
                    </a:schemeClr>
                  </a:gs>
                  <a:gs pos="0">
                    <a:schemeClr val="accent3">
                      <a:lumMod val="20000"/>
                      <a:lumOff val="8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0"/>
              </a:gradFill>
              <a:ln>
                <a:solidFill>
                  <a:srgbClr val="FF00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0" rIns="9144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Hadoop, Spark Communications                                           </a:t>
                </a:r>
                <a:r>
                  <a:rPr lang="en-US" sz="1100" b="1" dirty="0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MPI (</a:t>
                </a:r>
                <a:r>
                  <a:rPr lang="en-US" sz="1100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NA)</a:t>
                </a:r>
                <a:br>
                  <a:rPr lang="en-US" sz="1100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:r>
                  <a:rPr lang="en-US" sz="1100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&amp; Reductions                              Harp </a:t>
                </a:r>
                <a:r>
                  <a:rPr lang="en-US" sz="1100" b="1" dirty="0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Collectives (</a:t>
                </a:r>
                <a:r>
                  <a:rPr lang="en-US" sz="1100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NA)                                        </a:t>
                </a:r>
                <a:endParaRPr lang="en-US" sz="11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58" name="Text Box 93"/>
              <p:cNvSpPr txBox="1"/>
              <p:nvPr/>
            </p:nvSpPr>
            <p:spPr>
              <a:xfrm>
                <a:off x="3133589" y="40999"/>
                <a:ext cx="2118995" cy="1927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C572A759-6A51-4108-AA02-DFA0A04FC94B}">
                  <ma14:wrappingTextBox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arto="http://schemas.microsoft.com/office/word/2006/arto" xmlns:lc="http://schemas.openxmlformats.org/drawingml/2006/lockedCanvas"/>
                </a:ext>
              </a:extLst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non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 b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HPC Inter-process Communication</a:t>
                </a:r>
                <a:endParaRPr lang="en-US" sz="11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348" name="Text Box 2"/>
            <p:cNvSpPr txBox="1">
              <a:spLocks noChangeArrowheads="1"/>
            </p:cNvSpPr>
            <p:nvPr/>
          </p:nvSpPr>
          <p:spPr bwMode="auto">
            <a:xfrm>
              <a:off x="54292" y="412433"/>
              <a:ext cx="1000125" cy="4895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45720" rIns="0" bIns="45720" anchor="t" anchorCtr="0">
              <a:noAutofit/>
            </a:bodyPr>
            <a:lstStyle/>
            <a:p>
              <a:pPr marL="0" marR="0" algn="ctr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 b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Cross Cutting</a:t>
              </a:r>
              <a:br>
                <a:rPr lang="en-US" sz="1200" b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</a:br>
              <a:r>
                <a:rPr lang="en-US" sz="1200" b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Capabilities</a:t>
              </a:r>
              <a:endParaRPr lang="en-US" sz="1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b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349" name="Group 348"/>
            <p:cNvGrpSpPr/>
            <p:nvPr/>
          </p:nvGrpSpPr>
          <p:grpSpPr>
            <a:xfrm>
              <a:off x="15217" y="926783"/>
              <a:ext cx="1038565" cy="2702127"/>
              <a:chOff x="-39075" y="9525"/>
              <a:chExt cx="1038565" cy="2702127"/>
            </a:xfrm>
          </p:grpSpPr>
          <p:sp>
            <p:nvSpPr>
              <p:cNvPr id="350" name="Rectangle 349"/>
              <p:cNvSpPr/>
              <p:nvPr/>
            </p:nvSpPr>
            <p:spPr>
              <a:xfrm>
                <a:off x="464618" y="9662"/>
                <a:ext cx="277876" cy="2701989"/>
              </a:xfrm>
              <a:prstGeom prst="rect">
                <a:avLst/>
              </a:prstGeom>
              <a:solidFill>
                <a:sysClr val="window" lastClr="FFFFFF">
                  <a:lumMod val="85000"/>
                </a:sysClr>
              </a:solidFill>
              <a:ln w="9525" cap="flat" cmpd="sng" algn="ctr">
                <a:solidFill>
                  <a:sysClr val="windowText" lastClr="000000">
                    <a:shade val="95000"/>
                    <a:satMod val="105000"/>
                  </a:sys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ot="0" spcFirstLastPara="0" vert="eaVert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11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Distributed Coordination</a:t>
                </a:r>
                <a:r>
                  <a:rPr lang="en-US" sz="11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r>
                  <a:rPr lang="en-US" sz="11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1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ZooKeeper</a:t>
                </a:r>
                <a:r>
                  <a:rPr lang="en-US" sz="11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11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JGroups</a:t>
                </a:r>
                <a:endParaRPr lang="en-US" sz="11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51" name="Rectangle 350"/>
              <p:cNvSpPr/>
              <p:nvPr/>
            </p:nvSpPr>
            <p:spPr>
              <a:xfrm>
                <a:off x="771525" y="9663"/>
                <a:ext cx="227965" cy="2701989"/>
              </a:xfrm>
              <a:prstGeom prst="rect">
                <a:avLst/>
              </a:prstGeom>
              <a:solidFill>
                <a:sysClr val="window" lastClr="FFFFFF">
                  <a:lumMod val="85000"/>
                </a:sysClr>
              </a:solidFill>
              <a:ln w="9525" cap="flat" cmpd="sng" algn="ctr">
                <a:solidFill>
                  <a:sysClr val="windowText" lastClr="000000">
                    <a:shade val="95000"/>
                    <a:satMod val="105000"/>
                  </a:sys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ot="0" spcFirstLastPara="0" vert="eaVert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b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Message  </a:t>
                </a:r>
                <a:r>
                  <a:rPr lang="en-US" sz="1100" b="1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Protocols</a:t>
                </a:r>
                <a:r>
                  <a:rPr lang="en-US" sz="1100" b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</a:t>
                </a:r>
                <a:r>
                  <a:rPr lang="en-US" sz="1100" b="1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1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Thrift, </a:t>
                </a:r>
                <a:r>
                  <a:rPr lang="en-US" sz="11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Protobuf</a:t>
                </a:r>
                <a:r>
                  <a:rPr lang="en-US" sz="11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(NA</a:t>
                </a:r>
                <a:r>
                  <a:rPr lang="en-US" sz="1100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 </a:t>
                </a:r>
                <a:endParaRPr lang="en-US" sz="11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52" name="Rectangle 351"/>
              <p:cNvSpPr/>
              <p:nvPr/>
            </p:nvSpPr>
            <p:spPr>
              <a:xfrm>
                <a:off x="210285" y="9525"/>
                <a:ext cx="227965" cy="2702126"/>
              </a:xfrm>
              <a:prstGeom prst="rect">
                <a:avLst/>
              </a:prstGeom>
              <a:solidFill>
                <a:sysClr val="window" lastClr="FFFFFF">
                  <a:lumMod val="85000"/>
                </a:sysClr>
              </a:solidFill>
              <a:ln w="9525" cap="flat" cmpd="sng" algn="ctr">
                <a:solidFill>
                  <a:sysClr val="windowText" lastClr="000000">
                    <a:shade val="95000"/>
                    <a:satMod val="105000"/>
                  </a:sys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ot="0" spcFirstLastPara="0" vert="eaVert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Security </a:t>
                </a:r>
                <a:r>
                  <a:rPr lang="en-US" sz="1100" b="1" dirty="0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&amp; </a:t>
                </a:r>
                <a:r>
                  <a:rPr lang="en-US" sz="1100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Privacy</a:t>
                </a:r>
              </a:p>
            </p:txBody>
          </p:sp>
          <p:sp>
            <p:nvSpPr>
              <p:cNvPr id="353" name="Rectangle 352"/>
              <p:cNvSpPr/>
              <p:nvPr/>
            </p:nvSpPr>
            <p:spPr>
              <a:xfrm>
                <a:off x="-39075" y="9525"/>
                <a:ext cx="227965" cy="2702126"/>
              </a:xfrm>
              <a:prstGeom prst="rect">
                <a:avLst/>
              </a:prstGeom>
              <a:gradFill flip="none" rotWithShape="1">
                <a:gsLst>
                  <a:gs pos="0">
                    <a:srgbClr val="9BBB59">
                      <a:lumMod val="20000"/>
                      <a:lumOff val="80000"/>
                    </a:srgbClr>
                  </a:gs>
                  <a:gs pos="100000">
                    <a:srgbClr val="9BBB59">
                      <a:lumMod val="75000"/>
                    </a:srgbClr>
                  </a:gs>
                </a:gsLst>
                <a:lin ang="5400000" scaled="1"/>
                <a:tileRect/>
              </a:gradFill>
              <a:ln w="9525" cap="flat" cmpd="sng" algn="ctr">
                <a:solidFill>
                  <a:sysClr val="windowText" lastClr="000000">
                    <a:shade val="95000"/>
                    <a:satMod val="105000"/>
                  </a:sys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ot="0" spcFirstLastPara="0" vert="vert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 b="1" dirty="0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Monitoring:</a:t>
                </a:r>
                <a:r>
                  <a:rPr lang="en-US" sz="1100" dirty="0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100" dirty="0" err="1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Ambari</a:t>
                </a:r>
                <a:r>
                  <a:rPr lang="en-US" sz="1100" dirty="0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</a:t>
                </a:r>
                <a:r>
                  <a:rPr lang="en-US" sz="1100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100" dirty="0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Ganglia</a:t>
                </a:r>
                <a:r>
                  <a:rPr lang="en-US" sz="1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</a:t>
                </a:r>
                <a:r>
                  <a:rPr lang="en-US" sz="11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Nagios</a:t>
                </a:r>
                <a:r>
                  <a:rPr lang="en-US" sz="1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Inca (NA)</a:t>
                </a:r>
              </a:p>
            </p:txBody>
          </p:sp>
        </p:grpSp>
      </p:grpSp>
      <p:sp>
        <p:nvSpPr>
          <p:cNvPr id="399" name="Footer Placeholder 39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figure of layered architecture is from Prof. Geoffrey Fox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33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Layered </a:t>
            </a:r>
            <a:r>
              <a:rPr lang="en-US" dirty="0" smtClean="0"/>
              <a:t>Architecture (Lower)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NA – Non Apache projects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Green layers are Apache/Commercial Cloud (light) to HPC (darker) integration layers</a:t>
            </a:r>
          </a:p>
          <a:p>
            <a:endParaRPr lang="en-US" dirty="0"/>
          </a:p>
        </p:txBody>
      </p:sp>
      <p:grpSp>
        <p:nvGrpSpPr>
          <p:cNvPr id="144" name="Group 143"/>
          <p:cNvGrpSpPr/>
          <p:nvPr/>
        </p:nvGrpSpPr>
        <p:grpSpPr>
          <a:xfrm>
            <a:off x="4772025" y="298409"/>
            <a:ext cx="7033749" cy="6005424"/>
            <a:chOff x="237155" y="4151595"/>
            <a:chExt cx="7033749" cy="6005424"/>
          </a:xfrm>
        </p:grpSpPr>
        <p:grpSp>
          <p:nvGrpSpPr>
            <p:cNvPr id="145" name="Group 144"/>
            <p:cNvGrpSpPr/>
            <p:nvPr/>
          </p:nvGrpSpPr>
          <p:grpSpPr>
            <a:xfrm>
              <a:off x="237155" y="4151595"/>
              <a:ext cx="7033749" cy="6005424"/>
              <a:chOff x="237158" y="3999448"/>
              <a:chExt cx="7033848" cy="6005787"/>
            </a:xfrm>
          </p:grpSpPr>
          <p:grpSp>
            <p:nvGrpSpPr>
              <p:cNvPr id="147" name="Group 146"/>
              <p:cNvGrpSpPr/>
              <p:nvPr/>
            </p:nvGrpSpPr>
            <p:grpSpPr>
              <a:xfrm>
                <a:off x="237158" y="3999448"/>
                <a:ext cx="7033848" cy="6005787"/>
                <a:chOff x="237158" y="3999448"/>
                <a:chExt cx="7033848" cy="6005787"/>
              </a:xfrm>
            </p:grpSpPr>
            <p:sp>
              <p:nvSpPr>
                <p:cNvPr id="151" name="Rectangle 150"/>
                <p:cNvSpPr/>
                <p:nvPr/>
              </p:nvSpPr>
              <p:spPr>
                <a:xfrm>
                  <a:off x="6334125" y="6410325"/>
                  <a:ext cx="914400" cy="831582"/>
                </a:xfrm>
                <a:prstGeom prst="rect">
                  <a:avLst/>
                </a:prstGeom>
                <a:noFill/>
                <a:ln w="28575">
                  <a:solidFill>
                    <a:schemeClr val="accent4">
                      <a:lumMod val="75000"/>
                    </a:schemeClr>
                  </a:solidFill>
                </a:ln>
                <a:extLst>
                  <a:ext uri="{FAA26D3D-D897-4be2-8F04-BA451C77F1D7}">
                    <ma14:placeholder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arto="http://schemas.microsoft.com/office/word/2006/arto" xmlns:lc="http://schemas.openxmlformats.org/drawingml/2006/lockedCanvas"/>
                  </a:ext>
                  <a:ext uri="{C572A759-6A51-4108-AA02-DFA0A04FC94B}">
                    <ma14:wrappingTextBox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arto="http://schemas.microsoft.com/office/word/2006/arto" xmlns:lc="http://schemas.openxmlformats.org/drawingml/2006/lockedCanvas"/>
                  </a:ext>
                </a:extLst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grpSp>
              <p:nvGrpSpPr>
                <p:cNvPr id="152" name="Group 151"/>
                <p:cNvGrpSpPr/>
                <p:nvPr/>
              </p:nvGrpSpPr>
              <p:grpSpPr>
                <a:xfrm>
                  <a:off x="237158" y="3999448"/>
                  <a:ext cx="7033848" cy="6005787"/>
                  <a:chOff x="237158" y="3999448"/>
                  <a:chExt cx="7033848" cy="6005787"/>
                </a:xfrm>
              </p:grpSpPr>
              <p:sp>
                <p:nvSpPr>
                  <p:cNvPr id="153" name="Rectangle 152"/>
                  <p:cNvSpPr/>
                  <p:nvPr/>
                </p:nvSpPr>
                <p:spPr>
                  <a:xfrm>
                    <a:off x="1409700" y="6419850"/>
                    <a:ext cx="1731010" cy="831582"/>
                  </a:xfrm>
                  <a:prstGeom prst="rect">
                    <a:avLst/>
                  </a:prstGeom>
                  <a:noFill/>
                  <a:ln w="28575">
                    <a:solidFill>
                      <a:schemeClr val="accent4">
                        <a:lumMod val="75000"/>
                      </a:schemeClr>
                    </a:solidFill>
                  </a:ln>
                  <a:extLst>
                    <a:ext uri="{FAA26D3D-D897-4be2-8F04-BA451C77F1D7}">
                      <ma14:placeholder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arto="http://schemas.microsoft.com/office/word/2006/arto" xmlns:lc="http://schemas.openxmlformats.org/drawingml/2006/lockedCanvas"/>
                    </a:ext>
                    <a:ext uri="{C572A759-6A51-4108-AA02-DFA0A04FC94B}">
                      <ma14:wrappingTextBox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arto="http://schemas.microsoft.com/office/word/2006/arto" xmlns:lc="http://schemas.openxmlformats.org/drawingml/2006/lockedCanvas"/>
                    </a:ext>
                  </a:extLst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154" name="Group 153"/>
                  <p:cNvGrpSpPr/>
                  <p:nvPr/>
                </p:nvGrpSpPr>
                <p:grpSpPr>
                  <a:xfrm>
                    <a:off x="237158" y="3999448"/>
                    <a:ext cx="7033848" cy="6005787"/>
                    <a:chOff x="237158" y="3999448"/>
                    <a:chExt cx="7033848" cy="6005787"/>
                  </a:xfrm>
                </p:grpSpPr>
                <p:grpSp>
                  <p:nvGrpSpPr>
                    <p:cNvPr id="155" name="Group 154"/>
                    <p:cNvGrpSpPr/>
                    <p:nvPr/>
                  </p:nvGrpSpPr>
                  <p:grpSpPr>
                    <a:xfrm>
                      <a:off x="237158" y="3999448"/>
                      <a:ext cx="7021487" cy="6005247"/>
                      <a:chOff x="36856" y="3686175"/>
                      <a:chExt cx="7021487" cy="5534862"/>
                    </a:xfrm>
                  </p:grpSpPr>
                  <p:sp>
                    <p:nvSpPr>
                      <p:cNvPr id="159" name="Rectangle 158"/>
                      <p:cNvSpPr/>
                      <p:nvPr/>
                    </p:nvSpPr>
                    <p:spPr>
                      <a:xfrm>
                        <a:off x="2924175" y="5905500"/>
                        <a:ext cx="3213735" cy="766445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accent4">
                            <a:lumMod val="75000"/>
                          </a:schemeClr>
                        </a:solidFill>
                      </a:ln>
                      <a:extLst>
                        <a:ext uri="{FAA26D3D-D897-4be2-8F04-BA451C77F1D7}">
                          <ma14:placeholder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arto="http://schemas.microsoft.com/office/word/2006/arto" xmlns:lc="http://schemas.openxmlformats.org/drawingml/2006/lockedCanvas"/>
                        </a:ext>
                        <a:ext uri="{C572A759-6A51-4108-AA02-DFA0A04FC94B}">
                          <ma14:wrappingTextBox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arto="http://schemas.microsoft.com/office/word/2006/arto" xmlns:lc="http://schemas.openxmlformats.org/drawingml/2006/lockedCanvas"/>
                        </a:ext>
                      </a:extLst>
                    </p:spPr>
                    <p:style>
                      <a:lnRef idx="1">
                        <a:schemeClr val="accent1"/>
                      </a:lnRef>
                      <a:fillRef idx="2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dk1"/>
                      </a:fontRef>
                    </p:style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endParaRPr lang="en-US"/>
                      </a:p>
                    </p:txBody>
                  </p:sp>
                  <p:grpSp>
                    <p:nvGrpSpPr>
                      <p:cNvPr id="160" name="Group 159"/>
                      <p:cNvGrpSpPr/>
                      <p:nvPr/>
                    </p:nvGrpSpPr>
                    <p:grpSpPr>
                      <a:xfrm>
                        <a:off x="36856" y="3686175"/>
                        <a:ext cx="7021487" cy="5534862"/>
                        <a:chOff x="36856" y="3686175"/>
                        <a:chExt cx="7021487" cy="5534862"/>
                      </a:xfrm>
                    </p:grpSpPr>
                    <p:grpSp>
                      <p:nvGrpSpPr>
                        <p:cNvPr id="161" name="Group 160"/>
                        <p:cNvGrpSpPr/>
                        <p:nvPr/>
                      </p:nvGrpSpPr>
                      <p:grpSpPr>
                        <a:xfrm>
                          <a:off x="36856" y="3686175"/>
                          <a:ext cx="7021487" cy="5534862"/>
                          <a:chOff x="36856" y="3686175"/>
                          <a:chExt cx="7021487" cy="5534862"/>
                        </a:xfrm>
                      </p:grpSpPr>
                      <p:grpSp>
                        <p:nvGrpSpPr>
                          <p:cNvPr id="163" name="Group 162"/>
                          <p:cNvGrpSpPr/>
                          <p:nvPr/>
                        </p:nvGrpSpPr>
                        <p:grpSpPr>
                          <a:xfrm>
                            <a:off x="36856" y="3686175"/>
                            <a:ext cx="7021486" cy="5534862"/>
                            <a:chOff x="36856" y="3686175"/>
                            <a:chExt cx="7021486" cy="5534862"/>
                          </a:xfrm>
                        </p:grpSpPr>
                        <p:sp>
                          <p:nvSpPr>
                            <p:cNvPr id="165" name="Rectangle 164"/>
                            <p:cNvSpPr/>
                            <p:nvPr/>
                          </p:nvSpPr>
                          <p:spPr>
                            <a:xfrm>
                              <a:off x="1178102" y="3686175"/>
                              <a:ext cx="5863590" cy="396018"/>
                            </a:xfrm>
                            <a:prstGeom prst="rect">
                              <a:avLst/>
                            </a:prstGeom>
                            <a:noFill/>
                            <a:ln w="28575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</a:ln>
                            <a:extLst>
                              <a:ext uri="{FAA26D3D-D897-4be2-8F04-BA451C77F1D7}">
                                <ma14:placeholder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arto="http://schemas.microsoft.com/office/word/2006/arto" xmlns:lc="http://schemas.openxmlformats.org/drawingml/2006/lockedCanvas"/>
                              </a:ext>
                              <a:ext uri="{C572A759-6A51-4108-AA02-DFA0A04FC94B}">
                                <ma14:wrappingTextBox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arto="http://schemas.microsoft.com/office/word/2006/arto" xmlns:lc="http://schemas.openxmlformats.org/drawingml/2006/lockedCanvas"/>
                              </a:ext>
                            </a:extLst>
                          </p:spPr>
                          <p:style>
                            <a:lnRef idx="1">
                              <a:schemeClr val="accent1"/>
                            </a:lnRef>
                            <a:fillRef idx="2">
                              <a:schemeClr val="accent1"/>
                            </a:fillRef>
                            <a:effectRef idx="1">
                              <a:schemeClr val="accent1"/>
                            </a:effectRef>
                            <a:fontRef idx="minor">
                              <a:schemeClr val="dk1"/>
                            </a:fontRef>
                          </p:style>
                          <p:txBody>
                            <a:bodyPr rot="0" spcFirstLastPara="0" vert="horz" wrap="square" lIns="91440" tIns="45720" rIns="0" bIns="0" numCol="1" spcCol="0" rtlCol="0" fromWordArt="0" anchor="t" anchorCtr="0" forceAA="0" compatLnSpc="1">
                              <a:prstTxWarp prst="textNoShape">
                                <a:avLst/>
                              </a:prstTxWarp>
                              <a:noAutofit/>
                            </a:bodyPr>
                            <a:lstStyle/>
                            <a:p>
                              <a:pPr marL="0" marR="0">
                                <a:lnSpc>
                                  <a:spcPct val="11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</a:pPr>
                              <a:r>
                                <a:rPr lang="en-US" sz="1200" b="1">
                                  <a:effectLst/>
                                  <a:latin typeface="Times New Roman" panose="020206030504050203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a:t>In memory distributed databases/caches: </a:t>
                              </a:r>
                              <a:r>
                                <a:rPr lang="en-US" sz="1100" b="1">
                                  <a:effectLst/>
                                  <a:latin typeface="Times New Roman" panose="020206030504050203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a:t>GORA </a:t>
                              </a:r>
                              <a:r>
                                <a:rPr lang="en-US" sz="1100">
                                  <a:effectLst/>
                                  <a:latin typeface="Times New Roman" panose="020206030504050203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a:t>(general object from NoSQL), </a:t>
                              </a:r>
                              <a:r>
                                <a:rPr lang="en-US" sz="1100" b="1">
                                  <a:effectLst/>
                                  <a:latin typeface="Times New Roman" panose="020206030504050203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a:t>Memcached (NA),</a:t>
                              </a:r>
                              <a:r>
                                <a:rPr lang="en-US" sz="1100">
                                  <a:effectLst/>
                                  <a:latin typeface="Times New Roman" panose="020206030504050203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a:t> </a:t>
                              </a:r>
                              <a:r>
                                <a:rPr lang="en-US" sz="1100" b="1">
                                  <a:effectLst/>
                                  <a:latin typeface="Times New Roman" panose="020206030504050203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a:t>Redis</a:t>
                              </a:r>
                              <a:r>
                                <a:rPr lang="en-US" sz="1100">
                                  <a:effectLst/>
                                  <a:latin typeface="Times New Roman" panose="020206030504050203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a:t>(NA) (key value), </a:t>
                              </a:r>
                              <a:r>
                                <a:rPr lang="en-US" sz="1100" b="1">
                                  <a:effectLst/>
                                  <a:latin typeface="Times New Roman" panose="020206030504050203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a:t>Hazelcast (NA)</a:t>
                              </a:r>
                              <a:r>
                                <a:rPr lang="en-US" sz="1100">
                                  <a:effectLst/>
                                  <a:latin typeface="Times New Roman" panose="020206030504050203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a:t>, </a:t>
                              </a:r>
                              <a:r>
                                <a:rPr lang="en-US" sz="1100" b="1">
                                  <a:effectLst/>
                                  <a:latin typeface="Times New Roman" panose="020206030504050203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a:t>Ehcache</a:t>
                              </a:r>
                              <a:r>
                                <a:rPr lang="en-US" sz="1100">
                                  <a:effectLst/>
                                  <a:latin typeface="Times New Roman" panose="020206030504050203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a:t> (NA);  </a:t>
                              </a:r>
                            </a:p>
                          </p:txBody>
                        </p:sp>
                        <p:grpSp>
                          <p:nvGrpSpPr>
                            <p:cNvPr id="166" name="Group 165"/>
                            <p:cNvGrpSpPr/>
                            <p:nvPr/>
                          </p:nvGrpSpPr>
                          <p:grpSpPr>
                            <a:xfrm>
                              <a:off x="1152126" y="7118552"/>
                              <a:ext cx="5874639" cy="589303"/>
                              <a:chOff x="-359491" y="486294"/>
                              <a:chExt cx="5874639" cy="589303"/>
                            </a:xfrm>
                          </p:grpSpPr>
                          <p:sp>
                            <p:nvSpPr>
                              <p:cNvPr id="224" name="Rectangle 223"/>
                              <p:cNvSpPr/>
                              <p:nvPr/>
                            </p:nvSpPr>
                            <p:spPr>
                              <a:xfrm>
                                <a:off x="-333393" y="746853"/>
                                <a:ext cx="5801363" cy="295910"/>
                              </a:xfrm>
                              <a:prstGeom prst="rect">
                                <a:avLst/>
                              </a:prstGeom>
                              <a:gradFill>
                                <a:gsLst>
                                  <a:gs pos="0">
                                    <a:srgbClr val="9BBB59">
                                      <a:lumMod val="20000"/>
                                      <a:lumOff val="80000"/>
                                    </a:srgbClr>
                                  </a:gs>
                                  <a:gs pos="100000">
                                    <a:srgbClr val="9BBB59">
                                      <a:lumMod val="75000"/>
                                    </a:srgbClr>
                                  </a:gs>
                                </a:gsLst>
                                <a:lin ang="0" scaled="0"/>
                              </a:gradFill>
                              <a:ln w="25400" cap="flat" cmpd="sng" algn="ctr">
                                <a:solidFill>
                                  <a:srgbClr val="996633"/>
                                </a:solidFill>
                                <a:prstDash val="solid"/>
                              </a:ln>
                              <a:effectLst/>
                            </p:spPr>
                            <p:txBody>
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<a:prstTxWarp prst="textNoShape">
                                  <a:avLst/>
                                </a:prstTxWarp>
                                <a:noAutofit/>
                              </a:bodyPr>
                              <a:lstStyle/>
                              <a:p>
                                <a:pPr marL="0" marR="0" algn="ctr">
                                  <a:lnSpc>
                                    <a:spcPct val="11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</a:pPr>
                                <a:r>
                                  <a:rPr lang="en-US" sz="1100" b="1">
                                    <a:effectLst/>
                                    <a:latin typeface="Times New Roman" panose="020206030504050203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a:t>Mesos, Yarn, Helix, Llama(Cloudera)                       Condor, Moab, Slurm, Torque(NA) ……..                      </a:t>
                                </a:r>
                                <a:endParaRPr lang="en-US" sz="1100">
                                  <a:effectLst/>
                                  <a:latin typeface="Times New Roman" panose="020206030504050203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225" name="Rectangle 224"/>
                              <p:cNvSpPr/>
                              <p:nvPr/>
                            </p:nvSpPr>
                            <p:spPr>
                              <a:xfrm>
                                <a:off x="-359491" y="486317"/>
                                <a:ext cx="5874639" cy="589280"/>
                              </a:xfrm>
                              <a:prstGeom prst="rect">
                                <a:avLst/>
                              </a:prstGeom>
                              <a:noFill/>
                              <a:ln w="9525" cap="flat" cmpd="sng" algn="ctr">
                                <a:solidFill>
                                  <a:srgbClr val="4F81BD">
                                    <a:shade val="95000"/>
                                    <a:satMod val="105000"/>
                                  </a:srgbClr>
                                </a:solidFill>
                                <a:prstDash val="solid"/>
                              </a:ln>
                              <a:effectLst>
                                <a:outerShdw blurRad="40000" dist="20000" dir="5400000" rotWithShape="0">
                                  <a:srgbClr val="000000">
                                    <a:alpha val="38000"/>
                                  </a:srgbClr>
                                </a:outerShdw>
                              </a:effectLst>
                              <a:extLst>
                                <a:ext uri="{FAA26D3D-D897-4be2-8F04-BA451C77F1D7}">
                                  <ma14:placeholder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arto="http://schemas.microsoft.com/office/word/2006/arto" xmlns:lc="http://schemas.openxmlformats.org/drawingml/2006/lockedCanvas"/>
                                </a:ext>
                                <a:ext uri="{C572A759-6A51-4108-AA02-DFA0A04FC94B}">
                                  <ma14:wrappingTextBox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arto="http://schemas.microsoft.com/office/word/2006/arto" xmlns:lc="http://schemas.openxmlformats.org/drawingml/2006/lockedCanvas"/>
                                </a:ext>
                              </a:extLst>
                            </p:spPr>
                            <p:txBody>
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<a:prstTxWarp prst="textNoShape">
                                  <a:avLst/>
                                </a:prstTxWarp>
                                <a:noAutofit/>
                              </a:bodyPr>
                              <a:lstStyle/>
                              <a:p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226" name="Text Box 63"/>
                              <p:cNvSpPr txBox="1"/>
                              <p:nvPr/>
                            </p:nvSpPr>
                            <p:spPr>
                              <a:xfrm>
                                <a:off x="-28575" y="517383"/>
                                <a:ext cx="2437130" cy="294005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C572A759-6A51-4108-AA02-DFA0A04FC94B}">
                                  <ma14:wrappingTextBox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arto="http://schemas.microsoft.com/office/word/2006/arto" xmlns:lc="http://schemas.openxmlformats.org/drawingml/2006/lockedCanvas"/>
                                </a:ext>
                              </a:extLst>
                            </p:spPr>
                            <p:txBody>
                              <a:bodyPr rot="0" spcFirstLastPara="0" vert="horz" wrap="none" lIns="91440" tIns="45720" rIns="91440" bIns="45720" numCol="1" spcCol="0" rtlCol="0" fromWordArt="0" anchor="t" anchorCtr="0" forceAA="0" compatLnSpc="1">
                                <a:prstTxWarp prst="textNoShape">
                                  <a:avLst/>
                                </a:prstTxWarp>
                                <a:noAutofit/>
                              </a:bodyPr>
                              <a:lstStyle/>
                              <a:p>
                                <a:pPr marL="0" marR="0">
                                  <a:lnSpc>
                                    <a:spcPct val="11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</a:pPr>
                                <a:r>
                                  <a:rPr lang="en-US" sz="1100" b="1">
                                    <a:effectLst/>
                                    <a:latin typeface="Times New Roman" panose="020206030504050203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a:t>ABDS Cluster Resource Management</a:t>
                                </a:r>
                                <a:endParaRPr lang="en-US" sz="1100">
                                  <a:effectLst/>
                                  <a:latin typeface="Times New Roman" panose="020206030504050203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227" name="Text Box 66"/>
                              <p:cNvSpPr txBox="1"/>
                              <p:nvPr/>
                            </p:nvSpPr>
                            <p:spPr>
                              <a:xfrm>
                                <a:off x="2791802" y="486294"/>
                                <a:ext cx="2359660" cy="294005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C572A759-6A51-4108-AA02-DFA0A04FC94B}">
                                  <ma14:wrappingTextBox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arto="http://schemas.microsoft.com/office/word/2006/arto" xmlns:lc="http://schemas.openxmlformats.org/drawingml/2006/lockedCanvas"/>
                                </a:ext>
                              </a:extLst>
                            </p:spPr>
                            <p:txBody>
                              <a:bodyPr rot="0" spcFirstLastPara="0" vert="horz" wrap="none" lIns="91440" tIns="45720" rIns="91440" bIns="45720" numCol="1" spcCol="0" rtlCol="0" fromWordArt="0" anchor="t" anchorCtr="0" forceAA="0" compatLnSpc="1">
                                <a:prstTxWarp prst="textNoShape">
                                  <a:avLst/>
                                </a:prstTxWarp>
                                <a:noAutofit/>
                              </a:bodyPr>
                              <a:lstStyle/>
                              <a:p>
                                <a:pPr marL="0" marR="0">
                                  <a:lnSpc>
                                    <a:spcPct val="11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</a:pPr>
                                <a:r>
                                  <a:rPr lang="en-US" sz="1100" b="1">
                                    <a:effectLst/>
                                    <a:latin typeface="Times New Roman" panose="020206030504050203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a:t>HPC Cluster Resource Management</a:t>
                                </a:r>
                                <a:endParaRPr lang="en-US" sz="1100">
                                  <a:effectLst/>
                                  <a:latin typeface="Times New Roman" panose="020206030504050203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endParaRPr>
                              </a:p>
                            </p:txBody>
                          </p:sp>
                        </p:grpSp>
                        <p:grpSp>
                          <p:nvGrpSpPr>
                            <p:cNvPr id="167" name="Group 166"/>
                            <p:cNvGrpSpPr/>
                            <p:nvPr/>
                          </p:nvGrpSpPr>
                          <p:grpSpPr>
                            <a:xfrm>
                              <a:off x="1167999" y="6272567"/>
                              <a:ext cx="5874129" cy="2137608"/>
                              <a:chOff x="-343618" y="-931191"/>
                              <a:chExt cx="5874129" cy="2137608"/>
                            </a:xfrm>
                          </p:grpSpPr>
                          <p:sp>
                            <p:nvSpPr>
                              <p:cNvPr id="220" name="Rectangle 219"/>
                              <p:cNvSpPr/>
                              <p:nvPr/>
                            </p:nvSpPr>
                            <p:spPr>
                              <a:xfrm>
                                <a:off x="-340319" y="492097"/>
                                <a:ext cx="5865177" cy="714320"/>
                              </a:xfrm>
                              <a:prstGeom prst="rect">
                                <a:avLst/>
                              </a:prstGeom>
                              <a:noFill/>
                              <a:ln w="9525" cap="flat" cmpd="sng" algn="ctr">
                                <a:solidFill>
                                  <a:srgbClr val="4F81BD">
                                    <a:shade val="95000"/>
                                    <a:satMod val="105000"/>
                                  </a:srgbClr>
                                </a:solidFill>
                                <a:prstDash val="solid"/>
                              </a:ln>
                              <a:effectLst>
                                <a:outerShdw blurRad="40000" dist="20000" dir="5400000" rotWithShape="0">
                                  <a:srgbClr val="000000">
                                    <a:alpha val="38000"/>
                                  </a:srgbClr>
                                </a:outerShdw>
                              </a:effectLst>
                              <a:extLst>
                                <a:ext uri="{FAA26D3D-D897-4be2-8F04-BA451C77F1D7}">
                                  <ma14:placeholder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arto="http://schemas.microsoft.com/office/word/2006/arto" xmlns:lc="http://schemas.openxmlformats.org/drawingml/2006/lockedCanvas"/>
                                </a:ext>
                                <a:ext uri="{C572A759-6A51-4108-AA02-DFA0A04FC94B}">
                                  <ma14:wrappingTextBox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arto="http://schemas.microsoft.com/office/word/2006/arto" xmlns:lc="http://schemas.openxmlformats.org/drawingml/2006/lockedCanvas"/>
                                </a:ext>
                              </a:extLst>
                            </p:spPr>
                            <p:txBody>
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<a:prstTxWarp prst="textNoShape">
                                  <a:avLst/>
                                </a:prstTxWarp>
                                <a:noAutofit/>
                              </a:bodyPr>
                              <a:lstStyle/>
                              <a:p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221" name="Text Box 30"/>
                              <p:cNvSpPr txBox="1"/>
                              <p:nvPr/>
                            </p:nvSpPr>
                            <p:spPr>
                              <a:xfrm>
                                <a:off x="-343618" y="529221"/>
                                <a:ext cx="4944110" cy="283627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C572A759-6A51-4108-AA02-DFA0A04FC94B}">
                                  <ma14:wrappingTextBox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arto="http://schemas.microsoft.com/office/word/2006/arto" xmlns:lc="http://schemas.openxmlformats.org/drawingml/2006/lockedCanvas"/>
                                </a:ext>
                              </a:extLst>
                            </p:spPr>
                            <p:txBody>
                              <a:bodyPr rot="0" spcFirstLastPara="0" vert="horz" wrap="none" lIns="91440" tIns="45720" rIns="91440" bIns="45720" numCol="1" spcCol="0" rtlCol="0" fromWordArt="0" anchor="t" anchorCtr="0" forceAA="0" compatLnSpc="1">
                                <a:prstTxWarp prst="textNoShape">
                                  <a:avLst/>
                                </a:prstTxWarp>
                                <a:noAutofit/>
                              </a:bodyPr>
                              <a:lstStyle/>
                              <a:p>
                                <a:pPr marL="0" marR="0">
                                  <a:lnSpc>
                                    <a:spcPct val="11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</a:pPr>
                                <a:r>
                                  <a:rPr lang="en-US" sz="1100" b="1">
                                    <a:effectLst/>
                                    <a:latin typeface="Times New Roman" panose="020206030504050203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a:t>ABDS File Systems               User Level                              HPC File Systems (NA)               </a:t>
                                </a:r>
                                <a:endParaRPr lang="en-US" sz="1100">
                                  <a:effectLst/>
                                  <a:latin typeface="Times New Roman" panose="020206030504050203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endParaRPr>
                              </a:p>
                              <a:p>
                                <a:pPr marL="0" marR="0">
                                  <a:lnSpc>
                                    <a:spcPct val="11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</a:pPr>
                                <a:r>
                                  <a:rPr lang="en-US" sz="1100" b="1">
                                    <a:effectLst/>
                                    <a:latin typeface="Times New Roman" panose="020206030504050203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a:t> </a:t>
                                </a:r>
                                <a:endParaRPr lang="en-US" sz="1100">
                                  <a:effectLst/>
                                  <a:latin typeface="Times New Roman" panose="020206030504050203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222" name="Rectangle 221"/>
                              <p:cNvSpPr/>
                              <p:nvPr/>
                            </p:nvSpPr>
                            <p:spPr>
                              <a:xfrm>
                                <a:off x="-311661" y="751395"/>
                                <a:ext cx="5824743" cy="381150"/>
                              </a:xfrm>
                              <a:prstGeom prst="rect">
                                <a:avLst/>
                              </a:prstGeom>
                              <a:gradFill>
                                <a:gsLst>
                                  <a:gs pos="0">
                                    <a:srgbClr val="9BBB59">
                                      <a:lumMod val="20000"/>
                                      <a:lumOff val="80000"/>
                                    </a:srgbClr>
                                  </a:gs>
                                  <a:gs pos="100000">
                                    <a:srgbClr val="9BBB59">
                                      <a:lumMod val="75000"/>
                                    </a:srgbClr>
                                  </a:gs>
                                </a:gsLst>
                                <a:lin ang="0" scaled="0"/>
                              </a:gradFill>
                              <a:ln w="28575" cap="flat" cmpd="sng" algn="ctr">
                                <a:solidFill>
                                  <a:srgbClr val="3366FF"/>
                                </a:solidFill>
                                <a:prstDash val="solid"/>
                              </a:ln>
                              <a:effectLst/>
                            </p:spPr>
                            <p:txBody>
                              <a:bodyPr rot="0" spcFirstLastPara="0" vert="horz" wrap="square" lIns="0" tIns="0" rIns="0" bIns="0" numCol="1" spcCol="0" rtlCol="0" fromWordArt="0" anchor="ctr" anchorCtr="0" forceAA="0" compatLnSpc="1">
                                <a:prstTxWarp prst="textNoShape">
                                  <a:avLst/>
                                </a:prstTxWarp>
                                <a:noAutofit/>
                              </a:bodyPr>
                              <a:lstStyle/>
                              <a:p>
                                <a:pPr marL="0" marR="0">
                                  <a:lnSpc>
                                    <a:spcPct val="11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</a:pPr>
                                <a:r>
                                  <a:rPr lang="en-US" sz="1100" b="1">
                                    <a:effectLst/>
                                    <a:latin typeface="Times New Roman" panose="020206030504050203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a:t> HDFS,      Swift, Ceph                FUSE(NA)                               Gluster, Lustre, GPFS, GFFS                    </a:t>
                                </a:r>
                                <a:br>
                                  <a:rPr lang="en-US" sz="1100" b="1">
                                    <a:effectLst/>
                                    <a:latin typeface="Times New Roman" panose="020206030504050203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a:br>
                                <a:r>
                                  <a:rPr lang="en-US" sz="1100" b="1">
                                    <a:effectLst/>
                                    <a:latin typeface="Times New Roman" panose="020206030504050203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a:t>                   Object Stores         POSIX Interface                             Distributed, Parallel, Federated                     </a:t>
                                </a:r>
                                <a:endParaRPr lang="en-US" sz="1100">
                                  <a:effectLst/>
                                  <a:latin typeface="Times New Roman" panose="020206030504050203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223" name="Rectangle 222"/>
                              <p:cNvSpPr/>
                              <p:nvPr/>
                            </p:nvSpPr>
                            <p:spPr>
                              <a:xfrm>
                                <a:off x="4635089" y="-931191"/>
                                <a:ext cx="895422" cy="381150"/>
                              </a:xfrm>
                              <a:prstGeom prst="rect">
                                <a:avLst/>
                              </a:prstGeom>
                              <a:gradFill>
                                <a:gsLst>
                                  <a:gs pos="0">
                                    <a:schemeClr val="accent6">
                                      <a:lumMod val="40000"/>
                                      <a:lumOff val="60000"/>
                                    </a:schemeClr>
                                  </a:gs>
                                  <a:gs pos="60000">
                                    <a:srgbClr val="9BBB59">
                                      <a:lumMod val="75000"/>
                                    </a:srgbClr>
                                  </a:gs>
                                </a:gsLst>
                                <a:lin ang="0" scaled="0"/>
                              </a:gradFill>
                              <a:ln w="28575" cap="flat" cmpd="sng" algn="ctr">
                                <a:solidFill>
                                  <a:srgbClr val="3366FF"/>
                                </a:solidFill>
                                <a:prstDash val="solid"/>
                              </a:ln>
                              <a:effectLst/>
                            </p:spPr>
                            <p:txBody>
                              <a:bodyPr rot="0" spcFirstLastPara="0" vert="horz" wrap="square" lIns="0" tIns="18288" rIns="0" bIns="0" numCol="1" spcCol="0" rtlCol="0" fromWordArt="0" anchor="ctr" anchorCtr="0" forceAA="0" compatLnSpc="1">
                                <a:prstTxWarp prst="textNoShape">
                                  <a:avLst/>
                                </a:prstTxWarp>
                                <a:noAutofit/>
                              </a:bodyPr>
                              <a:lstStyle/>
                              <a:p>
                                <a:pPr marL="0" marR="0" algn="ctr">
                                  <a:lnSpc>
                                    <a:spcPct val="11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</a:pPr>
                                <a:r>
                                  <a:rPr lang="en-US" sz="1100" b="1">
                                    <a:effectLst/>
                                    <a:latin typeface="Times New Roman" panose="020206030504050203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a:t>iRODS(NA)</a:t>
                                </a:r>
                                <a:endParaRPr lang="en-US" sz="1100">
                                  <a:effectLst/>
                                  <a:latin typeface="Times New Roman" panose="020206030504050203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endParaRPr>
                              </a:p>
                            </p:txBody>
                          </p:sp>
                        </p:grpSp>
                        <p:grpSp>
                          <p:nvGrpSpPr>
                            <p:cNvPr id="168" name="Group 167"/>
                            <p:cNvGrpSpPr/>
                            <p:nvPr/>
                          </p:nvGrpSpPr>
                          <p:grpSpPr>
                            <a:xfrm>
                              <a:off x="1197155" y="8359200"/>
                              <a:ext cx="5853974" cy="520066"/>
                              <a:chOff x="-314462" y="517702"/>
                              <a:chExt cx="5853974" cy="520504"/>
                            </a:xfrm>
                          </p:grpSpPr>
                          <p:sp>
                            <p:nvSpPr>
                              <p:cNvPr id="218" name="Rectangle 217"/>
                              <p:cNvSpPr/>
                              <p:nvPr/>
                            </p:nvSpPr>
                            <p:spPr>
                              <a:xfrm rot="16200000">
                                <a:off x="2376305" y="-2173036"/>
                                <a:ext cx="472440" cy="5853974"/>
                              </a:xfrm>
                              <a:prstGeom prst="rect">
                                <a:avLst/>
                              </a:prstGeom>
                              <a:gradFill rotWithShape="1">
                                <a:gsLst>
                                  <a:gs pos="0">
                                    <a:srgbClr val="9BBB59">
                                      <a:lumMod val="75000"/>
                                    </a:srgbClr>
                                  </a:gs>
                                  <a:gs pos="46000">
                                    <a:srgbClr val="9BBB59">
                                      <a:lumMod val="60000"/>
                                      <a:lumOff val="40000"/>
                                    </a:srgbClr>
                                  </a:gs>
                                  <a:gs pos="100000">
                                    <a:srgbClr val="9BBB59">
                                      <a:lumMod val="20000"/>
                                      <a:lumOff val="80000"/>
                                    </a:srgbClr>
                                  </a:gs>
                                </a:gsLst>
                                <a:lin ang="16200000" scaled="1"/>
                              </a:gradFill>
                              <a:ln w="9525" cap="flat" cmpd="sng" algn="ctr">
                                <a:solidFill>
                                  <a:sysClr val="windowText" lastClr="000000">
                                    <a:shade val="95000"/>
                                    <a:satMod val="105000"/>
                                  </a:sysClr>
                                </a:solidFill>
                                <a:prstDash val="solid"/>
                              </a:ln>
                              <a:effectLst>
                                <a:outerShdw blurRad="40000" dist="20000" dir="5400000" rotWithShape="0">
                                  <a:srgbClr val="000000">
                                    <a:alpha val="38000"/>
                                  </a:srgbClr>
                                </a:outerShdw>
                              </a:effectLst>
                            </p:spPr>
                            <p:txBody>
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<a:prstTxWarp prst="textNoShape">
                                  <a:avLst/>
                                </a:prstTxWarp>
                                <a:noAutofit/>
                              </a:bodyPr>
                              <a:lstStyle/>
                              <a:p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219" name="Text Box 2"/>
                              <p:cNvSpPr txBox="1"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-95416" y="517702"/>
                                <a:ext cx="5246877" cy="520504"/>
                              </a:xfrm>
                              <a:prstGeom prst="rect">
                                <a:avLst/>
                              </a:prstGeom>
                              <a:noFill/>
                              <a:ln w="9525">
                                <a:noFill/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 rot="0" vert="horz" wrap="square" lIns="91440" tIns="45720" rIns="91440" bIns="45720" anchor="t" anchorCtr="0">
                                <a:noAutofit/>
                              </a:bodyPr>
                              <a:lstStyle/>
                              <a:p>
                                <a:pPr marL="0" marR="0">
                                  <a:lnSpc>
                                    <a:spcPct val="11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</a:pPr>
                                <a:r>
                                  <a:rPr lang="en-US" sz="1100" b="1">
                                    <a:effectLst/>
                                    <a:latin typeface="Times New Roman" panose="020206030504050203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a:t>Interoperability Layer           Whirr / JClouds                     OCCI CDMI (NA)</a:t>
                                </a:r>
                                <a:br>
                                  <a:rPr lang="en-US" sz="1100" b="1">
                                    <a:effectLst/>
                                    <a:latin typeface="Times New Roman" panose="020206030504050203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a:br>
                                <a:r>
                                  <a:rPr lang="en-US" sz="1100" b="1">
                                    <a:effectLst/>
                                    <a:latin typeface="Times New Roman" panose="020206030504050203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a:t>DevOps/Cloud Deployment                        Puppet/Chef/Boto/CloudMesh(NA)</a:t>
                                </a:r>
                                <a:endParaRPr lang="en-US" sz="1100">
                                  <a:effectLst/>
                                  <a:latin typeface="Times New Roman" panose="020206030504050203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endParaRPr>
                              </a:p>
                            </p:txBody>
                          </p:sp>
                        </p:grpSp>
                        <p:sp>
                          <p:nvSpPr>
                            <p:cNvPr id="169" name="Text Box 2"/>
                            <p:cNvSpPr txBox="1"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6856" y="3736748"/>
                              <a:ext cx="1000125" cy="489585"/>
                            </a:xfrm>
                            <a:prstGeom prst="rect">
                              <a:avLst/>
                            </a:prstGeom>
                            <a:noFill/>
                            <a:ln w="9525">
                              <a:noFill/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rot="0" vert="horz" wrap="square" lIns="0" tIns="45720" rIns="0" bIns="45720" anchor="t" anchorCtr="0">
                              <a:noAutofit/>
                            </a:bodyPr>
                            <a:lstStyle/>
                            <a:p>
                              <a:pPr marL="0" marR="0" algn="ctr">
                                <a:lnSpc>
                                  <a:spcPct val="11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</a:pPr>
                              <a:r>
                                <a:rPr lang="en-US" sz="1200" b="1" dirty="0">
                                  <a:effectLst/>
                                  <a:latin typeface="Times New Roman" panose="020206030504050203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a:t>Cross Cutting</a:t>
                              </a:r>
                              <a:br>
                                <a:rPr lang="en-US" sz="1200" b="1" dirty="0">
                                  <a:effectLst/>
                                  <a:latin typeface="Times New Roman" panose="020206030504050203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a:br>
                              <a:r>
                                <a:rPr lang="en-US" sz="1200" b="1" dirty="0">
                                  <a:effectLst/>
                                  <a:latin typeface="Times New Roman" panose="020206030504050203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a:t>Capabilities</a:t>
                              </a:r>
                              <a:endParaRPr lang="en-US" sz="1100" dirty="0">
                                <a:effectLst/>
                                <a:latin typeface="Times New Roman" panose="020206030504050203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endParaRPr>
                            </a:p>
                            <a:p>
                              <a:pPr marL="0" marR="0" algn="ctr">
                                <a:lnSpc>
                                  <a:spcPct val="11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</a:pPr>
                              <a:r>
                                <a:rPr lang="en-US" sz="1100" b="1" dirty="0">
                                  <a:effectLst/>
                                  <a:latin typeface="Times New Roman" panose="020206030504050203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a:t> </a:t>
                              </a:r>
                              <a:endParaRPr lang="en-US" sz="1100" dirty="0">
                                <a:effectLst/>
                                <a:latin typeface="Times New Roman" panose="020206030504050203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endParaRPr>
                            </a:p>
                          </p:txBody>
                        </p:sp>
                        <p:grpSp>
                          <p:nvGrpSpPr>
                            <p:cNvPr id="170" name="Group 169"/>
                            <p:cNvGrpSpPr/>
                            <p:nvPr/>
                          </p:nvGrpSpPr>
                          <p:grpSpPr>
                            <a:xfrm>
                              <a:off x="54292" y="4363120"/>
                              <a:ext cx="1015120" cy="4857917"/>
                              <a:chOff x="0" y="3445862"/>
                              <a:chExt cx="1015120" cy="4857917"/>
                            </a:xfrm>
                          </p:grpSpPr>
                          <p:sp>
                            <p:nvSpPr>
                              <p:cNvPr id="211" name="Rectangle 210"/>
                              <p:cNvSpPr/>
                              <p:nvPr/>
                            </p:nvSpPr>
                            <p:spPr>
                              <a:xfrm>
                                <a:off x="514529" y="3445862"/>
                                <a:ext cx="227965" cy="4857916"/>
                              </a:xfrm>
                              <a:prstGeom prst="rect">
                                <a:avLst/>
                              </a:prstGeom>
                              <a:solidFill>
                                <a:sysClr val="window" lastClr="FFFFFF">
                                  <a:lumMod val="85000"/>
                                </a:sysClr>
                              </a:solidFill>
                              <a:ln w="9525" cap="flat" cmpd="sng" algn="ctr">
                                <a:solidFill>
                                  <a:sysClr val="windowText" lastClr="000000">
                                    <a:shade val="95000"/>
                                    <a:satMod val="105000"/>
                                  </a:sysClr>
                                </a:solidFill>
                                <a:prstDash val="solid"/>
                              </a:ln>
                              <a:effectLst>
                                <a:outerShdw blurRad="40000" dist="20000" dir="5400000" rotWithShape="0">
                                  <a:srgbClr val="000000">
                                    <a:alpha val="38000"/>
                                  </a:srgbClr>
                                </a:outerShdw>
                              </a:effectLst>
                            </p:spPr>
                            <p:txBody>
                              <a:bodyPr rot="0" spcFirstLastPara="0" vert="eaVert" wrap="square" lIns="91440" tIns="45720" rIns="91440" bIns="45720" numCol="1" spcCol="0" rtlCol="0" fromWordArt="0" anchor="ctr" anchorCtr="0" forceAA="0" compatLnSpc="1">
                                <a:prstTxWarp prst="textNoShape">
                                  <a:avLst/>
                                </a:prstTxWarp>
                                <a:noAutofit/>
                              </a:bodyPr>
                              <a:lstStyle/>
                              <a:p>
                                <a:pPr algn="ctr"/>
                                <a:r>
                                  <a:rPr lang="en-US" sz="1100" b="1" dirty="0">
                                    <a:latin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a:t>Distributed </a:t>
                                </a:r>
                                <a:r>
                                  <a:rPr lang="en-US" sz="1100" b="1" dirty="0" smtClean="0">
                                    <a:latin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a:t>Coordination</a:t>
                                </a:r>
                                <a:r>
                                  <a:rPr lang="en-US" sz="1100" dirty="0" smtClean="0">
                                    <a:latin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a:t>: </a:t>
                                </a:r>
                                <a:r>
                                  <a:rPr lang="en-US" sz="1100" dirty="0" err="1">
                                    <a:latin typeface="Times New Roman" panose="020206030504050203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a:t>ZooKeeper</a:t>
                                </a:r>
                                <a:r>
                                  <a:rPr lang="en-US" sz="1100" dirty="0">
                                    <a:latin typeface="Times New Roman" panose="020206030504050203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a:t>,    </a:t>
                                </a:r>
                                <a:r>
                                  <a:rPr lang="en-US" sz="1100" dirty="0" err="1" smtClean="0">
                                    <a:latin typeface="Times New Roman" panose="020206030504050203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a:t>JGroups</a:t>
                                </a:r>
                                <a:endParaRPr lang="en-US" sz="1100" dirty="0">
                                  <a:latin typeface="Times New Roman" panose="020206030504050203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213" name="Rectangle 212"/>
                              <p:cNvSpPr/>
                              <p:nvPr/>
                            </p:nvSpPr>
                            <p:spPr>
                              <a:xfrm>
                                <a:off x="787155" y="3445862"/>
                                <a:ext cx="227965" cy="4857917"/>
                              </a:xfrm>
                              <a:prstGeom prst="rect">
                                <a:avLst/>
                              </a:prstGeom>
                              <a:solidFill>
                                <a:sysClr val="window" lastClr="FFFFFF">
                                  <a:lumMod val="85000"/>
                                </a:sysClr>
                              </a:solidFill>
                              <a:ln w="9525" cap="flat" cmpd="sng" algn="ctr">
                                <a:solidFill>
                                  <a:sysClr val="windowText" lastClr="000000">
                                    <a:shade val="95000"/>
                                    <a:satMod val="105000"/>
                                  </a:sysClr>
                                </a:solidFill>
                                <a:prstDash val="solid"/>
                              </a:ln>
                              <a:effectLst>
                                <a:outerShdw blurRad="40000" dist="20000" dir="5400000" rotWithShape="0">
                                  <a:srgbClr val="000000">
                                    <a:alpha val="38000"/>
                                  </a:srgbClr>
                                </a:outerShdw>
                              </a:effectLst>
                            </p:spPr>
                            <p:txBody>
                              <a:bodyPr rot="0" spcFirstLastPara="0" vert="eaVert" wrap="square" lIns="91440" tIns="45720" rIns="91440" bIns="45720" numCol="1" spcCol="0" rtlCol="0" fromWordArt="0" anchor="ctr" anchorCtr="0" forceAA="0" compatLnSpc="1">
                                <a:prstTxWarp prst="textNoShape">
                                  <a:avLst/>
                                </a:prstTxWarp>
                                <a:noAutofit/>
                              </a:bodyPr>
                              <a:lstStyle/>
                              <a:p>
                                <a:pPr algn="ctr">
                                  <a:lnSpc>
                                    <a:spcPct val="110000"/>
                                  </a:lnSpc>
                                </a:pPr>
                                <a:r>
                                  <a:rPr lang="en-US" sz="1100" b="1" dirty="0">
                                    <a:latin typeface="Times New Roman" panose="020206030504050203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a:t>Message  Protocols:  </a:t>
                                </a:r>
                                <a:r>
                                  <a:rPr lang="en-US" sz="1100" dirty="0">
                                    <a:latin typeface="Times New Roman" panose="020206030504050203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a:t>Thrift, </a:t>
                                </a:r>
                                <a:r>
                                  <a:rPr lang="en-US" sz="1100" dirty="0" err="1">
                                    <a:latin typeface="Times New Roman" panose="020206030504050203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a:t>Protobuf</a:t>
                                </a:r>
                                <a:r>
                                  <a:rPr lang="en-US" sz="1100" dirty="0">
                                    <a:latin typeface="Times New Roman" panose="020206030504050203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a:t> (NA</a:t>
                                </a:r>
                                <a:r>
                                  <a:rPr lang="en-US" sz="1100" dirty="0" smtClean="0">
                                    <a:latin typeface="Times New Roman" panose="020206030504050203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a:t>) </a:t>
                                </a:r>
                                <a:endParaRPr lang="en-US" sz="1100" dirty="0">
                                  <a:latin typeface="Times New Roman" panose="020206030504050203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214" name="Rectangle 213"/>
                              <p:cNvSpPr/>
                              <p:nvPr/>
                            </p:nvSpPr>
                            <p:spPr>
                              <a:xfrm>
                                <a:off x="257175" y="3445862"/>
                                <a:ext cx="227965" cy="4857916"/>
                              </a:xfrm>
                              <a:prstGeom prst="rect">
                                <a:avLst/>
                              </a:prstGeom>
                              <a:solidFill>
                                <a:sysClr val="window" lastClr="FFFFFF">
                                  <a:lumMod val="85000"/>
                                </a:sysClr>
                              </a:solidFill>
                              <a:ln w="9525" cap="flat" cmpd="sng" algn="ctr">
                                <a:solidFill>
                                  <a:sysClr val="windowText" lastClr="000000">
                                    <a:shade val="95000"/>
                                    <a:satMod val="105000"/>
                                  </a:sysClr>
                                </a:solidFill>
                                <a:prstDash val="solid"/>
                              </a:ln>
                              <a:effectLst>
                                <a:outerShdw blurRad="40000" dist="20000" dir="5400000" rotWithShape="0">
                                  <a:srgbClr val="000000">
                                    <a:alpha val="38000"/>
                                  </a:srgbClr>
                                </a:outerShdw>
                              </a:effectLst>
                            </p:spPr>
                            <p:txBody>
                              <a:bodyPr rot="0" spcFirstLastPara="0" vert="eaVert" wrap="square" lIns="91440" tIns="45720" rIns="91440" bIns="45720" numCol="1" spcCol="0" rtlCol="0" fromWordArt="0" anchor="ctr" anchorCtr="0" forceAA="0" compatLnSpc="1">
                                <a:prstTxWarp prst="textNoShape">
                                  <a:avLst/>
                                </a:prstTxWarp>
                                <a:noAutofit/>
                              </a:bodyPr>
                              <a:lstStyle/>
                              <a:p>
                                <a:pPr marL="0" marR="0" algn="ctr">
                                  <a:lnSpc>
                                    <a:spcPct val="11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</a:pPr>
                                <a:r>
                                  <a:rPr lang="en-US" sz="1100" b="1" dirty="0">
                                    <a:effectLst/>
                                    <a:latin typeface="Times New Roman" panose="020206030504050203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a:t>Security &amp; </a:t>
                                </a:r>
                                <a:r>
                                  <a:rPr lang="en-US" sz="1100" b="1" dirty="0" smtClean="0">
                                    <a:effectLst/>
                                    <a:latin typeface="Times New Roman" panose="020206030504050203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a:t>Privacy</a:t>
                                </a:r>
                                <a:endParaRPr lang="en-US" sz="1100" dirty="0">
                                  <a:effectLst/>
                                  <a:latin typeface="Times New Roman" panose="020206030504050203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215" name="Rectangle 214"/>
                              <p:cNvSpPr/>
                              <p:nvPr/>
                            </p:nvSpPr>
                            <p:spPr>
                              <a:xfrm>
                                <a:off x="0" y="3445862"/>
                                <a:ext cx="227965" cy="4857916"/>
                              </a:xfrm>
                              <a:prstGeom prst="rect">
                                <a:avLst/>
                              </a:prstGeom>
                              <a:gradFill flip="none" rotWithShape="1">
                                <a:gsLst>
                                  <a:gs pos="0">
                                    <a:srgbClr val="9BBB59">
                                      <a:lumMod val="20000"/>
                                      <a:lumOff val="80000"/>
                                    </a:srgbClr>
                                  </a:gs>
                                  <a:gs pos="100000">
                                    <a:srgbClr val="9BBB59">
                                      <a:lumMod val="75000"/>
                                    </a:srgbClr>
                                  </a:gs>
                                </a:gsLst>
                                <a:lin ang="5400000" scaled="1"/>
                                <a:tileRect/>
                              </a:gradFill>
                              <a:ln w="9525" cap="flat" cmpd="sng" algn="ctr">
                                <a:solidFill>
                                  <a:sysClr val="windowText" lastClr="000000">
                                    <a:shade val="95000"/>
                                    <a:satMod val="105000"/>
                                  </a:sysClr>
                                </a:solidFill>
                                <a:prstDash val="solid"/>
                              </a:ln>
                              <a:effectLst>
                                <a:outerShdw blurRad="40000" dist="20000" dir="5400000" rotWithShape="0">
                                  <a:srgbClr val="000000">
                                    <a:alpha val="38000"/>
                                  </a:srgbClr>
                                </a:outerShdw>
                              </a:effectLst>
                            </p:spPr>
                            <p:txBody>
                              <a:bodyPr rot="0" spcFirstLastPara="0" vert="eaVert" wrap="square" lIns="0" tIns="0" rIns="0" bIns="0" numCol="1" spcCol="0" rtlCol="0" fromWordArt="0" anchor="ctr" anchorCtr="0" forceAA="0" compatLnSpc="1">
                                <a:prstTxWarp prst="textNoShape">
                                  <a:avLst/>
                                </a:prstTxWarp>
                                <a:noAutofit/>
                              </a:bodyPr>
                              <a:lstStyle/>
                              <a:p>
                                <a:pPr marL="0" marR="0" algn="ctr">
                                  <a:lnSpc>
                                    <a:spcPct val="11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</a:pPr>
                                <a:r>
                                  <a:rPr lang="en-US" sz="1100" b="1" dirty="0" smtClean="0">
                                    <a:effectLst/>
                                    <a:latin typeface="Times New Roman" panose="020206030504050203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a:t>Monitoring: </a:t>
                                </a:r>
                                <a:r>
                                  <a:rPr lang="en-US" sz="1100" dirty="0" err="1" smtClean="0">
                                    <a:effectLst/>
                                    <a:latin typeface="Times New Roman" panose="020206030504050203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a:t>Ambari</a:t>
                                </a:r>
                                <a:r>
                                  <a:rPr lang="en-US" sz="1100" dirty="0" smtClean="0">
                                    <a:latin typeface="Times New Roman" panose="020206030504050203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a:t>, </a:t>
                                </a:r>
                                <a:r>
                                  <a:rPr lang="en-US" sz="1100" dirty="0" smtClean="0">
                                    <a:effectLst/>
                                    <a:latin typeface="Times New Roman" panose="020206030504050203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a:t>Ganglia</a:t>
                                </a:r>
                                <a:r>
                                  <a:rPr lang="en-US" sz="1100" dirty="0">
                                    <a:effectLst/>
                                    <a:latin typeface="Times New Roman" panose="020206030504050203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a:t>, </a:t>
                                </a:r>
                                <a:r>
                                  <a:rPr lang="en-US" sz="1100" dirty="0" err="1">
                                    <a:effectLst/>
                                    <a:latin typeface="Times New Roman" panose="020206030504050203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a:t>Nagios</a:t>
                                </a:r>
                                <a:r>
                                  <a:rPr lang="en-US" sz="1100" dirty="0">
                                    <a:effectLst/>
                                    <a:latin typeface="Times New Roman" panose="020206030504050203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a:t>, Inca (NA)</a:t>
                                </a:r>
                              </a:p>
                            </p:txBody>
                          </p:sp>
                        </p:grpSp>
                        <p:grpSp>
                          <p:nvGrpSpPr>
                            <p:cNvPr id="171" name="Group 170"/>
                            <p:cNvGrpSpPr/>
                            <p:nvPr/>
                          </p:nvGrpSpPr>
                          <p:grpSpPr>
                            <a:xfrm>
                              <a:off x="1187767" y="4331424"/>
                              <a:ext cx="5861050" cy="786298"/>
                              <a:chOff x="0" y="42316"/>
                              <a:chExt cx="5861050" cy="786298"/>
                            </a:xfrm>
                          </p:grpSpPr>
                          <p:sp>
                            <p:nvSpPr>
                              <p:cNvPr id="195" name="Rectangle 194"/>
                              <p:cNvSpPr/>
                              <p:nvPr/>
                            </p:nvSpPr>
                            <p:spPr>
                              <a:xfrm>
                                <a:off x="0" y="57150"/>
                                <a:ext cx="5861050" cy="767080"/>
                              </a:xfrm>
                              <a:prstGeom prst="rect">
                                <a:avLst/>
                              </a:prstGeom>
                              <a:noFill/>
                              <a:ln w="28575">
                                <a:solidFill>
                                  <a:schemeClr val="accent4">
                                    <a:lumMod val="75000"/>
                                  </a:schemeClr>
                                </a:solidFill>
                              </a:ln>
                              <a:extLst>
                                <a:ext uri="{FAA26D3D-D897-4be2-8F04-BA451C77F1D7}">
                                  <ma14:placeholder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arto="http://schemas.microsoft.com/office/word/2006/arto" xmlns:lc="http://schemas.openxmlformats.org/drawingml/2006/lockedCanvas"/>
                                </a:ext>
                                <a:ext uri="{C572A759-6A51-4108-AA02-DFA0A04FC94B}">
                                  <ma14:wrappingTextBox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arto="http://schemas.microsoft.com/office/word/2006/arto" xmlns:lc="http://schemas.openxmlformats.org/drawingml/2006/lockedCanvas"/>
                                </a:ext>
                              </a:extLst>
                            </p:spPr>
                            <p:style>
                              <a:lnRef idx="1">
                                <a:schemeClr val="accent1"/>
                              </a:lnRef>
                              <a:fillRef idx="2">
                                <a:schemeClr val="accent1"/>
                              </a:fillRef>
                              <a:effectRef idx="1">
                                <a:schemeClr val="accent1"/>
                              </a:effectRef>
                              <a:fontRef idx="minor">
                                <a:schemeClr val="dk1"/>
                              </a:fontRef>
                            </p:style>
                            <p:txBody>
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<a:prstTxWarp prst="textNoShape">
                                  <a:avLst/>
                                </a:prstTxWarp>
                                <a:noAutofit/>
                              </a:bodyPr>
                              <a:lstStyle/>
                              <a:p>
                                <a:endParaRPr lang="en-US"/>
                              </a:p>
                            </p:txBody>
                          </p:sp>
                          <p:grpSp>
                            <p:nvGrpSpPr>
                              <p:cNvPr id="196" name="Group 195"/>
                              <p:cNvGrpSpPr/>
                              <p:nvPr/>
                            </p:nvGrpSpPr>
                            <p:grpSpPr>
                              <a:xfrm>
                                <a:off x="50484" y="42316"/>
                                <a:ext cx="2897372" cy="775105"/>
                                <a:chOff x="-25716" y="39169"/>
                                <a:chExt cx="2897372" cy="717527"/>
                              </a:xfrm>
                            </p:grpSpPr>
                            <p:sp>
                              <p:nvSpPr>
                                <p:cNvPr id="203" name="Text Box 99"/>
                                <p:cNvSpPr txBox="1"/>
                                <p:nvPr/>
                              </p:nvSpPr>
                              <p:spPr>
                                <a:xfrm>
                                  <a:off x="1209653" y="40724"/>
                                  <a:ext cx="487680" cy="237013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C572A759-6A51-4108-AA02-DFA0A04FC94B}">
                                    <ma14:wrappingTextBox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arto="http://schemas.microsoft.com/office/word/2006/arto" xmlns:lc="http://schemas.openxmlformats.org/drawingml/2006/lockedCanvas"/>
                                  </a:ext>
                                </a:extLst>
                              </p:spPr>
                              <p:style>
                                <a:lnRef idx="0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dk1"/>
                                </a:fontRef>
                              </p:style>
                              <p:txBody>
                                <a:bodyPr rot="0" spcFirstLastPara="0" vert="horz" wrap="none" lIns="91440" tIns="45720" rIns="91440" bIns="45720" numCol="1" spcCol="0" rtlCol="0" fromWordArt="0" anchor="t" anchorCtr="0" forceAA="0" compatLnSpc="1">
                                  <a:prstTxWarp prst="textNoShape">
                                    <a:avLst/>
                                  </a:prstTxWarp>
                                  <a:noAutofit/>
                                </a:bodyPr>
                                <a:lstStyle/>
                                <a:p>
                                  <a:pPr marL="0" marR="0">
                                    <a:lnSpc>
                                      <a:spcPct val="11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</a:pPr>
                                  <a:r>
                                    <a:rPr lang="en-US" sz="1200" b="1">
                                      <a:effectLst/>
                                      <a:latin typeface="Times New Roman" panose="020206030504050203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a:t>SQL       </a:t>
                                  </a:r>
                                  <a:endParaRPr lang="en-US" sz="1100">
                                    <a:effectLst/>
                                    <a:latin typeface="Times New Roman" panose="020206030504050203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endParaRPr>
                                </a:p>
                              </p:txBody>
                            </p:sp>
                            <p:grpSp>
                              <p:nvGrpSpPr>
                                <p:cNvPr id="204" name="Group 203"/>
                                <p:cNvGrpSpPr/>
                                <p:nvPr/>
                              </p:nvGrpSpPr>
                              <p:grpSpPr>
                                <a:xfrm>
                                  <a:off x="-25716" y="70060"/>
                                  <a:ext cx="2897372" cy="686636"/>
                                  <a:chOff x="-25716" y="-101390"/>
                                  <a:chExt cx="2897372" cy="686636"/>
                                </a:xfrm>
                              </p:grpSpPr>
                              <p:sp>
                                <p:nvSpPr>
                                  <p:cNvPr id="206" name="Rectangle 205"/>
                                  <p:cNvSpPr/>
                                  <p:nvPr/>
                                </p:nvSpPr>
                                <p:spPr>
                                  <a:xfrm>
                                    <a:off x="1221708" y="87349"/>
                                    <a:ext cx="552523" cy="482490"/>
                                  </a:xfrm>
                                  <a:prstGeom prst="rect">
                                    <a:avLst/>
                                  </a:prstGeom>
                                </p:spPr>
                                <p:style>
                                  <a:lnRef idx="2">
                                    <a:schemeClr val="accent1"/>
                                  </a:lnRef>
                                  <a:fillRef idx="1">
                                    <a:schemeClr val="l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dk1"/>
                                  </a:fontRef>
                                </p:style>
                                <p:txBody>
                                  <a:bodyPr rot="0" spcFirstLastPara="0" vert="horz" wrap="square" lIns="18288" tIns="45720" rIns="18288" bIns="45720" numCol="1" spcCol="0" rtlCol="0" fromWordArt="0" anchor="ctr" anchorCtr="0" forceAA="0" compatLnSpc="1">
                                    <a:prstTxWarp prst="textNoShape">
                                      <a:avLst/>
                                    </a:prstTxWarp>
                                    <a:noAutofit/>
                                  </a:bodyPr>
                                  <a:lstStyle/>
                                  <a:p>
                                    <a:pPr marL="0" marR="0" algn="ctr">
                                      <a:lnSpc>
                                        <a:spcPct val="110000"/>
                                      </a:lnSpc>
                                      <a:spcBef>
                                        <a:spcPts val="0"/>
                                      </a:spcBef>
                                      <a:spcAft>
                                        <a:spcPts val="0"/>
                                      </a:spcAft>
                                    </a:pPr>
                                    <a:r>
                                      <a:rPr lang="en-US" sz="1100" b="1">
                                        <a:effectLst/>
                                        <a:latin typeface="Times New Roman" panose="020206030504050203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a:t>MySQL</a:t>
                                    </a:r>
                                    <a:br>
                                      <a:rPr lang="en-US" sz="1100" b="1">
                                        <a:effectLst/>
                                        <a:latin typeface="Times New Roman" panose="020206030504050203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a:br>
                                    <a:r>
                                      <a:rPr lang="en-US" sz="1000" b="1">
                                        <a:effectLst/>
                                        <a:latin typeface="Times New Roman" panose="020206030504050203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a:t> (NA)</a:t>
                                    </a:r>
                                    <a:endParaRPr lang="en-US" sz="1100">
                                      <a:effectLst/>
                                      <a:latin typeface="Times New Roman" panose="020206030504050203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207" name="Rectangle 206"/>
                                  <p:cNvSpPr/>
                                  <p:nvPr/>
                                </p:nvSpPr>
                                <p:spPr>
                                  <a:xfrm>
                                    <a:off x="2395406" y="-101390"/>
                                    <a:ext cx="476250" cy="671308"/>
                                  </a:xfrm>
                                  <a:prstGeom prst="rect">
                                    <a:avLst/>
                                  </a:prstGeom>
                                </p:spPr>
                                <p:style>
                                  <a:lnRef idx="2">
                                    <a:schemeClr val="accent1"/>
                                  </a:lnRef>
                                  <a:fillRef idx="1">
                                    <a:schemeClr val="l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dk1"/>
                                  </a:fontRef>
                                </p:style>
                                <p:txBody>
                                  <a:bodyPr rot="0" spcFirstLastPara="0" vert="horz" wrap="square" lIns="18288" tIns="45720" rIns="18288" bIns="45720" numCol="1" spcCol="0" rtlCol="0" fromWordArt="0" anchor="ctr" anchorCtr="0" forceAA="0" compatLnSpc="1">
                                    <a:prstTxWarp prst="textNoShape">
                                      <a:avLst/>
                                    </a:prstTxWarp>
                                    <a:noAutofit/>
                                  </a:bodyPr>
                                  <a:lstStyle/>
                                  <a:p>
                                    <a:pPr marL="0" marR="0" algn="ctr">
                                      <a:lnSpc>
                                        <a:spcPct val="110000"/>
                                      </a:lnSpc>
                                      <a:spcBef>
                                        <a:spcPts val="0"/>
                                      </a:spcBef>
                                      <a:spcAft>
                                        <a:spcPts val="0"/>
                                      </a:spcAft>
                                    </a:pPr>
                                    <a:r>
                                      <a:rPr lang="en-US" sz="1100" b="1">
                                        <a:effectLst/>
                                        <a:latin typeface="Times New Roman" panose="020206030504050203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a:t>SciDB</a:t>
                                    </a:r>
                                    <a:r>
                                      <a:rPr lang="en-US" sz="1000" b="1">
                                        <a:effectLst/>
                                        <a:latin typeface="Times New Roman" panose="020206030504050203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a:t/>
                                    </a:r>
                                    <a:br>
                                      <a:rPr lang="en-US" sz="1000" b="1">
                                        <a:effectLst/>
                                        <a:latin typeface="Times New Roman" panose="020206030504050203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a:br>
                                    <a:r>
                                      <a:rPr lang="en-US" sz="1000" b="1">
                                        <a:effectLst/>
                                        <a:latin typeface="Times New Roman" panose="020206030504050203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a:t>(NA)</a:t>
                                    </a:r>
                                    <a:br>
                                      <a:rPr lang="en-US" sz="1000" b="1">
                                        <a:effectLst/>
                                        <a:latin typeface="Times New Roman" panose="020206030504050203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a:br>
                                    <a:r>
                                      <a:rPr lang="en-US" sz="1000" b="1">
                                        <a:effectLst/>
                                        <a:latin typeface="Times New Roman" panose="020206030504050203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a:t>Arrays, </a:t>
                                    </a:r>
                                    <a:r>
                                      <a:rPr lang="en-US" sz="800" b="1">
                                        <a:effectLst/>
                                        <a:latin typeface="Times New Roman" panose="020206030504050203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a:t>R,Python</a:t>
                                    </a:r>
                                    <a:endParaRPr lang="en-US" sz="1100">
                                      <a:effectLst/>
                                      <a:latin typeface="Times New Roman" panose="020206030504050203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208" name="Rectangle 207"/>
                                  <p:cNvSpPr/>
                                  <p:nvPr/>
                                </p:nvSpPr>
                                <p:spPr>
                                  <a:xfrm>
                                    <a:off x="1798371" y="102755"/>
                                    <a:ext cx="574358" cy="482491"/>
                                  </a:xfrm>
                                  <a:prstGeom prst="rect">
                                    <a:avLst/>
                                  </a:prstGeom>
                                  <a:solidFill>
                                    <a:sysClr val="window" lastClr="FFFFFF"/>
                                  </a:solidFill>
                                  <a:ln w="28575" cap="flat" cmpd="sng" algn="ctr">
                                    <a:solidFill>
                                      <a:schemeClr val="tx1"/>
                                    </a:solidFill>
                                    <a:prstDash val="solid"/>
                                  </a:ln>
                                  <a:effectLst/>
                                </p:spPr>
                                <p:txBody>
                                  <a:bodyPr rot="0" spcFirstLastPara="0" vert="horz" wrap="square" lIns="0" tIns="0" rIns="0" bIns="0" numCol="1" spcCol="0" rtlCol="0" fromWordArt="0" anchor="ctr" anchorCtr="0" forceAA="0" compatLnSpc="1">
                                    <a:prstTxWarp prst="textNoShape">
                                      <a:avLst/>
                                    </a:prstTxWarp>
                                    <a:noAutofit/>
                                  </a:bodyPr>
                                  <a:lstStyle/>
                                  <a:p>
                                    <a:pPr marL="0" marR="0" algn="ctr">
                                      <a:lnSpc>
                                        <a:spcPct val="110000"/>
                                      </a:lnSpc>
                                      <a:spcBef>
                                        <a:spcPts val="0"/>
                                      </a:spcBef>
                                      <a:spcAft>
                                        <a:spcPts val="0"/>
                                      </a:spcAft>
                                    </a:pPr>
                                    <a:r>
                                      <a:rPr lang="en-US" sz="1100" b="1">
                                        <a:effectLst/>
                                        <a:latin typeface="Times New Roman" panose="020206030504050203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a:t>Phoenix</a:t>
                                    </a:r>
                                    <a:r>
                                      <a:rPr lang="en-US" sz="1000" b="1">
                                        <a:effectLst/>
                                        <a:latin typeface="Times New Roman" panose="020206030504050203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a:t/>
                                    </a:r>
                                    <a:br>
                                      <a:rPr lang="en-US" sz="1000" b="1">
                                        <a:effectLst/>
                                        <a:latin typeface="Times New Roman" panose="020206030504050203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a:br>
                                    <a:r>
                                      <a:rPr lang="en-US" sz="1000" b="1">
                                        <a:effectLst/>
                                        <a:latin typeface="Times New Roman" panose="020206030504050203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a:t>(SQL on HBase)</a:t>
                                    </a:r>
                                    <a:endParaRPr lang="en-US" sz="1100">
                                      <a:effectLst/>
                                      <a:latin typeface="Times New Roman" panose="020206030504050203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209" name="Rectangle 208"/>
                                  <p:cNvSpPr/>
                                  <p:nvPr/>
                                </p:nvSpPr>
                                <p:spPr>
                                  <a:xfrm>
                                    <a:off x="-25716" y="87429"/>
                                    <a:ext cx="672993" cy="482490"/>
                                  </a:xfrm>
                                  <a:prstGeom prst="rect">
                                    <a:avLst/>
                                  </a:prstGeom>
                                  <a:ln w="28575">
                                    <a:solidFill>
                                      <a:schemeClr val="tx2"/>
                                    </a:solidFill>
                                  </a:ln>
                                </p:spPr>
                                <p:style>
                                  <a:lnRef idx="2">
                                    <a:schemeClr val="accent1"/>
                                  </a:lnRef>
                                  <a:fillRef idx="1">
                                    <a:schemeClr val="l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dk1"/>
                                  </a:fontRef>
                                </p:style>
                                <p:txBody>
                                  <a:bodyPr rot="0" spcFirstLastPara="0" vert="horz" wrap="square" lIns="0" tIns="0" rIns="0" bIns="0" numCol="1" spcCol="0" rtlCol="0" fromWordArt="0" anchor="ctr" anchorCtr="0" forceAA="0" compatLnSpc="1">
                                    <a:prstTxWarp prst="textNoShape">
                                      <a:avLst/>
                                    </a:prstTxWarp>
                                    <a:noAutofit/>
                                  </a:bodyPr>
                                  <a:lstStyle/>
                                  <a:p>
                                    <a:pPr marL="0" marR="0" algn="ctr">
                                      <a:lnSpc>
                                        <a:spcPct val="110000"/>
                                      </a:lnSpc>
                                      <a:spcBef>
                                        <a:spcPts val="0"/>
                                      </a:spcBef>
                                      <a:spcAft>
                                        <a:spcPts val="0"/>
                                      </a:spcAft>
                                    </a:pPr>
                                    <a:r>
                                      <a:rPr lang="en-US" sz="1100" b="1">
                                        <a:effectLst/>
                                        <a:latin typeface="Times New Roman" panose="020206030504050203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a:t>UIMA</a:t>
                                    </a:r>
                                    <a:br>
                                      <a:rPr lang="en-US" sz="1100" b="1">
                                        <a:effectLst/>
                                        <a:latin typeface="Times New Roman" panose="020206030504050203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a:br>
                                    <a:r>
                                      <a:rPr lang="en-US" sz="1100" b="1">
                                        <a:effectLst/>
                                        <a:latin typeface="Times New Roman" panose="020206030504050203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a:t>(Entities)</a:t>
                                    </a:r>
                                    <a:br>
                                      <a:rPr lang="en-US" sz="1100" b="1">
                                        <a:effectLst/>
                                        <a:latin typeface="Times New Roman" panose="020206030504050203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a:br>
                                    <a:r>
                                      <a:rPr lang="en-US" sz="1100" b="1">
                                        <a:effectLst/>
                                        <a:latin typeface="Times New Roman" panose="020206030504050203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a:t>(Watson)</a:t>
                                    </a:r>
                                    <a:endParaRPr lang="en-US" sz="1100">
                                      <a:effectLst/>
                                      <a:latin typeface="Times New Roman" panose="020206030504050203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210" name="Rectangle 209"/>
                                  <p:cNvSpPr/>
                                  <p:nvPr/>
                                </p:nvSpPr>
                                <p:spPr>
                                  <a:xfrm>
                                    <a:off x="647277" y="87428"/>
                                    <a:ext cx="562376" cy="482490"/>
                                  </a:xfrm>
                                  <a:prstGeom prst="rect">
                                    <a:avLst/>
                                  </a:prstGeom>
                                  <a:ln w="28575">
                                    <a:solidFill>
                                      <a:schemeClr val="tx2"/>
                                    </a:solidFill>
                                  </a:ln>
                                </p:spPr>
                                <p:style>
                                  <a:lnRef idx="2">
                                    <a:schemeClr val="accent1"/>
                                  </a:lnRef>
                                  <a:fillRef idx="1">
                                    <a:schemeClr val="l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dk1"/>
                                  </a:fontRef>
                                </p:style>
                                <p:txBody>
                                  <a:bodyPr rot="0" spcFirstLastPara="0" vert="horz" wrap="square" lIns="0" tIns="0" rIns="0" bIns="0" numCol="1" spcCol="0" rtlCol="0" fromWordArt="0" anchor="ctr" anchorCtr="0" forceAA="0" compatLnSpc="1">
                                    <a:prstTxWarp prst="textNoShape">
                                      <a:avLst/>
                                    </a:prstTxWarp>
                                    <a:noAutofit/>
                                  </a:bodyPr>
                                  <a:lstStyle/>
                                  <a:p>
                                    <a:pPr marL="0" marR="0" algn="ctr">
                                      <a:lnSpc>
                                        <a:spcPct val="110000"/>
                                      </a:lnSpc>
                                      <a:spcBef>
                                        <a:spcPts val="0"/>
                                      </a:spcBef>
                                      <a:spcAft>
                                        <a:spcPts val="0"/>
                                      </a:spcAft>
                                    </a:pPr>
                                    <a:r>
                                      <a:rPr lang="en-US" sz="1100" b="1">
                                        <a:effectLst/>
                                        <a:latin typeface="Times New Roman" panose="020206030504050203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a:t>Tika</a:t>
                                    </a:r>
                                    <a:br>
                                      <a:rPr lang="en-US" sz="1100" b="1">
                                        <a:effectLst/>
                                        <a:latin typeface="Times New Roman" panose="020206030504050203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a:br>
                                    <a:r>
                                      <a:rPr lang="en-US" sz="1000" b="1">
                                        <a:effectLst/>
                                        <a:latin typeface="Times New Roman" panose="020206030504050203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a:t>(Content)</a:t>
                                    </a:r>
                                    <a:endParaRPr lang="en-US" sz="1100">
                                      <a:effectLst/>
                                      <a:latin typeface="Times New Roman" panose="020206030504050203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endParaRPr>
                                  </a:p>
                                </p:txBody>
                              </p:sp>
                            </p:grpSp>
                            <p:sp>
                              <p:nvSpPr>
                                <p:cNvPr id="205" name="Text Box 236"/>
                                <p:cNvSpPr txBox="1"/>
                                <p:nvPr/>
                              </p:nvSpPr>
                              <p:spPr>
                                <a:xfrm>
                                  <a:off x="-25716" y="39169"/>
                                  <a:ext cx="1271270" cy="237013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C572A759-6A51-4108-AA02-DFA0A04FC94B}">
                                    <ma14:wrappingTextBox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arto="http://schemas.microsoft.com/office/word/2006/arto" xmlns:lc="http://schemas.openxmlformats.org/drawingml/2006/lockedCanvas"/>
                                  </a:ext>
                                </a:extLst>
                              </p:spPr>
                              <p:style>
                                <a:lnRef idx="0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dk1"/>
                                </a:fontRef>
                              </p:style>
                              <p:txBody>
                                <a:bodyPr rot="0" spcFirstLastPara="0" vert="horz" wrap="none" lIns="91440" tIns="45720" rIns="91440" bIns="45720" numCol="1" spcCol="0" rtlCol="0" fromWordArt="0" anchor="t" anchorCtr="0" forceAA="0" compatLnSpc="1">
                                  <a:prstTxWarp prst="textNoShape">
                                    <a:avLst/>
                                  </a:prstTxWarp>
                                  <a:noAutofit/>
                                </a:bodyPr>
                                <a:lstStyle/>
                                <a:p>
                                  <a:pPr marL="0" marR="0">
                                    <a:lnSpc>
                                      <a:spcPct val="11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</a:pPr>
                                  <a:r>
                                    <a:rPr lang="en-US" sz="1200" b="1">
                                      <a:effectLst/>
                                      <a:latin typeface="Times New Roman" panose="020206030504050203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a:t>Extraction Tools       </a:t>
                                  </a:r>
                                  <a:endParaRPr lang="en-US" sz="1100">
                                    <a:effectLst/>
                                    <a:latin typeface="Times New Roman" panose="020206030504050203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endParaRPr>
                                </a:p>
                              </p:txBody>
                            </p:sp>
                          </p:grpSp>
                          <p:grpSp>
                            <p:nvGrpSpPr>
                              <p:cNvPr id="197" name="Group 196"/>
                              <p:cNvGrpSpPr/>
                              <p:nvPr/>
                            </p:nvGrpSpPr>
                            <p:grpSpPr>
                              <a:xfrm>
                                <a:off x="3016640" y="43034"/>
                                <a:ext cx="2829185" cy="785580"/>
                                <a:chOff x="1225940" y="38868"/>
                                <a:chExt cx="2829185" cy="709440"/>
                              </a:xfrm>
                            </p:grpSpPr>
                            <p:sp>
                              <p:nvSpPr>
                                <p:cNvPr id="198" name="Rectangle 197"/>
                                <p:cNvSpPr/>
                                <p:nvPr/>
                              </p:nvSpPr>
                              <p:spPr>
                                <a:xfrm>
                                  <a:off x="2570154" y="267501"/>
                                  <a:ext cx="723900" cy="470699"/>
                                </a:xfrm>
                                <a:prstGeom prst="rect">
                                  <a:avLst/>
                                </a:prstGeom>
                                <a:ln w="28575">
                                  <a:solidFill>
                                    <a:schemeClr val="tx2"/>
                                  </a:solidFill>
                                </a:ln>
                              </p:spPr>
                              <p:style>
                                <a:lnRef idx="2">
                                  <a:schemeClr val="accent1"/>
                                </a:lnRef>
                                <a:fillRef idx="1">
                                  <a:schemeClr val="l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dk1"/>
                                </a:fontRef>
                              </p:style>
                              <p:txBody>
                                <a:bodyPr rot="0" spcFirstLastPara="0" vert="horz" wrap="square" lIns="0" tIns="0" rIns="0" bIns="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Autofit/>
                                </a:bodyPr>
                                <a:lstStyle/>
                                <a:p>
                                  <a:pPr marL="0" marR="0" algn="ctr">
                                    <a:lnSpc>
                                      <a:spcPct val="11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</a:pPr>
                                  <a:r>
                                    <a:rPr lang="en-US" sz="1100" b="1">
                                      <a:effectLst/>
                                      <a:latin typeface="Times New Roman" panose="020206030504050203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a:t>Cassandra</a:t>
                                  </a:r>
                                  <a:r>
                                    <a:rPr lang="en-US" sz="1000" b="1">
                                      <a:effectLst/>
                                      <a:latin typeface="Times New Roman" panose="020206030504050203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a:t/>
                                  </a:r>
                                  <a:br>
                                    <a:rPr lang="en-US" sz="1000" b="1">
                                      <a:effectLst/>
                                      <a:latin typeface="Times New Roman" panose="020206030504050203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a:br>
                                  <a:r>
                                    <a:rPr lang="en-US" sz="1000" b="1">
                                      <a:effectLst/>
                                      <a:latin typeface="Times New Roman" panose="020206030504050203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a:t>(DHT)</a:t>
                                  </a:r>
                                  <a:endParaRPr lang="en-US" sz="1100">
                                    <a:effectLst/>
                                    <a:latin typeface="Times New Roman" panose="020206030504050203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199" name="Text Box 98"/>
                                <p:cNvSpPr txBox="1"/>
                                <p:nvPr/>
                              </p:nvSpPr>
                              <p:spPr>
                                <a:xfrm>
                                  <a:off x="1225940" y="38868"/>
                                  <a:ext cx="1240155" cy="23097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C572A759-6A51-4108-AA02-DFA0A04FC94B}">
                                    <ma14:wrappingTextBox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arto="http://schemas.microsoft.com/office/word/2006/arto" xmlns:lc="http://schemas.openxmlformats.org/drawingml/2006/lockedCanvas"/>
                                  </a:ext>
                                </a:extLst>
                              </p:spPr>
                              <p:style>
                                <a:lnRef idx="0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dk1"/>
                                </a:fontRef>
                              </p:style>
                              <p:txBody>
                                <a:bodyPr rot="0" spcFirstLastPara="0" vert="horz" wrap="none" lIns="91440" tIns="45720" rIns="91440" bIns="45720" numCol="1" spcCol="0" rtlCol="0" fromWordArt="0" anchor="t" anchorCtr="0" forceAA="0" compatLnSpc="1">
                                  <a:prstTxWarp prst="textNoShape">
                                    <a:avLst/>
                                  </a:prstTxWarp>
                                  <a:noAutofit/>
                                </a:bodyPr>
                                <a:lstStyle/>
                                <a:p>
                                  <a:pPr marL="0" marR="0">
                                    <a:lnSpc>
                                      <a:spcPct val="11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</a:pPr>
                                  <a:r>
                                    <a:rPr lang="en-US" sz="1100" b="1">
                                      <a:effectLst/>
                                      <a:latin typeface="Times New Roman" panose="020206030504050203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a:t>NoSQL: </a:t>
                                  </a:r>
                                  <a:r>
                                    <a:rPr lang="en-US" sz="1200" b="1">
                                      <a:effectLst/>
                                      <a:latin typeface="Times New Roman" panose="020206030504050203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a:t>Column                     </a:t>
                                  </a:r>
                                  <a:endParaRPr lang="en-US" sz="1100">
                                    <a:effectLst/>
                                    <a:latin typeface="Times New Roman" panose="020206030504050203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200" name="Rectangle 199"/>
                                <p:cNvSpPr/>
                                <p:nvPr/>
                              </p:nvSpPr>
                              <p:spPr>
                                <a:xfrm>
                                  <a:off x="1226185" y="274486"/>
                                  <a:ext cx="612140" cy="473822"/>
                                </a:xfrm>
                                <a:prstGeom prst="rect">
                                  <a:avLst/>
                                </a:prstGeom>
                                <a:ln w="28575">
                                  <a:solidFill>
                                    <a:schemeClr val="tx2"/>
                                  </a:solidFill>
                                </a:ln>
                              </p:spPr>
                              <p:style>
                                <a:lnRef idx="2">
                                  <a:schemeClr val="accent1"/>
                                </a:lnRef>
                                <a:fillRef idx="1">
                                  <a:schemeClr val="l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dk1"/>
                                </a:fontRef>
                              </p:style>
                              <p:txBody>
                                <a:bodyPr rot="0" spcFirstLastPara="0" vert="horz" wrap="square" lIns="0" tIns="0" rIns="0" bIns="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Autofit/>
                                </a:bodyPr>
                                <a:lstStyle/>
                                <a:p>
                                  <a:pPr marL="0" marR="0" algn="ctr">
                                    <a:lnSpc>
                                      <a:spcPct val="11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</a:pPr>
                                  <a:r>
                                    <a:rPr lang="en-US" sz="1100" b="1">
                                      <a:effectLst/>
                                      <a:latin typeface="Times New Roman" panose="020206030504050203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a:t>HBase</a:t>
                                  </a:r>
                                  <a:r>
                                    <a:rPr lang="en-US" sz="1000" b="1">
                                      <a:effectLst/>
                                      <a:latin typeface="Times New Roman" panose="020206030504050203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a:t/>
                                  </a:r>
                                  <a:br>
                                    <a:rPr lang="en-US" sz="1000" b="1">
                                      <a:effectLst/>
                                      <a:latin typeface="Times New Roman" panose="020206030504050203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a:br>
                                  <a:r>
                                    <a:rPr lang="en-US" sz="1000" b="1">
                                      <a:effectLst/>
                                      <a:latin typeface="Times New Roman" panose="020206030504050203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a:t>(Data on</a:t>
                                  </a:r>
                                  <a:br>
                                    <a:rPr lang="en-US" sz="1000" b="1">
                                      <a:effectLst/>
                                      <a:latin typeface="Times New Roman" panose="020206030504050203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a:br>
                                  <a:r>
                                    <a:rPr lang="en-US" sz="1000" b="1">
                                      <a:effectLst/>
                                      <a:latin typeface="Times New Roman" panose="020206030504050203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a:t> HDFS)</a:t>
                                  </a:r>
                                  <a:endParaRPr lang="en-US" sz="1100">
                                    <a:effectLst/>
                                    <a:latin typeface="Times New Roman" panose="020206030504050203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201" name="Rectangle 200"/>
                                <p:cNvSpPr/>
                                <p:nvPr/>
                              </p:nvSpPr>
                              <p:spPr>
                                <a:xfrm>
                                  <a:off x="1838325" y="267197"/>
                                  <a:ext cx="726440" cy="470699"/>
                                </a:xfrm>
                                <a:prstGeom prst="rect">
                                  <a:avLst/>
                                </a:prstGeom>
                                <a:ln w="28575">
                                  <a:solidFill>
                                    <a:schemeClr val="tx2"/>
                                  </a:solidFill>
                                </a:ln>
                              </p:spPr>
                              <p:style>
                                <a:lnRef idx="2">
                                  <a:schemeClr val="accent1"/>
                                </a:lnRef>
                                <a:fillRef idx="1">
                                  <a:schemeClr val="l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dk1"/>
                                </a:fontRef>
                              </p:style>
                              <p:txBody>
                                <a:bodyPr rot="0" spcFirstLastPara="0" vert="horz" wrap="square" lIns="0" tIns="0" rIns="0" bIns="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Autofit/>
                                </a:bodyPr>
                                <a:lstStyle/>
                                <a:p>
                                  <a:pPr marL="0" marR="0" algn="ctr">
                                    <a:lnSpc>
                                      <a:spcPct val="11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</a:pPr>
                                  <a:r>
                                    <a:rPr lang="en-US" sz="1100" b="1">
                                      <a:effectLst/>
                                      <a:latin typeface="Times New Roman" panose="020206030504050203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a:t>Accumulo</a:t>
                                  </a:r>
                                  <a:r>
                                    <a:rPr lang="en-US" sz="1000" b="1">
                                      <a:effectLst/>
                                      <a:latin typeface="Times New Roman" panose="020206030504050203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a:t/>
                                  </a:r>
                                  <a:br>
                                    <a:rPr lang="en-US" sz="1000" b="1">
                                      <a:effectLst/>
                                      <a:latin typeface="Times New Roman" panose="020206030504050203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a:br>
                                  <a:r>
                                    <a:rPr lang="en-US" sz="1000" b="1">
                                      <a:effectLst/>
                                      <a:latin typeface="Times New Roman" panose="020206030504050203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a:t>(Data on </a:t>
                                  </a:r>
                                  <a:br>
                                    <a:rPr lang="en-US" sz="1000" b="1">
                                      <a:effectLst/>
                                      <a:latin typeface="Times New Roman" panose="020206030504050203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a:br>
                                  <a:r>
                                    <a:rPr lang="en-US" sz="1000" b="1">
                                      <a:effectLst/>
                                      <a:latin typeface="Times New Roman" panose="020206030504050203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a:t>HDFS)</a:t>
                                  </a:r>
                                  <a:endParaRPr lang="en-US" sz="1100">
                                    <a:effectLst/>
                                    <a:latin typeface="Times New Roman" panose="020206030504050203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202" name="Rectangle 201"/>
                                <p:cNvSpPr/>
                                <p:nvPr/>
                              </p:nvSpPr>
                              <p:spPr>
                                <a:xfrm>
                                  <a:off x="3299792" y="82698"/>
                                  <a:ext cx="755333" cy="655349"/>
                                </a:xfrm>
                                <a:prstGeom prst="rect">
                                  <a:avLst/>
                                </a:prstGeom>
                                <a:ln w="28575">
                                  <a:solidFill>
                                    <a:schemeClr val="tx2"/>
                                  </a:solidFill>
                                </a:ln>
                              </p:spPr>
                              <p:style>
                                <a:lnRef idx="2">
                                  <a:schemeClr val="accent1"/>
                                </a:lnRef>
                                <a:fillRef idx="1">
                                  <a:schemeClr val="l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dk1"/>
                                </a:fontRef>
                              </p:style>
                              <p:txBody>
                                <a:bodyPr rot="0" spcFirstLastPara="0" vert="horz" wrap="square" lIns="0" tIns="0" rIns="0" bIns="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Autofit/>
                                </a:bodyPr>
                                <a:lstStyle/>
                                <a:p>
                                  <a:pPr marL="0" marR="0" algn="ctr">
                                    <a:lnSpc>
                                      <a:spcPct val="11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</a:pPr>
                                  <a:r>
                                    <a:rPr lang="en-US" sz="1100" b="1">
                                      <a:effectLst/>
                                      <a:latin typeface="Times New Roman" panose="020206030504050203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a:t>Solandra</a:t>
                                  </a:r>
                                  <a:r>
                                    <a:rPr lang="en-US" sz="1000" b="1">
                                      <a:effectLst/>
                                      <a:latin typeface="Times New Roman" panose="020206030504050203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a:t/>
                                  </a:r>
                                  <a:br>
                                    <a:rPr lang="en-US" sz="1000" b="1">
                                      <a:effectLst/>
                                      <a:latin typeface="Times New Roman" panose="020206030504050203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a:br>
                                  <a:r>
                                    <a:rPr lang="en-US" sz="1000" b="1">
                                      <a:effectLst/>
                                      <a:latin typeface="Times New Roman" panose="020206030504050203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a:t>(Solr+</a:t>
                                  </a:r>
                                  <a:br>
                                    <a:rPr lang="en-US" sz="1000" b="1">
                                      <a:effectLst/>
                                      <a:latin typeface="Times New Roman" panose="020206030504050203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a:br>
                                  <a:r>
                                    <a:rPr lang="en-US" sz="1000" b="1">
                                      <a:effectLst/>
                                      <a:latin typeface="Times New Roman" panose="020206030504050203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a:t>Cassandra)</a:t>
                                  </a:r>
                                  <a:br>
                                    <a:rPr lang="en-US" sz="1000" b="1">
                                      <a:effectLst/>
                                      <a:latin typeface="Times New Roman" panose="020206030504050203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a:br>
                                  <a:r>
                                    <a:rPr lang="en-US" sz="1000" b="1">
                                      <a:effectLst/>
                                      <a:latin typeface="Times New Roman" panose="020206030504050203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a:t>+Document                  </a:t>
                                  </a:r>
                                  <a:r>
                                    <a:rPr lang="en-US" sz="900" b="1">
                                      <a:effectLst/>
                                      <a:latin typeface="Times New Roman" panose="020206030504050203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a:t>     </a:t>
                                  </a:r>
                                  <a:endParaRPr lang="en-US" sz="1100">
                                    <a:effectLst/>
                                    <a:latin typeface="Times New Roman" panose="020206030504050203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endParaRPr>
                                </a:p>
                              </p:txBody>
                            </p:sp>
                          </p:grpSp>
                        </p:grpSp>
                        <p:grpSp>
                          <p:nvGrpSpPr>
                            <p:cNvPr id="172" name="Group 171"/>
                            <p:cNvGrpSpPr/>
                            <p:nvPr/>
                          </p:nvGrpSpPr>
                          <p:grpSpPr>
                            <a:xfrm>
                              <a:off x="1197292" y="5106484"/>
                              <a:ext cx="5861050" cy="778379"/>
                              <a:chOff x="0" y="45851"/>
                              <a:chExt cx="5861050" cy="778379"/>
                            </a:xfrm>
                          </p:grpSpPr>
                          <p:sp>
                            <p:nvSpPr>
                              <p:cNvPr id="183" name="Rectangle 182"/>
                              <p:cNvSpPr/>
                              <p:nvPr/>
                            </p:nvSpPr>
                            <p:spPr>
                              <a:xfrm>
                                <a:off x="2933700" y="304800"/>
                                <a:ext cx="688340" cy="454025"/>
                              </a:xfrm>
                              <a:prstGeom prst="rect">
                                <a:avLst/>
                              </a:prstGeom>
                            </p:spPr>
                            <p:style>
                              <a:lnRef idx="2">
                                <a:schemeClr val="accent1"/>
                              </a:lnRef>
                              <a:fillRef idx="1">
                                <a:schemeClr val="l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dk1"/>
                              </a:fontRef>
                            </p:style>
                            <p:txBody>
                              <a:bodyPr rot="0" spcFirstLastPara="0" vert="horz" wrap="square" lIns="18288" tIns="45720" rIns="18288" bIns="45720" numCol="1" spcCol="0" rtlCol="0" fromWordArt="0" anchor="ctr" anchorCtr="0" forceAA="0" compatLnSpc="1">
                                <a:prstTxWarp prst="textNoShape">
                                  <a:avLst/>
                                </a:prstTxWarp>
                                <a:noAutofit/>
                              </a:bodyPr>
                              <a:lstStyle/>
                              <a:p>
                                <a:pPr marL="0" marR="0" algn="ctr">
                                  <a:lnSpc>
                                    <a:spcPct val="11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</a:pPr>
                                <a:r>
                                  <a:rPr lang="en-US" sz="1100" b="1" dirty="0">
                                    <a:effectLst/>
                                    <a:latin typeface="Times New Roman" panose="020206030504050203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a:t>Azure</a:t>
                                </a:r>
                                <a:br>
                                  <a:rPr lang="en-US" sz="1100" b="1" dirty="0">
                                    <a:effectLst/>
                                    <a:latin typeface="Times New Roman" panose="020206030504050203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a:br>
                                <a:r>
                                  <a:rPr lang="en-US" sz="1100" b="1" dirty="0" smtClean="0">
                                    <a:effectLst/>
                                    <a:latin typeface="Times New Roman" panose="020206030504050203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a:t>Table</a:t>
                                </a:r>
                                <a:endParaRPr lang="en-US" sz="1100" dirty="0">
                                  <a:effectLst/>
                                  <a:latin typeface="Times New Roman" panose="020206030504050203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184" name="Rectangle 183"/>
                              <p:cNvSpPr/>
                              <p:nvPr/>
                            </p:nvSpPr>
                            <p:spPr>
                              <a:xfrm>
                                <a:off x="0" y="57150"/>
                                <a:ext cx="5861050" cy="767080"/>
                              </a:xfrm>
                              <a:prstGeom prst="rect">
                                <a:avLst/>
                              </a:prstGeom>
                              <a:noFill/>
                              <a:ln w="28575">
                                <a:solidFill>
                                  <a:schemeClr val="accent4">
                                    <a:lumMod val="75000"/>
                                  </a:schemeClr>
                                </a:solidFill>
                              </a:ln>
                              <a:extLst>
                                <a:ext uri="{FAA26D3D-D897-4be2-8F04-BA451C77F1D7}">
                                  <ma14:placeholder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arto="http://schemas.microsoft.com/office/word/2006/arto" xmlns:lc="http://schemas.openxmlformats.org/drawingml/2006/lockedCanvas"/>
                                </a:ext>
                                <a:ext uri="{C572A759-6A51-4108-AA02-DFA0A04FC94B}">
                                  <ma14:wrappingTextBox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arto="http://schemas.microsoft.com/office/word/2006/arto" xmlns:lc="http://schemas.openxmlformats.org/drawingml/2006/lockedCanvas"/>
                                </a:ext>
                              </a:extLst>
                            </p:spPr>
                            <p:style>
                              <a:lnRef idx="1">
                                <a:schemeClr val="accent1"/>
                              </a:lnRef>
                              <a:fillRef idx="2">
                                <a:schemeClr val="accent1"/>
                              </a:fillRef>
                              <a:effectRef idx="1">
                                <a:schemeClr val="accent1"/>
                              </a:effectRef>
                              <a:fontRef idx="minor">
                                <a:schemeClr val="dk1"/>
                              </a:fontRef>
                            </p:style>
                            <p:txBody>
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<a:prstTxWarp prst="textNoShape">
                                  <a:avLst/>
                                </a:prstTxWarp>
                                <a:noAutofit/>
                              </a:bodyPr>
                              <a:lstStyle/>
                              <a:p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185" name="Text Box 118"/>
                              <p:cNvSpPr txBox="1"/>
                              <p:nvPr/>
                            </p:nvSpPr>
                            <p:spPr>
                              <a:xfrm>
                                <a:off x="76200" y="57149"/>
                                <a:ext cx="1431925" cy="391795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C572A759-6A51-4108-AA02-DFA0A04FC94B}">
                                  <ma14:wrappingTextBox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arto="http://schemas.microsoft.com/office/word/2006/arto" xmlns:lc="http://schemas.openxmlformats.org/drawingml/2006/lockedCanvas"/>
                                </a:ext>
                              </a:extLst>
                            </p:spPr>
                            <p:style>
                              <a:lnRef idx="0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dk1"/>
                              </a:fontRef>
                            </p:style>
                            <p:txBody>
                              <a:bodyPr rot="0" spcFirstLastPara="0" vert="horz" wrap="none" lIns="91440" tIns="45720" rIns="91440" bIns="45720" numCol="1" spcCol="0" rtlCol="0" fromWordArt="0" anchor="t" anchorCtr="0" forceAA="0" compatLnSpc="1">
                                <a:prstTxWarp prst="textNoShape">
                                  <a:avLst/>
                                </a:prstTxWarp>
                                <a:noAutofit/>
                              </a:bodyPr>
                              <a:lstStyle/>
                              <a:p>
                                <a:pPr marL="0" marR="0">
                                  <a:lnSpc>
                                    <a:spcPct val="11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</a:pPr>
                                <a:r>
                                  <a:rPr lang="en-US" sz="1200" b="1">
                                    <a:effectLst/>
                                    <a:latin typeface="Times New Roman" panose="020206030504050203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a:t>NoSQL: Document       </a:t>
                                </a:r>
                                <a:endParaRPr lang="en-US" sz="1100">
                                  <a:effectLst/>
                                  <a:latin typeface="Times New Roman" panose="020206030504050203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endParaRPr>
                              </a:p>
                            </p:txBody>
                          </p:sp>
                          <p:grpSp>
                            <p:nvGrpSpPr>
                              <p:cNvPr id="186" name="Group 185"/>
                              <p:cNvGrpSpPr/>
                              <p:nvPr/>
                            </p:nvGrpSpPr>
                            <p:grpSpPr>
                              <a:xfrm>
                                <a:off x="47625" y="295275"/>
                                <a:ext cx="2043672" cy="443865"/>
                                <a:chOff x="0" y="123782"/>
                                <a:chExt cx="2044104" cy="411300"/>
                              </a:xfrm>
                            </p:grpSpPr>
                            <p:sp>
                              <p:nvSpPr>
                                <p:cNvPr id="192" name="Rectangle 191"/>
                                <p:cNvSpPr/>
                                <p:nvPr/>
                              </p:nvSpPr>
                              <p:spPr>
                                <a:xfrm>
                                  <a:off x="0" y="123782"/>
                                  <a:ext cx="666648" cy="410210"/>
                                </a:xfrm>
                                <a:prstGeom prst="rect">
                                  <a:avLst/>
                                </a:prstGeom>
                              </p:spPr>
                              <p:style>
                                <a:lnRef idx="2">
                                  <a:schemeClr val="accent1"/>
                                </a:lnRef>
                                <a:fillRef idx="1">
                                  <a:schemeClr val="l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dk1"/>
                                </a:fontRef>
                              </p:style>
                              <p:txBody>
                                <a:bodyPr rot="0" spcFirstLastPara="0" vert="horz" wrap="square" lIns="18288" tIns="45720" rIns="18288" bIns="4572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Autofit/>
                                </a:bodyPr>
                                <a:lstStyle/>
                                <a:p>
                                  <a:pPr marL="0" marR="0" algn="ctr">
                                    <a:lnSpc>
                                      <a:spcPct val="11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</a:pPr>
                                  <a:r>
                                    <a:rPr lang="en-US" sz="1100" b="1">
                                      <a:effectLst/>
                                      <a:latin typeface="Times New Roman" panose="020206030504050203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a:t>MongoDB</a:t>
                                  </a:r>
                                  <a:br>
                                    <a:rPr lang="en-US" sz="1100" b="1">
                                      <a:effectLst/>
                                      <a:latin typeface="Times New Roman" panose="020206030504050203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a:br>
                                  <a:r>
                                    <a:rPr lang="en-US" sz="1000" b="1">
                                      <a:effectLst/>
                                      <a:latin typeface="Times New Roman" panose="020206030504050203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a:t> (NA)</a:t>
                                  </a:r>
                                  <a:endParaRPr lang="en-US" sz="1100">
                                    <a:effectLst/>
                                    <a:latin typeface="Times New Roman" panose="020206030504050203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endParaRPr>
                                </a:p>
                                <a:p>
                                  <a:pPr marL="0" marR="0" algn="ctr">
                                    <a:lnSpc>
                                      <a:spcPct val="11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</a:pPr>
                                  <a:r>
                                    <a:rPr lang="en-US" sz="1100">
                                      <a:effectLst/>
                                      <a:latin typeface="Times New Roman" panose="020206030504050203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a:t> 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193" name="Rectangle 192"/>
                                <p:cNvSpPr/>
                                <p:nvPr/>
                              </p:nvSpPr>
                              <p:spPr>
                                <a:xfrm>
                                  <a:off x="666468" y="124872"/>
                                  <a:ext cx="695895" cy="410210"/>
                                </a:xfrm>
                                <a:prstGeom prst="rect">
                                  <a:avLst/>
                                </a:prstGeom>
                                <a:ln w="28575">
                                  <a:solidFill>
                                    <a:schemeClr val="tx2"/>
                                  </a:solidFill>
                                </a:ln>
                              </p:spPr>
                              <p:style>
                                <a:lnRef idx="2">
                                  <a:schemeClr val="accent1"/>
                                </a:lnRef>
                                <a:fillRef idx="1">
                                  <a:schemeClr val="l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dk1"/>
                                </a:fontRef>
                              </p:style>
                              <p:txBody>
                                <a:bodyPr rot="0" spcFirstLastPara="0" vert="horz" wrap="square" lIns="0" tIns="0" rIns="0" bIns="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Autofit/>
                                </a:bodyPr>
                                <a:lstStyle/>
                                <a:p>
                                  <a:pPr marL="0" marR="0" algn="ctr">
                                    <a:lnSpc>
                                      <a:spcPct val="11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</a:pPr>
                                  <a:r>
                                    <a:rPr lang="en-US" sz="1100" b="1">
                                      <a:effectLst/>
                                      <a:latin typeface="Times New Roman" panose="020206030504050203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a:t>CouchDB</a:t>
                                  </a:r>
                                  <a:r>
                                    <a:rPr lang="en-US" sz="1000" b="1">
                                      <a:effectLst/>
                                      <a:latin typeface="Times New Roman" panose="020206030504050203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a:t> </a:t>
                                  </a:r>
                                  <a:endParaRPr lang="en-US" sz="1100">
                                    <a:effectLst/>
                                    <a:latin typeface="Times New Roman" panose="020206030504050203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endParaRPr>
                                </a:p>
                                <a:p>
                                  <a:pPr marL="0" marR="0" algn="ctr">
                                    <a:lnSpc>
                                      <a:spcPct val="11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</a:pPr>
                                  <a:r>
                                    <a:rPr lang="en-US" sz="1000" b="1">
                                      <a:effectLst/>
                                      <a:latin typeface="Times New Roman" panose="020206030504050203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a:t> </a:t>
                                  </a:r>
                                  <a:endParaRPr lang="en-US" sz="1100">
                                    <a:effectLst/>
                                    <a:latin typeface="Times New Roman" panose="020206030504050203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194" name="Rectangle 193"/>
                                <p:cNvSpPr/>
                                <p:nvPr/>
                              </p:nvSpPr>
                              <p:spPr>
                                <a:xfrm>
                                  <a:off x="1380901" y="132600"/>
                                  <a:ext cx="663203" cy="395964"/>
                                </a:xfrm>
                                <a:prstGeom prst="rect">
                                  <a:avLst/>
                                </a:prstGeom>
                                <a:solidFill>
                                  <a:sysClr val="window" lastClr="FFFFFF"/>
                                </a:solidFill>
                                <a:ln w="28575" cap="flat" cmpd="sng" algn="ctr">
                                  <a:solidFill>
                                    <a:schemeClr val="tx2"/>
                                  </a:solidFill>
                                  <a:prstDash val="solid"/>
                                </a:ln>
                                <a:effectLst/>
                              </p:spPr>
                              <p:txBody>
                                <a:bodyPr rot="0" spcFirstLastPara="0" vert="horz" wrap="square" lIns="0" tIns="0" rIns="0" bIns="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Autofit/>
                                </a:bodyPr>
                                <a:lstStyle/>
                                <a:p>
                                  <a:pPr marL="0" marR="0" algn="ctr">
                                    <a:lnSpc>
                                      <a:spcPct val="11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</a:pPr>
                                  <a:r>
                                    <a:rPr lang="en-US" sz="1100" b="1">
                                      <a:effectLst/>
                                      <a:latin typeface="Times New Roman" panose="020206030504050203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a:t>Lucene</a:t>
                                  </a:r>
                                  <a:br>
                                    <a:rPr lang="en-US" sz="1100" b="1">
                                      <a:effectLst/>
                                      <a:latin typeface="Times New Roman" panose="020206030504050203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a:br>
                                  <a:r>
                                    <a:rPr lang="en-US" sz="1100" b="1">
                                      <a:effectLst/>
                                      <a:latin typeface="Times New Roman" panose="020206030504050203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a:t>Solr</a:t>
                                  </a:r>
                                  <a:endParaRPr lang="en-US" sz="1100">
                                    <a:effectLst/>
                                    <a:latin typeface="Times New Roman" panose="020206030504050203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endParaRPr>
                                </a:p>
                              </p:txBody>
                            </p:sp>
                          </p:grpSp>
                          <p:sp>
                            <p:nvSpPr>
                              <p:cNvPr id="187" name="Rectangle 186"/>
                              <p:cNvSpPr/>
                              <p:nvPr/>
                            </p:nvSpPr>
                            <p:spPr>
                              <a:xfrm>
                                <a:off x="4295775" y="304800"/>
                                <a:ext cx="723900" cy="454025"/>
                              </a:xfrm>
                              <a:prstGeom prst="rect">
                                <a:avLst/>
                              </a:prstGeom>
                            </p:spPr>
                            <p:style>
                              <a:lnRef idx="2">
                                <a:schemeClr val="accent1"/>
                              </a:lnRef>
                              <a:fillRef idx="1">
                                <a:schemeClr val="l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dk1"/>
                              </a:fontRef>
                            </p:style>
                            <p:txBody>
                              <a:bodyPr rot="0" spcFirstLastPara="0" vert="horz" wrap="square" lIns="18288" tIns="45720" rIns="18288" bIns="45720" numCol="1" spcCol="0" rtlCol="0" fromWordArt="0" anchor="ctr" anchorCtr="0" forceAA="0" compatLnSpc="1">
                                <a:prstTxWarp prst="textNoShape">
                                  <a:avLst/>
                                </a:prstTxWarp>
                                <a:noAutofit/>
                              </a:bodyPr>
                              <a:lstStyle/>
                              <a:p>
                                <a:pPr marL="0" marR="0" algn="ctr">
                                  <a:lnSpc>
                                    <a:spcPct val="11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</a:pPr>
                                <a:r>
                                  <a:rPr lang="en-US" sz="1100" b="1">
                                    <a:effectLst/>
                                    <a:latin typeface="Times New Roman" panose="020206030504050203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a:t>Riak</a:t>
                                </a:r>
                                <a:br>
                                  <a:rPr lang="en-US" sz="1100" b="1">
                                    <a:effectLst/>
                                    <a:latin typeface="Times New Roman" panose="020206030504050203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a:br>
                                <a:r>
                                  <a:rPr lang="en-US" sz="1100" b="1">
                                    <a:effectLst/>
                                    <a:latin typeface="Times New Roman" panose="020206030504050203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a:t>~Dynamo</a:t>
                                </a:r>
                                <a:endParaRPr lang="en-US" sz="1100">
                                  <a:effectLst/>
                                  <a:latin typeface="Times New Roman" panose="020206030504050203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188" name="Text Box 125"/>
                              <p:cNvSpPr txBox="1"/>
                              <p:nvPr/>
                            </p:nvSpPr>
                            <p:spPr>
                              <a:xfrm>
                                <a:off x="2390775" y="45851"/>
                                <a:ext cx="1955165" cy="284480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C572A759-6A51-4108-AA02-DFA0A04FC94B}">
                                  <ma14:wrappingTextBox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arto="http://schemas.microsoft.com/office/word/2006/arto" xmlns:lc="http://schemas.openxmlformats.org/drawingml/2006/lockedCanvas"/>
                                </a:ext>
                              </a:extLst>
                            </p:spPr>
                            <p:style>
                              <a:lnRef idx="0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dk1"/>
                              </a:fontRef>
                            </p:style>
                            <p:txBody>
                              <a:bodyPr rot="0" spcFirstLastPara="0" vert="horz" wrap="none" lIns="91440" tIns="45720" rIns="91440" bIns="45720" numCol="1" spcCol="0" rtlCol="0" fromWordArt="0" anchor="t" anchorCtr="0" forceAA="0" compatLnSpc="1">
                                <a:prstTxWarp prst="textNoShape">
                                  <a:avLst/>
                                </a:prstTxWarp>
                                <a:noAutofit/>
                              </a:bodyPr>
                              <a:lstStyle/>
                              <a:p>
                                <a:pPr marL="0" marR="0">
                                  <a:lnSpc>
                                    <a:spcPct val="11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</a:pPr>
                                <a:r>
                                  <a:rPr lang="en-US" sz="1100" b="1">
                                    <a:effectLst/>
                                    <a:latin typeface="Times New Roman" panose="020206030504050203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a:t>NoSQL: </a:t>
                                </a:r>
                                <a:r>
                                  <a:rPr lang="en-US" sz="1200" b="1">
                                    <a:effectLst/>
                                    <a:latin typeface="Times New Roman" panose="020206030504050203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a:t>Key Value (all NA)</a:t>
                                </a:r>
                                <a:r>
                                  <a:rPr lang="en-US" sz="1100" b="1">
                                    <a:effectLst/>
                                    <a:latin typeface="Times New Roman" panose="020206030504050203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a:t>     </a:t>
                                </a:r>
                                <a:endParaRPr lang="en-US" sz="1100">
                                  <a:effectLst/>
                                  <a:latin typeface="Times New Roman" panose="020206030504050203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189" name="Rectangle 188"/>
                              <p:cNvSpPr/>
                              <p:nvPr/>
                            </p:nvSpPr>
                            <p:spPr>
                              <a:xfrm>
                                <a:off x="3619500" y="295275"/>
                                <a:ext cx="659765" cy="454025"/>
                              </a:xfrm>
                              <a:prstGeom prst="rect">
                                <a:avLst/>
                              </a:prstGeom>
                            </p:spPr>
                            <p:style>
                              <a:lnRef idx="2">
                                <a:schemeClr val="accent1"/>
                              </a:lnRef>
                              <a:fillRef idx="1">
                                <a:schemeClr val="l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dk1"/>
                              </a:fontRef>
                            </p:style>
                            <p:txBody>
                              <a:bodyPr rot="0" spcFirstLastPara="0" vert="horz" wrap="square" lIns="18288" tIns="45720" rIns="18288" bIns="45720" numCol="1" spcCol="0" rtlCol="0" fromWordArt="0" anchor="ctr" anchorCtr="0" forceAA="0" compatLnSpc="1">
                                <a:prstTxWarp prst="textNoShape">
                                  <a:avLst/>
                                </a:prstTxWarp>
                                <a:noAutofit/>
                              </a:bodyPr>
                              <a:lstStyle/>
                              <a:p>
                                <a:pPr marL="0" marR="0" algn="ctr">
                                  <a:lnSpc>
                                    <a:spcPct val="11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</a:pPr>
                                <a:r>
                                  <a:rPr lang="en-US" sz="1100" b="1">
                                    <a:effectLst/>
                                    <a:latin typeface="Times New Roman" panose="020206030504050203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a:t>Dynamo</a:t>
                                </a:r>
                                <a:br>
                                  <a:rPr lang="en-US" sz="1100" b="1">
                                    <a:effectLst/>
                                    <a:latin typeface="Times New Roman" panose="020206030504050203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a:br>
                                <a:r>
                                  <a:rPr lang="en-US" sz="1100" b="1">
                                    <a:effectLst/>
                                    <a:latin typeface="Times New Roman" panose="020206030504050203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a:t>Amazon</a:t>
                                </a:r>
                                <a:endParaRPr lang="en-US" sz="1100">
                                  <a:effectLst/>
                                  <a:latin typeface="Times New Roman" panose="020206030504050203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190" name="Rectangle 189"/>
                              <p:cNvSpPr/>
                              <p:nvPr/>
                            </p:nvSpPr>
                            <p:spPr>
                              <a:xfrm>
                                <a:off x="5000625" y="304800"/>
                                <a:ext cx="759460" cy="454025"/>
                              </a:xfrm>
                              <a:prstGeom prst="rect">
                                <a:avLst/>
                              </a:prstGeom>
                            </p:spPr>
                            <p:style>
                              <a:lnRef idx="2">
                                <a:schemeClr val="accent1"/>
                              </a:lnRef>
                              <a:fillRef idx="1">
                                <a:schemeClr val="l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dk1"/>
                              </a:fontRef>
                            </p:style>
                            <p:txBody>
                              <a:bodyPr rot="0" spcFirstLastPara="0" vert="horz" wrap="square" lIns="18288" tIns="45720" rIns="18288" bIns="45720" numCol="1" spcCol="0" rtlCol="0" fromWordArt="0" anchor="ctr" anchorCtr="0" forceAA="0" compatLnSpc="1">
                                <a:prstTxWarp prst="textNoShape">
                                  <a:avLst/>
                                </a:prstTxWarp>
                                <a:noAutofit/>
                              </a:bodyPr>
                              <a:lstStyle/>
                              <a:p>
                                <a:pPr marL="0" marR="0" algn="ctr">
                                  <a:lnSpc>
                                    <a:spcPct val="11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</a:pPr>
                                <a:r>
                                  <a:rPr lang="en-US" sz="1100" b="1">
                                    <a:effectLst/>
                                    <a:latin typeface="Times New Roman" panose="020206030504050203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a:t>Voldemort</a:t>
                                </a:r>
                                <a:br>
                                  <a:rPr lang="en-US" sz="1100" b="1">
                                    <a:effectLst/>
                                    <a:latin typeface="Times New Roman" panose="020206030504050203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a:br>
                                <a:r>
                                  <a:rPr lang="en-US" sz="1100" b="1">
                                    <a:effectLst/>
                                    <a:latin typeface="Times New Roman" panose="020206030504050203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a:t>~Dynamo</a:t>
                                </a:r>
                                <a:endParaRPr lang="en-US" sz="1100">
                                  <a:effectLst/>
                                  <a:latin typeface="Times New Roman" panose="020206030504050203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191" name="Rectangle 190"/>
                              <p:cNvSpPr/>
                              <p:nvPr/>
                            </p:nvSpPr>
                            <p:spPr>
                              <a:xfrm>
                                <a:off x="2276475" y="304800"/>
                                <a:ext cx="659765" cy="454025"/>
                              </a:xfrm>
                              <a:prstGeom prst="rect">
                                <a:avLst/>
                              </a:prstGeom>
                            </p:spPr>
                            <p:style>
                              <a:lnRef idx="2">
                                <a:schemeClr val="accent1"/>
                              </a:lnRef>
                              <a:fillRef idx="1">
                                <a:schemeClr val="l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dk1"/>
                              </a:fontRef>
                            </p:style>
                            <p:txBody>
                              <a:bodyPr rot="0" spcFirstLastPara="0" vert="horz" wrap="square" lIns="0" tIns="0" rIns="0" bIns="0" numCol="1" spcCol="0" rtlCol="0" fromWordArt="0" anchor="ctr" anchorCtr="0" forceAA="0" compatLnSpc="1">
                                <a:prstTxWarp prst="textNoShape">
                                  <a:avLst/>
                                </a:prstTxWarp>
                                <a:noAutofit/>
                              </a:bodyPr>
                              <a:lstStyle/>
                              <a:p>
                                <a:pPr marL="0" marR="0" algn="ctr">
                                  <a:lnSpc>
                                    <a:spcPct val="11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</a:pPr>
                                <a:r>
                                  <a:rPr lang="en-US" sz="1100" b="1">
                                    <a:effectLst/>
                                    <a:latin typeface="Times New Roman" panose="020206030504050203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a:t>Berkeley</a:t>
                                </a:r>
                                <a:br>
                                  <a:rPr lang="en-US" sz="1100" b="1">
                                    <a:effectLst/>
                                    <a:latin typeface="Times New Roman" panose="020206030504050203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a:br>
                                <a:r>
                                  <a:rPr lang="en-US" sz="1100" b="1">
                                    <a:effectLst/>
                                    <a:latin typeface="Times New Roman" panose="020206030504050203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a:t>DB</a:t>
                                </a:r>
                                <a:endParaRPr lang="en-US" sz="1100">
                                  <a:effectLst/>
                                  <a:latin typeface="Times New Roman" panose="020206030504050203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endParaRPr>
                              </a:p>
                            </p:txBody>
                          </p:sp>
                        </p:grpSp>
                        <p:grpSp>
                          <p:nvGrpSpPr>
                            <p:cNvPr id="173" name="Group 172"/>
                            <p:cNvGrpSpPr/>
                            <p:nvPr/>
                          </p:nvGrpSpPr>
                          <p:grpSpPr>
                            <a:xfrm>
                              <a:off x="1163591" y="5905501"/>
                              <a:ext cx="4958777" cy="782551"/>
                              <a:chOff x="-33701" y="44768"/>
                              <a:chExt cx="4958777" cy="782551"/>
                            </a:xfrm>
                          </p:grpSpPr>
                          <p:sp>
                            <p:nvSpPr>
                              <p:cNvPr id="175" name="Rectangle 174"/>
                              <p:cNvSpPr/>
                              <p:nvPr/>
                            </p:nvSpPr>
                            <p:spPr>
                              <a:xfrm>
                                <a:off x="2684" y="317431"/>
                                <a:ext cx="904875" cy="509888"/>
                              </a:xfrm>
                              <a:prstGeom prst="rect">
                                <a:avLst/>
                              </a:prstGeom>
                            </p:spPr>
                            <p:style>
                              <a:lnRef idx="2">
                                <a:schemeClr val="accent1"/>
                              </a:lnRef>
                              <a:fillRef idx="1">
                                <a:schemeClr val="l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dk1"/>
                              </a:fontRef>
                            </p:style>
                            <p:txBody>
                              <a:bodyPr rot="0" spcFirstLastPara="0" vert="horz" wrap="square" lIns="0" tIns="0" rIns="0" bIns="0" numCol="1" spcCol="0" rtlCol="0" fromWordArt="0" anchor="ctr" anchorCtr="0" forceAA="0" compatLnSpc="1">
                                <a:prstTxWarp prst="textNoShape">
                                  <a:avLst/>
                                </a:prstTxWarp>
                                <a:noAutofit/>
                              </a:bodyPr>
                              <a:lstStyle/>
                              <a:p>
                                <a:pPr marL="0" marR="0" algn="ctr">
                                  <a:lnSpc>
                                    <a:spcPct val="11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</a:pPr>
                                <a:r>
                                  <a:rPr lang="en-US" sz="1100" b="1">
                                    <a:effectLst/>
                                    <a:latin typeface="Times New Roman" panose="020206030504050203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a:t>Neo4J</a:t>
                                </a:r>
                                <a:br>
                                  <a:rPr lang="en-US" sz="1100" b="1">
                                    <a:effectLst/>
                                    <a:latin typeface="Times New Roman" panose="020206030504050203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a:br>
                                <a:r>
                                  <a:rPr lang="en-US" sz="1000" b="1">
                                    <a:effectLst/>
                                    <a:latin typeface="Times New Roman" panose="020206030504050203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a:t> Java Gnu </a:t>
                                </a:r>
                                <a:br>
                                  <a:rPr lang="en-US" sz="1000" b="1">
                                    <a:effectLst/>
                                    <a:latin typeface="Times New Roman" panose="020206030504050203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a:br>
                                <a:r>
                                  <a:rPr lang="en-US" sz="1000" b="1">
                                    <a:effectLst/>
                                    <a:latin typeface="Times New Roman" panose="020206030504050203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a:t>(NA)</a:t>
                                </a:r>
                                <a:endParaRPr lang="en-US" sz="1100">
                                  <a:effectLst/>
                                  <a:latin typeface="Times New Roman" panose="020206030504050203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176" name="Text Box 134"/>
                              <p:cNvSpPr txBox="1"/>
                              <p:nvPr/>
                            </p:nvSpPr>
                            <p:spPr>
                              <a:xfrm>
                                <a:off x="-33701" y="44768"/>
                                <a:ext cx="1758315" cy="268761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C572A759-6A51-4108-AA02-DFA0A04FC94B}">
                                  <ma14:wrappingTextBox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arto="http://schemas.microsoft.com/office/word/2006/arto" xmlns:lc="http://schemas.openxmlformats.org/drawingml/2006/lockedCanvas"/>
                                </a:ext>
                              </a:extLst>
                            </p:spPr>
                            <p:style>
                              <a:lnRef idx="0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dk1"/>
                              </a:fontRef>
                            </p:style>
                            <p:txBody>
                              <a:bodyPr rot="0" spcFirstLastPara="0" vert="horz" wrap="none" lIns="91440" tIns="45720" rIns="91440" bIns="45720" numCol="1" spcCol="0" rtlCol="0" fromWordArt="0" anchor="t" anchorCtr="0" forceAA="0" compatLnSpc="1">
                                <a:prstTxWarp prst="textNoShape">
                                  <a:avLst/>
                                </a:prstTxWarp>
                                <a:noAutofit/>
                              </a:bodyPr>
                              <a:lstStyle/>
                              <a:p>
                                <a:pPr marL="0" marR="0">
                                  <a:lnSpc>
                                    <a:spcPct val="11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</a:pPr>
                                <a:r>
                                  <a:rPr lang="en-US" sz="1200" b="1" dirty="0" err="1">
                                    <a:effectLst/>
                                    <a:latin typeface="Times New Roman" panose="020206030504050203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a:t>NoSQL</a:t>
                                </a:r>
                                <a:r>
                                  <a:rPr lang="en-US" sz="1200" b="1" dirty="0">
                                    <a:effectLst/>
                                    <a:latin typeface="Times New Roman" panose="020206030504050203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a:t>: General Graph       </a:t>
                                </a:r>
                                <a:endParaRPr lang="en-US" sz="1100" dirty="0">
                                  <a:effectLst/>
                                  <a:latin typeface="Times New Roman" panose="020206030504050203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177" name="Rectangle 176"/>
                              <p:cNvSpPr/>
                              <p:nvPr/>
                            </p:nvSpPr>
                            <p:spPr>
                              <a:xfrm>
                                <a:off x="4058301" y="329567"/>
                                <a:ext cx="866775" cy="455099"/>
                              </a:xfrm>
                              <a:prstGeom prst="rect">
                                <a:avLst/>
                              </a:prstGeom>
                            </p:spPr>
                            <p:style>
                              <a:lnRef idx="2">
                                <a:schemeClr val="accent1"/>
                              </a:lnRef>
                              <a:fillRef idx="1">
                                <a:schemeClr val="l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dk1"/>
                              </a:fontRef>
                            </p:style>
                            <p:txBody>
                              <a:bodyPr rot="0" spcFirstLastPara="0" vert="horz" wrap="square" lIns="18288" tIns="45720" rIns="18288" bIns="45720" numCol="1" spcCol="0" rtlCol="0" fromWordArt="0" anchor="ctr" anchorCtr="0" forceAA="0" compatLnSpc="1">
                                <a:prstTxWarp prst="textNoShape">
                                  <a:avLst/>
                                </a:prstTxWarp>
                                <a:noAutofit/>
                              </a:bodyPr>
                              <a:lstStyle/>
                              <a:p>
                                <a:pPr marL="0" marR="0" algn="ctr">
                                  <a:lnSpc>
                                    <a:spcPct val="11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</a:pPr>
                                <a:r>
                                  <a:rPr lang="en-US" sz="1100" b="1">
                                    <a:effectLst/>
                                    <a:latin typeface="Times New Roman" panose="020206030504050203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a:t>RYA RDF on</a:t>
                                </a:r>
                                <a:br>
                                  <a:rPr lang="en-US" sz="1100" b="1">
                                    <a:effectLst/>
                                    <a:latin typeface="Times New Roman" panose="020206030504050203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a:br>
                                <a:r>
                                  <a:rPr lang="en-US" sz="1100" b="1">
                                    <a:effectLst/>
                                    <a:latin typeface="Times New Roman" panose="020206030504050203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a:t>Accumulo</a:t>
                                </a:r>
                                <a:endParaRPr lang="en-US" sz="1100">
                                  <a:effectLst/>
                                  <a:latin typeface="Times New Roman" panose="020206030504050203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178" name="Text Box 140"/>
                              <p:cNvSpPr txBox="1"/>
                              <p:nvPr/>
                            </p:nvSpPr>
                            <p:spPr>
                              <a:xfrm>
                                <a:off x="1816023" y="67543"/>
                                <a:ext cx="2742565" cy="284437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C572A759-6A51-4108-AA02-DFA0A04FC94B}">
                                  <ma14:wrappingTextBox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arto="http://schemas.microsoft.com/office/word/2006/arto" xmlns:lc="http://schemas.openxmlformats.org/drawingml/2006/lockedCanvas"/>
                                </a:ext>
                              </a:extLst>
                            </p:spPr>
                            <p:style>
                              <a:lnRef idx="0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dk1"/>
                              </a:fontRef>
                            </p:style>
                            <p:txBody>
                              <a:bodyPr rot="0" spcFirstLastPara="0" vert="horz" wrap="none" lIns="91440" tIns="45720" rIns="91440" bIns="45720" numCol="1" spcCol="0" rtlCol="0" fromWordArt="0" anchor="t" anchorCtr="0" forceAA="0" compatLnSpc="1">
                                <a:prstTxWarp prst="textNoShape">
                                  <a:avLst/>
                                </a:prstTxWarp>
                                <a:noAutofit/>
                              </a:bodyPr>
                              <a:lstStyle/>
                              <a:p>
                                <a:pPr marL="0" marR="0">
                                  <a:lnSpc>
                                    <a:spcPct val="11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</a:pPr>
                                <a:r>
                                  <a:rPr lang="en-US" sz="1100" b="1">
                                    <a:effectLst/>
                                    <a:latin typeface="Times New Roman" panose="020206030504050203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a:t>NoSQL: </a:t>
                                </a:r>
                                <a:r>
                                  <a:rPr lang="en-US" sz="1200" b="1">
                                    <a:effectLst/>
                                    <a:latin typeface="Times New Roman" panose="020206030504050203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a:t>TripleStore    RDF     SparkQL </a:t>
                                </a:r>
                                <a:endParaRPr lang="en-US" sz="1100">
                                  <a:effectLst/>
                                  <a:latin typeface="Times New Roman" panose="020206030504050203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179" name="Rectangle 178"/>
                              <p:cNvSpPr/>
                              <p:nvPr/>
                            </p:nvSpPr>
                            <p:spPr>
                              <a:xfrm>
                                <a:off x="3121140" y="329196"/>
                                <a:ext cx="905510" cy="455099"/>
                              </a:xfrm>
                              <a:prstGeom prst="rect">
                                <a:avLst/>
                              </a:prstGeom>
                            </p:spPr>
                            <p:style>
                              <a:lnRef idx="2">
                                <a:schemeClr val="accent1"/>
                              </a:lnRef>
                              <a:fillRef idx="1">
                                <a:schemeClr val="l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dk1"/>
                              </a:fontRef>
                            </p:style>
                            <p:txBody>
                              <a:bodyPr rot="0" spcFirstLastPara="0" vert="horz" wrap="square" lIns="18288" tIns="45720" rIns="18288" bIns="45720" numCol="1" spcCol="0" rtlCol="0" fromWordArt="0" anchor="ctr" anchorCtr="0" forceAA="0" compatLnSpc="1">
                                <a:prstTxWarp prst="textNoShape">
                                  <a:avLst/>
                                </a:prstTxWarp>
                                <a:noAutofit/>
                              </a:bodyPr>
                              <a:lstStyle/>
                              <a:p>
                                <a:pPr marL="0" marR="0" algn="ctr">
                                  <a:lnSpc>
                                    <a:spcPct val="11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</a:pPr>
                                <a:r>
                                  <a:rPr lang="en-US" sz="1100" b="1">
                                    <a:effectLst/>
                                    <a:latin typeface="Times New Roman" panose="020206030504050203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a:t>AllegroGraph</a:t>
                                </a:r>
                                <a:br>
                                  <a:rPr lang="en-US" sz="1100" b="1">
                                    <a:effectLst/>
                                    <a:latin typeface="Times New Roman" panose="020206030504050203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a:br>
                                <a:r>
                                  <a:rPr lang="en-US" sz="1100" b="1">
                                    <a:effectLst/>
                                    <a:latin typeface="Times New Roman" panose="020206030504050203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a:t>Commercial</a:t>
                                </a:r>
                                <a:endParaRPr lang="en-US" sz="1100">
                                  <a:effectLst/>
                                  <a:latin typeface="Times New Roman" panose="020206030504050203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180" name="Rectangle 179"/>
                              <p:cNvSpPr/>
                              <p:nvPr/>
                            </p:nvSpPr>
                            <p:spPr>
                              <a:xfrm>
                                <a:off x="2462191" y="329169"/>
                                <a:ext cx="659765" cy="455099"/>
                              </a:xfrm>
                              <a:prstGeom prst="rect">
                                <a:avLst/>
                              </a:prstGeom>
                            </p:spPr>
                            <p:style>
                              <a:lnRef idx="2">
                                <a:schemeClr val="accent1"/>
                              </a:lnRef>
                              <a:fillRef idx="1">
                                <a:schemeClr val="l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dk1"/>
                              </a:fontRef>
                            </p:style>
                            <p:txBody>
                              <a:bodyPr rot="0" spcFirstLastPara="0" vert="horz" wrap="square" lIns="18288" tIns="45720" rIns="18288" bIns="45720" numCol="1" spcCol="0" rtlCol="0" fromWordArt="0" anchor="ctr" anchorCtr="0" forceAA="0" compatLnSpc="1">
                                <a:prstTxWarp prst="textNoShape">
                                  <a:avLst/>
                                </a:prstTxWarp>
                                <a:noAutofit/>
                              </a:bodyPr>
                              <a:lstStyle/>
                              <a:p>
                                <a:pPr marL="0" marR="0" algn="ctr">
                                  <a:lnSpc>
                                    <a:spcPct val="11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</a:pPr>
                                <a:r>
                                  <a:rPr lang="en-US" sz="1100" b="1">
                                    <a:effectLst/>
                                    <a:latin typeface="Times New Roman" panose="020206030504050203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a:t>Sesame (NA)</a:t>
                                </a:r>
                                <a:endParaRPr lang="en-US" sz="1100">
                                  <a:effectLst/>
                                  <a:latin typeface="Times New Roman" panose="020206030504050203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181" name="Rectangle 180"/>
                              <p:cNvSpPr/>
                              <p:nvPr/>
                            </p:nvSpPr>
                            <p:spPr>
                              <a:xfrm>
                                <a:off x="930274" y="313728"/>
                                <a:ext cx="796609" cy="484685"/>
                              </a:xfrm>
                              <a:prstGeom prst="rect">
                                <a:avLst/>
                              </a:prstGeom>
                            </p:spPr>
                            <p:style>
                              <a:lnRef idx="2">
                                <a:schemeClr val="accent1"/>
                              </a:lnRef>
                              <a:fillRef idx="1">
                                <a:schemeClr val="l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dk1"/>
                              </a:fontRef>
                            </p:style>
                            <p:txBody>
                              <a:bodyPr rot="0" spcFirstLastPara="0" vert="horz" wrap="square" lIns="0" tIns="0" rIns="0" bIns="0" numCol="1" spcCol="0" rtlCol="0" fromWordArt="0" anchor="ctr" anchorCtr="0" forceAA="0" compatLnSpc="1">
                                <a:prstTxWarp prst="textNoShape">
                                  <a:avLst/>
                                </a:prstTxWarp>
                                <a:noAutofit/>
                              </a:bodyPr>
                              <a:lstStyle/>
                              <a:p>
                                <a:pPr marL="0" marR="0" algn="ctr">
                                  <a:lnSpc>
                                    <a:spcPct val="11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</a:pPr>
                                <a:r>
                                  <a:rPr lang="en-US" sz="1100" b="1">
                                    <a:effectLst/>
                                    <a:latin typeface="Times New Roman" panose="020206030504050203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a:t>Yarcdata</a:t>
                                </a:r>
                                <a:br>
                                  <a:rPr lang="en-US" sz="1100" b="1">
                                    <a:effectLst/>
                                    <a:latin typeface="Times New Roman" panose="020206030504050203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a:br>
                                <a:r>
                                  <a:rPr lang="en-US" sz="1000" b="1">
                                    <a:effectLst/>
                                    <a:latin typeface="Times New Roman" panose="020206030504050203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a:t> Commercial</a:t>
                                </a:r>
                                <a:br>
                                  <a:rPr lang="en-US" sz="1000" b="1">
                                    <a:effectLst/>
                                    <a:latin typeface="Times New Roman" panose="020206030504050203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a:br>
                                <a:r>
                                  <a:rPr lang="en-US" sz="1000" b="1">
                                    <a:effectLst/>
                                    <a:latin typeface="Times New Roman" panose="020206030504050203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a:t> (NA)</a:t>
                                </a:r>
                                <a:endParaRPr lang="en-US" sz="1100">
                                  <a:effectLst/>
                                  <a:latin typeface="Times New Roman" panose="020206030504050203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182" name="Rectangle 181"/>
                              <p:cNvSpPr/>
                              <p:nvPr/>
                            </p:nvSpPr>
                            <p:spPr>
                              <a:xfrm>
                                <a:off x="1770534" y="329439"/>
                                <a:ext cx="662940" cy="455099"/>
                              </a:xfrm>
                              <a:prstGeom prst="rect">
                                <a:avLst/>
                              </a:prstGeom>
                              <a:solidFill>
                                <a:sysClr val="window" lastClr="FFFFFF"/>
                              </a:solidFill>
                              <a:ln w="28575" cap="flat" cmpd="sng" algn="ctr">
                                <a:solidFill>
                                  <a:schemeClr val="tx2"/>
                                </a:solidFill>
                                <a:prstDash val="solid"/>
                              </a:ln>
                              <a:effectLst/>
                            </p:spPr>
                            <p:txBody>
                              <a:bodyPr rot="0" spcFirstLastPara="0" vert="horz" wrap="square" lIns="0" tIns="0" rIns="0" bIns="0" numCol="1" spcCol="0" rtlCol="0" fromWordArt="0" anchor="ctr" anchorCtr="0" forceAA="0" compatLnSpc="1">
                                <a:prstTxWarp prst="textNoShape">
                                  <a:avLst/>
                                </a:prstTxWarp>
                                <a:noAutofit/>
                              </a:bodyPr>
                              <a:lstStyle/>
                              <a:p>
                                <a:pPr marL="0" marR="0" algn="ctr">
                                  <a:lnSpc>
                                    <a:spcPct val="11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</a:pPr>
                                <a:r>
                                  <a:rPr lang="en-US" sz="1100" b="1">
                                    <a:effectLst/>
                                    <a:latin typeface="Times New Roman" panose="020206030504050203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a:t>Jena</a:t>
                                </a:r>
                                <a:endParaRPr lang="en-US" sz="1100">
                                  <a:effectLst/>
                                  <a:latin typeface="Times New Roman" panose="020206030504050203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endParaRPr>
                              </a:p>
                            </p:txBody>
                          </p:sp>
                        </p:grpSp>
                        <p:sp>
                          <p:nvSpPr>
                            <p:cNvPr id="174" name="Rectangle 173"/>
                            <p:cNvSpPr/>
                            <p:nvPr/>
                          </p:nvSpPr>
                          <p:spPr>
                            <a:xfrm>
                              <a:off x="1178224" y="4113614"/>
                              <a:ext cx="5863590" cy="232643"/>
                            </a:xfrm>
                            <a:prstGeom prst="rect">
                              <a:avLst/>
                            </a:prstGeom>
                            <a:noFill/>
                            <a:ln w="28575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</a:ln>
                            <a:extLst>
                              <a:ext uri="{FAA26D3D-D897-4be2-8F04-BA451C77F1D7}">
                                <ma14:placeholder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arto="http://schemas.microsoft.com/office/word/2006/arto" xmlns:lc="http://schemas.openxmlformats.org/drawingml/2006/lockedCanvas"/>
                              </a:ext>
                              <a:ext uri="{C572A759-6A51-4108-AA02-DFA0A04FC94B}">
                                <ma14:wrappingTextBox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arto="http://schemas.microsoft.com/office/word/2006/arto" xmlns:lc="http://schemas.openxmlformats.org/drawingml/2006/lockedCanvas"/>
                              </a:ext>
                            </a:extLst>
                          </p:spPr>
                          <p:style>
                            <a:lnRef idx="1">
                              <a:schemeClr val="accent1"/>
                            </a:lnRef>
                            <a:fillRef idx="2">
                              <a:schemeClr val="accent1"/>
                            </a:fillRef>
                            <a:effectRef idx="1">
                              <a:schemeClr val="accent1"/>
                            </a:effectRef>
                            <a:fontRef idx="minor">
                              <a:schemeClr val="dk1"/>
                            </a:fontRef>
                          </p:style>
                          <p:txBody>
                            <a:bodyPr rot="0" spcFirstLastPara="0" vert="horz" wrap="square" lIns="91440" tIns="45720" rIns="0" bIns="0" numCol="1" spcCol="0" rtlCol="0" fromWordArt="0" anchor="t" anchorCtr="0" forceAA="0" compatLnSpc="1">
                              <a:prstTxWarp prst="textNoShape">
                                <a:avLst/>
                              </a:prstTxWarp>
                              <a:noAutofit/>
                            </a:bodyPr>
                            <a:lstStyle/>
                            <a:p>
                              <a:pPr marL="0" marR="0">
                                <a:lnSpc>
                                  <a:spcPct val="11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</a:pPr>
                              <a:r>
                                <a:rPr lang="en-US" sz="1100" b="1">
                                  <a:effectLst/>
                                  <a:latin typeface="Times New Roman" panose="020206030504050203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a:t>ORM Object Relational Mapping:</a:t>
                              </a:r>
                              <a:r>
                                <a:rPr lang="en-US" sz="1100">
                                  <a:effectLst/>
                                  <a:latin typeface="Times New Roman" panose="020206030504050203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a:t> </a:t>
                              </a:r>
                              <a:r>
                                <a:rPr lang="en-US" sz="1100" b="1">
                                  <a:effectLst/>
                                  <a:latin typeface="Times New Roman" panose="020206030504050203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a:t>Hibernate</a:t>
                              </a:r>
                              <a:r>
                                <a:rPr lang="en-US" sz="1100">
                                  <a:effectLst/>
                                  <a:latin typeface="Times New Roman" panose="020206030504050203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a:t>(NA), </a:t>
                              </a:r>
                              <a:r>
                                <a:rPr lang="en-US" sz="1100" b="1">
                                  <a:effectLst/>
                                  <a:latin typeface="Times New Roman" panose="020206030504050203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a:t>OpenJPA</a:t>
                              </a:r>
                              <a:r>
                                <a:rPr lang="en-US" sz="1100">
                                  <a:effectLst/>
                                  <a:latin typeface="Times New Roman" panose="020206030504050203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a:t>    and   </a:t>
                              </a:r>
                              <a:r>
                                <a:rPr lang="en-US" sz="1100" b="1">
                                  <a:effectLst/>
                                  <a:latin typeface="Times New Roman" panose="020206030504050203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a:t> JDBC</a:t>
                              </a:r>
                              <a:r>
                                <a:rPr lang="en-US" sz="1100">
                                  <a:effectLst/>
                                  <a:latin typeface="Times New Roman" panose="020206030504050203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a:t> </a:t>
                              </a:r>
                              <a:r>
                                <a:rPr lang="en-US" sz="1100" b="1">
                                  <a:effectLst/>
                                  <a:latin typeface="Times New Roman" panose="020206030504050203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a:t>Standard</a:t>
                              </a:r>
                              <a:endParaRPr lang="en-US" sz="1100">
                                <a:effectLst/>
                                <a:latin typeface="Times New Roman" panose="020206030504050203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endParaRPr>
                            </a:p>
                          </p:txBody>
                        </p:sp>
                      </p:grpSp>
                      <p:sp>
                        <p:nvSpPr>
                          <p:cNvPr id="164" name="Rectangle 163"/>
                          <p:cNvSpPr/>
                          <p:nvPr/>
                        </p:nvSpPr>
                        <p:spPr>
                          <a:xfrm>
                            <a:off x="1173163" y="3686176"/>
                            <a:ext cx="5885180" cy="3017520"/>
                          </a:xfrm>
                          <a:prstGeom prst="rect">
                            <a:avLst/>
                          </a:prstGeom>
                          <a:noFill/>
                          <a:ln w="57150">
                            <a:solidFill>
                              <a:srgbClr val="FFC000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ot="0" spcFirstLastPara="0" vert="horz" wrap="square" lIns="91440" tIns="45720" rIns="91440" bIns="45720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sp>
                      <p:nvSpPr>
                        <p:cNvPr id="162" name="Text Box 51"/>
                        <p:cNvSpPr txBox="1"/>
                        <p:nvPr/>
                      </p:nvSpPr>
                      <p:spPr>
                        <a:xfrm>
                          <a:off x="6112107" y="5928276"/>
                          <a:ext cx="914400" cy="37936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C572A759-6A51-4108-AA02-DFA0A04FC94B}">
                            <ma14:wrappingTextBox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arto="http://schemas.microsoft.com/office/word/2006/arto" xmlns:lc="http://schemas.openxmlformats.org/drawingml/2006/lockedCanvas"/>
                          </a:ext>
                        </a:extLst>
                      </p:spPr>
                      <p:style>
                        <a:lnRef idx="0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ot="0" spcFirstLastPara="0" vert="horz" wrap="square" lIns="0" tIns="0" rIns="0" bIns="0" numCol="1" spcCol="0" rtlCol="0" fromWordArt="0" anchor="t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marL="0" marR="0" algn="ctr">
                            <a:lnSpc>
                              <a:spcPts val="12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b="1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File</a:t>
                          </a:r>
                          <a:br>
                            <a:rPr lang="en-US" sz="1200" b="1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a:br>
                          <a:r>
                            <a:rPr lang="en-US" sz="1200" b="1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Management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p:txBody>
                    </p:sp>
                  </p:grpSp>
                </p:grpSp>
                <p:grpSp>
                  <p:nvGrpSpPr>
                    <p:cNvPr id="156" name="Group 155"/>
                    <p:cNvGrpSpPr/>
                    <p:nvPr/>
                  </p:nvGrpSpPr>
                  <p:grpSpPr>
                    <a:xfrm>
                      <a:off x="1409699" y="9609725"/>
                      <a:ext cx="5861307" cy="395510"/>
                      <a:chOff x="-258817" y="1624092"/>
                      <a:chExt cx="5487792" cy="395510"/>
                    </a:xfrm>
                  </p:grpSpPr>
                  <p:sp>
                    <p:nvSpPr>
                      <p:cNvPr id="157" name="Rectangle 156"/>
                      <p:cNvSpPr/>
                      <p:nvPr/>
                    </p:nvSpPr>
                    <p:spPr>
                      <a:xfrm>
                        <a:off x="-258817" y="1624092"/>
                        <a:ext cx="4965551" cy="394970"/>
                      </a:xfrm>
                      <a:prstGeom prst="rect">
                        <a:avLst/>
                      </a:prstGeom>
                      <a:solidFill>
                        <a:schemeClr val="bg1">
                          <a:lumMod val="85000"/>
                        </a:schemeClr>
                      </a:solidFill>
                      <a:ln w="28575" cap="flat" cmpd="sng" algn="ctr">
                        <a:solidFill>
                          <a:srgbClr val="3366FF"/>
                        </a:solidFill>
                        <a:prstDash val="solid"/>
                      </a:ln>
                      <a:effectLst/>
                    </p:spPr>
                    <p:txBody>
                      <a:bodyPr rot="0" spcFirstLastPara="0" vert="horz" wrap="square" lIns="91440" tIns="0" rIns="0" bIns="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marL="0" marR="0">
                          <a:lnSpc>
                            <a:spcPct val="11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r>
                          <a:rPr lang="en-US" sz="11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a:t>IaaS System Manager     Open Source                                    Commercial Clouds</a:t>
                        </a:r>
                        <a:br>
                          <a:rPr lang="en-US" sz="11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a:br>
                        <a:r>
                          <a:rPr lang="en-US" sz="11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a:t>OpenStack, OpenNebula, Eucalyptus,   CloudStack, vCloud,    Amazon, Azure, Google    </a:t>
                        </a:r>
                        <a:endParaRPr lang="en-U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endParaRPr>
                      </a:p>
                    </p:txBody>
                  </p:sp>
                  <p:sp>
                    <p:nvSpPr>
                      <p:cNvPr id="158" name="Rectangle 157"/>
                      <p:cNvSpPr/>
                      <p:nvPr/>
                    </p:nvSpPr>
                    <p:spPr>
                      <a:xfrm>
                        <a:off x="4706736" y="1624092"/>
                        <a:ext cx="522239" cy="395510"/>
                      </a:xfrm>
                      <a:prstGeom prst="rect">
                        <a:avLst/>
                      </a:prstGeom>
                      <a:solidFill>
                        <a:schemeClr val="bg1">
                          <a:lumMod val="85000"/>
                        </a:schemeClr>
                      </a:solidFill>
                      <a:ln w="28575" cap="flat" cmpd="sng" algn="ctr">
                        <a:solidFill>
                          <a:srgbClr val="3366FF"/>
                        </a:solidFill>
                        <a:prstDash val="solid"/>
                      </a:ln>
                      <a:effectLst/>
                    </p:spPr>
                    <p:txBody>
                      <a:bodyPr rot="0" spcFirstLastPara="0" vert="horz" wrap="square" lIns="18288" tIns="0" rIns="0" bIns="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marL="0" marR="0" algn="ctr">
                          <a:lnSpc>
                            <a:spcPct val="11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r>
                          <a:rPr lang="en-US" sz="11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a:t>Bare</a:t>
                        </a:r>
                        <a:br>
                          <a:rPr lang="en-US" sz="11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a:br>
                        <a:r>
                          <a:rPr lang="en-US" sz="11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a:t>Metal</a:t>
                        </a:r>
                        <a:endParaRPr lang="en-U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endParaRPr>
                      </a:p>
                    </p:txBody>
                  </p:sp>
                </p:grpSp>
              </p:grpSp>
            </p:grpSp>
          </p:grpSp>
          <p:cxnSp>
            <p:nvCxnSpPr>
              <p:cNvPr id="148" name="Straight Connector 147"/>
              <p:cNvCxnSpPr/>
              <p:nvPr/>
            </p:nvCxnSpPr>
            <p:spPr>
              <a:xfrm>
                <a:off x="2686050" y="4733925"/>
                <a:ext cx="0" cy="762000"/>
              </a:xfrm>
              <a:prstGeom prst="line">
                <a:avLst/>
              </a:prstGeom>
              <a:ln w="28575">
                <a:solidFill>
                  <a:srgbClr val="F4A1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/>
              <p:cNvCxnSpPr/>
              <p:nvPr/>
            </p:nvCxnSpPr>
            <p:spPr>
              <a:xfrm flipH="1">
                <a:off x="4352925" y="4714875"/>
                <a:ext cx="0" cy="827919"/>
              </a:xfrm>
              <a:prstGeom prst="line">
                <a:avLst/>
              </a:prstGeom>
              <a:ln w="28575">
                <a:solidFill>
                  <a:srgbClr val="F4A1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/>
              <p:cNvCxnSpPr/>
              <p:nvPr/>
            </p:nvCxnSpPr>
            <p:spPr>
              <a:xfrm>
                <a:off x="3552825" y="5580194"/>
                <a:ext cx="0" cy="762000"/>
              </a:xfrm>
              <a:prstGeom prst="line">
                <a:avLst/>
              </a:prstGeom>
              <a:ln w="28575">
                <a:solidFill>
                  <a:srgbClr val="F4A1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6" name="Rectangle 145"/>
            <p:cNvSpPr/>
            <p:nvPr/>
          </p:nvSpPr>
          <p:spPr>
            <a:xfrm>
              <a:off x="1371600" y="7448550"/>
              <a:ext cx="5864879" cy="413385"/>
            </a:xfrm>
            <a:prstGeom prst="rect">
              <a:avLst/>
            </a:prstGeom>
            <a:gradFill>
              <a:gsLst>
                <a:gs pos="50000">
                  <a:schemeClr val="accent6">
                    <a:lumMod val="20000"/>
                    <a:lumOff val="80000"/>
                  </a:schemeClr>
                </a:gs>
                <a:gs pos="0">
                  <a:schemeClr val="accent3">
                    <a:lumMod val="20000"/>
                    <a:lumOff val="8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0" scaled="0"/>
            </a:gradFill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0" rIns="9144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b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Data Transport           BitTorrent, HTTP, FTP, SSH                    Globus Online (GridFTP)</a:t>
              </a:r>
              <a:endParaRPr lang="en-US" sz="1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28" name="Footer Placeholder 22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figure of layered architecture is from Prof. Geoffrey Fox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695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</a:t>
            </a:r>
            <a:r>
              <a:rPr lang="en-US" dirty="0" smtClean="0"/>
              <a:t>Data </a:t>
            </a:r>
            <a:r>
              <a:rPr lang="en-US" dirty="0"/>
              <a:t>T</a:t>
            </a:r>
            <a:r>
              <a:rPr lang="en-US" dirty="0" smtClean="0"/>
              <a:t>ools for HPC </a:t>
            </a:r>
            <a:r>
              <a:rPr lang="en-US" dirty="0"/>
              <a:t>and </a:t>
            </a:r>
            <a:r>
              <a:rPr lang="en-US" dirty="0" smtClean="0"/>
              <a:t>Supercomputing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MPI(Message </a:t>
            </a:r>
            <a:r>
              <a:rPr lang="en-US" dirty="0"/>
              <a:t>Passing </a:t>
            </a:r>
            <a:r>
              <a:rPr lang="en-US" dirty="0" smtClean="0"/>
              <a:t>Interface, 1992)</a:t>
            </a:r>
          </a:p>
          <a:p>
            <a:pPr lvl="1"/>
            <a:r>
              <a:rPr lang="en-US" dirty="0" smtClean="0"/>
              <a:t>Provide standardized function interfaces for </a:t>
            </a:r>
            <a:r>
              <a:rPr lang="en-US" dirty="0"/>
              <a:t>communication </a:t>
            </a:r>
            <a:r>
              <a:rPr lang="en-US" dirty="0" smtClean="0"/>
              <a:t>between parallel processes.</a:t>
            </a:r>
          </a:p>
          <a:p>
            <a:endParaRPr lang="en-US" dirty="0" smtClean="0"/>
          </a:p>
          <a:p>
            <a:r>
              <a:rPr lang="en-US" dirty="0" smtClean="0"/>
              <a:t>Collective communication operations</a:t>
            </a:r>
          </a:p>
          <a:p>
            <a:pPr lvl="1"/>
            <a:r>
              <a:rPr lang="en-US" dirty="0" smtClean="0"/>
              <a:t>Broadcast, Scatter, Gather, Reduce, </a:t>
            </a:r>
            <a:r>
              <a:rPr lang="en-US" dirty="0" err="1" smtClean="0"/>
              <a:t>Allgather</a:t>
            </a:r>
            <a:r>
              <a:rPr lang="en-US" dirty="0" smtClean="0"/>
              <a:t>, </a:t>
            </a:r>
            <a:r>
              <a:rPr lang="en-US" dirty="0" err="1" smtClean="0"/>
              <a:t>Allreduce</a:t>
            </a:r>
            <a:r>
              <a:rPr lang="en-US" dirty="0" smtClean="0"/>
              <a:t>, Reduce-scatter.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Popular implementations</a:t>
            </a:r>
          </a:p>
          <a:p>
            <a:pPr lvl="1"/>
            <a:r>
              <a:rPr lang="en-US" dirty="0" smtClean="0"/>
              <a:t>MPICH (2001)</a:t>
            </a:r>
            <a:endParaRPr lang="en-US" dirty="0"/>
          </a:p>
          <a:p>
            <a:pPr lvl="1"/>
            <a:r>
              <a:rPr lang="en-US" dirty="0" err="1" smtClean="0"/>
              <a:t>OpenMPI</a:t>
            </a:r>
            <a:r>
              <a:rPr lang="en-US" dirty="0" smtClean="0"/>
              <a:t> (2004)</a:t>
            </a:r>
            <a:endParaRPr lang="en-US" dirty="0"/>
          </a:p>
          <a:p>
            <a:pPr lvl="2"/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://www.open-mpi.org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3600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MapReduce</a:t>
            </a:r>
            <a:r>
              <a:rPr lang="en-US" dirty="0" smtClean="0"/>
              <a:t>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Google </a:t>
            </a:r>
            <a:r>
              <a:rPr lang="en-US" dirty="0" err="1" smtClean="0"/>
              <a:t>MapReduce</a:t>
            </a:r>
            <a:r>
              <a:rPr lang="en-US" dirty="0" smtClean="0"/>
              <a:t> (2004)</a:t>
            </a:r>
          </a:p>
          <a:p>
            <a:pPr lvl="1"/>
            <a:r>
              <a:rPr lang="en-US" dirty="0"/>
              <a:t>Jeffrey Dean et al. </a:t>
            </a:r>
            <a:r>
              <a:rPr lang="en-US" dirty="0" err="1"/>
              <a:t>MapReduce</a:t>
            </a:r>
            <a:r>
              <a:rPr lang="en-US" dirty="0"/>
              <a:t>: Simplified Data Processing on Large </a:t>
            </a:r>
            <a:r>
              <a:rPr lang="en-US" dirty="0" smtClean="0"/>
              <a:t>Clusters</a:t>
            </a:r>
            <a:r>
              <a:rPr lang="en-US" dirty="0"/>
              <a:t>.</a:t>
            </a:r>
            <a:r>
              <a:rPr lang="en-US" dirty="0" smtClean="0"/>
              <a:t> OSDI 2004.</a:t>
            </a:r>
          </a:p>
          <a:p>
            <a:endParaRPr lang="en-US" dirty="0"/>
          </a:p>
          <a:p>
            <a:r>
              <a:rPr lang="en-US" dirty="0" smtClean="0"/>
              <a:t>Apache Hadoop (2005)</a:t>
            </a:r>
          </a:p>
          <a:p>
            <a:pPr lvl="1"/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hadoop.apache.org/</a:t>
            </a:r>
            <a:endParaRPr lang="en-US" dirty="0"/>
          </a:p>
          <a:p>
            <a:pPr lvl="1"/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://developer.yahoo.com/hadoop/tutorial/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Apache Hadoop 2.0  (2012)</a:t>
            </a:r>
          </a:p>
          <a:p>
            <a:pPr lvl="1"/>
            <a:r>
              <a:rPr lang="en-US" dirty="0" smtClean="0"/>
              <a:t>Vinod </a:t>
            </a:r>
            <a:r>
              <a:rPr lang="en-US" dirty="0"/>
              <a:t>Kumar </a:t>
            </a:r>
            <a:r>
              <a:rPr lang="en-US" dirty="0" err="1" smtClean="0"/>
              <a:t>Vavilapalli</a:t>
            </a:r>
            <a:r>
              <a:rPr lang="en-US" dirty="0" smtClean="0"/>
              <a:t> et al. Apache </a:t>
            </a:r>
            <a:r>
              <a:rPr lang="en-US" dirty="0"/>
              <a:t>Hadoop YARN: Yet Another Resource </a:t>
            </a:r>
            <a:r>
              <a:rPr lang="en-US" dirty="0" smtClean="0"/>
              <a:t>Negotiator, SOCC 2013.</a:t>
            </a:r>
          </a:p>
          <a:p>
            <a:pPr lvl="1"/>
            <a:r>
              <a:rPr lang="en-US" dirty="0"/>
              <a:t>Separation between resource management and computation model</a:t>
            </a:r>
            <a:r>
              <a:rPr lang="en-US" dirty="0" smtClean="0"/>
              <a:t>.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0493" y="3082197"/>
            <a:ext cx="1930400" cy="456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8442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Features of </a:t>
            </a:r>
            <a:r>
              <a:rPr lang="en-US" dirty="0" err="1" smtClean="0"/>
              <a:t>MapReduce</a:t>
            </a:r>
            <a:r>
              <a:rPr lang="en-US" dirty="0" smtClean="0"/>
              <a:t>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Designed for clouds</a:t>
            </a:r>
          </a:p>
          <a:p>
            <a:pPr lvl="1"/>
            <a:r>
              <a:rPr lang="en-US" dirty="0" smtClean="0"/>
              <a:t>Large clusters of commodity machines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Designed for big data</a:t>
            </a:r>
          </a:p>
          <a:p>
            <a:pPr lvl="1"/>
            <a:r>
              <a:rPr lang="en-US" dirty="0" smtClean="0"/>
              <a:t>Support from local disks based distributed file system (GFS / HDFS)</a:t>
            </a:r>
          </a:p>
          <a:p>
            <a:pPr lvl="1"/>
            <a:r>
              <a:rPr lang="en-US" dirty="0" smtClean="0"/>
              <a:t>Disk </a:t>
            </a:r>
            <a:r>
              <a:rPr lang="en-US" dirty="0"/>
              <a:t>based intermediate data </a:t>
            </a:r>
            <a:r>
              <a:rPr lang="en-US" dirty="0" smtClean="0"/>
              <a:t>transfer in Shuffling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err="1" smtClean="0"/>
              <a:t>MapReduce</a:t>
            </a:r>
            <a:r>
              <a:rPr lang="en-US" dirty="0" smtClean="0"/>
              <a:t> programming model</a:t>
            </a:r>
          </a:p>
          <a:p>
            <a:pPr lvl="1"/>
            <a:r>
              <a:rPr lang="en-US" dirty="0" smtClean="0"/>
              <a:t>Computation pattern: Map tasks and Reduce tasks</a:t>
            </a:r>
          </a:p>
          <a:p>
            <a:pPr lvl="1"/>
            <a:r>
              <a:rPr lang="en-US" dirty="0" smtClean="0"/>
              <a:t>Data abstraction: </a:t>
            </a:r>
            <a:r>
              <a:rPr lang="en-US" dirty="0" err="1" smtClean="0"/>
              <a:t>KeyValue</a:t>
            </a:r>
            <a:r>
              <a:rPr lang="en-US" dirty="0" smtClean="0"/>
              <a:t> pairs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96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Google </a:t>
            </a:r>
            <a:r>
              <a:rPr lang="en-US" dirty="0" err="1" smtClean="0"/>
              <a:t>MapReduce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latin typeface="Times"/>
              <a:cs typeface="Times"/>
            </a:endParaRPr>
          </a:p>
        </p:txBody>
      </p:sp>
      <p:sp>
        <p:nvSpPr>
          <p:cNvPr id="10" name="Oval 23"/>
          <p:cNvSpPr>
            <a:spLocks noChangeArrowheads="1"/>
          </p:cNvSpPr>
          <p:nvPr/>
        </p:nvSpPr>
        <p:spPr bwMode="auto">
          <a:xfrm>
            <a:off x="7467600" y="4619670"/>
            <a:ext cx="990600" cy="40953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/>
              <a:t>Worker</a:t>
            </a:r>
          </a:p>
        </p:txBody>
      </p:sp>
      <p:sp>
        <p:nvSpPr>
          <p:cNvPr id="11" name="Oval 24"/>
          <p:cNvSpPr>
            <a:spLocks noChangeArrowheads="1"/>
          </p:cNvSpPr>
          <p:nvPr/>
        </p:nvSpPr>
        <p:spPr bwMode="auto">
          <a:xfrm>
            <a:off x="7467600" y="3732354"/>
            <a:ext cx="990600" cy="40953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/>
              <a:t>Worker</a:t>
            </a:r>
          </a:p>
        </p:txBody>
      </p:sp>
      <p:sp>
        <p:nvSpPr>
          <p:cNvPr id="23" name="Oval 6"/>
          <p:cNvSpPr>
            <a:spLocks noChangeArrowheads="1"/>
          </p:cNvSpPr>
          <p:nvPr/>
        </p:nvSpPr>
        <p:spPr bwMode="auto">
          <a:xfrm>
            <a:off x="3429000" y="3482221"/>
            <a:ext cx="990600" cy="40953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/>
              <a:t>Worker</a:t>
            </a:r>
          </a:p>
        </p:txBody>
      </p:sp>
      <p:sp>
        <p:nvSpPr>
          <p:cNvPr id="24" name="Oval 7"/>
          <p:cNvSpPr>
            <a:spLocks noChangeArrowheads="1"/>
          </p:cNvSpPr>
          <p:nvPr/>
        </p:nvSpPr>
        <p:spPr bwMode="auto">
          <a:xfrm>
            <a:off x="3429000" y="4314870"/>
            <a:ext cx="990600" cy="40953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/>
              <a:t>Worker</a:t>
            </a:r>
          </a:p>
        </p:txBody>
      </p:sp>
      <p:sp>
        <p:nvSpPr>
          <p:cNvPr id="25" name="Oval 8"/>
          <p:cNvSpPr>
            <a:spLocks noChangeArrowheads="1"/>
          </p:cNvSpPr>
          <p:nvPr/>
        </p:nvSpPr>
        <p:spPr bwMode="auto">
          <a:xfrm>
            <a:off x="3429000" y="5080249"/>
            <a:ext cx="990600" cy="40953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/>
              <a:t>Worker</a:t>
            </a:r>
          </a:p>
        </p:txBody>
      </p:sp>
      <p:sp>
        <p:nvSpPr>
          <p:cNvPr id="20" name="Text Box 33"/>
          <p:cNvSpPr txBox="1">
            <a:spLocks noChangeArrowheads="1"/>
          </p:cNvSpPr>
          <p:nvPr/>
        </p:nvSpPr>
        <p:spPr bwMode="auto">
          <a:xfrm>
            <a:off x="3849969" y="2374223"/>
            <a:ext cx="86748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(1) fork</a:t>
            </a:r>
          </a:p>
        </p:txBody>
      </p:sp>
      <p:sp>
        <p:nvSpPr>
          <p:cNvPr id="21" name="Text Box 34"/>
          <p:cNvSpPr txBox="1">
            <a:spLocks noChangeArrowheads="1"/>
          </p:cNvSpPr>
          <p:nvPr/>
        </p:nvSpPr>
        <p:spPr bwMode="auto">
          <a:xfrm>
            <a:off x="5235348" y="2456586"/>
            <a:ext cx="9858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/>
              <a:t>(1) fork</a:t>
            </a:r>
          </a:p>
        </p:txBody>
      </p:sp>
      <p:sp>
        <p:nvSpPr>
          <p:cNvPr id="22" name="Text Box 35"/>
          <p:cNvSpPr txBox="1">
            <a:spLocks noChangeArrowheads="1"/>
          </p:cNvSpPr>
          <p:nvPr/>
        </p:nvSpPr>
        <p:spPr bwMode="auto">
          <a:xfrm>
            <a:off x="7015602" y="2374223"/>
            <a:ext cx="86748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(1) fork</a:t>
            </a:r>
          </a:p>
        </p:txBody>
      </p:sp>
      <p:sp>
        <p:nvSpPr>
          <p:cNvPr id="14" name="Oval 5"/>
          <p:cNvSpPr>
            <a:spLocks noChangeArrowheads="1"/>
          </p:cNvSpPr>
          <p:nvPr/>
        </p:nvSpPr>
        <p:spPr bwMode="auto">
          <a:xfrm>
            <a:off x="5600700" y="2813525"/>
            <a:ext cx="990600" cy="40953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/>
              <a:t>Master</a:t>
            </a:r>
          </a:p>
        </p:txBody>
      </p:sp>
      <p:sp>
        <p:nvSpPr>
          <p:cNvPr id="29" name="Text Box 39"/>
          <p:cNvSpPr txBox="1">
            <a:spLocks noChangeArrowheads="1"/>
          </p:cNvSpPr>
          <p:nvPr/>
        </p:nvSpPr>
        <p:spPr bwMode="auto">
          <a:xfrm>
            <a:off x="4558195" y="2761390"/>
            <a:ext cx="9547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/>
              <a:t>(2) </a:t>
            </a:r>
          </a:p>
          <a:p>
            <a:r>
              <a:rPr lang="en-US" dirty="0"/>
              <a:t>assign </a:t>
            </a:r>
          </a:p>
          <a:p>
            <a:r>
              <a:rPr lang="en-US" dirty="0"/>
              <a:t>map</a:t>
            </a:r>
          </a:p>
        </p:txBody>
      </p:sp>
      <p:sp>
        <p:nvSpPr>
          <p:cNvPr id="30" name="Text Box 40"/>
          <p:cNvSpPr txBox="1">
            <a:spLocks noChangeArrowheads="1"/>
          </p:cNvSpPr>
          <p:nvPr/>
        </p:nvSpPr>
        <p:spPr bwMode="auto">
          <a:xfrm>
            <a:off x="6550251" y="2734270"/>
            <a:ext cx="885486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/>
              <a:t>(2) </a:t>
            </a:r>
          </a:p>
          <a:p>
            <a:r>
              <a:rPr lang="en-US" dirty="0"/>
              <a:t>assign</a:t>
            </a:r>
          </a:p>
          <a:p>
            <a:r>
              <a:rPr lang="en-US" dirty="0"/>
              <a:t>reduce</a:t>
            </a:r>
          </a:p>
        </p:txBody>
      </p:sp>
      <p:sp>
        <p:nvSpPr>
          <p:cNvPr id="35" name="Text Box 45"/>
          <p:cNvSpPr txBox="1">
            <a:spLocks noChangeArrowheads="1"/>
          </p:cNvSpPr>
          <p:nvPr/>
        </p:nvSpPr>
        <p:spPr bwMode="auto">
          <a:xfrm>
            <a:off x="2699657" y="4076671"/>
            <a:ext cx="920750" cy="369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(3) read</a:t>
            </a:r>
          </a:p>
        </p:txBody>
      </p:sp>
      <p:grpSp>
        <p:nvGrpSpPr>
          <p:cNvPr id="37" name="Group 16"/>
          <p:cNvGrpSpPr>
            <a:grpSpLocks/>
          </p:cNvGrpSpPr>
          <p:nvPr/>
        </p:nvGrpSpPr>
        <p:grpSpPr bwMode="auto">
          <a:xfrm>
            <a:off x="5709557" y="3471789"/>
            <a:ext cx="457200" cy="424543"/>
            <a:chOff x="2640" y="2160"/>
            <a:chExt cx="288" cy="288"/>
          </a:xfrm>
          <a:solidFill>
            <a:schemeClr val="bg1">
              <a:lumMod val="75000"/>
            </a:schemeClr>
          </a:solidFill>
        </p:grpSpPr>
        <p:sp>
          <p:nvSpPr>
            <p:cNvPr id="48" name="Rectangle 14"/>
            <p:cNvSpPr>
              <a:spLocks noChangeArrowheads="1"/>
            </p:cNvSpPr>
            <p:nvPr/>
          </p:nvSpPr>
          <p:spPr bwMode="auto">
            <a:xfrm>
              <a:off x="2640" y="2160"/>
              <a:ext cx="144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Rectangle 15"/>
            <p:cNvSpPr>
              <a:spLocks noChangeArrowheads="1"/>
            </p:cNvSpPr>
            <p:nvPr/>
          </p:nvSpPr>
          <p:spPr bwMode="auto">
            <a:xfrm>
              <a:off x="2784" y="2160"/>
              <a:ext cx="144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8" name="Group 17"/>
          <p:cNvGrpSpPr>
            <a:grpSpLocks/>
          </p:cNvGrpSpPr>
          <p:nvPr/>
        </p:nvGrpSpPr>
        <p:grpSpPr bwMode="auto">
          <a:xfrm>
            <a:off x="5709557" y="4299858"/>
            <a:ext cx="457200" cy="424543"/>
            <a:chOff x="2640" y="2160"/>
            <a:chExt cx="288" cy="288"/>
          </a:xfrm>
          <a:solidFill>
            <a:schemeClr val="bg1">
              <a:lumMod val="75000"/>
            </a:schemeClr>
          </a:solidFill>
        </p:grpSpPr>
        <p:sp>
          <p:nvSpPr>
            <p:cNvPr id="46" name="Rectangle 18"/>
            <p:cNvSpPr>
              <a:spLocks noChangeArrowheads="1"/>
            </p:cNvSpPr>
            <p:nvPr/>
          </p:nvSpPr>
          <p:spPr bwMode="auto">
            <a:xfrm>
              <a:off x="2640" y="2160"/>
              <a:ext cx="144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Rectangle 19"/>
            <p:cNvSpPr>
              <a:spLocks noChangeArrowheads="1"/>
            </p:cNvSpPr>
            <p:nvPr/>
          </p:nvSpPr>
          <p:spPr bwMode="auto">
            <a:xfrm>
              <a:off x="2784" y="2160"/>
              <a:ext cx="144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9" name="Group 20"/>
          <p:cNvGrpSpPr>
            <a:grpSpLocks/>
          </p:cNvGrpSpPr>
          <p:nvPr/>
        </p:nvGrpSpPr>
        <p:grpSpPr bwMode="auto">
          <a:xfrm>
            <a:off x="5709557" y="5072744"/>
            <a:ext cx="457200" cy="424543"/>
            <a:chOff x="2640" y="2160"/>
            <a:chExt cx="288" cy="288"/>
          </a:xfrm>
          <a:solidFill>
            <a:schemeClr val="bg1">
              <a:lumMod val="75000"/>
            </a:schemeClr>
          </a:solidFill>
        </p:grpSpPr>
        <p:sp>
          <p:nvSpPr>
            <p:cNvPr id="44" name="Rectangle 21"/>
            <p:cNvSpPr>
              <a:spLocks noChangeArrowheads="1"/>
            </p:cNvSpPr>
            <p:nvPr/>
          </p:nvSpPr>
          <p:spPr bwMode="auto">
            <a:xfrm>
              <a:off x="2640" y="2160"/>
              <a:ext cx="144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Rectangle 22"/>
            <p:cNvSpPr>
              <a:spLocks noChangeArrowheads="1"/>
            </p:cNvSpPr>
            <p:nvPr/>
          </p:nvSpPr>
          <p:spPr bwMode="auto">
            <a:xfrm>
              <a:off x="2784" y="2160"/>
              <a:ext cx="144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3" name="Text Box 50"/>
          <p:cNvSpPr txBox="1">
            <a:spLocks noChangeArrowheads="1"/>
          </p:cNvSpPr>
          <p:nvPr/>
        </p:nvSpPr>
        <p:spPr bwMode="auto">
          <a:xfrm>
            <a:off x="4270376" y="4082534"/>
            <a:ext cx="167322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/>
              <a:t>(4) local write</a:t>
            </a:r>
          </a:p>
        </p:txBody>
      </p:sp>
      <p:sp>
        <p:nvSpPr>
          <p:cNvPr id="57" name="Text Box 58"/>
          <p:cNvSpPr txBox="1">
            <a:spLocks noChangeArrowheads="1"/>
          </p:cNvSpPr>
          <p:nvPr/>
        </p:nvSpPr>
        <p:spPr bwMode="auto">
          <a:xfrm>
            <a:off x="6558048" y="5105400"/>
            <a:ext cx="190015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/>
              <a:t>(5) remote read</a:t>
            </a:r>
          </a:p>
        </p:txBody>
      </p:sp>
      <p:sp>
        <p:nvSpPr>
          <p:cNvPr id="59" name="Rectangle 27"/>
          <p:cNvSpPr>
            <a:spLocks noChangeArrowheads="1"/>
          </p:cNvSpPr>
          <p:nvPr/>
        </p:nvSpPr>
        <p:spPr bwMode="auto">
          <a:xfrm>
            <a:off x="9372600" y="3657600"/>
            <a:ext cx="914400" cy="58679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/>
              <a:t>Output</a:t>
            </a:r>
          </a:p>
          <a:p>
            <a:pPr algn="ctr"/>
            <a:r>
              <a:rPr lang="en-US" dirty="0"/>
              <a:t>File 0</a:t>
            </a:r>
          </a:p>
        </p:txBody>
      </p:sp>
      <p:sp>
        <p:nvSpPr>
          <p:cNvPr id="60" name="Rectangle 28"/>
          <p:cNvSpPr>
            <a:spLocks noChangeArrowheads="1"/>
          </p:cNvSpPr>
          <p:nvPr/>
        </p:nvSpPr>
        <p:spPr bwMode="auto">
          <a:xfrm>
            <a:off x="9372600" y="4549636"/>
            <a:ext cx="914400" cy="58679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/>
              <a:t>Output</a:t>
            </a:r>
          </a:p>
          <a:p>
            <a:pPr algn="ctr"/>
            <a:r>
              <a:rPr lang="en-US" dirty="0"/>
              <a:t>File 1</a:t>
            </a:r>
          </a:p>
        </p:txBody>
      </p:sp>
      <p:sp>
        <p:nvSpPr>
          <p:cNvPr id="63" name="Text Box 62"/>
          <p:cNvSpPr txBox="1">
            <a:spLocks noChangeArrowheads="1"/>
          </p:cNvSpPr>
          <p:nvPr/>
        </p:nvSpPr>
        <p:spPr bwMode="auto">
          <a:xfrm>
            <a:off x="8435898" y="3522419"/>
            <a:ext cx="98366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(6) write</a:t>
            </a:r>
          </a:p>
        </p:txBody>
      </p:sp>
      <p:sp>
        <p:nvSpPr>
          <p:cNvPr id="67" name="Rectangle 9"/>
          <p:cNvSpPr>
            <a:spLocks noChangeArrowheads="1"/>
          </p:cNvSpPr>
          <p:nvPr/>
        </p:nvSpPr>
        <p:spPr bwMode="auto">
          <a:xfrm>
            <a:off x="1828800" y="4038600"/>
            <a:ext cx="8382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/>
              <a:t>Split 0</a:t>
            </a:r>
          </a:p>
        </p:txBody>
      </p:sp>
      <p:sp>
        <p:nvSpPr>
          <p:cNvPr id="68" name="Rectangle 10"/>
          <p:cNvSpPr>
            <a:spLocks noChangeArrowheads="1"/>
          </p:cNvSpPr>
          <p:nvPr/>
        </p:nvSpPr>
        <p:spPr bwMode="auto">
          <a:xfrm>
            <a:off x="1828800" y="4343400"/>
            <a:ext cx="8382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/>
              <a:t>Split 1</a:t>
            </a:r>
          </a:p>
        </p:txBody>
      </p:sp>
      <p:sp>
        <p:nvSpPr>
          <p:cNvPr id="69" name="Rectangle 11"/>
          <p:cNvSpPr>
            <a:spLocks noChangeArrowheads="1"/>
          </p:cNvSpPr>
          <p:nvPr/>
        </p:nvSpPr>
        <p:spPr bwMode="auto">
          <a:xfrm>
            <a:off x="1828800" y="4648200"/>
            <a:ext cx="8382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Split 2</a:t>
            </a:r>
          </a:p>
        </p:txBody>
      </p:sp>
      <p:sp>
        <p:nvSpPr>
          <p:cNvPr id="66" name="Text Box 69"/>
          <p:cNvSpPr txBox="1">
            <a:spLocks noChangeArrowheads="1"/>
          </p:cNvSpPr>
          <p:nvPr/>
        </p:nvSpPr>
        <p:spPr bwMode="auto">
          <a:xfrm>
            <a:off x="1688292" y="5856966"/>
            <a:ext cx="11192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Input files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1785258" y="1692805"/>
            <a:ext cx="30022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Mapper: split, read, emit intermediate </a:t>
            </a:r>
            <a:r>
              <a:rPr lang="en-US" dirty="0" err="1"/>
              <a:t>KeyValue</a:t>
            </a:r>
            <a:r>
              <a:rPr lang="en-US" dirty="0"/>
              <a:t> pairs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7277101" y="1618175"/>
            <a:ext cx="29975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Reducer: repartition, emits final output</a:t>
            </a:r>
          </a:p>
        </p:txBody>
      </p:sp>
      <p:sp>
        <p:nvSpPr>
          <p:cNvPr id="74" name="Oval 4"/>
          <p:cNvSpPr>
            <a:spLocks noChangeArrowheads="1"/>
          </p:cNvSpPr>
          <p:nvPr/>
        </p:nvSpPr>
        <p:spPr bwMode="auto">
          <a:xfrm>
            <a:off x="5279098" y="1679138"/>
            <a:ext cx="14478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/>
              <a:t>User</a:t>
            </a:r>
          </a:p>
          <a:p>
            <a:pPr algn="ctr"/>
            <a:r>
              <a:rPr lang="en-US" dirty="0"/>
              <a:t>Program</a:t>
            </a:r>
          </a:p>
        </p:txBody>
      </p:sp>
      <p:cxnSp>
        <p:nvCxnSpPr>
          <p:cNvPr id="80" name="Curved Connector 79"/>
          <p:cNvCxnSpPr>
            <a:stCxn id="74" idx="3"/>
            <a:endCxn id="23" idx="0"/>
          </p:cNvCxnSpPr>
          <p:nvPr/>
        </p:nvCxnSpPr>
        <p:spPr>
          <a:xfrm rot="5400000">
            <a:off x="4098854" y="2089953"/>
            <a:ext cx="1217716" cy="1566823"/>
          </a:xfrm>
          <a:prstGeom prst="curvedConnector3">
            <a:avLst>
              <a:gd name="adj1" fmla="val 37485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88" name="Curved Connector 87"/>
          <p:cNvCxnSpPr>
            <a:stCxn id="74" idx="5"/>
            <a:endCxn id="11" idx="0"/>
          </p:cNvCxnSpPr>
          <p:nvPr/>
        </p:nvCxnSpPr>
        <p:spPr>
          <a:xfrm rot="16200000" flipH="1">
            <a:off x="6504963" y="2274416"/>
            <a:ext cx="1467849" cy="1448027"/>
          </a:xfrm>
          <a:prstGeom prst="curvedConnector3">
            <a:avLst>
              <a:gd name="adj1" fmla="val 35168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92" name="Text Box 69"/>
          <p:cNvSpPr txBox="1">
            <a:spLocks noChangeArrowheads="1"/>
          </p:cNvSpPr>
          <p:nvPr/>
        </p:nvSpPr>
        <p:spPr bwMode="auto">
          <a:xfrm>
            <a:off x="3310991" y="5867626"/>
            <a:ext cx="122661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Map phase</a:t>
            </a:r>
          </a:p>
        </p:txBody>
      </p:sp>
      <p:sp>
        <p:nvSpPr>
          <p:cNvPr id="93" name="Text Box 69"/>
          <p:cNvSpPr txBox="1">
            <a:spLocks noChangeArrowheads="1"/>
          </p:cNvSpPr>
          <p:nvPr/>
        </p:nvSpPr>
        <p:spPr bwMode="auto">
          <a:xfrm>
            <a:off x="5110844" y="5729127"/>
            <a:ext cx="189224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dirty="0"/>
              <a:t>Intermediate files </a:t>
            </a:r>
          </a:p>
          <a:p>
            <a:pPr algn="ctr"/>
            <a:r>
              <a:rPr lang="en-US" dirty="0"/>
              <a:t>(on local disks)</a:t>
            </a:r>
          </a:p>
        </p:txBody>
      </p:sp>
      <p:sp>
        <p:nvSpPr>
          <p:cNvPr id="94" name="Text Box 69"/>
          <p:cNvSpPr txBox="1">
            <a:spLocks noChangeArrowheads="1"/>
          </p:cNvSpPr>
          <p:nvPr/>
        </p:nvSpPr>
        <p:spPr bwMode="auto">
          <a:xfrm>
            <a:off x="7217760" y="5856966"/>
            <a:ext cx="149028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Reduce phase</a:t>
            </a:r>
          </a:p>
        </p:txBody>
      </p:sp>
      <p:sp>
        <p:nvSpPr>
          <p:cNvPr id="95" name="Text Box 69"/>
          <p:cNvSpPr txBox="1">
            <a:spLocks noChangeArrowheads="1"/>
          </p:cNvSpPr>
          <p:nvPr/>
        </p:nvSpPr>
        <p:spPr bwMode="auto">
          <a:xfrm>
            <a:off x="9184431" y="5856966"/>
            <a:ext cx="12907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Output files</a:t>
            </a:r>
          </a:p>
        </p:txBody>
      </p:sp>
      <p:cxnSp>
        <p:nvCxnSpPr>
          <p:cNvPr id="99" name="Straight Arrow Connector 98"/>
          <p:cNvCxnSpPr>
            <a:stCxn id="67" idx="3"/>
            <a:endCxn id="23" idx="2"/>
          </p:cNvCxnSpPr>
          <p:nvPr/>
        </p:nvCxnSpPr>
        <p:spPr>
          <a:xfrm flipV="1">
            <a:off x="2667000" y="3686986"/>
            <a:ext cx="762000" cy="50401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4" name="Straight Arrow Connector 103"/>
          <p:cNvCxnSpPr>
            <a:stCxn id="68" idx="3"/>
            <a:endCxn id="24" idx="2"/>
          </p:cNvCxnSpPr>
          <p:nvPr/>
        </p:nvCxnSpPr>
        <p:spPr>
          <a:xfrm>
            <a:off x="2667000" y="4495801"/>
            <a:ext cx="762000" cy="2383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7" name="Straight Arrow Connector 106"/>
          <p:cNvCxnSpPr>
            <a:stCxn id="69" idx="3"/>
            <a:endCxn id="25" idx="2"/>
          </p:cNvCxnSpPr>
          <p:nvPr/>
        </p:nvCxnSpPr>
        <p:spPr>
          <a:xfrm>
            <a:off x="2667000" y="4800600"/>
            <a:ext cx="762000" cy="48441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8" name="Curved Connector 117"/>
          <p:cNvCxnSpPr>
            <a:stCxn id="74" idx="4"/>
            <a:endCxn id="14" idx="0"/>
          </p:cNvCxnSpPr>
          <p:nvPr/>
        </p:nvCxnSpPr>
        <p:spPr>
          <a:xfrm rot="16200000" flipH="1">
            <a:off x="5825207" y="2542730"/>
            <a:ext cx="448587" cy="93002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4" name="Curved Connector 123"/>
          <p:cNvCxnSpPr>
            <a:stCxn id="14" idx="2"/>
            <a:endCxn id="23" idx="0"/>
          </p:cNvCxnSpPr>
          <p:nvPr/>
        </p:nvCxnSpPr>
        <p:spPr>
          <a:xfrm rot="10800000" flipV="1">
            <a:off x="3924300" y="3018290"/>
            <a:ext cx="1676400" cy="463931"/>
          </a:xfrm>
          <a:prstGeom prst="curvedConnector2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8" name="Curved Connector 127"/>
          <p:cNvCxnSpPr>
            <a:stCxn id="14" idx="6"/>
            <a:endCxn id="11" idx="0"/>
          </p:cNvCxnSpPr>
          <p:nvPr/>
        </p:nvCxnSpPr>
        <p:spPr>
          <a:xfrm>
            <a:off x="6591300" y="3018290"/>
            <a:ext cx="1371600" cy="714064"/>
          </a:xfrm>
          <a:prstGeom prst="curvedConnector2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4" name="Straight Arrow Connector 133"/>
          <p:cNvCxnSpPr>
            <a:stCxn id="23" idx="6"/>
            <a:endCxn id="48" idx="1"/>
          </p:cNvCxnSpPr>
          <p:nvPr/>
        </p:nvCxnSpPr>
        <p:spPr>
          <a:xfrm flipV="1">
            <a:off x="4419601" y="3684060"/>
            <a:ext cx="1289957" cy="292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7" name="Straight Arrow Connector 136"/>
          <p:cNvCxnSpPr>
            <a:stCxn id="24" idx="6"/>
            <a:endCxn id="46" idx="1"/>
          </p:cNvCxnSpPr>
          <p:nvPr/>
        </p:nvCxnSpPr>
        <p:spPr>
          <a:xfrm flipV="1">
            <a:off x="4419601" y="4512129"/>
            <a:ext cx="1289957" cy="75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40" name="Straight Arrow Connector 139"/>
          <p:cNvCxnSpPr>
            <a:stCxn id="25" idx="6"/>
            <a:endCxn id="44" idx="1"/>
          </p:cNvCxnSpPr>
          <p:nvPr/>
        </p:nvCxnSpPr>
        <p:spPr>
          <a:xfrm>
            <a:off x="4419601" y="5285015"/>
            <a:ext cx="1289957" cy="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45" name="Straight Arrow Connector 144"/>
          <p:cNvCxnSpPr>
            <a:stCxn id="49" idx="3"/>
            <a:endCxn id="11" idx="2"/>
          </p:cNvCxnSpPr>
          <p:nvPr/>
        </p:nvCxnSpPr>
        <p:spPr>
          <a:xfrm>
            <a:off x="6166758" y="3684061"/>
            <a:ext cx="1300843" cy="25305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48" name="Straight Arrow Connector 147"/>
          <p:cNvCxnSpPr>
            <a:stCxn id="49" idx="3"/>
            <a:endCxn id="10" idx="2"/>
          </p:cNvCxnSpPr>
          <p:nvPr/>
        </p:nvCxnSpPr>
        <p:spPr>
          <a:xfrm>
            <a:off x="6166758" y="3684061"/>
            <a:ext cx="1300843" cy="1140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1" name="Straight Arrow Connector 150"/>
          <p:cNvCxnSpPr>
            <a:stCxn id="47" idx="3"/>
            <a:endCxn id="11" idx="2"/>
          </p:cNvCxnSpPr>
          <p:nvPr/>
        </p:nvCxnSpPr>
        <p:spPr>
          <a:xfrm flipV="1">
            <a:off x="6166758" y="3937119"/>
            <a:ext cx="1300843" cy="57501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4" name="Straight Arrow Connector 153"/>
          <p:cNvCxnSpPr>
            <a:stCxn id="47" idx="3"/>
            <a:endCxn id="10" idx="2"/>
          </p:cNvCxnSpPr>
          <p:nvPr/>
        </p:nvCxnSpPr>
        <p:spPr>
          <a:xfrm>
            <a:off x="6166758" y="4512129"/>
            <a:ext cx="1300843" cy="3123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7" name="Straight Arrow Connector 156"/>
          <p:cNvCxnSpPr>
            <a:stCxn id="45" idx="3"/>
            <a:endCxn id="10" idx="2"/>
          </p:cNvCxnSpPr>
          <p:nvPr/>
        </p:nvCxnSpPr>
        <p:spPr>
          <a:xfrm flipV="1">
            <a:off x="6166758" y="4824435"/>
            <a:ext cx="1300843" cy="46058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0" name="Straight Arrow Connector 159"/>
          <p:cNvCxnSpPr>
            <a:stCxn id="45" idx="3"/>
            <a:endCxn id="11" idx="2"/>
          </p:cNvCxnSpPr>
          <p:nvPr/>
        </p:nvCxnSpPr>
        <p:spPr>
          <a:xfrm flipV="1">
            <a:off x="6166758" y="3937119"/>
            <a:ext cx="1300843" cy="1347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3" name="Straight Arrow Connector 162"/>
          <p:cNvCxnSpPr>
            <a:stCxn id="11" idx="6"/>
            <a:endCxn id="59" idx="1"/>
          </p:cNvCxnSpPr>
          <p:nvPr/>
        </p:nvCxnSpPr>
        <p:spPr>
          <a:xfrm>
            <a:off x="8458200" y="3937120"/>
            <a:ext cx="914400" cy="1387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8" name="Straight Arrow Connector 167"/>
          <p:cNvCxnSpPr>
            <a:stCxn id="10" idx="6"/>
            <a:endCxn id="60" idx="1"/>
          </p:cNvCxnSpPr>
          <p:nvPr/>
        </p:nvCxnSpPr>
        <p:spPr>
          <a:xfrm>
            <a:off x="8458200" y="4824436"/>
            <a:ext cx="914400" cy="1859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83299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3373</TotalTime>
  <Words>2125</Words>
  <Application>Microsoft Office PowerPoint</Application>
  <PresentationFormat>Widescreen</PresentationFormat>
  <Paragraphs>547</Paragraphs>
  <Slides>38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50" baseType="lpstr">
      <vt:lpstr>宋体</vt:lpstr>
      <vt:lpstr>Vista Sans OT Reg</vt:lpstr>
      <vt:lpstr>ヒラギノ角ゴ ProN W3</vt:lpstr>
      <vt:lpstr>Arial</vt:lpstr>
      <vt:lpstr>Calibri</vt:lpstr>
      <vt:lpstr>Calibri Light</vt:lpstr>
      <vt:lpstr>Cambria Math</vt:lpstr>
      <vt:lpstr>Candara</vt:lpstr>
      <vt:lpstr>Courier New</vt:lpstr>
      <vt:lpstr>Times</vt:lpstr>
      <vt:lpstr>Times New Roman</vt:lpstr>
      <vt:lpstr>Office Theme</vt:lpstr>
      <vt:lpstr>A Brief Introduction of Existing Big Data Tools</vt:lpstr>
      <vt:lpstr>Outline</vt:lpstr>
      <vt:lpstr>PowerPoint Presentation</vt:lpstr>
      <vt:lpstr>Layered Architecture (Upper) </vt:lpstr>
      <vt:lpstr>Layered Architecture (Lower)</vt:lpstr>
      <vt:lpstr>Big Data Tools for HPC and Supercomputing</vt:lpstr>
      <vt:lpstr>MapReduce Model</vt:lpstr>
      <vt:lpstr>Key Features of MapReduce Model</vt:lpstr>
      <vt:lpstr>Google MapReduce</vt:lpstr>
      <vt:lpstr>Iterative MapReduce Model</vt:lpstr>
      <vt:lpstr>Twister Programming Model</vt:lpstr>
      <vt:lpstr>DAG (Directed Acyclic Graph) Model</vt:lpstr>
      <vt:lpstr>Model Composition</vt:lpstr>
      <vt:lpstr>Graph Processing with BSP model</vt:lpstr>
      <vt:lpstr>Pregel &amp; Apache Giraph</vt:lpstr>
      <vt:lpstr>Giraph Page Rank Code Example</vt:lpstr>
      <vt:lpstr>GraphLab (2010)</vt:lpstr>
      <vt:lpstr>Data Graph</vt:lpstr>
      <vt:lpstr>Vertex-cut  v.s. Edge-cut </vt:lpstr>
      <vt:lpstr>To reduce communication overhead….</vt:lpstr>
      <vt:lpstr>Collective Model</vt:lpstr>
      <vt:lpstr>Harp Design</vt:lpstr>
      <vt:lpstr>Hierarchical Data Abstraction  and Collective Communication</vt:lpstr>
      <vt:lpstr>Harp Bcast Code Example</vt:lpstr>
      <vt:lpstr>Pipelined Broadcasting with  Topology-Awareness</vt:lpstr>
      <vt:lpstr>K-Means Clustering Performance on Madrid Cluster (8 nodes)</vt:lpstr>
      <vt:lpstr>K-means Clustering Parallel Efficiency</vt:lpstr>
      <vt:lpstr>WDA-MDS Performance on  Big Red II</vt:lpstr>
      <vt:lpstr>Execution Time of 100k Problem</vt:lpstr>
      <vt:lpstr>Parallel Efficiency Based On 8 Nodes and 256 Cores</vt:lpstr>
      <vt:lpstr>Scale Problem Size (100k, 200k, 300k)</vt:lpstr>
      <vt:lpstr>Machine Learning on Big Data</vt:lpstr>
      <vt:lpstr>Query on Big Data</vt:lpstr>
      <vt:lpstr>SQL-like Query</vt:lpstr>
      <vt:lpstr>Other Tools for Query</vt:lpstr>
      <vt:lpstr>Stream Data Processing</vt:lpstr>
      <vt:lpstr>REEF</vt:lpstr>
      <vt:lpstr>Thank You!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zhangbj</dc:creator>
  <cp:lastModifiedBy>zhangbj</cp:lastModifiedBy>
  <cp:revision>530</cp:revision>
  <dcterms:created xsi:type="dcterms:W3CDTF">2014-03-26T02:42:24Z</dcterms:created>
  <dcterms:modified xsi:type="dcterms:W3CDTF">2014-04-15T00:18:12Z</dcterms:modified>
</cp:coreProperties>
</file>